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7"/>
  </p:notesMasterIdLst>
  <p:sldIdLst>
    <p:sldId id="265" r:id="rId3"/>
    <p:sldId id="283" r:id="rId4"/>
    <p:sldId id="335" r:id="rId5"/>
    <p:sldId id="328" r:id="rId6"/>
    <p:sldId id="282" r:id="rId7"/>
    <p:sldId id="268" r:id="rId8"/>
    <p:sldId id="312" r:id="rId9"/>
    <p:sldId id="286" r:id="rId10"/>
    <p:sldId id="297" r:id="rId11"/>
    <p:sldId id="301" r:id="rId12"/>
    <p:sldId id="287" r:id="rId13"/>
    <p:sldId id="313" r:id="rId14"/>
    <p:sldId id="314" r:id="rId15"/>
    <p:sldId id="31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0FD2D0C-296A-4BD8-83E8-6865D0BC610D}">
          <p14:sldIdLst>
            <p14:sldId id="265"/>
            <p14:sldId id="283"/>
            <p14:sldId id="335"/>
            <p14:sldId id="328"/>
            <p14:sldId id="282"/>
            <p14:sldId id="268"/>
            <p14:sldId id="312"/>
            <p14:sldId id="286"/>
            <p14:sldId id="297"/>
            <p14:sldId id="301"/>
            <p14:sldId id="287"/>
            <p14:sldId id="313"/>
            <p14:sldId id="314"/>
            <p14:sldId id="319"/>
          </p14:sldIdLst>
        </p14:section>
      </p14:sectionLst>
    </p:ext>
    <p:ext uri="{EFAFB233-063F-42B5-8137-9DF3F51BA10A}">
      <p15:sldGuideLst xmlns:p15="http://schemas.microsoft.com/office/powerpoint/2012/main">
        <p15:guide id="1" orient="horz" pos="2341" userDrawn="1">
          <p15:clr>
            <a:srgbClr val="A4A3A4"/>
          </p15:clr>
        </p15:guide>
        <p15:guide id="2" pos="5602" userDrawn="1">
          <p15:clr>
            <a:srgbClr val="A4A3A4"/>
          </p15:clr>
        </p15:guide>
        <p15:guide id="3"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1EA"/>
    <a:srgbClr val="00B0F0"/>
    <a:srgbClr val="D9D9D9"/>
    <a:srgbClr val="7C97E2"/>
    <a:srgbClr val="C0C0C0"/>
    <a:srgbClr val="C4EFFF"/>
    <a:srgbClr val="E5F4E0"/>
    <a:srgbClr val="B0DFA1"/>
    <a:srgbClr val="B0E9A1"/>
    <a:srgbClr val="A5C2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1897" autoAdjust="0"/>
  </p:normalViewPr>
  <p:slideViewPr>
    <p:cSldViewPr snapToObjects="1" showGuides="1">
      <p:cViewPr varScale="1">
        <p:scale>
          <a:sx n="71" d="100"/>
          <a:sy n="71" d="100"/>
        </p:scale>
        <p:origin x="1254" y="54"/>
      </p:cViewPr>
      <p:guideLst>
        <p:guide orient="horz" pos="2341"/>
        <p:guide pos="5602"/>
        <p:guide pos="2880"/>
      </p:guideLst>
    </p:cSldViewPr>
  </p:slideViewPr>
  <p:outlineViewPr>
    <p:cViewPr>
      <p:scale>
        <a:sx n="33" d="100"/>
        <a:sy n="33" d="100"/>
      </p:scale>
      <p:origin x="0" y="-120"/>
    </p:cViewPr>
  </p:outlineViewPr>
  <p:notesTextViewPr>
    <p:cViewPr>
      <p:scale>
        <a:sx n="1" d="1"/>
        <a:sy n="1" d="1"/>
      </p:scale>
      <p:origin x="0" y="0"/>
    </p:cViewPr>
  </p:notesTextViewPr>
  <p:notesViewPr>
    <p:cSldViewPr snapToObjects="1">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租赁设备数量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2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Sheet1!$A$2:$A$21</c:f>
              <c:numCache>
                <c:formatCode>yyyy"年"m"月"</c:formatCode>
                <c:ptCount val="20"/>
                <c:pt idx="0">
                  <c:v>42095</c:v>
                </c:pt>
                <c:pt idx="1">
                  <c:v>42125</c:v>
                </c:pt>
                <c:pt idx="2">
                  <c:v>42156</c:v>
                </c:pt>
                <c:pt idx="3">
                  <c:v>42186</c:v>
                </c:pt>
                <c:pt idx="4">
                  <c:v>42217</c:v>
                </c:pt>
                <c:pt idx="5">
                  <c:v>42248</c:v>
                </c:pt>
                <c:pt idx="6">
                  <c:v>42278</c:v>
                </c:pt>
                <c:pt idx="7">
                  <c:v>42309</c:v>
                </c:pt>
                <c:pt idx="8">
                  <c:v>42339</c:v>
                </c:pt>
                <c:pt idx="9">
                  <c:v>42370</c:v>
                </c:pt>
                <c:pt idx="10">
                  <c:v>42401</c:v>
                </c:pt>
                <c:pt idx="11">
                  <c:v>42430</c:v>
                </c:pt>
                <c:pt idx="12">
                  <c:v>42461</c:v>
                </c:pt>
                <c:pt idx="13">
                  <c:v>42491</c:v>
                </c:pt>
                <c:pt idx="14">
                  <c:v>42522</c:v>
                </c:pt>
                <c:pt idx="15">
                  <c:v>42552</c:v>
                </c:pt>
                <c:pt idx="16">
                  <c:v>42583</c:v>
                </c:pt>
                <c:pt idx="17">
                  <c:v>42614</c:v>
                </c:pt>
                <c:pt idx="18">
                  <c:v>42644</c:v>
                </c:pt>
                <c:pt idx="19">
                  <c:v>42675</c:v>
                </c:pt>
              </c:numCache>
            </c:numRef>
          </c:cat>
          <c:val>
            <c:numRef>
              <c:f>Sheet1!$B$2:$B$21</c:f>
              <c:numCache>
                <c:formatCode>General</c:formatCode>
                <c:ptCount val="20"/>
                <c:pt idx="0">
                  <c:v>100</c:v>
                </c:pt>
                <c:pt idx="1">
                  <c:v>223</c:v>
                </c:pt>
                <c:pt idx="2">
                  <c:v>472</c:v>
                </c:pt>
                <c:pt idx="3">
                  <c:v>1074</c:v>
                </c:pt>
                <c:pt idx="4">
                  <c:v>2200</c:v>
                </c:pt>
                <c:pt idx="5">
                  <c:v>3571</c:v>
                </c:pt>
                <c:pt idx="6">
                  <c:v>5519</c:v>
                </c:pt>
                <c:pt idx="7">
                  <c:v>7534</c:v>
                </c:pt>
                <c:pt idx="8">
                  <c:v>10726</c:v>
                </c:pt>
                <c:pt idx="9">
                  <c:v>13054</c:v>
                </c:pt>
                <c:pt idx="10">
                  <c:v>13945</c:v>
                </c:pt>
                <c:pt idx="11">
                  <c:v>19659</c:v>
                </c:pt>
                <c:pt idx="12">
                  <c:v>24113</c:v>
                </c:pt>
                <c:pt idx="13">
                  <c:v>29538</c:v>
                </c:pt>
                <c:pt idx="14">
                  <c:v>35448</c:v>
                </c:pt>
                <c:pt idx="15">
                  <c:v>41124</c:v>
                </c:pt>
                <c:pt idx="16">
                  <c:v>43180</c:v>
                </c:pt>
                <c:pt idx="17">
                  <c:v>46025</c:v>
                </c:pt>
                <c:pt idx="18">
                  <c:v>48505</c:v>
                </c:pt>
                <c:pt idx="19">
                  <c:v>51747</c:v>
                </c:pt>
              </c:numCache>
            </c:numRef>
          </c:val>
        </c:ser>
        <c:dLbls>
          <c:showLegendKey val="0"/>
          <c:showVal val="0"/>
          <c:showCatName val="0"/>
          <c:showSerName val="0"/>
          <c:showPercent val="0"/>
          <c:showBubbleSize val="0"/>
        </c:dLbls>
        <c:gapWidth val="219"/>
        <c:overlap val="-27"/>
        <c:axId val="188653248"/>
        <c:axId val="191153008"/>
      </c:barChart>
      <c:dateAx>
        <c:axId val="188653248"/>
        <c:scaling>
          <c:orientation val="minMax"/>
        </c:scaling>
        <c:delete val="0"/>
        <c:axPos val="b"/>
        <c:numFmt formatCode="yy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191153008"/>
        <c:crosses val="autoZero"/>
        <c:auto val="1"/>
        <c:lblOffset val="100"/>
        <c:baseTimeUnit val="months"/>
        <c:majorUnit val="2"/>
        <c:majorTimeUnit val="months"/>
      </c:dateAx>
      <c:valAx>
        <c:axId val="191153008"/>
        <c:scaling>
          <c:orientation val="minMax"/>
        </c:scaling>
        <c:delete val="1"/>
        <c:axPos val="l"/>
        <c:numFmt formatCode="#,##0.00_);[Red]\(#,##0.00\)" sourceLinked="0"/>
        <c:majorTickMark val="none"/>
        <c:minorTickMark val="none"/>
        <c:tickLblPos val="nextTo"/>
        <c:crossAx val="188653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0965A-3491-4ED4-8E90-5FD6503CD7AB}" type="datetimeFigureOut">
              <a:rPr lang="zh-CN" altLang="en-US" smtClean="0"/>
              <a:t>2017/2/23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47F67-367E-4A83-B2ED-BD89F1FAC94A}" type="slidenum">
              <a:rPr lang="zh-CN" altLang="en-US" smtClean="0"/>
              <a:t>‹#›</a:t>
            </a:fld>
            <a:endParaRPr lang="zh-CN" altLang="en-US"/>
          </a:p>
        </p:txBody>
      </p:sp>
    </p:spTree>
    <p:extLst>
      <p:ext uri="{BB962C8B-B14F-4D97-AF65-F5344CB8AC3E}">
        <p14:creationId xmlns:p14="http://schemas.microsoft.com/office/powerpoint/2010/main" val="26611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A47F67-367E-4A83-B2ED-BD89F1FAC94A}" type="slidenum">
              <a:rPr lang="zh-CN" altLang="en-US" smtClean="0"/>
              <a:t>2</a:t>
            </a:fld>
            <a:endParaRPr lang="zh-CN" altLang="en-US"/>
          </a:p>
        </p:txBody>
      </p:sp>
    </p:spTree>
    <p:extLst>
      <p:ext uri="{BB962C8B-B14F-4D97-AF65-F5344CB8AC3E}">
        <p14:creationId xmlns:p14="http://schemas.microsoft.com/office/powerpoint/2010/main" val="9355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A47F67-367E-4A83-B2ED-BD89F1FAC94A}" type="slidenum">
              <a:rPr lang="zh-CN" altLang="en-US" smtClean="0"/>
              <a:t>4</a:t>
            </a:fld>
            <a:endParaRPr lang="zh-CN" altLang="en-US"/>
          </a:p>
        </p:txBody>
      </p:sp>
    </p:spTree>
    <p:extLst>
      <p:ext uri="{BB962C8B-B14F-4D97-AF65-F5344CB8AC3E}">
        <p14:creationId xmlns:p14="http://schemas.microsoft.com/office/powerpoint/2010/main" val="198244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12" name="灯片编号占位符 11"/>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977648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灯片编号占位符 8"/>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70790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灯片编号占位符 8"/>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211390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35005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52159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29470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9564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33646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102153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72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23366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2" name="灯片编号占位符 11"/>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2145174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870313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1513929"/>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1"/>
            <a:ext cx="9144000" cy="908049"/>
          </a:xfrm>
          <a:prstGeom prst="rect">
            <a:avLst/>
          </a:prstGeom>
          <a:solidFill>
            <a:schemeClr val="bg1"/>
          </a:solidFill>
          <a:ln>
            <a:noFill/>
          </a:ln>
          <a:effectLst>
            <a:outerShdw blurRad="25400" dist="12700" dir="5400000" algn="t" rotWithShape="0">
              <a:schemeClr val="bg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18" name="矩形 17"/>
          <p:cNvSpPr/>
          <p:nvPr userDrawn="1"/>
        </p:nvSpPr>
        <p:spPr>
          <a:xfrm>
            <a:off x="259138" y="872835"/>
            <a:ext cx="1188000" cy="6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20994" y="338431"/>
            <a:ext cx="1416435" cy="470064"/>
          </a:xfrm>
          <a:prstGeom prst="rect">
            <a:avLst/>
          </a:prstGeom>
          <a:noFill/>
          <a:ln w="9525">
            <a:noFill/>
            <a:miter lim="800000"/>
            <a:headEnd/>
            <a:tailEnd/>
          </a:ln>
        </p:spPr>
      </p:pic>
    </p:spTree>
    <p:extLst>
      <p:ext uri="{BB962C8B-B14F-4D97-AF65-F5344CB8AC3E}">
        <p14:creationId xmlns:p14="http://schemas.microsoft.com/office/powerpoint/2010/main" val="1801979802"/>
      </p:ext>
    </p:extLst>
  </p:cSld>
  <p:clrMapOvr>
    <a:masterClrMapping/>
  </p:clrMapOvr>
  <p:extLst mod="1">
    <p:ext uri="{DCECCB84-F9BA-43D5-87BE-67443E8EF086}">
      <p15:sldGuideLst xmlns:p15="http://schemas.microsoft.com/office/powerpoint/2012/main">
        <p15:guide id="1" orient="horz" pos="3974">
          <p15:clr>
            <a:srgbClr val="FBAE40"/>
          </p15:clr>
        </p15:guide>
        <p15:guide id="2" pos="158">
          <p15:clr>
            <a:srgbClr val="FBAE40"/>
          </p15:clr>
        </p15:guide>
        <p15:guide id="3" pos="5602">
          <p15:clr>
            <a:srgbClr val="FBAE40"/>
          </p15:clr>
        </p15:guide>
        <p15:guide id="4" orient="horz" pos="75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1"/>
            <a:ext cx="9144000" cy="908049"/>
          </a:xfrm>
          <a:prstGeom prst="rect">
            <a:avLst/>
          </a:prstGeom>
          <a:solidFill>
            <a:schemeClr val="bg1"/>
          </a:solidFill>
          <a:ln>
            <a:noFill/>
          </a:ln>
          <a:effectLst>
            <a:outerShdw blurRad="25400" dist="12700" dir="5400000" algn="t" rotWithShape="0">
              <a:schemeClr val="bg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18" name="矩形 17"/>
          <p:cNvSpPr/>
          <p:nvPr userDrawn="1"/>
        </p:nvSpPr>
        <p:spPr>
          <a:xfrm>
            <a:off x="259138" y="872835"/>
            <a:ext cx="1188000" cy="6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20994" y="338431"/>
            <a:ext cx="1416435" cy="470064"/>
          </a:xfrm>
          <a:prstGeom prst="rect">
            <a:avLst/>
          </a:prstGeom>
          <a:noFill/>
          <a:ln w="9525">
            <a:noFill/>
            <a:miter lim="800000"/>
            <a:headEnd/>
            <a:tailEnd/>
          </a:ln>
        </p:spPr>
      </p:pic>
    </p:spTree>
    <p:extLst>
      <p:ext uri="{BB962C8B-B14F-4D97-AF65-F5344CB8AC3E}">
        <p14:creationId xmlns:p14="http://schemas.microsoft.com/office/powerpoint/2010/main" val="1315634022"/>
      </p:ext>
    </p:extLst>
  </p:cSld>
  <p:clrMapOvr>
    <a:masterClrMapping/>
  </p:clrMapOvr>
  <p:extLst mod="1">
    <p:ext uri="{DCECCB84-F9BA-43D5-87BE-67443E8EF086}">
      <p15:sldGuideLst xmlns:p15="http://schemas.microsoft.com/office/powerpoint/2012/main">
        <p15:guide id="1" orient="horz" pos="3974">
          <p15:clr>
            <a:srgbClr val="FBAE40"/>
          </p15:clr>
        </p15:guide>
        <p15:guide id="2" pos="158">
          <p15:clr>
            <a:srgbClr val="FBAE40"/>
          </p15:clr>
        </p15:guide>
        <p15:guide id="3" pos="5602">
          <p15:clr>
            <a:srgbClr val="FBAE40"/>
          </p15:clr>
        </p15:guide>
        <p15:guide id="4" orient="horz" pos="75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1"/>
            <a:ext cx="9144000" cy="908049"/>
          </a:xfrm>
          <a:prstGeom prst="rect">
            <a:avLst/>
          </a:prstGeom>
          <a:solidFill>
            <a:schemeClr val="bg1"/>
          </a:solidFill>
          <a:ln>
            <a:noFill/>
          </a:ln>
          <a:effectLst>
            <a:outerShdw blurRad="25400" dist="12700" dir="5400000" algn="t" rotWithShape="0">
              <a:schemeClr val="bg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18" name="矩形 17"/>
          <p:cNvSpPr/>
          <p:nvPr userDrawn="1"/>
        </p:nvSpPr>
        <p:spPr>
          <a:xfrm>
            <a:off x="259138" y="872835"/>
            <a:ext cx="1188000" cy="6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20994" y="338431"/>
            <a:ext cx="1416435" cy="470064"/>
          </a:xfrm>
          <a:prstGeom prst="rect">
            <a:avLst/>
          </a:prstGeom>
          <a:noFill/>
          <a:ln w="9525">
            <a:noFill/>
            <a:miter lim="800000"/>
            <a:headEnd/>
            <a:tailEnd/>
          </a:ln>
        </p:spPr>
      </p:pic>
    </p:spTree>
    <p:extLst>
      <p:ext uri="{BB962C8B-B14F-4D97-AF65-F5344CB8AC3E}">
        <p14:creationId xmlns:p14="http://schemas.microsoft.com/office/powerpoint/2010/main" val="635723058"/>
      </p:ext>
    </p:extLst>
  </p:cSld>
  <p:clrMapOvr>
    <a:masterClrMapping/>
  </p:clrMapOvr>
  <p:extLst mod="1">
    <p:ext uri="{DCECCB84-F9BA-43D5-87BE-67443E8EF086}">
      <p15:sldGuideLst xmlns:p15="http://schemas.microsoft.com/office/powerpoint/2012/main">
        <p15:guide id="1" orient="horz" pos="3974">
          <p15:clr>
            <a:srgbClr val="FBAE40"/>
          </p15:clr>
        </p15:guide>
        <p15:guide id="2" pos="158">
          <p15:clr>
            <a:srgbClr val="FBAE40"/>
          </p15:clr>
        </p15:guide>
        <p15:guide id="3" pos="5602">
          <p15:clr>
            <a:srgbClr val="FBAE40"/>
          </p15:clr>
        </p15:guide>
        <p15:guide id="4" orient="horz" pos="7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1"/>
            <a:ext cx="9144000" cy="908049"/>
          </a:xfrm>
          <a:prstGeom prst="rect">
            <a:avLst/>
          </a:prstGeom>
          <a:solidFill>
            <a:schemeClr val="bg1"/>
          </a:solidFill>
          <a:ln>
            <a:noFill/>
          </a:ln>
          <a:effectLst>
            <a:outerShdw blurRad="25400" dist="12700" dir="5400000" algn="t" rotWithShape="0">
              <a:schemeClr val="bg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18" name="矩形 17"/>
          <p:cNvSpPr/>
          <p:nvPr userDrawn="1"/>
        </p:nvSpPr>
        <p:spPr>
          <a:xfrm>
            <a:off x="259138" y="872835"/>
            <a:ext cx="1188000" cy="6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20994" y="338431"/>
            <a:ext cx="1416435" cy="470064"/>
          </a:xfrm>
          <a:prstGeom prst="rect">
            <a:avLst/>
          </a:prstGeom>
          <a:noFill/>
          <a:ln w="9525">
            <a:noFill/>
            <a:miter lim="800000"/>
            <a:headEnd/>
            <a:tailEnd/>
          </a:ln>
        </p:spPr>
      </p:pic>
    </p:spTree>
    <p:extLst>
      <p:ext uri="{BB962C8B-B14F-4D97-AF65-F5344CB8AC3E}">
        <p14:creationId xmlns:p14="http://schemas.microsoft.com/office/powerpoint/2010/main" val="1369133069"/>
      </p:ext>
    </p:extLst>
  </p:cSld>
  <p:clrMapOvr>
    <a:masterClrMapping/>
  </p:clrMapOvr>
  <p:extLst mod="1">
    <p:ext uri="{DCECCB84-F9BA-43D5-87BE-67443E8EF086}">
      <p15:sldGuideLst xmlns:p15="http://schemas.microsoft.com/office/powerpoint/2012/main">
        <p15:guide id="1" orient="horz" pos="3974">
          <p15:clr>
            <a:srgbClr val="FBAE40"/>
          </p15:clr>
        </p15:guide>
        <p15:guide id="2" pos="158">
          <p15:clr>
            <a:srgbClr val="FBAE40"/>
          </p15:clr>
        </p15:guide>
        <p15:guide id="3" pos="5602">
          <p15:clr>
            <a:srgbClr val="FBAE40"/>
          </p15:clr>
        </p15:guide>
        <p15:guide id="4" orient="horz" pos="7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1"/>
            <a:ext cx="9144000" cy="908049"/>
          </a:xfrm>
          <a:prstGeom prst="rect">
            <a:avLst/>
          </a:prstGeom>
          <a:solidFill>
            <a:schemeClr val="bg1"/>
          </a:solidFill>
          <a:ln>
            <a:noFill/>
          </a:ln>
          <a:effectLst>
            <a:outerShdw blurRad="25400" dist="12700" dir="5400000" algn="t" rotWithShape="0">
              <a:schemeClr val="bg1">
                <a:lumMod val="7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18" name="矩形 17"/>
          <p:cNvSpPr/>
          <p:nvPr userDrawn="1"/>
        </p:nvSpPr>
        <p:spPr>
          <a:xfrm>
            <a:off x="259138" y="872835"/>
            <a:ext cx="1188000" cy="6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20994" y="338431"/>
            <a:ext cx="1416435" cy="470064"/>
          </a:xfrm>
          <a:prstGeom prst="rect">
            <a:avLst/>
          </a:prstGeom>
          <a:noFill/>
          <a:ln w="9525">
            <a:noFill/>
            <a:miter lim="800000"/>
            <a:headEnd/>
            <a:tailEnd/>
          </a:ln>
        </p:spPr>
      </p:pic>
    </p:spTree>
    <p:extLst>
      <p:ext uri="{BB962C8B-B14F-4D97-AF65-F5344CB8AC3E}">
        <p14:creationId xmlns:p14="http://schemas.microsoft.com/office/powerpoint/2010/main" val="1125898167"/>
      </p:ext>
    </p:extLst>
  </p:cSld>
  <p:clrMapOvr>
    <a:masterClrMapping/>
  </p:clrMapOvr>
  <p:extLst mod="1">
    <p:ext uri="{DCECCB84-F9BA-43D5-87BE-67443E8EF086}">
      <p15:sldGuideLst xmlns:p15="http://schemas.microsoft.com/office/powerpoint/2012/main">
        <p15:guide id="1" orient="horz" pos="3974">
          <p15:clr>
            <a:srgbClr val="FBAE40"/>
          </p15:clr>
        </p15:guide>
        <p15:guide id="2" pos="158">
          <p15:clr>
            <a:srgbClr val="FBAE40"/>
          </p15:clr>
        </p15:guide>
        <p15:guide id="3" pos="5602">
          <p15:clr>
            <a:srgbClr val="FBAE40"/>
          </p15:clr>
        </p15:guide>
        <p15:guide id="4" orient="horz" pos="75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12" name="灯片编号占位符 11"/>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143408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灯片编号占位符 9"/>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5594129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灯片编号占位符 11"/>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473442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21" name="直接连接符 20"/>
          <p:cNvCxnSpPr/>
          <p:nvPr userDrawn="1"/>
        </p:nvCxnSpPr>
        <p:spPr>
          <a:xfrm>
            <a:off x="0" y="6737696"/>
            <a:ext cx="914400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0" y="6597650"/>
            <a:ext cx="9143999" cy="260350"/>
          </a:xfrm>
          <a:prstGeom prst="rect">
            <a:avLst/>
          </a:prstGeom>
          <a:solidFill>
            <a:srgbClr val="F5F5F5"/>
          </a:solidFill>
          <a:ln>
            <a:noFill/>
          </a:ln>
          <a:effectLst>
            <a:innerShdw blurRad="25400" dist="12700" dir="16200000">
              <a:schemeClr val="bg1">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2"/>
          <p:cNvSpPr txBox="1">
            <a:spLocks/>
          </p:cNvSpPr>
          <p:nvPr userDrawn="1"/>
        </p:nvSpPr>
        <p:spPr>
          <a:xfrm>
            <a:off x="4146464" y="6597648"/>
            <a:ext cx="851072" cy="253772"/>
          </a:xfrm>
          <a:prstGeom prst="rect">
            <a:avLst/>
          </a:prstGeom>
          <a:noFill/>
        </p:spPr>
        <p:txBody>
          <a:bodyPr vert="horz" lIns="91440" tIns="45720" rIns="91440" bIns="45720" rtlCol="0" anchor="b"/>
          <a:lstStyle>
            <a:defPPr>
              <a:defRPr lang="zh-CN"/>
            </a:defPPr>
            <a:lvl1pPr marL="0" algn="ctr" defTabSz="914400" rtl="0" eaLnBrk="1" latinLnBrk="0" hangingPunct="1">
              <a:defRPr sz="1000" kern="120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0" normalizeH="0" baseline="0" noProof="0" dirty="0">
                <a:ln>
                  <a:noFill/>
                </a:ln>
                <a:effectLst/>
                <a:uLnTx/>
                <a:uFillTx/>
              </a:rPr>
              <a:t>Confidential</a:t>
            </a:r>
            <a:endParaRPr kumimoji="0" lang="zh-CN" altLang="en-US" sz="1000" b="0" i="0" u="none" strike="noStrike" kern="1200" cap="none" spc="0" normalizeH="0" baseline="0" noProof="0" dirty="0">
              <a:ln>
                <a:noFill/>
              </a:ln>
              <a:effectLst/>
              <a:uLnTx/>
              <a:uFillTx/>
            </a:endParaRPr>
          </a:p>
        </p:txBody>
      </p:sp>
      <p:sp>
        <p:nvSpPr>
          <p:cNvPr id="17" name="灯片编号占位符 15"/>
          <p:cNvSpPr txBox="1">
            <a:spLocks/>
          </p:cNvSpPr>
          <p:nvPr userDrawn="1"/>
        </p:nvSpPr>
        <p:spPr>
          <a:xfrm>
            <a:off x="8460258" y="6597650"/>
            <a:ext cx="434338" cy="260350"/>
          </a:xfrm>
          <a:prstGeom prst="rect">
            <a:avLst/>
          </a:prstGeom>
          <a:noFill/>
        </p:spPr>
        <p:txBody>
          <a:bodyPr vert="horz" lIns="91440" tIns="45720" rIns="91440" bIns="45720" rtlCol="0" anchor="b"/>
          <a:lstStyle>
            <a:defPPr>
              <a:defRPr lang="en-US"/>
            </a:defPPr>
            <a:lvl1pPr marL="0" algn="ctr" defTabSz="457200" rtl="0" eaLnBrk="1" latinLnBrk="0" hangingPunct="1">
              <a:defRPr kumimoji="0" lang="zh-CN" altLang="en-US" sz="1000" b="1" i="0" u="none" strike="noStrike" kern="1200" cap="none" spc="0" normalizeH="0" baseline="0">
                <a:ln>
                  <a:noFill/>
                </a:ln>
                <a:solidFill>
                  <a:schemeClr val="bg1">
                    <a:lumMod val="75000"/>
                  </a:schemeClr>
                </a:solidFill>
                <a:effectLst/>
                <a:uLnTx/>
                <a:uFillTx/>
                <a:latin typeface="Arial Black" panose="020B0A04020102020204" pitchFamily="34" charset="0"/>
                <a:ea typeface="宋体" panose="02010600030101010101" pitchFamily="2" charset="-122"/>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A23699-914C-4ADC-AD45-679FDA803C4F}" type="slidenum">
              <a:rPr lang="en-US" altLang="zh-CN" sz="900" b="0" smtClean="0"/>
              <a:pPr/>
              <a:t>‹#›</a:t>
            </a:fld>
            <a:endParaRPr lang="en-US" altLang="zh-CN" sz="900" b="0" dirty="0"/>
          </a:p>
        </p:txBody>
      </p:sp>
      <p:sp>
        <p:nvSpPr>
          <p:cNvPr id="20" name="Title 1"/>
          <p:cNvSpPr>
            <a:spLocks noGrp="1"/>
          </p:cNvSpPr>
          <p:nvPr>
            <p:ph type="title"/>
          </p:nvPr>
        </p:nvSpPr>
        <p:spPr>
          <a:xfrm>
            <a:off x="242512" y="322900"/>
            <a:ext cx="7886700" cy="501127"/>
          </a:xfrm>
          <a:ln>
            <a:noFill/>
          </a:ln>
        </p:spPr>
        <p:txBody>
          <a:bodyPr>
            <a:normAutofit/>
          </a:bodyPr>
          <a:lstStyle>
            <a:lvl1pPr>
              <a:defRPr lang="en-US" sz="2000" b="1"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en-US" dirty="0"/>
          </a:p>
        </p:txBody>
      </p:sp>
      <p:sp>
        <p:nvSpPr>
          <p:cNvPr id="26" name="Content Placeholder 2"/>
          <p:cNvSpPr>
            <a:spLocks noGrp="1"/>
          </p:cNvSpPr>
          <p:nvPr>
            <p:ph idx="1" hasCustomPrompt="1"/>
          </p:nvPr>
        </p:nvSpPr>
        <p:spPr>
          <a:xfrm>
            <a:off x="250824" y="1196752"/>
            <a:ext cx="8642349" cy="4351338"/>
          </a:xfrm>
        </p:spPr>
        <p:txBody>
          <a:bodyPr>
            <a:normAutofit/>
          </a:bodyPr>
          <a:lstStyle>
            <a:lvl1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1pPr>
            <a:lvl2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2pPr>
            <a:lvl3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3pPr>
            <a:lvl4pPr indent="-171450" algn="l" defTabSz="914400" rtl="0" eaLnBrk="1" latinLnBrk="0" hangingPunct="1">
              <a:spcBef>
                <a:spcPts val="20"/>
              </a:spcBef>
              <a:buClr>
                <a:schemeClr val="tx1">
                  <a:lumMod val="75000"/>
                  <a:lumOff val="25000"/>
                </a:schemeClr>
              </a:buClr>
              <a:buSzPct val="90000"/>
              <a:defRPr lang="zh-CN" alt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4pPr>
            <a:lvl5pPr indent="-171450" algn="l" defTabSz="914400" rtl="0" eaLnBrk="1" latinLnBrk="0" hangingPunct="1">
              <a:spcBef>
                <a:spcPts val="20"/>
              </a:spcBef>
              <a:buClr>
                <a:schemeClr val="tx1">
                  <a:lumMod val="75000"/>
                  <a:lumOff val="25000"/>
                </a:schemeClr>
              </a:buClr>
              <a:buSzPct val="90000"/>
              <a:defRPr lang="en-US" sz="1100" kern="12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30" name="图片 6" descr="pp-logo.png"/>
          <p:cNvPicPr>
            <a:picLocks noChangeAspect="1" noChangeArrowheads="1"/>
          </p:cNvPicPr>
          <p:nvPr userDrawn="1"/>
        </p:nvPicPr>
        <p:blipFill>
          <a:blip r:embed="rId2" cstate="print"/>
          <a:srcRect/>
          <a:stretch>
            <a:fillRect/>
          </a:stretch>
        </p:blipFill>
        <p:spPr bwMode="auto">
          <a:xfrm>
            <a:off x="7452320" y="331507"/>
            <a:ext cx="1488443" cy="493961"/>
          </a:xfrm>
          <a:prstGeom prst="rect">
            <a:avLst/>
          </a:prstGeom>
          <a:noFill/>
          <a:ln w="9525">
            <a:noFill/>
            <a:miter lim="800000"/>
            <a:headEnd/>
            <a:tailEnd/>
          </a:ln>
        </p:spPr>
      </p:pic>
      <p:cxnSp>
        <p:nvCxnSpPr>
          <p:cNvPr id="28" name="直接连接符 27"/>
          <p:cNvCxnSpPr/>
          <p:nvPr userDrawn="1"/>
        </p:nvCxnSpPr>
        <p:spPr>
          <a:xfrm>
            <a:off x="0" y="90805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userDrawn="1"/>
        </p:nvSpPr>
        <p:spPr>
          <a:xfrm>
            <a:off x="259138" y="881148"/>
            <a:ext cx="1188000" cy="5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626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74" userDrawn="1">
          <p15:clr>
            <a:srgbClr val="FBAE40"/>
          </p15:clr>
        </p15:guide>
        <p15:guide id="2" pos="158" userDrawn="1">
          <p15:clr>
            <a:srgbClr val="FBAE40"/>
          </p15:clr>
        </p15:guide>
        <p15:guide id="3" pos="5602" userDrawn="1">
          <p15:clr>
            <a:srgbClr val="FBAE40"/>
          </p15:clr>
        </p15:guide>
        <p15:guide id="4" orient="horz" pos="7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43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10" name="灯片编号占位符 9"/>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43141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10" name="灯片编号占位符 9"/>
          <p:cNvSpPr>
            <a:spLocks noGrp="1"/>
          </p:cNvSpPr>
          <p:nvPr>
            <p:ph type="sldNum" sz="quarter" idx="12"/>
          </p:nvPr>
        </p:nvSpPr>
        <p:spPr>
          <a:xfrm>
            <a:off x="8351838" y="6597650"/>
            <a:ext cx="641614" cy="260350"/>
          </a:xfrm>
          <a:prstGeom prst="rect">
            <a:avLst/>
          </a:prstGeom>
        </p:spPr>
        <p:txBody>
          <a:bodyPr/>
          <a:lstStyle/>
          <a:p>
            <a:fld id="{D6A23699-914C-4ADC-AD45-679FDA803C4F}" type="slidenum">
              <a:rPr lang="en-US" altLang="zh-CN" smtClean="0"/>
              <a:pPr/>
              <a:t>‹#›</a:t>
            </a:fld>
            <a:endParaRPr lang="en-US" altLang="zh-CN" dirty="0"/>
          </a:p>
        </p:txBody>
      </p:sp>
    </p:spTree>
    <p:extLst>
      <p:ext uri="{BB962C8B-B14F-4D97-AF65-F5344CB8AC3E}">
        <p14:creationId xmlns:p14="http://schemas.microsoft.com/office/powerpoint/2010/main" val="166594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590079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2/23/2017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03455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6.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 y="4087978"/>
            <a:ext cx="9143998" cy="207819"/>
          </a:xfrm>
          <a:prstGeom prst="rect">
            <a:avLst/>
          </a:prstGeom>
          <a:gradFill flip="none" rotWithShape="1">
            <a:gsLst>
              <a:gs pos="0">
                <a:schemeClr val="tx1">
                  <a:lumMod val="75000"/>
                  <a:lumOff val="25000"/>
                </a:schemeClr>
              </a:gs>
              <a:gs pos="20000">
                <a:schemeClr val="bg1">
                  <a:lumMod val="75000"/>
                </a:schemeClr>
              </a:gs>
              <a:gs pos="50000">
                <a:schemeClr val="bg1"/>
              </a:gs>
              <a:gs pos="80000">
                <a:schemeClr val="bg1">
                  <a:lumMod val="75000"/>
                </a:schemeClr>
              </a:gs>
              <a:gs pos="100000">
                <a:schemeClr val="tx1">
                  <a:lumMod val="75000"/>
                  <a:lumOff val="25000"/>
                </a:schemeClr>
              </a:gs>
            </a:gsLst>
            <a:lin ang="108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0" y="6309356"/>
            <a:ext cx="9143999" cy="0"/>
          </a:xfrm>
          <a:prstGeom prst="line">
            <a:avLst/>
          </a:prstGeom>
          <a:ln>
            <a:solidFill>
              <a:srgbClr val="39A1EA"/>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327759" y="1558507"/>
            <a:ext cx="2505107" cy="1015663"/>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6000" dirty="0">
                <a:solidFill>
                  <a:schemeClr val="bg1"/>
                </a:solidFill>
                <a:latin typeface="Franklin Gothic Heavy" panose="020B0903020102020204" pitchFamily="34" charset="0"/>
                <a:ea typeface="宋体" panose="02010600030101010101" pitchFamily="2" charset="-122"/>
                <a:cs typeface="Arial" panose="020B0604020202020204" pitchFamily="34" charset="0"/>
              </a:rPr>
              <a:t>LOGO</a:t>
            </a:r>
            <a:endParaRPr lang="zh-CN" altLang="en-US" sz="6000" dirty="0">
              <a:solidFill>
                <a:schemeClr val="bg1"/>
              </a:solidFill>
              <a:latin typeface="Franklin Gothic Heavy" panose="020B0903020102020204" pitchFamily="34" charset="0"/>
              <a:ea typeface="宋体" panose="02010600030101010101" pitchFamily="2" charset="-122"/>
              <a:cs typeface="Arial" panose="020B0604020202020204" pitchFamily="34" charset="0"/>
            </a:endParaRPr>
          </a:p>
        </p:txBody>
      </p:sp>
      <p:sp>
        <p:nvSpPr>
          <p:cNvPr id="11" name="标题 1"/>
          <p:cNvSpPr txBox="1">
            <a:spLocks/>
          </p:cNvSpPr>
          <p:nvPr/>
        </p:nvSpPr>
        <p:spPr>
          <a:xfrm>
            <a:off x="899593" y="4997498"/>
            <a:ext cx="7344815" cy="51973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b="1" dirty="0">
                <a:solidFill>
                  <a:srgbClr val="39A1EA"/>
                </a:solidFill>
                <a:latin typeface="Arial" panose="020B0604020202020204" pitchFamily="34" charset="0"/>
                <a:cs typeface="Arial" panose="020B0604020202020204" pitchFamily="34" charset="0"/>
              </a:rPr>
              <a:t>易点</a:t>
            </a:r>
            <a:r>
              <a:rPr lang="zh-CN" altLang="en-US" sz="2800" b="1" dirty="0" smtClean="0">
                <a:solidFill>
                  <a:srgbClr val="39A1EA"/>
                </a:solidFill>
                <a:latin typeface="Arial" panose="020B0604020202020204" pitchFamily="34" charset="0"/>
                <a:cs typeface="Arial" panose="020B0604020202020204" pitchFamily="34" charset="0"/>
              </a:rPr>
              <a:t>租</a:t>
            </a:r>
            <a:r>
              <a:rPr lang="zh-CN" altLang="en-US" sz="2800" b="1" dirty="0">
                <a:solidFill>
                  <a:srgbClr val="39A1EA"/>
                </a:solidFill>
                <a:latin typeface="Arial" panose="020B0604020202020204" pitchFamily="34" charset="0"/>
                <a:cs typeface="Arial" panose="020B0604020202020204" pitchFamily="34" charset="0"/>
              </a:rPr>
              <a:t>企业</a:t>
            </a:r>
            <a:r>
              <a:rPr lang="zh-CN" altLang="en-US" sz="2800" b="1" dirty="0" smtClean="0">
                <a:solidFill>
                  <a:srgbClr val="39A1EA"/>
                </a:solidFill>
                <a:latin typeface="Arial" panose="020B0604020202020204" pitchFamily="34" charset="0"/>
                <a:cs typeface="Arial" panose="020B0604020202020204" pitchFamily="34" charset="0"/>
              </a:rPr>
              <a:t>介绍</a:t>
            </a:r>
            <a:endParaRPr lang="zh-CN" altLang="en-US" sz="2800" b="1" dirty="0">
              <a:solidFill>
                <a:srgbClr val="39A1EA"/>
              </a:solidFill>
              <a:latin typeface="Arial" panose="020B0604020202020204" pitchFamily="34" charset="0"/>
              <a:cs typeface="Arial" panose="020B0604020202020204" pitchFamily="34" charset="0"/>
            </a:endParaRPr>
          </a:p>
        </p:txBody>
      </p:sp>
      <p:sp>
        <p:nvSpPr>
          <p:cNvPr id="22" name="矩形 21"/>
          <p:cNvSpPr/>
          <p:nvPr/>
        </p:nvSpPr>
        <p:spPr>
          <a:xfrm>
            <a:off x="4272742" y="6080643"/>
            <a:ext cx="606829" cy="46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425900" y="6163570"/>
            <a:ext cx="306936" cy="306936"/>
            <a:chOff x="2867891" y="6001789"/>
            <a:chExt cx="459868" cy="459868"/>
          </a:xfrm>
          <a:effectLst>
            <a:outerShdw blurRad="38100" dist="12700" dir="5400000" algn="t" rotWithShape="0">
              <a:prstClr val="black">
                <a:alpha val="40000"/>
              </a:prstClr>
            </a:outerShdw>
          </a:effectLst>
        </p:grpSpPr>
        <p:sp>
          <p:nvSpPr>
            <p:cNvPr id="17" name="椭圆 16"/>
            <p:cNvSpPr/>
            <p:nvPr/>
          </p:nvSpPr>
          <p:spPr>
            <a:xfrm>
              <a:off x="2867891" y="6001789"/>
              <a:ext cx="459868" cy="45986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920435" y="6054333"/>
              <a:ext cx="354779" cy="354779"/>
            </a:xfrm>
            <a:prstGeom prst="ellipse">
              <a:avLst/>
            </a:prstGeom>
            <a:solidFill>
              <a:srgbClr val="39A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779" y="6133303"/>
              <a:ext cx="230089" cy="230089"/>
            </a:xfrm>
            <a:prstGeom prst="rect">
              <a:avLst/>
            </a:prstGeom>
          </p:spPr>
        </p:pic>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22056" b="8602"/>
          <a:stretch/>
        </p:blipFill>
        <p:spPr>
          <a:xfrm>
            <a:off x="-2" y="0"/>
            <a:ext cx="9144000" cy="4227617"/>
          </a:xfrm>
          <a:prstGeom prst="rect">
            <a:avLst/>
          </a:prstGeom>
        </p:spPr>
      </p:pic>
      <p:sp>
        <p:nvSpPr>
          <p:cNvPr id="5" name="矩形 4"/>
          <p:cNvSpPr/>
          <p:nvPr/>
        </p:nvSpPr>
        <p:spPr>
          <a:xfrm>
            <a:off x="-1" y="-1"/>
            <a:ext cx="9143999" cy="4221163"/>
          </a:xfrm>
          <a:prstGeom prst="rect">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1758" y="0"/>
            <a:ext cx="1531417" cy="686707"/>
          </a:xfrm>
          <a:prstGeom prst="rect">
            <a:avLst/>
          </a:prstGeom>
        </p:spPr>
      </p:pic>
    </p:spTree>
    <p:extLst>
      <p:ext uri="{BB962C8B-B14F-4D97-AF65-F5344CB8AC3E}">
        <p14:creationId xmlns:p14="http://schemas.microsoft.com/office/powerpoint/2010/main" val="1390543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共享经济是易点租商业模型核心</a:t>
            </a:r>
            <a:endParaRPr kumimoji="1" lang="zh-CN" altLang="en-US" dirty="0"/>
          </a:p>
        </p:txBody>
      </p:sp>
      <p:sp>
        <p:nvSpPr>
          <p:cNvPr id="16" name="等腰三角形 15"/>
          <p:cNvSpPr/>
          <p:nvPr/>
        </p:nvSpPr>
        <p:spPr>
          <a:xfrm>
            <a:off x="5454478" y="3049796"/>
            <a:ext cx="2840915" cy="23954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611560" y="2844662"/>
            <a:ext cx="2840915" cy="23954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
          <p:cNvSpPr>
            <a:spLocks noChangeArrowheads="1"/>
          </p:cNvSpPr>
          <p:nvPr/>
        </p:nvSpPr>
        <p:spPr bwMode="auto">
          <a:xfrm>
            <a:off x="999428" y="3081734"/>
            <a:ext cx="21802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smtClean="0">
                <a:solidFill>
                  <a:schemeClr val="bg1"/>
                </a:solidFill>
                <a:latin typeface="微软雅黑" pitchFamily="34" charset="-122"/>
                <a:ea typeface="微软雅黑" pitchFamily="34" charset="-122"/>
              </a:rPr>
              <a:t>最佳办公体验</a:t>
            </a:r>
            <a:endParaRPr lang="zh-CN" altLang="en-US" sz="2000" dirty="0">
              <a:solidFill>
                <a:schemeClr val="bg1"/>
              </a:solidFill>
              <a:latin typeface="微软雅黑" pitchFamily="34" charset="-122"/>
              <a:ea typeface="微软雅黑" pitchFamily="34" charset="-122"/>
            </a:endParaRPr>
          </a:p>
        </p:txBody>
      </p:sp>
      <p:sp>
        <p:nvSpPr>
          <p:cNvPr id="22" name="矩形 1"/>
          <p:cNvSpPr>
            <a:spLocks noChangeArrowheads="1"/>
          </p:cNvSpPr>
          <p:nvPr/>
        </p:nvSpPr>
        <p:spPr bwMode="auto">
          <a:xfrm>
            <a:off x="5695825" y="4809926"/>
            <a:ext cx="2405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smtClean="0">
                <a:solidFill>
                  <a:schemeClr val="bg1"/>
                </a:solidFill>
                <a:latin typeface="微软雅黑" pitchFamily="34" charset="-122"/>
                <a:ea typeface="微软雅黑" pitchFamily="34" charset="-122"/>
              </a:rPr>
              <a:t>最高性价比</a:t>
            </a:r>
            <a:endParaRPr lang="zh-CN" altLang="en-US" sz="2000" dirty="0">
              <a:solidFill>
                <a:schemeClr val="bg1"/>
              </a:solidFill>
              <a:latin typeface="微软雅黑" pitchFamily="34" charset="-122"/>
              <a:ea typeface="微软雅黑" pitchFamily="34" charset="-122"/>
            </a:endParaRPr>
          </a:p>
        </p:txBody>
      </p:sp>
      <p:sp>
        <p:nvSpPr>
          <p:cNvPr id="23" name="矩形 1"/>
          <p:cNvSpPr>
            <a:spLocks noChangeArrowheads="1"/>
          </p:cNvSpPr>
          <p:nvPr/>
        </p:nvSpPr>
        <p:spPr bwMode="auto">
          <a:xfrm>
            <a:off x="3110817" y="4204002"/>
            <a:ext cx="24300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smtClean="0">
                <a:solidFill>
                  <a:schemeClr val="accent1"/>
                </a:solidFill>
                <a:latin typeface="微软雅黑" pitchFamily="34" charset="-122"/>
                <a:ea typeface="微软雅黑" pitchFamily="34" charset="-122"/>
              </a:rPr>
              <a:t>共享产生价值</a:t>
            </a:r>
            <a:endParaRPr lang="zh-CN" altLang="en-US" sz="2800" dirty="0">
              <a:solidFill>
                <a:schemeClr val="accent1"/>
              </a:solidFill>
              <a:latin typeface="微软雅黑" pitchFamily="34" charset="-122"/>
              <a:ea typeface="微软雅黑" pitchFamily="34" charset="-122"/>
            </a:endParaRPr>
          </a:p>
        </p:txBody>
      </p:sp>
      <p:pic>
        <p:nvPicPr>
          <p:cNvPr id="24" name="Picture 2" descr="C:\Users\sks\Documents\Tencent Files\304580697\FileRecv\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4834" y="3450242"/>
            <a:ext cx="1766849" cy="58880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1"/>
          <p:cNvSpPr>
            <a:spLocks noChangeArrowheads="1"/>
          </p:cNvSpPr>
          <p:nvPr/>
        </p:nvSpPr>
        <p:spPr bwMode="auto">
          <a:xfrm>
            <a:off x="467544" y="1340768"/>
            <a:ext cx="8496944"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chemeClr val="accent1"/>
                </a:solidFill>
                <a:latin typeface="微软雅黑" pitchFamily="34" charset="-122"/>
                <a:ea typeface="微软雅黑" pitchFamily="34" charset="-122"/>
              </a:rPr>
              <a:t>易点</a:t>
            </a:r>
            <a:r>
              <a:rPr lang="zh-CN" altLang="en-US" sz="2000" dirty="0" smtClean="0">
                <a:solidFill>
                  <a:schemeClr val="accent1"/>
                </a:solidFill>
                <a:latin typeface="微软雅黑" pitchFamily="34" charset="-122"/>
                <a:ea typeface="微软雅黑" pitchFamily="34" charset="-122"/>
              </a:rPr>
              <a:t>租互联网租赁管理能力及系统使得办公电脑设备在追求最佳办公体验的高端企业及追求性价比的大众企业之间共享错配，从而产生巨大价值</a:t>
            </a:r>
            <a:endParaRPr lang="zh-CN" altLang="en-US" sz="20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91924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kern="0" dirty="0"/>
              <a:t>租赁服务规模形成后将成为中小企业服务重要入口</a:t>
            </a:r>
            <a:endParaRPr kumimoji="1" lang="zh-CN" altLang="en-US" dirty="0"/>
          </a:p>
        </p:txBody>
      </p:sp>
      <p:grpSp>
        <p:nvGrpSpPr>
          <p:cNvPr id="96" name="组合 95"/>
          <p:cNvGrpSpPr/>
          <p:nvPr/>
        </p:nvGrpSpPr>
        <p:grpSpPr>
          <a:xfrm>
            <a:off x="3039763" y="2060848"/>
            <a:ext cx="3064474" cy="3232062"/>
            <a:chOff x="3059832" y="2238521"/>
            <a:chExt cx="3064474" cy="3232062"/>
          </a:xfrm>
        </p:grpSpPr>
        <p:grpSp>
          <p:nvGrpSpPr>
            <p:cNvPr id="4" name="Group 139"/>
            <p:cNvGrpSpPr>
              <a:grpSpLocks/>
            </p:cNvGrpSpPr>
            <p:nvPr/>
          </p:nvGrpSpPr>
          <p:grpSpPr bwMode="auto">
            <a:xfrm>
              <a:off x="3065915" y="2238521"/>
              <a:ext cx="3058391" cy="3232062"/>
              <a:chOff x="113" y="0"/>
              <a:chExt cx="5281" cy="5001"/>
            </a:xfrm>
          </p:grpSpPr>
          <p:grpSp>
            <p:nvGrpSpPr>
              <p:cNvPr id="5" name="Group 4"/>
              <p:cNvGrpSpPr>
                <a:grpSpLocks/>
              </p:cNvGrpSpPr>
              <p:nvPr/>
            </p:nvGrpSpPr>
            <p:grpSpPr bwMode="auto">
              <a:xfrm>
                <a:off x="113" y="0"/>
                <a:ext cx="5219" cy="4893"/>
                <a:chOff x="0" y="0"/>
                <a:chExt cx="3121" cy="3108"/>
              </a:xfrm>
            </p:grpSpPr>
            <p:sp>
              <p:nvSpPr>
                <p:cNvPr id="47" name="Freeform 5"/>
                <p:cNvSpPr>
                  <a:spLocks/>
                </p:cNvSpPr>
                <p:nvPr/>
              </p:nvSpPr>
              <p:spPr bwMode="auto">
                <a:xfrm>
                  <a:off x="0" y="1290"/>
                  <a:ext cx="510" cy="571"/>
                </a:xfrm>
                <a:custGeom>
                  <a:avLst/>
                  <a:gdLst>
                    <a:gd name="T0" fmla="*/ 0 w 510"/>
                    <a:gd name="T1" fmla="*/ 80 h 571"/>
                    <a:gd name="T2" fmla="*/ 18 w 510"/>
                    <a:gd name="T3" fmla="*/ 571 h 571"/>
                    <a:gd name="T4" fmla="*/ 510 w 510"/>
                    <a:gd name="T5" fmla="*/ 0 h 571"/>
                    <a:gd name="T6" fmla="*/ 0 w 510"/>
                    <a:gd name="T7" fmla="*/ 80 h 571"/>
                    <a:gd name="T8" fmla="*/ 0 60000 65536"/>
                    <a:gd name="T9" fmla="*/ 0 60000 65536"/>
                    <a:gd name="T10" fmla="*/ 0 60000 65536"/>
                    <a:gd name="T11" fmla="*/ 0 60000 65536"/>
                    <a:gd name="T12" fmla="*/ 0 w 510"/>
                    <a:gd name="T13" fmla="*/ 0 h 571"/>
                    <a:gd name="T14" fmla="*/ 510 w 510"/>
                    <a:gd name="T15" fmla="*/ 571 h 571"/>
                  </a:gdLst>
                  <a:ahLst/>
                  <a:cxnLst>
                    <a:cxn ang="T8">
                      <a:pos x="T0" y="T1"/>
                    </a:cxn>
                    <a:cxn ang="T9">
                      <a:pos x="T2" y="T3"/>
                    </a:cxn>
                    <a:cxn ang="T10">
                      <a:pos x="T4" y="T5"/>
                    </a:cxn>
                    <a:cxn ang="T11">
                      <a:pos x="T6" y="T7"/>
                    </a:cxn>
                  </a:cxnLst>
                  <a:rect l="T12" t="T13" r="T14" b="T15"/>
                  <a:pathLst>
                    <a:path w="510" h="571">
                      <a:moveTo>
                        <a:pt x="0" y="80"/>
                      </a:moveTo>
                      <a:lnTo>
                        <a:pt x="18" y="571"/>
                      </a:lnTo>
                      <a:lnTo>
                        <a:pt x="510" y="0"/>
                      </a:lnTo>
                      <a:lnTo>
                        <a:pt x="0" y="8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Freeform 6"/>
                <p:cNvSpPr>
                  <a:spLocks/>
                </p:cNvSpPr>
                <p:nvPr/>
              </p:nvSpPr>
              <p:spPr bwMode="auto">
                <a:xfrm>
                  <a:off x="0" y="928"/>
                  <a:ext cx="510" cy="442"/>
                </a:xfrm>
                <a:custGeom>
                  <a:avLst/>
                  <a:gdLst>
                    <a:gd name="T0" fmla="*/ 141 w 510"/>
                    <a:gd name="T1" fmla="*/ 0 h 442"/>
                    <a:gd name="T2" fmla="*/ 0 w 510"/>
                    <a:gd name="T3" fmla="*/ 442 h 442"/>
                    <a:gd name="T4" fmla="*/ 510 w 510"/>
                    <a:gd name="T5" fmla="*/ 362 h 442"/>
                    <a:gd name="T6" fmla="*/ 141 w 510"/>
                    <a:gd name="T7" fmla="*/ 0 h 442"/>
                    <a:gd name="T8" fmla="*/ 0 60000 65536"/>
                    <a:gd name="T9" fmla="*/ 0 60000 65536"/>
                    <a:gd name="T10" fmla="*/ 0 60000 65536"/>
                    <a:gd name="T11" fmla="*/ 0 60000 65536"/>
                    <a:gd name="T12" fmla="*/ 0 w 510"/>
                    <a:gd name="T13" fmla="*/ 0 h 442"/>
                    <a:gd name="T14" fmla="*/ 510 w 510"/>
                    <a:gd name="T15" fmla="*/ 442 h 442"/>
                  </a:gdLst>
                  <a:ahLst/>
                  <a:cxnLst>
                    <a:cxn ang="T8">
                      <a:pos x="T0" y="T1"/>
                    </a:cxn>
                    <a:cxn ang="T9">
                      <a:pos x="T2" y="T3"/>
                    </a:cxn>
                    <a:cxn ang="T10">
                      <a:pos x="T4" y="T5"/>
                    </a:cxn>
                    <a:cxn ang="T11">
                      <a:pos x="T6" y="T7"/>
                    </a:cxn>
                  </a:cxnLst>
                  <a:rect l="T12" t="T13" r="T14" b="T15"/>
                  <a:pathLst>
                    <a:path w="510" h="442">
                      <a:moveTo>
                        <a:pt x="141" y="0"/>
                      </a:moveTo>
                      <a:lnTo>
                        <a:pt x="0" y="442"/>
                      </a:lnTo>
                      <a:lnTo>
                        <a:pt x="510" y="362"/>
                      </a:lnTo>
                      <a:lnTo>
                        <a:pt x="141"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Freeform 7"/>
                <p:cNvSpPr>
                  <a:spLocks/>
                </p:cNvSpPr>
                <p:nvPr/>
              </p:nvSpPr>
              <p:spPr bwMode="auto">
                <a:xfrm>
                  <a:off x="326" y="381"/>
                  <a:ext cx="473" cy="233"/>
                </a:xfrm>
                <a:custGeom>
                  <a:avLst/>
                  <a:gdLst>
                    <a:gd name="T0" fmla="*/ 251 w 473"/>
                    <a:gd name="T1" fmla="*/ 0 h 233"/>
                    <a:gd name="T2" fmla="*/ 0 w 473"/>
                    <a:gd name="T3" fmla="*/ 233 h 233"/>
                    <a:gd name="T4" fmla="*/ 473 w 473"/>
                    <a:gd name="T5" fmla="*/ 80 h 233"/>
                    <a:gd name="T6" fmla="*/ 251 w 473"/>
                    <a:gd name="T7" fmla="*/ 0 h 233"/>
                    <a:gd name="T8" fmla="*/ 0 60000 65536"/>
                    <a:gd name="T9" fmla="*/ 0 60000 65536"/>
                    <a:gd name="T10" fmla="*/ 0 60000 65536"/>
                    <a:gd name="T11" fmla="*/ 0 60000 65536"/>
                    <a:gd name="T12" fmla="*/ 0 w 473"/>
                    <a:gd name="T13" fmla="*/ 0 h 233"/>
                    <a:gd name="T14" fmla="*/ 473 w 473"/>
                    <a:gd name="T15" fmla="*/ 233 h 233"/>
                  </a:gdLst>
                  <a:ahLst/>
                  <a:cxnLst>
                    <a:cxn ang="T8">
                      <a:pos x="T0" y="T1"/>
                    </a:cxn>
                    <a:cxn ang="T9">
                      <a:pos x="T2" y="T3"/>
                    </a:cxn>
                    <a:cxn ang="T10">
                      <a:pos x="T4" y="T5"/>
                    </a:cxn>
                    <a:cxn ang="T11">
                      <a:pos x="T6" y="T7"/>
                    </a:cxn>
                  </a:cxnLst>
                  <a:rect l="T12" t="T13" r="T14" b="T15"/>
                  <a:pathLst>
                    <a:path w="473" h="233">
                      <a:moveTo>
                        <a:pt x="251" y="0"/>
                      </a:moveTo>
                      <a:lnTo>
                        <a:pt x="0" y="233"/>
                      </a:lnTo>
                      <a:lnTo>
                        <a:pt x="473" y="80"/>
                      </a:lnTo>
                      <a:lnTo>
                        <a:pt x="251"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Freeform 8"/>
                <p:cNvSpPr>
                  <a:spLocks/>
                </p:cNvSpPr>
                <p:nvPr/>
              </p:nvSpPr>
              <p:spPr bwMode="auto">
                <a:xfrm>
                  <a:off x="326" y="461"/>
                  <a:ext cx="516" cy="375"/>
                </a:xfrm>
                <a:custGeom>
                  <a:avLst/>
                  <a:gdLst>
                    <a:gd name="T0" fmla="*/ 473 w 516"/>
                    <a:gd name="T1" fmla="*/ 0 h 375"/>
                    <a:gd name="T2" fmla="*/ 0 w 516"/>
                    <a:gd name="T3" fmla="*/ 153 h 375"/>
                    <a:gd name="T4" fmla="*/ 516 w 516"/>
                    <a:gd name="T5" fmla="*/ 375 h 375"/>
                    <a:gd name="T6" fmla="*/ 473 w 516"/>
                    <a:gd name="T7" fmla="*/ 0 h 375"/>
                    <a:gd name="T8" fmla="*/ 0 60000 65536"/>
                    <a:gd name="T9" fmla="*/ 0 60000 65536"/>
                    <a:gd name="T10" fmla="*/ 0 60000 65536"/>
                    <a:gd name="T11" fmla="*/ 0 60000 65536"/>
                    <a:gd name="T12" fmla="*/ 0 w 516"/>
                    <a:gd name="T13" fmla="*/ 0 h 375"/>
                    <a:gd name="T14" fmla="*/ 516 w 516"/>
                    <a:gd name="T15" fmla="*/ 375 h 375"/>
                  </a:gdLst>
                  <a:ahLst/>
                  <a:cxnLst>
                    <a:cxn ang="T8">
                      <a:pos x="T0" y="T1"/>
                    </a:cxn>
                    <a:cxn ang="T9">
                      <a:pos x="T2" y="T3"/>
                    </a:cxn>
                    <a:cxn ang="T10">
                      <a:pos x="T4" y="T5"/>
                    </a:cxn>
                    <a:cxn ang="T11">
                      <a:pos x="T6" y="T7"/>
                    </a:cxn>
                  </a:cxnLst>
                  <a:rect l="T12" t="T13" r="T14" b="T15"/>
                  <a:pathLst>
                    <a:path w="516" h="375">
                      <a:moveTo>
                        <a:pt x="473" y="0"/>
                      </a:moveTo>
                      <a:lnTo>
                        <a:pt x="0" y="153"/>
                      </a:lnTo>
                      <a:lnTo>
                        <a:pt x="516" y="375"/>
                      </a:lnTo>
                      <a:lnTo>
                        <a:pt x="473"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Freeform 9"/>
                <p:cNvSpPr>
                  <a:spLocks/>
                </p:cNvSpPr>
                <p:nvPr/>
              </p:nvSpPr>
              <p:spPr bwMode="auto">
                <a:xfrm>
                  <a:off x="141" y="614"/>
                  <a:ext cx="701" cy="314"/>
                </a:xfrm>
                <a:custGeom>
                  <a:avLst/>
                  <a:gdLst>
                    <a:gd name="T0" fmla="*/ 185 w 701"/>
                    <a:gd name="T1" fmla="*/ 0 h 314"/>
                    <a:gd name="T2" fmla="*/ 0 w 701"/>
                    <a:gd name="T3" fmla="*/ 314 h 314"/>
                    <a:gd name="T4" fmla="*/ 701 w 701"/>
                    <a:gd name="T5" fmla="*/ 222 h 314"/>
                    <a:gd name="T6" fmla="*/ 185 w 701"/>
                    <a:gd name="T7" fmla="*/ 0 h 314"/>
                    <a:gd name="T8" fmla="*/ 0 60000 65536"/>
                    <a:gd name="T9" fmla="*/ 0 60000 65536"/>
                    <a:gd name="T10" fmla="*/ 0 60000 65536"/>
                    <a:gd name="T11" fmla="*/ 0 60000 65536"/>
                    <a:gd name="T12" fmla="*/ 0 w 701"/>
                    <a:gd name="T13" fmla="*/ 0 h 314"/>
                    <a:gd name="T14" fmla="*/ 701 w 701"/>
                    <a:gd name="T15" fmla="*/ 314 h 314"/>
                  </a:gdLst>
                  <a:ahLst/>
                  <a:cxnLst>
                    <a:cxn ang="T8">
                      <a:pos x="T0" y="T1"/>
                    </a:cxn>
                    <a:cxn ang="T9">
                      <a:pos x="T2" y="T3"/>
                    </a:cxn>
                    <a:cxn ang="T10">
                      <a:pos x="T4" y="T5"/>
                    </a:cxn>
                    <a:cxn ang="T11">
                      <a:pos x="T6" y="T7"/>
                    </a:cxn>
                  </a:cxnLst>
                  <a:rect l="T12" t="T13" r="T14" b="T15"/>
                  <a:pathLst>
                    <a:path w="701" h="314">
                      <a:moveTo>
                        <a:pt x="185" y="0"/>
                      </a:moveTo>
                      <a:lnTo>
                        <a:pt x="0" y="314"/>
                      </a:lnTo>
                      <a:lnTo>
                        <a:pt x="701" y="222"/>
                      </a:lnTo>
                      <a:lnTo>
                        <a:pt x="185"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Freeform 10"/>
                <p:cNvSpPr>
                  <a:spLocks/>
                </p:cNvSpPr>
                <p:nvPr/>
              </p:nvSpPr>
              <p:spPr bwMode="auto">
                <a:xfrm>
                  <a:off x="141" y="836"/>
                  <a:ext cx="701" cy="454"/>
                </a:xfrm>
                <a:custGeom>
                  <a:avLst/>
                  <a:gdLst>
                    <a:gd name="T0" fmla="*/ 0 w 701"/>
                    <a:gd name="T1" fmla="*/ 92 h 454"/>
                    <a:gd name="T2" fmla="*/ 369 w 701"/>
                    <a:gd name="T3" fmla="*/ 454 h 454"/>
                    <a:gd name="T4" fmla="*/ 701 w 701"/>
                    <a:gd name="T5" fmla="*/ 0 h 454"/>
                    <a:gd name="T6" fmla="*/ 0 w 701"/>
                    <a:gd name="T7" fmla="*/ 92 h 454"/>
                    <a:gd name="T8" fmla="*/ 0 60000 65536"/>
                    <a:gd name="T9" fmla="*/ 0 60000 65536"/>
                    <a:gd name="T10" fmla="*/ 0 60000 65536"/>
                    <a:gd name="T11" fmla="*/ 0 60000 65536"/>
                    <a:gd name="T12" fmla="*/ 0 w 701"/>
                    <a:gd name="T13" fmla="*/ 0 h 454"/>
                    <a:gd name="T14" fmla="*/ 701 w 701"/>
                    <a:gd name="T15" fmla="*/ 454 h 454"/>
                  </a:gdLst>
                  <a:ahLst/>
                  <a:cxnLst>
                    <a:cxn ang="T8">
                      <a:pos x="T0" y="T1"/>
                    </a:cxn>
                    <a:cxn ang="T9">
                      <a:pos x="T2" y="T3"/>
                    </a:cxn>
                    <a:cxn ang="T10">
                      <a:pos x="T4" y="T5"/>
                    </a:cxn>
                    <a:cxn ang="T11">
                      <a:pos x="T6" y="T7"/>
                    </a:cxn>
                  </a:cxnLst>
                  <a:rect l="T12" t="T13" r="T14" b="T15"/>
                  <a:pathLst>
                    <a:path w="701" h="454">
                      <a:moveTo>
                        <a:pt x="0" y="92"/>
                      </a:moveTo>
                      <a:lnTo>
                        <a:pt x="369" y="454"/>
                      </a:lnTo>
                      <a:lnTo>
                        <a:pt x="701" y="0"/>
                      </a:lnTo>
                      <a:lnTo>
                        <a:pt x="0" y="92"/>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 name="Freeform 11"/>
                <p:cNvSpPr>
                  <a:spLocks/>
                </p:cNvSpPr>
                <p:nvPr/>
              </p:nvSpPr>
              <p:spPr bwMode="auto">
                <a:xfrm>
                  <a:off x="799" y="362"/>
                  <a:ext cx="55" cy="474"/>
                </a:xfrm>
                <a:custGeom>
                  <a:avLst/>
                  <a:gdLst>
                    <a:gd name="T0" fmla="*/ 0 w 55"/>
                    <a:gd name="T1" fmla="*/ 99 h 474"/>
                    <a:gd name="T2" fmla="*/ 43 w 55"/>
                    <a:gd name="T3" fmla="*/ 474 h 474"/>
                    <a:gd name="T4" fmla="*/ 55 w 55"/>
                    <a:gd name="T5" fmla="*/ 0 h 474"/>
                    <a:gd name="T6" fmla="*/ 0 w 55"/>
                    <a:gd name="T7" fmla="*/ 99 h 474"/>
                    <a:gd name="T8" fmla="*/ 0 60000 65536"/>
                    <a:gd name="T9" fmla="*/ 0 60000 65536"/>
                    <a:gd name="T10" fmla="*/ 0 60000 65536"/>
                    <a:gd name="T11" fmla="*/ 0 60000 65536"/>
                    <a:gd name="T12" fmla="*/ 0 w 55"/>
                    <a:gd name="T13" fmla="*/ 0 h 474"/>
                    <a:gd name="T14" fmla="*/ 55 w 55"/>
                    <a:gd name="T15" fmla="*/ 474 h 474"/>
                  </a:gdLst>
                  <a:ahLst/>
                  <a:cxnLst>
                    <a:cxn ang="T8">
                      <a:pos x="T0" y="T1"/>
                    </a:cxn>
                    <a:cxn ang="T9">
                      <a:pos x="T2" y="T3"/>
                    </a:cxn>
                    <a:cxn ang="T10">
                      <a:pos x="T4" y="T5"/>
                    </a:cxn>
                    <a:cxn ang="T11">
                      <a:pos x="T6" y="T7"/>
                    </a:cxn>
                  </a:cxnLst>
                  <a:rect l="T12" t="T13" r="T14" b="T15"/>
                  <a:pathLst>
                    <a:path w="55" h="474">
                      <a:moveTo>
                        <a:pt x="0" y="99"/>
                      </a:moveTo>
                      <a:lnTo>
                        <a:pt x="43" y="474"/>
                      </a:lnTo>
                      <a:lnTo>
                        <a:pt x="55" y="0"/>
                      </a:lnTo>
                      <a:lnTo>
                        <a:pt x="0" y="99"/>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 name="Freeform 12"/>
                <p:cNvSpPr>
                  <a:spLocks/>
                </p:cNvSpPr>
                <p:nvPr/>
              </p:nvSpPr>
              <p:spPr bwMode="auto">
                <a:xfrm>
                  <a:off x="221" y="2365"/>
                  <a:ext cx="719" cy="442"/>
                </a:xfrm>
                <a:custGeom>
                  <a:avLst/>
                  <a:gdLst>
                    <a:gd name="T0" fmla="*/ 0 w 719"/>
                    <a:gd name="T1" fmla="*/ 0 h 442"/>
                    <a:gd name="T2" fmla="*/ 393 w 719"/>
                    <a:gd name="T3" fmla="*/ 442 h 442"/>
                    <a:gd name="T4" fmla="*/ 719 w 719"/>
                    <a:gd name="T5" fmla="*/ 49 h 442"/>
                    <a:gd name="T6" fmla="*/ 0 w 719"/>
                    <a:gd name="T7" fmla="*/ 0 h 442"/>
                    <a:gd name="T8" fmla="*/ 0 60000 65536"/>
                    <a:gd name="T9" fmla="*/ 0 60000 65536"/>
                    <a:gd name="T10" fmla="*/ 0 60000 65536"/>
                    <a:gd name="T11" fmla="*/ 0 60000 65536"/>
                    <a:gd name="T12" fmla="*/ 0 w 719"/>
                    <a:gd name="T13" fmla="*/ 0 h 442"/>
                    <a:gd name="T14" fmla="*/ 719 w 719"/>
                    <a:gd name="T15" fmla="*/ 442 h 442"/>
                  </a:gdLst>
                  <a:ahLst/>
                  <a:cxnLst>
                    <a:cxn ang="T8">
                      <a:pos x="T0" y="T1"/>
                    </a:cxn>
                    <a:cxn ang="T9">
                      <a:pos x="T2" y="T3"/>
                    </a:cxn>
                    <a:cxn ang="T10">
                      <a:pos x="T4" y="T5"/>
                    </a:cxn>
                    <a:cxn ang="T11">
                      <a:pos x="T6" y="T7"/>
                    </a:cxn>
                  </a:cxnLst>
                  <a:rect l="T12" t="T13" r="T14" b="T15"/>
                  <a:pathLst>
                    <a:path w="719" h="442">
                      <a:moveTo>
                        <a:pt x="0" y="0"/>
                      </a:moveTo>
                      <a:lnTo>
                        <a:pt x="393" y="442"/>
                      </a:lnTo>
                      <a:lnTo>
                        <a:pt x="719" y="49"/>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 name="Freeform 13"/>
                <p:cNvSpPr>
                  <a:spLocks/>
                </p:cNvSpPr>
                <p:nvPr/>
              </p:nvSpPr>
              <p:spPr bwMode="auto">
                <a:xfrm>
                  <a:off x="614" y="2414"/>
                  <a:ext cx="326" cy="393"/>
                </a:xfrm>
                <a:custGeom>
                  <a:avLst/>
                  <a:gdLst>
                    <a:gd name="T0" fmla="*/ 0 w 326"/>
                    <a:gd name="T1" fmla="*/ 393 h 393"/>
                    <a:gd name="T2" fmla="*/ 314 w 326"/>
                    <a:gd name="T3" fmla="*/ 228 h 393"/>
                    <a:gd name="T4" fmla="*/ 326 w 326"/>
                    <a:gd name="T5" fmla="*/ 0 h 393"/>
                    <a:gd name="T6" fmla="*/ 0 w 326"/>
                    <a:gd name="T7" fmla="*/ 393 h 393"/>
                    <a:gd name="T8" fmla="*/ 0 60000 65536"/>
                    <a:gd name="T9" fmla="*/ 0 60000 65536"/>
                    <a:gd name="T10" fmla="*/ 0 60000 65536"/>
                    <a:gd name="T11" fmla="*/ 0 60000 65536"/>
                    <a:gd name="T12" fmla="*/ 0 w 326"/>
                    <a:gd name="T13" fmla="*/ 0 h 393"/>
                    <a:gd name="T14" fmla="*/ 326 w 326"/>
                    <a:gd name="T15" fmla="*/ 393 h 393"/>
                  </a:gdLst>
                  <a:ahLst/>
                  <a:cxnLst>
                    <a:cxn ang="T8">
                      <a:pos x="T0" y="T1"/>
                    </a:cxn>
                    <a:cxn ang="T9">
                      <a:pos x="T2" y="T3"/>
                    </a:cxn>
                    <a:cxn ang="T10">
                      <a:pos x="T4" y="T5"/>
                    </a:cxn>
                    <a:cxn ang="T11">
                      <a:pos x="T6" y="T7"/>
                    </a:cxn>
                  </a:cxnLst>
                  <a:rect l="T12" t="T13" r="T14" b="T15"/>
                  <a:pathLst>
                    <a:path w="326" h="393">
                      <a:moveTo>
                        <a:pt x="0" y="393"/>
                      </a:moveTo>
                      <a:lnTo>
                        <a:pt x="314" y="228"/>
                      </a:lnTo>
                      <a:lnTo>
                        <a:pt x="326" y="0"/>
                      </a:lnTo>
                      <a:lnTo>
                        <a:pt x="0" y="393"/>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Freeform 14"/>
                <p:cNvSpPr>
                  <a:spLocks/>
                </p:cNvSpPr>
                <p:nvPr/>
              </p:nvSpPr>
              <p:spPr bwMode="auto">
                <a:xfrm>
                  <a:off x="577" y="123"/>
                  <a:ext cx="400" cy="258"/>
                </a:xfrm>
                <a:custGeom>
                  <a:avLst/>
                  <a:gdLst>
                    <a:gd name="T0" fmla="*/ 0 w 400"/>
                    <a:gd name="T1" fmla="*/ 258 h 258"/>
                    <a:gd name="T2" fmla="*/ 277 w 400"/>
                    <a:gd name="T3" fmla="*/ 239 h 258"/>
                    <a:gd name="T4" fmla="*/ 400 w 400"/>
                    <a:gd name="T5" fmla="*/ 0 h 258"/>
                    <a:gd name="T6" fmla="*/ 0 w 400"/>
                    <a:gd name="T7" fmla="*/ 258 h 258"/>
                    <a:gd name="T8" fmla="*/ 0 60000 65536"/>
                    <a:gd name="T9" fmla="*/ 0 60000 65536"/>
                    <a:gd name="T10" fmla="*/ 0 60000 65536"/>
                    <a:gd name="T11" fmla="*/ 0 60000 65536"/>
                    <a:gd name="T12" fmla="*/ 0 w 400"/>
                    <a:gd name="T13" fmla="*/ 0 h 258"/>
                    <a:gd name="T14" fmla="*/ 400 w 400"/>
                    <a:gd name="T15" fmla="*/ 258 h 258"/>
                  </a:gdLst>
                  <a:ahLst/>
                  <a:cxnLst>
                    <a:cxn ang="T8">
                      <a:pos x="T0" y="T1"/>
                    </a:cxn>
                    <a:cxn ang="T9">
                      <a:pos x="T2" y="T3"/>
                    </a:cxn>
                    <a:cxn ang="T10">
                      <a:pos x="T4" y="T5"/>
                    </a:cxn>
                    <a:cxn ang="T11">
                      <a:pos x="T6" y="T7"/>
                    </a:cxn>
                  </a:cxnLst>
                  <a:rect l="T12" t="T13" r="T14" b="T15"/>
                  <a:pathLst>
                    <a:path w="400" h="258">
                      <a:moveTo>
                        <a:pt x="0" y="258"/>
                      </a:moveTo>
                      <a:lnTo>
                        <a:pt x="277" y="239"/>
                      </a:lnTo>
                      <a:lnTo>
                        <a:pt x="400" y="0"/>
                      </a:lnTo>
                      <a:lnTo>
                        <a:pt x="0" y="258"/>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Freeform 15"/>
                <p:cNvSpPr>
                  <a:spLocks/>
                </p:cNvSpPr>
                <p:nvPr/>
              </p:nvSpPr>
              <p:spPr bwMode="auto">
                <a:xfrm>
                  <a:off x="614" y="2642"/>
                  <a:ext cx="381" cy="368"/>
                </a:xfrm>
                <a:custGeom>
                  <a:avLst/>
                  <a:gdLst>
                    <a:gd name="T0" fmla="*/ 314 w 381"/>
                    <a:gd name="T1" fmla="*/ 0 h 368"/>
                    <a:gd name="T2" fmla="*/ 0 w 381"/>
                    <a:gd name="T3" fmla="*/ 165 h 368"/>
                    <a:gd name="T4" fmla="*/ 381 w 381"/>
                    <a:gd name="T5" fmla="*/ 368 h 368"/>
                    <a:gd name="T6" fmla="*/ 314 w 381"/>
                    <a:gd name="T7" fmla="*/ 0 h 368"/>
                    <a:gd name="T8" fmla="*/ 0 60000 65536"/>
                    <a:gd name="T9" fmla="*/ 0 60000 65536"/>
                    <a:gd name="T10" fmla="*/ 0 60000 65536"/>
                    <a:gd name="T11" fmla="*/ 0 60000 65536"/>
                    <a:gd name="T12" fmla="*/ 0 w 381"/>
                    <a:gd name="T13" fmla="*/ 0 h 368"/>
                    <a:gd name="T14" fmla="*/ 381 w 381"/>
                    <a:gd name="T15" fmla="*/ 368 h 368"/>
                  </a:gdLst>
                  <a:ahLst/>
                  <a:cxnLst>
                    <a:cxn ang="T8">
                      <a:pos x="T0" y="T1"/>
                    </a:cxn>
                    <a:cxn ang="T9">
                      <a:pos x="T2" y="T3"/>
                    </a:cxn>
                    <a:cxn ang="T10">
                      <a:pos x="T4" y="T5"/>
                    </a:cxn>
                    <a:cxn ang="T11">
                      <a:pos x="T6" y="T7"/>
                    </a:cxn>
                  </a:cxnLst>
                  <a:rect l="T12" t="T13" r="T14" b="T15"/>
                  <a:pathLst>
                    <a:path w="381" h="368">
                      <a:moveTo>
                        <a:pt x="314" y="0"/>
                      </a:moveTo>
                      <a:lnTo>
                        <a:pt x="0" y="165"/>
                      </a:lnTo>
                      <a:lnTo>
                        <a:pt x="381" y="368"/>
                      </a:lnTo>
                      <a:lnTo>
                        <a:pt x="314"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Freeform 16"/>
                <p:cNvSpPr>
                  <a:spLocks/>
                </p:cNvSpPr>
                <p:nvPr/>
              </p:nvSpPr>
              <p:spPr bwMode="auto">
                <a:xfrm>
                  <a:off x="18" y="1290"/>
                  <a:ext cx="1082" cy="633"/>
                </a:xfrm>
                <a:custGeom>
                  <a:avLst/>
                  <a:gdLst>
                    <a:gd name="T0" fmla="*/ 492 w 1082"/>
                    <a:gd name="T1" fmla="*/ 0 h 633"/>
                    <a:gd name="T2" fmla="*/ 0 w 1082"/>
                    <a:gd name="T3" fmla="*/ 571 h 633"/>
                    <a:gd name="T4" fmla="*/ 1082 w 1082"/>
                    <a:gd name="T5" fmla="*/ 633 h 633"/>
                    <a:gd name="T6" fmla="*/ 492 w 1082"/>
                    <a:gd name="T7" fmla="*/ 0 h 633"/>
                    <a:gd name="T8" fmla="*/ 0 60000 65536"/>
                    <a:gd name="T9" fmla="*/ 0 60000 65536"/>
                    <a:gd name="T10" fmla="*/ 0 60000 65536"/>
                    <a:gd name="T11" fmla="*/ 0 60000 65536"/>
                    <a:gd name="T12" fmla="*/ 0 w 1082"/>
                    <a:gd name="T13" fmla="*/ 0 h 633"/>
                    <a:gd name="T14" fmla="*/ 1082 w 1082"/>
                    <a:gd name="T15" fmla="*/ 633 h 633"/>
                  </a:gdLst>
                  <a:ahLst/>
                  <a:cxnLst>
                    <a:cxn ang="T8">
                      <a:pos x="T0" y="T1"/>
                    </a:cxn>
                    <a:cxn ang="T9">
                      <a:pos x="T2" y="T3"/>
                    </a:cxn>
                    <a:cxn ang="T10">
                      <a:pos x="T4" y="T5"/>
                    </a:cxn>
                    <a:cxn ang="T11">
                      <a:pos x="T6" y="T7"/>
                    </a:cxn>
                  </a:cxnLst>
                  <a:rect l="T12" t="T13" r="T14" b="T15"/>
                  <a:pathLst>
                    <a:path w="1082" h="633">
                      <a:moveTo>
                        <a:pt x="492" y="0"/>
                      </a:moveTo>
                      <a:lnTo>
                        <a:pt x="0" y="571"/>
                      </a:lnTo>
                      <a:lnTo>
                        <a:pt x="1082" y="633"/>
                      </a:lnTo>
                      <a:lnTo>
                        <a:pt x="492"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Freeform 17"/>
                <p:cNvSpPr>
                  <a:spLocks/>
                </p:cNvSpPr>
                <p:nvPr/>
              </p:nvSpPr>
              <p:spPr bwMode="auto">
                <a:xfrm>
                  <a:off x="18" y="1861"/>
                  <a:ext cx="1082" cy="504"/>
                </a:xfrm>
                <a:custGeom>
                  <a:avLst/>
                  <a:gdLst>
                    <a:gd name="T0" fmla="*/ 0 w 1082"/>
                    <a:gd name="T1" fmla="*/ 0 h 504"/>
                    <a:gd name="T2" fmla="*/ 203 w 1082"/>
                    <a:gd name="T3" fmla="*/ 504 h 504"/>
                    <a:gd name="T4" fmla="*/ 1082 w 1082"/>
                    <a:gd name="T5" fmla="*/ 62 h 504"/>
                    <a:gd name="T6" fmla="*/ 0 w 1082"/>
                    <a:gd name="T7" fmla="*/ 0 h 504"/>
                    <a:gd name="T8" fmla="*/ 0 60000 65536"/>
                    <a:gd name="T9" fmla="*/ 0 60000 65536"/>
                    <a:gd name="T10" fmla="*/ 0 60000 65536"/>
                    <a:gd name="T11" fmla="*/ 0 60000 65536"/>
                    <a:gd name="T12" fmla="*/ 0 w 1082"/>
                    <a:gd name="T13" fmla="*/ 0 h 504"/>
                    <a:gd name="T14" fmla="*/ 1082 w 1082"/>
                    <a:gd name="T15" fmla="*/ 504 h 504"/>
                  </a:gdLst>
                  <a:ahLst/>
                  <a:cxnLst>
                    <a:cxn ang="T8">
                      <a:pos x="T0" y="T1"/>
                    </a:cxn>
                    <a:cxn ang="T9">
                      <a:pos x="T2" y="T3"/>
                    </a:cxn>
                    <a:cxn ang="T10">
                      <a:pos x="T4" y="T5"/>
                    </a:cxn>
                    <a:cxn ang="T11">
                      <a:pos x="T6" y="T7"/>
                    </a:cxn>
                  </a:cxnLst>
                  <a:rect l="T12" t="T13" r="T14" b="T15"/>
                  <a:pathLst>
                    <a:path w="1082" h="504">
                      <a:moveTo>
                        <a:pt x="0" y="0"/>
                      </a:moveTo>
                      <a:lnTo>
                        <a:pt x="203" y="504"/>
                      </a:lnTo>
                      <a:lnTo>
                        <a:pt x="1082" y="62"/>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 name="Freeform 18"/>
                <p:cNvSpPr>
                  <a:spLocks/>
                </p:cNvSpPr>
                <p:nvPr/>
              </p:nvSpPr>
              <p:spPr bwMode="auto">
                <a:xfrm>
                  <a:off x="221" y="1923"/>
                  <a:ext cx="879" cy="491"/>
                </a:xfrm>
                <a:custGeom>
                  <a:avLst/>
                  <a:gdLst>
                    <a:gd name="T0" fmla="*/ 0 w 879"/>
                    <a:gd name="T1" fmla="*/ 442 h 491"/>
                    <a:gd name="T2" fmla="*/ 719 w 879"/>
                    <a:gd name="T3" fmla="*/ 491 h 491"/>
                    <a:gd name="T4" fmla="*/ 879 w 879"/>
                    <a:gd name="T5" fmla="*/ 0 h 491"/>
                    <a:gd name="T6" fmla="*/ 0 w 879"/>
                    <a:gd name="T7" fmla="*/ 442 h 491"/>
                    <a:gd name="T8" fmla="*/ 0 60000 65536"/>
                    <a:gd name="T9" fmla="*/ 0 60000 65536"/>
                    <a:gd name="T10" fmla="*/ 0 60000 65536"/>
                    <a:gd name="T11" fmla="*/ 0 60000 65536"/>
                    <a:gd name="T12" fmla="*/ 0 w 879"/>
                    <a:gd name="T13" fmla="*/ 0 h 491"/>
                    <a:gd name="T14" fmla="*/ 879 w 879"/>
                    <a:gd name="T15" fmla="*/ 491 h 491"/>
                  </a:gdLst>
                  <a:ahLst/>
                  <a:cxnLst>
                    <a:cxn ang="T8">
                      <a:pos x="T0" y="T1"/>
                    </a:cxn>
                    <a:cxn ang="T9">
                      <a:pos x="T2" y="T3"/>
                    </a:cxn>
                    <a:cxn ang="T10">
                      <a:pos x="T4" y="T5"/>
                    </a:cxn>
                    <a:cxn ang="T11">
                      <a:pos x="T6" y="T7"/>
                    </a:cxn>
                  </a:cxnLst>
                  <a:rect l="T12" t="T13" r="T14" b="T15"/>
                  <a:pathLst>
                    <a:path w="879" h="491">
                      <a:moveTo>
                        <a:pt x="0" y="442"/>
                      </a:moveTo>
                      <a:lnTo>
                        <a:pt x="719" y="491"/>
                      </a:lnTo>
                      <a:lnTo>
                        <a:pt x="879" y="0"/>
                      </a:lnTo>
                      <a:lnTo>
                        <a:pt x="0" y="442"/>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Freeform 19"/>
                <p:cNvSpPr>
                  <a:spLocks/>
                </p:cNvSpPr>
                <p:nvPr/>
              </p:nvSpPr>
              <p:spPr bwMode="auto">
                <a:xfrm>
                  <a:off x="510" y="836"/>
                  <a:ext cx="786" cy="454"/>
                </a:xfrm>
                <a:custGeom>
                  <a:avLst/>
                  <a:gdLst>
                    <a:gd name="T0" fmla="*/ 332 w 786"/>
                    <a:gd name="T1" fmla="*/ 0 h 454"/>
                    <a:gd name="T2" fmla="*/ 0 w 786"/>
                    <a:gd name="T3" fmla="*/ 454 h 454"/>
                    <a:gd name="T4" fmla="*/ 786 w 786"/>
                    <a:gd name="T5" fmla="*/ 184 h 454"/>
                    <a:gd name="T6" fmla="*/ 332 w 786"/>
                    <a:gd name="T7" fmla="*/ 0 h 454"/>
                    <a:gd name="T8" fmla="*/ 0 60000 65536"/>
                    <a:gd name="T9" fmla="*/ 0 60000 65536"/>
                    <a:gd name="T10" fmla="*/ 0 60000 65536"/>
                    <a:gd name="T11" fmla="*/ 0 60000 65536"/>
                    <a:gd name="T12" fmla="*/ 0 w 786"/>
                    <a:gd name="T13" fmla="*/ 0 h 454"/>
                    <a:gd name="T14" fmla="*/ 786 w 786"/>
                    <a:gd name="T15" fmla="*/ 454 h 454"/>
                  </a:gdLst>
                  <a:ahLst/>
                  <a:cxnLst>
                    <a:cxn ang="T8">
                      <a:pos x="T0" y="T1"/>
                    </a:cxn>
                    <a:cxn ang="T9">
                      <a:pos x="T2" y="T3"/>
                    </a:cxn>
                    <a:cxn ang="T10">
                      <a:pos x="T4" y="T5"/>
                    </a:cxn>
                    <a:cxn ang="T11">
                      <a:pos x="T6" y="T7"/>
                    </a:cxn>
                  </a:cxnLst>
                  <a:rect l="T12" t="T13" r="T14" b="T15"/>
                  <a:pathLst>
                    <a:path w="786" h="454">
                      <a:moveTo>
                        <a:pt x="332" y="0"/>
                      </a:moveTo>
                      <a:lnTo>
                        <a:pt x="0" y="454"/>
                      </a:lnTo>
                      <a:lnTo>
                        <a:pt x="786" y="184"/>
                      </a:lnTo>
                      <a:lnTo>
                        <a:pt x="332"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Freeform 20"/>
                <p:cNvSpPr>
                  <a:spLocks/>
                </p:cNvSpPr>
                <p:nvPr/>
              </p:nvSpPr>
              <p:spPr bwMode="auto">
                <a:xfrm>
                  <a:off x="510" y="1020"/>
                  <a:ext cx="786" cy="903"/>
                </a:xfrm>
                <a:custGeom>
                  <a:avLst/>
                  <a:gdLst>
                    <a:gd name="T0" fmla="*/ 0 w 786"/>
                    <a:gd name="T1" fmla="*/ 270 h 903"/>
                    <a:gd name="T2" fmla="*/ 590 w 786"/>
                    <a:gd name="T3" fmla="*/ 903 h 903"/>
                    <a:gd name="T4" fmla="*/ 786 w 786"/>
                    <a:gd name="T5" fmla="*/ 0 h 903"/>
                    <a:gd name="T6" fmla="*/ 0 w 786"/>
                    <a:gd name="T7" fmla="*/ 270 h 903"/>
                    <a:gd name="T8" fmla="*/ 0 60000 65536"/>
                    <a:gd name="T9" fmla="*/ 0 60000 65536"/>
                    <a:gd name="T10" fmla="*/ 0 60000 65536"/>
                    <a:gd name="T11" fmla="*/ 0 60000 65536"/>
                    <a:gd name="T12" fmla="*/ 0 w 786"/>
                    <a:gd name="T13" fmla="*/ 0 h 903"/>
                    <a:gd name="T14" fmla="*/ 786 w 786"/>
                    <a:gd name="T15" fmla="*/ 903 h 903"/>
                  </a:gdLst>
                  <a:ahLst/>
                  <a:cxnLst>
                    <a:cxn ang="T8">
                      <a:pos x="T0" y="T1"/>
                    </a:cxn>
                    <a:cxn ang="T9">
                      <a:pos x="T2" y="T3"/>
                    </a:cxn>
                    <a:cxn ang="T10">
                      <a:pos x="T4" y="T5"/>
                    </a:cxn>
                    <a:cxn ang="T11">
                      <a:pos x="T6" y="T7"/>
                    </a:cxn>
                  </a:cxnLst>
                  <a:rect l="T12" t="T13" r="T14" b="T15"/>
                  <a:pathLst>
                    <a:path w="786" h="903">
                      <a:moveTo>
                        <a:pt x="0" y="270"/>
                      </a:moveTo>
                      <a:lnTo>
                        <a:pt x="590" y="903"/>
                      </a:lnTo>
                      <a:lnTo>
                        <a:pt x="786" y="0"/>
                      </a:lnTo>
                      <a:lnTo>
                        <a:pt x="0" y="27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Freeform 21"/>
                <p:cNvSpPr>
                  <a:spLocks/>
                </p:cNvSpPr>
                <p:nvPr/>
              </p:nvSpPr>
              <p:spPr bwMode="auto">
                <a:xfrm>
                  <a:off x="842" y="362"/>
                  <a:ext cx="454" cy="658"/>
                </a:xfrm>
                <a:custGeom>
                  <a:avLst/>
                  <a:gdLst>
                    <a:gd name="T0" fmla="*/ 12 w 454"/>
                    <a:gd name="T1" fmla="*/ 0 h 658"/>
                    <a:gd name="T2" fmla="*/ 0 w 454"/>
                    <a:gd name="T3" fmla="*/ 474 h 658"/>
                    <a:gd name="T4" fmla="*/ 454 w 454"/>
                    <a:gd name="T5" fmla="*/ 658 h 658"/>
                    <a:gd name="T6" fmla="*/ 12 w 454"/>
                    <a:gd name="T7" fmla="*/ 0 h 658"/>
                    <a:gd name="T8" fmla="*/ 0 60000 65536"/>
                    <a:gd name="T9" fmla="*/ 0 60000 65536"/>
                    <a:gd name="T10" fmla="*/ 0 60000 65536"/>
                    <a:gd name="T11" fmla="*/ 0 60000 65536"/>
                    <a:gd name="T12" fmla="*/ 0 w 454"/>
                    <a:gd name="T13" fmla="*/ 0 h 658"/>
                    <a:gd name="T14" fmla="*/ 454 w 454"/>
                    <a:gd name="T15" fmla="*/ 658 h 658"/>
                  </a:gdLst>
                  <a:ahLst/>
                  <a:cxnLst>
                    <a:cxn ang="T8">
                      <a:pos x="T0" y="T1"/>
                    </a:cxn>
                    <a:cxn ang="T9">
                      <a:pos x="T2" y="T3"/>
                    </a:cxn>
                    <a:cxn ang="T10">
                      <a:pos x="T4" y="T5"/>
                    </a:cxn>
                    <a:cxn ang="T11">
                      <a:pos x="T6" y="T7"/>
                    </a:cxn>
                  </a:cxnLst>
                  <a:rect l="T12" t="T13" r="T14" b="T15"/>
                  <a:pathLst>
                    <a:path w="454" h="658">
                      <a:moveTo>
                        <a:pt x="12" y="0"/>
                      </a:moveTo>
                      <a:lnTo>
                        <a:pt x="0" y="474"/>
                      </a:lnTo>
                      <a:lnTo>
                        <a:pt x="454" y="658"/>
                      </a:lnTo>
                      <a:lnTo>
                        <a:pt x="12"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Freeform 22"/>
                <p:cNvSpPr>
                  <a:spLocks/>
                </p:cNvSpPr>
                <p:nvPr/>
              </p:nvSpPr>
              <p:spPr bwMode="auto">
                <a:xfrm>
                  <a:off x="940" y="1923"/>
                  <a:ext cx="430" cy="743"/>
                </a:xfrm>
                <a:custGeom>
                  <a:avLst/>
                  <a:gdLst>
                    <a:gd name="T0" fmla="*/ 160 w 430"/>
                    <a:gd name="T1" fmla="*/ 0 h 743"/>
                    <a:gd name="T2" fmla="*/ 0 w 430"/>
                    <a:gd name="T3" fmla="*/ 491 h 743"/>
                    <a:gd name="T4" fmla="*/ 430 w 430"/>
                    <a:gd name="T5" fmla="*/ 743 h 743"/>
                    <a:gd name="T6" fmla="*/ 160 w 430"/>
                    <a:gd name="T7" fmla="*/ 0 h 743"/>
                    <a:gd name="T8" fmla="*/ 0 60000 65536"/>
                    <a:gd name="T9" fmla="*/ 0 60000 65536"/>
                    <a:gd name="T10" fmla="*/ 0 60000 65536"/>
                    <a:gd name="T11" fmla="*/ 0 60000 65536"/>
                    <a:gd name="T12" fmla="*/ 0 w 430"/>
                    <a:gd name="T13" fmla="*/ 0 h 743"/>
                    <a:gd name="T14" fmla="*/ 430 w 430"/>
                    <a:gd name="T15" fmla="*/ 743 h 743"/>
                  </a:gdLst>
                  <a:ahLst/>
                  <a:cxnLst>
                    <a:cxn ang="T8">
                      <a:pos x="T0" y="T1"/>
                    </a:cxn>
                    <a:cxn ang="T9">
                      <a:pos x="T2" y="T3"/>
                    </a:cxn>
                    <a:cxn ang="T10">
                      <a:pos x="T4" y="T5"/>
                    </a:cxn>
                    <a:cxn ang="T11">
                      <a:pos x="T6" y="T7"/>
                    </a:cxn>
                  </a:cxnLst>
                  <a:rect l="T12" t="T13" r="T14" b="T15"/>
                  <a:pathLst>
                    <a:path w="430" h="743">
                      <a:moveTo>
                        <a:pt x="160" y="0"/>
                      </a:moveTo>
                      <a:lnTo>
                        <a:pt x="0" y="491"/>
                      </a:lnTo>
                      <a:lnTo>
                        <a:pt x="430" y="743"/>
                      </a:lnTo>
                      <a:lnTo>
                        <a:pt x="16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 name="Freeform 23"/>
                <p:cNvSpPr>
                  <a:spLocks/>
                </p:cNvSpPr>
                <p:nvPr/>
              </p:nvSpPr>
              <p:spPr bwMode="auto">
                <a:xfrm>
                  <a:off x="928" y="2414"/>
                  <a:ext cx="442" cy="252"/>
                </a:xfrm>
                <a:custGeom>
                  <a:avLst/>
                  <a:gdLst>
                    <a:gd name="T0" fmla="*/ 12 w 442"/>
                    <a:gd name="T1" fmla="*/ 0 h 252"/>
                    <a:gd name="T2" fmla="*/ 0 w 442"/>
                    <a:gd name="T3" fmla="*/ 228 h 252"/>
                    <a:gd name="T4" fmla="*/ 442 w 442"/>
                    <a:gd name="T5" fmla="*/ 252 h 252"/>
                    <a:gd name="T6" fmla="*/ 12 w 442"/>
                    <a:gd name="T7" fmla="*/ 0 h 252"/>
                    <a:gd name="T8" fmla="*/ 0 60000 65536"/>
                    <a:gd name="T9" fmla="*/ 0 60000 65536"/>
                    <a:gd name="T10" fmla="*/ 0 60000 65536"/>
                    <a:gd name="T11" fmla="*/ 0 60000 65536"/>
                    <a:gd name="T12" fmla="*/ 0 w 442"/>
                    <a:gd name="T13" fmla="*/ 0 h 252"/>
                    <a:gd name="T14" fmla="*/ 442 w 442"/>
                    <a:gd name="T15" fmla="*/ 252 h 252"/>
                  </a:gdLst>
                  <a:ahLst/>
                  <a:cxnLst>
                    <a:cxn ang="T8">
                      <a:pos x="T0" y="T1"/>
                    </a:cxn>
                    <a:cxn ang="T9">
                      <a:pos x="T2" y="T3"/>
                    </a:cxn>
                    <a:cxn ang="T10">
                      <a:pos x="T4" y="T5"/>
                    </a:cxn>
                    <a:cxn ang="T11">
                      <a:pos x="T6" y="T7"/>
                    </a:cxn>
                  </a:cxnLst>
                  <a:rect l="T12" t="T13" r="T14" b="T15"/>
                  <a:pathLst>
                    <a:path w="442" h="252">
                      <a:moveTo>
                        <a:pt x="12" y="0"/>
                      </a:moveTo>
                      <a:lnTo>
                        <a:pt x="0" y="228"/>
                      </a:lnTo>
                      <a:lnTo>
                        <a:pt x="442" y="252"/>
                      </a:lnTo>
                      <a:lnTo>
                        <a:pt x="12"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 name="Freeform 24"/>
                <p:cNvSpPr>
                  <a:spLocks/>
                </p:cNvSpPr>
                <p:nvPr/>
              </p:nvSpPr>
              <p:spPr bwMode="auto">
                <a:xfrm>
                  <a:off x="928" y="2642"/>
                  <a:ext cx="442" cy="368"/>
                </a:xfrm>
                <a:custGeom>
                  <a:avLst/>
                  <a:gdLst>
                    <a:gd name="T0" fmla="*/ 0 w 442"/>
                    <a:gd name="T1" fmla="*/ 0 h 368"/>
                    <a:gd name="T2" fmla="*/ 67 w 442"/>
                    <a:gd name="T3" fmla="*/ 368 h 368"/>
                    <a:gd name="T4" fmla="*/ 442 w 442"/>
                    <a:gd name="T5" fmla="*/ 24 h 368"/>
                    <a:gd name="T6" fmla="*/ 0 w 442"/>
                    <a:gd name="T7" fmla="*/ 0 h 368"/>
                    <a:gd name="T8" fmla="*/ 0 60000 65536"/>
                    <a:gd name="T9" fmla="*/ 0 60000 65536"/>
                    <a:gd name="T10" fmla="*/ 0 60000 65536"/>
                    <a:gd name="T11" fmla="*/ 0 60000 65536"/>
                    <a:gd name="T12" fmla="*/ 0 w 442"/>
                    <a:gd name="T13" fmla="*/ 0 h 368"/>
                    <a:gd name="T14" fmla="*/ 442 w 442"/>
                    <a:gd name="T15" fmla="*/ 368 h 368"/>
                  </a:gdLst>
                  <a:ahLst/>
                  <a:cxnLst>
                    <a:cxn ang="T8">
                      <a:pos x="T0" y="T1"/>
                    </a:cxn>
                    <a:cxn ang="T9">
                      <a:pos x="T2" y="T3"/>
                    </a:cxn>
                    <a:cxn ang="T10">
                      <a:pos x="T4" y="T5"/>
                    </a:cxn>
                    <a:cxn ang="T11">
                      <a:pos x="T6" y="T7"/>
                    </a:cxn>
                  </a:cxnLst>
                  <a:rect l="T12" t="T13" r="T14" b="T15"/>
                  <a:pathLst>
                    <a:path w="442" h="368">
                      <a:moveTo>
                        <a:pt x="0" y="0"/>
                      </a:moveTo>
                      <a:lnTo>
                        <a:pt x="67" y="368"/>
                      </a:lnTo>
                      <a:lnTo>
                        <a:pt x="442" y="24"/>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 name="Freeform 25"/>
                <p:cNvSpPr>
                  <a:spLocks/>
                </p:cNvSpPr>
                <p:nvPr/>
              </p:nvSpPr>
              <p:spPr bwMode="auto">
                <a:xfrm>
                  <a:off x="854" y="0"/>
                  <a:ext cx="596" cy="362"/>
                </a:xfrm>
                <a:custGeom>
                  <a:avLst/>
                  <a:gdLst>
                    <a:gd name="T0" fmla="*/ 123 w 596"/>
                    <a:gd name="T1" fmla="*/ 123 h 362"/>
                    <a:gd name="T2" fmla="*/ 0 w 596"/>
                    <a:gd name="T3" fmla="*/ 362 h 362"/>
                    <a:gd name="T4" fmla="*/ 596 w 596"/>
                    <a:gd name="T5" fmla="*/ 0 h 362"/>
                    <a:gd name="T6" fmla="*/ 123 w 596"/>
                    <a:gd name="T7" fmla="*/ 123 h 362"/>
                    <a:gd name="T8" fmla="*/ 0 60000 65536"/>
                    <a:gd name="T9" fmla="*/ 0 60000 65536"/>
                    <a:gd name="T10" fmla="*/ 0 60000 65536"/>
                    <a:gd name="T11" fmla="*/ 0 60000 65536"/>
                    <a:gd name="T12" fmla="*/ 0 w 596"/>
                    <a:gd name="T13" fmla="*/ 0 h 362"/>
                    <a:gd name="T14" fmla="*/ 596 w 596"/>
                    <a:gd name="T15" fmla="*/ 362 h 362"/>
                  </a:gdLst>
                  <a:ahLst/>
                  <a:cxnLst>
                    <a:cxn ang="T8">
                      <a:pos x="T0" y="T1"/>
                    </a:cxn>
                    <a:cxn ang="T9">
                      <a:pos x="T2" y="T3"/>
                    </a:cxn>
                    <a:cxn ang="T10">
                      <a:pos x="T4" y="T5"/>
                    </a:cxn>
                    <a:cxn ang="T11">
                      <a:pos x="T6" y="T7"/>
                    </a:cxn>
                  </a:cxnLst>
                  <a:rect l="T12" t="T13" r="T14" b="T15"/>
                  <a:pathLst>
                    <a:path w="596" h="362">
                      <a:moveTo>
                        <a:pt x="123" y="123"/>
                      </a:moveTo>
                      <a:lnTo>
                        <a:pt x="0" y="362"/>
                      </a:lnTo>
                      <a:lnTo>
                        <a:pt x="596" y="0"/>
                      </a:lnTo>
                      <a:lnTo>
                        <a:pt x="123" y="123"/>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 name="Freeform 26"/>
                <p:cNvSpPr>
                  <a:spLocks/>
                </p:cNvSpPr>
                <p:nvPr/>
              </p:nvSpPr>
              <p:spPr bwMode="auto">
                <a:xfrm>
                  <a:off x="995" y="2666"/>
                  <a:ext cx="553" cy="442"/>
                </a:xfrm>
                <a:custGeom>
                  <a:avLst/>
                  <a:gdLst>
                    <a:gd name="T0" fmla="*/ 375 w 553"/>
                    <a:gd name="T1" fmla="*/ 0 h 442"/>
                    <a:gd name="T2" fmla="*/ 0 w 553"/>
                    <a:gd name="T3" fmla="*/ 344 h 442"/>
                    <a:gd name="T4" fmla="*/ 553 w 553"/>
                    <a:gd name="T5" fmla="*/ 442 h 442"/>
                    <a:gd name="T6" fmla="*/ 375 w 553"/>
                    <a:gd name="T7" fmla="*/ 0 h 442"/>
                    <a:gd name="T8" fmla="*/ 0 60000 65536"/>
                    <a:gd name="T9" fmla="*/ 0 60000 65536"/>
                    <a:gd name="T10" fmla="*/ 0 60000 65536"/>
                    <a:gd name="T11" fmla="*/ 0 60000 65536"/>
                    <a:gd name="T12" fmla="*/ 0 w 553"/>
                    <a:gd name="T13" fmla="*/ 0 h 442"/>
                    <a:gd name="T14" fmla="*/ 553 w 553"/>
                    <a:gd name="T15" fmla="*/ 442 h 442"/>
                  </a:gdLst>
                  <a:ahLst/>
                  <a:cxnLst>
                    <a:cxn ang="T8">
                      <a:pos x="T0" y="T1"/>
                    </a:cxn>
                    <a:cxn ang="T9">
                      <a:pos x="T2" y="T3"/>
                    </a:cxn>
                    <a:cxn ang="T10">
                      <a:pos x="T4" y="T5"/>
                    </a:cxn>
                    <a:cxn ang="T11">
                      <a:pos x="T6" y="T7"/>
                    </a:cxn>
                  </a:cxnLst>
                  <a:rect l="T12" t="T13" r="T14" b="T15"/>
                  <a:pathLst>
                    <a:path w="553" h="442">
                      <a:moveTo>
                        <a:pt x="375" y="0"/>
                      </a:moveTo>
                      <a:lnTo>
                        <a:pt x="0" y="344"/>
                      </a:lnTo>
                      <a:lnTo>
                        <a:pt x="553" y="442"/>
                      </a:lnTo>
                      <a:lnTo>
                        <a:pt x="375"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 name="Freeform 27"/>
                <p:cNvSpPr>
                  <a:spLocks/>
                </p:cNvSpPr>
                <p:nvPr/>
              </p:nvSpPr>
              <p:spPr bwMode="auto">
                <a:xfrm>
                  <a:off x="1100" y="1020"/>
                  <a:ext cx="620" cy="903"/>
                </a:xfrm>
                <a:custGeom>
                  <a:avLst/>
                  <a:gdLst>
                    <a:gd name="T0" fmla="*/ 196 w 620"/>
                    <a:gd name="T1" fmla="*/ 0 h 903"/>
                    <a:gd name="T2" fmla="*/ 0 w 620"/>
                    <a:gd name="T3" fmla="*/ 903 h 903"/>
                    <a:gd name="T4" fmla="*/ 620 w 620"/>
                    <a:gd name="T5" fmla="*/ 461 h 903"/>
                    <a:gd name="T6" fmla="*/ 196 w 620"/>
                    <a:gd name="T7" fmla="*/ 0 h 903"/>
                    <a:gd name="T8" fmla="*/ 0 60000 65536"/>
                    <a:gd name="T9" fmla="*/ 0 60000 65536"/>
                    <a:gd name="T10" fmla="*/ 0 60000 65536"/>
                    <a:gd name="T11" fmla="*/ 0 60000 65536"/>
                    <a:gd name="T12" fmla="*/ 0 w 620"/>
                    <a:gd name="T13" fmla="*/ 0 h 903"/>
                    <a:gd name="T14" fmla="*/ 620 w 620"/>
                    <a:gd name="T15" fmla="*/ 903 h 903"/>
                  </a:gdLst>
                  <a:ahLst/>
                  <a:cxnLst>
                    <a:cxn ang="T8">
                      <a:pos x="T0" y="T1"/>
                    </a:cxn>
                    <a:cxn ang="T9">
                      <a:pos x="T2" y="T3"/>
                    </a:cxn>
                    <a:cxn ang="T10">
                      <a:pos x="T4" y="T5"/>
                    </a:cxn>
                    <a:cxn ang="T11">
                      <a:pos x="T6" y="T7"/>
                    </a:cxn>
                  </a:cxnLst>
                  <a:rect l="T12" t="T13" r="T14" b="T15"/>
                  <a:pathLst>
                    <a:path w="620" h="903">
                      <a:moveTo>
                        <a:pt x="196" y="0"/>
                      </a:moveTo>
                      <a:lnTo>
                        <a:pt x="0" y="903"/>
                      </a:lnTo>
                      <a:lnTo>
                        <a:pt x="620" y="461"/>
                      </a:lnTo>
                      <a:lnTo>
                        <a:pt x="196"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 name="Freeform 28"/>
                <p:cNvSpPr>
                  <a:spLocks/>
                </p:cNvSpPr>
                <p:nvPr/>
              </p:nvSpPr>
              <p:spPr bwMode="auto">
                <a:xfrm>
                  <a:off x="1296" y="590"/>
                  <a:ext cx="528" cy="891"/>
                </a:xfrm>
                <a:custGeom>
                  <a:avLst/>
                  <a:gdLst>
                    <a:gd name="T0" fmla="*/ 0 w 528"/>
                    <a:gd name="T1" fmla="*/ 430 h 891"/>
                    <a:gd name="T2" fmla="*/ 424 w 528"/>
                    <a:gd name="T3" fmla="*/ 891 h 891"/>
                    <a:gd name="T4" fmla="*/ 528 w 528"/>
                    <a:gd name="T5" fmla="*/ 0 h 891"/>
                    <a:gd name="T6" fmla="*/ 0 w 528"/>
                    <a:gd name="T7" fmla="*/ 430 h 891"/>
                    <a:gd name="T8" fmla="*/ 0 60000 65536"/>
                    <a:gd name="T9" fmla="*/ 0 60000 65536"/>
                    <a:gd name="T10" fmla="*/ 0 60000 65536"/>
                    <a:gd name="T11" fmla="*/ 0 60000 65536"/>
                    <a:gd name="T12" fmla="*/ 0 w 528"/>
                    <a:gd name="T13" fmla="*/ 0 h 891"/>
                    <a:gd name="T14" fmla="*/ 528 w 528"/>
                    <a:gd name="T15" fmla="*/ 891 h 891"/>
                  </a:gdLst>
                  <a:ahLst/>
                  <a:cxnLst>
                    <a:cxn ang="T8">
                      <a:pos x="T0" y="T1"/>
                    </a:cxn>
                    <a:cxn ang="T9">
                      <a:pos x="T2" y="T3"/>
                    </a:cxn>
                    <a:cxn ang="T10">
                      <a:pos x="T4" y="T5"/>
                    </a:cxn>
                    <a:cxn ang="T11">
                      <a:pos x="T6" y="T7"/>
                    </a:cxn>
                  </a:cxnLst>
                  <a:rect l="T12" t="T13" r="T14" b="T15"/>
                  <a:pathLst>
                    <a:path w="528" h="891">
                      <a:moveTo>
                        <a:pt x="0" y="430"/>
                      </a:moveTo>
                      <a:lnTo>
                        <a:pt x="424" y="891"/>
                      </a:lnTo>
                      <a:lnTo>
                        <a:pt x="528" y="0"/>
                      </a:lnTo>
                      <a:lnTo>
                        <a:pt x="0" y="430"/>
                      </a:lnTo>
                      <a:close/>
                    </a:path>
                  </a:pathLst>
                </a:custGeom>
                <a:solidFill>
                  <a:schemeClr val="bg1"/>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 name="Freeform 29"/>
                <p:cNvSpPr>
                  <a:spLocks/>
                </p:cNvSpPr>
                <p:nvPr/>
              </p:nvSpPr>
              <p:spPr bwMode="auto">
                <a:xfrm>
                  <a:off x="854" y="362"/>
                  <a:ext cx="970" cy="658"/>
                </a:xfrm>
                <a:custGeom>
                  <a:avLst/>
                  <a:gdLst>
                    <a:gd name="T0" fmla="*/ 0 w 970"/>
                    <a:gd name="T1" fmla="*/ 0 h 658"/>
                    <a:gd name="T2" fmla="*/ 442 w 970"/>
                    <a:gd name="T3" fmla="*/ 658 h 658"/>
                    <a:gd name="T4" fmla="*/ 970 w 970"/>
                    <a:gd name="T5" fmla="*/ 228 h 658"/>
                    <a:gd name="T6" fmla="*/ 0 w 970"/>
                    <a:gd name="T7" fmla="*/ 0 h 658"/>
                    <a:gd name="T8" fmla="*/ 0 60000 65536"/>
                    <a:gd name="T9" fmla="*/ 0 60000 65536"/>
                    <a:gd name="T10" fmla="*/ 0 60000 65536"/>
                    <a:gd name="T11" fmla="*/ 0 60000 65536"/>
                    <a:gd name="T12" fmla="*/ 0 w 970"/>
                    <a:gd name="T13" fmla="*/ 0 h 658"/>
                    <a:gd name="T14" fmla="*/ 970 w 970"/>
                    <a:gd name="T15" fmla="*/ 658 h 658"/>
                  </a:gdLst>
                  <a:ahLst/>
                  <a:cxnLst>
                    <a:cxn ang="T8">
                      <a:pos x="T0" y="T1"/>
                    </a:cxn>
                    <a:cxn ang="T9">
                      <a:pos x="T2" y="T3"/>
                    </a:cxn>
                    <a:cxn ang="T10">
                      <a:pos x="T4" y="T5"/>
                    </a:cxn>
                    <a:cxn ang="T11">
                      <a:pos x="T6" y="T7"/>
                    </a:cxn>
                  </a:cxnLst>
                  <a:rect l="T12" t="T13" r="T14" b="T15"/>
                  <a:pathLst>
                    <a:path w="970" h="658">
                      <a:moveTo>
                        <a:pt x="0" y="0"/>
                      </a:moveTo>
                      <a:lnTo>
                        <a:pt x="442" y="658"/>
                      </a:lnTo>
                      <a:lnTo>
                        <a:pt x="970" y="228"/>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 name="Freeform 30"/>
                <p:cNvSpPr>
                  <a:spLocks/>
                </p:cNvSpPr>
                <p:nvPr/>
              </p:nvSpPr>
              <p:spPr bwMode="auto">
                <a:xfrm>
                  <a:off x="854" y="0"/>
                  <a:ext cx="970" cy="590"/>
                </a:xfrm>
                <a:custGeom>
                  <a:avLst/>
                  <a:gdLst>
                    <a:gd name="T0" fmla="*/ 596 w 970"/>
                    <a:gd name="T1" fmla="*/ 0 h 590"/>
                    <a:gd name="T2" fmla="*/ 0 w 970"/>
                    <a:gd name="T3" fmla="*/ 362 h 590"/>
                    <a:gd name="T4" fmla="*/ 970 w 970"/>
                    <a:gd name="T5" fmla="*/ 590 h 590"/>
                    <a:gd name="T6" fmla="*/ 596 w 970"/>
                    <a:gd name="T7" fmla="*/ 0 h 590"/>
                    <a:gd name="T8" fmla="*/ 0 60000 65536"/>
                    <a:gd name="T9" fmla="*/ 0 60000 65536"/>
                    <a:gd name="T10" fmla="*/ 0 60000 65536"/>
                    <a:gd name="T11" fmla="*/ 0 60000 65536"/>
                    <a:gd name="T12" fmla="*/ 0 w 970"/>
                    <a:gd name="T13" fmla="*/ 0 h 590"/>
                    <a:gd name="T14" fmla="*/ 970 w 970"/>
                    <a:gd name="T15" fmla="*/ 590 h 590"/>
                  </a:gdLst>
                  <a:ahLst/>
                  <a:cxnLst>
                    <a:cxn ang="T8">
                      <a:pos x="T0" y="T1"/>
                    </a:cxn>
                    <a:cxn ang="T9">
                      <a:pos x="T2" y="T3"/>
                    </a:cxn>
                    <a:cxn ang="T10">
                      <a:pos x="T4" y="T5"/>
                    </a:cxn>
                    <a:cxn ang="T11">
                      <a:pos x="T6" y="T7"/>
                    </a:cxn>
                  </a:cxnLst>
                  <a:rect l="T12" t="T13" r="T14" b="T15"/>
                  <a:pathLst>
                    <a:path w="970" h="590">
                      <a:moveTo>
                        <a:pt x="596" y="0"/>
                      </a:moveTo>
                      <a:lnTo>
                        <a:pt x="0" y="362"/>
                      </a:lnTo>
                      <a:lnTo>
                        <a:pt x="970" y="590"/>
                      </a:lnTo>
                      <a:lnTo>
                        <a:pt x="596"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 name="Freeform 31"/>
                <p:cNvSpPr>
                  <a:spLocks/>
                </p:cNvSpPr>
                <p:nvPr/>
              </p:nvSpPr>
              <p:spPr bwMode="auto">
                <a:xfrm>
                  <a:off x="1100" y="1923"/>
                  <a:ext cx="731" cy="743"/>
                </a:xfrm>
                <a:custGeom>
                  <a:avLst/>
                  <a:gdLst>
                    <a:gd name="T0" fmla="*/ 0 w 731"/>
                    <a:gd name="T1" fmla="*/ 0 h 743"/>
                    <a:gd name="T2" fmla="*/ 270 w 731"/>
                    <a:gd name="T3" fmla="*/ 743 h 743"/>
                    <a:gd name="T4" fmla="*/ 731 w 731"/>
                    <a:gd name="T5" fmla="*/ 430 h 743"/>
                    <a:gd name="T6" fmla="*/ 0 w 731"/>
                    <a:gd name="T7" fmla="*/ 0 h 743"/>
                    <a:gd name="T8" fmla="*/ 0 60000 65536"/>
                    <a:gd name="T9" fmla="*/ 0 60000 65536"/>
                    <a:gd name="T10" fmla="*/ 0 60000 65536"/>
                    <a:gd name="T11" fmla="*/ 0 60000 65536"/>
                    <a:gd name="T12" fmla="*/ 0 w 731"/>
                    <a:gd name="T13" fmla="*/ 0 h 743"/>
                    <a:gd name="T14" fmla="*/ 731 w 731"/>
                    <a:gd name="T15" fmla="*/ 743 h 743"/>
                  </a:gdLst>
                  <a:ahLst/>
                  <a:cxnLst>
                    <a:cxn ang="T8">
                      <a:pos x="T0" y="T1"/>
                    </a:cxn>
                    <a:cxn ang="T9">
                      <a:pos x="T2" y="T3"/>
                    </a:cxn>
                    <a:cxn ang="T10">
                      <a:pos x="T4" y="T5"/>
                    </a:cxn>
                    <a:cxn ang="T11">
                      <a:pos x="T6" y="T7"/>
                    </a:cxn>
                  </a:cxnLst>
                  <a:rect l="T12" t="T13" r="T14" b="T15"/>
                  <a:pathLst>
                    <a:path w="731" h="743">
                      <a:moveTo>
                        <a:pt x="0" y="0"/>
                      </a:moveTo>
                      <a:lnTo>
                        <a:pt x="270" y="743"/>
                      </a:lnTo>
                      <a:lnTo>
                        <a:pt x="731" y="430"/>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4" name="Freeform 32"/>
                <p:cNvSpPr>
                  <a:spLocks/>
                </p:cNvSpPr>
                <p:nvPr/>
              </p:nvSpPr>
              <p:spPr bwMode="auto">
                <a:xfrm>
                  <a:off x="1100" y="1481"/>
                  <a:ext cx="731" cy="872"/>
                </a:xfrm>
                <a:custGeom>
                  <a:avLst/>
                  <a:gdLst>
                    <a:gd name="T0" fmla="*/ 620 w 731"/>
                    <a:gd name="T1" fmla="*/ 0 h 872"/>
                    <a:gd name="T2" fmla="*/ 0 w 731"/>
                    <a:gd name="T3" fmla="*/ 442 h 872"/>
                    <a:gd name="T4" fmla="*/ 731 w 731"/>
                    <a:gd name="T5" fmla="*/ 872 h 872"/>
                    <a:gd name="T6" fmla="*/ 620 w 731"/>
                    <a:gd name="T7" fmla="*/ 0 h 872"/>
                    <a:gd name="T8" fmla="*/ 0 60000 65536"/>
                    <a:gd name="T9" fmla="*/ 0 60000 65536"/>
                    <a:gd name="T10" fmla="*/ 0 60000 65536"/>
                    <a:gd name="T11" fmla="*/ 0 60000 65536"/>
                    <a:gd name="T12" fmla="*/ 0 w 731"/>
                    <a:gd name="T13" fmla="*/ 0 h 872"/>
                    <a:gd name="T14" fmla="*/ 731 w 731"/>
                    <a:gd name="T15" fmla="*/ 872 h 872"/>
                  </a:gdLst>
                  <a:ahLst/>
                  <a:cxnLst>
                    <a:cxn ang="T8">
                      <a:pos x="T0" y="T1"/>
                    </a:cxn>
                    <a:cxn ang="T9">
                      <a:pos x="T2" y="T3"/>
                    </a:cxn>
                    <a:cxn ang="T10">
                      <a:pos x="T4" y="T5"/>
                    </a:cxn>
                    <a:cxn ang="T11">
                      <a:pos x="T6" y="T7"/>
                    </a:cxn>
                  </a:cxnLst>
                  <a:rect l="T12" t="T13" r="T14" b="T15"/>
                  <a:pathLst>
                    <a:path w="731" h="872">
                      <a:moveTo>
                        <a:pt x="620" y="0"/>
                      </a:moveTo>
                      <a:lnTo>
                        <a:pt x="0" y="442"/>
                      </a:lnTo>
                      <a:lnTo>
                        <a:pt x="731" y="872"/>
                      </a:lnTo>
                      <a:lnTo>
                        <a:pt x="62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 name="Freeform 33"/>
                <p:cNvSpPr>
                  <a:spLocks/>
                </p:cNvSpPr>
                <p:nvPr/>
              </p:nvSpPr>
              <p:spPr bwMode="auto">
                <a:xfrm>
                  <a:off x="1370" y="2353"/>
                  <a:ext cx="461" cy="755"/>
                </a:xfrm>
                <a:custGeom>
                  <a:avLst/>
                  <a:gdLst>
                    <a:gd name="T0" fmla="*/ 0 w 461"/>
                    <a:gd name="T1" fmla="*/ 313 h 755"/>
                    <a:gd name="T2" fmla="*/ 178 w 461"/>
                    <a:gd name="T3" fmla="*/ 755 h 755"/>
                    <a:gd name="T4" fmla="*/ 461 w 461"/>
                    <a:gd name="T5" fmla="*/ 0 h 755"/>
                    <a:gd name="T6" fmla="*/ 0 w 461"/>
                    <a:gd name="T7" fmla="*/ 313 h 755"/>
                    <a:gd name="T8" fmla="*/ 0 60000 65536"/>
                    <a:gd name="T9" fmla="*/ 0 60000 65536"/>
                    <a:gd name="T10" fmla="*/ 0 60000 65536"/>
                    <a:gd name="T11" fmla="*/ 0 60000 65536"/>
                    <a:gd name="T12" fmla="*/ 0 w 461"/>
                    <a:gd name="T13" fmla="*/ 0 h 755"/>
                    <a:gd name="T14" fmla="*/ 461 w 461"/>
                    <a:gd name="T15" fmla="*/ 755 h 755"/>
                  </a:gdLst>
                  <a:ahLst/>
                  <a:cxnLst>
                    <a:cxn ang="T8">
                      <a:pos x="T0" y="T1"/>
                    </a:cxn>
                    <a:cxn ang="T9">
                      <a:pos x="T2" y="T3"/>
                    </a:cxn>
                    <a:cxn ang="T10">
                      <a:pos x="T4" y="T5"/>
                    </a:cxn>
                    <a:cxn ang="T11">
                      <a:pos x="T6" y="T7"/>
                    </a:cxn>
                  </a:cxnLst>
                  <a:rect l="T12" t="T13" r="T14" b="T15"/>
                  <a:pathLst>
                    <a:path w="461" h="755">
                      <a:moveTo>
                        <a:pt x="0" y="313"/>
                      </a:moveTo>
                      <a:lnTo>
                        <a:pt x="178" y="755"/>
                      </a:lnTo>
                      <a:lnTo>
                        <a:pt x="461" y="0"/>
                      </a:lnTo>
                      <a:lnTo>
                        <a:pt x="0" y="313"/>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 name="Freeform 34"/>
                <p:cNvSpPr>
                  <a:spLocks/>
                </p:cNvSpPr>
                <p:nvPr/>
              </p:nvSpPr>
              <p:spPr bwMode="auto">
                <a:xfrm>
                  <a:off x="1450" y="0"/>
                  <a:ext cx="460" cy="590"/>
                </a:xfrm>
                <a:custGeom>
                  <a:avLst/>
                  <a:gdLst>
                    <a:gd name="T0" fmla="*/ 0 w 460"/>
                    <a:gd name="T1" fmla="*/ 0 h 590"/>
                    <a:gd name="T2" fmla="*/ 374 w 460"/>
                    <a:gd name="T3" fmla="*/ 590 h 590"/>
                    <a:gd name="T4" fmla="*/ 460 w 460"/>
                    <a:gd name="T5" fmla="*/ 37 h 590"/>
                    <a:gd name="T6" fmla="*/ 0 w 460"/>
                    <a:gd name="T7" fmla="*/ 0 h 590"/>
                    <a:gd name="T8" fmla="*/ 0 60000 65536"/>
                    <a:gd name="T9" fmla="*/ 0 60000 65536"/>
                    <a:gd name="T10" fmla="*/ 0 60000 65536"/>
                    <a:gd name="T11" fmla="*/ 0 60000 65536"/>
                    <a:gd name="T12" fmla="*/ 0 w 460"/>
                    <a:gd name="T13" fmla="*/ 0 h 590"/>
                    <a:gd name="T14" fmla="*/ 460 w 460"/>
                    <a:gd name="T15" fmla="*/ 590 h 590"/>
                  </a:gdLst>
                  <a:ahLst/>
                  <a:cxnLst>
                    <a:cxn ang="T8">
                      <a:pos x="T0" y="T1"/>
                    </a:cxn>
                    <a:cxn ang="T9">
                      <a:pos x="T2" y="T3"/>
                    </a:cxn>
                    <a:cxn ang="T10">
                      <a:pos x="T4" y="T5"/>
                    </a:cxn>
                    <a:cxn ang="T11">
                      <a:pos x="T6" y="T7"/>
                    </a:cxn>
                  </a:cxnLst>
                  <a:rect l="T12" t="T13" r="T14" b="T15"/>
                  <a:pathLst>
                    <a:path w="460" h="590">
                      <a:moveTo>
                        <a:pt x="0" y="0"/>
                      </a:moveTo>
                      <a:lnTo>
                        <a:pt x="374" y="590"/>
                      </a:lnTo>
                      <a:lnTo>
                        <a:pt x="460" y="37"/>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Freeform 35"/>
                <p:cNvSpPr>
                  <a:spLocks/>
                </p:cNvSpPr>
                <p:nvPr/>
              </p:nvSpPr>
              <p:spPr bwMode="auto">
                <a:xfrm>
                  <a:off x="1548" y="2353"/>
                  <a:ext cx="596" cy="755"/>
                </a:xfrm>
                <a:custGeom>
                  <a:avLst/>
                  <a:gdLst>
                    <a:gd name="T0" fmla="*/ 283 w 596"/>
                    <a:gd name="T1" fmla="*/ 0 h 755"/>
                    <a:gd name="T2" fmla="*/ 0 w 596"/>
                    <a:gd name="T3" fmla="*/ 755 h 755"/>
                    <a:gd name="T4" fmla="*/ 596 w 596"/>
                    <a:gd name="T5" fmla="*/ 633 h 755"/>
                    <a:gd name="T6" fmla="*/ 283 w 596"/>
                    <a:gd name="T7" fmla="*/ 0 h 755"/>
                    <a:gd name="T8" fmla="*/ 0 60000 65536"/>
                    <a:gd name="T9" fmla="*/ 0 60000 65536"/>
                    <a:gd name="T10" fmla="*/ 0 60000 65536"/>
                    <a:gd name="T11" fmla="*/ 0 60000 65536"/>
                    <a:gd name="T12" fmla="*/ 0 w 596"/>
                    <a:gd name="T13" fmla="*/ 0 h 755"/>
                    <a:gd name="T14" fmla="*/ 596 w 596"/>
                    <a:gd name="T15" fmla="*/ 755 h 755"/>
                  </a:gdLst>
                  <a:ahLst/>
                  <a:cxnLst>
                    <a:cxn ang="T8">
                      <a:pos x="T0" y="T1"/>
                    </a:cxn>
                    <a:cxn ang="T9">
                      <a:pos x="T2" y="T3"/>
                    </a:cxn>
                    <a:cxn ang="T10">
                      <a:pos x="T4" y="T5"/>
                    </a:cxn>
                    <a:cxn ang="T11">
                      <a:pos x="T6" y="T7"/>
                    </a:cxn>
                  </a:cxnLst>
                  <a:rect l="T12" t="T13" r="T14" b="T15"/>
                  <a:pathLst>
                    <a:path w="596" h="755">
                      <a:moveTo>
                        <a:pt x="283" y="0"/>
                      </a:moveTo>
                      <a:lnTo>
                        <a:pt x="0" y="755"/>
                      </a:lnTo>
                      <a:lnTo>
                        <a:pt x="596" y="633"/>
                      </a:lnTo>
                      <a:lnTo>
                        <a:pt x="283"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 name="Freeform 36"/>
                <p:cNvSpPr>
                  <a:spLocks/>
                </p:cNvSpPr>
                <p:nvPr/>
              </p:nvSpPr>
              <p:spPr bwMode="auto">
                <a:xfrm>
                  <a:off x="1824" y="37"/>
                  <a:ext cx="510" cy="553"/>
                </a:xfrm>
                <a:custGeom>
                  <a:avLst/>
                  <a:gdLst>
                    <a:gd name="T0" fmla="*/ 86 w 510"/>
                    <a:gd name="T1" fmla="*/ 0 h 553"/>
                    <a:gd name="T2" fmla="*/ 0 w 510"/>
                    <a:gd name="T3" fmla="*/ 553 h 553"/>
                    <a:gd name="T4" fmla="*/ 510 w 510"/>
                    <a:gd name="T5" fmla="*/ 172 h 553"/>
                    <a:gd name="T6" fmla="*/ 86 w 510"/>
                    <a:gd name="T7" fmla="*/ 0 h 553"/>
                    <a:gd name="T8" fmla="*/ 0 60000 65536"/>
                    <a:gd name="T9" fmla="*/ 0 60000 65536"/>
                    <a:gd name="T10" fmla="*/ 0 60000 65536"/>
                    <a:gd name="T11" fmla="*/ 0 60000 65536"/>
                    <a:gd name="T12" fmla="*/ 0 w 510"/>
                    <a:gd name="T13" fmla="*/ 0 h 553"/>
                    <a:gd name="T14" fmla="*/ 510 w 510"/>
                    <a:gd name="T15" fmla="*/ 553 h 553"/>
                  </a:gdLst>
                  <a:ahLst/>
                  <a:cxnLst>
                    <a:cxn ang="T8">
                      <a:pos x="T0" y="T1"/>
                    </a:cxn>
                    <a:cxn ang="T9">
                      <a:pos x="T2" y="T3"/>
                    </a:cxn>
                    <a:cxn ang="T10">
                      <a:pos x="T4" y="T5"/>
                    </a:cxn>
                    <a:cxn ang="T11">
                      <a:pos x="T6" y="T7"/>
                    </a:cxn>
                  </a:cxnLst>
                  <a:rect l="T12" t="T13" r="T14" b="T15"/>
                  <a:pathLst>
                    <a:path w="510" h="553">
                      <a:moveTo>
                        <a:pt x="86" y="0"/>
                      </a:moveTo>
                      <a:lnTo>
                        <a:pt x="0" y="553"/>
                      </a:lnTo>
                      <a:lnTo>
                        <a:pt x="510" y="172"/>
                      </a:lnTo>
                      <a:lnTo>
                        <a:pt x="86"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 name="Freeform 37"/>
                <p:cNvSpPr>
                  <a:spLocks/>
                </p:cNvSpPr>
                <p:nvPr/>
              </p:nvSpPr>
              <p:spPr bwMode="auto">
                <a:xfrm>
                  <a:off x="1720" y="1481"/>
                  <a:ext cx="657" cy="872"/>
                </a:xfrm>
                <a:custGeom>
                  <a:avLst/>
                  <a:gdLst>
                    <a:gd name="T0" fmla="*/ 0 w 657"/>
                    <a:gd name="T1" fmla="*/ 0 h 872"/>
                    <a:gd name="T2" fmla="*/ 111 w 657"/>
                    <a:gd name="T3" fmla="*/ 872 h 872"/>
                    <a:gd name="T4" fmla="*/ 657 w 657"/>
                    <a:gd name="T5" fmla="*/ 454 h 872"/>
                    <a:gd name="T6" fmla="*/ 0 w 657"/>
                    <a:gd name="T7" fmla="*/ 0 h 872"/>
                    <a:gd name="T8" fmla="*/ 0 60000 65536"/>
                    <a:gd name="T9" fmla="*/ 0 60000 65536"/>
                    <a:gd name="T10" fmla="*/ 0 60000 65536"/>
                    <a:gd name="T11" fmla="*/ 0 60000 65536"/>
                    <a:gd name="T12" fmla="*/ 0 w 657"/>
                    <a:gd name="T13" fmla="*/ 0 h 872"/>
                    <a:gd name="T14" fmla="*/ 657 w 657"/>
                    <a:gd name="T15" fmla="*/ 872 h 872"/>
                  </a:gdLst>
                  <a:ahLst/>
                  <a:cxnLst>
                    <a:cxn ang="T8">
                      <a:pos x="T0" y="T1"/>
                    </a:cxn>
                    <a:cxn ang="T9">
                      <a:pos x="T2" y="T3"/>
                    </a:cxn>
                    <a:cxn ang="T10">
                      <a:pos x="T4" y="T5"/>
                    </a:cxn>
                    <a:cxn ang="T11">
                      <a:pos x="T6" y="T7"/>
                    </a:cxn>
                  </a:cxnLst>
                  <a:rect l="T12" t="T13" r="T14" b="T15"/>
                  <a:pathLst>
                    <a:path w="657" h="872">
                      <a:moveTo>
                        <a:pt x="0" y="0"/>
                      </a:moveTo>
                      <a:lnTo>
                        <a:pt x="111" y="872"/>
                      </a:lnTo>
                      <a:lnTo>
                        <a:pt x="657" y="454"/>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 name="Freeform 38"/>
                <p:cNvSpPr>
                  <a:spLocks/>
                </p:cNvSpPr>
                <p:nvPr/>
              </p:nvSpPr>
              <p:spPr bwMode="auto">
                <a:xfrm>
                  <a:off x="1720" y="590"/>
                  <a:ext cx="762" cy="891"/>
                </a:xfrm>
                <a:custGeom>
                  <a:avLst/>
                  <a:gdLst>
                    <a:gd name="T0" fmla="*/ 104 w 762"/>
                    <a:gd name="T1" fmla="*/ 0 h 891"/>
                    <a:gd name="T2" fmla="*/ 0 w 762"/>
                    <a:gd name="T3" fmla="*/ 891 h 891"/>
                    <a:gd name="T4" fmla="*/ 762 w 762"/>
                    <a:gd name="T5" fmla="*/ 479 h 891"/>
                    <a:gd name="T6" fmla="*/ 104 w 762"/>
                    <a:gd name="T7" fmla="*/ 0 h 891"/>
                    <a:gd name="T8" fmla="*/ 0 60000 65536"/>
                    <a:gd name="T9" fmla="*/ 0 60000 65536"/>
                    <a:gd name="T10" fmla="*/ 0 60000 65536"/>
                    <a:gd name="T11" fmla="*/ 0 60000 65536"/>
                    <a:gd name="T12" fmla="*/ 0 w 762"/>
                    <a:gd name="T13" fmla="*/ 0 h 891"/>
                    <a:gd name="T14" fmla="*/ 762 w 762"/>
                    <a:gd name="T15" fmla="*/ 891 h 891"/>
                  </a:gdLst>
                  <a:ahLst/>
                  <a:cxnLst>
                    <a:cxn ang="T8">
                      <a:pos x="T0" y="T1"/>
                    </a:cxn>
                    <a:cxn ang="T9">
                      <a:pos x="T2" y="T3"/>
                    </a:cxn>
                    <a:cxn ang="T10">
                      <a:pos x="T4" y="T5"/>
                    </a:cxn>
                    <a:cxn ang="T11">
                      <a:pos x="T6" y="T7"/>
                    </a:cxn>
                  </a:cxnLst>
                  <a:rect l="T12" t="T13" r="T14" b="T15"/>
                  <a:pathLst>
                    <a:path w="762" h="891">
                      <a:moveTo>
                        <a:pt x="104" y="0"/>
                      </a:moveTo>
                      <a:lnTo>
                        <a:pt x="0" y="891"/>
                      </a:lnTo>
                      <a:lnTo>
                        <a:pt x="762" y="479"/>
                      </a:lnTo>
                      <a:lnTo>
                        <a:pt x="104" y="0"/>
                      </a:lnTo>
                      <a:close/>
                    </a:path>
                  </a:pathLst>
                </a:custGeom>
                <a:solidFill>
                  <a:schemeClr val="bg1"/>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 name="Freeform 39"/>
                <p:cNvSpPr>
                  <a:spLocks/>
                </p:cNvSpPr>
                <p:nvPr/>
              </p:nvSpPr>
              <p:spPr bwMode="auto">
                <a:xfrm>
                  <a:off x="1720" y="1069"/>
                  <a:ext cx="762" cy="866"/>
                </a:xfrm>
                <a:custGeom>
                  <a:avLst/>
                  <a:gdLst>
                    <a:gd name="T0" fmla="*/ 0 w 762"/>
                    <a:gd name="T1" fmla="*/ 412 h 866"/>
                    <a:gd name="T2" fmla="*/ 657 w 762"/>
                    <a:gd name="T3" fmla="*/ 866 h 866"/>
                    <a:gd name="T4" fmla="*/ 762 w 762"/>
                    <a:gd name="T5" fmla="*/ 0 h 866"/>
                    <a:gd name="T6" fmla="*/ 0 w 762"/>
                    <a:gd name="T7" fmla="*/ 412 h 866"/>
                    <a:gd name="T8" fmla="*/ 0 60000 65536"/>
                    <a:gd name="T9" fmla="*/ 0 60000 65536"/>
                    <a:gd name="T10" fmla="*/ 0 60000 65536"/>
                    <a:gd name="T11" fmla="*/ 0 60000 65536"/>
                    <a:gd name="T12" fmla="*/ 0 w 762"/>
                    <a:gd name="T13" fmla="*/ 0 h 866"/>
                    <a:gd name="T14" fmla="*/ 762 w 762"/>
                    <a:gd name="T15" fmla="*/ 866 h 866"/>
                  </a:gdLst>
                  <a:ahLst/>
                  <a:cxnLst>
                    <a:cxn ang="T8">
                      <a:pos x="T0" y="T1"/>
                    </a:cxn>
                    <a:cxn ang="T9">
                      <a:pos x="T2" y="T3"/>
                    </a:cxn>
                    <a:cxn ang="T10">
                      <a:pos x="T4" y="T5"/>
                    </a:cxn>
                    <a:cxn ang="T11">
                      <a:pos x="T6" y="T7"/>
                    </a:cxn>
                  </a:cxnLst>
                  <a:rect l="T12" t="T13" r="T14" b="T15"/>
                  <a:pathLst>
                    <a:path w="762" h="866">
                      <a:moveTo>
                        <a:pt x="0" y="412"/>
                      </a:moveTo>
                      <a:lnTo>
                        <a:pt x="657" y="866"/>
                      </a:lnTo>
                      <a:lnTo>
                        <a:pt x="762" y="0"/>
                      </a:lnTo>
                      <a:lnTo>
                        <a:pt x="0" y="412"/>
                      </a:lnTo>
                      <a:close/>
                    </a:path>
                  </a:pathLst>
                </a:custGeom>
                <a:no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 name="Freeform 40"/>
                <p:cNvSpPr>
                  <a:spLocks/>
                </p:cNvSpPr>
                <p:nvPr/>
              </p:nvSpPr>
              <p:spPr bwMode="auto">
                <a:xfrm>
                  <a:off x="1831" y="2353"/>
                  <a:ext cx="694" cy="633"/>
                </a:xfrm>
                <a:custGeom>
                  <a:avLst/>
                  <a:gdLst>
                    <a:gd name="T0" fmla="*/ 0 w 694"/>
                    <a:gd name="T1" fmla="*/ 0 h 633"/>
                    <a:gd name="T2" fmla="*/ 313 w 694"/>
                    <a:gd name="T3" fmla="*/ 633 h 633"/>
                    <a:gd name="T4" fmla="*/ 694 w 694"/>
                    <a:gd name="T5" fmla="*/ 430 h 633"/>
                    <a:gd name="T6" fmla="*/ 0 w 694"/>
                    <a:gd name="T7" fmla="*/ 0 h 633"/>
                    <a:gd name="T8" fmla="*/ 0 60000 65536"/>
                    <a:gd name="T9" fmla="*/ 0 60000 65536"/>
                    <a:gd name="T10" fmla="*/ 0 60000 65536"/>
                    <a:gd name="T11" fmla="*/ 0 60000 65536"/>
                    <a:gd name="T12" fmla="*/ 0 w 694"/>
                    <a:gd name="T13" fmla="*/ 0 h 633"/>
                    <a:gd name="T14" fmla="*/ 694 w 694"/>
                    <a:gd name="T15" fmla="*/ 633 h 633"/>
                  </a:gdLst>
                  <a:ahLst/>
                  <a:cxnLst>
                    <a:cxn ang="T8">
                      <a:pos x="T0" y="T1"/>
                    </a:cxn>
                    <a:cxn ang="T9">
                      <a:pos x="T2" y="T3"/>
                    </a:cxn>
                    <a:cxn ang="T10">
                      <a:pos x="T4" y="T5"/>
                    </a:cxn>
                    <a:cxn ang="T11">
                      <a:pos x="T6" y="T7"/>
                    </a:cxn>
                  </a:cxnLst>
                  <a:rect l="T12" t="T13" r="T14" b="T15"/>
                  <a:pathLst>
                    <a:path w="694" h="633">
                      <a:moveTo>
                        <a:pt x="0" y="0"/>
                      </a:moveTo>
                      <a:lnTo>
                        <a:pt x="313" y="633"/>
                      </a:lnTo>
                      <a:lnTo>
                        <a:pt x="694" y="430"/>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 name="Freeform 41"/>
                <p:cNvSpPr>
                  <a:spLocks/>
                </p:cNvSpPr>
                <p:nvPr/>
              </p:nvSpPr>
              <p:spPr bwMode="auto">
                <a:xfrm>
                  <a:off x="1831" y="1935"/>
                  <a:ext cx="694" cy="848"/>
                </a:xfrm>
                <a:custGeom>
                  <a:avLst/>
                  <a:gdLst>
                    <a:gd name="T0" fmla="*/ 546 w 694"/>
                    <a:gd name="T1" fmla="*/ 0 h 848"/>
                    <a:gd name="T2" fmla="*/ 0 w 694"/>
                    <a:gd name="T3" fmla="*/ 418 h 848"/>
                    <a:gd name="T4" fmla="*/ 694 w 694"/>
                    <a:gd name="T5" fmla="*/ 848 h 848"/>
                    <a:gd name="T6" fmla="*/ 546 w 694"/>
                    <a:gd name="T7" fmla="*/ 0 h 848"/>
                    <a:gd name="T8" fmla="*/ 0 60000 65536"/>
                    <a:gd name="T9" fmla="*/ 0 60000 65536"/>
                    <a:gd name="T10" fmla="*/ 0 60000 65536"/>
                    <a:gd name="T11" fmla="*/ 0 60000 65536"/>
                    <a:gd name="T12" fmla="*/ 0 w 694"/>
                    <a:gd name="T13" fmla="*/ 0 h 848"/>
                    <a:gd name="T14" fmla="*/ 694 w 694"/>
                    <a:gd name="T15" fmla="*/ 848 h 848"/>
                  </a:gdLst>
                  <a:ahLst/>
                  <a:cxnLst>
                    <a:cxn ang="T8">
                      <a:pos x="T0" y="T1"/>
                    </a:cxn>
                    <a:cxn ang="T9">
                      <a:pos x="T2" y="T3"/>
                    </a:cxn>
                    <a:cxn ang="T10">
                      <a:pos x="T4" y="T5"/>
                    </a:cxn>
                    <a:cxn ang="T11">
                      <a:pos x="T6" y="T7"/>
                    </a:cxn>
                  </a:cxnLst>
                  <a:rect l="T12" t="T13" r="T14" b="T15"/>
                  <a:pathLst>
                    <a:path w="694" h="848">
                      <a:moveTo>
                        <a:pt x="546" y="0"/>
                      </a:moveTo>
                      <a:lnTo>
                        <a:pt x="0" y="418"/>
                      </a:lnTo>
                      <a:lnTo>
                        <a:pt x="694" y="848"/>
                      </a:lnTo>
                      <a:lnTo>
                        <a:pt x="546"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 name="Freeform 42"/>
                <p:cNvSpPr>
                  <a:spLocks/>
                </p:cNvSpPr>
                <p:nvPr/>
              </p:nvSpPr>
              <p:spPr bwMode="auto">
                <a:xfrm>
                  <a:off x="1824" y="209"/>
                  <a:ext cx="854" cy="381"/>
                </a:xfrm>
                <a:custGeom>
                  <a:avLst/>
                  <a:gdLst>
                    <a:gd name="T0" fmla="*/ 510 w 854"/>
                    <a:gd name="T1" fmla="*/ 0 h 381"/>
                    <a:gd name="T2" fmla="*/ 0 w 854"/>
                    <a:gd name="T3" fmla="*/ 381 h 381"/>
                    <a:gd name="T4" fmla="*/ 854 w 854"/>
                    <a:gd name="T5" fmla="*/ 246 h 381"/>
                    <a:gd name="T6" fmla="*/ 510 w 854"/>
                    <a:gd name="T7" fmla="*/ 0 h 381"/>
                    <a:gd name="T8" fmla="*/ 0 60000 65536"/>
                    <a:gd name="T9" fmla="*/ 0 60000 65536"/>
                    <a:gd name="T10" fmla="*/ 0 60000 65536"/>
                    <a:gd name="T11" fmla="*/ 0 60000 65536"/>
                    <a:gd name="T12" fmla="*/ 0 w 854"/>
                    <a:gd name="T13" fmla="*/ 0 h 381"/>
                    <a:gd name="T14" fmla="*/ 854 w 854"/>
                    <a:gd name="T15" fmla="*/ 381 h 381"/>
                  </a:gdLst>
                  <a:ahLst/>
                  <a:cxnLst>
                    <a:cxn ang="T8">
                      <a:pos x="T0" y="T1"/>
                    </a:cxn>
                    <a:cxn ang="T9">
                      <a:pos x="T2" y="T3"/>
                    </a:cxn>
                    <a:cxn ang="T10">
                      <a:pos x="T4" y="T5"/>
                    </a:cxn>
                    <a:cxn ang="T11">
                      <a:pos x="T6" y="T7"/>
                    </a:cxn>
                  </a:cxnLst>
                  <a:rect l="T12" t="T13" r="T14" b="T15"/>
                  <a:pathLst>
                    <a:path w="854" h="381">
                      <a:moveTo>
                        <a:pt x="510" y="0"/>
                      </a:moveTo>
                      <a:lnTo>
                        <a:pt x="0" y="381"/>
                      </a:lnTo>
                      <a:lnTo>
                        <a:pt x="854" y="246"/>
                      </a:lnTo>
                      <a:lnTo>
                        <a:pt x="51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 name="Freeform 43"/>
                <p:cNvSpPr>
                  <a:spLocks/>
                </p:cNvSpPr>
                <p:nvPr/>
              </p:nvSpPr>
              <p:spPr bwMode="auto">
                <a:xfrm>
                  <a:off x="1824" y="455"/>
                  <a:ext cx="854" cy="614"/>
                </a:xfrm>
                <a:custGeom>
                  <a:avLst/>
                  <a:gdLst>
                    <a:gd name="T0" fmla="*/ 0 w 854"/>
                    <a:gd name="T1" fmla="*/ 135 h 614"/>
                    <a:gd name="T2" fmla="*/ 658 w 854"/>
                    <a:gd name="T3" fmla="*/ 614 h 614"/>
                    <a:gd name="T4" fmla="*/ 854 w 854"/>
                    <a:gd name="T5" fmla="*/ 0 h 614"/>
                    <a:gd name="T6" fmla="*/ 0 w 854"/>
                    <a:gd name="T7" fmla="*/ 135 h 614"/>
                    <a:gd name="T8" fmla="*/ 0 60000 65536"/>
                    <a:gd name="T9" fmla="*/ 0 60000 65536"/>
                    <a:gd name="T10" fmla="*/ 0 60000 65536"/>
                    <a:gd name="T11" fmla="*/ 0 60000 65536"/>
                    <a:gd name="T12" fmla="*/ 0 w 854"/>
                    <a:gd name="T13" fmla="*/ 0 h 614"/>
                    <a:gd name="T14" fmla="*/ 854 w 854"/>
                    <a:gd name="T15" fmla="*/ 614 h 614"/>
                  </a:gdLst>
                  <a:ahLst/>
                  <a:cxnLst>
                    <a:cxn ang="T8">
                      <a:pos x="T0" y="T1"/>
                    </a:cxn>
                    <a:cxn ang="T9">
                      <a:pos x="T2" y="T3"/>
                    </a:cxn>
                    <a:cxn ang="T10">
                      <a:pos x="T4" y="T5"/>
                    </a:cxn>
                    <a:cxn ang="T11">
                      <a:pos x="T6" y="T7"/>
                    </a:cxn>
                  </a:cxnLst>
                  <a:rect l="T12" t="T13" r="T14" b="T15"/>
                  <a:pathLst>
                    <a:path w="854" h="614">
                      <a:moveTo>
                        <a:pt x="0" y="135"/>
                      </a:moveTo>
                      <a:lnTo>
                        <a:pt x="658" y="614"/>
                      </a:lnTo>
                      <a:lnTo>
                        <a:pt x="854" y="0"/>
                      </a:lnTo>
                      <a:lnTo>
                        <a:pt x="0" y="135"/>
                      </a:lnTo>
                      <a:close/>
                    </a:path>
                  </a:pathLst>
                </a:custGeom>
                <a:solidFill>
                  <a:schemeClr val="bg1"/>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 name="Freeform 44"/>
                <p:cNvSpPr>
                  <a:spLocks/>
                </p:cNvSpPr>
                <p:nvPr/>
              </p:nvSpPr>
              <p:spPr bwMode="auto">
                <a:xfrm>
                  <a:off x="2377" y="1935"/>
                  <a:ext cx="455" cy="848"/>
                </a:xfrm>
                <a:custGeom>
                  <a:avLst/>
                  <a:gdLst>
                    <a:gd name="T0" fmla="*/ 0 w 455"/>
                    <a:gd name="T1" fmla="*/ 0 h 848"/>
                    <a:gd name="T2" fmla="*/ 148 w 455"/>
                    <a:gd name="T3" fmla="*/ 848 h 848"/>
                    <a:gd name="T4" fmla="*/ 455 w 455"/>
                    <a:gd name="T5" fmla="*/ 541 h 848"/>
                    <a:gd name="T6" fmla="*/ 0 w 455"/>
                    <a:gd name="T7" fmla="*/ 0 h 848"/>
                    <a:gd name="T8" fmla="*/ 0 60000 65536"/>
                    <a:gd name="T9" fmla="*/ 0 60000 65536"/>
                    <a:gd name="T10" fmla="*/ 0 60000 65536"/>
                    <a:gd name="T11" fmla="*/ 0 60000 65536"/>
                    <a:gd name="T12" fmla="*/ 0 w 455"/>
                    <a:gd name="T13" fmla="*/ 0 h 848"/>
                    <a:gd name="T14" fmla="*/ 455 w 455"/>
                    <a:gd name="T15" fmla="*/ 848 h 848"/>
                  </a:gdLst>
                  <a:ahLst/>
                  <a:cxnLst>
                    <a:cxn ang="T8">
                      <a:pos x="T0" y="T1"/>
                    </a:cxn>
                    <a:cxn ang="T9">
                      <a:pos x="T2" y="T3"/>
                    </a:cxn>
                    <a:cxn ang="T10">
                      <a:pos x="T4" y="T5"/>
                    </a:cxn>
                    <a:cxn ang="T11">
                      <a:pos x="T6" y="T7"/>
                    </a:cxn>
                  </a:cxnLst>
                  <a:rect l="T12" t="T13" r="T14" b="T15"/>
                  <a:pathLst>
                    <a:path w="455" h="848">
                      <a:moveTo>
                        <a:pt x="0" y="0"/>
                      </a:moveTo>
                      <a:lnTo>
                        <a:pt x="148" y="848"/>
                      </a:lnTo>
                      <a:lnTo>
                        <a:pt x="455" y="541"/>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 name="Freeform 45"/>
                <p:cNvSpPr>
                  <a:spLocks/>
                </p:cNvSpPr>
                <p:nvPr/>
              </p:nvSpPr>
              <p:spPr bwMode="auto">
                <a:xfrm>
                  <a:off x="2482" y="455"/>
                  <a:ext cx="522" cy="614"/>
                </a:xfrm>
                <a:custGeom>
                  <a:avLst/>
                  <a:gdLst>
                    <a:gd name="T0" fmla="*/ 196 w 522"/>
                    <a:gd name="T1" fmla="*/ 0 h 614"/>
                    <a:gd name="T2" fmla="*/ 0 w 522"/>
                    <a:gd name="T3" fmla="*/ 614 h 614"/>
                    <a:gd name="T4" fmla="*/ 522 w 522"/>
                    <a:gd name="T5" fmla="*/ 516 h 614"/>
                    <a:gd name="T6" fmla="*/ 196 w 522"/>
                    <a:gd name="T7" fmla="*/ 0 h 614"/>
                    <a:gd name="T8" fmla="*/ 0 60000 65536"/>
                    <a:gd name="T9" fmla="*/ 0 60000 65536"/>
                    <a:gd name="T10" fmla="*/ 0 60000 65536"/>
                    <a:gd name="T11" fmla="*/ 0 60000 65536"/>
                    <a:gd name="T12" fmla="*/ 0 w 522"/>
                    <a:gd name="T13" fmla="*/ 0 h 614"/>
                    <a:gd name="T14" fmla="*/ 522 w 522"/>
                    <a:gd name="T15" fmla="*/ 614 h 614"/>
                  </a:gdLst>
                  <a:ahLst/>
                  <a:cxnLst>
                    <a:cxn ang="T8">
                      <a:pos x="T0" y="T1"/>
                    </a:cxn>
                    <a:cxn ang="T9">
                      <a:pos x="T2" y="T3"/>
                    </a:cxn>
                    <a:cxn ang="T10">
                      <a:pos x="T4" y="T5"/>
                    </a:cxn>
                    <a:cxn ang="T11">
                      <a:pos x="T6" y="T7"/>
                    </a:cxn>
                  </a:cxnLst>
                  <a:rect l="T12" t="T13" r="T14" b="T15"/>
                  <a:pathLst>
                    <a:path w="522" h="614">
                      <a:moveTo>
                        <a:pt x="196" y="0"/>
                      </a:moveTo>
                      <a:lnTo>
                        <a:pt x="0" y="614"/>
                      </a:lnTo>
                      <a:lnTo>
                        <a:pt x="522" y="516"/>
                      </a:lnTo>
                      <a:lnTo>
                        <a:pt x="196"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 name="Freeform 46"/>
                <p:cNvSpPr>
                  <a:spLocks/>
                </p:cNvSpPr>
                <p:nvPr/>
              </p:nvSpPr>
              <p:spPr bwMode="auto">
                <a:xfrm>
                  <a:off x="2377" y="1935"/>
                  <a:ext cx="658" cy="541"/>
                </a:xfrm>
                <a:custGeom>
                  <a:avLst/>
                  <a:gdLst>
                    <a:gd name="T0" fmla="*/ 0 w 658"/>
                    <a:gd name="T1" fmla="*/ 0 h 541"/>
                    <a:gd name="T2" fmla="*/ 455 w 658"/>
                    <a:gd name="T3" fmla="*/ 541 h 541"/>
                    <a:gd name="T4" fmla="*/ 658 w 658"/>
                    <a:gd name="T5" fmla="*/ 154 h 541"/>
                    <a:gd name="T6" fmla="*/ 0 w 658"/>
                    <a:gd name="T7" fmla="*/ 0 h 541"/>
                    <a:gd name="T8" fmla="*/ 0 60000 65536"/>
                    <a:gd name="T9" fmla="*/ 0 60000 65536"/>
                    <a:gd name="T10" fmla="*/ 0 60000 65536"/>
                    <a:gd name="T11" fmla="*/ 0 60000 65536"/>
                    <a:gd name="T12" fmla="*/ 0 w 658"/>
                    <a:gd name="T13" fmla="*/ 0 h 541"/>
                    <a:gd name="T14" fmla="*/ 658 w 658"/>
                    <a:gd name="T15" fmla="*/ 541 h 541"/>
                  </a:gdLst>
                  <a:ahLst/>
                  <a:cxnLst>
                    <a:cxn ang="T8">
                      <a:pos x="T0" y="T1"/>
                    </a:cxn>
                    <a:cxn ang="T9">
                      <a:pos x="T2" y="T3"/>
                    </a:cxn>
                    <a:cxn ang="T10">
                      <a:pos x="T4" y="T5"/>
                    </a:cxn>
                    <a:cxn ang="T11">
                      <a:pos x="T6" y="T7"/>
                    </a:cxn>
                  </a:cxnLst>
                  <a:rect l="T12" t="T13" r="T14" b="T15"/>
                  <a:pathLst>
                    <a:path w="658" h="541">
                      <a:moveTo>
                        <a:pt x="0" y="0"/>
                      </a:moveTo>
                      <a:lnTo>
                        <a:pt x="455" y="541"/>
                      </a:lnTo>
                      <a:lnTo>
                        <a:pt x="658" y="154"/>
                      </a:lnTo>
                      <a:lnTo>
                        <a:pt x="0"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 name="Freeform 47"/>
                <p:cNvSpPr>
                  <a:spLocks/>
                </p:cNvSpPr>
                <p:nvPr/>
              </p:nvSpPr>
              <p:spPr bwMode="auto">
                <a:xfrm>
                  <a:off x="2482" y="971"/>
                  <a:ext cx="620" cy="313"/>
                </a:xfrm>
                <a:custGeom>
                  <a:avLst/>
                  <a:gdLst>
                    <a:gd name="T0" fmla="*/ 522 w 620"/>
                    <a:gd name="T1" fmla="*/ 0 h 313"/>
                    <a:gd name="T2" fmla="*/ 0 w 620"/>
                    <a:gd name="T3" fmla="*/ 98 h 313"/>
                    <a:gd name="T4" fmla="*/ 620 w 620"/>
                    <a:gd name="T5" fmla="*/ 313 h 313"/>
                    <a:gd name="T6" fmla="*/ 522 w 620"/>
                    <a:gd name="T7" fmla="*/ 0 h 313"/>
                    <a:gd name="T8" fmla="*/ 0 60000 65536"/>
                    <a:gd name="T9" fmla="*/ 0 60000 65536"/>
                    <a:gd name="T10" fmla="*/ 0 60000 65536"/>
                    <a:gd name="T11" fmla="*/ 0 60000 65536"/>
                    <a:gd name="T12" fmla="*/ 0 w 620"/>
                    <a:gd name="T13" fmla="*/ 0 h 313"/>
                    <a:gd name="T14" fmla="*/ 620 w 620"/>
                    <a:gd name="T15" fmla="*/ 313 h 313"/>
                  </a:gdLst>
                  <a:ahLst/>
                  <a:cxnLst>
                    <a:cxn ang="T8">
                      <a:pos x="T0" y="T1"/>
                    </a:cxn>
                    <a:cxn ang="T9">
                      <a:pos x="T2" y="T3"/>
                    </a:cxn>
                    <a:cxn ang="T10">
                      <a:pos x="T4" y="T5"/>
                    </a:cxn>
                    <a:cxn ang="T11">
                      <a:pos x="T6" y="T7"/>
                    </a:cxn>
                  </a:cxnLst>
                  <a:rect l="T12" t="T13" r="T14" b="T15"/>
                  <a:pathLst>
                    <a:path w="620" h="313">
                      <a:moveTo>
                        <a:pt x="522" y="0"/>
                      </a:moveTo>
                      <a:lnTo>
                        <a:pt x="0" y="98"/>
                      </a:lnTo>
                      <a:lnTo>
                        <a:pt x="620" y="313"/>
                      </a:lnTo>
                      <a:lnTo>
                        <a:pt x="522"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 name="Freeform 48"/>
                <p:cNvSpPr>
                  <a:spLocks/>
                </p:cNvSpPr>
                <p:nvPr/>
              </p:nvSpPr>
              <p:spPr bwMode="auto">
                <a:xfrm>
                  <a:off x="2377" y="1646"/>
                  <a:ext cx="744" cy="443"/>
                </a:xfrm>
                <a:custGeom>
                  <a:avLst/>
                  <a:gdLst>
                    <a:gd name="T0" fmla="*/ 0 w 744"/>
                    <a:gd name="T1" fmla="*/ 289 h 443"/>
                    <a:gd name="T2" fmla="*/ 658 w 744"/>
                    <a:gd name="T3" fmla="*/ 443 h 443"/>
                    <a:gd name="T4" fmla="*/ 744 w 744"/>
                    <a:gd name="T5" fmla="*/ 0 h 443"/>
                    <a:gd name="T6" fmla="*/ 0 w 744"/>
                    <a:gd name="T7" fmla="*/ 289 h 443"/>
                    <a:gd name="T8" fmla="*/ 0 60000 65536"/>
                    <a:gd name="T9" fmla="*/ 0 60000 65536"/>
                    <a:gd name="T10" fmla="*/ 0 60000 65536"/>
                    <a:gd name="T11" fmla="*/ 0 60000 65536"/>
                    <a:gd name="T12" fmla="*/ 0 w 744"/>
                    <a:gd name="T13" fmla="*/ 0 h 443"/>
                    <a:gd name="T14" fmla="*/ 744 w 744"/>
                    <a:gd name="T15" fmla="*/ 443 h 443"/>
                  </a:gdLst>
                  <a:ahLst/>
                  <a:cxnLst>
                    <a:cxn ang="T8">
                      <a:pos x="T0" y="T1"/>
                    </a:cxn>
                    <a:cxn ang="T9">
                      <a:pos x="T2" y="T3"/>
                    </a:cxn>
                    <a:cxn ang="T10">
                      <a:pos x="T4" y="T5"/>
                    </a:cxn>
                    <a:cxn ang="T11">
                      <a:pos x="T6" y="T7"/>
                    </a:cxn>
                  </a:cxnLst>
                  <a:rect l="T12" t="T13" r="T14" b="T15"/>
                  <a:pathLst>
                    <a:path w="744" h="443">
                      <a:moveTo>
                        <a:pt x="0" y="289"/>
                      </a:moveTo>
                      <a:lnTo>
                        <a:pt x="658" y="443"/>
                      </a:lnTo>
                      <a:lnTo>
                        <a:pt x="744" y="0"/>
                      </a:lnTo>
                      <a:lnTo>
                        <a:pt x="0" y="289"/>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 name="Freeform 49"/>
                <p:cNvSpPr>
                  <a:spLocks/>
                </p:cNvSpPr>
                <p:nvPr/>
              </p:nvSpPr>
              <p:spPr bwMode="auto">
                <a:xfrm>
                  <a:off x="2377" y="1069"/>
                  <a:ext cx="744" cy="866"/>
                </a:xfrm>
                <a:custGeom>
                  <a:avLst/>
                  <a:gdLst>
                    <a:gd name="T0" fmla="*/ 105 w 744"/>
                    <a:gd name="T1" fmla="*/ 0 h 866"/>
                    <a:gd name="T2" fmla="*/ 0 w 744"/>
                    <a:gd name="T3" fmla="*/ 866 h 866"/>
                    <a:gd name="T4" fmla="*/ 744 w 744"/>
                    <a:gd name="T5" fmla="*/ 577 h 866"/>
                    <a:gd name="T6" fmla="*/ 105 w 744"/>
                    <a:gd name="T7" fmla="*/ 0 h 866"/>
                    <a:gd name="T8" fmla="*/ 0 60000 65536"/>
                    <a:gd name="T9" fmla="*/ 0 60000 65536"/>
                    <a:gd name="T10" fmla="*/ 0 60000 65536"/>
                    <a:gd name="T11" fmla="*/ 0 60000 65536"/>
                    <a:gd name="T12" fmla="*/ 0 w 744"/>
                    <a:gd name="T13" fmla="*/ 0 h 866"/>
                    <a:gd name="T14" fmla="*/ 744 w 744"/>
                    <a:gd name="T15" fmla="*/ 866 h 866"/>
                  </a:gdLst>
                  <a:ahLst/>
                  <a:cxnLst>
                    <a:cxn ang="T8">
                      <a:pos x="T0" y="T1"/>
                    </a:cxn>
                    <a:cxn ang="T9">
                      <a:pos x="T2" y="T3"/>
                    </a:cxn>
                    <a:cxn ang="T10">
                      <a:pos x="T4" y="T5"/>
                    </a:cxn>
                    <a:cxn ang="T11">
                      <a:pos x="T6" y="T7"/>
                    </a:cxn>
                  </a:cxnLst>
                  <a:rect l="T12" t="T13" r="T14" b="T15"/>
                  <a:pathLst>
                    <a:path w="744" h="866">
                      <a:moveTo>
                        <a:pt x="105" y="0"/>
                      </a:moveTo>
                      <a:lnTo>
                        <a:pt x="0" y="866"/>
                      </a:lnTo>
                      <a:lnTo>
                        <a:pt x="744" y="577"/>
                      </a:lnTo>
                      <a:lnTo>
                        <a:pt x="105" y="0"/>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 name="Freeform 50"/>
                <p:cNvSpPr>
                  <a:spLocks/>
                </p:cNvSpPr>
                <p:nvPr/>
              </p:nvSpPr>
              <p:spPr bwMode="auto">
                <a:xfrm>
                  <a:off x="2482" y="1069"/>
                  <a:ext cx="639" cy="577"/>
                </a:xfrm>
                <a:custGeom>
                  <a:avLst/>
                  <a:gdLst>
                    <a:gd name="T0" fmla="*/ 620 w 639"/>
                    <a:gd name="T1" fmla="*/ 215 h 577"/>
                    <a:gd name="T2" fmla="*/ 0 w 639"/>
                    <a:gd name="T3" fmla="*/ 0 h 577"/>
                    <a:gd name="T4" fmla="*/ 639 w 639"/>
                    <a:gd name="T5" fmla="*/ 577 h 577"/>
                    <a:gd name="T6" fmla="*/ 620 w 639"/>
                    <a:gd name="T7" fmla="*/ 215 h 577"/>
                    <a:gd name="T8" fmla="*/ 0 60000 65536"/>
                    <a:gd name="T9" fmla="*/ 0 60000 65536"/>
                    <a:gd name="T10" fmla="*/ 0 60000 65536"/>
                    <a:gd name="T11" fmla="*/ 0 60000 65536"/>
                    <a:gd name="T12" fmla="*/ 0 w 639"/>
                    <a:gd name="T13" fmla="*/ 0 h 577"/>
                    <a:gd name="T14" fmla="*/ 639 w 639"/>
                    <a:gd name="T15" fmla="*/ 577 h 577"/>
                  </a:gdLst>
                  <a:ahLst/>
                  <a:cxnLst>
                    <a:cxn ang="T8">
                      <a:pos x="T0" y="T1"/>
                    </a:cxn>
                    <a:cxn ang="T9">
                      <a:pos x="T2" y="T3"/>
                    </a:cxn>
                    <a:cxn ang="T10">
                      <a:pos x="T4" y="T5"/>
                    </a:cxn>
                    <a:cxn ang="T11">
                      <a:pos x="T6" y="T7"/>
                    </a:cxn>
                  </a:cxnLst>
                  <a:rect l="T12" t="T13" r="T14" b="T15"/>
                  <a:pathLst>
                    <a:path w="639" h="577">
                      <a:moveTo>
                        <a:pt x="620" y="215"/>
                      </a:moveTo>
                      <a:lnTo>
                        <a:pt x="0" y="0"/>
                      </a:lnTo>
                      <a:lnTo>
                        <a:pt x="639" y="577"/>
                      </a:lnTo>
                      <a:lnTo>
                        <a:pt x="620" y="215"/>
                      </a:lnTo>
                      <a:close/>
                    </a:path>
                  </a:pathLst>
                </a:custGeom>
                <a:solidFill>
                  <a:srgbClr val="FFFFFF"/>
                </a:solidFill>
                <a:ln w="6350" cap="flat" cmpd="sng">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 name="椭圆 1"/>
              <p:cNvSpPr>
                <a:spLocks noChangeArrowheads="1"/>
              </p:cNvSpPr>
              <p:nvPr/>
            </p:nvSpPr>
            <p:spPr bwMode="auto">
              <a:xfrm>
                <a:off x="4201" y="1651"/>
                <a:ext cx="150"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2" name="椭圆 90"/>
              <p:cNvSpPr>
                <a:spLocks noChangeArrowheads="1"/>
              </p:cNvSpPr>
              <p:nvPr/>
            </p:nvSpPr>
            <p:spPr bwMode="auto">
              <a:xfrm>
                <a:off x="1493" y="538"/>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3" name="椭圆 91"/>
              <p:cNvSpPr>
                <a:spLocks noChangeArrowheads="1"/>
              </p:cNvSpPr>
              <p:nvPr/>
            </p:nvSpPr>
            <p:spPr bwMode="auto">
              <a:xfrm>
                <a:off x="1423" y="1273"/>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4" name="椭圆 92"/>
              <p:cNvSpPr>
                <a:spLocks noChangeArrowheads="1"/>
              </p:cNvSpPr>
              <p:nvPr/>
            </p:nvSpPr>
            <p:spPr bwMode="auto">
              <a:xfrm>
                <a:off x="890" y="2000"/>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5" name="椭圆 93"/>
              <p:cNvSpPr>
                <a:spLocks noChangeArrowheads="1"/>
              </p:cNvSpPr>
              <p:nvPr/>
            </p:nvSpPr>
            <p:spPr bwMode="auto">
              <a:xfrm>
                <a:off x="1606" y="3761"/>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6" name="椭圆 94"/>
              <p:cNvSpPr>
                <a:spLocks noChangeArrowheads="1"/>
              </p:cNvSpPr>
              <p:nvPr/>
            </p:nvSpPr>
            <p:spPr bwMode="auto">
              <a:xfrm>
                <a:off x="2910" y="2290"/>
                <a:ext cx="151" cy="142"/>
              </a:xfrm>
              <a:prstGeom prst="ellipse">
                <a:avLst/>
              </a:prstGeom>
              <a:solidFill>
                <a:schemeClr val="bg1">
                  <a:lumMod val="95000"/>
                </a:schemeClr>
              </a:solidFill>
              <a:ln w="6350">
                <a:solidFill>
                  <a:schemeClr val="accent1">
                    <a:lumMod val="20000"/>
                    <a:lumOff val="80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7" name="椭圆 95"/>
              <p:cNvSpPr>
                <a:spLocks noChangeArrowheads="1"/>
              </p:cNvSpPr>
              <p:nvPr/>
            </p:nvSpPr>
            <p:spPr bwMode="auto">
              <a:xfrm>
                <a:off x="298" y="1439"/>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8" name="椭圆 96"/>
              <p:cNvSpPr>
                <a:spLocks noChangeArrowheads="1"/>
              </p:cNvSpPr>
              <p:nvPr/>
            </p:nvSpPr>
            <p:spPr bwMode="auto">
              <a:xfrm>
                <a:off x="2626" y="4858"/>
                <a:ext cx="151" cy="143"/>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19" name="椭圆 97"/>
              <p:cNvSpPr>
                <a:spLocks noChangeArrowheads="1"/>
              </p:cNvSpPr>
              <p:nvPr/>
            </p:nvSpPr>
            <p:spPr bwMode="auto">
              <a:xfrm>
                <a:off x="5244" y="2544"/>
                <a:ext cx="150"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0" name="椭圆 98"/>
              <p:cNvSpPr>
                <a:spLocks noChangeArrowheads="1"/>
              </p:cNvSpPr>
              <p:nvPr/>
            </p:nvSpPr>
            <p:spPr bwMode="auto">
              <a:xfrm>
                <a:off x="5089" y="1491"/>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1" name="椭圆 99"/>
              <p:cNvSpPr>
                <a:spLocks noChangeArrowheads="1"/>
              </p:cNvSpPr>
              <p:nvPr/>
            </p:nvSpPr>
            <p:spPr bwMode="auto">
              <a:xfrm>
                <a:off x="2458" y="0"/>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2" name="椭圆 100"/>
              <p:cNvSpPr>
                <a:spLocks noChangeArrowheads="1"/>
              </p:cNvSpPr>
              <p:nvPr/>
            </p:nvSpPr>
            <p:spPr bwMode="auto">
              <a:xfrm>
                <a:off x="1094" y="4387"/>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3" name="椭圆 101"/>
              <p:cNvSpPr>
                <a:spLocks noChangeArrowheads="1"/>
              </p:cNvSpPr>
              <p:nvPr/>
            </p:nvSpPr>
            <p:spPr bwMode="auto">
              <a:xfrm>
                <a:off x="4280" y="4359"/>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4" name="椭圆 102"/>
              <p:cNvSpPr>
                <a:spLocks noChangeArrowheads="1"/>
              </p:cNvSpPr>
              <p:nvPr/>
            </p:nvSpPr>
            <p:spPr bwMode="auto">
              <a:xfrm>
                <a:off x="3099" y="3676"/>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5" name="椭圆 103"/>
              <p:cNvSpPr>
                <a:spLocks noChangeArrowheads="1"/>
              </p:cNvSpPr>
              <p:nvPr/>
            </p:nvSpPr>
            <p:spPr bwMode="auto">
              <a:xfrm>
                <a:off x="3937" y="304"/>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26" name="椭圆 104"/>
              <p:cNvSpPr>
                <a:spLocks noChangeArrowheads="1"/>
              </p:cNvSpPr>
              <p:nvPr/>
            </p:nvSpPr>
            <p:spPr bwMode="auto">
              <a:xfrm>
                <a:off x="972" y="574"/>
                <a:ext cx="151" cy="14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grpSp>
        <p:sp>
          <p:nvSpPr>
            <p:cNvPr id="93" name="椭圆 94"/>
            <p:cNvSpPr>
              <a:spLocks noChangeArrowheads="1"/>
            </p:cNvSpPr>
            <p:nvPr/>
          </p:nvSpPr>
          <p:spPr bwMode="auto">
            <a:xfrm>
              <a:off x="4788024" y="2780928"/>
              <a:ext cx="87449" cy="9177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sp>
          <p:nvSpPr>
            <p:cNvPr id="94" name="椭圆 94"/>
            <p:cNvSpPr>
              <a:spLocks noChangeArrowheads="1"/>
            </p:cNvSpPr>
            <p:nvPr/>
          </p:nvSpPr>
          <p:spPr bwMode="auto">
            <a:xfrm>
              <a:off x="3059832" y="4077072"/>
              <a:ext cx="87449" cy="91772"/>
            </a:xfrm>
            <a:prstGeom prst="ellipse">
              <a:avLst/>
            </a:prstGeom>
            <a:solidFill>
              <a:schemeClr val="accent1">
                <a:lumMod val="20000"/>
                <a:lumOff val="80000"/>
              </a:schemeClr>
            </a:solidFill>
            <a:ln w="6350">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SzPct val="90000"/>
                <a:buFont typeface="Wingdings" pitchFamily="2" charset="2"/>
                <a:buChar char="n"/>
                <a:defRPr sz="1100">
                  <a:solidFill>
                    <a:schemeClr val="tx1"/>
                  </a:solidFill>
                  <a:latin typeface="Arial" pitchFamily="34" charset="0"/>
                  <a:ea typeface="宋体" pitchFamily="2" charset="-122"/>
                  <a:sym typeface="Arial" pitchFamily="34" charset="0"/>
                </a:defRPr>
              </a:lvl1pPr>
              <a:lvl2pPr marL="742950" indent="-28575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2pPr>
              <a:lvl3pPr marL="11430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3pPr>
              <a:lvl4pPr marL="1600200" indent="-228600">
                <a:spcBef>
                  <a:spcPts val="600"/>
                </a:spcBef>
                <a:buSzPct val="90000"/>
                <a:buFont typeface="Wingdings" pitchFamily="2" charset="2"/>
                <a:buChar char="Ø"/>
                <a:defRPr sz="1100">
                  <a:solidFill>
                    <a:schemeClr val="tx1"/>
                  </a:solidFill>
                  <a:latin typeface="Arial" pitchFamily="34" charset="0"/>
                  <a:ea typeface="宋体" pitchFamily="2" charset="-122"/>
                  <a:sym typeface="Arial" pitchFamily="34" charset="0"/>
                </a:defRPr>
              </a:lvl4pPr>
              <a:lvl5pPr marL="2057400" indent="-228600">
                <a:spcBef>
                  <a:spcPts val="600"/>
                </a:spcBef>
                <a:buSzPct val="90000"/>
                <a:buFont typeface="Wingdings" pitchFamily="2" charset="2"/>
                <a:buChar char="•"/>
                <a:defRPr sz="1100">
                  <a:solidFill>
                    <a:schemeClr val="tx1"/>
                  </a:solidFill>
                  <a:latin typeface="Arial" pitchFamily="34" charset="0"/>
                  <a:ea typeface="宋体" pitchFamily="2" charset="-122"/>
                  <a:sym typeface="Arial" pitchFamily="34" charset="0"/>
                </a:defRPr>
              </a:lvl5pPr>
              <a:lvl6pPr marL="25146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6pPr>
              <a:lvl7pPr marL="29718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7pPr>
              <a:lvl8pPr marL="34290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8pPr>
              <a:lvl9pPr marL="3886200" indent="-228600" eaLnBrk="0" fontAlgn="base" hangingPunct="0">
                <a:spcBef>
                  <a:spcPts val="600"/>
                </a:spcBef>
                <a:spcAft>
                  <a:spcPct val="0"/>
                </a:spcAft>
                <a:buSzPct val="90000"/>
                <a:buFont typeface="Wingdings" pitchFamily="2" charset="2"/>
                <a:buChar char="•"/>
                <a:defRPr sz="1100">
                  <a:solidFill>
                    <a:schemeClr val="tx1"/>
                  </a:solidFill>
                  <a:latin typeface="Arial" pitchFamily="34" charset="0"/>
                  <a:ea typeface="宋体" pitchFamily="2" charset="-122"/>
                  <a:sym typeface="Arial" pitchFamily="34" charset="0"/>
                </a:defRPr>
              </a:lvl9pPr>
            </a:lstStyle>
            <a:p>
              <a:pPr algn="ctr" eaLnBrk="1" hangingPunct="1">
                <a:spcBef>
                  <a:spcPct val="0"/>
                </a:spcBef>
                <a:buSzTx/>
                <a:buFont typeface="Arial" pitchFamily="34" charset="0"/>
                <a:buNone/>
              </a:pPr>
              <a:endParaRPr lang="zh-CN" altLang="zh-CN" sz="2400" b="1">
                <a:solidFill>
                  <a:srgbClr val="0E5177"/>
                </a:solidFill>
                <a:latin typeface="Segoe UI" pitchFamily="34" charset="0"/>
                <a:sym typeface="Segoe UI" pitchFamily="34" charset="0"/>
              </a:endParaRPr>
            </a:p>
          </p:txBody>
        </p:sp>
      </p:grpSp>
      <p:sp>
        <p:nvSpPr>
          <p:cNvPr id="100" name="弧形 99"/>
          <p:cNvSpPr/>
          <p:nvPr/>
        </p:nvSpPr>
        <p:spPr>
          <a:xfrm>
            <a:off x="2232799" y="2533787"/>
            <a:ext cx="2339201" cy="233920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弧形 100"/>
          <p:cNvSpPr/>
          <p:nvPr/>
        </p:nvSpPr>
        <p:spPr>
          <a:xfrm flipH="1">
            <a:off x="4572000" y="2533787"/>
            <a:ext cx="2339201" cy="233920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弧形 101"/>
          <p:cNvSpPr/>
          <p:nvPr/>
        </p:nvSpPr>
        <p:spPr>
          <a:xfrm flipV="1">
            <a:off x="2232799" y="2531718"/>
            <a:ext cx="2339201" cy="233920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弧形 102"/>
          <p:cNvSpPr/>
          <p:nvPr/>
        </p:nvSpPr>
        <p:spPr>
          <a:xfrm flipH="1" flipV="1">
            <a:off x="4572000" y="2533787"/>
            <a:ext cx="2339201" cy="233920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9" name="图片 98"/>
          <p:cNvPicPr>
            <a:picLocks noChangeAspect="1"/>
          </p:cNvPicPr>
          <p:nvPr/>
        </p:nvPicPr>
        <p:blipFill rotWithShape="1">
          <a:blip r:embed="rId2"/>
          <a:srcRect l="710" t="3050" r="85702" b="1"/>
          <a:stretch/>
        </p:blipFill>
        <p:spPr>
          <a:xfrm>
            <a:off x="4155579" y="3285868"/>
            <a:ext cx="832842" cy="844456"/>
          </a:xfrm>
          <a:prstGeom prst="rect">
            <a:avLst/>
          </a:prstGeom>
        </p:spPr>
      </p:pic>
      <p:sp>
        <p:nvSpPr>
          <p:cNvPr id="104" name="圆角矩形 103"/>
          <p:cNvSpPr/>
          <p:nvPr/>
        </p:nvSpPr>
        <p:spPr>
          <a:xfrm>
            <a:off x="1475656" y="2349090"/>
            <a:ext cx="1929131" cy="33647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Arial" panose="020B0604020202020204" pitchFamily="34" charset="0"/>
                <a:ea typeface="宋体" panose="02010600030101010101" pitchFamily="2" charset="-122"/>
                <a:cs typeface="Arial" panose="020B0604020202020204" pitchFamily="34" charset="0"/>
              </a:rPr>
              <a:t>IT</a:t>
            </a:r>
            <a:r>
              <a:rPr lang="zh-CN" altLang="en-US" sz="1200" b="1" dirty="0">
                <a:latin typeface="Arial" panose="020B0604020202020204" pitchFamily="34" charset="0"/>
                <a:ea typeface="宋体" panose="02010600030101010101" pitchFamily="2" charset="-122"/>
                <a:cs typeface="Arial" panose="020B0604020202020204" pitchFamily="34" charset="0"/>
              </a:rPr>
              <a:t>运维增值服务</a:t>
            </a:r>
          </a:p>
        </p:txBody>
      </p:sp>
      <p:sp>
        <p:nvSpPr>
          <p:cNvPr id="105" name="圆角矩形 104"/>
          <p:cNvSpPr/>
          <p:nvPr/>
        </p:nvSpPr>
        <p:spPr>
          <a:xfrm>
            <a:off x="5746927" y="2350876"/>
            <a:ext cx="1929131" cy="33647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20204" pitchFamily="34" charset="0"/>
                <a:ea typeface="宋体" panose="02010600030101010101" pitchFamily="2" charset="-122"/>
                <a:cs typeface="Arial" panose="020B0604020202020204" pitchFamily="34" charset="0"/>
              </a:rPr>
              <a:t>员工及设备资产管理服务</a:t>
            </a:r>
          </a:p>
        </p:txBody>
      </p:sp>
      <p:sp>
        <p:nvSpPr>
          <p:cNvPr id="106" name="圆角矩形 105"/>
          <p:cNvSpPr/>
          <p:nvPr/>
        </p:nvSpPr>
        <p:spPr>
          <a:xfrm>
            <a:off x="1475656" y="4686222"/>
            <a:ext cx="1929131" cy="33647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20204" pitchFamily="34" charset="0"/>
                <a:ea typeface="宋体" panose="02010600030101010101" pitchFamily="2" charset="-122"/>
                <a:cs typeface="Arial" panose="020B0604020202020204" pitchFamily="34" charset="0"/>
              </a:rPr>
              <a:t>企业</a:t>
            </a:r>
            <a:r>
              <a:rPr lang="en-US" altLang="zh-CN" sz="1200" b="1" dirty="0">
                <a:latin typeface="Arial" panose="020B0604020202020204" pitchFamily="34" charset="0"/>
                <a:ea typeface="宋体" panose="02010600030101010101" pitchFamily="2" charset="-122"/>
                <a:cs typeface="Arial" panose="020B0604020202020204" pitchFamily="34" charset="0"/>
              </a:rPr>
              <a:t>SaaS</a:t>
            </a:r>
            <a:r>
              <a:rPr lang="zh-CN" altLang="en-US" sz="1200" b="1" dirty="0">
                <a:latin typeface="Arial" panose="020B0604020202020204" pitchFamily="34" charset="0"/>
                <a:ea typeface="宋体" panose="02010600030101010101" pitchFamily="2" charset="-122"/>
                <a:cs typeface="Arial" panose="020B0604020202020204" pitchFamily="34" charset="0"/>
              </a:rPr>
              <a:t>服务入口</a:t>
            </a:r>
          </a:p>
        </p:txBody>
      </p:sp>
      <p:sp>
        <p:nvSpPr>
          <p:cNvPr id="108" name="圆角矩形 107"/>
          <p:cNvSpPr/>
          <p:nvPr/>
        </p:nvSpPr>
        <p:spPr>
          <a:xfrm>
            <a:off x="5746927" y="4687249"/>
            <a:ext cx="1929131" cy="33647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20204" pitchFamily="34" charset="0"/>
                <a:ea typeface="宋体" panose="02010600030101010101" pitchFamily="2" charset="-122"/>
                <a:cs typeface="Arial" panose="020B0604020202020204" pitchFamily="34" charset="0"/>
              </a:rPr>
              <a:t>企业办公设备租赁入口</a:t>
            </a:r>
          </a:p>
        </p:txBody>
      </p:sp>
      <p:sp>
        <p:nvSpPr>
          <p:cNvPr id="109" name="文本框 108"/>
          <p:cNvSpPr txBox="1"/>
          <p:nvPr/>
        </p:nvSpPr>
        <p:spPr>
          <a:xfrm>
            <a:off x="310351" y="2767106"/>
            <a:ext cx="2715349" cy="430887"/>
          </a:xfrm>
          <a:prstGeom prst="rect">
            <a:avLst/>
          </a:prstGeom>
          <a:noFill/>
        </p:spPr>
        <p:txBody>
          <a:bodyPr wrap="square" rtlCol="0" anchor="t">
            <a:spAutoFit/>
          </a:bodyPr>
          <a:lstStyle/>
          <a:p>
            <a:pPr algn="r">
              <a:lnSpc>
                <a:spcPct val="100000"/>
              </a:lnSpc>
              <a:spcBef>
                <a:spcPts val="20"/>
              </a:spcBef>
              <a:buClr>
                <a:schemeClr val="tx1">
                  <a:lumMod val="75000"/>
                  <a:lumOff val="25000"/>
                </a:schemeClr>
              </a:buClr>
              <a:buSzPct val="90000"/>
            </a:pPr>
            <a:r>
              <a:rPr lang="zh-CN" altLang="en-US" sz="1100" dirty="0">
                <a:solidFill>
                  <a:schemeClr val="tx1">
                    <a:lumMod val="85000"/>
                    <a:lumOff val="15000"/>
                  </a:schemeClr>
                </a:solidFill>
                <a:latin typeface="Arial" charset="0"/>
                <a:ea typeface="Arial" charset="0"/>
                <a:cs typeface="Arial" charset="0"/>
              </a:rPr>
              <a:t>提供</a:t>
            </a:r>
            <a:r>
              <a:rPr lang="zh-CN" altLang="zh-CN" sz="1100" dirty="0">
                <a:solidFill>
                  <a:schemeClr val="tx1">
                    <a:lumMod val="85000"/>
                    <a:lumOff val="15000"/>
                  </a:schemeClr>
                </a:solidFill>
                <a:latin typeface="Arial" charset="0"/>
                <a:ea typeface="Arial" charset="0"/>
                <a:cs typeface="Arial" charset="0"/>
              </a:rPr>
              <a:t>Help Desk远程诊断+上门运维服务</a:t>
            </a:r>
            <a:endParaRPr lang="en-US" altLang="zh-CN" sz="1100" dirty="0">
              <a:solidFill>
                <a:schemeClr val="tx1">
                  <a:lumMod val="85000"/>
                  <a:lumOff val="15000"/>
                </a:schemeClr>
              </a:solidFill>
              <a:latin typeface="Arial" charset="0"/>
              <a:ea typeface="Arial" charset="0"/>
              <a:cs typeface="Arial" charset="0"/>
            </a:endParaRPr>
          </a:p>
          <a:p>
            <a:pPr algn="r">
              <a:lnSpc>
                <a:spcPct val="100000"/>
              </a:lnSpc>
              <a:spcBef>
                <a:spcPts val="20"/>
              </a:spcBef>
              <a:buClr>
                <a:schemeClr val="tx1">
                  <a:lumMod val="75000"/>
                  <a:lumOff val="25000"/>
                </a:schemeClr>
              </a:buClr>
              <a:buSzPct val="90000"/>
            </a:pPr>
            <a:r>
              <a:rPr lang="zh-CN" altLang="zh-CN" sz="1100" dirty="0">
                <a:solidFill>
                  <a:schemeClr val="tx1">
                    <a:lumMod val="85000"/>
                    <a:lumOff val="15000"/>
                  </a:schemeClr>
                </a:solidFill>
                <a:latin typeface="Arial" charset="0"/>
                <a:ea typeface="Arial" charset="0"/>
                <a:cs typeface="Arial" charset="0"/>
              </a:rPr>
              <a:t>成为企业的有效IT运维手段</a:t>
            </a:r>
            <a:endParaRPr kumimoji="1" lang="zh-CN" altLang="en-US" sz="1100" dirty="0">
              <a:solidFill>
                <a:schemeClr val="tx1">
                  <a:lumMod val="85000"/>
                  <a:lumOff val="15000"/>
                </a:schemeClr>
              </a:solidFill>
              <a:latin typeface="Arial" charset="0"/>
              <a:ea typeface="Arial" charset="0"/>
              <a:cs typeface="Arial" charset="0"/>
            </a:endParaRPr>
          </a:p>
        </p:txBody>
      </p:sp>
      <p:sp>
        <p:nvSpPr>
          <p:cNvPr id="110" name="文本框 109"/>
          <p:cNvSpPr txBox="1"/>
          <p:nvPr/>
        </p:nvSpPr>
        <p:spPr>
          <a:xfrm>
            <a:off x="6153140" y="2767106"/>
            <a:ext cx="2454566" cy="600164"/>
          </a:xfrm>
          <a:prstGeom prst="rect">
            <a:avLst/>
          </a:prstGeom>
          <a:noFill/>
        </p:spPr>
        <p:txBody>
          <a:bodyPr wrap="square" rtlCol="0" anchor="t">
            <a:spAutoFit/>
          </a:bodyPr>
          <a:lstStyle/>
          <a:p>
            <a:pPr algn="just">
              <a:lnSpc>
                <a:spcPct val="100000"/>
              </a:lnSpc>
              <a:spcBef>
                <a:spcPts val="20"/>
              </a:spcBef>
              <a:buClr>
                <a:schemeClr val="tx1">
                  <a:lumMod val="75000"/>
                  <a:lumOff val="25000"/>
                </a:schemeClr>
              </a:buClr>
              <a:buSzPct val="90000"/>
            </a:pPr>
            <a:r>
              <a:rPr lang="zh-CN" altLang="en-US" sz="1100" dirty="0">
                <a:solidFill>
                  <a:schemeClr val="tx1">
                    <a:lumMod val="75000"/>
                    <a:lumOff val="25000"/>
                  </a:schemeClr>
                </a:solidFill>
                <a:latin typeface="SimSun" charset="-122"/>
                <a:ea typeface="SimSun" charset="-122"/>
                <a:cs typeface="SimSun" charset="-122"/>
              </a:rPr>
              <a:t>为公司打造资产管理和员工管理工具，如员工考勤、上网行为监控、数据备份等</a:t>
            </a:r>
            <a:endParaRPr kumimoji="1" lang="zh-CN" altLang="en-US" sz="1100" dirty="0">
              <a:solidFill>
                <a:schemeClr val="tx1">
                  <a:lumMod val="75000"/>
                  <a:lumOff val="25000"/>
                </a:schemeClr>
              </a:solidFill>
              <a:latin typeface="SimSun" charset="-122"/>
              <a:ea typeface="SimSun" charset="-122"/>
              <a:cs typeface="SimSun" charset="-122"/>
            </a:endParaRPr>
          </a:p>
        </p:txBody>
      </p:sp>
      <p:sp>
        <p:nvSpPr>
          <p:cNvPr id="111" name="文本框 110"/>
          <p:cNvSpPr txBox="1"/>
          <p:nvPr/>
        </p:nvSpPr>
        <p:spPr>
          <a:xfrm>
            <a:off x="414192" y="5090581"/>
            <a:ext cx="2692754" cy="430887"/>
          </a:xfrm>
          <a:prstGeom prst="rect">
            <a:avLst/>
          </a:prstGeom>
          <a:noFill/>
        </p:spPr>
        <p:txBody>
          <a:bodyPr wrap="square" rtlCol="0" anchor="t">
            <a:spAutoFit/>
          </a:bodyPr>
          <a:lstStyle/>
          <a:p>
            <a:pPr algn="r">
              <a:lnSpc>
                <a:spcPct val="100000"/>
              </a:lnSpc>
              <a:spcBef>
                <a:spcPts val="20"/>
              </a:spcBef>
              <a:buClr>
                <a:schemeClr val="tx1">
                  <a:lumMod val="75000"/>
                  <a:lumOff val="25000"/>
                </a:schemeClr>
              </a:buClr>
              <a:buSzPct val="90000"/>
            </a:pPr>
            <a:r>
              <a:rPr lang="zh-CN" altLang="en-US" sz="1100" dirty="0">
                <a:solidFill>
                  <a:schemeClr val="tx1">
                    <a:lumMod val="85000"/>
                    <a:lumOff val="15000"/>
                  </a:schemeClr>
                </a:solidFill>
                <a:latin typeface="Arial" charset="0"/>
                <a:ea typeface="Arial" charset="0"/>
                <a:cs typeface="Arial" charset="0"/>
              </a:rPr>
              <a:t>面向企业用户推荐可靠且符合场景的</a:t>
            </a:r>
            <a:r>
              <a:rPr lang="en-US" altLang="zh-CN" sz="1100" dirty="0">
                <a:solidFill>
                  <a:schemeClr val="tx1">
                    <a:lumMod val="85000"/>
                    <a:lumOff val="15000"/>
                  </a:schemeClr>
                </a:solidFill>
                <a:latin typeface="Arial" charset="0"/>
                <a:ea typeface="Arial" charset="0"/>
                <a:cs typeface="Arial" charset="0"/>
              </a:rPr>
              <a:t>SaaS</a:t>
            </a:r>
            <a:r>
              <a:rPr lang="zh-CN" altLang="en-US" sz="1100" dirty="0">
                <a:solidFill>
                  <a:schemeClr val="tx1">
                    <a:lumMod val="85000"/>
                    <a:lumOff val="15000"/>
                  </a:schemeClr>
                </a:solidFill>
                <a:latin typeface="Arial" charset="0"/>
                <a:ea typeface="Arial" charset="0"/>
                <a:cs typeface="Arial" charset="0"/>
              </a:rPr>
              <a:t>服务，如企业协同、报销、客服等</a:t>
            </a:r>
            <a:endParaRPr kumimoji="1" lang="zh-CN" altLang="en-US" sz="1100" dirty="0">
              <a:solidFill>
                <a:schemeClr val="tx1">
                  <a:lumMod val="85000"/>
                  <a:lumOff val="15000"/>
                </a:schemeClr>
              </a:solidFill>
              <a:latin typeface="Arial" charset="0"/>
              <a:ea typeface="Arial" charset="0"/>
              <a:cs typeface="Arial" charset="0"/>
            </a:endParaRPr>
          </a:p>
        </p:txBody>
      </p:sp>
      <p:sp>
        <p:nvSpPr>
          <p:cNvPr id="112" name="文本框 111"/>
          <p:cNvSpPr txBox="1"/>
          <p:nvPr/>
        </p:nvSpPr>
        <p:spPr>
          <a:xfrm>
            <a:off x="6153140" y="5090581"/>
            <a:ext cx="2588869" cy="430887"/>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lang="zh-CN" altLang="en-US" sz="1100" dirty="0">
                <a:solidFill>
                  <a:schemeClr val="tx1">
                    <a:lumMod val="85000"/>
                    <a:lumOff val="15000"/>
                  </a:schemeClr>
                </a:solidFill>
                <a:latin typeface="SimSun" charset="0"/>
                <a:ea typeface="SimSun" charset="0"/>
                <a:cs typeface="SimSun" charset="0"/>
              </a:rPr>
              <a:t>提供更多企业办公设备品类的租赁</a:t>
            </a:r>
            <a:endParaRPr lang="en-US" altLang="zh-CN" sz="1100" dirty="0">
              <a:solidFill>
                <a:schemeClr val="tx1">
                  <a:lumMod val="85000"/>
                  <a:lumOff val="15000"/>
                </a:schemeClr>
              </a:solidFill>
              <a:latin typeface="SimSun" charset="0"/>
              <a:ea typeface="SimSun" charset="0"/>
              <a:cs typeface="SimSun" charset="0"/>
            </a:endParaRPr>
          </a:p>
          <a:p>
            <a:pPr>
              <a:lnSpc>
                <a:spcPct val="100000"/>
              </a:lnSpc>
              <a:spcBef>
                <a:spcPts val="20"/>
              </a:spcBef>
              <a:buClr>
                <a:schemeClr val="tx1">
                  <a:lumMod val="75000"/>
                  <a:lumOff val="25000"/>
                </a:schemeClr>
              </a:buClr>
              <a:buSzPct val="90000"/>
            </a:pPr>
            <a:r>
              <a:rPr lang="zh-CN" altLang="en-US" sz="1100" dirty="0">
                <a:solidFill>
                  <a:schemeClr val="tx1">
                    <a:lumMod val="85000"/>
                    <a:lumOff val="15000"/>
                  </a:schemeClr>
                </a:solidFill>
                <a:latin typeface="SimSun" charset="0"/>
                <a:ea typeface="SimSun" charset="0"/>
                <a:cs typeface="SimSun" charset="0"/>
              </a:rPr>
              <a:t>如投影仪、空气净化器等</a:t>
            </a:r>
          </a:p>
        </p:txBody>
      </p:sp>
      <p:sp>
        <p:nvSpPr>
          <p:cNvPr id="113" name="Freeform 4899"/>
          <p:cNvSpPr>
            <a:spLocks noEditPoints="1"/>
          </p:cNvSpPr>
          <p:nvPr/>
        </p:nvSpPr>
        <p:spPr bwMode="auto">
          <a:xfrm>
            <a:off x="2243806" y="1864432"/>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4" name="Freeform 5"/>
          <p:cNvSpPr>
            <a:spLocks noChangeAspect="1" noEditPoints="1"/>
          </p:cNvSpPr>
          <p:nvPr/>
        </p:nvSpPr>
        <p:spPr bwMode="auto">
          <a:xfrm>
            <a:off x="6555965" y="1867796"/>
            <a:ext cx="311054" cy="396000"/>
          </a:xfrm>
          <a:custGeom>
            <a:avLst/>
            <a:gdLst>
              <a:gd name="T0" fmla="*/ 0 w 161"/>
              <a:gd name="T1" fmla="*/ 397 h 196"/>
              <a:gd name="T2" fmla="*/ 43 w 161"/>
              <a:gd name="T3" fmla="*/ 300 h 196"/>
              <a:gd name="T4" fmla="*/ 89 w 161"/>
              <a:gd name="T5" fmla="*/ 267 h 196"/>
              <a:gd name="T6" fmla="*/ 268 w 161"/>
              <a:gd name="T7" fmla="*/ 267 h 196"/>
              <a:gd name="T8" fmla="*/ 311 w 161"/>
              <a:gd name="T9" fmla="*/ 300 h 196"/>
              <a:gd name="T10" fmla="*/ 348 w 161"/>
              <a:gd name="T11" fmla="*/ 397 h 196"/>
              <a:gd name="T12" fmla="*/ 0 w 161"/>
              <a:gd name="T13" fmla="*/ 397 h 196"/>
              <a:gd name="T14" fmla="*/ 173 w 161"/>
              <a:gd name="T15" fmla="*/ 259 h 196"/>
              <a:gd name="T16" fmla="*/ 35 w 161"/>
              <a:gd name="T17" fmla="*/ 130 h 196"/>
              <a:gd name="T18" fmla="*/ 173 w 161"/>
              <a:gd name="T19" fmla="*/ 0 h 196"/>
              <a:gd name="T20" fmla="*/ 311 w 161"/>
              <a:gd name="T21" fmla="*/ 130 h 196"/>
              <a:gd name="T22" fmla="*/ 173 w 161"/>
              <a:gd name="T23" fmla="*/ 259 h 196"/>
              <a:gd name="T24" fmla="*/ 151 w 161"/>
              <a:gd name="T25" fmla="*/ 34 h 196"/>
              <a:gd name="T26" fmla="*/ 67 w 161"/>
              <a:gd name="T27" fmla="*/ 130 h 196"/>
              <a:gd name="T28" fmla="*/ 173 w 161"/>
              <a:gd name="T29" fmla="*/ 229 h 196"/>
              <a:gd name="T30" fmla="*/ 279 w 161"/>
              <a:gd name="T31" fmla="*/ 130 h 196"/>
              <a:gd name="T32" fmla="*/ 151 w 161"/>
              <a:gd name="T33" fmla="*/ 34 h 1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1"/>
              <a:gd name="T52" fmla="*/ 0 h 196"/>
              <a:gd name="T53" fmla="*/ 161 w 161"/>
              <a:gd name="T54" fmla="*/ 196 h 1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1" h="196">
                <a:moveTo>
                  <a:pt x="0" y="196"/>
                </a:moveTo>
                <a:cubicBezTo>
                  <a:pt x="20" y="148"/>
                  <a:pt x="20" y="148"/>
                  <a:pt x="20" y="148"/>
                </a:cubicBezTo>
                <a:cubicBezTo>
                  <a:pt x="20" y="148"/>
                  <a:pt x="25" y="132"/>
                  <a:pt x="41" y="132"/>
                </a:cubicBezTo>
                <a:cubicBezTo>
                  <a:pt x="124" y="132"/>
                  <a:pt x="124" y="132"/>
                  <a:pt x="124" y="132"/>
                </a:cubicBezTo>
                <a:cubicBezTo>
                  <a:pt x="139" y="132"/>
                  <a:pt x="144" y="148"/>
                  <a:pt x="144" y="148"/>
                </a:cubicBezTo>
                <a:cubicBezTo>
                  <a:pt x="161" y="196"/>
                  <a:pt x="161" y="196"/>
                  <a:pt x="161" y="196"/>
                </a:cubicBezTo>
                <a:lnTo>
                  <a:pt x="0" y="196"/>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path>
            </a:pathLst>
          </a:custGeom>
          <a:solidFill>
            <a:schemeClr val="accent1"/>
          </a:solidFill>
          <a:ln>
            <a:noFill/>
          </a:ln>
          <a:effectLst/>
          <a:extLst/>
        </p:spPr>
        <p:txBody>
          <a:bodyPr/>
          <a:lstStyle/>
          <a:p>
            <a:endParaRPr lang="zh-CN" altLang="en-US"/>
          </a:p>
        </p:txBody>
      </p:sp>
      <p:sp>
        <p:nvSpPr>
          <p:cNvPr id="115" name="Freeform 4807"/>
          <p:cNvSpPr>
            <a:spLocks noEditPoints="1"/>
          </p:cNvSpPr>
          <p:nvPr/>
        </p:nvSpPr>
        <p:spPr bwMode="auto">
          <a:xfrm>
            <a:off x="2221156" y="4199618"/>
            <a:ext cx="438131" cy="391579"/>
          </a:xfrm>
          <a:custGeom>
            <a:avLst/>
            <a:gdLst>
              <a:gd name="T0" fmla="*/ 84 w 320"/>
              <a:gd name="T1" fmla="*/ 24 h 286"/>
              <a:gd name="T2" fmla="*/ 86 w 320"/>
              <a:gd name="T3" fmla="*/ 18 h 286"/>
              <a:gd name="T4" fmla="*/ 92 w 320"/>
              <a:gd name="T5" fmla="*/ 14 h 286"/>
              <a:gd name="T6" fmla="*/ 134 w 320"/>
              <a:gd name="T7" fmla="*/ 2 h 286"/>
              <a:gd name="T8" fmla="*/ 160 w 320"/>
              <a:gd name="T9" fmla="*/ 0 h 286"/>
              <a:gd name="T10" fmla="*/ 208 w 320"/>
              <a:gd name="T11" fmla="*/ 8 h 286"/>
              <a:gd name="T12" fmla="*/ 228 w 320"/>
              <a:gd name="T13" fmla="*/ 14 h 286"/>
              <a:gd name="T14" fmla="*/ 236 w 320"/>
              <a:gd name="T15" fmla="*/ 24 h 286"/>
              <a:gd name="T16" fmla="*/ 216 w 320"/>
              <a:gd name="T17" fmla="*/ 42 h 286"/>
              <a:gd name="T18" fmla="*/ 216 w 320"/>
              <a:gd name="T19" fmla="*/ 30 h 286"/>
              <a:gd name="T20" fmla="*/ 178 w 320"/>
              <a:gd name="T21" fmla="*/ 22 h 286"/>
              <a:gd name="T22" fmla="*/ 160 w 320"/>
              <a:gd name="T23" fmla="*/ 20 h 286"/>
              <a:gd name="T24" fmla="*/ 128 w 320"/>
              <a:gd name="T25" fmla="*/ 24 h 286"/>
              <a:gd name="T26" fmla="*/ 104 w 320"/>
              <a:gd name="T27" fmla="*/ 42 h 286"/>
              <a:gd name="T28" fmla="*/ 132 w 320"/>
              <a:gd name="T29" fmla="*/ 160 h 286"/>
              <a:gd name="T30" fmla="*/ 188 w 320"/>
              <a:gd name="T31" fmla="*/ 146 h 286"/>
              <a:gd name="T32" fmla="*/ 188 w 320"/>
              <a:gd name="T33" fmla="*/ 160 h 286"/>
              <a:gd name="T34" fmla="*/ 274 w 320"/>
              <a:gd name="T35" fmla="*/ 148 h 286"/>
              <a:gd name="T36" fmla="*/ 320 w 320"/>
              <a:gd name="T37" fmla="*/ 138 h 286"/>
              <a:gd name="T38" fmla="*/ 320 w 320"/>
              <a:gd name="T39" fmla="*/ 72 h 286"/>
              <a:gd name="T40" fmla="*/ 314 w 320"/>
              <a:gd name="T41" fmla="*/ 58 h 286"/>
              <a:gd name="T42" fmla="*/ 300 w 320"/>
              <a:gd name="T43" fmla="*/ 52 h 286"/>
              <a:gd name="T44" fmla="*/ 20 w 320"/>
              <a:gd name="T45" fmla="*/ 52 h 286"/>
              <a:gd name="T46" fmla="*/ 6 w 320"/>
              <a:gd name="T47" fmla="*/ 58 h 286"/>
              <a:gd name="T48" fmla="*/ 0 w 320"/>
              <a:gd name="T49" fmla="*/ 72 h 286"/>
              <a:gd name="T50" fmla="*/ 0 w 320"/>
              <a:gd name="T51" fmla="*/ 138 h 286"/>
              <a:gd name="T52" fmla="*/ 46 w 320"/>
              <a:gd name="T53" fmla="*/ 148 h 286"/>
              <a:gd name="T54" fmla="*/ 132 w 320"/>
              <a:gd name="T55" fmla="*/ 160 h 286"/>
              <a:gd name="T56" fmla="*/ 174 w 320"/>
              <a:gd name="T57" fmla="*/ 176 h 286"/>
              <a:gd name="T58" fmla="*/ 146 w 320"/>
              <a:gd name="T59" fmla="*/ 160 h 286"/>
              <a:gd name="T60" fmla="*/ 174 w 320"/>
              <a:gd name="T61" fmla="*/ 176 h 286"/>
              <a:gd name="T62" fmla="*/ 320 w 320"/>
              <a:gd name="T63" fmla="*/ 266 h 286"/>
              <a:gd name="T64" fmla="*/ 318 w 320"/>
              <a:gd name="T65" fmla="*/ 274 h 286"/>
              <a:gd name="T66" fmla="*/ 308 w 320"/>
              <a:gd name="T67" fmla="*/ 284 h 286"/>
              <a:gd name="T68" fmla="*/ 20 w 320"/>
              <a:gd name="T69" fmla="*/ 286 h 286"/>
              <a:gd name="T70" fmla="*/ 12 w 320"/>
              <a:gd name="T71" fmla="*/ 284 h 286"/>
              <a:gd name="T72" fmla="*/ 2 w 320"/>
              <a:gd name="T73" fmla="*/ 274 h 286"/>
              <a:gd name="T74" fmla="*/ 0 w 320"/>
              <a:gd name="T75" fmla="*/ 154 h 286"/>
              <a:gd name="T76" fmla="*/ 20 w 320"/>
              <a:gd name="T77" fmla="*/ 160 h 286"/>
              <a:gd name="T78" fmla="*/ 88 w 320"/>
              <a:gd name="T79" fmla="*/ 172 h 286"/>
              <a:gd name="T80" fmla="*/ 132 w 320"/>
              <a:gd name="T81" fmla="*/ 190 h 286"/>
              <a:gd name="T82" fmla="*/ 188 w 320"/>
              <a:gd name="T83" fmla="*/ 176 h 286"/>
              <a:gd name="T84" fmla="*/ 232 w 320"/>
              <a:gd name="T85" fmla="*/ 172 h 286"/>
              <a:gd name="T86" fmla="*/ 300 w 320"/>
              <a:gd name="T87" fmla="*/ 160 h 286"/>
              <a:gd name="T88" fmla="*/ 320 w 320"/>
              <a:gd name="T89" fmla="*/ 154 h 286"/>
              <a:gd name="T90" fmla="*/ 56 w 320"/>
              <a:gd name="T91" fmla="*/ 266 h 286"/>
              <a:gd name="T92" fmla="*/ 52 w 320"/>
              <a:gd name="T93" fmla="*/ 252 h 286"/>
              <a:gd name="T94" fmla="*/ 46 w 320"/>
              <a:gd name="T95" fmla="*/ 240 h 286"/>
              <a:gd name="T96" fmla="*/ 34 w 320"/>
              <a:gd name="T97" fmla="*/ 232 h 286"/>
              <a:gd name="T98" fmla="*/ 20 w 320"/>
              <a:gd name="T99" fmla="*/ 230 h 286"/>
              <a:gd name="T100" fmla="*/ 56 w 320"/>
              <a:gd name="T101" fmla="*/ 266 h 286"/>
              <a:gd name="T102" fmla="*/ 300 w 320"/>
              <a:gd name="T103" fmla="*/ 230 h 286"/>
              <a:gd name="T104" fmla="*/ 286 w 320"/>
              <a:gd name="T105" fmla="*/ 232 h 286"/>
              <a:gd name="T106" fmla="*/ 274 w 320"/>
              <a:gd name="T107" fmla="*/ 240 h 286"/>
              <a:gd name="T108" fmla="*/ 268 w 320"/>
              <a:gd name="T109" fmla="*/ 252 h 286"/>
              <a:gd name="T110" fmla="*/ 264 w 320"/>
              <a:gd name="T111" fmla="*/ 266 h 286"/>
              <a:gd name="T112" fmla="*/ 300 w 320"/>
              <a:gd name="T113" fmla="*/ 2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286">
                <a:moveTo>
                  <a:pt x="84" y="42"/>
                </a:moveTo>
                <a:lnTo>
                  <a:pt x="84" y="24"/>
                </a:lnTo>
                <a:lnTo>
                  <a:pt x="84" y="24"/>
                </a:lnTo>
                <a:lnTo>
                  <a:pt x="86" y="18"/>
                </a:lnTo>
                <a:lnTo>
                  <a:pt x="92" y="14"/>
                </a:lnTo>
                <a:lnTo>
                  <a:pt x="92" y="14"/>
                </a:lnTo>
                <a:lnTo>
                  <a:pt x="112" y="8"/>
                </a:lnTo>
                <a:lnTo>
                  <a:pt x="134" y="2"/>
                </a:lnTo>
                <a:lnTo>
                  <a:pt x="160" y="0"/>
                </a:lnTo>
                <a:lnTo>
                  <a:pt x="160" y="0"/>
                </a:lnTo>
                <a:lnTo>
                  <a:pt x="186" y="2"/>
                </a:lnTo>
                <a:lnTo>
                  <a:pt x="208" y="8"/>
                </a:lnTo>
                <a:lnTo>
                  <a:pt x="228" y="14"/>
                </a:lnTo>
                <a:lnTo>
                  <a:pt x="228" y="14"/>
                </a:lnTo>
                <a:lnTo>
                  <a:pt x="234" y="18"/>
                </a:lnTo>
                <a:lnTo>
                  <a:pt x="236" y="24"/>
                </a:lnTo>
                <a:lnTo>
                  <a:pt x="236" y="42"/>
                </a:lnTo>
                <a:lnTo>
                  <a:pt x="216" y="42"/>
                </a:lnTo>
                <a:lnTo>
                  <a:pt x="216" y="30"/>
                </a:lnTo>
                <a:lnTo>
                  <a:pt x="216" y="30"/>
                </a:lnTo>
                <a:lnTo>
                  <a:pt x="192" y="24"/>
                </a:lnTo>
                <a:lnTo>
                  <a:pt x="178" y="22"/>
                </a:lnTo>
                <a:lnTo>
                  <a:pt x="160" y="20"/>
                </a:lnTo>
                <a:lnTo>
                  <a:pt x="160" y="20"/>
                </a:lnTo>
                <a:lnTo>
                  <a:pt x="142" y="22"/>
                </a:lnTo>
                <a:lnTo>
                  <a:pt x="128" y="24"/>
                </a:lnTo>
                <a:lnTo>
                  <a:pt x="104" y="30"/>
                </a:lnTo>
                <a:lnTo>
                  <a:pt x="104" y="42"/>
                </a:lnTo>
                <a:lnTo>
                  <a:pt x="84" y="42"/>
                </a:lnTo>
                <a:close/>
                <a:moveTo>
                  <a:pt x="132" y="160"/>
                </a:moveTo>
                <a:lnTo>
                  <a:pt x="132" y="146"/>
                </a:lnTo>
                <a:lnTo>
                  <a:pt x="188" y="146"/>
                </a:lnTo>
                <a:lnTo>
                  <a:pt x="188" y="160"/>
                </a:lnTo>
                <a:lnTo>
                  <a:pt x="188" y="160"/>
                </a:lnTo>
                <a:lnTo>
                  <a:pt x="234" y="156"/>
                </a:lnTo>
                <a:lnTo>
                  <a:pt x="274" y="148"/>
                </a:lnTo>
                <a:lnTo>
                  <a:pt x="302" y="142"/>
                </a:lnTo>
                <a:lnTo>
                  <a:pt x="320" y="138"/>
                </a:lnTo>
                <a:lnTo>
                  <a:pt x="320" y="72"/>
                </a:lnTo>
                <a:lnTo>
                  <a:pt x="320" y="72"/>
                </a:lnTo>
                <a:lnTo>
                  <a:pt x="318" y="64"/>
                </a:lnTo>
                <a:lnTo>
                  <a:pt x="314" y="58"/>
                </a:lnTo>
                <a:lnTo>
                  <a:pt x="308" y="54"/>
                </a:lnTo>
                <a:lnTo>
                  <a:pt x="300" y="52"/>
                </a:lnTo>
                <a:lnTo>
                  <a:pt x="20" y="52"/>
                </a:lnTo>
                <a:lnTo>
                  <a:pt x="20" y="52"/>
                </a:lnTo>
                <a:lnTo>
                  <a:pt x="12" y="54"/>
                </a:lnTo>
                <a:lnTo>
                  <a:pt x="6" y="58"/>
                </a:lnTo>
                <a:lnTo>
                  <a:pt x="2" y="64"/>
                </a:lnTo>
                <a:lnTo>
                  <a:pt x="0" y="72"/>
                </a:lnTo>
                <a:lnTo>
                  <a:pt x="0" y="138"/>
                </a:lnTo>
                <a:lnTo>
                  <a:pt x="0" y="138"/>
                </a:lnTo>
                <a:lnTo>
                  <a:pt x="18" y="142"/>
                </a:lnTo>
                <a:lnTo>
                  <a:pt x="46" y="148"/>
                </a:lnTo>
                <a:lnTo>
                  <a:pt x="86" y="156"/>
                </a:lnTo>
                <a:lnTo>
                  <a:pt x="132" y="160"/>
                </a:lnTo>
                <a:lnTo>
                  <a:pt x="132" y="160"/>
                </a:lnTo>
                <a:close/>
                <a:moveTo>
                  <a:pt x="174" y="176"/>
                </a:moveTo>
                <a:lnTo>
                  <a:pt x="174" y="160"/>
                </a:lnTo>
                <a:lnTo>
                  <a:pt x="146" y="160"/>
                </a:lnTo>
                <a:lnTo>
                  <a:pt x="146" y="176"/>
                </a:lnTo>
                <a:lnTo>
                  <a:pt x="174" y="176"/>
                </a:lnTo>
                <a:close/>
                <a:moveTo>
                  <a:pt x="320" y="154"/>
                </a:moveTo>
                <a:lnTo>
                  <a:pt x="320" y="266"/>
                </a:lnTo>
                <a:lnTo>
                  <a:pt x="320" y="266"/>
                </a:lnTo>
                <a:lnTo>
                  <a:pt x="318" y="274"/>
                </a:lnTo>
                <a:lnTo>
                  <a:pt x="314" y="280"/>
                </a:lnTo>
                <a:lnTo>
                  <a:pt x="308" y="284"/>
                </a:lnTo>
                <a:lnTo>
                  <a:pt x="300" y="286"/>
                </a:lnTo>
                <a:lnTo>
                  <a:pt x="20" y="286"/>
                </a:lnTo>
                <a:lnTo>
                  <a:pt x="20" y="286"/>
                </a:lnTo>
                <a:lnTo>
                  <a:pt x="12" y="284"/>
                </a:lnTo>
                <a:lnTo>
                  <a:pt x="6" y="280"/>
                </a:lnTo>
                <a:lnTo>
                  <a:pt x="2" y="274"/>
                </a:lnTo>
                <a:lnTo>
                  <a:pt x="0" y="266"/>
                </a:lnTo>
                <a:lnTo>
                  <a:pt x="0" y="154"/>
                </a:lnTo>
                <a:lnTo>
                  <a:pt x="0" y="154"/>
                </a:lnTo>
                <a:lnTo>
                  <a:pt x="20" y="160"/>
                </a:lnTo>
                <a:lnTo>
                  <a:pt x="50" y="166"/>
                </a:lnTo>
                <a:lnTo>
                  <a:pt x="88" y="172"/>
                </a:lnTo>
                <a:lnTo>
                  <a:pt x="132" y="176"/>
                </a:lnTo>
                <a:lnTo>
                  <a:pt x="132" y="190"/>
                </a:lnTo>
                <a:lnTo>
                  <a:pt x="188" y="190"/>
                </a:lnTo>
                <a:lnTo>
                  <a:pt x="188" y="176"/>
                </a:lnTo>
                <a:lnTo>
                  <a:pt x="188" y="176"/>
                </a:lnTo>
                <a:lnTo>
                  <a:pt x="232" y="172"/>
                </a:lnTo>
                <a:lnTo>
                  <a:pt x="270" y="166"/>
                </a:lnTo>
                <a:lnTo>
                  <a:pt x="300" y="160"/>
                </a:lnTo>
                <a:lnTo>
                  <a:pt x="320" y="154"/>
                </a:lnTo>
                <a:lnTo>
                  <a:pt x="320" y="154"/>
                </a:lnTo>
                <a:close/>
                <a:moveTo>
                  <a:pt x="56" y="266"/>
                </a:moveTo>
                <a:lnTo>
                  <a:pt x="56" y="266"/>
                </a:lnTo>
                <a:lnTo>
                  <a:pt x="56" y="258"/>
                </a:lnTo>
                <a:lnTo>
                  <a:pt x="52" y="252"/>
                </a:lnTo>
                <a:lnTo>
                  <a:pt x="50" y="246"/>
                </a:lnTo>
                <a:lnTo>
                  <a:pt x="46" y="240"/>
                </a:lnTo>
                <a:lnTo>
                  <a:pt x="40" y="236"/>
                </a:lnTo>
                <a:lnTo>
                  <a:pt x="34" y="232"/>
                </a:lnTo>
                <a:lnTo>
                  <a:pt x="28" y="230"/>
                </a:lnTo>
                <a:lnTo>
                  <a:pt x="20" y="230"/>
                </a:lnTo>
                <a:lnTo>
                  <a:pt x="20" y="266"/>
                </a:lnTo>
                <a:lnTo>
                  <a:pt x="56" y="266"/>
                </a:lnTo>
                <a:close/>
                <a:moveTo>
                  <a:pt x="300" y="230"/>
                </a:moveTo>
                <a:lnTo>
                  <a:pt x="300" y="230"/>
                </a:lnTo>
                <a:lnTo>
                  <a:pt x="292" y="230"/>
                </a:lnTo>
                <a:lnTo>
                  <a:pt x="286" y="232"/>
                </a:lnTo>
                <a:lnTo>
                  <a:pt x="280" y="236"/>
                </a:lnTo>
                <a:lnTo>
                  <a:pt x="274" y="240"/>
                </a:lnTo>
                <a:lnTo>
                  <a:pt x="270" y="246"/>
                </a:lnTo>
                <a:lnTo>
                  <a:pt x="268" y="252"/>
                </a:lnTo>
                <a:lnTo>
                  <a:pt x="264" y="258"/>
                </a:lnTo>
                <a:lnTo>
                  <a:pt x="264" y="266"/>
                </a:lnTo>
                <a:lnTo>
                  <a:pt x="300" y="266"/>
                </a:lnTo>
                <a:lnTo>
                  <a:pt x="300" y="23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6" name="Freeform 4846"/>
          <p:cNvSpPr>
            <a:spLocks noEditPoints="1"/>
          </p:cNvSpPr>
          <p:nvPr/>
        </p:nvSpPr>
        <p:spPr bwMode="auto">
          <a:xfrm>
            <a:off x="6474952" y="4199618"/>
            <a:ext cx="473081" cy="390170"/>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05736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kern="0" dirty="0" smtClean="0">
                <a:latin typeface="宋体" pitchFamily="2" charset="-122"/>
              </a:rPr>
              <a:t>自主</a:t>
            </a:r>
            <a:r>
              <a:rPr lang="zh-CN" altLang="en-US" kern="0" dirty="0">
                <a:latin typeface="宋体" pitchFamily="2" charset="-122"/>
              </a:rPr>
              <a:t>设计</a:t>
            </a:r>
            <a:r>
              <a:rPr lang="zh-CN" altLang="en-US" kern="0" dirty="0" smtClean="0">
                <a:latin typeface="宋体" pitchFamily="2" charset="-122"/>
              </a:rPr>
              <a:t>研发大规模设备资产管理技术</a:t>
            </a:r>
            <a:endParaRPr lang="zh-CN" altLang="en-US" kern="0" dirty="0">
              <a:latin typeface="宋体" pitchFamily="2" charset="-122"/>
            </a:endParaRPr>
          </a:p>
        </p:txBody>
      </p:sp>
      <p:grpSp>
        <p:nvGrpSpPr>
          <p:cNvPr id="50" name="组合 49"/>
          <p:cNvGrpSpPr/>
          <p:nvPr/>
        </p:nvGrpSpPr>
        <p:grpSpPr>
          <a:xfrm>
            <a:off x="2141810" y="4570401"/>
            <a:ext cx="1440000" cy="1090847"/>
            <a:chOff x="2034813" y="3212976"/>
            <a:chExt cx="1440000" cy="1090847"/>
          </a:xfrm>
        </p:grpSpPr>
        <p:sp>
          <p:nvSpPr>
            <p:cNvPr id="51" name="矩形 50"/>
            <p:cNvSpPr/>
            <p:nvPr/>
          </p:nvSpPr>
          <p:spPr>
            <a:xfrm>
              <a:off x="2034813" y="3367823"/>
              <a:ext cx="1440000"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YZhongHeiJ"/>
                <a:ea typeface="HYZhongHeiJ"/>
                <a:cs typeface="HYZhongHeiJ"/>
              </a:endParaRPr>
            </a:p>
          </p:txBody>
        </p:sp>
        <p:sp>
          <p:nvSpPr>
            <p:cNvPr id="52" name="等腰三角形 51"/>
            <p:cNvSpPr/>
            <p:nvPr/>
          </p:nvSpPr>
          <p:spPr>
            <a:xfrm>
              <a:off x="2661426" y="3212976"/>
              <a:ext cx="186774" cy="16101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562190" y="4570401"/>
            <a:ext cx="1440000" cy="1069597"/>
            <a:chOff x="5466824" y="3212976"/>
            <a:chExt cx="1440000" cy="1069597"/>
          </a:xfrm>
        </p:grpSpPr>
        <p:sp>
          <p:nvSpPr>
            <p:cNvPr id="54" name="矩形 53"/>
            <p:cNvSpPr/>
            <p:nvPr/>
          </p:nvSpPr>
          <p:spPr>
            <a:xfrm>
              <a:off x="5466824" y="3346573"/>
              <a:ext cx="1440000"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YZhongHeiJ"/>
                <a:ea typeface="HYZhongHeiJ"/>
                <a:cs typeface="HYZhongHeiJ"/>
              </a:endParaRPr>
            </a:p>
          </p:txBody>
        </p:sp>
        <p:sp>
          <p:nvSpPr>
            <p:cNvPr id="55" name="等腰三角形 54"/>
            <p:cNvSpPr/>
            <p:nvPr/>
          </p:nvSpPr>
          <p:spPr>
            <a:xfrm>
              <a:off x="6093437" y="3212976"/>
              <a:ext cx="186774" cy="16101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431620" y="4570401"/>
            <a:ext cx="1440000" cy="1090847"/>
            <a:chOff x="360942" y="3212976"/>
            <a:chExt cx="1440000" cy="1090847"/>
          </a:xfrm>
        </p:grpSpPr>
        <p:sp>
          <p:nvSpPr>
            <p:cNvPr id="57" name="矩形 56"/>
            <p:cNvSpPr/>
            <p:nvPr/>
          </p:nvSpPr>
          <p:spPr>
            <a:xfrm>
              <a:off x="360942" y="3367823"/>
              <a:ext cx="1440000" cy="9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YZhongHeiJ"/>
                <a:ea typeface="HYZhongHeiJ"/>
                <a:cs typeface="HYZhongHeiJ"/>
              </a:endParaRPr>
            </a:p>
          </p:txBody>
        </p:sp>
        <p:sp>
          <p:nvSpPr>
            <p:cNvPr id="58" name="等腰三角形 57"/>
            <p:cNvSpPr/>
            <p:nvPr/>
          </p:nvSpPr>
          <p:spPr>
            <a:xfrm>
              <a:off x="990143" y="3212976"/>
              <a:ext cx="186774" cy="161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3852000" y="4570401"/>
            <a:ext cx="1440000" cy="1090847"/>
            <a:chOff x="3716676" y="3212976"/>
            <a:chExt cx="1440000" cy="1090847"/>
          </a:xfrm>
        </p:grpSpPr>
        <p:sp>
          <p:nvSpPr>
            <p:cNvPr id="60" name="矩形 59"/>
            <p:cNvSpPr/>
            <p:nvPr/>
          </p:nvSpPr>
          <p:spPr>
            <a:xfrm>
              <a:off x="3716676" y="3367823"/>
              <a:ext cx="1440000" cy="9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YZhongHeiJ"/>
                <a:ea typeface="HYZhongHeiJ"/>
                <a:cs typeface="HYZhongHeiJ"/>
              </a:endParaRPr>
            </a:p>
          </p:txBody>
        </p:sp>
        <p:sp>
          <p:nvSpPr>
            <p:cNvPr id="61" name="等腰三角形 60"/>
            <p:cNvSpPr/>
            <p:nvPr/>
          </p:nvSpPr>
          <p:spPr>
            <a:xfrm>
              <a:off x="4343289" y="3212976"/>
              <a:ext cx="186774" cy="161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7272380" y="4570401"/>
            <a:ext cx="1440000" cy="1056799"/>
            <a:chOff x="7201702" y="3212976"/>
            <a:chExt cx="1440000" cy="1056799"/>
          </a:xfrm>
        </p:grpSpPr>
        <p:sp>
          <p:nvSpPr>
            <p:cNvPr id="63" name="矩形 62"/>
            <p:cNvSpPr/>
            <p:nvPr/>
          </p:nvSpPr>
          <p:spPr>
            <a:xfrm>
              <a:off x="7201702" y="3333775"/>
              <a:ext cx="1440000" cy="9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YZhongHeiJ"/>
                <a:ea typeface="HYZhongHeiJ"/>
                <a:cs typeface="HYZhongHeiJ"/>
              </a:endParaRPr>
            </a:p>
          </p:txBody>
        </p:sp>
        <p:sp>
          <p:nvSpPr>
            <p:cNvPr id="64" name="等腰三角形 63"/>
            <p:cNvSpPr/>
            <p:nvPr/>
          </p:nvSpPr>
          <p:spPr>
            <a:xfrm>
              <a:off x="7830295" y="3212976"/>
              <a:ext cx="186774" cy="161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TextBox 49"/>
          <p:cNvSpPr txBox="1"/>
          <p:nvPr/>
        </p:nvSpPr>
        <p:spPr>
          <a:xfrm>
            <a:off x="340917" y="5149318"/>
            <a:ext cx="1556406" cy="430887"/>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bg1"/>
                </a:solidFill>
                <a:latin typeface="SimSun" charset="0"/>
                <a:ea typeface="SimSun" charset="0"/>
                <a:cs typeface="SimSun" charset="0"/>
              </a:rPr>
              <a:t>订单、账单、交付及租返信息</a:t>
            </a:r>
            <a:endParaRPr lang="en-US" altLang="zh-CN" sz="1100" dirty="0">
              <a:solidFill>
                <a:schemeClr val="bg1"/>
              </a:solidFill>
              <a:latin typeface="SimSun" charset="0"/>
              <a:ea typeface="SimSun" charset="0"/>
              <a:cs typeface="SimSun" charset="0"/>
            </a:endParaRPr>
          </a:p>
        </p:txBody>
      </p:sp>
      <p:sp>
        <p:nvSpPr>
          <p:cNvPr id="66" name="TextBox 50"/>
          <p:cNvSpPr txBox="1"/>
          <p:nvPr/>
        </p:nvSpPr>
        <p:spPr>
          <a:xfrm>
            <a:off x="2267743" y="4789872"/>
            <a:ext cx="1262361" cy="276999"/>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tx1">
                    <a:lumMod val="75000"/>
                    <a:lumOff val="25000"/>
                  </a:schemeClr>
                </a:solidFill>
                <a:latin typeface="SimSun" charset="0"/>
                <a:ea typeface="SimSun" charset="0"/>
                <a:cs typeface="SimSun" charset="0"/>
              </a:rPr>
              <a:t>财务系统</a:t>
            </a:r>
            <a:endParaRPr lang="en-US" altLang="zh-CN" sz="1200" b="1" dirty="0">
              <a:solidFill>
                <a:schemeClr val="tx1">
                  <a:lumMod val="75000"/>
                  <a:lumOff val="25000"/>
                </a:schemeClr>
              </a:solidFill>
              <a:latin typeface="SimSun" charset="0"/>
              <a:ea typeface="SimSun" charset="0"/>
              <a:cs typeface="SimSun" charset="0"/>
            </a:endParaRPr>
          </a:p>
        </p:txBody>
      </p:sp>
      <p:sp>
        <p:nvSpPr>
          <p:cNvPr id="73" name="TextBox 49"/>
          <p:cNvSpPr txBox="1"/>
          <p:nvPr/>
        </p:nvSpPr>
        <p:spPr>
          <a:xfrm>
            <a:off x="418684" y="4789872"/>
            <a:ext cx="1313379" cy="276999"/>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bg1"/>
                </a:solidFill>
                <a:latin typeface="SimSun" charset="0"/>
                <a:ea typeface="SimSun" charset="0"/>
                <a:cs typeface="SimSun" charset="0"/>
              </a:rPr>
              <a:t>租赁商城系统</a:t>
            </a:r>
            <a:endParaRPr lang="en-US" altLang="zh-CN" sz="1200" b="1" dirty="0" smtClean="0">
              <a:solidFill>
                <a:schemeClr val="bg1"/>
              </a:solidFill>
              <a:latin typeface="SimSun" charset="0"/>
              <a:ea typeface="SimSun" charset="0"/>
              <a:cs typeface="SimSun" charset="0"/>
            </a:endParaRPr>
          </a:p>
        </p:txBody>
      </p:sp>
      <p:sp>
        <p:nvSpPr>
          <p:cNvPr id="74" name="TextBox 50"/>
          <p:cNvSpPr txBox="1"/>
          <p:nvPr/>
        </p:nvSpPr>
        <p:spPr>
          <a:xfrm>
            <a:off x="2007205" y="5149318"/>
            <a:ext cx="1550392" cy="430887"/>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账单收款、各环节成本费用数据</a:t>
            </a:r>
            <a:endParaRPr lang="en-US" altLang="zh-CN" sz="1100" dirty="0">
              <a:solidFill>
                <a:schemeClr val="tx1">
                  <a:lumMod val="75000"/>
                  <a:lumOff val="25000"/>
                </a:schemeClr>
              </a:solidFill>
              <a:latin typeface="SimSun" charset="0"/>
              <a:ea typeface="SimSun" charset="0"/>
              <a:cs typeface="SimSun" charset="0"/>
            </a:endParaRPr>
          </a:p>
        </p:txBody>
      </p:sp>
      <p:sp>
        <p:nvSpPr>
          <p:cNvPr id="75" name="TextBox 49"/>
          <p:cNvSpPr txBox="1"/>
          <p:nvPr/>
        </p:nvSpPr>
        <p:spPr>
          <a:xfrm>
            <a:off x="3802474" y="5149318"/>
            <a:ext cx="1492345" cy="430887"/>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bg1"/>
                </a:solidFill>
                <a:latin typeface="SimSun" charset="0"/>
                <a:ea typeface="SimSun" charset="0"/>
                <a:cs typeface="SimSun" charset="0"/>
              </a:rPr>
              <a:t>设备流转及变更，设备采购数据</a:t>
            </a:r>
            <a:endParaRPr lang="en-US" altLang="zh-CN" sz="1100" dirty="0">
              <a:solidFill>
                <a:schemeClr val="bg1"/>
              </a:solidFill>
              <a:latin typeface="SimSun" charset="0"/>
              <a:ea typeface="SimSun" charset="0"/>
              <a:cs typeface="SimSun" charset="0"/>
            </a:endParaRPr>
          </a:p>
        </p:txBody>
      </p:sp>
      <p:sp>
        <p:nvSpPr>
          <p:cNvPr id="76" name="TextBox 49"/>
          <p:cNvSpPr txBox="1"/>
          <p:nvPr/>
        </p:nvSpPr>
        <p:spPr>
          <a:xfrm>
            <a:off x="3865402" y="4789872"/>
            <a:ext cx="1313379" cy="276999"/>
          </a:xfrm>
          <a:prstGeom prst="rect">
            <a:avLst/>
          </a:prstGeom>
          <a:noFill/>
        </p:spPr>
        <p:txBody>
          <a:bodyPr wrap="square" rtlCol="0">
            <a:spAutoFit/>
          </a:bodyPr>
          <a:lstStyle/>
          <a:p>
            <a:pPr marL="177800" lvl="1" algn="ctr" eaLnBrk="0" hangingPunct="0">
              <a:spcBef>
                <a:spcPts val="0"/>
              </a:spcBef>
              <a:buClrTx/>
              <a:defRPr/>
            </a:pPr>
            <a:r>
              <a:rPr lang="en-US" altLang="zh-CN" sz="1200" b="1" dirty="0" smtClean="0">
                <a:solidFill>
                  <a:schemeClr val="bg1"/>
                </a:solidFill>
                <a:latin typeface="SimSun" charset="0"/>
                <a:ea typeface="SimSun" charset="0"/>
                <a:cs typeface="SimSun" charset="0"/>
              </a:rPr>
              <a:t>ERP</a:t>
            </a:r>
            <a:r>
              <a:rPr lang="zh-CN" altLang="en-US" sz="1200" b="1" dirty="0" smtClean="0">
                <a:solidFill>
                  <a:schemeClr val="bg1"/>
                </a:solidFill>
                <a:latin typeface="SimSun" charset="0"/>
                <a:ea typeface="SimSun" charset="0"/>
                <a:cs typeface="SimSun" charset="0"/>
              </a:rPr>
              <a:t>系统</a:t>
            </a:r>
            <a:endParaRPr lang="en-US" altLang="zh-CN" sz="1200" b="1" dirty="0" smtClean="0">
              <a:solidFill>
                <a:schemeClr val="bg1"/>
              </a:solidFill>
              <a:latin typeface="SimSun" charset="0"/>
              <a:ea typeface="SimSun" charset="0"/>
              <a:cs typeface="SimSun" charset="0"/>
            </a:endParaRPr>
          </a:p>
        </p:txBody>
      </p:sp>
      <p:sp>
        <p:nvSpPr>
          <p:cNvPr id="77" name="TextBox 50"/>
          <p:cNvSpPr txBox="1"/>
          <p:nvPr/>
        </p:nvSpPr>
        <p:spPr>
          <a:xfrm>
            <a:off x="5674145" y="4789872"/>
            <a:ext cx="1262361" cy="276999"/>
          </a:xfrm>
          <a:prstGeom prst="rect">
            <a:avLst/>
          </a:prstGeom>
          <a:noFill/>
        </p:spPr>
        <p:txBody>
          <a:bodyPr wrap="square" rtlCol="0">
            <a:spAutoFit/>
          </a:bodyPr>
          <a:lstStyle/>
          <a:p>
            <a:pPr marL="177800" lvl="1" eaLnBrk="0" hangingPunct="0">
              <a:spcBef>
                <a:spcPts val="0"/>
              </a:spcBef>
              <a:buClrTx/>
              <a:defRPr/>
            </a:pPr>
            <a:r>
              <a:rPr lang="zh-CN" altLang="en-US" sz="1200" b="1" dirty="0">
                <a:solidFill>
                  <a:schemeClr val="tx1">
                    <a:lumMod val="75000"/>
                    <a:lumOff val="25000"/>
                  </a:schemeClr>
                </a:solidFill>
                <a:latin typeface="SimSun" charset="0"/>
                <a:ea typeface="SimSun" charset="0"/>
                <a:cs typeface="SimSun" charset="0"/>
              </a:rPr>
              <a:t>风控</a:t>
            </a:r>
            <a:r>
              <a:rPr lang="zh-CN" altLang="en-US" sz="1200" b="1" dirty="0" smtClean="0">
                <a:solidFill>
                  <a:schemeClr val="tx1">
                    <a:lumMod val="75000"/>
                    <a:lumOff val="25000"/>
                  </a:schemeClr>
                </a:solidFill>
                <a:latin typeface="SimSun" charset="0"/>
                <a:ea typeface="SimSun" charset="0"/>
                <a:cs typeface="SimSun" charset="0"/>
              </a:rPr>
              <a:t>系统</a:t>
            </a:r>
            <a:endParaRPr lang="en-US" altLang="zh-CN" sz="1200" b="1" dirty="0">
              <a:solidFill>
                <a:schemeClr val="tx1">
                  <a:lumMod val="75000"/>
                  <a:lumOff val="25000"/>
                </a:schemeClr>
              </a:solidFill>
              <a:latin typeface="SimSun" charset="0"/>
              <a:ea typeface="SimSun" charset="0"/>
              <a:cs typeface="SimSun" charset="0"/>
            </a:endParaRPr>
          </a:p>
        </p:txBody>
      </p:sp>
      <p:sp>
        <p:nvSpPr>
          <p:cNvPr id="78" name="TextBox 50"/>
          <p:cNvSpPr txBox="1"/>
          <p:nvPr/>
        </p:nvSpPr>
        <p:spPr>
          <a:xfrm>
            <a:off x="5413607" y="5149318"/>
            <a:ext cx="1550392" cy="430887"/>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客户信息，客户风险信息</a:t>
            </a:r>
            <a:endParaRPr lang="en-US" altLang="zh-CN" sz="1100" dirty="0">
              <a:solidFill>
                <a:schemeClr val="tx1">
                  <a:lumMod val="75000"/>
                  <a:lumOff val="25000"/>
                </a:schemeClr>
              </a:solidFill>
              <a:latin typeface="SimSun" charset="0"/>
              <a:ea typeface="SimSun" charset="0"/>
              <a:cs typeface="SimSun" charset="0"/>
            </a:endParaRPr>
          </a:p>
        </p:txBody>
      </p:sp>
      <p:sp>
        <p:nvSpPr>
          <p:cNvPr id="79" name="TextBox 49"/>
          <p:cNvSpPr txBox="1"/>
          <p:nvPr/>
        </p:nvSpPr>
        <p:spPr>
          <a:xfrm>
            <a:off x="7112583" y="5149318"/>
            <a:ext cx="1635882" cy="261610"/>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bg1"/>
                </a:solidFill>
                <a:latin typeface="SimSun" charset="0"/>
                <a:ea typeface="SimSun" charset="0"/>
                <a:cs typeface="SimSun" charset="0"/>
              </a:rPr>
              <a:t>设备贷款及付息信息</a:t>
            </a:r>
            <a:endParaRPr lang="en-US" altLang="zh-CN" sz="1100" dirty="0">
              <a:solidFill>
                <a:schemeClr val="bg1"/>
              </a:solidFill>
              <a:latin typeface="SimSun" charset="0"/>
              <a:ea typeface="SimSun" charset="0"/>
              <a:cs typeface="SimSun" charset="0"/>
            </a:endParaRPr>
          </a:p>
        </p:txBody>
      </p:sp>
      <p:sp>
        <p:nvSpPr>
          <p:cNvPr id="80" name="TextBox 49"/>
          <p:cNvSpPr txBox="1"/>
          <p:nvPr/>
        </p:nvSpPr>
        <p:spPr>
          <a:xfrm>
            <a:off x="7308304" y="4789872"/>
            <a:ext cx="1313379" cy="276999"/>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bg1"/>
                </a:solidFill>
                <a:latin typeface="SimSun" charset="0"/>
                <a:ea typeface="SimSun" charset="0"/>
                <a:cs typeface="SimSun" charset="0"/>
              </a:rPr>
              <a:t>融资管理系统</a:t>
            </a:r>
            <a:endParaRPr lang="en-US" altLang="zh-CN" sz="1200" b="1" dirty="0" smtClean="0">
              <a:solidFill>
                <a:schemeClr val="bg1"/>
              </a:solidFill>
              <a:latin typeface="SimSun" charset="0"/>
              <a:ea typeface="SimSun" charset="0"/>
              <a:cs typeface="SimSun" charset="0"/>
            </a:endParaRPr>
          </a:p>
        </p:txBody>
      </p:sp>
      <p:cxnSp>
        <p:nvCxnSpPr>
          <p:cNvPr id="28" name="直接箭头连接符 27"/>
          <p:cNvCxnSpPr/>
          <p:nvPr/>
        </p:nvCxnSpPr>
        <p:spPr bwMode="auto">
          <a:xfrm>
            <a:off x="591221" y="4149080"/>
            <a:ext cx="7917339" cy="0"/>
          </a:xfrm>
          <a:prstGeom prst="straightConnector1">
            <a:avLst/>
          </a:prstGeom>
          <a:solidFill>
            <a:schemeClr val="accent1"/>
          </a:solidFill>
          <a:ln w="12700" cap="flat" cmpd="sng" algn="ctr">
            <a:solidFill>
              <a:srgbClr val="39A1EA"/>
            </a:solidFill>
            <a:prstDash val="solid"/>
            <a:round/>
            <a:headEnd type="none" w="med" len="med"/>
            <a:tailEnd type="none" w="med" len="med"/>
          </a:ln>
          <a:effectLst/>
        </p:spPr>
      </p:cxnSp>
      <p:sp>
        <p:nvSpPr>
          <p:cNvPr id="30" name="矩形 29"/>
          <p:cNvSpPr/>
          <p:nvPr/>
        </p:nvSpPr>
        <p:spPr>
          <a:xfrm>
            <a:off x="1319546" y="2492896"/>
            <a:ext cx="6501356" cy="1241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YZhongHeiJ"/>
              <a:ea typeface="HYZhongHeiJ"/>
              <a:cs typeface="HYZhongHeiJ"/>
            </a:endParaRPr>
          </a:p>
        </p:txBody>
      </p:sp>
      <p:sp>
        <p:nvSpPr>
          <p:cNvPr id="31" name="TextBox 49"/>
          <p:cNvSpPr txBox="1"/>
          <p:nvPr/>
        </p:nvSpPr>
        <p:spPr>
          <a:xfrm>
            <a:off x="1404335" y="2719953"/>
            <a:ext cx="2015537" cy="276999"/>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bg1"/>
                </a:solidFill>
                <a:latin typeface="SimSun" charset="0"/>
                <a:ea typeface="SimSun" charset="0"/>
                <a:cs typeface="SimSun" charset="0"/>
              </a:rPr>
              <a:t>设备资产管理系统</a:t>
            </a:r>
            <a:endParaRPr lang="en-US" altLang="zh-CN" sz="1200" b="1" dirty="0" smtClean="0">
              <a:solidFill>
                <a:schemeClr val="bg1"/>
              </a:solidFill>
              <a:latin typeface="SimSun" charset="0"/>
              <a:ea typeface="SimSun" charset="0"/>
              <a:cs typeface="SimSun" charset="0"/>
            </a:endParaRPr>
          </a:p>
        </p:txBody>
      </p:sp>
      <p:sp>
        <p:nvSpPr>
          <p:cNvPr id="32" name="TextBox 50"/>
          <p:cNvSpPr txBox="1"/>
          <p:nvPr/>
        </p:nvSpPr>
        <p:spPr>
          <a:xfrm>
            <a:off x="1187624" y="3140968"/>
            <a:ext cx="2439705" cy="261610"/>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设备全流转环节数据集中分析</a:t>
            </a:r>
            <a:endParaRPr lang="en-US" altLang="zh-CN" sz="1100" dirty="0">
              <a:solidFill>
                <a:schemeClr val="tx1">
                  <a:lumMod val="75000"/>
                  <a:lumOff val="25000"/>
                </a:schemeClr>
              </a:solidFill>
              <a:latin typeface="SimSun" charset="0"/>
              <a:ea typeface="SimSun" charset="0"/>
              <a:cs typeface="SimSun" charset="0"/>
            </a:endParaRPr>
          </a:p>
        </p:txBody>
      </p:sp>
      <p:sp>
        <p:nvSpPr>
          <p:cNvPr id="34" name="TextBox 49"/>
          <p:cNvSpPr txBox="1"/>
          <p:nvPr/>
        </p:nvSpPr>
        <p:spPr>
          <a:xfrm>
            <a:off x="3955615" y="2609654"/>
            <a:ext cx="1297453" cy="274658"/>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bg1"/>
                </a:solidFill>
                <a:latin typeface="SimSun" charset="0"/>
                <a:ea typeface="SimSun" charset="0"/>
                <a:cs typeface="SimSun" charset="0"/>
              </a:rPr>
              <a:t>运营监控</a:t>
            </a:r>
            <a:endParaRPr lang="en-US" altLang="zh-CN" sz="1200" b="1" dirty="0" smtClean="0">
              <a:solidFill>
                <a:schemeClr val="bg1"/>
              </a:solidFill>
              <a:latin typeface="SimSun" charset="0"/>
              <a:ea typeface="SimSun" charset="0"/>
              <a:cs typeface="SimSun" charset="0"/>
            </a:endParaRPr>
          </a:p>
        </p:txBody>
      </p:sp>
      <p:sp>
        <p:nvSpPr>
          <p:cNvPr id="35" name="TextBox 50"/>
          <p:cNvSpPr txBox="1"/>
          <p:nvPr/>
        </p:nvSpPr>
        <p:spPr>
          <a:xfrm>
            <a:off x="3830045" y="2941833"/>
            <a:ext cx="1966091" cy="769441"/>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设备持续盈利核算</a:t>
            </a:r>
            <a:endParaRPr lang="en-US" altLang="zh-CN" sz="1100" dirty="0" smtClean="0">
              <a:solidFill>
                <a:schemeClr val="tx1">
                  <a:lumMod val="75000"/>
                  <a:lumOff val="25000"/>
                </a:schemeClr>
              </a:solidFill>
              <a:latin typeface="SimSun" charset="0"/>
              <a:ea typeface="SimSun" charset="0"/>
              <a:cs typeface="SimSun" charset="0"/>
            </a:endParaRPr>
          </a:p>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各运营环节成本核算</a:t>
            </a:r>
            <a:endParaRPr lang="en-US" altLang="zh-CN" sz="1100" dirty="0" smtClean="0">
              <a:solidFill>
                <a:schemeClr val="tx1">
                  <a:lumMod val="75000"/>
                  <a:lumOff val="25000"/>
                </a:schemeClr>
              </a:solidFill>
              <a:latin typeface="SimSun" charset="0"/>
              <a:ea typeface="SimSun" charset="0"/>
              <a:cs typeface="SimSun" charset="0"/>
            </a:endParaRPr>
          </a:p>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客户</a:t>
            </a:r>
            <a:r>
              <a:rPr lang="en-US" altLang="zh-CN" sz="1100" dirty="0" smtClean="0">
                <a:solidFill>
                  <a:schemeClr val="tx1">
                    <a:lumMod val="75000"/>
                    <a:lumOff val="25000"/>
                  </a:schemeClr>
                </a:solidFill>
                <a:latin typeface="SimSun" charset="0"/>
                <a:ea typeface="SimSun" charset="0"/>
                <a:cs typeface="SimSun" charset="0"/>
              </a:rPr>
              <a:t>/</a:t>
            </a:r>
            <a:r>
              <a:rPr lang="zh-CN" altLang="en-US" sz="1100" dirty="0" smtClean="0">
                <a:solidFill>
                  <a:schemeClr val="tx1">
                    <a:lumMod val="75000"/>
                    <a:lumOff val="25000"/>
                  </a:schemeClr>
                </a:solidFill>
                <a:latin typeface="SimSun" charset="0"/>
                <a:ea typeface="SimSun" charset="0"/>
                <a:cs typeface="SimSun" charset="0"/>
              </a:rPr>
              <a:t>产品盈利</a:t>
            </a:r>
            <a:r>
              <a:rPr lang="zh-CN" altLang="en-US" sz="1100" dirty="0">
                <a:solidFill>
                  <a:schemeClr val="tx1">
                    <a:lumMod val="75000"/>
                    <a:lumOff val="25000"/>
                  </a:schemeClr>
                </a:solidFill>
                <a:latin typeface="SimSun" charset="0"/>
                <a:ea typeface="SimSun" charset="0"/>
                <a:cs typeface="SimSun" charset="0"/>
              </a:rPr>
              <a:t>能力</a:t>
            </a:r>
            <a:r>
              <a:rPr lang="zh-CN" altLang="en-US" sz="1100" dirty="0" smtClean="0">
                <a:solidFill>
                  <a:schemeClr val="tx1">
                    <a:lumMod val="75000"/>
                    <a:lumOff val="25000"/>
                  </a:schemeClr>
                </a:solidFill>
                <a:latin typeface="SimSun" charset="0"/>
                <a:ea typeface="SimSun" charset="0"/>
                <a:cs typeface="SimSun" charset="0"/>
              </a:rPr>
              <a:t>分析</a:t>
            </a:r>
            <a:endParaRPr lang="en-US" altLang="zh-CN" sz="1100" dirty="0" smtClean="0">
              <a:solidFill>
                <a:schemeClr val="tx1">
                  <a:lumMod val="75000"/>
                  <a:lumOff val="25000"/>
                </a:schemeClr>
              </a:solidFill>
              <a:latin typeface="SimSun" charset="0"/>
              <a:ea typeface="SimSun" charset="0"/>
              <a:cs typeface="SimSun" charset="0"/>
            </a:endParaRPr>
          </a:p>
          <a:p>
            <a:pPr marL="177800" lvl="1" eaLnBrk="0" hangingPunct="0">
              <a:spcBef>
                <a:spcPts val="0"/>
              </a:spcBef>
              <a:buClrTx/>
              <a:defRPr/>
            </a:pPr>
            <a:endParaRPr lang="en-US" altLang="zh-CN" sz="1100" dirty="0">
              <a:solidFill>
                <a:schemeClr val="tx1">
                  <a:lumMod val="75000"/>
                  <a:lumOff val="25000"/>
                </a:schemeClr>
              </a:solidFill>
              <a:latin typeface="SimSun" charset="0"/>
              <a:ea typeface="SimSun" charset="0"/>
              <a:cs typeface="SimSun" charset="0"/>
            </a:endParaRPr>
          </a:p>
        </p:txBody>
      </p:sp>
      <p:sp>
        <p:nvSpPr>
          <p:cNvPr id="36" name="TextBox 49"/>
          <p:cNvSpPr txBox="1"/>
          <p:nvPr/>
        </p:nvSpPr>
        <p:spPr>
          <a:xfrm>
            <a:off x="6003594" y="2609654"/>
            <a:ext cx="1297453" cy="274658"/>
          </a:xfrm>
          <a:prstGeom prst="rect">
            <a:avLst/>
          </a:prstGeom>
          <a:noFill/>
        </p:spPr>
        <p:txBody>
          <a:bodyPr wrap="square" rtlCol="0">
            <a:spAutoFit/>
          </a:bodyPr>
          <a:lstStyle/>
          <a:p>
            <a:pPr marL="177800" lvl="1" eaLnBrk="0" hangingPunct="0">
              <a:spcBef>
                <a:spcPts val="0"/>
              </a:spcBef>
              <a:buClrTx/>
              <a:defRPr/>
            </a:pPr>
            <a:r>
              <a:rPr lang="zh-CN" altLang="en-US" sz="1200" b="1" dirty="0" smtClean="0">
                <a:solidFill>
                  <a:schemeClr val="bg1"/>
                </a:solidFill>
                <a:latin typeface="SimSun" charset="0"/>
                <a:ea typeface="SimSun" charset="0"/>
                <a:cs typeface="SimSun" charset="0"/>
              </a:rPr>
              <a:t>资产质量监控</a:t>
            </a:r>
            <a:endParaRPr lang="en-US" altLang="zh-CN" sz="1200" b="1" dirty="0" smtClean="0">
              <a:solidFill>
                <a:schemeClr val="bg1"/>
              </a:solidFill>
              <a:latin typeface="SimSun" charset="0"/>
              <a:ea typeface="SimSun" charset="0"/>
              <a:cs typeface="SimSun" charset="0"/>
            </a:endParaRPr>
          </a:p>
        </p:txBody>
      </p:sp>
      <p:sp>
        <p:nvSpPr>
          <p:cNvPr id="37" name="TextBox 50"/>
          <p:cNvSpPr txBox="1"/>
          <p:nvPr/>
        </p:nvSpPr>
        <p:spPr>
          <a:xfrm>
            <a:off x="5990285" y="2941833"/>
            <a:ext cx="1534043" cy="600164"/>
          </a:xfrm>
          <a:prstGeom prst="rect">
            <a:avLst/>
          </a:prstGeom>
          <a:noFill/>
        </p:spPr>
        <p:txBody>
          <a:bodyPr wrap="square" rtlCol="0">
            <a:spAutoFit/>
          </a:bodyPr>
          <a:lstStyle/>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设备盈利指数</a:t>
            </a:r>
            <a:endParaRPr lang="en-US" altLang="zh-CN" sz="1100" dirty="0" smtClean="0">
              <a:solidFill>
                <a:schemeClr val="tx1">
                  <a:lumMod val="75000"/>
                  <a:lumOff val="25000"/>
                </a:schemeClr>
              </a:solidFill>
              <a:latin typeface="SimSun" charset="0"/>
              <a:ea typeface="SimSun" charset="0"/>
              <a:cs typeface="SimSun" charset="0"/>
            </a:endParaRPr>
          </a:p>
          <a:p>
            <a:pPr marL="177800" lvl="1" eaLnBrk="0" hangingPunct="0">
              <a:spcBef>
                <a:spcPts val="0"/>
              </a:spcBef>
              <a:buClrTx/>
              <a:defRPr/>
            </a:pPr>
            <a:r>
              <a:rPr lang="zh-CN" altLang="en-US" sz="1100" dirty="0" smtClean="0">
                <a:solidFill>
                  <a:schemeClr val="tx1">
                    <a:lumMod val="75000"/>
                    <a:lumOff val="25000"/>
                  </a:schemeClr>
                </a:solidFill>
                <a:latin typeface="SimSun" charset="0"/>
                <a:ea typeface="SimSun" charset="0"/>
                <a:cs typeface="SimSun" charset="0"/>
              </a:rPr>
              <a:t>设备风险指数</a:t>
            </a:r>
            <a:endParaRPr lang="en-US" altLang="zh-CN" sz="1100" dirty="0" smtClean="0">
              <a:solidFill>
                <a:schemeClr val="tx1">
                  <a:lumMod val="75000"/>
                  <a:lumOff val="25000"/>
                </a:schemeClr>
              </a:solidFill>
              <a:latin typeface="SimSun" charset="0"/>
              <a:ea typeface="SimSun" charset="0"/>
              <a:cs typeface="SimSun" charset="0"/>
            </a:endParaRPr>
          </a:p>
          <a:p>
            <a:pPr marL="177800" lvl="1" eaLnBrk="0" hangingPunct="0">
              <a:defRPr/>
            </a:pPr>
            <a:r>
              <a:rPr lang="zh-CN" altLang="en-US" sz="1100" dirty="0" smtClean="0">
                <a:solidFill>
                  <a:schemeClr val="tx1">
                    <a:lumMod val="75000"/>
                    <a:lumOff val="25000"/>
                  </a:schemeClr>
                </a:solidFill>
                <a:latin typeface="SimSun" charset="0"/>
                <a:ea typeface="SimSun" charset="0"/>
                <a:cs typeface="SimSun" charset="0"/>
              </a:rPr>
              <a:t>客户风险指数</a:t>
            </a:r>
            <a:endParaRPr lang="en-US" altLang="zh-CN" sz="1100" dirty="0">
              <a:solidFill>
                <a:schemeClr val="tx1">
                  <a:lumMod val="75000"/>
                  <a:lumOff val="25000"/>
                </a:schemeClr>
              </a:solidFill>
              <a:latin typeface="SimSun" charset="0"/>
              <a:ea typeface="SimSun" charset="0"/>
              <a:cs typeface="SimSun" charset="0"/>
            </a:endParaRPr>
          </a:p>
        </p:txBody>
      </p:sp>
      <p:cxnSp>
        <p:nvCxnSpPr>
          <p:cNvPr id="6" name="直接连接符 5"/>
          <p:cNvCxnSpPr/>
          <p:nvPr/>
        </p:nvCxnSpPr>
        <p:spPr>
          <a:xfrm>
            <a:off x="3581810" y="2616341"/>
            <a:ext cx="0" cy="925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85493" y="1258161"/>
            <a:ext cx="4660913" cy="646331"/>
          </a:xfrm>
          <a:prstGeom prst="rect">
            <a:avLst/>
          </a:prstGeom>
          <a:noFill/>
        </p:spPr>
        <p:txBody>
          <a:bodyPr wrap="square" rtlCol="0">
            <a:spAutoFit/>
          </a:bodyPr>
          <a:lstStyle/>
          <a:p>
            <a:pPr>
              <a:lnSpc>
                <a:spcPct val="150000"/>
              </a:lnSpc>
            </a:pPr>
            <a:r>
              <a:rPr lang="zh-CN" altLang="en-US" sz="1200" dirty="0">
                <a:solidFill>
                  <a:srgbClr val="63C5EA"/>
                </a:solidFill>
                <a:latin typeface="微软雅黑" pitchFamily="34" charset="-122"/>
                <a:ea typeface="微软雅黑" pitchFamily="34" charset="-122"/>
              </a:rPr>
              <a:t>易点</a:t>
            </a:r>
            <a:r>
              <a:rPr lang="zh-CN" altLang="en-US" sz="1200" dirty="0" smtClean="0">
                <a:solidFill>
                  <a:srgbClr val="63C5EA"/>
                </a:solidFill>
                <a:latin typeface="微软雅黑" pitchFamily="34" charset="-122"/>
                <a:ea typeface="微软雅黑" pitchFamily="34" charset="-122"/>
              </a:rPr>
              <a:t>租核心能力是将设备持续良性出租，并提供优质的服务保障。设备资产管理系统用于提高运营精细化水平及资产质量水平</a:t>
            </a:r>
            <a:endParaRPr lang="zh-CN" altLang="en-US" sz="1200" dirty="0">
              <a:solidFill>
                <a:srgbClr val="63C5EA"/>
              </a:solidFill>
              <a:latin typeface="微软雅黑" pitchFamily="34" charset="-122"/>
              <a:ea typeface="微软雅黑" pitchFamily="34" charset="-122"/>
            </a:endParaRPr>
          </a:p>
        </p:txBody>
      </p:sp>
    </p:spTree>
    <p:extLst>
      <p:ext uri="{BB962C8B-B14F-4D97-AF65-F5344CB8AC3E}">
        <p14:creationId xmlns:p14="http://schemas.microsoft.com/office/powerpoint/2010/main" val="1947388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基于场景定制化风</a:t>
            </a:r>
            <a:r>
              <a:rPr lang="zh-CN" altLang="en-US" dirty="0"/>
              <a:t>控体系及独特的产品特性保证了高质量</a:t>
            </a:r>
            <a:r>
              <a:rPr lang="zh-CN" altLang="en-US" dirty="0" smtClean="0"/>
              <a:t>资产</a:t>
            </a:r>
            <a:endParaRPr lang="zh-CN" altLang="en-US" dirty="0"/>
          </a:p>
        </p:txBody>
      </p:sp>
      <p:grpSp>
        <p:nvGrpSpPr>
          <p:cNvPr id="10" name="组合 9"/>
          <p:cNvGrpSpPr/>
          <p:nvPr/>
        </p:nvGrpSpPr>
        <p:grpSpPr>
          <a:xfrm>
            <a:off x="2822047" y="1562691"/>
            <a:ext cx="1596746" cy="1533302"/>
            <a:chOff x="2249946" y="1244340"/>
            <a:chExt cx="1908000" cy="1911600"/>
          </a:xfrm>
        </p:grpSpPr>
        <p:sp>
          <p:nvSpPr>
            <p:cNvPr id="27" name="Oval 677"/>
            <p:cNvSpPr>
              <a:spLocks noChangeArrowheads="1"/>
            </p:cNvSpPr>
            <p:nvPr/>
          </p:nvSpPr>
          <p:spPr bwMode="auto">
            <a:xfrm rot="21275257">
              <a:off x="2575413" y="1558997"/>
              <a:ext cx="1260000" cy="1260000"/>
            </a:xfrm>
            <a:prstGeom prst="ellipse">
              <a:avLst/>
            </a:prstGeom>
            <a:solidFill>
              <a:schemeClr val="bg1">
                <a:lumMod val="85000"/>
              </a:schemeClr>
            </a:solidFill>
            <a:ln>
              <a:noFill/>
            </a:ln>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dirty="0">
                <a:solidFill>
                  <a:schemeClr val="accent1"/>
                </a:solidFill>
              </a:endParaRPr>
            </a:p>
          </p:txBody>
        </p:sp>
        <p:sp>
          <p:nvSpPr>
            <p:cNvPr id="28" name="Freeform 673"/>
            <p:cNvSpPr>
              <a:spLocks noEditPoints="1"/>
            </p:cNvSpPr>
            <p:nvPr/>
          </p:nvSpPr>
          <p:spPr bwMode="auto">
            <a:xfrm rot="21275257">
              <a:off x="2249946" y="1244340"/>
              <a:ext cx="1908000" cy="1911600"/>
            </a:xfrm>
            <a:custGeom>
              <a:avLst/>
              <a:gdLst>
                <a:gd name="T0" fmla="*/ 2469660 w 1816"/>
                <a:gd name="T1" fmla="*/ 1147217 h 1816"/>
                <a:gd name="T2" fmla="*/ 2487032 w 1816"/>
                <a:gd name="T3" fmla="*/ 715562 h 1816"/>
                <a:gd name="T4" fmla="*/ 2246725 w 1816"/>
                <a:gd name="T5" fmla="*/ 614167 h 1816"/>
                <a:gd name="T6" fmla="*/ 2064323 w 1816"/>
                <a:gd name="T7" fmla="*/ 420067 h 1816"/>
                <a:gd name="T8" fmla="*/ 1910874 w 1816"/>
                <a:gd name="T9" fmla="*/ 139057 h 1816"/>
                <a:gd name="T10" fmla="*/ 1543176 w 1816"/>
                <a:gd name="T11" fmla="*/ 168027 h 1816"/>
                <a:gd name="T12" fmla="*/ 1210220 w 1816"/>
                <a:gd name="T13" fmla="*/ 150645 h 1816"/>
                <a:gd name="T14" fmla="*/ 964123 w 1816"/>
                <a:gd name="T15" fmla="*/ 199894 h 1816"/>
                <a:gd name="T16" fmla="*/ 718026 w 1816"/>
                <a:gd name="T17" fmla="*/ 309980 h 1816"/>
                <a:gd name="T18" fmla="*/ 312689 w 1816"/>
                <a:gd name="T19" fmla="*/ 457728 h 1816"/>
                <a:gd name="T20" fmla="*/ 309793 w 1816"/>
                <a:gd name="T21" fmla="*/ 718459 h 1816"/>
                <a:gd name="T22" fmla="*/ 199773 w 1816"/>
                <a:gd name="T23" fmla="*/ 964705 h 1816"/>
                <a:gd name="T24" fmla="*/ 0 w 1816"/>
                <a:gd name="T25" fmla="*/ 1210951 h 1816"/>
                <a:gd name="T26" fmla="*/ 167925 w 1816"/>
                <a:gd name="T27" fmla="*/ 1544107 h 1816"/>
                <a:gd name="T28" fmla="*/ 277945 w 1816"/>
                <a:gd name="T29" fmla="*/ 1854088 h 1816"/>
                <a:gd name="T30" fmla="*/ 416918 w 1816"/>
                <a:gd name="T31" fmla="*/ 2065570 h 1816"/>
                <a:gd name="T32" fmla="*/ 613796 w 1816"/>
                <a:gd name="T33" fmla="*/ 2250978 h 1816"/>
                <a:gd name="T34" fmla="*/ 906218 w 1816"/>
                <a:gd name="T35" fmla="*/ 2569650 h 1816"/>
                <a:gd name="T36" fmla="*/ 1146525 w 1816"/>
                <a:gd name="T37" fmla="*/ 2471151 h 1816"/>
                <a:gd name="T38" fmla="*/ 1415784 w 1816"/>
                <a:gd name="T39" fmla="*/ 2479842 h 1816"/>
                <a:gd name="T40" fmla="*/ 1719787 w 1816"/>
                <a:gd name="T41" fmla="*/ 2569650 h 1816"/>
                <a:gd name="T42" fmla="*/ 1962989 w 1816"/>
                <a:gd name="T43" fmla="*/ 2285743 h 1816"/>
                <a:gd name="T44" fmla="*/ 2209087 w 1816"/>
                <a:gd name="T45" fmla="*/ 2065570 h 1816"/>
                <a:gd name="T46" fmla="*/ 2348059 w 1816"/>
                <a:gd name="T47" fmla="*/ 1854088 h 1816"/>
                <a:gd name="T48" fmla="*/ 2443603 w 1816"/>
                <a:gd name="T49" fmla="*/ 1604945 h 1816"/>
                <a:gd name="T50" fmla="*/ 1314450 w 1816"/>
                <a:gd name="T51" fmla="*/ 2337889 h 1816"/>
                <a:gd name="T52" fmla="*/ 1108886 w 1816"/>
                <a:gd name="T53" fmla="*/ 2317610 h 1816"/>
                <a:gd name="T54" fmla="*/ 871475 w 1816"/>
                <a:gd name="T55" fmla="*/ 2236493 h 1816"/>
                <a:gd name="T56" fmla="*/ 663016 w 1816"/>
                <a:gd name="T57" fmla="*/ 2103231 h 1816"/>
                <a:gd name="T58" fmla="*/ 495090 w 1816"/>
                <a:gd name="T59" fmla="*/ 1926513 h 1816"/>
                <a:gd name="T60" fmla="*/ 370594 w 1816"/>
                <a:gd name="T61" fmla="*/ 1712134 h 1816"/>
                <a:gd name="T62" fmla="*/ 304003 w 1816"/>
                <a:gd name="T63" fmla="*/ 1471682 h 1816"/>
                <a:gd name="T64" fmla="*/ 292422 w 1816"/>
                <a:gd name="T65" fmla="*/ 1263097 h 1816"/>
                <a:gd name="T66" fmla="*/ 338746 w 1816"/>
                <a:gd name="T67" fmla="*/ 1011057 h 1816"/>
                <a:gd name="T68" fmla="*/ 440080 w 1816"/>
                <a:gd name="T69" fmla="*/ 785090 h 1816"/>
                <a:gd name="T70" fmla="*/ 590634 w 1816"/>
                <a:gd name="T71" fmla="*/ 590990 h 1816"/>
                <a:gd name="T72" fmla="*/ 784617 w 1816"/>
                <a:gd name="T73" fmla="*/ 440346 h 1816"/>
                <a:gd name="T74" fmla="*/ 1010447 w 1816"/>
                <a:gd name="T75" fmla="*/ 338950 h 1816"/>
                <a:gd name="T76" fmla="*/ 1262335 w 1816"/>
                <a:gd name="T77" fmla="*/ 292598 h 1816"/>
                <a:gd name="T78" fmla="*/ 1467899 w 1816"/>
                <a:gd name="T79" fmla="*/ 304186 h 1816"/>
                <a:gd name="T80" fmla="*/ 1711101 w 1816"/>
                <a:gd name="T81" fmla="*/ 373715 h 1816"/>
                <a:gd name="T82" fmla="*/ 1925351 w 1816"/>
                <a:gd name="T83" fmla="*/ 495389 h 1816"/>
                <a:gd name="T84" fmla="*/ 2101962 w 1816"/>
                <a:gd name="T85" fmla="*/ 663416 h 1816"/>
                <a:gd name="T86" fmla="*/ 2235144 w 1816"/>
                <a:gd name="T87" fmla="*/ 872001 h 1816"/>
                <a:gd name="T88" fmla="*/ 2313316 w 1816"/>
                <a:gd name="T89" fmla="*/ 1109556 h 1816"/>
                <a:gd name="T90" fmla="*/ 2336478 w 1816"/>
                <a:gd name="T91" fmla="*/ 1315244 h 1816"/>
                <a:gd name="T92" fmla="*/ 2304630 w 1816"/>
                <a:gd name="T93" fmla="*/ 1570181 h 1816"/>
                <a:gd name="T94" fmla="*/ 2211982 w 1816"/>
                <a:gd name="T95" fmla="*/ 1801942 h 1816"/>
                <a:gd name="T96" fmla="*/ 2070114 w 1816"/>
                <a:gd name="T97" fmla="*/ 2001835 h 1816"/>
                <a:gd name="T98" fmla="*/ 1884817 w 1816"/>
                <a:gd name="T99" fmla="*/ 2161171 h 1816"/>
                <a:gd name="T100" fmla="*/ 1664777 w 1816"/>
                <a:gd name="T101" fmla="*/ 2274155 h 1816"/>
                <a:gd name="T102" fmla="*/ 1418680 w 1816"/>
                <a:gd name="T103" fmla="*/ 2332095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91A2D"/>
            </a:solidFill>
            <a:ln>
              <a:solidFill>
                <a:srgbClr val="091A2D"/>
              </a:solidFill>
            </a:ln>
            <a:extLst/>
          </p:spPr>
          <p:txBody>
            <a:bodyPr wrap="none" anchor="ctr"/>
            <a:lstStyle/>
            <a:p>
              <a:endParaRPr lang="zh-CN" altLang="en-US">
                <a:solidFill>
                  <a:schemeClr val="accent1"/>
                </a:solidFill>
              </a:endParaRPr>
            </a:p>
          </p:txBody>
        </p:sp>
        <p:pic>
          <p:nvPicPr>
            <p:cNvPr id="29" name="图片 28"/>
            <p:cNvPicPr>
              <a:picLocks noChangeAspect="1"/>
            </p:cNvPicPr>
            <p:nvPr/>
          </p:nvPicPr>
          <p:blipFill>
            <a:blip r:embed="rId2" cstate="print">
              <a:duotone>
                <a:prstClr val="black"/>
                <a:srgbClr val="091A2D">
                  <a:tint val="45000"/>
                  <a:satMod val="400000"/>
                </a:srgbClr>
              </a:duotone>
              <a:extLst>
                <a:ext uri="{28A0092B-C50C-407E-A947-70E740481C1C}">
                  <a14:useLocalDpi xmlns:a14="http://schemas.microsoft.com/office/drawing/2010/main" val="0"/>
                </a:ext>
              </a:extLst>
            </a:blip>
            <a:stretch>
              <a:fillRect/>
            </a:stretch>
          </p:blipFill>
          <p:spPr>
            <a:xfrm>
              <a:off x="3023946" y="1760576"/>
              <a:ext cx="360000" cy="360000"/>
            </a:xfrm>
            <a:prstGeom prst="rect">
              <a:avLst/>
            </a:prstGeom>
          </p:spPr>
        </p:pic>
        <p:sp>
          <p:nvSpPr>
            <p:cNvPr id="30" name="矩形 29"/>
            <p:cNvSpPr/>
            <p:nvPr/>
          </p:nvSpPr>
          <p:spPr>
            <a:xfrm>
              <a:off x="2504927" y="2163056"/>
              <a:ext cx="1415482" cy="460434"/>
            </a:xfrm>
            <a:prstGeom prst="rect">
              <a:avLst/>
            </a:prstGeom>
            <a:effectLst/>
          </p:spPr>
          <p:txBody>
            <a:bodyPr wrap="square" lIns="91424" tIns="45712" rIns="91424" bIns="45712">
              <a:spAutoFit/>
            </a:bodyPr>
            <a:lstStyle/>
            <a:p>
              <a:pPr algn="ctr">
                <a:spcBef>
                  <a:spcPts val="600"/>
                </a:spcBef>
              </a:pPr>
              <a:r>
                <a:rPr lang="zh-CN" altLang="en-US" b="1" dirty="0" smtClean="0">
                  <a:solidFill>
                    <a:schemeClr val="accent1"/>
                  </a:solidFill>
                  <a:latin typeface="微软雅黑" panose="020B0503020204020204" pitchFamily="34" charset="-122"/>
                  <a:ea typeface="微软雅黑" panose="020B0503020204020204" pitchFamily="34" charset="-122"/>
                </a:rPr>
                <a:t>贷前审批</a:t>
              </a:r>
              <a:endParaRPr lang="en-US" altLang="zh-CN" b="1" dirty="0">
                <a:solidFill>
                  <a:schemeClr val="accent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906824" y="2605981"/>
            <a:ext cx="1596746" cy="1533302"/>
            <a:chOff x="4444288" y="1009370"/>
            <a:chExt cx="1908000" cy="1911600"/>
          </a:xfrm>
        </p:grpSpPr>
        <p:sp>
          <p:nvSpPr>
            <p:cNvPr id="23" name="Oval 677"/>
            <p:cNvSpPr>
              <a:spLocks noChangeArrowheads="1"/>
            </p:cNvSpPr>
            <p:nvPr/>
          </p:nvSpPr>
          <p:spPr bwMode="auto">
            <a:xfrm rot="21275257">
              <a:off x="4768287" y="1322804"/>
              <a:ext cx="1260000" cy="1260000"/>
            </a:xfrm>
            <a:prstGeom prst="ellipse">
              <a:avLst/>
            </a:prstGeom>
            <a:solidFill>
              <a:schemeClr val="bg1">
                <a:lumMod val="85000"/>
              </a:schemeClr>
            </a:solidFill>
            <a:ln>
              <a:noFill/>
            </a:ln>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solidFill>
                  <a:schemeClr val="accent1"/>
                </a:solidFill>
              </a:endParaRPr>
            </a:p>
          </p:txBody>
        </p:sp>
        <p:sp>
          <p:nvSpPr>
            <p:cNvPr id="24" name="Freeform 673"/>
            <p:cNvSpPr>
              <a:spLocks noEditPoints="1"/>
            </p:cNvSpPr>
            <p:nvPr/>
          </p:nvSpPr>
          <p:spPr bwMode="auto">
            <a:xfrm rot="21275257">
              <a:off x="4444288" y="1009370"/>
              <a:ext cx="1908000" cy="1911600"/>
            </a:xfrm>
            <a:custGeom>
              <a:avLst/>
              <a:gdLst>
                <a:gd name="T0" fmla="*/ 2469660 w 1816"/>
                <a:gd name="T1" fmla="*/ 1147217 h 1816"/>
                <a:gd name="T2" fmla="*/ 2487032 w 1816"/>
                <a:gd name="T3" fmla="*/ 715562 h 1816"/>
                <a:gd name="T4" fmla="*/ 2246725 w 1816"/>
                <a:gd name="T5" fmla="*/ 614167 h 1816"/>
                <a:gd name="T6" fmla="*/ 2064323 w 1816"/>
                <a:gd name="T7" fmla="*/ 420067 h 1816"/>
                <a:gd name="T8" fmla="*/ 1910874 w 1816"/>
                <a:gd name="T9" fmla="*/ 139057 h 1816"/>
                <a:gd name="T10" fmla="*/ 1543176 w 1816"/>
                <a:gd name="T11" fmla="*/ 168027 h 1816"/>
                <a:gd name="T12" fmla="*/ 1210220 w 1816"/>
                <a:gd name="T13" fmla="*/ 150645 h 1816"/>
                <a:gd name="T14" fmla="*/ 964123 w 1816"/>
                <a:gd name="T15" fmla="*/ 199894 h 1816"/>
                <a:gd name="T16" fmla="*/ 718026 w 1816"/>
                <a:gd name="T17" fmla="*/ 309980 h 1816"/>
                <a:gd name="T18" fmla="*/ 312689 w 1816"/>
                <a:gd name="T19" fmla="*/ 457728 h 1816"/>
                <a:gd name="T20" fmla="*/ 309793 w 1816"/>
                <a:gd name="T21" fmla="*/ 718459 h 1816"/>
                <a:gd name="T22" fmla="*/ 199773 w 1816"/>
                <a:gd name="T23" fmla="*/ 964705 h 1816"/>
                <a:gd name="T24" fmla="*/ 0 w 1816"/>
                <a:gd name="T25" fmla="*/ 1210951 h 1816"/>
                <a:gd name="T26" fmla="*/ 167925 w 1816"/>
                <a:gd name="T27" fmla="*/ 1544107 h 1816"/>
                <a:gd name="T28" fmla="*/ 277945 w 1816"/>
                <a:gd name="T29" fmla="*/ 1854088 h 1816"/>
                <a:gd name="T30" fmla="*/ 416918 w 1816"/>
                <a:gd name="T31" fmla="*/ 2065570 h 1816"/>
                <a:gd name="T32" fmla="*/ 613796 w 1816"/>
                <a:gd name="T33" fmla="*/ 2250978 h 1816"/>
                <a:gd name="T34" fmla="*/ 906218 w 1816"/>
                <a:gd name="T35" fmla="*/ 2569650 h 1816"/>
                <a:gd name="T36" fmla="*/ 1146525 w 1816"/>
                <a:gd name="T37" fmla="*/ 2471151 h 1816"/>
                <a:gd name="T38" fmla="*/ 1415784 w 1816"/>
                <a:gd name="T39" fmla="*/ 2479842 h 1816"/>
                <a:gd name="T40" fmla="*/ 1719787 w 1816"/>
                <a:gd name="T41" fmla="*/ 2569650 h 1816"/>
                <a:gd name="T42" fmla="*/ 1962989 w 1816"/>
                <a:gd name="T43" fmla="*/ 2285743 h 1816"/>
                <a:gd name="T44" fmla="*/ 2209087 w 1816"/>
                <a:gd name="T45" fmla="*/ 2065570 h 1816"/>
                <a:gd name="T46" fmla="*/ 2348059 w 1816"/>
                <a:gd name="T47" fmla="*/ 1854088 h 1816"/>
                <a:gd name="T48" fmla="*/ 2443603 w 1816"/>
                <a:gd name="T49" fmla="*/ 1604945 h 1816"/>
                <a:gd name="T50" fmla="*/ 1314450 w 1816"/>
                <a:gd name="T51" fmla="*/ 2337889 h 1816"/>
                <a:gd name="T52" fmla="*/ 1108886 w 1816"/>
                <a:gd name="T53" fmla="*/ 2317610 h 1816"/>
                <a:gd name="T54" fmla="*/ 871475 w 1816"/>
                <a:gd name="T55" fmla="*/ 2236493 h 1816"/>
                <a:gd name="T56" fmla="*/ 663016 w 1816"/>
                <a:gd name="T57" fmla="*/ 2103231 h 1816"/>
                <a:gd name="T58" fmla="*/ 495090 w 1816"/>
                <a:gd name="T59" fmla="*/ 1926513 h 1816"/>
                <a:gd name="T60" fmla="*/ 370594 w 1816"/>
                <a:gd name="T61" fmla="*/ 1712134 h 1816"/>
                <a:gd name="T62" fmla="*/ 304003 w 1816"/>
                <a:gd name="T63" fmla="*/ 1471682 h 1816"/>
                <a:gd name="T64" fmla="*/ 292422 w 1816"/>
                <a:gd name="T65" fmla="*/ 1263097 h 1816"/>
                <a:gd name="T66" fmla="*/ 338746 w 1816"/>
                <a:gd name="T67" fmla="*/ 1011057 h 1816"/>
                <a:gd name="T68" fmla="*/ 440080 w 1816"/>
                <a:gd name="T69" fmla="*/ 785090 h 1816"/>
                <a:gd name="T70" fmla="*/ 590634 w 1816"/>
                <a:gd name="T71" fmla="*/ 590990 h 1816"/>
                <a:gd name="T72" fmla="*/ 784617 w 1816"/>
                <a:gd name="T73" fmla="*/ 440346 h 1816"/>
                <a:gd name="T74" fmla="*/ 1010447 w 1816"/>
                <a:gd name="T75" fmla="*/ 338950 h 1816"/>
                <a:gd name="T76" fmla="*/ 1262335 w 1816"/>
                <a:gd name="T77" fmla="*/ 292598 h 1816"/>
                <a:gd name="T78" fmla="*/ 1467899 w 1816"/>
                <a:gd name="T79" fmla="*/ 304186 h 1816"/>
                <a:gd name="T80" fmla="*/ 1711101 w 1816"/>
                <a:gd name="T81" fmla="*/ 373715 h 1816"/>
                <a:gd name="T82" fmla="*/ 1925351 w 1816"/>
                <a:gd name="T83" fmla="*/ 495389 h 1816"/>
                <a:gd name="T84" fmla="*/ 2101962 w 1816"/>
                <a:gd name="T85" fmla="*/ 663416 h 1816"/>
                <a:gd name="T86" fmla="*/ 2235144 w 1816"/>
                <a:gd name="T87" fmla="*/ 872001 h 1816"/>
                <a:gd name="T88" fmla="*/ 2313316 w 1816"/>
                <a:gd name="T89" fmla="*/ 1109556 h 1816"/>
                <a:gd name="T90" fmla="*/ 2336478 w 1816"/>
                <a:gd name="T91" fmla="*/ 1315244 h 1816"/>
                <a:gd name="T92" fmla="*/ 2304630 w 1816"/>
                <a:gd name="T93" fmla="*/ 1570181 h 1816"/>
                <a:gd name="T94" fmla="*/ 2211982 w 1816"/>
                <a:gd name="T95" fmla="*/ 1801942 h 1816"/>
                <a:gd name="T96" fmla="*/ 2070114 w 1816"/>
                <a:gd name="T97" fmla="*/ 2001835 h 1816"/>
                <a:gd name="T98" fmla="*/ 1884817 w 1816"/>
                <a:gd name="T99" fmla="*/ 2161171 h 1816"/>
                <a:gd name="T100" fmla="*/ 1664777 w 1816"/>
                <a:gd name="T101" fmla="*/ 2274155 h 1816"/>
                <a:gd name="T102" fmla="*/ 1418680 w 1816"/>
                <a:gd name="T103" fmla="*/ 2332095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91A2D"/>
            </a:solidFill>
            <a:ln>
              <a:solidFill>
                <a:srgbClr val="091A2D"/>
              </a:solidFill>
            </a:ln>
            <a:extLst/>
          </p:spPr>
          <p:txBody>
            <a:bodyPr wrap="none" anchor="ctr"/>
            <a:lstStyle/>
            <a:p>
              <a:endParaRPr lang="zh-CN" altLang="en-US">
                <a:solidFill>
                  <a:schemeClr val="accent1"/>
                </a:solidFill>
              </a:endParaRPr>
            </a:p>
          </p:txBody>
        </p:sp>
        <p:pic>
          <p:nvPicPr>
            <p:cNvPr id="25" name="图片 24"/>
            <p:cNvPicPr>
              <a:picLocks noChangeAspect="1"/>
            </p:cNvPicPr>
            <p:nvPr/>
          </p:nvPicPr>
          <p:blipFill>
            <a:blip r:embed="rId3" cstate="print">
              <a:duotone>
                <a:prstClr val="black"/>
                <a:srgbClr val="091A2D">
                  <a:tint val="45000"/>
                  <a:satMod val="400000"/>
                </a:srgbClr>
              </a:duotone>
              <a:extLst>
                <a:ext uri="{28A0092B-C50C-407E-A947-70E740481C1C}">
                  <a14:useLocalDpi xmlns:a14="http://schemas.microsoft.com/office/drawing/2010/main" val="0"/>
                </a:ext>
              </a:extLst>
            </a:blip>
            <a:stretch>
              <a:fillRect/>
            </a:stretch>
          </p:blipFill>
          <p:spPr>
            <a:xfrm>
              <a:off x="5223390" y="1500802"/>
              <a:ext cx="360000" cy="360000"/>
            </a:xfrm>
            <a:prstGeom prst="rect">
              <a:avLst/>
            </a:prstGeom>
          </p:spPr>
        </p:pic>
        <p:sp>
          <p:nvSpPr>
            <p:cNvPr id="26" name="矩形 25"/>
            <p:cNvSpPr/>
            <p:nvPr/>
          </p:nvSpPr>
          <p:spPr>
            <a:xfrm>
              <a:off x="4699269" y="1860802"/>
              <a:ext cx="1415482" cy="460434"/>
            </a:xfrm>
            <a:prstGeom prst="rect">
              <a:avLst/>
            </a:prstGeom>
            <a:effectLst/>
          </p:spPr>
          <p:txBody>
            <a:bodyPr wrap="square" lIns="91424" tIns="45712" rIns="91424" bIns="45712">
              <a:spAutoFit/>
            </a:bodyPr>
            <a:lstStyle/>
            <a:p>
              <a:pPr algn="ctr">
                <a:spcBef>
                  <a:spcPts val="600"/>
                </a:spcBef>
              </a:pPr>
              <a:r>
                <a:rPr lang="zh-CN" altLang="en-US" b="1" dirty="0" smtClean="0">
                  <a:solidFill>
                    <a:schemeClr val="accent1"/>
                  </a:solidFill>
                  <a:latin typeface="微软雅黑" panose="020B0503020204020204" pitchFamily="34" charset="-122"/>
                  <a:ea typeface="微软雅黑" panose="020B0503020204020204" pitchFamily="34" charset="-122"/>
                </a:rPr>
                <a:t>贷中监测</a:t>
              </a:r>
              <a:endParaRPr lang="en-US" altLang="zh-CN" b="1" dirty="0">
                <a:solidFill>
                  <a:schemeClr val="accent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333338" y="2052177"/>
            <a:ext cx="1596746" cy="1533302"/>
            <a:chOff x="5615985" y="3098884"/>
            <a:chExt cx="1908000" cy="1911600"/>
          </a:xfrm>
        </p:grpSpPr>
        <p:sp>
          <p:nvSpPr>
            <p:cNvPr id="19" name="Oval 680"/>
            <p:cNvSpPr>
              <a:spLocks noChangeArrowheads="1"/>
            </p:cNvSpPr>
            <p:nvPr/>
          </p:nvSpPr>
          <p:spPr bwMode="auto">
            <a:xfrm rot="21275257">
              <a:off x="5936031" y="3424684"/>
              <a:ext cx="1260000" cy="1260000"/>
            </a:xfrm>
            <a:prstGeom prst="ellipse">
              <a:avLst/>
            </a:prstGeom>
            <a:solidFill>
              <a:schemeClr val="bg1">
                <a:lumMod val="85000"/>
              </a:schemeClr>
            </a:solidFill>
            <a:ln>
              <a:noFill/>
            </a:ln>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solidFill>
                  <a:schemeClr val="accent1"/>
                </a:solidFill>
              </a:endParaRPr>
            </a:p>
          </p:txBody>
        </p:sp>
        <p:sp>
          <p:nvSpPr>
            <p:cNvPr id="20" name="Freeform 679"/>
            <p:cNvSpPr>
              <a:spLocks noEditPoints="1"/>
            </p:cNvSpPr>
            <p:nvPr/>
          </p:nvSpPr>
          <p:spPr bwMode="auto">
            <a:xfrm rot="21275257">
              <a:off x="5615985" y="3098884"/>
              <a:ext cx="1908000" cy="1911600"/>
            </a:xfrm>
            <a:custGeom>
              <a:avLst/>
              <a:gdLst>
                <a:gd name="T0" fmla="*/ 2163936 w 1816"/>
                <a:gd name="T1" fmla="*/ 1005286 h 1816"/>
                <a:gd name="T2" fmla="*/ 2179157 w 1816"/>
                <a:gd name="T3" fmla="*/ 627035 h 1816"/>
                <a:gd name="T4" fmla="*/ 1968598 w 1816"/>
                <a:gd name="T5" fmla="*/ 538183 h 1816"/>
                <a:gd name="T6" fmla="*/ 1808777 w 1816"/>
                <a:gd name="T7" fmla="*/ 368097 h 1816"/>
                <a:gd name="T8" fmla="*/ 1674323 w 1816"/>
                <a:gd name="T9" fmla="*/ 121853 h 1816"/>
                <a:gd name="T10" fmla="*/ 1352143 w 1816"/>
                <a:gd name="T11" fmla="*/ 147239 h 1816"/>
                <a:gd name="T12" fmla="*/ 1060405 w 1816"/>
                <a:gd name="T13" fmla="*/ 132007 h 1816"/>
                <a:gd name="T14" fmla="*/ 844772 w 1816"/>
                <a:gd name="T15" fmla="*/ 175163 h 1816"/>
                <a:gd name="T16" fmla="*/ 629140 w 1816"/>
                <a:gd name="T17" fmla="*/ 271630 h 1816"/>
                <a:gd name="T18" fmla="*/ 273980 w 1816"/>
                <a:gd name="T19" fmla="*/ 401099 h 1816"/>
                <a:gd name="T20" fmla="*/ 271443 w 1816"/>
                <a:gd name="T21" fmla="*/ 629573 h 1816"/>
                <a:gd name="T22" fmla="*/ 175043 w 1816"/>
                <a:gd name="T23" fmla="*/ 845354 h 1816"/>
                <a:gd name="T24" fmla="*/ 0 w 1816"/>
                <a:gd name="T25" fmla="*/ 1061135 h 1816"/>
                <a:gd name="T26" fmla="*/ 147138 w 1816"/>
                <a:gd name="T27" fmla="*/ 1353075 h 1816"/>
                <a:gd name="T28" fmla="*/ 243538 w 1816"/>
                <a:gd name="T29" fmla="*/ 1624705 h 1816"/>
                <a:gd name="T30" fmla="*/ 365307 w 1816"/>
                <a:gd name="T31" fmla="*/ 1810023 h 1816"/>
                <a:gd name="T32" fmla="*/ 537813 w 1816"/>
                <a:gd name="T33" fmla="*/ 1972493 h 1816"/>
                <a:gd name="T34" fmla="*/ 794035 w 1816"/>
                <a:gd name="T35" fmla="*/ 2251739 h 1816"/>
                <a:gd name="T36" fmla="*/ 1004594 w 1816"/>
                <a:gd name="T37" fmla="*/ 2165427 h 1816"/>
                <a:gd name="T38" fmla="*/ 1240521 w 1816"/>
                <a:gd name="T39" fmla="*/ 2173043 h 1816"/>
                <a:gd name="T40" fmla="*/ 1506891 w 1816"/>
                <a:gd name="T41" fmla="*/ 2251739 h 1816"/>
                <a:gd name="T42" fmla="*/ 1719987 w 1816"/>
                <a:gd name="T43" fmla="*/ 2002956 h 1816"/>
                <a:gd name="T44" fmla="*/ 1935619 w 1816"/>
                <a:gd name="T45" fmla="*/ 1810023 h 1816"/>
                <a:gd name="T46" fmla="*/ 2057388 w 1816"/>
                <a:gd name="T47" fmla="*/ 1624705 h 1816"/>
                <a:gd name="T48" fmla="*/ 2141104 w 1816"/>
                <a:gd name="T49" fmla="*/ 1406385 h 1816"/>
                <a:gd name="T50" fmla="*/ 1151732 w 1816"/>
                <a:gd name="T51" fmla="*/ 2048651 h 1816"/>
                <a:gd name="T52" fmla="*/ 971615 w 1816"/>
                <a:gd name="T53" fmla="*/ 2030881 h 1816"/>
                <a:gd name="T54" fmla="*/ 763593 w 1816"/>
                <a:gd name="T55" fmla="*/ 1959800 h 1816"/>
                <a:gd name="T56" fmla="*/ 580939 w 1816"/>
                <a:gd name="T57" fmla="*/ 1843025 h 1816"/>
                <a:gd name="T58" fmla="*/ 433802 w 1816"/>
                <a:gd name="T59" fmla="*/ 1688170 h 1816"/>
                <a:gd name="T60" fmla="*/ 324717 w 1816"/>
                <a:gd name="T61" fmla="*/ 1500313 h 1816"/>
                <a:gd name="T62" fmla="*/ 266370 w 1816"/>
                <a:gd name="T63" fmla="*/ 1289609 h 1816"/>
                <a:gd name="T64" fmla="*/ 256222 w 1816"/>
                <a:gd name="T65" fmla="*/ 1106830 h 1816"/>
                <a:gd name="T66" fmla="*/ 296812 w 1816"/>
                <a:gd name="T67" fmla="*/ 885972 h 1816"/>
                <a:gd name="T68" fmla="*/ 385602 w 1816"/>
                <a:gd name="T69" fmla="*/ 687961 h 1816"/>
                <a:gd name="T70" fmla="*/ 517518 w 1816"/>
                <a:gd name="T71" fmla="*/ 517875 h 1816"/>
                <a:gd name="T72" fmla="*/ 687487 w 1816"/>
                <a:gd name="T73" fmla="*/ 385867 h 1816"/>
                <a:gd name="T74" fmla="*/ 885362 w 1816"/>
                <a:gd name="T75" fmla="*/ 297016 h 1816"/>
                <a:gd name="T76" fmla="*/ 1106068 w 1816"/>
                <a:gd name="T77" fmla="*/ 256399 h 1816"/>
                <a:gd name="T78" fmla="*/ 1286185 w 1816"/>
                <a:gd name="T79" fmla="*/ 266553 h 1816"/>
                <a:gd name="T80" fmla="*/ 1499280 w 1816"/>
                <a:gd name="T81" fmla="*/ 327480 h 1816"/>
                <a:gd name="T82" fmla="*/ 1687008 w 1816"/>
                <a:gd name="T83" fmla="*/ 434101 h 1816"/>
                <a:gd name="T84" fmla="*/ 1841756 w 1816"/>
                <a:gd name="T85" fmla="*/ 581340 h 1816"/>
                <a:gd name="T86" fmla="*/ 1958451 w 1816"/>
                <a:gd name="T87" fmla="*/ 764119 h 1816"/>
                <a:gd name="T88" fmla="*/ 2026946 w 1816"/>
                <a:gd name="T89" fmla="*/ 972284 h 1816"/>
                <a:gd name="T90" fmla="*/ 2047241 w 1816"/>
                <a:gd name="T91" fmla="*/ 1152525 h 1816"/>
                <a:gd name="T92" fmla="*/ 2019335 w 1816"/>
                <a:gd name="T93" fmla="*/ 1375922 h 1816"/>
                <a:gd name="T94" fmla="*/ 1938156 w 1816"/>
                <a:gd name="T95" fmla="*/ 1579010 h 1816"/>
                <a:gd name="T96" fmla="*/ 1813850 w 1816"/>
                <a:gd name="T97" fmla="*/ 1754174 h 1816"/>
                <a:gd name="T98" fmla="*/ 1651492 w 1816"/>
                <a:gd name="T99" fmla="*/ 1893797 h 1816"/>
                <a:gd name="T100" fmla="*/ 1458691 w 1816"/>
                <a:gd name="T101" fmla="*/ 1992802 h 1816"/>
                <a:gd name="T102" fmla="*/ 1243058 w 1816"/>
                <a:gd name="T103" fmla="*/ 2043574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91A2D"/>
            </a:solidFill>
            <a:ln>
              <a:solidFill>
                <a:srgbClr val="091A2D"/>
              </a:solidFill>
            </a:ln>
            <a:extLst/>
          </p:spPr>
          <p:txBody>
            <a:bodyPr wrap="none" anchor="ctr"/>
            <a:lstStyle/>
            <a:p>
              <a:endParaRPr lang="zh-CN" altLang="en-US">
                <a:solidFill>
                  <a:schemeClr val="accent1"/>
                </a:solidFill>
              </a:endParaRPr>
            </a:p>
          </p:txBody>
        </p:sp>
        <p:sp>
          <p:nvSpPr>
            <p:cNvPr id="21" name="矩形 20"/>
            <p:cNvSpPr/>
            <p:nvPr/>
          </p:nvSpPr>
          <p:spPr>
            <a:xfrm>
              <a:off x="5858291" y="4045541"/>
              <a:ext cx="1415482" cy="460434"/>
            </a:xfrm>
            <a:prstGeom prst="rect">
              <a:avLst/>
            </a:prstGeom>
            <a:effectLst/>
          </p:spPr>
          <p:txBody>
            <a:bodyPr wrap="square" lIns="91424" tIns="45712" rIns="91424" bIns="45712">
              <a:spAutoFit/>
            </a:bodyPr>
            <a:lstStyle/>
            <a:p>
              <a:pPr algn="ctr">
                <a:spcBef>
                  <a:spcPts val="600"/>
                </a:spcBef>
              </a:pPr>
              <a:r>
                <a:rPr lang="zh-CN" altLang="en-US" b="1" dirty="0" smtClean="0">
                  <a:solidFill>
                    <a:schemeClr val="accent1"/>
                  </a:solidFill>
                  <a:latin typeface="微软雅黑" panose="020B0503020204020204" pitchFamily="34" charset="-122"/>
                  <a:ea typeface="微软雅黑" panose="020B0503020204020204" pitchFamily="34" charset="-122"/>
                </a:rPr>
                <a:t>贷后管理</a:t>
              </a:r>
              <a:endParaRPr lang="en-US" altLang="zh-CN" b="1" dirty="0">
                <a:solidFill>
                  <a:schemeClr val="accen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4" cstate="print">
              <a:duotone>
                <a:prstClr val="black"/>
                <a:srgbClr val="091A2D">
                  <a:tint val="45000"/>
                  <a:satMod val="400000"/>
                </a:srgbClr>
              </a:duotone>
              <a:extLst>
                <a:ext uri="{28A0092B-C50C-407E-A947-70E740481C1C}">
                  <a14:useLocalDpi xmlns:a14="http://schemas.microsoft.com/office/drawing/2010/main" val="0"/>
                </a:ext>
              </a:extLst>
            </a:blip>
            <a:stretch>
              <a:fillRect/>
            </a:stretch>
          </p:blipFill>
          <p:spPr>
            <a:xfrm>
              <a:off x="6391347" y="3592808"/>
              <a:ext cx="360000" cy="360000"/>
            </a:xfrm>
            <a:prstGeom prst="rect">
              <a:avLst/>
            </a:prstGeom>
          </p:spPr>
        </p:pic>
      </p:grpSp>
      <p:sp>
        <p:nvSpPr>
          <p:cNvPr id="13" name="矩形 12"/>
          <p:cNvSpPr/>
          <p:nvPr/>
        </p:nvSpPr>
        <p:spPr>
          <a:xfrm>
            <a:off x="323528" y="2494643"/>
            <a:ext cx="2703517" cy="1754310"/>
          </a:xfrm>
          <a:prstGeom prst="rect">
            <a:avLst/>
          </a:prstGeom>
          <a:effectLst/>
        </p:spPr>
        <p:txBody>
          <a:bodyPr wrap="square" lIns="91424" tIns="45712" rIns="91424" bIns="45712">
            <a:spAutoFit/>
          </a:bodyPr>
          <a:lstStyle/>
          <a:p>
            <a:pPr marL="171450" indent="-171450">
              <a:lnSpc>
                <a:spcPct val="150000"/>
              </a:lnSpc>
              <a:buFontTx/>
              <a:buChar char="-"/>
            </a:pPr>
            <a:r>
              <a:rPr lang="zh-CN" altLang="en-US" sz="1200" dirty="0">
                <a:solidFill>
                  <a:schemeClr val="accent1"/>
                </a:solidFill>
                <a:latin typeface="微软雅黑" panose="020B0503020204020204" pitchFamily="34" charset="-122"/>
                <a:ea typeface="微软雅黑" panose="020B0503020204020204" pitchFamily="34" charset="-122"/>
              </a:rPr>
              <a:t>多维度量化模型</a:t>
            </a:r>
            <a:r>
              <a:rPr lang="zh-CN" altLang="en-US" sz="1200" dirty="0" smtClean="0">
                <a:solidFill>
                  <a:schemeClr val="accent1"/>
                </a:solidFill>
                <a:latin typeface="微软雅黑" panose="020B0503020204020204" pitchFamily="34" charset="-122"/>
                <a:ea typeface="微软雅黑" panose="020B0503020204020204" pitchFamily="34" charset="-122"/>
              </a:rPr>
              <a:t>评估客户违约成本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对接数十家外部征信公司 </a:t>
            </a:r>
            <a:r>
              <a:rPr lang="en-US" altLang="zh-CN" sz="1200" dirty="0" smtClean="0">
                <a:solidFill>
                  <a:schemeClr val="accent1"/>
                </a:solidFill>
                <a:latin typeface="微软雅黑" panose="020B0503020204020204" pitchFamily="34" charset="-122"/>
                <a:ea typeface="微软雅黑" panose="020B0503020204020204" pitchFamily="34" charset="-122"/>
              </a:rPr>
              <a:t>/ </a:t>
            </a:r>
            <a:r>
              <a:rPr lang="zh-CN" altLang="en-US" sz="1200" dirty="0" smtClean="0">
                <a:solidFill>
                  <a:schemeClr val="accent1"/>
                </a:solidFill>
                <a:latin typeface="微软雅黑" panose="020B0503020204020204" pitchFamily="34" charset="-122"/>
                <a:ea typeface="微软雅黑" panose="020B0503020204020204" pitchFamily="34" charset="-122"/>
              </a:rPr>
              <a:t>数据源</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a:solidFill>
                  <a:schemeClr val="accent1"/>
                </a:solidFill>
                <a:latin typeface="微软雅黑" panose="020B0503020204020204" pitchFamily="34" charset="-122"/>
                <a:ea typeface="微软雅黑" panose="020B0503020204020204" pitchFamily="34" charset="-122"/>
              </a:rPr>
              <a:t>融入客户租赁行为</a:t>
            </a:r>
            <a:r>
              <a:rPr lang="zh-CN" altLang="en-US" sz="1200" dirty="0" smtClean="0">
                <a:solidFill>
                  <a:schemeClr val="accent1"/>
                </a:solidFill>
                <a:latin typeface="微软雅黑" panose="020B0503020204020204" pitchFamily="34" charset="-122"/>
                <a:ea typeface="微软雅黑" panose="020B0503020204020204" pitchFamily="34" charset="-122"/>
              </a:rPr>
              <a:t>数据</a:t>
            </a:r>
            <a:endParaRPr lang="en-US" altLang="zh-CN" sz="1200" dirty="0" smtClean="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线下实地反欺诈</a:t>
            </a:r>
            <a:r>
              <a:rPr lang="zh-CN" altLang="en-US" sz="1200" dirty="0">
                <a:solidFill>
                  <a:schemeClr val="accent1"/>
                </a:solidFill>
                <a:latin typeface="微软雅黑" panose="020B0503020204020204" pitchFamily="34" charset="-122"/>
                <a:ea typeface="微软雅黑" panose="020B0503020204020204" pitchFamily="34" charset="-122"/>
              </a:rPr>
              <a:t>加强</a:t>
            </a:r>
            <a:endParaRPr lang="en-US" altLang="zh-CN" sz="1200" dirty="0" smtClean="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特定场景的定制解决方案</a:t>
            </a:r>
            <a:endParaRPr lang="en-US" altLang="zh-CN" sz="1200" dirty="0" smtClean="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非一次足额授信</a:t>
            </a:r>
            <a:endParaRPr lang="en-US" altLang="zh-CN" sz="1200" b="1" dirty="0" smtClean="0">
              <a:solidFill>
                <a:schemeClr val="accent1"/>
              </a:solidFill>
              <a:latin typeface="微软雅黑" panose="020B0503020204020204" pitchFamily="34" charset="-122"/>
              <a:ea typeface="微软雅黑" panose="020B0503020204020204" pitchFamily="34" charset="-122"/>
            </a:endParaRPr>
          </a:p>
        </p:txBody>
      </p:sp>
      <p:sp>
        <p:nvSpPr>
          <p:cNvPr id="14" name="矩形 13"/>
          <p:cNvSpPr/>
          <p:nvPr/>
        </p:nvSpPr>
        <p:spPr>
          <a:xfrm>
            <a:off x="5189143" y="3823897"/>
            <a:ext cx="2880805" cy="1477311"/>
          </a:xfrm>
          <a:prstGeom prst="rect">
            <a:avLst/>
          </a:prstGeom>
          <a:effectLst/>
        </p:spPr>
        <p:txBody>
          <a:bodyPr wrap="square" lIns="91424" tIns="45712" rIns="91424" bIns="45712">
            <a:spAutoFit/>
          </a:bodyPr>
          <a:lstStyle/>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贷中管理融入企业服务</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定期实地回访</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监控软件实时反馈</a:t>
            </a:r>
            <a:endParaRPr lang="en-US" altLang="zh-CN" sz="1200" dirty="0" smtClean="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每日</a:t>
            </a:r>
            <a:r>
              <a:rPr lang="en-US" altLang="zh-CN" sz="12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周</a:t>
            </a:r>
            <a:r>
              <a:rPr lang="en-US" altLang="zh-CN" sz="12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月</a:t>
            </a:r>
            <a:r>
              <a:rPr lang="en-US" altLang="zh-CN" sz="12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数据监测</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模型逾期预测与信用风险监测</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矩形 14"/>
          <p:cNvSpPr/>
          <p:nvPr/>
        </p:nvSpPr>
        <p:spPr>
          <a:xfrm>
            <a:off x="7118957" y="2578721"/>
            <a:ext cx="1773523" cy="1477311"/>
          </a:xfrm>
          <a:prstGeom prst="rect">
            <a:avLst/>
          </a:prstGeom>
          <a:effectLst/>
        </p:spPr>
        <p:txBody>
          <a:bodyPr wrap="square" lIns="91424" tIns="45712" rIns="91424" bIns="45712">
            <a:spAutoFit/>
          </a:bodyPr>
          <a:lstStyle/>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还款日前三天提醒</a:t>
            </a:r>
            <a:endParaRPr lang="en-US" altLang="zh-CN" sz="1200" dirty="0" smtClean="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逾期客户短信提醒</a:t>
            </a:r>
            <a:endParaRPr lang="zh-CN" altLang="en-US"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专业团队电话催收</a:t>
            </a:r>
            <a:endParaRPr lang="zh-CN" altLang="en-US"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实地上门收回设备</a:t>
            </a:r>
            <a:endParaRPr lang="zh-CN" altLang="en-US" sz="1200" dirty="0">
              <a:solidFill>
                <a:schemeClr val="accent1"/>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1200" dirty="0" smtClean="0">
                <a:solidFill>
                  <a:schemeClr val="accent1"/>
                </a:solidFill>
                <a:latin typeface="微软雅黑" panose="020B0503020204020204" pitchFamily="34" charset="-122"/>
                <a:ea typeface="微软雅黑" panose="020B0503020204020204" pitchFamily="34" charset="-122"/>
              </a:rPr>
              <a:t>委外催收</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446657" y="2492896"/>
            <a:ext cx="2294113" cy="0"/>
          </a:xfrm>
          <a:prstGeom prst="line">
            <a:avLst/>
          </a:prstGeom>
          <a:ln w="25400">
            <a:solidFill>
              <a:srgbClr val="091A2D"/>
            </a:solidFill>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a:off x="4539439" y="4483324"/>
            <a:ext cx="1299408" cy="0"/>
          </a:xfrm>
          <a:prstGeom prst="line">
            <a:avLst/>
          </a:prstGeom>
          <a:ln w="25400">
            <a:solidFill>
              <a:srgbClr val="091A2D"/>
            </a:solidFill>
            <a:head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743935" y="2578721"/>
            <a:ext cx="1644489" cy="0"/>
          </a:xfrm>
          <a:prstGeom prst="line">
            <a:avLst/>
          </a:prstGeom>
          <a:ln w="25400">
            <a:solidFill>
              <a:srgbClr val="091A2D"/>
            </a:solidFill>
            <a:headEnd type="ova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79512" y="6012012"/>
            <a:ext cx="8496945" cy="369316"/>
          </a:xfrm>
          <a:prstGeom prst="rect">
            <a:avLst/>
          </a:prstGeom>
          <a:effectLst/>
        </p:spPr>
        <p:txBody>
          <a:bodyPr wrap="square" lIns="91424" tIns="45712" rIns="91424" bIns="45712">
            <a:spAutoFit/>
          </a:bodyPr>
          <a:lstStyle/>
          <a:p>
            <a:pPr>
              <a:lnSpc>
                <a:spcPct val="150000"/>
              </a:lnSpc>
            </a:pPr>
            <a:r>
              <a:rPr lang="zh-CN" altLang="en-US" sz="1200" dirty="0" smtClean="0">
                <a:solidFill>
                  <a:schemeClr val="accent1"/>
                </a:solidFill>
                <a:latin typeface="微软雅黑" panose="020B0503020204020204" pitchFamily="34" charset="-122"/>
                <a:ea typeface="微软雅黑" panose="020B0503020204020204" pitchFamily="34" charset="-122"/>
              </a:rPr>
              <a:t>接入外部征信及数据</a:t>
            </a:r>
            <a:r>
              <a:rPr lang="zh-CN" altLang="en-US" sz="1200" dirty="0">
                <a:solidFill>
                  <a:schemeClr val="accent1"/>
                </a:solidFill>
                <a:latin typeface="微软雅黑" panose="020B0503020204020204" pitchFamily="34" charset="-122"/>
                <a:ea typeface="微软雅黑" panose="020B0503020204020204" pitchFamily="34" charset="-122"/>
              </a:rPr>
              <a:t>机构</a:t>
            </a:r>
            <a:r>
              <a:rPr lang="zh-CN" altLang="en-US" sz="1200" dirty="0" smtClean="0">
                <a:solidFill>
                  <a:schemeClr val="accent1"/>
                </a:solidFill>
                <a:latin typeface="微软雅黑" panose="020B0503020204020204" pitchFamily="34" charset="-122"/>
                <a:ea typeface="微软雅黑" panose="020B0503020204020204" pitchFamily="34" charset="-122"/>
              </a:rPr>
              <a:t>：芝麻信用、百融、中</a:t>
            </a:r>
            <a:r>
              <a:rPr lang="zh-CN" altLang="en-US" sz="1200" dirty="0">
                <a:solidFill>
                  <a:schemeClr val="accent1"/>
                </a:solidFill>
                <a:latin typeface="微软雅黑" panose="020B0503020204020204" pitchFamily="34" charset="-122"/>
                <a:ea typeface="微软雅黑" panose="020B0503020204020204" pitchFamily="34" charset="-122"/>
              </a:rPr>
              <a:t>智诚、中诚信、算</a:t>
            </a:r>
            <a:r>
              <a:rPr lang="zh-CN" altLang="en-US" sz="1200" dirty="0" smtClean="0">
                <a:solidFill>
                  <a:schemeClr val="accent1"/>
                </a:solidFill>
                <a:latin typeface="微软雅黑" panose="020B0503020204020204" pitchFamily="34" charset="-122"/>
                <a:ea typeface="微软雅黑" panose="020B0503020204020204" pitchFamily="34" charset="-122"/>
              </a:rPr>
              <a:t>话征信、同盾科技、聚信立、快查、人人信、上海资信</a:t>
            </a:r>
            <a:endParaRPr lang="en-US" altLang="zh-CN" sz="1200" b="1"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0211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
          <p:cNvSpPr txBox="1"/>
          <p:nvPr/>
        </p:nvSpPr>
        <p:spPr>
          <a:xfrm>
            <a:off x="2267744" y="2636912"/>
            <a:ext cx="4608512" cy="988347"/>
          </a:xfrm>
          <a:prstGeom prst="rect">
            <a:avLst/>
          </a:prstGeom>
          <a:noFill/>
        </p:spPr>
        <p:txBody>
          <a:bodyPr wrap="square" rtlCol="0">
            <a:spAutoFit/>
          </a:bodyPr>
          <a:lstStyle/>
          <a:p>
            <a:pPr algn="ctr">
              <a:lnSpc>
                <a:spcPct val="150000"/>
              </a:lnSpc>
            </a:pPr>
            <a:r>
              <a:rPr lang="zh-CN" altLang="en-US" sz="4400" b="1" dirty="0" smtClean="0">
                <a:solidFill>
                  <a:schemeClr val="accent1"/>
                </a:solidFill>
                <a:latin typeface="微软雅黑" panose="020B0503020204020204" pitchFamily="34" charset="-122"/>
                <a:ea typeface="微软雅黑" panose="020B0503020204020204" pitchFamily="34" charset="-122"/>
              </a:rPr>
              <a:t>谢谢！</a:t>
            </a:r>
            <a:endParaRPr lang="zh-CN" altLang="en-US" sz="4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944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dirty="0"/>
              <a:t>易点租 国内最大办公</a:t>
            </a:r>
            <a:r>
              <a:rPr kumimoji="1" lang="zh-CN" altLang="en-US" dirty="0" smtClean="0"/>
              <a:t>电脑</a:t>
            </a:r>
            <a:r>
              <a:rPr kumimoji="1" lang="zh-CN" altLang="en-US" dirty="0"/>
              <a:t>互联网</a:t>
            </a:r>
            <a:r>
              <a:rPr kumimoji="1" lang="zh-CN" altLang="en-US" dirty="0" smtClean="0"/>
              <a:t>租赁</a:t>
            </a:r>
            <a:r>
              <a:rPr kumimoji="1" lang="zh-CN" altLang="en-US" dirty="0"/>
              <a:t>电</a:t>
            </a:r>
            <a:r>
              <a:rPr kumimoji="1" lang="zh-CN" altLang="en-US" dirty="0" smtClean="0"/>
              <a:t>商</a:t>
            </a:r>
            <a:endParaRPr kumimoji="1" lang="zh-CN" altLang="en-US" dirty="0"/>
          </a:p>
        </p:txBody>
      </p:sp>
      <p:sp>
        <p:nvSpPr>
          <p:cNvPr id="33" name="Rectangle 2"/>
          <p:cNvSpPr/>
          <p:nvPr/>
        </p:nvSpPr>
        <p:spPr>
          <a:xfrm>
            <a:off x="513370" y="2204864"/>
            <a:ext cx="2105262" cy="1872526"/>
          </a:xfrm>
          <a:prstGeom prst="rect">
            <a:avLst/>
          </a:prstGeom>
          <a:solidFill>
            <a:srgbClr val="63C5E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Rectangle 3"/>
          <p:cNvSpPr/>
          <p:nvPr/>
        </p:nvSpPr>
        <p:spPr>
          <a:xfrm>
            <a:off x="513370" y="4072932"/>
            <a:ext cx="2105262" cy="187252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5" name="Rectangle 4"/>
          <p:cNvSpPr/>
          <p:nvPr/>
        </p:nvSpPr>
        <p:spPr>
          <a:xfrm>
            <a:off x="2618632" y="2204864"/>
            <a:ext cx="2009565" cy="187252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8" name="Rectangle 5"/>
          <p:cNvSpPr/>
          <p:nvPr/>
        </p:nvSpPr>
        <p:spPr>
          <a:xfrm>
            <a:off x="2618632" y="4077390"/>
            <a:ext cx="2009565" cy="1872526"/>
          </a:xfrm>
          <a:prstGeom prst="rect">
            <a:avLst/>
          </a:prstGeom>
          <a:solidFill>
            <a:srgbClr val="63C5E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9" name="Rectangle 6"/>
          <p:cNvSpPr/>
          <p:nvPr/>
        </p:nvSpPr>
        <p:spPr>
          <a:xfrm>
            <a:off x="4628197" y="2204864"/>
            <a:ext cx="2009565" cy="1872526"/>
          </a:xfrm>
          <a:prstGeom prst="rect">
            <a:avLst/>
          </a:prstGeom>
          <a:solidFill>
            <a:srgbClr val="63C5E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0" name="Rectangle 7"/>
          <p:cNvSpPr/>
          <p:nvPr/>
        </p:nvSpPr>
        <p:spPr>
          <a:xfrm>
            <a:off x="4628197" y="4072932"/>
            <a:ext cx="2009565" cy="187252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2" name="Rectangle 8"/>
          <p:cNvSpPr/>
          <p:nvPr/>
        </p:nvSpPr>
        <p:spPr>
          <a:xfrm>
            <a:off x="6637762" y="2204864"/>
            <a:ext cx="2009565" cy="187252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3" name="Rectangle 9"/>
          <p:cNvSpPr/>
          <p:nvPr/>
        </p:nvSpPr>
        <p:spPr>
          <a:xfrm>
            <a:off x="6637762" y="4077390"/>
            <a:ext cx="2009565" cy="1872526"/>
          </a:xfrm>
          <a:prstGeom prst="rect">
            <a:avLst/>
          </a:prstGeom>
          <a:solidFill>
            <a:srgbClr val="63C5E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44" name="Picture 5" descr="C:\Users\Jonahs\Dropbox\Projects SCOTT\MEET Windows Azure\source\Background\tile-icon-CDN.png"/>
          <p:cNvPicPr>
            <a:picLocks noChangeAspect="1" noChangeArrowheads="1"/>
          </p:cNvPicPr>
          <p:nvPr/>
        </p:nvPicPr>
        <p:blipFill>
          <a:blip r:embed="rId3"/>
          <a:srcRect/>
          <a:stretch>
            <a:fillRect/>
          </a:stretch>
        </p:blipFill>
        <p:spPr bwMode="auto">
          <a:xfrm>
            <a:off x="3171617" y="4542114"/>
            <a:ext cx="903595" cy="94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85"/>
          <p:cNvSpPr>
            <a:spLocks noChangeArrowheads="1"/>
          </p:cNvSpPr>
          <p:nvPr/>
        </p:nvSpPr>
        <p:spPr bwMode="auto">
          <a:xfrm>
            <a:off x="520164" y="4530912"/>
            <a:ext cx="2107620" cy="42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08" tIns="57603" rIns="115208" bIns="57603">
            <a:spAutoFit/>
          </a:bodyPr>
          <a:lstStyle/>
          <a:p>
            <a:pPr>
              <a:spcBef>
                <a:spcPct val="0"/>
              </a:spcBef>
              <a:buFont typeface="Arial" charset="0"/>
              <a:buNone/>
            </a:pPr>
            <a:r>
              <a:rPr lang="zh-CN" altLang="en-US" sz="2000" b="1" dirty="0">
                <a:solidFill>
                  <a:schemeClr val="tx1">
                    <a:lumMod val="75000"/>
                    <a:lumOff val="25000"/>
                  </a:schemeClr>
                </a:solidFill>
                <a:latin typeface="微软雅黑" pitchFamily="34" charset="-122"/>
                <a:ea typeface="微软雅黑" pitchFamily="34" charset="-122"/>
              </a:rPr>
              <a:t>首创</a:t>
            </a:r>
            <a:r>
              <a:rPr lang="zh-CN" altLang="en-US" sz="2000" b="1" dirty="0" smtClean="0">
                <a:solidFill>
                  <a:schemeClr val="tx1">
                    <a:lumMod val="75000"/>
                    <a:lumOff val="25000"/>
                  </a:schemeClr>
                </a:solidFill>
                <a:latin typeface="微软雅黑" pitchFamily="34" charset="-122"/>
                <a:ea typeface="微软雅黑" pitchFamily="34" charset="-122"/>
              </a:rPr>
              <a:t>免</a:t>
            </a:r>
            <a:r>
              <a:rPr lang="zh-CN" altLang="en-US" sz="2000" b="1" dirty="0">
                <a:solidFill>
                  <a:schemeClr val="tx1">
                    <a:lumMod val="75000"/>
                    <a:lumOff val="25000"/>
                  </a:schemeClr>
                </a:solidFill>
                <a:latin typeface="微软雅黑" pitchFamily="34" charset="-122"/>
                <a:ea typeface="微软雅黑" pitchFamily="34" charset="-122"/>
              </a:rPr>
              <a:t>押金租赁</a:t>
            </a:r>
          </a:p>
        </p:txBody>
      </p:sp>
      <p:sp>
        <p:nvSpPr>
          <p:cNvPr id="48" name="文本框 13"/>
          <p:cNvSpPr txBox="1"/>
          <p:nvPr/>
        </p:nvSpPr>
        <p:spPr>
          <a:xfrm>
            <a:off x="628257" y="5108833"/>
            <a:ext cx="1871741" cy="552066"/>
          </a:xfrm>
          <a:prstGeom prst="rect">
            <a:avLst/>
          </a:prstGeom>
          <a:noFill/>
        </p:spPr>
        <p:txBody>
          <a:bodyPr wrap="square" lIns="91435" tIns="45716" rIns="91435" bIns="45716" rtlCol="0">
            <a:spAutoFit/>
          </a:bodyPr>
          <a:lstStyle/>
          <a:p>
            <a:pPr>
              <a:lnSpc>
                <a:spcPct val="120000"/>
              </a:lnSpc>
              <a:spcBef>
                <a:spcPct val="0"/>
              </a:spcBef>
              <a:buNone/>
            </a:pPr>
            <a:r>
              <a:rPr lang="zh-CN" altLang="en-US" sz="1300" dirty="0" smtClean="0">
                <a:solidFill>
                  <a:schemeClr val="tx1">
                    <a:lumMod val="75000"/>
                    <a:lumOff val="25000"/>
                  </a:schemeClr>
                </a:solidFill>
                <a:latin typeface="微软雅黑" pitchFamily="34" charset="-122"/>
                <a:ea typeface="微软雅黑" pitchFamily="34" charset="-122"/>
                <a:sym typeface="微软雅黑" pitchFamily="34" charset="-122"/>
              </a:rPr>
              <a:t>为企业节省现金流，避免一次性大额投入</a:t>
            </a:r>
            <a:endParaRPr lang="zh-CN" altLang="en-US" sz="1300" dirty="0">
              <a:solidFill>
                <a:schemeClr val="tx1">
                  <a:lumMod val="75000"/>
                  <a:lumOff val="25000"/>
                </a:schemeClr>
              </a:solidFill>
              <a:latin typeface="微软雅黑" pitchFamily="34" charset="-122"/>
              <a:ea typeface="微软雅黑" pitchFamily="34" charset="-122"/>
              <a:sym typeface="微软雅黑" pitchFamily="34" charset="-122"/>
            </a:endParaRPr>
          </a:p>
        </p:txBody>
      </p:sp>
      <p:pic>
        <p:nvPicPr>
          <p:cNvPr id="49" name="Picture 3" descr="C:\Users\Jonahs\Dropbox\Projects SCOTT\MEET Windows Azure\source\Background\tile-icon-bigdata.png"/>
          <p:cNvPicPr>
            <a:picLocks noChangeAspect="1" noChangeArrowheads="1"/>
          </p:cNvPicPr>
          <p:nvPr/>
        </p:nvPicPr>
        <p:blipFill>
          <a:blip r:embed="rId4"/>
          <a:srcRect/>
          <a:stretch>
            <a:fillRect/>
          </a:stretch>
        </p:blipFill>
        <p:spPr bwMode="auto">
          <a:xfrm>
            <a:off x="1106591" y="2772082"/>
            <a:ext cx="903595" cy="94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p:cNvPicPr>
            <a:picLocks noChangeAspect="1" noChangeArrowheads="1"/>
          </p:cNvPicPr>
          <p:nvPr/>
        </p:nvPicPr>
        <p:blipFill>
          <a:blip r:embed="rId5" cstate="print"/>
          <a:srcRect/>
          <a:stretch>
            <a:fillRect/>
          </a:stretch>
        </p:blipFill>
        <p:spPr bwMode="auto">
          <a:xfrm>
            <a:off x="5181182" y="2735954"/>
            <a:ext cx="903595" cy="94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0"/>
          <p:cNvPicPr>
            <a:picLocks noChangeAspect="1" noChangeArrowheads="1"/>
          </p:cNvPicPr>
          <p:nvPr/>
        </p:nvPicPr>
        <p:blipFill>
          <a:blip r:embed="rId6" cstate="print"/>
          <a:srcRect/>
          <a:stretch>
            <a:fillRect/>
          </a:stretch>
        </p:blipFill>
        <p:spPr bwMode="auto">
          <a:xfrm>
            <a:off x="7084979" y="4403768"/>
            <a:ext cx="1168699" cy="121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矩形 85"/>
          <p:cNvSpPr>
            <a:spLocks noChangeArrowheads="1"/>
          </p:cNvSpPr>
          <p:nvPr/>
        </p:nvSpPr>
        <p:spPr bwMode="auto">
          <a:xfrm>
            <a:off x="2632377" y="2540211"/>
            <a:ext cx="2011631" cy="42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000" b="1" dirty="0" smtClean="0">
                <a:solidFill>
                  <a:schemeClr val="tx1">
                    <a:lumMod val="75000"/>
                    <a:lumOff val="25000"/>
                  </a:schemeClr>
                </a:solidFill>
                <a:sym typeface="微软雅黑" pitchFamily="34" charset="-122"/>
              </a:rPr>
              <a:t>企业租赁电商</a:t>
            </a:r>
            <a:endParaRPr lang="zh-CN" altLang="en-US" sz="2000" dirty="0">
              <a:solidFill>
                <a:schemeClr val="tx1">
                  <a:lumMod val="75000"/>
                  <a:lumOff val="25000"/>
                </a:schemeClr>
              </a:solidFill>
              <a:latin typeface="Arial" charset="0"/>
              <a:ea typeface="宋体" pitchFamily="2" charset="-122"/>
            </a:endParaRPr>
          </a:p>
        </p:txBody>
      </p:sp>
      <p:sp>
        <p:nvSpPr>
          <p:cNvPr id="56" name="文本框 13"/>
          <p:cNvSpPr txBox="1"/>
          <p:nvPr/>
        </p:nvSpPr>
        <p:spPr>
          <a:xfrm>
            <a:off x="2701466" y="3045468"/>
            <a:ext cx="1871741" cy="502408"/>
          </a:xfrm>
          <a:prstGeom prst="rect">
            <a:avLst/>
          </a:prstGeom>
          <a:noFill/>
        </p:spPr>
        <p:txBody>
          <a:bodyPr wrap="square" lIns="91435" tIns="45716" rIns="91435" bIns="45716" rtlCol="0">
            <a:spAutoFit/>
          </a:bodyPr>
          <a:lstStyle/>
          <a:p>
            <a:pPr>
              <a:lnSpc>
                <a:spcPct val="120000"/>
              </a:lnSpc>
              <a:spcBef>
                <a:spcPct val="0"/>
              </a:spcBef>
              <a:buNone/>
            </a:pPr>
            <a:r>
              <a:rPr lang="zh-CN" altLang="en-US" sz="1300" dirty="0" smtClean="0">
                <a:solidFill>
                  <a:schemeClr val="tx1">
                    <a:lumMod val="75000"/>
                    <a:lumOff val="25000"/>
                  </a:schemeClr>
                </a:solidFill>
                <a:latin typeface="微软雅黑" pitchFamily="34" charset="-122"/>
                <a:ea typeface="微软雅黑" pitchFamily="34" charset="-122"/>
                <a:sym typeface="微软雅黑" pitchFamily="34" charset="-122"/>
              </a:rPr>
              <a:t>所有交易均由线上完成，高效准确</a:t>
            </a:r>
            <a:endParaRPr lang="zh-CN" altLang="en-US" sz="13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57" name="矩形 85"/>
          <p:cNvSpPr>
            <a:spLocks noChangeArrowheads="1"/>
          </p:cNvSpPr>
          <p:nvPr/>
        </p:nvSpPr>
        <p:spPr bwMode="auto">
          <a:xfrm>
            <a:off x="4865801" y="4556860"/>
            <a:ext cx="1526425" cy="3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sz="2000" b="1" dirty="0" smtClean="0">
                <a:solidFill>
                  <a:schemeClr val="tx1">
                    <a:lumMod val="75000"/>
                    <a:lumOff val="25000"/>
                  </a:schemeClr>
                </a:solidFill>
                <a:sym typeface="微软雅黑" pitchFamily="34" charset="-122"/>
              </a:rPr>
              <a:t>弹性租赁</a:t>
            </a:r>
            <a:endParaRPr lang="zh-CN" altLang="en-US" sz="2000" b="1" dirty="0">
              <a:solidFill>
                <a:schemeClr val="tx1">
                  <a:lumMod val="75000"/>
                  <a:lumOff val="25000"/>
                </a:schemeClr>
              </a:solidFill>
              <a:sym typeface="微软雅黑" pitchFamily="34" charset="-122"/>
            </a:endParaRPr>
          </a:p>
        </p:txBody>
      </p:sp>
      <p:sp>
        <p:nvSpPr>
          <p:cNvPr id="58" name="文本框 13"/>
          <p:cNvSpPr txBox="1"/>
          <p:nvPr/>
        </p:nvSpPr>
        <p:spPr>
          <a:xfrm>
            <a:off x="4644008" y="5108833"/>
            <a:ext cx="2054309" cy="572456"/>
          </a:xfrm>
          <a:prstGeom prst="rect">
            <a:avLst/>
          </a:prstGeom>
          <a:noFill/>
        </p:spPr>
        <p:txBody>
          <a:bodyPr wrap="square" lIns="91435" tIns="45716" rIns="91435" bIns="45716" rtlCol="0">
            <a:spAutoFit/>
          </a:bodyPr>
          <a:lstStyle/>
          <a:p>
            <a:pPr>
              <a:lnSpc>
                <a:spcPct val="120000"/>
              </a:lnSpc>
              <a:spcBef>
                <a:spcPct val="0"/>
              </a:spcBef>
              <a:buNone/>
            </a:pPr>
            <a:r>
              <a:rPr lang="zh-CN" altLang="en-US" sz="1300" dirty="0" smtClean="0">
                <a:solidFill>
                  <a:schemeClr val="tx1">
                    <a:lumMod val="75000"/>
                    <a:lumOff val="25000"/>
                  </a:schemeClr>
                </a:solidFill>
                <a:latin typeface="微软雅黑" pitchFamily="34" charset="-122"/>
                <a:ea typeface="微软雅黑" pitchFamily="34" charset="-122"/>
                <a:sym typeface="微软雅黑" pitchFamily="34" charset="-122"/>
              </a:rPr>
              <a:t>按月付费，随需应变，可随时退还，可换代升级</a:t>
            </a:r>
            <a:endParaRPr lang="zh-CN" altLang="en-US" sz="13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0" name="文本框 13"/>
          <p:cNvSpPr txBox="1"/>
          <p:nvPr/>
        </p:nvSpPr>
        <p:spPr>
          <a:xfrm>
            <a:off x="6733459" y="3045468"/>
            <a:ext cx="1871741" cy="792132"/>
          </a:xfrm>
          <a:prstGeom prst="rect">
            <a:avLst/>
          </a:prstGeom>
          <a:noFill/>
        </p:spPr>
        <p:txBody>
          <a:bodyPr wrap="square" lIns="91435" tIns="45716" rIns="91435" bIns="45716" rtlCol="0">
            <a:spAutoFit/>
          </a:bodyPr>
          <a:lstStyle/>
          <a:p>
            <a:pPr>
              <a:lnSpc>
                <a:spcPct val="120000"/>
              </a:lnSpc>
              <a:spcBef>
                <a:spcPct val="0"/>
              </a:spcBef>
              <a:buNone/>
            </a:pPr>
            <a:r>
              <a:rPr lang="zh-CN" altLang="en-US" sz="1300" dirty="0" smtClean="0">
                <a:solidFill>
                  <a:schemeClr val="tx1">
                    <a:lumMod val="75000"/>
                    <a:lumOff val="25000"/>
                  </a:schemeClr>
                </a:solidFill>
                <a:latin typeface="微软雅黑" pitchFamily="34" charset="-122"/>
                <a:ea typeface="微软雅黑" pitchFamily="34" charset="-122"/>
                <a:sym typeface="微软雅黑" pitchFamily="34" charset="-122"/>
              </a:rPr>
              <a:t>全程硬件保障，大大降低企业行政及财务管理成本</a:t>
            </a:r>
            <a:endParaRPr lang="zh-CN" altLang="en-US" sz="13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1" name="TextBox 3"/>
          <p:cNvSpPr txBox="1"/>
          <p:nvPr/>
        </p:nvSpPr>
        <p:spPr>
          <a:xfrm>
            <a:off x="6698317" y="2566159"/>
            <a:ext cx="1851027" cy="372213"/>
          </a:xfrm>
          <a:prstGeom prst="rect">
            <a:avLst/>
          </a:prstGeom>
          <a:noFill/>
          <a:ln>
            <a:noFill/>
          </a:ln>
        </p:spPr>
        <p:txBody>
          <a:bodyPr wrap="square" lIns="115208" tIns="57603" rIns="115208" bIns="57603">
            <a:spAutoFit/>
          </a:bodyPr>
          <a:lstStyle>
            <a:defPPr>
              <a:defRPr lang="zh-CN"/>
            </a:defPPr>
            <a:lvl1pPr>
              <a:spcBef>
                <a:spcPct val="0"/>
              </a:spcBef>
              <a:buFont typeface="Arial" charset="0"/>
              <a:buNone/>
              <a:defRPr sz="2000" b="1">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ctr"/>
            <a:r>
              <a:rPr lang="zh-CN" altLang="en-US" dirty="0">
                <a:sym typeface="微软雅黑" pitchFamily="34" charset="-122"/>
              </a:rPr>
              <a:t>真正</a:t>
            </a:r>
            <a:r>
              <a:rPr lang="zh-CN" altLang="en-US" dirty="0" smtClean="0">
                <a:sym typeface="微软雅黑" pitchFamily="34" charset="-122"/>
              </a:rPr>
              <a:t>轻资产</a:t>
            </a:r>
            <a:endParaRPr lang="zh-CN" altLang="en-US" dirty="0">
              <a:sym typeface="微软雅黑" pitchFamily="34" charset="-122"/>
            </a:endParaRPr>
          </a:p>
        </p:txBody>
      </p:sp>
      <p:sp>
        <p:nvSpPr>
          <p:cNvPr id="62" name="文本框 61"/>
          <p:cNvSpPr txBox="1"/>
          <p:nvPr/>
        </p:nvSpPr>
        <p:spPr>
          <a:xfrm>
            <a:off x="463282" y="1501051"/>
            <a:ext cx="5827236" cy="400110"/>
          </a:xfrm>
          <a:prstGeom prst="rect">
            <a:avLst/>
          </a:prstGeom>
          <a:noFill/>
        </p:spPr>
        <p:txBody>
          <a:bodyPr wrap="none" rtlCol="0">
            <a:spAutoFit/>
          </a:bodyPr>
          <a:lstStyle/>
          <a:p>
            <a:r>
              <a:rPr lang="zh-CN" altLang="en-US" sz="2000" dirty="0" smtClean="0">
                <a:solidFill>
                  <a:srgbClr val="63C5EA"/>
                </a:solidFill>
                <a:latin typeface="微软雅黑" pitchFamily="34" charset="-122"/>
                <a:ea typeface="微软雅黑" pitchFamily="34" charset="-122"/>
              </a:rPr>
              <a:t>易点租为企业提供更</a:t>
            </a:r>
            <a:r>
              <a:rPr lang="zh-CN" altLang="en-US" sz="2000" dirty="0">
                <a:solidFill>
                  <a:srgbClr val="63C5EA"/>
                </a:solidFill>
                <a:latin typeface="微软雅黑" pitchFamily="34" charset="-122"/>
                <a:ea typeface="微软雅黑" pitchFamily="34" charset="-122"/>
              </a:rPr>
              <a:t>优的办公电脑租赁</a:t>
            </a:r>
            <a:r>
              <a:rPr lang="zh-CN" altLang="en-US" sz="2000" dirty="0" smtClean="0">
                <a:solidFill>
                  <a:srgbClr val="63C5EA"/>
                </a:solidFill>
                <a:latin typeface="微软雅黑" pitchFamily="34" charset="-122"/>
                <a:ea typeface="微软雅黑" pitchFamily="34" charset="-122"/>
              </a:rPr>
              <a:t>化使用模式</a:t>
            </a:r>
            <a:endParaRPr lang="zh-CN" altLang="en-US" sz="2000" dirty="0">
              <a:solidFill>
                <a:srgbClr val="63C5EA"/>
              </a:solidFill>
              <a:latin typeface="微软雅黑" pitchFamily="34" charset="-122"/>
              <a:ea typeface="微软雅黑" pitchFamily="34" charset="-122"/>
            </a:endParaRPr>
          </a:p>
        </p:txBody>
      </p:sp>
    </p:spTree>
    <p:extLst>
      <p:ext uri="{BB962C8B-B14F-4D97-AF65-F5344CB8AC3E}">
        <p14:creationId xmlns:p14="http://schemas.microsoft.com/office/powerpoint/2010/main" val="293447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易点租 国内最大办公电脑互联网租赁电商</a:t>
            </a:r>
            <a:endParaRPr lang="zh-CN" altLang="en-US" dirty="0"/>
          </a:p>
        </p:txBody>
      </p:sp>
      <p:pic>
        <p:nvPicPr>
          <p:cNvPr id="81" name="图片 80"/>
          <p:cNvPicPr>
            <a:picLocks noChangeAspect="1"/>
          </p:cNvPicPr>
          <p:nvPr/>
        </p:nvPicPr>
        <p:blipFill>
          <a:blip r:embed="rId2"/>
          <a:stretch>
            <a:fillRect/>
          </a:stretch>
        </p:blipFill>
        <p:spPr>
          <a:xfrm>
            <a:off x="-5798" y="1628800"/>
            <a:ext cx="9159701" cy="4032448"/>
          </a:xfrm>
          <a:prstGeom prst="rect">
            <a:avLst/>
          </a:prstGeom>
        </p:spPr>
      </p:pic>
    </p:spTree>
    <p:extLst>
      <p:ext uri="{BB962C8B-B14F-4D97-AF65-F5344CB8AC3E}">
        <p14:creationId xmlns:p14="http://schemas.microsoft.com/office/powerpoint/2010/main" val="299318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a:stCxn id="27" idx="0"/>
            <a:endCxn id="53" idx="2"/>
          </p:cNvCxnSpPr>
          <p:nvPr/>
        </p:nvCxnSpPr>
        <p:spPr>
          <a:xfrm flipV="1">
            <a:off x="2692335" y="2537705"/>
            <a:ext cx="1" cy="784021"/>
          </a:xfrm>
          <a:prstGeom prst="line">
            <a:avLst/>
          </a:prstGeom>
          <a:ln>
            <a:solidFill>
              <a:srgbClr val="39A1EA"/>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6" idx="0"/>
            <a:endCxn id="59" idx="2"/>
          </p:cNvCxnSpPr>
          <p:nvPr/>
        </p:nvCxnSpPr>
        <p:spPr>
          <a:xfrm flipH="1" flipV="1">
            <a:off x="5059751" y="2537705"/>
            <a:ext cx="9236" cy="784021"/>
          </a:xfrm>
          <a:prstGeom prst="line">
            <a:avLst/>
          </a:prstGeom>
          <a:ln>
            <a:solidFill>
              <a:srgbClr val="39A1EA"/>
            </a:solidFill>
            <a:prstDash val="dash"/>
          </a:ln>
        </p:spPr>
        <p:style>
          <a:lnRef idx="1">
            <a:schemeClr val="accent1"/>
          </a:lnRef>
          <a:fillRef idx="0">
            <a:schemeClr val="accent1"/>
          </a:fillRef>
          <a:effectRef idx="0">
            <a:schemeClr val="accent1"/>
          </a:effectRef>
          <a:fontRef idx="minor">
            <a:schemeClr val="tx1"/>
          </a:fontRef>
        </p:style>
      </p:cxnSp>
      <p:sp>
        <p:nvSpPr>
          <p:cNvPr id="6" name="标题 5"/>
          <p:cNvSpPr>
            <a:spLocks noGrp="1"/>
          </p:cNvSpPr>
          <p:nvPr>
            <p:ph type="title"/>
          </p:nvPr>
        </p:nvSpPr>
        <p:spPr/>
        <p:txBody>
          <a:bodyPr/>
          <a:lstStyle/>
          <a:p>
            <a:r>
              <a:rPr kumimoji="1" lang="zh-CN" altLang="en-US" dirty="0"/>
              <a:t>易点</a:t>
            </a:r>
            <a:r>
              <a:rPr kumimoji="1" lang="zh-CN" altLang="en-US" dirty="0" smtClean="0"/>
              <a:t>租发展概述</a:t>
            </a:r>
            <a:endParaRPr kumimoji="1" lang="zh-CN" altLang="en-US" dirty="0"/>
          </a:p>
        </p:txBody>
      </p:sp>
      <p:cxnSp>
        <p:nvCxnSpPr>
          <p:cNvPr id="17" name="直接连接符 34"/>
          <p:cNvCxnSpPr/>
          <p:nvPr/>
        </p:nvCxnSpPr>
        <p:spPr>
          <a:xfrm flipV="1">
            <a:off x="899592" y="3380939"/>
            <a:ext cx="7488832" cy="42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67495" y="3321726"/>
            <a:ext cx="119270" cy="11927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39552" y="3041665"/>
            <a:ext cx="775157" cy="230832"/>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900" dirty="0">
                <a:solidFill>
                  <a:schemeClr val="accent1"/>
                </a:solidFill>
                <a:latin typeface="Arial" panose="020B0604020202020204" pitchFamily="34" charset="0"/>
                <a:ea typeface="宋体" panose="02010600030101010101" pitchFamily="2" charset="-122"/>
                <a:cs typeface="Arial" panose="020B0604020202020204" pitchFamily="34" charset="0"/>
              </a:rPr>
              <a:t>2015.3</a:t>
            </a:r>
            <a:endParaRPr lang="zh-CN" altLang="en-US" sz="9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23" name="文本框 22"/>
          <p:cNvSpPr txBox="1"/>
          <p:nvPr/>
        </p:nvSpPr>
        <p:spPr>
          <a:xfrm>
            <a:off x="217588" y="3527430"/>
            <a:ext cx="1402084" cy="261610"/>
          </a:xfrm>
          <a:prstGeom prst="rect">
            <a:avLst/>
          </a:prstGeom>
          <a:noFill/>
        </p:spPr>
        <p:txBody>
          <a:bodyPr wrap="square" rtlCol="0" anchor="t">
            <a:spAutoFit/>
          </a:bodyPr>
          <a:lstStyle>
            <a:defPPr>
              <a:defRPr lang="zh-CN"/>
            </a:defPPr>
            <a:lvl1pPr algn="ctr">
              <a:lnSpc>
                <a:spcPct val="100000"/>
              </a:lnSpc>
              <a:spcBef>
                <a:spcPts val="20"/>
              </a:spcBef>
              <a:buClr>
                <a:schemeClr val="tx1">
                  <a:lumMod val="75000"/>
                  <a:lumOff val="25000"/>
                </a:schemeClr>
              </a:buClr>
              <a:buSzPct val="90000"/>
              <a:defRPr sz="1100">
                <a:solidFill>
                  <a:schemeClr val="accent1"/>
                </a:solidFill>
                <a:latin typeface="宋体" panose="02010600030101010101" pitchFamily="2" charset="-122"/>
                <a:ea typeface="宋体" panose="02010600030101010101" pitchFamily="2" charset="-122"/>
                <a:cs typeface="Arial" charset="0"/>
              </a:defRPr>
            </a:lvl1pPr>
          </a:lstStyle>
          <a:p>
            <a:r>
              <a:rPr lang="zh-CN" altLang="en-US" dirty="0"/>
              <a:t>公司服务正式上线</a:t>
            </a:r>
          </a:p>
        </p:txBody>
      </p:sp>
      <p:sp>
        <p:nvSpPr>
          <p:cNvPr id="27" name="椭圆 26"/>
          <p:cNvSpPr/>
          <p:nvPr/>
        </p:nvSpPr>
        <p:spPr>
          <a:xfrm>
            <a:off x="2632700" y="3321726"/>
            <a:ext cx="119270" cy="11927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302221" y="3041665"/>
            <a:ext cx="780229" cy="230832"/>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900" dirty="0">
                <a:solidFill>
                  <a:schemeClr val="accent1"/>
                </a:solidFill>
                <a:latin typeface="Arial" panose="020B0604020202020204" pitchFamily="34" charset="0"/>
                <a:ea typeface="宋体" panose="02010600030101010101" pitchFamily="2" charset="-122"/>
                <a:cs typeface="Arial" panose="020B0604020202020204" pitchFamily="34" charset="0"/>
              </a:rPr>
              <a:t>2015.6</a:t>
            </a:r>
            <a:endParaRPr lang="zh-CN" altLang="en-US" sz="9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32" name="文本框 31"/>
          <p:cNvSpPr txBox="1"/>
          <p:nvPr/>
        </p:nvSpPr>
        <p:spPr>
          <a:xfrm>
            <a:off x="1835696" y="3527430"/>
            <a:ext cx="1713278" cy="261610"/>
          </a:xfrm>
          <a:prstGeom prst="rect">
            <a:avLst/>
          </a:prstGeom>
          <a:noFill/>
        </p:spPr>
        <p:txBody>
          <a:bodyPr wrap="square" rtlCol="0" anchor="t">
            <a:spAutoFit/>
          </a:bodyPr>
          <a:lstStyle>
            <a:defPPr>
              <a:defRPr lang="zh-CN"/>
            </a:defPPr>
            <a:lvl1pPr algn="ctr">
              <a:lnSpc>
                <a:spcPct val="100000"/>
              </a:lnSpc>
              <a:spcBef>
                <a:spcPts val="20"/>
              </a:spcBef>
              <a:buClr>
                <a:schemeClr val="tx1">
                  <a:lumMod val="75000"/>
                  <a:lumOff val="25000"/>
                </a:schemeClr>
              </a:buClr>
              <a:buSzPct val="90000"/>
              <a:defRPr sz="1100">
                <a:solidFill>
                  <a:schemeClr val="accent1"/>
                </a:solidFill>
                <a:latin typeface="宋体" panose="02010600030101010101" pitchFamily="2" charset="-122"/>
                <a:ea typeface="宋体" panose="02010600030101010101" pitchFamily="2" charset="-122"/>
                <a:cs typeface="Arial" charset="0"/>
              </a:defRPr>
            </a:lvl1pPr>
          </a:lstStyle>
          <a:p>
            <a:r>
              <a:rPr lang="zh-CN" altLang="en-US" dirty="0"/>
              <a:t>获洪泰基金天使轮投资</a:t>
            </a:r>
          </a:p>
        </p:txBody>
      </p:sp>
      <p:sp>
        <p:nvSpPr>
          <p:cNvPr id="36" name="椭圆 35"/>
          <p:cNvSpPr/>
          <p:nvPr/>
        </p:nvSpPr>
        <p:spPr>
          <a:xfrm>
            <a:off x="5009352" y="3321726"/>
            <a:ext cx="119270" cy="11927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650826" y="3041665"/>
            <a:ext cx="836323" cy="230832"/>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900" dirty="0">
                <a:solidFill>
                  <a:schemeClr val="accent1"/>
                </a:solidFill>
                <a:latin typeface="Arial" panose="020B0604020202020204" pitchFamily="34" charset="0"/>
                <a:ea typeface="宋体" panose="02010600030101010101" pitchFamily="2" charset="-122"/>
                <a:cs typeface="Arial" panose="020B0604020202020204" pitchFamily="34" charset="0"/>
              </a:rPr>
              <a:t>2015.10</a:t>
            </a:r>
            <a:endParaRPr lang="zh-CN" altLang="en-US" sz="9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41" name="文本框 40"/>
          <p:cNvSpPr txBox="1"/>
          <p:nvPr/>
        </p:nvSpPr>
        <p:spPr>
          <a:xfrm>
            <a:off x="4067944" y="3527430"/>
            <a:ext cx="2088232" cy="261610"/>
          </a:xfrm>
          <a:prstGeom prst="rect">
            <a:avLst/>
          </a:prstGeom>
          <a:noFill/>
        </p:spPr>
        <p:txBody>
          <a:bodyPr wrap="square" rtlCol="0" anchor="t">
            <a:spAutoFit/>
          </a:bodyPr>
          <a:lstStyle>
            <a:defPPr>
              <a:defRPr lang="zh-CN"/>
            </a:defPPr>
            <a:lvl1pPr algn="ctr">
              <a:lnSpc>
                <a:spcPct val="100000"/>
              </a:lnSpc>
              <a:spcBef>
                <a:spcPts val="20"/>
              </a:spcBef>
              <a:buClr>
                <a:schemeClr val="tx1">
                  <a:lumMod val="75000"/>
                  <a:lumOff val="25000"/>
                </a:schemeClr>
              </a:buClr>
              <a:buSzPct val="90000"/>
              <a:defRPr sz="1100">
                <a:solidFill>
                  <a:schemeClr val="accent1"/>
                </a:solidFill>
                <a:latin typeface="宋体" panose="02010600030101010101" pitchFamily="2" charset="-122"/>
                <a:ea typeface="宋体" panose="02010600030101010101" pitchFamily="2" charset="-122"/>
                <a:cs typeface="Arial" charset="0"/>
              </a:defRPr>
            </a:lvl1pPr>
          </a:lstStyle>
          <a:p>
            <a:r>
              <a:rPr lang="zh-CN" altLang="en-US" dirty="0"/>
              <a:t>获经纬中国、顺为资本</a:t>
            </a:r>
            <a:r>
              <a:rPr lang="en-US" altLang="zh-CN" dirty="0"/>
              <a:t>A</a:t>
            </a:r>
            <a:r>
              <a:rPr lang="zh-CN" altLang="en-US" dirty="0"/>
              <a:t>轮投资</a:t>
            </a:r>
          </a:p>
        </p:txBody>
      </p:sp>
      <p:sp>
        <p:nvSpPr>
          <p:cNvPr id="53" name="文本框 52"/>
          <p:cNvSpPr txBox="1"/>
          <p:nvPr/>
        </p:nvSpPr>
        <p:spPr>
          <a:xfrm>
            <a:off x="2050130" y="2168373"/>
            <a:ext cx="1284411" cy="369332"/>
          </a:xfrm>
          <a:prstGeom prst="rect">
            <a:avLst/>
          </a:prstGeom>
          <a:solidFill>
            <a:schemeClr val="accent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900" dirty="0">
                <a:solidFill>
                  <a:schemeClr val="bg1"/>
                </a:solidFill>
                <a:latin typeface="Arial" panose="020B0604020202020204" pitchFamily="34" charset="0"/>
                <a:ea typeface="宋体" panose="02010600030101010101" pitchFamily="2" charset="-122"/>
                <a:cs typeface="Arial" panose="020B0604020202020204" pitchFamily="34" charset="0"/>
              </a:rPr>
              <a:t>付费企业客户超</a:t>
            </a:r>
            <a:r>
              <a:rPr lang="en-US" altLang="zh-CN" sz="900" dirty="0">
                <a:solidFill>
                  <a:schemeClr val="bg1"/>
                </a:solidFill>
                <a:latin typeface="Arial" panose="020B0604020202020204" pitchFamily="34" charset="0"/>
                <a:ea typeface="宋体" panose="02010600030101010101" pitchFamily="2" charset="-122"/>
                <a:cs typeface="Arial" panose="020B0604020202020204" pitchFamily="34" charset="0"/>
              </a:rPr>
              <a:t>50</a:t>
            </a:r>
            <a:r>
              <a:rPr lang="zh-CN" altLang="en-US" sz="900" dirty="0">
                <a:solidFill>
                  <a:schemeClr val="bg1"/>
                </a:solidFill>
                <a:latin typeface="Arial" panose="020B0604020202020204" pitchFamily="34" charset="0"/>
                <a:ea typeface="宋体" panose="02010600030101010101" pitchFamily="2" charset="-122"/>
                <a:cs typeface="Arial" panose="020B0604020202020204" pitchFamily="34" charset="0"/>
              </a:rPr>
              <a:t>家</a:t>
            </a:r>
          </a:p>
          <a:p>
            <a:pPr algn="ctr">
              <a:lnSpc>
                <a:spcPct val="100000"/>
              </a:lnSpc>
              <a:spcBef>
                <a:spcPts val="20"/>
              </a:spcBef>
              <a:buClr>
                <a:schemeClr val="tx1">
                  <a:lumMod val="75000"/>
                  <a:lumOff val="25000"/>
                </a:schemeClr>
              </a:buClr>
              <a:buSzPct val="90000"/>
            </a:pPr>
            <a:r>
              <a:rPr lang="zh-CN" altLang="en-US" sz="900" dirty="0">
                <a:solidFill>
                  <a:schemeClr val="bg1"/>
                </a:solidFill>
                <a:latin typeface="Arial" panose="020B0604020202020204" pitchFamily="34" charset="0"/>
                <a:ea typeface="宋体" panose="02010600030101010101" pitchFamily="2" charset="-122"/>
                <a:cs typeface="Arial" panose="020B0604020202020204" pitchFamily="34" charset="0"/>
              </a:rPr>
              <a:t>在租设备超</a:t>
            </a:r>
            <a:r>
              <a:rPr lang="en-US" altLang="zh-CN" sz="900" dirty="0">
                <a:solidFill>
                  <a:schemeClr val="bg1"/>
                </a:solidFill>
                <a:latin typeface="Arial" panose="020B0604020202020204" pitchFamily="34" charset="0"/>
                <a:ea typeface="宋体" panose="02010600030101010101" pitchFamily="2" charset="-122"/>
                <a:cs typeface="Arial" panose="020B0604020202020204" pitchFamily="34" charset="0"/>
              </a:rPr>
              <a:t>300</a:t>
            </a:r>
            <a:r>
              <a:rPr lang="zh-CN" altLang="en-US" sz="900" dirty="0">
                <a:solidFill>
                  <a:schemeClr val="bg1"/>
                </a:solidFill>
                <a:latin typeface="Arial" panose="020B0604020202020204" pitchFamily="34" charset="0"/>
                <a:ea typeface="宋体" panose="02010600030101010101" pitchFamily="2" charset="-122"/>
                <a:cs typeface="Arial" panose="020B0604020202020204" pitchFamily="34" charset="0"/>
              </a:rPr>
              <a:t>台</a:t>
            </a:r>
          </a:p>
        </p:txBody>
      </p:sp>
      <p:sp>
        <p:nvSpPr>
          <p:cNvPr id="59" name="文本框 58"/>
          <p:cNvSpPr txBox="1"/>
          <p:nvPr/>
        </p:nvSpPr>
        <p:spPr>
          <a:xfrm>
            <a:off x="4276753" y="2029874"/>
            <a:ext cx="1565995" cy="507831"/>
          </a:xfrm>
          <a:prstGeom prst="rect">
            <a:avLst/>
          </a:prstGeom>
          <a:solidFill>
            <a:schemeClr val="accent1"/>
          </a:solidFill>
        </p:spPr>
        <p:txBody>
          <a:bodyPr wrap="square" rtlCol="0" anchor="t">
            <a:spAutoFit/>
          </a:bodyPr>
          <a:lstStyle>
            <a:defPPr>
              <a:defRPr lang="zh-CN"/>
            </a:defPPr>
            <a:lvl1pPr algn="ctr">
              <a:lnSpc>
                <a:spcPct val="100000"/>
              </a:lnSpc>
              <a:spcBef>
                <a:spcPts val="20"/>
              </a:spcBef>
              <a:buClr>
                <a:schemeClr val="tx1">
                  <a:lumMod val="75000"/>
                  <a:lumOff val="25000"/>
                </a:schemeClr>
              </a:buClr>
              <a:buSzPct val="90000"/>
              <a:defRPr sz="900">
                <a:solidFill>
                  <a:schemeClr val="bg1"/>
                </a:solidFill>
                <a:latin typeface="Arial" charset="0"/>
                <a:ea typeface="Arial" charset="0"/>
                <a:cs typeface="Arial" charset="0"/>
              </a:defRPr>
            </a:lvl1pPr>
          </a:lstStyle>
          <a:p>
            <a:r>
              <a:rPr lang="zh-CN" altLang="en-US" dirty="0">
                <a:latin typeface="Arial" panose="020B0604020202020204" pitchFamily="34" charset="0"/>
                <a:ea typeface="宋体" panose="02010600030101010101" pitchFamily="2" charset="-122"/>
                <a:cs typeface="Arial" panose="020B0604020202020204" pitchFamily="34" charset="0"/>
              </a:rPr>
              <a:t>付费企业客户</a:t>
            </a:r>
            <a:r>
              <a:rPr lang="en-US" altLang="zh-CN" dirty="0">
                <a:latin typeface="Arial" panose="020B0604020202020204" pitchFamily="34" charset="0"/>
                <a:ea typeface="宋体" panose="02010600030101010101" pitchFamily="2" charset="-122"/>
                <a:cs typeface="Arial" panose="020B0604020202020204" pitchFamily="34" charset="0"/>
              </a:rPr>
              <a:t>500</a:t>
            </a:r>
            <a:r>
              <a:rPr lang="zh-CN" altLang="en-US" dirty="0">
                <a:latin typeface="Arial" panose="020B0604020202020204" pitchFamily="34" charset="0"/>
                <a:ea typeface="宋体" panose="02010600030101010101" pitchFamily="2" charset="-122"/>
                <a:cs typeface="Arial" panose="020B0604020202020204" pitchFamily="34" charset="0"/>
              </a:rPr>
              <a:t>家</a:t>
            </a:r>
          </a:p>
          <a:p>
            <a:r>
              <a:rPr lang="zh-CN" altLang="en-US" dirty="0">
                <a:latin typeface="Arial" panose="020B0604020202020204" pitchFamily="34" charset="0"/>
                <a:ea typeface="宋体" panose="02010600030101010101" pitchFamily="2" charset="-122"/>
                <a:cs typeface="Arial" panose="020B0604020202020204" pitchFamily="34" charset="0"/>
              </a:rPr>
              <a:t>租赁设备超</a:t>
            </a:r>
            <a:r>
              <a:rPr lang="en-US" altLang="zh-CN" dirty="0">
                <a:latin typeface="Arial" panose="020B0604020202020204" pitchFamily="34" charset="0"/>
                <a:ea typeface="宋体" panose="02010600030101010101" pitchFamily="2" charset="-122"/>
                <a:cs typeface="Arial" panose="020B0604020202020204" pitchFamily="34" charset="0"/>
              </a:rPr>
              <a:t>4,000</a:t>
            </a:r>
            <a:r>
              <a:rPr lang="zh-CN" altLang="en-US" dirty="0">
                <a:latin typeface="Arial" panose="020B0604020202020204" pitchFamily="34" charset="0"/>
                <a:ea typeface="宋体" panose="02010600030101010101" pitchFamily="2" charset="-122"/>
                <a:cs typeface="Arial" panose="020B0604020202020204" pitchFamily="34" charset="0"/>
              </a:rPr>
              <a:t>台</a:t>
            </a:r>
          </a:p>
          <a:p>
            <a:r>
              <a:rPr lang="zh-CN" altLang="en-US" dirty="0" smtClean="0">
                <a:latin typeface="Arial" panose="020B0604020202020204" pitchFamily="34" charset="0"/>
                <a:ea typeface="宋体" panose="02010600030101010101" pitchFamily="2" charset="-122"/>
                <a:cs typeface="Arial" panose="020B0604020202020204" pitchFamily="34" charset="0"/>
              </a:rPr>
              <a:t>设备价值规模</a:t>
            </a:r>
            <a:r>
              <a:rPr lang="en-US" altLang="zh-CN" dirty="0">
                <a:latin typeface="Arial" panose="020B0604020202020204" pitchFamily="34" charset="0"/>
                <a:ea typeface="宋体" panose="02010600030101010101" pitchFamily="2" charset="-122"/>
                <a:cs typeface="Arial" panose="020B0604020202020204" pitchFamily="34" charset="0"/>
              </a:rPr>
              <a:t>1,000</a:t>
            </a:r>
            <a:r>
              <a:rPr lang="zh-CN" altLang="en-US" dirty="0">
                <a:latin typeface="Arial" panose="020B0604020202020204" pitchFamily="34" charset="0"/>
                <a:ea typeface="宋体" panose="02010600030101010101" pitchFamily="2" charset="-122"/>
                <a:cs typeface="Arial" panose="020B0604020202020204" pitchFamily="34" charset="0"/>
              </a:rPr>
              <a:t>多万元</a:t>
            </a:r>
          </a:p>
        </p:txBody>
      </p:sp>
      <p:sp>
        <p:nvSpPr>
          <p:cNvPr id="63" name="文本框 62"/>
          <p:cNvSpPr txBox="1"/>
          <p:nvPr/>
        </p:nvSpPr>
        <p:spPr>
          <a:xfrm>
            <a:off x="6634982" y="1752875"/>
            <a:ext cx="1429260" cy="646331"/>
          </a:xfrm>
          <a:prstGeom prst="rect">
            <a:avLst/>
          </a:prstGeom>
          <a:solidFill>
            <a:schemeClr val="accent1"/>
          </a:solidFill>
        </p:spPr>
        <p:txBody>
          <a:bodyPr wrap="square" rtlCol="0" anchor="t">
            <a:spAutoFit/>
          </a:bodyPr>
          <a:lstStyle>
            <a:defPPr>
              <a:defRPr lang="zh-CN"/>
            </a:defPPr>
            <a:lvl1pPr algn="ctr">
              <a:lnSpc>
                <a:spcPct val="100000"/>
              </a:lnSpc>
              <a:spcBef>
                <a:spcPts val="20"/>
              </a:spcBef>
              <a:buClr>
                <a:schemeClr val="tx1">
                  <a:lumMod val="75000"/>
                  <a:lumOff val="25000"/>
                </a:schemeClr>
              </a:buClr>
              <a:buSzPct val="90000"/>
              <a:defRPr sz="900">
                <a:solidFill>
                  <a:schemeClr val="bg1"/>
                </a:solidFill>
                <a:latin typeface="Arial" charset="0"/>
                <a:ea typeface="Arial" charset="0"/>
                <a:cs typeface="Arial" charset="0"/>
              </a:defRPr>
            </a:lvl1pPr>
          </a:lstStyle>
          <a:p>
            <a:r>
              <a:rPr lang="zh-CN" altLang="en-US" dirty="0">
                <a:latin typeface="Arial" panose="020B0604020202020204" pitchFamily="34" charset="0"/>
                <a:ea typeface="宋体" panose="02010600030101010101" pitchFamily="2" charset="-122"/>
                <a:cs typeface="Arial" panose="020B0604020202020204" pitchFamily="34" charset="0"/>
              </a:rPr>
              <a:t>付费企业</a:t>
            </a:r>
            <a:r>
              <a:rPr lang="zh-CN" altLang="en-US" dirty="0" smtClean="0">
                <a:latin typeface="Arial" panose="020B0604020202020204" pitchFamily="34" charset="0"/>
                <a:ea typeface="宋体" panose="02010600030101010101" pitchFamily="2" charset="-122"/>
                <a:cs typeface="Arial" panose="020B0604020202020204" pitchFamily="34" charset="0"/>
              </a:rPr>
              <a:t>客户</a:t>
            </a:r>
            <a:r>
              <a:rPr lang="en-US" altLang="zh-CN" dirty="0" smtClean="0">
                <a:latin typeface="Arial" panose="020B0604020202020204" pitchFamily="34" charset="0"/>
                <a:ea typeface="宋体" panose="02010600030101010101" pitchFamily="2" charset="-122"/>
                <a:cs typeface="Arial" panose="020B0604020202020204" pitchFamily="34" charset="0"/>
              </a:rPr>
              <a:t>5,000</a:t>
            </a:r>
            <a:r>
              <a:rPr lang="zh-CN" altLang="en-US" dirty="0">
                <a:latin typeface="Arial" panose="020B0604020202020204" pitchFamily="34" charset="0"/>
                <a:ea typeface="宋体" panose="02010600030101010101" pitchFamily="2" charset="-122"/>
                <a:cs typeface="Arial" panose="020B0604020202020204" pitchFamily="34" charset="0"/>
              </a:rPr>
              <a:t>家</a:t>
            </a:r>
          </a:p>
          <a:p>
            <a:r>
              <a:rPr lang="zh-CN" altLang="en-US" dirty="0">
                <a:latin typeface="Arial" panose="020B0604020202020204" pitchFamily="34" charset="0"/>
                <a:ea typeface="宋体" panose="02010600030101010101" pitchFamily="2" charset="-122"/>
                <a:cs typeface="Arial" panose="020B0604020202020204" pitchFamily="34" charset="0"/>
              </a:rPr>
              <a:t>在租</a:t>
            </a:r>
            <a:r>
              <a:rPr lang="zh-CN" altLang="en-US" dirty="0" smtClean="0">
                <a:latin typeface="Arial" panose="020B0604020202020204" pitchFamily="34" charset="0"/>
                <a:ea typeface="宋体" panose="02010600030101010101" pitchFamily="2" charset="-122"/>
                <a:cs typeface="Arial" panose="020B0604020202020204" pitchFamily="34" charset="0"/>
              </a:rPr>
              <a:t>设备超</a:t>
            </a:r>
            <a:r>
              <a:rPr lang="en-US" altLang="zh-CN" dirty="0" smtClean="0">
                <a:latin typeface="Arial" panose="020B0604020202020204" pitchFamily="34" charset="0"/>
                <a:ea typeface="宋体" panose="02010600030101010101" pitchFamily="2" charset="-122"/>
                <a:cs typeface="Arial" panose="020B0604020202020204" pitchFamily="34" charset="0"/>
              </a:rPr>
              <a:t>50,000</a:t>
            </a:r>
            <a:r>
              <a:rPr lang="zh-CN" altLang="en-US" dirty="0">
                <a:latin typeface="Arial" panose="020B0604020202020204" pitchFamily="34" charset="0"/>
                <a:ea typeface="宋体" panose="02010600030101010101" pitchFamily="2" charset="-122"/>
                <a:cs typeface="Arial" panose="020B0604020202020204" pitchFamily="34" charset="0"/>
              </a:rPr>
              <a:t>台</a:t>
            </a:r>
          </a:p>
          <a:p>
            <a:r>
              <a:rPr lang="zh-CN" altLang="en-US" dirty="0" smtClean="0">
                <a:latin typeface="Arial" panose="020B0604020202020204" pitchFamily="34" charset="0"/>
                <a:ea typeface="宋体" panose="02010600030101010101" pitchFamily="2" charset="-122"/>
                <a:cs typeface="Arial" panose="020B0604020202020204" pitchFamily="34" charset="0"/>
              </a:rPr>
              <a:t>月租金</a:t>
            </a:r>
            <a:r>
              <a:rPr lang="zh-CN" altLang="en-US" dirty="0">
                <a:latin typeface="Arial" panose="020B0604020202020204" pitchFamily="34" charset="0"/>
                <a:ea typeface="宋体" panose="02010600030101010101" pitchFamily="2" charset="-122"/>
                <a:cs typeface="Arial" panose="020B0604020202020204" pitchFamily="34" charset="0"/>
              </a:rPr>
              <a:t>收入</a:t>
            </a:r>
            <a:r>
              <a:rPr lang="en-US" altLang="zh-CN" dirty="0" smtClean="0">
                <a:latin typeface="Arial" panose="020B0604020202020204" pitchFamily="34" charset="0"/>
                <a:ea typeface="宋体" panose="02010600030101010101" pitchFamily="2" charset="-122"/>
                <a:cs typeface="Arial" panose="020B0604020202020204" pitchFamily="34" charset="0"/>
              </a:rPr>
              <a:t>700</a:t>
            </a:r>
            <a:r>
              <a:rPr lang="zh-CN" altLang="en-US" dirty="0" smtClean="0">
                <a:latin typeface="Arial" panose="020B0604020202020204" pitchFamily="34" charset="0"/>
                <a:ea typeface="宋体" panose="02010600030101010101" pitchFamily="2" charset="-122"/>
                <a:cs typeface="Arial" panose="020B0604020202020204" pitchFamily="34" charset="0"/>
              </a:rPr>
              <a:t>万</a:t>
            </a:r>
            <a:r>
              <a:rPr lang="zh-CN" altLang="en-US" dirty="0">
                <a:latin typeface="Arial" panose="020B0604020202020204" pitchFamily="34" charset="0"/>
                <a:ea typeface="宋体" panose="02010600030101010101" pitchFamily="2" charset="-122"/>
                <a:cs typeface="Arial" panose="020B0604020202020204" pitchFamily="34" charset="0"/>
              </a:rPr>
              <a:t>元</a:t>
            </a:r>
          </a:p>
          <a:p>
            <a:r>
              <a:rPr lang="zh-CN" altLang="en-US" dirty="0" smtClean="0">
                <a:latin typeface="Arial" panose="020B0604020202020204" pitchFamily="34" charset="0"/>
                <a:ea typeface="宋体" panose="02010600030101010101" pitchFamily="2" charset="-122"/>
                <a:cs typeface="Arial" panose="020B0604020202020204" pitchFamily="34" charset="0"/>
              </a:rPr>
              <a:t>总设备价值规模约</a:t>
            </a:r>
            <a:r>
              <a:rPr lang="en-US" altLang="zh-CN" dirty="0" smtClean="0">
                <a:latin typeface="Arial" panose="020B0604020202020204" pitchFamily="34" charset="0"/>
                <a:ea typeface="宋体" panose="02010600030101010101" pitchFamily="2" charset="-122"/>
                <a:cs typeface="Arial" panose="020B0604020202020204" pitchFamily="34" charset="0"/>
              </a:rPr>
              <a:t>1.7</a:t>
            </a:r>
            <a:r>
              <a:rPr lang="zh-CN" altLang="en-US" dirty="0" smtClean="0">
                <a:latin typeface="Arial" panose="020B0604020202020204" pitchFamily="34" charset="0"/>
                <a:ea typeface="宋体" panose="02010600030101010101" pitchFamily="2" charset="-122"/>
                <a:cs typeface="Arial" panose="020B0604020202020204" pitchFamily="34" charset="0"/>
              </a:rPr>
              <a:t>亿</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31" name="图表 30"/>
          <p:cNvGraphicFramePr/>
          <p:nvPr>
            <p:extLst/>
          </p:nvPr>
        </p:nvGraphicFramePr>
        <p:xfrm>
          <a:off x="314520" y="4219368"/>
          <a:ext cx="8505952" cy="1963109"/>
        </p:xfrm>
        <a:graphic>
          <a:graphicData uri="http://schemas.openxmlformats.org/drawingml/2006/chart">
            <c:chart xmlns:c="http://schemas.openxmlformats.org/drawingml/2006/chart" xmlns:r="http://schemas.openxmlformats.org/officeDocument/2006/relationships" r:id="rId3"/>
          </a:graphicData>
        </a:graphic>
      </p:graphicFrame>
      <p:cxnSp>
        <p:nvCxnSpPr>
          <p:cNvPr id="33" name="直接连接符 32"/>
          <p:cNvCxnSpPr>
            <a:stCxn id="34" idx="0"/>
          </p:cNvCxnSpPr>
          <p:nvPr/>
        </p:nvCxnSpPr>
        <p:spPr>
          <a:xfrm flipH="1" flipV="1">
            <a:off x="7329768" y="2537283"/>
            <a:ext cx="9236" cy="784021"/>
          </a:xfrm>
          <a:prstGeom prst="line">
            <a:avLst/>
          </a:prstGeom>
          <a:ln>
            <a:solidFill>
              <a:srgbClr val="39A1EA"/>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279369" y="3321304"/>
            <a:ext cx="119270" cy="11927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911606" y="3027063"/>
            <a:ext cx="836323" cy="230832"/>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900" dirty="0" smtClean="0">
                <a:solidFill>
                  <a:schemeClr val="accent1"/>
                </a:solidFill>
                <a:latin typeface="Arial" panose="020B0604020202020204" pitchFamily="34" charset="0"/>
                <a:ea typeface="宋体" panose="02010600030101010101" pitchFamily="2" charset="-122"/>
                <a:cs typeface="Arial" panose="020B0604020202020204" pitchFamily="34" charset="0"/>
              </a:rPr>
              <a:t>2016.12</a:t>
            </a:r>
            <a:endParaRPr lang="zh-CN" altLang="en-US" sz="9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38" name="文本框 37"/>
          <p:cNvSpPr txBox="1"/>
          <p:nvPr/>
        </p:nvSpPr>
        <p:spPr>
          <a:xfrm>
            <a:off x="3419872" y="1772816"/>
            <a:ext cx="700833" cy="369332"/>
          </a:xfrm>
          <a:prstGeom prst="rect">
            <a:avLst/>
          </a:prstGeom>
          <a:noFill/>
        </p:spPr>
        <p:txBody>
          <a:bodyPr wrap="none" rtlCol="0">
            <a:spAutoFit/>
          </a:bodyPr>
          <a:lstStyle/>
          <a:p>
            <a:r>
              <a:rPr lang="zh-CN" altLang="en-US"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10</a:t>
            </a:r>
            <a:endParaRPr lang="zh-CN" altLang="en-US" b="1" dirty="0">
              <a:solidFill>
                <a:srgbClr val="C00000"/>
              </a:solidFill>
              <a:latin typeface="微软雅黑" pitchFamily="34" charset="-122"/>
              <a:ea typeface="微软雅黑" pitchFamily="34" charset="-122"/>
            </a:endParaRPr>
          </a:p>
        </p:txBody>
      </p:sp>
      <p:sp>
        <p:nvSpPr>
          <p:cNvPr id="39" name="文本框 38"/>
          <p:cNvSpPr txBox="1"/>
          <p:nvPr/>
        </p:nvSpPr>
        <p:spPr>
          <a:xfrm>
            <a:off x="634358" y="4571271"/>
            <a:ext cx="1415772" cy="276999"/>
          </a:xfrm>
          <a:prstGeom prst="rect">
            <a:avLst/>
          </a:prstGeom>
          <a:noFill/>
        </p:spPr>
        <p:txBody>
          <a:bodyPr wrap="none" rtlCol="0">
            <a:spAutoFit/>
          </a:bodyPr>
          <a:lstStyle/>
          <a:p>
            <a:r>
              <a:rPr lang="zh-CN" altLang="en-US" sz="1200" dirty="0" smtClean="0">
                <a:solidFill>
                  <a:srgbClr val="63C5EA"/>
                </a:solidFill>
                <a:latin typeface="微软雅黑" pitchFamily="34" charset="-122"/>
                <a:ea typeface="微软雅黑" pitchFamily="34" charset="-122"/>
              </a:rPr>
              <a:t>在租设备台数增长</a:t>
            </a:r>
            <a:endParaRPr lang="zh-CN" altLang="en-US" sz="1200" dirty="0">
              <a:solidFill>
                <a:srgbClr val="63C5EA"/>
              </a:solidFill>
              <a:latin typeface="微软雅黑" pitchFamily="34" charset="-122"/>
              <a:ea typeface="微软雅黑" pitchFamily="34" charset="-122"/>
            </a:endParaRPr>
          </a:p>
        </p:txBody>
      </p:sp>
      <p:sp>
        <p:nvSpPr>
          <p:cNvPr id="40" name="文本框 39"/>
          <p:cNvSpPr txBox="1"/>
          <p:nvPr/>
        </p:nvSpPr>
        <p:spPr>
          <a:xfrm>
            <a:off x="5868144" y="1412776"/>
            <a:ext cx="700833" cy="369332"/>
          </a:xfrm>
          <a:prstGeom prst="rect">
            <a:avLst/>
          </a:prstGeom>
          <a:noFill/>
        </p:spPr>
        <p:txBody>
          <a:bodyPr wrap="none" rtlCol="0">
            <a:spAutoFit/>
          </a:bodyPr>
          <a:lstStyle/>
          <a:p>
            <a:r>
              <a:rPr lang="zh-CN" altLang="en-US"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10</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76322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中国中小企业电脑存量市场大，租赁模式有广阔空间</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38111"/>
          <a:stretch/>
        </p:blipFill>
        <p:spPr>
          <a:xfrm>
            <a:off x="232759" y="3556824"/>
            <a:ext cx="8640000" cy="3039383"/>
          </a:xfrm>
          <a:prstGeom prst="rect">
            <a:avLst/>
          </a:prstGeom>
        </p:spPr>
      </p:pic>
      <p:sp>
        <p:nvSpPr>
          <p:cNvPr id="5" name="Rectangle 94"/>
          <p:cNvSpPr/>
          <p:nvPr/>
        </p:nvSpPr>
        <p:spPr bwMode="ltGray">
          <a:xfrm flipH="1">
            <a:off x="490450" y="1446276"/>
            <a:ext cx="3584687" cy="308416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6" name="Rectangle 93"/>
          <p:cNvSpPr/>
          <p:nvPr/>
        </p:nvSpPr>
        <p:spPr bwMode="ltGray">
          <a:xfrm flipH="1">
            <a:off x="1807139" y="1446275"/>
            <a:ext cx="2268000" cy="2268000"/>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7" name="Rectangle 80"/>
          <p:cNvSpPr/>
          <p:nvPr/>
        </p:nvSpPr>
        <p:spPr bwMode="ltGray">
          <a:xfrm flipH="1">
            <a:off x="2585253" y="1446275"/>
            <a:ext cx="1489879" cy="1688280"/>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8" name="Rectangle 12"/>
          <p:cNvSpPr/>
          <p:nvPr/>
        </p:nvSpPr>
        <p:spPr bwMode="ltGray">
          <a:xfrm flipH="1">
            <a:off x="2934388" y="1446277"/>
            <a:ext cx="1140743" cy="1141363"/>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9" name="TextBox 13"/>
          <p:cNvSpPr txBox="1"/>
          <p:nvPr/>
        </p:nvSpPr>
        <p:spPr>
          <a:xfrm flipH="1">
            <a:off x="2987824" y="2252482"/>
            <a:ext cx="1047157" cy="240414"/>
          </a:xfrm>
          <a:prstGeom prst="rect">
            <a:avLst/>
          </a:prstGeom>
          <a:noFill/>
        </p:spPr>
        <p:txBody>
          <a:bodyPr wrap="square" lIns="0" tIns="0" rIns="0" bIns="0" rtlCol="0" anchor="ctr">
            <a:noAutofit/>
          </a:bodyPr>
          <a:lstStyle>
            <a:defPPr>
              <a:defRPr lang="en-US"/>
            </a:defPPr>
            <a:lvl1pPr>
              <a:spcAft>
                <a:spcPts val="900"/>
              </a:spcAft>
              <a:defRPr sz="1100" b="1">
                <a:solidFill>
                  <a:schemeClr val="bg2"/>
                </a:solidFill>
                <a:latin typeface="Arial" panose="020B0604020202020204" pitchFamily="34" charset="0"/>
                <a:ea typeface="宋体" panose="02010600030101010101" pitchFamily="2" charset="-122"/>
                <a:cs typeface="Arial" panose="020B0604020202020204" pitchFamily="34" charset="0"/>
              </a:defRPr>
            </a:lvl1pPr>
          </a:lstStyle>
          <a:p>
            <a:r>
              <a:rPr lang="en-GB" sz="1000" b="0" dirty="0">
                <a:solidFill>
                  <a:schemeClr val="accent1"/>
                </a:solidFill>
              </a:rPr>
              <a:t>17.5</a:t>
            </a:r>
            <a:r>
              <a:rPr lang="en-US" altLang="zh-CN" sz="1000" b="0" dirty="0">
                <a:solidFill>
                  <a:schemeClr val="accent1"/>
                </a:solidFill>
              </a:rPr>
              <a:t>%</a:t>
            </a:r>
            <a:r>
              <a:rPr lang="zh-CN" altLang="en-US" sz="1000" b="0" dirty="0">
                <a:solidFill>
                  <a:schemeClr val="accent1"/>
                </a:solidFill>
              </a:rPr>
              <a:t>来自</a:t>
            </a:r>
            <a:r>
              <a:rPr lang="en-US" altLang="zh-CN" sz="1000" b="0" dirty="0">
                <a:solidFill>
                  <a:schemeClr val="accent1"/>
                </a:solidFill>
              </a:rPr>
              <a:t>GDP </a:t>
            </a:r>
            <a:r>
              <a:rPr lang="zh-CN" altLang="en-US" sz="1000" b="0" dirty="0">
                <a:solidFill>
                  <a:schemeClr val="accent1"/>
                </a:solidFill>
              </a:rPr>
              <a:t>前</a:t>
            </a:r>
            <a:r>
              <a:rPr lang="en-US" altLang="zh-CN" sz="1000" b="0" dirty="0">
                <a:solidFill>
                  <a:schemeClr val="accent1"/>
                </a:solidFill>
              </a:rPr>
              <a:t>20</a:t>
            </a:r>
            <a:r>
              <a:rPr lang="zh-CN" altLang="en-US" sz="1000" b="0" dirty="0">
                <a:solidFill>
                  <a:schemeClr val="accent1"/>
                </a:solidFill>
              </a:rPr>
              <a:t>城市中小企业</a:t>
            </a:r>
            <a:endParaRPr lang="en-GB" sz="1000" b="0" dirty="0">
              <a:solidFill>
                <a:schemeClr val="accent1"/>
              </a:solidFill>
            </a:endParaRPr>
          </a:p>
        </p:txBody>
      </p:sp>
      <p:sp>
        <p:nvSpPr>
          <p:cNvPr id="10" name="TextBox 101"/>
          <p:cNvSpPr txBox="1"/>
          <p:nvPr/>
        </p:nvSpPr>
        <p:spPr>
          <a:xfrm flipH="1">
            <a:off x="2685009" y="2852936"/>
            <a:ext cx="1186124" cy="240414"/>
          </a:xfrm>
          <a:prstGeom prst="rect">
            <a:avLst/>
          </a:prstGeom>
          <a:noFill/>
        </p:spPr>
        <p:txBody>
          <a:bodyPr wrap="square" lIns="0" tIns="0" rIns="0" bIns="0" rtlCol="0" anchor="ctr">
            <a:noAutofit/>
          </a:bodyPr>
          <a:lstStyle>
            <a:defPPr>
              <a:defRPr lang="en-US"/>
            </a:defPPr>
            <a:lvl1pPr>
              <a:spcAft>
                <a:spcPts val="900"/>
              </a:spcAft>
              <a:defRPr sz="1100" b="1">
                <a:solidFill>
                  <a:schemeClr val="bg2"/>
                </a:solidFill>
                <a:latin typeface="Arial" panose="020B0604020202020204" pitchFamily="34" charset="0"/>
                <a:ea typeface="宋体" panose="02010600030101010101" pitchFamily="2" charset="-122"/>
                <a:cs typeface="Arial" panose="020B0604020202020204" pitchFamily="34" charset="0"/>
              </a:defRPr>
            </a:lvl1pPr>
          </a:lstStyle>
          <a:p>
            <a:r>
              <a:rPr lang="en-GB" b="0" dirty="0">
                <a:solidFill>
                  <a:schemeClr val="accent1"/>
                </a:solidFill>
              </a:rPr>
              <a:t>35</a:t>
            </a:r>
            <a:r>
              <a:rPr lang="en-US" altLang="zh-CN" b="0" dirty="0">
                <a:solidFill>
                  <a:schemeClr val="accent1"/>
                </a:solidFill>
              </a:rPr>
              <a:t>%</a:t>
            </a:r>
            <a:r>
              <a:rPr lang="zh-CN" altLang="en-US" b="0" dirty="0">
                <a:solidFill>
                  <a:schemeClr val="accent1"/>
                </a:solidFill>
              </a:rPr>
              <a:t>来自中小企业</a:t>
            </a:r>
            <a:endParaRPr lang="en-GB" b="0" dirty="0">
              <a:solidFill>
                <a:schemeClr val="accent1"/>
              </a:solidFill>
            </a:endParaRPr>
          </a:p>
        </p:txBody>
      </p:sp>
      <p:sp>
        <p:nvSpPr>
          <p:cNvPr id="11" name="TextBox 102"/>
          <p:cNvSpPr txBox="1"/>
          <p:nvPr/>
        </p:nvSpPr>
        <p:spPr>
          <a:xfrm flipH="1">
            <a:off x="1886988" y="3419611"/>
            <a:ext cx="2102775" cy="240414"/>
          </a:xfrm>
          <a:prstGeom prst="rect">
            <a:avLst/>
          </a:prstGeom>
          <a:noFill/>
        </p:spPr>
        <p:txBody>
          <a:bodyPr wrap="square" lIns="0" tIns="0" rIns="0" bIns="0" rtlCol="0" anchor="ctr">
            <a:noAutofit/>
          </a:bodyPr>
          <a:lstStyle/>
          <a:p>
            <a:pPr>
              <a:spcAft>
                <a:spcPts val="900"/>
              </a:spcAft>
            </a:pPr>
            <a:r>
              <a:rPr lang="en-GB" sz="1100" dirty="0">
                <a:solidFill>
                  <a:schemeClr val="bg2"/>
                </a:solidFill>
                <a:latin typeface="Arial" panose="020B0604020202020204" pitchFamily="34" charset="0"/>
                <a:ea typeface="宋体" panose="02010600030101010101" pitchFamily="2" charset="-122"/>
                <a:cs typeface="Arial" panose="020B0604020202020204" pitchFamily="34" charset="0"/>
              </a:rPr>
              <a:t>50</a:t>
            </a:r>
            <a:r>
              <a:rPr lang="en-US" altLang="zh-CN" sz="1100" dirty="0">
                <a:solidFill>
                  <a:schemeClr val="bg2"/>
                </a:solidFill>
                <a:latin typeface="Arial" panose="020B0604020202020204" pitchFamily="34" charset="0"/>
                <a:ea typeface="宋体" panose="02010600030101010101" pitchFamily="2" charset="-122"/>
                <a:cs typeface="Arial" panose="020B0604020202020204" pitchFamily="34" charset="0"/>
              </a:rPr>
              <a:t>%</a:t>
            </a:r>
            <a:r>
              <a:rPr lang="zh-CN" altLang="en-US" sz="1100" dirty="0">
                <a:solidFill>
                  <a:schemeClr val="bg2"/>
                </a:solidFill>
                <a:latin typeface="Arial" panose="020B0604020202020204" pitchFamily="34" charset="0"/>
                <a:ea typeface="宋体" panose="02010600030101010101" pitchFamily="2" charset="-122"/>
                <a:cs typeface="Arial" panose="020B0604020202020204" pitchFamily="34" charset="0"/>
              </a:rPr>
              <a:t>为企业商用电脑</a:t>
            </a:r>
            <a:endParaRPr lang="en-GB" sz="1100" dirty="0">
              <a:solidFill>
                <a:schemeClr val="bg2"/>
              </a:solidFill>
              <a:latin typeface="Arial" panose="020B0604020202020204" pitchFamily="34" charset="0"/>
              <a:ea typeface="宋体" panose="02010600030101010101" pitchFamily="2" charset="-122"/>
              <a:cs typeface="Arial" panose="020B0604020202020204" pitchFamily="34" charset="0"/>
            </a:endParaRPr>
          </a:p>
        </p:txBody>
      </p:sp>
      <p:sp>
        <p:nvSpPr>
          <p:cNvPr id="12" name="TextBox 109"/>
          <p:cNvSpPr txBox="1"/>
          <p:nvPr/>
        </p:nvSpPr>
        <p:spPr>
          <a:xfrm flipH="1">
            <a:off x="573578" y="4213407"/>
            <a:ext cx="3416186" cy="240414"/>
          </a:xfrm>
          <a:prstGeom prst="rect">
            <a:avLst/>
          </a:prstGeom>
          <a:noFill/>
        </p:spPr>
        <p:txBody>
          <a:bodyPr wrap="square" lIns="0" tIns="0" rIns="0" bIns="0" rtlCol="0" anchor="ctr">
            <a:noAutofit/>
          </a:bodyPr>
          <a:lstStyle/>
          <a:p>
            <a:pPr>
              <a:spcAft>
                <a:spcPts val="900"/>
              </a:spcAft>
            </a:pPr>
            <a:r>
              <a:rPr lang="zh-CN" altLang="en-US" sz="1100" dirty="0">
                <a:solidFill>
                  <a:schemeClr val="bg2"/>
                </a:solidFill>
                <a:latin typeface="Arial" panose="020B0604020202020204" pitchFamily="34" charset="0"/>
                <a:ea typeface="宋体" panose="02010600030101010101" pitchFamily="2" charset="-122"/>
                <a:cs typeface="Arial" panose="020B0604020202020204" pitchFamily="34" charset="0"/>
              </a:rPr>
              <a:t>中国电脑市场存量</a:t>
            </a:r>
            <a:endParaRPr lang="en-GB" sz="1100" dirty="0">
              <a:solidFill>
                <a:schemeClr val="bg2"/>
              </a:solidFill>
              <a:latin typeface="Arial" panose="020B0604020202020204" pitchFamily="34" charset="0"/>
              <a:ea typeface="宋体" panose="02010600030101010101" pitchFamily="2" charset="-122"/>
              <a:cs typeface="Arial" panose="020B0604020202020204" pitchFamily="34" charset="0"/>
            </a:endParaRPr>
          </a:p>
        </p:txBody>
      </p:sp>
      <p:sp>
        <p:nvSpPr>
          <p:cNvPr id="13" name="文本框 12"/>
          <p:cNvSpPr txBox="1"/>
          <p:nvPr/>
        </p:nvSpPr>
        <p:spPr>
          <a:xfrm>
            <a:off x="496517" y="3925943"/>
            <a:ext cx="1310621" cy="338554"/>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lang="en-US" altLang="zh-CN" sz="1600" b="1" dirty="0">
                <a:solidFill>
                  <a:schemeClr val="bg1"/>
                </a:solidFill>
                <a:latin typeface="Arial" panose="020B0604020202020204" pitchFamily="34" charset="0"/>
                <a:ea typeface="宋体" panose="02010600030101010101" pitchFamily="2" charset="-122"/>
                <a:cs typeface="Arial" panose="020B0604020202020204" pitchFamily="34" charset="0"/>
              </a:rPr>
              <a:t>35,000 </a:t>
            </a:r>
            <a:r>
              <a:rPr lang="zh-CN" altLang="en-US" sz="1100" dirty="0">
                <a:solidFill>
                  <a:schemeClr val="bg1"/>
                </a:solidFill>
                <a:latin typeface="Arial" panose="020B0604020202020204" pitchFamily="34" charset="0"/>
                <a:ea typeface="宋体" panose="02010600030101010101" pitchFamily="2" charset="-122"/>
                <a:cs typeface="Arial" panose="020B0604020202020204" pitchFamily="34" charset="0"/>
              </a:rPr>
              <a:t>万台</a:t>
            </a:r>
          </a:p>
        </p:txBody>
      </p:sp>
      <p:sp>
        <p:nvSpPr>
          <p:cNvPr id="14" name="文本框 13"/>
          <p:cNvSpPr txBox="1"/>
          <p:nvPr/>
        </p:nvSpPr>
        <p:spPr>
          <a:xfrm>
            <a:off x="1793300" y="3134556"/>
            <a:ext cx="1338539" cy="338554"/>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lang="en-US" altLang="zh-CN" sz="1600" b="1" dirty="0">
                <a:solidFill>
                  <a:schemeClr val="bg1"/>
                </a:solidFill>
                <a:latin typeface="Arial" panose="020B0604020202020204" pitchFamily="34" charset="0"/>
                <a:ea typeface="宋体" panose="02010600030101010101" pitchFamily="2" charset="-122"/>
                <a:cs typeface="Arial" panose="020B0604020202020204" pitchFamily="34" charset="0"/>
              </a:rPr>
              <a:t>17,500 </a:t>
            </a:r>
            <a:r>
              <a:rPr lang="zh-CN" altLang="en-US" sz="1100" dirty="0">
                <a:solidFill>
                  <a:schemeClr val="bg1"/>
                </a:solidFill>
                <a:latin typeface="Arial" panose="020B0604020202020204" pitchFamily="34" charset="0"/>
                <a:ea typeface="宋体" panose="02010600030101010101" pitchFamily="2" charset="-122"/>
                <a:cs typeface="Arial" panose="020B0604020202020204" pitchFamily="34" charset="0"/>
              </a:rPr>
              <a:t>万台</a:t>
            </a:r>
          </a:p>
        </p:txBody>
      </p:sp>
      <p:sp>
        <p:nvSpPr>
          <p:cNvPr id="15" name="文本框 14"/>
          <p:cNvSpPr txBox="1"/>
          <p:nvPr/>
        </p:nvSpPr>
        <p:spPr>
          <a:xfrm>
            <a:off x="2576940" y="2586390"/>
            <a:ext cx="1215422" cy="338554"/>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lang="en-US" altLang="zh-CN" sz="1600" b="1" dirty="0">
                <a:solidFill>
                  <a:schemeClr val="accent1"/>
                </a:solidFill>
                <a:latin typeface="Arial" panose="020B0604020202020204" pitchFamily="34" charset="0"/>
                <a:ea typeface="宋体" panose="02010600030101010101" pitchFamily="2" charset="-122"/>
                <a:cs typeface="Arial" panose="020B0604020202020204" pitchFamily="34" charset="0"/>
              </a:rPr>
              <a:t>12,500 </a:t>
            </a:r>
            <a:r>
              <a:rPr lang="zh-CN" altLang="en-US" sz="1100" dirty="0">
                <a:solidFill>
                  <a:schemeClr val="accent1"/>
                </a:solidFill>
                <a:latin typeface="Arial" panose="020B0604020202020204" pitchFamily="34" charset="0"/>
                <a:ea typeface="宋体" panose="02010600030101010101" pitchFamily="2" charset="-122"/>
                <a:cs typeface="Arial" panose="020B0604020202020204" pitchFamily="34" charset="0"/>
              </a:rPr>
              <a:t>万台</a:t>
            </a:r>
          </a:p>
        </p:txBody>
      </p:sp>
      <p:sp>
        <p:nvSpPr>
          <p:cNvPr id="16" name="文本框 15"/>
          <p:cNvSpPr txBox="1"/>
          <p:nvPr/>
        </p:nvSpPr>
        <p:spPr>
          <a:xfrm>
            <a:off x="2911948" y="1879313"/>
            <a:ext cx="1149002" cy="338554"/>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lang="en-US" altLang="zh-CN" sz="1600" b="1" dirty="0">
                <a:solidFill>
                  <a:schemeClr val="accent1"/>
                </a:solidFill>
                <a:latin typeface="Arial" panose="020B0604020202020204" pitchFamily="34" charset="0"/>
                <a:ea typeface="宋体" panose="02010600030101010101" pitchFamily="2" charset="-122"/>
                <a:cs typeface="Arial" panose="020B0604020202020204" pitchFamily="34" charset="0"/>
              </a:rPr>
              <a:t>6,500 </a:t>
            </a:r>
            <a:r>
              <a:rPr lang="zh-CN" altLang="en-US" sz="1100" dirty="0">
                <a:solidFill>
                  <a:schemeClr val="accent1"/>
                </a:solidFill>
                <a:latin typeface="Arial" panose="020B0604020202020204" pitchFamily="34" charset="0"/>
                <a:ea typeface="宋体" panose="02010600030101010101" pitchFamily="2" charset="-122"/>
                <a:cs typeface="Arial" panose="020B0604020202020204" pitchFamily="34" charset="0"/>
              </a:rPr>
              <a:t>万台</a:t>
            </a:r>
          </a:p>
        </p:txBody>
      </p:sp>
      <p:sp>
        <p:nvSpPr>
          <p:cNvPr id="17" name="任意多边形 338"/>
          <p:cNvSpPr/>
          <p:nvPr/>
        </p:nvSpPr>
        <p:spPr>
          <a:xfrm rot="19801653">
            <a:off x="825691" y="3609432"/>
            <a:ext cx="3105292" cy="2173367"/>
          </a:xfrm>
          <a:custGeom>
            <a:avLst/>
            <a:gdLst>
              <a:gd name="connsiteX0" fmla="*/ 0 w 3105292"/>
              <a:gd name="connsiteY0" fmla="*/ 0 h 2173367"/>
              <a:gd name="connsiteX1" fmla="*/ 3105292 w 3105292"/>
              <a:gd name="connsiteY1" fmla="*/ 1790851 h 2173367"/>
              <a:gd name="connsiteX2" fmla="*/ 2694053 w 3105292"/>
              <a:gd name="connsiteY2" fmla="*/ 2173367 h 2173367"/>
              <a:gd name="connsiteX3" fmla="*/ 1458474 w 3105292"/>
              <a:gd name="connsiteY3" fmla="*/ 2173366 h 2173367"/>
              <a:gd name="connsiteX4" fmla="*/ 0 w 3105292"/>
              <a:gd name="connsiteY4" fmla="*/ 0 h 2173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5292" h="2173367">
                <a:moveTo>
                  <a:pt x="0" y="0"/>
                </a:moveTo>
                <a:lnTo>
                  <a:pt x="3105292" y="1790851"/>
                </a:lnTo>
                <a:lnTo>
                  <a:pt x="2694053" y="2173367"/>
                </a:lnTo>
                <a:lnTo>
                  <a:pt x="1458474" y="2173366"/>
                </a:lnTo>
                <a:lnTo>
                  <a:pt x="0" y="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0"/>
          <p:cNvSpPr>
            <a:spLocks/>
          </p:cNvSpPr>
          <p:nvPr/>
        </p:nvSpPr>
        <p:spPr bwMode="auto">
          <a:xfrm>
            <a:off x="2497513" y="4844598"/>
            <a:ext cx="1440169" cy="1076700"/>
          </a:xfrm>
          <a:custGeom>
            <a:avLst/>
            <a:gdLst/>
            <a:ahLst/>
            <a:cxnLst>
              <a:cxn ang="0">
                <a:pos x="441" y="136"/>
              </a:cxn>
              <a:cxn ang="0">
                <a:pos x="427" y="142"/>
              </a:cxn>
              <a:cxn ang="0">
                <a:pos x="414" y="150"/>
              </a:cxn>
              <a:cxn ang="0">
                <a:pos x="398" y="160"/>
              </a:cxn>
              <a:cxn ang="0">
                <a:pos x="383" y="171"/>
              </a:cxn>
              <a:cxn ang="0">
                <a:pos x="382" y="160"/>
              </a:cxn>
              <a:cxn ang="0">
                <a:pos x="376" y="151"/>
              </a:cxn>
              <a:cxn ang="0">
                <a:pos x="351" y="168"/>
              </a:cxn>
              <a:cxn ang="0">
                <a:pos x="365" y="190"/>
              </a:cxn>
              <a:cxn ang="0">
                <a:pos x="383" y="187"/>
              </a:cxn>
              <a:cxn ang="0">
                <a:pos x="385" y="193"/>
              </a:cxn>
              <a:cxn ang="0">
                <a:pos x="371" y="204"/>
              </a:cxn>
              <a:cxn ang="0">
                <a:pos x="379" y="240"/>
              </a:cxn>
              <a:cxn ang="0">
                <a:pos x="371" y="246"/>
              </a:cxn>
              <a:cxn ang="0">
                <a:pos x="383" y="257"/>
              </a:cxn>
              <a:cxn ang="0">
                <a:pos x="386" y="268"/>
              </a:cxn>
              <a:cxn ang="0">
                <a:pos x="380" y="285"/>
              </a:cxn>
              <a:cxn ang="0">
                <a:pos x="368" y="300"/>
              </a:cxn>
              <a:cxn ang="0">
                <a:pos x="365" y="313"/>
              </a:cxn>
              <a:cxn ang="0">
                <a:pos x="357" y="322"/>
              </a:cxn>
              <a:cxn ang="0">
                <a:pos x="345" y="333"/>
              </a:cxn>
              <a:cxn ang="0">
                <a:pos x="335" y="342"/>
              </a:cxn>
              <a:cxn ang="0">
                <a:pos x="325" y="345"/>
              </a:cxn>
              <a:cxn ang="0">
                <a:pos x="316" y="347"/>
              </a:cxn>
              <a:cxn ang="0">
                <a:pos x="303" y="353"/>
              </a:cxn>
              <a:cxn ang="0">
                <a:pos x="290" y="364"/>
              </a:cxn>
              <a:cxn ang="0">
                <a:pos x="287" y="353"/>
              </a:cxn>
              <a:cxn ang="0">
                <a:pos x="277" y="353"/>
              </a:cxn>
              <a:cxn ang="0">
                <a:pos x="265" y="342"/>
              </a:cxn>
              <a:cxn ang="0">
                <a:pos x="245" y="341"/>
              </a:cxn>
              <a:cxn ang="0">
                <a:pos x="233" y="341"/>
              </a:cxn>
              <a:cxn ang="0">
                <a:pos x="220" y="353"/>
              </a:cxn>
              <a:cxn ang="0">
                <a:pos x="205" y="345"/>
              </a:cxn>
              <a:cxn ang="0">
                <a:pos x="195" y="328"/>
              </a:cxn>
              <a:cxn ang="0">
                <a:pos x="201" y="310"/>
              </a:cxn>
              <a:cxn ang="0">
                <a:pos x="190" y="285"/>
              </a:cxn>
              <a:cxn ang="0">
                <a:pos x="176" y="274"/>
              </a:cxn>
              <a:cxn ang="0">
                <a:pos x="144" y="289"/>
              </a:cxn>
              <a:cxn ang="0">
                <a:pos x="126" y="289"/>
              </a:cxn>
              <a:cxn ang="0">
                <a:pos x="105" y="286"/>
              </a:cxn>
              <a:cxn ang="0">
                <a:pos x="93" y="280"/>
              </a:cxn>
              <a:cxn ang="0">
                <a:pos x="67" y="261"/>
              </a:cxn>
              <a:cxn ang="0">
                <a:pos x="41" y="241"/>
              </a:cxn>
              <a:cxn ang="0">
                <a:pos x="47" y="223"/>
              </a:cxn>
              <a:cxn ang="0">
                <a:pos x="45" y="202"/>
              </a:cxn>
              <a:cxn ang="0">
                <a:pos x="21" y="196"/>
              </a:cxn>
              <a:cxn ang="0">
                <a:pos x="12" y="179"/>
              </a:cxn>
              <a:cxn ang="0">
                <a:pos x="7" y="157"/>
              </a:cxn>
              <a:cxn ang="0">
                <a:pos x="39" y="143"/>
              </a:cxn>
              <a:cxn ang="0">
                <a:pos x="56" y="106"/>
              </a:cxn>
              <a:cxn ang="0">
                <a:pos x="76" y="78"/>
              </a:cxn>
              <a:cxn ang="0">
                <a:pos x="111" y="55"/>
              </a:cxn>
              <a:cxn ang="0">
                <a:pos x="140" y="84"/>
              </a:cxn>
              <a:cxn ang="0">
                <a:pos x="178" y="117"/>
              </a:cxn>
              <a:cxn ang="0">
                <a:pos x="245" y="137"/>
              </a:cxn>
              <a:cxn ang="0">
                <a:pos x="283" y="131"/>
              </a:cxn>
              <a:cxn ang="0">
                <a:pos x="306" y="101"/>
              </a:cxn>
              <a:cxn ang="0">
                <a:pos x="353" y="83"/>
              </a:cxn>
              <a:cxn ang="0">
                <a:pos x="348" y="70"/>
              </a:cxn>
              <a:cxn ang="0">
                <a:pos x="373" y="24"/>
              </a:cxn>
              <a:cxn ang="0">
                <a:pos x="441" y="50"/>
              </a:cxn>
              <a:cxn ang="0">
                <a:pos x="481" y="64"/>
              </a:cxn>
              <a:cxn ang="0">
                <a:pos x="458" y="123"/>
              </a:cxn>
            </a:cxnLst>
            <a:rect l="0" t="0" r="r" b="b"/>
            <a:pathLst>
              <a:path w="490" h="367">
                <a:moveTo>
                  <a:pt x="453" y="131"/>
                </a:moveTo>
                <a:cubicBezTo>
                  <a:pt x="453" y="128"/>
                  <a:pt x="453" y="131"/>
                  <a:pt x="452" y="129"/>
                </a:cubicBezTo>
                <a:cubicBezTo>
                  <a:pt x="450" y="128"/>
                  <a:pt x="452" y="126"/>
                  <a:pt x="449" y="125"/>
                </a:cubicBezTo>
                <a:cubicBezTo>
                  <a:pt x="446" y="125"/>
                  <a:pt x="449" y="132"/>
                  <a:pt x="446" y="131"/>
                </a:cubicBezTo>
                <a:cubicBezTo>
                  <a:pt x="443" y="131"/>
                  <a:pt x="444" y="134"/>
                  <a:pt x="441" y="136"/>
                </a:cubicBezTo>
                <a:cubicBezTo>
                  <a:pt x="440" y="137"/>
                  <a:pt x="441" y="136"/>
                  <a:pt x="438" y="136"/>
                </a:cubicBezTo>
                <a:cubicBezTo>
                  <a:pt x="436" y="137"/>
                  <a:pt x="433" y="134"/>
                  <a:pt x="433" y="137"/>
                </a:cubicBezTo>
                <a:cubicBezTo>
                  <a:pt x="433" y="140"/>
                  <a:pt x="436" y="140"/>
                  <a:pt x="435" y="142"/>
                </a:cubicBezTo>
                <a:cubicBezTo>
                  <a:pt x="433" y="143"/>
                  <a:pt x="433" y="142"/>
                  <a:pt x="432" y="142"/>
                </a:cubicBezTo>
                <a:cubicBezTo>
                  <a:pt x="430" y="143"/>
                  <a:pt x="429" y="142"/>
                  <a:pt x="427" y="142"/>
                </a:cubicBezTo>
                <a:cubicBezTo>
                  <a:pt x="426" y="142"/>
                  <a:pt x="426" y="137"/>
                  <a:pt x="424" y="139"/>
                </a:cubicBezTo>
                <a:cubicBezTo>
                  <a:pt x="423" y="140"/>
                  <a:pt x="424" y="139"/>
                  <a:pt x="423" y="140"/>
                </a:cubicBezTo>
                <a:cubicBezTo>
                  <a:pt x="421" y="142"/>
                  <a:pt x="423" y="142"/>
                  <a:pt x="421" y="143"/>
                </a:cubicBezTo>
                <a:cubicBezTo>
                  <a:pt x="420" y="145"/>
                  <a:pt x="418" y="148"/>
                  <a:pt x="417" y="148"/>
                </a:cubicBezTo>
                <a:cubicBezTo>
                  <a:pt x="414" y="148"/>
                  <a:pt x="415" y="150"/>
                  <a:pt x="414" y="150"/>
                </a:cubicBezTo>
                <a:cubicBezTo>
                  <a:pt x="412" y="150"/>
                  <a:pt x="414" y="151"/>
                  <a:pt x="412" y="151"/>
                </a:cubicBezTo>
                <a:cubicBezTo>
                  <a:pt x="409" y="153"/>
                  <a:pt x="411" y="153"/>
                  <a:pt x="409" y="153"/>
                </a:cubicBezTo>
                <a:cubicBezTo>
                  <a:pt x="408" y="153"/>
                  <a:pt x="406" y="156"/>
                  <a:pt x="405" y="157"/>
                </a:cubicBezTo>
                <a:cubicBezTo>
                  <a:pt x="405" y="159"/>
                  <a:pt x="405" y="159"/>
                  <a:pt x="405" y="159"/>
                </a:cubicBezTo>
                <a:cubicBezTo>
                  <a:pt x="401" y="162"/>
                  <a:pt x="400" y="159"/>
                  <a:pt x="398" y="160"/>
                </a:cubicBezTo>
                <a:cubicBezTo>
                  <a:pt x="397" y="162"/>
                  <a:pt x="397" y="159"/>
                  <a:pt x="395" y="162"/>
                </a:cubicBezTo>
                <a:cubicBezTo>
                  <a:pt x="395" y="164"/>
                  <a:pt x="392" y="162"/>
                  <a:pt x="391" y="164"/>
                </a:cubicBezTo>
                <a:cubicBezTo>
                  <a:pt x="389" y="165"/>
                  <a:pt x="388" y="165"/>
                  <a:pt x="386" y="168"/>
                </a:cubicBezTo>
                <a:cubicBezTo>
                  <a:pt x="386" y="171"/>
                  <a:pt x="383" y="170"/>
                  <a:pt x="383" y="170"/>
                </a:cubicBezTo>
                <a:cubicBezTo>
                  <a:pt x="383" y="170"/>
                  <a:pt x="385" y="171"/>
                  <a:pt x="383" y="171"/>
                </a:cubicBezTo>
                <a:cubicBezTo>
                  <a:pt x="380" y="171"/>
                  <a:pt x="379" y="174"/>
                  <a:pt x="379" y="171"/>
                </a:cubicBezTo>
                <a:cubicBezTo>
                  <a:pt x="379" y="168"/>
                  <a:pt x="379" y="171"/>
                  <a:pt x="380" y="170"/>
                </a:cubicBezTo>
                <a:cubicBezTo>
                  <a:pt x="382" y="167"/>
                  <a:pt x="382" y="170"/>
                  <a:pt x="383" y="168"/>
                </a:cubicBezTo>
                <a:cubicBezTo>
                  <a:pt x="383" y="165"/>
                  <a:pt x="380" y="164"/>
                  <a:pt x="380" y="164"/>
                </a:cubicBezTo>
                <a:cubicBezTo>
                  <a:pt x="379" y="164"/>
                  <a:pt x="382" y="162"/>
                  <a:pt x="382" y="160"/>
                </a:cubicBezTo>
                <a:cubicBezTo>
                  <a:pt x="380" y="160"/>
                  <a:pt x="383" y="160"/>
                  <a:pt x="386" y="156"/>
                </a:cubicBezTo>
                <a:cubicBezTo>
                  <a:pt x="388" y="153"/>
                  <a:pt x="388" y="153"/>
                  <a:pt x="386" y="151"/>
                </a:cubicBezTo>
                <a:cubicBezTo>
                  <a:pt x="383" y="148"/>
                  <a:pt x="385" y="148"/>
                  <a:pt x="383" y="148"/>
                </a:cubicBezTo>
                <a:cubicBezTo>
                  <a:pt x="382" y="150"/>
                  <a:pt x="380" y="146"/>
                  <a:pt x="379" y="148"/>
                </a:cubicBezTo>
                <a:cubicBezTo>
                  <a:pt x="376" y="150"/>
                  <a:pt x="379" y="150"/>
                  <a:pt x="376" y="151"/>
                </a:cubicBezTo>
                <a:cubicBezTo>
                  <a:pt x="374" y="154"/>
                  <a:pt x="376" y="156"/>
                  <a:pt x="373" y="156"/>
                </a:cubicBezTo>
                <a:cubicBezTo>
                  <a:pt x="371" y="157"/>
                  <a:pt x="363" y="160"/>
                  <a:pt x="363" y="164"/>
                </a:cubicBezTo>
                <a:cubicBezTo>
                  <a:pt x="363" y="167"/>
                  <a:pt x="362" y="168"/>
                  <a:pt x="359" y="168"/>
                </a:cubicBezTo>
                <a:cubicBezTo>
                  <a:pt x="357" y="167"/>
                  <a:pt x="357" y="171"/>
                  <a:pt x="356" y="168"/>
                </a:cubicBezTo>
                <a:cubicBezTo>
                  <a:pt x="354" y="167"/>
                  <a:pt x="351" y="167"/>
                  <a:pt x="351" y="168"/>
                </a:cubicBezTo>
                <a:cubicBezTo>
                  <a:pt x="351" y="170"/>
                  <a:pt x="350" y="171"/>
                  <a:pt x="351" y="174"/>
                </a:cubicBezTo>
                <a:cubicBezTo>
                  <a:pt x="351" y="178"/>
                  <a:pt x="353" y="178"/>
                  <a:pt x="354" y="178"/>
                </a:cubicBezTo>
                <a:cubicBezTo>
                  <a:pt x="354" y="179"/>
                  <a:pt x="357" y="179"/>
                  <a:pt x="359" y="179"/>
                </a:cubicBezTo>
                <a:cubicBezTo>
                  <a:pt x="360" y="178"/>
                  <a:pt x="363" y="182"/>
                  <a:pt x="362" y="184"/>
                </a:cubicBezTo>
                <a:cubicBezTo>
                  <a:pt x="360" y="185"/>
                  <a:pt x="362" y="190"/>
                  <a:pt x="365" y="190"/>
                </a:cubicBezTo>
                <a:cubicBezTo>
                  <a:pt x="370" y="190"/>
                  <a:pt x="370" y="190"/>
                  <a:pt x="370" y="188"/>
                </a:cubicBezTo>
                <a:cubicBezTo>
                  <a:pt x="368" y="187"/>
                  <a:pt x="371" y="187"/>
                  <a:pt x="373" y="185"/>
                </a:cubicBezTo>
                <a:cubicBezTo>
                  <a:pt x="373" y="182"/>
                  <a:pt x="377" y="182"/>
                  <a:pt x="379" y="184"/>
                </a:cubicBezTo>
                <a:cubicBezTo>
                  <a:pt x="379" y="184"/>
                  <a:pt x="379" y="185"/>
                  <a:pt x="380" y="185"/>
                </a:cubicBezTo>
                <a:cubicBezTo>
                  <a:pt x="382" y="184"/>
                  <a:pt x="380" y="185"/>
                  <a:pt x="383" y="187"/>
                </a:cubicBezTo>
                <a:cubicBezTo>
                  <a:pt x="388" y="187"/>
                  <a:pt x="385" y="184"/>
                  <a:pt x="388" y="185"/>
                </a:cubicBezTo>
                <a:cubicBezTo>
                  <a:pt x="388" y="187"/>
                  <a:pt x="392" y="187"/>
                  <a:pt x="391" y="188"/>
                </a:cubicBezTo>
                <a:cubicBezTo>
                  <a:pt x="388" y="192"/>
                  <a:pt x="392" y="192"/>
                  <a:pt x="389" y="193"/>
                </a:cubicBezTo>
                <a:cubicBezTo>
                  <a:pt x="386" y="195"/>
                  <a:pt x="388" y="192"/>
                  <a:pt x="386" y="192"/>
                </a:cubicBezTo>
                <a:cubicBezTo>
                  <a:pt x="385" y="193"/>
                  <a:pt x="386" y="190"/>
                  <a:pt x="385" y="193"/>
                </a:cubicBezTo>
                <a:cubicBezTo>
                  <a:pt x="382" y="195"/>
                  <a:pt x="382" y="193"/>
                  <a:pt x="380" y="195"/>
                </a:cubicBezTo>
                <a:cubicBezTo>
                  <a:pt x="377" y="196"/>
                  <a:pt x="377" y="198"/>
                  <a:pt x="377" y="198"/>
                </a:cubicBezTo>
                <a:cubicBezTo>
                  <a:pt x="376" y="198"/>
                  <a:pt x="376" y="201"/>
                  <a:pt x="374" y="201"/>
                </a:cubicBezTo>
                <a:cubicBezTo>
                  <a:pt x="371" y="202"/>
                  <a:pt x="373" y="199"/>
                  <a:pt x="371" y="199"/>
                </a:cubicBezTo>
                <a:cubicBezTo>
                  <a:pt x="370" y="201"/>
                  <a:pt x="373" y="202"/>
                  <a:pt x="371" y="204"/>
                </a:cubicBezTo>
                <a:cubicBezTo>
                  <a:pt x="370" y="204"/>
                  <a:pt x="371" y="206"/>
                  <a:pt x="368" y="206"/>
                </a:cubicBezTo>
                <a:cubicBezTo>
                  <a:pt x="366" y="207"/>
                  <a:pt x="360" y="216"/>
                  <a:pt x="363" y="215"/>
                </a:cubicBezTo>
                <a:cubicBezTo>
                  <a:pt x="368" y="215"/>
                  <a:pt x="365" y="218"/>
                  <a:pt x="370" y="220"/>
                </a:cubicBezTo>
                <a:cubicBezTo>
                  <a:pt x="374" y="221"/>
                  <a:pt x="373" y="227"/>
                  <a:pt x="376" y="232"/>
                </a:cubicBezTo>
                <a:cubicBezTo>
                  <a:pt x="379" y="237"/>
                  <a:pt x="376" y="237"/>
                  <a:pt x="379" y="240"/>
                </a:cubicBezTo>
                <a:cubicBezTo>
                  <a:pt x="382" y="241"/>
                  <a:pt x="380" y="241"/>
                  <a:pt x="382" y="244"/>
                </a:cubicBezTo>
                <a:cubicBezTo>
                  <a:pt x="385" y="246"/>
                  <a:pt x="386" y="249"/>
                  <a:pt x="383" y="247"/>
                </a:cubicBezTo>
                <a:cubicBezTo>
                  <a:pt x="379" y="246"/>
                  <a:pt x="379" y="247"/>
                  <a:pt x="377" y="246"/>
                </a:cubicBezTo>
                <a:cubicBezTo>
                  <a:pt x="376" y="246"/>
                  <a:pt x="377" y="244"/>
                  <a:pt x="376" y="244"/>
                </a:cubicBezTo>
                <a:cubicBezTo>
                  <a:pt x="374" y="243"/>
                  <a:pt x="373" y="246"/>
                  <a:pt x="371" y="246"/>
                </a:cubicBezTo>
                <a:cubicBezTo>
                  <a:pt x="370" y="244"/>
                  <a:pt x="368" y="240"/>
                  <a:pt x="368" y="241"/>
                </a:cubicBezTo>
                <a:cubicBezTo>
                  <a:pt x="366" y="243"/>
                  <a:pt x="371" y="247"/>
                  <a:pt x="374" y="244"/>
                </a:cubicBezTo>
                <a:cubicBezTo>
                  <a:pt x="374" y="244"/>
                  <a:pt x="377" y="246"/>
                  <a:pt x="376" y="246"/>
                </a:cubicBezTo>
                <a:cubicBezTo>
                  <a:pt x="376" y="247"/>
                  <a:pt x="377" y="247"/>
                  <a:pt x="380" y="251"/>
                </a:cubicBezTo>
                <a:cubicBezTo>
                  <a:pt x="383" y="254"/>
                  <a:pt x="386" y="257"/>
                  <a:pt x="383" y="257"/>
                </a:cubicBezTo>
                <a:cubicBezTo>
                  <a:pt x="382" y="257"/>
                  <a:pt x="377" y="260"/>
                  <a:pt x="377" y="261"/>
                </a:cubicBezTo>
                <a:cubicBezTo>
                  <a:pt x="377" y="263"/>
                  <a:pt x="374" y="260"/>
                  <a:pt x="373" y="263"/>
                </a:cubicBezTo>
                <a:cubicBezTo>
                  <a:pt x="373" y="265"/>
                  <a:pt x="374" y="261"/>
                  <a:pt x="374" y="263"/>
                </a:cubicBezTo>
                <a:cubicBezTo>
                  <a:pt x="376" y="268"/>
                  <a:pt x="379" y="260"/>
                  <a:pt x="382" y="265"/>
                </a:cubicBezTo>
                <a:cubicBezTo>
                  <a:pt x="385" y="268"/>
                  <a:pt x="388" y="266"/>
                  <a:pt x="386" y="268"/>
                </a:cubicBezTo>
                <a:cubicBezTo>
                  <a:pt x="382" y="271"/>
                  <a:pt x="385" y="268"/>
                  <a:pt x="385" y="272"/>
                </a:cubicBezTo>
                <a:cubicBezTo>
                  <a:pt x="386" y="277"/>
                  <a:pt x="380" y="274"/>
                  <a:pt x="383" y="275"/>
                </a:cubicBezTo>
                <a:cubicBezTo>
                  <a:pt x="385" y="277"/>
                  <a:pt x="382" y="277"/>
                  <a:pt x="383" y="279"/>
                </a:cubicBezTo>
                <a:cubicBezTo>
                  <a:pt x="383" y="280"/>
                  <a:pt x="380" y="279"/>
                  <a:pt x="382" y="282"/>
                </a:cubicBezTo>
                <a:cubicBezTo>
                  <a:pt x="383" y="285"/>
                  <a:pt x="382" y="283"/>
                  <a:pt x="380" y="285"/>
                </a:cubicBezTo>
                <a:cubicBezTo>
                  <a:pt x="380" y="286"/>
                  <a:pt x="380" y="280"/>
                  <a:pt x="379" y="285"/>
                </a:cubicBezTo>
                <a:cubicBezTo>
                  <a:pt x="377" y="289"/>
                  <a:pt x="374" y="289"/>
                  <a:pt x="374" y="291"/>
                </a:cubicBezTo>
                <a:cubicBezTo>
                  <a:pt x="376" y="293"/>
                  <a:pt x="373" y="297"/>
                  <a:pt x="371" y="299"/>
                </a:cubicBezTo>
                <a:cubicBezTo>
                  <a:pt x="370" y="299"/>
                  <a:pt x="373" y="300"/>
                  <a:pt x="370" y="302"/>
                </a:cubicBezTo>
                <a:cubicBezTo>
                  <a:pt x="368" y="302"/>
                  <a:pt x="370" y="299"/>
                  <a:pt x="368" y="300"/>
                </a:cubicBezTo>
                <a:cubicBezTo>
                  <a:pt x="365" y="300"/>
                  <a:pt x="368" y="300"/>
                  <a:pt x="368" y="302"/>
                </a:cubicBezTo>
                <a:cubicBezTo>
                  <a:pt x="370" y="305"/>
                  <a:pt x="371" y="303"/>
                  <a:pt x="368" y="303"/>
                </a:cubicBezTo>
                <a:cubicBezTo>
                  <a:pt x="366" y="305"/>
                  <a:pt x="365" y="308"/>
                  <a:pt x="366" y="307"/>
                </a:cubicBezTo>
                <a:cubicBezTo>
                  <a:pt x="370" y="307"/>
                  <a:pt x="365" y="310"/>
                  <a:pt x="366" y="313"/>
                </a:cubicBezTo>
                <a:cubicBezTo>
                  <a:pt x="368" y="314"/>
                  <a:pt x="366" y="316"/>
                  <a:pt x="365" y="313"/>
                </a:cubicBezTo>
                <a:cubicBezTo>
                  <a:pt x="363" y="311"/>
                  <a:pt x="362" y="313"/>
                  <a:pt x="363" y="314"/>
                </a:cubicBezTo>
                <a:cubicBezTo>
                  <a:pt x="363" y="314"/>
                  <a:pt x="366" y="314"/>
                  <a:pt x="363" y="316"/>
                </a:cubicBezTo>
                <a:cubicBezTo>
                  <a:pt x="362" y="317"/>
                  <a:pt x="362" y="314"/>
                  <a:pt x="360" y="316"/>
                </a:cubicBezTo>
                <a:cubicBezTo>
                  <a:pt x="360" y="317"/>
                  <a:pt x="363" y="317"/>
                  <a:pt x="362" y="319"/>
                </a:cubicBezTo>
                <a:cubicBezTo>
                  <a:pt x="359" y="320"/>
                  <a:pt x="359" y="324"/>
                  <a:pt x="357" y="322"/>
                </a:cubicBezTo>
                <a:cubicBezTo>
                  <a:pt x="356" y="320"/>
                  <a:pt x="356" y="324"/>
                  <a:pt x="356" y="322"/>
                </a:cubicBezTo>
                <a:cubicBezTo>
                  <a:pt x="354" y="320"/>
                  <a:pt x="354" y="324"/>
                  <a:pt x="354" y="324"/>
                </a:cubicBezTo>
                <a:cubicBezTo>
                  <a:pt x="356" y="325"/>
                  <a:pt x="353" y="328"/>
                  <a:pt x="351" y="330"/>
                </a:cubicBezTo>
                <a:cubicBezTo>
                  <a:pt x="350" y="331"/>
                  <a:pt x="351" y="328"/>
                  <a:pt x="348" y="330"/>
                </a:cubicBezTo>
                <a:cubicBezTo>
                  <a:pt x="347" y="333"/>
                  <a:pt x="347" y="330"/>
                  <a:pt x="345" y="333"/>
                </a:cubicBezTo>
                <a:cubicBezTo>
                  <a:pt x="344" y="335"/>
                  <a:pt x="342" y="335"/>
                  <a:pt x="344" y="335"/>
                </a:cubicBezTo>
                <a:cubicBezTo>
                  <a:pt x="345" y="336"/>
                  <a:pt x="342" y="336"/>
                  <a:pt x="342" y="338"/>
                </a:cubicBezTo>
                <a:cubicBezTo>
                  <a:pt x="342" y="339"/>
                  <a:pt x="341" y="339"/>
                  <a:pt x="338" y="341"/>
                </a:cubicBezTo>
                <a:cubicBezTo>
                  <a:pt x="336" y="342"/>
                  <a:pt x="336" y="339"/>
                  <a:pt x="335" y="339"/>
                </a:cubicBezTo>
                <a:cubicBezTo>
                  <a:pt x="335" y="339"/>
                  <a:pt x="336" y="342"/>
                  <a:pt x="335" y="342"/>
                </a:cubicBezTo>
                <a:cubicBezTo>
                  <a:pt x="333" y="341"/>
                  <a:pt x="331" y="339"/>
                  <a:pt x="330" y="342"/>
                </a:cubicBezTo>
                <a:cubicBezTo>
                  <a:pt x="328" y="344"/>
                  <a:pt x="328" y="339"/>
                  <a:pt x="327" y="341"/>
                </a:cubicBezTo>
                <a:cubicBezTo>
                  <a:pt x="325" y="341"/>
                  <a:pt x="328" y="342"/>
                  <a:pt x="327" y="344"/>
                </a:cubicBezTo>
                <a:cubicBezTo>
                  <a:pt x="325" y="344"/>
                  <a:pt x="325" y="341"/>
                  <a:pt x="325" y="342"/>
                </a:cubicBezTo>
                <a:cubicBezTo>
                  <a:pt x="324" y="344"/>
                  <a:pt x="325" y="344"/>
                  <a:pt x="325" y="345"/>
                </a:cubicBezTo>
                <a:cubicBezTo>
                  <a:pt x="324" y="345"/>
                  <a:pt x="324" y="345"/>
                  <a:pt x="322" y="345"/>
                </a:cubicBezTo>
                <a:cubicBezTo>
                  <a:pt x="321" y="344"/>
                  <a:pt x="322" y="344"/>
                  <a:pt x="321" y="342"/>
                </a:cubicBezTo>
                <a:cubicBezTo>
                  <a:pt x="319" y="341"/>
                  <a:pt x="319" y="338"/>
                  <a:pt x="318" y="339"/>
                </a:cubicBezTo>
                <a:cubicBezTo>
                  <a:pt x="318" y="339"/>
                  <a:pt x="319" y="344"/>
                  <a:pt x="319" y="345"/>
                </a:cubicBezTo>
                <a:cubicBezTo>
                  <a:pt x="318" y="348"/>
                  <a:pt x="318" y="345"/>
                  <a:pt x="316" y="347"/>
                </a:cubicBezTo>
                <a:cubicBezTo>
                  <a:pt x="316" y="348"/>
                  <a:pt x="315" y="345"/>
                  <a:pt x="315" y="348"/>
                </a:cubicBezTo>
                <a:cubicBezTo>
                  <a:pt x="315" y="352"/>
                  <a:pt x="313" y="347"/>
                  <a:pt x="312" y="350"/>
                </a:cubicBezTo>
                <a:cubicBezTo>
                  <a:pt x="310" y="352"/>
                  <a:pt x="310" y="348"/>
                  <a:pt x="309" y="350"/>
                </a:cubicBezTo>
                <a:cubicBezTo>
                  <a:pt x="307" y="353"/>
                  <a:pt x="309" y="352"/>
                  <a:pt x="307" y="350"/>
                </a:cubicBezTo>
                <a:cubicBezTo>
                  <a:pt x="304" y="350"/>
                  <a:pt x="307" y="352"/>
                  <a:pt x="303" y="353"/>
                </a:cubicBezTo>
                <a:cubicBezTo>
                  <a:pt x="298" y="355"/>
                  <a:pt x="300" y="353"/>
                  <a:pt x="296" y="355"/>
                </a:cubicBezTo>
                <a:cubicBezTo>
                  <a:pt x="293" y="356"/>
                  <a:pt x="292" y="358"/>
                  <a:pt x="292" y="359"/>
                </a:cubicBezTo>
                <a:cubicBezTo>
                  <a:pt x="292" y="361"/>
                  <a:pt x="293" y="358"/>
                  <a:pt x="293" y="361"/>
                </a:cubicBezTo>
                <a:cubicBezTo>
                  <a:pt x="293" y="364"/>
                  <a:pt x="296" y="364"/>
                  <a:pt x="292" y="366"/>
                </a:cubicBezTo>
                <a:cubicBezTo>
                  <a:pt x="289" y="367"/>
                  <a:pt x="290" y="366"/>
                  <a:pt x="290" y="364"/>
                </a:cubicBezTo>
                <a:cubicBezTo>
                  <a:pt x="289" y="363"/>
                  <a:pt x="287" y="363"/>
                  <a:pt x="289" y="361"/>
                </a:cubicBezTo>
                <a:cubicBezTo>
                  <a:pt x="289" y="359"/>
                  <a:pt x="287" y="361"/>
                  <a:pt x="287" y="358"/>
                </a:cubicBezTo>
                <a:cubicBezTo>
                  <a:pt x="289" y="355"/>
                  <a:pt x="290" y="355"/>
                  <a:pt x="289" y="353"/>
                </a:cubicBezTo>
                <a:cubicBezTo>
                  <a:pt x="289" y="353"/>
                  <a:pt x="289" y="355"/>
                  <a:pt x="287" y="353"/>
                </a:cubicBezTo>
                <a:cubicBezTo>
                  <a:pt x="286" y="350"/>
                  <a:pt x="286" y="352"/>
                  <a:pt x="287" y="353"/>
                </a:cubicBezTo>
                <a:cubicBezTo>
                  <a:pt x="287" y="355"/>
                  <a:pt x="286" y="353"/>
                  <a:pt x="284" y="355"/>
                </a:cubicBezTo>
                <a:cubicBezTo>
                  <a:pt x="281" y="355"/>
                  <a:pt x="286" y="352"/>
                  <a:pt x="283" y="352"/>
                </a:cubicBezTo>
                <a:cubicBezTo>
                  <a:pt x="280" y="352"/>
                  <a:pt x="280" y="348"/>
                  <a:pt x="278" y="350"/>
                </a:cubicBezTo>
                <a:cubicBezTo>
                  <a:pt x="278" y="352"/>
                  <a:pt x="280" y="352"/>
                  <a:pt x="278" y="353"/>
                </a:cubicBezTo>
                <a:cubicBezTo>
                  <a:pt x="278" y="353"/>
                  <a:pt x="277" y="350"/>
                  <a:pt x="277" y="353"/>
                </a:cubicBezTo>
                <a:cubicBezTo>
                  <a:pt x="277" y="355"/>
                  <a:pt x="275" y="353"/>
                  <a:pt x="275" y="353"/>
                </a:cubicBezTo>
                <a:cubicBezTo>
                  <a:pt x="272" y="352"/>
                  <a:pt x="271" y="353"/>
                  <a:pt x="269" y="352"/>
                </a:cubicBezTo>
                <a:cubicBezTo>
                  <a:pt x="269" y="350"/>
                  <a:pt x="268" y="352"/>
                  <a:pt x="268" y="350"/>
                </a:cubicBezTo>
                <a:cubicBezTo>
                  <a:pt x="266" y="347"/>
                  <a:pt x="265" y="348"/>
                  <a:pt x="265" y="347"/>
                </a:cubicBezTo>
                <a:cubicBezTo>
                  <a:pt x="265" y="344"/>
                  <a:pt x="262" y="345"/>
                  <a:pt x="265" y="342"/>
                </a:cubicBezTo>
                <a:cubicBezTo>
                  <a:pt x="266" y="339"/>
                  <a:pt x="265" y="339"/>
                  <a:pt x="263" y="339"/>
                </a:cubicBezTo>
                <a:cubicBezTo>
                  <a:pt x="260" y="341"/>
                  <a:pt x="262" y="338"/>
                  <a:pt x="258" y="339"/>
                </a:cubicBezTo>
                <a:cubicBezTo>
                  <a:pt x="255" y="339"/>
                  <a:pt x="254" y="333"/>
                  <a:pt x="252" y="335"/>
                </a:cubicBezTo>
                <a:cubicBezTo>
                  <a:pt x="251" y="338"/>
                  <a:pt x="249" y="336"/>
                  <a:pt x="249" y="338"/>
                </a:cubicBezTo>
                <a:cubicBezTo>
                  <a:pt x="251" y="339"/>
                  <a:pt x="246" y="342"/>
                  <a:pt x="245" y="341"/>
                </a:cubicBezTo>
                <a:cubicBezTo>
                  <a:pt x="245" y="339"/>
                  <a:pt x="243" y="339"/>
                  <a:pt x="243" y="342"/>
                </a:cubicBezTo>
                <a:cubicBezTo>
                  <a:pt x="243" y="345"/>
                  <a:pt x="242" y="342"/>
                  <a:pt x="240" y="341"/>
                </a:cubicBezTo>
                <a:cubicBezTo>
                  <a:pt x="240" y="341"/>
                  <a:pt x="240" y="342"/>
                  <a:pt x="239" y="341"/>
                </a:cubicBezTo>
                <a:cubicBezTo>
                  <a:pt x="237" y="338"/>
                  <a:pt x="237" y="344"/>
                  <a:pt x="236" y="344"/>
                </a:cubicBezTo>
                <a:cubicBezTo>
                  <a:pt x="234" y="344"/>
                  <a:pt x="236" y="342"/>
                  <a:pt x="233" y="341"/>
                </a:cubicBezTo>
                <a:cubicBezTo>
                  <a:pt x="230" y="339"/>
                  <a:pt x="231" y="344"/>
                  <a:pt x="228" y="344"/>
                </a:cubicBezTo>
                <a:cubicBezTo>
                  <a:pt x="227" y="344"/>
                  <a:pt x="222" y="344"/>
                  <a:pt x="225" y="348"/>
                </a:cubicBezTo>
                <a:cubicBezTo>
                  <a:pt x="227" y="355"/>
                  <a:pt x="225" y="353"/>
                  <a:pt x="225" y="355"/>
                </a:cubicBezTo>
                <a:cubicBezTo>
                  <a:pt x="227" y="356"/>
                  <a:pt x="225" y="358"/>
                  <a:pt x="225" y="356"/>
                </a:cubicBezTo>
                <a:cubicBezTo>
                  <a:pt x="223" y="355"/>
                  <a:pt x="222" y="359"/>
                  <a:pt x="220" y="353"/>
                </a:cubicBezTo>
                <a:cubicBezTo>
                  <a:pt x="220" y="352"/>
                  <a:pt x="220" y="348"/>
                  <a:pt x="217" y="352"/>
                </a:cubicBezTo>
                <a:cubicBezTo>
                  <a:pt x="214" y="356"/>
                  <a:pt x="214" y="353"/>
                  <a:pt x="213" y="353"/>
                </a:cubicBezTo>
                <a:cubicBezTo>
                  <a:pt x="211" y="355"/>
                  <a:pt x="213" y="352"/>
                  <a:pt x="211" y="352"/>
                </a:cubicBezTo>
                <a:cubicBezTo>
                  <a:pt x="210" y="350"/>
                  <a:pt x="211" y="348"/>
                  <a:pt x="210" y="347"/>
                </a:cubicBezTo>
                <a:cubicBezTo>
                  <a:pt x="208" y="347"/>
                  <a:pt x="204" y="348"/>
                  <a:pt x="205" y="345"/>
                </a:cubicBezTo>
                <a:cubicBezTo>
                  <a:pt x="207" y="341"/>
                  <a:pt x="205" y="342"/>
                  <a:pt x="205" y="339"/>
                </a:cubicBezTo>
                <a:cubicBezTo>
                  <a:pt x="207" y="338"/>
                  <a:pt x="210" y="338"/>
                  <a:pt x="205" y="338"/>
                </a:cubicBezTo>
                <a:cubicBezTo>
                  <a:pt x="201" y="338"/>
                  <a:pt x="202" y="335"/>
                  <a:pt x="201" y="331"/>
                </a:cubicBezTo>
                <a:cubicBezTo>
                  <a:pt x="199" y="328"/>
                  <a:pt x="204" y="325"/>
                  <a:pt x="201" y="327"/>
                </a:cubicBezTo>
                <a:cubicBezTo>
                  <a:pt x="199" y="328"/>
                  <a:pt x="198" y="325"/>
                  <a:pt x="195" y="328"/>
                </a:cubicBezTo>
                <a:cubicBezTo>
                  <a:pt x="192" y="330"/>
                  <a:pt x="192" y="328"/>
                  <a:pt x="193" y="327"/>
                </a:cubicBezTo>
                <a:cubicBezTo>
                  <a:pt x="195" y="325"/>
                  <a:pt x="188" y="322"/>
                  <a:pt x="193" y="320"/>
                </a:cubicBezTo>
                <a:cubicBezTo>
                  <a:pt x="195" y="319"/>
                  <a:pt x="192" y="316"/>
                  <a:pt x="195" y="314"/>
                </a:cubicBezTo>
                <a:cubicBezTo>
                  <a:pt x="198" y="314"/>
                  <a:pt x="196" y="311"/>
                  <a:pt x="198" y="311"/>
                </a:cubicBezTo>
                <a:cubicBezTo>
                  <a:pt x="199" y="313"/>
                  <a:pt x="198" y="310"/>
                  <a:pt x="201" y="310"/>
                </a:cubicBezTo>
                <a:cubicBezTo>
                  <a:pt x="202" y="310"/>
                  <a:pt x="199" y="307"/>
                  <a:pt x="201" y="302"/>
                </a:cubicBezTo>
                <a:cubicBezTo>
                  <a:pt x="202" y="297"/>
                  <a:pt x="199" y="296"/>
                  <a:pt x="201" y="294"/>
                </a:cubicBezTo>
                <a:cubicBezTo>
                  <a:pt x="202" y="293"/>
                  <a:pt x="201" y="289"/>
                  <a:pt x="199" y="291"/>
                </a:cubicBezTo>
                <a:cubicBezTo>
                  <a:pt x="196" y="293"/>
                  <a:pt x="199" y="286"/>
                  <a:pt x="195" y="283"/>
                </a:cubicBezTo>
                <a:cubicBezTo>
                  <a:pt x="190" y="279"/>
                  <a:pt x="192" y="283"/>
                  <a:pt x="190" y="285"/>
                </a:cubicBezTo>
                <a:cubicBezTo>
                  <a:pt x="188" y="283"/>
                  <a:pt x="188" y="282"/>
                  <a:pt x="184" y="283"/>
                </a:cubicBezTo>
                <a:cubicBezTo>
                  <a:pt x="178" y="283"/>
                  <a:pt x="185" y="282"/>
                  <a:pt x="184" y="277"/>
                </a:cubicBezTo>
                <a:cubicBezTo>
                  <a:pt x="184" y="274"/>
                  <a:pt x="179" y="279"/>
                  <a:pt x="182" y="275"/>
                </a:cubicBezTo>
                <a:cubicBezTo>
                  <a:pt x="184" y="272"/>
                  <a:pt x="182" y="275"/>
                  <a:pt x="181" y="272"/>
                </a:cubicBezTo>
                <a:cubicBezTo>
                  <a:pt x="181" y="271"/>
                  <a:pt x="176" y="272"/>
                  <a:pt x="176" y="274"/>
                </a:cubicBezTo>
                <a:cubicBezTo>
                  <a:pt x="175" y="275"/>
                  <a:pt x="173" y="275"/>
                  <a:pt x="170" y="274"/>
                </a:cubicBezTo>
                <a:cubicBezTo>
                  <a:pt x="169" y="272"/>
                  <a:pt x="167" y="274"/>
                  <a:pt x="164" y="277"/>
                </a:cubicBezTo>
                <a:cubicBezTo>
                  <a:pt x="161" y="280"/>
                  <a:pt x="158" y="279"/>
                  <a:pt x="157" y="282"/>
                </a:cubicBezTo>
                <a:cubicBezTo>
                  <a:pt x="157" y="285"/>
                  <a:pt x="153" y="283"/>
                  <a:pt x="153" y="286"/>
                </a:cubicBezTo>
                <a:cubicBezTo>
                  <a:pt x="153" y="288"/>
                  <a:pt x="150" y="289"/>
                  <a:pt x="144" y="289"/>
                </a:cubicBezTo>
                <a:cubicBezTo>
                  <a:pt x="146" y="286"/>
                  <a:pt x="144" y="286"/>
                  <a:pt x="143" y="286"/>
                </a:cubicBezTo>
                <a:cubicBezTo>
                  <a:pt x="141" y="285"/>
                  <a:pt x="141" y="288"/>
                  <a:pt x="140" y="286"/>
                </a:cubicBezTo>
                <a:cubicBezTo>
                  <a:pt x="138" y="285"/>
                  <a:pt x="134" y="286"/>
                  <a:pt x="135" y="285"/>
                </a:cubicBezTo>
                <a:cubicBezTo>
                  <a:pt x="137" y="283"/>
                  <a:pt x="131" y="282"/>
                  <a:pt x="129" y="286"/>
                </a:cubicBezTo>
                <a:cubicBezTo>
                  <a:pt x="128" y="289"/>
                  <a:pt x="126" y="286"/>
                  <a:pt x="126" y="289"/>
                </a:cubicBezTo>
                <a:cubicBezTo>
                  <a:pt x="125" y="293"/>
                  <a:pt x="125" y="291"/>
                  <a:pt x="123" y="294"/>
                </a:cubicBezTo>
                <a:cubicBezTo>
                  <a:pt x="122" y="289"/>
                  <a:pt x="128" y="282"/>
                  <a:pt x="117" y="288"/>
                </a:cubicBezTo>
                <a:cubicBezTo>
                  <a:pt x="117" y="288"/>
                  <a:pt x="115" y="288"/>
                  <a:pt x="114" y="288"/>
                </a:cubicBezTo>
                <a:cubicBezTo>
                  <a:pt x="114" y="289"/>
                  <a:pt x="114" y="288"/>
                  <a:pt x="111" y="288"/>
                </a:cubicBezTo>
                <a:cubicBezTo>
                  <a:pt x="109" y="289"/>
                  <a:pt x="106" y="283"/>
                  <a:pt x="105" y="286"/>
                </a:cubicBezTo>
                <a:cubicBezTo>
                  <a:pt x="105" y="288"/>
                  <a:pt x="103" y="288"/>
                  <a:pt x="102" y="286"/>
                </a:cubicBezTo>
                <a:cubicBezTo>
                  <a:pt x="100" y="283"/>
                  <a:pt x="102" y="288"/>
                  <a:pt x="100" y="288"/>
                </a:cubicBezTo>
                <a:cubicBezTo>
                  <a:pt x="99" y="288"/>
                  <a:pt x="99" y="283"/>
                  <a:pt x="97" y="283"/>
                </a:cubicBezTo>
                <a:cubicBezTo>
                  <a:pt x="94" y="283"/>
                  <a:pt x="93" y="285"/>
                  <a:pt x="94" y="282"/>
                </a:cubicBezTo>
                <a:cubicBezTo>
                  <a:pt x="94" y="280"/>
                  <a:pt x="94" y="280"/>
                  <a:pt x="93" y="280"/>
                </a:cubicBezTo>
                <a:cubicBezTo>
                  <a:pt x="91" y="282"/>
                  <a:pt x="87" y="279"/>
                  <a:pt x="87" y="275"/>
                </a:cubicBezTo>
                <a:cubicBezTo>
                  <a:pt x="87" y="272"/>
                  <a:pt x="85" y="274"/>
                  <a:pt x="82" y="274"/>
                </a:cubicBezTo>
                <a:cubicBezTo>
                  <a:pt x="80" y="275"/>
                  <a:pt x="79" y="269"/>
                  <a:pt x="77" y="269"/>
                </a:cubicBezTo>
                <a:cubicBezTo>
                  <a:pt x="74" y="269"/>
                  <a:pt x="74" y="266"/>
                  <a:pt x="71" y="266"/>
                </a:cubicBezTo>
                <a:cubicBezTo>
                  <a:pt x="68" y="265"/>
                  <a:pt x="73" y="263"/>
                  <a:pt x="67" y="261"/>
                </a:cubicBezTo>
                <a:cubicBezTo>
                  <a:pt x="62" y="260"/>
                  <a:pt x="64" y="269"/>
                  <a:pt x="61" y="263"/>
                </a:cubicBezTo>
                <a:cubicBezTo>
                  <a:pt x="61" y="261"/>
                  <a:pt x="56" y="260"/>
                  <a:pt x="53" y="257"/>
                </a:cubicBezTo>
                <a:cubicBezTo>
                  <a:pt x="50" y="254"/>
                  <a:pt x="50" y="258"/>
                  <a:pt x="47" y="252"/>
                </a:cubicBezTo>
                <a:cubicBezTo>
                  <a:pt x="45" y="249"/>
                  <a:pt x="42" y="255"/>
                  <a:pt x="42" y="251"/>
                </a:cubicBezTo>
                <a:cubicBezTo>
                  <a:pt x="44" y="246"/>
                  <a:pt x="42" y="243"/>
                  <a:pt x="41" y="241"/>
                </a:cubicBezTo>
                <a:cubicBezTo>
                  <a:pt x="39" y="238"/>
                  <a:pt x="42" y="238"/>
                  <a:pt x="44" y="240"/>
                </a:cubicBezTo>
                <a:cubicBezTo>
                  <a:pt x="45" y="243"/>
                  <a:pt x="45" y="240"/>
                  <a:pt x="47" y="240"/>
                </a:cubicBezTo>
                <a:cubicBezTo>
                  <a:pt x="52" y="238"/>
                  <a:pt x="47" y="235"/>
                  <a:pt x="48" y="234"/>
                </a:cubicBezTo>
                <a:cubicBezTo>
                  <a:pt x="48" y="232"/>
                  <a:pt x="42" y="232"/>
                  <a:pt x="44" y="227"/>
                </a:cubicBezTo>
                <a:cubicBezTo>
                  <a:pt x="45" y="226"/>
                  <a:pt x="41" y="224"/>
                  <a:pt x="47" y="223"/>
                </a:cubicBezTo>
                <a:cubicBezTo>
                  <a:pt x="52" y="223"/>
                  <a:pt x="47" y="221"/>
                  <a:pt x="53" y="216"/>
                </a:cubicBezTo>
                <a:cubicBezTo>
                  <a:pt x="56" y="213"/>
                  <a:pt x="53" y="213"/>
                  <a:pt x="55" y="210"/>
                </a:cubicBezTo>
                <a:cubicBezTo>
                  <a:pt x="58" y="207"/>
                  <a:pt x="55" y="206"/>
                  <a:pt x="55" y="207"/>
                </a:cubicBezTo>
                <a:cubicBezTo>
                  <a:pt x="53" y="210"/>
                  <a:pt x="53" y="206"/>
                  <a:pt x="52" y="207"/>
                </a:cubicBezTo>
                <a:cubicBezTo>
                  <a:pt x="50" y="207"/>
                  <a:pt x="52" y="202"/>
                  <a:pt x="45" y="202"/>
                </a:cubicBezTo>
                <a:cubicBezTo>
                  <a:pt x="39" y="204"/>
                  <a:pt x="41" y="206"/>
                  <a:pt x="36" y="207"/>
                </a:cubicBezTo>
                <a:cubicBezTo>
                  <a:pt x="35" y="207"/>
                  <a:pt x="35" y="207"/>
                  <a:pt x="35" y="207"/>
                </a:cubicBezTo>
                <a:cubicBezTo>
                  <a:pt x="32" y="207"/>
                  <a:pt x="27" y="206"/>
                  <a:pt x="26" y="204"/>
                </a:cubicBezTo>
                <a:cubicBezTo>
                  <a:pt x="26" y="202"/>
                  <a:pt x="24" y="206"/>
                  <a:pt x="21" y="202"/>
                </a:cubicBezTo>
                <a:cubicBezTo>
                  <a:pt x="20" y="199"/>
                  <a:pt x="23" y="201"/>
                  <a:pt x="21" y="196"/>
                </a:cubicBezTo>
                <a:cubicBezTo>
                  <a:pt x="18" y="192"/>
                  <a:pt x="17" y="196"/>
                  <a:pt x="17" y="193"/>
                </a:cubicBezTo>
                <a:cubicBezTo>
                  <a:pt x="15" y="190"/>
                  <a:pt x="12" y="193"/>
                  <a:pt x="9" y="190"/>
                </a:cubicBezTo>
                <a:cubicBezTo>
                  <a:pt x="7" y="190"/>
                  <a:pt x="7" y="188"/>
                  <a:pt x="10" y="188"/>
                </a:cubicBezTo>
                <a:cubicBezTo>
                  <a:pt x="13" y="188"/>
                  <a:pt x="15" y="187"/>
                  <a:pt x="13" y="185"/>
                </a:cubicBezTo>
                <a:cubicBezTo>
                  <a:pt x="10" y="184"/>
                  <a:pt x="13" y="181"/>
                  <a:pt x="12" y="179"/>
                </a:cubicBezTo>
                <a:cubicBezTo>
                  <a:pt x="10" y="178"/>
                  <a:pt x="12" y="176"/>
                  <a:pt x="12" y="174"/>
                </a:cubicBezTo>
                <a:cubicBezTo>
                  <a:pt x="10" y="173"/>
                  <a:pt x="6" y="171"/>
                  <a:pt x="6" y="174"/>
                </a:cubicBezTo>
                <a:cubicBezTo>
                  <a:pt x="6" y="176"/>
                  <a:pt x="3" y="173"/>
                  <a:pt x="4" y="170"/>
                </a:cubicBezTo>
                <a:cubicBezTo>
                  <a:pt x="4" y="168"/>
                  <a:pt x="1" y="168"/>
                  <a:pt x="3" y="165"/>
                </a:cubicBezTo>
                <a:cubicBezTo>
                  <a:pt x="9" y="164"/>
                  <a:pt x="0" y="159"/>
                  <a:pt x="7" y="157"/>
                </a:cubicBezTo>
                <a:cubicBezTo>
                  <a:pt x="13" y="156"/>
                  <a:pt x="10" y="153"/>
                  <a:pt x="13" y="153"/>
                </a:cubicBezTo>
                <a:cubicBezTo>
                  <a:pt x="18" y="154"/>
                  <a:pt x="17" y="148"/>
                  <a:pt x="18" y="153"/>
                </a:cubicBezTo>
                <a:cubicBezTo>
                  <a:pt x="20" y="157"/>
                  <a:pt x="21" y="153"/>
                  <a:pt x="23" y="154"/>
                </a:cubicBezTo>
                <a:cubicBezTo>
                  <a:pt x="26" y="156"/>
                  <a:pt x="26" y="153"/>
                  <a:pt x="27" y="148"/>
                </a:cubicBezTo>
                <a:cubicBezTo>
                  <a:pt x="29" y="145"/>
                  <a:pt x="38" y="150"/>
                  <a:pt x="39" y="143"/>
                </a:cubicBezTo>
                <a:cubicBezTo>
                  <a:pt x="41" y="140"/>
                  <a:pt x="48" y="139"/>
                  <a:pt x="52" y="137"/>
                </a:cubicBezTo>
                <a:cubicBezTo>
                  <a:pt x="53" y="136"/>
                  <a:pt x="53" y="137"/>
                  <a:pt x="56" y="134"/>
                </a:cubicBezTo>
                <a:cubicBezTo>
                  <a:pt x="56" y="132"/>
                  <a:pt x="53" y="128"/>
                  <a:pt x="56" y="126"/>
                </a:cubicBezTo>
                <a:cubicBezTo>
                  <a:pt x="59" y="126"/>
                  <a:pt x="55" y="125"/>
                  <a:pt x="58" y="123"/>
                </a:cubicBezTo>
                <a:cubicBezTo>
                  <a:pt x="62" y="122"/>
                  <a:pt x="55" y="109"/>
                  <a:pt x="56" y="106"/>
                </a:cubicBezTo>
                <a:cubicBezTo>
                  <a:pt x="58" y="103"/>
                  <a:pt x="47" y="103"/>
                  <a:pt x="55" y="101"/>
                </a:cubicBezTo>
                <a:cubicBezTo>
                  <a:pt x="59" y="100"/>
                  <a:pt x="65" y="98"/>
                  <a:pt x="67" y="98"/>
                </a:cubicBezTo>
                <a:cubicBezTo>
                  <a:pt x="70" y="100"/>
                  <a:pt x="73" y="101"/>
                  <a:pt x="74" y="98"/>
                </a:cubicBezTo>
                <a:cubicBezTo>
                  <a:pt x="74" y="95"/>
                  <a:pt x="70" y="97"/>
                  <a:pt x="71" y="94"/>
                </a:cubicBezTo>
                <a:cubicBezTo>
                  <a:pt x="74" y="91"/>
                  <a:pt x="76" y="81"/>
                  <a:pt x="76" y="78"/>
                </a:cubicBezTo>
                <a:cubicBezTo>
                  <a:pt x="77" y="73"/>
                  <a:pt x="82" y="80"/>
                  <a:pt x="87" y="80"/>
                </a:cubicBezTo>
                <a:cubicBezTo>
                  <a:pt x="91" y="78"/>
                  <a:pt x="90" y="81"/>
                  <a:pt x="93" y="80"/>
                </a:cubicBezTo>
                <a:cubicBezTo>
                  <a:pt x="97" y="78"/>
                  <a:pt x="99" y="76"/>
                  <a:pt x="97" y="73"/>
                </a:cubicBezTo>
                <a:cubicBezTo>
                  <a:pt x="96" y="70"/>
                  <a:pt x="94" y="64"/>
                  <a:pt x="103" y="61"/>
                </a:cubicBezTo>
                <a:cubicBezTo>
                  <a:pt x="111" y="59"/>
                  <a:pt x="102" y="53"/>
                  <a:pt x="111" y="55"/>
                </a:cubicBezTo>
                <a:cubicBezTo>
                  <a:pt x="115" y="53"/>
                  <a:pt x="115" y="53"/>
                  <a:pt x="115" y="53"/>
                </a:cubicBezTo>
                <a:cubicBezTo>
                  <a:pt x="114" y="58"/>
                  <a:pt x="118" y="64"/>
                  <a:pt x="123" y="66"/>
                </a:cubicBezTo>
                <a:cubicBezTo>
                  <a:pt x="126" y="69"/>
                  <a:pt x="128" y="64"/>
                  <a:pt x="129" y="67"/>
                </a:cubicBezTo>
                <a:cubicBezTo>
                  <a:pt x="131" y="70"/>
                  <a:pt x="132" y="67"/>
                  <a:pt x="132" y="69"/>
                </a:cubicBezTo>
                <a:cubicBezTo>
                  <a:pt x="134" y="72"/>
                  <a:pt x="141" y="78"/>
                  <a:pt x="140" y="84"/>
                </a:cubicBezTo>
                <a:cubicBezTo>
                  <a:pt x="138" y="91"/>
                  <a:pt x="141" y="89"/>
                  <a:pt x="138" y="94"/>
                </a:cubicBezTo>
                <a:cubicBezTo>
                  <a:pt x="137" y="95"/>
                  <a:pt x="137" y="100"/>
                  <a:pt x="141" y="100"/>
                </a:cubicBezTo>
                <a:cubicBezTo>
                  <a:pt x="144" y="100"/>
                  <a:pt x="147" y="101"/>
                  <a:pt x="152" y="101"/>
                </a:cubicBezTo>
                <a:cubicBezTo>
                  <a:pt x="157" y="101"/>
                  <a:pt x="161" y="101"/>
                  <a:pt x="169" y="109"/>
                </a:cubicBezTo>
                <a:cubicBezTo>
                  <a:pt x="178" y="117"/>
                  <a:pt x="176" y="111"/>
                  <a:pt x="178" y="117"/>
                </a:cubicBezTo>
                <a:cubicBezTo>
                  <a:pt x="179" y="125"/>
                  <a:pt x="181" y="122"/>
                  <a:pt x="182" y="126"/>
                </a:cubicBezTo>
                <a:cubicBezTo>
                  <a:pt x="182" y="129"/>
                  <a:pt x="185" y="126"/>
                  <a:pt x="188" y="128"/>
                </a:cubicBezTo>
                <a:cubicBezTo>
                  <a:pt x="202" y="129"/>
                  <a:pt x="204" y="129"/>
                  <a:pt x="214" y="128"/>
                </a:cubicBezTo>
                <a:cubicBezTo>
                  <a:pt x="225" y="128"/>
                  <a:pt x="228" y="134"/>
                  <a:pt x="231" y="134"/>
                </a:cubicBezTo>
                <a:cubicBezTo>
                  <a:pt x="234" y="134"/>
                  <a:pt x="240" y="140"/>
                  <a:pt x="245" y="137"/>
                </a:cubicBezTo>
                <a:cubicBezTo>
                  <a:pt x="249" y="136"/>
                  <a:pt x="246" y="140"/>
                  <a:pt x="248" y="140"/>
                </a:cubicBezTo>
                <a:cubicBezTo>
                  <a:pt x="251" y="139"/>
                  <a:pt x="251" y="142"/>
                  <a:pt x="252" y="140"/>
                </a:cubicBezTo>
                <a:cubicBezTo>
                  <a:pt x="265" y="132"/>
                  <a:pt x="265" y="136"/>
                  <a:pt x="268" y="132"/>
                </a:cubicBezTo>
                <a:cubicBezTo>
                  <a:pt x="272" y="129"/>
                  <a:pt x="269" y="131"/>
                  <a:pt x="274" y="131"/>
                </a:cubicBezTo>
                <a:cubicBezTo>
                  <a:pt x="280" y="131"/>
                  <a:pt x="280" y="132"/>
                  <a:pt x="283" y="131"/>
                </a:cubicBezTo>
                <a:cubicBezTo>
                  <a:pt x="284" y="129"/>
                  <a:pt x="286" y="132"/>
                  <a:pt x="287" y="131"/>
                </a:cubicBezTo>
                <a:cubicBezTo>
                  <a:pt x="289" y="128"/>
                  <a:pt x="292" y="129"/>
                  <a:pt x="295" y="125"/>
                </a:cubicBezTo>
                <a:cubicBezTo>
                  <a:pt x="300" y="120"/>
                  <a:pt x="301" y="120"/>
                  <a:pt x="306" y="117"/>
                </a:cubicBezTo>
                <a:cubicBezTo>
                  <a:pt x="309" y="115"/>
                  <a:pt x="303" y="112"/>
                  <a:pt x="303" y="109"/>
                </a:cubicBezTo>
                <a:cubicBezTo>
                  <a:pt x="303" y="104"/>
                  <a:pt x="303" y="101"/>
                  <a:pt x="306" y="101"/>
                </a:cubicBezTo>
                <a:cubicBezTo>
                  <a:pt x="310" y="100"/>
                  <a:pt x="313" y="108"/>
                  <a:pt x="321" y="104"/>
                </a:cubicBezTo>
                <a:cubicBezTo>
                  <a:pt x="327" y="101"/>
                  <a:pt x="325" y="97"/>
                  <a:pt x="330" y="97"/>
                </a:cubicBezTo>
                <a:cubicBezTo>
                  <a:pt x="333" y="98"/>
                  <a:pt x="336" y="97"/>
                  <a:pt x="339" y="94"/>
                </a:cubicBezTo>
                <a:cubicBezTo>
                  <a:pt x="342" y="92"/>
                  <a:pt x="339" y="92"/>
                  <a:pt x="342" y="87"/>
                </a:cubicBezTo>
                <a:cubicBezTo>
                  <a:pt x="345" y="84"/>
                  <a:pt x="350" y="86"/>
                  <a:pt x="353" y="83"/>
                </a:cubicBezTo>
                <a:cubicBezTo>
                  <a:pt x="357" y="81"/>
                  <a:pt x="359" y="84"/>
                  <a:pt x="360" y="83"/>
                </a:cubicBezTo>
                <a:cubicBezTo>
                  <a:pt x="362" y="81"/>
                  <a:pt x="366" y="84"/>
                  <a:pt x="370" y="83"/>
                </a:cubicBezTo>
                <a:cubicBezTo>
                  <a:pt x="371" y="81"/>
                  <a:pt x="368" y="76"/>
                  <a:pt x="365" y="73"/>
                </a:cubicBezTo>
                <a:cubicBezTo>
                  <a:pt x="362" y="70"/>
                  <a:pt x="360" y="67"/>
                  <a:pt x="354" y="67"/>
                </a:cubicBezTo>
                <a:cubicBezTo>
                  <a:pt x="348" y="67"/>
                  <a:pt x="351" y="73"/>
                  <a:pt x="348" y="70"/>
                </a:cubicBezTo>
                <a:cubicBezTo>
                  <a:pt x="345" y="69"/>
                  <a:pt x="341" y="69"/>
                  <a:pt x="339" y="70"/>
                </a:cubicBezTo>
                <a:cubicBezTo>
                  <a:pt x="338" y="72"/>
                  <a:pt x="333" y="67"/>
                  <a:pt x="336" y="66"/>
                </a:cubicBezTo>
                <a:cubicBezTo>
                  <a:pt x="339" y="63"/>
                  <a:pt x="333" y="67"/>
                  <a:pt x="344" y="46"/>
                </a:cubicBezTo>
                <a:cubicBezTo>
                  <a:pt x="351" y="50"/>
                  <a:pt x="354" y="50"/>
                  <a:pt x="360" y="44"/>
                </a:cubicBezTo>
                <a:cubicBezTo>
                  <a:pt x="366" y="38"/>
                  <a:pt x="365" y="33"/>
                  <a:pt x="373" y="24"/>
                </a:cubicBezTo>
                <a:cubicBezTo>
                  <a:pt x="379" y="16"/>
                  <a:pt x="376" y="13"/>
                  <a:pt x="371" y="13"/>
                </a:cubicBezTo>
                <a:cubicBezTo>
                  <a:pt x="366" y="13"/>
                  <a:pt x="373" y="3"/>
                  <a:pt x="388" y="2"/>
                </a:cubicBezTo>
                <a:cubicBezTo>
                  <a:pt x="401" y="0"/>
                  <a:pt x="406" y="5"/>
                  <a:pt x="411" y="5"/>
                </a:cubicBezTo>
                <a:cubicBezTo>
                  <a:pt x="415" y="5"/>
                  <a:pt x="424" y="18"/>
                  <a:pt x="427" y="33"/>
                </a:cubicBezTo>
                <a:cubicBezTo>
                  <a:pt x="429" y="50"/>
                  <a:pt x="432" y="49"/>
                  <a:pt x="441" y="50"/>
                </a:cubicBezTo>
                <a:cubicBezTo>
                  <a:pt x="450" y="52"/>
                  <a:pt x="447" y="56"/>
                  <a:pt x="452" y="56"/>
                </a:cubicBezTo>
                <a:cubicBezTo>
                  <a:pt x="456" y="58"/>
                  <a:pt x="452" y="61"/>
                  <a:pt x="455" y="63"/>
                </a:cubicBezTo>
                <a:cubicBezTo>
                  <a:pt x="458" y="64"/>
                  <a:pt x="452" y="66"/>
                  <a:pt x="456" y="69"/>
                </a:cubicBezTo>
                <a:cubicBezTo>
                  <a:pt x="461" y="73"/>
                  <a:pt x="467" y="72"/>
                  <a:pt x="471" y="67"/>
                </a:cubicBezTo>
                <a:cubicBezTo>
                  <a:pt x="476" y="64"/>
                  <a:pt x="476" y="69"/>
                  <a:pt x="481" y="64"/>
                </a:cubicBezTo>
                <a:cubicBezTo>
                  <a:pt x="485" y="59"/>
                  <a:pt x="490" y="67"/>
                  <a:pt x="485" y="73"/>
                </a:cubicBezTo>
                <a:cubicBezTo>
                  <a:pt x="481" y="81"/>
                  <a:pt x="478" y="104"/>
                  <a:pt x="471" y="101"/>
                </a:cubicBezTo>
                <a:cubicBezTo>
                  <a:pt x="465" y="98"/>
                  <a:pt x="464" y="97"/>
                  <a:pt x="462" y="100"/>
                </a:cubicBezTo>
                <a:cubicBezTo>
                  <a:pt x="461" y="104"/>
                  <a:pt x="455" y="100"/>
                  <a:pt x="458" y="106"/>
                </a:cubicBezTo>
                <a:cubicBezTo>
                  <a:pt x="459" y="112"/>
                  <a:pt x="461" y="119"/>
                  <a:pt x="458" y="123"/>
                </a:cubicBezTo>
                <a:cubicBezTo>
                  <a:pt x="456" y="129"/>
                  <a:pt x="455" y="123"/>
                  <a:pt x="453" y="129"/>
                </a:cubicBezTo>
                <a:cubicBezTo>
                  <a:pt x="453" y="131"/>
                  <a:pt x="453" y="131"/>
                  <a:pt x="453" y="131"/>
                </a:cubicBezTo>
                <a:close/>
              </a:path>
            </a:pathLst>
          </a:custGeom>
          <a:solidFill>
            <a:schemeClr val="accent1"/>
          </a:solidFill>
          <a:ln w="6350" cmpd="sng">
            <a:solidFill>
              <a:schemeClr val="bg1"/>
            </a:solidFill>
            <a:round/>
            <a:headEnd/>
            <a:tailEnd/>
          </a:ln>
        </p:spPr>
        <p:txBody>
          <a:bodyPr/>
          <a:lstStyle/>
          <a:p>
            <a:endParaRPr lang="en-GB" dirty="0"/>
          </a:p>
        </p:txBody>
      </p:sp>
      <p:sp>
        <p:nvSpPr>
          <p:cNvPr id="22" name="椭圆 21"/>
          <p:cNvSpPr/>
          <p:nvPr/>
        </p:nvSpPr>
        <p:spPr>
          <a:xfrm>
            <a:off x="6216392" y="1704305"/>
            <a:ext cx="1050459" cy="1050459"/>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662520" y="1702862"/>
            <a:ext cx="1050459" cy="1050459"/>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987776" y="2138091"/>
            <a:ext cx="180000" cy="18000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352"/>
          <p:cNvCxnSpPr/>
          <p:nvPr/>
        </p:nvCxnSpPr>
        <p:spPr>
          <a:xfrm>
            <a:off x="4167776" y="2228091"/>
            <a:ext cx="494744"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35210" y="1332699"/>
            <a:ext cx="2453553" cy="1061829"/>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办公电脑及设备租赁服务渗透率</a:t>
            </a:r>
            <a:endParaRPr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endParaRPr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endParaRPr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endParaRPr lang="en-US" altLang="zh-CN"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r>
              <a:rPr lang="en-US" altLang="zh-CN" sz="1200" b="1" dirty="0">
                <a:solidFill>
                  <a:schemeClr val="accent1">
                    <a:lumMod val="60000"/>
                    <a:lumOff val="40000"/>
                  </a:schemeClr>
                </a:solidFill>
                <a:latin typeface="Arial Black" panose="020B0A04020102020204" pitchFamily="34" charset="0"/>
                <a:ea typeface="宋体" panose="02010600030101010101" pitchFamily="2" charset="-122"/>
                <a:cs typeface="Arial" panose="020B0604020202020204" pitchFamily="34" charset="0"/>
              </a:rPr>
              <a:t>VS.</a:t>
            </a:r>
          </a:p>
        </p:txBody>
      </p:sp>
      <p:sp>
        <p:nvSpPr>
          <p:cNvPr id="27" name="文本框 26"/>
          <p:cNvSpPr txBox="1"/>
          <p:nvPr/>
        </p:nvSpPr>
        <p:spPr>
          <a:xfrm>
            <a:off x="4919057" y="1617568"/>
            <a:ext cx="540000" cy="261610"/>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dirty="0">
                <a:latin typeface="Arial" panose="020B0604020202020204" pitchFamily="34" charset="0"/>
                <a:ea typeface="宋体" panose="02010600030101010101" pitchFamily="2" charset="-122"/>
                <a:cs typeface="Arial" panose="020B0604020202020204" pitchFamily="34" charset="0"/>
              </a:rPr>
              <a:t>中国</a:t>
            </a:r>
          </a:p>
        </p:txBody>
      </p:sp>
      <p:sp>
        <p:nvSpPr>
          <p:cNvPr id="28" name="文本框 27"/>
          <p:cNvSpPr txBox="1"/>
          <p:nvPr/>
        </p:nvSpPr>
        <p:spPr>
          <a:xfrm>
            <a:off x="6488239" y="1617568"/>
            <a:ext cx="540000" cy="261610"/>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dirty="0">
                <a:latin typeface="Arial" panose="020B0604020202020204" pitchFamily="34" charset="0"/>
                <a:ea typeface="宋体" panose="02010600030101010101" pitchFamily="2" charset="-122"/>
                <a:cs typeface="Arial" panose="020B0604020202020204" pitchFamily="34" charset="0"/>
              </a:rPr>
              <a:t>美国</a:t>
            </a:r>
          </a:p>
        </p:txBody>
      </p:sp>
      <p:sp>
        <p:nvSpPr>
          <p:cNvPr id="29" name="文本框 28"/>
          <p:cNvSpPr txBox="1"/>
          <p:nvPr/>
        </p:nvSpPr>
        <p:spPr>
          <a:xfrm>
            <a:off x="4727078" y="2004936"/>
            <a:ext cx="905713" cy="461665"/>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2400" b="1" dirty="0">
                <a:solidFill>
                  <a:schemeClr val="accent1"/>
                </a:solidFill>
                <a:latin typeface="Arial" panose="020B0604020202020204" pitchFamily="34" charset="0"/>
                <a:ea typeface="宋体" panose="02010600030101010101" pitchFamily="2" charset="-122"/>
                <a:cs typeface="Arial" panose="020B0604020202020204" pitchFamily="34" charset="0"/>
              </a:rPr>
              <a:t>&lt; 2%</a:t>
            </a:r>
            <a:endParaRPr lang="zh-CN" altLang="en-US" sz="24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30" name="文本框 29"/>
          <p:cNvSpPr txBox="1"/>
          <p:nvPr/>
        </p:nvSpPr>
        <p:spPr>
          <a:xfrm>
            <a:off x="6292862" y="2004936"/>
            <a:ext cx="905713" cy="461665"/>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2400" b="1" dirty="0">
                <a:solidFill>
                  <a:schemeClr val="accent1"/>
                </a:solidFill>
                <a:latin typeface="Arial" panose="020B0604020202020204" pitchFamily="34" charset="0"/>
                <a:ea typeface="宋体" panose="02010600030101010101" pitchFamily="2" charset="-122"/>
                <a:cs typeface="Arial" panose="020B0604020202020204" pitchFamily="34" charset="0"/>
              </a:rPr>
              <a:t>59%</a:t>
            </a:r>
            <a:endParaRPr lang="zh-CN" altLang="en-US" sz="24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31" name="燕尾形 30"/>
          <p:cNvSpPr/>
          <p:nvPr/>
        </p:nvSpPr>
        <p:spPr>
          <a:xfrm>
            <a:off x="7308304" y="2059200"/>
            <a:ext cx="284703" cy="356210"/>
          </a:xfrm>
          <a:prstGeom prst="chevron">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文本框 31"/>
          <p:cNvSpPr txBox="1"/>
          <p:nvPr/>
        </p:nvSpPr>
        <p:spPr>
          <a:xfrm>
            <a:off x="7596336" y="1932363"/>
            <a:ext cx="1296144" cy="553998"/>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lang="en-US" altLang="zh-CN" sz="1600" b="1" dirty="0">
                <a:solidFill>
                  <a:schemeClr val="accent1"/>
                </a:solidFill>
                <a:latin typeface="Arial" panose="020B0604020202020204" pitchFamily="34" charset="0"/>
                <a:ea typeface="宋体" panose="02010600030101010101" pitchFamily="2" charset="-122"/>
                <a:cs typeface="Arial" panose="020B0604020202020204" pitchFamily="34" charset="0"/>
              </a:rPr>
              <a:t>1,150</a:t>
            </a:r>
            <a:r>
              <a:rPr lang="zh-CN" altLang="en-US" sz="1600" b="1" dirty="0">
                <a:solidFill>
                  <a:schemeClr val="accent1"/>
                </a:solidFill>
                <a:latin typeface="Arial" panose="020B0604020202020204" pitchFamily="34" charset="0"/>
                <a:ea typeface="宋体" panose="02010600030101010101" pitchFamily="2" charset="-122"/>
                <a:cs typeface="Arial" panose="020B0604020202020204" pitchFamily="34" charset="0"/>
              </a:rPr>
              <a:t>亿元</a:t>
            </a:r>
            <a:endParaRPr lang="en-US" altLang="zh-CN" sz="16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r>
              <a:rPr lang="zh-CN" altLang="en-US" sz="1400" b="1" dirty="0">
                <a:solidFill>
                  <a:schemeClr val="accent1"/>
                </a:solidFill>
                <a:latin typeface="Arial" panose="020B0604020202020204" pitchFamily="34" charset="0"/>
                <a:ea typeface="宋体" panose="02010600030101010101" pitchFamily="2" charset="-122"/>
                <a:cs typeface="Arial" panose="020B0604020202020204" pitchFamily="34" charset="0"/>
              </a:rPr>
              <a:t>广阔市场空间</a:t>
            </a:r>
          </a:p>
        </p:txBody>
      </p:sp>
      <p:sp>
        <p:nvSpPr>
          <p:cNvPr id="33" name="Freeform 289"/>
          <p:cNvSpPr>
            <a:spLocks noChangeAspect="1" noEditPoints="1"/>
          </p:cNvSpPr>
          <p:nvPr/>
        </p:nvSpPr>
        <p:spPr bwMode="auto">
          <a:xfrm>
            <a:off x="5220072" y="4125600"/>
            <a:ext cx="2404782" cy="1854000"/>
          </a:xfrm>
          <a:custGeom>
            <a:avLst/>
            <a:gdLst/>
            <a:ahLst/>
            <a:cxnLst>
              <a:cxn ang="0">
                <a:pos x="124" y="195"/>
              </a:cxn>
              <a:cxn ang="0">
                <a:pos x="127" y="181"/>
              </a:cxn>
              <a:cxn ang="0">
                <a:pos x="161" y="164"/>
              </a:cxn>
              <a:cxn ang="0">
                <a:pos x="271" y="185"/>
              </a:cxn>
              <a:cxn ang="0">
                <a:pos x="262" y="193"/>
              </a:cxn>
              <a:cxn ang="0">
                <a:pos x="257" y="198"/>
              </a:cxn>
              <a:cxn ang="0">
                <a:pos x="255" y="193"/>
              </a:cxn>
              <a:cxn ang="0">
                <a:pos x="271" y="209"/>
              </a:cxn>
              <a:cxn ang="0">
                <a:pos x="300" y="227"/>
              </a:cxn>
              <a:cxn ang="0">
                <a:pos x="277" y="212"/>
              </a:cxn>
              <a:cxn ang="0">
                <a:pos x="278" y="216"/>
              </a:cxn>
              <a:cxn ang="0">
                <a:pos x="287" y="224"/>
              </a:cxn>
              <a:cxn ang="0">
                <a:pos x="278" y="207"/>
              </a:cxn>
              <a:cxn ang="0">
                <a:pos x="278" y="221"/>
              </a:cxn>
              <a:cxn ang="0">
                <a:pos x="100" y="6"/>
              </a:cxn>
              <a:cxn ang="0">
                <a:pos x="56" y="76"/>
              </a:cxn>
              <a:cxn ang="0">
                <a:pos x="59" y="97"/>
              </a:cxn>
              <a:cxn ang="0">
                <a:pos x="50" y="168"/>
              </a:cxn>
              <a:cxn ang="0">
                <a:pos x="53" y="212"/>
              </a:cxn>
              <a:cxn ang="0">
                <a:pos x="100" y="192"/>
              </a:cxn>
              <a:cxn ang="0">
                <a:pos x="143" y="167"/>
              </a:cxn>
              <a:cxn ang="0">
                <a:pos x="227" y="165"/>
              </a:cxn>
              <a:cxn ang="0">
                <a:pos x="278" y="198"/>
              </a:cxn>
              <a:cxn ang="0">
                <a:pos x="304" y="212"/>
              </a:cxn>
              <a:cxn ang="0">
                <a:pos x="265" y="168"/>
              </a:cxn>
              <a:cxn ang="0">
                <a:pos x="227" y="157"/>
              </a:cxn>
              <a:cxn ang="0">
                <a:pos x="727" y="361"/>
              </a:cxn>
              <a:cxn ang="0">
                <a:pos x="679" y="381"/>
              </a:cxn>
              <a:cxn ang="0">
                <a:pos x="671" y="355"/>
              </a:cxn>
              <a:cxn ang="0">
                <a:pos x="651" y="349"/>
              </a:cxn>
              <a:cxn ang="0">
                <a:pos x="638" y="349"/>
              </a:cxn>
              <a:cxn ang="0">
                <a:pos x="667" y="327"/>
              </a:cxn>
              <a:cxn ang="0">
                <a:pos x="615" y="325"/>
              </a:cxn>
              <a:cxn ang="0">
                <a:pos x="590" y="302"/>
              </a:cxn>
              <a:cxn ang="0">
                <a:pos x="348" y="305"/>
              </a:cxn>
              <a:cxn ang="0">
                <a:pos x="374" y="448"/>
              </a:cxn>
              <a:cxn ang="0">
                <a:pos x="478" y="489"/>
              </a:cxn>
              <a:cxn ang="0">
                <a:pos x="563" y="535"/>
              </a:cxn>
              <a:cxn ang="0">
                <a:pos x="607" y="512"/>
              </a:cxn>
              <a:cxn ang="0">
                <a:pos x="625" y="512"/>
              </a:cxn>
              <a:cxn ang="0">
                <a:pos x="639" y="504"/>
              </a:cxn>
              <a:cxn ang="0">
                <a:pos x="680" y="532"/>
              </a:cxn>
              <a:cxn ang="0">
                <a:pos x="700" y="543"/>
              </a:cxn>
              <a:cxn ang="0">
                <a:pos x="730" y="453"/>
              </a:cxn>
              <a:cxn ang="0">
                <a:pos x="730" y="442"/>
              </a:cxn>
              <a:cxn ang="0">
                <a:pos x="729" y="411"/>
              </a:cxn>
              <a:cxn ang="0">
                <a:pos x="738" y="420"/>
              </a:cxn>
              <a:cxn ang="0">
                <a:pos x="758" y="386"/>
              </a:cxn>
              <a:cxn ang="0">
                <a:pos x="773" y="374"/>
              </a:cxn>
              <a:cxn ang="0">
                <a:pos x="802" y="347"/>
              </a:cxn>
              <a:cxn ang="0">
                <a:pos x="787" y="316"/>
              </a:cxn>
              <a:cxn ang="0">
                <a:pos x="769" y="342"/>
              </a:cxn>
              <a:cxn ang="0">
                <a:pos x="100" y="619"/>
              </a:cxn>
              <a:cxn ang="0">
                <a:pos x="99" y="610"/>
              </a:cxn>
              <a:cxn ang="0">
                <a:pos x="92" y="599"/>
              </a:cxn>
              <a:cxn ang="0">
                <a:pos x="82" y="596"/>
              </a:cxn>
              <a:cxn ang="0">
                <a:pos x="67" y="590"/>
              </a:cxn>
              <a:cxn ang="0">
                <a:pos x="89" y="597"/>
              </a:cxn>
              <a:cxn ang="0">
                <a:pos x="64" y="591"/>
              </a:cxn>
            </a:cxnLst>
            <a:rect l="0" t="0" r="r" b="b"/>
            <a:pathLst>
              <a:path w="817" h="630">
                <a:moveTo>
                  <a:pt x="108" y="199"/>
                </a:moveTo>
                <a:cubicBezTo>
                  <a:pt x="108" y="196"/>
                  <a:pt x="105" y="195"/>
                  <a:pt x="108" y="192"/>
                </a:cubicBezTo>
                <a:cubicBezTo>
                  <a:pt x="112" y="190"/>
                  <a:pt x="114" y="193"/>
                  <a:pt x="114" y="190"/>
                </a:cubicBezTo>
                <a:cubicBezTo>
                  <a:pt x="114" y="188"/>
                  <a:pt x="114" y="187"/>
                  <a:pt x="115" y="188"/>
                </a:cubicBezTo>
                <a:cubicBezTo>
                  <a:pt x="117" y="190"/>
                  <a:pt x="120" y="188"/>
                  <a:pt x="118" y="187"/>
                </a:cubicBezTo>
                <a:cubicBezTo>
                  <a:pt x="118" y="185"/>
                  <a:pt x="120" y="187"/>
                  <a:pt x="121" y="187"/>
                </a:cubicBezTo>
                <a:cubicBezTo>
                  <a:pt x="123" y="188"/>
                  <a:pt x="124" y="187"/>
                  <a:pt x="124" y="188"/>
                </a:cubicBezTo>
                <a:cubicBezTo>
                  <a:pt x="126" y="190"/>
                  <a:pt x="124" y="190"/>
                  <a:pt x="126" y="190"/>
                </a:cubicBezTo>
                <a:cubicBezTo>
                  <a:pt x="127" y="192"/>
                  <a:pt x="126" y="193"/>
                  <a:pt x="124" y="195"/>
                </a:cubicBezTo>
                <a:cubicBezTo>
                  <a:pt x="123" y="196"/>
                  <a:pt x="123" y="196"/>
                  <a:pt x="120" y="196"/>
                </a:cubicBezTo>
                <a:cubicBezTo>
                  <a:pt x="117" y="196"/>
                  <a:pt x="115" y="198"/>
                  <a:pt x="115" y="199"/>
                </a:cubicBezTo>
                <a:cubicBezTo>
                  <a:pt x="115" y="201"/>
                  <a:pt x="115" y="199"/>
                  <a:pt x="114" y="201"/>
                </a:cubicBezTo>
                <a:cubicBezTo>
                  <a:pt x="112" y="202"/>
                  <a:pt x="111" y="202"/>
                  <a:pt x="112" y="201"/>
                </a:cubicBezTo>
                <a:cubicBezTo>
                  <a:pt x="115" y="198"/>
                  <a:pt x="111" y="199"/>
                  <a:pt x="111" y="199"/>
                </a:cubicBezTo>
                <a:cubicBezTo>
                  <a:pt x="111" y="201"/>
                  <a:pt x="109" y="201"/>
                  <a:pt x="108" y="199"/>
                </a:cubicBezTo>
                <a:close/>
                <a:moveTo>
                  <a:pt x="123" y="185"/>
                </a:moveTo>
                <a:cubicBezTo>
                  <a:pt x="124" y="184"/>
                  <a:pt x="124" y="184"/>
                  <a:pt x="126" y="184"/>
                </a:cubicBezTo>
                <a:cubicBezTo>
                  <a:pt x="127" y="184"/>
                  <a:pt x="129" y="184"/>
                  <a:pt x="127" y="181"/>
                </a:cubicBezTo>
                <a:cubicBezTo>
                  <a:pt x="126" y="179"/>
                  <a:pt x="126" y="182"/>
                  <a:pt x="124" y="181"/>
                </a:cubicBezTo>
                <a:cubicBezTo>
                  <a:pt x="124" y="181"/>
                  <a:pt x="121" y="179"/>
                  <a:pt x="121" y="182"/>
                </a:cubicBezTo>
                <a:cubicBezTo>
                  <a:pt x="123" y="184"/>
                  <a:pt x="121" y="182"/>
                  <a:pt x="120" y="182"/>
                </a:cubicBezTo>
                <a:cubicBezTo>
                  <a:pt x="118" y="184"/>
                  <a:pt x="118" y="185"/>
                  <a:pt x="120" y="185"/>
                </a:cubicBezTo>
                <a:cubicBezTo>
                  <a:pt x="121" y="187"/>
                  <a:pt x="121" y="187"/>
                  <a:pt x="123" y="185"/>
                </a:cubicBezTo>
                <a:close/>
                <a:moveTo>
                  <a:pt x="164" y="164"/>
                </a:moveTo>
                <a:cubicBezTo>
                  <a:pt x="166" y="162"/>
                  <a:pt x="164" y="162"/>
                  <a:pt x="167" y="159"/>
                </a:cubicBezTo>
                <a:cubicBezTo>
                  <a:pt x="169" y="156"/>
                  <a:pt x="167" y="156"/>
                  <a:pt x="166" y="157"/>
                </a:cubicBezTo>
                <a:cubicBezTo>
                  <a:pt x="166" y="159"/>
                  <a:pt x="163" y="160"/>
                  <a:pt x="161" y="164"/>
                </a:cubicBezTo>
                <a:cubicBezTo>
                  <a:pt x="159" y="164"/>
                  <a:pt x="163" y="164"/>
                  <a:pt x="164" y="164"/>
                </a:cubicBezTo>
                <a:close/>
                <a:moveTo>
                  <a:pt x="173" y="156"/>
                </a:moveTo>
                <a:cubicBezTo>
                  <a:pt x="175" y="156"/>
                  <a:pt x="175" y="156"/>
                  <a:pt x="173" y="154"/>
                </a:cubicBezTo>
                <a:cubicBezTo>
                  <a:pt x="170" y="154"/>
                  <a:pt x="170" y="156"/>
                  <a:pt x="170" y="157"/>
                </a:cubicBezTo>
                <a:cubicBezTo>
                  <a:pt x="170" y="159"/>
                  <a:pt x="172" y="157"/>
                  <a:pt x="173" y="156"/>
                </a:cubicBezTo>
                <a:close/>
                <a:moveTo>
                  <a:pt x="269" y="198"/>
                </a:moveTo>
                <a:cubicBezTo>
                  <a:pt x="272" y="196"/>
                  <a:pt x="269" y="195"/>
                  <a:pt x="272" y="195"/>
                </a:cubicBezTo>
                <a:cubicBezTo>
                  <a:pt x="274" y="195"/>
                  <a:pt x="271" y="192"/>
                  <a:pt x="272" y="192"/>
                </a:cubicBezTo>
                <a:cubicBezTo>
                  <a:pt x="274" y="192"/>
                  <a:pt x="272" y="187"/>
                  <a:pt x="271" y="185"/>
                </a:cubicBezTo>
                <a:cubicBezTo>
                  <a:pt x="269" y="182"/>
                  <a:pt x="268" y="185"/>
                  <a:pt x="266" y="182"/>
                </a:cubicBezTo>
                <a:cubicBezTo>
                  <a:pt x="263" y="181"/>
                  <a:pt x="265" y="182"/>
                  <a:pt x="265" y="185"/>
                </a:cubicBezTo>
                <a:cubicBezTo>
                  <a:pt x="266" y="188"/>
                  <a:pt x="266" y="190"/>
                  <a:pt x="268" y="193"/>
                </a:cubicBezTo>
                <a:cubicBezTo>
                  <a:pt x="269" y="196"/>
                  <a:pt x="266" y="193"/>
                  <a:pt x="266" y="198"/>
                </a:cubicBezTo>
                <a:cubicBezTo>
                  <a:pt x="266" y="199"/>
                  <a:pt x="268" y="198"/>
                  <a:pt x="269" y="198"/>
                </a:cubicBezTo>
                <a:close/>
                <a:moveTo>
                  <a:pt x="265" y="207"/>
                </a:moveTo>
                <a:cubicBezTo>
                  <a:pt x="268" y="212"/>
                  <a:pt x="266" y="209"/>
                  <a:pt x="266" y="206"/>
                </a:cubicBezTo>
                <a:cubicBezTo>
                  <a:pt x="266" y="204"/>
                  <a:pt x="268" y="206"/>
                  <a:pt x="266" y="201"/>
                </a:cubicBezTo>
                <a:cubicBezTo>
                  <a:pt x="265" y="196"/>
                  <a:pt x="265" y="195"/>
                  <a:pt x="262" y="193"/>
                </a:cubicBezTo>
                <a:cubicBezTo>
                  <a:pt x="258" y="190"/>
                  <a:pt x="258" y="195"/>
                  <a:pt x="258" y="196"/>
                </a:cubicBezTo>
                <a:cubicBezTo>
                  <a:pt x="260" y="196"/>
                  <a:pt x="262" y="198"/>
                  <a:pt x="260" y="199"/>
                </a:cubicBezTo>
                <a:cubicBezTo>
                  <a:pt x="260" y="202"/>
                  <a:pt x="263" y="201"/>
                  <a:pt x="263" y="202"/>
                </a:cubicBezTo>
                <a:cubicBezTo>
                  <a:pt x="262" y="206"/>
                  <a:pt x="263" y="202"/>
                  <a:pt x="263" y="206"/>
                </a:cubicBezTo>
                <a:cubicBezTo>
                  <a:pt x="263" y="207"/>
                  <a:pt x="265" y="207"/>
                  <a:pt x="265" y="207"/>
                </a:cubicBezTo>
                <a:close/>
                <a:moveTo>
                  <a:pt x="257" y="198"/>
                </a:moveTo>
                <a:cubicBezTo>
                  <a:pt x="257" y="198"/>
                  <a:pt x="257" y="199"/>
                  <a:pt x="258" y="199"/>
                </a:cubicBezTo>
                <a:cubicBezTo>
                  <a:pt x="258" y="198"/>
                  <a:pt x="257" y="193"/>
                  <a:pt x="257" y="195"/>
                </a:cubicBezTo>
                <a:cubicBezTo>
                  <a:pt x="257" y="195"/>
                  <a:pt x="257" y="196"/>
                  <a:pt x="257" y="198"/>
                </a:cubicBezTo>
                <a:close/>
                <a:moveTo>
                  <a:pt x="258" y="190"/>
                </a:moveTo>
                <a:cubicBezTo>
                  <a:pt x="257" y="188"/>
                  <a:pt x="258" y="188"/>
                  <a:pt x="262" y="192"/>
                </a:cubicBezTo>
                <a:cubicBezTo>
                  <a:pt x="265" y="193"/>
                  <a:pt x="266" y="193"/>
                  <a:pt x="265" y="190"/>
                </a:cubicBezTo>
                <a:cubicBezTo>
                  <a:pt x="265" y="188"/>
                  <a:pt x="263" y="188"/>
                  <a:pt x="265" y="187"/>
                </a:cubicBezTo>
                <a:cubicBezTo>
                  <a:pt x="265" y="185"/>
                  <a:pt x="260" y="184"/>
                  <a:pt x="258" y="182"/>
                </a:cubicBezTo>
                <a:cubicBezTo>
                  <a:pt x="257" y="182"/>
                  <a:pt x="255" y="184"/>
                  <a:pt x="254" y="184"/>
                </a:cubicBezTo>
                <a:cubicBezTo>
                  <a:pt x="252" y="182"/>
                  <a:pt x="252" y="184"/>
                  <a:pt x="252" y="185"/>
                </a:cubicBezTo>
                <a:cubicBezTo>
                  <a:pt x="251" y="187"/>
                  <a:pt x="251" y="187"/>
                  <a:pt x="254" y="188"/>
                </a:cubicBezTo>
                <a:cubicBezTo>
                  <a:pt x="255" y="190"/>
                  <a:pt x="252" y="190"/>
                  <a:pt x="255" y="193"/>
                </a:cubicBezTo>
                <a:cubicBezTo>
                  <a:pt x="257" y="193"/>
                  <a:pt x="260" y="192"/>
                  <a:pt x="258" y="190"/>
                </a:cubicBezTo>
                <a:close/>
                <a:moveTo>
                  <a:pt x="278" y="204"/>
                </a:moveTo>
                <a:cubicBezTo>
                  <a:pt x="280" y="202"/>
                  <a:pt x="280" y="201"/>
                  <a:pt x="280" y="199"/>
                </a:cubicBezTo>
                <a:cubicBezTo>
                  <a:pt x="278" y="198"/>
                  <a:pt x="278" y="199"/>
                  <a:pt x="275" y="198"/>
                </a:cubicBezTo>
                <a:cubicBezTo>
                  <a:pt x="274" y="198"/>
                  <a:pt x="272" y="198"/>
                  <a:pt x="272" y="199"/>
                </a:cubicBezTo>
                <a:cubicBezTo>
                  <a:pt x="272" y="202"/>
                  <a:pt x="275" y="199"/>
                  <a:pt x="275" y="202"/>
                </a:cubicBezTo>
                <a:cubicBezTo>
                  <a:pt x="274" y="207"/>
                  <a:pt x="275" y="206"/>
                  <a:pt x="278" y="206"/>
                </a:cubicBezTo>
                <a:cubicBezTo>
                  <a:pt x="280" y="207"/>
                  <a:pt x="278" y="204"/>
                  <a:pt x="278" y="204"/>
                </a:cubicBezTo>
                <a:close/>
                <a:moveTo>
                  <a:pt x="271" y="209"/>
                </a:moveTo>
                <a:cubicBezTo>
                  <a:pt x="272" y="212"/>
                  <a:pt x="272" y="210"/>
                  <a:pt x="272" y="209"/>
                </a:cubicBezTo>
                <a:cubicBezTo>
                  <a:pt x="274" y="207"/>
                  <a:pt x="272" y="207"/>
                  <a:pt x="274" y="204"/>
                </a:cubicBezTo>
                <a:cubicBezTo>
                  <a:pt x="274" y="201"/>
                  <a:pt x="272" y="202"/>
                  <a:pt x="272" y="201"/>
                </a:cubicBezTo>
                <a:cubicBezTo>
                  <a:pt x="271" y="199"/>
                  <a:pt x="271" y="199"/>
                  <a:pt x="269" y="199"/>
                </a:cubicBezTo>
                <a:cubicBezTo>
                  <a:pt x="268" y="201"/>
                  <a:pt x="268" y="201"/>
                  <a:pt x="269" y="204"/>
                </a:cubicBezTo>
                <a:cubicBezTo>
                  <a:pt x="271" y="206"/>
                  <a:pt x="272" y="207"/>
                  <a:pt x="271" y="207"/>
                </a:cubicBezTo>
                <a:cubicBezTo>
                  <a:pt x="269" y="206"/>
                  <a:pt x="269" y="207"/>
                  <a:pt x="269" y="210"/>
                </a:cubicBezTo>
                <a:cubicBezTo>
                  <a:pt x="271" y="213"/>
                  <a:pt x="271" y="207"/>
                  <a:pt x="271" y="209"/>
                </a:cubicBezTo>
                <a:close/>
                <a:moveTo>
                  <a:pt x="300" y="227"/>
                </a:moveTo>
                <a:cubicBezTo>
                  <a:pt x="301" y="226"/>
                  <a:pt x="301" y="226"/>
                  <a:pt x="303" y="224"/>
                </a:cubicBezTo>
                <a:cubicBezTo>
                  <a:pt x="303" y="224"/>
                  <a:pt x="301" y="224"/>
                  <a:pt x="301" y="226"/>
                </a:cubicBezTo>
                <a:cubicBezTo>
                  <a:pt x="300" y="226"/>
                  <a:pt x="298" y="227"/>
                  <a:pt x="300" y="227"/>
                </a:cubicBezTo>
                <a:cubicBezTo>
                  <a:pt x="300" y="227"/>
                  <a:pt x="300" y="227"/>
                  <a:pt x="300" y="227"/>
                </a:cubicBezTo>
                <a:close/>
                <a:moveTo>
                  <a:pt x="293" y="224"/>
                </a:moveTo>
                <a:cubicBezTo>
                  <a:pt x="293" y="224"/>
                  <a:pt x="293" y="224"/>
                  <a:pt x="292" y="224"/>
                </a:cubicBezTo>
                <a:cubicBezTo>
                  <a:pt x="292" y="224"/>
                  <a:pt x="292" y="224"/>
                  <a:pt x="292" y="226"/>
                </a:cubicBezTo>
                <a:cubicBezTo>
                  <a:pt x="293" y="226"/>
                  <a:pt x="293" y="226"/>
                  <a:pt x="293" y="224"/>
                </a:cubicBezTo>
                <a:close/>
                <a:moveTo>
                  <a:pt x="277" y="212"/>
                </a:moveTo>
                <a:cubicBezTo>
                  <a:pt x="278" y="212"/>
                  <a:pt x="278" y="210"/>
                  <a:pt x="277" y="210"/>
                </a:cubicBezTo>
                <a:cubicBezTo>
                  <a:pt x="275" y="209"/>
                  <a:pt x="274" y="210"/>
                  <a:pt x="275" y="210"/>
                </a:cubicBezTo>
                <a:cubicBezTo>
                  <a:pt x="275" y="210"/>
                  <a:pt x="274" y="210"/>
                  <a:pt x="274" y="212"/>
                </a:cubicBezTo>
                <a:cubicBezTo>
                  <a:pt x="274" y="212"/>
                  <a:pt x="272" y="213"/>
                  <a:pt x="275" y="212"/>
                </a:cubicBezTo>
                <a:cubicBezTo>
                  <a:pt x="275" y="212"/>
                  <a:pt x="275" y="212"/>
                  <a:pt x="277" y="212"/>
                </a:cubicBezTo>
                <a:close/>
                <a:moveTo>
                  <a:pt x="278" y="212"/>
                </a:moveTo>
                <a:cubicBezTo>
                  <a:pt x="277" y="213"/>
                  <a:pt x="278" y="212"/>
                  <a:pt x="278" y="213"/>
                </a:cubicBezTo>
                <a:cubicBezTo>
                  <a:pt x="278" y="215"/>
                  <a:pt x="277" y="213"/>
                  <a:pt x="277" y="215"/>
                </a:cubicBezTo>
                <a:cubicBezTo>
                  <a:pt x="277" y="216"/>
                  <a:pt x="277" y="216"/>
                  <a:pt x="278" y="216"/>
                </a:cubicBezTo>
                <a:cubicBezTo>
                  <a:pt x="280" y="216"/>
                  <a:pt x="278" y="216"/>
                  <a:pt x="280" y="218"/>
                </a:cubicBezTo>
                <a:cubicBezTo>
                  <a:pt x="280" y="220"/>
                  <a:pt x="277" y="220"/>
                  <a:pt x="277" y="220"/>
                </a:cubicBezTo>
                <a:cubicBezTo>
                  <a:pt x="278" y="221"/>
                  <a:pt x="278" y="221"/>
                  <a:pt x="280" y="221"/>
                </a:cubicBezTo>
                <a:cubicBezTo>
                  <a:pt x="280" y="220"/>
                  <a:pt x="280" y="221"/>
                  <a:pt x="280" y="221"/>
                </a:cubicBezTo>
                <a:cubicBezTo>
                  <a:pt x="281" y="221"/>
                  <a:pt x="281" y="221"/>
                  <a:pt x="283" y="223"/>
                </a:cubicBezTo>
                <a:cubicBezTo>
                  <a:pt x="284" y="224"/>
                  <a:pt x="283" y="224"/>
                  <a:pt x="283" y="224"/>
                </a:cubicBezTo>
                <a:cubicBezTo>
                  <a:pt x="284" y="226"/>
                  <a:pt x="284" y="223"/>
                  <a:pt x="284" y="226"/>
                </a:cubicBezTo>
                <a:cubicBezTo>
                  <a:pt x="284" y="227"/>
                  <a:pt x="287" y="229"/>
                  <a:pt x="287" y="227"/>
                </a:cubicBezTo>
                <a:cubicBezTo>
                  <a:pt x="289" y="226"/>
                  <a:pt x="287" y="226"/>
                  <a:pt x="287" y="224"/>
                </a:cubicBezTo>
                <a:cubicBezTo>
                  <a:pt x="287" y="223"/>
                  <a:pt x="287" y="224"/>
                  <a:pt x="287" y="221"/>
                </a:cubicBezTo>
                <a:cubicBezTo>
                  <a:pt x="289" y="220"/>
                  <a:pt x="287" y="221"/>
                  <a:pt x="286" y="220"/>
                </a:cubicBezTo>
                <a:cubicBezTo>
                  <a:pt x="286" y="218"/>
                  <a:pt x="286" y="220"/>
                  <a:pt x="284" y="218"/>
                </a:cubicBezTo>
                <a:cubicBezTo>
                  <a:pt x="284" y="218"/>
                  <a:pt x="283" y="220"/>
                  <a:pt x="283" y="218"/>
                </a:cubicBezTo>
                <a:cubicBezTo>
                  <a:pt x="281" y="218"/>
                  <a:pt x="283" y="216"/>
                  <a:pt x="284" y="218"/>
                </a:cubicBezTo>
                <a:cubicBezTo>
                  <a:pt x="287" y="220"/>
                  <a:pt x="286" y="218"/>
                  <a:pt x="284" y="216"/>
                </a:cubicBezTo>
                <a:cubicBezTo>
                  <a:pt x="283" y="215"/>
                  <a:pt x="283" y="213"/>
                  <a:pt x="283" y="212"/>
                </a:cubicBezTo>
                <a:cubicBezTo>
                  <a:pt x="281" y="210"/>
                  <a:pt x="280" y="212"/>
                  <a:pt x="278" y="210"/>
                </a:cubicBezTo>
                <a:cubicBezTo>
                  <a:pt x="278" y="210"/>
                  <a:pt x="280" y="209"/>
                  <a:pt x="278" y="207"/>
                </a:cubicBezTo>
                <a:cubicBezTo>
                  <a:pt x="278" y="206"/>
                  <a:pt x="278" y="207"/>
                  <a:pt x="277" y="207"/>
                </a:cubicBezTo>
                <a:cubicBezTo>
                  <a:pt x="274" y="207"/>
                  <a:pt x="275" y="207"/>
                  <a:pt x="275" y="207"/>
                </a:cubicBezTo>
                <a:cubicBezTo>
                  <a:pt x="274" y="209"/>
                  <a:pt x="274" y="209"/>
                  <a:pt x="275" y="209"/>
                </a:cubicBezTo>
                <a:cubicBezTo>
                  <a:pt x="277" y="209"/>
                  <a:pt x="278" y="209"/>
                  <a:pt x="278" y="212"/>
                </a:cubicBezTo>
                <a:close/>
                <a:moveTo>
                  <a:pt x="280" y="227"/>
                </a:moveTo>
                <a:cubicBezTo>
                  <a:pt x="281" y="229"/>
                  <a:pt x="283" y="229"/>
                  <a:pt x="281" y="227"/>
                </a:cubicBezTo>
                <a:cubicBezTo>
                  <a:pt x="281" y="226"/>
                  <a:pt x="281" y="226"/>
                  <a:pt x="280" y="224"/>
                </a:cubicBezTo>
                <a:cubicBezTo>
                  <a:pt x="278" y="223"/>
                  <a:pt x="280" y="223"/>
                  <a:pt x="280" y="223"/>
                </a:cubicBezTo>
                <a:cubicBezTo>
                  <a:pt x="278" y="221"/>
                  <a:pt x="278" y="221"/>
                  <a:pt x="278" y="221"/>
                </a:cubicBezTo>
                <a:cubicBezTo>
                  <a:pt x="277" y="223"/>
                  <a:pt x="278" y="223"/>
                  <a:pt x="278" y="224"/>
                </a:cubicBezTo>
                <a:cubicBezTo>
                  <a:pt x="278" y="224"/>
                  <a:pt x="278" y="224"/>
                  <a:pt x="280" y="227"/>
                </a:cubicBezTo>
                <a:close/>
                <a:moveTo>
                  <a:pt x="199" y="22"/>
                </a:moveTo>
                <a:cubicBezTo>
                  <a:pt x="190" y="20"/>
                  <a:pt x="188" y="25"/>
                  <a:pt x="182" y="22"/>
                </a:cubicBezTo>
                <a:cubicBezTo>
                  <a:pt x="176" y="19"/>
                  <a:pt x="166" y="20"/>
                  <a:pt x="155" y="16"/>
                </a:cubicBezTo>
                <a:cubicBezTo>
                  <a:pt x="144" y="13"/>
                  <a:pt x="144" y="19"/>
                  <a:pt x="134" y="16"/>
                </a:cubicBezTo>
                <a:cubicBezTo>
                  <a:pt x="123" y="13"/>
                  <a:pt x="134" y="10"/>
                  <a:pt x="121" y="10"/>
                </a:cubicBezTo>
                <a:cubicBezTo>
                  <a:pt x="109" y="10"/>
                  <a:pt x="112" y="11"/>
                  <a:pt x="109" y="8"/>
                </a:cubicBezTo>
                <a:cubicBezTo>
                  <a:pt x="105" y="5"/>
                  <a:pt x="105" y="10"/>
                  <a:pt x="100" y="6"/>
                </a:cubicBezTo>
                <a:cubicBezTo>
                  <a:pt x="97" y="5"/>
                  <a:pt x="96" y="0"/>
                  <a:pt x="88" y="6"/>
                </a:cubicBezTo>
                <a:cubicBezTo>
                  <a:pt x="80" y="14"/>
                  <a:pt x="76" y="5"/>
                  <a:pt x="64" y="14"/>
                </a:cubicBezTo>
                <a:cubicBezTo>
                  <a:pt x="51" y="24"/>
                  <a:pt x="50" y="11"/>
                  <a:pt x="44" y="24"/>
                </a:cubicBezTo>
                <a:cubicBezTo>
                  <a:pt x="39" y="36"/>
                  <a:pt x="36" y="39"/>
                  <a:pt x="21" y="39"/>
                </a:cubicBezTo>
                <a:cubicBezTo>
                  <a:pt x="13" y="39"/>
                  <a:pt x="21" y="44"/>
                  <a:pt x="13" y="45"/>
                </a:cubicBezTo>
                <a:cubicBezTo>
                  <a:pt x="7" y="47"/>
                  <a:pt x="32" y="52"/>
                  <a:pt x="36" y="61"/>
                </a:cubicBezTo>
                <a:cubicBezTo>
                  <a:pt x="41" y="69"/>
                  <a:pt x="47" y="61"/>
                  <a:pt x="45" y="67"/>
                </a:cubicBezTo>
                <a:cubicBezTo>
                  <a:pt x="45" y="72"/>
                  <a:pt x="50" y="67"/>
                  <a:pt x="50" y="72"/>
                </a:cubicBezTo>
                <a:cubicBezTo>
                  <a:pt x="51" y="76"/>
                  <a:pt x="57" y="72"/>
                  <a:pt x="56" y="76"/>
                </a:cubicBezTo>
                <a:cubicBezTo>
                  <a:pt x="56" y="80"/>
                  <a:pt x="56" y="75"/>
                  <a:pt x="51" y="78"/>
                </a:cubicBezTo>
                <a:cubicBezTo>
                  <a:pt x="51" y="80"/>
                  <a:pt x="51" y="76"/>
                  <a:pt x="41" y="78"/>
                </a:cubicBezTo>
                <a:cubicBezTo>
                  <a:pt x="30" y="80"/>
                  <a:pt x="44" y="67"/>
                  <a:pt x="30" y="72"/>
                </a:cubicBezTo>
                <a:cubicBezTo>
                  <a:pt x="16" y="76"/>
                  <a:pt x="9" y="83"/>
                  <a:pt x="4" y="83"/>
                </a:cubicBezTo>
                <a:cubicBezTo>
                  <a:pt x="0" y="84"/>
                  <a:pt x="3" y="89"/>
                  <a:pt x="10" y="89"/>
                </a:cubicBezTo>
                <a:cubicBezTo>
                  <a:pt x="19" y="89"/>
                  <a:pt x="9" y="92"/>
                  <a:pt x="13" y="94"/>
                </a:cubicBezTo>
                <a:cubicBezTo>
                  <a:pt x="18" y="97"/>
                  <a:pt x="12" y="100"/>
                  <a:pt x="21" y="101"/>
                </a:cubicBezTo>
                <a:cubicBezTo>
                  <a:pt x="30" y="101"/>
                  <a:pt x="33" y="97"/>
                  <a:pt x="39" y="100"/>
                </a:cubicBezTo>
                <a:cubicBezTo>
                  <a:pt x="47" y="104"/>
                  <a:pt x="54" y="90"/>
                  <a:pt x="59" y="97"/>
                </a:cubicBezTo>
                <a:cubicBezTo>
                  <a:pt x="64" y="101"/>
                  <a:pt x="48" y="98"/>
                  <a:pt x="56" y="103"/>
                </a:cubicBezTo>
                <a:cubicBezTo>
                  <a:pt x="65" y="108"/>
                  <a:pt x="57" y="115"/>
                  <a:pt x="51" y="114"/>
                </a:cubicBezTo>
                <a:cubicBezTo>
                  <a:pt x="44" y="112"/>
                  <a:pt x="45" y="123"/>
                  <a:pt x="38" y="118"/>
                </a:cubicBezTo>
                <a:cubicBezTo>
                  <a:pt x="30" y="114"/>
                  <a:pt x="29" y="126"/>
                  <a:pt x="24" y="128"/>
                </a:cubicBezTo>
                <a:cubicBezTo>
                  <a:pt x="21" y="129"/>
                  <a:pt x="22" y="134"/>
                  <a:pt x="18" y="137"/>
                </a:cubicBezTo>
                <a:cubicBezTo>
                  <a:pt x="15" y="139"/>
                  <a:pt x="18" y="140"/>
                  <a:pt x="24" y="145"/>
                </a:cubicBezTo>
                <a:cubicBezTo>
                  <a:pt x="30" y="150"/>
                  <a:pt x="22" y="153"/>
                  <a:pt x="25" y="154"/>
                </a:cubicBezTo>
                <a:cubicBezTo>
                  <a:pt x="29" y="157"/>
                  <a:pt x="33" y="165"/>
                  <a:pt x="41" y="162"/>
                </a:cubicBezTo>
                <a:cubicBezTo>
                  <a:pt x="48" y="159"/>
                  <a:pt x="51" y="162"/>
                  <a:pt x="50" y="168"/>
                </a:cubicBezTo>
                <a:cubicBezTo>
                  <a:pt x="47" y="174"/>
                  <a:pt x="53" y="170"/>
                  <a:pt x="50" y="176"/>
                </a:cubicBezTo>
                <a:cubicBezTo>
                  <a:pt x="48" y="181"/>
                  <a:pt x="56" y="179"/>
                  <a:pt x="59" y="174"/>
                </a:cubicBezTo>
                <a:cubicBezTo>
                  <a:pt x="62" y="171"/>
                  <a:pt x="68" y="176"/>
                  <a:pt x="71" y="179"/>
                </a:cubicBezTo>
                <a:cubicBezTo>
                  <a:pt x="76" y="184"/>
                  <a:pt x="76" y="176"/>
                  <a:pt x="79" y="178"/>
                </a:cubicBezTo>
                <a:cubicBezTo>
                  <a:pt x="82" y="181"/>
                  <a:pt x="91" y="173"/>
                  <a:pt x="86" y="178"/>
                </a:cubicBezTo>
                <a:cubicBezTo>
                  <a:pt x="83" y="182"/>
                  <a:pt x="83" y="185"/>
                  <a:pt x="83" y="190"/>
                </a:cubicBezTo>
                <a:cubicBezTo>
                  <a:pt x="83" y="195"/>
                  <a:pt x="79" y="192"/>
                  <a:pt x="76" y="198"/>
                </a:cubicBezTo>
                <a:cubicBezTo>
                  <a:pt x="73" y="204"/>
                  <a:pt x="67" y="202"/>
                  <a:pt x="64" y="209"/>
                </a:cubicBezTo>
                <a:cubicBezTo>
                  <a:pt x="59" y="216"/>
                  <a:pt x="61" y="210"/>
                  <a:pt x="53" y="212"/>
                </a:cubicBezTo>
                <a:cubicBezTo>
                  <a:pt x="45" y="215"/>
                  <a:pt x="50" y="218"/>
                  <a:pt x="44" y="220"/>
                </a:cubicBezTo>
                <a:cubicBezTo>
                  <a:pt x="39" y="223"/>
                  <a:pt x="38" y="227"/>
                  <a:pt x="44" y="224"/>
                </a:cubicBezTo>
                <a:cubicBezTo>
                  <a:pt x="51" y="221"/>
                  <a:pt x="53" y="215"/>
                  <a:pt x="54" y="218"/>
                </a:cubicBezTo>
                <a:cubicBezTo>
                  <a:pt x="56" y="221"/>
                  <a:pt x="59" y="216"/>
                  <a:pt x="59" y="220"/>
                </a:cubicBezTo>
                <a:cubicBezTo>
                  <a:pt x="61" y="224"/>
                  <a:pt x="64" y="221"/>
                  <a:pt x="64" y="218"/>
                </a:cubicBezTo>
                <a:cubicBezTo>
                  <a:pt x="62" y="215"/>
                  <a:pt x="68" y="213"/>
                  <a:pt x="68" y="216"/>
                </a:cubicBezTo>
                <a:cubicBezTo>
                  <a:pt x="68" y="220"/>
                  <a:pt x="74" y="210"/>
                  <a:pt x="79" y="210"/>
                </a:cubicBezTo>
                <a:cubicBezTo>
                  <a:pt x="83" y="210"/>
                  <a:pt x="76" y="209"/>
                  <a:pt x="86" y="202"/>
                </a:cubicBezTo>
                <a:cubicBezTo>
                  <a:pt x="96" y="198"/>
                  <a:pt x="94" y="195"/>
                  <a:pt x="100" y="192"/>
                </a:cubicBezTo>
                <a:cubicBezTo>
                  <a:pt x="105" y="188"/>
                  <a:pt x="112" y="185"/>
                  <a:pt x="114" y="181"/>
                </a:cubicBezTo>
                <a:cubicBezTo>
                  <a:pt x="115" y="176"/>
                  <a:pt x="118" y="178"/>
                  <a:pt x="120" y="174"/>
                </a:cubicBezTo>
                <a:cubicBezTo>
                  <a:pt x="120" y="170"/>
                  <a:pt x="105" y="176"/>
                  <a:pt x="114" y="168"/>
                </a:cubicBezTo>
                <a:cubicBezTo>
                  <a:pt x="124" y="160"/>
                  <a:pt x="126" y="159"/>
                  <a:pt x="129" y="151"/>
                </a:cubicBezTo>
                <a:cubicBezTo>
                  <a:pt x="134" y="145"/>
                  <a:pt x="144" y="140"/>
                  <a:pt x="152" y="148"/>
                </a:cubicBezTo>
                <a:cubicBezTo>
                  <a:pt x="159" y="156"/>
                  <a:pt x="146" y="143"/>
                  <a:pt x="138" y="148"/>
                </a:cubicBezTo>
                <a:cubicBezTo>
                  <a:pt x="132" y="153"/>
                  <a:pt x="138" y="154"/>
                  <a:pt x="132" y="159"/>
                </a:cubicBezTo>
                <a:cubicBezTo>
                  <a:pt x="126" y="165"/>
                  <a:pt x="137" y="165"/>
                  <a:pt x="132" y="167"/>
                </a:cubicBezTo>
                <a:cubicBezTo>
                  <a:pt x="124" y="171"/>
                  <a:pt x="137" y="173"/>
                  <a:pt x="143" y="167"/>
                </a:cubicBezTo>
                <a:cubicBezTo>
                  <a:pt x="149" y="162"/>
                  <a:pt x="150" y="160"/>
                  <a:pt x="155" y="160"/>
                </a:cubicBezTo>
                <a:cubicBezTo>
                  <a:pt x="161" y="160"/>
                  <a:pt x="155" y="157"/>
                  <a:pt x="159" y="156"/>
                </a:cubicBezTo>
                <a:cubicBezTo>
                  <a:pt x="164" y="154"/>
                  <a:pt x="156" y="150"/>
                  <a:pt x="163" y="150"/>
                </a:cubicBezTo>
                <a:cubicBezTo>
                  <a:pt x="169" y="148"/>
                  <a:pt x="172" y="145"/>
                  <a:pt x="172" y="148"/>
                </a:cubicBezTo>
                <a:cubicBezTo>
                  <a:pt x="172" y="153"/>
                  <a:pt x="176" y="151"/>
                  <a:pt x="181" y="154"/>
                </a:cubicBezTo>
                <a:cubicBezTo>
                  <a:pt x="185" y="157"/>
                  <a:pt x="184" y="151"/>
                  <a:pt x="187" y="156"/>
                </a:cubicBezTo>
                <a:cubicBezTo>
                  <a:pt x="191" y="162"/>
                  <a:pt x="199" y="159"/>
                  <a:pt x="204" y="159"/>
                </a:cubicBezTo>
                <a:cubicBezTo>
                  <a:pt x="210" y="159"/>
                  <a:pt x="219" y="167"/>
                  <a:pt x="223" y="164"/>
                </a:cubicBezTo>
                <a:cubicBezTo>
                  <a:pt x="230" y="160"/>
                  <a:pt x="230" y="164"/>
                  <a:pt x="227" y="165"/>
                </a:cubicBezTo>
                <a:cubicBezTo>
                  <a:pt x="223" y="167"/>
                  <a:pt x="233" y="170"/>
                  <a:pt x="237" y="173"/>
                </a:cubicBezTo>
                <a:cubicBezTo>
                  <a:pt x="242" y="174"/>
                  <a:pt x="242" y="178"/>
                  <a:pt x="248" y="181"/>
                </a:cubicBezTo>
                <a:cubicBezTo>
                  <a:pt x="252" y="184"/>
                  <a:pt x="257" y="182"/>
                  <a:pt x="254" y="179"/>
                </a:cubicBezTo>
                <a:cubicBezTo>
                  <a:pt x="251" y="176"/>
                  <a:pt x="251" y="173"/>
                  <a:pt x="255" y="176"/>
                </a:cubicBezTo>
                <a:cubicBezTo>
                  <a:pt x="258" y="181"/>
                  <a:pt x="265" y="185"/>
                  <a:pt x="263" y="181"/>
                </a:cubicBezTo>
                <a:cubicBezTo>
                  <a:pt x="263" y="176"/>
                  <a:pt x="262" y="173"/>
                  <a:pt x="265" y="179"/>
                </a:cubicBezTo>
                <a:cubicBezTo>
                  <a:pt x="268" y="184"/>
                  <a:pt x="271" y="179"/>
                  <a:pt x="272" y="184"/>
                </a:cubicBezTo>
                <a:cubicBezTo>
                  <a:pt x="275" y="190"/>
                  <a:pt x="274" y="190"/>
                  <a:pt x="277" y="192"/>
                </a:cubicBezTo>
                <a:cubicBezTo>
                  <a:pt x="278" y="193"/>
                  <a:pt x="274" y="196"/>
                  <a:pt x="278" y="198"/>
                </a:cubicBezTo>
                <a:cubicBezTo>
                  <a:pt x="283" y="199"/>
                  <a:pt x="280" y="199"/>
                  <a:pt x="284" y="204"/>
                </a:cubicBezTo>
                <a:cubicBezTo>
                  <a:pt x="290" y="210"/>
                  <a:pt x="293" y="209"/>
                  <a:pt x="290" y="210"/>
                </a:cubicBezTo>
                <a:cubicBezTo>
                  <a:pt x="287" y="210"/>
                  <a:pt x="289" y="212"/>
                  <a:pt x="286" y="215"/>
                </a:cubicBezTo>
                <a:cubicBezTo>
                  <a:pt x="284" y="216"/>
                  <a:pt x="287" y="220"/>
                  <a:pt x="289" y="215"/>
                </a:cubicBezTo>
                <a:cubicBezTo>
                  <a:pt x="290" y="212"/>
                  <a:pt x="293" y="209"/>
                  <a:pt x="295" y="213"/>
                </a:cubicBezTo>
                <a:cubicBezTo>
                  <a:pt x="298" y="218"/>
                  <a:pt x="295" y="221"/>
                  <a:pt x="295" y="223"/>
                </a:cubicBezTo>
                <a:cubicBezTo>
                  <a:pt x="297" y="226"/>
                  <a:pt x="297" y="229"/>
                  <a:pt x="300" y="226"/>
                </a:cubicBezTo>
                <a:cubicBezTo>
                  <a:pt x="301" y="223"/>
                  <a:pt x="304" y="223"/>
                  <a:pt x="303" y="218"/>
                </a:cubicBezTo>
                <a:cubicBezTo>
                  <a:pt x="301" y="213"/>
                  <a:pt x="303" y="213"/>
                  <a:pt x="304" y="212"/>
                </a:cubicBezTo>
                <a:cubicBezTo>
                  <a:pt x="304" y="212"/>
                  <a:pt x="304" y="210"/>
                  <a:pt x="303" y="210"/>
                </a:cubicBezTo>
                <a:cubicBezTo>
                  <a:pt x="300" y="210"/>
                  <a:pt x="303" y="209"/>
                  <a:pt x="298" y="207"/>
                </a:cubicBezTo>
                <a:cubicBezTo>
                  <a:pt x="292" y="206"/>
                  <a:pt x="293" y="202"/>
                  <a:pt x="290" y="204"/>
                </a:cubicBezTo>
                <a:cubicBezTo>
                  <a:pt x="287" y="204"/>
                  <a:pt x="290" y="201"/>
                  <a:pt x="289" y="201"/>
                </a:cubicBezTo>
                <a:cubicBezTo>
                  <a:pt x="286" y="201"/>
                  <a:pt x="289" y="198"/>
                  <a:pt x="287" y="198"/>
                </a:cubicBezTo>
                <a:cubicBezTo>
                  <a:pt x="284" y="198"/>
                  <a:pt x="287" y="198"/>
                  <a:pt x="286" y="195"/>
                </a:cubicBezTo>
                <a:cubicBezTo>
                  <a:pt x="284" y="193"/>
                  <a:pt x="278" y="182"/>
                  <a:pt x="275" y="179"/>
                </a:cubicBezTo>
                <a:cubicBezTo>
                  <a:pt x="274" y="174"/>
                  <a:pt x="271" y="178"/>
                  <a:pt x="269" y="173"/>
                </a:cubicBezTo>
                <a:cubicBezTo>
                  <a:pt x="268" y="170"/>
                  <a:pt x="266" y="171"/>
                  <a:pt x="265" y="168"/>
                </a:cubicBezTo>
                <a:cubicBezTo>
                  <a:pt x="263" y="167"/>
                  <a:pt x="266" y="168"/>
                  <a:pt x="263" y="165"/>
                </a:cubicBezTo>
                <a:cubicBezTo>
                  <a:pt x="262" y="162"/>
                  <a:pt x="262" y="162"/>
                  <a:pt x="255" y="165"/>
                </a:cubicBezTo>
                <a:cubicBezTo>
                  <a:pt x="252" y="165"/>
                  <a:pt x="257" y="167"/>
                  <a:pt x="254" y="167"/>
                </a:cubicBezTo>
                <a:cubicBezTo>
                  <a:pt x="251" y="168"/>
                  <a:pt x="255" y="170"/>
                  <a:pt x="251" y="171"/>
                </a:cubicBezTo>
                <a:cubicBezTo>
                  <a:pt x="246" y="171"/>
                  <a:pt x="246" y="174"/>
                  <a:pt x="245" y="173"/>
                </a:cubicBezTo>
                <a:cubicBezTo>
                  <a:pt x="243" y="173"/>
                  <a:pt x="246" y="171"/>
                  <a:pt x="240" y="167"/>
                </a:cubicBezTo>
                <a:cubicBezTo>
                  <a:pt x="233" y="164"/>
                  <a:pt x="237" y="162"/>
                  <a:pt x="233" y="160"/>
                </a:cubicBezTo>
                <a:cubicBezTo>
                  <a:pt x="230" y="159"/>
                  <a:pt x="231" y="159"/>
                  <a:pt x="233" y="157"/>
                </a:cubicBezTo>
                <a:cubicBezTo>
                  <a:pt x="233" y="154"/>
                  <a:pt x="228" y="156"/>
                  <a:pt x="227" y="157"/>
                </a:cubicBezTo>
                <a:cubicBezTo>
                  <a:pt x="225" y="157"/>
                  <a:pt x="225" y="157"/>
                  <a:pt x="222" y="156"/>
                </a:cubicBezTo>
                <a:cubicBezTo>
                  <a:pt x="220" y="154"/>
                  <a:pt x="223" y="159"/>
                  <a:pt x="217" y="156"/>
                </a:cubicBezTo>
                <a:cubicBezTo>
                  <a:pt x="217" y="28"/>
                  <a:pt x="217" y="28"/>
                  <a:pt x="217" y="28"/>
                </a:cubicBezTo>
                <a:cubicBezTo>
                  <a:pt x="208" y="28"/>
                  <a:pt x="208" y="22"/>
                  <a:pt x="199" y="22"/>
                </a:cubicBezTo>
                <a:close/>
                <a:moveTo>
                  <a:pt x="734" y="349"/>
                </a:moveTo>
                <a:cubicBezTo>
                  <a:pt x="734" y="350"/>
                  <a:pt x="732" y="352"/>
                  <a:pt x="730" y="352"/>
                </a:cubicBezTo>
                <a:cubicBezTo>
                  <a:pt x="729" y="352"/>
                  <a:pt x="729" y="353"/>
                  <a:pt x="730" y="355"/>
                </a:cubicBezTo>
                <a:cubicBezTo>
                  <a:pt x="732" y="355"/>
                  <a:pt x="730" y="355"/>
                  <a:pt x="730" y="358"/>
                </a:cubicBezTo>
                <a:cubicBezTo>
                  <a:pt x="730" y="360"/>
                  <a:pt x="729" y="360"/>
                  <a:pt x="727" y="361"/>
                </a:cubicBezTo>
                <a:cubicBezTo>
                  <a:pt x="726" y="363"/>
                  <a:pt x="721" y="363"/>
                  <a:pt x="718" y="363"/>
                </a:cubicBezTo>
                <a:cubicBezTo>
                  <a:pt x="717" y="361"/>
                  <a:pt x="711" y="361"/>
                  <a:pt x="711" y="363"/>
                </a:cubicBezTo>
                <a:cubicBezTo>
                  <a:pt x="709" y="363"/>
                  <a:pt x="706" y="364"/>
                  <a:pt x="706" y="364"/>
                </a:cubicBezTo>
                <a:cubicBezTo>
                  <a:pt x="709" y="366"/>
                  <a:pt x="709" y="366"/>
                  <a:pt x="709" y="366"/>
                </a:cubicBezTo>
                <a:cubicBezTo>
                  <a:pt x="711" y="366"/>
                  <a:pt x="709" y="369"/>
                  <a:pt x="709" y="369"/>
                </a:cubicBezTo>
                <a:cubicBezTo>
                  <a:pt x="708" y="370"/>
                  <a:pt x="703" y="375"/>
                  <a:pt x="700" y="375"/>
                </a:cubicBezTo>
                <a:cubicBezTo>
                  <a:pt x="699" y="375"/>
                  <a:pt x="695" y="378"/>
                  <a:pt x="689" y="381"/>
                </a:cubicBezTo>
                <a:cubicBezTo>
                  <a:pt x="683" y="384"/>
                  <a:pt x="677" y="384"/>
                  <a:pt x="677" y="383"/>
                </a:cubicBezTo>
                <a:cubicBezTo>
                  <a:pt x="676" y="383"/>
                  <a:pt x="679" y="383"/>
                  <a:pt x="679" y="381"/>
                </a:cubicBezTo>
                <a:cubicBezTo>
                  <a:pt x="677" y="381"/>
                  <a:pt x="673" y="381"/>
                  <a:pt x="673" y="380"/>
                </a:cubicBezTo>
                <a:cubicBezTo>
                  <a:pt x="673" y="378"/>
                  <a:pt x="674" y="378"/>
                  <a:pt x="674" y="375"/>
                </a:cubicBezTo>
                <a:cubicBezTo>
                  <a:pt x="676" y="372"/>
                  <a:pt x="677" y="374"/>
                  <a:pt x="677" y="370"/>
                </a:cubicBezTo>
                <a:cubicBezTo>
                  <a:pt x="679" y="369"/>
                  <a:pt x="679" y="369"/>
                  <a:pt x="680" y="370"/>
                </a:cubicBezTo>
                <a:cubicBezTo>
                  <a:pt x="680" y="369"/>
                  <a:pt x="680" y="369"/>
                  <a:pt x="680" y="369"/>
                </a:cubicBezTo>
                <a:cubicBezTo>
                  <a:pt x="680" y="367"/>
                  <a:pt x="682" y="367"/>
                  <a:pt x="682" y="366"/>
                </a:cubicBezTo>
                <a:cubicBezTo>
                  <a:pt x="680" y="363"/>
                  <a:pt x="680" y="353"/>
                  <a:pt x="676" y="355"/>
                </a:cubicBezTo>
                <a:cubicBezTo>
                  <a:pt x="673" y="355"/>
                  <a:pt x="673" y="358"/>
                  <a:pt x="671" y="360"/>
                </a:cubicBezTo>
                <a:cubicBezTo>
                  <a:pt x="670" y="360"/>
                  <a:pt x="668" y="355"/>
                  <a:pt x="671" y="355"/>
                </a:cubicBezTo>
                <a:cubicBezTo>
                  <a:pt x="673" y="353"/>
                  <a:pt x="674" y="352"/>
                  <a:pt x="674" y="349"/>
                </a:cubicBezTo>
                <a:cubicBezTo>
                  <a:pt x="674" y="344"/>
                  <a:pt x="671" y="342"/>
                  <a:pt x="674" y="342"/>
                </a:cubicBezTo>
                <a:cubicBezTo>
                  <a:pt x="676" y="342"/>
                  <a:pt x="673" y="339"/>
                  <a:pt x="670" y="338"/>
                </a:cubicBezTo>
                <a:cubicBezTo>
                  <a:pt x="667" y="338"/>
                  <a:pt x="668" y="336"/>
                  <a:pt x="667" y="336"/>
                </a:cubicBezTo>
                <a:cubicBezTo>
                  <a:pt x="663" y="336"/>
                  <a:pt x="663" y="333"/>
                  <a:pt x="660" y="335"/>
                </a:cubicBezTo>
                <a:cubicBezTo>
                  <a:pt x="657" y="338"/>
                  <a:pt x="663" y="338"/>
                  <a:pt x="659" y="339"/>
                </a:cubicBezTo>
                <a:cubicBezTo>
                  <a:pt x="656" y="339"/>
                  <a:pt x="657" y="345"/>
                  <a:pt x="656" y="345"/>
                </a:cubicBezTo>
                <a:cubicBezTo>
                  <a:pt x="654" y="345"/>
                  <a:pt x="657" y="338"/>
                  <a:pt x="653" y="344"/>
                </a:cubicBezTo>
                <a:cubicBezTo>
                  <a:pt x="651" y="347"/>
                  <a:pt x="650" y="344"/>
                  <a:pt x="651" y="349"/>
                </a:cubicBezTo>
                <a:cubicBezTo>
                  <a:pt x="651" y="352"/>
                  <a:pt x="648" y="353"/>
                  <a:pt x="650" y="355"/>
                </a:cubicBezTo>
                <a:cubicBezTo>
                  <a:pt x="650" y="358"/>
                  <a:pt x="648" y="356"/>
                  <a:pt x="650" y="361"/>
                </a:cubicBezTo>
                <a:cubicBezTo>
                  <a:pt x="651" y="367"/>
                  <a:pt x="651" y="372"/>
                  <a:pt x="648" y="377"/>
                </a:cubicBezTo>
                <a:cubicBezTo>
                  <a:pt x="645" y="381"/>
                  <a:pt x="642" y="383"/>
                  <a:pt x="639" y="378"/>
                </a:cubicBezTo>
                <a:cubicBezTo>
                  <a:pt x="636" y="374"/>
                  <a:pt x="639" y="370"/>
                  <a:pt x="638" y="366"/>
                </a:cubicBezTo>
                <a:cubicBezTo>
                  <a:pt x="638" y="361"/>
                  <a:pt x="639" y="363"/>
                  <a:pt x="639" y="356"/>
                </a:cubicBezTo>
                <a:cubicBezTo>
                  <a:pt x="639" y="352"/>
                  <a:pt x="642" y="355"/>
                  <a:pt x="641" y="352"/>
                </a:cubicBezTo>
                <a:cubicBezTo>
                  <a:pt x="639" y="350"/>
                  <a:pt x="644" y="345"/>
                  <a:pt x="641" y="345"/>
                </a:cubicBezTo>
                <a:cubicBezTo>
                  <a:pt x="639" y="344"/>
                  <a:pt x="641" y="345"/>
                  <a:pt x="638" y="349"/>
                </a:cubicBezTo>
                <a:cubicBezTo>
                  <a:pt x="636" y="350"/>
                  <a:pt x="638" y="344"/>
                  <a:pt x="639" y="344"/>
                </a:cubicBezTo>
                <a:cubicBezTo>
                  <a:pt x="641" y="342"/>
                  <a:pt x="639" y="342"/>
                  <a:pt x="641" y="341"/>
                </a:cubicBezTo>
                <a:cubicBezTo>
                  <a:pt x="642" y="338"/>
                  <a:pt x="645" y="331"/>
                  <a:pt x="645" y="333"/>
                </a:cubicBezTo>
                <a:cubicBezTo>
                  <a:pt x="645" y="336"/>
                  <a:pt x="648" y="331"/>
                  <a:pt x="648" y="335"/>
                </a:cubicBezTo>
                <a:cubicBezTo>
                  <a:pt x="647" y="338"/>
                  <a:pt x="650" y="331"/>
                  <a:pt x="651" y="331"/>
                </a:cubicBezTo>
                <a:cubicBezTo>
                  <a:pt x="657" y="333"/>
                  <a:pt x="654" y="328"/>
                  <a:pt x="660" y="331"/>
                </a:cubicBezTo>
                <a:cubicBezTo>
                  <a:pt x="665" y="335"/>
                  <a:pt x="662" y="330"/>
                  <a:pt x="663" y="331"/>
                </a:cubicBezTo>
                <a:cubicBezTo>
                  <a:pt x="667" y="331"/>
                  <a:pt x="670" y="333"/>
                  <a:pt x="670" y="330"/>
                </a:cubicBezTo>
                <a:cubicBezTo>
                  <a:pt x="668" y="328"/>
                  <a:pt x="667" y="330"/>
                  <a:pt x="667" y="327"/>
                </a:cubicBezTo>
                <a:cubicBezTo>
                  <a:pt x="667" y="325"/>
                  <a:pt x="665" y="327"/>
                  <a:pt x="662" y="325"/>
                </a:cubicBezTo>
                <a:cubicBezTo>
                  <a:pt x="659" y="325"/>
                  <a:pt x="662" y="322"/>
                  <a:pt x="660" y="322"/>
                </a:cubicBezTo>
                <a:cubicBezTo>
                  <a:pt x="657" y="324"/>
                  <a:pt x="651" y="324"/>
                  <a:pt x="650" y="325"/>
                </a:cubicBezTo>
                <a:cubicBezTo>
                  <a:pt x="647" y="327"/>
                  <a:pt x="647" y="325"/>
                  <a:pt x="644" y="325"/>
                </a:cubicBezTo>
                <a:cubicBezTo>
                  <a:pt x="641" y="325"/>
                  <a:pt x="641" y="322"/>
                  <a:pt x="638" y="321"/>
                </a:cubicBezTo>
                <a:cubicBezTo>
                  <a:pt x="635" y="319"/>
                  <a:pt x="633" y="324"/>
                  <a:pt x="633" y="321"/>
                </a:cubicBezTo>
                <a:cubicBezTo>
                  <a:pt x="633" y="317"/>
                  <a:pt x="632" y="317"/>
                  <a:pt x="628" y="321"/>
                </a:cubicBezTo>
                <a:cubicBezTo>
                  <a:pt x="625" y="324"/>
                  <a:pt x="625" y="321"/>
                  <a:pt x="621" y="324"/>
                </a:cubicBezTo>
                <a:cubicBezTo>
                  <a:pt x="618" y="327"/>
                  <a:pt x="618" y="324"/>
                  <a:pt x="615" y="325"/>
                </a:cubicBezTo>
                <a:cubicBezTo>
                  <a:pt x="612" y="325"/>
                  <a:pt x="616" y="321"/>
                  <a:pt x="615" y="321"/>
                </a:cubicBezTo>
                <a:cubicBezTo>
                  <a:pt x="612" y="321"/>
                  <a:pt x="609" y="324"/>
                  <a:pt x="606" y="324"/>
                </a:cubicBezTo>
                <a:cubicBezTo>
                  <a:pt x="603" y="322"/>
                  <a:pt x="607" y="321"/>
                  <a:pt x="610" y="316"/>
                </a:cubicBezTo>
                <a:cubicBezTo>
                  <a:pt x="615" y="311"/>
                  <a:pt x="616" y="311"/>
                  <a:pt x="624" y="308"/>
                </a:cubicBezTo>
                <a:cubicBezTo>
                  <a:pt x="619" y="308"/>
                  <a:pt x="622" y="307"/>
                  <a:pt x="618" y="307"/>
                </a:cubicBezTo>
                <a:cubicBezTo>
                  <a:pt x="613" y="308"/>
                  <a:pt x="616" y="305"/>
                  <a:pt x="610" y="307"/>
                </a:cubicBezTo>
                <a:cubicBezTo>
                  <a:pt x="607" y="310"/>
                  <a:pt x="606" y="304"/>
                  <a:pt x="603" y="305"/>
                </a:cubicBezTo>
                <a:cubicBezTo>
                  <a:pt x="601" y="307"/>
                  <a:pt x="604" y="304"/>
                  <a:pt x="598" y="302"/>
                </a:cubicBezTo>
                <a:cubicBezTo>
                  <a:pt x="592" y="299"/>
                  <a:pt x="592" y="304"/>
                  <a:pt x="590" y="302"/>
                </a:cubicBezTo>
                <a:cubicBezTo>
                  <a:pt x="589" y="299"/>
                  <a:pt x="584" y="302"/>
                  <a:pt x="584" y="297"/>
                </a:cubicBezTo>
                <a:cubicBezTo>
                  <a:pt x="583" y="294"/>
                  <a:pt x="583" y="293"/>
                  <a:pt x="581" y="293"/>
                </a:cubicBezTo>
                <a:cubicBezTo>
                  <a:pt x="580" y="291"/>
                  <a:pt x="581" y="297"/>
                  <a:pt x="580" y="297"/>
                </a:cubicBezTo>
                <a:cubicBezTo>
                  <a:pt x="360" y="297"/>
                  <a:pt x="360" y="297"/>
                  <a:pt x="360" y="297"/>
                </a:cubicBezTo>
                <a:cubicBezTo>
                  <a:pt x="360" y="300"/>
                  <a:pt x="364" y="299"/>
                  <a:pt x="364" y="302"/>
                </a:cubicBezTo>
                <a:cubicBezTo>
                  <a:pt x="364" y="304"/>
                  <a:pt x="360" y="302"/>
                  <a:pt x="362" y="305"/>
                </a:cubicBezTo>
                <a:cubicBezTo>
                  <a:pt x="365" y="308"/>
                  <a:pt x="365" y="308"/>
                  <a:pt x="365" y="314"/>
                </a:cubicBezTo>
                <a:cubicBezTo>
                  <a:pt x="364" y="321"/>
                  <a:pt x="364" y="313"/>
                  <a:pt x="362" y="308"/>
                </a:cubicBezTo>
                <a:cubicBezTo>
                  <a:pt x="360" y="305"/>
                  <a:pt x="353" y="307"/>
                  <a:pt x="348" y="305"/>
                </a:cubicBezTo>
                <a:cubicBezTo>
                  <a:pt x="345" y="302"/>
                  <a:pt x="345" y="307"/>
                  <a:pt x="348" y="310"/>
                </a:cubicBezTo>
                <a:cubicBezTo>
                  <a:pt x="350" y="314"/>
                  <a:pt x="351" y="325"/>
                  <a:pt x="351" y="333"/>
                </a:cubicBezTo>
                <a:cubicBezTo>
                  <a:pt x="351" y="341"/>
                  <a:pt x="351" y="356"/>
                  <a:pt x="348" y="364"/>
                </a:cubicBezTo>
                <a:cubicBezTo>
                  <a:pt x="345" y="370"/>
                  <a:pt x="353" y="381"/>
                  <a:pt x="350" y="389"/>
                </a:cubicBezTo>
                <a:cubicBezTo>
                  <a:pt x="347" y="398"/>
                  <a:pt x="353" y="397"/>
                  <a:pt x="353" y="406"/>
                </a:cubicBezTo>
                <a:cubicBezTo>
                  <a:pt x="354" y="415"/>
                  <a:pt x="359" y="414"/>
                  <a:pt x="359" y="419"/>
                </a:cubicBezTo>
                <a:cubicBezTo>
                  <a:pt x="360" y="423"/>
                  <a:pt x="364" y="420"/>
                  <a:pt x="364" y="426"/>
                </a:cubicBezTo>
                <a:cubicBezTo>
                  <a:pt x="365" y="434"/>
                  <a:pt x="370" y="431"/>
                  <a:pt x="368" y="436"/>
                </a:cubicBezTo>
                <a:cubicBezTo>
                  <a:pt x="367" y="439"/>
                  <a:pt x="370" y="440"/>
                  <a:pt x="374" y="448"/>
                </a:cubicBezTo>
                <a:cubicBezTo>
                  <a:pt x="380" y="454"/>
                  <a:pt x="377" y="458"/>
                  <a:pt x="379" y="459"/>
                </a:cubicBezTo>
                <a:cubicBezTo>
                  <a:pt x="382" y="461"/>
                  <a:pt x="386" y="459"/>
                  <a:pt x="392" y="465"/>
                </a:cubicBezTo>
                <a:cubicBezTo>
                  <a:pt x="397" y="470"/>
                  <a:pt x="397" y="465"/>
                  <a:pt x="402" y="470"/>
                </a:cubicBezTo>
                <a:cubicBezTo>
                  <a:pt x="406" y="475"/>
                  <a:pt x="405" y="476"/>
                  <a:pt x="406" y="481"/>
                </a:cubicBezTo>
                <a:cubicBezTo>
                  <a:pt x="411" y="479"/>
                  <a:pt x="421" y="479"/>
                  <a:pt x="424" y="478"/>
                </a:cubicBezTo>
                <a:cubicBezTo>
                  <a:pt x="424" y="481"/>
                  <a:pt x="424" y="481"/>
                  <a:pt x="424" y="481"/>
                </a:cubicBezTo>
                <a:cubicBezTo>
                  <a:pt x="429" y="482"/>
                  <a:pt x="452" y="492"/>
                  <a:pt x="455" y="493"/>
                </a:cubicBezTo>
                <a:cubicBezTo>
                  <a:pt x="478" y="493"/>
                  <a:pt x="478" y="493"/>
                  <a:pt x="478" y="493"/>
                </a:cubicBezTo>
                <a:cubicBezTo>
                  <a:pt x="478" y="489"/>
                  <a:pt x="478" y="489"/>
                  <a:pt x="478" y="489"/>
                </a:cubicBezTo>
                <a:cubicBezTo>
                  <a:pt x="490" y="489"/>
                  <a:pt x="490" y="489"/>
                  <a:pt x="490" y="489"/>
                </a:cubicBezTo>
                <a:cubicBezTo>
                  <a:pt x="490" y="489"/>
                  <a:pt x="499" y="498"/>
                  <a:pt x="502" y="501"/>
                </a:cubicBezTo>
                <a:cubicBezTo>
                  <a:pt x="507" y="504"/>
                  <a:pt x="505" y="512"/>
                  <a:pt x="513" y="517"/>
                </a:cubicBezTo>
                <a:cubicBezTo>
                  <a:pt x="522" y="520"/>
                  <a:pt x="516" y="506"/>
                  <a:pt x="526" y="507"/>
                </a:cubicBezTo>
                <a:cubicBezTo>
                  <a:pt x="536" y="509"/>
                  <a:pt x="537" y="521"/>
                  <a:pt x="543" y="529"/>
                </a:cubicBezTo>
                <a:cubicBezTo>
                  <a:pt x="549" y="537"/>
                  <a:pt x="545" y="546"/>
                  <a:pt x="558" y="548"/>
                </a:cubicBezTo>
                <a:cubicBezTo>
                  <a:pt x="560" y="548"/>
                  <a:pt x="563" y="551"/>
                  <a:pt x="563" y="549"/>
                </a:cubicBezTo>
                <a:cubicBezTo>
                  <a:pt x="563" y="549"/>
                  <a:pt x="563" y="549"/>
                  <a:pt x="565" y="549"/>
                </a:cubicBezTo>
                <a:cubicBezTo>
                  <a:pt x="565" y="545"/>
                  <a:pt x="561" y="538"/>
                  <a:pt x="563" y="535"/>
                </a:cubicBezTo>
                <a:cubicBezTo>
                  <a:pt x="563" y="532"/>
                  <a:pt x="565" y="531"/>
                  <a:pt x="566" y="529"/>
                </a:cubicBezTo>
                <a:cubicBezTo>
                  <a:pt x="568" y="526"/>
                  <a:pt x="572" y="524"/>
                  <a:pt x="571" y="523"/>
                </a:cubicBezTo>
                <a:cubicBezTo>
                  <a:pt x="569" y="523"/>
                  <a:pt x="568" y="521"/>
                  <a:pt x="569" y="521"/>
                </a:cubicBezTo>
                <a:cubicBezTo>
                  <a:pt x="571" y="523"/>
                  <a:pt x="571" y="520"/>
                  <a:pt x="572" y="521"/>
                </a:cubicBezTo>
                <a:cubicBezTo>
                  <a:pt x="574" y="523"/>
                  <a:pt x="578" y="520"/>
                  <a:pt x="580" y="517"/>
                </a:cubicBezTo>
                <a:cubicBezTo>
                  <a:pt x="583" y="515"/>
                  <a:pt x="583" y="515"/>
                  <a:pt x="586" y="512"/>
                </a:cubicBezTo>
                <a:cubicBezTo>
                  <a:pt x="589" y="510"/>
                  <a:pt x="589" y="510"/>
                  <a:pt x="593" y="509"/>
                </a:cubicBezTo>
                <a:cubicBezTo>
                  <a:pt x="600" y="509"/>
                  <a:pt x="600" y="512"/>
                  <a:pt x="603" y="512"/>
                </a:cubicBezTo>
                <a:cubicBezTo>
                  <a:pt x="606" y="510"/>
                  <a:pt x="606" y="513"/>
                  <a:pt x="607" y="512"/>
                </a:cubicBezTo>
                <a:cubicBezTo>
                  <a:pt x="609" y="510"/>
                  <a:pt x="603" y="510"/>
                  <a:pt x="606" y="509"/>
                </a:cubicBezTo>
                <a:cubicBezTo>
                  <a:pt x="607" y="509"/>
                  <a:pt x="609" y="510"/>
                  <a:pt x="609" y="512"/>
                </a:cubicBezTo>
                <a:cubicBezTo>
                  <a:pt x="610" y="513"/>
                  <a:pt x="613" y="512"/>
                  <a:pt x="612" y="513"/>
                </a:cubicBezTo>
                <a:cubicBezTo>
                  <a:pt x="610" y="515"/>
                  <a:pt x="616" y="517"/>
                  <a:pt x="616" y="517"/>
                </a:cubicBezTo>
                <a:cubicBezTo>
                  <a:pt x="616" y="515"/>
                  <a:pt x="618" y="513"/>
                  <a:pt x="619" y="517"/>
                </a:cubicBezTo>
                <a:cubicBezTo>
                  <a:pt x="619" y="518"/>
                  <a:pt x="622" y="515"/>
                  <a:pt x="621" y="513"/>
                </a:cubicBezTo>
                <a:cubicBezTo>
                  <a:pt x="619" y="512"/>
                  <a:pt x="622" y="512"/>
                  <a:pt x="624" y="515"/>
                </a:cubicBezTo>
                <a:cubicBezTo>
                  <a:pt x="627" y="517"/>
                  <a:pt x="625" y="520"/>
                  <a:pt x="627" y="517"/>
                </a:cubicBezTo>
                <a:cubicBezTo>
                  <a:pt x="630" y="515"/>
                  <a:pt x="628" y="515"/>
                  <a:pt x="625" y="512"/>
                </a:cubicBezTo>
                <a:cubicBezTo>
                  <a:pt x="622" y="510"/>
                  <a:pt x="628" y="510"/>
                  <a:pt x="627" y="507"/>
                </a:cubicBezTo>
                <a:cubicBezTo>
                  <a:pt x="625" y="506"/>
                  <a:pt x="625" y="509"/>
                  <a:pt x="624" y="509"/>
                </a:cubicBezTo>
                <a:cubicBezTo>
                  <a:pt x="622" y="507"/>
                  <a:pt x="625" y="507"/>
                  <a:pt x="622" y="506"/>
                </a:cubicBezTo>
                <a:cubicBezTo>
                  <a:pt x="621" y="506"/>
                  <a:pt x="622" y="507"/>
                  <a:pt x="619" y="507"/>
                </a:cubicBezTo>
                <a:cubicBezTo>
                  <a:pt x="616" y="506"/>
                  <a:pt x="619" y="501"/>
                  <a:pt x="622" y="504"/>
                </a:cubicBezTo>
                <a:cubicBezTo>
                  <a:pt x="625" y="506"/>
                  <a:pt x="625" y="506"/>
                  <a:pt x="628" y="504"/>
                </a:cubicBezTo>
                <a:cubicBezTo>
                  <a:pt x="630" y="501"/>
                  <a:pt x="636" y="504"/>
                  <a:pt x="636" y="503"/>
                </a:cubicBezTo>
                <a:cubicBezTo>
                  <a:pt x="638" y="501"/>
                  <a:pt x="636" y="498"/>
                  <a:pt x="639" y="503"/>
                </a:cubicBezTo>
                <a:cubicBezTo>
                  <a:pt x="639" y="504"/>
                  <a:pt x="635" y="506"/>
                  <a:pt x="639" y="504"/>
                </a:cubicBezTo>
                <a:cubicBezTo>
                  <a:pt x="644" y="504"/>
                  <a:pt x="648" y="503"/>
                  <a:pt x="651" y="504"/>
                </a:cubicBezTo>
                <a:cubicBezTo>
                  <a:pt x="654" y="504"/>
                  <a:pt x="656" y="504"/>
                  <a:pt x="656" y="506"/>
                </a:cubicBezTo>
                <a:cubicBezTo>
                  <a:pt x="656" y="507"/>
                  <a:pt x="657" y="506"/>
                  <a:pt x="657" y="509"/>
                </a:cubicBezTo>
                <a:cubicBezTo>
                  <a:pt x="657" y="512"/>
                  <a:pt x="663" y="509"/>
                  <a:pt x="665" y="509"/>
                </a:cubicBezTo>
                <a:cubicBezTo>
                  <a:pt x="667" y="509"/>
                  <a:pt x="665" y="506"/>
                  <a:pt x="668" y="506"/>
                </a:cubicBezTo>
                <a:cubicBezTo>
                  <a:pt x="671" y="506"/>
                  <a:pt x="676" y="515"/>
                  <a:pt x="677" y="515"/>
                </a:cubicBezTo>
                <a:cubicBezTo>
                  <a:pt x="679" y="515"/>
                  <a:pt x="680" y="521"/>
                  <a:pt x="679" y="524"/>
                </a:cubicBezTo>
                <a:cubicBezTo>
                  <a:pt x="677" y="529"/>
                  <a:pt x="679" y="532"/>
                  <a:pt x="680" y="531"/>
                </a:cubicBezTo>
                <a:cubicBezTo>
                  <a:pt x="680" y="529"/>
                  <a:pt x="683" y="529"/>
                  <a:pt x="680" y="532"/>
                </a:cubicBezTo>
                <a:cubicBezTo>
                  <a:pt x="679" y="534"/>
                  <a:pt x="680" y="538"/>
                  <a:pt x="682" y="540"/>
                </a:cubicBezTo>
                <a:cubicBezTo>
                  <a:pt x="685" y="541"/>
                  <a:pt x="683" y="538"/>
                  <a:pt x="685" y="541"/>
                </a:cubicBezTo>
                <a:cubicBezTo>
                  <a:pt x="685" y="545"/>
                  <a:pt x="686" y="543"/>
                  <a:pt x="686" y="546"/>
                </a:cubicBezTo>
                <a:cubicBezTo>
                  <a:pt x="688" y="551"/>
                  <a:pt x="689" y="548"/>
                  <a:pt x="691" y="552"/>
                </a:cubicBezTo>
                <a:cubicBezTo>
                  <a:pt x="691" y="557"/>
                  <a:pt x="692" y="554"/>
                  <a:pt x="692" y="555"/>
                </a:cubicBezTo>
                <a:cubicBezTo>
                  <a:pt x="691" y="557"/>
                  <a:pt x="692" y="559"/>
                  <a:pt x="694" y="557"/>
                </a:cubicBezTo>
                <a:cubicBezTo>
                  <a:pt x="697" y="555"/>
                  <a:pt x="695" y="560"/>
                  <a:pt x="697" y="557"/>
                </a:cubicBezTo>
                <a:cubicBezTo>
                  <a:pt x="700" y="554"/>
                  <a:pt x="697" y="554"/>
                  <a:pt x="699" y="552"/>
                </a:cubicBezTo>
                <a:cubicBezTo>
                  <a:pt x="700" y="549"/>
                  <a:pt x="700" y="546"/>
                  <a:pt x="700" y="543"/>
                </a:cubicBezTo>
                <a:cubicBezTo>
                  <a:pt x="702" y="538"/>
                  <a:pt x="695" y="529"/>
                  <a:pt x="697" y="524"/>
                </a:cubicBezTo>
                <a:cubicBezTo>
                  <a:pt x="697" y="521"/>
                  <a:pt x="691" y="517"/>
                  <a:pt x="689" y="504"/>
                </a:cubicBezTo>
                <a:cubicBezTo>
                  <a:pt x="688" y="492"/>
                  <a:pt x="694" y="485"/>
                  <a:pt x="695" y="482"/>
                </a:cubicBezTo>
                <a:cubicBezTo>
                  <a:pt x="699" y="481"/>
                  <a:pt x="695" y="481"/>
                  <a:pt x="699" y="481"/>
                </a:cubicBezTo>
                <a:cubicBezTo>
                  <a:pt x="702" y="481"/>
                  <a:pt x="703" y="476"/>
                  <a:pt x="705" y="476"/>
                </a:cubicBezTo>
                <a:cubicBezTo>
                  <a:pt x="708" y="475"/>
                  <a:pt x="706" y="470"/>
                  <a:pt x="711" y="467"/>
                </a:cubicBezTo>
                <a:cubicBezTo>
                  <a:pt x="715" y="464"/>
                  <a:pt x="717" y="467"/>
                  <a:pt x="718" y="464"/>
                </a:cubicBezTo>
                <a:cubicBezTo>
                  <a:pt x="718" y="461"/>
                  <a:pt x="723" y="458"/>
                  <a:pt x="726" y="458"/>
                </a:cubicBezTo>
                <a:cubicBezTo>
                  <a:pt x="730" y="456"/>
                  <a:pt x="730" y="454"/>
                  <a:pt x="730" y="453"/>
                </a:cubicBezTo>
                <a:cubicBezTo>
                  <a:pt x="729" y="453"/>
                  <a:pt x="727" y="456"/>
                  <a:pt x="726" y="454"/>
                </a:cubicBezTo>
                <a:cubicBezTo>
                  <a:pt x="724" y="453"/>
                  <a:pt x="726" y="454"/>
                  <a:pt x="727" y="453"/>
                </a:cubicBezTo>
                <a:cubicBezTo>
                  <a:pt x="729" y="450"/>
                  <a:pt x="723" y="448"/>
                  <a:pt x="727" y="450"/>
                </a:cubicBezTo>
                <a:cubicBezTo>
                  <a:pt x="730" y="450"/>
                  <a:pt x="730" y="451"/>
                  <a:pt x="732" y="450"/>
                </a:cubicBezTo>
                <a:cubicBezTo>
                  <a:pt x="734" y="447"/>
                  <a:pt x="734" y="450"/>
                  <a:pt x="734" y="447"/>
                </a:cubicBezTo>
                <a:cubicBezTo>
                  <a:pt x="735" y="443"/>
                  <a:pt x="734" y="443"/>
                  <a:pt x="734" y="443"/>
                </a:cubicBezTo>
                <a:cubicBezTo>
                  <a:pt x="732" y="445"/>
                  <a:pt x="734" y="443"/>
                  <a:pt x="729" y="443"/>
                </a:cubicBezTo>
                <a:cubicBezTo>
                  <a:pt x="726" y="445"/>
                  <a:pt x="726" y="443"/>
                  <a:pt x="726" y="442"/>
                </a:cubicBezTo>
                <a:cubicBezTo>
                  <a:pt x="726" y="440"/>
                  <a:pt x="727" y="445"/>
                  <a:pt x="730" y="442"/>
                </a:cubicBezTo>
                <a:cubicBezTo>
                  <a:pt x="734" y="439"/>
                  <a:pt x="735" y="445"/>
                  <a:pt x="737" y="445"/>
                </a:cubicBezTo>
                <a:cubicBezTo>
                  <a:pt x="737" y="445"/>
                  <a:pt x="735" y="443"/>
                  <a:pt x="734" y="434"/>
                </a:cubicBezTo>
                <a:cubicBezTo>
                  <a:pt x="732" y="431"/>
                  <a:pt x="730" y="433"/>
                  <a:pt x="729" y="434"/>
                </a:cubicBezTo>
                <a:cubicBezTo>
                  <a:pt x="727" y="434"/>
                  <a:pt x="732" y="431"/>
                  <a:pt x="729" y="429"/>
                </a:cubicBezTo>
                <a:cubicBezTo>
                  <a:pt x="727" y="428"/>
                  <a:pt x="730" y="431"/>
                  <a:pt x="730" y="426"/>
                </a:cubicBezTo>
                <a:cubicBezTo>
                  <a:pt x="729" y="422"/>
                  <a:pt x="732" y="423"/>
                  <a:pt x="729" y="422"/>
                </a:cubicBezTo>
                <a:cubicBezTo>
                  <a:pt x="726" y="419"/>
                  <a:pt x="724" y="417"/>
                  <a:pt x="727" y="420"/>
                </a:cubicBezTo>
                <a:cubicBezTo>
                  <a:pt x="730" y="422"/>
                  <a:pt x="729" y="420"/>
                  <a:pt x="729" y="417"/>
                </a:cubicBezTo>
                <a:cubicBezTo>
                  <a:pt x="727" y="414"/>
                  <a:pt x="727" y="412"/>
                  <a:pt x="729" y="411"/>
                </a:cubicBezTo>
                <a:cubicBezTo>
                  <a:pt x="729" y="408"/>
                  <a:pt x="729" y="408"/>
                  <a:pt x="730" y="406"/>
                </a:cubicBezTo>
                <a:cubicBezTo>
                  <a:pt x="732" y="405"/>
                  <a:pt x="730" y="406"/>
                  <a:pt x="730" y="408"/>
                </a:cubicBezTo>
                <a:cubicBezTo>
                  <a:pt x="729" y="409"/>
                  <a:pt x="729" y="411"/>
                  <a:pt x="730" y="412"/>
                </a:cubicBezTo>
                <a:cubicBezTo>
                  <a:pt x="730" y="414"/>
                  <a:pt x="729" y="414"/>
                  <a:pt x="730" y="415"/>
                </a:cubicBezTo>
                <a:cubicBezTo>
                  <a:pt x="730" y="417"/>
                  <a:pt x="729" y="417"/>
                  <a:pt x="730" y="419"/>
                </a:cubicBezTo>
                <a:cubicBezTo>
                  <a:pt x="732" y="420"/>
                  <a:pt x="732" y="417"/>
                  <a:pt x="734" y="419"/>
                </a:cubicBezTo>
                <a:cubicBezTo>
                  <a:pt x="734" y="422"/>
                  <a:pt x="732" y="422"/>
                  <a:pt x="734" y="422"/>
                </a:cubicBezTo>
                <a:cubicBezTo>
                  <a:pt x="735" y="423"/>
                  <a:pt x="730" y="429"/>
                  <a:pt x="732" y="431"/>
                </a:cubicBezTo>
                <a:cubicBezTo>
                  <a:pt x="734" y="431"/>
                  <a:pt x="735" y="423"/>
                  <a:pt x="738" y="420"/>
                </a:cubicBezTo>
                <a:cubicBezTo>
                  <a:pt x="741" y="415"/>
                  <a:pt x="740" y="412"/>
                  <a:pt x="738" y="412"/>
                </a:cubicBezTo>
                <a:cubicBezTo>
                  <a:pt x="737" y="412"/>
                  <a:pt x="737" y="409"/>
                  <a:pt x="735" y="406"/>
                </a:cubicBezTo>
                <a:cubicBezTo>
                  <a:pt x="735" y="403"/>
                  <a:pt x="735" y="401"/>
                  <a:pt x="738" y="400"/>
                </a:cubicBezTo>
                <a:cubicBezTo>
                  <a:pt x="741" y="398"/>
                  <a:pt x="734" y="401"/>
                  <a:pt x="737" y="406"/>
                </a:cubicBezTo>
                <a:cubicBezTo>
                  <a:pt x="740" y="411"/>
                  <a:pt x="741" y="406"/>
                  <a:pt x="741" y="409"/>
                </a:cubicBezTo>
                <a:cubicBezTo>
                  <a:pt x="740" y="414"/>
                  <a:pt x="743" y="409"/>
                  <a:pt x="746" y="405"/>
                </a:cubicBezTo>
                <a:cubicBezTo>
                  <a:pt x="747" y="400"/>
                  <a:pt x="750" y="395"/>
                  <a:pt x="747" y="395"/>
                </a:cubicBezTo>
                <a:cubicBezTo>
                  <a:pt x="746" y="395"/>
                  <a:pt x="746" y="394"/>
                  <a:pt x="747" y="391"/>
                </a:cubicBezTo>
                <a:cubicBezTo>
                  <a:pt x="750" y="389"/>
                  <a:pt x="755" y="386"/>
                  <a:pt x="758" y="386"/>
                </a:cubicBezTo>
                <a:cubicBezTo>
                  <a:pt x="761" y="384"/>
                  <a:pt x="769" y="384"/>
                  <a:pt x="769" y="383"/>
                </a:cubicBezTo>
                <a:cubicBezTo>
                  <a:pt x="769" y="381"/>
                  <a:pt x="769" y="378"/>
                  <a:pt x="770" y="381"/>
                </a:cubicBezTo>
                <a:cubicBezTo>
                  <a:pt x="770" y="383"/>
                  <a:pt x="770" y="384"/>
                  <a:pt x="773" y="381"/>
                </a:cubicBezTo>
                <a:cubicBezTo>
                  <a:pt x="776" y="378"/>
                  <a:pt x="773" y="384"/>
                  <a:pt x="776" y="383"/>
                </a:cubicBezTo>
                <a:cubicBezTo>
                  <a:pt x="778" y="380"/>
                  <a:pt x="781" y="383"/>
                  <a:pt x="781" y="380"/>
                </a:cubicBezTo>
                <a:cubicBezTo>
                  <a:pt x="779" y="377"/>
                  <a:pt x="779" y="375"/>
                  <a:pt x="778" y="377"/>
                </a:cubicBezTo>
                <a:cubicBezTo>
                  <a:pt x="778" y="377"/>
                  <a:pt x="779" y="377"/>
                  <a:pt x="779" y="378"/>
                </a:cubicBezTo>
                <a:cubicBezTo>
                  <a:pt x="779" y="380"/>
                  <a:pt x="776" y="381"/>
                  <a:pt x="776" y="378"/>
                </a:cubicBezTo>
                <a:cubicBezTo>
                  <a:pt x="775" y="375"/>
                  <a:pt x="775" y="375"/>
                  <a:pt x="773" y="374"/>
                </a:cubicBezTo>
                <a:cubicBezTo>
                  <a:pt x="770" y="374"/>
                  <a:pt x="776" y="370"/>
                  <a:pt x="775" y="369"/>
                </a:cubicBezTo>
                <a:cubicBezTo>
                  <a:pt x="773" y="369"/>
                  <a:pt x="775" y="363"/>
                  <a:pt x="778" y="360"/>
                </a:cubicBezTo>
                <a:cubicBezTo>
                  <a:pt x="779" y="358"/>
                  <a:pt x="776" y="358"/>
                  <a:pt x="778" y="356"/>
                </a:cubicBezTo>
                <a:cubicBezTo>
                  <a:pt x="779" y="356"/>
                  <a:pt x="779" y="360"/>
                  <a:pt x="782" y="358"/>
                </a:cubicBezTo>
                <a:cubicBezTo>
                  <a:pt x="784" y="356"/>
                  <a:pt x="784" y="355"/>
                  <a:pt x="785" y="355"/>
                </a:cubicBezTo>
                <a:cubicBezTo>
                  <a:pt x="788" y="355"/>
                  <a:pt x="787" y="349"/>
                  <a:pt x="790" y="350"/>
                </a:cubicBezTo>
                <a:cubicBezTo>
                  <a:pt x="793" y="352"/>
                  <a:pt x="791" y="350"/>
                  <a:pt x="793" y="350"/>
                </a:cubicBezTo>
                <a:cubicBezTo>
                  <a:pt x="794" y="349"/>
                  <a:pt x="794" y="352"/>
                  <a:pt x="796" y="349"/>
                </a:cubicBezTo>
                <a:cubicBezTo>
                  <a:pt x="799" y="347"/>
                  <a:pt x="801" y="349"/>
                  <a:pt x="802" y="347"/>
                </a:cubicBezTo>
                <a:cubicBezTo>
                  <a:pt x="804" y="344"/>
                  <a:pt x="804" y="345"/>
                  <a:pt x="802" y="344"/>
                </a:cubicBezTo>
                <a:cubicBezTo>
                  <a:pt x="802" y="342"/>
                  <a:pt x="802" y="341"/>
                  <a:pt x="801" y="341"/>
                </a:cubicBezTo>
                <a:cubicBezTo>
                  <a:pt x="799" y="341"/>
                  <a:pt x="799" y="338"/>
                  <a:pt x="799" y="336"/>
                </a:cubicBezTo>
                <a:cubicBezTo>
                  <a:pt x="799" y="336"/>
                  <a:pt x="799" y="336"/>
                  <a:pt x="798" y="335"/>
                </a:cubicBezTo>
                <a:cubicBezTo>
                  <a:pt x="796" y="335"/>
                  <a:pt x="798" y="335"/>
                  <a:pt x="798" y="333"/>
                </a:cubicBezTo>
                <a:cubicBezTo>
                  <a:pt x="798" y="331"/>
                  <a:pt x="798" y="324"/>
                  <a:pt x="798" y="322"/>
                </a:cubicBezTo>
                <a:cubicBezTo>
                  <a:pt x="798" y="319"/>
                  <a:pt x="798" y="319"/>
                  <a:pt x="794" y="317"/>
                </a:cubicBezTo>
                <a:cubicBezTo>
                  <a:pt x="793" y="314"/>
                  <a:pt x="791" y="316"/>
                  <a:pt x="790" y="317"/>
                </a:cubicBezTo>
                <a:cubicBezTo>
                  <a:pt x="788" y="317"/>
                  <a:pt x="787" y="317"/>
                  <a:pt x="787" y="316"/>
                </a:cubicBezTo>
                <a:cubicBezTo>
                  <a:pt x="787" y="314"/>
                  <a:pt x="785" y="314"/>
                  <a:pt x="785" y="314"/>
                </a:cubicBezTo>
                <a:cubicBezTo>
                  <a:pt x="785" y="314"/>
                  <a:pt x="782" y="319"/>
                  <a:pt x="781" y="322"/>
                </a:cubicBezTo>
                <a:cubicBezTo>
                  <a:pt x="778" y="325"/>
                  <a:pt x="781" y="325"/>
                  <a:pt x="779" y="327"/>
                </a:cubicBezTo>
                <a:cubicBezTo>
                  <a:pt x="776" y="330"/>
                  <a:pt x="779" y="331"/>
                  <a:pt x="778" y="333"/>
                </a:cubicBezTo>
                <a:cubicBezTo>
                  <a:pt x="775" y="335"/>
                  <a:pt x="778" y="333"/>
                  <a:pt x="775" y="336"/>
                </a:cubicBezTo>
                <a:cubicBezTo>
                  <a:pt x="772" y="338"/>
                  <a:pt x="776" y="338"/>
                  <a:pt x="775" y="338"/>
                </a:cubicBezTo>
                <a:cubicBezTo>
                  <a:pt x="773" y="338"/>
                  <a:pt x="773" y="341"/>
                  <a:pt x="772" y="339"/>
                </a:cubicBezTo>
                <a:cubicBezTo>
                  <a:pt x="772" y="339"/>
                  <a:pt x="772" y="341"/>
                  <a:pt x="770" y="339"/>
                </a:cubicBezTo>
                <a:cubicBezTo>
                  <a:pt x="769" y="339"/>
                  <a:pt x="769" y="339"/>
                  <a:pt x="769" y="342"/>
                </a:cubicBezTo>
                <a:cubicBezTo>
                  <a:pt x="746" y="342"/>
                  <a:pt x="746" y="342"/>
                  <a:pt x="746" y="342"/>
                </a:cubicBezTo>
                <a:cubicBezTo>
                  <a:pt x="744" y="342"/>
                  <a:pt x="743" y="344"/>
                  <a:pt x="743" y="342"/>
                </a:cubicBezTo>
                <a:cubicBezTo>
                  <a:pt x="741" y="342"/>
                  <a:pt x="737" y="345"/>
                  <a:pt x="734" y="349"/>
                </a:cubicBezTo>
                <a:close/>
                <a:moveTo>
                  <a:pt x="807" y="630"/>
                </a:moveTo>
                <a:cubicBezTo>
                  <a:pt x="810" y="629"/>
                  <a:pt x="808" y="630"/>
                  <a:pt x="813" y="630"/>
                </a:cubicBezTo>
                <a:cubicBezTo>
                  <a:pt x="816" y="629"/>
                  <a:pt x="817" y="625"/>
                  <a:pt x="811" y="625"/>
                </a:cubicBezTo>
                <a:cubicBezTo>
                  <a:pt x="805" y="624"/>
                  <a:pt x="802" y="624"/>
                  <a:pt x="802" y="629"/>
                </a:cubicBezTo>
                <a:cubicBezTo>
                  <a:pt x="804" y="630"/>
                  <a:pt x="802" y="630"/>
                  <a:pt x="807" y="630"/>
                </a:cubicBezTo>
                <a:close/>
                <a:moveTo>
                  <a:pt x="100" y="619"/>
                </a:moveTo>
                <a:cubicBezTo>
                  <a:pt x="102" y="616"/>
                  <a:pt x="106" y="618"/>
                  <a:pt x="106" y="615"/>
                </a:cubicBezTo>
                <a:cubicBezTo>
                  <a:pt x="106" y="615"/>
                  <a:pt x="106" y="615"/>
                  <a:pt x="106" y="615"/>
                </a:cubicBezTo>
                <a:cubicBezTo>
                  <a:pt x="106" y="615"/>
                  <a:pt x="106" y="615"/>
                  <a:pt x="106" y="613"/>
                </a:cubicBezTo>
                <a:cubicBezTo>
                  <a:pt x="105" y="613"/>
                  <a:pt x="105" y="613"/>
                  <a:pt x="105" y="613"/>
                </a:cubicBezTo>
                <a:cubicBezTo>
                  <a:pt x="105" y="611"/>
                  <a:pt x="105" y="613"/>
                  <a:pt x="105" y="613"/>
                </a:cubicBezTo>
                <a:cubicBezTo>
                  <a:pt x="105" y="611"/>
                  <a:pt x="105" y="610"/>
                  <a:pt x="103" y="610"/>
                </a:cubicBezTo>
                <a:cubicBezTo>
                  <a:pt x="103" y="610"/>
                  <a:pt x="100" y="607"/>
                  <a:pt x="99" y="607"/>
                </a:cubicBezTo>
                <a:cubicBezTo>
                  <a:pt x="99" y="607"/>
                  <a:pt x="99" y="607"/>
                  <a:pt x="99" y="607"/>
                </a:cubicBezTo>
                <a:cubicBezTo>
                  <a:pt x="97" y="607"/>
                  <a:pt x="99" y="610"/>
                  <a:pt x="99" y="610"/>
                </a:cubicBezTo>
                <a:cubicBezTo>
                  <a:pt x="99" y="610"/>
                  <a:pt x="97" y="611"/>
                  <a:pt x="97" y="613"/>
                </a:cubicBezTo>
                <a:cubicBezTo>
                  <a:pt x="97" y="615"/>
                  <a:pt x="97" y="615"/>
                  <a:pt x="97" y="615"/>
                </a:cubicBezTo>
                <a:cubicBezTo>
                  <a:pt x="97" y="615"/>
                  <a:pt x="97" y="615"/>
                  <a:pt x="97" y="615"/>
                </a:cubicBezTo>
                <a:cubicBezTo>
                  <a:pt x="97" y="616"/>
                  <a:pt x="97" y="618"/>
                  <a:pt x="97" y="619"/>
                </a:cubicBezTo>
                <a:cubicBezTo>
                  <a:pt x="99" y="619"/>
                  <a:pt x="100" y="621"/>
                  <a:pt x="100" y="619"/>
                </a:cubicBezTo>
                <a:moveTo>
                  <a:pt x="96" y="601"/>
                </a:moveTo>
                <a:cubicBezTo>
                  <a:pt x="94" y="601"/>
                  <a:pt x="94" y="601"/>
                  <a:pt x="94" y="601"/>
                </a:cubicBezTo>
                <a:cubicBezTo>
                  <a:pt x="92" y="601"/>
                  <a:pt x="92" y="599"/>
                  <a:pt x="92" y="599"/>
                </a:cubicBezTo>
                <a:cubicBezTo>
                  <a:pt x="92" y="599"/>
                  <a:pt x="92" y="599"/>
                  <a:pt x="92" y="599"/>
                </a:cubicBezTo>
                <a:cubicBezTo>
                  <a:pt x="91" y="601"/>
                  <a:pt x="91" y="601"/>
                  <a:pt x="91" y="601"/>
                </a:cubicBezTo>
                <a:cubicBezTo>
                  <a:pt x="92" y="601"/>
                  <a:pt x="92" y="601"/>
                  <a:pt x="94" y="602"/>
                </a:cubicBezTo>
                <a:cubicBezTo>
                  <a:pt x="94" y="602"/>
                  <a:pt x="92" y="604"/>
                  <a:pt x="94" y="604"/>
                </a:cubicBezTo>
                <a:cubicBezTo>
                  <a:pt x="94" y="604"/>
                  <a:pt x="99" y="604"/>
                  <a:pt x="96" y="601"/>
                </a:cubicBezTo>
                <a:cubicBezTo>
                  <a:pt x="96" y="601"/>
                  <a:pt x="96" y="601"/>
                  <a:pt x="96" y="601"/>
                </a:cubicBezTo>
                <a:moveTo>
                  <a:pt x="82" y="593"/>
                </a:moveTo>
                <a:cubicBezTo>
                  <a:pt x="82" y="593"/>
                  <a:pt x="80" y="593"/>
                  <a:pt x="80" y="594"/>
                </a:cubicBezTo>
                <a:cubicBezTo>
                  <a:pt x="80" y="594"/>
                  <a:pt x="79" y="593"/>
                  <a:pt x="79" y="594"/>
                </a:cubicBezTo>
                <a:cubicBezTo>
                  <a:pt x="80" y="599"/>
                  <a:pt x="82" y="596"/>
                  <a:pt x="82" y="596"/>
                </a:cubicBezTo>
                <a:cubicBezTo>
                  <a:pt x="82" y="596"/>
                  <a:pt x="82" y="596"/>
                  <a:pt x="82" y="596"/>
                </a:cubicBezTo>
                <a:cubicBezTo>
                  <a:pt x="83" y="597"/>
                  <a:pt x="83" y="597"/>
                  <a:pt x="83" y="597"/>
                </a:cubicBezTo>
                <a:cubicBezTo>
                  <a:pt x="83" y="596"/>
                  <a:pt x="83" y="596"/>
                  <a:pt x="83" y="596"/>
                </a:cubicBezTo>
                <a:cubicBezTo>
                  <a:pt x="83" y="596"/>
                  <a:pt x="83" y="596"/>
                  <a:pt x="83" y="596"/>
                </a:cubicBezTo>
                <a:cubicBezTo>
                  <a:pt x="83" y="596"/>
                  <a:pt x="83" y="596"/>
                  <a:pt x="83" y="596"/>
                </a:cubicBezTo>
                <a:cubicBezTo>
                  <a:pt x="83" y="594"/>
                  <a:pt x="83" y="596"/>
                  <a:pt x="83" y="596"/>
                </a:cubicBezTo>
                <a:cubicBezTo>
                  <a:pt x="82" y="594"/>
                  <a:pt x="82" y="593"/>
                  <a:pt x="82" y="593"/>
                </a:cubicBezTo>
                <a:moveTo>
                  <a:pt x="71" y="590"/>
                </a:moveTo>
                <a:cubicBezTo>
                  <a:pt x="71" y="585"/>
                  <a:pt x="67" y="588"/>
                  <a:pt x="67" y="590"/>
                </a:cubicBezTo>
                <a:cubicBezTo>
                  <a:pt x="67" y="590"/>
                  <a:pt x="71" y="591"/>
                  <a:pt x="71" y="590"/>
                </a:cubicBezTo>
                <a:moveTo>
                  <a:pt x="89" y="601"/>
                </a:moveTo>
                <a:cubicBezTo>
                  <a:pt x="89" y="602"/>
                  <a:pt x="89" y="604"/>
                  <a:pt x="91" y="602"/>
                </a:cubicBezTo>
                <a:cubicBezTo>
                  <a:pt x="91" y="601"/>
                  <a:pt x="91" y="601"/>
                  <a:pt x="91" y="601"/>
                </a:cubicBezTo>
                <a:cubicBezTo>
                  <a:pt x="89" y="601"/>
                  <a:pt x="88" y="601"/>
                  <a:pt x="89" y="601"/>
                </a:cubicBezTo>
                <a:moveTo>
                  <a:pt x="92" y="604"/>
                </a:moveTo>
                <a:cubicBezTo>
                  <a:pt x="94" y="604"/>
                  <a:pt x="92" y="605"/>
                  <a:pt x="91" y="604"/>
                </a:cubicBezTo>
                <a:cubicBezTo>
                  <a:pt x="92" y="604"/>
                  <a:pt x="92" y="604"/>
                  <a:pt x="92" y="604"/>
                </a:cubicBezTo>
                <a:moveTo>
                  <a:pt x="89" y="597"/>
                </a:moveTo>
                <a:cubicBezTo>
                  <a:pt x="88" y="597"/>
                  <a:pt x="88" y="597"/>
                  <a:pt x="86" y="597"/>
                </a:cubicBezTo>
                <a:cubicBezTo>
                  <a:pt x="86" y="599"/>
                  <a:pt x="86" y="599"/>
                  <a:pt x="86" y="599"/>
                </a:cubicBezTo>
                <a:cubicBezTo>
                  <a:pt x="88" y="599"/>
                  <a:pt x="88" y="599"/>
                  <a:pt x="88" y="599"/>
                </a:cubicBezTo>
                <a:cubicBezTo>
                  <a:pt x="89" y="599"/>
                  <a:pt x="89" y="599"/>
                  <a:pt x="89" y="599"/>
                </a:cubicBezTo>
                <a:cubicBezTo>
                  <a:pt x="91" y="599"/>
                  <a:pt x="91" y="597"/>
                  <a:pt x="91" y="597"/>
                </a:cubicBezTo>
                <a:cubicBezTo>
                  <a:pt x="89" y="597"/>
                  <a:pt x="89" y="597"/>
                  <a:pt x="89" y="597"/>
                </a:cubicBezTo>
                <a:cubicBezTo>
                  <a:pt x="89" y="597"/>
                  <a:pt x="89" y="597"/>
                  <a:pt x="89" y="597"/>
                </a:cubicBezTo>
                <a:moveTo>
                  <a:pt x="65" y="590"/>
                </a:moveTo>
                <a:cubicBezTo>
                  <a:pt x="65" y="590"/>
                  <a:pt x="62" y="591"/>
                  <a:pt x="64" y="591"/>
                </a:cubicBezTo>
                <a:cubicBezTo>
                  <a:pt x="65" y="590"/>
                  <a:pt x="65" y="590"/>
                  <a:pt x="65" y="590"/>
                </a:cubicBezTo>
              </a:path>
            </a:pathLst>
          </a:custGeom>
          <a:solidFill>
            <a:schemeClr val="accent1"/>
          </a:solidFill>
          <a:ln w="6350" cmpd="sng">
            <a:solidFill>
              <a:schemeClr val="bg1"/>
            </a:solidFill>
            <a:round/>
            <a:headEnd/>
            <a:tailEnd/>
          </a:ln>
        </p:spPr>
        <p:txBody>
          <a:bodyPr/>
          <a:lstStyle/>
          <a:p>
            <a:endParaRPr lang="en-GB" dirty="0"/>
          </a:p>
        </p:txBody>
      </p:sp>
      <p:cxnSp>
        <p:nvCxnSpPr>
          <p:cNvPr id="21" name="直接连接符 346"/>
          <p:cNvCxnSpPr/>
          <p:nvPr/>
        </p:nvCxnSpPr>
        <p:spPr>
          <a:xfrm flipH="1" flipV="1">
            <a:off x="6741622" y="2755255"/>
            <a:ext cx="8574" cy="23809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660196" y="4941168"/>
            <a:ext cx="180000" cy="180000"/>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0942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租赁模式可有效解决企业原有设备采购模式诸多痛点</a:t>
            </a:r>
          </a:p>
        </p:txBody>
      </p:sp>
      <p:sp>
        <p:nvSpPr>
          <p:cNvPr id="68" name="Rectangle 7"/>
          <p:cNvSpPr>
            <a:spLocks noChangeArrowheads="1"/>
          </p:cNvSpPr>
          <p:nvPr/>
        </p:nvSpPr>
        <p:spPr bwMode="auto">
          <a:xfrm>
            <a:off x="250825" y="1522540"/>
            <a:ext cx="8642350" cy="2758477"/>
          </a:xfrm>
          <a:prstGeom prst="rect">
            <a:avLst/>
          </a:prstGeom>
          <a:noFill/>
          <a:ln w="6350">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69" name="Group 2"/>
          <p:cNvGrpSpPr/>
          <p:nvPr/>
        </p:nvGrpSpPr>
        <p:grpSpPr>
          <a:xfrm>
            <a:off x="2261532" y="1222430"/>
            <a:ext cx="2150263" cy="1198458"/>
            <a:chOff x="4317121" y="2340471"/>
            <a:chExt cx="2607028" cy="1467822"/>
          </a:xfrm>
        </p:grpSpPr>
        <p:sp>
          <p:nvSpPr>
            <p:cNvPr id="70" name="Freeform 30"/>
            <p:cNvSpPr>
              <a:spLocks/>
            </p:cNvSpPr>
            <p:nvPr/>
          </p:nvSpPr>
          <p:spPr bwMode="auto">
            <a:xfrm>
              <a:off x="4317121" y="2364813"/>
              <a:ext cx="1017495" cy="343222"/>
            </a:xfrm>
            <a:custGeom>
              <a:avLst/>
              <a:gdLst>
                <a:gd name="T0" fmla="*/ 0 w 836"/>
                <a:gd name="T1" fmla="*/ 282 h 282"/>
                <a:gd name="T2" fmla="*/ 836 w 836"/>
                <a:gd name="T3" fmla="*/ 282 h 282"/>
                <a:gd name="T4" fmla="*/ 836 w 836"/>
                <a:gd name="T5" fmla="*/ 0 h 282"/>
                <a:gd name="T6" fmla="*/ 268 w 836"/>
                <a:gd name="T7" fmla="*/ 0 h 282"/>
                <a:gd name="T8" fmla="*/ 268 w 836"/>
                <a:gd name="T9" fmla="*/ 0 h 282"/>
                <a:gd name="T10" fmla="*/ 262 w 836"/>
                <a:gd name="T11" fmla="*/ 2 h 282"/>
                <a:gd name="T12" fmla="*/ 242 w 836"/>
                <a:gd name="T13" fmla="*/ 4 h 282"/>
                <a:gd name="T14" fmla="*/ 228 w 836"/>
                <a:gd name="T15" fmla="*/ 8 h 282"/>
                <a:gd name="T16" fmla="*/ 210 w 836"/>
                <a:gd name="T17" fmla="*/ 14 h 282"/>
                <a:gd name="T18" fmla="*/ 192 w 836"/>
                <a:gd name="T19" fmla="*/ 22 h 282"/>
                <a:gd name="T20" fmla="*/ 172 w 836"/>
                <a:gd name="T21" fmla="*/ 32 h 282"/>
                <a:gd name="T22" fmla="*/ 152 w 836"/>
                <a:gd name="T23" fmla="*/ 48 h 282"/>
                <a:gd name="T24" fmla="*/ 130 w 836"/>
                <a:gd name="T25" fmla="*/ 66 h 282"/>
                <a:gd name="T26" fmla="*/ 108 w 836"/>
                <a:gd name="T27" fmla="*/ 88 h 282"/>
                <a:gd name="T28" fmla="*/ 84 w 836"/>
                <a:gd name="T29" fmla="*/ 116 h 282"/>
                <a:gd name="T30" fmla="*/ 62 w 836"/>
                <a:gd name="T31" fmla="*/ 148 h 282"/>
                <a:gd name="T32" fmla="*/ 40 w 836"/>
                <a:gd name="T33" fmla="*/ 186 h 282"/>
                <a:gd name="T34" fmla="*/ 20 w 836"/>
                <a:gd name="T35" fmla="*/ 230 h 282"/>
                <a:gd name="T36" fmla="*/ 0 w 836"/>
                <a:gd name="T37" fmla="*/ 282 h 282"/>
                <a:gd name="T38" fmla="*/ 0 w 836"/>
                <a:gd name="T3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2">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chemeClr val="accent1">
                <a:lumMod val="20000"/>
                <a:lumOff val="8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71" name="Freeform 31"/>
            <p:cNvSpPr>
              <a:spLocks/>
            </p:cNvSpPr>
            <p:nvPr/>
          </p:nvSpPr>
          <p:spPr bwMode="auto">
            <a:xfrm>
              <a:off x="4533765" y="2340471"/>
              <a:ext cx="2390384" cy="1467822"/>
            </a:xfrm>
            <a:custGeom>
              <a:avLst/>
              <a:gdLst>
                <a:gd name="T0" fmla="*/ 1962 w 1964"/>
                <a:gd name="T1" fmla="*/ 394 h 1206"/>
                <a:gd name="T2" fmla="*/ 1960 w 1964"/>
                <a:gd name="T3" fmla="*/ 384 h 1206"/>
                <a:gd name="T4" fmla="*/ 1954 w 1964"/>
                <a:gd name="T5" fmla="*/ 368 h 1206"/>
                <a:gd name="T6" fmla="*/ 1948 w 1964"/>
                <a:gd name="T7" fmla="*/ 362 h 1206"/>
                <a:gd name="T8" fmla="*/ 1932 w 1964"/>
                <a:gd name="T9" fmla="*/ 350 h 1206"/>
                <a:gd name="T10" fmla="*/ 1912 w 1964"/>
                <a:gd name="T11" fmla="*/ 346 h 1206"/>
                <a:gd name="T12" fmla="*/ 1894 w 1964"/>
                <a:gd name="T13" fmla="*/ 350 h 1206"/>
                <a:gd name="T14" fmla="*/ 1876 w 1964"/>
                <a:gd name="T15" fmla="*/ 360 h 1206"/>
                <a:gd name="T16" fmla="*/ 1738 w 1964"/>
                <a:gd name="T17" fmla="*/ 410 h 1206"/>
                <a:gd name="T18" fmla="*/ 1444 w 1964"/>
                <a:gd name="T19" fmla="*/ 116 h 1206"/>
                <a:gd name="T20" fmla="*/ 1402 w 1964"/>
                <a:gd name="T21" fmla="*/ 76 h 1206"/>
                <a:gd name="T22" fmla="*/ 1356 w 1964"/>
                <a:gd name="T23" fmla="*/ 40 h 1206"/>
                <a:gd name="T24" fmla="*/ 1310 w 1964"/>
                <a:gd name="T25" fmla="*/ 14 h 1206"/>
                <a:gd name="T26" fmla="*/ 1276 w 1964"/>
                <a:gd name="T27" fmla="*/ 4 h 1206"/>
                <a:gd name="T28" fmla="*/ 1264 w 1964"/>
                <a:gd name="T29" fmla="*/ 4 h 1206"/>
                <a:gd name="T30" fmla="*/ 334 w 1964"/>
                <a:gd name="T31" fmla="*/ 0 h 1206"/>
                <a:gd name="T32" fmla="*/ 138 w 1964"/>
                <a:gd name="T33" fmla="*/ 2 h 1206"/>
                <a:gd name="T34" fmla="*/ 114 w 1964"/>
                <a:gd name="T35" fmla="*/ 4 h 1206"/>
                <a:gd name="T36" fmla="*/ 74 w 1964"/>
                <a:gd name="T37" fmla="*/ 12 h 1206"/>
                <a:gd name="T38" fmla="*/ 42 w 1964"/>
                <a:gd name="T39" fmla="*/ 26 h 1206"/>
                <a:gd name="T40" fmla="*/ 0 w 1964"/>
                <a:gd name="T41" fmla="*/ 52 h 1206"/>
                <a:gd name="T42" fmla="*/ 16 w 1964"/>
                <a:gd name="T43" fmla="*/ 44 h 1206"/>
                <a:gd name="T44" fmla="*/ 54 w 1964"/>
                <a:gd name="T45" fmla="*/ 30 h 1206"/>
                <a:gd name="T46" fmla="*/ 92 w 1964"/>
                <a:gd name="T47" fmla="*/ 26 h 1206"/>
                <a:gd name="T48" fmla="*/ 132 w 1964"/>
                <a:gd name="T49" fmla="*/ 28 h 1206"/>
                <a:gd name="T50" fmla="*/ 172 w 1964"/>
                <a:gd name="T51" fmla="*/ 38 h 1206"/>
                <a:gd name="T52" fmla="*/ 214 w 1964"/>
                <a:gd name="T53" fmla="*/ 54 h 1206"/>
                <a:gd name="T54" fmla="*/ 256 w 1964"/>
                <a:gd name="T55" fmla="*/ 80 h 1206"/>
                <a:gd name="T56" fmla="*/ 298 w 1964"/>
                <a:gd name="T57" fmla="*/ 112 h 1206"/>
                <a:gd name="T58" fmla="*/ 1212 w 1964"/>
                <a:gd name="T59" fmla="*/ 1026 h 1206"/>
                <a:gd name="T60" fmla="*/ 1120 w 1964"/>
                <a:gd name="T61" fmla="*/ 1118 h 1206"/>
                <a:gd name="T62" fmla="*/ 1108 w 1964"/>
                <a:gd name="T63" fmla="*/ 1136 h 1206"/>
                <a:gd name="T64" fmla="*/ 1104 w 1964"/>
                <a:gd name="T65" fmla="*/ 1154 h 1206"/>
                <a:gd name="T66" fmla="*/ 1108 w 1964"/>
                <a:gd name="T67" fmla="*/ 1174 h 1206"/>
                <a:gd name="T68" fmla="*/ 1118 w 1964"/>
                <a:gd name="T69" fmla="*/ 1190 h 1206"/>
                <a:gd name="T70" fmla="*/ 1126 w 1964"/>
                <a:gd name="T71" fmla="*/ 1194 h 1206"/>
                <a:gd name="T72" fmla="*/ 1142 w 1964"/>
                <a:gd name="T73" fmla="*/ 1202 h 1206"/>
                <a:gd name="T74" fmla="*/ 1874 w 1964"/>
                <a:gd name="T75" fmla="*/ 1206 h 1206"/>
                <a:gd name="T76" fmla="*/ 1892 w 1964"/>
                <a:gd name="T77" fmla="*/ 1206 h 1206"/>
                <a:gd name="T78" fmla="*/ 1926 w 1964"/>
                <a:gd name="T79" fmla="*/ 1194 h 1206"/>
                <a:gd name="T80" fmla="*/ 1940 w 1964"/>
                <a:gd name="T81" fmla="*/ 1182 h 1206"/>
                <a:gd name="T82" fmla="*/ 1960 w 1964"/>
                <a:gd name="T83" fmla="*/ 1152 h 1206"/>
                <a:gd name="T84" fmla="*/ 1964 w 1964"/>
                <a:gd name="T85" fmla="*/ 1116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2" name="Group 3"/>
          <p:cNvGrpSpPr/>
          <p:nvPr/>
        </p:nvGrpSpPr>
        <p:grpSpPr>
          <a:xfrm>
            <a:off x="4716016" y="3382670"/>
            <a:ext cx="2138215" cy="1198458"/>
            <a:chOff x="3832716" y="5103287"/>
            <a:chExt cx="2592421" cy="1467822"/>
          </a:xfrm>
          <a:solidFill>
            <a:schemeClr val="accent2"/>
          </a:solidFill>
        </p:grpSpPr>
        <p:sp>
          <p:nvSpPr>
            <p:cNvPr id="73" name="Freeform 32"/>
            <p:cNvSpPr>
              <a:spLocks/>
            </p:cNvSpPr>
            <p:nvPr/>
          </p:nvSpPr>
          <p:spPr bwMode="auto">
            <a:xfrm>
              <a:off x="5407642" y="6203545"/>
              <a:ext cx="1017495" cy="340788"/>
            </a:xfrm>
            <a:custGeom>
              <a:avLst/>
              <a:gdLst>
                <a:gd name="T0" fmla="*/ 836 w 836"/>
                <a:gd name="T1" fmla="*/ 0 h 280"/>
                <a:gd name="T2" fmla="*/ 0 w 836"/>
                <a:gd name="T3" fmla="*/ 0 h 280"/>
                <a:gd name="T4" fmla="*/ 0 w 836"/>
                <a:gd name="T5" fmla="*/ 280 h 280"/>
                <a:gd name="T6" fmla="*/ 566 w 836"/>
                <a:gd name="T7" fmla="*/ 280 h 280"/>
                <a:gd name="T8" fmla="*/ 566 w 836"/>
                <a:gd name="T9" fmla="*/ 280 h 280"/>
                <a:gd name="T10" fmla="*/ 574 w 836"/>
                <a:gd name="T11" fmla="*/ 280 h 280"/>
                <a:gd name="T12" fmla="*/ 594 w 836"/>
                <a:gd name="T13" fmla="*/ 276 h 280"/>
                <a:gd name="T14" fmla="*/ 608 w 836"/>
                <a:gd name="T15" fmla="*/ 274 h 280"/>
                <a:gd name="T16" fmla="*/ 624 w 836"/>
                <a:gd name="T17" fmla="*/ 268 h 280"/>
                <a:gd name="T18" fmla="*/ 644 w 836"/>
                <a:gd name="T19" fmla="*/ 260 h 280"/>
                <a:gd name="T20" fmla="*/ 662 w 836"/>
                <a:gd name="T21" fmla="*/ 248 h 280"/>
                <a:gd name="T22" fmla="*/ 684 w 836"/>
                <a:gd name="T23" fmla="*/ 234 h 280"/>
                <a:gd name="T24" fmla="*/ 706 w 836"/>
                <a:gd name="T25" fmla="*/ 216 h 280"/>
                <a:gd name="T26" fmla="*/ 728 w 836"/>
                <a:gd name="T27" fmla="*/ 192 h 280"/>
                <a:gd name="T28" fmla="*/ 750 w 836"/>
                <a:gd name="T29" fmla="*/ 166 h 280"/>
                <a:gd name="T30" fmla="*/ 774 w 836"/>
                <a:gd name="T31" fmla="*/ 132 h 280"/>
                <a:gd name="T32" fmla="*/ 796 w 836"/>
                <a:gd name="T33" fmla="*/ 94 h 280"/>
                <a:gd name="T34" fmla="*/ 816 w 836"/>
                <a:gd name="T35" fmla="*/ 50 h 280"/>
                <a:gd name="T36" fmla="*/ 836 w 836"/>
                <a:gd name="T37" fmla="*/ 0 h 280"/>
                <a:gd name="T38" fmla="*/ 836 w 836"/>
                <a:gd name="T3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35"/>
            <p:cNvSpPr>
              <a:spLocks/>
            </p:cNvSpPr>
            <p:nvPr/>
          </p:nvSpPr>
          <p:spPr bwMode="auto">
            <a:xfrm>
              <a:off x="3832716" y="5103287"/>
              <a:ext cx="2390384" cy="1467822"/>
            </a:xfrm>
            <a:custGeom>
              <a:avLst/>
              <a:gdLst>
                <a:gd name="T0" fmla="*/ 2 w 1964"/>
                <a:gd name="T1" fmla="*/ 812 h 1206"/>
                <a:gd name="T2" fmla="*/ 4 w 1964"/>
                <a:gd name="T3" fmla="*/ 820 h 1206"/>
                <a:gd name="T4" fmla="*/ 10 w 1964"/>
                <a:gd name="T5" fmla="*/ 838 h 1206"/>
                <a:gd name="T6" fmla="*/ 16 w 1964"/>
                <a:gd name="T7" fmla="*/ 844 h 1206"/>
                <a:gd name="T8" fmla="*/ 32 w 1964"/>
                <a:gd name="T9" fmla="*/ 854 h 1206"/>
                <a:gd name="T10" fmla="*/ 52 w 1964"/>
                <a:gd name="T11" fmla="*/ 858 h 1206"/>
                <a:gd name="T12" fmla="*/ 70 w 1964"/>
                <a:gd name="T13" fmla="*/ 854 h 1206"/>
                <a:gd name="T14" fmla="*/ 88 w 1964"/>
                <a:gd name="T15" fmla="*/ 844 h 1206"/>
                <a:gd name="T16" fmla="*/ 226 w 1964"/>
                <a:gd name="T17" fmla="*/ 794 h 1206"/>
                <a:gd name="T18" fmla="*/ 520 w 1964"/>
                <a:gd name="T19" fmla="*/ 1090 h 1206"/>
                <a:gd name="T20" fmla="*/ 562 w 1964"/>
                <a:gd name="T21" fmla="*/ 1128 h 1206"/>
                <a:gd name="T22" fmla="*/ 608 w 1964"/>
                <a:gd name="T23" fmla="*/ 1164 h 1206"/>
                <a:gd name="T24" fmla="*/ 654 w 1964"/>
                <a:gd name="T25" fmla="*/ 1190 h 1206"/>
                <a:gd name="T26" fmla="*/ 688 w 1964"/>
                <a:gd name="T27" fmla="*/ 1200 h 1206"/>
                <a:gd name="T28" fmla="*/ 700 w 1964"/>
                <a:gd name="T29" fmla="*/ 1202 h 1206"/>
                <a:gd name="T30" fmla="*/ 1630 w 1964"/>
                <a:gd name="T31" fmla="*/ 1206 h 1206"/>
                <a:gd name="T32" fmla="*/ 1826 w 1964"/>
                <a:gd name="T33" fmla="*/ 1204 h 1206"/>
                <a:gd name="T34" fmla="*/ 1850 w 1964"/>
                <a:gd name="T35" fmla="*/ 1202 h 1206"/>
                <a:gd name="T36" fmla="*/ 1890 w 1964"/>
                <a:gd name="T37" fmla="*/ 1192 h 1206"/>
                <a:gd name="T38" fmla="*/ 1922 w 1964"/>
                <a:gd name="T39" fmla="*/ 1180 h 1206"/>
                <a:gd name="T40" fmla="*/ 1964 w 1964"/>
                <a:gd name="T41" fmla="*/ 1154 h 1206"/>
                <a:gd name="T42" fmla="*/ 1946 w 1964"/>
                <a:gd name="T43" fmla="*/ 1162 h 1206"/>
                <a:gd name="T44" fmla="*/ 1910 w 1964"/>
                <a:gd name="T45" fmla="*/ 1174 h 1206"/>
                <a:gd name="T46" fmla="*/ 1872 w 1964"/>
                <a:gd name="T47" fmla="*/ 1180 h 1206"/>
                <a:gd name="T48" fmla="*/ 1832 w 1964"/>
                <a:gd name="T49" fmla="*/ 1178 h 1206"/>
                <a:gd name="T50" fmla="*/ 1792 w 1964"/>
                <a:gd name="T51" fmla="*/ 1168 h 1206"/>
                <a:gd name="T52" fmla="*/ 1750 w 1964"/>
                <a:gd name="T53" fmla="*/ 1150 h 1206"/>
                <a:gd name="T54" fmla="*/ 1708 w 1964"/>
                <a:gd name="T55" fmla="*/ 1126 h 1206"/>
                <a:gd name="T56" fmla="*/ 1666 w 1964"/>
                <a:gd name="T57" fmla="*/ 1092 h 1206"/>
                <a:gd name="T58" fmla="*/ 752 w 1964"/>
                <a:gd name="T59" fmla="*/ 178 h 1206"/>
                <a:gd name="T60" fmla="*/ 844 w 1964"/>
                <a:gd name="T61" fmla="*/ 86 h 1206"/>
                <a:gd name="T62" fmla="*/ 856 w 1964"/>
                <a:gd name="T63" fmla="*/ 70 h 1206"/>
                <a:gd name="T64" fmla="*/ 860 w 1964"/>
                <a:gd name="T65" fmla="*/ 50 h 1206"/>
                <a:gd name="T66" fmla="*/ 856 w 1964"/>
                <a:gd name="T67" fmla="*/ 32 h 1206"/>
                <a:gd name="T68" fmla="*/ 846 w 1964"/>
                <a:gd name="T69" fmla="*/ 16 h 1206"/>
                <a:gd name="T70" fmla="*/ 838 w 1964"/>
                <a:gd name="T71" fmla="*/ 10 h 1206"/>
                <a:gd name="T72" fmla="*/ 822 w 1964"/>
                <a:gd name="T73" fmla="*/ 2 h 1206"/>
                <a:gd name="T74" fmla="*/ 90 w 1964"/>
                <a:gd name="T75" fmla="*/ 0 h 1206"/>
                <a:gd name="T76" fmla="*/ 72 w 1964"/>
                <a:gd name="T77" fmla="*/ 0 h 1206"/>
                <a:gd name="T78" fmla="*/ 38 w 1964"/>
                <a:gd name="T79" fmla="*/ 12 h 1206"/>
                <a:gd name="T80" fmla="*/ 24 w 1964"/>
                <a:gd name="T81" fmla="*/ 22 h 1206"/>
                <a:gd name="T82" fmla="*/ 4 w 1964"/>
                <a:gd name="T83" fmla="*/ 52 h 1206"/>
                <a:gd name="T84" fmla="*/ 0 w 1964"/>
                <a:gd name="T85" fmla="*/ 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5" name="Group 44"/>
          <p:cNvGrpSpPr/>
          <p:nvPr/>
        </p:nvGrpSpPr>
        <p:grpSpPr>
          <a:xfrm flipH="1">
            <a:off x="4716016" y="1224385"/>
            <a:ext cx="2150263" cy="1198458"/>
            <a:chOff x="4317121" y="2340471"/>
            <a:chExt cx="2607028" cy="1467822"/>
          </a:xfrm>
        </p:grpSpPr>
        <p:sp>
          <p:nvSpPr>
            <p:cNvPr id="76" name="Freeform 45"/>
            <p:cNvSpPr>
              <a:spLocks/>
            </p:cNvSpPr>
            <p:nvPr/>
          </p:nvSpPr>
          <p:spPr bwMode="auto">
            <a:xfrm>
              <a:off x="4317121" y="2364813"/>
              <a:ext cx="1017495" cy="343222"/>
            </a:xfrm>
            <a:custGeom>
              <a:avLst/>
              <a:gdLst>
                <a:gd name="T0" fmla="*/ 0 w 836"/>
                <a:gd name="T1" fmla="*/ 282 h 282"/>
                <a:gd name="T2" fmla="*/ 836 w 836"/>
                <a:gd name="T3" fmla="*/ 282 h 282"/>
                <a:gd name="T4" fmla="*/ 836 w 836"/>
                <a:gd name="T5" fmla="*/ 0 h 282"/>
                <a:gd name="T6" fmla="*/ 268 w 836"/>
                <a:gd name="T7" fmla="*/ 0 h 282"/>
                <a:gd name="T8" fmla="*/ 268 w 836"/>
                <a:gd name="T9" fmla="*/ 0 h 282"/>
                <a:gd name="T10" fmla="*/ 262 w 836"/>
                <a:gd name="T11" fmla="*/ 2 h 282"/>
                <a:gd name="T12" fmla="*/ 242 w 836"/>
                <a:gd name="T13" fmla="*/ 4 h 282"/>
                <a:gd name="T14" fmla="*/ 228 w 836"/>
                <a:gd name="T15" fmla="*/ 8 h 282"/>
                <a:gd name="T16" fmla="*/ 210 w 836"/>
                <a:gd name="T17" fmla="*/ 14 h 282"/>
                <a:gd name="T18" fmla="*/ 192 w 836"/>
                <a:gd name="T19" fmla="*/ 22 h 282"/>
                <a:gd name="T20" fmla="*/ 172 w 836"/>
                <a:gd name="T21" fmla="*/ 32 h 282"/>
                <a:gd name="T22" fmla="*/ 152 w 836"/>
                <a:gd name="T23" fmla="*/ 48 h 282"/>
                <a:gd name="T24" fmla="*/ 130 w 836"/>
                <a:gd name="T25" fmla="*/ 66 h 282"/>
                <a:gd name="T26" fmla="*/ 108 w 836"/>
                <a:gd name="T27" fmla="*/ 88 h 282"/>
                <a:gd name="T28" fmla="*/ 84 w 836"/>
                <a:gd name="T29" fmla="*/ 116 h 282"/>
                <a:gd name="T30" fmla="*/ 62 w 836"/>
                <a:gd name="T31" fmla="*/ 148 h 282"/>
                <a:gd name="T32" fmla="*/ 40 w 836"/>
                <a:gd name="T33" fmla="*/ 186 h 282"/>
                <a:gd name="T34" fmla="*/ 20 w 836"/>
                <a:gd name="T35" fmla="*/ 230 h 282"/>
                <a:gd name="T36" fmla="*/ 0 w 836"/>
                <a:gd name="T37" fmla="*/ 282 h 282"/>
                <a:gd name="T38" fmla="*/ 0 w 836"/>
                <a:gd name="T3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2">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31"/>
            <p:cNvSpPr>
              <a:spLocks/>
            </p:cNvSpPr>
            <p:nvPr/>
          </p:nvSpPr>
          <p:spPr bwMode="auto">
            <a:xfrm>
              <a:off x="4533765" y="2340471"/>
              <a:ext cx="2390384" cy="1467822"/>
            </a:xfrm>
            <a:custGeom>
              <a:avLst/>
              <a:gdLst>
                <a:gd name="T0" fmla="*/ 1962 w 1964"/>
                <a:gd name="T1" fmla="*/ 394 h 1206"/>
                <a:gd name="T2" fmla="*/ 1960 w 1964"/>
                <a:gd name="T3" fmla="*/ 384 h 1206"/>
                <a:gd name="T4" fmla="*/ 1954 w 1964"/>
                <a:gd name="T5" fmla="*/ 368 h 1206"/>
                <a:gd name="T6" fmla="*/ 1948 w 1964"/>
                <a:gd name="T7" fmla="*/ 362 h 1206"/>
                <a:gd name="T8" fmla="*/ 1932 w 1964"/>
                <a:gd name="T9" fmla="*/ 350 h 1206"/>
                <a:gd name="T10" fmla="*/ 1912 w 1964"/>
                <a:gd name="T11" fmla="*/ 346 h 1206"/>
                <a:gd name="T12" fmla="*/ 1894 w 1964"/>
                <a:gd name="T13" fmla="*/ 350 h 1206"/>
                <a:gd name="T14" fmla="*/ 1876 w 1964"/>
                <a:gd name="T15" fmla="*/ 360 h 1206"/>
                <a:gd name="T16" fmla="*/ 1738 w 1964"/>
                <a:gd name="T17" fmla="*/ 410 h 1206"/>
                <a:gd name="T18" fmla="*/ 1444 w 1964"/>
                <a:gd name="T19" fmla="*/ 116 h 1206"/>
                <a:gd name="T20" fmla="*/ 1402 w 1964"/>
                <a:gd name="T21" fmla="*/ 76 h 1206"/>
                <a:gd name="T22" fmla="*/ 1356 w 1964"/>
                <a:gd name="T23" fmla="*/ 40 h 1206"/>
                <a:gd name="T24" fmla="*/ 1310 w 1964"/>
                <a:gd name="T25" fmla="*/ 14 h 1206"/>
                <a:gd name="T26" fmla="*/ 1276 w 1964"/>
                <a:gd name="T27" fmla="*/ 4 h 1206"/>
                <a:gd name="T28" fmla="*/ 1264 w 1964"/>
                <a:gd name="T29" fmla="*/ 4 h 1206"/>
                <a:gd name="T30" fmla="*/ 334 w 1964"/>
                <a:gd name="T31" fmla="*/ 0 h 1206"/>
                <a:gd name="T32" fmla="*/ 138 w 1964"/>
                <a:gd name="T33" fmla="*/ 2 h 1206"/>
                <a:gd name="T34" fmla="*/ 114 w 1964"/>
                <a:gd name="T35" fmla="*/ 4 h 1206"/>
                <a:gd name="T36" fmla="*/ 74 w 1964"/>
                <a:gd name="T37" fmla="*/ 12 h 1206"/>
                <a:gd name="T38" fmla="*/ 42 w 1964"/>
                <a:gd name="T39" fmla="*/ 26 h 1206"/>
                <a:gd name="T40" fmla="*/ 0 w 1964"/>
                <a:gd name="T41" fmla="*/ 52 h 1206"/>
                <a:gd name="T42" fmla="*/ 16 w 1964"/>
                <a:gd name="T43" fmla="*/ 44 h 1206"/>
                <a:gd name="T44" fmla="*/ 54 w 1964"/>
                <a:gd name="T45" fmla="*/ 30 h 1206"/>
                <a:gd name="T46" fmla="*/ 92 w 1964"/>
                <a:gd name="T47" fmla="*/ 26 h 1206"/>
                <a:gd name="T48" fmla="*/ 132 w 1964"/>
                <a:gd name="T49" fmla="*/ 28 h 1206"/>
                <a:gd name="T50" fmla="*/ 172 w 1964"/>
                <a:gd name="T51" fmla="*/ 38 h 1206"/>
                <a:gd name="T52" fmla="*/ 214 w 1964"/>
                <a:gd name="T53" fmla="*/ 54 h 1206"/>
                <a:gd name="T54" fmla="*/ 256 w 1964"/>
                <a:gd name="T55" fmla="*/ 80 h 1206"/>
                <a:gd name="T56" fmla="*/ 298 w 1964"/>
                <a:gd name="T57" fmla="*/ 112 h 1206"/>
                <a:gd name="T58" fmla="*/ 1212 w 1964"/>
                <a:gd name="T59" fmla="*/ 1026 h 1206"/>
                <a:gd name="T60" fmla="*/ 1120 w 1964"/>
                <a:gd name="T61" fmla="*/ 1118 h 1206"/>
                <a:gd name="T62" fmla="*/ 1108 w 1964"/>
                <a:gd name="T63" fmla="*/ 1136 h 1206"/>
                <a:gd name="T64" fmla="*/ 1104 w 1964"/>
                <a:gd name="T65" fmla="*/ 1154 h 1206"/>
                <a:gd name="T66" fmla="*/ 1108 w 1964"/>
                <a:gd name="T67" fmla="*/ 1174 h 1206"/>
                <a:gd name="T68" fmla="*/ 1118 w 1964"/>
                <a:gd name="T69" fmla="*/ 1190 h 1206"/>
                <a:gd name="T70" fmla="*/ 1126 w 1964"/>
                <a:gd name="T71" fmla="*/ 1194 h 1206"/>
                <a:gd name="T72" fmla="*/ 1142 w 1964"/>
                <a:gd name="T73" fmla="*/ 1202 h 1206"/>
                <a:gd name="T74" fmla="*/ 1874 w 1964"/>
                <a:gd name="T75" fmla="*/ 1206 h 1206"/>
                <a:gd name="T76" fmla="*/ 1892 w 1964"/>
                <a:gd name="T77" fmla="*/ 1206 h 1206"/>
                <a:gd name="T78" fmla="*/ 1926 w 1964"/>
                <a:gd name="T79" fmla="*/ 1194 h 1206"/>
                <a:gd name="T80" fmla="*/ 1940 w 1964"/>
                <a:gd name="T81" fmla="*/ 1182 h 1206"/>
                <a:gd name="T82" fmla="*/ 1960 w 1964"/>
                <a:gd name="T83" fmla="*/ 1152 h 1206"/>
                <a:gd name="T84" fmla="*/ 1964 w 1964"/>
                <a:gd name="T85" fmla="*/ 1116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8" name="Group 52"/>
          <p:cNvGrpSpPr/>
          <p:nvPr/>
        </p:nvGrpSpPr>
        <p:grpSpPr>
          <a:xfrm flipH="1">
            <a:off x="2276138" y="3382670"/>
            <a:ext cx="2138215" cy="1198458"/>
            <a:chOff x="3832716" y="5103287"/>
            <a:chExt cx="2592421" cy="1467822"/>
          </a:xfrm>
        </p:grpSpPr>
        <p:sp>
          <p:nvSpPr>
            <p:cNvPr id="83" name="Freeform 32"/>
            <p:cNvSpPr>
              <a:spLocks/>
            </p:cNvSpPr>
            <p:nvPr/>
          </p:nvSpPr>
          <p:spPr bwMode="auto">
            <a:xfrm>
              <a:off x="5407642" y="6203545"/>
              <a:ext cx="1017495" cy="340788"/>
            </a:xfrm>
            <a:custGeom>
              <a:avLst/>
              <a:gdLst>
                <a:gd name="T0" fmla="*/ 836 w 836"/>
                <a:gd name="T1" fmla="*/ 0 h 280"/>
                <a:gd name="T2" fmla="*/ 0 w 836"/>
                <a:gd name="T3" fmla="*/ 0 h 280"/>
                <a:gd name="T4" fmla="*/ 0 w 836"/>
                <a:gd name="T5" fmla="*/ 280 h 280"/>
                <a:gd name="T6" fmla="*/ 566 w 836"/>
                <a:gd name="T7" fmla="*/ 280 h 280"/>
                <a:gd name="T8" fmla="*/ 566 w 836"/>
                <a:gd name="T9" fmla="*/ 280 h 280"/>
                <a:gd name="T10" fmla="*/ 574 w 836"/>
                <a:gd name="T11" fmla="*/ 280 h 280"/>
                <a:gd name="T12" fmla="*/ 594 w 836"/>
                <a:gd name="T13" fmla="*/ 276 h 280"/>
                <a:gd name="T14" fmla="*/ 608 w 836"/>
                <a:gd name="T15" fmla="*/ 274 h 280"/>
                <a:gd name="T16" fmla="*/ 624 w 836"/>
                <a:gd name="T17" fmla="*/ 268 h 280"/>
                <a:gd name="T18" fmla="*/ 644 w 836"/>
                <a:gd name="T19" fmla="*/ 260 h 280"/>
                <a:gd name="T20" fmla="*/ 662 w 836"/>
                <a:gd name="T21" fmla="*/ 248 h 280"/>
                <a:gd name="T22" fmla="*/ 684 w 836"/>
                <a:gd name="T23" fmla="*/ 234 h 280"/>
                <a:gd name="T24" fmla="*/ 706 w 836"/>
                <a:gd name="T25" fmla="*/ 216 h 280"/>
                <a:gd name="T26" fmla="*/ 728 w 836"/>
                <a:gd name="T27" fmla="*/ 192 h 280"/>
                <a:gd name="T28" fmla="*/ 750 w 836"/>
                <a:gd name="T29" fmla="*/ 166 h 280"/>
                <a:gd name="T30" fmla="*/ 774 w 836"/>
                <a:gd name="T31" fmla="*/ 132 h 280"/>
                <a:gd name="T32" fmla="*/ 796 w 836"/>
                <a:gd name="T33" fmla="*/ 94 h 280"/>
                <a:gd name="T34" fmla="*/ 816 w 836"/>
                <a:gd name="T35" fmla="*/ 50 h 280"/>
                <a:gd name="T36" fmla="*/ 836 w 836"/>
                <a:gd name="T37" fmla="*/ 0 h 280"/>
                <a:gd name="T38" fmla="*/ 836 w 836"/>
                <a:gd name="T3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35"/>
            <p:cNvSpPr>
              <a:spLocks/>
            </p:cNvSpPr>
            <p:nvPr/>
          </p:nvSpPr>
          <p:spPr bwMode="auto">
            <a:xfrm>
              <a:off x="3832716" y="5103287"/>
              <a:ext cx="2390384" cy="1467822"/>
            </a:xfrm>
            <a:custGeom>
              <a:avLst/>
              <a:gdLst>
                <a:gd name="T0" fmla="*/ 2 w 1964"/>
                <a:gd name="T1" fmla="*/ 812 h 1206"/>
                <a:gd name="T2" fmla="*/ 4 w 1964"/>
                <a:gd name="T3" fmla="*/ 820 h 1206"/>
                <a:gd name="T4" fmla="*/ 10 w 1964"/>
                <a:gd name="T5" fmla="*/ 838 h 1206"/>
                <a:gd name="T6" fmla="*/ 16 w 1964"/>
                <a:gd name="T7" fmla="*/ 844 h 1206"/>
                <a:gd name="T8" fmla="*/ 32 w 1964"/>
                <a:gd name="T9" fmla="*/ 854 h 1206"/>
                <a:gd name="T10" fmla="*/ 52 w 1964"/>
                <a:gd name="T11" fmla="*/ 858 h 1206"/>
                <a:gd name="T12" fmla="*/ 70 w 1964"/>
                <a:gd name="T13" fmla="*/ 854 h 1206"/>
                <a:gd name="T14" fmla="*/ 88 w 1964"/>
                <a:gd name="T15" fmla="*/ 844 h 1206"/>
                <a:gd name="T16" fmla="*/ 226 w 1964"/>
                <a:gd name="T17" fmla="*/ 794 h 1206"/>
                <a:gd name="T18" fmla="*/ 520 w 1964"/>
                <a:gd name="T19" fmla="*/ 1090 h 1206"/>
                <a:gd name="T20" fmla="*/ 562 w 1964"/>
                <a:gd name="T21" fmla="*/ 1128 h 1206"/>
                <a:gd name="T22" fmla="*/ 608 w 1964"/>
                <a:gd name="T23" fmla="*/ 1164 h 1206"/>
                <a:gd name="T24" fmla="*/ 654 w 1964"/>
                <a:gd name="T25" fmla="*/ 1190 h 1206"/>
                <a:gd name="T26" fmla="*/ 688 w 1964"/>
                <a:gd name="T27" fmla="*/ 1200 h 1206"/>
                <a:gd name="T28" fmla="*/ 700 w 1964"/>
                <a:gd name="T29" fmla="*/ 1202 h 1206"/>
                <a:gd name="T30" fmla="*/ 1630 w 1964"/>
                <a:gd name="T31" fmla="*/ 1206 h 1206"/>
                <a:gd name="T32" fmla="*/ 1826 w 1964"/>
                <a:gd name="T33" fmla="*/ 1204 h 1206"/>
                <a:gd name="T34" fmla="*/ 1850 w 1964"/>
                <a:gd name="T35" fmla="*/ 1202 h 1206"/>
                <a:gd name="T36" fmla="*/ 1890 w 1964"/>
                <a:gd name="T37" fmla="*/ 1192 h 1206"/>
                <a:gd name="T38" fmla="*/ 1922 w 1964"/>
                <a:gd name="T39" fmla="*/ 1180 h 1206"/>
                <a:gd name="T40" fmla="*/ 1964 w 1964"/>
                <a:gd name="T41" fmla="*/ 1154 h 1206"/>
                <a:gd name="T42" fmla="*/ 1946 w 1964"/>
                <a:gd name="T43" fmla="*/ 1162 h 1206"/>
                <a:gd name="T44" fmla="*/ 1910 w 1964"/>
                <a:gd name="T45" fmla="*/ 1174 h 1206"/>
                <a:gd name="T46" fmla="*/ 1872 w 1964"/>
                <a:gd name="T47" fmla="*/ 1180 h 1206"/>
                <a:gd name="T48" fmla="*/ 1832 w 1964"/>
                <a:gd name="T49" fmla="*/ 1178 h 1206"/>
                <a:gd name="T50" fmla="*/ 1792 w 1964"/>
                <a:gd name="T51" fmla="*/ 1168 h 1206"/>
                <a:gd name="T52" fmla="*/ 1750 w 1964"/>
                <a:gd name="T53" fmla="*/ 1150 h 1206"/>
                <a:gd name="T54" fmla="*/ 1708 w 1964"/>
                <a:gd name="T55" fmla="*/ 1126 h 1206"/>
                <a:gd name="T56" fmla="*/ 1666 w 1964"/>
                <a:gd name="T57" fmla="*/ 1092 h 1206"/>
                <a:gd name="T58" fmla="*/ 752 w 1964"/>
                <a:gd name="T59" fmla="*/ 178 h 1206"/>
                <a:gd name="T60" fmla="*/ 844 w 1964"/>
                <a:gd name="T61" fmla="*/ 86 h 1206"/>
                <a:gd name="T62" fmla="*/ 856 w 1964"/>
                <a:gd name="T63" fmla="*/ 70 h 1206"/>
                <a:gd name="T64" fmla="*/ 860 w 1964"/>
                <a:gd name="T65" fmla="*/ 50 h 1206"/>
                <a:gd name="T66" fmla="*/ 856 w 1964"/>
                <a:gd name="T67" fmla="*/ 32 h 1206"/>
                <a:gd name="T68" fmla="*/ 846 w 1964"/>
                <a:gd name="T69" fmla="*/ 16 h 1206"/>
                <a:gd name="T70" fmla="*/ 838 w 1964"/>
                <a:gd name="T71" fmla="*/ 10 h 1206"/>
                <a:gd name="T72" fmla="*/ 822 w 1964"/>
                <a:gd name="T73" fmla="*/ 2 h 1206"/>
                <a:gd name="T74" fmla="*/ 90 w 1964"/>
                <a:gd name="T75" fmla="*/ 0 h 1206"/>
                <a:gd name="T76" fmla="*/ 72 w 1964"/>
                <a:gd name="T77" fmla="*/ 0 h 1206"/>
                <a:gd name="T78" fmla="*/ 38 w 1964"/>
                <a:gd name="T79" fmla="*/ 12 h 1206"/>
                <a:gd name="T80" fmla="*/ 24 w 1964"/>
                <a:gd name="T81" fmla="*/ 22 h 1206"/>
                <a:gd name="T82" fmla="*/ 4 w 1964"/>
                <a:gd name="T83" fmla="*/ 52 h 1206"/>
                <a:gd name="T84" fmla="*/ 0 w 1964"/>
                <a:gd name="T85" fmla="*/ 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rgbClr val="39A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8" name="文本框 87"/>
          <p:cNvSpPr txBox="1"/>
          <p:nvPr/>
        </p:nvSpPr>
        <p:spPr>
          <a:xfrm>
            <a:off x="1417826" y="1670118"/>
            <a:ext cx="1415772" cy="276999"/>
          </a:xfrm>
          <a:prstGeom prst="rect">
            <a:avLst/>
          </a:prstGeom>
          <a:noFill/>
        </p:spPr>
        <p:txBody>
          <a:bodyPr wrap="none" rtlCol="0" anchor="t">
            <a:spAutoFit/>
          </a:bodyPr>
          <a:lstStyle/>
          <a:p>
            <a:pPr algn="r">
              <a:lnSpc>
                <a:spcPct val="100000"/>
              </a:lnSpc>
              <a:spcBef>
                <a:spcPts val="20"/>
              </a:spcBef>
              <a:buClr>
                <a:schemeClr val="tx1">
                  <a:lumMod val="75000"/>
                  <a:lumOff val="25000"/>
                </a:schemeClr>
              </a:buClr>
              <a:buSzPct val="90000"/>
            </a:pPr>
            <a:r>
              <a:rPr kumimoji="1"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购买模式灵活性差</a:t>
            </a:r>
          </a:p>
        </p:txBody>
      </p:sp>
      <p:sp>
        <p:nvSpPr>
          <p:cNvPr id="94" name="文本框 93"/>
          <p:cNvSpPr txBox="1"/>
          <p:nvPr/>
        </p:nvSpPr>
        <p:spPr>
          <a:xfrm>
            <a:off x="1093596" y="3267854"/>
            <a:ext cx="1707519" cy="276999"/>
          </a:xfrm>
          <a:prstGeom prst="rect">
            <a:avLst/>
          </a:prstGeom>
          <a:noFill/>
        </p:spPr>
        <p:txBody>
          <a:bodyPr wrap="none" rtlCol="0" anchor="t">
            <a:spAutoFit/>
          </a:bodyPr>
          <a:lstStyle/>
          <a:p>
            <a:pPr algn="r">
              <a:lnSpc>
                <a:spcPct val="100000"/>
              </a:lnSpc>
              <a:spcBef>
                <a:spcPts val="20"/>
              </a:spcBef>
              <a:buClr>
                <a:schemeClr val="tx1">
                  <a:lumMod val="75000"/>
                  <a:lumOff val="25000"/>
                </a:schemeClr>
              </a:buClr>
              <a:buSzPct val="90000"/>
            </a:pPr>
            <a:r>
              <a:rPr kumimoji="1"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购买模式</a:t>
            </a:r>
            <a:r>
              <a:rPr kumimoji="1" lang="en-US" altLang="zh-CN"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IT</a:t>
            </a:r>
            <a:r>
              <a:rPr kumimoji="1"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运维压力大</a:t>
            </a:r>
          </a:p>
        </p:txBody>
      </p:sp>
      <p:sp>
        <p:nvSpPr>
          <p:cNvPr id="97" name="文本框 96"/>
          <p:cNvSpPr txBox="1"/>
          <p:nvPr/>
        </p:nvSpPr>
        <p:spPr>
          <a:xfrm>
            <a:off x="6208529" y="1670118"/>
            <a:ext cx="2339102"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购买模式现金流不平缓、效率低</a:t>
            </a:r>
          </a:p>
        </p:txBody>
      </p:sp>
      <p:sp>
        <p:nvSpPr>
          <p:cNvPr id="98" name="文本框 97"/>
          <p:cNvSpPr txBox="1"/>
          <p:nvPr/>
        </p:nvSpPr>
        <p:spPr>
          <a:xfrm>
            <a:off x="6208529" y="3262481"/>
            <a:ext cx="1415772"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购买模式资产过重</a:t>
            </a:r>
          </a:p>
        </p:txBody>
      </p:sp>
      <p:cxnSp>
        <p:nvCxnSpPr>
          <p:cNvPr id="103" name="Straight Connector 58"/>
          <p:cNvCxnSpPr/>
          <p:nvPr/>
        </p:nvCxnSpPr>
        <p:spPr>
          <a:xfrm flipV="1">
            <a:off x="6141814" y="1654478"/>
            <a:ext cx="0" cy="936000"/>
          </a:xfrm>
          <a:prstGeom prst="line">
            <a:avLst/>
          </a:prstGeom>
          <a:ln>
            <a:solidFill>
              <a:srgbClr val="B6AF99"/>
            </a:solidFill>
          </a:ln>
        </p:spPr>
        <p:style>
          <a:lnRef idx="1">
            <a:schemeClr val="accent1"/>
          </a:lnRef>
          <a:fillRef idx="0">
            <a:schemeClr val="accent1"/>
          </a:fillRef>
          <a:effectRef idx="0">
            <a:schemeClr val="accent1"/>
          </a:effectRef>
          <a:fontRef idx="minor">
            <a:schemeClr val="tx1"/>
          </a:fontRef>
        </p:style>
      </p:cxnSp>
      <p:cxnSp>
        <p:nvCxnSpPr>
          <p:cNvPr id="104" name="Straight Connector 73"/>
          <p:cNvCxnSpPr/>
          <p:nvPr/>
        </p:nvCxnSpPr>
        <p:spPr>
          <a:xfrm flipV="1">
            <a:off x="6141814" y="3238758"/>
            <a:ext cx="0" cy="936000"/>
          </a:xfrm>
          <a:prstGeom prst="line">
            <a:avLst/>
          </a:prstGeom>
          <a:ln>
            <a:solidFill>
              <a:srgbClr val="B6AF99"/>
            </a:solidFill>
          </a:ln>
        </p:spPr>
        <p:style>
          <a:lnRef idx="1">
            <a:schemeClr val="accent1"/>
          </a:lnRef>
          <a:fillRef idx="0">
            <a:schemeClr val="accent1"/>
          </a:fillRef>
          <a:effectRef idx="0">
            <a:schemeClr val="accent1"/>
          </a:effectRef>
          <a:fontRef idx="minor">
            <a:schemeClr val="tx1"/>
          </a:fontRef>
        </p:style>
      </p:cxnSp>
      <p:cxnSp>
        <p:nvCxnSpPr>
          <p:cNvPr id="105" name="Straight Connector 77"/>
          <p:cNvCxnSpPr/>
          <p:nvPr/>
        </p:nvCxnSpPr>
        <p:spPr>
          <a:xfrm flipV="1">
            <a:off x="2929355" y="1654478"/>
            <a:ext cx="0" cy="936000"/>
          </a:xfrm>
          <a:prstGeom prst="line">
            <a:avLst/>
          </a:prstGeom>
          <a:ln>
            <a:solidFill>
              <a:srgbClr val="B6AF99"/>
            </a:solidFill>
          </a:ln>
        </p:spPr>
        <p:style>
          <a:lnRef idx="1">
            <a:schemeClr val="accent1"/>
          </a:lnRef>
          <a:fillRef idx="0">
            <a:schemeClr val="accent1"/>
          </a:fillRef>
          <a:effectRef idx="0">
            <a:schemeClr val="accent1"/>
          </a:effectRef>
          <a:fontRef idx="minor">
            <a:schemeClr val="tx1"/>
          </a:fontRef>
        </p:style>
      </p:cxnSp>
      <p:cxnSp>
        <p:nvCxnSpPr>
          <p:cNvPr id="106" name="Straight Connector 81"/>
          <p:cNvCxnSpPr/>
          <p:nvPr/>
        </p:nvCxnSpPr>
        <p:spPr>
          <a:xfrm flipV="1">
            <a:off x="2929355" y="3238758"/>
            <a:ext cx="0" cy="936000"/>
          </a:xfrm>
          <a:prstGeom prst="line">
            <a:avLst/>
          </a:prstGeom>
          <a:ln>
            <a:solidFill>
              <a:srgbClr val="B6AF99"/>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4792960" y="3602129"/>
            <a:ext cx="646331"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bg1"/>
                </a:solidFill>
                <a:latin typeface="Arial" panose="020B0604020202020204" pitchFamily="34" charset="0"/>
                <a:ea typeface="宋体" panose="02010600030101010101" pitchFamily="2" charset="-122"/>
                <a:cs typeface="Arial" panose="020B0604020202020204" pitchFamily="34" charset="0"/>
              </a:rPr>
              <a:t>免押金</a:t>
            </a:r>
          </a:p>
        </p:txBody>
      </p:sp>
      <p:sp>
        <p:nvSpPr>
          <p:cNvPr id="108" name="文本框 107"/>
          <p:cNvSpPr txBox="1"/>
          <p:nvPr/>
        </p:nvSpPr>
        <p:spPr>
          <a:xfrm>
            <a:off x="4716016" y="1830935"/>
            <a:ext cx="800219"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bg1"/>
                </a:solidFill>
                <a:latin typeface="Arial" panose="020B0604020202020204" pitchFamily="34" charset="0"/>
                <a:ea typeface="宋体" panose="02010600030101010101" pitchFamily="2" charset="-122"/>
                <a:cs typeface="Arial" panose="020B0604020202020204" pitchFamily="34" charset="0"/>
              </a:rPr>
              <a:t>高性价比</a:t>
            </a:r>
          </a:p>
        </p:txBody>
      </p:sp>
      <p:sp>
        <p:nvSpPr>
          <p:cNvPr id="109" name="文本框 108"/>
          <p:cNvSpPr txBox="1"/>
          <p:nvPr/>
        </p:nvSpPr>
        <p:spPr>
          <a:xfrm>
            <a:off x="3584159" y="3598694"/>
            <a:ext cx="800219"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bg1"/>
                </a:solidFill>
                <a:latin typeface="Arial" panose="020B0604020202020204" pitchFamily="34" charset="0"/>
                <a:ea typeface="宋体" panose="02010600030101010101" pitchFamily="2" charset="-122"/>
                <a:cs typeface="Arial" panose="020B0604020202020204" pitchFamily="34" charset="0"/>
              </a:rPr>
              <a:t>运维服务</a:t>
            </a:r>
          </a:p>
        </p:txBody>
      </p:sp>
      <p:sp>
        <p:nvSpPr>
          <p:cNvPr id="112" name="文本框 111"/>
          <p:cNvSpPr txBox="1"/>
          <p:nvPr/>
        </p:nvSpPr>
        <p:spPr>
          <a:xfrm>
            <a:off x="376650" y="1950171"/>
            <a:ext cx="2467158" cy="600164"/>
          </a:xfrm>
          <a:prstGeom prst="rect">
            <a:avLst/>
          </a:prstGeom>
          <a:noFill/>
        </p:spPr>
        <p:txBody>
          <a:bodyPr wrap="square" rtlCol="0" anchor="t">
            <a:spAutoFit/>
          </a:bodyPr>
          <a:lstStyle/>
          <a:p>
            <a:pPr algn="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中小企业团队规模变化多且快</a:t>
            </a:r>
          </a:p>
          <a:p>
            <a:pPr algn="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但办公设备不能随时按需增加或减少</a:t>
            </a:r>
          </a:p>
          <a:p>
            <a:pPr algn="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电脑被淘汰后难处置</a:t>
            </a:r>
          </a:p>
        </p:txBody>
      </p:sp>
      <p:sp>
        <p:nvSpPr>
          <p:cNvPr id="113" name="文本框 112"/>
          <p:cNvSpPr txBox="1"/>
          <p:nvPr/>
        </p:nvSpPr>
        <p:spPr>
          <a:xfrm>
            <a:off x="376650" y="3576391"/>
            <a:ext cx="2467158" cy="430887"/>
          </a:xfrm>
          <a:prstGeom prst="rect">
            <a:avLst/>
          </a:prstGeom>
          <a:noFill/>
        </p:spPr>
        <p:txBody>
          <a:bodyPr wrap="square" rtlCol="0" anchor="t">
            <a:spAutoFit/>
          </a:bodyPr>
          <a:lstStyle/>
          <a:p>
            <a:pPr algn="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厂商对中小企业的售后支持少</a:t>
            </a:r>
          </a:p>
          <a:p>
            <a:pPr algn="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小企业招聘专职</a:t>
            </a:r>
            <a:r>
              <a:rPr kumimoji="1"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IT</a:t>
            </a: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运维人员成本高</a:t>
            </a:r>
          </a:p>
        </p:txBody>
      </p:sp>
      <p:sp>
        <p:nvSpPr>
          <p:cNvPr id="114" name="文本框 113"/>
          <p:cNvSpPr txBox="1"/>
          <p:nvPr/>
        </p:nvSpPr>
        <p:spPr>
          <a:xfrm>
            <a:off x="6213822" y="1950171"/>
            <a:ext cx="2606650" cy="430887"/>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可观的现金流被一次投入</a:t>
            </a:r>
            <a:r>
              <a:rPr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到办公设备中</a:t>
            </a:r>
          </a:p>
          <a:p>
            <a:pPr>
              <a:lnSpc>
                <a:spcPct val="100000"/>
              </a:lnSpc>
              <a:spcBef>
                <a:spcPts val="20"/>
              </a:spcBef>
              <a:buClr>
                <a:schemeClr val="tx1">
                  <a:lumMod val="75000"/>
                  <a:lumOff val="25000"/>
                </a:schemeClr>
              </a:buClr>
              <a:buSzPct val="90000"/>
            </a:pPr>
            <a:endPar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15" name="文本框 114"/>
          <p:cNvSpPr txBox="1"/>
          <p:nvPr/>
        </p:nvSpPr>
        <p:spPr>
          <a:xfrm>
            <a:off x="6213822" y="3576391"/>
            <a:ext cx="2467158" cy="261610"/>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重资产投入多导致企业灵活性差</a:t>
            </a:r>
          </a:p>
        </p:txBody>
      </p:sp>
      <p:sp>
        <p:nvSpPr>
          <p:cNvPr id="117" name="文本框 116"/>
          <p:cNvSpPr txBox="1"/>
          <p:nvPr/>
        </p:nvSpPr>
        <p:spPr>
          <a:xfrm>
            <a:off x="3584159" y="1830935"/>
            <a:ext cx="800219" cy="276999"/>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200" b="1" dirty="0">
                <a:solidFill>
                  <a:schemeClr val="bg1"/>
                </a:solidFill>
                <a:latin typeface="Arial" panose="020B0604020202020204" pitchFamily="34" charset="0"/>
                <a:ea typeface="宋体" panose="02010600030101010101" pitchFamily="2" charset="-122"/>
                <a:cs typeface="Arial" panose="020B0604020202020204" pitchFamily="34" charset="0"/>
              </a:rPr>
              <a:t>随租随还</a:t>
            </a:r>
          </a:p>
        </p:txBody>
      </p:sp>
      <p:pic>
        <p:nvPicPr>
          <p:cNvPr id="118" name="图片 117"/>
          <p:cNvPicPr>
            <a:picLocks noChangeAspect="1"/>
          </p:cNvPicPr>
          <p:nvPr/>
        </p:nvPicPr>
        <p:blipFill rotWithShape="1">
          <a:blip r:embed="rId2">
            <a:clrChange>
              <a:clrFrom>
                <a:srgbClr val="FFFFFF"/>
              </a:clrFrom>
              <a:clrTo>
                <a:srgbClr val="FFFFFF">
                  <a:alpha val="0"/>
                </a:srgbClr>
              </a:clrTo>
            </a:clrChange>
          </a:blip>
          <a:srcRect l="14563" r="56272"/>
          <a:stretch/>
        </p:blipFill>
        <p:spPr>
          <a:xfrm>
            <a:off x="3984268" y="2660727"/>
            <a:ext cx="1038317" cy="505919"/>
          </a:xfrm>
          <a:prstGeom prst="rect">
            <a:avLst/>
          </a:prstGeom>
        </p:spPr>
      </p:pic>
      <p:grpSp>
        <p:nvGrpSpPr>
          <p:cNvPr id="126" name="Group 62"/>
          <p:cNvGrpSpPr>
            <a:grpSpLocks/>
          </p:cNvGrpSpPr>
          <p:nvPr/>
        </p:nvGrpSpPr>
        <p:grpSpPr bwMode="auto">
          <a:xfrm>
            <a:off x="3667293" y="4866134"/>
            <a:ext cx="1894395" cy="1299170"/>
            <a:chOff x="2718" y="2688"/>
            <a:chExt cx="1620" cy="372"/>
          </a:xfrm>
          <a:solidFill>
            <a:schemeClr val="bg1">
              <a:lumMod val="85000"/>
            </a:schemeClr>
          </a:solidFill>
        </p:grpSpPr>
        <p:sp>
          <p:nvSpPr>
            <p:cNvPr id="127" name="AutoShape 63"/>
            <p:cNvSpPr>
              <a:spLocks noChangeArrowheads="1"/>
            </p:cNvSpPr>
            <p:nvPr/>
          </p:nvSpPr>
          <p:spPr bwMode="auto">
            <a:xfrm>
              <a:off x="2718" y="2688"/>
              <a:ext cx="633" cy="372"/>
            </a:xfrm>
            <a:prstGeom prst="chevron">
              <a:avLst>
                <a:gd name="adj" fmla="val 38168"/>
              </a:avLst>
            </a:prstGeom>
            <a:grpFill/>
            <a:ln w="19050" algn="ctr">
              <a:solidFill>
                <a:srgbClr val="FFFFFF"/>
              </a:solidFill>
              <a:miter lim="800000"/>
              <a:headEnd/>
              <a:tailEnd/>
            </a:ln>
          </p:spPr>
          <p:txBody>
            <a:bodyPr lIns="69145" tIns="0" rIns="0" bIns="0"/>
            <a:lstStyle/>
            <a:p>
              <a:pPr marL="0" marR="0" lvl="0" indent="0" defTabSz="995363" eaLnBrk="1" fontAlgn="auto" latinLnBrk="0" hangingPunct="1">
                <a:lnSpc>
                  <a:spcPct val="100000"/>
                </a:lnSpc>
                <a:spcBef>
                  <a:spcPts val="0"/>
                </a:spcBef>
                <a:spcAft>
                  <a:spcPts val="0"/>
                </a:spcAft>
                <a:buClrTx/>
                <a:buSzPct val="90000"/>
                <a:buFontTx/>
                <a:buNone/>
                <a:tabLst/>
                <a:defRPr/>
              </a:pPr>
              <a:endParaRPr kumimoji="0" lang="en-US" sz="2600" b="0" i="0" u="none" strike="noStrike" kern="0" cap="none" spc="0" normalizeH="0" baseline="0" noProof="0" dirty="0">
                <a:ln>
                  <a:noFill/>
                </a:ln>
                <a:solidFill>
                  <a:srgbClr val="001C43"/>
                </a:solidFill>
                <a:effectLst/>
                <a:uLnTx/>
                <a:uFillTx/>
                <a:cs typeface="Arial" charset="0"/>
              </a:endParaRPr>
            </a:p>
          </p:txBody>
        </p:sp>
        <p:sp>
          <p:nvSpPr>
            <p:cNvPr id="128" name="AutoShape 64"/>
            <p:cNvSpPr>
              <a:spLocks noChangeArrowheads="1"/>
            </p:cNvSpPr>
            <p:nvPr/>
          </p:nvSpPr>
          <p:spPr bwMode="auto">
            <a:xfrm>
              <a:off x="3212" y="2688"/>
              <a:ext cx="633" cy="372"/>
            </a:xfrm>
            <a:prstGeom prst="chevron">
              <a:avLst>
                <a:gd name="adj" fmla="val 38168"/>
              </a:avLst>
            </a:prstGeom>
            <a:grpFill/>
            <a:ln w="19050" algn="ctr">
              <a:solidFill>
                <a:srgbClr val="FFFFFF"/>
              </a:solidFill>
              <a:miter lim="800000"/>
              <a:headEnd/>
              <a:tailEnd/>
            </a:ln>
          </p:spPr>
          <p:txBody>
            <a:bodyPr lIns="69145" tIns="0" rIns="0" bIns="0"/>
            <a:lstStyle/>
            <a:p>
              <a:pPr marL="0" marR="0" lvl="0" indent="0" defTabSz="995363" eaLnBrk="1" fontAlgn="auto" latinLnBrk="0" hangingPunct="1">
                <a:lnSpc>
                  <a:spcPct val="100000"/>
                </a:lnSpc>
                <a:spcBef>
                  <a:spcPts val="0"/>
                </a:spcBef>
                <a:spcAft>
                  <a:spcPts val="0"/>
                </a:spcAft>
                <a:buClrTx/>
                <a:buSzPct val="90000"/>
                <a:buFontTx/>
                <a:buNone/>
                <a:tabLst/>
                <a:defRPr/>
              </a:pPr>
              <a:endParaRPr kumimoji="0" lang="en-US" sz="2600" b="0" i="0" u="none" strike="noStrike" kern="0" cap="none" spc="0" normalizeH="0" baseline="0" noProof="0" dirty="0">
                <a:ln>
                  <a:noFill/>
                </a:ln>
                <a:solidFill>
                  <a:srgbClr val="001C43"/>
                </a:solidFill>
                <a:effectLst/>
                <a:uLnTx/>
                <a:uFillTx/>
                <a:cs typeface="Arial" charset="0"/>
              </a:endParaRPr>
            </a:p>
          </p:txBody>
        </p:sp>
        <p:sp>
          <p:nvSpPr>
            <p:cNvPr id="129" name="AutoShape 65"/>
            <p:cNvSpPr>
              <a:spLocks noChangeArrowheads="1"/>
            </p:cNvSpPr>
            <p:nvPr/>
          </p:nvSpPr>
          <p:spPr bwMode="auto">
            <a:xfrm>
              <a:off x="3705" y="2688"/>
              <a:ext cx="633" cy="372"/>
            </a:xfrm>
            <a:prstGeom prst="chevron">
              <a:avLst>
                <a:gd name="adj" fmla="val 38168"/>
              </a:avLst>
            </a:prstGeom>
            <a:grpFill/>
            <a:ln w="19050" algn="ctr">
              <a:solidFill>
                <a:srgbClr val="FFFFFF"/>
              </a:solidFill>
              <a:miter lim="800000"/>
              <a:headEnd/>
              <a:tailEnd/>
            </a:ln>
          </p:spPr>
          <p:txBody>
            <a:bodyPr lIns="69145" tIns="0" rIns="0" bIns="0"/>
            <a:lstStyle/>
            <a:p>
              <a:pPr marL="0" marR="0" lvl="0" indent="0" defTabSz="995363" eaLnBrk="1" fontAlgn="auto" latinLnBrk="0" hangingPunct="1">
                <a:lnSpc>
                  <a:spcPct val="100000"/>
                </a:lnSpc>
                <a:spcBef>
                  <a:spcPts val="0"/>
                </a:spcBef>
                <a:spcAft>
                  <a:spcPts val="0"/>
                </a:spcAft>
                <a:buClrTx/>
                <a:buSzPct val="90000"/>
                <a:buFontTx/>
                <a:buNone/>
                <a:tabLst/>
                <a:defRPr/>
              </a:pPr>
              <a:endParaRPr kumimoji="0" lang="en-US" sz="2600" b="0" i="0" u="none" strike="noStrike" kern="0" cap="none" spc="0" normalizeH="0" baseline="0" noProof="0" dirty="0">
                <a:ln>
                  <a:noFill/>
                </a:ln>
                <a:solidFill>
                  <a:srgbClr val="001C43"/>
                </a:solidFill>
                <a:effectLst/>
                <a:uLnTx/>
                <a:uFillTx/>
                <a:cs typeface="Arial" charset="0"/>
              </a:endParaRPr>
            </a:p>
          </p:txBody>
        </p:sp>
      </p:grpSp>
      <p:sp>
        <p:nvSpPr>
          <p:cNvPr id="130" name="矩形 129"/>
          <p:cNvSpPr/>
          <p:nvPr/>
        </p:nvSpPr>
        <p:spPr>
          <a:xfrm flipH="1">
            <a:off x="5561689" y="4866134"/>
            <a:ext cx="3372894" cy="1299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flipH="1">
            <a:off x="294400" y="4860243"/>
            <a:ext cx="3127452" cy="1300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三角形 62"/>
          <p:cNvSpPr>
            <a:spLocks noChangeAspect="1"/>
          </p:cNvSpPr>
          <p:nvPr/>
        </p:nvSpPr>
        <p:spPr>
          <a:xfrm rot="5400000" flipH="1">
            <a:off x="5494870" y="5469574"/>
            <a:ext cx="125280" cy="108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三角形 88"/>
          <p:cNvSpPr>
            <a:spLocks noChangeAspect="1"/>
          </p:cNvSpPr>
          <p:nvPr/>
        </p:nvSpPr>
        <p:spPr>
          <a:xfrm rot="5400000" flipH="1">
            <a:off x="5350854" y="5469574"/>
            <a:ext cx="125280" cy="108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三角形 89"/>
          <p:cNvSpPr>
            <a:spLocks noChangeAspect="1"/>
          </p:cNvSpPr>
          <p:nvPr/>
        </p:nvSpPr>
        <p:spPr>
          <a:xfrm rot="5400000" flipH="1">
            <a:off x="3766677" y="5450838"/>
            <a:ext cx="125280" cy="108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文本框 134"/>
          <p:cNvSpPr txBox="1"/>
          <p:nvPr/>
        </p:nvSpPr>
        <p:spPr>
          <a:xfrm>
            <a:off x="6530416" y="5037206"/>
            <a:ext cx="2362760" cy="938719"/>
          </a:xfrm>
          <a:prstGeom prst="rect">
            <a:avLst/>
          </a:prstGeom>
          <a:noFill/>
        </p:spPr>
        <p:txBody>
          <a:bodyPr wrap="square" rtlCol="0" anchor="t">
            <a:spAutoFit/>
          </a:bodyPr>
          <a:lstStyle/>
          <a:p>
            <a:pPr>
              <a:spcBef>
                <a:spcPts val="20"/>
              </a:spcBef>
              <a:buClr>
                <a:schemeClr val="tx1">
                  <a:lumMod val="75000"/>
                  <a:lumOff val="25000"/>
                </a:schemeClr>
              </a:buClr>
              <a:buSzPct val="90000"/>
            </a:pP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团队租赁</a:t>
            </a:r>
            <a:r>
              <a:rPr kumimoji="1" lang="en-US" altLang="zh-CN"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a:t>
            </a: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台电脑，每月</a:t>
            </a:r>
            <a:r>
              <a:rPr kumimoji="1" lang="en-US" altLang="zh-CN"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105</a:t>
            </a: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r>
              <a:rPr kumimoji="1" lang="en-US" altLang="zh-CN"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a:t>
            </a: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台</a:t>
            </a:r>
            <a:endPar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租赁首月花费：</a:t>
            </a:r>
            <a:r>
              <a:rPr kumimoji="1"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2,100</a:t>
            </a: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当年累计花费：</a:t>
            </a:r>
            <a:r>
              <a:rPr kumimoji="1"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25,200</a:t>
            </a: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可随时按需租赁，更换电脑型号</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附带高标准运维服务</a:t>
            </a:r>
          </a:p>
        </p:txBody>
      </p:sp>
      <p:sp>
        <p:nvSpPr>
          <p:cNvPr id="136" name="AutoShape 63"/>
          <p:cNvSpPr>
            <a:spLocks noChangeArrowheads="1"/>
          </p:cNvSpPr>
          <p:nvPr/>
        </p:nvSpPr>
        <p:spPr bwMode="auto">
          <a:xfrm>
            <a:off x="3083770" y="4861099"/>
            <a:ext cx="740217" cy="1299170"/>
          </a:xfrm>
          <a:prstGeom prst="chevron">
            <a:avLst>
              <a:gd name="adj" fmla="val 38168"/>
            </a:avLst>
          </a:prstGeom>
          <a:solidFill>
            <a:schemeClr val="bg1">
              <a:lumMod val="85000"/>
            </a:schemeClr>
          </a:solidFill>
          <a:ln w="19050" algn="ctr">
            <a:noFill/>
            <a:miter lim="800000"/>
            <a:headEnd/>
            <a:tailEnd/>
          </a:ln>
        </p:spPr>
        <p:txBody>
          <a:bodyPr lIns="69145" tIns="0" rIns="0" bIns="0"/>
          <a:lstStyle/>
          <a:p>
            <a:pPr marL="0" marR="0" lvl="0" indent="0" defTabSz="995363" eaLnBrk="1" fontAlgn="auto" latinLnBrk="0" hangingPunct="1">
              <a:lnSpc>
                <a:spcPct val="100000"/>
              </a:lnSpc>
              <a:spcBef>
                <a:spcPts val="0"/>
              </a:spcBef>
              <a:spcAft>
                <a:spcPts val="0"/>
              </a:spcAft>
              <a:buClrTx/>
              <a:buSzPct val="90000"/>
              <a:buFontTx/>
              <a:buNone/>
              <a:tabLst/>
              <a:defRPr/>
            </a:pPr>
            <a:endParaRPr kumimoji="0" lang="en-US" sz="2600" b="0" i="0" u="none" strike="noStrike" kern="0" cap="none" spc="0" normalizeH="0" baseline="0" noProof="0" dirty="0">
              <a:ln>
                <a:noFill/>
              </a:ln>
              <a:solidFill>
                <a:srgbClr val="001C43"/>
              </a:solidFill>
              <a:effectLst/>
              <a:uLnTx/>
              <a:uFillTx/>
              <a:cs typeface="Arial" charset="0"/>
            </a:endParaRPr>
          </a:p>
        </p:txBody>
      </p:sp>
      <p:sp>
        <p:nvSpPr>
          <p:cNvPr id="137" name="椭圆 136"/>
          <p:cNvSpPr/>
          <p:nvPr/>
        </p:nvSpPr>
        <p:spPr>
          <a:xfrm>
            <a:off x="3317483" y="5183305"/>
            <a:ext cx="664828" cy="664828"/>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文本框 137"/>
          <p:cNvSpPr txBox="1"/>
          <p:nvPr/>
        </p:nvSpPr>
        <p:spPr>
          <a:xfrm>
            <a:off x="3403676" y="5284887"/>
            <a:ext cx="492443" cy="461665"/>
          </a:xfrm>
          <a:prstGeom prst="rect">
            <a:avLst/>
          </a:prstGeom>
          <a:noFill/>
        </p:spPr>
        <p:txBody>
          <a:bodyPr wrap="none" rtlCol="0" anchor="t">
            <a:spAutoFit/>
          </a:bodyPr>
          <a:lstStyle/>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购买</a:t>
            </a:r>
            <a:endParaRPr kumimoji="1" lang="en-US" altLang="zh-CN" sz="12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模式</a:t>
            </a:r>
          </a:p>
        </p:txBody>
      </p:sp>
      <p:sp>
        <p:nvSpPr>
          <p:cNvPr id="139" name="AutoShape 63"/>
          <p:cNvSpPr>
            <a:spLocks noChangeArrowheads="1"/>
          </p:cNvSpPr>
          <p:nvPr/>
        </p:nvSpPr>
        <p:spPr bwMode="auto">
          <a:xfrm>
            <a:off x="5413081" y="4862928"/>
            <a:ext cx="740217" cy="1299170"/>
          </a:xfrm>
          <a:prstGeom prst="chevron">
            <a:avLst>
              <a:gd name="adj" fmla="val 38168"/>
            </a:avLst>
          </a:prstGeom>
          <a:solidFill>
            <a:schemeClr val="bg1">
              <a:lumMod val="85000"/>
            </a:schemeClr>
          </a:solidFill>
          <a:ln w="19050" algn="ctr">
            <a:noFill/>
            <a:miter lim="800000"/>
            <a:headEnd/>
            <a:tailEnd/>
          </a:ln>
        </p:spPr>
        <p:txBody>
          <a:bodyPr lIns="69145" tIns="0" rIns="0" bIns="0"/>
          <a:lstStyle/>
          <a:p>
            <a:pPr marL="0" marR="0" lvl="0" indent="0" defTabSz="995363" eaLnBrk="1" fontAlgn="auto" latinLnBrk="0" hangingPunct="1">
              <a:lnSpc>
                <a:spcPct val="100000"/>
              </a:lnSpc>
              <a:spcBef>
                <a:spcPts val="0"/>
              </a:spcBef>
              <a:spcAft>
                <a:spcPts val="0"/>
              </a:spcAft>
              <a:buClrTx/>
              <a:buSzPct val="90000"/>
              <a:buFontTx/>
              <a:buNone/>
              <a:tabLst/>
              <a:defRPr/>
            </a:pPr>
            <a:endParaRPr kumimoji="0" lang="en-US" sz="2600" b="0" i="0" u="none" strike="noStrike" kern="0" cap="none" spc="0" normalizeH="0" baseline="0" noProof="0" dirty="0">
              <a:ln>
                <a:noFill/>
              </a:ln>
              <a:solidFill>
                <a:srgbClr val="001C43"/>
              </a:solidFill>
              <a:effectLst/>
              <a:uLnTx/>
              <a:uFillTx/>
              <a:cs typeface="Arial" charset="0"/>
            </a:endParaRPr>
          </a:p>
        </p:txBody>
      </p:sp>
      <p:sp>
        <p:nvSpPr>
          <p:cNvPr id="140" name="椭圆 139"/>
          <p:cNvSpPr/>
          <p:nvPr/>
        </p:nvSpPr>
        <p:spPr>
          <a:xfrm>
            <a:off x="5247970" y="5183305"/>
            <a:ext cx="664828" cy="664828"/>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334163" y="5284887"/>
            <a:ext cx="492443" cy="461665"/>
          </a:xfrm>
          <a:prstGeom prst="rect">
            <a:avLst/>
          </a:prstGeom>
          <a:noFill/>
        </p:spPr>
        <p:txBody>
          <a:bodyPr wrap="none" rtlCol="0" anchor="t">
            <a:spAutoFit/>
          </a:bodyPr>
          <a:lstStyle/>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租赁</a:t>
            </a:r>
            <a:endParaRPr kumimoji="1" lang="en-US" altLang="zh-CN" sz="12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模式</a:t>
            </a:r>
          </a:p>
        </p:txBody>
      </p:sp>
      <p:sp>
        <p:nvSpPr>
          <p:cNvPr id="142" name="文本框 141"/>
          <p:cNvSpPr txBox="1"/>
          <p:nvPr/>
        </p:nvSpPr>
        <p:spPr>
          <a:xfrm>
            <a:off x="293341" y="5037206"/>
            <a:ext cx="3211209" cy="769441"/>
          </a:xfrm>
          <a:prstGeom prst="rect">
            <a:avLst/>
          </a:prstGeom>
          <a:noFill/>
        </p:spPr>
        <p:txBody>
          <a:bodyPr wrap="square" rtlCol="0" anchor="t">
            <a:spAutoFit/>
          </a:bodyPr>
          <a:lstStyle/>
          <a:p>
            <a:pPr>
              <a:lnSpc>
                <a:spcPct val="100000"/>
              </a:lnSpc>
              <a:spcBef>
                <a:spcPts val="20"/>
              </a:spcBef>
              <a:buClr>
                <a:schemeClr val="tx1">
                  <a:lumMod val="75000"/>
                  <a:lumOff val="25000"/>
                </a:schemeClr>
              </a:buClr>
              <a:buSzPct val="90000"/>
            </a:pP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团队购买</a:t>
            </a:r>
            <a:r>
              <a:rPr kumimoji="1" lang="en-US" altLang="zh-CN"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a:t>
            </a: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台电脑，每台</a:t>
            </a:r>
            <a:r>
              <a:rPr kumimoji="1" lang="en-US" altLang="zh-CN"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4,000</a:t>
            </a:r>
            <a:r>
              <a:rPr kumimoji="1" lang="zh-CN" altLang="en-US" sz="11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购买首月花费：</a:t>
            </a:r>
            <a:r>
              <a:rPr kumimoji="1"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80,000</a:t>
            </a: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当年累计花费：</a:t>
            </a:r>
            <a:r>
              <a:rPr kumimoji="1" lang="en-US" altLang="zh-CN"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80,000</a:t>
            </a: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元</a:t>
            </a:r>
          </a:p>
          <a:p>
            <a:pPr>
              <a:spcBef>
                <a:spcPts val="20"/>
              </a:spcBef>
              <a:buClr>
                <a:schemeClr val="tx1">
                  <a:lumMod val="75000"/>
                  <a:lumOff val="25000"/>
                </a:schemeClr>
              </a:buClr>
              <a:buSzPct val="90000"/>
            </a:pPr>
            <a:r>
              <a:rPr kumimoji="1" lang="zh-CN" altLang="en-US" sz="11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无法灵活调控电脑数量，无法中途更换电脑型号</a:t>
            </a:r>
          </a:p>
        </p:txBody>
      </p:sp>
    </p:spTree>
    <p:extLst>
      <p:ext uri="{BB962C8B-B14F-4D97-AF65-F5344CB8AC3E}">
        <p14:creationId xmlns:p14="http://schemas.microsoft.com/office/powerpoint/2010/main" val="446340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ardrop 72"/>
          <p:cNvSpPr/>
          <p:nvPr/>
        </p:nvSpPr>
        <p:spPr bwMode="ltGray">
          <a:xfrm rot="8140554">
            <a:off x="2857496" y="1684247"/>
            <a:ext cx="3429008" cy="3474574"/>
          </a:xfrm>
          <a:prstGeom prst="teardrop">
            <a:avLst>
              <a:gd name="adj" fmla="val 107334"/>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nvGrpSpPr>
          <p:cNvPr id="18" name="组合 17"/>
          <p:cNvGrpSpPr/>
          <p:nvPr/>
        </p:nvGrpSpPr>
        <p:grpSpPr>
          <a:xfrm>
            <a:off x="3552935" y="2277996"/>
            <a:ext cx="2038131" cy="2288544"/>
            <a:chOff x="3690855" y="2759653"/>
            <a:chExt cx="1737790" cy="1951302"/>
          </a:xfrm>
        </p:grpSpPr>
        <p:sp>
          <p:nvSpPr>
            <p:cNvPr id="15" name="Freeform 79"/>
            <p:cNvSpPr>
              <a:spLocks/>
            </p:cNvSpPr>
            <p:nvPr/>
          </p:nvSpPr>
          <p:spPr bwMode="gray">
            <a:xfrm rot="16200000">
              <a:off x="4024943" y="2425565"/>
              <a:ext cx="1069613" cy="1737790"/>
            </a:xfrm>
            <a:custGeom>
              <a:avLst/>
              <a:gdLst>
                <a:gd name="T0" fmla="*/ 599304204 w 291"/>
                <a:gd name="T1" fmla="*/ 114251120 h 473"/>
                <a:gd name="T2" fmla="*/ 121597572 w 291"/>
                <a:gd name="T3" fmla="*/ 0 h 473"/>
                <a:gd name="T4" fmla="*/ 43427113 w 291"/>
                <a:gd name="T5" fmla="*/ 0 h 473"/>
                <a:gd name="T6" fmla="*/ 43427113 w 291"/>
                <a:gd name="T7" fmla="*/ 0 h 473"/>
                <a:gd name="T8" fmla="*/ 30400435 w 291"/>
                <a:gd name="T9" fmla="*/ 0 h 473"/>
                <a:gd name="T10" fmla="*/ 30400435 w 291"/>
                <a:gd name="T11" fmla="*/ 0 h 473"/>
                <a:gd name="T12" fmla="*/ 30400435 w 291"/>
                <a:gd name="T13" fmla="*/ 0 h 473"/>
                <a:gd name="T14" fmla="*/ 43427113 w 291"/>
                <a:gd name="T15" fmla="*/ 11055942 h 473"/>
                <a:gd name="T16" fmla="*/ 121597572 w 291"/>
                <a:gd name="T17" fmla="*/ 92137325 h 473"/>
                <a:gd name="T18" fmla="*/ 269252652 w 291"/>
                <a:gd name="T19" fmla="*/ 239558178 h 473"/>
                <a:gd name="T20" fmla="*/ 121597572 w 291"/>
                <a:gd name="T21" fmla="*/ 386979062 h 473"/>
                <a:gd name="T22" fmla="*/ 73827556 w 291"/>
                <a:gd name="T23" fmla="*/ 434890686 h 473"/>
                <a:gd name="T24" fmla="*/ 82513393 w 291"/>
                <a:gd name="T25" fmla="*/ 434890686 h 473"/>
                <a:gd name="T26" fmla="*/ 121597572 w 291"/>
                <a:gd name="T27" fmla="*/ 438574718 h 473"/>
                <a:gd name="T28" fmla="*/ 603647122 w 291"/>
                <a:gd name="T29" fmla="*/ 877151357 h 473"/>
                <a:gd name="T30" fmla="*/ 212796801 w 291"/>
                <a:gd name="T31" fmla="*/ 1304670257 h 473"/>
                <a:gd name="T32" fmla="*/ 121597572 w 291"/>
                <a:gd name="T33" fmla="*/ 1389435647 h 473"/>
                <a:gd name="T34" fmla="*/ 43427113 w 291"/>
                <a:gd name="T35" fmla="*/ 1470517004 h 473"/>
                <a:gd name="T36" fmla="*/ 0 w 291"/>
                <a:gd name="T37" fmla="*/ 1511058642 h 473"/>
                <a:gd name="T38" fmla="*/ 43427113 w 291"/>
                <a:gd name="T39" fmla="*/ 1555284313 h 473"/>
                <a:gd name="T40" fmla="*/ 121597572 w 291"/>
                <a:gd name="T41" fmla="*/ 1632679718 h 473"/>
                <a:gd name="T42" fmla="*/ 230168473 w 291"/>
                <a:gd name="T43" fmla="*/ 1743244856 h 473"/>
                <a:gd name="T44" fmla="*/ 977125576 w 291"/>
                <a:gd name="T45" fmla="*/ 1312040242 h 473"/>
                <a:gd name="T46" fmla="*/ 599304204 w 291"/>
                <a:gd name="T47" fmla="*/ 114251120 h 4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1"/>
                <a:gd name="T73" fmla="*/ 0 h 473"/>
                <a:gd name="T74" fmla="*/ 291 w 291"/>
                <a:gd name="T75" fmla="*/ 473 h 4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1" h="473">
                  <a:moveTo>
                    <a:pt x="138" y="31"/>
                  </a:moveTo>
                  <a:cubicBezTo>
                    <a:pt x="103" y="11"/>
                    <a:pt x="66" y="1"/>
                    <a:pt x="28" y="0"/>
                  </a:cubicBezTo>
                  <a:cubicBezTo>
                    <a:pt x="22" y="0"/>
                    <a:pt x="16" y="0"/>
                    <a:pt x="10" y="0"/>
                  </a:cubicBezTo>
                  <a:cubicBezTo>
                    <a:pt x="10" y="0"/>
                    <a:pt x="10" y="0"/>
                    <a:pt x="10" y="0"/>
                  </a:cubicBezTo>
                  <a:cubicBezTo>
                    <a:pt x="9" y="0"/>
                    <a:pt x="8" y="0"/>
                    <a:pt x="7" y="0"/>
                  </a:cubicBezTo>
                  <a:cubicBezTo>
                    <a:pt x="7" y="0"/>
                    <a:pt x="7" y="0"/>
                    <a:pt x="7" y="0"/>
                  </a:cubicBezTo>
                  <a:cubicBezTo>
                    <a:pt x="7" y="0"/>
                    <a:pt x="7" y="0"/>
                    <a:pt x="7" y="0"/>
                  </a:cubicBezTo>
                  <a:cubicBezTo>
                    <a:pt x="10" y="3"/>
                    <a:pt x="10" y="3"/>
                    <a:pt x="10" y="3"/>
                  </a:cubicBezTo>
                  <a:cubicBezTo>
                    <a:pt x="28" y="25"/>
                    <a:pt x="28" y="25"/>
                    <a:pt x="28" y="25"/>
                  </a:cubicBezTo>
                  <a:cubicBezTo>
                    <a:pt x="62" y="65"/>
                    <a:pt x="62" y="65"/>
                    <a:pt x="62" y="65"/>
                  </a:cubicBezTo>
                  <a:cubicBezTo>
                    <a:pt x="28" y="105"/>
                    <a:pt x="28" y="105"/>
                    <a:pt x="28" y="105"/>
                  </a:cubicBezTo>
                  <a:cubicBezTo>
                    <a:pt x="17" y="118"/>
                    <a:pt x="17" y="118"/>
                    <a:pt x="17" y="118"/>
                  </a:cubicBezTo>
                  <a:cubicBezTo>
                    <a:pt x="17" y="118"/>
                    <a:pt x="18" y="118"/>
                    <a:pt x="19" y="118"/>
                  </a:cubicBezTo>
                  <a:cubicBezTo>
                    <a:pt x="22" y="118"/>
                    <a:pt x="25" y="118"/>
                    <a:pt x="28" y="119"/>
                  </a:cubicBezTo>
                  <a:cubicBezTo>
                    <a:pt x="90" y="123"/>
                    <a:pt x="139" y="175"/>
                    <a:pt x="139" y="238"/>
                  </a:cubicBezTo>
                  <a:cubicBezTo>
                    <a:pt x="139" y="293"/>
                    <a:pt x="100" y="340"/>
                    <a:pt x="49" y="354"/>
                  </a:cubicBezTo>
                  <a:cubicBezTo>
                    <a:pt x="42" y="361"/>
                    <a:pt x="35" y="369"/>
                    <a:pt x="28" y="377"/>
                  </a:cubicBezTo>
                  <a:cubicBezTo>
                    <a:pt x="21" y="385"/>
                    <a:pt x="15" y="393"/>
                    <a:pt x="10" y="399"/>
                  </a:cubicBezTo>
                  <a:cubicBezTo>
                    <a:pt x="5" y="404"/>
                    <a:pt x="2" y="408"/>
                    <a:pt x="0" y="410"/>
                  </a:cubicBezTo>
                  <a:cubicBezTo>
                    <a:pt x="2" y="412"/>
                    <a:pt x="5" y="416"/>
                    <a:pt x="10" y="422"/>
                  </a:cubicBezTo>
                  <a:cubicBezTo>
                    <a:pt x="15" y="428"/>
                    <a:pt x="21" y="435"/>
                    <a:pt x="28" y="443"/>
                  </a:cubicBezTo>
                  <a:cubicBezTo>
                    <a:pt x="37" y="453"/>
                    <a:pt x="46" y="464"/>
                    <a:pt x="53" y="473"/>
                  </a:cubicBezTo>
                  <a:cubicBezTo>
                    <a:pt x="123" y="463"/>
                    <a:pt x="187" y="422"/>
                    <a:pt x="225" y="356"/>
                  </a:cubicBezTo>
                  <a:cubicBezTo>
                    <a:pt x="291" y="243"/>
                    <a:pt x="252" y="97"/>
                    <a:pt x="138" y="31"/>
                  </a:cubicBezTo>
                  <a:close/>
                </a:path>
              </a:pathLst>
            </a:custGeom>
            <a:solidFill>
              <a:schemeClr val="accent1">
                <a:lumMod val="20000"/>
                <a:lumOff val="80000"/>
              </a:schemeClr>
            </a:solidFill>
            <a:ln w="6350">
              <a:no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2" name="Freeform 79"/>
            <p:cNvSpPr>
              <a:spLocks/>
            </p:cNvSpPr>
            <p:nvPr/>
          </p:nvSpPr>
          <p:spPr bwMode="gray">
            <a:xfrm rot="5400000">
              <a:off x="4024945" y="3307256"/>
              <a:ext cx="1069611" cy="1737788"/>
            </a:xfrm>
            <a:custGeom>
              <a:avLst/>
              <a:gdLst>
                <a:gd name="T0" fmla="*/ 599304204 w 291"/>
                <a:gd name="T1" fmla="*/ 114251120 h 473"/>
                <a:gd name="T2" fmla="*/ 121597572 w 291"/>
                <a:gd name="T3" fmla="*/ 0 h 473"/>
                <a:gd name="T4" fmla="*/ 43427113 w 291"/>
                <a:gd name="T5" fmla="*/ 0 h 473"/>
                <a:gd name="T6" fmla="*/ 43427113 w 291"/>
                <a:gd name="T7" fmla="*/ 0 h 473"/>
                <a:gd name="T8" fmla="*/ 30400435 w 291"/>
                <a:gd name="T9" fmla="*/ 0 h 473"/>
                <a:gd name="T10" fmla="*/ 30400435 w 291"/>
                <a:gd name="T11" fmla="*/ 0 h 473"/>
                <a:gd name="T12" fmla="*/ 30400435 w 291"/>
                <a:gd name="T13" fmla="*/ 0 h 473"/>
                <a:gd name="T14" fmla="*/ 43427113 w 291"/>
                <a:gd name="T15" fmla="*/ 11055942 h 473"/>
                <a:gd name="T16" fmla="*/ 121597572 w 291"/>
                <a:gd name="T17" fmla="*/ 92137325 h 473"/>
                <a:gd name="T18" fmla="*/ 269252652 w 291"/>
                <a:gd name="T19" fmla="*/ 239558178 h 473"/>
                <a:gd name="T20" fmla="*/ 121597572 w 291"/>
                <a:gd name="T21" fmla="*/ 386979062 h 473"/>
                <a:gd name="T22" fmla="*/ 73827556 w 291"/>
                <a:gd name="T23" fmla="*/ 434890686 h 473"/>
                <a:gd name="T24" fmla="*/ 82513393 w 291"/>
                <a:gd name="T25" fmla="*/ 434890686 h 473"/>
                <a:gd name="T26" fmla="*/ 121597572 w 291"/>
                <a:gd name="T27" fmla="*/ 438574718 h 473"/>
                <a:gd name="T28" fmla="*/ 603647122 w 291"/>
                <a:gd name="T29" fmla="*/ 877151357 h 473"/>
                <a:gd name="T30" fmla="*/ 212796801 w 291"/>
                <a:gd name="T31" fmla="*/ 1304670257 h 473"/>
                <a:gd name="T32" fmla="*/ 121597572 w 291"/>
                <a:gd name="T33" fmla="*/ 1389435647 h 473"/>
                <a:gd name="T34" fmla="*/ 43427113 w 291"/>
                <a:gd name="T35" fmla="*/ 1470517004 h 473"/>
                <a:gd name="T36" fmla="*/ 0 w 291"/>
                <a:gd name="T37" fmla="*/ 1511058642 h 473"/>
                <a:gd name="T38" fmla="*/ 43427113 w 291"/>
                <a:gd name="T39" fmla="*/ 1555284313 h 473"/>
                <a:gd name="T40" fmla="*/ 121597572 w 291"/>
                <a:gd name="T41" fmla="*/ 1632679718 h 473"/>
                <a:gd name="T42" fmla="*/ 230168473 w 291"/>
                <a:gd name="T43" fmla="*/ 1743244856 h 473"/>
                <a:gd name="T44" fmla="*/ 977125576 w 291"/>
                <a:gd name="T45" fmla="*/ 1312040242 h 473"/>
                <a:gd name="T46" fmla="*/ 599304204 w 291"/>
                <a:gd name="T47" fmla="*/ 114251120 h 4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1"/>
                <a:gd name="T73" fmla="*/ 0 h 473"/>
                <a:gd name="T74" fmla="*/ 291 w 291"/>
                <a:gd name="T75" fmla="*/ 473 h 4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1" h="473">
                  <a:moveTo>
                    <a:pt x="138" y="31"/>
                  </a:moveTo>
                  <a:cubicBezTo>
                    <a:pt x="103" y="11"/>
                    <a:pt x="66" y="1"/>
                    <a:pt x="28" y="0"/>
                  </a:cubicBezTo>
                  <a:cubicBezTo>
                    <a:pt x="22" y="0"/>
                    <a:pt x="16" y="0"/>
                    <a:pt x="10" y="0"/>
                  </a:cubicBezTo>
                  <a:cubicBezTo>
                    <a:pt x="10" y="0"/>
                    <a:pt x="10" y="0"/>
                    <a:pt x="10" y="0"/>
                  </a:cubicBezTo>
                  <a:cubicBezTo>
                    <a:pt x="9" y="0"/>
                    <a:pt x="8" y="0"/>
                    <a:pt x="7" y="0"/>
                  </a:cubicBezTo>
                  <a:cubicBezTo>
                    <a:pt x="7" y="0"/>
                    <a:pt x="7" y="0"/>
                    <a:pt x="7" y="0"/>
                  </a:cubicBezTo>
                  <a:cubicBezTo>
                    <a:pt x="7" y="0"/>
                    <a:pt x="7" y="0"/>
                    <a:pt x="7" y="0"/>
                  </a:cubicBezTo>
                  <a:cubicBezTo>
                    <a:pt x="10" y="3"/>
                    <a:pt x="10" y="3"/>
                    <a:pt x="10" y="3"/>
                  </a:cubicBezTo>
                  <a:cubicBezTo>
                    <a:pt x="28" y="25"/>
                    <a:pt x="28" y="25"/>
                    <a:pt x="28" y="25"/>
                  </a:cubicBezTo>
                  <a:cubicBezTo>
                    <a:pt x="62" y="65"/>
                    <a:pt x="62" y="65"/>
                    <a:pt x="62" y="65"/>
                  </a:cubicBezTo>
                  <a:cubicBezTo>
                    <a:pt x="28" y="105"/>
                    <a:pt x="28" y="105"/>
                    <a:pt x="28" y="105"/>
                  </a:cubicBezTo>
                  <a:cubicBezTo>
                    <a:pt x="17" y="118"/>
                    <a:pt x="17" y="118"/>
                    <a:pt x="17" y="118"/>
                  </a:cubicBezTo>
                  <a:cubicBezTo>
                    <a:pt x="17" y="118"/>
                    <a:pt x="18" y="118"/>
                    <a:pt x="19" y="118"/>
                  </a:cubicBezTo>
                  <a:cubicBezTo>
                    <a:pt x="22" y="118"/>
                    <a:pt x="25" y="118"/>
                    <a:pt x="28" y="119"/>
                  </a:cubicBezTo>
                  <a:cubicBezTo>
                    <a:pt x="90" y="123"/>
                    <a:pt x="139" y="175"/>
                    <a:pt x="139" y="238"/>
                  </a:cubicBezTo>
                  <a:cubicBezTo>
                    <a:pt x="139" y="293"/>
                    <a:pt x="100" y="340"/>
                    <a:pt x="49" y="354"/>
                  </a:cubicBezTo>
                  <a:cubicBezTo>
                    <a:pt x="42" y="361"/>
                    <a:pt x="35" y="369"/>
                    <a:pt x="28" y="377"/>
                  </a:cubicBezTo>
                  <a:cubicBezTo>
                    <a:pt x="21" y="385"/>
                    <a:pt x="15" y="393"/>
                    <a:pt x="10" y="399"/>
                  </a:cubicBezTo>
                  <a:cubicBezTo>
                    <a:pt x="5" y="404"/>
                    <a:pt x="2" y="408"/>
                    <a:pt x="0" y="410"/>
                  </a:cubicBezTo>
                  <a:cubicBezTo>
                    <a:pt x="2" y="412"/>
                    <a:pt x="5" y="416"/>
                    <a:pt x="10" y="422"/>
                  </a:cubicBezTo>
                  <a:cubicBezTo>
                    <a:pt x="15" y="428"/>
                    <a:pt x="21" y="435"/>
                    <a:pt x="28" y="443"/>
                  </a:cubicBezTo>
                  <a:cubicBezTo>
                    <a:pt x="37" y="453"/>
                    <a:pt x="46" y="464"/>
                    <a:pt x="53" y="473"/>
                  </a:cubicBezTo>
                  <a:cubicBezTo>
                    <a:pt x="123" y="463"/>
                    <a:pt x="187" y="422"/>
                    <a:pt x="225" y="356"/>
                  </a:cubicBezTo>
                  <a:cubicBezTo>
                    <a:pt x="291" y="243"/>
                    <a:pt x="252" y="97"/>
                    <a:pt x="138" y="31"/>
                  </a:cubicBezTo>
                  <a:close/>
                </a:path>
              </a:pathLst>
            </a:custGeom>
            <a:solidFill>
              <a:schemeClr val="accent1">
                <a:lumMod val="20000"/>
                <a:lumOff val="80000"/>
              </a:schemeClr>
            </a:solidFill>
            <a:ln w="6350">
              <a:no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sp>
        <p:nvSpPr>
          <p:cNvPr id="2" name="标题 1"/>
          <p:cNvSpPr>
            <a:spLocks noGrp="1"/>
          </p:cNvSpPr>
          <p:nvPr>
            <p:ph type="title"/>
          </p:nvPr>
        </p:nvSpPr>
        <p:spPr/>
        <p:txBody>
          <a:bodyPr/>
          <a:lstStyle/>
          <a:p>
            <a:r>
              <a:rPr kumimoji="1" lang="zh-CN" altLang="en-US" dirty="0"/>
              <a:t>易点租首创办公设备免押金租赁服务平台</a:t>
            </a:r>
          </a:p>
        </p:txBody>
      </p:sp>
      <p:cxnSp>
        <p:nvCxnSpPr>
          <p:cNvPr id="33" name="直线箭头连接符 32"/>
          <p:cNvCxnSpPr/>
          <p:nvPr/>
        </p:nvCxnSpPr>
        <p:spPr>
          <a:xfrm>
            <a:off x="1715416" y="4725144"/>
            <a:ext cx="1008112"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619672" y="3188959"/>
            <a:ext cx="954107" cy="246221"/>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0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发出租赁需求</a:t>
            </a:r>
          </a:p>
        </p:txBody>
      </p:sp>
      <p:sp>
        <p:nvSpPr>
          <p:cNvPr id="45" name="文本框 44"/>
          <p:cNvSpPr txBox="1"/>
          <p:nvPr/>
        </p:nvSpPr>
        <p:spPr>
          <a:xfrm>
            <a:off x="1673677" y="3902859"/>
            <a:ext cx="954107" cy="246221"/>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0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享受设备服务</a:t>
            </a:r>
          </a:p>
        </p:txBody>
      </p:sp>
      <p:sp>
        <p:nvSpPr>
          <p:cNvPr id="47" name="文本框 46"/>
          <p:cNvSpPr txBox="1"/>
          <p:nvPr/>
        </p:nvSpPr>
        <p:spPr>
          <a:xfrm>
            <a:off x="1700030" y="4443429"/>
            <a:ext cx="954107" cy="246221"/>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000"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按月支付租金</a:t>
            </a:r>
          </a:p>
        </p:txBody>
      </p:sp>
      <p:sp>
        <p:nvSpPr>
          <p:cNvPr id="48" name="文本框 47"/>
          <p:cNvSpPr txBox="1"/>
          <p:nvPr/>
        </p:nvSpPr>
        <p:spPr>
          <a:xfrm>
            <a:off x="6466206" y="3542819"/>
            <a:ext cx="954107" cy="246221"/>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000" dirty="0">
                <a:solidFill>
                  <a:schemeClr val="tx1">
                    <a:lumMod val="85000"/>
                    <a:lumOff val="15000"/>
                  </a:schemeClr>
                </a:solidFill>
                <a:latin typeface="Arial" panose="020B0604020202020204" pitchFamily="34" charset="0"/>
                <a:ea typeface="宋体" panose="02010600030101010101" pitchFamily="2" charset="-122"/>
                <a:cs typeface="Arial" panose="020B0604020202020204" pitchFamily="34" charset="0"/>
              </a:rPr>
              <a:t>提供金融杠杆</a:t>
            </a:r>
          </a:p>
        </p:txBody>
      </p:sp>
      <p:cxnSp>
        <p:nvCxnSpPr>
          <p:cNvPr id="49" name="直线箭头连接符 48"/>
          <p:cNvCxnSpPr/>
          <p:nvPr/>
        </p:nvCxnSpPr>
        <p:spPr>
          <a:xfrm>
            <a:off x="6444208" y="4725144"/>
            <a:ext cx="1008112"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478895" y="4443430"/>
            <a:ext cx="954107" cy="246221"/>
          </a:xfrm>
          <a:prstGeom prst="rect">
            <a:avLst/>
          </a:prstGeom>
          <a:noFill/>
        </p:spPr>
        <p:txBody>
          <a:bodyPr wrap="none" rtlCol="0" anchor="t">
            <a:spAutoFit/>
          </a:bodyPr>
          <a:lstStyle/>
          <a:p>
            <a:pPr>
              <a:lnSpc>
                <a:spcPct val="100000"/>
              </a:lnSpc>
              <a:spcBef>
                <a:spcPts val="20"/>
              </a:spcBef>
              <a:buClr>
                <a:schemeClr val="tx1">
                  <a:lumMod val="75000"/>
                  <a:lumOff val="25000"/>
                </a:schemeClr>
              </a:buClr>
              <a:buSzPct val="90000"/>
            </a:pPr>
            <a:r>
              <a:rPr kumimoji="1" lang="zh-CN" altLang="en-US" sz="1000" dirty="0">
                <a:solidFill>
                  <a:schemeClr val="tx1">
                    <a:lumMod val="85000"/>
                    <a:lumOff val="15000"/>
                  </a:schemeClr>
                </a:solidFill>
                <a:latin typeface="Arial" panose="020B0604020202020204" pitchFamily="34" charset="0"/>
                <a:ea typeface="宋体" panose="02010600030101010101" pitchFamily="2" charset="-122"/>
                <a:cs typeface="Arial" panose="020B0604020202020204" pitchFamily="34" charset="0"/>
              </a:rPr>
              <a:t>获得资金回报</a:t>
            </a:r>
          </a:p>
        </p:txBody>
      </p:sp>
      <p:sp>
        <p:nvSpPr>
          <p:cNvPr id="52" name="文本框 51"/>
          <p:cNvSpPr txBox="1"/>
          <p:nvPr/>
        </p:nvSpPr>
        <p:spPr>
          <a:xfrm>
            <a:off x="1740761" y="1887215"/>
            <a:ext cx="775818" cy="461665"/>
          </a:xfrm>
          <a:prstGeom prst="rect">
            <a:avLst/>
          </a:prstGeom>
          <a:noFill/>
        </p:spPr>
        <p:txBody>
          <a:bodyPr wrap="square" rtlCol="0" anchor="ctr">
            <a:spAutoFit/>
          </a:bodyPr>
          <a:lstStyle/>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上游</a:t>
            </a:r>
          </a:p>
          <a:p>
            <a:pP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电脑源</a:t>
            </a:r>
          </a:p>
        </p:txBody>
      </p:sp>
      <p:cxnSp>
        <p:nvCxnSpPr>
          <p:cNvPr id="5" name="直接连接符 4"/>
          <p:cNvCxnSpPr/>
          <p:nvPr/>
        </p:nvCxnSpPr>
        <p:spPr>
          <a:xfrm>
            <a:off x="250825" y="1484784"/>
            <a:ext cx="86423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935844" y="1369368"/>
            <a:ext cx="7272312" cy="261610"/>
            <a:chOff x="828080" y="1369368"/>
            <a:chExt cx="7272312" cy="261610"/>
          </a:xfrm>
        </p:grpSpPr>
        <p:sp>
          <p:nvSpPr>
            <p:cNvPr id="39" name="文本框 38"/>
            <p:cNvSpPr txBox="1"/>
            <p:nvPr/>
          </p:nvSpPr>
          <p:spPr>
            <a:xfrm>
              <a:off x="828080" y="1369368"/>
              <a:ext cx="641943" cy="261610"/>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b="1" dirty="0">
                  <a:solidFill>
                    <a:schemeClr val="accent1"/>
                  </a:solidFill>
                  <a:latin typeface="Arial" panose="020B0604020202020204" pitchFamily="34" charset="0"/>
                  <a:ea typeface="宋体" panose="02010600030101010101" pitchFamily="2" charset="-122"/>
                  <a:cs typeface="Arial" panose="020B0604020202020204" pitchFamily="34" charset="0"/>
                </a:rPr>
                <a:t>需求方</a:t>
              </a:r>
            </a:p>
          </p:txBody>
        </p:sp>
        <p:sp>
          <p:nvSpPr>
            <p:cNvPr id="40" name="文本框 39"/>
            <p:cNvSpPr txBox="1"/>
            <p:nvPr/>
          </p:nvSpPr>
          <p:spPr>
            <a:xfrm>
              <a:off x="7458449" y="1369368"/>
              <a:ext cx="641943" cy="261610"/>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b="1" dirty="0">
                  <a:solidFill>
                    <a:schemeClr val="accent1"/>
                  </a:solidFill>
                  <a:latin typeface="Arial" panose="020B0604020202020204" pitchFamily="34" charset="0"/>
                  <a:ea typeface="宋体" panose="02010600030101010101" pitchFamily="2" charset="-122"/>
                  <a:cs typeface="Arial" panose="020B0604020202020204" pitchFamily="34" charset="0"/>
                </a:rPr>
                <a:t>资金方</a:t>
              </a:r>
            </a:p>
          </p:txBody>
        </p:sp>
        <p:sp>
          <p:nvSpPr>
            <p:cNvPr id="41" name="文本框 40"/>
            <p:cNvSpPr txBox="1"/>
            <p:nvPr/>
          </p:nvSpPr>
          <p:spPr>
            <a:xfrm>
              <a:off x="4143264" y="1369368"/>
              <a:ext cx="641943" cy="261610"/>
            </a:xfrm>
            <a:prstGeom prst="rect">
              <a:avLst/>
            </a:prstGeom>
            <a:solidFill>
              <a:schemeClr val="bg1"/>
            </a:solidFill>
          </p:spPr>
          <p:txBody>
            <a:bodyPr wrap="square" rtlCol="0" anchor="t">
              <a:spAutoFit/>
            </a:bodyPr>
            <a:lstStyle/>
            <a:p>
              <a:pPr algn="ctr">
                <a:lnSpc>
                  <a:spcPct val="100000"/>
                </a:lnSpc>
                <a:spcBef>
                  <a:spcPts val="20"/>
                </a:spcBef>
                <a:buClr>
                  <a:schemeClr val="tx1">
                    <a:lumMod val="75000"/>
                    <a:lumOff val="25000"/>
                  </a:schemeClr>
                </a:buClr>
                <a:buSzPct val="90000"/>
              </a:pPr>
              <a:r>
                <a:rPr lang="zh-CN" altLang="en-US" sz="1100" b="1" dirty="0">
                  <a:solidFill>
                    <a:schemeClr val="accent1"/>
                  </a:solidFill>
                  <a:latin typeface="Arial" panose="020B0604020202020204" pitchFamily="34" charset="0"/>
                  <a:ea typeface="宋体" panose="02010600030101010101" pitchFamily="2" charset="-122"/>
                  <a:cs typeface="Arial" panose="020B0604020202020204" pitchFamily="34" charset="0"/>
                </a:rPr>
                <a:t>易点租</a:t>
              </a:r>
            </a:p>
          </p:txBody>
        </p:sp>
      </p:grpSp>
      <p:pic>
        <p:nvPicPr>
          <p:cNvPr id="13" name="图片 12"/>
          <p:cNvPicPr>
            <a:picLocks noChangeAspect="1"/>
          </p:cNvPicPr>
          <p:nvPr/>
        </p:nvPicPr>
        <p:blipFill rotWithShape="1">
          <a:blip r:embed="rId4"/>
          <a:srcRect l="710" t="3050" r="85702" b="1"/>
          <a:stretch/>
        </p:blipFill>
        <p:spPr>
          <a:xfrm>
            <a:off x="4236369" y="3074911"/>
            <a:ext cx="673291" cy="682680"/>
          </a:xfrm>
          <a:prstGeom prst="rect">
            <a:avLst/>
          </a:prstGeom>
        </p:spPr>
      </p:pic>
      <p:sp>
        <p:nvSpPr>
          <p:cNvPr id="57" name="Freeform 50"/>
          <p:cNvSpPr>
            <a:spLocks/>
          </p:cNvSpPr>
          <p:nvPr>
            <p:custDataLst>
              <p:tags r:id="rId1"/>
            </p:custDataLst>
          </p:nvPr>
        </p:nvSpPr>
        <p:spPr bwMode="gray">
          <a:xfrm rot="18820632">
            <a:off x="4011684" y="3570246"/>
            <a:ext cx="2684856" cy="1078574"/>
          </a:xfrm>
          <a:custGeom>
            <a:avLst/>
            <a:gdLst>
              <a:gd name="T0" fmla="*/ 9192 w 498"/>
              <a:gd name="T1" fmla="*/ 0 h 200"/>
              <a:gd name="T2" fmla="*/ 9103 w 498"/>
              <a:gd name="T3" fmla="*/ 112 h 200"/>
              <a:gd name="T4" fmla="*/ 3131 w 498"/>
              <a:gd name="T5" fmla="*/ 1456 h 200"/>
              <a:gd name="T6" fmla="*/ 1831 w 498"/>
              <a:gd name="T7" fmla="*/ 498 h 200"/>
              <a:gd name="T8" fmla="*/ 441 w 498"/>
              <a:gd name="T9" fmla="*/ 275 h 200"/>
              <a:gd name="T10" fmla="*/ 0 w 498"/>
              <a:gd name="T11" fmla="*/ 1366 h 200"/>
              <a:gd name="T12" fmla="*/ 5310 w 498"/>
              <a:gd name="T13" fmla="*/ 3689 h 200"/>
              <a:gd name="T14" fmla="*/ 10976 w 498"/>
              <a:gd name="T15" fmla="*/ 868 h 200"/>
              <a:gd name="T16" fmla="*/ 9634 w 498"/>
              <a:gd name="T17" fmla="*/ 1108 h 200"/>
              <a:gd name="T18" fmla="*/ 9192 w 498"/>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8"/>
              <a:gd name="T31" fmla="*/ 0 h 200"/>
              <a:gd name="T32" fmla="*/ 498 w 498"/>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solidFill>
            <a:schemeClr val="accent1">
              <a:lumMod val="60000"/>
              <a:lumOff val="40000"/>
            </a:schemeClr>
          </a:solidFill>
          <a:ln w="3175" cap="flat" cmpd="sng">
            <a:noFill/>
            <a:prstDash val="solid"/>
            <a:round/>
            <a:headEnd type="none" w="med" len="med"/>
            <a:tailEnd type="none" w="med" len="med"/>
          </a:ln>
        </p:spPr>
        <p:txBody>
          <a:bodyPr/>
          <a:lstStyle/>
          <a:p>
            <a:endParaRPr lang="en-GB"/>
          </a:p>
        </p:txBody>
      </p:sp>
      <p:sp>
        <p:nvSpPr>
          <p:cNvPr id="58" name="Freeform 51"/>
          <p:cNvSpPr>
            <a:spLocks/>
          </p:cNvSpPr>
          <p:nvPr>
            <p:custDataLst>
              <p:tags r:id="rId2"/>
            </p:custDataLst>
          </p:nvPr>
        </p:nvSpPr>
        <p:spPr bwMode="gray">
          <a:xfrm rot="18820632">
            <a:off x="2951604" y="2501882"/>
            <a:ext cx="1670857" cy="2399480"/>
          </a:xfrm>
          <a:custGeom>
            <a:avLst/>
            <a:gdLst>
              <a:gd name="T0" fmla="*/ 2732 w 310"/>
              <a:gd name="T1" fmla="*/ 7322 h 445"/>
              <a:gd name="T2" fmla="*/ 2666 w 310"/>
              <a:gd name="T3" fmla="*/ 3560 h 445"/>
              <a:gd name="T4" fmla="*/ 5904 w 310"/>
              <a:gd name="T5" fmla="*/ 1752 h 445"/>
              <a:gd name="T6" fmla="*/ 6829 w 310"/>
              <a:gd name="T7" fmla="*/ 867 h 445"/>
              <a:gd name="T8" fmla="*/ 5928 w 310"/>
              <a:gd name="T9" fmla="*/ 0 h 445"/>
              <a:gd name="T10" fmla="*/ 0 w 310"/>
              <a:gd name="T11" fmla="*/ 5385 h 445"/>
              <a:gd name="T12" fmla="*/ 948 w 310"/>
              <a:gd name="T13" fmla="*/ 8207 h 445"/>
              <a:gd name="T14" fmla="*/ 1408 w 310"/>
              <a:gd name="T15" fmla="*/ 7099 h 445"/>
              <a:gd name="T16" fmla="*/ 2732 w 310"/>
              <a:gd name="T17" fmla="*/ 7322 h 4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0"/>
              <a:gd name="T28" fmla="*/ 0 h 445"/>
              <a:gd name="T29" fmla="*/ 310 w 310"/>
              <a:gd name="T30" fmla="*/ 445 h 4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solidFill>
            <a:schemeClr val="accent1">
              <a:lumMod val="40000"/>
              <a:lumOff val="60000"/>
            </a:schemeClr>
          </a:solidFill>
          <a:ln w="3175" cap="flat" cmpd="sng">
            <a:noFill/>
            <a:prstDash val="solid"/>
            <a:round/>
            <a:headEnd type="none" w="med" len="med"/>
            <a:tailEnd type="none" w="med" len="med"/>
          </a:ln>
        </p:spPr>
        <p:txBody>
          <a:bodyPr/>
          <a:lstStyle/>
          <a:p>
            <a:endParaRPr lang="en-GB"/>
          </a:p>
        </p:txBody>
      </p:sp>
      <p:grpSp>
        <p:nvGrpSpPr>
          <p:cNvPr id="35" name="组合 34"/>
          <p:cNvGrpSpPr/>
          <p:nvPr/>
        </p:nvGrpSpPr>
        <p:grpSpPr>
          <a:xfrm>
            <a:off x="2367695" y="1843101"/>
            <a:ext cx="3678041" cy="1293796"/>
            <a:chOff x="2367695" y="2066854"/>
            <a:chExt cx="3678041" cy="1293796"/>
          </a:xfrm>
          <a:solidFill>
            <a:schemeClr val="accent1"/>
          </a:solidFill>
        </p:grpSpPr>
        <p:sp>
          <p:nvSpPr>
            <p:cNvPr id="60" name="任意多边形 59"/>
            <p:cNvSpPr/>
            <p:nvPr/>
          </p:nvSpPr>
          <p:spPr>
            <a:xfrm>
              <a:off x="4572000" y="2068767"/>
              <a:ext cx="1473736" cy="1291883"/>
            </a:xfrm>
            <a:custGeom>
              <a:avLst/>
              <a:gdLst>
                <a:gd name="connsiteX0" fmla="*/ 0 w 1473736"/>
                <a:gd name="connsiteY0" fmla="*/ 0 h 1291883"/>
                <a:gd name="connsiteX1" fmla="*/ 116451 w 1473736"/>
                <a:gd name="connsiteY1" fmla="*/ 2956 h 1291883"/>
                <a:gd name="connsiteX2" fmla="*/ 1090708 w 1473736"/>
                <a:gd name="connsiteY2" fmla="*/ 434723 h 1291883"/>
                <a:gd name="connsiteX3" fmla="*/ 1473736 w 1473736"/>
                <a:gd name="connsiteY3" fmla="*/ 1009266 h 1291883"/>
                <a:gd name="connsiteX4" fmla="*/ 1293313 w 1473736"/>
                <a:gd name="connsiteY4" fmla="*/ 1291883 h 1291883"/>
                <a:gd name="connsiteX5" fmla="*/ 981007 w 1473736"/>
                <a:gd name="connsiteY5" fmla="*/ 1142822 h 1291883"/>
                <a:gd name="connsiteX6" fmla="*/ 88184 w 1473736"/>
                <a:gd name="connsiteY6" fmla="*/ 512622 h 1291883"/>
                <a:gd name="connsiteX7" fmla="*/ 0 w 1473736"/>
                <a:gd name="connsiteY7" fmla="*/ 509198 h 1291883"/>
                <a:gd name="connsiteX8" fmla="*/ 0 w 1473736"/>
                <a:gd name="connsiteY8" fmla="*/ 0 h 129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736" h="1291883">
                  <a:moveTo>
                    <a:pt x="0" y="0"/>
                  </a:moveTo>
                  <a:lnTo>
                    <a:pt x="116451" y="2956"/>
                  </a:lnTo>
                  <a:cubicBezTo>
                    <a:pt x="469746" y="28778"/>
                    <a:pt x="816104" y="172515"/>
                    <a:pt x="1090708" y="434723"/>
                  </a:cubicBezTo>
                  <a:cubicBezTo>
                    <a:pt x="1266143" y="602239"/>
                    <a:pt x="1392635" y="797594"/>
                    <a:pt x="1473736" y="1009266"/>
                  </a:cubicBezTo>
                  <a:cubicBezTo>
                    <a:pt x="1473736" y="1009266"/>
                    <a:pt x="1473736" y="1009266"/>
                    <a:pt x="1293313" y="1291883"/>
                  </a:cubicBezTo>
                  <a:cubicBezTo>
                    <a:pt x="1293313" y="1291883"/>
                    <a:pt x="1293313" y="1291883"/>
                    <a:pt x="981007" y="1142822"/>
                  </a:cubicBezTo>
                  <a:cubicBezTo>
                    <a:pt x="818291" y="780511"/>
                    <a:pt x="471831" y="544771"/>
                    <a:pt x="88184" y="512622"/>
                  </a:cubicBezTo>
                  <a:lnTo>
                    <a:pt x="0" y="509198"/>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727081" y="2066854"/>
              <a:ext cx="1844918" cy="507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燕尾形 33"/>
            <p:cNvSpPr/>
            <p:nvPr/>
          </p:nvSpPr>
          <p:spPr>
            <a:xfrm>
              <a:off x="2367695" y="2072698"/>
              <a:ext cx="620130" cy="5076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3" name="TextBox 62"/>
          <p:cNvSpPr txBox="1"/>
          <p:nvPr/>
        </p:nvSpPr>
        <p:spPr>
          <a:xfrm>
            <a:off x="3895141" y="2794812"/>
            <a:ext cx="1378204" cy="762837"/>
          </a:xfrm>
          <a:prstGeom prst="rect">
            <a:avLst/>
          </a:prstGeom>
          <a:noFill/>
        </p:spPr>
        <p:txBody>
          <a:bodyPr wrap="square" lIns="0" tIns="0" rIns="0" bIns="0" rtlCol="0" anchor="ctr">
            <a:prstTxWarp prst="textArchUp">
              <a:avLst>
                <a:gd name="adj" fmla="val 10792669"/>
              </a:avLst>
            </a:prstTxWarp>
            <a:noAutofit/>
          </a:bodyPr>
          <a:lstStyle/>
          <a:p>
            <a:pPr algn="ctr">
              <a:spcAft>
                <a:spcPts val="900"/>
              </a:spcAft>
            </a:pPr>
            <a:r>
              <a:rPr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风险控制</a:t>
            </a:r>
            <a:endParaRPr lang="en-GB"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64" name="TextBox 63"/>
          <p:cNvSpPr txBox="1"/>
          <p:nvPr/>
        </p:nvSpPr>
        <p:spPr>
          <a:xfrm>
            <a:off x="3832452" y="3121670"/>
            <a:ext cx="1503581" cy="1125387"/>
          </a:xfrm>
          <a:prstGeom prst="rect">
            <a:avLst/>
          </a:prstGeom>
          <a:noFill/>
        </p:spPr>
        <p:txBody>
          <a:bodyPr wrap="square" lIns="0" tIns="0" rIns="0" bIns="0" rtlCol="0" anchor="ctr">
            <a:prstTxWarp prst="textArchDown">
              <a:avLst/>
            </a:prstTxWarp>
            <a:noAutofit/>
          </a:bodyPr>
          <a:lstStyle/>
          <a:p>
            <a:pPr algn="ctr">
              <a:spcAft>
                <a:spcPts val="900"/>
              </a:spcAft>
            </a:pPr>
            <a:r>
              <a:rPr lang="zh-CN" altLang="en-US"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运维免费增值服务</a:t>
            </a:r>
            <a:endParaRPr lang="en-GB" sz="12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66" name="TextBox 62"/>
          <p:cNvSpPr txBox="1"/>
          <p:nvPr/>
        </p:nvSpPr>
        <p:spPr>
          <a:xfrm rot="1236435">
            <a:off x="4065900" y="2279391"/>
            <a:ext cx="1713279" cy="762837"/>
          </a:xfrm>
          <a:prstGeom prst="rect">
            <a:avLst/>
          </a:prstGeom>
          <a:noFill/>
        </p:spPr>
        <p:txBody>
          <a:bodyPr wrap="square" lIns="0" tIns="0" rIns="0" bIns="0" rtlCol="0" anchor="ctr">
            <a:prstTxWarp prst="textArchUp">
              <a:avLst>
                <a:gd name="adj" fmla="val 10792669"/>
              </a:avLst>
            </a:prstTxWarp>
            <a:noAutofit/>
          </a:bodyPr>
          <a:lstStyle/>
          <a:p>
            <a:pPr algn="ctr">
              <a:spcAft>
                <a:spcPts val="900"/>
              </a:spcAft>
            </a:pPr>
            <a:r>
              <a:rPr lang="zh-CN" altLang="en-US" sz="1400" b="1" dirty="0">
                <a:solidFill>
                  <a:schemeClr val="bg1"/>
                </a:solidFill>
                <a:latin typeface="Arial" panose="020B0604020202020204" pitchFamily="34" charset="0"/>
                <a:ea typeface="宋体" panose="02010600030101010101" pitchFamily="2" charset="-122"/>
                <a:cs typeface="Arial" panose="020B0604020202020204" pitchFamily="34" charset="0"/>
              </a:rPr>
              <a:t>新机购入</a:t>
            </a:r>
            <a:endParaRPr lang="en-GB" sz="1400" b="1"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67" name="TextBox 63"/>
          <p:cNvSpPr txBox="1"/>
          <p:nvPr/>
        </p:nvSpPr>
        <p:spPr>
          <a:xfrm rot="18595409">
            <a:off x="4460597" y="3433221"/>
            <a:ext cx="1503581" cy="1125387"/>
          </a:xfrm>
          <a:prstGeom prst="rect">
            <a:avLst/>
          </a:prstGeom>
          <a:noFill/>
        </p:spPr>
        <p:txBody>
          <a:bodyPr wrap="square" lIns="0" tIns="0" rIns="0" bIns="0" rtlCol="0" anchor="ctr">
            <a:prstTxWarp prst="textArchDown">
              <a:avLst/>
            </a:prstTxWarp>
            <a:noAutofit/>
          </a:bodyPr>
          <a:lstStyle/>
          <a:p>
            <a:pPr algn="ctr">
              <a:spcAft>
                <a:spcPts val="900"/>
              </a:spcAft>
            </a:pPr>
            <a:r>
              <a:rPr lang="zh-CN" altLang="en-US" sz="1400" b="1" dirty="0">
                <a:solidFill>
                  <a:schemeClr val="bg1"/>
                </a:solidFill>
                <a:latin typeface="Arial" panose="020B0604020202020204" pitchFamily="34" charset="0"/>
                <a:ea typeface="宋体" panose="02010600030101010101" pitchFamily="2" charset="-122"/>
                <a:cs typeface="Arial" panose="020B0604020202020204" pitchFamily="34" charset="0"/>
              </a:rPr>
              <a:t>服务交付</a:t>
            </a:r>
            <a:endParaRPr lang="en-GB" sz="1400" b="1"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68" name="TextBox 63"/>
          <p:cNvSpPr txBox="1"/>
          <p:nvPr/>
        </p:nvSpPr>
        <p:spPr>
          <a:xfrm rot="4396807">
            <a:off x="2997487" y="3078585"/>
            <a:ext cx="1503581" cy="1125387"/>
          </a:xfrm>
          <a:prstGeom prst="rect">
            <a:avLst/>
          </a:prstGeom>
          <a:noFill/>
        </p:spPr>
        <p:txBody>
          <a:bodyPr wrap="square" lIns="0" tIns="0" rIns="0" bIns="0" rtlCol="0" anchor="ctr">
            <a:prstTxWarp prst="textArchDown">
              <a:avLst/>
            </a:prstTxWarp>
            <a:noAutofit/>
          </a:bodyPr>
          <a:lstStyle/>
          <a:p>
            <a:pPr algn="ctr">
              <a:spcAft>
                <a:spcPts val="900"/>
              </a:spcAft>
            </a:pPr>
            <a:r>
              <a:rPr lang="zh-CN" altLang="en-US" sz="1400" b="1" dirty="0">
                <a:solidFill>
                  <a:schemeClr val="accent1"/>
                </a:solidFill>
                <a:latin typeface="Arial" panose="020B0604020202020204" pitchFamily="34" charset="0"/>
                <a:ea typeface="宋体" panose="02010600030101010101" pitchFamily="2" charset="-122"/>
                <a:cs typeface="Arial" panose="020B0604020202020204" pitchFamily="34" charset="0"/>
              </a:rPr>
              <a:t>二手机整备</a:t>
            </a:r>
            <a:endParaRPr lang="en-GB" sz="14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43" name="矩形 42"/>
          <p:cNvSpPr/>
          <p:nvPr/>
        </p:nvSpPr>
        <p:spPr>
          <a:xfrm>
            <a:off x="2110227" y="5445224"/>
            <a:ext cx="4923546" cy="860389"/>
          </a:xfrm>
          <a:prstGeom prst="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tx1">
                  <a:lumMod val="85000"/>
                  <a:lumOff val="15000"/>
                </a:schemeClr>
              </a:solidFill>
              <a:latin typeface="SimSun" charset="0"/>
              <a:ea typeface="SimSun" charset="0"/>
              <a:cs typeface="SimSun" charset="0"/>
            </a:endParaRPr>
          </a:p>
        </p:txBody>
      </p:sp>
      <p:grpSp>
        <p:nvGrpSpPr>
          <p:cNvPr id="38" name="组合 37"/>
          <p:cNvGrpSpPr/>
          <p:nvPr/>
        </p:nvGrpSpPr>
        <p:grpSpPr>
          <a:xfrm>
            <a:off x="467544" y="3212976"/>
            <a:ext cx="952540" cy="1200261"/>
            <a:chOff x="517483" y="2834420"/>
            <a:chExt cx="952540" cy="1200261"/>
          </a:xfrm>
        </p:grpSpPr>
        <p:sp>
          <p:nvSpPr>
            <p:cNvPr id="25" name="文本框 24"/>
            <p:cNvSpPr txBox="1"/>
            <p:nvPr/>
          </p:nvSpPr>
          <p:spPr>
            <a:xfrm>
              <a:off x="517483" y="3573016"/>
              <a:ext cx="952540" cy="461665"/>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中小企业</a:t>
              </a:r>
              <a:endParaRPr kumimoji="1" lang="en-US" altLang="zh-CN" sz="12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客户</a:t>
              </a:r>
            </a:p>
          </p:txBody>
        </p:sp>
        <p:pic>
          <p:nvPicPr>
            <p:cNvPr id="36" name="图片 35"/>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706503" y="2834420"/>
              <a:ext cx="574500" cy="574500"/>
            </a:xfrm>
            <a:prstGeom prst="rect">
              <a:avLst/>
            </a:prstGeom>
          </p:spPr>
        </p:pic>
      </p:grpSp>
      <p:pic>
        <p:nvPicPr>
          <p:cNvPr id="42" name="图片 41"/>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7746893" y="3008615"/>
            <a:ext cx="695189" cy="695189"/>
          </a:xfrm>
          <a:prstGeom prst="rect">
            <a:avLst/>
          </a:prstGeom>
        </p:spPr>
      </p:pic>
      <p:sp>
        <p:nvSpPr>
          <p:cNvPr id="51" name="文本框 50"/>
          <p:cNvSpPr txBox="1"/>
          <p:nvPr/>
        </p:nvSpPr>
        <p:spPr>
          <a:xfrm>
            <a:off x="7618217" y="3807556"/>
            <a:ext cx="952540" cy="461665"/>
          </a:xfrm>
          <a:prstGeom prst="rect">
            <a:avLst/>
          </a:prstGeom>
          <a:noFill/>
        </p:spPr>
        <p:txBody>
          <a:bodyPr wrap="square" rtlCol="0" anchor="t">
            <a:spAutoFit/>
          </a:bodyPr>
          <a:lstStyle/>
          <a:p>
            <a:pPr algn="ctr">
              <a:lnSpc>
                <a:spcPct val="100000"/>
              </a:lnSpc>
              <a:spcBef>
                <a:spcPts val="20"/>
              </a:spcBef>
              <a:buClr>
                <a:schemeClr val="tx1">
                  <a:lumMod val="75000"/>
                  <a:lumOff val="25000"/>
                </a:schemeClr>
              </a:buClr>
              <a:buSzPct val="90000"/>
            </a:pPr>
            <a:r>
              <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rPr>
              <a:t>资金</a:t>
            </a:r>
            <a:r>
              <a:rPr kumimoji="1" lang="zh-CN" altLang="en-US" sz="1200" b="1" dirty="0" smtClean="0">
                <a:solidFill>
                  <a:schemeClr val="accent1"/>
                </a:solidFill>
                <a:latin typeface="Arial" panose="020B0604020202020204" pitchFamily="34" charset="0"/>
                <a:ea typeface="宋体" panose="02010600030101010101" pitchFamily="2" charset="-122"/>
                <a:cs typeface="Arial" panose="020B0604020202020204" pitchFamily="34" charset="0"/>
              </a:rPr>
              <a:t>平台</a:t>
            </a:r>
            <a:endParaRPr kumimoji="1" lang="en-US" altLang="zh-CN" sz="12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a:p>
            <a:pPr algn="ctr">
              <a:lnSpc>
                <a:spcPct val="100000"/>
              </a:lnSpc>
              <a:spcBef>
                <a:spcPts val="20"/>
              </a:spcBef>
              <a:buClr>
                <a:schemeClr val="tx1">
                  <a:lumMod val="75000"/>
                  <a:lumOff val="25000"/>
                </a:schemeClr>
              </a:buClr>
              <a:buSzPct val="90000"/>
            </a:pPr>
            <a:endParaRPr kumimoji="1" lang="zh-CN" altLang="en-US" sz="1200" b="1"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sp>
        <p:nvSpPr>
          <p:cNvPr id="3" name="矩形 2"/>
          <p:cNvSpPr/>
          <p:nvPr/>
        </p:nvSpPr>
        <p:spPr>
          <a:xfrm>
            <a:off x="3017729" y="5445224"/>
            <a:ext cx="3108543" cy="276999"/>
          </a:xfrm>
          <a:prstGeom prst="rect">
            <a:avLst/>
          </a:prstGeom>
        </p:spPr>
        <p:txBody>
          <a:bodyPr wrap="none">
            <a:spAutoFit/>
          </a:bodyPr>
          <a:lstStyle/>
          <a:p>
            <a:pPr algn="ctr"/>
            <a:r>
              <a:rPr kumimoji="1" lang="zh-CN" altLang="en-US" sz="1200" dirty="0">
                <a:solidFill>
                  <a:schemeClr val="tx1">
                    <a:lumMod val="85000"/>
                    <a:lumOff val="15000"/>
                  </a:schemeClr>
                </a:solidFill>
                <a:latin typeface="SimSun" charset="0"/>
                <a:ea typeface="SimSun" charset="0"/>
                <a:cs typeface="SimSun" charset="0"/>
              </a:rPr>
              <a:t>租赁服务形成规模后产生企业服务入口价值</a:t>
            </a:r>
          </a:p>
        </p:txBody>
      </p:sp>
      <p:sp>
        <p:nvSpPr>
          <p:cNvPr id="6" name="圆角矩形 5"/>
          <p:cNvSpPr/>
          <p:nvPr/>
        </p:nvSpPr>
        <p:spPr>
          <a:xfrm>
            <a:off x="2198370" y="5768744"/>
            <a:ext cx="645438"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Arial" charset="0"/>
                <a:ea typeface="Arial" charset="0"/>
                <a:cs typeface="Arial" charset="0"/>
              </a:rPr>
              <a:t>其他办公设备租赁</a:t>
            </a:r>
          </a:p>
        </p:txBody>
      </p:sp>
      <p:sp>
        <p:nvSpPr>
          <p:cNvPr id="53" name="圆角矩形 52"/>
          <p:cNvSpPr/>
          <p:nvPr/>
        </p:nvSpPr>
        <p:spPr>
          <a:xfrm>
            <a:off x="3000094" y="5768744"/>
            <a:ext cx="645438"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Arial" charset="0"/>
                <a:ea typeface="Arial" charset="0"/>
                <a:cs typeface="Arial" charset="0"/>
              </a:rPr>
              <a:t>IT</a:t>
            </a:r>
            <a:r>
              <a:rPr lang="zh-CN" altLang="en-US" sz="900" dirty="0">
                <a:solidFill>
                  <a:schemeClr val="bg1"/>
                </a:solidFill>
                <a:latin typeface="Arial" charset="0"/>
                <a:ea typeface="Arial" charset="0"/>
                <a:cs typeface="Arial" charset="0"/>
              </a:rPr>
              <a:t>服务资产管理服务</a:t>
            </a:r>
          </a:p>
        </p:txBody>
      </p:sp>
      <p:sp>
        <p:nvSpPr>
          <p:cNvPr id="54" name="圆角矩形 53"/>
          <p:cNvSpPr/>
          <p:nvPr/>
        </p:nvSpPr>
        <p:spPr>
          <a:xfrm>
            <a:off x="3801818" y="5768744"/>
            <a:ext cx="645438"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Arial" charset="0"/>
                <a:ea typeface="Arial" charset="0"/>
                <a:cs typeface="Arial" charset="0"/>
              </a:rPr>
              <a:t>企业安全及存储服务</a:t>
            </a:r>
          </a:p>
        </p:txBody>
      </p:sp>
      <p:sp>
        <p:nvSpPr>
          <p:cNvPr id="55" name="圆角矩形 54"/>
          <p:cNvSpPr/>
          <p:nvPr/>
        </p:nvSpPr>
        <p:spPr>
          <a:xfrm>
            <a:off x="4603542" y="5768744"/>
            <a:ext cx="645438"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Arial" charset="0"/>
                <a:ea typeface="Arial" charset="0"/>
                <a:cs typeface="Arial" charset="0"/>
              </a:rPr>
              <a:t>人力管理及招聘服务</a:t>
            </a:r>
          </a:p>
        </p:txBody>
      </p:sp>
      <p:sp>
        <p:nvSpPr>
          <p:cNvPr id="56" name="圆角矩形 55"/>
          <p:cNvSpPr/>
          <p:nvPr/>
        </p:nvSpPr>
        <p:spPr>
          <a:xfrm>
            <a:off x="5405266" y="5768744"/>
            <a:ext cx="645438"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Arial" charset="0"/>
                <a:ea typeface="Arial" charset="0"/>
                <a:cs typeface="Arial" charset="0"/>
              </a:rPr>
              <a:t>企业经营贷款服务</a:t>
            </a:r>
          </a:p>
        </p:txBody>
      </p:sp>
      <p:sp>
        <p:nvSpPr>
          <p:cNvPr id="59" name="圆角矩形 58"/>
          <p:cNvSpPr/>
          <p:nvPr/>
        </p:nvSpPr>
        <p:spPr>
          <a:xfrm>
            <a:off x="6206992" y="5768744"/>
            <a:ext cx="741272" cy="46856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1"/>
                </a:solidFill>
                <a:latin typeface="Arial" charset="0"/>
                <a:ea typeface="Arial" charset="0"/>
                <a:cs typeface="Arial" charset="0"/>
              </a:rPr>
              <a:t>企业客服、协同等</a:t>
            </a:r>
            <a:r>
              <a:rPr lang="en-US" altLang="zh-CN" sz="900" dirty="0" err="1">
                <a:solidFill>
                  <a:schemeClr val="bg1"/>
                </a:solidFill>
                <a:latin typeface="Arial" charset="0"/>
                <a:ea typeface="Arial" charset="0"/>
                <a:cs typeface="Arial" charset="0"/>
              </a:rPr>
              <a:t>SaaS</a:t>
            </a:r>
            <a:r>
              <a:rPr lang="zh-CN" altLang="en-US" sz="900" dirty="0">
                <a:solidFill>
                  <a:schemeClr val="bg1"/>
                </a:solidFill>
                <a:latin typeface="Arial" charset="0"/>
                <a:ea typeface="Arial" charset="0"/>
                <a:cs typeface="Arial" charset="0"/>
              </a:rPr>
              <a:t>服务</a:t>
            </a:r>
          </a:p>
        </p:txBody>
      </p:sp>
      <p:sp>
        <p:nvSpPr>
          <p:cNvPr id="7" name="右箭头 6"/>
          <p:cNvSpPr/>
          <p:nvPr/>
        </p:nvSpPr>
        <p:spPr>
          <a:xfrm>
            <a:off x="1951555" y="2879358"/>
            <a:ext cx="293714" cy="3265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flipH="1">
            <a:off x="1944720" y="3542155"/>
            <a:ext cx="296287" cy="3265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flipH="1">
            <a:off x="6755861" y="3200157"/>
            <a:ext cx="309301" cy="3265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627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易点租已为超过</a:t>
            </a:r>
            <a:r>
              <a:rPr kumimoji="1" lang="en-US" altLang="zh-CN" dirty="0" smtClean="0"/>
              <a:t>5000</a:t>
            </a:r>
            <a:r>
              <a:rPr kumimoji="1" lang="zh-CN" altLang="en-US" dirty="0" smtClean="0"/>
              <a:t>家企业客户提供办公电脑租赁使用服务</a:t>
            </a:r>
            <a:endParaRPr kumimoji="1" lang="zh-CN" altLang="en-US" dirty="0"/>
          </a:p>
        </p:txBody>
      </p:sp>
      <p:grpSp>
        <p:nvGrpSpPr>
          <p:cNvPr id="19" name="组合 18"/>
          <p:cNvGrpSpPr/>
          <p:nvPr/>
        </p:nvGrpSpPr>
        <p:grpSpPr>
          <a:xfrm>
            <a:off x="1663546" y="1193429"/>
            <a:ext cx="5284718" cy="4122066"/>
            <a:chOff x="1248207" y="1074501"/>
            <a:chExt cx="5407191" cy="4756567"/>
          </a:xfrm>
          <a:solidFill>
            <a:schemeClr val="bg1">
              <a:lumMod val="50000"/>
              <a:alpha val="40000"/>
            </a:schemeClr>
          </a:solidFill>
        </p:grpSpPr>
        <p:sp>
          <p:nvSpPr>
            <p:cNvPr id="20" name="Freeform 3"/>
            <p:cNvSpPr>
              <a:spLocks/>
            </p:cNvSpPr>
            <p:nvPr/>
          </p:nvSpPr>
          <p:spPr bwMode="invGray">
            <a:xfrm>
              <a:off x="4396680" y="5556888"/>
              <a:ext cx="297052" cy="274180"/>
            </a:xfrm>
            <a:custGeom>
              <a:avLst/>
              <a:gdLst>
                <a:gd name="T0" fmla="*/ 116 w 177"/>
                <a:gd name="T1" fmla="*/ 27 h 161"/>
                <a:gd name="T2" fmla="*/ 158 w 177"/>
                <a:gd name="T3" fmla="*/ 27 h 161"/>
                <a:gd name="T4" fmla="*/ 198 w 177"/>
                <a:gd name="T5" fmla="*/ 13 h 161"/>
                <a:gd name="T6" fmla="*/ 237 w 177"/>
                <a:gd name="T7" fmla="*/ 27 h 161"/>
                <a:gd name="T8" fmla="*/ 296 w 177"/>
                <a:gd name="T9" fmla="*/ 0 h 161"/>
                <a:gd name="T10" fmla="*/ 375 w 177"/>
                <a:gd name="T11" fmla="*/ 13 h 161"/>
                <a:gd name="T12" fmla="*/ 414 w 177"/>
                <a:gd name="T13" fmla="*/ 0 h 161"/>
                <a:gd name="T14" fmla="*/ 435 w 177"/>
                <a:gd name="T15" fmla="*/ 53 h 161"/>
                <a:gd name="T16" fmla="*/ 375 w 177"/>
                <a:gd name="T17" fmla="*/ 80 h 161"/>
                <a:gd name="T18" fmla="*/ 355 w 177"/>
                <a:gd name="T19" fmla="*/ 171 h 161"/>
                <a:gd name="T20" fmla="*/ 314 w 177"/>
                <a:gd name="T21" fmla="*/ 199 h 161"/>
                <a:gd name="T22" fmla="*/ 314 w 177"/>
                <a:gd name="T23" fmla="*/ 239 h 161"/>
                <a:gd name="T24" fmla="*/ 259 w 177"/>
                <a:gd name="T25" fmla="*/ 224 h 161"/>
                <a:gd name="T26" fmla="*/ 237 w 177"/>
                <a:gd name="T27" fmla="*/ 239 h 161"/>
                <a:gd name="T28" fmla="*/ 237 w 177"/>
                <a:gd name="T29" fmla="*/ 265 h 161"/>
                <a:gd name="T30" fmla="*/ 198 w 177"/>
                <a:gd name="T31" fmla="*/ 265 h 161"/>
                <a:gd name="T32" fmla="*/ 116 w 177"/>
                <a:gd name="T33" fmla="*/ 239 h 161"/>
                <a:gd name="T34" fmla="*/ 20 w 177"/>
                <a:gd name="T35" fmla="*/ 224 h 161"/>
                <a:gd name="T36" fmla="*/ 0 w 177"/>
                <a:gd name="T37" fmla="*/ 144 h 161"/>
                <a:gd name="T38" fmla="*/ 0 w 177"/>
                <a:gd name="T39" fmla="*/ 105 h 161"/>
                <a:gd name="T40" fmla="*/ 97 w 177"/>
                <a:gd name="T41" fmla="*/ 53 h 161"/>
                <a:gd name="T42" fmla="*/ 116 w 177"/>
                <a:gd name="T43" fmla="*/ 27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61"/>
                <a:gd name="T68" fmla="*/ 177 w 177"/>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1" name="Freeform 4"/>
            <p:cNvSpPr>
              <a:spLocks/>
            </p:cNvSpPr>
            <p:nvPr/>
          </p:nvSpPr>
          <p:spPr bwMode="invGray">
            <a:xfrm>
              <a:off x="5469992" y="1074501"/>
              <a:ext cx="1185406" cy="1190682"/>
            </a:xfrm>
            <a:custGeom>
              <a:avLst/>
              <a:gdLst>
                <a:gd name="T0" fmla="*/ 41 w 705"/>
                <a:gd name="T1" fmla="*/ 107 h 697"/>
                <a:gd name="T2" fmla="*/ 79 w 705"/>
                <a:gd name="T3" fmla="*/ 173 h 697"/>
                <a:gd name="T4" fmla="*/ 179 w 705"/>
                <a:gd name="T5" fmla="*/ 173 h 697"/>
                <a:gd name="T6" fmla="*/ 259 w 705"/>
                <a:gd name="T7" fmla="*/ 294 h 697"/>
                <a:gd name="T8" fmla="*/ 397 w 705"/>
                <a:gd name="T9" fmla="*/ 266 h 697"/>
                <a:gd name="T10" fmla="*/ 577 w 705"/>
                <a:gd name="T11" fmla="*/ 280 h 697"/>
                <a:gd name="T12" fmla="*/ 538 w 705"/>
                <a:gd name="T13" fmla="*/ 521 h 697"/>
                <a:gd name="T14" fmla="*/ 476 w 705"/>
                <a:gd name="T15" fmla="*/ 653 h 697"/>
                <a:gd name="T16" fmla="*/ 259 w 705"/>
                <a:gd name="T17" fmla="*/ 773 h 697"/>
                <a:gd name="T18" fmla="*/ 377 w 705"/>
                <a:gd name="T19" fmla="*/ 813 h 697"/>
                <a:gd name="T20" fmla="*/ 338 w 705"/>
                <a:gd name="T21" fmla="*/ 867 h 697"/>
                <a:gd name="T22" fmla="*/ 438 w 705"/>
                <a:gd name="T23" fmla="*/ 908 h 697"/>
                <a:gd name="T24" fmla="*/ 476 w 705"/>
                <a:gd name="T25" fmla="*/ 960 h 697"/>
                <a:gd name="T26" fmla="*/ 718 w 705"/>
                <a:gd name="T27" fmla="*/ 974 h 697"/>
                <a:gd name="T28" fmla="*/ 797 w 705"/>
                <a:gd name="T29" fmla="*/ 988 h 697"/>
                <a:gd name="T30" fmla="*/ 956 w 705"/>
                <a:gd name="T31" fmla="*/ 1067 h 697"/>
                <a:gd name="T32" fmla="*/ 1056 w 705"/>
                <a:gd name="T33" fmla="*/ 1106 h 697"/>
                <a:gd name="T34" fmla="*/ 1074 w 705"/>
                <a:gd name="T35" fmla="*/ 1039 h 697"/>
                <a:gd name="T36" fmla="*/ 1194 w 705"/>
                <a:gd name="T37" fmla="*/ 1161 h 697"/>
                <a:gd name="T38" fmla="*/ 1234 w 705"/>
                <a:gd name="T39" fmla="*/ 1133 h 697"/>
                <a:gd name="T40" fmla="*/ 1373 w 705"/>
                <a:gd name="T41" fmla="*/ 1133 h 697"/>
                <a:gd name="T42" fmla="*/ 1471 w 705"/>
                <a:gd name="T43" fmla="*/ 1052 h 697"/>
                <a:gd name="T44" fmla="*/ 1493 w 705"/>
                <a:gd name="T45" fmla="*/ 881 h 697"/>
                <a:gd name="T46" fmla="*/ 1651 w 705"/>
                <a:gd name="T47" fmla="*/ 894 h 697"/>
                <a:gd name="T48" fmla="*/ 1692 w 705"/>
                <a:gd name="T49" fmla="*/ 573 h 697"/>
                <a:gd name="T50" fmla="*/ 1730 w 705"/>
                <a:gd name="T51" fmla="*/ 493 h 697"/>
                <a:gd name="T52" fmla="*/ 1752 w 705"/>
                <a:gd name="T53" fmla="*/ 429 h 697"/>
                <a:gd name="T54" fmla="*/ 1513 w 705"/>
                <a:gd name="T55" fmla="*/ 533 h 697"/>
                <a:gd name="T56" fmla="*/ 1392 w 705"/>
                <a:gd name="T57" fmla="*/ 601 h 697"/>
                <a:gd name="T58" fmla="*/ 1216 w 705"/>
                <a:gd name="T59" fmla="*/ 506 h 697"/>
                <a:gd name="T60" fmla="*/ 1096 w 705"/>
                <a:gd name="T61" fmla="*/ 466 h 697"/>
                <a:gd name="T62" fmla="*/ 935 w 705"/>
                <a:gd name="T63" fmla="*/ 429 h 697"/>
                <a:gd name="T64" fmla="*/ 895 w 705"/>
                <a:gd name="T65" fmla="*/ 401 h 697"/>
                <a:gd name="T66" fmla="*/ 836 w 705"/>
                <a:gd name="T67" fmla="*/ 414 h 697"/>
                <a:gd name="T68" fmla="*/ 656 w 705"/>
                <a:gd name="T69" fmla="*/ 214 h 697"/>
                <a:gd name="T70" fmla="*/ 619 w 705"/>
                <a:gd name="T71" fmla="*/ 146 h 697"/>
                <a:gd name="T72" fmla="*/ 360 w 705"/>
                <a:gd name="T73" fmla="*/ 41 h 697"/>
                <a:gd name="T74" fmla="*/ 41 w 705"/>
                <a:gd name="T75" fmla="*/ 27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5"/>
                <a:gd name="T115" fmla="*/ 0 h 697"/>
                <a:gd name="T116" fmla="*/ 705 w 705"/>
                <a:gd name="T117" fmla="*/ 697 h 6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3" name="Freeform 5"/>
            <p:cNvSpPr>
              <a:spLocks/>
            </p:cNvSpPr>
            <p:nvPr/>
          </p:nvSpPr>
          <p:spPr bwMode="invGray">
            <a:xfrm>
              <a:off x="5583488" y="1995624"/>
              <a:ext cx="889755" cy="685451"/>
            </a:xfrm>
            <a:custGeom>
              <a:avLst/>
              <a:gdLst>
                <a:gd name="T0" fmla="*/ 1316 w 529"/>
                <a:gd name="T1" fmla="*/ 244 h 401"/>
                <a:gd name="T2" fmla="*/ 1194 w 529"/>
                <a:gd name="T3" fmla="*/ 244 h 401"/>
                <a:gd name="T4" fmla="*/ 1137 w 529"/>
                <a:gd name="T5" fmla="*/ 202 h 401"/>
                <a:gd name="T6" fmla="*/ 1056 w 529"/>
                <a:gd name="T7" fmla="*/ 257 h 401"/>
                <a:gd name="T8" fmla="*/ 1036 w 529"/>
                <a:gd name="T9" fmla="*/ 229 h 401"/>
                <a:gd name="T10" fmla="*/ 1017 w 529"/>
                <a:gd name="T11" fmla="*/ 271 h 401"/>
                <a:gd name="T12" fmla="*/ 898 w 529"/>
                <a:gd name="T13" fmla="*/ 215 h 401"/>
                <a:gd name="T14" fmla="*/ 898 w 529"/>
                <a:gd name="T15" fmla="*/ 149 h 401"/>
                <a:gd name="T16" fmla="*/ 857 w 529"/>
                <a:gd name="T17" fmla="*/ 162 h 401"/>
                <a:gd name="T18" fmla="*/ 879 w 529"/>
                <a:gd name="T19" fmla="*/ 215 h 401"/>
                <a:gd name="T20" fmla="*/ 819 w 529"/>
                <a:gd name="T21" fmla="*/ 215 h 401"/>
                <a:gd name="T22" fmla="*/ 778 w 529"/>
                <a:gd name="T23" fmla="*/ 175 h 401"/>
                <a:gd name="T24" fmla="*/ 736 w 529"/>
                <a:gd name="T25" fmla="*/ 175 h 401"/>
                <a:gd name="T26" fmla="*/ 619 w 529"/>
                <a:gd name="T27" fmla="*/ 94 h 401"/>
                <a:gd name="T28" fmla="*/ 538 w 529"/>
                <a:gd name="T29" fmla="*/ 122 h 401"/>
                <a:gd name="T30" fmla="*/ 538 w 529"/>
                <a:gd name="T31" fmla="*/ 94 h 401"/>
                <a:gd name="T32" fmla="*/ 397 w 529"/>
                <a:gd name="T33" fmla="*/ 109 h 401"/>
                <a:gd name="T34" fmla="*/ 300 w 529"/>
                <a:gd name="T35" fmla="*/ 67 h 401"/>
                <a:gd name="T36" fmla="*/ 300 w 529"/>
                <a:gd name="T37" fmla="*/ 0 h 401"/>
                <a:gd name="T38" fmla="*/ 259 w 529"/>
                <a:gd name="T39" fmla="*/ 13 h 401"/>
                <a:gd name="T40" fmla="*/ 158 w 529"/>
                <a:gd name="T41" fmla="*/ 13 h 401"/>
                <a:gd name="T42" fmla="*/ 179 w 529"/>
                <a:gd name="T43" fmla="*/ 94 h 401"/>
                <a:gd name="T44" fmla="*/ 121 w 529"/>
                <a:gd name="T45" fmla="*/ 94 h 401"/>
                <a:gd name="T46" fmla="*/ 20 w 529"/>
                <a:gd name="T47" fmla="*/ 54 h 401"/>
                <a:gd name="T48" fmla="*/ 0 w 529"/>
                <a:gd name="T49" fmla="*/ 94 h 401"/>
                <a:gd name="T50" fmla="*/ 79 w 529"/>
                <a:gd name="T51" fmla="*/ 149 h 401"/>
                <a:gd name="T52" fmla="*/ 60 w 529"/>
                <a:gd name="T53" fmla="*/ 202 h 401"/>
                <a:gd name="T54" fmla="*/ 121 w 529"/>
                <a:gd name="T55" fmla="*/ 271 h 401"/>
                <a:gd name="T56" fmla="*/ 218 w 529"/>
                <a:gd name="T57" fmla="*/ 229 h 401"/>
                <a:gd name="T58" fmla="*/ 278 w 529"/>
                <a:gd name="T59" fmla="*/ 310 h 401"/>
                <a:gd name="T60" fmla="*/ 278 w 529"/>
                <a:gd name="T61" fmla="*/ 377 h 401"/>
                <a:gd name="T62" fmla="*/ 377 w 529"/>
                <a:gd name="T63" fmla="*/ 377 h 401"/>
                <a:gd name="T64" fmla="*/ 418 w 529"/>
                <a:gd name="T65" fmla="*/ 445 h 401"/>
                <a:gd name="T66" fmla="*/ 438 w 529"/>
                <a:gd name="T67" fmla="*/ 390 h 401"/>
                <a:gd name="T68" fmla="*/ 519 w 529"/>
                <a:gd name="T69" fmla="*/ 472 h 401"/>
                <a:gd name="T70" fmla="*/ 577 w 529"/>
                <a:gd name="T71" fmla="*/ 538 h 401"/>
                <a:gd name="T72" fmla="*/ 577 w 529"/>
                <a:gd name="T73" fmla="*/ 580 h 401"/>
                <a:gd name="T74" fmla="*/ 659 w 529"/>
                <a:gd name="T75" fmla="*/ 674 h 401"/>
                <a:gd name="T76" fmla="*/ 718 w 529"/>
                <a:gd name="T77" fmla="*/ 633 h 401"/>
                <a:gd name="T78" fmla="*/ 757 w 529"/>
                <a:gd name="T79" fmla="*/ 552 h 401"/>
                <a:gd name="T80" fmla="*/ 797 w 529"/>
                <a:gd name="T81" fmla="*/ 538 h 401"/>
                <a:gd name="T82" fmla="*/ 837 w 529"/>
                <a:gd name="T83" fmla="*/ 552 h 401"/>
                <a:gd name="T84" fmla="*/ 819 w 529"/>
                <a:gd name="T85" fmla="*/ 580 h 401"/>
                <a:gd name="T86" fmla="*/ 935 w 529"/>
                <a:gd name="T87" fmla="*/ 580 h 401"/>
                <a:gd name="T88" fmla="*/ 977 w 529"/>
                <a:gd name="T89" fmla="*/ 552 h 401"/>
                <a:gd name="T90" fmla="*/ 977 w 529"/>
                <a:gd name="T91" fmla="*/ 525 h 401"/>
                <a:gd name="T92" fmla="*/ 957 w 529"/>
                <a:gd name="T93" fmla="*/ 497 h 401"/>
                <a:gd name="T94" fmla="*/ 1078 w 529"/>
                <a:gd name="T95" fmla="*/ 458 h 401"/>
                <a:gd name="T96" fmla="*/ 1096 w 529"/>
                <a:gd name="T97" fmla="*/ 445 h 401"/>
                <a:gd name="T98" fmla="*/ 1096 w 529"/>
                <a:gd name="T99" fmla="*/ 416 h 401"/>
                <a:gd name="T100" fmla="*/ 1137 w 529"/>
                <a:gd name="T101" fmla="*/ 403 h 401"/>
                <a:gd name="T102" fmla="*/ 1137 w 529"/>
                <a:gd name="T103" fmla="*/ 323 h 401"/>
                <a:gd name="T104" fmla="*/ 1178 w 529"/>
                <a:gd name="T105" fmla="*/ 323 h 401"/>
                <a:gd name="T106" fmla="*/ 1194 w 529"/>
                <a:gd name="T107" fmla="*/ 363 h 401"/>
                <a:gd name="T108" fmla="*/ 1256 w 529"/>
                <a:gd name="T109" fmla="*/ 390 h 401"/>
                <a:gd name="T110" fmla="*/ 1277 w 529"/>
                <a:gd name="T111" fmla="*/ 377 h 401"/>
                <a:gd name="T112" fmla="*/ 1256 w 529"/>
                <a:gd name="T113" fmla="*/ 350 h 401"/>
                <a:gd name="T114" fmla="*/ 1256 w 529"/>
                <a:gd name="T115" fmla="*/ 323 h 401"/>
                <a:gd name="T116" fmla="*/ 1316 w 529"/>
                <a:gd name="T117" fmla="*/ 310 h 401"/>
                <a:gd name="T118" fmla="*/ 1316 w 529"/>
                <a:gd name="T119" fmla="*/ 244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9"/>
                <a:gd name="T181" fmla="*/ 0 h 401"/>
                <a:gd name="T182" fmla="*/ 529 w 529"/>
                <a:gd name="T183" fmla="*/ 401 h 4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4" name="Freeform 6"/>
            <p:cNvSpPr>
              <a:spLocks/>
            </p:cNvSpPr>
            <p:nvPr/>
          </p:nvSpPr>
          <p:spPr bwMode="gray">
            <a:xfrm>
              <a:off x="5395728" y="2376088"/>
              <a:ext cx="634739" cy="673128"/>
            </a:xfrm>
            <a:custGeom>
              <a:avLst/>
              <a:gdLst>
                <a:gd name="T0" fmla="*/ 941 w 377"/>
                <a:gd name="T1" fmla="*/ 299 h 393"/>
                <a:gd name="T2" fmla="*/ 842 w 377"/>
                <a:gd name="T3" fmla="*/ 203 h 393"/>
                <a:gd name="T4" fmla="*/ 860 w 377"/>
                <a:gd name="T5" fmla="*/ 163 h 393"/>
                <a:gd name="T6" fmla="*/ 782 w 377"/>
                <a:gd name="T7" fmla="*/ 67 h 393"/>
                <a:gd name="T8" fmla="*/ 722 w 377"/>
                <a:gd name="T9" fmla="*/ 13 h 393"/>
                <a:gd name="T10" fmla="*/ 701 w 377"/>
                <a:gd name="T11" fmla="*/ 67 h 393"/>
                <a:gd name="T12" fmla="*/ 661 w 377"/>
                <a:gd name="T13" fmla="*/ 0 h 393"/>
                <a:gd name="T14" fmla="*/ 582 w 377"/>
                <a:gd name="T15" fmla="*/ 0 h 393"/>
                <a:gd name="T16" fmla="*/ 601 w 377"/>
                <a:gd name="T17" fmla="*/ 41 h 393"/>
                <a:gd name="T18" fmla="*/ 500 w 377"/>
                <a:gd name="T19" fmla="*/ 96 h 393"/>
                <a:gd name="T20" fmla="*/ 440 w 377"/>
                <a:gd name="T21" fmla="*/ 96 h 393"/>
                <a:gd name="T22" fmla="*/ 121 w 377"/>
                <a:gd name="T23" fmla="*/ 245 h 393"/>
                <a:gd name="T24" fmla="*/ 60 w 377"/>
                <a:gd name="T25" fmla="*/ 191 h 393"/>
                <a:gd name="T26" fmla="*/ 20 w 377"/>
                <a:gd name="T27" fmla="*/ 191 h 393"/>
                <a:gd name="T28" fmla="*/ 41 w 377"/>
                <a:gd name="T29" fmla="*/ 231 h 393"/>
                <a:gd name="T30" fmla="*/ 41 w 377"/>
                <a:gd name="T31" fmla="*/ 272 h 393"/>
                <a:gd name="T32" fmla="*/ 60 w 377"/>
                <a:gd name="T33" fmla="*/ 314 h 393"/>
                <a:gd name="T34" fmla="*/ 20 w 377"/>
                <a:gd name="T35" fmla="*/ 314 h 393"/>
                <a:gd name="T36" fmla="*/ 20 w 377"/>
                <a:gd name="T37" fmla="*/ 367 h 393"/>
                <a:gd name="T38" fmla="*/ 0 w 377"/>
                <a:gd name="T39" fmla="*/ 395 h 393"/>
                <a:gd name="T40" fmla="*/ 79 w 377"/>
                <a:gd name="T41" fmla="*/ 408 h 393"/>
                <a:gd name="T42" fmla="*/ 162 w 377"/>
                <a:gd name="T43" fmla="*/ 504 h 393"/>
                <a:gd name="T44" fmla="*/ 260 w 377"/>
                <a:gd name="T45" fmla="*/ 408 h 393"/>
                <a:gd name="T46" fmla="*/ 300 w 377"/>
                <a:gd name="T47" fmla="*/ 354 h 393"/>
                <a:gd name="T48" fmla="*/ 401 w 377"/>
                <a:gd name="T49" fmla="*/ 340 h 393"/>
                <a:gd name="T50" fmla="*/ 463 w 377"/>
                <a:gd name="T51" fmla="*/ 367 h 393"/>
                <a:gd name="T52" fmla="*/ 463 w 377"/>
                <a:gd name="T53" fmla="*/ 380 h 393"/>
                <a:gd name="T54" fmla="*/ 482 w 377"/>
                <a:gd name="T55" fmla="*/ 380 h 393"/>
                <a:gd name="T56" fmla="*/ 422 w 377"/>
                <a:gd name="T57" fmla="*/ 476 h 393"/>
                <a:gd name="T58" fmla="*/ 381 w 377"/>
                <a:gd name="T59" fmla="*/ 476 h 393"/>
                <a:gd name="T60" fmla="*/ 401 w 377"/>
                <a:gd name="T61" fmla="*/ 530 h 393"/>
                <a:gd name="T62" fmla="*/ 381 w 377"/>
                <a:gd name="T63" fmla="*/ 544 h 393"/>
                <a:gd name="T64" fmla="*/ 422 w 377"/>
                <a:gd name="T65" fmla="*/ 544 h 393"/>
                <a:gd name="T66" fmla="*/ 341 w 377"/>
                <a:gd name="T67" fmla="*/ 639 h 393"/>
                <a:gd name="T68" fmla="*/ 360 w 377"/>
                <a:gd name="T69" fmla="*/ 666 h 393"/>
                <a:gd name="T70" fmla="*/ 401 w 377"/>
                <a:gd name="T71" fmla="*/ 639 h 393"/>
                <a:gd name="T72" fmla="*/ 422 w 377"/>
                <a:gd name="T73" fmla="*/ 598 h 393"/>
                <a:gd name="T74" fmla="*/ 463 w 377"/>
                <a:gd name="T75" fmla="*/ 598 h 393"/>
                <a:gd name="T76" fmla="*/ 500 w 377"/>
                <a:gd name="T77" fmla="*/ 573 h 393"/>
                <a:gd name="T78" fmla="*/ 500 w 377"/>
                <a:gd name="T79" fmla="*/ 530 h 393"/>
                <a:gd name="T80" fmla="*/ 643 w 377"/>
                <a:gd name="T81" fmla="*/ 476 h 393"/>
                <a:gd name="T82" fmla="*/ 761 w 377"/>
                <a:gd name="T83" fmla="*/ 450 h 393"/>
                <a:gd name="T84" fmla="*/ 782 w 377"/>
                <a:gd name="T85" fmla="*/ 380 h 393"/>
                <a:gd name="T86" fmla="*/ 860 w 377"/>
                <a:gd name="T87" fmla="*/ 340 h 393"/>
                <a:gd name="T88" fmla="*/ 922 w 377"/>
                <a:gd name="T89" fmla="*/ 327 h 393"/>
                <a:gd name="T90" fmla="*/ 941 w 377"/>
                <a:gd name="T91" fmla="*/ 299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7"/>
                <a:gd name="T139" fmla="*/ 0 h 393"/>
                <a:gd name="T140" fmla="*/ 377 w 377"/>
                <a:gd name="T141" fmla="*/ 393 h 3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5" name="Freeform 7"/>
            <p:cNvSpPr>
              <a:spLocks/>
            </p:cNvSpPr>
            <p:nvPr/>
          </p:nvSpPr>
          <p:spPr bwMode="gray">
            <a:xfrm>
              <a:off x="4912318" y="2528581"/>
              <a:ext cx="592703" cy="916502"/>
            </a:xfrm>
            <a:custGeom>
              <a:avLst/>
              <a:gdLst>
                <a:gd name="T0" fmla="*/ 790 w 353"/>
                <a:gd name="T1" fmla="*/ 266 h 537"/>
                <a:gd name="T2" fmla="*/ 731 w 353"/>
                <a:gd name="T3" fmla="*/ 160 h 537"/>
                <a:gd name="T4" fmla="*/ 614 w 353"/>
                <a:gd name="T5" fmla="*/ 148 h 537"/>
                <a:gd name="T6" fmla="*/ 552 w 353"/>
                <a:gd name="T7" fmla="*/ 0 h 537"/>
                <a:gd name="T8" fmla="*/ 435 w 353"/>
                <a:gd name="T9" fmla="*/ 109 h 537"/>
                <a:gd name="T10" fmla="*/ 336 w 353"/>
                <a:gd name="T11" fmla="*/ 135 h 537"/>
                <a:gd name="T12" fmla="*/ 198 w 353"/>
                <a:gd name="T13" fmla="*/ 173 h 537"/>
                <a:gd name="T14" fmla="*/ 79 w 353"/>
                <a:gd name="T15" fmla="*/ 122 h 537"/>
                <a:gd name="T16" fmla="*/ 20 w 353"/>
                <a:gd name="T17" fmla="*/ 201 h 537"/>
                <a:gd name="T18" fmla="*/ 138 w 353"/>
                <a:gd name="T19" fmla="*/ 335 h 537"/>
                <a:gd name="T20" fmla="*/ 60 w 353"/>
                <a:gd name="T21" fmla="*/ 388 h 537"/>
                <a:gd name="T22" fmla="*/ 158 w 353"/>
                <a:gd name="T23" fmla="*/ 454 h 537"/>
                <a:gd name="T24" fmla="*/ 79 w 353"/>
                <a:gd name="T25" fmla="*/ 480 h 537"/>
                <a:gd name="T26" fmla="*/ 41 w 353"/>
                <a:gd name="T27" fmla="*/ 546 h 537"/>
                <a:gd name="T28" fmla="*/ 79 w 353"/>
                <a:gd name="T29" fmla="*/ 668 h 537"/>
                <a:gd name="T30" fmla="*/ 60 w 353"/>
                <a:gd name="T31" fmla="*/ 854 h 537"/>
                <a:gd name="T32" fmla="*/ 217 w 353"/>
                <a:gd name="T33" fmla="*/ 882 h 537"/>
                <a:gd name="T34" fmla="*/ 277 w 353"/>
                <a:gd name="T35" fmla="*/ 854 h 537"/>
                <a:gd name="T36" fmla="*/ 375 w 353"/>
                <a:gd name="T37" fmla="*/ 708 h 537"/>
                <a:gd name="T38" fmla="*/ 573 w 353"/>
                <a:gd name="T39" fmla="*/ 628 h 537"/>
                <a:gd name="T40" fmla="*/ 593 w 353"/>
                <a:gd name="T41" fmla="*/ 575 h 537"/>
                <a:gd name="T42" fmla="*/ 476 w 353"/>
                <a:gd name="T43" fmla="*/ 534 h 537"/>
                <a:gd name="T44" fmla="*/ 454 w 353"/>
                <a:gd name="T45" fmla="*/ 480 h 537"/>
                <a:gd name="T46" fmla="*/ 397 w 353"/>
                <a:gd name="T47" fmla="*/ 442 h 537"/>
                <a:gd name="T48" fmla="*/ 259 w 353"/>
                <a:gd name="T49" fmla="*/ 429 h 537"/>
                <a:gd name="T50" fmla="*/ 336 w 353"/>
                <a:gd name="T51" fmla="*/ 280 h 537"/>
                <a:gd name="T52" fmla="*/ 397 w 353"/>
                <a:gd name="T53" fmla="*/ 227 h 537"/>
                <a:gd name="T54" fmla="*/ 476 w 353"/>
                <a:gd name="T55" fmla="*/ 253 h 537"/>
                <a:gd name="T56" fmla="*/ 513 w 353"/>
                <a:gd name="T57" fmla="*/ 307 h 537"/>
                <a:gd name="T58" fmla="*/ 552 w 353"/>
                <a:gd name="T59" fmla="*/ 335 h 537"/>
                <a:gd name="T60" fmla="*/ 633 w 353"/>
                <a:gd name="T61" fmla="*/ 429 h 537"/>
                <a:gd name="T62" fmla="*/ 673 w 353"/>
                <a:gd name="T63" fmla="*/ 480 h 537"/>
                <a:gd name="T64" fmla="*/ 810 w 353"/>
                <a:gd name="T65" fmla="*/ 361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537"/>
                <a:gd name="T101" fmla="*/ 353 w 353"/>
                <a:gd name="T102" fmla="*/ 537 h 5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6" name="Freeform 8"/>
            <p:cNvSpPr>
              <a:spLocks/>
            </p:cNvSpPr>
            <p:nvPr/>
          </p:nvSpPr>
          <p:spPr bwMode="gray">
            <a:xfrm>
              <a:off x="5084664" y="2761172"/>
              <a:ext cx="190562" cy="218728"/>
            </a:xfrm>
            <a:custGeom>
              <a:avLst/>
              <a:gdLst>
                <a:gd name="T0" fmla="*/ 283 w 113"/>
                <a:gd name="T1" fmla="*/ 103 h 129"/>
                <a:gd name="T2" fmla="*/ 243 w 113"/>
                <a:gd name="T3" fmla="*/ 64 h 129"/>
                <a:gd name="T4" fmla="*/ 283 w 113"/>
                <a:gd name="T5" fmla="*/ 26 h 129"/>
                <a:gd name="T6" fmla="*/ 202 w 113"/>
                <a:gd name="T7" fmla="*/ 26 h 129"/>
                <a:gd name="T8" fmla="*/ 183 w 113"/>
                <a:gd name="T9" fmla="*/ 0 h 129"/>
                <a:gd name="T10" fmla="*/ 141 w 113"/>
                <a:gd name="T11" fmla="*/ 0 h 129"/>
                <a:gd name="T12" fmla="*/ 122 w 113"/>
                <a:gd name="T13" fmla="*/ 52 h 129"/>
                <a:gd name="T14" fmla="*/ 83 w 113"/>
                <a:gd name="T15" fmla="*/ 52 h 129"/>
                <a:gd name="T16" fmla="*/ 0 w 113"/>
                <a:gd name="T17" fmla="*/ 143 h 129"/>
                <a:gd name="T18" fmla="*/ 0 w 113"/>
                <a:gd name="T19" fmla="*/ 194 h 129"/>
                <a:gd name="T20" fmla="*/ 83 w 113"/>
                <a:gd name="T21" fmla="*/ 194 h 129"/>
                <a:gd name="T22" fmla="*/ 122 w 113"/>
                <a:gd name="T23" fmla="*/ 207 h 129"/>
                <a:gd name="T24" fmla="*/ 202 w 113"/>
                <a:gd name="T25" fmla="*/ 181 h 129"/>
                <a:gd name="T26" fmla="*/ 202 w 113"/>
                <a:gd name="T27" fmla="*/ 156 h 129"/>
                <a:gd name="T28" fmla="*/ 183 w 113"/>
                <a:gd name="T29" fmla="*/ 130 h 129"/>
                <a:gd name="T30" fmla="*/ 243 w 113"/>
                <a:gd name="T31" fmla="*/ 130 h 129"/>
                <a:gd name="T32" fmla="*/ 283 w 113"/>
                <a:gd name="T33" fmla="*/ 103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29"/>
                <a:gd name="T53" fmla="*/ 113 w 113"/>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8" name="Freeform 9"/>
            <p:cNvSpPr>
              <a:spLocks/>
            </p:cNvSpPr>
            <p:nvPr/>
          </p:nvSpPr>
          <p:spPr bwMode="gray">
            <a:xfrm>
              <a:off x="5206568" y="2868996"/>
              <a:ext cx="149927" cy="206405"/>
            </a:xfrm>
            <a:custGeom>
              <a:avLst/>
              <a:gdLst>
                <a:gd name="T0" fmla="*/ 221 w 89"/>
                <a:gd name="T1" fmla="*/ 135 h 121"/>
                <a:gd name="T2" fmla="*/ 200 w 89"/>
                <a:gd name="T3" fmla="*/ 93 h 121"/>
                <a:gd name="T4" fmla="*/ 141 w 89"/>
                <a:gd name="T5" fmla="*/ 66 h 121"/>
                <a:gd name="T6" fmla="*/ 121 w 89"/>
                <a:gd name="T7" fmla="*/ 13 h 121"/>
                <a:gd name="T8" fmla="*/ 79 w 89"/>
                <a:gd name="T9" fmla="*/ 0 h 121"/>
                <a:gd name="T10" fmla="*/ 60 w 89"/>
                <a:gd name="T11" fmla="*/ 13 h 121"/>
                <a:gd name="T12" fmla="*/ 79 w 89"/>
                <a:gd name="T13" fmla="*/ 80 h 121"/>
                <a:gd name="T14" fmla="*/ 20 w 89"/>
                <a:gd name="T15" fmla="*/ 80 h 121"/>
                <a:gd name="T16" fmla="*/ 0 w 89"/>
                <a:gd name="T17" fmla="*/ 186 h 121"/>
                <a:gd name="T18" fmla="*/ 41 w 89"/>
                <a:gd name="T19" fmla="*/ 200 h 121"/>
                <a:gd name="T20" fmla="*/ 141 w 89"/>
                <a:gd name="T21" fmla="*/ 186 h 121"/>
                <a:gd name="T22" fmla="*/ 141 w 89"/>
                <a:gd name="T23" fmla="*/ 135 h 121"/>
                <a:gd name="T24" fmla="*/ 221 w 89"/>
                <a:gd name="T25" fmla="*/ 135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21"/>
                <a:gd name="T41" fmla="*/ 89 w 8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29" name="Freeform 10"/>
            <p:cNvSpPr>
              <a:spLocks/>
            </p:cNvSpPr>
            <p:nvPr/>
          </p:nvSpPr>
          <p:spPr bwMode="gray">
            <a:xfrm>
              <a:off x="5206568" y="2882859"/>
              <a:ext cx="57449" cy="69315"/>
            </a:xfrm>
            <a:custGeom>
              <a:avLst/>
              <a:gdLst>
                <a:gd name="T0" fmla="*/ 96 w 33"/>
                <a:gd name="T1" fmla="*/ 64 h 41"/>
                <a:gd name="T2" fmla="*/ 24 w 33"/>
                <a:gd name="T3" fmla="*/ 64 h 41"/>
                <a:gd name="T4" fmla="*/ 24 w 33"/>
                <a:gd name="T5" fmla="*/ 38 h 41"/>
                <a:gd name="T6" fmla="*/ 0 w 33"/>
                <a:gd name="T7" fmla="*/ 0 h 41"/>
                <a:gd name="T8" fmla="*/ 71 w 33"/>
                <a:gd name="T9" fmla="*/ 13 h 41"/>
                <a:gd name="T10" fmla="*/ 96 w 33"/>
                <a:gd name="T11" fmla="*/ 64 h 41"/>
                <a:gd name="T12" fmla="*/ 0 60000 65536"/>
                <a:gd name="T13" fmla="*/ 0 60000 65536"/>
                <a:gd name="T14" fmla="*/ 0 60000 65536"/>
                <a:gd name="T15" fmla="*/ 0 60000 65536"/>
                <a:gd name="T16" fmla="*/ 0 60000 65536"/>
                <a:gd name="T17" fmla="*/ 0 60000 65536"/>
                <a:gd name="T18" fmla="*/ 0 w 33"/>
                <a:gd name="T19" fmla="*/ 0 h 41"/>
                <a:gd name="T20" fmla="*/ 33 w 3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3" h="41">
                  <a:moveTo>
                    <a:pt x="32" y="40"/>
                  </a:moveTo>
                  <a:lnTo>
                    <a:pt x="8" y="40"/>
                  </a:lnTo>
                  <a:lnTo>
                    <a:pt x="8" y="24"/>
                  </a:lnTo>
                  <a:lnTo>
                    <a:pt x="0" y="0"/>
                  </a:lnTo>
                  <a:lnTo>
                    <a:pt x="24" y="8"/>
                  </a:lnTo>
                  <a:lnTo>
                    <a:pt x="32" y="4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30" name="Freeform 11"/>
            <p:cNvSpPr>
              <a:spLocks/>
            </p:cNvSpPr>
            <p:nvPr/>
          </p:nvSpPr>
          <p:spPr bwMode="gray">
            <a:xfrm>
              <a:off x="5072054" y="3129313"/>
              <a:ext cx="730020" cy="494449"/>
            </a:xfrm>
            <a:custGeom>
              <a:avLst/>
              <a:gdLst>
                <a:gd name="T0" fmla="*/ 384 w 433"/>
                <a:gd name="T1" fmla="*/ 13 h 289"/>
                <a:gd name="T2" fmla="*/ 343 w 433"/>
                <a:gd name="T3" fmla="*/ 41 h 289"/>
                <a:gd name="T4" fmla="*/ 243 w 433"/>
                <a:gd name="T5" fmla="*/ 54 h 289"/>
                <a:gd name="T6" fmla="*/ 141 w 433"/>
                <a:gd name="T7" fmla="*/ 122 h 289"/>
                <a:gd name="T8" fmla="*/ 41 w 433"/>
                <a:gd name="T9" fmla="*/ 215 h 289"/>
                <a:gd name="T10" fmla="*/ 41 w 433"/>
                <a:gd name="T11" fmla="*/ 271 h 289"/>
                <a:gd name="T12" fmla="*/ 83 w 433"/>
                <a:gd name="T13" fmla="*/ 311 h 289"/>
                <a:gd name="T14" fmla="*/ 122 w 433"/>
                <a:gd name="T15" fmla="*/ 298 h 289"/>
                <a:gd name="T16" fmla="*/ 162 w 433"/>
                <a:gd name="T17" fmla="*/ 298 h 289"/>
                <a:gd name="T18" fmla="*/ 20 w 433"/>
                <a:gd name="T19" fmla="*/ 380 h 289"/>
                <a:gd name="T20" fmla="*/ 0 w 433"/>
                <a:gd name="T21" fmla="*/ 419 h 289"/>
                <a:gd name="T22" fmla="*/ 41 w 433"/>
                <a:gd name="T23" fmla="*/ 432 h 289"/>
                <a:gd name="T24" fmla="*/ 122 w 433"/>
                <a:gd name="T25" fmla="*/ 486 h 289"/>
                <a:gd name="T26" fmla="*/ 202 w 433"/>
                <a:gd name="T27" fmla="*/ 486 h 289"/>
                <a:gd name="T28" fmla="*/ 243 w 433"/>
                <a:gd name="T29" fmla="*/ 459 h 289"/>
                <a:gd name="T30" fmla="*/ 243 w 433"/>
                <a:gd name="T31" fmla="*/ 432 h 289"/>
                <a:gd name="T32" fmla="*/ 283 w 433"/>
                <a:gd name="T33" fmla="*/ 445 h 289"/>
                <a:gd name="T34" fmla="*/ 301 w 433"/>
                <a:gd name="T35" fmla="*/ 459 h 289"/>
                <a:gd name="T36" fmla="*/ 384 w 433"/>
                <a:gd name="T37" fmla="*/ 486 h 289"/>
                <a:gd name="T38" fmla="*/ 422 w 433"/>
                <a:gd name="T39" fmla="*/ 459 h 289"/>
                <a:gd name="T40" fmla="*/ 484 w 433"/>
                <a:gd name="T41" fmla="*/ 459 h 289"/>
                <a:gd name="T42" fmla="*/ 484 w 433"/>
                <a:gd name="T43" fmla="*/ 486 h 289"/>
                <a:gd name="T44" fmla="*/ 525 w 433"/>
                <a:gd name="T45" fmla="*/ 472 h 289"/>
                <a:gd name="T46" fmla="*/ 606 w 433"/>
                <a:gd name="T47" fmla="*/ 393 h 289"/>
                <a:gd name="T48" fmla="*/ 646 w 433"/>
                <a:gd name="T49" fmla="*/ 393 h 289"/>
                <a:gd name="T50" fmla="*/ 746 w 433"/>
                <a:gd name="T51" fmla="*/ 285 h 289"/>
                <a:gd name="T52" fmla="*/ 746 w 433"/>
                <a:gd name="T53" fmla="*/ 244 h 289"/>
                <a:gd name="T54" fmla="*/ 766 w 433"/>
                <a:gd name="T55" fmla="*/ 231 h 289"/>
                <a:gd name="T56" fmla="*/ 786 w 433"/>
                <a:gd name="T57" fmla="*/ 258 h 289"/>
                <a:gd name="T58" fmla="*/ 868 w 433"/>
                <a:gd name="T59" fmla="*/ 163 h 289"/>
                <a:gd name="T60" fmla="*/ 948 w 433"/>
                <a:gd name="T61" fmla="*/ 136 h 289"/>
                <a:gd name="T62" fmla="*/ 948 w 433"/>
                <a:gd name="T63" fmla="*/ 149 h 289"/>
                <a:gd name="T64" fmla="*/ 1010 w 433"/>
                <a:gd name="T65" fmla="*/ 109 h 289"/>
                <a:gd name="T66" fmla="*/ 1052 w 433"/>
                <a:gd name="T67" fmla="*/ 122 h 289"/>
                <a:gd name="T68" fmla="*/ 1090 w 433"/>
                <a:gd name="T69" fmla="*/ 41 h 289"/>
                <a:gd name="T70" fmla="*/ 1070 w 433"/>
                <a:gd name="T71" fmla="*/ 27 h 289"/>
                <a:gd name="T72" fmla="*/ 1010 w 433"/>
                <a:gd name="T73" fmla="*/ 27 h 289"/>
                <a:gd name="T74" fmla="*/ 969 w 433"/>
                <a:gd name="T75" fmla="*/ 41 h 289"/>
                <a:gd name="T76" fmla="*/ 868 w 433"/>
                <a:gd name="T77" fmla="*/ 41 h 289"/>
                <a:gd name="T78" fmla="*/ 828 w 433"/>
                <a:gd name="T79" fmla="*/ 0 h 289"/>
                <a:gd name="T80" fmla="*/ 685 w 433"/>
                <a:gd name="T81" fmla="*/ 67 h 289"/>
                <a:gd name="T82" fmla="*/ 668 w 433"/>
                <a:gd name="T83" fmla="*/ 109 h 289"/>
                <a:gd name="T84" fmla="*/ 626 w 433"/>
                <a:gd name="T85" fmla="*/ 109 h 289"/>
                <a:gd name="T86" fmla="*/ 505 w 433"/>
                <a:gd name="T87" fmla="*/ 109 h 289"/>
                <a:gd name="T88" fmla="*/ 505 w 433"/>
                <a:gd name="T89" fmla="*/ 81 h 289"/>
                <a:gd name="T90" fmla="*/ 546 w 433"/>
                <a:gd name="T91" fmla="*/ 54 h 289"/>
                <a:gd name="T92" fmla="*/ 505 w 433"/>
                <a:gd name="T93" fmla="*/ 0 h 289"/>
                <a:gd name="T94" fmla="*/ 444 w 433"/>
                <a:gd name="T95" fmla="*/ 0 h 289"/>
                <a:gd name="T96" fmla="*/ 422 w 433"/>
                <a:gd name="T97" fmla="*/ 0 h 289"/>
                <a:gd name="T98" fmla="*/ 404 w 433"/>
                <a:gd name="T99" fmla="*/ 27 h 289"/>
                <a:gd name="T100" fmla="*/ 384 w 433"/>
                <a:gd name="T101" fmla="*/ 13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289"/>
                <a:gd name="T155" fmla="*/ 433 w 433"/>
                <a:gd name="T156" fmla="*/ 289 h 2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31" name="Freeform 12"/>
            <p:cNvSpPr>
              <a:spLocks/>
            </p:cNvSpPr>
            <p:nvPr/>
          </p:nvSpPr>
          <p:spPr bwMode="gray">
            <a:xfrm>
              <a:off x="5221981" y="3525180"/>
              <a:ext cx="605314" cy="546820"/>
            </a:xfrm>
            <a:custGeom>
              <a:avLst/>
              <a:gdLst>
                <a:gd name="T0" fmla="*/ 413 w 361"/>
                <a:gd name="T1" fmla="*/ 0 h 321"/>
                <a:gd name="T2" fmla="*/ 373 w 361"/>
                <a:gd name="T3" fmla="*/ 0 h 321"/>
                <a:gd name="T4" fmla="*/ 296 w 361"/>
                <a:gd name="T5" fmla="*/ 80 h 321"/>
                <a:gd name="T6" fmla="*/ 236 w 361"/>
                <a:gd name="T7" fmla="*/ 93 h 321"/>
                <a:gd name="T8" fmla="*/ 236 w 361"/>
                <a:gd name="T9" fmla="*/ 66 h 321"/>
                <a:gd name="T10" fmla="*/ 197 w 361"/>
                <a:gd name="T11" fmla="*/ 66 h 321"/>
                <a:gd name="T12" fmla="*/ 158 w 361"/>
                <a:gd name="T13" fmla="*/ 93 h 321"/>
                <a:gd name="T14" fmla="*/ 78 w 361"/>
                <a:gd name="T15" fmla="*/ 66 h 321"/>
                <a:gd name="T16" fmla="*/ 60 w 361"/>
                <a:gd name="T17" fmla="*/ 53 h 321"/>
                <a:gd name="T18" fmla="*/ 20 w 361"/>
                <a:gd name="T19" fmla="*/ 40 h 321"/>
                <a:gd name="T20" fmla="*/ 20 w 361"/>
                <a:gd name="T21" fmla="*/ 66 h 321"/>
                <a:gd name="T22" fmla="*/ 0 w 361"/>
                <a:gd name="T23" fmla="*/ 80 h 321"/>
                <a:gd name="T24" fmla="*/ 78 w 361"/>
                <a:gd name="T25" fmla="*/ 93 h 321"/>
                <a:gd name="T26" fmla="*/ 97 w 361"/>
                <a:gd name="T27" fmla="*/ 130 h 321"/>
                <a:gd name="T28" fmla="*/ 138 w 361"/>
                <a:gd name="T29" fmla="*/ 130 h 321"/>
                <a:gd name="T30" fmla="*/ 197 w 361"/>
                <a:gd name="T31" fmla="*/ 186 h 321"/>
                <a:gd name="T32" fmla="*/ 254 w 361"/>
                <a:gd name="T33" fmla="*/ 171 h 321"/>
                <a:gd name="T34" fmla="*/ 254 w 361"/>
                <a:gd name="T35" fmla="*/ 239 h 321"/>
                <a:gd name="T36" fmla="*/ 334 w 361"/>
                <a:gd name="T37" fmla="*/ 304 h 321"/>
                <a:gd name="T38" fmla="*/ 373 w 361"/>
                <a:gd name="T39" fmla="*/ 304 h 321"/>
                <a:gd name="T40" fmla="*/ 393 w 361"/>
                <a:gd name="T41" fmla="*/ 279 h 321"/>
                <a:gd name="T42" fmla="*/ 451 w 361"/>
                <a:gd name="T43" fmla="*/ 316 h 321"/>
                <a:gd name="T44" fmla="*/ 413 w 361"/>
                <a:gd name="T45" fmla="*/ 344 h 321"/>
                <a:gd name="T46" fmla="*/ 393 w 361"/>
                <a:gd name="T47" fmla="*/ 331 h 321"/>
                <a:gd name="T48" fmla="*/ 354 w 361"/>
                <a:gd name="T49" fmla="*/ 316 h 321"/>
                <a:gd name="T50" fmla="*/ 354 w 361"/>
                <a:gd name="T51" fmla="*/ 370 h 321"/>
                <a:gd name="T52" fmla="*/ 334 w 361"/>
                <a:gd name="T53" fmla="*/ 396 h 321"/>
                <a:gd name="T54" fmla="*/ 393 w 361"/>
                <a:gd name="T55" fmla="*/ 450 h 321"/>
                <a:gd name="T56" fmla="*/ 393 w 361"/>
                <a:gd name="T57" fmla="*/ 489 h 321"/>
                <a:gd name="T58" fmla="*/ 489 w 361"/>
                <a:gd name="T59" fmla="*/ 489 h 321"/>
                <a:gd name="T60" fmla="*/ 530 w 361"/>
                <a:gd name="T61" fmla="*/ 516 h 321"/>
                <a:gd name="T62" fmla="*/ 588 w 361"/>
                <a:gd name="T63" fmla="*/ 503 h 321"/>
                <a:gd name="T64" fmla="*/ 668 w 361"/>
                <a:gd name="T65" fmla="*/ 529 h 321"/>
                <a:gd name="T66" fmla="*/ 726 w 361"/>
                <a:gd name="T67" fmla="*/ 489 h 321"/>
                <a:gd name="T68" fmla="*/ 785 w 361"/>
                <a:gd name="T69" fmla="*/ 424 h 321"/>
                <a:gd name="T70" fmla="*/ 707 w 361"/>
                <a:gd name="T71" fmla="*/ 396 h 321"/>
                <a:gd name="T72" fmla="*/ 785 w 361"/>
                <a:gd name="T73" fmla="*/ 384 h 321"/>
                <a:gd name="T74" fmla="*/ 805 w 361"/>
                <a:gd name="T75" fmla="*/ 396 h 321"/>
                <a:gd name="T76" fmla="*/ 883 w 361"/>
                <a:gd name="T77" fmla="*/ 384 h 321"/>
                <a:gd name="T78" fmla="*/ 883 w 361"/>
                <a:gd name="T79" fmla="*/ 370 h 321"/>
                <a:gd name="T80" fmla="*/ 785 w 361"/>
                <a:gd name="T81" fmla="*/ 331 h 321"/>
                <a:gd name="T82" fmla="*/ 785 w 361"/>
                <a:gd name="T83" fmla="*/ 304 h 321"/>
                <a:gd name="T84" fmla="*/ 748 w 361"/>
                <a:gd name="T85" fmla="*/ 292 h 321"/>
                <a:gd name="T86" fmla="*/ 707 w 361"/>
                <a:gd name="T87" fmla="*/ 279 h 321"/>
                <a:gd name="T88" fmla="*/ 668 w 361"/>
                <a:gd name="T89" fmla="*/ 212 h 321"/>
                <a:gd name="T90" fmla="*/ 570 w 361"/>
                <a:gd name="T91" fmla="*/ 106 h 321"/>
                <a:gd name="T92" fmla="*/ 570 w 361"/>
                <a:gd name="T93" fmla="*/ 66 h 321"/>
                <a:gd name="T94" fmla="*/ 471 w 361"/>
                <a:gd name="T95" fmla="*/ 53 h 321"/>
                <a:gd name="T96" fmla="*/ 432 w 361"/>
                <a:gd name="T97" fmla="*/ 40 h 321"/>
                <a:gd name="T98" fmla="*/ 413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321"/>
                <a:gd name="T152" fmla="*/ 361 w 361"/>
                <a:gd name="T153" fmla="*/ 321 h 3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38" name="Freeform 13"/>
            <p:cNvSpPr>
              <a:spLocks/>
            </p:cNvSpPr>
            <p:nvPr/>
          </p:nvSpPr>
          <p:spPr bwMode="invGray">
            <a:xfrm>
              <a:off x="5719403" y="3962637"/>
              <a:ext cx="107892" cy="93961"/>
            </a:xfrm>
            <a:custGeom>
              <a:avLst/>
              <a:gdLst>
                <a:gd name="T0" fmla="*/ 54 w 65"/>
                <a:gd name="T1" fmla="*/ 0 h 57"/>
                <a:gd name="T2" fmla="*/ 0 w 65"/>
                <a:gd name="T3" fmla="*/ 56 h 57"/>
                <a:gd name="T4" fmla="*/ 54 w 65"/>
                <a:gd name="T5" fmla="*/ 78 h 57"/>
                <a:gd name="T6" fmla="*/ 150 w 65"/>
                <a:gd name="T7" fmla="*/ 56 h 57"/>
                <a:gd name="T8" fmla="*/ 150 w 65"/>
                <a:gd name="T9" fmla="*/ 34 h 57"/>
                <a:gd name="T10" fmla="*/ 54 w 65"/>
                <a:gd name="T11" fmla="*/ 0 h 57"/>
                <a:gd name="T12" fmla="*/ 0 60000 65536"/>
                <a:gd name="T13" fmla="*/ 0 60000 65536"/>
                <a:gd name="T14" fmla="*/ 0 60000 65536"/>
                <a:gd name="T15" fmla="*/ 0 60000 65536"/>
                <a:gd name="T16" fmla="*/ 0 60000 65536"/>
                <a:gd name="T17" fmla="*/ 0 60000 65536"/>
                <a:gd name="T18" fmla="*/ 0 w 65"/>
                <a:gd name="T19" fmla="*/ 0 h 57"/>
                <a:gd name="T20" fmla="*/ 65 w 65"/>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5" h="57">
                  <a:moveTo>
                    <a:pt x="24" y="0"/>
                  </a:moveTo>
                  <a:lnTo>
                    <a:pt x="0" y="40"/>
                  </a:lnTo>
                  <a:lnTo>
                    <a:pt x="24" y="56"/>
                  </a:lnTo>
                  <a:lnTo>
                    <a:pt x="64" y="40"/>
                  </a:lnTo>
                  <a:lnTo>
                    <a:pt x="64" y="24"/>
                  </a:lnTo>
                  <a:lnTo>
                    <a:pt x="24" y="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39" name="Freeform 14"/>
            <p:cNvSpPr>
              <a:spLocks/>
            </p:cNvSpPr>
            <p:nvPr/>
          </p:nvSpPr>
          <p:spPr bwMode="gray">
            <a:xfrm>
              <a:off x="5450375" y="4028871"/>
              <a:ext cx="403543" cy="506772"/>
            </a:xfrm>
            <a:custGeom>
              <a:avLst/>
              <a:gdLst>
                <a:gd name="T0" fmla="*/ 448 w 241"/>
                <a:gd name="T1" fmla="*/ 27 h 297"/>
                <a:gd name="T2" fmla="*/ 388 w 241"/>
                <a:gd name="T3" fmla="*/ 0 h 297"/>
                <a:gd name="T4" fmla="*/ 332 w 241"/>
                <a:gd name="T5" fmla="*/ 41 h 297"/>
                <a:gd name="T6" fmla="*/ 253 w 241"/>
                <a:gd name="T7" fmla="*/ 13 h 297"/>
                <a:gd name="T8" fmla="*/ 196 w 241"/>
                <a:gd name="T9" fmla="*/ 27 h 297"/>
                <a:gd name="T10" fmla="*/ 176 w 241"/>
                <a:gd name="T11" fmla="*/ 53 h 297"/>
                <a:gd name="T12" fmla="*/ 155 w 241"/>
                <a:gd name="T13" fmla="*/ 80 h 297"/>
                <a:gd name="T14" fmla="*/ 176 w 241"/>
                <a:gd name="T15" fmla="*/ 122 h 297"/>
                <a:gd name="T16" fmla="*/ 137 w 241"/>
                <a:gd name="T17" fmla="*/ 122 h 297"/>
                <a:gd name="T18" fmla="*/ 116 w 241"/>
                <a:gd name="T19" fmla="*/ 107 h 297"/>
                <a:gd name="T20" fmla="*/ 97 w 241"/>
                <a:gd name="T21" fmla="*/ 107 h 297"/>
                <a:gd name="T22" fmla="*/ 97 w 241"/>
                <a:gd name="T23" fmla="*/ 135 h 297"/>
                <a:gd name="T24" fmla="*/ 97 w 241"/>
                <a:gd name="T25" fmla="*/ 160 h 297"/>
                <a:gd name="T26" fmla="*/ 97 w 241"/>
                <a:gd name="T27" fmla="*/ 160 h 297"/>
                <a:gd name="T28" fmla="*/ 97 w 241"/>
                <a:gd name="T29" fmla="*/ 186 h 297"/>
                <a:gd name="T30" fmla="*/ 20 w 241"/>
                <a:gd name="T31" fmla="*/ 227 h 297"/>
                <a:gd name="T32" fmla="*/ 0 w 241"/>
                <a:gd name="T33" fmla="*/ 240 h 297"/>
                <a:gd name="T34" fmla="*/ 0 w 241"/>
                <a:gd name="T35" fmla="*/ 294 h 297"/>
                <a:gd name="T36" fmla="*/ 60 w 241"/>
                <a:gd name="T37" fmla="*/ 320 h 297"/>
                <a:gd name="T38" fmla="*/ 60 w 241"/>
                <a:gd name="T39" fmla="*/ 388 h 297"/>
                <a:gd name="T40" fmla="*/ 116 w 241"/>
                <a:gd name="T41" fmla="*/ 388 h 297"/>
                <a:gd name="T42" fmla="*/ 116 w 241"/>
                <a:gd name="T43" fmla="*/ 414 h 297"/>
                <a:gd name="T44" fmla="*/ 137 w 241"/>
                <a:gd name="T45" fmla="*/ 440 h 297"/>
                <a:gd name="T46" fmla="*/ 155 w 241"/>
                <a:gd name="T47" fmla="*/ 480 h 297"/>
                <a:gd name="T48" fmla="*/ 213 w 241"/>
                <a:gd name="T49" fmla="*/ 480 h 297"/>
                <a:gd name="T50" fmla="*/ 253 w 241"/>
                <a:gd name="T51" fmla="*/ 440 h 297"/>
                <a:gd name="T52" fmla="*/ 272 w 241"/>
                <a:gd name="T53" fmla="*/ 440 h 297"/>
                <a:gd name="T54" fmla="*/ 272 w 241"/>
                <a:gd name="T55" fmla="*/ 466 h 297"/>
                <a:gd name="T56" fmla="*/ 292 w 241"/>
                <a:gd name="T57" fmla="*/ 480 h 297"/>
                <a:gd name="T58" fmla="*/ 332 w 241"/>
                <a:gd name="T59" fmla="*/ 480 h 297"/>
                <a:gd name="T60" fmla="*/ 332 w 241"/>
                <a:gd name="T61" fmla="*/ 466 h 297"/>
                <a:gd name="T62" fmla="*/ 370 w 241"/>
                <a:gd name="T63" fmla="*/ 466 h 297"/>
                <a:gd name="T64" fmla="*/ 370 w 241"/>
                <a:gd name="T65" fmla="*/ 480 h 297"/>
                <a:gd name="T66" fmla="*/ 388 w 241"/>
                <a:gd name="T67" fmla="*/ 493 h 297"/>
                <a:gd name="T68" fmla="*/ 429 w 241"/>
                <a:gd name="T69" fmla="*/ 480 h 297"/>
                <a:gd name="T70" fmla="*/ 448 w 241"/>
                <a:gd name="T71" fmla="*/ 429 h 297"/>
                <a:gd name="T72" fmla="*/ 448 w 241"/>
                <a:gd name="T73" fmla="*/ 374 h 297"/>
                <a:gd name="T74" fmla="*/ 489 w 241"/>
                <a:gd name="T75" fmla="*/ 374 h 297"/>
                <a:gd name="T76" fmla="*/ 489 w 241"/>
                <a:gd name="T77" fmla="*/ 361 h 297"/>
                <a:gd name="T78" fmla="*/ 489 w 241"/>
                <a:gd name="T79" fmla="*/ 335 h 297"/>
                <a:gd name="T80" fmla="*/ 526 w 241"/>
                <a:gd name="T81" fmla="*/ 361 h 297"/>
                <a:gd name="T82" fmla="*/ 565 w 241"/>
                <a:gd name="T83" fmla="*/ 320 h 297"/>
                <a:gd name="T84" fmla="*/ 526 w 241"/>
                <a:gd name="T85" fmla="*/ 294 h 297"/>
                <a:gd name="T86" fmla="*/ 526 w 241"/>
                <a:gd name="T87" fmla="*/ 280 h 297"/>
                <a:gd name="T88" fmla="*/ 565 w 241"/>
                <a:gd name="T89" fmla="*/ 266 h 297"/>
                <a:gd name="T90" fmla="*/ 545 w 241"/>
                <a:gd name="T91" fmla="*/ 227 h 297"/>
                <a:gd name="T92" fmla="*/ 526 w 241"/>
                <a:gd name="T93" fmla="*/ 214 h 297"/>
                <a:gd name="T94" fmla="*/ 586 w 241"/>
                <a:gd name="T95" fmla="*/ 227 h 297"/>
                <a:gd name="T96" fmla="*/ 586 w 241"/>
                <a:gd name="T97" fmla="*/ 173 h 297"/>
                <a:gd name="T98" fmla="*/ 526 w 241"/>
                <a:gd name="T99" fmla="*/ 201 h 297"/>
                <a:gd name="T100" fmla="*/ 586 w 241"/>
                <a:gd name="T101" fmla="*/ 135 h 297"/>
                <a:gd name="T102" fmla="*/ 489 w 241"/>
                <a:gd name="T103" fmla="*/ 93 h 297"/>
                <a:gd name="T104" fmla="*/ 429 w 241"/>
                <a:gd name="T105" fmla="*/ 93 h 297"/>
                <a:gd name="T106" fmla="*/ 388 w 241"/>
                <a:gd name="T107" fmla="*/ 122 h 297"/>
                <a:gd name="T108" fmla="*/ 370 w 241"/>
                <a:gd name="T109" fmla="*/ 80 h 297"/>
                <a:gd name="T110" fmla="*/ 388 w 241"/>
                <a:gd name="T111" fmla="*/ 66 h 297"/>
                <a:gd name="T112" fmla="*/ 448 w 241"/>
                <a:gd name="T113" fmla="*/ 27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1"/>
                <a:gd name="T172" fmla="*/ 0 h 297"/>
                <a:gd name="T173" fmla="*/ 241 w 241"/>
                <a:gd name="T174" fmla="*/ 297 h 2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0" name="Freeform 15"/>
            <p:cNvSpPr>
              <a:spLocks/>
            </p:cNvSpPr>
            <p:nvPr/>
          </p:nvSpPr>
          <p:spPr bwMode="gray">
            <a:xfrm>
              <a:off x="5247202" y="4426279"/>
              <a:ext cx="459590" cy="629999"/>
            </a:xfrm>
            <a:custGeom>
              <a:avLst/>
              <a:gdLst>
                <a:gd name="T0" fmla="*/ 681 w 273"/>
                <a:gd name="T1" fmla="*/ 93 h 369"/>
                <a:gd name="T2" fmla="*/ 681 w 273"/>
                <a:gd name="T3" fmla="*/ 80 h 369"/>
                <a:gd name="T4" fmla="*/ 643 w 273"/>
                <a:gd name="T5" fmla="*/ 80 h 369"/>
                <a:gd name="T6" fmla="*/ 643 w 273"/>
                <a:gd name="T7" fmla="*/ 93 h 369"/>
                <a:gd name="T8" fmla="*/ 601 w 273"/>
                <a:gd name="T9" fmla="*/ 93 h 369"/>
                <a:gd name="T10" fmla="*/ 580 w 273"/>
                <a:gd name="T11" fmla="*/ 93 h 369"/>
                <a:gd name="T12" fmla="*/ 580 w 273"/>
                <a:gd name="T13" fmla="*/ 53 h 369"/>
                <a:gd name="T14" fmla="*/ 560 w 273"/>
                <a:gd name="T15" fmla="*/ 53 h 369"/>
                <a:gd name="T16" fmla="*/ 520 w 273"/>
                <a:gd name="T17" fmla="*/ 93 h 369"/>
                <a:gd name="T18" fmla="*/ 461 w 273"/>
                <a:gd name="T19" fmla="*/ 93 h 369"/>
                <a:gd name="T20" fmla="*/ 440 w 273"/>
                <a:gd name="T21" fmla="*/ 53 h 369"/>
                <a:gd name="T22" fmla="*/ 422 w 273"/>
                <a:gd name="T23" fmla="*/ 27 h 369"/>
                <a:gd name="T24" fmla="*/ 401 w 273"/>
                <a:gd name="T25" fmla="*/ 0 h 369"/>
                <a:gd name="T26" fmla="*/ 360 w 273"/>
                <a:gd name="T27" fmla="*/ 0 h 369"/>
                <a:gd name="T28" fmla="*/ 360 w 273"/>
                <a:gd name="T29" fmla="*/ 13 h 369"/>
                <a:gd name="T30" fmla="*/ 281 w 273"/>
                <a:gd name="T31" fmla="*/ 27 h 369"/>
                <a:gd name="T32" fmla="*/ 281 w 273"/>
                <a:gd name="T33" fmla="*/ 53 h 369"/>
                <a:gd name="T34" fmla="*/ 199 w 273"/>
                <a:gd name="T35" fmla="*/ 53 h 369"/>
                <a:gd name="T36" fmla="*/ 162 w 273"/>
                <a:gd name="T37" fmla="*/ 80 h 369"/>
                <a:gd name="T38" fmla="*/ 162 w 273"/>
                <a:gd name="T39" fmla="*/ 122 h 369"/>
                <a:gd name="T40" fmla="*/ 181 w 273"/>
                <a:gd name="T41" fmla="*/ 149 h 369"/>
                <a:gd name="T42" fmla="*/ 121 w 273"/>
                <a:gd name="T43" fmla="*/ 186 h 369"/>
                <a:gd name="T44" fmla="*/ 101 w 273"/>
                <a:gd name="T45" fmla="*/ 186 h 369"/>
                <a:gd name="T46" fmla="*/ 79 w 273"/>
                <a:gd name="T47" fmla="*/ 241 h 369"/>
                <a:gd name="T48" fmla="*/ 79 w 273"/>
                <a:gd name="T49" fmla="*/ 267 h 369"/>
                <a:gd name="T50" fmla="*/ 79 w 273"/>
                <a:gd name="T51" fmla="*/ 294 h 369"/>
                <a:gd name="T52" fmla="*/ 41 w 273"/>
                <a:gd name="T53" fmla="*/ 336 h 369"/>
                <a:gd name="T54" fmla="*/ 20 w 273"/>
                <a:gd name="T55" fmla="*/ 361 h 369"/>
                <a:gd name="T56" fmla="*/ 0 w 273"/>
                <a:gd name="T57" fmla="*/ 429 h 369"/>
                <a:gd name="T58" fmla="*/ 20 w 273"/>
                <a:gd name="T59" fmla="*/ 454 h 369"/>
                <a:gd name="T60" fmla="*/ 138 w 273"/>
                <a:gd name="T61" fmla="*/ 454 h 369"/>
                <a:gd name="T62" fmla="*/ 199 w 273"/>
                <a:gd name="T63" fmla="*/ 549 h 369"/>
                <a:gd name="T64" fmla="*/ 221 w 273"/>
                <a:gd name="T65" fmla="*/ 615 h 369"/>
                <a:gd name="T66" fmla="*/ 281 w 273"/>
                <a:gd name="T67" fmla="*/ 549 h 369"/>
                <a:gd name="T68" fmla="*/ 300 w 273"/>
                <a:gd name="T69" fmla="*/ 562 h 369"/>
                <a:gd name="T70" fmla="*/ 381 w 273"/>
                <a:gd name="T71" fmla="*/ 510 h 369"/>
                <a:gd name="T72" fmla="*/ 381 w 273"/>
                <a:gd name="T73" fmla="*/ 468 h 369"/>
                <a:gd name="T74" fmla="*/ 461 w 273"/>
                <a:gd name="T75" fmla="*/ 454 h 369"/>
                <a:gd name="T76" fmla="*/ 500 w 273"/>
                <a:gd name="T77" fmla="*/ 388 h 369"/>
                <a:gd name="T78" fmla="*/ 542 w 273"/>
                <a:gd name="T79" fmla="*/ 375 h 369"/>
                <a:gd name="T80" fmla="*/ 542 w 273"/>
                <a:gd name="T81" fmla="*/ 336 h 369"/>
                <a:gd name="T82" fmla="*/ 601 w 273"/>
                <a:gd name="T83" fmla="*/ 336 h 369"/>
                <a:gd name="T84" fmla="*/ 621 w 273"/>
                <a:gd name="T85" fmla="*/ 267 h 369"/>
                <a:gd name="T86" fmla="*/ 601 w 273"/>
                <a:gd name="T87" fmla="*/ 214 h 369"/>
                <a:gd name="T88" fmla="*/ 621 w 273"/>
                <a:gd name="T89" fmla="*/ 201 h 369"/>
                <a:gd name="T90" fmla="*/ 580 w 273"/>
                <a:gd name="T91" fmla="*/ 173 h 369"/>
                <a:gd name="T92" fmla="*/ 621 w 273"/>
                <a:gd name="T93" fmla="*/ 160 h 369"/>
                <a:gd name="T94" fmla="*/ 643 w 273"/>
                <a:gd name="T95" fmla="*/ 173 h 369"/>
                <a:gd name="T96" fmla="*/ 681 w 273"/>
                <a:gd name="T97" fmla="*/ 135 h 369"/>
                <a:gd name="T98" fmla="*/ 681 w 273"/>
                <a:gd name="T99" fmla="*/ 93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69"/>
                <a:gd name="T152" fmla="*/ 273 w 273"/>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1" name="Freeform 16"/>
            <p:cNvSpPr>
              <a:spLocks/>
            </p:cNvSpPr>
            <p:nvPr/>
          </p:nvSpPr>
          <p:spPr bwMode="gray">
            <a:xfrm>
              <a:off x="4546608" y="4822146"/>
              <a:ext cx="850522" cy="656184"/>
            </a:xfrm>
            <a:custGeom>
              <a:avLst/>
              <a:gdLst>
                <a:gd name="T0" fmla="*/ 1244 w 505"/>
                <a:gd name="T1" fmla="*/ 158 h 385"/>
                <a:gd name="T2" fmla="*/ 1065 w 505"/>
                <a:gd name="T3" fmla="*/ 66 h 385"/>
                <a:gd name="T4" fmla="*/ 1023 w 505"/>
                <a:gd name="T5" fmla="*/ 93 h 385"/>
                <a:gd name="T6" fmla="*/ 944 w 505"/>
                <a:gd name="T7" fmla="*/ 66 h 385"/>
                <a:gd name="T8" fmla="*/ 782 w 505"/>
                <a:gd name="T9" fmla="*/ 93 h 385"/>
                <a:gd name="T10" fmla="*/ 782 w 505"/>
                <a:gd name="T11" fmla="*/ 0 h 385"/>
                <a:gd name="T12" fmla="*/ 703 w 505"/>
                <a:gd name="T13" fmla="*/ 0 h 385"/>
                <a:gd name="T14" fmla="*/ 543 w 505"/>
                <a:gd name="T15" fmla="*/ 13 h 385"/>
                <a:gd name="T16" fmla="*/ 522 w 505"/>
                <a:gd name="T17" fmla="*/ 66 h 385"/>
                <a:gd name="T18" fmla="*/ 422 w 505"/>
                <a:gd name="T19" fmla="*/ 41 h 385"/>
                <a:gd name="T20" fmla="*/ 361 w 505"/>
                <a:gd name="T21" fmla="*/ 80 h 385"/>
                <a:gd name="T22" fmla="*/ 381 w 505"/>
                <a:gd name="T23" fmla="*/ 145 h 385"/>
                <a:gd name="T24" fmla="*/ 361 w 505"/>
                <a:gd name="T25" fmla="*/ 186 h 385"/>
                <a:gd name="T26" fmla="*/ 281 w 505"/>
                <a:gd name="T27" fmla="*/ 279 h 385"/>
                <a:gd name="T28" fmla="*/ 181 w 505"/>
                <a:gd name="T29" fmla="*/ 371 h 385"/>
                <a:gd name="T30" fmla="*/ 79 w 505"/>
                <a:gd name="T31" fmla="*/ 450 h 385"/>
                <a:gd name="T32" fmla="*/ 0 w 505"/>
                <a:gd name="T33" fmla="*/ 492 h 385"/>
                <a:gd name="T34" fmla="*/ 20 w 505"/>
                <a:gd name="T35" fmla="*/ 518 h 385"/>
                <a:gd name="T36" fmla="*/ 41 w 505"/>
                <a:gd name="T37" fmla="*/ 596 h 385"/>
                <a:gd name="T38" fmla="*/ 141 w 505"/>
                <a:gd name="T39" fmla="*/ 636 h 385"/>
                <a:gd name="T40" fmla="*/ 101 w 505"/>
                <a:gd name="T41" fmla="*/ 572 h 385"/>
                <a:gd name="T42" fmla="*/ 200 w 505"/>
                <a:gd name="T43" fmla="*/ 505 h 385"/>
                <a:gd name="T44" fmla="*/ 381 w 505"/>
                <a:gd name="T45" fmla="*/ 465 h 385"/>
                <a:gd name="T46" fmla="*/ 482 w 505"/>
                <a:gd name="T47" fmla="*/ 492 h 385"/>
                <a:gd name="T48" fmla="*/ 601 w 505"/>
                <a:gd name="T49" fmla="*/ 411 h 385"/>
                <a:gd name="T50" fmla="*/ 662 w 505"/>
                <a:gd name="T51" fmla="*/ 398 h 385"/>
                <a:gd name="T52" fmla="*/ 662 w 505"/>
                <a:gd name="T53" fmla="*/ 357 h 385"/>
                <a:gd name="T54" fmla="*/ 703 w 505"/>
                <a:gd name="T55" fmla="*/ 344 h 385"/>
                <a:gd name="T56" fmla="*/ 844 w 505"/>
                <a:gd name="T57" fmla="*/ 384 h 385"/>
                <a:gd name="T58" fmla="*/ 844 w 505"/>
                <a:gd name="T59" fmla="*/ 332 h 385"/>
                <a:gd name="T60" fmla="*/ 944 w 505"/>
                <a:gd name="T61" fmla="*/ 319 h 385"/>
                <a:gd name="T62" fmla="*/ 982 w 505"/>
                <a:gd name="T63" fmla="*/ 332 h 385"/>
                <a:gd name="T64" fmla="*/ 1004 w 505"/>
                <a:gd name="T65" fmla="*/ 306 h 385"/>
                <a:gd name="T66" fmla="*/ 1124 w 505"/>
                <a:gd name="T67" fmla="*/ 292 h 385"/>
                <a:gd name="T68" fmla="*/ 1204 w 505"/>
                <a:gd name="T69" fmla="*/ 22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385"/>
                <a:gd name="T107" fmla="*/ 505 w 505"/>
                <a:gd name="T108" fmla="*/ 385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2" name="Freeform 17"/>
            <p:cNvSpPr>
              <a:spLocks/>
            </p:cNvSpPr>
            <p:nvPr/>
          </p:nvSpPr>
          <p:spPr bwMode="gray">
            <a:xfrm>
              <a:off x="3980527" y="4698919"/>
              <a:ext cx="837911" cy="656184"/>
            </a:xfrm>
            <a:custGeom>
              <a:avLst/>
              <a:gdLst>
                <a:gd name="T0" fmla="*/ 868 w 497"/>
                <a:gd name="T1" fmla="*/ 572 h 385"/>
                <a:gd name="T2" fmla="*/ 1052 w 497"/>
                <a:gd name="T3" fmla="*/ 492 h 385"/>
                <a:gd name="T4" fmla="*/ 1131 w 497"/>
                <a:gd name="T5" fmla="*/ 398 h 385"/>
                <a:gd name="T6" fmla="*/ 1210 w 497"/>
                <a:gd name="T7" fmla="*/ 306 h 385"/>
                <a:gd name="T8" fmla="*/ 1251 w 497"/>
                <a:gd name="T9" fmla="*/ 266 h 385"/>
                <a:gd name="T10" fmla="*/ 1210 w 497"/>
                <a:gd name="T11" fmla="*/ 214 h 385"/>
                <a:gd name="T12" fmla="*/ 1151 w 497"/>
                <a:gd name="T13" fmla="*/ 158 h 385"/>
                <a:gd name="T14" fmla="*/ 1109 w 497"/>
                <a:gd name="T15" fmla="*/ 186 h 385"/>
                <a:gd name="T16" fmla="*/ 1070 w 497"/>
                <a:gd name="T17" fmla="*/ 173 h 385"/>
                <a:gd name="T18" fmla="*/ 1109 w 497"/>
                <a:gd name="T19" fmla="*/ 93 h 385"/>
                <a:gd name="T20" fmla="*/ 1109 w 497"/>
                <a:gd name="T21" fmla="*/ 27 h 385"/>
                <a:gd name="T22" fmla="*/ 1029 w 497"/>
                <a:gd name="T23" fmla="*/ 13 h 385"/>
                <a:gd name="T24" fmla="*/ 948 w 497"/>
                <a:gd name="T25" fmla="*/ 41 h 385"/>
                <a:gd name="T26" fmla="*/ 907 w 497"/>
                <a:gd name="T27" fmla="*/ 41 h 385"/>
                <a:gd name="T28" fmla="*/ 806 w 497"/>
                <a:gd name="T29" fmla="*/ 53 h 385"/>
                <a:gd name="T30" fmla="*/ 728 w 497"/>
                <a:gd name="T31" fmla="*/ 106 h 385"/>
                <a:gd name="T32" fmla="*/ 668 w 497"/>
                <a:gd name="T33" fmla="*/ 120 h 385"/>
                <a:gd name="T34" fmla="*/ 566 w 497"/>
                <a:gd name="T35" fmla="*/ 158 h 385"/>
                <a:gd name="T36" fmla="*/ 463 w 497"/>
                <a:gd name="T37" fmla="*/ 145 h 385"/>
                <a:gd name="T38" fmla="*/ 404 w 497"/>
                <a:gd name="T39" fmla="*/ 120 h 385"/>
                <a:gd name="T40" fmla="*/ 362 w 497"/>
                <a:gd name="T41" fmla="*/ 145 h 385"/>
                <a:gd name="T42" fmla="*/ 243 w 497"/>
                <a:gd name="T43" fmla="*/ 214 h 385"/>
                <a:gd name="T44" fmla="*/ 83 w 497"/>
                <a:gd name="T45" fmla="*/ 186 h 385"/>
                <a:gd name="T46" fmla="*/ 0 w 497"/>
                <a:gd name="T47" fmla="*/ 214 h 385"/>
                <a:gd name="T48" fmla="*/ 83 w 497"/>
                <a:gd name="T49" fmla="*/ 239 h 385"/>
                <a:gd name="T50" fmla="*/ 223 w 497"/>
                <a:gd name="T51" fmla="*/ 279 h 385"/>
                <a:gd name="T52" fmla="*/ 261 w 497"/>
                <a:gd name="T53" fmla="*/ 344 h 385"/>
                <a:gd name="T54" fmla="*/ 141 w 497"/>
                <a:gd name="T55" fmla="*/ 371 h 385"/>
                <a:gd name="T56" fmla="*/ 223 w 497"/>
                <a:gd name="T57" fmla="*/ 411 h 385"/>
                <a:gd name="T58" fmla="*/ 343 w 497"/>
                <a:gd name="T59" fmla="*/ 465 h 385"/>
                <a:gd name="T60" fmla="*/ 343 w 497"/>
                <a:gd name="T61" fmla="*/ 505 h 385"/>
                <a:gd name="T62" fmla="*/ 525 w 497"/>
                <a:gd name="T63" fmla="*/ 596 h 385"/>
                <a:gd name="T64" fmla="*/ 626 w 497"/>
                <a:gd name="T65" fmla="*/ 596 h 385"/>
                <a:gd name="T66" fmla="*/ 646 w 497"/>
                <a:gd name="T67" fmla="*/ 572 h 385"/>
                <a:gd name="T68" fmla="*/ 746 w 497"/>
                <a:gd name="T69" fmla="*/ 623 h 385"/>
                <a:gd name="T70" fmla="*/ 847 w 497"/>
                <a:gd name="T71" fmla="*/ 610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7"/>
                <a:gd name="T109" fmla="*/ 0 h 385"/>
                <a:gd name="T110" fmla="*/ 497 w 497"/>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3" name="Freeform 18"/>
            <p:cNvSpPr>
              <a:spLocks/>
            </p:cNvSpPr>
            <p:nvPr/>
          </p:nvSpPr>
          <p:spPr bwMode="invGray">
            <a:xfrm>
              <a:off x="3900659" y="4330778"/>
              <a:ext cx="622128" cy="603813"/>
            </a:xfrm>
            <a:custGeom>
              <a:avLst/>
              <a:gdLst>
                <a:gd name="T0" fmla="*/ 122 w 369"/>
                <a:gd name="T1" fmla="*/ 540 h 353"/>
                <a:gd name="T2" fmla="*/ 83 w 369"/>
                <a:gd name="T3" fmla="*/ 445 h 353"/>
                <a:gd name="T4" fmla="*/ 141 w 369"/>
                <a:gd name="T5" fmla="*/ 324 h 353"/>
                <a:gd name="T6" fmla="*/ 20 w 369"/>
                <a:gd name="T7" fmla="*/ 271 h 353"/>
                <a:gd name="T8" fmla="*/ 41 w 369"/>
                <a:gd name="T9" fmla="*/ 231 h 353"/>
                <a:gd name="T10" fmla="*/ 122 w 369"/>
                <a:gd name="T11" fmla="*/ 231 h 353"/>
                <a:gd name="T12" fmla="*/ 261 w 369"/>
                <a:gd name="T13" fmla="*/ 202 h 353"/>
                <a:gd name="T14" fmla="*/ 422 w 369"/>
                <a:gd name="T15" fmla="*/ 189 h 353"/>
                <a:gd name="T16" fmla="*/ 343 w 369"/>
                <a:gd name="T17" fmla="*/ 135 h 353"/>
                <a:gd name="T18" fmla="*/ 362 w 369"/>
                <a:gd name="T19" fmla="*/ 67 h 353"/>
                <a:gd name="T20" fmla="*/ 463 w 369"/>
                <a:gd name="T21" fmla="*/ 67 h 353"/>
                <a:gd name="T22" fmla="*/ 525 w 369"/>
                <a:gd name="T23" fmla="*/ 81 h 353"/>
                <a:gd name="T24" fmla="*/ 585 w 369"/>
                <a:gd name="T25" fmla="*/ 67 h 353"/>
                <a:gd name="T26" fmla="*/ 626 w 369"/>
                <a:gd name="T27" fmla="*/ 0 h 353"/>
                <a:gd name="T28" fmla="*/ 728 w 369"/>
                <a:gd name="T29" fmla="*/ 27 h 353"/>
                <a:gd name="T30" fmla="*/ 806 w 369"/>
                <a:gd name="T31" fmla="*/ 122 h 353"/>
                <a:gd name="T32" fmla="*/ 868 w 369"/>
                <a:gd name="T33" fmla="*/ 149 h 353"/>
                <a:gd name="T34" fmla="*/ 907 w 369"/>
                <a:gd name="T35" fmla="*/ 109 h 353"/>
                <a:gd name="T36" fmla="*/ 907 w 369"/>
                <a:gd name="T37" fmla="*/ 163 h 353"/>
                <a:gd name="T38" fmla="*/ 907 w 369"/>
                <a:gd name="T39" fmla="*/ 215 h 353"/>
                <a:gd name="T40" fmla="*/ 847 w 369"/>
                <a:gd name="T41" fmla="*/ 285 h 353"/>
                <a:gd name="T42" fmla="*/ 928 w 369"/>
                <a:gd name="T43" fmla="*/ 311 h 353"/>
                <a:gd name="T44" fmla="*/ 907 w 369"/>
                <a:gd name="T45" fmla="*/ 351 h 353"/>
                <a:gd name="T46" fmla="*/ 928 w 369"/>
                <a:gd name="T47" fmla="*/ 393 h 353"/>
                <a:gd name="T48" fmla="*/ 868 w 369"/>
                <a:gd name="T49" fmla="*/ 432 h 353"/>
                <a:gd name="T50" fmla="*/ 868 w 369"/>
                <a:gd name="T51" fmla="*/ 472 h 353"/>
                <a:gd name="T52" fmla="*/ 786 w 369"/>
                <a:gd name="T53" fmla="*/ 486 h 353"/>
                <a:gd name="T54" fmla="*/ 685 w 369"/>
                <a:gd name="T55" fmla="*/ 525 h 353"/>
                <a:gd name="T56" fmla="*/ 585 w 369"/>
                <a:gd name="T57" fmla="*/ 513 h 353"/>
                <a:gd name="T58" fmla="*/ 525 w 369"/>
                <a:gd name="T59" fmla="*/ 486 h 353"/>
                <a:gd name="T60" fmla="*/ 485 w 369"/>
                <a:gd name="T61" fmla="*/ 513 h 353"/>
                <a:gd name="T62" fmla="*/ 362 w 369"/>
                <a:gd name="T63" fmla="*/ 594 h 353"/>
                <a:gd name="T64" fmla="*/ 202 w 369"/>
                <a:gd name="T65" fmla="*/ 554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9"/>
                <a:gd name="T100" fmla="*/ 0 h 353"/>
                <a:gd name="T101" fmla="*/ 369 w 369"/>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4" name="Freeform 19"/>
            <p:cNvSpPr>
              <a:spLocks/>
            </p:cNvSpPr>
            <p:nvPr/>
          </p:nvSpPr>
          <p:spPr bwMode="invGray">
            <a:xfrm>
              <a:off x="3198663" y="4289189"/>
              <a:ext cx="958414" cy="1052052"/>
            </a:xfrm>
            <a:custGeom>
              <a:avLst/>
              <a:gdLst>
                <a:gd name="T0" fmla="*/ 1325 w 569"/>
                <a:gd name="T1" fmla="*/ 745 h 617"/>
                <a:gd name="T2" fmla="*/ 1406 w 569"/>
                <a:gd name="T3" fmla="*/ 690 h 617"/>
                <a:gd name="T4" fmla="*/ 1325 w 569"/>
                <a:gd name="T5" fmla="*/ 677 h 617"/>
                <a:gd name="T6" fmla="*/ 1244 w 569"/>
                <a:gd name="T7" fmla="*/ 638 h 617"/>
                <a:gd name="T8" fmla="*/ 1166 w 569"/>
                <a:gd name="T9" fmla="*/ 599 h 617"/>
                <a:gd name="T10" fmla="*/ 1206 w 569"/>
                <a:gd name="T11" fmla="*/ 531 h 617"/>
                <a:gd name="T12" fmla="*/ 1185 w 569"/>
                <a:gd name="T13" fmla="*/ 413 h 617"/>
                <a:gd name="T14" fmla="*/ 1065 w 569"/>
                <a:gd name="T15" fmla="*/ 373 h 617"/>
                <a:gd name="T16" fmla="*/ 1043 w 569"/>
                <a:gd name="T17" fmla="*/ 293 h 617"/>
                <a:gd name="T18" fmla="*/ 1125 w 569"/>
                <a:gd name="T19" fmla="*/ 279 h 617"/>
                <a:gd name="T20" fmla="*/ 1283 w 569"/>
                <a:gd name="T21" fmla="*/ 266 h 617"/>
                <a:gd name="T22" fmla="*/ 1283 w 569"/>
                <a:gd name="T23" fmla="*/ 186 h 617"/>
                <a:gd name="T24" fmla="*/ 1166 w 569"/>
                <a:gd name="T25" fmla="*/ 186 h 617"/>
                <a:gd name="T26" fmla="*/ 1084 w 569"/>
                <a:gd name="T27" fmla="*/ 106 h 617"/>
                <a:gd name="T28" fmla="*/ 1023 w 569"/>
                <a:gd name="T29" fmla="*/ 159 h 617"/>
                <a:gd name="T30" fmla="*/ 964 w 569"/>
                <a:gd name="T31" fmla="*/ 239 h 617"/>
                <a:gd name="T32" fmla="*/ 922 w 569"/>
                <a:gd name="T33" fmla="*/ 399 h 617"/>
                <a:gd name="T34" fmla="*/ 844 w 569"/>
                <a:gd name="T35" fmla="*/ 373 h 617"/>
                <a:gd name="T36" fmla="*/ 722 w 569"/>
                <a:gd name="T37" fmla="*/ 399 h 617"/>
                <a:gd name="T38" fmla="*/ 682 w 569"/>
                <a:gd name="T39" fmla="*/ 373 h 617"/>
                <a:gd name="T40" fmla="*/ 582 w 569"/>
                <a:gd name="T41" fmla="*/ 173 h 617"/>
                <a:gd name="T42" fmla="*/ 543 w 569"/>
                <a:gd name="T43" fmla="*/ 186 h 617"/>
                <a:gd name="T44" fmla="*/ 523 w 569"/>
                <a:gd name="T45" fmla="*/ 122 h 617"/>
                <a:gd name="T46" fmla="*/ 402 w 569"/>
                <a:gd name="T47" fmla="*/ 66 h 617"/>
                <a:gd name="T48" fmla="*/ 341 w 569"/>
                <a:gd name="T49" fmla="*/ 135 h 617"/>
                <a:gd name="T50" fmla="*/ 341 w 569"/>
                <a:gd name="T51" fmla="*/ 0 h 617"/>
                <a:gd name="T52" fmla="*/ 281 w 569"/>
                <a:gd name="T53" fmla="*/ 0 h 617"/>
                <a:gd name="T54" fmla="*/ 240 w 569"/>
                <a:gd name="T55" fmla="*/ 53 h 617"/>
                <a:gd name="T56" fmla="*/ 221 w 569"/>
                <a:gd name="T57" fmla="*/ 106 h 617"/>
                <a:gd name="T58" fmla="*/ 200 w 569"/>
                <a:gd name="T59" fmla="*/ 159 h 617"/>
                <a:gd name="T60" fmla="*/ 260 w 569"/>
                <a:gd name="T61" fmla="*/ 186 h 617"/>
                <a:gd name="T62" fmla="*/ 221 w 569"/>
                <a:gd name="T63" fmla="*/ 399 h 617"/>
                <a:gd name="T64" fmla="*/ 60 w 569"/>
                <a:gd name="T65" fmla="*/ 466 h 617"/>
                <a:gd name="T66" fmla="*/ 20 w 569"/>
                <a:gd name="T67" fmla="*/ 518 h 617"/>
                <a:gd name="T68" fmla="*/ 0 w 569"/>
                <a:gd name="T69" fmla="*/ 623 h 617"/>
                <a:gd name="T70" fmla="*/ 121 w 569"/>
                <a:gd name="T71" fmla="*/ 611 h 617"/>
                <a:gd name="T72" fmla="*/ 200 w 569"/>
                <a:gd name="T73" fmla="*/ 651 h 617"/>
                <a:gd name="T74" fmla="*/ 221 w 569"/>
                <a:gd name="T75" fmla="*/ 677 h 617"/>
                <a:gd name="T76" fmla="*/ 240 w 569"/>
                <a:gd name="T77" fmla="*/ 745 h 617"/>
                <a:gd name="T78" fmla="*/ 301 w 569"/>
                <a:gd name="T79" fmla="*/ 772 h 617"/>
                <a:gd name="T80" fmla="*/ 281 w 569"/>
                <a:gd name="T81" fmla="*/ 838 h 617"/>
                <a:gd name="T82" fmla="*/ 260 w 569"/>
                <a:gd name="T83" fmla="*/ 876 h 617"/>
                <a:gd name="T84" fmla="*/ 362 w 569"/>
                <a:gd name="T85" fmla="*/ 930 h 617"/>
                <a:gd name="T86" fmla="*/ 501 w 569"/>
                <a:gd name="T87" fmla="*/ 959 h 617"/>
                <a:gd name="T88" fmla="*/ 560 w 569"/>
                <a:gd name="T89" fmla="*/ 943 h 617"/>
                <a:gd name="T90" fmla="*/ 582 w 569"/>
                <a:gd name="T91" fmla="*/ 997 h 617"/>
                <a:gd name="T92" fmla="*/ 662 w 569"/>
                <a:gd name="T93" fmla="*/ 984 h 617"/>
                <a:gd name="T94" fmla="*/ 682 w 569"/>
                <a:gd name="T95" fmla="*/ 851 h 617"/>
                <a:gd name="T96" fmla="*/ 823 w 569"/>
                <a:gd name="T97" fmla="*/ 838 h 617"/>
                <a:gd name="T98" fmla="*/ 882 w 569"/>
                <a:gd name="T99" fmla="*/ 851 h 617"/>
                <a:gd name="T100" fmla="*/ 964 w 569"/>
                <a:gd name="T101" fmla="*/ 851 h 617"/>
                <a:gd name="T102" fmla="*/ 1043 w 569"/>
                <a:gd name="T103" fmla="*/ 866 h 617"/>
                <a:gd name="T104" fmla="*/ 1106 w 569"/>
                <a:gd name="T105" fmla="*/ 838 h 617"/>
                <a:gd name="T106" fmla="*/ 1227 w 569"/>
                <a:gd name="T107" fmla="*/ 784 h 617"/>
                <a:gd name="T108" fmla="*/ 1305 w 569"/>
                <a:gd name="T109" fmla="*/ 772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9"/>
                <a:gd name="T166" fmla="*/ 0 h 617"/>
                <a:gd name="T167" fmla="*/ 569 w 569"/>
                <a:gd name="T168" fmla="*/ 617 h 6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5" name="Freeform 20"/>
            <p:cNvSpPr>
              <a:spLocks/>
            </p:cNvSpPr>
            <p:nvPr/>
          </p:nvSpPr>
          <p:spPr bwMode="invGray">
            <a:xfrm>
              <a:off x="1409344" y="3072321"/>
              <a:ext cx="2037330" cy="1340095"/>
            </a:xfrm>
            <a:custGeom>
              <a:avLst/>
              <a:gdLst>
                <a:gd name="T0" fmla="*/ 2979 w 1209"/>
                <a:gd name="T1" fmla="*/ 1217 h 785"/>
                <a:gd name="T2" fmla="*/ 2919 w 1209"/>
                <a:gd name="T3" fmla="*/ 1217 h 785"/>
                <a:gd name="T4" fmla="*/ 2919 w 1209"/>
                <a:gd name="T5" fmla="*/ 1311 h 785"/>
                <a:gd name="T6" fmla="*/ 2797 w 1209"/>
                <a:gd name="T7" fmla="*/ 1270 h 785"/>
                <a:gd name="T8" fmla="*/ 2736 w 1209"/>
                <a:gd name="T9" fmla="*/ 1257 h 785"/>
                <a:gd name="T10" fmla="*/ 2577 w 1209"/>
                <a:gd name="T11" fmla="*/ 1204 h 785"/>
                <a:gd name="T12" fmla="*/ 2618 w 1209"/>
                <a:gd name="T13" fmla="*/ 1161 h 785"/>
                <a:gd name="T14" fmla="*/ 2595 w 1209"/>
                <a:gd name="T15" fmla="*/ 1138 h 785"/>
                <a:gd name="T16" fmla="*/ 2517 w 1209"/>
                <a:gd name="T17" fmla="*/ 1110 h 785"/>
                <a:gd name="T18" fmla="*/ 2456 w 1209"/>
                <a:gd name="T19" fmla="*/ 1138 h 785"/>
                <a:gd name="T20" fmla="*/ 2334 w 1209"/>
                <a:gd name="T21" fmla="*/ 1084 h 785"/>
                <a:gd name="T22" fmla="*/ 2094 w 1209"/>
                <a:gd name="T23" fmla="*/ 1161 h 785"/>
                <a:gd name="T24" fmla="*/ 2034 w 1209"/>
                <a:gd name="T25" fmla="*/ 1204 h 785"/>
                <a:gd name="T26" fmla="*/ 1834 w 1209"/>
                <a:gd name="T27" fmla="*/ 1230 h 785"/>
                <a:gd name="T28" fmla="*/ 1650 w 1209"/>
                <a:gd name="T29" fmla="*/ 1190 h 785"/>
                <a:gd name="T30" fmla="*/ 1590 w 1209"/>
                <a:gd name="T31" fmla="*/ 1138 h 785"/>
                <a:gd name="T32" fmla="*/ 1468 w 1209"/>
                <a:gd name="T33" fmla="*/ 1177 h 785"/>
                <a:gd name="T34" fmla="*/ 1349 w 1209"/>
                <a:gd name="T35" fmla="*/ 1217 h 785"/>
                <a:gd name="T36" fmla="*/ 1147 w 1209"/>
                <a:gd name="T37" fmla="*/ 1124 h 785"/>
                <a:gd name="T38" fmla="*/ 1027 w 1209"/>
                <a:gd name="T39" fmla="*/ 1069 h 785"/>
                <a:gd name="T40" fmla="*/ 907 w 1209"/>
                <a:gd name="T41" fmla="*/ 1044 h 785"/>
                <a:gd name="T42" fmla="*/ 806 w 1209"/>
                <a:gd name="T43" fmla="*/ 990 h 785"/>
                <a:gd name="T44" fmla="*/ 684 w 1209"/>
                <a:gd name="T45" fmla="*/ 869 h 785"/>
                <a:gd name="T46" fmla="*/ 623 w 1209"/>
                <a:gd name="T47" fmla="*/ 854 h 785"/>
                <a:gd name="T48" fmla="*/ 523 w 1209"/>
                <a:gd name="T49" fmla="*/ 762 h 785"/>
                <a:gd name="T50" fmla="*/ 402 w 1209"/>
                <a:gd name="T51" fmla="*/ 643 h 785"/>
                <a:gd name="T52" fmla="*/ 301 w 1209"/>
                <a:gd name="T53" fmla="*/ 682 h 785"/>
                <a:gd name="T54" fmla="*/ 162 w 1209"/>
                <a:gd name="T55" fmla="*/ 549 h 785"/>
                <a:gd name="T56" fmla="*/ 79 w 1209"/>
                <a:gd name="T57" fmla="*/ 454 h 785"/>
                <a:gd name="T58" fmla="*/ 0 w 1209"/>
                <a:gd name="T59" fmla="*/ 429 h 785"/>
                <a:gd name="T60" fmla="*/ 41 w 1209"/>
                <a:gd name="T61" fmla="*/ 294 h 785"/>
                <a:gd name="T62" fmla="*/ 121 w 1209"/>
                <a:gd name="T63" fmla="*/ 321 h 785"/>
                <a:gd name="T64" fmla="*/ 200 w 1209"/>
                <a:gd name="T65" fmla="*/ 307 h 785"/>
                <a:gd name="T66" fmla="*/ 200 w 1209"/>
                <a:gd name="T67" fmla="*/ 214 h 785"/>
                <a:gd name="T68" fmla="*/ 141 w 1209"/>
                <a:gd name="T69" fmla="*/ 160 h 785"/>
                <a:gd name="T70" fmla="*/ 200 w 1209"/>
                <a:gd name="T71" fmla="*/ 80 h 785"/>
                <a:gd name="T72" fmla="*/ 384 w 1209"/>
                <a:gd name="T73" fmla="*/ 66 h 785"/>
                <a:gd name="T74" fmla="*/ 523 w 1209"/>
                <a:gd name="T75" fmla="*/ 13 h 785"/>
                <a:gd name="T76" fmla="*/ 723 w 1209"/>
                <a:gd name="T77" fmla="*/ 27 h 785"/>
                <a:gd name="T78" fmla="*/ 866 w 1209"/>
                <a:gd name="T79" fmla="*/ 93 h 785"/>
                <a:gd name="T80" fmla="*/ 1087 w 1209"/>
                <a:gd name="T81" fmla="*/ 93 h 785"/>
                <a:gd name="T82" fmla="*/ 1329 w 1209"/>
                <a:gd name="T83" fmla="*/ 66 h 785"/>
                <a:gd name="T84" fmla="*/ 1672 w 1209"/>
                <a:gd name="T85" fmla="*/ 93 h 785"/>
                <a:gd name="T86" fmla="*/ 1791 w 1209"/>
                <a:gd name="T87" fmla="*/ 122 h 785"/>
                <a:gd name="T88" fmla="*/ 1771 w 1209"/>
                <a:gd name="T89" fmla="*/ 160 h 785"/>
                <a:gd name="T90" fmla="*/ 1834 w 1209"/>
                <a:gd name="T91" fmla="*/ 227 h 785"/>
                <a:gd name="T92" fmla="*/ 1791 w 1209"/>
                <a:gd name="T93" fmla="*/ 307 h 785"/>
                <a:gd name="T94" fmla="*/ 1751 w 1209"/>
                <a:gd name="T95" fmla="*/ 416 h 785"/>
                <a:gd name="T96" fmla="*/ 1851 w 1209"/>
                <a:gd name="T97" fmla="*/ 535 h 785"/>
                <a:gd name="T98" fmla="*/ 2094 w 1209"/>
                <a:gd name="T99" fmla="*/ 615 h 785"/>
                <a:gd name="T100" fmla="*/ 2355 w 1209"/>
                <a:gd name="T101" fmla="*/ 695 h 785"/>
                <a:gd name="T102" fmla="*/ 2497 w 1209"/>
                <a:gd name="T103" fmla="*/ 708 h 785"/>
                <a:gd name="T104" fmla="*/ 2535 w 1209"/>
                <a:gd name="T105" fmla="*/ 804 h 785"/>
                <a:gd name="T106" fmla="*/ 2618 w 1209"/>
                <a:gd name="T107" fmla="*/ 830 h 785"/>
                <a:gd name="T108" fmla="*/ 2655 w 1209"/>
                <a:gd name="T109" fmla="*/ 790 h 785"/>
                <a:gd name="T110" fmla="*/ 2718 w 1209"/>
                <a:gd name="T111" fmla="*/ 804 h 785"/>
                <a:gd name="T112" fmla="*/ 2756 w 1209"/>
                <a:gd name="T113" fmla="*/ 776 h 785"/>
                <a:gd name="T114" fmla="*/ 2857 w 1209"/>
                <a:gd name="T115" fmla="*/ 737 h 785"/>
                <a:gd name="T116" fmla="*/ 2960 w 1209"/>
                <a:gd name="T117" fmla="*/ 762 h 785"/>
                <a:gd name="T118" fmla="*/ 3039 w 1209"/>
                <a:gd name="T119" fmla="*/ 895 h 785"/>
                <a:gd name="T120" fmla="*/ 3039 w 1209"/>
                <a:gd name="T121" fmla="*/ 963 h 785"/>
                <a:gd name="T122" fmla="*/ 3019 w 1209"/>
                <a:gd name="T123" fmla="*/ 1190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785"/>
                <a:gd name="T188" fmla="*/ 1209 w 1209"/>
                <a:gd name="T189" fmla="*/ 785 h 7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6" name="Freeform 21"/>
            <p:cNvSpPr>
              <a:spLocks/>
            </p:cNvSpPr>
            <p:nvPr/>
          </p:nvSpPr>
          <p:spPr bwMode="gray">
            <a:xfrm>
              <a:off x="3323369" y="3620681"/>
              <a:ext cx="1279286" cy="1079778"/>
            </a:xfrm>
            <a:custGeom>
              <a:avLst/>
              <a:gdLst>
                <a:gd name="T0" fmla="*/ 1730 w 761"/>
                <a:gd name="T1" fmla="*/ 812 h 633"/>
                <a:gd name="T2" fmla="*/ 1670 w 761"/>
                <a:gd name="T3" fmla="*/ 838 h 633"/>
                <a:gd name="T4" fmla="*/ 1630 w 761"/>
                <a:gd name="T5" fmla="*/ 812 h 633"/>
                <a:gd name="T6" fmla="*/ 1512 w 761"/>
                <a:gd name="T7" fmla="*/ 719 h 633"/>
                <a:gd name="T8" fmla="*/ 1453 w 761"/>
                <a:gd name="T9" fmla="*/ 707 h 633"/>
                <a:gd name="T10" fmla="*/ 1371 w 761"/>
                <a:gd name="T11" fmla="*/ 732 h 633"/>
                <a:gd name="T12" fmla="*/ 1332 w 761"/>
                <a:gd name="T13" fmla="*/ 786 h 633"/>
                <a:gd name="T14" fmla="*/ 1273 w 761"/>
                <a:gd name="T15" fmla="*/ 773 h 633"/>
                <a:gd name="T16" fmla="*/ 1173 w 761"/>
                <a:gd name="T17" fmla="*/ 786 h 633"/>
                <a:gd name="T18" fmla="*/ 1254 w 761"/>
                <a:gd name="T19" fmla="*/ 825 h 633"/>
                <a:gd name="T20" fmla="*/ 1133 w 761"/>
                <a:gd name="T21" fmla="*/ 880 h 633"/>
                <a:gd name="T22" fmla="*/ 1035 w 761"/>
                <a:gd name="T23" fmla="*/ 867 h 633"/>
                <a:gd name="T24" fmla="*/ 974 w 761"/>
                <a:gd name="T25" fmla="*/ 759 h 633"/>
                <a:gd name="T26" fmla="*/ 894 w 761"/>
                <a:gd name="T27" fmla="*/ 812 h 633"/>
                <a:gd name="T28" fmla="*/ 834 w 761"/>
                <a:gd name="T29" fmla="*/ 838 h 633"/>
                <a:gd name="T30" fmla="*/ 735 w 761"/>
                <a:gd name="T31" fmla="*/ 894 h 633"/>
                <a:gd name="T32" fmla="*/ 675 w 761"/>
                <a:gd name="T33" fmla="*/ 1052 h 633"/>
                <a:gd name="T34" fmla="*/ 619 w 761"/>
                <a:gd name="T35" fmla="*/ 1052 h 633"/>
                <a:gd name="T36" fmla="*/ 537 w 761"/>
                <a:gd name="T37" fmla="*/ 1039 h 633"/>
                <a:gd name="T38" fmla="*/ 498 w 761"/>
                <a:gd name="T39" fmla="*/ 960 h 633"/>
                <a:gd name="T40" fmla="*/ 360 w 761"/>
                <a:gd name="T41" fmla="*/ 825 h 633"/>
                <a:gd name="T42" fmla="*/ 319 w 761"/>
                <a:gd name="T43" fmla="*/ 800 h 633"/>
                <a:gd name="T44" fmla="*/ 259 w 761"/>
                <a:gd name="T45" fmla="*/ 707 h 633"/>
                <a:gd name="T46" fmla="*/ 199 w 761"/>
                <a:gd name="T47" fmla="*/ 773 h 633"/>
                <a:gd name="T48" fmla="*/ 179 w 761"/>
                <a:gd name="T49" fmla="*/ 414 h 633"/>
                <a:gd name="T50" fmla="*/ 179 w 761"/>
                <a:gd name="T51" fmla="*/ 359 h 633"/>
                <a:gd name="T52" fmla="*/ 101 w 761"/>
                <a:gd name="T53" fmla="*/ 227 h 633"/>
                <a:gd name="T54" fmla="*/ 0 w 761"/>
                <a:gd name="T55" fmla="*/ 173 h 633"/>
                <a:gd name="T56" fmla="*/ 20 w 761"/>
                <a:gd name="T57" fmla="*/ 106 h 633"/>
                <a:gd name="T58" fmla="*/ 41 w 761"/>
                <a:gd name="T59" fmla="*/ 53 h 633"/>
                <a:gd name="T60" fmla="*/ 79 w 761"/>
                <a:gd name="T61" fmla="*/ 0 h 633"/>
                <a:gd name="T62" fmla="*/ 158 w 761"/>
                <a:gd name="T63" fmla="*/ 27 h 633"/>
                <a:gd name="T64" fmla="*/ 218 w 761"/>
                <a:gd name="T65" fmla="*/ 135 h 633"/>
                <a:gd name="T66" fmla="*/ 319 w 761"/>
                <a:gd name="T67" fmla="*/ 200 h 633"/>
                <a:gd name="T68" fmla="*/ 377 w 761"/>
                <a:gd name="T69" fmla="*/ 173 h 633"/>
                <a:gd name="T70" fmla="*/ 438 w 761"/>
                <a:gd name="T71" fmla="*/ 214 h 633"/>
                <a:gd name="T72" fmla="*/ 558 w 761"/>
                <a:gd name="T73" fmla="*/ 159 h 633"/>
                <a:gd name="T74" fmla="*/ 716 w 761"/>
                <a:gd name="T75" fmla="*/ 159 h 633"/>
                <a:gd name="T76" fmla="*/ 735 w 761"/>
                <a:gd name="T77" fmla="*/ 66 h 633"/>
                <a:gd name="T78" fmla="*/ 795 w 761"/>
                <a:gd name="T79" fmla="*/ 53 h 633"/>
                <a:gd name="T80" fmla="*/ 855 w 761"/>
                <a:gd name="T81" fmla="*/ 80 h 633"/>
                <a:gd name="T82" fmla="*/ 995 w 761"/>
                <a:gd name="T83" fmla="*/ 122 h 633"/>
                <a:gd name="T84" fmla="*/ 1035 w 761"/>
                <a:gd name="T85" fmla="*/ 227 h 633"/>
                <a:gd name="T86" fmla="*/ 1173 w 761"/>
                <a:gd name="T87" fmla="*/ 266 h 633"/>
                <a:gd name="T88" fmla="*/ 1273 w 761"/>
                <a:gd name="T89" fmla="*/ 227 h 633"/>
                <a:gd name="T90" fmla="*/ 1371 w 761"/>
                <a:gd name="T91" fmla="*/ 239 h 633"/>
                <a:gd name="T92" fmla="*/ 1554 w 761"/>
                <a:gd name="T93" fmla="*/ 307 h 633"/>
                <a:gd name="T94" fmla="*/ 1752 w 761"/>
                <a:gd name="T95" fmla="*/ 374 h 633"/>
                <a:gd name="T96" fmla="*/ 1890 w 761"/>
                <a:gd name="T97" fmla="*/ 427 h 633"/>
                <a:gd name="T98" fmla="*/ 1850 w 761"/>
                <a:gd name="T99" fmla="*/ 493 h 633"/>
                <a:gd name="T100" fmla="*/ 1651 w 761"/>
                <a:gd name="T101" fmla="*/ 520 h 633"/>
                <a:gd name="T102" fmla="*/ 1609 w 761"/>
                <a:gd name="T103" fmla="*/ 559 h 633"/>
                <a:gd name="T104" fmla="*/ 1630 w 761"/>
                <a:gd name="T105" fmla="*/ 600 h 633"/>
                <a:gd name="T106" fmla="*/ 1630 w 761"/>
                <a:gd name="T107" fmla="*/ 627 h 633"/>
                <a:gd name="T108" fmla="*/ 1752 w 761"/>
                <a:gd name="T109" fmla="*/ 759 h 6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1"/>
                <a:gd name="T166" fmla="*/ 0 h 633"/>
                <a:gd name="T167" fmla="*/ 761 w 761"/>
                <a:gd name="T168" fmla="*/ 633 h 6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7" name="Freeform 22"/>
            <p:cNvSpPr>
              <a:spLocks/>
            </p:cNvSpPr>
            <p:nvPr/>
          </p:nvSpPr>
          <p:spPr bwMode="invGray">
            <a:xfrm>
              <a:off x="2582140" y="2868996"/>
              <a:ext cx="1321322" cy="1053592"/>
            </a:xfrm>
            <a:custGeom>
              <a:avLst/>
              <a:gdLst>
                <a:gd name="T0" fmla="*/ 1679 w 785"/>
                <a:gd name="T1" fmla="*/ 898 h 617"/>
                <a:gd name="T2" fmla="*/ 1541 w 785"/>
                <a:gd name="T3" fmla="*/ 951 h 617"/>
                <a:gd name="T4" fmla="*/ 1481 w 785"/>
                <a:gd name="T5" fmla="*/ 910 h 617"/>
                <a:gd name="T6" fmla="*/ 1420 w 785"/>
                <a:gd name="T7" fmla="*/ 938 h 617"/>
                <a:gd name="T8" fmla="*/ 1320 w 785"/>
                <a:gd name="T9" fmla="*/ 870 h 617"/>
                <a:gd name="T10" fmla="*/ 1260 w 785"/>
                <a:gd name="T11" fmla="*/ 765 h 617"/>
                <a:gd name="T12" fmla="*/ 1181 w 785"/>
                <a:gd name="T13" fmla="*/ 737 h 617"/>
                <a:gd name="T14" fmla="*/ 1140 w 785"/>
                <a:gd name="T15" fmla="*/ 765 h 617"/>
                <a:gd name="T16" fmla="*/ 1160 w 785"/>
                <a:gd name="T17" fmla="*/ 804 h 617"/>
                <a:gd name="T18" fmla="*/ 1102 w 785"/>
                <a:gd name="T19" fmla="*/ 898 h 617"/>
                <a:gd name="T20" fmla="*/ 1140 w 785"/>
                <a:gd name="T21" fmla="*/ 925 h 617"/>
                <a:gd name="T22" fmla="*/ 1060 w 785"/>
                <a:gd name="T23" fmla="*/ 977 h 617"/>
                <a:gd name="T24" fmla="*/ 1002 w 785"/>
                <a:gd name="T25" fmla="*/ 1004 h 617"/>
                <a:gd name="T26" fmla="*/ 941 w 785"/>
                <a:gd name="T27" fmla="*/ 991 h 617"/>
                <a:gd name="T28" fmla="*/ 920 w 785"/>
                <a:gd name="T29" fmla="*/ 1018 h 617"/>
                <a:gd name="T30" fmla="*/ 841 w 785"/>
                <a:gd name="T31" fmla="*/ 1004 h 617"/>
                <a:gd name="T32" fmla="*/ 800 w 785"/>
                <a:gd name="T33" fmla="*/ 951 h 617"/>
                <a:gd name="T34" fmla="*/ 580 w 785"/>
                <a:gd name="T35" fmla="*/ 898 h 617"/>
                <a:gd name="T36" fmla="*/ 339 w 785"/>
                <a:gd name="T37" fmla="*/ 830 h 617"/>
                <a:gd name="T38" fmla="*/ 101 w 785"/>
                <a:gd name="T39" fmla="*/ 737 h 617"/>
                <a:gd name="T40" fmla="*/ 0 w 785"/>
                <a:gd name="T41" fmla="*/ 615 h 617"/>
                <a:gd name="T42" fmla="*/ 41 w 785"/>
                <a:gd name="T43" fmla="*/ 510 h 617"/>
                <a:gd name="T44" fmla="*/ 79 w 785"/>
                <a:gd name="T45" fmla="*/ 416 h 617"/>
                <a:gd name="T46" fmla="*/ 20 w 785"/>
                <a:gd name="T47" fmla="*/ 361 h 617"/>
                <a:gd name="T48" fmla="*/ 121 w 785"/>
                <a:gd name="T49" fmla="*/ 349 h 617"/>
                <a:gd name="T50" fmla="*/ 259 w 785"/>
                <a:gd name="T51" fmla="*/ 375 h 617"/>
                <a:gd name="T52" fmla="*/ 239 w 785"/>
                <a:gd name="T53" fmla="*/ 308 h 617"/>
                <a:gd name="T54" fmla="*/ 321 w 785"/>
                <a:gd name="T55" fmla="*/ 227 h 617"/>
                <a:gd name="T56" fmla="*/ 221 w 785"/>
                <a:gd name="T57" fmla="*/ 122 h 617"/>
                <a:gd name="T58" fmla="*/ 381 w 785"/>
                <a:gd name="T59" fmla="*/ 27 h 617"/>
                <a:gd name="T60" fmla="*/ 722 w 785"/>
                <a:gd name="T61" fmla="*/ 0 h 617"/>
                <a:gd name="T62" fmla="*/ 961 w 785"/>
                <a:gd name="T63" fmla="*/ 67 h 617"/>
                <a:gd name="T64" fmla="*/ 1140 w 785"/>
                <a:gd name="T65" fmla="*/ 173 h 617"/>
                <a:gd name="T66" fmla="*/ 1181 w 785"/>
                <a:gd name="T67" fmla="*/ 80 h 617"/>
                <a:gd name="T68" fmla="*/ 1320 w 785"/>
                <a:gd name="T69" fmla="*/ 122 h 617"/>
                <a:gd name="T70" fmla="*/ 1481 w 785"/>
                <a:gd name="T71" fmla="*/ 161 h 617"/>
                <a:gd name="T72" fmla="*/ 1642 w 785"/>
                <a:gd name="T73" fmla="*/ 201 h 617"/>
                <a:gd name="T74" fmla="*/ 1822 w 785"/>
                <a:gd name="T75" fmla="*/ 294 h 617"/>
                <a:gd name="T76" fmla="*/ 1922 w 785"/>
                <a:gd name="T77" fmla="*/ 388 h 617"/>
                <a:gd name="T78" fmla="*/ 1963 w 785"/>
                <a:gd name="T79" fmla="*/ 562 h 617"/>
                <a:gd name="T80" fmla="*/ 1880 w 785"/>
                <a:gd name="T81" fmla="*/ 602 h 617"/>
                <a:gd name="T82" fmla="*/ 1780 w 785"/>
                <a:gd name="T83" fmla="*/ 682 h 617"/>
                <a:gd name="T84" fmla="*/ 1842 w 785"/>
                <a:gd name="T85" fmla="*/ 724 h 617"/>
                <a:gd name="T86" fmla="*/ 1761 w 785"/>
                <a:gd name="T87" fmla="*/ 765 h 617"/>
                <a:gd name="T88" fmla="*/ 1642 w 785"/>
                <a:gd name="T89" fmla="*/ 751 h 617"/>
                <a:gd name="T90" fmla="*/ 1663 w 785"/>
                <a:gd name="T91" fmla="*/ 817 h 617"/>
                <a:gd name="T92" fmla="*/ 1780 w 785"/>
                <a:gd name="T93" fmla="*/ 845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5"/>
                <a:gd name="T142" fmla="*/ 0 h 617"/>
                <a:gd name="T143" fmla="*/ 785 w 785"/>
                <a:gd name="T144" fmla="*/ 617 h 6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8" name="Freeform 23"/>
            <p:cNvSpPr>
              <a:spLocks/>
            </p:cNvSpPr>
            <p:nvPr/>
          </p:nvSpPr>
          <p:spPr bwMode="gray">
            <a:xfrm>
              <a:off x="4978174" y="4206010"/>
              <a:ext cx="514237" cy="728580"/>
            </a:xfrm>
            <a:custGeom>
              <a:avLst/>
              <a:gdLst>
                <a:gd name="T0" fmla="*/ 685 w 305"/>
                <a:gd name="T1" fmla="*/ 69 h 425"/>
                <a:gd name="T2" fmla="*/ 708 w 305"/>
                <a:gd name="T3" fmla="*/ 122 h 425"/>
                <a:gd name="T4" fmla="*/ 766 w 305"/>
                <a:gd name="T5" fmla="*/ 150 h 425"/>
                <a:gd name="T6" fmla="*/ 766 w 305"/>
                <a:gd name="T7" fmla="*/ 231 h 425"/>
                <a:gd name="T8" fmla="*/ 685 w 305"/>
                <a:gd name="T9" fmla="*/ 259 h 425"/>
                <a:gd name="T10" fmla="*/ 685 w 305"/>
                <a:gd name="T11" fmla="*/ 273 h 425"/>
                <a:gd name="T12" fmla="*/ 606 w 305"/>
                <a:gd name="T13" fmla="*/ 273 h 425"/>
                <a:gd name="T14" fmla="*/ 566 w 305"/>
                <a:gd name="T15" fmla="*/ 300 h 425"/>
                <a:gd name="T16" fmla="*/ 566 w 305"/>
                <a:gd name="T17" fmla="*/ 342 h 425"/>
                <a:gd name="T18" fmla="*/ 585 w 305"/>
                <a:gd name="T19" fmla="*/ 354 h 425"/>
                <a:gd name="T20" fmla="*/ 525 w 305"/>
                <a:gd name="T21" fmla="*/ 410 h 425"/>
                <a:gd name="T22" fmla="*/ 485 w 305"/>
                <a:gd name="T23" fmla="*/ 410 h 425"/>
                <a:gd name="T24" fmla="*/ 485 w 305"/>
                <a:gd name="T25" fmla="*/ 464 h 425"/>
                <a:gd name="T26" fmla="*/ 485 w 305"/>
                <a:gd name="T27" fmla="*/ 479 h 425"/>
                <a:gd name="T28" fmla="*/ 485 w 305"/>
                <a:gd name="T29" fmla="*/ 518 h 425"/>
                <a:gd name="T30" fmla="*/ 444 w 305"/>
                <a:gd name="T31" fmla="*/ 546 h 425"/>
                <a:gd name="T32" fmla="*/ 422 w 305"/>
                <a:gd name="T33" fmla="*/ 614 h 425"/>
                <a:gd name="T34" fmla="*/ 404 w 305"/>
                <a:gd name="T35" fmla="*/ 656 h 425"/>
                <a:gd name="T36" fmla="*/ 404 w 305"/>
                <a:gd name="T37" fmla="*/ 669 h 425"/>
                <a:gd name="T38" fmla="*/ 384 w 305"/>
                <a:gd name="T39" fmla="*/ 710 h 425"/>
                <a:gd name="T40" fmla="*/ 343 w 305"/>
                <a:gd name="T41" fmla="*/ 710 h 425"/>
                <a:gd name="T42" fmla="*/ 322 w 305"/>
                <a:gd name="T43" fmla="*/ 696 h 425"/>
                <a:gd name="T44" fmla="*/ 162 w 305"/>
                <a:gd name="T45" fmla="*/ 723 h 425"/>
                <a:gd name="T46" fmla="*/ 141 w 305"/>
                <a:gd name="T47" fmla="*/ 710 h 425"/>
                <a:gd name="T48" fmla="*/ 202 w 305"/>
                <a:gd name="T49" fmla="*/ 629 h 425"/>
                <a:gd name="T50" fmla="*/ 141 w 305"/>
                <a:gd name="T51" fmla="*/ 614 h 425"/>
                <a:gd name="T52" fmla="*/ 101 w 305"/>
                <a:gd name="T53" fmla="*/ 629 h 425"/>
                <a:gd name="T54" fmla="*/ 61 w 305"/>
                <a:gd name="T55" fmla="*/ 614 h 425"/>
                <a:gd name="T56" fmla="*/ 61 w 305"/>
                <a:gd name="T57" fmla="*/ 546 h 425"/>
                <a:gd name="T58" fmla="*/ 101 w 305"/>
                <a:gd name="T59" fmla="*/ 533 h 425"/>
                <a:gd name="T60" fmla="*/ 122 w 305"/>
                <a:gd name="T61" fmla="*/ 533 h 425"/>
                <a:gd name="T62" fmla="*/ 122 w 305"/>
                <a:gd name="T63" fmla="*/ 492 h 425"/>
                <a:gd name="T64" fmla="*/ 83 w 305"/>
                <a:gd name="T65" fmla="*/ 492 h 425"/>
                <a:gd name="T66" fmla="*/ 83 w 305"/>
                <a:gd name="T67" fmla="*/ 464 h 425"/>
                <a:gd name="T68" fmla="*/ 41 w 305"/>
                <a:gd name="T69" fmla="*/ 451 h 425"/>
                <a:gd name="T70" fmla="*/ 41 w 305"/>
                <a:gd name="T71" fmla="*/ 368 h 425"/>
                <a:gd name="T72" fmla="*/ 0 w 305"/>
                <a:gd name="T73" fmla="*/ 342 h 425"/>
                <a:gd name="T74" fmla="*/ 20 w 305"/>
                <a:gd name="T75" fmla="*/ 300 h 425"/>
                <a:gd name="T76" fmla="*/ 83 w 305"/>
                <a:gd name="T77" fmla="*/ 259 h 425"/>
                <a:gd name="T78" fmla="*/ 83 w 305"/>
                <a:gd name="T79" fmla="*/ 218 h 425"/>
                <a:gd name="T80" fmla="*/ 61 w 305"/>
                <a:gd name="T81" fmla="*/ 206 h 425"/>
                <a:gd name="T82" fmla="*/ 83 w 305"/>
                <a:gd name="T83" fmla="*/ 178 h 425"/>
                <a:gd name="T84" fmla="*/ 41 w 305"/>
                <a:gd name="T85" fmla="*/ 136 h 425"/>
                <a:gd name="T86" fmla="*/ 83 w 305"/>
                <a:gd name="T87" fmla="*/ 109 h 425"/>
                <a:gd name="T88" fmla="*/ 141 w 305"/>
                <a:gd name="T89" fmla="*/ 96 h 425"/>
                <a:gd name="T90" fmla="*/ 283 w 305"/>
                <a:gd name="T91" fmla="*/ 41 h 425"/>
                <a:gd name="T92" fmla="*/ 362 w 305"/>
                <a:gd name="T93" fmla="*/ 13 h 425"/>
                <a:gd name="T94" fmla="*/ 422 w 305"/>
                <a:gd name="T95" fmla="*/ 13 h 425"/>
                <a:gd name="T96" fmla="*/ 463 w 305"/>
                <a:gd name="T97" fmla="*/ 0 h 425"/>
                <a:gd name="T98" fmla="*/ 485 w 305"/>
                <a:gd name="T99" fmla="*/ 13 h 425"/>
                <a:gd name="T100" fmla="*/ 463 w 305"/>
                <a:gd name="T101" fmla="*/ 27 h 425"/>
                <a:gd name="T102" fmla="*/ 463 w 305"/>
                <a:gd name="T103" fmla="*/ 56 h 425"/>
                <a:gd name="T104" fmla="*/ 525 w 305"/>
                <a:gd name="T105" fmla="*/ 56 h 425"/>
                <a:gd name="T106" fmla="*/ 525 w 305"/>
                <a:gd name="T107" fmla="*/ 27 h 425"/>
                <a:gd name="T108" fmla="*/ 546 w 305"/>
                <a:gd name="T109" fmla="*/ 0 h 425"/>
                <a:gd name="T110" fmla="*/ 585 w 305"/>
                <a:gd name="T111" fmla="*/ 27 h 425"/>
                <a:gd name="T112" fmla="*/ 606 w 305"/>
                <a:gd name="T113" fmla="*/ 56 h 425"/>
                <a:gd name="T114" fmla="*/ 685 w 305"/>
                <a:gd name="T115" fmla="*/ 56 h 425"/>
                <a:gd name="T116" fmla="*/ 685 w 305"/>
                <a:gd name="T117" fmla="*/ 69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25"/>
                <a:gd name="T179" fmla="*/ 305 w 305"/>
                <a:gd name="T180" fmla="*/ 425 h 4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49" name="Freeform 24"/>
            <p:cNvSpPr>
              <a:spLocks/>
            </p:cNvSpPr>
            <p:nvPr/>
          </p:nvSpPr>
          <p:spPr bwMode="gray">
            <a:xfrm>
              <a:off x="4465339" y="4206010"/>
              <a:ext cx="594104" cy="714717"/>
            </a:xfrm>
            <a:custGeom>
              <a:avLst/>
              <a:gdLst>
                <a:gd name="T0" fmla="*/ 841 w 353"/>
                <a:gd name="T1" fmla="*/ 178 h 417"/>
                <a:gd name="T2" fmla="*/ 860 w 353"/>
                <a:gd name="T3" fmla="*/ 218 h 417"/>
                <a:gd name="T4" fmla="*/ 781 w 353"/>
                <a:gd name="T5" fmla="*/ 300 h 417"/>
                <a:gd name="T6" fmla="*/ 799 w 353"/>
                <a:gd name="T7" fmla="*/ 367 h 417"/>
                <a:gd name="T8" fmla="*/ 799 w 353"/>
                <a:gd name="T9" fmla="*/ 451 h 417"/>
                <a:gd name="T10" fmla="*/ 819 w 353"/>
                <a:gd name="T11" fmla="*/ 491 h 417"/>
                <a:gd name="T12" fmla="*/ 880 w 353"/>
                <a:gd name="T13" fmla="*/ 532 h 417"/>
                <a:gd name="T14" fmla="*/ 819 w 353"/>
                <a:gd name="T15" fmla="*/ 546 h 417"/>
                <a:gd name="T16" fmla="*/ 799 w 353"/>
                <a:gd name="T17" fmla="*/ 626 h 417"/>
                <a:gd name="T18" fmla="*/ 681 w 353"/>
                <a:gd name="T19" fmla="*/ 682 h 417"/>
                <a:gd name="T20" fmla="*/ 560 w 353"/>
                <a:gd name="T21" fmla="*/ 640 h 417"/>
                <a:gd name="T22" fmla="*/ 539 w 353"/>
                <a:gd name="T23" fmla="*/ 695 h 417"/>
                <a:gd name="T24" fmla="*/ 480 w 353"/>
                <a:gd name="T25" fmla="*/ 710 h 417"/>
                <a:gd name="T26" fmla="*/ 422 w 353"/>
                <a:gd name="T27" fmla="*/ 655 h 417"/>
                <a:gd name="T28" fmla="*/ 381 w 353"/>
                <a:gd name="T29" fmla="*/ 682 h 417"/>
                <a:gd name="T30" fmla="*/ 360 w 353"/>
                <a:gd name="T31" fmla="*/ 601 h 417"/>
                <a:gd name="T32" fmla="*/ 381 w 353"/>
                <a:gd name="T33" fmla="*/ 532 h 417"/>
                <a:gd name="T34" fmla="*/ 360 w 353"/>
                <a:gd name="T35" fmla="*/ 491 h 417"/>
                <a:gd name="T36" fmla="*/ 239 w 353"/>
                <a:gd name="T37" fmla="*/ 532 h 417"/>
                <a:gd name="T38" fmla="*/ 160 w 353"/>
                <a:gd name="T39" fmla="*/ 517 h 417"/>
                <a:gd name="T40" fmla="*/ 79 w 353"/>
                <a:gd name="T41" fmla="*/ 532 h 417"/>
                <a:gd name="T42" fmla="*/ 60 w 353"/>
                <a:gd name="T43" fmla="*/ 517 h 417"/>
                <a:gd name="T44" fmla="*/ 41 w 353"/>
                <a:gd name="T45" fmla="*/ 451 h 417"/>
                <a:gd name="T46" fmla="*/ 60 w 353"/>
                <a:gd name="T47" fmla="*/ 408 h 417"/>
                <a:gd name="T48" fmla="*/ 0 w 353"/>
                <a:gd name="T49" fmla="*/ 382 h 417"/>
                <a:gd name="T50" fmla="*/ 60 w 353"/>
                <a:gd name="T51" fmla="*/ 286 h 417"/>
                <a:gd name="T52" fmla="*/ 60 w 353"/>
                <a:gd name="T53" fmla="*/ 231 h 417"/>
                <a:gd name="T54" fmla="*/ 60 w 353"/>
                <a:gd name="T55" fmla="*/ 206 h 417"/>
                <a:gd name="T56" fmla="*/ 121 w 353"/>
                <a:gd name="T57" fmla="*/ 56 h 417"/>
                <a:gd name="T58" fmla="*/ 259 w 353"/>
                <a:gd name="T59" fmla="*/ 69 h 417"/>
                <a:gd name="T60" fmla="*/ 281 w 353"/>
                <a:gd name="T61" fmla="*/ 0 h 417"/>
                <a:gd name="T62" fmla="*/ 459 w 353"/>
                <a:gd name="T63" fmla="*/ 27 h 417"/>
                <a:gd name="T64" fmla="*/ 620 w 353"/>
                <a:gd name="T65" fmla="*/ 69 h 417"/>
                <a:gd name="T66" fmla="*/ 722 w 353"/>
                <a:gd name="T67" fmla="*/ 56 h 417"/>
                <a:gd name="T68" fmla="*/ 759 w 353"/>
                <a:gd name="T69" fmla="*/ 13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17"/>
                <a:gd name="T107" fmla="*/ 353 w 353"/>
                <a:gd name="T108" fmla="*/ 417 h 4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0" name="Freeform 25"/>
            <p:cNvSpPr>
              <a:spLocks/>
            </p:cNvSpPr>
            <p:nvPr/>
          </p:nvSpPr>
          <p:spPr bwMode="gray">
            <a:xfrm>
              <a:off x="4413495" y="3799361"/>
              <a:ext cx="822498" cy="545280"/>
            </a:xfrm>
            <a:custGeom>
              <a:avLst/>
              <a:gdLst>
                <a:gd name="T0" fmla="*/ 1216 w 489"/>
                <a:gd name="T1" fmla="*/ 404 h 321"/>
                <a:gd name="T2" fmla="*/ 1116 w 489"/>
                <a:gd name="T3" fmla="*/ 430 h 321"/>
                <a:gd name="T4" fmla="*/ 977 w 489"/>
                <a:gd name="T5" fmla="*/ 483 h 321"/>
                <a:gd name="T6" fmla="*/ 918 w 489"/>
                <a:gd name="T7" fmla="*/ 495 h 321"/>
                <a:gd name="T8" fmla="*/ 879 w 489"/>
                <a:gd name="T9" fmla="*/ 522 h 321"/>
                <a:gd name="T10" fmla="*/ 819 w 489"/>
                <a:gd name="T11" fmla="*/ 522 h 321"/>
                <a:gd name="T12" fmla="*/ 837 w 489"/>
                <a:gd name="T13" fmla="*/ 444 h 321"/>
                <a:gd name="T14" fmla="*/ 797 w 489"/>
                <a:gd name="T15" fmla="*/ 444 h 321"/>
                <a:gd name="T16" fmla="*/ 718 w 489"/>
                <a:gd name="T17" fmla="*/ 471 h 321"/>
                <a:gd name="T18" fmla="*/ 697 w 489"/>
                <a:gd name="T19" fmla="*/ 458 h 321"/>
                <a:gd name="T20" fmla="*/ 598 w 489"/>
                <a:gd name="T21" fmla="*/ 458 h 321"/>
                <a:gd name="T22" fmla="*/ 559 w 489"/>
                <a:gd name="T23" fmla="*/ 417 h 321"/>
                <a:gd name="T24" fmla="*/ 459 w 489"/>
                <a:gd name="T25" fmla="*/ 417 h 321"/>
                <a:gd name="T26" fmla="*/ 360 w 489"/>
                <a:gd name="T27" fmla="*/ 391 h 321"/>
                <a:gd name="T28" fmla="*/ 319 w 489"/>
                <a:gd name="T29" fmla="*/ 404 h 321"/>
                <a:gd name="T30" fmla="*/ 339 w 489"/>
                <a:gd name="T31" fmla="*/ 458 h 321"/>
                <a:gd name="T32" fmla="*/ 278 w 489"/>
                <a:gd name="T33" fmla="*/ 444 h 321"/>
                <a:gd name="T34" fmla="*/ 199 w 489"/>
                <a:gd name="T35" fmla="*/ 444 h 321"/>
                <a:gd name="T36" fmla="*/ 121 w 489"/>
                <a:gd name="T37" fmla="*/ 522 h 321"/>
                <a:gd name="T38" fmla="*/ 20 w 489"/>
                <a:gd name="T39" fmla="*/ 444 h 321"/>
                <a:gd name="T40" fmla="*/ 0 w 489"/>
                <a:gd name="T41" fmla="*/ 444 h 321"/>
                <a:gd name="T42" fmla="*/ 20 w 489"/>
                <a:gd name="T43" fmla="*/ 417 h 321"/>
                <a:gd name="T44" fmla="*/ 41 w 489"/>
                <a:gd name="T45" fmla="*/ 404 h 321"/>
                <a:gd name="T46" fmla="*/ 0 w 489"/>
                <a:gd name="T47" fmla="*/ 378 h 321"/>
                <a:gd name="T48" fmla="*/ 0 w 489"/>
                <a:gd name="T49" fmla="*/ 365 h 321"/>
                <a:gd name="T50" fmla="*/ 41 w 489"/>
                <a:gd name="T51" fmla="*/ 340 h 321"/>
                <a:gd name="T52" fmla="*/ 179 w 489"/>
                <a:gd name="T53" fmla="*/ 340 h 321"/>
                <a:gd name="T54" fmla="*/ 239 w 489"/>
                <a:gd name="T55" fmla="*/ 314 h 321"/>
                <a:gd name="T56" fmla="*/ 278 w 489"/>
                <a:gd name="T57" fmla="*/ 300 h 321"/>
                <a:gd name="T58" fmla="*/ 278 w 489"/>
                <a:gd name="T59" fmla="*/ 260 h 321"/>
                <a:gd name="T60" fmla="*/ 199 w 489"/>
                <a:gd name="T61" fmla="*/ 196 h 321"/>
                <a:gd name="T62" fmla="*/ 179 w 489"/>
                <a:gd name="T63" fmla="*/ 130 h 321"/>
                <a:gd name="T64" fmla="*/ 218 w 489"/>
                <a:gd name="T65" fmla="*/ 92 h 321"/>
                <a:gd name="T66" fmla="*/ 218 w 489"/>
                <a:gd name="T67" fmla="*/ 66 h 321"/>
                <a:gd name="T68" fmla="*/ 179 w 489"/>
                <a:gd name="T69" fmla="*/ 13 h 321"/>
                <a:gd name="T70" fmla="*/ 319 w 489"/>
                <a:gd name="T71" fmla="*/ 13 h 321"/>
                <a:gd name="T72" fmla="*/ 360 w 489"/>
                <a:gd name="T73" fmla="*/ 26 h 321"/>
                <a:gd name="T74" fmla="*/ 418 w 489"/>
                <a:gd name="T75" fmla="*/ 0 h 321"/>
                <a:gd name="T76" fmla="*/ 519 w 489"/>
                <a:gd name="T77" fmla="*/ 117 h 321"/>
                <a:gd name="T78" fmla="*/ 697 w 489"/>
                <a:gd name="T79" fmla="*/ 117 h 321"/>
                <a:gd name="T80" fmla="*/ 736 w 489"/>
                <a:gd name="T81" fmla="*/ 130 h 321"/>
                <a:gd name="T82" fmla="*/ 778 w 489"/>
                <a:gd name="T83" fmla="*/ 117 h 321"/>
                <a:gd name="T84" fmla="*/ 837 w 489"/>
                <a:gd name="T85" fmla="*/ 143 h 321"/>
                <a:gd name="T86" fmla="*/ 837 w 489"/>
                <a:gd name="T87" fmla="*/ 184 h 321"/>
                <a:gd name="T88" fmla="*/ 879 w 489"/>
                <a:gd name="T89" fmla="*/ 208 h 321"/>
                <a:gd name="T90" fmla="*/ 898 w 489"/>
                <a:gd name="T91" fmla="*/ 184 h 321"/>
                <a:gd name="T92" fmla="*/ 935 w 489"/>
                <a:gd name="T93" fmla="*/ 208 h 321"/>
                <a:gd name="T94" fmla="*/ 1017 w 489"/>
                <a:gd name="T95" fmla="*/ 208 h 321"/>
                <a:gd name="T96" fmla="*/ 1036 w 489"/>
                <a:gd name="T97" fmla="*/ 196 h 321"/>
                <a:gd name="T98" fmla="*/ 1157 w 489"/>
                <a:gd name="T99" fmla="*/ 248 h 321"/>
                <a:gd name="T100" fmla="*/ 1178 w 489"/>
                <a:gd name="T101" fmla="*/ 314 h 321"/>
                <a:gd name="T102" fmla="*/ 1178 w 489"/>
                <a:gd name="T103" fmla="*/ 352 h 321"/>
                <a:gd name="T104" fmla="*/ 1216 w 489"/>
                <a:gd name="T105" fmla="*/ 404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9"/>
                <a:gd name="T160" fmla="*/ 0 h 321"/>
                <a:gd name="T161" fmla="*/ 489 w 489"/>
                <a:gd name="T162" fmla="*/ 321 h 3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1" name="Freeform 26"/>
            <p:cNvSpPr>
              <a:spLocks/>
            </p:cNvSpPr>
            <p:nvPr/>
          </p:nvSpPr>
          <p:spPr bwMode="gray">
            <a:xfrm>
              <a:off x="5072054" y="3606818"/>
              <a:ext cx="512835" cy="657725"/>
            </a:xfrm>
            <a:custGeom>
              <a:avLst/>
              <a:gdLst>
                <a:gd name="T0" fmla="*/ 218 w 305"/>
                <a:gd name="T1" fmla="*/ 0 h 385"/>
                <a:gd name="T2" fmla="*/ 319 w 305"/>
                <a:gd name="T3" fmla="*/ 53 h 385"/>
                <a:gd name="T4" fmla="*/ 438 w 305"/>
                <a:gd name="T5" fmla="*/ 109 h 385"/>
                <a:gd name="T6" fmla="*/ 498 w 305"/>
                <a:gd name="T7" fmla="*/ 161 h 385"/>
                <a:gd name="T8" fmla="*/ 598 w 305"/>
                <a:gd name="T9" fmla="*/ 227 h 385"/>
                <a:gd name="T10" fmla="*/ 676 w 305"/>
                <a:gd name="T11" fmla="*/ 241 h 385"/>
                <a:gd name="T12" fmla="*/ 619 w 305"/>
                <a:gd name="T13" fmla="*/ 241 h 385"/>
                <a:gd name="T14" fmla="*/ 577 w 305"/>
                <a:gd name="T15" fmla="*/ 295 h 385"/>
                <a:gd name="T16" fmla="*/ 619 w 305"/>
                <a:gd name="T17" fmla="*/ 375 h 385"/>
                <a:gd name="T18" fmla="*/ 718 w 305"/>
                <a:gd name="T19" fmla="*/ 416 h 385"/>
                <a:gd name="T20" fmla="*/ 718 w 305"/>
                <a:gd name="T21" fmla="*/ 497 h 385"/>
                <a:gd name="T22" fmla="*/ 697 w 305"/>
                <a:gd name="T23" fmla="*/ 538 h 385"/>
                <a:gd name="T24" fmla="*/ 656 w 305"/>
                <a:gd name="T25" fmla="*/ 523 h 385"/>
                <a:gd name="T26" fmla="*/ 676 w 305"/>
                <a:gd name="T27" fmla="*/ 578 h 385"/>
                <a:gd name="T28" fmla="*/ 656 w 305"/>
                <a:gd name="T29" fmla="*/ 604 h 385"/>
                <a:gd name="T30" fmla="*/ 559 w 305"/>
                <a:gd name="T31" fmla="*/ 643 h 385"/>
                <a:gd name="T32" fmla="*/ 458 w 305"/>
                <a:gd name="T33" fmla="*/ 643 h 385"/>
                <a:gd name="T34" fmla="*/ 377 w 305"/>
                <a:gd name="T35" fmla="*/ 618 h 385"/>
                <a:gd name="T36" fmla="*/ 319 w 305"/>
                <a:gd name="T37" fmla="*/ 643 h 385"/>
                <a:gd name="T38" fmla="*/ 338 w 305"/>
                <a:gd name="T39" fmla="*/ 604 h 385"/>
                <a:gd name="T40" fmla="*/ 300 w 305"/>
                <a:gd name="T41" fmla="*/ 618 h 385"/>
                <a:gd name="T42" fmla="*/ 199 w 305"/>
                <a:gd name="T43" fmla="*/ 523 h 385"/>
                <a:gd name="T44" fmla="*/ 179 w 305"/>
                <a:gd name="T45" fmla="*/ 443 h 385"/>
                <a:gd name="T46" fmla="*/ 179 w 305"/>
                <a:gd name="T47" fmla="*/ 363 h 385"/>
                <a:gd name="T48" fmla="*/ 179 w 305"/>
                <a:gd name="T49" fmla="*/ 267 h 385"/>
                <a:gd name="T50" fmla="*/ 60 w 305"/>
                <a:gd name="T51" fmla="*/ 255 h 385"/>
                <a:gd name="T52" fmla="*/ 0 w 305"/>
                <a:gd name="T53" fmla="*/ 227 h 385"/>
                <a:gd name="T54" fmla="*/ 79 w 305"/>
                <a:gd name="T55" fmla="*/ 202 h 385"/>
                <a:gd name="T56" fmla="*/ 101 w 305"/>
                <a:gd name="T57" fmla="*/ 67 h 385"/>
                <a:gd name="T58" fmla="*/ 179 w 305"/>
                <a:gd name="T59" fmla="*/ 94 h 385"/>
                <a:gd name="T60" fmla="*/ 259 w 305"/>
                <a:gd name="T61" fmla="*/ 80 h 385"/>
                <a:gd name="T62" fmla="*/ 199 w 305"/>
                <a:gd name="T63" fmla="*/ 27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5"/>
                <a:gd name="T97" fmla="*/ 0 h 385"/>
                <a:gd name="T98" fmla="*/ 305 w 305"/>
                <a:gd name="T99" fmla="*/ 385 h 3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2" name="Freeform 27"/>
            <p:cNvSpPr>
              <a:spLocks/>
            </p:cNvSpPr>
            <p:nvPr/>
          </p:nvSpPr>
          <p:spPr bwMode="gray">
            <a:xfrm>
              <a:off x="4615266" y="3401953"/>
              <a:ext cx="634739" cy="614595"/>
            </a:xfrm>
            <a:custGeom>
              <a:avLst/>
              <a:gdLst>
                <a:gd name="T0" fmla="*/ 500 w 377"/>
                <a:gd name="T1" fmla="*/ 13 h 361"/>
                <a:gd name="T2" fmla="*/ 621 w 377"/>
                <a:gd name="T3" fmla="*/ 0 h 361"/>
                <a:gd name="T4" fmla="*/ 661 w 377"/>
                <a:gd name="T5" fmla="*/ 27 h 361"/>
                <a:gd name="T6" fmla="*/ 761 w 377"/>
                <a:gd name="T7" fmla="*/ 40 h 361"/>
                <a:gd name="T8" fmla="*/ 803 w 377"/>
                <a:gd name="T9" fmla="*/ 27 h 361"/>
                <a:gd name="T10" fmla="*/ 842 w 377"/>
                <a:gd name="T11" fmla="*/ 27 h 361"/>
                <a:gd name="T12" fmla="*/ 701 w 377"/>
                <a:gd name="T13" fmla="*/ 105 h 361"/>
                <a:gd name="T14" fmla="*/ 681 w 377"/>
                <a:gd name="T15" fmla="*/ 144 h 361"/>
                <a:gd name="T16" fmla="*/ 701 w 377"/>
                <a:gd name="T17" fmla="*/ 158 h 361"/>
                <a:gd name="T18" fmla="*/ 722 w 377"/>
                <a:gd name="T19" fmla="*/ 158 h 361"/>
                <a:gd name="T20" fmla="*/ 803 w 377"/>
                <a:gd name="T21" fmla="*/ 210 h 361"/>
                <a:gd name="T22" fmla="*/ 881 w 377"/>
                <a:gd name="T23" fmla="*/ 210 h 361"/>
                <a:gd name="T24" fmla="*/ 881 w 377"/>
                <a:gd name="T25" fmla="*/ 239 h 361"/>
                <a:gd name="T26" fmla="*/ 941 w 377"/>
                <a:gd name="T27" fmla="*/ 252 h 361"/>
                <a:gd name="T28" fmla="*/ 941 w 377"/>
                <a:gd name="T29" fmla="*/ 279 h 361"/>
                <a:gd name="T30" fmla="*/ 881 w 377"/>
                <a:gd name="T31" fmla="*/ 316 h 361"/>
                <a:gd name="T32" fmla="*/ 881 w 377"/>
                <a:gd name="T33" fmla="*/ 292 h 361"/>
                <a:gd name="T34" fmla="*/ 821 w 377"/>
                <a:gd name="T35" fmla="*/ 265 h 361"/>
                <a:gd name="T36" fmla="*/ 782 w 377"/>
                <a:gd name="T37" fmla="*/ 265 h 361"/>
                <a:gd name="T38" fmla="*/ 782 w 377"/>
                <a:gd name="T39" fmla="*/ 344 h 361"/>
                <a:gd name="T40" fmla="*/ 761 w 377"/>
                <a:gd name="T41" fmla="*/ 396 h 361"/>
                <a:gd name="T42" fmla="*/ 701 w 377"/>
                <a:gd name="T43" fmla="*/ 396 h 361"/>
                <a:gd name="T44" fmla="*/ 681 w 377"/>
                <a:gd name="T45" fmla="*/ 409 h 361"/>
                <a:gd name="T46" fmla="*/ 722 w 377"/>
                <a:gd name="T47" fmla="*/ 422 h 361"/>
                <a:gd name="T48" fmla="*/ 743 w 377"/>
                <a:gd name="T49" fmla="*/ 450 h 361"/>
                <a:gd name="T50" fmla="*/ 803 w 377"/>
                <a:gd name="T51" fmla="*/ 474 h 361"/>
                <a:gd name="T52" fmla="*/ 860 w 377"/>
                <a:gd name="T53" fmla="*/ 462 h 361"/>
                <a:gd name="T54" fmla="*/ 881 w 377"/>
                <a:gd name="T55" fmla="*/ 554 h 361"/>
                <a:gd name="T56" fmla="*/ 761 w 377"/>
                <a:gd name="T57" fmla="*/ 594 h 361"/>
                <a:gd name="T58" fmla="*/ 743 w 377"/>
                <a:gd name="T59" fmla="*/ 580 h 361"/>
                <a:gd name="T60" fmla="*/ 722 w 377"/>
                <a:gd name="T61" fmla="*/ 594 h 361"/>
                <a:gd name="T62" fmla="*/ 643 w 377"/>
                <a:gd name="T63" fmla="*/ 594 h 361"/>
                <a:gd name="T64" fmla="*/ 601 w 377"/>
                <a:gd name="T65" fmla="*/ 567 h 361"/>
                <a:gd name="T66" fmla="*/ 582 w 377"/>
                <a:gd name="T67" fmla="*/ 594 h 361"/>
                <a:gd name="T68" fmla="*/ 542 w 377"/>
                <a:gd name="T69" fmla="*/ 567 h 361"/>
                <a:gd name="T70" fmla="*/ 542 w 377"/>
                <a:gd name="T71" fmla="*/ 527 h 361"/>
                <a:gd name="T72" fmla="*/ 482 w 377"/>
                <a:gd name="T73" fmla="*/ 501 h 361"/>
                <a:gd name="T74" fmla="*/ 440 w 377"/>
                <a:gd name="T75" fmla="*/ 514 h 361"/>
                <a:gd name="T76" fmla="*/ 401 w 377"/>
                <a:gd name="T77" fmla="*/ 501 h 361"/>
                <a:gd name="T78" fmla="*/ 221 w 377"/>
                <a:gd name="T79" fmla="*/ 487 h 361"/>
                <a:gd name="T80" fmla="*/ 121 w 377"/>
                <a:gd name="T81" fmla="*/ 382 h 361"/>
                <a:gd name="T82" fmla="*/ 41 w 377"/>
                <a:gd name="T83" fmla="*/ 303 h 361"/>
                <a:gd name="T84" fmla="*/ 0 w 377"/>
                <a:gd name="T85" fmla="*/ 210 h 361"/>
                <a:gd name="T86" fmla="*/ 79 w 377"/>
                <a:gd name="T87" fmla="*/ 210 h 361"/>
                <a:gd name="T88" fmla="*/ 281 w 377"/>
                <a:gd name="T89" fmla="*/ 130 h 361"/>
                <a:gd name="T90" fmla="*/ 341 w 377"/>
                <a:gd name="T91" fmla="*/ 130 h 361"/>
                <a:gd name="T92" fmla="*/ 422 w 377"/>
                <a:gd name="T93" fmla="*/ 130 h 361"/>
                <a:gd name="T94" fmla="*/ 482 w 377"/>
                <a:gd name="T95" fmla="*/ 80 h 361"/>
                <a:gd name="T96" fmla="*/ 500 w 377"/>
                <a:gd name="T97" fmla="*/ 13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7"/>
                <a:gd name="T148" fmla="*/ 0 h 361"/>
                <a:gd name="T149" fmla="*/ 377 w 377"/>
                <a:gd name="T150" fmla="*/ 361 h 3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3" name="Freeform 28"/>
            <p:cNvSpPr>
              <a:spLocks/>
            </p:cNvSpPr>
            <p:nvPr/>
          </p:nvSpPr>
          <p:spPr bwMode="invGray">
            <a:xfrm>
              <a:off x="4602655" y="2842810"/>
              <a:ext cx="418956" cy="780952"/>
            </a:xfrm>
            <a:custGeom>
              <a:avLst/>
              <a:gdLst>
                <a:gd name="T0" fmla="*/ 519 w 249"/>
                <a:gd name="T1" fmla="*/ 565 h 457"/>
                <a:gd name="T2" fmla="*/ 498 w 249"/>
                <a:gd name="T3" fmla="*/ 632 h 457"/>
                <a:gd name="T4" fmla="*/ 438 w 249"/>
                <a:gd name="T5" fmla="*/ 687 h 457"/>
                <a:gd name="T6" fmla="*/ 339 w 249"/>
                <a:gd name="T7" fmla="*/ 673 h 457"/>
                <a:gd name="T8" fmla="*/ 199 w 249"/>
                <a:gd name="T9" fmla="*/ 724 h 457"/>
                <a:gd name="T10" fmla="*/ 101 w 249"/>
                <a:gd name="T11" fmla="*/ 765 h 457"/>
                <a:gd name="T12" fmla="*/ 20 w 249"/>
                <a:gd name="T13" fmla="*/ 765 h 457"/>
                <a:gd name="T14" fmla="*/ 0 w 249"/>
                <a:gd name="T15" fmla="*/ 752 h 457"/>
                <a:gd name="T16" fmla="*/ 41 w 249"/>
                <a:gd name="T17" fmla="*/ 646 h 457"/>
                <a:gd name="T18" fmla="*/ 60 w 249"/>
                <a:gd name="T19" fmla="*/ 619 h 457"/>
                <a:gd name="T20" fmla="*/ 20 w 249"/>
                <a:gd name="T21" fmla="*/ 551 h 457"/>
                <a:gd name="T22" fmla="*/ 41 w 249"/>
                <a:gd name="T23" fmla="*/ 444 h 457"/>
                <a:gd name="T24" fmla="*/ 60 w 249"/>
                <a:gd name="T25" fmla="*/ 376 h 457"/>
                <a:gd name="T26" fmla="*/ 79 w 249"/>
                <a:gd name="T27" fmla="*/ 349 h 457"/>
                <a:gd name="T28" fmla="*/ 41 w 249"/>
                <a:gd name="T29" fmla="*/ 323 h 457"/>
                <a:gd name="T30" fmla="*/ 79 w 249"/>
                <a:gd name="T31" fmla="*/ 270 h 457"/>
                <a:gd name="T32" fmla="*/ 138 w 249"/>
                <a:gd name="T33" fmla="*/ 189 h 457"/>
                <a:gd name="T34" fmla="*/ 138 w 249"/>
                <a:gd name="T35" fmla="*/ 135 h 457"/>
                <a:gd name="T36" fmla="*/ 179 w 249"/>
                <a:gd name="T37" fmla="*/ 135 h 457"/>
                <a:gd name="T38" fmla="*/ 300 w 249"/>
                <a:gd name="T39" fmla="*/ 41 h 457"/>
                <a:gd name="T40" fmla="*/ 360 w 249"/>
                <a:gd name="T41" fmla="*/ 27 h 457"/>
                <a:gd name="T42" fmla="*/ 421 w 249"/>
                <a:gd name="T43" fmla="*/ 0 h 457"/>
                <a:gd name="T44" fmla="*/ 438 w 249"/>
                <a:gd name="T45" fmla="*/ 13 h 457"/>
                <a:gd name="T46" fmla="*/ 538 w 249"/>
                <a:gd name="T47" fmla="*/ 0 h 457"/>
                <a:gd name="T48" fmla="*/ 598 w 249"/>
                <a:gd name="T49" fmla="*/ 41 h 457"/>
                <a:gd name="T50" fmla="*/ 538 w 249"/>
                <a:gd name="T51" fmla="*/ 54 h 457"/>
                <a:gd name="T52" fmla="*/ 519 w 249"/>
                <a:gd name="T53" fmla="*/ 80 h 457"/>
                <a:gd name="T54" fmla="*/ 598 w 249"/>
                <a:gd name="T55" fmla="*/ 80 h 457"/>
                <a:gd name="T56" fmla="*/ 620 w 249"/>
                <a:gd name="T57" fmla="*/ 149 h 457"/>
                <a:gd name="T58" fmla="*/ 580 w 249"/>
                <a:gd name="T59" fmla="*/ 202 h 457"/>
                <a:gd name="T60" fmla="*/ 538 w 249"/>
                <a:gd name="T61" fmla="*/ 175 h 457"/>
                <a:gd name="T62" fmla="*/ 480 w 249"/>
                <a:gd name="T63" fmla="*/ 202 h 457"/>
                <a:gd name="T64" fmla="*/ 498 w 249"/>
                <a:gd name="T65" fmla="*/ 229 h 457"/>
                <a:gd name="T66" fmla="*/ 459 w 249"/>
                <a:gd name="T67" fmla="*/ 270 h 457"/>
                <a:gd name="T68" fmla="*/ 560 w 249"/>
                <a:gd name="T69" fmla="*/ 363 h 457"/>
                <a:gd name="T70" fmla="*/ 480 w 249"/>
                <a:gd name="T71" fmla="*/ 510 h 457"/>
                <a:gd name="T72" fmla="*/ 519 w 249"/>
                <a:gd name="T73" fmla="*/ 565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9"/>
                <a:gd name="T112" fmla="*/ 0 h 457"/>
                <a:gd name="T113" fmla="*/ 249 w 249"/>
                <a:gd name="T114" fmla="*/ 457 h 4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4" name="Freeform 29"/>
            <p:cNvSpPr>
              <a:spLocks/>
            </p:cNvSpPr>
            <p:nvPr/>
          </p:nvSpPr>
          <p:spPr bwMode="gray">
            <a:xfrm>
              <a:off x="4157077" y="2978360"/>
              <a:ext cx="540859" cy="1038189"/>
            </a:xfrm>
            <a:custGeom>
              <a:avLst/>
              <a:gdLst>
                <a:gd name="T0" fmla="*/ 806 w 321"/>
                <a:gd name="T1" fmla="*/ 797 h 609"/>
                <a:gd name="T2" fmla="*/ 744 w 321"/>
                <a:gd name="T3" fmla="*/ 825 h 609"/>
                <a:gd name="T4" fmla="*/ 705 w 321"/>
                <a:gd name="T5" fmla="*/ 811 h 609"/>
                <a:gd name="T6" fmla="*/ 562 w 321"/>
                <a:gd name="T7" fmla="*/ 811 h 609"/>
                <a:gd name="T8" fmla="*/ 605 w 321"/>
                <a:gd name="T9" fmla="*/ 863 h 609"/>
                <a:gd name="T10" fmla="*/ 562 w 321"/>
                <a:gd name="T11" fmla="*/ 930 h 609"/>
                <a:gd name="T12" fmla="*/ 583 w 321"/>
                <a:gd name="T13" fmla="*/ 1010 h 609"/>
                <a:gd name="T14" fmla="*/ 503 w 321"/>
                <a:gd name="T15" fmla="*/ 996 h 609"/>
                <a:gd name="T16" fmla="*/ 384 w 321"/>
                <a:gd name="T17" fmla="*/ 943 h 609"/>
                <a:gd name="T18" fmla="*/ 240 w 321"/>
                <a:gd name="T19" fmla="*/ 916 h 609"/>
                <a:gd name="T20" fmla="*/ 141 w 321"/>
                <a:gd name="T21" fmla="*/ 863 h 609"/>
                <a:gd name="T22" fmla="*/ 41 w 321"/>
                <a:gd name="T23" fmla="*/ 863 h 609"/>
                <a:gd name="T24" fmla="*/ 41 w 321"/>
                <a:gd name="T25" fmla="*/ 851 h 609"/>
                <a:gd name="T26" fmla="*/ 0 w 321"/>
                <a:gd name="T27" fmla="*/ 838 h 609"/>
                <a:gd name="T28" fmla="*/ 20 w 321"/>
                <a:gd name="T29" fmla="*/ 825 h 609"/>
                <a:gd name="T30" fmla="*/ 20 w 321"/>
                <a:gd name="T31" fmla="*/ 784 h 609"/>
                <a:gd name="T32" fmla="*/ 0 w 321"/>
                <a:gd name="T33" fmla="*/ 771 h 609"/>
                <a:gd name="T34" fmla="*/ 41 w 321"/>
                <a:gd name="T35" fmla="*/ 758 h 609"/>
                <a:gd name="T36" fmla="*/ 121 w 321"/>
                <a:gd name="T37" fmla="*/ 758 h 609"/>
                <a:gd name="T38" fmla="*/ 121 w 321"/>
                <a:gd name="T39" fmla="*/ 572 h 609"/>
                <a:gd name="T40" fmla="*/ 221 w 321"/>
                <a:gd name="T41" fmla="*/ 572 h 609"/>
                <a:gd name="T42" fmla="*/ 221 w 321"/>
                <a:gd name="T43" fmla="*/ 597 h 609"/>
                <a:gd name="T44" fmla="*/ 281 w 321"/>
                <a:gd name="T45" fmla="*/ 597 h 609"/>
                <a:gd name="T46" fmla="*/ 281 w 321"/>
                <a:gd name="T47" fmla="*/ 545 h 609"/>
                <a:gd name="T48" fmla="*/ 402 w 321"/>
                <a:gd name="T49" fmla="*/ 545 h 609"/>
                <a:gd name="T50" fmla="*/ 422 w 321"/>
                <a:gd name="T51" fmla="*/ 466 h 609"/>
                <a:gd name="T52" fmla="*/ 422 w 321"/>
                <a:gd name="T53" fmla="*/ 411 h 609"/>
                <a:gd name="T54" fmla="*/ 362 w 321"/>
                <a:gd name="T55" fmla="*/ 385 h 609"/>
                <a:gd name="T56" fmla="*/ 281 w 321"/>
                <a:gd name="T57" fmla="*/ 345 h 609"/>
                <a:gd name="T58" fmla="*/ 240 w 321"/>
                <a:gd name="T59" fmla="*/ 307 h 609"/>
                <a:gd name="T60" fmla="*/ 260 w 321"/>
                <a:gd name="T61" fmla="*/ 239 h 609"/>
                <a:gd name="T62" fmla="*/ 301 w 321"/>
                <a:gd name="T63" fmla="*/ 214 h 609"/>
                <a:gd name="T64" fmla="*/ 362 w 321"/>
                <a:gd name="T65" fmla="*/ 239 h 609"/>
                <a:gd name="T66" fmla="*/ 444 w 321"/>
                <a:gd name="T67" fmla="*/ 239 h 609"/>
                <a:gd name="T68" fmla="*/ 463 w 321"/>
                <a:gd name="T69" fmla="*/ 199 h 609"/>
                <a:gd name="T70" fmla="*/ 503 w 321"/>
                <a:gd name="T71" fmla="*/ 199 h 609"/>
                <a:gd name="T72" fmla="*/ 483 w 321"/>
                <a:gd name="T73" fmla="*/ 145 h 609"/>
                <a:gd name="T74" fmla="*/ 622 w 321"/>
                <a:gd name="T75" fmla="*/ 53 h 609"/>
                <a:gd name="T76" fmla="*/ 622 w 321"/>
                <a:gd name="T77" fmla="*/ 27 h 609"/>
                <a:gd name="T78" fmla="*/ 705 w 321"/>
                <a:gd name="T79" fmla="*/ 27 h 609"/>
                <a:gd name="T80" fmla="*/ 723 w 321"/>
                <a:gd name="T81" fmla="*/ 41 h 609"/>
                <a:gd name="T82" fmla="*/ 744 w 321"/>
                <a:gd name="T83" fmla="*/ 13 h 609"/>
                <a:gd name="T84" fmla="*/ 765 w 321"/>
                <a:gd name="T85" fmla="*/ 0 h 609"/>
                <a:gd name="T86" fmla="*/ 806 w 321"/>
                <a:gd name="T87" fmla="*/ 41 h 609"/>
                <a:gd name="T88" fmla="*/ 806 w 321"/>
                <a:gd name="T89" fmla="*/ 53 h 609"/>
                <a:gd name="T90" fmla="*/ 705 w 321"/>
                <a:gd name="T91" fmla="*/ 186 h 609"/>
                <a:gd name="T92" fmla="*/ 744 w 321"/>
                <a:gd name="T93" fmla="*/ 214 h 609"/>
                <a:gd name="T94" fmla="*/ 705 w 321"/>
                <a:gd name="T95" fmla="*/ 307 h 609"/>
                <a:gd name="T96" fmla="*/ 684 w 321"/>
                <a:gd name="T97" fmla="*/ 411 h 609"/>
                <a:gd name="T98" fmla="*/ 723 w 321"/>
                <a:gd name="T99" fmla="*/ 479 h 609"/>
                <a:gd name="T100" fmla="*/ 663 w 321"/>
                <a:gd name="T101" fmla="*/ 597 h 609"/>
                <a:gd name="T102" fmla="*/ 684 w 321"/>
                <a:gd name="T103" fmla="*/ 623 h 609"/>
                <a:gd name="T104" fmla="*/ 723 w 321"/>
                <a:gd name="T105" fmla="*/ 716 h 609"/>
                <a:gd name="T106" fmla="*/ 806 w 321"/>
                <a:gd name="T107" fmla="*/ 797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609"/>
                <a:gd name="T164" fmla="*/ 321 w 321"/>
                <a:gd name="T165" fmla="*/ 609 h 6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5" name="Freeform 30"/>
            <p:cNvSpPr>
              <a:spLocks/>
            </p:cNvSpPr>
            <p:nvPr/>
          </p:nvSpPr>
          <p:spPr bwMode="invGray">
            <a:xfrm>
              <a:off x="4056191" y="2992223"/>
              <a:ext cx="295651" cy="534498"/>
            </a:xfrm>
            <a:custGeom>
              <a:avLst/>
              <a:gdLst>
                <a:gd name="T0" fmla="*/ 423 w 177"/>
                <a:gd name="T1" fmla="*/ 201 h 313"/>
                <a:gd name="T2" fmla="*/ 386 w 177"/>
                <a:gd name="T3" fmla="*/ 173 h 313"/>
                <a:gd name="T4" fmla="*/ 288 w 177"/>
                <a:gd name="T5" fmla="*/ 149 h 313"/>
                <a:gd name="T6" fmla="*/ 327 w 177"/>
                <a:gd name="T7" fmla="*/ 53 h 313"/>
                <a:gd name="T8" fmla="*/ 309 w 177"/>
                <a:gd name="T9" fmla="*/ 0 h 313"/>
                <a:gd name="T10" fmla="*/ 175 w 177"/>
                <a:gd name="T11" fmla="*/ 93 h 313"/>
                <a:gd name="T12" fmla="*/ 154 w 177"/>
                <a:gd name="T13" fmla="*/ 187 h 313"/>
                <a:gd name="T14" fmla="*/ 97 w 177"/>
                <a:gd name="T15" fmla="*/ 201 h 313"/>
                <a:gd name="T16" fmla="*/ 20 w 177"/>
                <a:gd name="T17" fmla="*/ 241 h 313"/>
                <a:gd name="T18" fmla="*/ 0 w 177"/>
                <a:gd name="T19" fmla="*/ 280 h 313"/>
                <a:gd name="T20" fmla="*/ 97 w 177"/>
                <a:gd name="T21" fmla="*/ 322 h 313"/>
                <a:gd name="T22" fmla="*/ 97 w 177"/>
                <a:gd name="T23" fmla="*/ 375 h 313"/>
                <a:gd name="T24" fmla="*/ 116 w 177"/>
                <a:gd name="T25" fmla="*/ 402 h 313"/>
                <a:gd name="T26" fmla="*/ 97 w 177"/>
                <a:gd name="T27" fmla="*/ 442 h 313"/>
                <a:gd name="T28" fmla="*/ 116 w 177"/>
                <a:gd name="T29" fmla="*/ 468 h 313"/>
                <a:gd name="T30" fmla="*/ 230 w 177"/>
                <a:gd name="T31" fmla="*/ 523 h 313"/>
                <a:gd name="T32" fmla="*/ 272 w 177"/>
                <a:gd name="T33" fmla="*/ 523 h 313"/>
                <a:gd name="T34" fmla="*/ 272 w 177"/>
                <a:gd name="T35" fmla="*/ 497 h 313"/>
                <a:gd name="T36" fmla="*/ 309 w 177"/>
                <a:gd name="T37" fmla="*/ 456 h 313"/>
                <a:gd name="T38" fmla="*/ 288 w 177"/>
                <a:gd name="T39" fmla="*/ 402 h 313"/>
                <a:gd name="T40" fmla="*/ 272 w 177"/>
                <a:gd name="T41" fmla="*/ 402 h 313"/>
                <a:gd name="T42" fmla="*/ 250 w 177"/>
                <a:gd name="T43" fmla="*/ 349 h 313"/>
                <a:gd name="T44" fmla="*/ 288 w 177"/>
                <a:gd name="T45" fmla="*/ 349 h 313"/>
                <a:gd name="T46" fmla="*/ 288 w 177"/>
                <a:gd name="T47" fmla="*/ 294 h 313"/>
                <a:gd name="T48" fmla="*/ 327 w 177"/>
                <a:gd name="T49" fmla="*/ 294 h 313"/>
                <a:gd name="T50" fmla="*/ 365 w 177"/>
                <a:gd name="T51" fmla="*/ 308 h 313"/>
                <a:gd name="T52" fmla="*/ 386 w 177"/>
                <a:gd name="T53" fmla="*/ 227 h 313"/>
                <a:gd name="T54" fmla="*/ 423 w 177"/>
                <a:gd name="T55" fmla="*/ 201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7"/>
                <a:gd name="T85" fmla="*/ 0 h 313"/>
                <a:gd name="T86" fmla="*/ 177 w 177"/>
                <a:gd name="T87" fmla="*/ 313 h 3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6" name="Freeform 31"/>
            <p:cNvSpPr>
              <a:spLocks/>
            </p:cNvSpPr>
            <p:nvPr/>
          </p:nvSpPr>
          <p:spPr bwMode="invGray">
            <a:xfrm>
              <a:off x="2998293" y="2460806"/>
              <a:ext cx="1443225" cy="1434056"/>
            </a:xfrm>
            <a:custGeom>
              <a:avLst/>
              <a:gdLst>
                <a:gd name="T0" fmla="*/ 1584 w 857"/>
                <a:gd name="T1" fmla="*/ 798 h 841"/>
                <a:gd name="T2" fmla="*/ 1686 w 857"/>
                <a:gd name="T3" fmla="*/ 890 h 841"/>
                <a:gd name="T4" fmla="*/ 1686 w 857"/>
                <a:gd name="T5" fmla="*/ 943 h 841"/>
                <a:gd name="T6" fmla="*/ 1847 w 857"/>
                <a:gd name="T7" fmla="*/ 1038 h 841"/>
                <a:gd name="T8" fmla="*/ 1865 w 857"/>
                <a:gd name="T9" fmla="*/ 997 h 841"/>
                <a:gd name="T10" fmla="*/ 1885 w 857"/>
                <a:gd name="T11" fmla="*/ 917 h 841"/>
                <a:gd name="T12" fmla="*/ 1847 w 857"/>
                <a:gd name="T13" fmla="*/ 866 h 841"/>
                <a:gd name="T14" fmla="*/ 1885 w 857"/>
                <a:gd name="T15" fmla="*/ 811 h 841"/>
                <a:gd name="T16" fmla="*/ 2005 w 857"/>
                <a:gd name="T17" fmla="*/ 851 h 841"/>
                <a:gd name="T18" fmla="*/ 2148 w 857"/>
                <a:gd name="T19" fmla="*/ 917 h 841"/>
                <a:gd name="T20" fmla="*/ 2005 w 857"/>
                <a:gd name="T21" fmla="*/ 1052 h 841"/>
                <a:gd name="T22" fmla="*/ 1946 w 857"/>
                <a:gd name="T23" fmla="*/ 1104 h 841"/>
                <a:gd name="T24" fmla="*/ 1847 w 857"/>
                <a:gd name="T25" fmla="*/ 1077 h 841"/>
                <a:gd name="T26" fmla="*/ 1766 w 857"/>
                <a:gd name="T27" fmla="*/ 1250 h 841"/>
                <a:gd name="T28" fmla="*/ 1745 w 857"/>
                <a:gd name="T29" fmla="*/ 1291 h 841"/>
                <a:gd name="T30" fmla="*/ 1726 w 857"/>
                <a:gd name="T31" fmla="*/ 1343 h 841"/>
                <a:gd name="T32" fmla="*/ 1584 w 857"/>
                <a:gd name="T33" fmla="*/ 1397 h 841"/>
                <a:gd name="T34" fmla="*/ 1487 w 857"/>
                <a:gd name="T35" fmla="*/ 1263 h 841"/>
                <a:gd name="T36" fmla="*/ 1445 w 857"/>
                <a:gd name="T37" fmla="*/ 1250 h 841"/>
                <a:gd name="T38" fmla="*/ 1324 w 857"/>
                <a:gd name="T39" fmla="*/ 1156 h 841"/>
                <a:gd name="T40" fmla="*/ 1244 w 857"/>
                <a:gd name="T41" fmla="*/ 1182 h 841"/>
                <a:gd name="T42" fmla="*/ 1224 w 857"/>
                <a:gd name="T43" fmla="*/ 1210 h 841"/>
                <a:gd name="T44" fmla="*/ 1203 w 857"/>
                <a:gd name="T45" fmla="*/ 1291 h 841"/>
                <a:gd name="T46" fmla="*/ 1165 w 857"/>
                <a:gd name="T47" fmla="*/ 1238 h 841"/>
                <a:gd name="T48" fmla="*/ 1043 w 857"/>
                <a:gd name="T49" fmla="*/ 1210 h 841"/>
                <a:gd name="T50" fmla="*/ 1023 w 857"/>
                <a:gd name="T51" fmla="*/ 1145 h 841"/>
                <a:gd name="T52" fmla="*/ 1144 w 857"/>
                <a:gd name="T53" fmla="*/ 1156 h 841"/>
                <a:gd name="T54" fmla="*/ 1224 w 857"/>
                <a:gd name="T55" fmla="*/ 1118 h 841"/>
                <a:gd name="T56" fmla="*/ 1165 w 857"/>
                <a:gd name="T57" fmla="*/ 1064 h 841"/>
                <a:gd name="T58" fmla="*/ 1264 w 857"/>
                <a:gd name="T59" fmla="*/ 997 h 841"/>
                <a:gd name="T60" fmla="*/ 1344 w 857"/>
                <a:gd name="T61" fmla="*/ 943 h 841"/>
                <a:gd name="T62" fmla="*/ 1203 w 857"/>
                <a:gd name="T63" fmla="*/ 679 h 841"/>
                <a:gd name="T64" fmla="*/ 1023 w 857"/>
                <a:gd name="T65" fmla="*/ 599 h 841"/>
                <a:gd name="T66" fmla="*/ 861 w 857"/>
                <a:gd name="T67" fmla="*/ 559 h 841"/>
                <a:gd name="T68" fmla="*/ 703 w 857"/>
                <a:gd name="T69" fmla="*/ 518 h 841"/>
                <a:gd name="T70" fmla="*/ 522 w 857"/>
                <a:gd name="T71" fmla="*/ 559 h 841"/>
                <a:gd name="T72" fmla="*/ 121 w 857"/>
                <a:gd name="T73" fmla="*/ 399 h 841"/>
                <a:gd name="T74" fmla="*/ 20 w 857"/>
                <a:gd name="T75" fmla="*/ 266 h 841"/>
                <a:gd name="T76" fmla="*/ 121 w 857"/>
                <a:gd name="T77" fmla="*/ 252 h 841"/>
                <a:gd name="T78" fmla="*/ 281 w 857"/>
                <a:gd name="T79" fmla="*/ 159 h 841"/>
                <a:gd name="T80" fmla="*/ 341 w 857"/>
                <a:gd name="T81" fmla="*/ 106 h 841"/>
                <a:gd name="T82" fmla="*/ 542 w 857"/>
                <a:gd name="T83" fmla="*/ 53 h 841"/>
                <a:gd name="T84" fmla="*/ 582 w 857"/>
                <a:gd name="T85" fmla="*/ 0 h 841"/>
                <a:gd name="T86" fmla="*/ 722 w 857"/>
                <a:gd name="T87" fmla="*/ 122 h 841"/>
                <a:gd name="T88" fmla="*/ 743 w 857"/>
                <a:gd name="T89" fmla="*/ 214 h 841"/>
                <a:gd name="T90" fmla="*/ 782 w 857"/>
                <a:gd name="T91" fmla="*/ 293 h 841"/>
                <a:gd name="T92" fmla="*/ 844 w 857"/>
                <a:gd name="T93" fmla="*/ 320 h 841"/>
                <a:gd name="T94" fmla="*/ 1023 w 857"/>
                <a:gd name="T95" fmla="*/ 293 h 841"/>
                <a:gd name="T96" fmla="*/ 1023 w 857"/>
                <a:gd name="T97" fmla="*/ 359 h 841"/>
                <a:gd name="T98" fmla="*/ 964 w 857"/>
                <a:gd name="T99" fmla="*/ 424 h 841"/>
                <a:gd name="T100" fmla="*/ 1083 w 857"/>
                <a:gd name="T101" fmla="*/ 546 h 841"/>
                <a:gd name="T102" fmla="*/ 1244 w 857"/>
                <a:gd name="T103" fmla="*/ 572 h 841"/>
                <a:gd name="T104" fmla="*/ 1324 w 857"/>
                <a:gd name="T105" fmla="*/ 531 h 841"/>
                <a:gd name="T106" fmla="*/ 1465 w 857"/>
                <a:gd name="T107" fmla="*/ 531 h 841"/>
                <a:gd name="T108" fmla="*/ 1565 w 857"/>
                <a:gd name="T109" fmla="*/ 559 h 841"/>
                <a:gd name="T110" fmla="*/ 1445 w 857"/>
                <a:gd name="T111" fmla="*/ 651 h 841"/>
                <a:gd name="T112" fmla="*/ 1505 w 857"/>
                <a:gd name="T113" fmla="*/ 758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7"/>
                <a:gd name="T172" fmla="*/ 0 h 841"/>
                <a:gd name="T173" fmla="*/ 857 w 857"/>
                <a:gd name="T174" fmla="*/ 841 h 8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7" name="Freeform 32"/>
            <p:cNvSpPr>
              <a:spLocks/>
            </p:cNvSpPr>
            <p:nvPr/>
          </p:nvSpPr>
          <p:spPr bwMode="invGray">
            <a:xfrm>
              <a:off x="3456482" y="1136115"/>
              <a:ext cx="2397436" cy="2117966"/>
            </a:xfrm>
            <a:custGeom>
              <a:avLst/>
              <a:gdLst>
                <a:gd name="T0" fmla="*/ 41 w 1425"/>
                <a:gd name="T1" fmla="*/ 1497 h 1241"/>
                <a:gd name="T2" fmla="*/ 158 w 1425"/>
                <a:gd name="T3" fmla="*/ 1617 h 1241"/>
                <a:gd name="T4" fmla="*/ 339 w 1425"/>
                <a:gd name="T5" fmla="*/ 1629 h 1241"/>
                <a:gd name="T6" fmla="*/ 279 w 1425"/>
                <a:gd name="T7" fmla="*/ 1722 h 1241"/>
                <a:gd name="T8" fmla="*/ 538 w 1425"/>
                <a:gd name="T9" fmla="*/ 1885 h 1241"/>
                <a:gd name="T10" fmla="*/ 639 w 1425"/>
                <a:gd name="T11" fmla="*/ 1829 h 1241"/>
                <a:gd name="T12" fmla="*/ 879 w 1425"/>
                <a:gd name="T13" fmla="*/ 1843 h 1241"/>
                <a:gd name="T14" fmla="*/ 819 w 1425"/>
                <a:gd name="T15" fmla="*/ 2070 h 1241"/>
                <a:gd name="T16" fmla="*/ 1058 w 1425"/>
                <a:gd name="T17" fmla="*/ 2004 h 1241"/>
                <a:gd name="T18" fmla="*/ 1240 w 1425"/>
                <a:gd name="T19" fmla="*/ 1856 h 1241"/>
                <a:gd name="T20" fmla="*/ 1396 w 1425"/>
                <a:gd name="T21" fmla="*/ 2043 h 1241"/>
                <a:gd name="T22" fmla="*/ 1498 w 1425"/>
                <a:gd name="T23" fmla="*/ 2004 h 1241"/>
                <a:gd name="T24" fmla="*/ 1657 w 1425"/>
                <a:gd name="T25" fmla="*/ 1856 h 1241"/>
                <a:gd name="T26" fmla="*/ 1758 w 1425"/>
                <a:gd name="T27" fmla="*/ 1829 h 1241"/>
                <a:gd name="T28" fmla="*/ 1837 w 1425"/>
                <a:gd name="T29" fmla="*/ 1829 h 1241"/>
                <a:gd name="T30" fmla="*/ 1998 w 1425"/>
                <a:gd name="T31" fmla="*/ 1712 h 1241"/>
                <a:gd name="T32" fmla="*/ 2155 w 1425"/>
                <a:gd name="T33" fmla="*/ 1684 h 1241"/>
                <a:gd name="T34" fmla="*/ 2236 w 1425"/>
                <a:gd name="T35" fmla="*/ 1536 h 1241"/>
                <a:gd name="T36" fmla="*/ 2355 w 1425"/>
                <a:gd name="T37" fmla="*/ 1522 h 1241"/>
                <a:gd name="T38" fmla="*/ 2515 w 1425"/>
                <a:gd name="T39" fmla="*/ 1456 h 1241"/>
                <a:gd name="T40" fmla="*/ 2715 w 1425"/>
                <a:gd name="T41" fmla="*/ 1376 h 1241"/>
                <a:gd name="T42" fmla="*/ 2814 w 1425"/>
                <a:gd name="T43" fmla="*/ 1536 h 1241"/>
                <a:gd name="T44" fmla="*/ 2933 w 1425"/>
                <a:gd name="T45" fmla="*/ 1482 h 1241"/>
                <a:gd name="T46" fmla="*/ 2933 w 1425"/>
                <a:gd name="T47" fmla="*/ 1403 h 1241"/>
                <a:gd name="T48" fmla="*/ 3374 w 1425"/>
                <a:gd name="T49" fmla="*/ 1310 h 1241"/>
                <a:gd name="T50" fmla="*/ 3434 w 1425"/>
                <a:gd name="T51" fmla="*/ 1217 h 1241"/>
                <a:gd name="T52" fmla="*/ 3274 w 1425"/>
                <a:gd name="T53" fmla="*/ 1122 h 1241"/>
                <a:gd name="T54" fmla="*/ 3155 w 1425"/>
                <a:gd name="T55" fmla="*/ 934 h 1241"/>
                <a:gd name="T56" fmla="*/ 3334 w 1425"/>
                <a:gd name="T57" fmla="*/ 934 h 1241"/>
                <a:gd name="T58" fmla="*/ 3374 w 1425"/>
                <a:gd name="T59" fmla="*/ 788 h 1241"/>
                <a:gd name="T60" fmla="*/ 3233 w 1425"/>
                <a:gd name="T61" fmla="*/ 721 h 1241"/>
                <a:gd name="T62" fmla="*/ 3472 w 1425"/>
                <a:gd name="T63" fmla="*/ 493 h 1241"/>
                <a:gd name="T64" fmla="*/ 3554 w 1425"/>
                <a:gd name="T65" fmla="*/ 214 h 1241"/>
                <a:gd name="T66" fmla="*/ 3355 w 1425"/>
                <a:gd name="T67" fmla="*/ 214 h 1241"/>
                <a:gd name="T68" fmla="*/ 3155 w 1425"/>
                <a:gd name="T69" fmla="*/ 122 h 1241"/>
                <a:gd name="T70" fmla="*/ 2974 w 1425"/>
                <a:gd name="T71" fmla="*/ 109 h 1241"/>
                <a:gd name="T72" fmla="*/ 2914 w 1425"/>
                <a:gd name="T73" fmla="*/ 0 h 1241"/>
                <a:gd name="T74" fmla="*/ 2896 w 1425"/>
                <a:gd name="T75" fmla="*/ 109 h 1241"/>
                <a:gd name="T76" fmla="*/ 2814 w 1425"/>
                <a:gd name="T77" fmla="*/ 280 h 1241"/>
                <a:gd name="T78" fmla="*/ 2795 w 1425"/>
                <a:gd name="T79" fmla="*/ 401 h 1241"/>
                <a:gd name="T80" fmla="*/ 2476 w 1425"/>
                <a:gd name="T81" fmla="*/ 466 h 1241"/>
                <a:gd name="T82" fmla="*/ 2476 w 1425"/>
                <a:gd name="T83" fmla="*/ 721 h 1241"/>
                <a:gd name="T84" fmla="*/ 2634 w 1425"/>
                <a:gd name="T85" fmla="*/ 695 h 1241"/>
                <a:gd name="T86" fmla="*/ 2836 w 1425"/>
                <a:gd name="T87" fmla="*/ 748 h 1241"/>
                <a:gd name="T88" fmla="*/ 2836 w 1425"/>
                <a:gd name="T89" fmla="*/ 841 h 1241"/>
                <a:gd name="T90" fmla="*/ 2596 w 1425"/>
                <a:gd name="T91" fmla="*/ 895 h 1241"/>
                <a:gd name="T92" fmla="*/ 2476 w 1425"/>
                <a:gd name="T93" fmla="*/ 988 h 1241"/>
                <a:gd name="T94" fmla="*/ 2155 w 1425"/>
                <a:gd name="T95" fmla="*/ 1109 h 1241"/>
                <a:gd name="T96" fmla="*/ 1897 w 1425"/>
                <a:gd name="T97" fmla="*/ 1082 h 1241"/>
                <a:gd name="T98" fmla="*/ 1916 w 1425"/>
                <a:gd name="T99" fmla="*/ 1255 h 1241"/>
                <a:gd name="T100" fmla="*/ 1596 w 1425"/>
                <a:gd name="T101" fmla="*/ 1415 h 1241"/>
                <a:gd name="T102" fmla="*/ 1139 w 1425"/>
                <a:gd name="T103" fmla="*/ 1469 h 1241"/>
                <a:gd name="T104" fmla="*/ 879 w 1425"/>
                <a:gd name="T105" fmla="*/ 1482 h 1241"/>
                <a:gd name="T106" fmla="*/ 620 w 1425"/>
                <a:gd name="T107" fmla="*/ 1441 h 1241"/>
                <a:gd name="T108" fmla="*/ 239 w 1425"/>
                <a:gd name="T109" fmla="*/ 1363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5"/>
                <a:gd name="T166" fmla="*/ 0 h 1241"/>
                <a:gd name="T167" fmla="*/ 1425 w 1425"/>
                <a:gd name="T168" fmla="*/ 1241 h 12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8" name="Freeform 33"/>
            <p:cNvSpPr>
              <a:spLocks/>
            </p:cNvSpPr>
            <p:nvPr/>
          </p:nvSpPr>
          <p:spPr bwMode="invGray">
            <a:xfrm>
              <a:off x="1248207" y="1491933"/>
              <a:ext cx="2142419" cy="1762148"/>
            </a:xfrm>
            <a:custGeom>
              <a:avLst/>
              <a:gdLst>
                <a:gd name="T0" fmla="*/ 3140 w 1273"/>
                <a:gd name="T1" fmla="*/ 960 h 1033"/>
                <a:gd name="T2" fmla="*/ 3099 w 1273"/>
                <a:gd name="T3" fmla="*/ 1052 h 1033"/>
                <a:gd name="T4" fmla="*/ 2939 w 1273"/>
                <a:gd name="T5" fmla="*/ 1052 h 1033"/>
                <a:gd name="T6" fmla="*/ 2879 w 1273"/>
                <a:gd name="T7" fmla="*/ 1105 h 1033"/>
                <a:gd name="T8" fmla="*/ 2699 w 1273"/>
                <a:gd name="T9" fmla="*/ 1199 h 1033"/>
                <a:gd name="T10" fmla="*/ 2620 w 1273"/>
                <a:gd name="T11" fmla="*/ 1213 h 1033"/>
                <a:gd name="T12" fmla="*/ 2339 w 1273"/>
                <a:gd name="T13" fmla="*/ 1373 h 1033"/>
                <a:gd name="T14" fmla="*/ 2200 w 1273"/>
                <a:gd name="T15" fmla="*/ 1467 h 1033"/>
                <a:gd name="T16" fmla="*/ 2300 w 1273"/>
                <a:gd name="T17" fmla="*/ 1571 h 1033"/>
                <a:gd name="T18" fmla="*/ 2222 w 1273"/>
                <a:gd name="T19" fmla="*/ 1653 h 1033"/>
                <a:gd name="T20" fmla="*/ 2239 w 1273"/>
                <a:gd name="T21" fmla="*/ 1720 h 1033"/>
                <a:gd name="T22" fmla="*/ 2101 w 1273"/>
                <a:gd name="T23" fmla="*/ 1692 h 1033"/>
                <a:gd name="T24" fmla="*/ 2018 w 1273"/>
                <a:gd name="T25" fmla="*/ 1666 h 1033"/>
                <a:gd name="T26" fmla="*/ 1841 w 1273"/>
                <a:gd name="T27" fmla="*/ 1598 h 1033"/>
                <a:gd name="T28" fmla="*/ 1500 w 1273"/>
                <a:gd name="T29" fmla="*/ 1640 h 1033"/>
                <a:gd name="T30" fmla="*/ 1282 w 1273"/>
                <a:gd name="T31" fmla="*/ 1653 h 1033"/>
                <a:gd name="T32" fmla="*/ 1079 w 1273"/>
                <a:gd name="T33" fmla="*/ 1585 h 1033"/>
                <a:gd name="T34" fmla="*/ 920 w 1273"/>
                <a:gd name="T35" fmla="*/ 1598 h 1033"/>
                <a:gd name="T36" fmla="*/ 681 w 1273"/>
                <a:gd name="T37" fmla="*/ 1545 h 1033"/>
                <a:gd name="T38" fmla="*/ 539 w 1273"/>
                <a:gd name="T39" fmla="*/ 1640 h 1033"/>
                <a:gd name="T40" fmla="*/ 381 w 1273"/>
                <a:gd name="T41" fmla="*/ 1571 h 1033"/>
                <a:gd name="T42" fmla="*/ 259 w 1273"/>
                <a:gd name="T43" fmla="*/ 1440 h 1033"/>
                <a:gd name="T44" fmla="*/ 138 w 1273"/>
                <a:gd name="T45" fmla="*/ 1332 h 1033"/>
                <a:gd name="T46" fmla="*/ 160 w 1273"/>
                <a:gd name="T47" fmla="*/ 1291 h 1033"/>
                <a:gd name="T48" fmla="*/ 101 w 1273"/>
                <a:gd name="T49" fmla="*/ 1187 h 1033"/>
                <a:gd name="T50" fmla="*/ 0 w 1273"/>
                <a:gd name="T51" fmla="*/ 1146 h 1033"/>
                <a:gd name="T52" fmla="*/ 79 w 1273"/>
                <a:gd name="T53" fmla="*/ 1146 h 1033"/>
                <a:gd name="T54" fmla="*/ 79 w 1273"/>
                <a:gd name="T55" fmla="*/ 1026 h 1033"/>
                <a:gd name="T56" fmla="*/ 60 w 1273"/>
                <a:gd name="T57" fmla="*/ 947 h 1033"/>
                <a:gd name="T58" fmla="*/ 0 w 1273"/>
                <a:gd name="T59" fmla="*/ 867 h 1033"/>
                <a:gd name="T60" fmla="*/ 221 w 1273"/>
                <a:gd name="T61" fmla="*/ 773 h 1033"/>
                <a:gd name="T62" fmla="*/ 339 w 1273"/>
                <a:gd name="T63" fmla="*/ 760 h 1033"/>
                <a:gd name="T64" fmla="*/ 381 w 1273"/>
                <a:gd name="T65" fmla="*/ 800 h 1033"/>
                <a:gd name="T66" fmla="*/ 500 w 1273"/>
                <a:gd name="T67" fmla="*/ 800 h 1033"/>
                <a:gd name="T68" fmla="*/ 759 w 1273"/>
                <a:gd name="T69" fmla="*/ 760 h 1033"/>
                <a:gd name="T70" fmla="*/ 1041 w 1273"/>
                <a:gd name="T71" fmla="*/ 708 h 1033"/>
                <a:gd name="T72" fmla="*/ 1059 w 1273"/>
                <a:gd name="T73" fmla="*/ 627 h 1033"/>
                <a:gd name="T74" fmla="*/ 1179 w 1273"/>
                <a:gd name="T75" fmla="*/ 388 h 1033"/>
                <a:gd name="T76" fmla="*/ 1140 w 1273"/>
                <a:gd name="T77" fmla="*/ 332 h 1033"/>
                <a:gd name="T78" fmla="*/ 1480 w 1273"/>
                <a:gd name="T79" fmla="*/ 374 h 1033"/>
                <a:gd name="T80" fmla="*/ 1660 w 1273"/>
                <a:gd name="T81" fmla="*/ 159 h 1033"/>
                <a:gd name="T82" fmla="*/ 1959 w 1273"/>
                <a:gd name="T83" fmla="*/ 214 h 1033"/>
                <a:gd name="T84" fmla="*/ 1959 w 1273"/>
                <a:gd name="T85" fmla="*/ 135 h 1033"/>
                <a:gd name="T86" fmla="*/ 2101 w 1273"/>
                <a:gd name="T87" fmla="*/ 66 h 1033"/>
                <a:gd name="T88" fmla="*/ 2200 w 1273"/>
                <a:gd name="T89" fmla="*/ 0 h 1033"/>
                <a:gd name="T90" fmla="*/ 2319 w 1273"/>
                <a:gd name="T91" fmla="*/ 27 h 1033"/>
                <a:gd name="T92" fmla="*/ 2319 w 1273"/>
                <a:gd name="T93" fmla="*/ 80 h 1033"/>
                <a:gd name="T94" fmla="*/ 2401 w 1273"/>
                <a:gd name="T95" fmla="*/ 186 h 1033"/>
                <a:gd name="T96" fmla="*/ 2560 w 1273"/>
                <a:gd name="T97" fmla="*/ 239 h 1033"/>
                <a:gd name="T98" fmla="*/ 2599 w 1273"/>
                <a:gd name="T99" fmla="*/ 414 h 1033"/>
                <a:gd name="T100" fmla="*/ 2539 w 1273"/>
                <a:gd name="T101" fmla="*/ 559 h 1033"/>
                <a:gd name="T102" fmla="*/ 2782 w 1273"/>
                <a:gd name="T103" fmla="*/ 615 h 1033"/>
                <a:gd name="T104" fmla="*/ 3021 w 1273"/>
                <a:gd name="T105" fmla="*/ 732 h 1033"/>
                <a:gd name="T106" fmla="*/ 3082 w 1273"/>
                <a:gd name="T107" fmla="*/ 800 h 1033"/>
                <a:gd name="T108" fmla="*/ 3179 w 1273"/>
                <a:gd name="T109" fmla="*/ 947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3"/>
                <a:gd name="T166" fmla="*/ 0 h 1033"/>
                <a:gd name="T167" fmla="*/ 1273 w 1273"/>
                <a:gd name="T168" fmla="*/ 1033 h 10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sp>
          <p:nvSpPr>
            <p:cNvPr id="59" name="Freeform 34"/>
            <p:cNvSpPr>
              <a:spLocks/>
            </p:cNvSpPr>
            <p:nvPr/>
          </p:nvSpPr>
          <p:spPr bwMode="invGray">
            <a:xfrm>
              <a:off x="5706793" y="4726645"/>
              <a:ext cx="214382" cy="440537"/>
            </a:xfrm>
            <a:custGeom>
              <a:avLst/>
              <a:gdLst>
                <a:gd name="T0" fmla="*/ 55 w 129"/>
                <a:gd name="T1" fmla="*/ 395 h 257"/>
                <a:gd name="T2" fmla="*/ 75 w 129"/>
                <a:gd name="T3" fmla="*/ 424 h 257"/>
                <a:gd name="T4" fmla="*/ 130 w 129"/>
                <a:gd name="T5" fmla="*/ 437 h 257"/>
                <a:gd name="T6" fmla="*/ 151 w 129"/>
                <a:gd name="T7" fmla="*/ 382 h 257"/>
                <a:gd name="T8" fmla="*/ 243 w 129"/>
                <a:gd name="T9" fmla="*/ 315 h 257"/>
                <a:gd name="T10" fmla="*/ 243 w 129"/>
                <a:gd name="T11" fmla="*/ 218 h 257"/>
                <a:gd name="T12" fmla="*/ 280 w 129"/>
                <a:gd name="T13" fmla="*/ 164 h 257"/>
                <a:gd name="T14" fmla="*/ 300 w 129"/>
                <a:gd name="T15" fmla="*/ 122 h 257"/>
                <a:gd name="T16" fmla="*/ 263 w 129"/>
                <a:gd name="T17" fmla="*/ 96 h 257"/>
                <a:gd name="T18" fmla="*/ 243 w 129"/>
                <a:gd name="T19" fmla="*/ 0 h 257"/>
                <a:gd name="T20" fmla="*/ 151 w 129"/>
                <a:gd name="T21" fmla="*/ 41 h 257"/>
                <a:gd name="T22" fmla="*/ 114 w 129"/>
                <a:gd name="T23" fmla="*/ 41 h 257"/>
                <a:gd name="T24" fmla="*/ 130 w 129"/>
                <a:gd name="T25" fmla="*/ 69 h 257"/>
                <a:gd name="T26" fmla="*/ 55 w 129"/>
                <a:gd name="T27" fmla="*/ 122 h 257"/>
                <a:gd name="T28" fmla="*/ 55 w 129"/>
                <a:gd name="T29" fmla="*/ 191 h 257"/>
                <a:gd name="T30" fmla="*/ 0 w 129"/>
                <a:gd name="T31" fmla="*/ 231 h 257"/>
                <a:gd name="T32" fmla="*/ 18 w 129"/>
                <a:gd name="T33" fmla="*/ 286 h 257"/>
                <a:gd name="T34" fmla="*/ 38 w 129"/>
                <a:gd name="T35" fmla="*/ 382 h 257"/>
                <a:gd name="T36" fmla="*/ 55 w 129"/>
                <a:gd name="T37" fmla="*/ 395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257"/>
                <a:gd name="T59" fmla="*/ 129 w 129"/>
                <a:gd name="T60" fmla="*/ 257 h 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9050">
              <a:solidFill>
                <a:schemeClr val="bg1"/>
              </a:solidFill>
              <a:prstDash val="solid"/>
              <a:round/>
              <a:headEnd/>
              <a:tailEnd/>
            </a:ln>
            <a:effectLst/>
          </p:spPr>
          <p:txBody>
            <a:bodyPr/>
            <a:lstStyle/>
            <a:p>
              <a:pPr algn="l" rtl="0" fontAlgn="base">
                <a:spcBef>
                  <a:spcPct val="0"/>
                </a:spcBef>
                <a:spcAft>
                  <a:spcPct val="0"/>
                </a:spcAft>
              </a:pPr>
              <a:endParaRPr lang="zh-CN" altLang="en-US" sz="1200" b="1">
                <a:solidFill>
                  <a:srgbClr val="000000"/>
                </a:solidFill>
                <a:latin typeface="微软雅黑" panose="020B0503020204020204" pitchFamily="34" charset="-122"/>
                <a:ea typeface="微软雅黑" panose="020B0503020204020204" pitchFamily="34" charset="-122"/>
              </a:endParaRPr>
            </a:p>
          </p:txBody>
        </p:sp>
      </p:grpSp>
      <p:sp>
        <p:nvSpPr>
          <p:cNvPr id="60" name="Oval 302"/>
          <p:cNvSpPr/>
          <p:nvPr/>
        </p:nvSpPr>
        <p:spPr>
          <a:xfrm>
            <a:off x="5612790" y="2806921"/>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1" name="Oval 303"/>
          <p:cNvSpPr/>
          <p:nvPr/>
        </p:nvSpPr>
        <p:spPr>
          <a:xfrm>
            <a:off x="5180742" y="4607121"/>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3" name="Oval 305"/>
          <p:cNvSpPr/>
          <p:nvPr/>
        </p:nvSpPr>
        <p:spPr>
          <a:xfrm>
            <a:off x="5828814" y="3717032"/>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4" name="Oval 306"/>
          <p:cNvSpPr/>
          <p:nvPr/>
        </p:nvSpPr>
        <p:spPr>
          <a:xfrm>
            <a:off x="5442781" y="2708920"/>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5" name="Oval 307"/>
          <p:cNvSpPr/>
          <p:nvPr/>
        </p:nvSpPr>
        <p:spPr>
          <a:xfrm>
            <a:off x="5983125" y="3677498"/>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6" name="TextBox 65"/>
          <p:cNvSpPr txBox="1"/>
          <p:nvPr/>
        </p:nvSpPr>
        <p:spPr>
          <a:xfrm>
            <a:off x="883178" y="6060490"/>
            <a:ext cx="7202378" cy="323165"/>
          </a:xfrm>
          <a:prstGeom prst="rect">
            <a:avLst/>
          </a:prstGeom>
          <a:noFill/>
        </p:spPr>
        <p:txBody>
          <a:bodyPr wrap="square" rtlCol="0">
            <a:spAutoFit/>
          </a:bodyPr>
          <a:lstStyle/>
          <a:p>
            <a:pPr algn="ctr"/>
            <a:r>
              <a:rPr lang="zh-CN" altLang="en-US" sz="1500" dirty="0" smtClean="0">
                <a:latin typeface="微软雅黑" pitchFamily="34" charset="-122"/>
                <a:ea typeface="微软雅黑" pitchFamily="34" charset="-122"/>
              </a:rPr>
              <a:t>易点租业务范围</a:t>
            </a:r>
            <a:r>
              <a:rPr lang="zh-CN" altLang="en-US" sz="1500" dirty="0">
                <a:latin typeface="微软雅黑" pitchFamily="34" charset="-122"/>
                <a:ea typeface="微软雅黑" pitchFamily="34" charset="-122"/>
              </a:rPr>
              <a:t>包括四个直辖市、各省的省会城市以及</a:t>
            </a:r>
            <a:r>
              <a:rPr lang="en-US" altLang="zh-CN" sz="1500" dirty="0">
                <a:latin typeface="微软雅黑" pitchFamily="34" charset="-122"/>
                <a:ea typeface="微软雅黑" pitchFamily="34" charset="-122"/>
              </a:rPr>
              <a:t>15</a:t>
            </a:r>
            <a:r>
              <a:rPr lang="zh-CN" altLang="en-US" sz="1500" dirty="0">
                <a:latin typeface="微软雅黑" pitchFamily="34" charset="-122"/>
                <a:ea typeface="微软雅黑" pitchFamily="34" charset="-122"/>
              </a:rPr>
              <a:t>个其他</a:t>
            </a:r>
            <a:r>
              <a:rPr lang="zh-CN" altLang="en-US" sz="1500" dirty="0" smtClean="0">
                <a:latin typeface="微软雅黑" pitchFamily="34" charset="-122"/>
                <a:ea typeface="微软雅黑" pitchFamily="34" charset="-122"/>
              </a:rPr>
              <a:t>城市</a:t>
            </a:r>
            <a:endParaRPr lang="zh-CN" altLang="en-US" sz="1500" dirty="0">
              <a:latin typeface="微软雅黑" pitchFamily="34" charset="-122"/>
              <a:ea typeface="微软雅黑" pitchFamily="34" charset="-122"/>
            </a:endParaRPr>
          </a:p>
        </p:txBody>
      </p:sp>
      <p:sp>
        <p:nvSpPr>
          <p:cNvPr id="67" name="TextBox 66"/>
          <p:cNvSpPr txBox="1"/>
          <p:nvPr/>
        </p:nvSpPr>
        <p:spPr>
          <a:xfrm>
            <a:off x="1372614" y="5463004"/>
            <a:ext cx="6070875" cy="507823"/>
          </a:xfrm>
          <a:prstGeom prst="rect">
            <a:avLst/>
          </a:prstGeom>
          <a:noFill/>
          <a:ln>
            <a:noFill/>
          </a:ln>
        </p:spPr>
        <p:txBody>
          <a:bodyPr wrap="none" lIns="91431" tIns="45716" rIns="91431" bIns="45716">
            <a:spAutoFit/>
          </a:bodyPr>
          <a:lstStyle>
            <a:defPPr>
              <a:defRPr lang="zh-CN"/>
            </a:defPPr>
            <a:lvl1pPr>
              <a:spcBef>
                <a:spcPct val="0"/>
              </a:spcBef>
              <a:buFont typeface="Arial" charset="0"/>
              <a:buNone/>
              <a:defRPr sz="3200" b="1">
                <a:solidFill>
                  <a:srgbClr val="63C5EA"/>
                </a:solidFill>
                <a:latin typeface="Arial" panose="020B0604020202020204" pitchFamily="34" charset="0"/>
                <a:ea typeface="微软雅黑" pitchFamily="34" charset="-122"/>
                <a:cs typeface="Arial" panose="020B0604020202020204" pitchFamily="34" charset="0"/>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ctr"/>
            <a:r>
              <a:rPr lang="zh-CN" altLang="en-US" sz="2700" dirty="0">
                <a:solidFill>
                  <a:srgbClr val="00B0F0"/>
                </a:solidFill>
                <a:latin typeface="微软雅黑" pitchFamily="34" charset="-122"/>
                <a:cs typeface="+mn-cs"/>
              </a:rPr>
              <a:t>北京、上海</a:t>
            </a:r>
            <a:r>
              <a:rPr lang="zh-CN" altLang="en-US" sz="2700" dirty="0" smtClean="0">
                <a:solidFill>
                  <a:srgbClr val="00B0F0"/>
                </a:solidFill>
                <a:latin typeface="微软雅黑" pitchFamily="34" charset="-122"/>
                <a:cs typeface="+mn-cs"/>
              </a:rPr>
              <a:t>、</a:t>
            </a:r>
            <a:r>
              <a:rPr lang="zh-CN" altLang="en-US" sz="2700" dirty="0">
                <a:solidFill>
                  <a:srgbClr val="00B0F0"/>
                </a:solidFill>
                <a:latin typeface="微软雅黑" pitchFamily="34" charset="-122"/>
              </a:rPr>
              <a:t>广州、</a:t>
            </a:r>
            <a:r>
              <a:rPr lang="zh-CN" altLang="en-US" sz="2700" dirty="0" smtClean="0">
                <a:solidFill>
                  <a:srgbClr val="00B0F0"/>
                </a:solidFill>
                <a:latin typeface="微软雅黑" pitchFamily="34" charset="-122"/>
              </a:rPr>
              <a:t>深圳、杭州、</a:t>
            </a:r>
            <a:r>
              <a:rPr lang="zh-CN" altLang="en-US" sz="2700" dirty="0" smtClean="0">
                <a:solidFill>
                  <a:srgbClr val="00B0F0"/>
                </a:solidFill>
                <a:latin typeface="微软雅黑" pitchFamily="34" charset="-122"/>
                <a:cs typeface="+mn-cs"/>
              </a:rPr>
              <a:t>天津</a:t>
            </a:r>
            <a:endParaRPr lang="zh-CN" altLang="en-US" sz="2700" dirty="0">
              <a:solidFill>
                <a:srgbClr val="00B0F0"/>
              </a:solidFill>
              <a:latin typeface="微软雅黑" pitchFamily="34" charset="-122"/>
              <a:cs typeface="+mn-cs"/>
            </a:endParaRPr>
          </a:p>
        </p:txBody>
      </p:sp>
      <p:sp>
        <p:nvSpPr>
          <p:cNvPr id="68" name="Oval 303"/>
          <p:cNvSpPr/>
          <p:nvPr/>
        </p:nvSpPr>
        <p:spPr>
          <a:xfrm>
            <a:off x="5370773" y="4679129"/>
            <a:ext cx="118023" cy="11802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37650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互联网</a:t>
            </a:r>
            <a:r>
              <a:rPr kumimoji="1" lang="en-US" altLang="zh-CN" dirty="0" smtClean="0"/>
              <a:t>+</a:t>
            </a:r>
            <a:r>
              <a:rPr kumimoji="1" lang="zh-CN" altLang="en-US" dirty="0" smtClean="0"/>
              <a:t>微金融</a:t>
            </a:r>
            <a:r>
              <a:rPr kumimoji="1" lang="en-US" altLang="zh-CN" dirty="0" smtClean="0"/>
              <a:t>+</a:t>
            </a:r>
            <a:r>
              <a:rPr kumimoji="1" lang="zh-CN" altLang="en-US" dirty="0" smtClean="0"/>
              <a:t>再制造技术，实现高效且低风险的互联网租赁</a:t>
            </a:r>
            <a:endParaRPr kumimoji="1" lang="zh-CN" altLang="en-US" dirty="0"/>
          </a:p>
        </p:txBody>
      </p:sp>
      <p:sp>
        <p:nvSpPr>
          <p:cNvPr id="10" name="文本框 13"/>
          <p:cNvSpPr txBox="1"/>
          <p:nvPr/>
        </p:nvSpPr>
        <p:spPr>
          <a:xfrm>
            <a:off x="351160" y="3594073"/>
            <a:ext cx="2218206" cy="1131071"/>
          </a:xfrm>
          <a:prstGeom prst="rect">
            <a:avLst/>
          </a:prstGeom>
          <a:noFill/>
        </p:spPr>
        <p:txBody>
          <a:bodyPr wrap="square" lIns="91435" tIns="45716" rIns="91435" bIns="45716" rtlCol="0">
            <a:spAutoFit/>
          </a:bodyPr>
          <a:lstStyle/>
          <a:p>
            <a:pPr algn="ctr">
              <a:lnSpc>
                <a:spcPct val="150000"/>
              </a:lnSpc>
              <a:spcBef>
                <a:spcPct val="0"/>
              </a:spcBef>
            </a:pPr>
            <a:r>
              <a:rPr lang="zh-CN" altLang="en-US" sz="1700" b="1" dirty="0" smtClean="0">
                <a:solidFill>
                  <a:srgbClr val="00B0F0"/>
                </a:solidFill>
                <a:latin typeface="宋体" pitchFamily="2" charset="-122"/>
                <a:ea typeface="宋体" pitchFamily="2" charset="-122"/>
                <a:sym typeface="微软雅黑" pitchFamily="34" charset="-122"/>
              </a:rPr>
              <a:t>互联网电商平台</a:t>
            </a:r>
            <a:endParaRPr lang="en-US" altLang="zh-CN" sz="1700" b="1" dirty="0">
              <a:solidFill>
                <a:srgbClr val="00B0F0"/>
              </a:solidFill>
              <a:latin typeface="宋体" pitchFamily="2" charset="-122"/>
              <a:ea typeface="宋体" pitchFamily="2" charset="-122"/>
              <a:sym typeface="微软雅黑" pitchFamily="34" charset="-122"/>
            </a:endParaRPr>
          </a:p>
          <a:p>
            <a:pPr algn="ctr">
              <a:lnSpc>
                <a:spcPct val="150000"/>
              </a:lnSpc>
              <a:spcBef>
                <a:spcPct val="0"/>
              </a:spcBef>
            </a:pPr>
            <a:r>
              <a:rPr lang="zh-CN" altLang="en-US" sz="1400" dirty="0">
                <a:solidFill>
                  <a:srgbClr val="00B0F0"/>
                </a:solidFill>
                <a:latin typeface="宋体" pitchFamily="2" charset="-122"/>
                <a:ea typeface="宋体" pitchFamily="2" charset="-122"/>
                <a:sym typeface="微软雅黑" pitchFamily="34" charset="-122"/>
              </a:rPr>
              <a:t>创新</a:t>
            </a:r>
            <a:r>
              <a:rPr lang="zh-CN" altLang="en-US" sz="1400" dirty="0" smtClean="0">
                <a:solidFill>
                  <a:srgbClr val="00B0F0"/>
                </a:solidFill>
                <a:latin typeface="宋体" pitchFamily="2" charset="-122"/>
                <a:ea typeface="宋体" pitchFamily="2" charset="-122"/>
                <a:sym typeface="微软雅黑" pitchFamily="34" charset="-122"/>
              </a:rPr>
              <a:t>全线上租赁流程</a:t>
            </a:r>
            <a:endParaRPr lang="en-US" altLang="zh-CN" sz="1400" dirty="0">
              <a:solidFill>
                <a:srgbClr val="00B0F0"/>
              </a:solidFill>
              <a:latin typeface="宋体" pitchFamily="2" charset="-122"/>
              <a:ea typeface="宋体" pitchFamily="2" charset="-122"/>
              <a:sym typeface="微软雅黑" pitchFamily="34" charset="-122"/>
            </a:endParaRPr>
          </a:p>
          <a:p>
            <a:pPr algn="ctr">
              <a:lnSpc>
                <a:spcPct val="150000"/>
              </a:lnSpc>
              <a:spcBef>
                <a:spcPct val="0"/>
              </a:spcBef>
            </a:pPr>
            <a:r>
              <a:rPr lang="zh-CN" altLang="en-US" sz="1400" dirty="0" smtClean="0">
                <a:solidFill>
                  <a:srgbClr val="00B0F0"/>
                </a:solidFill>
                <a:latin typeface="宋体" pitchFamily="2" charset="-122"/>
                <a:ea typeface="宋体" pitchFamily="2" charset="-122"/>
                <a:sym typeface="微软雅黑" pitchFamily="34" charset="-122"/>
              </a:rPr>
              <a:t>大规模设备资产管理平台</a:t>
            </a:r>
            <a:endParaRPr lang="en-US" altLang="zh-CN" sz="1400" dirty="0">
              <a:solidFill>
                <a:srgbClr val="00B0F0"/>
              </a:solidFill>
              <a:latin typeface="宋体" pitchFamily="2" charset="-122"/>
              <a:ea typeface="宋体" pitchFamily="2" charset="-122"/>
              <a:sym typeface="微软雅黑" pitchFamily="34" charset="-122"/>
            </a:endParaRPr>
          </a:p>
        </p:txBody>
      </p:sp>
      <p:sp>
        <p:nvSpPr>
          <p:cNvPr id="11" name="文本框 13"/>
          <p:cNvSpPr txBox="1"/>
          <p:nvPr/>
        </p:nvSpPr>
        <p:spPr>
          <a:xfrm>
            <a:off x="3350705" y="3594073"/>
            <a:ext cx="2218206" cy="807905"/>
          </a:xfrm>
          <a:prstGeom prst="rect">
            <a:avLst/>
          </a:prstGeom>
          <a:noFill/>
        </p:spPr>
        <p:txBody>
          <a:bodyPr wrap="square" lIns="91435" tIns="45716" rIns="91435" bIns="45716" rtlCol="0">
            <a:spAutoFit/>
          </a:bodyPr>
          <a:lstStyle/>
          <a:p>
            <a:pPr algn="ctr">
              <a:lnSpc>
                <a:spcPct val="150000"/>
              </a:lnSpc>
              <a:spcBef>
                <a:spcPct val="0"/>
              </a:spcBef>
              <a:buNone/>
            </a:pPr>
            <a:r>
              <a:rPr lang="zh-CN" altLang="en-US" sz="1700" b="1" dirty="0">
                <a:solidFill>
                  <a:srgbClr val="00B0F0"/>
                </a:solidFill>
                <a:latin typeface="宋体" pitchFamily="2" charset="-122"/>
                <a:ea typeface="宋体" pitchFamily="2" charset="-122"/>
                <a:sym typeface="微软雅黑" pitchFamily="34" charset="-122"/>
              </a:rPr>
              <a:t>金融服务</a:t>
            </a:r>
            <a:endParaRPr lang="en-US" altLang="zh-CN" sz="1700" b="1" dirty="0">
              <a:solidFill>
                <a:srgbClr val="00B0F0"/>
              </a:solidFill>
              <a:latin typeface="宋体" pitchFamily="2" charset="-122"/>
              <a:ea typeface="宋体" pitchFamily="2" charset="-122"/>
              <a:sym typeface="微软雅黑" pitchFamily="34" charset="-122"/>
            </a:endParaRPr>
          </a:p>
          <a:p>
            <a:pPr algn="ctr">
              <a:lnSpc>
                <a:spcPct val="150000"/>
              </a:lnSpc>
              <a:spcBef>
                <a:spcPct val="0"/>
              </a:spcBef>
            </a:pPr>
            <a:r>
              <a:rPr lang="zh-CN" altLang="en-US" sz="1400" dirty="0" smtClean="0">
                <a:solidFill>
                  <a:srgbClr val="00B0F0"/>
                </a:solidFill>
                <a:latin typeface="宋体" pitchFamily="2" charset="-122"/>
                <a:ea typeface="宋体" pitchFamily="2" charset="-122"/>
                <a:sym typeface="微软雅黑" pitchFamily="34" charset="-122"/>
              </a:rPr>
              <a:t>中小企业微租赁服务</a:t>
            </a:r>
            <a:endParaRPr lang="en-US" altLang="zh-CN" sz="1400" dirty="0">
              <a:solidFill>
                <a:srgbClr val="00B0F0"/>
              </a:solidFill>
              <a:latin typeface="宋体" pitchFamily="2" charset="-122"/>
              <a:ea typeface="宋体" pitchFamily="2" charset="-122"/>
              <a:sym typeface="微软雅黑" pitchFamily="34" charset="-122"/>
            </a:endParaRPr>
          </a:p>
        </p:txBody>
      </p:sp>
      <p:sp>
        <p:nvSpPr>
          <p:cNvPr id="13" name="矩形 85"/>
          <p:cNvSpPr>
            <a:spLocks noChangeArrowheads="1"/>
          </p:cNvSpPr>
          <p:nvPr/>
        </p:nvSpPr>
        <p:spPr bwMode="auto">
          <a:xfrm>
            <a:off x="2339752" y="5417451"/>
            <a:ext cx="4378143" cy="53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08" tIns="57603" rIns="115208" bIns="57603">
            <a:spAutoFit/>
          </a:bodyPr>
          <a:lstStyle/>
          <a:p>
            <a:pPr algn="ctr">
              <a:spcBef>
                <a:spcPct val="0"/>
              </a:spcBef>
              <a:buFont typeface="Arial" charset="0"/>
              <a:buNone/>
            </a:pPr>
            <a:r>
              <a:rPr lang="zh-CN" altLang="en-US" sz="2700" b="1" dirty="0" smtClean="0">
                <a:solidFill>
                  <a:srgbClr val="00B0F0"/>
                </a:solidFill>
                <a:latin typeface="微软雅黑" pitchFamily="34" charset="-122"/>
                <a:ea typeface="微软雅黑" pitchFamily="34" charset="-122"/>
              </a:rPr>
              <a:t>互联网 </a:t>
            </a:r>
            <a:r>
              <a:rPr lang="en-US" altLang="zh-CN" sz="2700" b="1" dirty="0" smtClean="0">
                <a:solidFill>
                  <a:srgbClr val="00B0F0"/>
                </a:solidFill>
                <a:latin typeface="微软雅黑" pitchFamily="34" charset="-122"/>
                <a:ea typeface="微软雅黑" pitchFamily="34" charset="-122"/>
              </a:rPr>
              <a:t>+ </a:t>
            </a:r>
            <a:r>
              <a:rPr lang="zh-CN" altLang="en-US" sz="2700" b="1" dirty="0" smtClean="0">
                <a:solidFill>
                  <a:srgbClr val="00B0F0"/>
                </a:solidFill>
                <a:latin typeface="微软雅黑" pitchFamily="34" charset="-122"/>
                <a:ea typeface="微软雅黑" pitchFamily="34" charset="-122"/>
              </a:rPr>
              <a:t>微金融 </a:t>
            </a:r>
            <a:r>
              <a:rPr lang="en-US" altLang="zh-CN" sz="2700" b="1" dirty="0" smtClean="0">
                <a:solidFill>
                  <a:srgbClr val="00B0F0"/>
                </a:solidFill>
                <a:latin typeface="微软雅黑" pitchFamily="34" charset="-122"/>
                <a:ea typeface="微软雅黑" pitchFamily="34" charset="-122"/>
              </a:rPr>
              <a:t>+ </a:t>
            </a:r>
            <a:r>
              <a:rPr lang="zh-CN" altLang="en-US" sz="2700" b="1" dirty="0" smtClean="0">
                <a:solidFill>
                  <a:srgbClr val="00B0F0"/>
                </a:solidFill>
                <a:latin typeface="微软雅黑" pitchFamily="34" charset="-122"/>
                <a:ea typeface="微软雅黑" pitchFamily="34" charset="-122"/>
              </a:rPr>
              <a:t>再制造</a:t>
            </a:r>
            <a:endParaRPr lang="zh-CN" altLang="en-US" sz="2700" b="1" dirty="0">
              <a:solidFill>
                <a:srgbClr val="00B0F0"/>
              </a:solidFill>
              <a:latin typeface="微软雅黑" pitchFamily="34" charset="-122"/>
              <a:ea typeface="微软雅黑"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63" y="1970037"/>
            <a:ext cx="1224000" cy="122400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808" y="1970037"/>
            <a:ext cx="1224000" cy="1224000"/>
          </a:xfrm>
          <a:prstGeom prst="rect">
            <a:avLst/>
          </a:prstGeom>
        </p:spPr>
      </p:pic>
      <p:sp>
        <p:nvSpPr>
          <p:cNvPr id="20" name="十字形 19"/>
          <p:cNvSpPr/>
          <p:nvPr/>
        </p:nvSpPr>
        <p:spPr>
          <a:xfrm>
            <a:off x="2623610" y="2330009"/>
            <a:ext cx="564851" cy="504056"/>
          </a:xfrm>
          <a:prstGeom prst="plus">
            <a:avLst>
              <a:gd name="adj" fmla="val 3795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3"/>
          <p:cNvSpPr txBox="1"/>
          <p:nvPr/>
        </p:nvSpPr>
        <p:spPr>
          <a:xfrm>
            <a:off x="6458250" y="3594073"/>
            <a:ext cx="2218206" cy="1131071"/>
          </a:xfrm>
          <a:prstGeom prst="rect">
            <a:avLst/>
          </a:prstGeom>
          <a:noFill/>
        </p:spPr>
        <p:txBody>
          <a:bodyPr wrap="square" lIns="91435" tIns="45716" rIns="91435" bIns="45716" rtlCol="0">
            <a:spAutoFit/>
          </a:bodyPr>
          <a:lstStyle/>
          <a:p>
            <a:pPr algn="ctr">
              <a:lnSpc>
                <a:spcPct val="150000"/>
              </a:lnSpc>
              <a:spcBef>
                <a:spcPct val="0"/>
              </a:spcBef>
              <a:buNone/>
            </a:pPr>
            <a:r>
              <a:rPr lang="en-US" altLang="zh-CN" sz="1700" b="1" dirty="0" smtClean="0">
                <a:solidFill>
                  <a:srgbClr val="00B0F0"/>
                </a:solidFill>
                <a:latin typeface="宋体" pitchFamily="2" charset="-122"/>
                <a:ea typeface="宋体" pitchFamily="2" charset="-122"/>
                <a:sym typeface="微软雅黑" pitchFamily="34" charset="-122"/>
              </a:rPr>
              <a:t>PC</a:t>
            </a:r>
            <a:r>
              <a:rPr lang="zh-CN" altLang="en-US" sz="1700" b="1" dirty="0" smtClean="0">
                <a:solidFill>
                  <a:srgbClr val="00B0F0"/>
                </a:solidFill>
                <a:latin typeface="宋体" pitchFamily="2" charset="-122"/>
                <a:ea typeface="宋体" pitchFamily="2" charset="-122"/>
                <a:sym typeface="微软雅黑" pitchFamily="34" charset="-122"/>
              </a:rPr>
              <a:t>再制造</a:t>
            </a:r>
            <a:endParaRPr lang="en-US" altLang="zh-CN" sz="1700" b="1" dirty="0" smtClean="0">
              <a:solidFill>
                <a:srgbClr val="00B0F0"/>
              </a:solidFill>
              <a:latin typeface="宋体" pitchFamily="2" charset="-122"/>
              <a:ea typeface="宋体" pitchFamily="2" charset="-122"/>
              <a:sym typeface="微软雅黑" pitchFamily="34" charset="-122"/>
            </a:endParaRPr>
          </a:p>
          <a:p>
            <a:pPr algn="ctr">
              <a:lnSpc>
                <a:spcPct val="150000"/>
              </a:lnSpc>
              <a:spcBef>
                <a:spcPct val="0"/>
              </a:spcBef>
            </a:pPr>
            <a:r>
              <a:rPr lang="en-US" altLang="zh-CN" sz="1400" dirty="0" smtClean="0">
                <a:solidFill>
                  <a:srgbClr val="00B0F0"/>
                </a:solidFill>
                <a:latin typeface="宋体" pitchFamily="2" charset="-122"/>
                <a:ea typeface="宋体" pitchFamily="2" charset="-122"/>
                <a:sym typeface="微软雅黑" pitchFamily="34" charset="-122"/>
              </a:rPr>
              <a:t>100+</a:t>
            </a:r>
            <a:r>
              <a:rPr lang="zh-CN" altLang="en-US" sz="1400" dirty="0" smtClean="0">
                <a:solidFill>
                  <a:srgbClr val="00B0F0"/>
                </a:solidFill>
                <a:latin typeface="宋体" pitchFamily="2" charset="-122"/>
                <a:ea typeface="宋体" pitchFamily="2" charset="-122"/>
                <a:sym typeface="微软雅黑" pitchFamily="34" charset="-122"/>
              </a:rPr>
              <a:t>道检测指标库</a:t>
            </a:r>
            <a:endParaRPr lang="en-US" altLang="zh-CN" sz="1400" dirty="0" smtClean="0">
              <a:solidFill>
                <a:srgbClr val="00B0F0"/>
              </a:solidFill>
              <a:latin typeface="宋体" pitchFamily="2" charset="-122"/>
              <a:ea typeface="宋体" pitchFamily="2" charset="-122"/>
              <a:sym typeface="微软雅黑" pitchFamily="34" charset="-122"/>
            </a:endParaRPr>
          </a:p>
          <a:p>
            <a:pPr algn="ctr">
              <a:lnSpc>
                <a:spcPct val="150000"/>
              </a:lnSpc>
              <a:spcBef>
                <a:spcPct val="0"/>
              </a:spcBef>
            </a:pPr>
            <a:r>
              <a:rPr lang="zh-CN" altLang="en-US" sz="1400" dirty="0" smtClean="0">
                <a:solidFill>
                  <a:srgbClr val="00B0F0"/>
                </a:solidFill>
                <a:latin typeface="宋体" pitchFamily="2" charset="-122"/>
                <a:ea typeface="宋体" pitchFamily="2" charset="-122"/>
                <a:sym typeface="微软雅黑" pitchFamily="34" charset="-122"/>
              </a:rPr>
              <a:t>量产化检测及翻新技术</a:t>
            </a:r>
            <a:endParaRPr lang="en-US" altLang="zh-CN" sz="1400" dirty="0" smtClean="0">
              <a:solidFill>
                <a:srgbClr val="00B0F0"/>
              </a:solidFill>
              <a:latin typeface="宋体" pitchFamily="2" charset="-122"/>
              <a:ea typeface="宋体" pitchFamily="2" charset="-122"/>
              <a:sym typeface="微软雅黑" pitchFamily="34" charset="-122"/>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5353" y="1970037"/>
            <a:ext cx="1224000" cy="1224000"/>
          </a:xfrm>
          <a:prstGeom prst="rect">
            <a:avLst/>
          </a:prstGeom>
        </p:spPr>
      </p:pic>
      <p:sp>
        <p:nvSpPr>
          <p:cNvPr id="18" name="十字形 17"/>
          <p:cNvSpPr/>
          <p:nvPr/>
        </p:nvSpPr>
        <p:spPr>
          <a:xfrm>
            <a:off x="5731155" y="2330009"/>
            <a:ext cx="564851" cy="504056"/>
          </a:xfrm>
          <a:prstGeom prst="plus">
            <a:avLst>
              <a:gd name="adj" fmla="val 3795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8452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3XJ7y_Dkc0WYOaP4MHDC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SzMAWd5DoUi0HxzMhoEbIg"/>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39A1EA"/>
      </a:accent1>
      <a:accent2>
        <a:srgbClr val="7C97E1"/>
      </a:accent2>
      <a:accent3>
        <a:srgbClr val="BFCCF1"/>
      </a:accent3>
      <a:accent4>
        <a:srgbClr val="E9E9E9"/>
      </a:accent4>
      <a:accent5>
        <a:srgbClr val="FFDF7F"/>
      </a:accent5>
      <a:accent6>
        <a:srgbClr val="FFC000"/>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t">
        <a:spAutoFit/>
      </a:bodyPr>
      <a:lstStyle>
        <a:defPPr marL="171450" indent="-171450">
          <a:lnSpc>
            <a:spcPct val="100000"/>
          </a:lnSpc>
          <a:spcBef>
            <a:spcPts val="20"/>
          </a:spcBef>
          <a:buClr>
            <a:schemeClr val="tx1">
              <a:lumMod val="75000"/>
              <a:lumOff val="25000"/>
            </a:schemeClr>
          </a:buClr>
          <a:buSzPct val="90000"/>
          <a:buFont typeface="Wingdings" panose="05000000000000000000" pitchFamily="2" charset="2"/>
          <a:buChar char="n"/>
          <a:defRPr sz="1100" dirty="0" smtClean="0">
            <a:latin typeface="Arial" panose="020B0604020202020204" pitchFamily="34" charset="0"/>
            <a:ea typeface="宋体" panose="02010600030101010101" pitchFamily="2"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3">
      <a:dk1>
        <a:sysClr val="windowText" lastClr="000000"/>
      </a:dk1>
      <a:lt1>
        <a:sysClr val="window" lastClr="FFFFFF"/>
      </a:lt1>
      <a:dk2>
        <a:srgbClr val="44546A"/>
      </a:dk2>
      <a:lt2>
        <a:srgbClr val="E7E6E6"/>
      </a:lt2>
      <a:accent1>
        <a:srgbClr val="39A1EA"/>
      </a:accent1>
      <a:accent2>
        <a:srgbClr val="7C97E1"/>
      </a:accent2>
      <a:accent3>
        <a:srgbClr val="BFCCF1"/>
      </a:accent3>
      <a:accent4>
        <a:srgbClr val="E9E9E9"/>
      </a:accent4>
      <a:accent5>
        <a:srgbClr val="FFDF7F"/>
      </a:accent5>
      <a:accent6>
        <a:srgbClr val="FFC000"/>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5555</TotalTime>
  <Words>1105</Words>
  <Application>Microsoft Office PowerPoint</Application>
  <PresentationFormat>全屏显示(4:3)</PresentationFormat>
  <Paragraphs>183</Paragraphs>
  <Slides>14</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굴림</vt:lpstr>
      <vt:lpstr>HYZhongHeiJ</vt:lpstr>
      <vt:lpstr>等线</vt:lpstr>
      <vt:lpstr>等线 Light</vt:lpstr>
      <vt:lpstr>宋体</vt:lpstr>
      <vt:lpstr>宋体</vt:lpstr>
      <vt:lpstr>微软雅黑</vt:lpstr>
      <vt:lpstr>Arial</vt:lpstr>
      <vt:lpstr>Arial Black</vt:lpstr>
      <vt:lpstr>Calibri</vt:lpstr>
      <vt:lpstr>Calibri Light</vt:lpstr>
      <vt:lpstr>Franklin Gothic Heavy</vt:lpstr>
      <vt:lpstr>Georgia</vt:lpstr>
      <vt:lpstr>Segoe UI</vt:lpstr>
      <vt:lpstr>Office 主题​​</vt:lpstr>
      <vt:lpstr>Office Theme</vt:lpstr>
      <vt:lpstr>PowerPoint 演示文稿</vt:lpstr>
      <vt:lpstr>易点租 国内最大办公电脑互联网租赁电商</vt:lpstr>
      <vt:lpstr>易点租 国内最大办公电脑互联网租赁电商</vt:lpstr>
      <vt:lpstr>易点租发展概述</vt:lpstr>
      <vt:lpstr>中国中小企业电脑存量市场大，租赁模式有广阔空间</vt:lpstr>
      <vt:lpstr>租赁模式可有效解决企业原有设备采购模式诸多痛点</vt:lpstr>
      <vt:lpstr>易点租首创办公设备免押金租赁服务平台</vt:lpstr>
      <vt:lpstr>易点租已为超过5000家企业客户提供办公电脑租赁使用服务</vt:lpstr>
      <vt:lpstr>互联网+微金融+再制造技术，实现高效且低风险的互联网租赁</vt:lpstr>
      <vt:lpstr>共享经济是易点租商业模型核心</vt:lpstr>
      <vt:lpstr>租赁服务规模形成后将成为中小企业服务重要入口</vt:lpstr>
      <vt:lpstr>自主设计研发大规模设备资产管理技术</vt:lpstr>
      <vt:lpstr>基于场景定制化风控体系及独特的产品特性保证了高质量资产</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raina li</dc:creator>
  <cp:lastModifiedBy>Edianzu</cp:lastModifiedBy>
  <cp:revision>447</cp:revision>
  <cp:lastPrinted>2016-05-14T10:29:59Z</cp:lastPrinted>
  <dcterms:created xsi:type="dcterms:W3CDTF">2016-05-11T06:29:02Z</dcterms:created>
  <dcterms:modified xsi:type="dcterms:W3CDTF">2017-02-23T01:19:51Z</dcterms:modified>
</cp:coreProperties>
</file>