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5" r:id="rId2"/>
    <p:sldId id="668" r:id="rId3"/>
    <p:sldId id="712" r:id="rId4"/>
    <p:sldId id="715" r:id="rId5"/>
    <p:sldId id="677" r:id="rId6"/>
    <p:sldId id="714" r:id="rId7"/>
  </p:sldIdLst>
  <p:sldSz cx="9906000" cy="6858000" type="A4"/>
  <p:notesSz cx="9144000" cy="6858000"/>
  <p:defaultTextStyle>
    <a:defPPr>
      <a:defRPr lang="en-US"/>
    </a:defPPr>
    <a:lvl1pPr marL="0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6876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3753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0628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7504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4381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1257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8133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35010" algn="l" defTabSz="8337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A26"/>
    <a:srgbClr val="CCCCFF"/>
    <a:srgbClr val="FE5E5E"/>
    <a:srgbClr val="C6BDFF"/>
    <a:srgbClr val="8571FF"/>
    <a:srgbClr val="F7798B"/>
    <a:srgbClr val="D6EDBD"/>
    <a:srgbClr val="ADDB7B"/>
    <a:srgbClr val="000066"/>
    <a:srgbClr val="21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 autoAdjust="0"/>
    <p:restoredTop sz="99467" autoAdjust="0"/>
  </p:normalViewPr>
  <p:slideViewPr>
    <p:cSldViewPr>
      <p:cViewPr varScale="1">
        <p:scale>
          <a:sx n="73" d="100"/>
          <a:sy n="73" d="100"/>
        </p:scale>
        <p:origin x="-984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174"/>
    </p:cViewPr>
  </p:sorterViewPr>
  <p:notesViewPr>
    <p:cSldViewPr>
      <p:cViewPr varScale="1">
        <p:scale>
          <a:sx n="75" d="100"/>
          <a:sy n="75" d="100"/>
        </p:scale>
        <p:origin x="-1926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DE49-42DE-47EC-A7C6-BB06F797FDF0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9B8FA-046E-467C-83B9-3169332F7A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2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909C8-9516-4D53-BF35-516F58D01880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4F001-3B17-48C8-87A9-F04B77E8B6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9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5361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0722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26084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01445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76806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52167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27528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02890" algn="l" defTabSz="75072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F001-3B17-48C8-87A9-F04B77E8B6C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2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F001-3B17-48C8-87A9-F04B77E8B6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1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0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" y="0"/>
            <a:ext cx="9912096" cy="68664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6862" y="3064499"/>
            <a:ext cx="8420100" cy="531803"/>
          </a:xfrm>
          <a:prstGeom prst="rect">
            <a:avLst/>
          </a:prstGeom>
        </p:spPr>
        <p:txBody>
          <a:bodyPr vert="horz" lIns="75072" tIns="37536" rIns="75072" bIns="37536" rtlCol="0" anchor="ctr">
            <a:noAutofit/>
          </a:bodyPr>
          <a:lstStyle>
            <a:lvl1pPr algn="l" defTabSz="833753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Nucleus Software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6862" y="3617691"/>
            <a:ext cx="8420100" cy="566163"/>
          </a:xfrm>
          <a:prstGeom prst="rect">
            <a:avLst/>
          </a:prstGeom>
        </p:spPr>
        <p:txBody>
          <a:bodyPr lIns="75072" tIns="37536" rIns="75072" bIns="37536"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 Light" pitchFamily="34" charset="0"/>
              </a:defRPr>
            </a:lvl1pPr>
            <a:lvl2pPr marL="4168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37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06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75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43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12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81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350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Corporate Presentation Template</a:t>
            </a: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762000" y="5410200"/>
            <a:ext cx="8686800" cy="624017"/>
          </a:xfrm>
          <a:prstGeom prst="rect">
            <a:avLst/>
          </a:prstGeom>
        </p:spPr>
        <p:txBody>
          <a:bodyPr vert="horz" lIns="75072" tIns="37536" rIns="75072" bIns="0" rtlCol="0" anchor="b">
            <a:noAutofit/>
          </a:bodyPr>
          <a:lstStyle>
            <a:lvl1pPr>
              <a:def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11"/>
            <a:ext cx="8001000" cy="475488"/>
          </a:xfrm>
          <a:prstGeom prst="rect">
            <a:avLst/>
          </a:prstGeom>
        </p:spPr>
        <p:txBody>
          <a:bodyPr vert="horz" lIns="228600" tIns="36576" rIns="75072" bIns="0" rtlCol="0" anchor="b">
            <a:normAutofit/>
          </a:bodyPr>
          <a:lstStyle>
            <a:lvl1pPr algn="l" defTabSz="8337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6700" y="1438936"/>
            <a:ext cx="9372600" cy="4873752"/>
          </a:xfrm>
          <a:prstGeom prst="rect">
            <a:avLst/>
          </a:prstGeom>
        </p:spPr>
        <p:txBody>
          <a:bodyPr lIns="75072" tIns="37536" rIns="75072" bIns="37536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 – (Calibri – 20pt)</a:t>
            </a:r>
          </a:p>
          <a:p>
            <a:pPr lvl="1"/>
            <a:r>
              <a:rPr lang="en-US" dirty="0" smtClean="0"/>
              <a:t>Second level (Calibri – 18 pt)</a:t>
            </a:r>
          </a:p>
          <a:p>
            <a:pPr lvl="2"/>
            <a:r>
              <a:rPr lang="en-US" dirty="0" smtClean="0"/>
              <a:t>Third level (Calibri – 16 pt)</a:t>
            </a:r>
          </a:p>
          <a:p>
            <a:pPr lvl="3"/>
            <a:r>
              <a:rPr lang="en-US" dirty="0" smtClean="0"/>
              <a:t>Fourth level (Calibri – 12 pt)</a:t>
            </a:r>
          </a:p>
          <a:p>
            <a:pPr lvl="4"/>
            <a:r>
              <a:rPr lang="en-US" dirty="0" smtClean="0"/>
              <a:t>Fifth level (Calibri -12 pt)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3230" y="6485019"/>
            <a:ext cx="1150539" cy="237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5176" y="1438936"/>
            <a:ext cx="4572000" cy="4873752"/>
          </a:xfrm>
          <a:prstGeom prst="rect">
            <a:avLst/>
          </a:prstGeom>
        </p:spPr>
        <p:txBody>
          <a:bodyPr lIns="75072" tIns="37536" rIns="75072" bIns="37536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 – (Calibri – 20pt)</a:t>
            </a:r>
          </a:p>
          <a:p>
            <a:pPr lvl="1"/>
            <a:r>
              <a:rPr lang="en-US" dirty="0" smtClean="0"/>
              <a:t>Second level (Calibri – 18 pt)</a:t>
            </a:r>
          </a:p>
          <a:p>
            <a:pPr lvl="2"/>
            <a:r>
              <a:rPr lang="en-US" dirty="0" smtClean="0"/>
              <a:t>Third level (Calibri – 16 pt)</a:t>
            </a:r>
          </a:p>
          <a:p>
            <a:pPr lvl="3"/>
            <a:r>
              <a:rPr lang="en-US" dirty="0" smtClean="0"/>
              <a:t>Fourth level (Calibri – 12 pt)</a:t>
            </a:r>
          </a:p>
          <a:p>
            <a:pPr lvl="4"/>
            <a:r>
              <a:rPr lang="en-US" dirty="0" smtClean="0"/>
              <a:t>Fifth level (Calibri -12 pt)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29200" y="1438936"/>
            <a:ext cx="4572000" cy="4873752"/>
          </a:xfrm>
          <a:prstGeom prst="rect">
            <a:avLst/>
          </a:prstGeom>
        </p:spPr>
        <p:txBody>
          <a:bodyPr lIns="75072" tIns="37536" rIns="75072" bIns="37536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 – (Calibri – 20pt)</a:t>
            </a:r>
          </a:p>
          <a:p>
            <a:pPr lvl="1"/>
            <a:r>
              <a:rPr lang="en-US" dirty="0" smtClean="0"/>
              <a:t>Second level (Calibri – 18 pt)</a:t>
            </a:r>
          </a:p>
          <a:p>
            <a:pPr lvl="2"/>
            <a:r>
              <a:rPr lang="en-US" dirty="0" smtClean="0"/>
              <a:t>Third level (Calibri – 16 pt)</a:t>
            </a:r>
          </a:p>
          <a:p>
            <a:pPr lvl="3"/>
            <a:r>
              <a:rPr lang="en-US" dirty="0" smtClean="0"/>
              <a:t>Fourth level (Calibri – 12 pt)</a:t>
            </a:r>
          </a:p>
          <a:p>
            <a:pPr lvl="4"/>
            <a:r>
              <a:rPr lang="en-US" dirty="0" smtClean="0"/>
              <a:t>Fifth level (Calibri -12 pt)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230" y="6485019"/>
            <a:ext cx="1150539" cy="23788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 noChangeAspect="1"/>
          </p:cNvSpPr>
          <p:nvPr>
            <p:ph type="title"/>
          </p:nvPr>
        </p:nvSpPr>
        <p:spPr>
          <a:xfrm>
            <a:off x="-1" y="190653"/>
            <a:ext cx="8001001" cy="485714"/>
          </a:xfrm>
          <a:prstGeom prst="rect">
            <a:avLst/>
          </a:prstGeom>
        </p:spPr>
        <p:txBody>
          <a:bodyPr vert="horz" lIns="228600" tIns="36576" rIns="75072" bIns="0" rtlCol="0" anchor="b">
            <a:normAutofit/>
          </a:bodyPr>
          <a:lstStyle>
            <a:lvl1pPr algn="l" defTabSz="8337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0" y="687569"/>
            <a:ext cx="8001001" cy="418828"/>
          </a:xfrm>
        </p:spPr>
        <p:txBody>
          <a:bodyPr vert="horz" lIns="228600" tIns="0" rIns="73152" bIns="365760" rtlCol="0">
            <a:noAutofit/>
          </a:bodyPr>
          <a:lstStyle>
            <a:lvl1pPr marL="312657" indent="-312657" algn="l" defTabSz="83375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2400" b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2657" lvl="0" indent="-312657" algn="l" defTabSz="83375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Sub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93428"/>
            <a:ext cx="8825418" cy="568572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66700" y="1435608"/>
            <a:ext cx="9372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 – (Calibri – 20pt)</a:t>
            </a:r>
          </a:p>
          <a:p>
            <a:pPr lvl="1"/>
            <a:r>
              <a:rPr lang="en-US" dirty="0" smtClean="0"/>
              <a:t>Second level (Calibri – 18 pt)</a:t>
            </a:r>
          </a:p>
          <a:p>
            <a:pPr lvl="2"/>
            <a:r>
              <a:rPr lang="en-US" dirty="0" smtClean="0"/>
              <a:t>Third level (Calibri – 16 pt)</a:t>
            </a:r>
          </a:p>
          <a:p>
            <a:pPr lvl="3"/>
            <a:r>
              <a:rPr lang="en-US" dirty="0" smtClean="0"/>
              <a:t>Fourth level (Calibri – 12 pt)</a:t>
            </a:r>
          </a:p>
          <a:p>
            <a:pPr lvl="4"/>
            <a:r>
              <a:rPr lang="en-US" dirty="0" smtClean="0"/>
              <a:t>Fifth level (Calibri -12 pt)</a:t>
            </a:r>
            <a:endParaRPr lang="en-US" dirty="0"/>
          </a:p>
        </p:txBody>
      </p:sp>
      <p:pic>
        <p:nvPicPr>
          <p:cNvPr id="10" name="Picture 9" descr="NucleusLogo-01.png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991600" y="178299"/>
            <a:ext cx="685800" cy="85280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304800"/>
            <a:ext cx="5791200" cy="4572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77000"/>
            <a:ext cx="591270" cy="245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833753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12657" indent="-312657" algn="l" defTabSz="833753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77424" indent="-260548" algn="l" defTabSz="83375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191" indent="-208438" algn="l" defTabSz="8337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59066" indent="-208438" algn="l" defTabSz="833753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75942" indent="-208438" algn="l" defTabSz="833753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92819" indent="-208438" algn="l" defTabSz="83375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9695" indent="-208438" algn="l" defTabSz="83375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6571" indent="-208438" algn="l" defTabSz="83375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447" indent="-208438" algn="l" defTabSz="83375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76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753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628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7504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381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1257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8133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5010" algn="l" defTabSz="8337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twitter.com/nucleussoftware" TargetMode="External"/><Relationship Id="rId7" Type="http://schemas.openxmlformats.org/officeDocument/2006/relationships/hyperlink" Target="http://www.linkedin.com/company/nucleus-software-exports-limi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facebook.com/pages/Nucleus-Software/334160235595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hyperlink" Target="mailto:sales@nucleussoftwar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4114800"/>
            <a:ext cx="6445938" cy="1202701"/>
          </a:xfrm>
        </p:spPr>
        <p:txBody>
          <a:bodyPr/>
          <a:lstStyle/>
          <a:p>
            <a:pPr algn="ctr"/>
            <a:r>
              <a:rPr lang="en-SG" sz="4400" dirty="0" err="1" smtClean="0"/>
              <a:t>FarEdge</a:t>
            </a:r>
            <a:r>
              <a:rPr lang="en-SG" sz="4400" dirty="0" smtClean="0"/>
              <a:t/>
            </a:r>
            <a:br>
              <a:rPr lang="en-SG" sz="4400" dirty="0" smtClean="0"/>
            </a:br>
            <a:r>
              <a:rPr lang="en-SG" sz="4400" dirty="0" smtClean="0"/>
              <a:t>Technical Architecture Overview</a:t>
            </a:r>
            <a:endParaRPr lang="en-SG" sz="44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29718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94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819400" y="2538414"/>
            <a:ext cx="6858000" cy="234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631" tIns="36815" rIns="73631" bIns="36815" anchor="ctr">
            <a:spAutoFit/>
          </a:bodyPr>
          <a:lstStyle/>
          <a:p>
            <a:pPr marL="438150" indent="-438150" defTabSz="736600">
              <a:lnSpc>
                <a:spcPct val="150000"/>
              </a:lnSpc>
              <a:spcBef>
                <a:spcPct val="450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b="1" dirty="0" smtClean="0">
                <a:solidFill>
                  <a:schemeClr val="tx2"/>
                </a:solidFill>
              </a:rPr>
              <a:t>Technical Architecture</a:t>
            </a:r>
          </a:p>
          <a:p>
            <a:pPr marL="438150" indent="-438150" defTabSz="736600">
              <a:lnSpc>
                <a:spcPct val="150000"/>
              </a:lnSpc>
              <a:spcBef>
                <a:spcPct val="450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b="1" dirty="0" smtClean="0">
                <a:solidFill>
                  <a:schemeClr val="tx2"/>
                </a:solidFill>
              </a:rPr>
              <a:t>Technical Flow Diagram</a:t>
            </a:r>
          </a:p>
          <a:p>
            <a:pPr marL="438150" indent="-438150" defTabSz="736600">
              <a:lnSpc>
                <a:spcPct val="150000"/>
              </a:lnSpc>
              <a:spcBef>
                <a:spcPct val="45000"/>
              </a:spcBef>
              <a:buClr>
                <a:srgbClr val="FF0000"/>
              </a:buClr>
              <a:buSzPct val="150000"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IN" sz="2400" b="1" dirty="0" smtClean="0">
                <a:solidFill>
                  <a:schemeClr val="tx2"/>
                </a:solidFill>
              </a:rPr>
              <a:t>Q &amp; A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IN" sz="1800" dirty="0" smtClean="0"/>
              <a:t>              </a:t>
            </a:r>
            <a:endParaRPr lang="en-US" altLang="ja-JP" sz="1800" b="1" dirty="0" smtClean="0">
              <a:solidFill>
                <a:schemeClr val="tx2"/>
              </a:solidFill>
            </a:endParaRPr>
          </a:p>
        </p:txBody>
      </p:sp>
      <p:pic>
        <p:nvPicPr>
          <p:cNvPr id="12" name="Picture 28" descr="conet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2260600" cy="5408612"/>
          </a:xfrm>
          <a:prstGeom prst="rect">
            <a:avLst/>
          </a:prstGeom>
          <a:noFill/>
          <a:effectLst>
            <a:outerShdw dist="107763" dir="8100000" algn="ctr" rotWithShape="0">
              <a:srgbClr val="DDDDDD">
                <a:alpha val="5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0" y="152400"/>
            <a:ext cx="5791200" cy="7620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l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15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1930400"/>
            <a:ext cx="628106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5400000">
            <a:off x="2822146" y="356920"/>
            <a:ext cx="2876030" cy="6022995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7" name="Rectangle 46"/>
          <p:cNvSpPr/>
          <p:nvPr/>
        </p:nvSpPr>
        <p:spPr>
          <a:xfrm>
            <a:off x="7620000" y="1016000"/>
            <a:ext cx="990600" cy="544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11"/>
            <a:ext cx="8305800" cy="475488"/>
          </a:xfrm>
        </p:spPr>
        <p:txBody>
          <a:bodyPr>
            <a:normAutofit/>
          </a:bodyPr>
          <a:lstStyle/>
          <a:p>
            <a:r>
              <a:rPr lang="en-US" dirty="0" err="1" smtClean="0"/>
              <a:t>FarEDGE</a:t>
            </a:r>
            <a:r>
              <a:rPr lang="en-US" dirty="0" smtClean="0"/>
              <a:t> Technical Architecture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9309" y="5461000"/>
            <a:ext cx="628106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011283" y="1016000"/>
            <a:ext cx="6281060" cy="71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53302" y="1016000"/>
            <a:ext cx="494398" cy="544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UI screens for configurations </a:t>
            </a:r>
            <a:r>
              <a:rPr lang="en-IN" b="1" smtClean="0">
                <a:solidFill>
                  <a:schemeClr val="tx1"/>
                </a:solidFill>
              </a:rPr>
              <a:t>and monitoring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 rot="16200000">
            <a:off x="1598168" y="5370067"/>
            <a:ext cx="762000" cy="1172465"/>
          </a:xfrm>
          <a:prstGeom prst="flowChartMagneticDrum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Flowchart: Direct Access Storage 32"/>
          <p:cNvSpPr/>
          <p:nvPr/>
        </p:nvSpPr>
        <p:spPr>
          <a:xfrm rot="16200000">
            <a:off x="3071368" y="5370067"/>
            <a:ext cx="762000" cy="1172465"/>
          </a:xfrm>
          <a:prstGeom prst="flowChartMagneticDrum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Direct Access Storage 33"/>
          <p:cNvSpPr/>
          <p:nvPr/>
        </p:nvSpPr>
        <p:spPr>
          <a:xfrm rot="16200000">
            <a:off x="4557268" y="5370067"/>
            <a:ext cx="762000" cy="1172465"/>
          </a:xfrm>
          <a:prstGeom prst="flowChartMagneticDrum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Direct Access Storage 34"/>
          <p:cNvSpPr/>
          <p:nvPr/>
        </p:nvSpPr>
        <p:spPr>
          <a:xfrm rot="16200000">
            <a:off x="6043168" y="5370067"/>
            <a:ext cx="762000" cy="1172465"/>
          </a:xfrm>
          <a:prstGeom prst="flowChartMagneticDrum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422400" y="2249599"/>
            <a:ext cx="5480159" cy="2551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949297" y="4737100"/>
            <a:ext cx="6352844" cy="457200"/>
          </a:xfrm>
          <a:prstGeom prst="rect">
            <a:avLst/>
          </a:prstGeom>
          <a:solidFill>
            <a:schemeClr val="accent6"/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174642" y="48260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Hibernate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6142" y="483235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b="1" dirty="0" smtClean="0">
                <a:latin typeface="+mj-lt"/>
                <a:ea typeface="+mj-ea"/>
                <a:cs typeface="+mj-cs"/>
              </a:rPr>
              <a:t>Ehcache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2342" y="48260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JTA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4042" y="483235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JCA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74643" y="1019017"/>
            <a:ext cx="5953178" cy="247651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Business Application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48666" y="58674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Rule Repository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08542" y="58674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Misc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88050" y="58674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 Data</a:t>
            </a:r>
            <a:endParaRPr kumimoji="0" lang="en-I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7558" y="58674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Txn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26785" y="4768534"/>
            <a:ext cx="649447" cy="14798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502016" y="5274435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Fraud Detection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5837958" y="3358187"/>
            <a:ext cx="2551000" cy="333826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External Apps Interface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09542" y="1943102"/>
            <a:ext cx="412858" cy="2876031"/>
            <a:chOff x="1314342" y="2188362"/>
            <a:chExt cx="381144" cy="2269337"/>
          </a:xfrm>
        </p:grpSpPr>
        <p:sp>
          <p:nvSpPr>
            <p:cNvPr id="48" name="Rectangle 47"/>
            <p:cNvSpPr/>
            <p:nvPr/>
          </p:nvSpPr>
          <p:spPr>
            <a:xfrm>
              <a:off x="1314342" y="2188362"/>
              <a:ext cx="381142" cy="225393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384139" y="3146353"/>
              <a:ext cx="2241549" cy="381144"/>
            </a:xfrm>
            <a:prstGeom prst="rect">
              <a:avLst/>
            </a:prstGeom>
          </p:spPr>
          <p:txBody>
            <a:bodyPr vert="horz" wrap="square" lIns="228600" tIns="37536" rIns="75072" bIns="37536" rtlCol="0" anchor="ctr">
              <a:noAutofit/>
            </a:bodyPr>
            <a:lstStyle/>
            <a:p>
              <a:pPr marL="0" marR="0" indent="0" algn="ctr" defTabSz="833753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IN" sz="1400" b="1" dirty="0" smtClean="0">
                  <a:latin typeface="+mj-lt"/>
                  <a:ea typeface="+mj-ea"/>
                  <a:cs typeface="+mj-cs"/>
                </a:rPr>
                <a:t>Presentation Layer Interface</a:t>
              </a:r>
              <a:endParaRPr kumimoji="0" lang="en-I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454040" y="1266668"/>
            <a:ext cx="1149459" cy="3873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 smtClean="0">
                <a:solidFill>
                  <a:schemeClr val="bg1"/>
                </a:solidFill>
              </a:rPr>
              <a:t>Txn</a:t>
            </a:r>
            <a:r>
              <a:rPr lang="en-IN" sz="1200" b="1" dirty="0" smtClean="0">
                <a:solidFill>
                  <a:schemeClr val="bg1"/>
                </a:solidFill>
              </a:rPr>
              <a:t> Data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82900" y="1263651"/>
            <a:ext cx="1149459" cy="3873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App Data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15000" y="1266668"/>
            <a:ext cx="1149459" cy="3873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 smtClean="0">
                <a:solidFill>
                  <a:schemeClr val="bg1"/>
                </a:solidFill>
              </a:rPr>
              <a:t>Misc</a:t>
            </a:r>
            <a:r>
              <a:rPr lang="en-IN" sz="1200" b="1" dirty="0" smtClean="0">
                <a:solidFill>
                  <a:schemeClr val="bg1"/>
                </a:solidFill>
              </a:rPr>
              <a:t> Data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059" y="1263651"/>
            <a:ext cx="1149459" cy="3873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User Data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85795" y="19939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REST/SOAP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3581" y="1993900"/>
            <a:ext cx="968320" cy="260665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JMS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89729" y="1993900"/>
            <a:ext cx="669979" cy="260665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JMX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823200" y="3015935"/>
            <a:ext cx="649447" cy="14798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7498431" y="3521836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26785" y="1266668"/>
            <a:ext cx="649447" cy="14798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502016" y="1772569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29922" y="3548094"/>
            <a:ext cx="2139178" cy="515906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Core Engine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92212" y="3967847"/>
            <a:ext cx="3041683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/>
              <a:t>Caching </a:t>
            </a:r>
            <a:r>
              <a:rPr lang="en-IN" sz="1400" b="1" dirty="0" smtClean="0"/>
              <a:t>Manager</a:t>
            </a:r>
            <a:endParaRPr lang="en-IN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498599" y="2746532"/>
            <a:ext cx="3041683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b="1" noProof="0" dirty="0" smtClean="0">
                <a:latin typeface="+mj-lt"/>
                <a:ea typeface="+mj-ea"/>
                <a:cs typeface="+mj-cs"/>
              </a:rPr>
              <a:t>Rules Execution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8599" y="3156108"/>
            <a:ext cx="3041683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b="1" noProof="0" dirty="0" smtClean="0">
                <a:latin typeface="+mj-lt"/>
                <a:ea typeface="+mj-ea"/>
                <a:cs typeface="+mj-cs"/>
              </a:rPr>
              <a:t>Batch Processing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98599" y="3568859"/>
            <a:ext cx="3041683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/>
              <a:t>Notifications</a:t>
            </a:r>
            <a:endParaRPr lang="en-IN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491583" y="4378008"/>
            <a:ext cx="5372876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b="1" dirty="0" smtClean="0">
                <a:latin typeface="+mj-lt"/>
                <a:ea typeface="+mj-ea"/>
                <a:cs typeface="+mj-cs"/>
              </a:rPr>
              <a:t>Database Manager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91583" y="2349500"/>
            <a:ext cx="3041683" cy="377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409A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txBody>
          <a:bodyPr vert="horz" wrap="square" lIns="228600" tIns="37536" rIns="75072" bIns="37536" rtlCol="0" anchor="ctr">
            <a:normAutofit/>
          </a:bodyPr>
          <a:lstStyle/>
          <a:p>
            <a:pPr marL="0" marR="0" indent="0" algn="ctr" defTabSz="8337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400" b="1" noProof="0" dirty="0" smtClean="0">
                <a:latin typeface="+mj-lt"/>
                <a:ea typeface="+mj-ea"/>
                <a:cs typeface="+mj-cs"/>
              </a:rPr>
              <a:t>Priority Processing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5" name="Up-Down Arrow 94"/>
          <p:cNvSpPr/>
          <p:nvPr/>
        </p:nvSpPr>
        <p:spPr>
          <a:xfrm>
            <a:off x="3414070" y="1717517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Up-Down Arrow 95"/>
          <p:cNvSpPr/>
          <p:nvPr/>
        </p:nvSpPr>
        <p:spPr>
          <a:xfrm>
            <a:off x="4830229" y="1730519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Up-Down Arrow 96"/>
          <p:cNvSpPr/>
          <p:nvPr/>
        </p:nvSpPr>
        <p:spPr>
          <a:xfrm>
            <a:off x="6277029" y="1717516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-Down Arrow 74"/>
          <p:cNvSpPr/>
          <p:nvPr/>
        </p:nvSpPr>
        <p:spPr>
          <a:xfrm>
            <a:off x="2006601" y="1730519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Up-Down Arrow 2"/>
          <p:cNvSpPr/>
          <p:nvPr/>
        </p:nvSpPr>
        <p:spPr>
          <a:xfrm>
            <a:off x="2588624" y="5144812"/>
            <a:ext cx="135418" cy="3148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Up-Down Arrow 56"/>
          <p:cNvSpPr/>
          <p:nvPr/>
        </p:nvSpPr>
        <p:spPr>
          <a:xfrm>
            <a:off x="6335321" y="5144812"/>
            <a:ext cx="135418" cy="3148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Up-Down Arrow 59"/>
          <p:cNvSpPr/>
          <p:nvPr/>
        </p:nvSpPr>
        <p:spPr>
          <a:xfrm>
            <a:off x="4494504" y="5144812"/>
            <a:ext cx="135418" cy="3148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-Right Arrow 3"/>
          <p:cNvSpPr/>
          <p:nvPr/>
        </p:nvSpPr>
        <p:spPr>
          <a:xfrm>
            <a:off x="7289441" y="2525713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Left-Right Arrow 63"/>
          <p:cNvSpPr/>
          <p:nvPr/>
        </p:nvSpPr>
        <p:spPr>
          <a:xfrm>
            <a:off x="7271659" y="3323174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eft-Right Arrow 67"/>
          <p:cNvSpPr/>
          <p:nvPr/>
        </p:nvSpPr>
        <p:spPr>
          <a:xfrm>
            <a:off x="7271658" y="4167873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Left-Right Arrow 75"/>
          <p:cNvSpPr/>
          <p:nvPr/>
        </p:nvSpPr>
        <p:spPr>
          <a:xfrm>
            <a:off x="677823" y="2486819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Left-Right Arrow 76"/>
          <p:cNvSpPr/>
          <p:nvPr/>
        </p:nvSpPr>
        <p:spPr>
          <a:xfrm>
            <a:off x="672741" y="3284280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Left-Right Arrow 77"/>
          <p:cNvSpPr/>
          <p:nvPr/>
        </p:nvSpPr>
        <p:spPr>
          <a:xfrm>
            <a:off x="672740" y="4128979"/>
            <a:ext cx="317859" cy="904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26685"/>
            <a:ext cx="2458699" cy="105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11"/>
            <a:ext cx="8305800" cy="475488"/>
          </a:xfrm>
        </p:spPr>
        <p:txBody>
          <a:bodyPr>
            <a:normAutofit/>
          </a:bodyPr>
          <a:lstStyle/>
          <a:p>
            <a:r>
              <a:rPr lang="en-US" dirty="0" smtClean="0"/>
              <a:t>Technical Flow Diagram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914399"/>
            <a:ext cx="8416925" cy="55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0"/>
            <a:ext cx="8610600" cy="7620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 with us</a:t>
            </a:r>
            <a:endParaRPr lang="en-US" sz="2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:\Users\ashwini.solanki\Desktop\images\twi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6406" y="3427412"/>
            <a:ext cx="1078831" cy="976086"/>
          </a:xfrm>
          <a:prstGeom prst="rect">
            <a:avLst/>
          </a:prstGeom>
          <a:noFill/>
        </p:spPr>
      </p:pic>
      <p:pic>
        <p:nvPicPr>
          <p:cNvPr id="5" name="Picture 6" descr="C:\Users\ashwini.solanki\Desktop\images\fb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9406" y="3427412"/>
            <a:ext cx="1078831" cy="976086"/>
          </a:xfrm>
          <a:prstGeom prst="rect">
            <a:avLst/>
          </a:prstGeom>
          <a:noFill/>
        </p:spPr>
      </p:pic>
      <p:pic>
        <p:nvPicPr>
          <p:cNvPr id="6" name="Picture 7" descr="C:\Users\ashwini.solanki\Desktop\images\linked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02907" y="3427412"/>
            <a:ext cx="1078831" cy="976086"/>
          </a:xfrm>
          <a:prstGeom prst="rect">
            <a:avLst/>
          </a:prstGeom>
          <a:noFill/>
        </p:spPr>
      </p:pic>
      <p:sp>
        <p:nvSpPr>
          <p:cNvPr id="7" name="Rectangle 6">
            <a:hlinkClick r:id="rId9"/>
          </p:cNvPr>
          <p:cNvSpPr/>
          <p:nvPr/>
        </p:nvSpPr>
        <p:spPr>
          <a:xfrm>
            <a:off x="2720144" y="4458990"/>
            <a:ext cx="5359458" cy="492430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r" defTabSz="1096728">
              <a:defRPr/>
            </a:pPr>
            <a:r>
              <a:rPr lang="en-US" sz="2600" spc="100" dirty="0">
                <a:latin typeface="+mj-lt"/>
                <a:cs typeface="Calibri" pitchFamily="34" charset="0"/>
              </a:rPr>
              <a:t>Email :sales@nucleussoftware.com</a:t>
            </a:r>
            <a:endParaRPr lang="en-US" sz="2600" u="sng" spc="100" dirty="0">
              <a:latin typeface="+mj-lt"/>
              <a:cs typeface="Calibri" pitchFamily="34" charset="0"/>
            </a:endParaRPr>
          </a:p>
        </p:txBody>
      </p:sp>
      <p:pic>
        <p:nvPicPr>
          <p:cNvPr id="8" name="Picture 2" descr="C:\Users\ankush.parmar\Desktop\youtub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5155" y="3402109"/>
            <a:ext cx="1071570" cy="97780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" y="1932440"/>
            <a:ext cx="10158412" cy="10377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4622" tIns="42311" rIns="84622" bIns="42311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98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74700" y="1752600"/>
            <a:ext cx="628106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2606246" y="179120"/>
            <a:ext cx="2876030" cy="602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04100" y="838200"/>
            <a:ext cx="990600" cy="556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411"/>
            <a:ext cx="8305800" cy="4754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3409" y="5410200"/>
            <a:ext cx="628106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383" y="850900"/>
            <a:ext cx="6281060" cy="7018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402" y="838200"/>
            <a:ext cx="436519" cy="5562600"/>
          </a:xfrm>
          <a:prstGeom prst="rect">
            <a:avLst/>
          </a:prstGeom>
          <a:solidFill>
            <a:srgbClr val="ADD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 rot="16200000">
            <a:off x="1382268" y="5319267"/>
            <a:ext cx="762000" cy="1172465"/>
          </a:xfrm>
          <a:prstGeom prst="flowChartMagneticDru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 rot="16200000">
            <a:off x="2855468" y="5319267"/>
            <a:ext cx="762000" cy="1172465"/>
          </a:xfrm>
          <a:prstGeom prst="flowChartMagneticDru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4" name="Flowchart: Direct Access Storage 33"/>
          <p:cNvSpPr/>
          <p:nvPr/>
        </p:nvSpPr>
        <p:spPr>
          <a:xfrm rot="16200000">
            <a:off x="4341368" y="5319267"/>
            <a:ext cx="762000" cy="1172465"/>
          </a:xfrm>
          <a:prstGeom prst="flowChartMagneticDru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35" name="Flowchart: Direct Access Storage 34"/>
          <p:cNvSpPr/>
          <p:nvPr/>
        </p:nvSpPr>
        <p:spPr>
          <a:xfrm rot="16200000">
            <a:off x="5827268" y="5319267"/>
            <a:ext cx="762000" cy="1172465"/>
          </a:xfrm>
          <a:prstGeom prst="flowChartMagneticDru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6500" y="2071799"/>
            <a:ext cx="5480159" cy="2551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3397" y="4572000"/>
            <a:ext cx="6352844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742" y="46482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Hibernate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0242" y="465455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Ehcache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6442" y="46482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JTA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08142" y="465455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JCA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8743" y="841217"/>
            <a:ext cx="5953178" cy="247651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b="1" dirty="0" smtClean="0">
                <a:solidFill>
                  <a:srgbClr val="002060"/>
                </a:solidFill>
              </a:rPr>
              <a:t>Business Application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2766" y="58166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smtClean="0">
                <a:solidFill>
                  <a:srgbClr val="000066"/>
                </a:solidFill>
              </a:rPr>
              <a:t>Rule Repository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2642" y="58166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err="1" smtClean="0">
                <a:solidFill>
                  <a:srgbClr val="000066"/>
                </a:solidFill>
              </a:rPr>
              <a:t>Misc</a:t>
            </a:r>
            <a:r>
              <a:rPr lang="en-IN" sz="1200" b="1" dirty="0" smtClean="0">
                <a:solidFill>
                  <a:srgbClr val="000066"/>
                </a:solidFill>
              </a:rPr>
              <a:t>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72150" y="58166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err="1" smtClean="0">
                <a:solidFill>
                  <a:srgbClr val="000066"/>
                </a:solidFill>
              </a:rPr>
              <a:t>Txn</a:t>
            </a:r>
            <a:r>
              <a:rPr lang="en-IN" sz="1200" b="1" dirty="0" smtClean="0">
                <a:solidFill>
                  <a:srgbClr val="000066"/>
                </a:solidFill>
              </a:rPr>
              <a:t> messages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51658" y="58166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err="1" smtClean="0">
                <a:solidFill>
                  <a:srgbClr val="000066"/>
                </a:solidFill>
              </a:rPr>
              <a:t>Txn</a:t>
            </a:r>
            <a:r>
              <a:rPr lang="en-IN" sz="1200" b="1" dirty="0" smtClean="0">
                <a:solidFill>
                  <a:srgbClr val="000066"/>
                </a:solidFill>
              </a:rPr>
              <a:t> Data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0299" y="4590734"/>
            <a:ext cx="838200" cy="1479865"/>
          </a:xfrm>
          <a:prstGeom prst="rect">
            <a:avLst/>
          </a:prstGeom>
          <a:solidFill>
            <a:schemeClr val="accent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286116" y="5096635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b="1" dirty="0" smtClean="0">
                <a:solidFill>
                  <a:srgbClr val="FFFFFF"/>
                </a:solidFill>
              </a:rPr>
              <a:t>Fraud Detection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5622058" y="3180387"/>
            <a:ext cx="2551000" cy="333826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5F497A">
                    <a:lumMod val="50000"/>
                  </a:srgbClr>
                </a:solidFill>
              </a:rPr>
              <a:t>External Apps Interface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93642" y="1765300"/>
            <a:ext cx="381144" cy="2895599"/>
            <a:chOff x="1314342" y="2178365"/>
            <a:chExt cx="381144" cy="2279334"/>
          </a:xfrm>
        </p:grpSpPr>
        <p:sp>
          <p:nvSpPr>
            <p:cNvPr id="48" name="Rectangle 47"/>
            <p:cNvSpPr/>
            <p:nvPr/>
          </p:nvSpPr>
          <p:spPr>
            <a:xfrm>
              <a:off x="1314342" y="2178365"/>
              <a:ext cx="381142" cy="225393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384139" y="3146353"/>
              <a:ext cx="2241549" cy="381144"/>
            </a:xfrm>
            <a:prstGeom prst="rect">
              <a:avLst/>
            </a:prstGeom>
          </p:spPr>
          <p:txBody>
            <a:bodyPr vert="horz" wrap="square" lIns="228600" tIns="37536" rIns="75072" bIns="37536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IN" sz="1400" b="1" dirty="0" smtClean="0">
                  <a:solidFill>
                    <a:srgbClr val="002060"/>
                  </a:solidFill>
                </a:rPr>
                <a:t>Presentation Layer Interface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238140" y="1171417"/>
            <a:ext cx="114945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rgbClr val="FFFFFF"/>
                </a:solidFill>
              </a:rPr>
              <a:t>Txn</a:t>
            </a:r>
            <a:r>
              <a:rPr lang="en-IN" sz="1200" dirty="0" smtClean="0">
                <a:solidFill>
                  <a:srgbClr val="FFFFFF"/>
                </a:solidFill>
              </a:rPr>
              <a:t> Data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7000" y="1168400"/>
            <a:ext cx="114945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FFFF"/>
                </a:solidFill>
              </a:rPr>
              <a:t>Messages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9100" y="1171417"/>
            <a:ext cx="114945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rgbClr val="FFFFFF"/>
                </a:solidFill>
              </a:rPr>
              <a:t>Misc</a:t>
            </a:r>
            <a:r>
              <a:rPr lang="en-IN" sz="1200" dirty="0" smtClean="0">
                <a:solidFill>
                  <a:srgbClr val="FFFFFF"/>
                </a:solidFill>
              </a:rPr>
              <a:t> Data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83159" y="1168400"/>
            <a:ext cx="114945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FFFF"/>
                </a:solidFill>
              </a:rPr>
              <a:t>User Data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69895" y="1816100"/>
            <a:ext cx="1339958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smtClean="0">
                <a:solidFill>
                  <a:srgbClr val="002060"/>
                </a:solidFill>
              </a:rPr>
              <a:t>REST/SOAP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57681" y="1816100"/>
            <a:ext cx="968320" cy="260665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smtClean="0">
                <a:solidFill>
                  <a:srgbClr val="002060"/>
                </a:solidFill>
              </a:rPr>
              <a:t>JMS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73829" y="1816100"/>
            <a:ext cx="669979" cy="260665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200" b="1" dirty="0" smtClean="0">
                <a:solidFill>
                  <a:srgbClr val="002060"/>
                </a:solidFill>
              </a:rPr>
              <a:t>JMX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76714" y="2838135"/>
            <a:ext cx="838200" cy="1479865"/>
          </a:xfrm>
          <a:prstGeom prst="rect">
            <a:avLst/>
          </a:prstGeom>
          <a:solidFill>
            <a:schemeClr val="accent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7282531" y="3344036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b="1" dirty="0" smtClean="0">
                <a:solidFill>
                  <a:srgbClr val="FFFFFF"/>
                </a:solidFill>
              </a:rPr>
              <a:t>Analytics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80299" y="1088868"/>
            <a:ext cx="838200" cy="1479865"/>
          </a:xfrm>
          <a:prstGeom prst="rect">
            <a:avLst/>
          </a:prstGeom>
          <a:solidFill>
            <a:schemeClr val="accent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286116" y="1594769"/>
            <a:ext cx="1219199" cy="46806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b="1" dirty="0" smtClean="0">
                <a:solidFill>
                  <a:srgbClr val="FFFFFF"/>
                </a:solidFill>
              </a:rPr>
              <a:t>Reporting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23053" y="3651966"/>
            <a:ext cx="2139178" cy="515906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002060"/>
                </a:solidFill>
              </a:rPr>
              <a:t>Core Engine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04300" y="3549336"/>
            <a:ext cx="1219199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002060"/>
                </a:solidFill>
              </a:rPr>
              <a:t>Hibernate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156700" y="3701736"/>
            <a:ext cx="1219199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002060"/>
                </a:solidFill>
              </a:rPr>
              <a:t>Hibernate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309100" y="3854136"/>
            <a:ext cx="1219199" cy="2921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rgbClr val="002060"/>
                </a:solidFill>
              </a:rPr>
              <a:t>Hibernate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9012" y="3802747"/>
            <a:ext cx="3041683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Notifications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82699" y="2568732"/>
            <a:ext cx="3041683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Rules Execution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82699" y="2978308"/>
            <a:ext cx="3041683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Batch Processing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699" y="3365659"/>
            <a:ext cx="3041683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Caching Manager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88383" y="4212908"/>
            <a:ext cx="5288547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Database Manager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8383" y="2159000"/>
            <a:ext cx="3041683" cy="327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21409A"/>
            </a:solidFill>
          </a:ln>
        </p:spPr>
        <p:txBody>
          <a:bodyPr vert="horz" wrap="square" lIns="228600" tIns="37536" rIns="75072" bIns="37536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1400" b="1" dirty="0" smtClean="0">
                <a:solidFill>
                  <a:srgbClr val="002060"/>
                </a:solidFill>
              </a:rPr>
              <a:t>Priority Processing</a:t>
            </a:r>
          </a:p>
        </p:txBody>
      </p:sp>
      <p:sp>
        <p:nvSpPr>
          <p:cNvPr id="95" name="Up-Down Arrow 94"/>
          <p:cNvSpPr/>
          <p:nvPr/>
        </p:nvSpPr>
        <p:spPr>
          <a:xfrm>
            <a:off x="3198170" y="1539717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96" name="Up-Down Arrow 95"/>
          <p:cNvSpPr/>
          <p:nvPr/>
        </p:nvSpPr>
        <p:spPr>
          <a:xfrm>
            <a:off x="4614329" y="1552719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97" name="Up-Down Arrow 96"/>
          <p:cNvSpPr/>
          <p:nvPr/>
        </p:nvSpPr>
        <p:spPr>
          <a:xfrm>
            <a:off x="6061129" y="1539716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75" name="Up-Down Arrow 74"/>
          <p:cNvSpPr/>
          <p:nvPr/>
        </p:nvSpPr>
        <p:spPr>
          <a:xfrm>
            <a:off x="1790701" y="1552719"/>
            <a:ext cx="87118" cy="1998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1600200" y="733180"/>
            <a:ext cx="1487738" cy="769793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0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Edge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2171700" y="946063"/>
            <a:ext cx="914400" cy="3810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FC000"/>
                </a:solidFill>
              </a:rPr>
              <a:t>F</a:t>
            </a:r>
            <a:r>
              <a:rPr lang="en-IN" sz="3600" b="1" dirty="0" err="1" smtClean="0">
                <a:solidFill>
                  <a:srgbClr val="FFC000"/>
                </a:solidFill>
              </a:rPr>
              <a:t>ar</a:t>
            </a:r>
            <a:endParaRPr lang="en-IN" sz="2800" b="1" dirty="0" smtClean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185989" y="938215"/>
            <a:ext cx="914400" cy="381000"/>
          </a:xfrm>
          <a:prstGeom prst="rect">
            <a:avLst/>
          </a:prstGeom>
        </p:spPr>
        <p:txBody>
          <a:bodyPr vert="horz" wrap="square" lIns="228600" tIns="37536" rIns="75072" bIns="37536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5A8A26"/>
                </a:solidFill>
              </a:rPr>
              <a:t>F</a:t>
            </a:r>
            <a:r>
              <a:rPr lang="en-IN" sz="3600" b="1" dirty="0" err="1" smtClean="0">
                <a:solidFill>
                  <a:srgbClr val="5A8A26"/>
                </a:solidFill>
              </a:rPr>
              <a:t>ar</a:t>
            </a:r>
            <a:endParaRPr lang="en-IN" sz="2800" b="1" dirty="0" smtClean="0">
              <a:solidFill>
                <a:srgbClr val="5A8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ucleusSoftware">
      <a:dk1>
        <a:srgbClr val="002060"/>
      </a:dk1>
      <a:lt1>
        <a:srgbClr val="FFFFFF"/>
      </a:lt1>
      <a:dk2>
        <a:srgbClr val="0070C0"/>
      </a:dk2>
      <a:lt2>
        <a:srgbClr val="DDF6FF"/>
      </a:lt2>
      <a:accent1>
        <a:srgbClr val="4F81BD"/>
      </a:accent1>
      <a:accent2>
        <a:srgbClr val="5F497A"/>
      </a:accent2>
      <a:accent3>
        <a:srgbClr val="3185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228600" tIns="37536" rIns="75072" bIns="37536" rtlCol="0" anchor="ctr">
        <a:normAutofit fontScale="92500" lnSpcReduction="10000"/>
      </a:bodyPr>
      <a:lstStyle>
        <a:defPPr marL="0" marR="0" indent="0" algn="l" defTabSz="833753" rtl="0" eaLnBrk="1" fontAlgn="auto" latinLnBrk="0" hangingPunct="1">
          <a:lnSpc>
            <a:spcPct val="9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11577</TotalTime>
  <Words>135</Words>
  <Application>Microsoft Office PowerPoint</Application>
  <PresentationFormat>A4 Paper (210x297 mm)</PresentationFormat>
  <Paragraphs>77</Paragraphs>
  <Slides>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FarEdge Technical Architecture Overview</vt:lpstr>
      <vt:lpstr>PowerPoint Presentation</vt:lpstr>
      <vt:lpstr>FarEDGE Technical Architecture</vt:lpstr>
      <vt:lpstr>Technical Flow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Kickoff 2015 - Storyboards</dc:title>
  <dc:creator>Nitin Garg</dc:creator>
  <cp:lastModifiedBy>amit.gupta12</cp:lastModifiedBy>
  <cp:revision>1293</cp:revision>
  <dcterms:created xsi:type="dcterms:W3CDTF">2006-08-16T00:00:00Z</dcterms:created>
  <dcterms:modified xsi:type="dcterms:W3CDTF">2016-10-13T03:57:34Z</dcterms:modified>
</cp:coreProperties>
</file>