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 bookmarkIdSeed="3">
  <p:sldMasterIdLst>
    <p:sldMasterId id="2147483648" r:id="rId1"/>
  </p:sldMasterIdLst>
  <p:notesMasterIdLst>
    <p:notesMasterId r:id="rId45"/>
  </p:notesMasterIdLst>
  <p:sldIdLst>
    <p:sldId id="256" r:id="rId2"/>
    <p:sldId id="296" r:id="rId3"/>
    <p:sldId id="257" r:id="rId4"/>
    <p:sldId id="258" r:id="rId5"/>
    <p:sldId id="259" r:id="rId6"/>
    <p:sldId id="261" r:id="rId7"/>
    <p:sldId id="272" r:id="rId8"/>
    <p:sldId id="273" r:id="rId9"/>
    <p:sldId id="260" r:id="rId10"/>
    <p:sldId id="274" r:id="rId11"/>
    <p:sldId id="262" r:id="rId12"/>
    <p:sldId id="276" r:id="rId13"/>
    <p:sldId id="275" r:id="rId14"/>
    <p:sldId id="277" r:id="rId15"/>
    <p:sldId id="268" r:id="rId16"/>
    <p:sldId id="269" r:id="rId17"/>
    <p:sldId id="263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65" r:id="rId36"/>
    <p:sldId id="266" r:id="rId37"/>
    <p:sldId id="267" r:id="rId38"/>
    <p:sldId id="297" r:id="rId39"/>
    <p:sldId id="298" r:id="rId40"/>
    <p:sldId id="299" r:id="rId41"/>
    <p:sldId id="300" r:id="rId42"/>
    <p:sldId id="301" r:id="rId43"/>
    <p:sldId id="27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Tabelle1!$D$1</c:f>
              <c:strCache>
                <c:ptCount val="1"/>
                <c:pt idx="0">
                  <c:v>Eingesetztes Kapital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Tabelle1!$D$3:$D$4</c:f>
              <c:numCache>
                <c:formatCode>General</c:formatCode>
                <c:ptCount val="2"/>
                <c:pt idx="0">
                  <c:v>0</c:v>
                </c:pt>
                <c:pt idx="1">
                  <c:v>12</c:v>
                </c:pt>
              </c:numCache>
            </c:numRef>
          </c:xVal>
          <c:yVal>
            <c:numRef>
              <c:f>Tabelle1!$E$3:$E$4</c:f>
              <c:numCache>
                <c:formatCode>General</c:formatCode>
                <c:ptCount val="2"/>
                <c:pt idx="0">
                  <c:v>29160</c:v>
                </c:pt>
                <c:pt idx="1">
                  <c:v>29160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Tabelle1!$D$6</c:f>
              <c:strCache>
                <c:ptCount val="1"/>
                <c:pt idx="0">
                  <c:v>Einsparungen mit neuer Version</c:v>
                </c:pt>
              </c:strCache>
            </c:strRef>
          </c:tx>
          <c:spPr>
            <a:ln w="190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Tabelle1!$D$8:$D$9</c:f>
              <c:numCache>
                <c:formatCode>General</c:formatCode>
                <c:ptCount val="2"/>
                <c:pt idx="0">
                  <c:v>0</c:v>
                </c:pt>
                <c:pt idx="1">
                  <c:v>12</c:v>
                </c:pt>
              </c:numCache>
            </c:numRef>
          </c:xVal>
          <c:yVal>
            <c:numRef>
              <c:f>Tabelle1!$E$8:$E$9</c:f>
              <c:numCache>
                <c:formatCode>General</c:formatCode>
                <c:ptCount val="2"/>
                <c:pt idx="0">
                  <c:v>0</c:v>
                </c:pt>
                <c:pt idx="1">
                  <c:v>56880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Tabelle1!$D$11</c:f>
              <c:strCache>
                <c:ptCount val="1"/>
                <c:pt idx="0">
                  <c:v>Amortisierungszeitpunkt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9318910256410331E-2"/>
                  <c:y val="-6.6787957387679522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1" i="0" u="none" strike="noStrike" kern="1200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defRPr>
                    </a:pPr>
                    <a:fld id="{40AAA74C-0FA7-4A38-9C6A-B005E40BE94E}" type="YVALUE">
                      <a:rPr lang="en-US" b="1"/>
                      <a:pPr>
                        <a:defRPr b="1"/>
                      </a:pPr>
                      <a:t>[Y-WERT]</a:t>
                    </a:fld>
                    <a:endParaRPr lang="de-DE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Segoe UI Light" panose="020B0502040204020203" pitchFamily="34" charset="0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6602564102564108E-2"/>
                      <c:h val="6.8776655859194069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2.7963108439751368E-2"/>
                  <c:y val="2.106058035521217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Segoe UI Light" panose="020B0502040204020203" pitchFamily="34" charset="0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Segoe UI Light" panose="020B0502040204020203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Tabelle1!$D$13:$D$14</c:f>
              <c:numCache>
                <c:formatCode>0.00</c:formatCode>
                <c:ptCount val="2"/>
                <c:pt idx="0">
                  <c:v>6.1518987341772151</c:v>
                </c:pt>
                <c:pt idx="1">
                  <c:v>6.1518987341772151</c:v>
                </c:pt>
              </c:numCache>
            </c:numRef>
          </c:xVal>
          <c:yVal>
            <c:numRef>
              <c:f>Tabelle1!$E$13:$E$14</c:f>
              <c:numCache>
                <c:formatCode>General</c:formatCode>
                <c:ptCount val="2"/>
                <c:pt idx="0">
                  <c:v>29160</c:v>
                </c:pt>
                <c:pt idx="1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Tabelle1!$D$11</c:f>
              <c:strCache>
                <c:ptCount val="1"/>
                <c:pt idx="0">
                  <c:v>Amortisierungszeitpunkt</c:v>
                </c:pt>
              </c:strCache>
            </c:strRef>
          </c:tx>
          <c:spPr>
            <a:ln w="19050" cap="rnd">
              <a:solidFill>
                <a:schemeClr val="accent1">
                  <a:lumMod val="5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6"/>
            <c:spPr>
              <a:solidFill>
                <a:srgbClr val="92D050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Tabelle1!$A$17:$A$18</c:f>
              <c:numCache>
                <c:formatCode>General</c:formatCode>
                <c:ptCount val="2"/>
              </c:numCache>
            </c:numRef>
          </c:xVal>
          <c:yVal>
            <c:numRef>
              <c:f>Tabelle1!$B$17:$B$18</c:f>
              <c:numCache>
                <c:formatCode>General</c:formatCode>
                <c:ptCount val="2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3768224"/>
        <c:axId val="333765088"/>
      </c:scatterChart>
      <c:valAx>
        <c:axId val="333768224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Segoe UI Light" panose="020B0502040204020203" pitchFamily="34" charset="0"/>
                    <a:ea typeface="+mn-ea"/>
                    <a:cs typeface="+mn-cs"/>
                  </a:defRPr>
                </a:pPr>
                <a:r>
                  <a:rPr lang="de-DE" sz="1100" b="1"/>
                  <a:t>Zeit in Monaten</a:t>
                </a:r>
              </a:p>
            </c:rich>
          </c:tx>
          <c:layout>
            <c:manualLayout>
              <c:xMode val="edge"/>
              <c:yMode val="edge"/>
              <c:x val="0.469007861836296"/>
              <c:y val="0.820531321417522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Segoe UI Light" panose="020B0502040204020203" pitchFamily="34" charset="0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pPr>
            <a:endParaRPr lang="de-DE"/>
          </a:p>
        </c:txPr>
        <c:crossAx val="333765088"/>
        <c:crossesAt val="0"/>
        <c:crossBetween val="midCat"/>
        <c:majorUnit val="1"/>
      </c:valAx>
      <c:valAx>
        <c:axId val="33376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Segoe UI Light" panose="020B0502040204020203" pitchFamily="34" charset="0"/>
                    <a:ea typeface="+mn-ea"/>
                    <a:cs typeface="+mn-cs"/>
                  </a:defRPr>
                </a:pPr>
                <a:r>
                  <a:rPr lang="de-DE" sz="1100" b="1"/>
                  <a:t>Einsparungen in €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Segoe UI Light" panose="020B0502040204020203" pitchFamily="34" charset="0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pPr>
            <a:endParaRPr lang="de-DE"/>
          </a:p>
        </c:txPr>
        <c:crossAx val="333768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tx1"/>
              </a:solidFill>
              <a:latin typeface="Segoe UI Light" panose="020B05020402040202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3175" cap="flat" cmpd="sng" algn="ctr">
      <a:solidFill>
        <a:schemeClr val="bg2">
          <a:lumMod val="90000"/>
        </a:schemeClr>
      </a:solidFill>
      <a:prstDash val="solid"/>
      <a:round/>
    </a:ln>
    <a:effectLst/>
  </c:spPr>
  <c:txPr>
    <a:bodyPr anchor="t" anchorCtr="0"/>
    <a:lstStyle/>
    <a:p>
      <a:pPr>
        <a:defRPr>
          <a:ln>
            <a:noFill/>
          </a:ln>
          <a:solidFill>
            <a:schemeClr val="tx1"/>
          </a:solidFill>
          <a:latin typeface="Segoe UI Light" panose="020B0502040204020203" pitchFamily="34" charset="0"/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Anzahl der Commits pro Tag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Montag</c:v>
                </c:pt>
                <c:pt idx="1">
                  <c:v>Dienstag</c:v>
                </c:pt>
                <c:pt idx="2">
                  <c:v>Mittwoch</c:v>
                </c:pt>
                <c:pt idx="3">
                  <c:v>Donnerstag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6</c:v>
                </c:pt>
                <c:pt idx="1">
                  <c:v>33</c:v>
                </c:pt>
                <c:pt idx="2">
                  <c:v>39</c:v>
                </c:pt>
                <c:pt idx="3">
                  <c:v>47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dropLines>
        <c:smooth val="0"/>
        <c:axId val="333767048"/>
        <c:axId val="333751368"/>
      </c:lineChart>
      <c:catAx>
        <c:axId val="333767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3751368"/>
        <c:crosses val="autoZero"/>
        <c:auto val="1"/>
        <c:lblAlgn val="ctr"/>
        <c:lblOffset val="100"/>
        <c:noMultiLvlLbl val="0"/>
      </c:catAx>
      <c:valAx>
        <c:axId val="3337513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3767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5044A7-1CAD-42DF-93FB-961DD8D5A44C}" type="doc">
      <dgm:prSet loTypeId="urn:microsoft.com/office/officeart/2005/8/layout/pyramid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B975BDC9-E92E-4F8E-9C31-B8191A88DF91}">
      <dgm:prSet phldrT="[Text]"/>
      <dgm:spPr/>
      <dgm:t>
        <a:bodyPr/>
        <a:lstStyle/>
        <a:p>
          <a:r>
            <a:rPr lang="de-DE" dirty="0" smtClean="0"/>
            <a:t>Projektziel</a:t>
          </a:r>
          <a:endParaRPr lang="de-DE" dirty="0"/>
        </a:p>
      </dgm:t>
    </dgm:pt>
    <dgm:pt modelId="{B1878310-A65F-4543-BEA0-077C4AA83E8A}" type="parTrans" cxnId="{3EB9FD81-C147-48FD-944B-F627AE0D5AF9}">
      <dgm:prSet/>
      <dgm:spPr/>
      <dgm:t>
        <a:bodyPr/>
        <a:lstStyle/>
        <a:p>
          <a:endParaRPr lang="de-DE"/>
        </a:p>
      </dgm:t>
    </dgm:pt>
    <dgm:pt modelId="{30FEC8CD-BFAA-4134-AF8A-CFAFF188C3FA}" type="sibTrans" cxnId="{3EB9FD81-C147-48FD-944B-F627AE0D5AF9}">
      <dgm:prSet/>
      <dgm:spPr/>
      <dgm:t>
        <a:bodyPr/>
        <a:lstStyle/>
        <a:p>
          <a:endParaRPr lang="de-DE"/>
        </a:p>
      </dgm:t>
    </dgm:pt>
    <dgm:pt modelId="{BD7C5533-EEF4-49B7-9054-63E6B053373B}">
      <dgm:prSet phldrT="[Text]"/>
      <dgm:spPr/>
      <dgm:t>
        <a:bodyPr/>
        <a:lstStyle/>
        <a:p>
          <a:r>
            <a:rPr lang="de-DE" dirty="0" smtClean="0"/>
            <a:t>Zeitplan</a:t>
          </a:r>
          <a:endParaRPr lang="de-DE" dirty="0"/>
        </a:p>
      </dgm:t>
    </dgm:pt>
    <dgm:pt modelId="{33941E13-8C56-4C6A-AFC0-F69C87FF48B3}" type="parTrans" cxnId="{E8FEBA57-657E-4CA2-9C60-A77B75F5D095}">
      <dgm:prSet/>
      <dgm:spPr/>
      <dgm:t>
        <a:bodyPr/>
        <a:lstStyle/>
        <a:p>
          <a:endParaRPr lang="de-DE"/>
        </a:p>
      </dgm:t>
    </dgm:pt>
    <dgm:pt modelId="{E9718C90-8D3A-421B-92D8-E59528B2110E}" type="sibTrans" cxnId="{E8FEBA57-657E-4CA2-9C60-A77B75F5D095}">
      <dgm:prSet/>
      <dgm:spPr/>
      <dgm:t>
        <a:bodyPr/>
        <a:lstStyle/>
        <a:p>
          <a:endParaRPr lang="de-DE"/>
        </a:p>
      </dgm:t>
    </dgm:pt>
    <dgm:pt modelId="{57A25CD0-15BC-41B4-851D-F852CD445B32}">
      <dgm:prSet/>
      <dgm:spPr/>
      <dgm:t>
        <a:bodyPr/>
        <a:lstStyle/>
        <a:p>
          <a:r>
            <a:rPr lang="de-DE" dirty="0" smtClean="0"/>
            <a:t>Kostenanalyse</a:t>
          </a:r>
          <a:endParaRPr lang="de-DE" dirty="0"/>
        </a:p>
      </dgm:t>
    </dgm:pt>
    <dgm:pt modelId="{0A695758-FD6D-461D-8ABC-FC34089865B5}" type="parTrans" cxnId="{869B82A0-1327-4479-8CF0-632C281E6027}">
      <dgm:prSet/>
      <dgm:spPr/>
      <dgm:t>
        <a:bodyPr/>
        <a:lstStyle/>
        <a:p>
          <a:endParaRPr lang="de-DE"/>
        </a:p>
      </dgm:t>
    </dgm:pt>
    <dgm:pt modelId="{5B9F00A0-646D-4318-88BE-332DEA4C42E3}" type="sibTrans" cxnId="{869B82A0-1327-4479-8CF0-632C281E6027}">
      <dgm:prSet/>
      <dgm:spPr/>
      <dgm:t>
        <a:bodyPr/>
        <a:lstStyle/>
        <a:p>
          <a:endParaRPr lang="de-DE"/>
        </a:p>
      </dgm:t>
    </dgm:pt>
    <dgm:pt modelId="{7034B0D3-540B-4B93-9D66-A244F72ECF6F}">
      <dgm:prSet/>
      <dgm:spPr/>
      <dgm:t>
        <a:bodyPr/>
        <a:lstStyle/>
        <a:p>
          <a:r>
            <a:rPr lang="de-DE" dirty="0" smtClean="0"/>
            <a:t>Hardware</a:t>
          </a:r>
          <a:endParaRPr lang="de-DE" dirty="0"/>
        </a:p>
      </dgm:t>
    </dgm:pt>
    <dgm:pt modelId="{0F841702-9026-44E0-9E6C-E2B85472CFFF}" type="parTrans" cxnId="{021940F7-6566-42D0-95A4-469624667BDF}">
      <dgm:prSet/>
      <dgm:spPr/>
      <dgm:t>
        <a:bodyPr/>
        <a:lstStyle/>
        <a:p>
          <a:endParaRPr lang="de-DE"/>
        </a:p>
      </dgm:t>
    </dgm:pt>
    <dgm:pt modelId="{19B780F3-B0FC-4998-BD45-EF361684A136}" type="sibTrans" cxnId="{021940F7-6566-42D0-95A4-469624667BDF}">
      <dgm:prSet/>
      <dgm:spPr/>
      <dgm:t>
        <a:bodyPr/>
        <a:lstStyle/>
        <a:p>
          <a:endParaRPr lang="de-DE"/>
        </a:p>
      </dgm:t>
    </dgm:pt>
    <dgm:pt modelId="{B8200951-D857-4D14-9E4E-6FC1E876EA27}">
      <dgm:prSet/>
      <dgm:spPr/>
      <dgm:t>
        <a:bodyPr/>
        <a:lstStyle/>
        <a:p>
          <a:r>
            <a:rPr lang="de-DE" dirty="0" smtClean="0"/>
            <a:t>Datenmodell</a:t>
          </a:r>
          <a:endParaRPr lang="de-DE" dirty="0"/>
        </a:p>
      </dgm:t>
    </dgm:pt>
    <dgm:pt modelId="{007D275B-64CF-4DC3-9730-421717D7EC8F}" type="parTrans" cxnId="{A8117D97-D76F-4A2E-A294-06339F8168D6}">
      <dgm:prSet/>
      <dgm:spPr/>
      <dgm:t>
        <a:bodyPr/>
        <a:lstStyle/>
        <a:p>
          <a:endParaRPr lang="de-DE"/>
        </a:p>
      </dgm:t>
    </dgm:pt>
    <dgm:pt modelId="{5AB83748-9E28-478F-A85A-38E68E5A577B}" type="sibTrans" cxnId="{A8117D97-D76F-4A2E-A294-06339F8168D6}">
      <dgm:prSet/>
      <dgm:spPr/>
      <dgm:t>
        <a:bodyPr/>
        <a:lstStyle/>
        <a:p>
          <a:endParaRPr lang="de-DE"/>
        </a:p>
      </dgm:t>
    </dgm:pt>
    <dgm:pt modelId="{075BF383-3B2A-4264-A8EC-88F168064885}">
      <dgm:prSet/>
      <dgm:spPr/>
      <dgm:t>
        <a:bodyPr/>
        <a:lstStyle/>
        <a:p>
          <a:r>
            <a:rPr lang="de-DE" dirty="0" smtClean="0"/>
            <a:t>Software</a:t>
          </a:r>
          <a:endParaRPr lang="de-DE" dirty="0"/>
        </a:p>
      </dgm:t>
    </dgm:pt>
    <dgm:pt modelId="{C31AAE1F-D3F8-4294-8775-6C634B7F29BE}" type="parTrans" cxnId="{F627F882-F1BC-4A0B-BD13-A0B5D00DB4DC}">
      <dgm:prSet/>
      <dgm:spPr/>
      <dgm:t>
        <a:bodyPr/>
        <a:lstStyle/>
        <a:p>
          <a:endParaRPr lang="de-DE"/>
        </a:p>
      </dgm:t>
    </dgm:pt>
    <dgm:pt modelId="{FE941D9D-14C3-4BBB-BFE7-F0143A8ACCB5}" type="sibTrans" cxnId="{F627F882-F1BC-4A0B-BD13-A0B5D00DB4DC}">
      <dgm:prSet/>
      <dgm:spPr/>
      <dgm:t>
        <a:bodyPr/>
        <a:lstStyle/>
        <a:p>
          <a:endParaRPr lang="de-DE"/>
        </a:p>
      </dgm:t>
    </dgm:pt>
    <dgm:pt modelId="{E28B0C03-7D6B-4BB7-B2BD-EB8B2ADEEAAA}">
      <dgm:prSet/>
      <dgm:spPr/>
      <dgm:t>
        <a:bodyPr/>
        <a:lstStyle/>
        <a:p>
          <a:r>
            <a:rPr lang="de-DE" dirty="0" smtClean="0"/>
            <a:t>Nutzwertanalyse</a:t>
          </a:r>
          <a:endParaRPr lang="de-DE" dirty="0"/>
        </a:p>
      </dgm:t>
    </dgm:pt>
    <dgm:pt modelId="{3E10B5FA-0035-4EEB-9701-207ACCA47DE9}" type="parTrans" cxnId="{85CD2FB2-412B-4ED3-9D3E-F662EA6D2188}">
      <dgm:prSet/>
      <dgm:spPr/>
      <dgm:t>
        <a:bodyPr/>
        <a:lstStyle/>
        <a:p>
          <a:endParaRPr lang="de-DE"/>
        </a:p>
      </dgm:t>
    </dgm:pt>
    <dgm:pt modelId="{7FB6D3F1-9CB4-4707-B1F1-C2AD6610AA8E}" type="sibTrans" cxnId="{85CD2FB2-412B-4ED3-9D3E-F662EA6D2188}">
      <dgm:prSet/>
      <dgm:spPr/>
      <dgm:t>
        <a:bodyPr/>
        <a:lstStyle/>
        <a:p>
          <a:endParaRPr lang="de-DE"/>
        </a:p>
      </dgm:t>
    </dgm:pt>
    <dgm:pt modelId="{00B148D5-4384-4824-924C-4456F1F548A8}" type="pres">
      <dgm:prSet presAssocID="{375044A7-1CAD-42DF-93FB-961DD8D5A44C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C847EABB-32D9-4563-82EE-5702F6799EEA}" type="pres">
      <dgm:prSet presAssocID="{375044A7-1CAD-42DF-93FB-961DD8D5A44C}" presName="pyramid" presStyleLbl="node1" presStyleIdx="0" presStyleCnt="1" custLinFactNeighborX="80997"/>
      <dgm:spPr>
        <a:noFill/>
        <a:ln>
          <a:noFill/>
        </a:ln>
      </dgm:spPr>
    </dgm:pt>
    <dgm:pt modelId="{B02C3D93-224A-4E1E-9B78-30BD53D62180}" type="pres">
      <dgm:prSet presAssocID="{375044A7-1CAD-42DF-93FB-961DD8D5A44C}" presName="theList" presStyleCnt="0"/>
      <dgm:spPr/>
    </dgm:pt>
    <dgm:pt modelId="{A3F8E77A-9811-42BD-A144-0AF7093BD01A}" type="pres">
      <dgm:prSet presAssocID="{B975BDC9-E92E-4F8E-9C31-B8191A88DF91}" presName="aNode" presStyleLbl="fgAcc1" presStyleIdx="0" presStyleCnt="7" custLinFactY="5797" custLinFactNeighborX="-94187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1F6B9F8-CE71-41A7-9C6F-93D85E317F52}" type="pres">
      <dgm:prSet presAssocID="{B975BDC9-E92E-4F8E-9C31-B8191A88DF91}" presName="aSpace" presStyleCnt="0"/>
      <dgm:spPr/>
    </dgm:pt>
    <dgm:pt modelId="{441FA805-FF64-4461-9983-BE4666BB3F5B}" type="pres">
      <dgm:prSet presAssocID="{BD7C5533-EEF4-49B7-9054-63E6B053373B}" presName="aNode" presStyleLbl="fgAcc1" presStyleIdx="1" presStyleCnt="7" custLinFactY="10035" custLinFactNeighborX="-94187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55A0F36-3339-4E5C-A65A-01BCEC43174A}" type="pres">
      <dgm:prSet presAssocID="{BD7C5533-EEF4-49B7-9054-63E6B053373B}" presName="aSpace" presStyleCnt="0"/>
      <dgm:spPr/>
    </dgm:pt>
    <dgm:pt modelId="{DEC5E18B-E0CA-4F9D-ACFD-5632F4F2A302}" type="pres">
      <dgm:prSet presAssocID="{57A25CD0-15BC-41B4-851D-F852CD445B32}" presName="aNode" presStyleLbl="fgAcc1" presStyleIdx="2" presStyleCnt="7" custLinFactY="17396" custLinFactNeighborX="-94187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033D6B-C704-4E62-A4C0-D3FC3186C436}" type="pres">
      <dgm:prSet presAssocID="{57A25CD0-15BC-41B4-851D-F852CD445B32}" presName="aSpace" presStyleCnt="0"/>
      <dgm:spPr/>
    </dgm:pt>
    <dgm:pt modelId="{B058C7F4-5BD9-4053-AC9E-D3806C3EBB14}" type="pres">
      <dgm:prSet presAssocID="{7034B0D3-540B-4B93-9D66-A244F72ECF6F}" presName="aNode" presStyleLbl="fgAcc1" presStyleIdx="3" presStyleCnt="7" custLinFactY="132902" custLinFactNeighborX="-94187" custLinFactNeighborY="2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44DB4D2-4B99-4DB8-A66A-BC1633EB5DCE}" type="pres">
      <dgm:prSet presAssocID="{7034B0D3-540B-4B93-9D66-A244F72ECF6F}" presName="aSpace" presStyleCnt="0"/>
      <dgm:spPr/>
    </dgm:pt>
    <dgm:pt modelId="{10BFE028-2D16-4558-8E6E-68A28DFACB5D}" type="pres">
      <dgm:prSet presAssocID="{B8200951-D857-4D14-9E4E-6FC1E876EA27}" presName="aNode" presStyleLbl="fgAcc1" presStyleIdx="4" presStyleCnt="7" custLinFactY="141325" custLinFactNeighborX="-94606" custLinFactNeighborY="2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40BD14-0275-4BC7-A83C-B014ABFFE2E4}" type="pres">
      <dgm:prSet presAssocID="{B8200951-D857-4D14-9E4E-6FC1E876EA27}" presName="aSpace" presStyleCnt="0"/>
      <dgm:spPr/>
    </dgm:pt>
    <dgm:pt modelId="{EADA4B08-6536-46A0-A6BA-53F14480B117}" type="pres">
      <dgm:prSet presAssocID="{075BF383-3B2A-4264-A8EC-88F168064885}" presName="aNode" presStyleLbl="fgAcc1" presStyleIdx="5" presStyleCnt="7" custLinFactY="149139" custLinFactNeighborX="-94606" custLinFactNeighborY="2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831C33-42D3-416B-BD8D-CB2E6A3105C0}" type="pres">
      <dgm:prSet presAssocID="{075BF383-3B2A-4264-A8EC-88F168064885}" presName="aSpace" presStyleCnt="0"/>
      <dgm:spPr/>
    </dgm:pt>
    <dgm:pt modelId="{43A20E9C-4A5C-495E-8335-1613A45FEC44}" type="pres">
      <dgm:prSet presAssocID="{E28B0C03-7D6B-4BB7-B2BD-EB8B2ADEEAAA}" presName="aNode" presStyleLbl="fgAcc1" presStyleIdx="6" presStyleCnt="7" custLinFactY="-262963" custLinFactNeighborX="-94230" custLinFactNeighborY="-3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C252A2-833C-4E03-99A6-E12F2F1CA4EC}" type="pres">
      <dgm:prSet presAssocID="{E28B0C03-7D6B-4BB7-B2BD-EB8B2ADEEAAA}" presName="aSpace" presStyleCnt="0"/>
      <dgm:spPr/>
    </dgm:pt>
  </dgm:ptLst>
  <dgm:cxnLst>
    <dgm:cxn modelId="{A8117D97-D76F-4A2E-A294-06339F8168D6}" srcId="{375044A7-1CAD-42DF-93FB-961DD8D5A44C}" destId="{B8200951-D857-4D14-9E4E-6FC1E876EA27}" srcOrd="4" destOrd="0" parTransId="{007D275B-64CF-4DC3-9730-421717D7EC8F}" sibTransId="{5AB83748-9E28-478F-A85A-38E68E5A577B}"/>
    <dgm:cxn modelId="{EAC43276-F08D-4FB2-9CEC-8923C8093A27}" type="presOf" srcId="{B975BDC9-E92E-4F8E-9C31-B8191A88DF91}" destId="{A3F8E77A-9811-42BD-A144-0AF7093BD01A}" srcOrd="0" destOrd="0" presId="urn:microsoft.com/office/officeart/2005/8/layout/pyramid2"/>
    <dgm:cxn modelId="{D5C6861A-31FA-4DBE-AF6B-531C07C8D6E8}" type="presOf" srcId="{375044A7-1CAD-42DF-93FB-961DD8D5A44C}" destId="{00B148D5-4384-4824-924C-4456F1F548A8}" srcOrd="0" destOrd="0" presId="urn:microsoft.com/office/officeart/2005/8/layout/pyramid2"/>
    <dgm:cxn modelId="{869B82A0-1327-4479-8CF0-632C281E6027}" srcId="{375044A7-1CAD-42DF-93FB-961DD8D5A44C}" destId="{57A25CD0-15BC-41B4-851D-F852CD445B32}" srcOrd="2" destOrd="0" parTransId="{0A695758-FD6D-461D-8ABC-FC34089865B5}" sibTransId="{5B9F00A0-646D-4318-88BE-332DEA4C42E3}"/>
    <dgm:cxn modelId="{85CD2FB2-412B-4ED3-9D3E-F662EA6D2188}" srcId="{375044A7-1CAD-42DF-93FB-961DD8D5A44C}" destId="{E28B0C03-7D6B-4BB7-B2BD-EB8B2ADEEAAA}" srcOrd="6" destOrd="0" parTransId="{3E10B5FA-0035-4EEB-9701-207ACCA47DE9}" sibTransId="{7FB6D3F1-9CB4-4707-B1F1-C2AD6610AA8E}"/>
    <dgm:cxn modelId="{F627F882-F1BC-4A0B-BD13-A0B5D00DB4DC}" srcId="{375044A7-1CAD-42DF-93FB-961DD8D5A44C}" destId="{075BF383-3B2A-4264-A8EC-88F168064885}" srcOrd="5" destOrd="0" parTransId="{C31AAE1F-D3F8-4294-8775-6C634B7F29BE}" sibTransId="{FE941D9D-14C3-4BBB-BFE7-F0143A8ACCB5}"/>
    <dgm:cxn modelId="{5CEB250F-55D6-4479-ABB4-FC5B01D85595}" type="presOf" srcId="{B8200951-D857-4D14-9E4E-6FC1E876EA27}" destId="{10BFE028-2D16-4558-8E6E-68A28DFACB5D}" srcOrd="0" destOrd="0" presId="urn:microsoft.com/office/officeart/2005/8/layout/pyramid2"/>
    <dgm:cxn modelId="{C97631DA-97EE-49BD-AB98-51DF2B93E004}" type="presOf" srcId="{57A25CD0-15BC-41B4-851D-F852CD445B32}" destId="{DEC5E18B-E0CA-4F9D-ACFD-5632F4F2A302}" srcOrd="0" destOrd="0" presId="urn:microsoft.com/office/officeart/2005/8/layout/pyramid2"/>
    <dgm:cxn modelId="{7EA9D382-A782-4EEC-BD33-5D3016C96406}" type="presOf" srcId="{BD7C5533-EEF4-49B7-9054-63E6B053373B}" destId="{441FA805-FF64-4461-9983-BE4666BB3F5B}" srcOrd="0" destOrd="0" presId="urn:microsoft.com/office/officeart/2005/8/layout/pyramid2"/>
    <dgm:cxn modelId="{490D2E03-F143-4719-9DA8-667B7170AB9E}" type="presOf" srcId="{075BF383-3B2A-4264-A8EC-88F168064885}" destId="{EADA4B08-6536-46A0-A6BA-53F14480B117}" srcOrd="0" destOrd="0" presId="urn:microsoft.com/office/officeart/2005/8/layout/pyramid2"/>
    <dgm:cxn modelId="{021940F7-6566-42D0-95A4-469624667BDF}" srcId="{375044A7-1CAD-42DF-93FB-961DD8D5A44C}" destId="{7034B0D3-540B-4B93-9D66-A244F72ECF6F}" srcOrd="3" destOrd="0" parTransId="{0F841702-9026-44E0-9E6C-E2B85472CFFF}" sibTransId="{19B780F3-B0FC-4998-BD45-EF361684A136}"/>
    <dgm:cxn modelId="{E3343E5B-0C41-41D4-9DFE-877543A38C0E}" type="presOf" srcId="{E28B0C03-7D6B-4BB7-B2BD-EB8B2ADEEAAA}" destId="{43A20E9C-4A5C-495E-8335-1613A45FEC44}" srcOrd="0" destOrd="0" presId="urn:microsoft.com/office/officeart/2005/8/layout/pyramid2"/>
    <dgm:cxn modelId="{E8FEBA57-657E-4CA2-9C60-A77B75F5D095}" srcId="{375044A7-1CAD-42DF-93FB-961DD8D5A44C}" destId="{BD7C5533-EEF4-49B7-9054-63E6B053373B}" srcOrd="1" destOrd="0" parTransId="{33941E13-8C56-4C6A-AFC0-F69C87FF48B3}" sibTransId="{E9718C90-8D3A-421B-92D8-E59528B2110E}"/>
    <dgm:cxn modelId="{3EB9FD81-C147-48FD-944B-F627AE0D5AF9}" srcId="{375044A7-1CAD-42DF-93FB-961DD8D5A44C}" destId="{B975BDC9-E92E-4F8E-9C31-B8191A88DF91}" srcOrd="0" destOrd="0" parTransId="{B1878310-A65F-4543-BEA0-077C4AA83E8A}" sibTransId="{30FEC8CD-BFAA-4134-AF8A-CFAFF188C3FA}"/>
    <dgm:cxn modelId="{A1524F27-4E53-49B6-A7C2-1BD699158D6D}" type="presOf" srcId="{7034B0D3-540B-4B93-9D66-A244F72ECF6F}" destId="{B058C7F4-5BD9-4053-AC9E-D3806C3EBB14}" srcOrd="0" destOrd="0" presId="urn:microsoft.com/office/officeart/2005/8/layout/pyramid2"/>
    <dgm:cxn modelId="{706E5E5C-F2D7-449A-9D1C-5B81291585D6}" type="presParOf" srcId="{00B148D5-4384-4824-924C-4456F1F548A8}" destId="{C847EABB-32D9-4563-82EE-5702F6799EEA}" srcOrd="0" destOrd="0" presId="urn:microsoft.com/office/officeart/2005/8/layout/pyramid2"/>
    <dgm:cxn modelId="{E38D0243-36AE-4511-8B02-9354853F4DA8}" type="presParOf" srcId="{00B148D5-4384-4824-924C-4456F1F548A8}" destId="{B02C3D93-224A-4E1E-9B78-30BD53D62180}" srcOrd="1" destOrd="0" presId="urn:microsoft.com/office/officeart/2005/8/layout/pyramid2"/>
    <dgm:cxn modelId="{AB20F654-FA2E-4C13-AF51-B82D221CC1EC}" type="presParOf" srcId="{B02C3D93-224A-4E1E-9B78-30BD53D62180}" destId="{A3F8E77A-9811-42BD-A144-0AF7093BD01A}" srcOrd="0" destOrd="0" presId="urn:microsoft.com/office/officeart/2005/8/layout/pyramid2"/>
    <dgm:cxn modelId="{B751A4EB-A1B9-43A5-8D90-A2E823CA302C}" type="presParOf" srcId="{B02C3D93-224A-4E1E-9B78-30BD53D62180}" destId="{11F6B9F8-CE71-41A7-9C6F-93D85E317F52}" srcOrd="1" destOrd="0" presId="urn:microsoft.com/office/officeart/2005/8/layout/pyramid2"/>
    <dgm:cxn modelId="{D8069154-F6D4-495A-8A35-081A463EAACE}" type="presParOf" srcId="{B02C3D93-224A-4E1E-9B78-30BD53D62180}" destId="{441FA805-FF64-4461-9983-BE4666BB3F5B}" srcOrd="2" destOrd="0" presId="urn:microsoft.com/office/officeart/2005/8/layout/pyramid2"/>
    <dgm:cxn modelId="{C866C53B-7B69-4815-85CD-B86BDB91DCA1}" type="presParOf" srcId="{B02C3D93-224A-4E1E-9B78-30BD53D62180}" destId="{B55A0F36-3339-4E5C-A65A-01BCEC43174A}" srcOrd="3" destOrd="0" presId="urn:microsoft.com/office/officeart/2005/8/layout/pyramid2"/>
    <dgm:cxn modelId="{1ABA9846-E4FD-438A-8E04-69812448D872}" type="presParOf" srcId="{B02C3D93-224A-4E1E-9B78-30BD53D62180}" destId="{DEC5E18B-E0CA-4F9D-ACFD-5632F4F2A302}" srcOrd="4" destOrd="0" presId="urn:microsoft.com/office/officeart/2005/8/layout/pyramid2"/>
    <dgm:cxn modelId="{CE0F45BC-05BF-4C0C-9EA1-1FF807DE19F8}" type="presParOf" srcId="{B02C3D93-224A-4E1E-9B78-30BD53D62180}" destId="{1B033D6B-C704-4E62-A4C0-D3FC3186C436}" srcOrd="5" destOrd="0" presId="urn:microsoft.com/office/officeart/2005/8/layout/pyramid2"/>
    <dgm:cxn modelId="{6A259F00-BB83-4F52-BF14-319614B179E4}" type="presParOf" srcId="{B02C3D93-224A-4E1E-9B78-30BD53D62180}" destId="{B058C7F4-5BD9-4053-AC9E-D3806C3EBB14}" srcOrd="6" destOrd="0" presId="urn:microsoft.com/office/officeart/2005/8/layout/pyramid2"/>
    <dgm:cxn modelId="{C80BF216-7AD2-4FC6-B706-D3F1F240E09E}" type="presParOf" srcId="{B02C3D93-224A-4E1E-9B78-30BD53D62180}" destId="{844DB4D2-4B99-4DB8-A66A-BC1633EB5DCE}" srcOrd="7" destOrd="0" presId="urn:microsoft.com/office/officeart/2005/8/layout/pyramid2"/>
    <dgm:cxn modelId="{7DFD8ED2-9F78-4848-96B1-09E5FF673AFE}" type="presParOf" srcId="{B02C3D93-224A-4E1E-9B78-30BD53D62180}" destId="{10BFE028-2D16-4558-8E6E-68A28DFACB5D}" srcOrd="8" destOrd="0" presId="urn:microsoft.com/office/officeart/2005/8/layout/pyramid2"/>
    <dgm:cxn modelId="{A8D73494-D0A5-40BD-8187-FFC3AE125186}" type="presParOf" srcId="{B02C3D93-224A-4E1E-9B78-30BD53D62180}" destId="{AF40BD14-0275-4BC7-A83C-B014ABFFE2E4}" srcOrd="9" destOrd="0" presId="urn:microsoft.com/office/officeart/2005/8/layout/pyramid2"/>
    <dgm:cxn modelId="{E7914770-A0A2-488F-B5EA-4993382B8A36}" type="presParOf" srcId="{B02C3D93-224A-4E1E-9B78-30BD53D62180}" destId="{EADA4B08-6536-46A0-A6BA-53F14480B117}" srcOrd="10" destOrd="0" presId="urn:microsoft.com/office/officeart/2005/8/layout/pyramid2"/>
    <dgm:cxn modelId="{2DCF761B-526A-47D9-A5C0-15596CCA9F77}" type="presParOf" srcId="{B02C3D93-224A-4E1E-9B78-30BD53D62180}" destId="{B9831C33-42D3-416B-BD8D-CB2E6A3105C0}" srcOrd="11" destOrd="0" presId="urn:microsoft.com/office/officeart/2005/8/layout/pyramid2"/>
    <dgm:cxn modelId="{D0A8CEB1-84CC-48E6-A303-F0FAF52E4AC1}" type="presParOf" srcId="{B02C3D93-224A-4E1E-9B78-30BD53D62180}" destId="{43A20E9C-4A5C-495E-8335-1613A45FEC44}" srcOrd="12" destOrd="0" presId="urn:microsoft.com/office/officeart/2005/8/layout/pyramid2"/>
    <dgm:cxn modelId="{AF196F21-969C-4F4A-B6FA-7FAB4899727A}" type="presParOf" srcId="{B02C3D93-224A-4E1E-9B78-30BD53D62180}" destId="{85C252A2-833C-4E03-99A6-E12F2F1CA4EC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823D8-66BF-4BC7-887E-A55217D087AF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D3803-13DC-4608-865B-E902218254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91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D3803-13DC-4608-865B-E9022182549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74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D3803-13DC-4608-865B-E9022182549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6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Entwicklungsplattform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Code hosten und überprüfen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Verwaltung</a:t>
            </a:r>
            <a:r>
              <a:rPr lang="de-DE" baseline="0" dirty="0" smtClean="0"/>
              <a:t> von Projekten und Software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Konzentration auf Open-Source Projekte mit Angeboten für Unternehmen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100 Millionen </a:t>
            </a:r>
            <a:r>
              <a:rPr lang="de-DE" baseline="0" dirty="0" err="1" smtClean="0"/>
              <a:t>Repositories</a:t>
            </a:r>
            <a:r>
              <a:rPr lang="de-DE" baseline="0" dirty="0" smtClean="0"/>
              <a:t> / Projekte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36 Millionen Entwickler/registrierte Benutzer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Mehr als 2.1 Millionen Unternehmen und Organisationen verwenden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 (Google, PayPal, IBM, Facebook, NASA, etc.)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Bessere Zusammenarbeit im Team durch </a:t>
            </a:r>
            <a:r>
              <a:rPr lang="de-DE" baseline="0" dirty="0" err="1" smtClean="0"/>
              <a:t>GitHub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Paralleles Arbeiten ohne herumreichen eines USB-Massenspeichergerätes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D3803-13DC-4608-865B-E9022182549A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18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6 Autoren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126 </a:t>
            </a:r>
            <a:r>
              <a:rPr lang="de-DE" dirty="0" err="1" smtClean="0"/>
              <a:t>Commits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Insgesamt 80 Dateien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D3803-13DC-4608-865B-E9022182549A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8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Open-Source-Toolkit für die Entwicklung mit HTML, CSS und JavaScript.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Schnelle Erstellung von Prototypen mit Anpassungsmöglichkeiten, Rastersystem, umfangreichen vorgefertigten Komponenten und leistungsstarken </a:t>
            </a:r>
            <a:r>
              <a:rPr lang="de-DE" baseline="0" dirty="0" err="1" smtClean="0"/>
              <a:t>Plugins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Verwendung in mindestens</a:t>
            </a:r>
            <a:r>
              <a:rPr lang="de-DE" baseline="0" dirty="0" smtClean="0"/>
              <a:t> 256,550 Projekten (Quelle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Zeitersparnis, da keine Große Sorge um Design und Layout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D3803-13DC-4608-865B-E9022182549A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053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D3803-13DC-4608-865B-E9022182549A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990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7E1C-25F8-41D0-AEEB-56916D95FD3E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13D4-1F46-4C52-BB9C-DE929A7AD88D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0AAD-72F4-4FF0-BDBB-B9B3267D3757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CC11-4CB4-4682-B93C-8786628E7C9B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F03A-2BC9-4C3D-ABAC-B3330E4BD2BB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8D0-0580-43F0-AE51-FE7C1636EC5E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70DA-D13E-46F3-8386-D6319227014A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C167-668A-4093-AEFC-DE786E858361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E60D-7621-4116-AFAC-D7A641DF6D30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058D-B46A-42E8-BE92-1378F017A4BE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C235-55BA-400E-A320-4E6E0BF36115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61DF-515E-4564-9774-A39F2C4E07E3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DDA6-B435-4AB7-8F55-665C291846FF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921B-1A26-45E8-91D3-5575765511B1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E2D1-ACCB-4EFE-982E-63FA08E48CC2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D43F-97E4-4919-AFE6-CAFD66458899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Projekt Klasse IF11F Gruppe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/index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Präsentation </a:t>
            </a:r>
            <a:br>
              <a:rPr lang="de-DE" dirty="0" smtClean="0"/>
            </a:br>
            <a:r>
              <a:rPr lang="de-DE" dirty="0" smtClean="0"/>
              <a:t>Projektwoche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Klasse IF11F Gruppe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95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DDA6-B435-4AB7-8F55-665C291846FF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37422"/>
              </p:ext>
            </p:extLst>
          </p:nvPr>
        </p:nvGraphicFramePr>
        <p:xfrm>
          <a:off x="3089143" y="1714543"/>
          <a:ext cx="7806384" cy="350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2694"/>
                <a:gridCol w="2261154"/>
                <a:gridCol w="3082536"/>
              </a:tblGrid>
              <a:tr h="48369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Mitarbeiter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Kosten pro Stunde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Berechnung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05901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Entwickler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50,00 €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550,00 € Tagessatz / 11 Stunden pro Tag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05901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Systemintegrator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50,00 €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550,00 € Tagessatz / 11 Stunden pro Tag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05901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Projektleitung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55,00 €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605,00 € Tagessatz / 11 Stunden pro Tag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89143" y="1309344"/>
            <a:ext cx="2549224" cy="40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3399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Berechnung Stundensatz</a:t>
            </a:r>
          </a:p>
        </p:txBody>
      </p:sp>
    </p:spTree>
    <p:extLst>
      <p:ext uri="{BB962C8B-B14F-4D97-AF65-F5344CB8AC3E}">
        <p14:creationId xmlns:p14="http://schemas.microsoft.com/office/powerpoint/2010/main" val="290384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DDA6-B435-4AB7-8F55-665C291846FF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31450"/>
              </p:ext>
            </p:extLst>
          </p:nvPr>
        </p:nvGraphicFramePr>
        <p:xfrm>
          <a:off x="3079891" y="1971389"/>
          <a:ext cx="8073622" cy="33588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1781"/>
                <a:gridCol w="1651015"/>
                <a:gridCol w="1639934"/>
                <a:gridCol w="1120892"/>
              </a:tblGrid>
              <a:tr h="66667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300" kern="1000" dirty="0">
                          <a:effectLst/>
                        </a:rPr>
                        <a:t>Vorgang</a:t>
                      </a:r>
                      <a:endParaRPr lang="de-DE" sz="13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52" marR="74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300" kern="1000" dirty="0">
                          <a:effectLst/>
                        </a:rPr>
                        <a:t>Zuständige Person</a:t>
                      </a:r>
                      <a:endParaRPr lang="de-DE" sz="13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52" marR="743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300" kern="1000" dirty="0">
                          <a:effectLst/>
                        </a:rPr>
                        <a:t>Zeitlicher Aufwand</a:t>
                      </a:r>
                      <a:endParaRPr lang="de-DE" sz="13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52" marR="74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300" kern="1000" dirty="0">
                          <a:effectLst/>
                        </a:rPr>
                        <a:t>Kosten</a:t>
                      </a:r>
                      <a:endParaRPr lang="de-DE" sz="13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52" marR="74352" marT="0" marB="0" anchor="ctr"/>
                </a:tc>
              </a:tr>
              <a:tr h="101267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300" kern="1000">
                          <a:effectLst/>
                        </a:rPr>
                        <a:t>Entwicklung der Anwendung und Konfiguration der netzwerktechnischen Komponenten</a:t>
                      </a:r>
                      <a:endParaRPr lang="de-DE" sz="13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52" marR="74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300" kern="1000">
                          <a:effectLst/>
                        </a:rPr>
                        <a:t>Hardware- &amp; Software Team</a:t>
                      </a:r>
                      <a:endParaRPr lang="de-DE" sz="13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52" marR="74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300" kern="1000">
                          <a:effectLst/>
                        </a:rPr>
                        <a:t>44,00 h/pro Person </a:t>
                      </a:r>
                      <a:endParaRPr lang="de-DE" sz="13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52" marR="74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300" kern="1000">
                          <a:effectLst/>
                        </a:rPr>
                        <a:t>24.200,00 €</a:t>
                      </a:r>
                      <a:endParaRPr lang="de-DE" sz="13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52" marR="74352" marT="0" marB="0" anchor="ctr"/>
                </a:tc>
              </a:tr>
              <a:tr h="101267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300" kern="1000">
                          <a:effectLst/>
                        </a:rPr>
                        <a:t>Betreuung und Organisation (Kick-Off-Meeting, Koordination, Dokumentenerstellung)</a:t>
                      </a:r>
                      <a:endParaRPr lang="de-DE" sz="13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52" marR="74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300" kern="1000">
                          <a:effectLst/>
                        </a:rPr>
                        <a:t>Projektleitung</a:t>
                      </a:r>
                      <a:endParaRPr lang="de-DE" sz="13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52" marR="74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300" kern="1000">
                          <a:effectLst/>
                        </a:rPr>
                        <a:t>44,00 h/pro Person</a:t>
                      </a:r>
                      <a:endParaRPr lang="de-DE" sz="13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52" marR="74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300" kern="1000">
                          <a:effectLst/>
                        </a:rPr>
                        <a:t>4.840,00 €</a:t>
                      </a:r>
                      <a:endParaRPr lang="de-DE" sz="13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52" marR="74352" marT="0" marB="0" anchor="ctr"/>
                </a:tc>
              </a:tr>
              <a:tr h="66687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300" kern="1000" dirty="0">
                          <a:effectLst/>
                        </a:rPr>
                        <a:t>Gesamt</a:t>
                      </a:r>
                      <a:endParaRPr lang="de-DE" sz="13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52" marR="74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300" kern="1000" dirty="0">
                          <a:effectLst/>
                        </a:rPr>
                        <a:t>-</a:t>
                      </a:r>
                      <a:endParaRPr lang="de-DE" sz="13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52" marR="74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300" kern="1000" dirty="0">
                          <a:effectLst/>
                        </a:rPr>
                        <a:t>572,00 h</a:t>
                      </a:r>
                      <a:endParaRPr lang="de-DE" sz="13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52" marR="74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300" kern="1000" dirty="0">
                          <a:effectLst/>
                        </a:rPr>
                        <a:t>29.160,00 €</a:t>
                      </a:r>
                      <a:endParaRPr lang="de-DE" sz="13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352" marR="74352" marT="0" marB="0" anchor="ctr"/>
                </a:tc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3079893" y="1602057"/>
            <a:ext cx="2742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srgbClr val="33996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Berechnung Gesamtkosten</a:t>
            </a:r>
          </a:p>
        </p:txBody>
      </p:sp>
    </p:spTree>
    <p:extLst>
      <p:ext uri="{BB962C8B-B14F-4D97-AF65-F5344CB8AC3E}">
        <p14:creationId xmlns:p14="http://schemas.microsoft.com/office/powerpoint/2010/main" val="38589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DDA6-B435-4AB7-8F55-665C291846FF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92730"/>
              </p:ext>
            </p:extLst>
          </p:nvPr>
        </p:nvGraphicFramePr>
        <p:xfrm>
          <a:off x="2766821" y="1552378"/>
          <a:ext cx="9064456" cy="4053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4546"/>
                <a:gridCol w="1417681"/>
                <a:gridCol w="1417681"/>
                <a:gridCol w="852059"/>
                <a:gridCol w="1472068"/>
                <a:gridCol w="790421"/>
              </a:tblGrid>
              <a:tr h="4083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600" kern="1000" dirty="0">
                          <a:effectLst/>
                        </a:rPr>
                        <a:t> 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600" kern="1000">
                          <a:effectLst/>
                        </a:rPr>
                        <a:t> 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Alte Version 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Neue Version 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8703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Vorgang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Zuständige Person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Zeitlicher Aufwand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Kosten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Zeitlicher Aufwand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Kosten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3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Suche/ Ansicht von Geräten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Benutzer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8 Minuten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4,40  €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3 Minuten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2,80 €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3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Wechsel in jeweiliges Verzeichnis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Benutzer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3 Minute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2,80 €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-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-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3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Suche/ Ansicht der Räume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Benutzer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8 Minuten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4,40 €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-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-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3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Wechsel in jeweiliges Verzeichnis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Benutzer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3 Minute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2,80 €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-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-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3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Gesamt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-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22 Minuten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14,40 €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3 Minuten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2,80 €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3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Durchschnittliche Kostenersparnis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11,60 €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de-DE" sz="1200" kern="1000">
                          <a:effectLst/>
                        </a:rPr>
                        <a:t> 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083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Durchschnittliche Zeitersparnis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19 Minuten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 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66821" y="1147179"/>
            <a:ext cx="1897571" cy="40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solidFill>
                  <a:srgbClr val="33996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Kosten </a:t>
            </a:r>
            <a:r>
              <a:rPr lang="de-DE" altLang="de-DE" b="1" dirty="0">
                <a:solidFill>
                  <a:srgbClr val="33996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 </a:t>
            </a:r>
            <a:r>
              <a:rPr lang="de-DE" altLang="de-DE" b="1" dirty="0" smtClean="0">
                <a:solidFill>
                  <a:srgbClr val="33996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Ablauf</a:t>
            </a:r>
            <a:endParaRPr lang="de-DE" altLang="de-DE" b="1" dirty="0">
              <a:solidFill>
                <a:srgbClr val="339966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8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DDA6-B435-4AB7-8F55-665C291846FF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95117"/>
              </p:ext>
            </p:extLst>
          </p:nvPr>
        </p:nvGraphicFramePr>
        <p:xfrm>
          <a:off x="2946052" y="1746922"/>
          <a:ext cx="6528284" cy="22822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2366"/>
                <a:gridCol w="1395918"/>
              </a:tblGrid>
              <a:tr h="760741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Durchschnittliche Kosten mit der alten Version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5.760 €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0741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Durchschnittliche Kosten mit der neuen Version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1.020 €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0741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Durchschnittliche Einsparung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4.740 €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46052" y="1377590"/>
            <a:ext cx="35136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3399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Berechnung der Kosteneinsparung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alibri Light" panose="020F03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DDA6-B435-4AB7-8F55-665C291846FF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56079" y="-49583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smtClean="0">
                <a:ln>
                  <a:noFill/>
                </a:ln>
                <a:solidFill>
                  <a:srgbClr val="3399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Berechnung der Amortisationszeit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375393959"/>
              </p:ext>
            </p:extLst>
          </p:nvPr>
        </p:nvGraphicFramePr>
        <p:xfrm>
          <a:off x="3137078" y="1758664"/>
          <a:ext cx="8370817" cy="3899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56079" y="-44757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Amortisationszeit    </a:t>
            </a:r>
            <a:r>
              <a:rPr kumimoji="0" lang="de-DE" alt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=	 </a:t>
            </a:r>
            <a:r>
              <a:rPr kumimoji="0" lang="de-DE" alt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mbria" panose="02040503050406030204" pitchFamily="18" charset="0"/>
                <a:cs typeface="Segoe UI Semilight" panose="020B0402040204020203" pitchFamily="34" charset="0"/>
              </a:rPr>
              <a:t>Eingesetztes KapitalErtrag pro Monat</a:t>
            </a:r>
            <a:r>
              <a:rPr kumimoji="0" lang="de-DE" alt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de-DE" alt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de-DE" alt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de-DE" alt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 Semilight" panose="020B0402040204020203" pitchFamily="34" charset="0"/>
                <a:sym typeface="Symbol" panose="05050102010706020507" pitchFamily="18" charset="2"/>
              </a:rPr>
              <a:t>29160 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  <a:sym typeface="Symbol" panose="05050102010706020507" pitchFamily="18" charset="2"/>
              </a:rPr>
              <a:t>€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 Semilight" panose="020B0402040204020203" pitchFamily="34" charset="0"/>
                <a:sym typeface="Symbol" panose="05050102010706020507" pitchFamily="18" charset="2"/>
              </a:rPr>
              <a:t>4740 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  <a:sym typeface="Symbol" panose="05050102010706020507" pitchFamily="18" charset="2"/>
              </a:rPr>
              <a:t>€</a:t>
            </a:r>
            <a:r>
              <a:rPr kumimoji="0" lang="de-DE" altLang="de-DE" sz="13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≈   </a:t>
            </a:r>
            <a:r>
              <a:rPr kumimoji="0" lang="de-DE" alt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6,15 Monate</a:t>
            </a:r>
            <a:endParaRPr kumimoji="0" lang="de-DE" altLang="de-DE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egoe UI Ligh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137078" y="973192"/>
            <a:ext cx="343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kern="1000" dirty="0">
                <a:solidFill>
                  <a:srgbClr val="339966"/>
                </a:solidFill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Berechnung der Amortisationszeit</a:t>
            </a:r>
            <a:endParaRPr lang="de-DE" b="1" dirty="0">
              <a:solidFill>
                <a:srgbClr val="339966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155794" y="1310182"/>
                <a:ext cx="7816671" cy="465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300" dirty="0"/>
                  <a:t>Amortisationszeit    =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e-DE" sz="1300"/>
                          <m:t>Eingesetztes</m:t>
                        </m:r>
                        <m:r>
                          <m:rPr>
                            <m:nor/>
                          </m:rPr>
                          <a:rPr lang="de-DE" sz="1300"/>
                          <m:t> </m:t>
                        </m:r>
                        <m:r>
                          <m:rPr>
                            <m:nor/>
                          </m:rPr>
                          <a:rPr lang="de-DE" sz="1300"/>
                          <m:t>Kapital</m:t>
                        </m:r>
                      </m:num>
                      <m:den>
                        <m:r>
                          <m:rPr>
                            <m:nor/>
                          </m:rPr>
                          <a:rPr lang="de-DE" sz="1300"/>
                          <m:t>Ertrag</m:t>
                        </m:r>
                        <m:r>
                          <m:rPr>
                            <m:nor/>
                          </m:rPr>
                          <a:rPr lang="de-DE" sz="1300"/>
                          <m:t> </m:t>
                        </m:r>
                        <m:r>
                          <m:rPr>
                            <m:nor/>
                          </m:rPr>
                          <a:rPr lang="de-DE" sz="1300"/>
                          <m:t>pro</m:t>
                        </m:r>
                        <m:r>
                          <m:rPr>
                            <m:nor/>
                          </m:rPr>
                          <a:rPr lang="de-DE" sz="1300"/>
                          <m:t> </m:t>
                        </m:r>
                        <m:r>
                          <m:rPr>
                            <m:nor/>
                          </m:rPr>
                          <a:rPr lang="de-DE" sz="1300"/>
                          <m:t>Monat</m:t>
                        </m:r>
                      </m:den>
                    </m:f>
                  </m:oMath>
                </a14:m>
                <a:r>
                  <a:rPr lang="de-DE" sz="1300" dirty="0"/>
                  <a:t>       </a:t>
                </a:r>
                <a:r>
                  <a:rPr lang="de-DE" sz="1300" dirty="0">
                    <a:sym typeface="Symbol" panose="05050102010706020507" pitchFamily="18" charset="2"/>
                  </a:rPr>
                  <a:t></a:t>
                </a:r>
                <a:r>
                  <a:rPr lang="de-DE" sz="13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e-DE" sz="1300"/>
                          <m:t>29160 €</m:t>
                        </m:r>
                      </m:num>
                      <m:den>
                        <m:r>
                          <m:rPr>
                            <m:nor/>
                          </m:rPr>
                          <a:rPr lang="de-DE" sz="1300"/>
                          <m:t>4740 €</m:t>
                        </m:r>
                      </m:den>
                    </m:f>
                    <m:r>
                      <a:rPr lang="de-DE" sz="1300" i="1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de-DE" sz="1300"/>
                      <m:t>≈   </m:t>
                    </m:r>
                  </m:oMath>
                </a14:m>
                <a:r>
                  <a:rPr lang="de-DE" sz="1300" dirty="0"/>
                  <a:t> 6,15 Monate</a:t>
                </a:r>
                <a:endParaRPr lang="en-US" sz="13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794" y="1310182"/>
                <a:ext cx="7816671" cy="465127"/>
              </a:xfrm>
              <a:prstGeom prst="rect">
                <a:avLst/>
              </a:prstGeom>
              <a:blipFill rotWithShape="0">
                <a:blip r:embed="rId3"/>
                <a:stretch>
                  <a:fillRect l="-15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8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Nutzwertanalyse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DDA6-B435-4AB7-8F55-665C291846FF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37235"/>
              </p:ext>
            </p:extLst>
          </p:nvPr>
        </p:nvGraphicFramePr>
        <p:xfrm>
          <a:off x="2187365" y="1245480"/>
          <a:ext cx="9498789" cy="46492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1427"/>
                <a:gridCol w="1815306"/>
                <a:gridCol w="1051606"/>
                <a:gridCol w="1051606"/>
                <a:gridCol w="1011778"/>
                <a:gridCol w="857066"/>
              </a:tblGrid>
              <a:tr h="1069387">
                <a:tc row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Kriterien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Gewichtung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Vorheriges Verwaltungssystem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Neues Verwaltungssystem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042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Beurteilung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Wert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Beurteilung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Wert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4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Sicherheit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20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3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60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3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60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4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Verwaltbarkeit der Daten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25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2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50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9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225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4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Benutzerfreundlichkeit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10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1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10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7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70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4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Wartung der Applikation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10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4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40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4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40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4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Erweiterbarkeit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5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6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30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5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25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4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Kosten, kurzfristig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10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7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70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2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20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4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Kosten, langfristig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20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2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40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8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160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4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Summe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100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 </a:t>
                      </a:r>
                      <a:r>
                        <a:rPr lang="de-DE" sz="1200" kern="1000" dirty="0" smtClean="0">
                          <a:effectLst/>
                        </a:rPr>
                        <a:t>-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>
                          <a:effectLst/>
                        </a:rPr>
                        <a:t>300</a:t>
                      </a:r>
                      <a:endParaRPr lang="de-DE" sz="1200" kern="100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 </a:t>
                      </a:r>
                      <a:r>
                        <a:rPr lang="de-DE" sz="1200" kern="1000" dirty="0" smtClean="0">
                          <a:effectLst/>
                        </a:rPr>
                        <a:t>-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de-DE" sz="1200" kern="1000" dirty="0">
                          <a:effectLst/>
                        </a:rPr>
                        <a:t>600</a:t>
                      </a:r>
                      <a:endParaRPr lang="de-DE" sz="1200" kern="1000" dirty="0">
                        <a:solidFill>
                          <a:srgbClr val="404040"/>
                        </a:solidFill>
                        <a:effectLst/>
                        <a:latin typeface="Calibri Light" panose="020F03020202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87365" y="876148"/>
            <a:ext cx="17962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3399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Nutzwertanalyse</a:t>
            </a: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0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- Gruppe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2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BDE749E7-009D-4C6B-99D1-C24721A5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Netzwerkplan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EABC6478-ED3E-44E7-B4C9-EB4CDF0BC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255" y="1237593"/>
            <a:ext cx="7112144" cy="499629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1F35B0-1255-47D8-BCD7-5EADA951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9D44A63-3060-494D-87CF-603AC59C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5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BDE749E7-009D-4C6B-99D1-C24721A5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Domaincontroller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9300EDB9-701E-4E1A-84C2-8819D98E3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Windows Server 2016 Datacenter VM</a:t>
            </a:r>
          </a:p>
          <a:p>
            <a:pPr lvl="1"/>
            <a:r>
              <a:rPr lang="de-DE" dirty="0"/>
              <a:t>CPU: 1 Prozessor, 2 Kerne</a:t>
            </a:r>
          </a:p>
          <a:p>
            <a:pPr lvl="1"/>
            <a:r>
              <a:rPr lang="de-DE" dirty="0"/>
              <a:t>RAM: 8GB</a:t>
            </a:r>
          </a:p>
          <a:p>
            <a:pPr lvl="1"/>
            <a:r>
              <a:rPr lang="de-DE" dirty="0"/>
              <a:t>Hostname: DC01</a:t>
            </a:r>
          </a:p>
          <a:p>
            <a:pPr lvl="1"/>
            <a:r>
              <a:rPr lang="de-DE" dirty="0"/>
              <a:t>IP-Adresse: 192.168.10.2 /24 (VLAN10)</a:t>
            </a:r>
          </a:p>
          <a:p>
            <a:pPr lvl="1"/>
            <a:r>
              <a:rPr lang="de-DE" dirty="0"/>
              <a:t>Domänenname: projekt-gr01.local</a:t>
            </a:r>
          </a:p>
          <a:p>
            <a:pPr lvl="1"/>
            <a:r>
              <a:rPr lang="de-DE" dirty="0"/>
              <a:t>Beinhaltet: </a:t>
            </a:r>
            <a:r>
              <a:rPr lang="de-DE" dirty="0" err="1"/>
              <a:t>ActiveDirectory</a:t>
            </a:r>
            <a:r>
              <a:rPr lang="de-DE" dirty="0"/>
              <a:t>, DNS-Server, Print-Server, File-Server</a:t>
            </a:r>
          </a:p>
          <a:p>
            <a:pPr marL="457200" lvl="1" indent="0">
              <a:buNone/>
            </a:pPr>
            <a:r>
              <a:rPr lang="de-DE" dirty="0"/>
              <a:t>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1F35B0-1255-47D8-BCD7-5EADA951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9D44A63-3060-494D-87CF-603AC59C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4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Gruppenmitglieder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cap="all" dirty="0">
                <a:solidFill>
                  <a:schemeClr val="bg2">
                    <a:lumMod val="75000"/>
                  </a:schemeClr>
                </a:solidFill>
              </a:rPr>
              <a:t>Gruppe Hardware</a:t>
            </a:r>
          </a:p>
          <a:p>
            <a:pPr marL="0" indent="0">
              <a:buNone/>
            </a:pPr>
            <a:r>
              <a:rPr lang="de-DE" b="1" dirty="0"/>
              <a:t> </a:t>
            </a:r>
            <a:endParaRPr lang="de-DE" dirty="0"/>
          </a:p>
          <a:p>
            <a:pPr marL="0" lvl="0" indent="0">
              <a:buNone/>
            </a:pPr>
            <a:r>
              <a:rPr lang="de-DE" b="1" dirty="0"/>
              <a:t>Yannik </a:t>
            </a:r>
            <a:r>
              <a:rPr lang="de-DE" b="1" dirty="0" err="1"/>
              <a:t>Bremstahler</a:t>
            </a:r>
            <a:r>
              <a:rPr lang="de-DE" b="1" dirty="0"/>
              <a:t> (</a:t>
            </a:r>
            <a:r>
              <a:rPr lang="de-DE" b="1" dirty="0" smtClean="0"/>
              <a:t>Gruppenleitung)</a:t>
            </a:r>
            <a:r>
              <a:rPr lang="de-DE" dirty="0" smtClean="0"/>
              <a:t>, </a:t>
            </a:r>
            <a:r>
              <a:rPr lang="de-DE" b="1" dirty="0" smtClean="0"/>
              <a:t>Benjamin </a:t>
            </a:r>
            <a:r>
              <a:rPr lang="de-DE" b="1" dirty="0" err="1"/>
              <a:t>Pichlik</a:t>
            </a:r>
            <a:r>
              <a:rPr lang="de-DE" b="1" dirty="0"/>
              <a:t> </a:t>
            </a:r>
            <a:r>
              <a:rPr lang="de-DE" dirty="0" smtClean="0"/>
              <a:t>, </a:t>
            </a:r>
            <a:r>
              <a:rPr lang="de-DE" b="1" dirty="0" smtClean="0"/>
              <a:t>Rene Schneider</a:t>
            </a:r>
            <a:r>
              <a:rPr lang="de-DE" dirty="0" smtClean="0"/>
              <a:t>, </a:t>
            </a:r>
            <a:r>
              <a:rPr lang="de-DE" b="1" dirty="0" smtClean="0"/>
              <a:t>Michael Strauß</a:t>
            </a:r>
            <a:r>
              <a:rPr lang="de-DE" dirty="0" smtClean="0"/>
              <a:t>, </a:t>
            </a:r>
            <a:r>
              <a:rPr lang="de-DE" b="1" dirty="0" smtClean="0"/>
              <a:t>Julius </a:t>
            </a:r>
            <a:r>
              <a:rPr lang="de-DE" b="1" dirty="0"/>
              <a:t>Zitzmann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 </a:t>
            </a:r>
          </a:p>
          <a:p>
            <a:pPr marL="0" indent="0">
              <a:buNone/>
            </a:pPr>
            <a:r>
              <a:rPr lang="de-DE" b="1" cap="all" dirty="0">
                <a:solidFill>
                  <a:schemeClr val="bg2">
                    <a:lumMod val="75000"/>
                  </a:schemeClr>
                </a:solidFill>
              </a:rPr>
              <a:t>Gruppe Software</a:t>
            </a:r>
          </a:p>
          <a:p>
            <a:pPr marL="0" indent="0">
              <a:buNone/>
            </a:pPr>
            <a:r>
              <a:rPr lang="de-DE" b="1" dirty="0"/>
              <a:t> </a:t>
            </a:r>
            <a:endParaRPr lang="de-DE" dirty="0"/>
          </a:p>
          <a:p>
            <a:pPr marL="0" lvl="0" indent="0">
              <a:buNone/>
            </a:pPr>
            <a:r>
              <a:rPr lang="de-DE" b="1" dirty="0"/>
              <a:t>Maximilian </a:t>
            </a:r>
            <a:r>
              <a:rPr lang="de-DE" b="1" dirty="0" smtClean="0"/>
              <a:t>Bachhuber</a:t>
            </a:r>
            <a:r>
              <a:rPr lang="de-DE" dirty="0" smtClean="0"/>
              <a:t>, </a:t>
            </a:r>
            <a:r>
              <a:rPr lang="de-DE" b="1" dirty="0" smtClean="0"/>
              <a:t>Nikolas </a:t>
            </a:r>
            <a:r>
              <a:rPr lang="de-DE" b="1" dirty="0" err="1"/>
              <a:t>Bayerschmidt</a:t>
            </a:r>
            <a:r>
              <a:rPr lang="de-DE" b="1" dirty="0"/>
              <a:t> (Gruppenleitung</a:t>
            </a:r>
            <a:r>
              <a:rPr lang="de-DE" b="1" smtClean="0"/>
              <a:t>)</a:t>
            </a:r>
            <a:r>
              <a:rPr lang="de-DE" smtClean="0"/>
              <a:t>, </a:t>
            </a:r>
            <a:r>
              <a:rPr lang="de-DE" b="1" smtClean="0"/>
              <a:t>Jonas </a:t>
            </a:r>
            <a:r>
              <a:rPr lang="de-DE" b="1" dirty="0" smtClean="0"/>
              <a:t>Becker</a:t>
            </a:r>
            <a:r>
              <a:rPr lang="de-DE" dirty="0" smtClean="0"/>
              <a:t>, </a:t>
            </a:r>
            <a:r>
              <a:rPr lang="de-DE" b="1" dirty="0" smtClean="0"/>
              <a:t>Benedikt Reindl</a:t>
            </a:r>
            <a:r>
              <a:rPr lang="de-DE" dirty="0" smtClean="0"/>
              <a:t>, </a:t>
            </a:r>
            <a:r>
              <a:rPr lang="de-DE" b="1" dirty="0" smtClean="0"/>
              <a:t>Maximilian </a:t>
            </a:r>
            <a:r>
              <a:rPr lang="de-DE" b="1" dirty="0" err="1" smtClean="0"/>
              <a:t>Rubein</a:t>
            </a:r>
            <a:r>
              <a:rPr lang="de-DE" dirty="0" smtClean="0"/>
              <a:t>, </a:t>
            </a:r>
            <a:r>
              <a:rPr lang="de-DE" b="1" dirty="0" smtClean="0"/>
              <a:t>Matthias </a:t>
            </a:r>
            <a:r>
              <a:rPr lang="de-DE" b="1" dirty="0" err="1"/>
              <a:t>Schmiedkunz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 </a:t>
            </a:r>
            <a:endParaRPr lang="de-DE" dirty="0"/>
          </a:p>
          <a:p>
            <a:pPr marL="0" indent="0">
              <a:buNone/>
            </a:pPr>
            <a:r>
              <a:rPr lang="de-DE" b="1" cap="all" dirty="0">
                <a:solidFill>
                  <a:schemeClr val="bg2">
                    <a:lumMod val="75000"/>
                  </a:schemeClr>
                </a:solidFill>
              </a:rPr>
              <a:t>Gruppe Organisation/Projektleitung</a:t>
            </a:r>
          </a:p>
          <a:p>
            <a:pPr marL="0" indent="0">
              <a:buNone/>
            </a:pPr>
            <a:r>
              <a:rPr lang="de-DE" b="1" dirty="0"/>
              <a:t> </a:t>
            </a:r>
            <a:endParaRPr lang="de-DE" dirty="0"/>
          </a:p>
          <a:p>
            <a:pPr marL="0" lvl="0" indent="0">
              <a:buNone/>
            </a:pPr>
            <a:r>
              <a:rPr lang="de-DE" b="1" dirty="0"/>
              <a:t>Julia </a:t>
            </a:r>
            <a:r>
              <a:rPr lang="de-DE" b="1" dirty="0" smtClean="0"/>
              <a:t>Dörsch</a:t>
            </a:r>
            <a:r>
              <a:rPr lang="de-DE" dirty="0" smtClean="0"/>
              <a:t>, </a:t>
            </a:r>
            <a:r>
              <a:rPr lang="de-DE" b="1" dirty="0" smtClean="0"/>
              <a:t>Matthias </a:t>
            </a:r>
            <a:r>
              <a:rPr lang="de-DE" b="1" dirty="0"/>
              <a:t>Michalski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C167-668A-4093-AEFC-DE786E858361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18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BDE749E7-009D-4C6B-99D1-C24721A5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ActiveDirectory</a:t>
            </a:r>
            <a:r>
              <a:rPr lang="de-DE" dirty="0"/>
              <a:t> - Benutzer</a:t>
            </a: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xmlns="" id="{12DC0BA7-A5FA-47FA-BEEE-B6055883E14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194562" y="1403131"/>
          <a:ext cx="9400976" cy="44454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2721">
                  <a:extLst>
                    <a:ext uri="{9D8B030D-6E8A-4147-A177-3AD203B41FA5}">
                      <a16:colId xmlns:a16="http://schemas.microsoft.com/office/drawing/2014/main" xmlns="" val="110384540"/>
                    </a:ext>
                  </a:extLst>
                </a:gridCol>
                <a:gridCol w="1832312">
                  <a:extLst>
                    <a:ext uri="{9D8B030D-6E8A-4147-A177-3AD203B41FA5}">
                      <a16:colId xmlns:a16="http://schemas.microsoft.com/office/drawing/2014/main" xmlns="" val="3262892939"/>
                    </a:ext>
                  </a:extLst>
                </a:gridCol>
                <a:gridCol w="1562936">
                  <a:extLst>
                    <a:ext uri="{9D8B030D-6E8A-4147-A177-3AD203B41FA5}">
                      <a16:colId xmlns:a16="http://schemas.microsoft.com/office/drawing/2014/main" xmlns="" val="233894545"/>
                    </a:ext>
                  </a:extLst>
                </a:gridCol>
                <a:gridCol w="3563007">
                  <a:extLst>
                    <a:ext uri="{9D8B030D-6E8A-4147-A177-3AD203B41FA5}">
                      <a16:colId xmlns:a16="http://schemas.microsoft.com/office/drawing/2014/main" xmlns="" val="315660395"/>
                    </a:ext>
                  </a:extLst>
                </a:gridCol>
              </a:tblGrid>
              <a:tr h="4966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Name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Username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Initialkennwort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Rolle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44819066"/>
                  </a:ext>
                </a:extLst>
              </a:tr>
              <a:tr h="4968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Administrator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Admin1234!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Domain Admin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1082587"/>
                  </a:ext>
                </a:extLst>
              </a:tr>
              <a:tr h="4968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Erich </a:t>
                      </a:r>
                      <a:r>
                        <a:rPr lang="de-DE" sz="1400" dirty="0" err="1">
                          <a:effectLst/>
                        </a:rPr>
                        <a:t>Johnsson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EJohnsson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System123!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Domain Admin &amp; Systembetreuung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23296695"/>
                  </a:ext>
                </a:extLst>
              </a:tr>
              <a:tr h="2418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Annika Winters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AWinters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Sekre123!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Domain User &amp; Sekretariat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4401827"/>
                  </a:ext>
                </a:extLst>
              </a:tr>
              <a:tr h="2418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Benjamin Bock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BBock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Lehrer123!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Domain User &amp; Lehrer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94833831"/>
                  </a:ext>
                </a:extLst>
              </a:tr>
              <a:tr h="2418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Christian Hey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CHey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Lehrer123!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Domain User &amp; Lehrer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38005974"/>
                  </a:ext>
                </a:extLst>
              </a:tr>
              <a:tr h="2418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Herbert Schreiber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HSchreiber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Lehrer123!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Domain User &amp; Lehrer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64984586"/>
                  </a:ext>
                </a:extLst>
              </a:tr>
              <a:tr h="4968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Jochen Bond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JBond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Leitung123!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Domain User &amp; Schulleitung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25671338"/>
                  </a:ext>
                </a:extLst>
              </a:tr>
              <a:tr h="4968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Patrick Kirsch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PKirsch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Arbeiter123!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Domain User &amp; Mitarbeiter SL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82033837"/>
                  </a:ext>
                </a:extLst>
              </a:tr>
              <a:tr h="4968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Tina Neubart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TNeubart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Arbeiter123!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Domain User &amp; Mitarbeiter SL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41215652"/>
                  </a:ext>
                </a:extLst>
              </a:tr>
              <a:tr h="4968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Schueler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Schueler123!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Domain User &amp; Schüler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4286544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1F35B0-1255-47D8-BCD7-5EADA951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9D44A63-3060-494D-87CF-603AC59C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6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BDE749E7-009D-4C6B-99D1-C24721A5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ActiveDirectory</a:t>
            </a:r>
            <a:r>
              <a:rPr lang="de-DE" dirty="0"/>
              <a:t> - Rollen</a:t>
            </a: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xmlns="" id="{3641826F-6877-467F-B086-538264AC9D2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589212" y="1639614"/>
          <a:ext cx="8257464" cy="3807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28732">
                  <a:extLst>
                    <a:ext uri="{9D8B030D-6E8A-4147-A177-3AD203B41FA5}">
                      <a16:colId xmlns:a16="http://schemas.microsoft.com/office/drawing/2014/main" xmlns="" val="84691250"/>
                    </a:ext>
                  </a:extLst>
                </a:gridCol>
                <a:gridCol w="4128732">
                  <a:extLst>
                    <a:ext uri="{9D8B030D-6E8A-4147-A177-3AD203B41FA5}">
                      <a16:colId xmlns:a16="http://schemas.microsoft.com/office/drawing/2014/main" xmlns="" val="2786205934"/>
                    </a:ext>
                  </a:extLst>
                </a:gridCol>
              </a:tblGrid>
              <a:tr h="5435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Rolle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Gruppen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45239550"/>
                  </a:ext>
                </a:extLst>
              </a:tr>
              <a:tr h="5439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Systembetreuung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GR_drucker01, GR_unterricht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97771490"/>
                  </a:ext>
                </a:extLst>
              </a:tr>
              <a:tr h="5439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Sekretariat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GR_drucker01, GR_Verwaltung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91070291"/>
                  </a:ext>
                </a:extLst>
              </a:tr>
              <a:tr h="5439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Lehrer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GR_drucker01, GR_unterricht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47618630"/>
                  </a:ext>
                </a:extLst>
              </a:tr>
              <a:tr h="5439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Schulleitung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GR_drucker01, GR_verwaltung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66296741"/>
                  </a:ext>
                </a:extLst>
              </a:tr>
              <a:tr h="5439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Mitarbeiter SL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GR_drucker01, GR_unterricht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93835710"/>
                  </a:ext>
                </a:extLst>
              </a:tr>
              <a:tr h="5439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Schüler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GR_drucker01, </a:t>
                      </a:r>
                      <a:r>
                        <a:rPr lang="de-DE" sz="1400" dirty="0" err="1">
                          <a:effectLst/>
                        </a:rPr>
                        <a:t>GR_unterricht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78832276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1F35B0-1255-47D8-BCD7-5EADA951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9D44A63-3060-494D-87CF-603AC59C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58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B8834ACA-F846-40DC-861A-AC625FC8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ActiveDirectory</a:t>
            </a:r>
            <a:r>
              <a:rPr lang="de-DE" dirty="0"/>
              <a:t> – Group </a:t>
            </a:r>
            <a:r>
              <a:rPr lang="de-DE" dirty="0" err="1"/>
              <a:t>Policies</a:t>
            </a:r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xmlns="" id="{BDE79F62-047F-455F-826F-01FE307D03F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589211" y="1505607"/>
          <a:ext cx="8099809" cy="4589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3108">
                  <a:extLst>
                    <a:ext uri="{9D8B030D-6E8A-4147-A177-3AD203B41FA5}">
                      <a16:colId xmlns:a16="http://schemas.microsoft.com/office/drawing/2014/main" xmlns="" val="1431714488"/>
                    </a:ext>
                  </a:extLst>
                </a:gridCol>
                <a:gridCol w="4556701">
                  <a:extLst>
                    <a:ext uri="{9D8B030D-6E8A-4147-A177-3AD203B41FA5}">
                      <a16:colId xmlns:a16="http://schemas.microsoft.com/office/drawing/2014/main" xmlns="" val="1178990023"/>
                    </a:ext>
                  </a:extLst>
                </a:gridCol>
              </a:tblGrid>
              <a:tr h="370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GPO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Zweck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34332094"/>
                  </a:ext>
                </a:extLst>
              </a:tr>
              <a:tr h="7616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Abmelden außerhalb der Geschäftszeit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Erzwingt das Abmelden ab 19 Uhr an Werktagen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98320536"/>
                  </a:ext>
                </a:extLst>
              </a:tr>
              <a:tr h="7616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Desktopbackground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Grauer Bildschirmhintergrund als Standard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02312666"/>
                  </a:ext>
                </a:extLst>
              </a:tr>
              <a:tr h="7616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Kennwortlänge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Mindestkennwortlänge auf 8 Zeichen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17547116"/>
                  </a:ext>
                </a:extLst>
              </a:tr>
              <a:tr h="1934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Schülereinschränkungen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Ausblenden der Desktopsymbole, Eigene Dateien, Netzwerkumgebung und Internet Explorer. Entfernen des Icons Eigene Dateien aus dem Startmenü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79450848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2184681-79F9-402A-84D8-BF921101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60DA925-81D4-4579-9A0A-19935358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6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B8834ACA-F846-40DC-861A-AC625FC8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Ordnerstruktur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xmlns="" id="{8B8A6EA0-0DDB-4D1C-BC8E-B50F50CE4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7967" y="94049"/>
            <a:ext cx="4430000" cy="676395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2184681-79F9-402A-84D8-BF921101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60DA925-81D4-4579-9A0A-19935358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3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B8834ACA-F846-40DC-861A-AC625FC8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437A2344-0DA8-4BC6-BEAD-EA8067E40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Grundkonfiguration der VMs</a:t>
            </a:r>
          </a:p>
          <a:p>
            <a:pPr lvl="1"/>
            <a:r>
              <a:rPr lang="de-DE" dirty="0"/>
              <a:t>Betriebssystem: Windows 10 Pro 1803 x64</a:t>
            </a:r>
          </a:p>
          <a:p>
            <a:pPr lvl="1"/>
            <a:r>
              <a:rPr lang="de-DE" dirty="0"/>
              <a:t>CPU: 1 Prozessor, 2 Kerne</a:t>
            </a:r>
          </a:p>
          <a:p>
            <a:pPr lvl="1"/>
            <a:r>
              <a:rPr lang="de-DE" dirty="0"/>
              <a:t>RAM: 2GB</a:t>
            </a:r>
          </a:p>
          <a:p>
            <a:pPr lvl="1"/>
            <a:r>
              <a:rPr lang="de-DE" dirty="0"/>
              <a:t>Festplattenspeicher: 30GB HDD</a:t>
            </a:r>
          </a:p>
          <a:p>
            <a:pPr lvl="1"/>
            <a:r>
              <a:rPr lang="de-DE" dirty="0"/>
              <a:t>Network Adapter: </a:t>
            </a:r>
            <a:r>
              <a:rPr lang="de-DE" dirty="0" err="1"/>
              <a:t>Bridged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Aufteilung der Clients in VLAN10 und VLAN20</a:t>
            </a:r>
          </a:p>
          <a:p>
            <a:pPr lvl="1"/>
            <a:r>
              <a:rPr lang="de-DE" dirty="0"/>
              <a:t>VLAN10: Systembetreuung, </a:t>
            </a:r>
            <a:r>
              <a:rPr lang="de-DE" dirty="0" err="1"/>
              <a:t>Schueler</a:t>
            </a:r>
            <a:r>
              <a:rPr lang="de-DE" dirty="0"/>
              <a:t>, Mitarbeiter SL</a:t>
            </a:r>
          </a:p>
          <a:p>
            <a:pPr lvl="1"/>
            <a:r>
              <a:rPr lang="de-DE" dirty="0"/>
              <a:t>VLAN20: Schulleitung, Sekretariat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2184681-79F9-402A-84D8-BF921101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60DA925-81D4-4579-9A0A-19935358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85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B8834ACA-F846-40DC-861A-AC625FC8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 Server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437A2344-0DA8-4BC6-BEAD-EA8067E40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Windows Server 2016 Datacenter VM</a:t>
            </a:r>
          </a:p>
          <a:p>
            <a:pPr lvl="1"/>
            <a:r>
              <a:rPr lang="de-DE" dirty="0"/>
              <a:t>CPU: 1 Prozessor, 2 Kerne</a:t>
            </a:r>
          </a:p>
          <a:p>
            <a:pPr lvl="1"/>
            <a:r>
              <a:rPr lang="de-DE" dirty="0"/>
              <a:t>RAM: 4GB</a:t>
            </a:r>
          </a:p>
          <a:p>
            <a:pPr lvl="1"/>
            <a:r>
              <a:rPr lang="de-DE" dirty="0"/>
              <a:t>Hostname: DB01</a:t>
            </a:r>
          </a:p>
          <a:p>
            <a:pPr lvl="1"/>
            <a:r>
              <a:rPr lang="de-DE" dirty="0"/>
              <a:t>IP-Adresse: 192.168.20.2 /24 (VLAN20)</a:t>
            </a:r>
          </a:p>
          <a:p>
            <a:pPr lvl="1"/>
            <a:r>
              <a:rPr lang="de-DE" dirty="0"/>
              <a:t>XAMPP als Datenbank und Webserver:</a:t>
            </a:r>
          </a:p>
          <a:p>
            <a:pPr lvl="2"/>
            <a:r>
              <a:rPr lang="de-DE" dirty="0"/>
              <a:t>MySQL</a:t>
            </a:r>
          </a:p>
          <a:p>
            <a:pPr lvl="2"/>
            <a:r>
              <a:rPr lang="de-DE" dirty="0"/>
              <a:t>Apache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2184681-79F9-402A-84D8-BF921101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60DA925-81D4-4579-9A0A-19935358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12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B8834ACA-F846-40DC-861A-AC625FC8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437A2344-0DA8-4BC6-BEAD-EA8067E40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Model: </a:t>
            </a:r>
            <a:r>
              <a:rPr lang="de-DE" dirty="0" err="1"/>
              <a:t>LinkSys</a:t>
            </a:r>
            <a:r>
              <a:rPr lang="de-DE" dirty="0"/>
              <a:t> WRT1900AC</a:t>
            </a:r>
          </a:p>
          <a:p>
            <a:r>
              <a:rPr lang="de-DE" dirty="0"/>
              <a:t>Hostname: RT01</a:t>
            </a:r>
          </a:p>
          <a:p>
            <a:r>
              <a:rPr lang="de-DE" dirty="0"/>
              <a:t>IP-Adressen: 192.168.10.1 /24 ; 192.168.20.1 /24</a:t>
            </a:r>
          </a:p>
          <a:p>
            <a:r>
              <a:rPr lang="de-DE" dirty="0"/>
              <a:t>Firmware: </a:t>
            </a:r>
            <a:r>
              <a:rPr lang="de-DE" dirty="0" err="1"/>
              <a:t>OpenWRT</a:t>
            </a:r>
            <a:endParaRPr lang="de-DE" dirty="0"/>
          </a:p>
          <a:p>
            <a:r>
              <a:rPr lang="de-DE" dirty="0"/>
              <a:t>DHCP</a:t>
            </a:r>
          </a:p>
          <a:p>
            <a:r>
              <a:rPr lang="de-DE" dirty="0" err="1"/>
              <a:t>AccessPoint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2184681-79F9-402A-84D8-BF921101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60DA925-81D4-4579-9A0A-19935358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87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61F152E1-73CF-4EFE-974F-F9F17FD6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Router – VLAN und Interne Interfaces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xmlns="" id="{A4A3B97B-B0EA-4CB9-BE65-FCFE1AEF540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457238" y="2810287"/>
          <a:ext cx="8915400" cy="1304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xmlns="" val="2567480649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xmlns="" val="157410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VLAN-ID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Internes Interface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26455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eth0.1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2290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eth1.2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10243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eth0.10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86581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eth0.20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38736106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6FE343B-DCE7-4A4F-A5A0-5CA7A47A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E4429BF-1FED-4348-A127-5441DEEA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68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61F152E1-73CF-4EFE-974F-F9F17FD6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Router – Interne Interfaces, Ethernet Ports und Netzkonfiguration</a:t>
            </a: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xmlns="" id="{4D3BD1FD-0184-4BC1-A16F-ED31EC33FC4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589212" y="2042353"/>
          <a:ext cx="8915400" cy="1369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xmlns="" val="243957701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xmlns="" val="357220514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xmlns="" val="368508723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xmlns="" val="293374128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xmlns="" val="81090700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xmlns="" val="4250820007"/>
                    </a:ext>
                  </a:extLst>
                </a:gridCol>
              </a:tblGrid>
              <a:tr h="85512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Internes Interface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LAN 1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LAN 2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LAN 3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LAN 4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WAN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18251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eth0.1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-/-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-/-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-/-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untagged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-/-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92871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eth1.2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-/-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-/-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-/-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-/-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untagged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0705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eth0.10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tagged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-/-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-/-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-/-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-/-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59090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eth0.20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tagged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-/-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-/-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-/-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-/-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8045242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6FE343B-DCE7-4A4F-A5A0-5CA7A47A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E4429BF-1FED-4348-A127-5441DEEA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Projekt Klasse IF11F Gruppe 1</a:t>
            </a:r>
            <a:endParaRPr lang="en-US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xmlns="" id="{7C3A5DBB-6665-4E01-A630-BF4FF4F1A8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9212" y="3821288"/>
          <a:ext cx="8915400" cy="20545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xmlns="" val="900665099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xmlns="" val="27532977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xmlns="" val="654534224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xmlns="" val="1259808804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xmlns="" val="3116820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Netz-Name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IPv4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Netzadresse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IPv4</a:t>
                      </a:r>
                      <a:br>
                        <a:rPr lang="de-DE" sz="1400" dirty="0">
                          <a:effectLst/>
                        </a:rPr>
                      </a:br>
                      <a:r>
                        <a:rPr lang="de-DE" sz="1400" dirty="0">
                          <a:effectLst/>
                        </a:rPr>
                        <a:t>Netzmaske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IPv4</a:t>
                      </a:r>
                      <a:br>
                        <a:rPr lang="de-DE" sz="1400">
                          <a:effectLst/>
                        </a:rPr>
                      </a:br>
                      <a:r>
                        <a:rPr lang="de-DE" sz="1400">
                          <a:effectLst/>
                        </a:rPr>
                        <a:t>Router-Adresse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Internes Interface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80554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LAN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192.168.50.0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255.255.255.0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192.168.50.1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eth0.1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12531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WAN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DHCP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DHCP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DHCP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eth1.2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54941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Unterricht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192.168.10.0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255.255.255.0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192.168.10.1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eth0.10, wlan0 und wlan1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504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Verwaltung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192.168.20.0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255.255.255.0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192.168.20.1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eth0.20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93475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219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61F152E1-73CF-4EFE-974F-F9F17FD6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Router – </a:t>
            </a:r>
            <a:r>
              <a:rPr lang="de-DE"/>
              <a:t>DHCP Server</a:t>
            </a:r>
            <a:endParaRPr lang="de-DE" dirty="0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xmlns="" id="{F0E8BE44-7C17-4632-8BB2-732C48CB4AE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08289" y="2133600"/>
          <a:ext cx="9995783" cy="26465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1921">
                  <a:extLst>
                    <a:ext uri="{9D8B030D-6E8A-4147-A177-3AD203B41FA5}">
                      <a16:colId xmlns:a16="http://schemas.microsoft.com/office/drawing/2014/main" xmlns="" val="1569052116"/>
                    </a:ext>
                  </a:extLst>
                </a:gridCol>
                <a:gridCol w="1706252">
                  <a:extLst>
                    <a:ext uri="{9D8B030D-6E8A-4147-A177-3AD203B41FA5}">
                      <a16:colId xmlns:a16="http://schemas.microsoft.com/office/drawing/2014/main" xmlns="" val="1465040987"/>
                    </a:ext>
                  </a:extLst>
                </a:gridCol>
                <a:gridCol w="3195686">
                  <a:extLst>
                    <a:ext uri="{9D8B030D-6E8A-4147-A177-3AD203B41FA5}">
                      <a16:colId xmlns:a16="http://schemas.microsoft.com/office/drawing/2014/main" xmlns="" val="1900676579"/>
                    </a:ext>
                  </a:extLst>
                </a:gridCol>
                <a:gridCol w="2098533">
                  <a:extLst>
                    <a:ext uri="{9D8B030D-6E8A-4147-A177-3AD203B41FA5}">
                      <a16:colId xmlns:a16="http://schemas.microsoft.com/office/drawing/2014/main" xmlns="" val="2844861469"/>
                    </a:ext>
                  </a:extLst>
                </a:gridCol>
                <a:gridCol w="1053391">
                  <a:extLst>
                    <a:ext uri="{9D8B030D-6E8A-4147-A177-3AD203B41FA5}">
                      <a16:colId xmlns:a16="http://schemas.microsoft.com/office/drawing/2014/main" xmlns="" val="406207293"/>
                    </a:ext>
                  </a:extLst>
                </a:gridCol>
              </a:tblGrid>
              <a:tr h="76357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Netz-Name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DHCP-Server aktiv?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DHCP Server vergibt dynamische IP-Adressen von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… bis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Lease Zeit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extLst>
                  <a:ext uri="{0D108BD9-81ED-4DB2-BD59-A6C34878D82A}">
                    <a16:rowId xmlns:a16="http://schemas.microsoft.com/office/drawing/2014/main" xmlns="" val="1311909873"/>
                  </a:ext>
                </a:extLst>
              </a:tr>
              <a:tr h="49962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LAN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Ja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192.168.50.10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192.168.50.99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12 Std.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extLst>
                  <a:ext uri="{0D108BD9-81ED-4DB2-BD59-A6C34878D82A}">
                    <a16:rowId xmlns:a16="http://schemas.microsoft.com/office/drawing/2014/main" xmlns="" val="1449246223"/>
                  </a:ext>
                </a:extLst>
              </a:tr>
              <a:tr h="29223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WAN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Nein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-/-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-/-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-/-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extLst>
                  <a:ext uri="{0D108BD9-81ED-4DB2-BD59-A6C34878D82A}">
                    <a16:rowId xmlns:a16="http://schemas.microsoft.com/office/drawing/2014/main" xmlns="" val="2452663938"/>
                  </a:ext>
                </a:extLst>
              </a:tr>
              <a:tr h="461913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Unterricht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Ja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192.168.10.10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192.168.10.99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12 Std.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extLst>
                  <a:ext uri="{0D108BD9-81ED-4DB2-BD59-A6C34878D82A}">
                    <a16:rowId xmlns:a16="http://schemas.microsoft.com/office/drawing/2014/main" xmlns="" val="1565969466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Verwaltung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Ja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192.168.20.10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192.168.20.99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12 Std.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97" marR="43397" marT="0" marB="0"/>
                </a:tc>
                <a:extLst>
                  <a:ext uri="{0D108BD9-81ED-4DB2-BD59-A6C34878D82A}">
                    <a16:rowId xmlns:a16="http://schemas.microsoft.com/office/drawing/2014/main" xmlns="" val="2593724551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6FE343B-DCE7-4A4F-A5A0-5CA7A47A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E4429BF-1FED-4348-A127-5441DEEA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490511"/>
              </p:ext>
            </p:extLst>
          </p:nvPr>
        </p:nvGraphicFramePr>
        <p:xfrm>
          <a:off x="2085629" y="1139687"/>
          <a:ext cx="8123582" cy="4731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9B14-9F0C-40F6-9A34-E385EE845E27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61F152E1-73CF-4EFE-974F-F9F17FD6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Router – Statische DHCP </a:t>
            </a:r>
            <a:r>
              <a:rPr lang="de-DE" dirty="0" err="1"/>
              <a:t>Leases</a:t>
            </a:r>
            <a:endParaRPr lang="de-DE" dirty="0"/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xmlns="" id="{7A74F29D-0EFC-4555-B0FC-C47E24C2F84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932495" y="1589806"/>
          <a:ext cx="8531258" cy="4565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1286">
                  <a:extLst>
                    <a:ext uri="{9D8B030D-6E8A-4147-A177-3AD203B41FA5}">
                      <a16:colId xmlns:a16="http://schemas.microsoft.com/office/drawing/2014/main" xmlns="" val="3369832059"/>
                    </a:ext>
                  </a:extLst>
                </a:gridCol>
                <a:gridCol w="2487446">
                  <a:extLst>
                    <a:ext uri="{9D8B030D-6E8A-4147-A177-3AD203B41FA5}">
                      <a16:colId xmlns:a16="http://schemas.microsoft.com/office/drawing/2014/main" xmlns="" val="2894337707"/>
                    </a:ext>
                  </a:extLst>
                </a:gridCol>
                <a:gridCol w="1896018">
                  <a:extLst>
                    <a:ext uri="{9D8B030D-6E8A-4147-A177-3AD203B41FA5}">
                      <a16:colId xmlns:a16="http://schemas.microsoft.com/office/drawing/2014/main" xmlns="" val="1988659638"/>
                    </a:ext>
                  </a:extLst>
                </a:gridCol>
                <a:gridCol w="1866508">
                  <a:extLst>
                    <a:ext uri="{9D8B030D-6E8A-4147-A177-3AD203B41FA5}">
                      <a16:colId xmlns:a16="http://schemas.microsoft.com/office/drawing/2014/main" xmlns="" val="1903967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Hostname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MAC-Adresse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IP-Adresse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Lease Zeit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25738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DC01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00:0C:29:24:11:1E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192.168.10.2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12 Std.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9500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DB01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00:0C:29:77:1E:F5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192.168.20.2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12 Std.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263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SW01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B4:39:D6:1F:1E:20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192.168.10.5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12 Std.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41070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SW02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3C:4A:92:98:E9:50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192.168.20.5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12 Std.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3553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Systembetreuung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00:0C:29:14:D6:8A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192.168.10.100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12 Std.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86691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Schueler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00:0C:29:CE:CC:06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192.168.10.101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12 Std.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48536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MitarbeiterSL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00:0C:29:4B:2C:1A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192.168.10.102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12 Std.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8050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Schulleitung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00:0C:29:2B:27:3A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192.168.20.100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12 Std.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40950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Sekretariat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00:0C:29:F8:34:BE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192.168.20.101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12 Std.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94879582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6FE343B-DCE7-4A4F-A5A0-5CA7A47A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E4429BF-1FED-4348-A127-5441DEEA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62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3C4A9036-7C1E-4DDB-8A46-E68AF972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Router - Firewall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C7EEE94B-6030-4818-A248-0A900F088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Reject</a:t>
            </a:r>
            <a:r>
              <a:rPr lang="de-DE" dirty="0"/>
              <a:t>: Paket wird nicht akzeptiert, Sender wird informiert</a:t>
            </a:r>
          </a:p>
          <a:p>
            <a:r>
              <a:rPr lang="de-DE" dirty="0" err="1"/>
              <a:t>Accept</a:t>
            </a:r>
            <a:r>
              <a:rPr lang="de-DE" dirty="0"/>
              <a:t>: Paket wird akzeptiert</a:t>
            </a:r>
          </a:p>
          <a:p>
            <a:r>
              <a:rPr lang="de-DE" dirty="0"/>
              <a:t>Drop: Paket wird, ohne Information an den Sender verworfen</a:t>
            </a:r>
          </a:p>
          <a:p>
            <a:r>
              <a:rPr lang="de-DE" dirty="0"/>
              <a:t>Zonen: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5D56BE2-F64A-4388-A31A-33E4B3FE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2192C6A-4063-4E2F-BEDD-55139C32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Projekt Klasse IF11F Gruppe 1</a:t>
            </a:r>
            <a:endParaRPr lang="en-US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xmlns="" id="{5EA3C294-BEC2-436E-BED7-BF7FD9E142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9212" y="3738707"/>
          <a:ext cx="8915400" cy="2446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xmlns="" val="685387733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xmlns="" val="1174119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Zonen-Name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Abgedeckte Netze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91492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LAN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LAN (eth0.1)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21746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WAN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WAN (eth1.2)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1765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Unterricht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Unterricht (eth0.10, wlan0 und wlan1)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32798275"/>
                  </a:ext>
                </a:extLst>
              </a:tr>
              <a:tr h="354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Verwaltung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Verwaltung (eth0.20)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9762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465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3C4A9036-7C1E-4DDB-8A46-E68AF972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Router – FW Zonen Konfiguration</a:t>
            </a: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xmlns="" id="{94595D73-DB70-46A1-BD37-1E9EF007966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139885" y="1809946"/>
          <a:ext cx="8568962" cy="3312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3414">
                  <a:extLst>
                    <a:ext uri="{9D8B030D-6E8A-4147-A177-3AD203B41FA5}">
                      <a16:colId xmlns:a16="http://schemas.microsoft.com/office/drawing/2014/main" xmlns="" val="1668119642"/>
                    </a:ext>
                  </a:extLst>
                </a:gridCol>
                <a:gridCol w="1713414">
                  <a:extLst>
                    <a:ext uri="{9D8B030D-6E8A-4147-A177-3AD203B41FA5}">
                      <a16:colId xmlns:a16="http://schemas.microsoft.com/office/drawing/2014/main" xmlns="" val="117930706"/>
                    </a:ext>
                  </a:extLst>
                </a:gridCol>
                <a:gridCol w="1713414">
                  <a:extLst>
                    <a:ext uri="{9D8B030D-6E8A-4147-A177-3AD203B41FA5}">
                      <a16:colId xmlns:a16="http://schemas.microsoft.com/office/drawing/2014/main" xmlns="" val="2305916398"/>
                    </a:ext>
                  </a:extLst>
                </a:gridCol>
                <a:gridCol w="1714360">
                  <a:extLst>
                    <a:ext uri="{9D8B030D-6E8A-4147-A177-3AD203B41FA5}">
                      <a16:colId xmlns:a16="http://schemas.microsoft.com/office/drawing/2014/main" xmlns="" val="1862442752"/>
                    </a:ext>
                  </a:extLst>
                </a:gridCol>
                <a:gridCol w="1714360">
                  <a:extLst>
                    <a:ext uri="{9D8B030D-6E8A-4147-A177-3AD203B41FA5}">
                      <a16:colId xmlns:a16="http://schemas.microsoft.com/office/drawing/2014/main" xmlns="" val="3394481891"/>
                    </a:ext>
                  </a:extLst>
                </a:gridCol>
              </a:tblGrid>
              <a:tr h="601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Zonen-Name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Input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Output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Forward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… zu Ziel-Zone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39933916"/>
                  </a:ext>
                </a:extLst>
              </a:tr>
              <a:tr h="906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LAN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Accept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Accept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Accept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WAN,</a:t>
                      </a:r>
                      <a:br>
                        <a:rPr lang="de-DE" sz="1600">
                          <a:effectLst/>
                        </a:rPr>
                      </a:br>
                      <a:r>
                        <a:rPr lang="de-DE" sz="1600">
                          <a:effectLst/>
                        </a:rPr>
                        <a:t>Unterricht und</a:t>
                      </a:r>
                      <a:br>
                        <a:rPr lang="de-DE" sz="1600">
                          <a:effectLst/>
                        </a:rPr>
                      </a:br>
                      <a:r>
                        <a:rPr lang="de-DE" sz="1600">
                          <a:effectLst/>
                        </a:rPr>
                        <a:t>Verwaltung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51603531"/>
                  </a:ext>
                </a:extLst>
              </a:tr>
              <a:tr h="601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WAN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Reject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Accept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Reject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(Reject)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67715943"/>
                  </a:ext>
                </a:extLst>
              </a:tr>
              <a:tr h="601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Unterricht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Reject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Accept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Accept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WAN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39533573"/>
                  </a:ext>
                </a:extLst>
              </a:tr>
              <a:tr h="601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Verwaltung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Reject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Accept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Accept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WAN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872874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5D56BE2-F64A-4388-A31A-33E4B3FE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2192C6A-4063-4E2F-BEDD-55139C32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01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3C4A9036-7C1E-4DDB-8A46-E68AF972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Switch 1 – VLAN10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xmlns="" id="{DE4B3287-5E2E-444F-AFDE-93177A9FDCE8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588585" y="2126222"/>
          <a:ext cx="4462664" cy="3777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5420">
                  <a:extLst>
                    <a:ext uri="{9D8B030D-6E8A-4147-A177-3AD203B41FA5}">
                      <a16:colId xmlns:a16="http://schemas.microsoft.com/office/drawing/2014/main" xmlns="" val="3990320983"/>
                    </a:ext>
                  </a:extLst>
                </a:gridCol>
                <a:gridCol w="1115420">
                  <a:extLst>
                    <a:ext uri="{9D8B030D-6E8A-4147-A177-3AD203B41FA5}">
                      <a16:colId xmlns:a16="http://schemas.microsoft.com/office/drawing/2014/main" xmlns="" val="1300224386"/>
                    </a:ext>
                  </a:extLst>
                </a:gridCol>
                <a:gridCol w="1115912">
                  <a:extLst>
                    <a:ext uri="{9D8B030D-6E8A-4147-A177-3AD203B41FA5}">
                      <a16:colId xmlns:a16="http://schemas.microsoft.com/office/drawing/2014/main" xmlns="" val="747680957"/>
                    </a:ext>
                  </a:extLst>
                </a:gridCol>
                <a:gridCol w="1115912">
                  <a:extLst>
                    <a:ext uri="{9D8B030D-6E8A-4147-A177-3AD203B41FA5}">
                      <a16:colId xmlns:a16="http://schemas.microsoft.com/office/drawing/2014/main" xmlns="" val="2067854657"/>
                    </a:ext>
                  </a:extLst>
                </a:gridCol>
              </a:tblGrid>
              <a:tr h="419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Port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VLAN 1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VLAN 10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VLAN 20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2670937743"/>
                  </a:ext>
                </a:extLst>
              </a:tr>
              <a:tr h="419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1108540475"/>
                  </a:ext>
                </a:extLst>
              </a:tr>
              <a:tr h="419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1035177325"/>
                  </a:ext>
                </a:extLst>
              </a:tr>
              <a:tr h="419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1269996135"/>
                  </a:ext>
                </a:extLst>
              </a:tr>
              <a:tr h="419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152864373"/>
                  </a:ext>
                </a:extLst>
              </a:tr>
              <a:tr h="419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5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499731796"/>
                  </a:ext>
                </a:extLst>
              </a:tr>
              <a:tr h="419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2757841258"/>
                  </a:ext>
                </a:extLst>
              </a:tr>
              <a:tr h="419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7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3373267671"/>
                  </a:ext>
                </a:extLst>
              </a:tr>
              <a:tr h="419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2864326755"/>
                  </a:ext>
                </a:extLst>
              </a:tr>
            </a:tbl>
          </a:graphicData>
        </a:graphic>
      </p:graphicFrame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xmlns="" id="{24D52985-5F1D-490F-9E38-BECBD1D07879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7230484" y="2126223"/>
          <a:ext cx="4274127" cy="38350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469">
                  <a:extLst>
                    <a:ext uri="{9D8B030D-6E8A-4147-A177-3AD203B41FA5}">
                      <a16:colId xmlns:a16="http://schemas.microsoft.com/office/drawing/2014/main" xmlns="" val="1766917289"/>
                    </a:ext>
                  </a:extLst>
                </a:gridCol>
                <a:gridCol w="1111144">
                  <a:extLst>
                    <a:ext uri="{9D8B030D-6E8A-4147-A177-3AD203B41FA5}">
                      <a16:colId xmlns:a16="http://schemas.microsoft.com/office/drawing/2014/main" xmlns="" val="710961827"/>
                    </a:ext>
                  </a:extLst>
                </a:gridCol>
                <a:gridCol w="1111757">
                  <a:extLst>
                    <a:ext uri="{9D8B030D-6E8A-4147-A177-3AD203B41FA5}">
                      <a16:colId xmlns:a16="http://schemas.microsoft.com/office/drawing/2014/main" xmlns="" val="6228602"/>
                    </a:ext>
                  </a:extLst>
                </a:gridCol>
                <a:gridCol w="1111757">
                  <a:extLst>
                    <a:ext uri="{9D8B030D-6E8A-4147-A177-3AD203B41FA5}">
                      <a16:colId xmlns:a16="http://schemas.microsoft.com/office/drawing/2014/main" xmlns="" val="624310262"/>
                    </a:ext>
                  </a:extLst>
                </a:gridCol>
              </a:tblGrid>
              <a:tr h="761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Port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VLAN aware Enabled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Packet Type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PVID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1121388675"/>
                  </a:ext>
                </a:extLst>
              </a:tr>
              <a:tr h="334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ALL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1335238000"/>
                  </a:ext>
                </a:extLst>
              </a:tr>
              <a:tr h="334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ALL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678049744"/>
                  </a:ext>
                </a:extLst>
              </a:tr>
              <a:tr h="334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ALL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2213531077"/>
                  </a:ext>
                </a:extLst>
              </a:tr>
              <a:tr h="334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ALL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2957084656"/>
                  </a:ext>
                </a:extLst>
              </a:tr>
              <a:tr h="334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5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ALL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3454403851"/>
                  </a:ext>
                </a:extLst>
              </a:tr>
              <a:tr h="334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ALL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2240001072"/>
                  </a:ext>
                </a:extLst>
              </a:tr>
              <a:tr h="5036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7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Tagged Only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None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3504273186"/>
                  </a:ext>
                </a:extLst>
              </a:tr>
              <a:tr h="5036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effectLst/>
                        </a:rPr>
                        <a:t>Tagged</a:t>
                      </a:r>
                      <a:r>
                        <a:rPr lang="de-DE" sz="1600" dirty="0">
                          <a:effectLst/>
                        </a:rPr>
                        <a:t> </a:t>
                      </a:r>
                      <a:r>
                        <a:rPr lang="de-DE" sz="1600" dirty="0" err="1">
                          <a:effectLst/>
                        </a:rPr>
                        <a:t>Only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None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3403184874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5D56BE2-F64A-4388-A31A-33E4B3FE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2192C6A-4063-4E2F-BEDD-55139C32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Projekt Klasse IF11F Gruppe 1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83A2EA46-F0B0-4991-8357-BE9F85290043}"/>
              </a:ext>
            </a:extLst>
          </p:cNvPr>
          <p:cNvSpPr txBox="1"/>
          <p:nvPr/>
        </p:nvSpPr>
        <p:spPr>
          <a:xfrm>
            <a:off x="2667786" y="1357460"/>
            <a:ext cx="398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IP-Adresse: 192.168.10.5 /24</a:t>
            </a:r>
          </a:p>
        </p:txBody>
      </p:sp>
    </p:spTree>
    <p:extLst>
      <p:ext uri="{BB962C8B-B14F-4D97-AF65-F5344CB8AC3E}">
        <p14:creationId xmlns:p14="http://schemas.microsoft.com/office/powerpoint/2010/main" val="2622758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3C4A9036-7C1E-4DDB-8A46-E68AF972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Switch 2 – VLAN20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xmlns="" id="{7DC60AF9-CEA6-4C60-8D8E-2379D8654D74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589210" y="2136963"/>
          <a:ext cx="4471466" cy="3912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7620">
                  <a:extLst>
                    <a:ext uri="{9D8B030D-6E8A-4147-A177-3AD203B41FA5}">
                      <a16:colId xmlns:a16="http://schemas.microsoft.com/office/drawing/2014/main" xmlns="" val="2291515353"/>
                    </a:ext>
                  </a:extLst>
                </a:gridCol>
                <a:gridCol w="1117620">
                  <a:extLst>
                    <a:ext uri="{9D8B030D-6E8A-4147-A177-3AD203B41FA5}">
                      <a16:colId xmlns:a16="http://schemas.microsoft.com/office/drawing/2014/main" xmlns="" val="3073983481"/>
                    </a:ext>
                  </a:extLst>
                </a:gridCol>
                <a:gridCol w="1118113">
                  <a:extLst>
                    <a:ext uri="{9D8B030D-6E8A-4147-A177-3AD203B41FA5}">
                      <a16:colId xmlns:a16="http://schemas.microsoft.com/office/drawing/2014/main" xmlns="" val="1481700023"/>
                    </a:ext>
                  </a:extLst>
                </a:gridCol>
                <a:gridCol w="1118113">
                  <a:extLst>
                    <a:ext uri="{9D8B030D-6E8A-4147-A177-3AD203B41FA5}">
                      <a16:colId xmlns:a16="http://schemas.microsoft.com/office/drawing/2014/main" xmlns="" val="1717500497"/>
                    </a:ext>
                  </a:extLst>
                </a:gridCol>
              </a:tblGrid>
              <a:tr h="2952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Port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VLAN 1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VLAN 10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VLAN 20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848452310"/>
                  </a:ext>
                </a:extLst>
              </a:tr>
              <a:tr h="452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1062814290"/>
                  </a:ext>
                </a:extLst>
              </a:tr>
              <a:tr h="452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582261422"/>
                  </a:ext>
                </a:extLst>
              </a:tr>
              <a:tr h="452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2615067523"/>
                  </a:ext>
                </a:extLst>
              </a:tr>
              <a:tr h="452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2175990409"/>
                  </a:ext>
                </a:extLst>
              </a:tr>
              <a:tr h="452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5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2079114156"/>
                  </a:ext>
                </a:extLst>
              </a:tr>
              <a:tr h="452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21863633"/>
                  </a:ext>
                </a:extLst>
              </a:tr>
              <a:tr h="452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7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1555816032"/>
                  </a:ext>
                </a:extLst>
              </a:tr>
              <a:tr h="452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1202540489"/>
                  </a:ext>
                </a:extLst>
              </a:tr>
            </a:tbl>
          </a:graphicData>
        </a:graphic>
      </p:graphicFrame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xmlns="" id="{A88222AF-EDAE-4789-ABBF-D6213E1772EB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7191375" y="2136963"/>
          <a:ext cx="4313236" cy="3938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8012">
                  <a:extLst>
                    <a:ext uri="{9D8B030D-6E8A-4147-A177-3AD203B41FA5}">
                      <a16:colId xmlns:a16="http://schemas.microsoft.com/office/drawing/2014/main" xmlns="" val="3224447739"/>
                    </a:ext>
                  </a:extLst>
                </a:gridCol>
                <a:gridCol w="1078012">
                  <a:extLst>
                    <a:ext uri="{9D8B030D-6E8A-4147-A177-3AD203B41FA5}">
                      <a16:colId xmlns:a16="http://schemas.microsoft.com/office/drawing/2014/main" xmlns="" val="1125003976"/>
                    </a:ext>
                  </a:extLst>
                </a:gridCol>
                <a:gridCol w="1078606">
                  <a:extLst>
                    <a:ext uri="{9D8B030D-6E8A-4147-A177-3AD203B41FA5}">
                      <a16:colId xmlns:a16="http://schemas.microsoft.com/office/drawing/2014/main" xmlns="" val="2588158719"/>
                    </a:ext>
                  </a:extLst>
                </a:gridCol>
                <a:gridCol w="1078606">
                  <a:extLst>
                    <a:ext uri="{9D8B030D-6E8A-4147-A177-3AD203B41FA5}">
                      <a16:colId xmlns:a16="http://schemas.microsoft.com/office/drawing/2014/main" xmlns="" val="1217527189"/>
                    </a:ext>
                  </a:extLst>
                </a:gridCol>
              </a:tblGrid>
              <a:tr h="770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Port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VLAN aware Enabled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Packet Type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PVID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826057188"/>
                  </a:ext>
                </a:extLst>
              </a:tr>
              <a:tr h="376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ALL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3219497799"/>
                  </a:ext>
                </a:extLst>
              </a:tr>
              <a:tr h="376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ALL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3526187254"/>
                  </a:ext>
                </a:extLst>
              </a:tr>
              <a:tr h="376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ALL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3525830083"/>
                  </a:ext>
                </a:extLst>
              </a:tr>
              <a:tr h="376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ALL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3239534909"/>
                  </a:ext>
                </a:extLst>
              </a:tr>
              <a:tr h="376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5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ALL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261475757"/>
                  </a:ext>
                </a:extLst>
              </a:tr>
              <a:tr h="376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ALL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3682985521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7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Tagged Only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None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2935708335"/>
                  </a:ext>
                </a:extLst>
              </a:tr>
              <a:tr h="376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ALL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20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5" marR="51405" marT="0" marB="0"/>
                </a:tc>
                <a:extLst>
                  <a:ext uri="{0D108BD9-81ED-4DB2-BD59-A6C34878D82A}">
                    <a16:rowId xmlns:a16="http://schemas.microsoft.com/office/drawing/2014/main" xmlns="" val="395555959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5D56BE2-F64A-4388-A31A-33E4B3FE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2192C6A-4063-4E2F-BEDD-55139C32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Projekt Klasse IF11F Gruppe 1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A70C2D88-AB11-48EE-BD13-008F1F84DBB3}"/>
              </a:ext>
            </a:extLst>
          </p:cNvPr>
          <p:cNvSpPr txBox="1"/>
          <p:nvPr/>
        </p:nvSpPr>
        <p:spPr>
          <a:xfrm>
            <a:off x="2667786" y="1451728"/>
            <a:ext cx="463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IP-Adresse: 192.168.20.5 /24</a:t>
            </a:r>
          </a:p>
        </p:txBody>
      </p:sp>
    </p:spTree>
    <p:extLst>
      <p:ext uri="{BB962C8B-B14F-4D97-AF65-F5344CB8AC3E}">
        <p14:creationId xmlns:p14="http://schemas.microsoft.com/office/powerpoint/2010/main" val="18803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Datenbankmodell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DDA6-B435-4AB7-8F55-665C291846FF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73" y="290421"/>
            <a:ext cx="9292983" cy="584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DDA6-B435-4AB7-8F55-665C291846FF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13" y="953306"/>
            <a:ext cx="56483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- Gruppe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/>
              <a:t>Bootstrap</a:t>
            </a:r>
          </a:p>
          <a:p>
            <a:r>
              <a:rPr lang="de-DE" dirty="0" smtClean="0"/>
              <a:t>Vorführung der webbasierten Applikation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1059"/>
          </a:xfrm>
        </p:spPr>
        <p:txBody>
          <a:bodyPr/>
          <a:lstStyle/>
          <a:p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9B14-9F0C-40F6-9A34-E385EE845E27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Projekt Klasse IF11F Gruppe 1</a:t>
            </a:r>
            <a:endParaRPr lang="en-US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565928"/>
            <a:ext cx="2377440" cy="2298380"/>
          </a:xfrm>
        </p:spPr>
      </p:pic>
      <p:sp>
        <p:nvSpPr>
          <p:cNvPr id="13" name="Textfeld 12"/>
          <p:cNvSpPr txBox="1"/>
          <p:nvPr/>
        </p:nvSpPr>
        <p:spPr>
          <a:xfrm>
            <a:off x="6096000" y="2745622"/>
            <a:ext cx="5408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000" dirty="0" smtClean="0"/>
              <a:t>100 Millionen </a:t>
            </a:r>
            <a:r>
              <a:rPr lang="de-DE" sz="2000" dirty="0" err="1" smtClean="0"/>
              <a:t>Repositories</a:t>
            </a:r>
            <a:endParaRPr lang="de-DE" sz="2000" dirty="0" smtClean="0"/>
          </a:p>
          <a:p>
            <a:pPr marL="285750" indent="-285750">
              <a:buFontTx/>
              <a:buChar char="-"/>
            </a:pPr>
            <a:endParaRPr lang="de-DE" sz="2000" dirty="0" smtClean="0"/>
          </a:p>
          <a:p>
            <a:pPr marL="285750" indent="-285750">
              <a:buFontTx/>
              <a:buChar char="-"/>
            </a:pPr>
            <a:r>
              <a:rPr lang="de-DE" sz="2000" dirty="0" smtClean="0"/>
              <a:t>36 Millionen Entwickler</a:t>
            </a:r>
          </a:p>
          <a:p>
            <a:pPr marL="285750" indent="-285750">
              <a:buFontTx/>
              <a:buChar char="-"/>
            </a:pPr>
            <a:endParaRPr lang="de-DE" sz="2000" dirty="0" smtClean="0"/>
          </a:p>
          <a:p>
            <a:pPr marL="285750" indent="-285750">
              <a:buFontTx/>
              <a:buChar char="-"/>
            </a:pPr>
            <a:r>
              <a:rPr lang="de-DE" sz="2000" dirty="0" smtClean="0"/>
              <a:t>2.1 Millionen Unternehmen und Organisationen</a:t>
            </a:r>
            <a:endParaRPr lang="de-DE" sz="2000" dirty="0"/>
          </a:p>
        </p:txBody>
      </p:sp>
      <p:sp>
        <p:nvSpPr>
          <p:cNvPr id="3" name="Textfeld 2"/>
          <p:cNvSpPr txBox="1"/>
          <p:nvPr/>
        </p:nvSpPr>
        <p:spPr>
          <a:xfrm>
            <a:off x="2589212" y="5384642"/>
            <a:ext cx="3770491" cy="2308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chemeClr val="tx1">
                    <a:alpha val="50000"/>
                  </a:schemeClr>
                </a:solidFill>
              </a:rPr>
              <a:t>Quelle: https://github.com</a:t>
            </a:r>
            <a:endParaRPr lang="de-DE" sz="90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09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Realisierung einer IT-gestützten Verwaltung der IT-Ausstattung an der Martin-</a:t>
            </a:r>
            <a:r>
              <a:rPr lang="de-DE" dirty="0" err="1"/>
              <a:t>Segitz</a:t>
            </a:r>
            <a:r>
              <a:rPr lang="de-DE" dirty="0"/>
              <a:t>-Schule, BS III.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0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- Statistiken</a:t>
            </a:r>
            <a:endParaRPr lang="de-DE" dirty="0"/>
          </a:p>
        </p:txBody>
      </p:sp>
      <p:graphicFrame>
        <p:nvGraphicFramePr>
          <p:cNvPr id="16" name="Inhaltsplatzhalter 15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C167-668A-4093-AEFC-DE786E858361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589212" y="5911850"/>
            <a:ext cx="4705440" cy="2308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chemeClr val="tx1">
                    <a:alpha val="50000"/>
                  </a:schemeClr>
                </a:solidFill>
              </a:rPr>
              <a:t>Quelle: https://github.com/hubmabach/IF11FG1-DATASOL</a:t>
            </a:r>
            <a:endParaRPr lang="de-DE" sz="90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Bootstrap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C167-668A-4093-AEFC-DE786E858361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Projekt Klasse IF11F Gruppe 1</a:t>
            </a:r>
            <a:endParaRPr lang="en-US" dirty="0"/>
          </a:p>
        </p:txBody>
      </p:sp>
      <p:pic>
        <p:nvPicPr>
          <p:cNvPr id="2052" name="Picture 4" descr="Upgrade Bootstrap 4 Alpha 6 to Beta â WDstack â Mediu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8" y="2628336"/>
            <a:ext cx="2829099" cy="23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096000" y="2709670"/>
            <a:ext cx="5408612" cy="224676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000" dirty="0" smtClean="0"/>
              <a:t>Open-Source-Toolkit</a:t>
            </a:r>
          </a:p>
          <a:p>
            <a:pPr marL="285750" indent="-285750">
              <a:buFontTx/>
              <a:buChar char="-"/>
            </a:pPr>
            <a:endParaRPr lang="de-DE" sz="2000" dirty="0"/>
          </a:p>
          <a:p>
            <a:pPr marL="285750" indent="-285750">
              <a:buFontTx/>
              <a:buChar char="-"/>
            </a:pPr>
            <a:r>
              <a:rPr lang="de-DE" sz="2000" dirty="0" smtClean="0"/>
              <a:t>Umfangreiche vorgefertigte Komponenten</a:t>
            </a:r>
          </a:p>
          <a:p>
            <a:pPr marL="285750" indent="-285750">
              <a:buFontTx/>
              <a:buChar char="-"/>
            </a:pPr>
            <a:endParaRPr lang="de-DE" sz="2000" dirty="0"/>
          </a:p>
          <a:p>
            <a:pPr marL="285750" indent="-285750">
              <a:buFontTx/>
              <a:buChar char="-"/>
            </a:pPr>
            <a:r>
              <a:rPr lang="de-DE" sz="2000" dirty="0" smtClean="0"/>
              <a:t>Verwendung in mindestens 256,550 Projekten (Quelle: </a:t>
            </a:r>
            <a:r>
              <a:rPr lang="de-DE" sz="2000" dirty="0" err="1" smtClean="0"/>
              <a:t>GitHub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2589212" y="5384642"/>
            <a:ext cx="3770491" cy="2308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chemeClr val="tx1">
                    <a:alpha val="50000"/>
                  </a:schemeClr>
                </a:solidFill>
              </a:rPr>
              <a:t>Quelle: https://getbootstrap.com</a:t>
            </a:r>
            <a:endParaRPr lang="de-DE" sz="90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9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Vorführung der Webbasierten Anwendung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C167-668A-4093-AEFC-DE786E858361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pic>
        <p:nvPicPr>
          <p:cNvPr id="3074" name="Picture 2" descr="overview.PNG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15" y="2133600"/>
            <a:ext cx="8069596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36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DDA6-B435-4AB7-8F55-665C291846FF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5050"/>
          <a:stretch/>
        </p:blipFill>
        <p:spPr>
          <a:xfrm>
            <a:off x="1729939" y="770072"/>
            <a:ext cx="9767804" cy="48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DDA6-B435-4AB7-8F55-665C291846FF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61"/>
          <a:stretch/>
        </p:blipFill>
        <p:spPr>
          <a:xfrm>
            <a:off x="2589212" y="383029"/>
            <a:ext cx="8533426" cy="551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DDA6-B435-4AB7-8F55-665C291846FF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6" t="8435" r="23407" b="6997"/>
          <a:stretch/>
        </p:blipFill>
        <p:spPr>
          <a:xfrm>
            <a:off x="2654399" y="257577"/>
            <a:ext cx="7489623" cy="569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Kostenanalyse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BE2-7C40-4D4A-973E-A762AC918E74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Projekt Klasse IF11F Gruppe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1507</Words>
  <Application>Microsoft Office PowerPoint</Application>
  <PresentationFormat>Breitbild</PresentationFormat>
  <Paragraphs>740</Paragraphs>
  <Slides>43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5" baseType="lpstr">
      <vt:lpstr>Arial</vt:lpstr>
      <vt:lpstr>Calibri</vt:lpstr>
      <vt:lpstr>Calibri Light</vt:lpstr>
      <vt:lpstr>Cambria</vt:lpstr>
      <vt:lpstr>Cambria Math</vt:lpstr>
      <vt:lpstr>Century Gothic</vt:lpstr>
      <vt:lpstr>Segoe UI Light</vt:lpstr>
      <vt:lpstr>Segoe UI Semilight</vt:lpstr>
      <vt:lpstr>Symbol</vt:lpstr>
      <vt:lpstr>Times New Roman</vt:lpstr>
      <vt:lpstr>Wingdings 3</vt:lpstr>
      <vt:lpstr>Fetzen</vt:lpstr>
      <vt:lpstr>Präsentation  Projektwoche</vt:lpstr>
      <vt:lpstr>Gruppenmitglieder</vt:lpstr>
      <vt:lpstr>Agenda</vt:lpstr>
      <vt:lpstr>Projektziel</vt:lpstr>
      <vt:lpstr>Zeitplan</vt:lpstr>
      <vt:lpstr>PowerPoint-Präsentation</vt:lpstr>
      <vt:lpstr>PowerPoint-Präsentation</vt:lpstr>
      <vt:lpstr>PowerPoint-Präsentation</vt:lpstr>
      <vt:lpstr>Kostenanalyse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Nutzwertanalyse</vt:lpstr>
      <vt:lpstr>PowerPoint-Präsentation</vt:lpstr>
      <vt:lpstr>Hardware - Gruppe</vt:lpstr>
      <vt:lpstr>Netzwerkplan</vt:lpstr>
      <vt:lpstr>Domaincontroller</vt:lpstr>
      <vt:lpstr>ActiveDirectory - Benutzer</vt:lpstr>
      <vt:lpstr>ActiveDirectory - Rollen</vt:lpstr>
      <vt:lpstr>ActiveDirectory – Group Policies</vt:lpstr>
      <vt:lpstr>Ordnerstruktur</vt:lpstr>
      <vt:lpstr>Clients</vt:lpstr>
      <vt:lpstr>Datenbank Server</vt:lpstr>
      <vt:lpstr>Router</vt:lpstr>
      <vt:lpstr>Router – VLAN und Interne Interfaces</vt:lpstr>
      <vt:lpstr>Router – Interne Interfaces, Ethernet Ports und Netzkonfiguration</vt:lpstr>
      <vt:lpstr>Router – DHCP Server</vt:lpstr>
      <vt:lpstr>Router – Statische DHCP Leases</vt:lpstr>
      <vt:lpstr>Router - Firewall</vt:lpstr>
      <vt:lpstr>Router – FW Zonen Konfiguration</vt:lpstr>
      <vt:lpstr>Switch 1 – VLAN10</vt:lpstr>
      <vt:lpstr>Switch 2 – VLAN20</vt:lpstr>
      <vt:lpstr>Datenbankmodell </vt:lpstr>
      <vt:lpstr>PowerPoint-Präsentation</vt:lpstr>
      <vt:lpstr>PowerPoint-Präsentation</vt:lpstr>
      <vt:lpstr>Software - Gruppe</vt:lpstr>
      <vt:lpstr>Github</vt:lpstr>
      <vt:lpstr>GitHub - Statistiken</vt:lpstr>
      <vt:lpstr>Bootstrap</vt:lpstr>
      <vt:lpstr>Vorführung der Webbasierten Anwendung</vt:lpstr>
      <vt:lpstr>Vielen Dank für die Aufmerksamkeit</vt:lpstr>
    </vt:vector>
  </TitlesOfParts>
  <Company>PHOENIX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 Projektwoche</dc:title>
  <dc:creator>KESSLER Julia</dc:creator>
  <cp:lastModifiedBy>KESSLER Julia</cp:lastModifiedBy>
  <cp:revision>20</cp:revision>
  <dcterms:created xsi:type="dcterms:W3CDTF">2019-06-30T13:20:07Z</dcterms:created>
  <dcterms:modified xsi:type="dcterms:W3CDTF">2019-07-05T05:53:04Z</dcterms:modified>
</cp:coreProperties>
</file>