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231A35-5FBA-4798-9BA9-D571D67BD629}" type="doc">
      <dgm:prSet loTypeId="urn:microsoft.com/office/officeart/2005/8/layout/hProcess3" loCatId="process" qsTypeId="urn:microsoft.com/office/officeart/2005/8/quickstyle/3d1" qsCatId="3D" csTypeId="urn:microsoft.com/office/officeart/2005/8/colors/accent1_2" csCatId="accent1" phldr="1"/>
      <dgm:spPr/>
    </dgm:pt>
    <dgm:pt modelId="{AD6E2AAF-5846-4019-B926-0C5D407BDA1A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NLP Pipeline</a:t>
          </a:r>
        </a:p>
      </dgm:t>
    </dgm:pt>
    <dgm:pt modelId="{B1C873A2-888F-4987-9826-9B9449E69E20}" type="parTrans" cxnId="{4480B8DF-9E8E-4A74-A91B-E046FCF78474}">
      <dgm:prSet/>
      <dgm:spPr/>
      <dgm:t>
        <a:bodyPr/>
        <a:lstStyle/>
        <a:p>
          <a:endParaRPr lang="en-US"/>
        </a:p>
      </dgm:t>
    </dgm:pt>
    <dgm:pt modelId="{B27FE980-5525-41BE-A406-98DCFFD9365A}" type="sibTrans" cxnId="{4480B8DF-9E8E-4A74-A91B-E046FCF78474}">
      <dgm:prSet/>
      <dgm:spPr/>
      <dgm:t>
        <a:bodyPr/>
        <a:lstStyle/>
        <a:p>
          <a:endParaRPr lang="en-US"/>
        </a:p>
      </dgm:t>
    </dgm:pt>
    <dgm:pt modelId="{24D74086-0F3E-424D-9039-42B642E82C9E}" type="pres">
      <dgm:prSet presAssocID="{9F231A35-5FBA-4798-9BA9-D571D67BD629}" presName="Name0" presStyleCnt="0">
        <dgm:presLayoutVars>
          <dgm:dir/>
          <dgm:animLvl val="lvl"/>
          <dgm:resizeHandles val="exact"/>
        </dgm:presLayoutVars>
      </dgm:prSet>
      <dgm:spPr/>
    </dgm:pt>
    <dgm:pt modelId="{74661998-C2CF-4DEA-BAAE-BABD6AA9128B}" type="pres">
      <dgm:prSet presAssocID="{9F231A35-5FBA-4798-9BA9-D571D67BD629}" presName="dummy" presStyleCnt="0"/>
      <dgm:spPr/>
    </dgm:pt>
    <dgm:pt modelId="{4F62B1F5-3B2F-451A-9A7C-55C70130228D}" type="pres">
      <dgm:prSet presAssocID="{9F231A35-5FBA-4798-9BA9-D571D67BD629}" presName="linH" presStyleCnt="0"/>
      <dgm:spPr/>
    </dgm:pt>
    <dgm:pt modelId="{69D22E18-E192-4028-80C7-CFE4FE2F6798}" type="pres">
      <dgm:prSet presAssocID="{9F231A35-5FBA-4798-9BA9-D571D67BD629}" presName="padding1" presStyleCnt="0"/>
      <dgm:spPr/>
    </dgm:pt>
    <dgm:pt modelId="{9AC3670F-A5CB-4820-A55C-31CBDB80708E}" type="pres">
      <dgm:prSet presAssocID="{AD6E2AAF-5846-4019-B926-0C5D407BDA1A}" presName="linV" presStyleCnt="0"/>
      <dgm:spPr/>
    </dgm:pt>
    <dgm:pt modelId="{3CD08302-20D3-498D-AB4F-B147662E132C}" type="pres">
      <dgm:prSet presAssocID="{AD6E2AAF-5846-4019-B926-0C5D407BDA1A}" presName="spVertical1" presStyleCnt="0"/>
      <dgm:spPr/>
    </dgm:pt>
    <dgm:pt modelId="{EB3DE644-8184-4D96-B922-6176838344B1}" type="pres">
      <dgm:prSet presAssocID="{AD6E2AAF-5846-4019-B926-0C5D407BDA1A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C58667F5-53FF-4001-819E-2C96ABDE4B8C}" type="pres">
      <dgm:prSet presAssocID="{AD6E2AAF-5846-4019-B926-0C5D407BDA1A}" presName="spVertical2" presStyleCnt="0"/>
      <dgm:spPr/>
    </dgm:pt>
    <dgm:pt modelId="{4EDAA804-8214-4AB9-A37A-FE2B88EC8055}" type="pres">
      <dgm:prSet presAssocID="{AD6E2AAF-5846-4019-B926-0C5D407BDA1A}" presName="spVertical3" presStyleCnt="0"/>
      <dgm:spPr/>
    </dgm:pt>
    <dgm:pt modelId="{086C40F4-DC5B-443F-9CAC-F2741C4A764D}" type="pres">
      <dgm:prSet presAssocID="{9F231A35-5FBA-4798-9BA9-D571D67BD629}" presName="padding2" presStyleCnt="0"/>
      <dgm:spPr/>
    </dgm:pt>
    <dgm:pt modelId="{7922588E-17B4-42EE-8F7B-9BF58F84BBEC}" type="pres">
      <dgm:prSet presAssocID="{9F231A35-5FBA-4798-9BA9-D571D67BD629}" presName="negArrow" presStyleCnt="0"/>
      <dgm:spPr/>
    </dgm:pt>
    <dgm:pt modelId="{9133398A-06B6-4220-B764-472D33125FDC}" type="pres">
      <dgm:prSet presAssocID="{9F231A35-5FBA-4798-9BA9-D571D67BD629}" presName="backgroundArrow" presStyleLbl="node1" presStyleIdx="0" presStyleCn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</dgm:pt>
  </dgm:ptLst>
  <dgm:cxnLst>
    <dgm:cxn modelId="{5C3E8E3B-D079-4101-A791-A15FAA9F56E4}" type="presOf" srcId="{AD6E2AAF-5846-4019-B926-0C5D407BDA1A}" destId="{EB3DE644-8184-4D96-B922-6176838344B1}" srcOrd="0" destOrd="0" presId="urn:microsoft.com/office/officeart/2005/8/layout/hProcess3"/>
    <dgm:cxn modelId="{089F6AC8-531B-408C-BE14-5AF69C5C9B15}" type="presOf" srcId="{9F231A35-5FBA-4798-9BA9-D571D67BD629}" destId="{24D74086-0F3E-424D-9039-42B642E82C9E}" srcOrd="0" destOrd="0" presId="urn:microsoft.com/office/officeart/2005/8/layout/hProcess3"/>
    <dgm:cxn modelId="{4480B8DF-9E8E-4A74-A91B-E046FCF78474}" srcId="{9F231A35-5FBA-4798-9BA9-D571D67BD629}" destId="{AD6E2AAF-5846-4019-B926-0C5D407BDA1A}" srcOrd="0" destOrd="0" parTransId="{B1C873A2-888F-4987-9826-9B9449E69E20}" sibTransId="{B27FE980-5525-41BE-A406-98DCFFD9365A}"/>
    <dgm:cxn modelId="{AEB58C84-3E5D-4E72-98E7-F4D8D1DC7293}" type="presParOf" srcId="{24D74086-0F3E-424D-9039-42B642E82C9E}" destId="{74661998-C2CF-4DEA-BAAE-BABD6AA9128B}" srcOrd="0" destOrd="0" presId="urn:microsoft.com/office/officeart/2005/8/layout/hProcess3"/>
    <dgm:cxn modelId="{42DAE2A7-E144-4A63-9181-8A07753AC59A}" type="presParOf" srcId="{24D74086-0F3E-424D-9039-42B642E82C9E}" destId="{4F62B1F5-3B2F-451A-9A7C-55C70130228D}" srcOrd="1" destOrd="0" presId="urn:microsoft.com/office/officeart/2005/8/layout/hProcess3"/>
    <dgm:cxn modelId="{196D843C-62FA-4EC9-9683-2E8E5E872982}" type="presParOf" srcId="{4F62B1F5-3B2F-451A-9A7C-55C70130228D}" destId="{69D22E18-E192-4028-80C7-CFE4FE2F6798}" srcOrd="0" destOrd="0" presId="urn:microsoft.com/office/officeart/2005/8/layout/hProcess3"/>
    <dgm:cxn modelId="{43A0D278-3F74-460B-A691-EBDBFA0FEDF0}" type="presParOf" srcId="{4F62B1F5-3B2F-451A-9A7C-55C70130228D}" destId="{9AC3670F-A5CB-4820-A55C-31CBDB80708E}" srcOrd="1" destOrd="0" presId="urn:microsoft.com/office/officeart/2005/8/layout/hProcess3"/>
    <dgm:cxn modelId="{E6374F45-D5E2-4F68-B288-1665D92AD3BE}" type="presParOf" srcId="{9AC3670F-A5CB-4820-A55C-31CBDB80708E}" destId="{3CD08302-20D3-498D-AB4F-B147662E132C}" srcOrd="0" destOrd="0" presId="urn:microsoft.com/office/officeart/2005/8/layout/hProcess3"/>
    <dgm:cxn modelId="{D2136795-14BA-4341-9704-BC9E444F1E13}" type="presParOf" srcId="{9AC3670F-A5CB-4820-A55C-31CBDB80708E}" destId="{EB3DE644-8184-4D96-B922-6176838344B1}" srcOrd="1" destOrd="0" presId="urn:microsoft.com/office/officeart/2005/8/layout/hProcess3"/>
    <dgm:cxn modelId="{8A48E587-6F48-4289-9E34-1703E91C1512}" type="presParOf" srcId="{9AC3670F-A5CB-4820-A55C-31CBDB80708E}" destId="{C58667F5-53FF-4001-819E-2C96ABDE4B8C}" srcOrd="2" destOrd="0" presId="urn:microsoft.com/office/officeart/2005/8/layout/hProcess3"/>
    <dgm:cxn modelId="{97C40AA0-9765-483B-9EB3-88B17314A3B9}" type="presParOf" srcId="{9AC3670F-A5CB-4820-A55C-31CBDB80708E}" destId="{4EDAA804-8214-4AB9-A37A-FE2B88EC8055}" srcOrd="3" destOrd="0" presId="urn:microsoft.com/office/officeart/2005/8/layout/hProcess3"/>
    <dgm:cxn modelId="{DA98140F-0AA2-40E7-85F9-AB6371B64044}" type="presParOf" srcId="{4F62B1F5-3B2F-451A-9A7C-55C70130228D}" destId="{086C40F4-DC5B-443F-9CAC-F2741C4A764D}" srcOrd="2" destOrd="0" presId="urn:microsoft.com/office/officeart/2005/8/layout/hProcess3"/>
    <dgm:cxn modelId="{941CB017-A77A-4EE5-9122-480BC1854FC9}" type="presParOf" srcId="{4F62B1F5-3B2F-451A-9A7C-55C70130228D}" destId="{7922588E-17B4-42EE-8F7B-9BF58F84BBEC}" srcOrd="3" destOrd="0" presId="urn:microsoft.com/office/officeart/2005/8/layout/hProcess3"/>
    <dgm:cxn modelId="{62592B4E-8B8F-46E5-95ED-DCF3443B06F1}" type="presParOf" srcId="{4F62B1F5-3B2F-451A-9A7C-55C70130228D}" destId="{9133398A-06B6-4220-B764-472D33125FDC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231A35-5FBA-4798-9BA9-D571D67BD629}" type="doc">
      <dgm:prSet loTypeId="urn:microsoft.com/office/officeart/2005/8/layout/hProcess3" loCatId="process" qsTypeId="urn:microsoft.com/office/officeart/2005/8/quickstyle/3d1" qsCatId="3D" csTypeId="urn:microsoft.com/office/officeart/2005/8/colors/accent1_2" csCatId="accent1" phldr="1"/>
      <dgm:spPr/>
    </dgm:pt>
    <dgm:pt modelId="{AD6E2AAF-5846-4019-B926-0C5D407BDA1A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NLP Pipeline</a:t>
          </a:r>
        </a:p>
      </dgm:t>
    </dgm:pt>
    <dgm:pt modelId="{B1C873A2-888F-4987-9826-9B9449E69E20}" type="parTrans" cxnId="{4480B8DF-9E8E-4A74-A91B-E046FCF78474}">
      <dgm:prSet/>
      <dgm:spPr/>
      <dgm:t>
        <a:bodyPr/>
        <a:lstStyle/>
        <a:p>
          <a:endParaRPr lang="en-US"/>
        </a:p>
      </dgm:t>
    </dgm:pt>
    <dgm:pt modelId="{B27FE980-5525-41BE-A406-98DCFFD9365A}" type="sibTrans" cxnId="{4480B8DF-9E8E-4A74-A91B-E046FCF78474}">
      <dgm:prSet/>
      <dgm:spPr/>
      <dgm:t>
        <a:bodyPr/>
        <a:lstStyle/>
        <a:p>
          <a:endParaRPr lang="en-US"/>
        </a:p>
      </dgm:t>
    </dgm:pt>
    <dgm:pt modelId="{24D74086-0F3E-424D-9039-42B642E82C9E}" type="pres">
      <dgm:prSet presAssocID="{9F231A35-5FBA-4798-9BA9-D571D67BD629}" presName="Name0" presStyleCnt="0">
        <dgm:presLayoutVars>
          <dgm:dir/>
          <dgm:animLvl val="lvl"/>
          <dgm:resizeHandles val="exact"/>
        </dgm:presLayoutVars>
      </dgm:prSet>
      <dgm:spPr/>
    </dgm:pt>
    <dgm:pt modelId="{74661998-C2CF-4DEA-BAAE-BABD6AA9128B}" type="pres">
      <dgm:prSet presAssocID="{9F231A35-5FBA-4798-9BA9-D571D67BD629}" presName="dummy" presStyleCnt="0"/>
      <dgm:spPr/>
    </dgm:pt>
    <dgm:pt modelId="{4F62B1F5-3B2F-451A-9A7C-55C70130228D}" type="pres">
      <dgm:prSet presAssocID="{9F231A35-5FBA-4798-9BA9-D571D67BD629}" presName="linH" presStyleCnt="0"/>
      <dgm:spPr/>
    </dgm:pt>
    <dgm:pt modelId="{69D22E18-E192-4028-80C7-CFE4FE2F6798}" type="pres">
      <dgm:prSet presAssocID="{9F231A35-5FBA-4798-9BA9-D571D67BD629}" presName="padding1" presStyleCnt="0"/>
      <dgm:spPr/>
    </dgm:pt>
    <dgm:pt modelId="{9AC3670F-A5CB-4820-A55C-31CBDB80708E}" type="pres">
      <dgm:prSet presAssocID="{AD6E2AAF-5846-4019-B926-0C5D407BDA1A}" presName="linV" presStyleCnt="0"/>
      <dgm:spPr/>
    </dgm:pt>
    <dgm:pt modelId="{3CD08302-20D3-498D-AB4F-B147662E132C}" type="pres">
      <dgm:prSet presAssocID="{AD6E2AAF-5846-4019-B926-0C5D407BDA1A}" presName="spVertical1" presStyleCnt="0"/>
      <dgm:spPr/>
    </dgm:pt>
    <dgm:pt modelId="{EB3DE644-8184-4D96-B922-6176838344B1}" type="pres">
      <dgm:prSet presAssocID="{AD6E2AAF-5846-4019-B926-0C5D407BDA1A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C58667F5-53FF-4001-819E-2C96ABDE4B8C}" type="pres">
      <dgm:prSet presAssocID="{AD6E2AAF-5846-4019-B926-0C5D407BDA1A}" presName="spVertical2" presStyleCnt="0"/>
      <dgm:spPr/>
    </dgm:pt>
    <dgm:pt modelId="{4EDAA804-8214-4AB9-A37A-FE2B88EC8055}" type="pres">
      <dgm:prSet presAssocID="{AD6E2AAF-5846-4019-B926-0C5D407BDA1A}" presName="spVertical3" presStyleCnt="0"/>
      <dgm:spPr/>
    </dgm:pt>
    <dgm:pt modelId="{086C40F4-DC5B-443F-9CAC-F2741C4A764D}" type="pres">
      <dgm:prSet presAssocID="{9F231A35-5FBA-4798-9BA9-D571D67BD629}" presName="padding2" presStyleCnt="0"/>
      <dgm:spPr/>
    </dgm:pt>
    <dgm:pt modelId="{7922588E-17B4-42EE-8F7B-9BF58F84BBEC}" type="pres">
      <dgm:prSet presAssocID="{9F231A35-5FBA-4798-9BA9-D571D67BD629}" presName="negArrow" presStyleCnt="0"/>
      <dgm:spPr/>
    </dgm:pt>
    <dgm:pt modelId="{9133398A-06B6-4220-B764-472D33125FDC}" type="pres">
      <dgm:prSet presAssocID="{9F231A35-5FBA-4798-9BA9-D571D67BD629}" presName="backgroundArrow" presStyleLbl="node1" presStyleIdx="0" presStyleCn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</dgm:pt>
  </dgm:ptLst>
  <dgm:cxnLst>
    <dgm:cxn modelId="{5C3E8E3B-D079-4101-A791-A15FAA9F56E4}" type="presOf" srcId="{AD6E2AAF-5846-4019-B926-0C5D407BDA1A}" destId="{EB3DE644-8184-4D96-B922-6176838344B1}" srcOrd="0" destOrd="0" presId="urn:microsoft.com/office/officeart/2005/8/layout/hProcess3"/>
    <dgm:cxn modelId="{089F6AC8-531B-408C-BE14-5AF69C5C9B15}" type="presOf" srcId="{9F231A35-5FBA-4798-9BA9-D571D67BD629}" destId="{24D74086-0F3E-424D-9039-42B642E82C9E}" srcOrd="0" destOrd="0" presId="urn:microsoft.com/office/officeart/2005/8/layout/hProcess3"/>
    <dgm:cxn modelId="{4480B8DF-9E8E-4A74-A91B-E046FCF78474}" srcId="{9F231A35-5FBA-4798-9BA9-D571D67BD629}" destId="{AD6E2AAF-5846-4019-B926-0C5D407BDA1A}" srcOrd="0" destOrd="0" parTransId="{B1C873A2-888F-4987-9826-9B9449E69E20}" sibTransId="{B27FE980-5525-41BE-A406-98DCFFD9365A}"/>
    <dgm:cxn modelId="{AEB58C84-3E5D-4E72-98E7-F4D8D1DC7293}" type="presParOf" srcId="{24D74086-0F3E-424D-9039-42B642E82C9E}" destId="{74661998-C2CF-4DEA-BAAE-BABD6AA9128B}" srcOrd="0" destOrd="0" presId="urn:microsoft.com/office/officeart/2005/8/layout/hProcess3"/>
    <dgm:cxn modelId="{42DAE2A7-E144-4A63-9181-8A07753AC59A}" type="presParOf" srcId="{24D74086-0F3E-424D-9039-42B642E82C9E}" destId="{4F62B1F5-3B2F-451A-9A7C-55C70130228D}" srcOrd="1" destOrd="0" presId="urn:microsoft.com/office/officeart/2005/8/layout/hProcess3"/>
    <dgm:cxn modelId="{196D843C-62FA-4EC9-9683-2E8E5E872982}" type="presParOf" srcId="{4F62B1F5-3B2F-451A-9A7C-55C70130228D}" destId="{69D22E18-E192-4028-80C7-CFE4FE2F6798}" srcOrd="0" destOrd="0" presId="urn:microsoft.com/office/officeart/2005/8/layout/hProcess3"/>
    <dgm:cxn modelId="{43A0D278-3F74-460B-A691-EBDBFA0FEDF0}" type="presParOf" srcId="{4F62B1F5-3B2F-451A-9A7C-55C70130228D}" destId="{9AC3670F-A5CB-4820-A55C-31CBDB80708E}" srcOrd="1" destOrd="0" presId="urn:microsoft.com/office/officeart/2005/8/layout/hProcess3"/>
    <dgm:cxn modelId="{E6374F45-D5E2-4F68-B288-1665D92AD3BE}" type="presParOf" srcId="{9AC3670F-A5CB-4820-A55C-31CBDB80708E}" destId="{3CD08302-20D3-498D-AB4F-B147662E132C}" srcOrd="0" destOrd="0" presId="urn:microsoft.com/office/officeart/2005/8/layout/hProcess3"/>
    <dgm:cxn modelId="{D2136795-14BA-4341-9704-BC9E444F1E13}" type="presParOf" srcId="{9AC3670F-A5CB-4820-A55C-31CBDB80708E}" destId="{EB3DE644-8184-4D96-B922-6176838344B1}" srcOrd="1" destOrd="0" presId="urn:microsoft.com/office/officeart/2005/8/layout/hProcess3"/>
    <dgm:cxn modelId="{8A48E587-6F48-4289-9E34-1703E91C1512}" type="presParOf" srcId="{9AC3670F-A5CB-4820-A55C-31CBDB80708E}" destId="{C58667F5-53FF-4001-819E-2C96ABDE4B8C}" srcOrd="2" destOrd="0" presId="urn:microsoft.com/office/officeart/2005/8/layout/hProcess3"/>
    <dgm:cxn modelId="{97C40AA0-9765-483B-9EB3-88B17314A3B9}" type="presParOf" srcId="{9AC3670F-A5CB-4820-A55C-31CBDB80708E}" destId="{4EDAA804-8214-4AB9-A37A-FE2B88EC8055}" srcOrd="3" destOrd="0" presId="urn:microsoft.com/office/officeart/2005/8/layout/hProcess3"/>
    <dgm:cxn modelId="{DA98140F-0AA2-40E7-85F9-AB6371B64044}" type="presParOf" srcId="{4F62B1F5-3B2F-451A-9A7C-55C70130228D}" destId="{086C40F4-DC5B-443F-9CAC-F2741C4A764D}" srcOrd="2" destOrd="0" presId="urn:microsoft.com/office/officeart/2005/8/layout/hProcess3"/>
    <dgm:cxn modelId="{941CB017-A77A-4EE5-9122-480BC1854FC9}" type="presParOf" srcId="{4F62B1F5-3B2F-451A-9A7C-55C70130228D}" destId="{7922588E-17B4-42EE-8F7B-9BF58F84BBEC}" srcOrd="3" destOrd="0" presId="urn:microsoft.com/office/officeart/2005/8/layout/hProcess3"/>
    <dgm:cxn modelId="{62592B4E-8B8F-46E5-95ED-DCF3443B06F1}" type="presParOf" srcId="{4F62B1F5-3B2F-451A-9A7C-55C70130228D}" destId="{9133398A-06B6-4220-B764-472D33125FDC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3398A-06B6-4220-B764-472D33125FDC}">
      <dsp:nvSpPr>
        <dsp:cNvPr id="0" name=""/>
        <dsp:cNvSpPr/>
      </dsp:nvSpPr>
      <dsp:spPr>
        <a:xfrm>
          <a:off x="0" y="27164"/>
          <a:ext cx="1536348" cy="936000"/>
        </a:xfrm>
        <a:prstGeom prst="rightArrow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</dsp:sp>
    <dsp:sp modelId="{EB3DE644-8184-4D96-B922-6176838344B1}">
      <dsp:nvSpPr>
        <dsp:cNvPr id="0" name=""/>
        <dsp:cNvSpPr/>
      </dsp:nvSpPr>
      <dsp:spPr>
        <a:xfrm>
          <a:off x="123928" y="261165"/>
          <a:ext cx="1258785" cy="46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2080" rIns="0" bIns="13208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1"/>
              </a:solidFill>
            </a:rPr>
            <a:t>NLP Pipeline</a:t>
          </a:r>
        </a:p>
      </dsp:txBody>
      <dsp:txXfrm>
        <a:off x="123928" y="261165"/>
        <a:ext cx="1258785" cy="468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3398A-06B6-4220-B764-472D33125FDC}">
      <dsp:nvSpPr>
        <dsp:cNvPr id="0" name=""/>
        <dsp:cNvSpPr/>
      </dsp:nvSpPr>
      <dsp:spPr>
        <a:xfrm>
          <a:off x="0" y="27164"/>
          <a:ext cx="1536348" cy="936000"/>
        </a:xfrm>
        <a:prstGeom prst="rightArrow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</dsp:sp>
    <dsp:sp modelId="{EB3DE644-8184-4D96-B922-6176838344B1}">
      <dsp:nvSpPr>
        <dsp:cNvPr id="0" name=""/>
        <dsp:cNvSpPr/>
      </dsp:nvSpPr>
      <dsp:spPr>
        <a:xfrm>
          <a:off x="123928" y="261165"/>
          <a:ext cx="1258785" cy="46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2080" rIns="0" bIns="13208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1"/>
              </a:solidFill>
            </a:rPr>
            <a:t>NLP Pipeline</a:t>
          </a:r>
        </a:p>
      </dsp:txBody>
      <dsp:txXfrm>
        <a:off x="123928" y="261165"/>
        <a:ext cx="1258785" cy="46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A4F8-9874-21E8-5424-93E17B55F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2A509-F44C-8058-6A79-859924214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407E3-5325-14F4-6FE5-C3D93BBBE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8FC1-8622-4D27-81F2-34C758F98EC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9406-BA2F-A6F2-91CD-5EAE8B37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5D74C-0453-9009-E100-DE47BB14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B883-9089-4C68-9504-DC3FD755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4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B47B-AAC5-9DFC-F458-84C0BF2D7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E7E10-9030-ACEA-FD46-393F1DD9D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FD3C0-EA7D-5746-4F11-AE328844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8FC1-8622-4D27-81F2-34C758F98EC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64312-35BC-F821-8BAE-E01515A0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B206-772F-3CFC-64B8-DF17E3B9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B883-9089-4C68-9504-DC3FD755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1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B8DF6-4E63-AF5E-2DD7-9BEF1E297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03CE6-ECF3-9D97-6E74-2668B09F9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8AC2D-B28E-0BEA-30C6-E18C7322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8FC1-8622-4D27-81F2-34C758F98EC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13FFE-A3CF-3AF4-C584-4769A95E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F066E-D157-BD29-F3FC-DBC13BAA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B883-9089-4C68-9504-DC3FD755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1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5F55-67DC-1126-5989-62C15758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80296-0B08-0F8C-E00F-A592ECD18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E3F81-4F44-9882-35C2-0814747E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8FC1-8622-4D27-81F2-34C758F98EC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3B9FA-2A6E-2A86-A932-BE12E29E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70435-FBF3-F8A2-05B4-508FE304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B883-9089-4C68-9504-DC3FD755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7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3C438-0D97-26F9-8723-67743065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137A9-D2D6-64D2-66A4-96DF0BD5F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A18E3-E986-24B9-B5D6-14BC75AE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8FC1-8622-4D27-81F2-34C758F98EC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7C28B-7CC6-F82E-81C6-EC6602B1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83F3B-0724-77C1-830A-D48A0A02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B883-9089-4C68-9504-DC3FD755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5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8DC81-02E0-340C-928A-F031DEB9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4D37A-835E-8317-3FE9-A9C9E7A36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75BB9-D376-E1E1-1F03-A65FB4EF4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CCB59-8F02-FB59-945A-285876F5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8FC1-8622-4D27-81F2-34C758F98EC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A5451-F8C8-DAA7-1436-EAD9B2E3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8CE88-9D8A-2999-3C80-6189AAF5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B883-9089-4C68-9504-DC3FD755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19C9-FADE-C029-D6B8-220CE9E37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F1C92-F06B-DCA6-BE55-8846E60A2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F7394-E158-6CDE-7BB1-CCB41837A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65604-BD94-83FC-FDB9-6E0CF9E0E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049165-707D-885A-D5EB-BDEAAFA75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E885-34E8-30EF-ABDB-A5F2F8343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8FC1-8622-4D27-81F2-34C758F98EC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B734F6-05B0-3E40-1E1F-F3EAC8F9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C8A810-FC0C-6854-FFE6-8D7F9452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B883-9089-4C68-9504-DC3FD755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2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2E36-3AC6-BA42-8A68-99E8FCB7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92D54-2A67-ED1D-A8A4-0C50DD20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8FC1-8622-4D27-81F2-34C758F98EC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5C57E-3EA8-C85D-7B82-195DC7ED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58875-E230-2F13-8059-EEF54563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B883-9089-4C68-9504-DC3FD755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3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37B04-B819-329E-03CE-BBDB347C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8FC1-8622-4D27-81F2-34C758F98EC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DF2EE-7567-2AEF-453C-3202D82F5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B31BC-ABFE-20CD-85A5-14E92EF1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B883-9089-4C68-9504-DC3FD755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7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28AF-6316-016B-25B7-B4FAE48F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49A2C-D666-D1AF-9B98-978AF48B3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198E7-3B92-0892-C22D-CCC453D27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0EBC2-469E-99A5-0C36-A776812A2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8FC1-8622-4D27-81F2-34C758F98EC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2CDF3-B849-AEBC-14DD-330255C7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A2AA1-AB6B-3DDC-DC7B-C1B3FD44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B883-9089-4C68-9504-DC3FD755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3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CA4A-625F-2F80-42C7-5526FF6C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D24BF0-B246-D3F8-A8B5-865EEFF79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E2798-9195-D97B-8397-BCA89C600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AED4F-AF69-121F-449A-8442026E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8FC1-8622-4D27-81F2-34C758F98EC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CFD1F-8879-0669-94C1-4BF2FD81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07060-CF1A-B3CE-8A38-39E99F5B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B883-9089-4C68-9504-DC3FD755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2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F02AD-AF19-850D-1880-62219102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B73CA-2E72-AD1F-6071-A260489CA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08DD3-2C6C-50D1-BDC4-CDAF4B2F8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D8FC1-8622-4D27-81F2-34C758F98EC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446CD-C40A-7316-CA21-57EB6E4CC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FCB1E-366A-2953-B006-70E5BD448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AB883-9089-4C68-9504-DC3FD755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4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0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9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F47A5C-0974-F0B0-87CD-7F1AC851EA72}"/>
              </a:ext>
            </a:extLst>
          </p:cNvPr>
          <p:cNvCxnSpPr>
            <a:cxnSpLocks/>
          </p:cNvCxnSpPr>
          <p:nvPr/>
        </p:nvCxnSpPr>
        <p:spPr>
          <a:xfrm>
            <a:off x="2913903" y="1134020"/>
            <a:ext cx="0" cy="24387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2C8A7E-9409-1F0B-1C67-E52EC9420379}"/>
              </a:ext>
            </a:extLst>
          </p:cNvPr>
          <p:cNvCxnSpPr>
            <a:cxnSpLocks/>
          </p:cNvCxnSpPr>
          <p:nvPr/>
        </p:nvCxnSpPr>
        <p:spPr>
          <a:xfrm>
            <a:off x="1672667" y="2525142"/>
            <a:ext cx="24824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182A90E-BF1A-E329-EEDB-4ED91716DEE0}"/>
              </a:ext>
            </a:extLst>
          </p:cNvPr>
          <p:cNvSpPr/>
          <p:nvPr/>
        </p:nvSpPr>
        <p:spPr>
          <a:xfrm rot="19595646">
            <a:off x="2780928" y="2060754"/>
            <a:ext cx="1484732" cy="6837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248D7D9-2C3D-123D-91EE-74439FA4479F}"/>
              </a:ext>
            </a:extLst>
          </p:cNvPr>
          <p:cNvSpPr/>
          <p:nvPr/>
        </p:nvSpPr>
        <p:spPr>
          <a:xfrm rot="20251042">
            <a:off x="2883949" y="2197596"/>
            <a:ext cx="1484732" cy="683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3F74C2-B53D-F95F-2FA3-196ECD1AE8A5}"/>
              </a:ext>
            </a:extLst>
          </p:cNvPr>
          <p:cNvSpPr txBox="1"/>
          <p:nvPr/>
        </p:nvSpPr>
        <p:spPr>
          <a:xfrm>
            <a:off x="3390336" y="1299227"/>
            <a:ext cx="948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alveolar </a:t>
            </a:r>
            <a:r>
              <a:rPr lang="en-US" sz="1200" b="1" dirty="0" err="1"/>
              <a:t>mï</a:t>
            </a:r>
            <a:r>
              <a:rPr lang="en-US" sz="1200" b="1" dirty="0"/>
              <a:t>† ccl3+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B7F065-B375-23C0-BFB7-DF8119E1EF57}"/>
              </a:ext>
            </a:extLst>
          </p:cNvPr>
          <p:cNvSpPr txBox="1"/>
          <p:nvPr/>
        </p:nvSpPr>
        <p:spPr>
          <a:xfrm>
            <a:off x="3864531" y="1864106"/>
            <a:ext cx="1385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alveolar macrophage CCL3+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C81483-3FB8-C7D5-D186-BFFB8886F723}"/>
              </a:ext>
            </a:extLst>
          </p:cNvPr>
          <p:cNvCxnSpPr>
            <a:cxnSpLocks/>
          </p:cNvCxnSpPr>
          <p:nvPr/>
        </p:nvCxnSpPr>
        <p:spPr>
          <a:xfrm>
            <a:off x="7028489" y="1156128"/>
            <a:ext cx="0" cy="24387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CACE808-C7A6-5003-B5A4-37F87D6EEAEF}"/>
              </a:ext>
            </a:extLst>
          </p:cNvPr>
          <p:cNvCxnSpPr>
            <a:cxnSpLocks/>
          </p:cNvCxnSpPr>
          <p:nvPr/>
        </p:nvCxnSpPr>
        <p:spPr>
          <a:xfrm>
            <a:off x="5816404" y="2525142"/>
            <a:ext cx="24824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6184882-3921-1E13-706A-9218AF387134}"/>
              </a:ext>
            </a:extLst>
          </p:cNvPr>
          <p:cNvSpPr/>
          <p:nvPr/>
        </p:nvSpPr>
        <p:spPr>
          <a:xfrm rot="19595646">
            <a:off x="6924665" y="2060754"/>
            <a:ext cx="1484732" cy="6837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1AE1DE7-1080-BF47-8302-96589C59DE5B}"/>
              </a:ext>
            </a:extLst>
          </p:cNvPr>
          <p:cNvSpPr/>
          <p:nvPr/>
        </p:nvSpPr>
        <p:spPr>
          <a:xfrm rot="11858886">
            <a:off x="5568330" y="2248669"/>
            <a:ext cx="1484732" cy="683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E25A457-5B7A-77DC-151E-3B48E0218583}"/>
              </a:ext>
            </a:extLst>
          </p:cNvPr>
          <p:cNvSpPr txBox="1"/>
          <p:nvPr/>
        </p:nvSpPr>
        <p:spPr>
          <a:xfrm>
            <a:off x="7534073" y="1299227"/>
            <a:ext cx="948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alveolar </a:t>
            </a:r>
            <a:r>
              <a:rPr lang="en-US" sz="1200" b="1" dirty="0" err="1"/>
              <a:t>mï</a:t>
            </a:r>
            <a:r>
              <a:rPr lang="en-US" sz="1200" b="1" dirty="0"/>
              <a:t>† ccl3+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29D7C9-C8F3-C570-0059-B0BDA94DDACF}"/>
              </a:ext>
            </a:extLst>
          </p:cNvPr>
          <p:cNvSpPr txBox="1"/>
          <p:nvPr/>
        </p:nvSpPr>
        <p:spPr>
          <a:xfrm>
            <a:off x="5373921" y="1681352"/>
            <a:ext cx="1385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vascular smooth muscle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530581-CC9A-7F75-4E6A-821B496BC613}"/>
              </a:ext>
            </a:extLst>
          </p:cNvPr>
          <p:cNvSpPr txBox="1"/>
          <p:nvPr/>
        </p:nvSpPr>
        <p:spPr>
          <a:xfrm>
            <a:off x="4315768" y="480965"/>
            <a:ext cx="1868773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Cosine Similarities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B8162D-23BA-CB25-8A8D-4445ED140AED}"/>
              </a:ext>
            </a:extLst>
          </p:cNvPr>
          <p:cNvSpPr txBox="1"/>
          <p:nvPr/>
        </p:nvSpPr>
        <p:spPr>
          <a:xfrm>
            <a:off x="1404261" y="3572758"/>
            <a:ext cx="3019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Input naming conventions essentially means the same as the ASCT+B Cell-Type annotation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F078E0-8E81-B921-65B3-36480F4F8143}"/>
              </a:ext>
            </a:extLst>
          </p:cNvPr>
          <p:cNvSpPr txBox="1"/>
          <p:nvPr/>
        </p:nvSpPr>
        <p:spPr>
          <a:xfrm>
            <a:off x="5547998" y="3594866"/>
            <a:ext cx="301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Both naming conventions indicate very different Cell-Types based </a:t>
            </a:r>
            <a:r>
              <a:rPr lang="en-US" sz="1200" b="1"/>
              <a:t>on semantics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9989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07DBF9B3-5E2D-FE01-88CE-25DD83112575}"/>
              </a:ext>
            </a:extLst>
          </p:cNvPr>
          <p:cNvSpPr/>
          <p:nvPr/>
        </p:nvSpPr>
        <p:spPr>
          <a:xfrm>
            <a:off x="4595127" y="4032316"/>
            <a:ext cx="3643150" cy="190552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18000">
                <a:schemeClr val="accent6">
                  <a:lumMod val="97000"/>
                  <a:lumOff val="3000"/>
                </a:schemeClr>
              </a:gs>
              <a:gs pos="64000">
                <a:schemeClr val="accent6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D47EF0-F6A3-A407-6355-50D1A3D439B9}"/>
              </a:ext>
            </a:extLst>
          </p:cNvPr>
          <p:cNvSpPr/>
          <p:nvPr/>
        </p:nvSpPr>
        <p:spPr>
          <a:xfrm>
            <a:off x="738291" y="1164655"/>
            <a:ext cx="8754502" cy="198225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55A583-2179-6DF0-318B-AE31F1EC5A4A}"/>
              </a:ext>
            </a:extLst>
          </p:cNvPr>
          <p:cNvSpPr txBox="1"/>
          <p:nvPr/>
        </p:nvSpPr>
        <p:spPr>
          <a:xfrm>
            <a:off x="845305" y="1120669"/>
            <a:ext cx="2539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1:</a:t>
            </a:r>
          </a:p>
          <a:p>
            <a:r>
              <a:rPr lang="en-US" sz="1200" dirty="0"/>
              <a:t>Creating reference embeddings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E8E2FAE2-A323-AD50-C313-A9069D198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96" y="1552222"/>
            <a:ext cx="1246123" cy="1246123"/>
          </a:xfrm>
          <a:prstGeom prst="rect">
            <a:avLst/>
          </a:prstGeom>
        </p:spPr>
      </p:pic>
      <p:pic>
        <p:nvPicPr>
          <p:cNvPr id="9" name="Picture 8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0753F22-D87B-0A3B-DF2F-79F272168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550" y="1823314"/>
            <a:ext cx="617147" cy="6237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2FA665-4168-26BE-A434-3609756DB51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88614" y="2135206"/>
            <a:ext cx="930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325E225A-9775-7369-4D60-ABD4EEA789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563" y="1643297"/>
            <a:ext cx="1085814" cy="97151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9C9C0B-4922-D6A7-466C-08E15FF17B8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236697" y="2129056"/>
            <a:ext cx="977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9797EE-54EB-92D0-B66B-1CB488693BA2}"/>
              </a:ext>
            </a:extLst>
          </p:cNvPr>
          <p:cNvSpPr txBox="1"/>
          <p:nvPr/>
        </p:nvSpPr>
        <p:spPr>
          <a:xfrm>
            <a:off x="3710757" y="2686113"/>
            <a:ext cx="209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ASCT+B aggregated view</a:t>
            </a:r>
          </a:p>
          <a:p>
            <a:pPr algn="ctr"/>
            <a:r>
              <a:rPr lang="en-US" sz="900" dirty="0"/>
              <a:t>[CT-Name, CT-ID, CT-Label, Description]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D1D911-3D86-C398-7A4D-CDF3E7C1DFC7}"/>
              </a:ext>
            </a:extLst>
          </p:cNvPr>
          <p:cNvSpPr txBox="1"/>
          <p:nvPr/>
        </p:nvSpPr>
        <p:spPr>
          <a:xfrm>
            <a:off x="2280762" y="2524285"/>
            <a:ext cx="126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ASCT+B dataset</a:t>
            </a:r>
          </a:p>
          <a:p>
            <a:pPr algn="ctr"/>
            <a:r>
              <a:rPr lang="en-US" sz="900" dirty="0"/>
              <a:t>of all unique </a:t>
            </a:r>
            <a:r>
              <a:rPr lang="en-US" sz="900" dirty="0" err="1"/>
              <a:t>CellTypes</a:t>
            </a:r>
            <a:endParaRPr lang="en-US" sz="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4782E0-EAD5-01BE-3327-42980C63FA04}"/>
              </a:ext>
            </a:extLst>
          </p:cNvPr>
          <p:cNvSpPr txBox="1"/>
          <p:nvPr/>
        </p:nvSpPr>
        <p:spPr>
          <a:xfrm>
            <a:off x="1035061" y="2682929"/>
            <a:ext cx="12606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ASCT+B organ data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12E8747C-BA4B-E327-4D10-8D5C66C2B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502" y="3256121"/>
            <a:ext cx="574509" cy="56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EB7C4F2-DFD8-A259-6F04-761C19B77678}"/>
              </a:ext>
            </a:extLst>
          </p:cNvPr>
          <p:cNvSpPr txBox="1"/>
          <p:nvPr/>
        </p:nvSpPr>
        <p:spPr>
          <a:xfrm>
            <a:off x="3030801" y="3780985"/>
            <a:ext cx="138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Cell Ontology API Fetch </a:t>
            </a:r>
            <a:r>
              <a:rPr lang="en-US" sz="900" dirty="0" err="1"/>
              <a:t>CellType</a:t>
            </a:r>
            <a:r>
              <a:rPr lang="en-US" sz="900" dirty="0"/>
              <a:t>-Description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593358-209D-0F25-ACC5-173ED0DC6E83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3701029" y="2129056"/>
            <a:ext cx="9728" cy="112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hape 32">
            <a:extLst>
              <a:ext uri="{FF2B5EF4-FFF2-40B4-BE49-F238E27FC236}">
                <a16:creationId xmlns:a16="http://schemas.microsoft.com/office/drawing/2014/main" id="{4743432D-F4C8-E93B-74DC-C950A7486F96}"/>
              </a:ext>
            </a:extLst>
          </p:cNvPr>
          <p:cNvSpPr/>
          <p:nvPr/>
        </p:nvSpPr>
        <p:spPr>
          <a:xfrm rot="1898290">
            <a:off x="5139902" y="4107198"/>
            <a:ext cx="2749050" cy="2110785"/>
          </a:xfrm>
          <a:prstGeom prst="swooshArrow">
            <a:avLst>
              <a:gd name="adj1" fmla="val 16310"/>
              <a:gd name="adj2" fmla="val 31370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068C9EB-E74E-A4D4-7C91-A57C4362A3F4}"/>
              </a:ext>
            </a:extLst>
          </p:cNvPr>
          <p:cNvGrpSpPr/>
          <p:nvPr/>
        </p:nvGrpSpPr>
        <p:grpSpPr>
          <a:xfrm>
            <a:off x="4563712" y="4502423"/>
            <a:ext cx="882824" cy="492464"/>
            <a:chOff x="1083733" y="0"/>
            <a:chExt cx="2205397" cy="86698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4D70149-62F8-C92F-12B3-BB9C848A4573}"/>
                </a:ext>
              </a:extLst>
            </p:cNvPr>
            <p:cNvSpPr/>
            <p:nvPr/>
          </p:nvSpPr>
          <p:spPr>
            <a:xfrm>
              <a:off x="1083733" y="0"/>
              <a:ext cx="2205397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53AFF4-2FB3-1096-83AC-7079CB651A68}"/>
                </a:ext>
              </a:extLst>
            </p:cNvPr>
            <p:cNvSpPr txBox="1"/>
            <p:nvPr/>
          </p:nvSpPr>
          <p:spPr>
            <a:xfrm>
              <a:off x="1083733" y="0"/>
              <a:ext cx="2205397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b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1. Remove </a:t>
              </a:r>
              <a:br>
                <a:rPr lang="en-US" sz="1200" kern="1200" dirty="0"/>
              </a:br>
              <a:r>
                <a:rPr lang="en-US" sz="1200" kern="1200" dirty="0"/>
                <a:t>whitespaces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B2FE3B4-22B7-5EEF-6FD4-75BBFD4C6DD8}"/>
              </a:ext>
            </a:extLst>
          </p:cNvPr>
          <p:cNvGrpSpPr/>
          <p:nvPr/>
        </p:nvGrpSpPr>
        <p:grpSpPr>
          <a:xfrm>
            <a:off x="6126541" y="4795071"/>
            <a:ext cx="928239" cy="866986"/>
            <a:chOff x="3765973" y="1025753"/>
            <a:chExt cx="3278293" cy="86698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71C327B-78F5-46B7-0C38-ECF04686D8D1}"/>
                </a:ext>
              </a:extLst>
            </p:cNvPr>
            <p:cNvSpPr/>
            <p:nvPr/>
          </p:nvSpPr>
          <p:spPr>
            <a:xfrm>
              <a:off x="3765973" y="1025753"/>
              <a:ext cx="3278293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5CD150F-3B3C-88E4-8A0B-ABA5E82F50FA}"/>
                </a:ext>
              </a:extLst>
            </p:cNvPr>
            <p:cNvSpPr txBox="1"/>
            <p:nvPr/>
          </p:nvSpPr>
          <p:spPr>
            <a:xfrm>
              <a:off x="3765973" y="1025753"/>
              <a:ext cx="3278293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4. Expand</a:t>
              </a:r>
              <a:br>
                <a:rPr lang="en-US" sz="1200" kern="1200" dirty="0"/>
              </a:br>
              <a:r>
                <a:rPr lang="en-US" sz="1200" kern="1200" dirty="0"/>
                <a:t>word</a:t>
              </a:r>
              <a:br>
                <a:rPr lang="en-US" sz="1200" kern="1200" dirty="0"/>
              </a:br>
              <a:r>
                <a:rPr lang="en-US" sz="1200" kern="1200" dirty="0"/>
                <a:t>contractions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F313E55-33F3-CDB0-1E88-3AD6FA481522}"/>
              </a:ext>
            </a:extLst>
          </p:cNvPr>
          <p:cNvGrpSpPr/>
          <p:nvPr/>
        </p:nvGrpSpPr>
        <p:grpSpPr>
          <a:xfrm>
            <a:off x="5083934" y="5092129"/>
            <a:ext cx="896259" cy="592125"/>
            <a:chOff x="-930129" y="1537817"/>
            <a:chExt cx="4254555" cy="188134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EFEE287-3490-3EB7-D2DE-65DF53CAE255}"/>
                </a:ext>
              </a:extLst>
            </p:cNvPr>
            <p:cNvSpPr/>
            <p:nvPr/>
          </p:nvSpPr>
          <p:spPr>
            <a:xfrm>
              <a:off x="1083733" y="1537817"/>
              <a:ext cx="2205397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C11DDEF-98F3-2E6F-4626-15DE940D9FC8}"/>
                </a:ext>
              </a:extLst>
            </p:cNvPr>
            <p:cNvSpPr txBox="1"/>
            <p:nvPr/>
          </p:nvSpPr>
          <p:spPr>
            <a:xfrm>
              <a:off x="-930129" y="1582423"/>
              <a:ext cx="4254555" cy="18367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2. Replace special</a:t>
              </a:r>
              <a:br>
                <a:rPr lang="en-US" sz="1200" kern="1200" dirty="0"/>
              </a:br>
              <a:r>
                <a:rPr lang="en-US" sz="1200" kern="1200" dirty="0"/>
                <a:t>chars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68D5B7D-FAA4-4A70-581E-08775A4AC644}"/>
              </a:ext>
            </a:extLst>
          </p:cNvPr>
          <p:cNvGrpSpPr/>
          <p:nvPr/>
        </p:nvGrpSpPr>
        <p:grpSpPr>
          <a:xfrm>
            <a:off x="6960587" y="4077076"/>
            <a:ext cx="714691" cy="866986"/>
            <a:chOff x="4838869" y="2137122"/>
            <a:chExt cx="2205397" cy="86698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FD0841D-209D-31FF-98B0-16C891FF40C7}"/>
                </a:ext>
              </a:extLst>
            </p:cNvPr>
            <p:cNvSpPr/>
            <p:nvPr/>
          </p:nvSpPr>
          <p:spPr>
            <a:xfrm>
              <a:off x="4838869" y="2137122"/>
              <a:ext cx="2205397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E4C9D3F-7590-EAE4-7AF2-3A52AC14BDE8}"/>
                </a:ext>
              </a:extLst>
            </p:cNvPr>
            <p:cNvSpPr txBox="1"/>
            <p:nvPr/>
          </p:nvSpPr>
          <p:spPr>
            <a:xfrm>
              <a:off x="4838869" y="2137122"/>
              <a:ext cx="2205397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5. Convert</a:t>
              </a:r>
              <a:br>
                <a:rPr lang="en-US" sz="1200" kern="1200" dirty="0"/>
              </a:br>
              <a:r>
                <a:rPr lang="en-US" sz="1200" kern="1200" dirty="0"/>
                <a:t>number </a:t>
              </a:r>
              <a:br>
                <a:rPr lang="en-US" sz="1200" kern="1200" dirty="0"/>
              </a:br>
              <a:r>
                <a:rPr lang="en-US" sz="1200" kern="1200" dirty="0"/>
                <a:t>to word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099E37C-15EA-F13B-9849-65B9AB1B1D00}"/>
              </a:ext>
            </a:extLst>
          </p:cNvPr>
          <p:cNvGrpSpPr/>
          <p:nvPr/>
        </p:nvGrpSpPr>
        <p:grpSpPr>
          <a:xfrm>
            <a:off x="5566821" y="4232020"/>
            <a:ext cx="811874" cy="578086"/>
            <a:chOff x="1083733" y="2778131"/>
            <a:chExt cx="3491172" cy="88542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4BD49CB-CD21-C9CC-B086-F7AF9E97EEE5}"/>
                </a:ext>
              </a:extLst>
            </p:cNvPr>
            <p:cNvSpPr/>
            <p:nvPr/>
          </p:nvSpPr>
          <p:spPr>
            <a:xfrm>
              <a:off x="1083733" y="2796574"/>
              <a:ext cx="3278293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113E5F0-88B0-C91D-0E69-A0F60E5F4283}"/>
                </a:ext>
              </a:extLst>
            </p:cNvPr>
            <p:cNvSpPr txBox="1"/>
            <p:nvPr/>
          </p:nvSpPr>
          <p:spPr>
            <a:xfrm>
              <a:off x="1296612" y="2778131"/>
              <a:ext cx="3278293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3. Make lowercase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5880CF-A353-A25C-8C9E-EDD86CD6F5E4}"/>
              </a:ext>
            </a:extLst>
          </p:cNvPr>
          <p:cNvGrpSpPr/>
          <p:nvPr/>
        </p:nvGrpSpPr>
        <p:grpSpPr>
          <a:xfrm>
            <a:off x="7186744" y="5345715"/>
            <a:ext cx="724117" cy="592125"/>
            <a:chOff x="4064000" y="4551680"/>
            <a:chExt cx="2980266" cy="86698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B619F1E-9585-18AF-B561-C66F4FA1CA56}"/>
                </a:ext>
              </a:extLst>
            </p:cNvPr>
            <p:cNvSpPr/>
            <p:nvPr/>
          </p:nvSpPr>
          <p:spPr>
            <a:xfrm>
              <a:off x="4064000" y="4551680"/>
              <a:ext cx="298026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EC8AAC3-DFAC-5B0E-9F98-9ADC5A1F474D}"/>
                </a:ext>
              </a:extLst>
            </p:cNvPr>
            <p:cNvSpPr txBox="1"/>
            <p:nvPr/>
          </p:nvSpPr>
          <p:spPr>
            <a:xfrm>
              <a:off x="4064000" y="4551680"/>
              <a:ext cx="298026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t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6. Get</a:t>
              </a:r>
              <a:br>
                <a:rPr lang="en-US" sz="1200" kern="1200" dirty="0"/>
              </a:br>
              <a:r>
                <a:rPr lang="en-US" sz="1200" kern="1200" dirty="0"/>
                <a:t>root word</a:t>
              </a:r>
            </a:p>
          </p:txBody>
        </p:sp>
      </p:grpSp>
      <p:graphicFrame>
        <p:nvGraphicFramePr>
          <p:cNvPr id="52" name="Diagram 51">
            <a:extLst>
              <a:ext uri="{FF2B5EF4-FFF2-40B4-BE49-F238E27FC236}">
                <a16:creationId xmlns:a16="http://schemas.microsoft.com/office/drawing/2014/main" id="{6328B15C-FD66-B791-A915-054B1E1E08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650171"/>
              </p:ext>
            </p:extLst>
          </p:nvPr>
        </p:nvGraphicFramePr>
        <p:xfrm>
          <a:off x="5599289" y="1631229"/>
          <a:ext cx="1536348" cy="990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54" name="Graphic 53" descr="Cube with solid fill">
            <a:extLst>
              <a:ext uri="{FF2B5EF4-FFF2-40B4-BE49-F238E27FC236}">
                <a16:creationId xmlns:a16="http://schemas.microsoft.com/office/drawing/2014/main" id="{610301C9-B50B-FE6F-9BF7-C6C5DEFCBD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76279" y="1672358"/>
            <a:ext cx="914400" cy="91440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5029405-0956-8E94-87B2-00A505D4362A}"/>
              </a:ext>
            </a:extLst>
          </p:cNvPr>
          <p:cNvCxnSpPr>
            <a:cxnSpLocks/>
            <a:stCxn id="11" idx="3"/>
            <a:endCxn id="52" idx="1"/>
          </p:cNvCxnSpPr>
          <p:nvPr/>
        </p:nvCxnSpPr>
        <p:spPr>
          <a:xfrm flipV="1">
            <a:off x="5300377" y="2126394"/>
            <a:ext cx="298912" cy="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C3C73A3-5FDB-5CF1-4B71-803F94B1AC70}"/>
              </a:ext>
            </a:extLst>
          </p:cNvPr>
          <p:cNvCxnSpPr>
            <a:cxnSpLocks/>
          </p:cNvCxnSpPr>
          <p:nvPr/>
        </p:nvCxnSpPr>
        <p:spPr>
          <a:xfrm>
            <a:off x="7150790" y="2126394"/>
            <a:ext cx="372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8B2ED10-E400-4BB4-B583-4CFAF5010D0C}"/>
              </a:ext>
            </a:extLst>
          </p:cNvPr>
          <p:cNvSpPr txBox="1"/>
          <p:nvPr/>
        </p:nvSpPr>
        <p:spPr>
          <a:xfrm>
            <a:off x="6930743" y="2519136"/>
            <a:ext cx="20934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BERT Model</a:t>
            </a:r>
            <a:br>
              <a:rPr lang="en-US" sz="900" dirty="0"/>
            </a:br>
            <a:r>
              <a:rPr lang="en-US" sz="900" dirty="0"/>
              <a:t>creates 768-dimensional</a:t>
            </a:r>
            <a:br>
              <a:rPr lang="en-US" sz="900" dirty="0"/>
            </a:br>
            <a:r>
              <a:rPr lang="en-US" sz="900" dirty="0"/>
              <a:t>embeddings for “Description”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42DEC0C-35BD-FBCA-BD0E-06AFE8442184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8258048" y="2150362"/>
            <a:ext cx="1915162" cy="2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5BD1EBE-E242-B561-DF33-E1DF12B49C54}"/>
              </a:ext>
            </a:extLst>
          </p:cNvPr>
          <p:cNvSpPr txBox="1"/>
          <p:nvPr/>
        </p:nvSpPr>
        <p:spPr>
          <a:xfrm>
            <a:off x="9652430" y="2765486"/>
            <a:ext cx="209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Pickle file/Key-value store:</a:t>
            </a:r>
          </a:p>
          <a:p>
            <a:pPr algn="ctr"/>
            <a:r>
              <a:rPr lang="en-US" sz="900" dirty="0"/>
              <a:t>Embedding -&gt; </a:t>
            </a:r>
            <a:r>
              <a:rPr lang="en-US" sz="900" dirty="0" err="1"/>
              <a:t>CellType</a:t>
            </a:r>
            <a:endParaRPr lang="en-US" sz="9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9162FD5-D4AD-1816-150D-C314B0893422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6416702" y="2346756"/>
            <a:ext cx="0" cy="16855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6" name="Picture 75" descr="Shape, circle&#10;&#10;Description automatically generated">
            <a:extLst>
              <a:ext uri="{FF2B5EF4-FFF2-40B4-BE49-F238E27FC236}">
                <a16:creationId xmlns:a16="http://schemas.microsoft.com/office/drawing/2014/main" id="{8C48FA7C-6C56-7345-EE22-A04F07ED97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210" y="1560579"/>
            <a:ext cx="1034239" cy="11795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1418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9AB0D2E-883A-9FBA-D1AE-CD880C4044C1}"/>
              </a:ext>
            </a:extLst>
          </p:cNvPr>
          <p:cNvSpPr/>
          <p:nvPr/>
        </p:nvSpPr>
        <p:spPr>
          <a:xfrm>
            <a:off x="1484281" y="3812800"/>
            <a:ext cx="3643150" cy="190552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18000">
                <a:schemeClr val="accent6">
                  <a:lumMod val="97000"/>
                  <a:lumOff val="3000"/>
                </a:schemeClr>
              </a:gs>
              <a:gs pos="64000">
                <a:schemeClr val="accent6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2D9091-AD09-C302-3BED-68DC3136EF00}"/>
              </a:ext>
            </a:extLst>
          </p:cNvPr>
          <p:cNvSpPr/>
          <p:nvPr/>
        </p:nvSpPr>
        <p:spPr>
          <a:xfrm>
            <a:off x="1143644" y="1070216"/>
            <a:ext cx="6784299" cy="198225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E7A1D3-6E17-69BF-DDFC-F923DEA1BE9C}"/>
              </a:ext>
            </a:extLst>
          </p:cNvPr>
          <p:cNvSpPr txBox="1"/>
          <p:nvPr/>
        </p:nvSpPr>
        <p:spPr>
          <a:xfrm>
            <a:off x="1250657" y="1026400"/>
            <a:ext cx="34910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2:</a:t>
            </a:r>
          </a:p>
          <a:p>
            <a:r>
              <a:rPr lang="en-US" sz="1200" dirty="0"/>
              <a:t>Map query </a:t>
            </a:r>
            <a:r>
              <a:rPr lang="en-US" sz="1200" dirty="0" err="1"/>
              <a:t>CellType</a:t>
            </a:r>
            <a:r>
              <a:rPr lang="en-US" sz="1200" dirty="0"/>
              <a:t>-Labels to reference embeddings</a:t>
            </a:r>
          </a:p>
        </p:txBody>
      </p:sp>
      <p:sp>
        <p:nvSpPr>
          <p:cNvPr id="38" name="Shape 37">
            <a:extLst>
              <a:ext uri="{FF2B5EF4-FFF2-40B4-BE49-F238E27FC236}">
                <a16:creationId xmlns:a16="http://schemas.microsoft.com/office/drawing/2014/main" id="{06970A4F-A669-2C73-BEEF-003CB4CE455E}"/>
              </a:ext>
            </a:extLst>
          </p:cNvPr>
          <p:cNvSpPr/>
          <p:nvPr/>
        </p:nvSpPr>
        <p:spPr>
          <a:xfrm rot="1898290">
            <a:off x="2029056" y="3887682"/>
            <a:ext cx="2749050" cy="2110785"/>
          </a:xfrm>
          <a:prstGeom prst="swooshArrow">
            <a:avLst>
              <a:gd name="adj1" fmla="val 16310"/>
              <a:gd name="adj2" fmla="val 31370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8AADC5E-5354-4805-4D93-9B5829219F05}"/>
              </a:ext>
            </a:extLst>
          </p:cNvPr>
          <p:cNvGrpSpPr/>
          <p:nvPr/>
        </p:nvGrpSpPr>
        <p:grpSpPr>
          <a:xfrm>
            <a:off x="1452866" y="4282907"/>
            <a:ext cx="882824" cy="492464"/>
            <a:chOff x="1083733" y="0"/>
            <a:chExt cx="2205397" cy="86698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7D8BAF3-8083-9F50-FCD7-B8D1CA313C51}"/>
                </a:ext>
              </a:extLst>
            </p:cNvPr>
            <p:cNvSpPr/>
            <p:nvPr/>
          </p:nvSpPr>
          <p:spPr>
            <a:xfrm>
              <a:off x="1083733" y="0"/>
              <a:ext cx="2205397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E9C85DE-4A72-00E5-4052-9064D991671B}"/>
                </a:ext>
              </a:extLst>
            </p:cNvPr>
            <p:cNvSpPr txBox="1"/>
            <p:nvPr/>
          </p:nvSpPr>
          <p:spPr>
            <a:xfrm>
              <a:off x="1083733" y="0"/>
              <a:ext cx="2205397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b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1. Remove </a:t>
              </a:r>
              <a:br>
                <a:rPr lang="en-US" sz="1200" kern="1200" dirty="0"/>
              </a:br>
              <a:r>
                <a:rPr lang="en-US" sz="1200" kern="1200" dirty="0"/>
                <a:t>whitespaces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C58D66-883A-424E-8D44-528AA35BD71A}"/>
              </a:ext>
            </a:extLst>
          </p:cNvPr>
          <p:cNvGrpSpPr/>
          <p:nvPr/>
        </p:nvGrpSpPr>
        <p:grpSpPr>
          <a:xfrm>
            <a:off x="3015695" y="4575555"/>
            <a:ext cx="928239" cy="866986"/>
            <a:chOff x="3765973" y="1025753"/>
            <a:chExt cx="3278293" cy="86698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AAA3C53-8450-9D70-179A-65AAA34BDB92}"/>
                </a:ext>
              </a:extLst>
            </p:cNvPr>
            <p:cNvSpPr/>
            <p:nvPr/>
          </p:nvSpPr>
          <p:spPr>
            <a:xfrm>
              <a:off x="3765973" y="1025753"/>
              <a:ext cx="3278293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37C6925-5B9F-39EC-B544-C4E53850AD3E}"/>
                </a:ext>
              </a:extLst>
            </p:cNvPr>
            <p:cNvSpPr txBox="1"/>
            <p:nvPr/>
          </p:nvSpPr>
          <p:spPr>
            <a:xfrm>
              <a:off x="3765973" y="1025753"/>
              <a:ext cx="3278293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4. Expand</a:t>
              </a:r>
              <a:br>
                <a:rPr lang="en-US" sz="1200" kern="1200" dirty="0"/>
              </a:br>
              <a:r>
                <a:rPr lang="en-US" sz="1200" kern="1200" dirty="0"/>
                <a:t>word</a:t>
              </a:r>
              <a:br>
                <a:rPr lang="en-US" sz="1200" kern="1200" dirty="0"/>
              </a:br>
              <a:r>
                <a:rPr lang="en-US" sz="1200" kern="1200" dirty="0"/>
                <a:t>contractions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2ADDEED-944A-EF73-EF8A-B7C88F9A41A3}"/>
              </a:ext>
            </a:extLst>
          </p:cNvPr>
          <p:cNvGrpSpPr/>
          <p:nvPr/>
        </p:nvGrpSpPr>
        <p:grpSpPr>
          <a:xfrm>
            <a:off x="1973088" y="4872613"/>
            <a:ext cx="896259" cy="592125"/>
            <a:chOff x="-930129" y="1537817"/>
            <a:chExt cx="4254555" cy="188134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47CEE98-EDC8-792A-FBAB-436D2E725394}"/>
                </a:ext>
              </a:extLst>
            </p:cNvPr>
            <p:cNvSpPr/>
            <p:nvPr/>
          </p:nvSpPr>
          <p:spPr>
            <a:xfrm>
              <a:off x="1083733" y="1537817"/>
              <a:ext cx="2205397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A0A95D8-F1C5-E0F8-7C62-844E5AC3CD4B}"/>
                </a:ext>
              </a:extLst>
            </p:cNvPr>
            <p:cNvSpPr txBox="1"/>
            <p:nvPr/>
          </p:nvSpPr>
          <p:spPr>
            <a:xfrm>
              <a:off x="-930129" y="1582423"/>
              <a:ext cx="4254555" cy="18367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2. Replace special</a:t>
              </a:r>
              <a:br>
                <a:rPr lang="en-US" sz="1200" kern="1200" dirty="0"/>
              </a:br>
              <a:r>
                <a:rPr lang="en-US" sz="1200" kern="1200" dirty="0"/>
                <a:t>chars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0AF082C-49C0-894F-F69F-6DE0B9F095CF}"/>
              </a:ext>
            </a:extLst>
          </p:cNvPr>
          <p:cNvGrpSpPr/>
          <p:nvPr/>
        </p:nvGrpSpPr>
        <p:grpSpPr>
          <a:xfrm>
            <a:off x="3849741" y="3857560"/>
            <a:ext cx="714691" cy="866986"/>
            <a:chOff x="4838869" y="2137122"/>
            <a:chExt cx="2205397" cy="86698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A00669B-C882-5B5A-B2BD-3F321F3F2574}"/>
                </a:ext>
              </a:extLst>
            </p:cNvPr>
            <p:cNvSpPr/>
            <p:nvPr/>
          </p:nvSpPr>
          <p:spPr>
            <a:xfrm>
              <a:off x="4838869" y="2137122"/>
              <a:ext cx="2205397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2C1831C-FCBE-E37D-433E-F71F31D3352D}"/>
                </a:ext>
              </a:extLst>
            </p:cNvPr>
            <p:cNvSpPr txBox="1"/>
            <p:nvPr/>
          </p:nvSpPr>
          <p:spPr>
            <a:xfrm>
              <a:off x="4838869" y="2137122"/>
              <a:ext cx="2205397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5. Convert</a:t>
              </a:r>
              <a:br>
                <a:rPr lang="en-US" sz="1200" kern="1200" dirty="0"/>
              </a:br>
              <a:r>
                <a:rPr lang="en-US" sz="1200" kern="1200" dirty="0"/>
                <a:t>number </a:t>
              </a:r>
              <a:br>
                <a:rPr lang="en-US" sz="1200" kern="1200" dirty="0"/>
              </a:br>
              <a:r>
                <a:rPr lang="en-US" sz="1200" kern="1200" dirty="0"/>
                <a:t>to word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24AB3BC-4910-773B-35DA-DC5C236DB49D}"/>
              </a:ext>
            </a:extLst>
          </p:cNvPr>
          <p:cNvGrpSpPr/>
          <p:nvPr/>
        </p:nvGrpSpPr>
        <p:grpSpPr>
          <a:xfrm>
            <a:off x="2455975" y="4012504"/>
            <a:ext cx="811874" cy="578086"/>
            <a:chOff x="1083733" y="2778131"/>
            <a:chExt cx="3491172" cy="88542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7C1696B-0CEC-9158-0817-D0824AEBDC30}"/>
                </a:ext>
              </a:extLst>
            </p:cNvPr>
            <p:cNvSpPr/>
            <p:nvPr/>
          </p:nvSpPr>
          <p:spPr>
            <a:xfrm>
              <a:off x="1083733" y="2796574"/>
              <a:ext cx="3278293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3B8ED69-5F61-D07C-E567-05ED47069769}"/>
                </a:ext>
              </a:extLst>
            </p:cNvPr>
            <p:cNvSpPr txBox="1"/>
            <p:nvPr/>
          </p:nvSpPr>
          <p:spPr>
            <a:xfrm>
              <a:off x="1296612" y="2778131"/>
              <a:ext cx="3278293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3. Make lowercase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25275F6-307D-84F7-3D31-C8144124D54B}"/>
              </a:ext>
            </a:extLst>
          </p:cNvPr>
          <p:cNvGrpSpPr/>
          <p:nvPr/>
        </p:nvGrpSpPr>
        <p:grpSpPr>
          <a:xfrm>
            <a:off x="4075898" y="5126199"/>
            <a:ext cx="724117" cy="592125"/>
            <a:chOff x="4064000" y="4551680"/>
            <a:chExt cx="2980266" cy="86698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61AE8C4-D5C3-847A-2DFC-52EACF9F9E4E}"/>
                </a:ext>
              </a:extLst>
            </p:cNvPr>
            <p:cNvSpPr/>
            <p:nvPr/>
          </p:nvSpPr>
          <p:spPr>
            <a:xfrm>
              <a:off x="4064000" y="4551680"/>
              <a:ext cx="298026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60D0AB-340B-BF18-8BE7-9C479AD8BE77}"/>
                </a:ext>
              </a:extLst>
            </p:cNvPr>
            <p:cNvSpPr txBox="1"/>
            <p:nvPr/>
          </p:nvSpPr>
          <p:spPr>
            <a:xfrm>
              <a:off x="4064000" y="4551680"/>
              <a:ext cx="298026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t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6. Get</a:t>
              </a:r>
              <a:br>
                <a:rPr lang="en-US" sz="1200" kern="1200" dirty="0"/>
              </a:br>
              <a:r>
                <a:rPr lang="en-US" sz="1200" kern="1200" dirty="0"/>
                <a:t>root word</a:t>
              </a:r>
            </a:p>
          </p:txBody>
        </p:sp>
      </p:grpSp>
      <p:graphicFrame>
        <p:nvGraphicFramePr>
          <p:cNvPr id="57" name="Diagram 56">
            <a:extLst>
              <a:ext uri="{FF2B5EF4-FFF2-40B4-BE49-F238E27FC236}">
                <a16:creationId xmlns:a16="http://schemas.microsoft.com/office/drawing/2014/main" id="{1064C0A7-A6B1-261A-ED6C-6697FD3927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282754"/>
              </p:ext>
            </p:extLst>
          </p:nvPr>
        </p:nvGraphicFramePr>
        <p:xfrm>
          <a:off x="2601565" y="1594942"/>
          <a:ext cx="1536348" cy="990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8" name="Graphic 57" descr="Cube with solid fill">
            <a:extLst>
              <a:ext uri="{FF2B5EF4-FFF2-40B4-BE49-F238E27FC236}">
                <a16:creationId xmlns:a16="http://schemas.microsoft.com/office/drawing/2014/main" id="{F72D8045-8D5F-C097-307C-3CBBBB13AD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78555" y="1636071"/>
            <a:ext cx="914400" cy="91440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6863AFB-FAB1-7909-713C-4150830C1E65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2302653" y="2090107"/>
            <a:ext cx="298912" cy="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AE67CC7-2879-D901-D391-250925FA9FB2}"/>
              </a:ext>
            </a:extLst>
          </p:cNvPr>
          <p:cNvCxnSpPr>
            <a:cxnSpLocks/>
          </p:cNvCxnSpPr>
          <p:nvPr/>
        </p:nvCxnSpPr>
        <p:spPr>
          <a:xfrm>
            <a:off x="4153066" y="2090107"/>
            <a:ext cx="372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5ADA714-5ECD-A175-70FE-D4D65E88E047}"/>
              </a:ext>
            </a:extLst>
          </p:cNvPr>
          <p:cNvSpPr txBox="1"/>
          <p:nvPr/>
        </p:nvSpPr>
        <p:spPr>
          <a:xfrm>
            <a:off x="3933940" y="2500482"/>
            <a:ext cx="20934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BERT Model</a:t>
            </a:r>
            <a:br>
              <a:rPr lang="en-US" sz="900" dirty="0"/>
            </a:br>
            <a:r>
              <a:rPr lang="en-US" sz="900" dirty="0"/>
              <a:t>creates 768-dimensional</a:t>
            </a:r>
            <a:br>
              <a:rPr lang="en-US" sz="900" dirty="0"/>
            </a:br>
            <a:r>
              <a:rPr lang="en-US" sz="900" dirty="0"/>
              <a:t>embeddings for input label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07E06AA-BE6B-194A-4FDA-9F697CB57DD7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5240553" y="2090107"/>
            <a:ext cx="913103" cy="1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C82BBA8-D6CD-7CDB-70BC-1D9BE839DF37}"/>
              </a:ext>
            </a:extLst>
          </p:cNvPr>
          <p:cNvSpPr txBox="1"/>
          <p:nvPr/>
        </p:nvSpPr>
        <p:spPr>
          <a:xfrm>
            <a:off x="5696311" y="4730501"/>
            <a:ext cx="209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Precomputed Key-value store:</a:t>
            </a:r>
          </a:p>
          <a:p>
            <a:pPr algn="ctr"/>
            <a:r>
              <a:rPr lang="en-US" sz="900" dirty="0"/>
              <a:t>Embedding -&gt; </a:t>
            </a:r>
            <a:r>
              <a:rPr lang="en-US" sz="900" dirty="0" err="1"/>
              <a:t>CellType</a:t>
            </a:r>
            <a:endParaRPr lang="en-US" sz="9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282653E-061D-6871-A59B-6B51BD18F3FF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282845" y="2318993"/>
            <a:ext cx="23011" cy="14938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7" name="Graphic 66" descr="List with solid fill">
            <a:extLst>
              <a:ext uri="{FF2B5EF4-FFF2-40B4-BE49-F238E27FC236}">
                <a16:creationId xmlns:a16="http://schemas.microsoft.com/office/drawing/2014/main" id="{77F1AF0F-6A27-2E53-1B83-9AB834807F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24421" y="1645246"/>
            <a:ext cx="914400" cy="9144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2F428091-46D4-13F4-D381-60E8934A6747}"/>
              </a:ext>
            </a:extLst>
          </p:cNvPr>
          <p:cNvSpPr txBox="1"/>
          <p:nvPr/>
        </p:nvSpPr>
        <p:spPr>
          <a:xfrm>
            <a:off x="934908" y="2464675"/>
            <a:ext cx="20934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List of </a:t>
            </a:r>
            <a:br>
              <a:rPr lang="en-US" sz="900" dirty="0"/>
            </a:br>
            <a:r>
              <a:rPr lang="en-US" sz="900" dirty="0"/>
              <a:t>raw input</a:t>
            </a:r>
            <a:br>
              <a:rPr lang="en-US" sz="900" dirty="0"/>
            </a:br>
            <a:r>
              <a:rPr lang="en-US" sz="900" dirty="0" err="1"/>
              <a:t>CellType</a:t>
            </a:r>
            <a:r>
              <a:rPr lang="en-US" sz="900" dirty="0"/>
              <a:t>-Labels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AF35856-22A3-D798-36CB-C10596261CC0}"/>
              </a:ext>
            </a:extLst>
          </p:cNvPr>
          <p:cNvSpPr/>
          <p:nvPr/>
        </p:nvSpPr>
        <p:spPr>
          <a:xfrm>
            <a:off x="6153656" y="1511986"/>
            <a:ext cx="1123192" cy="118008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Cosine Similarity</a:t>
            </a:r>
          </a:p>
          <a:p>
            <a:pPr algn="ctr"/>
            <a:r>
              <a:rPr lang="en-US" sz="1200" b="1" dirty="0"/>
              <a:t>Scores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E08B97C-CD91-4920-C315-6C48BF797F1A}"/>
              </a:ext>
            </a:extLst>
          </p:cNvPr>
          <p:cNvCxnSpPr>
            <a:cxnSpLocks/>
            <a:stCxn id="100" idx="0"/>
          </p:cNvCxnSpPr>
          <p:nvPr/>
        </p:nvCxnSpPr>
        <p:spPr>
          <a:xfrm flipV="1">
            <a:off x="6715252" y="2718590"/>
            <a:ext cx="0" cy="768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 descr="Icon&#10;&#10;Description automatically generated">
            <a:extLst>
              <a:ext uri="{FF2B5EF4-FFF2-40B4-BE49-F238E27FC236}">
                <a16:creationId xmlns:a16="http://schemas.microsoft.com/office/drawing/2014/main" id="{91F302C3-65F2-495A-E456-B94E5943CD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594" y="1155830"/>
            <a:ext cx="1570560" cy="1868554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706D08A-CD55-794B-350A-1876B340EF13}"/>
              </a:ext>
            </a:extLst>
          </p:cNvPr>
          <p:cNvCxnSpPr>
            <a:cxnSpLocks/>
            <a:stCxn id="70" idx="6"/>
            <a:endCxn id="86" idx="1"/>
          </p:cNvCxnSpPr>
          <p:nvPr/>
        </p:nvCxnSpPr>
        <p:spPr>
          <a:xfrm flipV="1">
            <a:off x="7276848" y="2090107"/>
            <a:ext cx="1691746" cy="1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CD189E1-E24E-A06E-E680-2D60E49C42A2}"/>
              </a:ext>
            </a:extLst>
          </p:cNvPr>
          <p:cNvSpPr txBox="1"/>
          <p:nvPr/>
        </p:nvSpPr>
        <p:spPr>
          <a:xfrm>
            <a:off x="8781782" y="2979089"/>
            <a:ext cx="20934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Raw input</a:t>
            </a:r>
            <a:br>
              <a:rPr lang="en-US" sz="900" dirty="0"/>
            </a:br>
            <a:r>
              <a:rPr lang="en-US" sz="900" dirty="0" err="1"/>
              <a:t>CellType</a:t>
            </a:r>
            <a:r>
              <a:rPr lang="en-US" sz="900" dirty="0"/>
              <a:t>-Labels mapped to most similar ASCT+B </a:t>
            </a:r>
            <a:r>
              <a:rPr lang="en-US" sz="900" dirty="0" err="1"/>
              <a:t>CellType</a:t>
            </a:r>
            <a:r>
              <a:rPr lang="en-US" sz="900" dirty="0"/>
              <a:t>-Label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7FAA191A-D8C2-696E-F4DE-B2EBEA2430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22207" y="3507230"/>
            <a:ext cx="3212575" cy="540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0" name="Picture 99" descr="Shape, circle&#10;&#10;Description automatically generated">
            <a:extLst>
              <a:ext uri="{FF2B5EF4-FFF2-40B4-BE49-F238E27FC236}">
                <a16:creationId xmlns:a16="http://schemas.microsoft.com/office/drawing/2014/main" id="{C997317E-7A3D-E033-799C-703545988BA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132" y="3486920"/>
            <a:ext cx="1034239" cy="11795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03493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225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Vikrant Deshpande</dc:creator>
  <cp:lastModifiedBy>Vikrant Deshpande</cp:lastModifiedBy>
  <cp:revision>17</cp:revision>
  <dcterms:created xsi:type="dcterms:W3CDTF">2022-12-29T10:10:49Z</dcterms:created>
  <dcterms:modified xsi:type="dcterms:W3CDTF">2023-01-11T06:49:49Z</dcterms:modified>
</cp:coreProperties>
</file>