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layout with centered title and subtitle placeholder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itle, text on left, two objects on righ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, text on left, text on righ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Kz3lb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gif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2.png"/><Relationship Id="rId8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Relationship Id="rId4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Relationship Id="rId4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85800" y="1917700"/>
            <a:ext cx="7772400" cy="168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机顶盒软件的坑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371600" y="4365625"/>
            <a:ext cx="7086600" cy="127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2015年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1600">
                <a:solidFill>
                  <a:srgbClr val="FFFFFF"/>
                </a:solidFill>
              </a:rPr>
              <a:t>hubugui@gmail.com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1600" u="sng">
                <a:solidFill>
                  <a:schemeClr val="hlink"/>
                </a:solidFill>
                <a:hlinkClick r:id="rId3"/>
              </a:rPr>
              <a:t>https://goo.gl/Kz3lbv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任务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目的明确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优先级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rgbClr val="B2B2B2"/>
              </a:buClr>
              <a:buSzPct val="100000"/>
              <a:buFont typeface="Arial"/>
              <a:buChar char="–"/>
            </a:pPr>
            <a:r>
              <a:rPr i="1" lang="en-US">
                <a:solidFill>
                  <a:srgbClr val="B2B2B2"/>
                </a:solidFill>
              </a:rPr>
              <a:t>谨防”饥饿“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栈大小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生命周期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至少有让出CPU的条件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通信手段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消息队列不仅触发信号，还可以携带现场数据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优化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Profiler工具找热点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临时高优先级(CPU密集型)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设计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算法改善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多路IO复用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同步?异步?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减少任务切换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性能评估机制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先做对，再做好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例1-符号重定向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现象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strcpy函数崩溃，栈被破坏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原因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非法参数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对策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符号重定向到foobar_strcpy，加入trace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例2-抱残守缺-</a:t>
            </a:r>
            <a:r>
              <a:rPr b="0" i="1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为故障而设计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3375"/>
            <a:ext cx="8229600" cy="241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移植浏览器</a:t>
            </a:r>
            <a:r>
              <a:rPr lang="en-US" sz="3000"/>
              <a:t>时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要求PTI芯片(类似网卡)过滤DSMCC数据，但PTI不定期向主CPU传送错误数据，导致打不开网页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PTI芯片源码不公开，创业公司没有方案厂商的给力支持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41325" y="5173632"/>
            <a:ext cx="85947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14285"/>
              <a:buFont typeface="Arial"/>
              <a:buChar char="•"/>
            </a:pPr>
            <a:r>
              <a:rPr b="1" i="1" lang="en-US" sz="2800" u="none" cap="none" strike="noStrike">
                <a:solidFill>
                  <a:srgbClr val="B2B2B2"/>
                </a:solidFill>
              </a:rPr>
              <a:t>错误发生时重置PTI驱动，可保障60%</a:t>
            </a:r>
            <a:r>
              <a:rPr b="1" i="1" lang="en-US" sz="2800">
                <a:solidFill>
                  <a:srgbClr val="B2B2B2"/>
                </a:solidFill>
              </a:rPr>
              <a:t>的情形</a:t>
            </a:r>
            <a:r>
              <a:rPr b="1" i="1" lang="en-US" sz="2800" u="none" cap="none" strike="noStrike">
                <a:solidFill>
                  <a:srgbClr val="B2B2B2"/>
                </a:solidFill>
              </a:rPr>
              <a:t>正常</a:t>
            </a:r>
            <a:r>
              <a:rPr b="1" i="1" lang="en-US" sz="3200">
                <a:solidFill>
                  <a:srgbClr val="B2B2B2"/>
                </a:solidFill>
              </a:rPr>
              <a:t>    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B2B2B2"/>
              </a:solidFill>
            </a:endParaRP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rgbClr val="B2B2B2"/>
                </a:solidFill>
              </a:rPr>
              <a:t>     </a:t>
            </a:r>
            <a:r>
              <a:rPr lang="en-US" sz="2200">
                <a:solidFill>
                  <a:srgbClr val="DEA66B"/>
                </a:solidFill>
              </a:rPr>
              <a:t>终极方案：6个月后ST公司发布新版本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150450" y="3949700"/>
            <a:ext cx="3767700" cy="790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975" lIns="90150" rIns="90150" tIns="469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A66B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rgbClr val="DEA66B"/>
                </a:solidFill>
                <a:latin typeface="Arial"/>
                <a:ea typeface="Arial"/>
                <a:cs typeface="Arial"/>
                <a:sym typeface="Arial"/>
              </a:rPr>
              <a:t>临时对策(基友</a:t>
            </a:r>
            <a:r>
              <a:rPr lang="en-US" sz="2200">
                <a:solidFill>
                  <a:srgbClr val="DEA66B"/>
                </a:solidFill>
              </a:rPr>
              <a:t>Zelor</a:t>
            </a:r>
            <a:r>
              <a:rPr b="0" i="0" lang="en-US" sz="2200" u="none" cap="none" strike="noStrike">
                <a:solidFill>
                  <a:srgbClr val="DEA66B"/>
                </a:solidFill>
                <a:latin typeface="Arial"/>
                <a:ea typeface="Arial"/>
                <a:cs typeface="Arial"/>
                <a:sym typeface="Arial"/>
              </a:rPr>
              <a:t>贡献)</a:t>
            </a:r>
          </a:p>
        </p:txBody>
      </p:sp>
      <p:sp>
        <p:nvSpPr>
          <p:cNvPr id="174" name="Shape 174"/>
          <p:cNvSpPr/>
          <p:nvPr/>
        </p:nvSpPr>
        <p:spPr>
          <a:xfrm>
            <a:off x="3812800" y="3971375"/>
            <a:ext cx="1226099" cy="10730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62" y="5796100"/>
            <a:ext cx="371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312" y="1341412"/>
            <a:ext cx="6762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墨菲定律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担心的事总会发生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担心意味着存疑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经验丰富的你为什么存疑？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自觉琢磨不够，存在未知和漏洞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潜意识判断自有逻辑，故障没发生是时机未到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没有银弹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怀疑自己甚于他人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单元测试-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吃自己的狗粮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闭源软件及周边容易出故障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设计评审，关键场景结对</a:t>
            </a:r>
          </a:p>
          <a:p>
            <a: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i="1" lang="en-US">
                <a:solidFill>
                  <a:srgbClr val="B2B2B2"/>
                </a:solidFill>
              </a:rPr>
              <a:t>屈侠：“咨询师的介入姿势”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重构</a:t>
            </a:r>
          </a:p>
          <a:p>
            <a: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i="1" lang="en-US">
                <a:solidFill>
                  <a:srgbClr val="B2B2B2"/>
                </a:solidFill>
              </a:rPr>
              <a:t>大刘：“无法维护不如尽早推倒重来”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良好的设计与实现远胜事后调试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慢就是快</a:t>
            </a:r>
            <a:r>
              <a:rPr lang="en-US"/>
              <a:t>-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慢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点提高质量，整个进度</a:t>
            </a:r>
            <a:r>
              <a:rPr i="1" lang="en-US" sz="2800">
                <a:solidFill>
                  <a:srgbClr val="B2B2B2"/>
                </a:solidFill>
              </a:rPr>
              <a:t>反而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245225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背景</a:t>
            </a:r>
          </a:p>
        </p:txBody>
      </p:sp>
      <p:sp>
        <p:nvSpPr>
          <p:cNvPr id="48" name="Shape 48"/>
          <p:cNvSpPr txBox="1"/>
          <p:nvPr>
            <p:ph idx="4294967295" type="body"/>
          </p:nvPr>
        </p:nvSpPr>
        <p:spPr>
          <a:xfrm>
            <a:off x="463550" y="1603375"/>
            <a:ext cx="8226425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ST方案/DVB-C标准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STi5518</a:t>
            </a:r>
            <a:r>
              <a:rPr i="1" lang="en-US">
                <a:solidFill>
                  <a:srgbClr val="B2B2B2"/>
                </a:solidFill>
              </a:rPr>
              <a:t>-</a:t>
            </a:r>
            <a:r>
              <a:rPr i="1" lang="en-US" sz="2000">
                <a:solidFill>
                  <a:srgbClr val="B2B2B2"/>
                </a:solidFill>
              </a:rPr>
              <a:t>标清 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80MHZ</a:t>
            </a:r>
            <a:r>
              <a:rPr i="1" lang="en-US" sz="2000">
                <a:solidFill>
                  <a:srgbClr val="B2B2B2"/>
                </a:solidFill>
              </a:rPr>
              <a:t>/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32MB</a:t>
            </a:r>
            <a:r>
              <a:rPr i="1" lang="en-US" sz="2000">
                <a:solidFill>
                  <a:srgbClr val="B2B2B2"/>
                </a:solidFill>
              </a:rPr>
              <a:t>/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MPEG2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STi7101</a:t>
            </a:r>
            <a:r>
              <a:rPr i="1" lang="en-US">
                <a:solidFill>
                  <a:srgbClr val="B2B2B2"/>
                </a:solidFill>
              </a:rPr>
              <a:t>-</a:t>
            </a:r>
            <a:r>
              <a:rPr i="1" lang="en-US" sz="2000">
                <a:solidFill>
                  <a:srgbClr val="B2B2B2"/>
                </a:solidFill>
              </a:rPr>
              <a:t>高清 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266MHZ</a:t>
            </a:r>
            <a:r>
              <a:rPr i="1" lang="en-US" sz="2000">
                <a:solidFill>
                  <a:srgbClr val="B2B2B2"/>
                </a:solidFill>
              </a:rPr>
              <a:t>/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128MB</a:t>
            </a:r>
            <a:r>
              <a:rPr i="1" lang="en-US" sz="2000">
                <a:solidFill>
                  <a:srgbClr val="B2B2B2"/>
                </a:solidFill>
              </a:rPr>
              <a:t>/</a:t>
            </a:r>
            <a:r>
              <a:rPr b="0" i="1" lang="en-US" sz="20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H264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创业公司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年轻</a:t>
            </a:r>
            <a:r>
              <a:rPr i="1" lang="en-US">
                <a:solidFill>
                  <a:srgbClr val="B2B2B2"/>
                </a:solidFill>
              </a:rPr>
              <a:t>、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积累少</a:t>
            </a:r>
            <a:r>
              <a:rPr i="1" lang="en-US">
                <a:solidFill>
                  <a:srgbClr val="B2B2B2"/>
                </a:solidFill>
              </a:rPr>
              <a:t>、空间大、自驱动、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疯狂</a:t>
            </a:r>
          </a:p>
        </p:txBody>
      </p:sp>
      <p:pic>
        <p:nvPicPr>
          <p:cNvPr id="49" name="Shape 4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7533" l="2439" r="2758" t="29945"/>
          <a:stretch/>
        </p:blipFill>
        <p:spPr>
          <a:xfrm>
            <a:off x="7605711" y="6057900"/>
            <a:ext cx="1039799" cy="4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 b="10799" l="0" r="0" t="18133"/>
          <a:stretch/>
        </p:blipFill>
        <p:spPr>
          <a:xfrm>
            <a:off x="5651500" y="6057900"/>
            <a:ext cx="1381199" cy="4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559752" y="6226175"/>
            <a:ext cx="4371300" cy="292200"/>
          </a:xfrm>
          <a:prstGeom prst="flowChartAlternateProcess">
            <a:avLst/>
          </a:prstGeom>
          <a:gradFill>
            <a:gsLst>
              <a:gs pos="0">
                <a:srgbClr val="332E37"/>
              </a:gs>
              <a:gs pos="100000">
                <a:srgbClr val="23202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sp>
        <p:nvSpPr>
          <p:cNvPr id="52" name="Shape 52"/>
          <p:cNvSpPr/>
          <p:nvPr/>
        </p:nvSpPr>
        <p:spPr>
          <a:xfrm>
            <a:off x="560386" y="5786119"/>
            <a:ext cx="1177799" cy="293400"/>
          </a:xfrm>
          <a:prstGeom prst="flowChartAlternateProcess">
            <a:avLst/>
          </a:prstGeom>
          <a:gradFill>
            <a:gsLst>
              <a:gs pos="0">
                <a:srgbClr val="343701"/>
              </a:gs>
              <a:gs pos="50000">
                <a:srgbClr val="4B4F02"/>
              </a:gs>
              <a:gs pos="100000">
                <a:srgbClr val="343701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OS21</a:t>
            </a:r>
          </a:p>
        </p:txBody>
      </p:sp>
      <p:sp>
        <p:nvSpPr>
          <p:cNvPr id="53" name="Shape 53"/>
          <p:cNvSpPr/>
          <p:nvPr/>
        </p:nvSpPr>
        <p:spPr>
          <a:xfrm>
            <a:off x="4407851" y="5462269"/>
            <a:ext cx="523200" cy="289500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</a:p>
        </p:txBody>
      </p:sp>
      <p:sp>
        <p:nvSpPr>
          <p:cNvPr id="54" name="Shape 54"/>
          <p:cNvSpPr/>
          <p:nvPr/>
        </p:nvSpPr>
        <p:spPr>
          <a:xfrm>
            <a:off x="550862" y="5041900"/>
            <a:ext cx="4317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</a:p>
        </p:txBody>
      </p:sp>
      <p:sp>
        <p:nvSpPr>
          <p:cNvPr id="55" name="Shape 55"/>
          <p:cNvSpPr/>
          <p:nvPr/>
        </p:nvSpPr>
        <p:spPr>
          <a:xfrm>
            <a:off x="1083624" y="5041900"/>
            <a:ext cx="4317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</a:t>
            </a:r>
          </a:p>
        </p:txBody>
      </p:sp>
      <p:sp>
        <p:nvSpPr>
          <p:cNvPr id="56" name="Shape 56"/>
          <p:cNvSpPr/>
          <p:nvPr/>
        </p:nvSpPr>
        <p:spPr>
          <a:xfrm>
            <a:off x="1575752" y="5041900"/>
            <a:ext cx="5174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Tuner</a:t>
            </a:r>
          </a:p>
        </p:txBody>
      </p:sp>
      <p:sp>
        <p:nvSpPr>
          <p:cNvPr id="57" name="Shape 57"/>
          <p:cNvSpPr/>
          <p:nvPr/>
        </p:nvSpPr>
        <p:spPr>
          <a:xfrm>
            <a:off x="2166825" y="5041900"/>
            <a:ext cx="5919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Demux</a:t>
            </a:r>
          </a:p>
        </p:txBody>
      </p:sp>
      <p:sp>
        <p:nvSpPr>
          <p:cNvPr id="58" name="Shape 58"/>
          <p:cNvSpPr/>
          <p:nvPr/>
        </p:nvSpPr>
        <p:spPr>
          <a:xfrm>
            <a:off x="2833050" y="5041900"/>
            <a:ext cx="973200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MediaPlayer</a:t>
            </a:r>
          </a:p>
        </p:txBody>
      </p:sp>
      <p:sp>
        <p:nvSpPr>
          <p:cNvPr id="59" name="Shape 59"/>
          <p:cNvSpPr/>
          <p:nvPr/>
        </p:nvSpPr>
        <p:spPr>
          <a:xfrm>
            <a:off x="4431900" y="5041900"/>
            <a:ext cx="5009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</a:p>
        </p:txBody>
      </p:sp>
      <p:sp>
        <p:nvSpPr>
          <p:cNvPr id="60" name="Shape 60"/>
          <p:cNvSpPr/>
          <p:nvPr/>
        </p:nvSpPr>
        <p:spPr>
          <a:xfrm>
            <a:off x="550862" y="4597399"/>
            <a:ext cx="948599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TVPlayer</a:t>
            </a:r>
          </a:p>
        </p:txBody>
      </p:sp>
      <p:sp>
        <p:nvSpPr>
          <p:cNvPr id="61" name="Shape 61"/>
          <p:cNvSpPr/>
          <p:nvPr/>
        </p:nvSpPr>
        <p:spPr>
          <a:xfrm>
            <a:off x="1571306" y="4594225"/>
            <a:ext cx="1388700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ProgramScan</a:t>
            </a:r>
          </a:p>
        </p:txBody>
      </p:sp>
      <p:sp>
        <p:nvSpPr>
          <p:cNvPr id="62" name="Shape 62"/>
          <p:cNvSpPr/>
          <p:nvPr/>
        </p:nvSpPr>
        <p:spPr>
          <a:xfrm>
            <a:off x="3640122" y="4594225"/>
            <a:ext cx="552300" cy="292799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EPG</a:t>
            </a:r>
          </a:p>
        </p:txBody>
      </p:sp>
      <p:sp>
        <p:nvSpPr>
          <p:cNvPr id="63" name="Shape 63"/>
          <p:cNvSpPr/>
          <p:nvPr/>
        </p:nvSpPr>
        <p:spPr>
          <a:xfrm>
            <a:off x="4248361" y="4594225"/>
            <a:ext cx="682799" cy="292799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</a:p>
        </p:txBody>
      </p:sp>
      <p:sp>
        <p:nvSpPr>
          <p:cNvPr id="64" name="Shape 64"/>
          <p:cNvSpPr/>
          <p:nvPr/>
        </p:nvSpPr>
        <p:spPr>
          <a:xfrm>
            <a:off x="3033712" y="4594225"/>
            <a:ext cx="500999" cy="289500"/>
          </a:xfrm>
          <a:prstGeom prst="flowChartAlternateProcess">
            <a:avLst/>
          </a:prstGeom>
          <a:gradFill>
            <a:gsLst>
              <a:gs pos="0">
                <a:srgbClr val="316134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VOD</a:t>
            </a:r>
          </a:p>
        </p:txBody>
      </p:sp>
      <p:sp>
        <p:nvSpPr>
          <p:cNvPr id="65" name="Shape 65"/>
          <p:cNvSpPr/>
          <p:nvPr/>
        </p:nvSpPr>
        <p:spPr>
          <a:xfrm>
            <a:off x="3864925" y="5041900"/>
            <a:ext cx="500999" cy="290099"/>
          </a:xfrm>
          <a:prstGeom prst="flowChartAlternateProcess">
            <a:avLst/>
          </a:prstGeom>
          <a:gradFill>
            <a:gsLst>
              <a:gs pos="0">
                <a:srgbClr val="5B0568"/>
              </a:gs>
              <a:gs pos="100000">
                <a:srgbClr val="400349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PSISI</a:t>
            </a:r>
          </a:p>
        </p:txBody>
      </p:sp>
      <p:sp>
        <p:nvSpPr>
          <p:cNvPr id="66" name="Shape 66"/>
          <p:cNvSpPr/>
          <p:nvPr/>
        </p:nvSpPr>
        <p:spPr>
          <a:xfrm>
            <a:off x="1780850" y="5786125"/>
            <a:ext cx="622199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Demod</a:t>
            </a:r>
          </a:p>
        </p:txBody>
      </p:sp>
      <p:sp>
        <p:nvSpPr>
          <p:cNvPr id="67" name="Shape 67"/>
          <p:cNvSpPr/>
          <p:nvPr/>
        </p:nvSpPr>
        <p:spPr>
          <a:xfrm>
            <a:off x="2448275" y="5786050"/>
            <a:ext cx="552300" cy="2915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Fend</a:t>
            </a:r>
          </a:p>
        </p:txBody>
      </p:sp>
      <p:sp>
        <p:nvSpPr>
          <p:cNvPr id="68" name="Shape 68"/>
          <p:cNvSpPr/>
          <p:nvPr/>
        </p:nvSpPr>
        <p:spPr>
          <a:xfrm>
            <a:off x="3534723" y="5786125"/>
            <a:ext cx="397499" cy="293400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</a:t>
            </a:r>
          </a:p>
        </p:txBody>
      </p:sp>
      <p:sp>
        <p:nvSpPr>
          <p:cNvPr id="69" name="Shape 69"/>
          <p:cNvSpPr/>
          <p:nvPr/>
        </p:nvSpPr>
        <p:spPr>
          <a:xfrm>
            <a:off x="3974775" y="5786125"/>
            <a:ext cx="517499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GFX</a:t>
            </a:r>
          </a:p>
        </p:txBody>
      </p:sp>
      <p:sp>
        <p:nvSpPr>
          <p:cNvPr id="70" name="Shape 70"/>
          <p:cNvSpPr/>
          <p:nvPr/>
        </p:nvSpPr>
        <p:spPr>
          <a:xfrm>
            <a:off x="4502525" y="5786750"/>
            <a:ext cx="431700" cy="2900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</a:p>
        </p:txBody>
      </p:sp>
      <p:sp>
        <p:nvSpPr>
          <p:cNvPr id="71" name="Shape 71"/>
          <p:cNvSpPr/>
          <p:nvPr/>
        </p:nvSpPr>
        <p:spPr>
          <a:xfrm>
            <a:off x="550862" y="5462905"/>
            <a:ext cx="1186799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SmartCard</a:t>
            </a:r>
          </a:p>
        </p:txBody>
      </p:sp>
      <p:sp>
        <p:nvSpPr>
          <p:cNvPr id="72" name="Shape 72"/>
          <p:cNvSpPr/>
          <p:nvPr/>
        </p:nvSpPr>
        <p:spPr>
          <a:xfrm>
            <a:off x="1789746" y="5462269"/>
            <a:ext cx="5919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HDMI</a:t>
            </a:r>
          </a:p>
        </p:txBody>
      </p:sp>
      <p:sp>
        <p:nvSpPr>
          <p:cNvPr id="73" name="Shape 73"/>
          <p:cNvSpPr/>
          <p:nvPr/>
        </p:nvSpPr>
        <p:spPr>
          <a:xfrm>
            <a:off x="2434272" y="5462269"/>
            <a:ext cx="5919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</a:p>
        </p:txBody>
      </p:sp>
      <p:sp>
        <p:nvSpPr>
          <p:cNvPr id="74" name="Shape 74"/>
          <p:cNvSpPr/>
          <p:nvPr/>
        </p:nvSpPr>
        <p:spPr>
          <a:xfrm>
            <a:off x="3711892" y="5462905"/>
            <a:ext cx="622199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E2P</a:t>
            </a:r>
          </a:p>
        </p:txBody>
      </p:sp>
      <p:sp>
        <p:nvSpPr>
          <p:cNvPr id="75" name="Shape 75"/>
          <p:cNvSpPr/>
          <p:nvPr/>
        </p:nvSpPr>
        <p:spPr>
          <a:xfrm>
            <a:off x="3071797" y="5786125"/>
            <a:ext cx="431700" cy="2915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</a:t>
            </a:r>
          </a:p>
        </p:txBody>
      </p:sp>
      <p:sp>
        <p:nvSpPr>
          <p:cNvPr id="76" name="Shape 76"/>
          <p:cNvSpPr/>
          <p:nvPr/>
        </p:nvSpPr>
        <p:spPr>
          <a:xfrm>
            <a:off x="3078796" y="5462269"/>
            <a:ext cx="592500" cy="292799"/>
          </a:xfrm>
          <a:prstGeom prst="flowChartAlternateProcess">
            <a:avLst/>
          </a:prstGeom>
          <a:gradFill>
            <a:gsLst>
              <a:gs pos="0">
                <a:schemeClr val="accent1"/>
              </a:gs>
              <a:gs pos="100000">
                <a:srgbClr val="0A236B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Panel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31893" l="3762" r="6835" t="43179"/>
          <a:stretch/>
        </p:blipFill>
        <p:spPr>
          <a:xfrm>
            <a:off x="5667375" y="4594225"/>
            <a:ext cx="1365299" cy="577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9050" y="5432425"/>
            <a:ext cx="10065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7">
            <a:alphaModFix/>
          </a:blip>
          <a:srcRect b="37602" l="0" r="1652" t="32507"/>
          <a:stretch/>
        </p:blipFill>
        <p:spPr>
          <a:xfrm>
            <a:off x="5651500" y="5410200"/>
            <a:ext cx="1381199" cy="4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3975" y="4594225"/>
            <a:ext cx="973200" cy="5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特点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嵌入式环境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OS2</a:t>
            </a:r>
            <a:r>
              <a:rPr i="1" lang="en-US">
                <a:solidFill>
                  <a:srgbClr val="B2B2B2"/>
                </a:solidFill>
              </a:rPr>
              <a:t>1操作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系统，任务实时优先级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i="1" lang="en-US">
                <a:solidFill>
                  <a:srgbClr val="B2B2B2"/>
                </a:solidFill>
              </a:rPr>
              <a:t>整体合计50万行代码，200以上线程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应用软件位于内核空间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任何异常直接导致系统崩溃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任何不良操作扩散后难定位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移植第三方闭源软件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跨平台，挑剔移植层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考验</a:t>
            </a:r>
            <a:r>
              <a:rPr i="1" lang="en-US">
                <a:solidFill>
                  <a:srgbClr val="B2B2B2"/>
                </a:solidFill>
              </a:rPr>
              <a:t>系统架构和</a:t>
            </a: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多任务设计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系统崩溃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珍贵的现场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寄存器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任务栈和状态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内存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符号表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日志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36525" y="5097425"/>
            <a:ext cx="71472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DEA66B"/>
                </a:solidFill>
              </a:rPr>
              <a:t>“只要敢重现，咱就能收拾”</a:t>
            </a:r>
          </a:p>
          <a:p>
            <a: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rgbClr val="DEA66B"/>
              </a:solidFill>
            </a:endParaRPr>
          </a:p>
          <a:p>
            <a: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DEA66B"/>
                </a:solidFill>
              </a:rPr>
              <a:t>    </a:t>
            </a:r>
            <a:r>
              <a:rPr b="1" i="1" lang="en-US" sz="3200">
                <a:solidFill>
                  <a:srgbClr val="FFFFFF"/>
                </a:solidFill>
              </a:rPr>
              <a:t> -- </a:t>
            </a:r>
            <a:r>
              <a:rPr lang="en-US" sz="2200">
                <a:solidFill>
                  <a:srgbClr val="FFFFFF"/>
                </a:solidFill>
              </a:rPr>
              <a:t>高云峰 2005年夏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现场被破坏</a:t>
            </a:r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458787" y="1600200"/>
            <a:ext cx="5989637" cy="485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可重现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解决速度依赖于重现周期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不可重现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这是功能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难重现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善用工具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加入调试信息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评审最近提交，逐步缩小范围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换板子，放一放，等机灵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837" y="1581150"/>
            <a:ext cx="2066924" cy="11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21480" l="0" r="0" t="0"/>
          <a:stretch/>
        </p:blipFill>
        <p:spPr>
          <a:xfrm>
            <a:off x="6446837" y="3286125"/>
            <a:ext cx="2066924" cy="163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挑战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58787" y="1601787"/>
            <a:ext cx="5986461" cy="38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现场被破坏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加入调试信息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崩溃位置和重现规律却发生变化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代码分析困难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勇敢重构，核心模块结对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进度压力大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梦中也有她，失眠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350" y="1600200"/>
            <a:ext cx="2076449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981200" y="5662612"/>
            <a:ext cx="6727824" cy="533399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“夜深了，睡觉才有好脑子，明天没准只要一刻钟”</a:t>
            </a:r>
          </a:p>
        </p:txBody>
      </p:sp>
      <p:sp>
        <p:nvSpPr>
          <p:cNvPr id="114" name="Shape 114"/>
          <p:cNvSpPr/>
          <p:nvPr/>
        </p:nvSpPr>
        <p:spPr>
          <a:xfrm>
            <a:off x="4675187" y="4652962"/>
            <a:ext cx="4017961" cy="534987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“只要可重现，咱就能搞掂”</a:t>
            </a:r>
          </a:p>
        </p:txBody>
      </p:sp>
      <p:sp>
        <p:nvSpPr>
          <p:cNvPr id="115" name="Shape 115"/>
          <p:cNvSpPr/>
          <p:nvPr/>
        </p:nvSpPr>
        <p:spPr>
          <a:xfrm>
            <a:off x="5654675" y="3573462"/>
            <a:ext cx="3032124" cy="534987"/>
          </a:xfrm>
          <a:prstGeom prst="roundRect">
            <a:avLst>
              <a:gd fmla="val 3600" name="adj"/>
            </a:avLst>
          </a:prstGeom>
          <a:gradFill>
            <a:gsLst>
              <a:gs pos="0">
                <a:srgbClr val="151F76"/>
              </a:gs>
              <a:gs pos="50000">
                <a:srgbClr val="1F2DA8"/>
              </a:gs>
              <a:gs pos="100000">
                <a:srgbClr val="151F76"/>
              </a:gs>
            </a:gsLst>
            <a:lin ang="5400000" scaled="0"/>
          </a:gradFill>
          <a:ln>
            <a:noFill/>
          </a:ln>
        </p:spPr>
        <p:txBody>
          <a:bodyPr anchorCtr="0" anchor="ctr" bIns="46975" lIns="90150" rIns="90150" tIns="46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“困难是拿来调戏的”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" y="5464175"/>
            <a:ext cx="873125" cy="101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1622425" y="1744661"/>
            <a:ext cx="7273924" cy="110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26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"你曾跟踪调试过的最糟糕的bug是什么？"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26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"你是如何跟踪调试这个问题的？"</a:t>
            </a:r>
          </a:p>
        </p:txBody>
      </p:sp>
      <p:pic>
        <p:nvPicPr>
          <p:cNvPr id="123" name="Shape 1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4287837"/>
            <a:ext cx="1152525" cy="13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622425" y="4362450"/>
            <a:ext cx="7273924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26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"内存破坏，由硬件故障引起的，而非野指针"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26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"直到我写密集的乘除法程序，才让bug再现频率提高。以前是每隔几天崩溃，现在每隔几分钟，只有再现她才有继续排查的机会"</a:t>
            </a:r>
          </a:p>
        </p:txBody>
      </p:sp>
      <p:pic>
        <p:nvPicPr>
          <p:cNvPr id="125" name="Shape 12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300" y="1697036"/>
            <a:ext cx="1162049" cy="14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96875" y="3317875"/>
            <a:ext cx="1285800" cy="324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975" lIns="90150" rIns="90150" tIns="46975">
            <a:noAutofit/>
          </a:bodyPr>
          <a:lstStyle/>
          <a:p>
            <a:pPr indent="-342900" lvl="0" marL="3429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Seibel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07975" y="5838825"/>
            <a:ext cx="1719299" cy="322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975" lIns="90150" rIns="90150" tIns="46975">
            <a:noAutofit/>
          </a:bodyPr>
          <a:lstStyle/>
          <a:p>
            <a:pPr indent="-342900" lvl="0" marL="3429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Thompson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3175" y="2447925"/>
            <a:ext cx="1135062" cy="1527175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Coders At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内存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没释放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记录MMT(分配释放表)，一目了然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内存被破坏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内存块头部放入魔数，校验嫌疑模块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校验栈溢出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堆破坏或释放错误地址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地址校验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小型堆校验，尽早赶到破坏现场</a:t>
            </a:r>
          </a:p>
          <a:p>
            <a:pPr indent="-2540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3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使用MMT定位脏节点的分配者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/>
              <a:t>碎片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rgbClr val="B2B2B2"/>
              </a:buClr>
              <a:buSzPct val="100000"/>
              <a:buFont typeface="Arial"/>
              <a:buChar char="–"/>
            </a:pPr>
            <a:r>
              <a:rPr i="1" lang="en-US" sz="2300">
                <a:solidFill>
                  <a:srgbClr val="B2B2B2"/>
                </a:solidFill>
              </a:rPr>
              <a:t>数组/预分配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锁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保护资源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一把锁保护多个资源：简单、粗粒度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多把锁保护多个关系不清晰的资源，容易死锁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死锁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修改锁的源码，记录占用任务ID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优先级翻转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优先级继承：mutex_create_priority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关键函数手动提升优先级或task_lock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000000"/>
      </a:accent3>
      <a:accent4>
        <a:srgbClr val="003399"/>
      </a:accent4>
      <a:accent5>
        <a:srgbClr val="468A4B"/>
      </a:accent5>
      <a:accent6>
        <a:srgbClr val="000000"/>
      </a:accent6>
      <a:hlink>
        <a:srgbClr val="66CCFF"/>
      </a:hlink>
      <a:folHlink>
        <a:srgbClr val="F0E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