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61" r:id="rId4"/>
    <p:sldId id="262" r:id="rId5"/>
    <p:sldId id="269" r:id="rId6"/>
    <p:sldId id="270" r:id="rId7"/>
    <p:sldId id="263" r:id="rId8"/>
    <p:sldId id="264" r:id="rId10"/>
    <p:sldId id="271" r:id="rId11"/>
    <p:sldId id="266" r:id="rId12"/>
    <p:sldId id="267" r:id="rId13"/>
    <p:sldId id="268" r:id="rId14"/>
    <p:sldId id="272" r:id="rId15"/>
    <p:sldId id="273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0051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0051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5154" name="幻灯片图像占位符 30515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05155" name="文本占位符 305154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02" name="幻灯片图像占位符 30720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07203" name="文本占位符 307202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7362" name="幻灯片图像占位符 52736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27363" name="文本占位符 527362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3890" name="幻灯片图像占位符 29388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93891" name="文本占位符 293890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3890" name="幻灯片图像占位符 29388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93891" name="文本占位符 293890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/>
          <a:p>
            <a:pPr lvl="0"/>
            <a:r>
              <a:rPr lang="en-US" altLang="zh-CN" dirty="0"/>
              <a:t>http://himsa.com/Support/NOAHknowledgebase/tabid/1929/language/en-US/Default.aspx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slide" Target="slide1.xml"/><Relationship Id="rId2" Type="http://schemas.openxmlformats.org/officeDocument/2006/relationships/image" Target="../media/image8.GIF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slide" Target="slide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slide" Target="slide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slide" Target="slide1.xml"/><Relationship Id="rId2" Type="http://schemas.openxmlformats.org/officeDocument/2006/relationships/image" Target="../media/image1.GIF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809720" y="214290"/>
            <a:ext cx="8572560" cy="6472260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9514" name="Rectangle 23"/>
          <p:cNvSpPr>
            <a:spLocks noGrp="1"/>
          </p:cNvSpPr>
          <p:nvPr>
            <p:ph type="title"/>
          </p:nvPr>
        </p:nvSpPr>
        <p:spPr>
          <a:xfrm>
            <a:off x="4224338" y="549275"/>
            <a:ext cx="5041900" cy="792163"/>
          </a:xfrm>
        </p:spPr>
        <p:txBody>
          <a:bodyPr vert="horz" wrap="square" lIns="91440" tIns="45720" rIns="91440" bIns="45720" anchor="ctr"/>
          <a:p>
            <a:pPr algn="l"/>
            <a:r>
              <a:rPr lang="en-US" altLang="zh-CN"/>
              <a:t>Difficult sentences</a:t>
            </a:r>
            <a:endParaRPr lang="en-US" altLang="zh-CN" dirty="0"/>
          </a:p>
        </p:txBody>
      </p:sp>
      <p:sp>
        <p:nvSpPr>
          <p:cNvPr id="240671" name="Rectangle 31"/>
          <p:cNvSpPr>
            <a:spLocks noGrp="1"/>
          </p:cNvSpPr>
          <p:nvPr>
            <p:ph type="body" idx="1"/>
          </p:nvPr>
        </p:nvSpPr>
        <p:spPr>
          <a:xfrm>
            <a:off x="2711450" y="1166495"/>
            <a:ext cx="6964045" cy="1757680"/>
          </a:xfrm>
        </p:spPr>
        <p:txBody>
          <a:bodyPr vert="horz" wrap="square" lIns="91440" tIns="45720" rIns="91440" bIns="45720" anchor="t">
            <a:normAutofit fontScale="50000"/>
          </a:bodyPr>
          <a:p>
            <a:pPr marL="0" indent="0" defTabSz="0">
              <a:buNone/>
              <a:tabLst>
                <a:tab pos="536575" algn="l"/>
              </a:tabLst>
            </a:pPr>
            <a:r>
              <a:rPr lang="en-US" altLang="zh-CN" sz="4000"/>
              <a:t>1.</a:t>
            </a:r>
            <a:r>
              <a:rPr lang="en-US" altLang="zh-CN" sz="1800"/>
              <a:t> </a:t>
            </a:r>
            <a:r>
              <a:rPr lang="en-US" altLang="zh-CN" sz="4400"/>
              <a:t>The liberals replied that </a:t>
            </a:r>
            <a:r>
              <a:rPr lang="en-US" altLang="zh-CN" sz="4400">
                <a:solidFill>
                  <a:srgbClr val="FF0000"/>
                </a:solidFill>
              </a:rPr>
              <a:t>it was</a:t>
            </a:r>
            <a:r>
              <a:rPr lang="en-US" altLang="zh-CN" sz="4400"/>
              <a:t> the ability to tolerate  </a:t>
            </a:r>
            <a:br>
              <a:rPr lang="en-US" altLang="zh-CN" sz="4400"/>
            </a:br>
            <a:r>
              <a:rPr lang="en-US" altLang="zh-CN" sz="4400"/>
              <a:t>    noisy, dissident minorities </a:t>
            </a:r>
            <a:r>
              <a:rPr lang="en-US" altLang="zh-CN" sz="4400">
                <a:solidFill>
                  <a:srgbClr val="FF0000"/>
                </a:solidFill>
              </a:rPr>
              <a:t>which</a:t>
            </a:r>
            <a:r>
              <a:rPr lang="en-US" altLang="zh-CN" sz="4400"/>
              <a:t> made universities </a:t>
            </a:r>
            <a:br>
              <a:rPr lang="en-US" altLang="zh-CN" sz="4400"/>
            </a:br>
            <a:r>
              <a:rPr lang="en-US" altLang="zh-CN" sz="4400"/>
              <a:t>    great.</a:t>
            </a:r>
            <a:endParaRPr lang="en-US" altLang="zh-CN" sz="4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9537" name="矩形 149536"/>
          <p:cNvSpPr/>
          <p:nvPr/>
        </p:nvSpPr>
        <p:spPr>
          <a:xfrm>
            <a:off x="2711450" y="2184718"/>
            <a:ext cx="7489825" cy="19202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英语常用的强调结构是 “</a:t>
            </a:r>
            <a:r>
              <a:rPr lang="en-US" altLang="zh-CN" sz="2400" b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It is (was) +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被强调部分</a:t>
            </a:r>
            <a:r>
              <a:rPr lang="en-US" altLang="zh-CN" sz="2400" b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主语、宾语或状语</a:t>
            </a:r>
            <a:r>
              <a:rPr lang="en-US" altLang="zh-CN" sz="2400" b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 + who (that)...”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。一般说来</a:t>
            </a:r>
            <a:r>
              <a:rPr lang="en-US" altLang="zh-CN" sz="2400" b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被强调部分指人时，用 </a:t>
            </a:r>
            <a:r>
              <a:rPr lang="en-US" altLang="zh-CN" sz="2400" b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who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；指事物时用 </a:t>
            </a:r>
            <a:r>
              <a:rPr lang="en-US" altLang="zh-CN" sz="2400" b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that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，但</a:t>
            </a:r>
            <a:r>
              <a:rPr lang="en-US" altLang="zh-CN" sz="2400" b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that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也可以指人。在美国英语中指事物时常用 </a:t>
            </a:r>
            <a:r>
              <a:rPr lang="en-US" altLang="zh-CN" sz="2400" b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which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来代替 </a:t>
            </a:r>
            <a:r>
              <a:rPr lang="en-US" altLang="zh-CN" sz="2400" b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that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9539" name="矩形 149538"/>
          <p:cNvSpPr/>
          <p:nvPr/>
        </p:nvSpPr>
        <p:spPr>
          <a:xfrm>
            <a:off x="2342515" y="4061143"/>
            <a:ext cx="7704138" cy="8229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翻译：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自由派人士回答说，大学之所以伟大正是因为它们有能力容忍喧闹的、唱反调的少数人。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49541" name="矩形 149540"/>
          <p:cNvSpPr/>
          <p:nvPr/>
        </p:nvSpPr>
        <p:spPr>
          <a:xfrm>
            <a:off x="2269808" y="4884420"/>
            <a:ext cx="7777162" cy="6280150"/>
          </a:xfrm>
          <a:prstGeom prst="rect">
            <a:avLst/>
          </a:prstGeom>
          <a:solidFill>
            <a:srgbClr val="FFCC99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defTabSz="0">
              <a:spcBef>
                <a:spcPct val="10000"/>
              </a:spcBef>
              <a:buClrTx/>
              <a:tabLst>
                <a:tab pos="625475" algn="l"/>
              </a:tabLst>
            </a:pP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(1) It was Isadora Duncan who </a:t>
            </a:r>
            <a:r>
              <a:rPr lang="zh-CN" altLang="en-US" sz="2400" b="0" dirty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＿＿＿＿ 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responsible </a:t>
            </a:r>
            <a:b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</a:b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     for many of the innovations that have made </a:t>
            </a:r>
            <a:b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</a:b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     modern dance different from classical ballet.</a:t>
            </a:r>
            <a:endParaRPr lang="en-US" altLang="zh-CN" sz="24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  <a:p>
            <a:pPr lvl="0" defTabSz="0">
              <a:spcBef>
                <a:spcPct val="10000"/>
              </a:spcBef>
              <a:buClrTx/>
              <a:tabLst>
                <a:tab pos="625475" algn="l"/>
              </a:tabLst>
            </a:pPr>
            <a:r>
              <a:rPr lang="zh-CN" altLang="en-US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A. is </a:t>
            </a:r>
            <a:r>
              <a:rPr lang="zh-CN" altLang="en-US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　	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B. was </a:t>
            </a:r>
            <a:r>
              <a:rPr lang="zh-CN" altLang="en-US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　	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C. has been </a:t>
            </a:r>
            <a:r>
              <a:rPr lang="zh-CN" altLang="en-US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　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D. were</a:t>
            </a:r>
            <a:endParaRPr lang="en-US" altLang="zh-CN" sz="24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  <a:p>
            <a:pPr lvl="0" defTabSz="0">
              <a:spcBef>
                <a:spcPct val="10000"/>
              </a:spcBef>
              <a:buClrTx/>
              <a:tabLst>
                <a:tab pos="625475" algn="l"/>
              </a:tabLst>
            </a:pP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(2) More often it is the President, </a:t>
            </a:r>
            <a:r>
              <a:rPr lang="zh-CN" altLang="en-US" sz="2400" b="0" dirty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＿＿＿＿ 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and not </a:t>
            </a:r>
            <a:b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</a:b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     the members of his cabinet, to the populace.</a:t>
            </a:r>
            <a:endParaRPr lang="en-US" altLang="zh-CN" sz="24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  <a:p>
            <a:pPr lvl="0" defTabSz="0">
              <a:spcBef>
                <a:spcPct val="10000"/>
              </a:spcBef>
              <a:buClrTx/>
              <a:tabLst>
                <a:tab pos="625475" algn="l"/>
              </a:tabLst>
            </a:pP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       A. which appeal</a:t>
            </a:r>
            <a:r>
              <a:rPr lang="zh-CN" altLang="en-US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　	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B. that appeal</a:t>
            </a:r>
            <a:b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</a:b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	C. who appeal</a:t>
            </a:r>
            <a:r>
              <a:rPr lang="zh-CN" altLang="en-US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　	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D. who appeals</a:t>
            </a:r>
            <a:endParaRPr lang="en-US" altLang="zh-CN" sz="24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  <a:p>
            <a:pPr lvl="0" defTabSz="0">
              <a:spcBef>
                <a:spcPct val="10000"/>
              </a:spcBef>
              <a:buClrTx/>
              <a:tabLst>
                <a:tab pos="625475" algn="l"/>
              </a:tabLst>
            </a:pP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(3) It ___ I that ____ against you.</a:t>
            </a:r>
            <a:endParaRPr lang="en-US" altLang="zh-CN" sz="24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  <a:p>
            <a:pPr lvl="0" defTabSz="0">
              <a:spcBef>
                <a:spcPct val="10000"/>
              </a:spcBef>
              <a:buClrTx/>
              <a:tabLst>
                <a:tab pos="625475" algn="l"/>
              </a:tabLst>
            </a:pP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	A. am, is    B. is,</a:t>
            </a:r>
            <a:r>
              <a:rPr lang="zh-CN" altLang="en-US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is     C. is, am    D. was, am</a:t>
            </a:r>
            <a:endParaRPr lang="en-US" altLang="zh-CN" sz="24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  <a:p>
            <a:pPr lvl="0" defTabSz="0">
              <a:spcBef>
                <a:spcPct val="10000"/>
              </a:spcBef>
              <a:buClrTx/>
              <a:tabLst>
                <a:tab pos="625475" algn="l"/>
              </a:tabLst>
            </a:pP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(4) ____ that you left your coat</a:t>
            </a:r>
            <a:r>
              <a:rPr lang="zh-CN" altLang="en-US" sz="2400" b="0" dirty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？</a:t>
            </a:r>
            <a:endParaRPr lang="zh-CN" altLang="en-US" sz="2400" b="0" dirty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  <a:p>
            <a:pPr lvl="1" defTabSz="0">
              <a:spcBef>
                <a:spcPct val="10000"/>
              </a:spcBef>
              <a:buClrTx/>
              <a:tabLst>
                <a:tab pos="625475" algn="l"/>
              </a:tabLst>
            </a:pP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A. It was where	           B. Where was it	</a:t>
            </a:r>
            <a:b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</a:b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C. Was it where	D. Was that where</a:t>
            </a:r>
            <a:endParaRPr lang="en-US" altLang="zh-CN" sz="24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grpSp>
        <p:nvGrpSpPr>
          <p:cNvPr id="149546" name="组合 16"/>
          <p:cNvGrpSpPr/>
          <p:nvPr/>
        </p:nvGrpSpPr>
        <p:grpSpPr>
          <a:xfrm>
            <a:off x="2279650" y="115888"/>
            <a:ext cx="3749675" cy="560387"/>
            <a:chOff x="267892" y="39840"/>
            <a:chExt cx="3750495" cy="560880"/>
          </a:xfrm>
        </p:grpSpPr>
        <p:sp>
          <p:nvSpPr>
            <p:cNvPr id="149547" name="圆角矩形 17"/>
            <p:cNvSpPr/>
            <p:nvPr/>
          </p:nvSpPr>
          <p:spPr>
            <a:xfrm>
              <a:off x="267892" y="39840"/>
              <a:ext cx="3750495" cy="560880"/>
            </a:xfrm>
            <a:prstGeom prst="roundRect">
              <a:avLst>
                <a:gd name="adj" fmla="val 16667"/>
              </a:avLst>
            </a:prstGeom>
            <a:solidFill>
              <a:srgbClr val="E46C0A"/>
            </a:solidFill>
            <a:ln w="9525">
              <a:noFill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19" name="圆角矩形 4"/>
            <p:cNvSpPr/>
            <p:nvPr/>
          </p:nvSpPr>
          <p:spPr>
            <a:xfrm>
              <a:off x="295272" y="67220"/>
              <a:ext cx="3695735" cy="5061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1760" tIns="0" rIns="141760" bIns="0" spcCol="127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</a:lstStyle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b="1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Century Gothic" pitchFamily="34" charset="0"/>
                  <a:ea typeface="宋体" panose="02010600030101010101" pitchFamily="2" charset="-122"/>
                </a:rPr>
                <a:t>Active reading 1: Resources</a:t>
              </a:r>
              <a:endParaRPr lang="en-US" altLang="zh-CN" sz="1800" b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9551" name="组合 149550"/>
          <p:cNvGrpSpPr/>
          <p:nvPr/>
        </p:nvGrpSpPr>
        <p:grpSpPr>
          <a:xfrm>
            <a:off x="2071370" y="2384743"/>
            <a:ext cx="504825" cy="360362"/>
            <a:chOff x="2789" y="2160"/>
            <a:chExt cx="318" cy="227"/>
          </a:xfrm>
        </p:grpSpPr>
        <p:pic>
          <p:nvPicPr>
            <p:cNvPr id="149552" name="图片 149551" descr="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35" y="2160"/>
              <a:ext cx="227" cy="2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9553" name="文本框 149552"/>
            <p:cNvSpPr txBox="1"/>
            <p:nvPr/>
          </p:nvSpPr>
          <p:spPr>
            <a:xfrm rot="-489851">
              <a:off x="2789" y="2205"/>
              <a:ext cx="318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900" b="0" err="1">
                  <a:solidFill>
                    <a:srgbClr val="009999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rPr>
                <a:t>Anals</a:t>
              </a:r>
              <a:endParaRPr lang="en-US" altLang="zh-CN" sz="900" b="0">
                <a:solidFill>
                  <a:srgbClr val="009999"/>
                </a:solidFill>
                <a:latin typeface="Franklin Gothic Medium" panose="020B06030201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9554" name="组合 149553"/>
          <p:cNvGrpSpPr/>
          <p:nvPr/>
        </p:nvGrpSpPr>
        <p:grpSpPr>
          <a:xfrm>
            <a:off x="1847850" y="4144962"/>
            <a:ext cx="576263" cy="508001"/>
            <a:chOff x="2789" y="2067"/>
            <a:chExt cx="318" cy="320"/>
          </a:xfrm>
        </p:grpSpPr>
        <p:pic>
          <p:nvPicPr>
            <p:cNvPr id="149555" name="图片 149554" descr="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35" y="2160"/>
              <a:ext cx="227" cy="2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9556" name="文本框 149555"/>
            <p:cNvSpPr txBox="1"/>
            <p:nvPr/>
          </p:nvSpPr>
          <p:spPr>
            <a:xfrm rot="-489851">
              <a:off x="2789" y="2067"/>
              <a:ext cx="31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1000" b="0">
                  <a:solidFill>
                    <a:srgbClr val="009999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rPr>
                <a:t>Trans</a:t>
              </a:r>
              <a:endParaRPr lang="en-US" altLang="zh-CN" sz="1000" b="0">
                <a:solidFill>
                  <a:srgbClr val="009999"/>
                </a:solidFill>
                <a:latin typeface="Franklin Gothic Medium" panose="020B06030201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9557" name="组合 149556"/>
          <p:cNvGrpSpPr/>
          <p:nvPr/>
        </p:nvGrpSpPr>
        <p:grpSpPr>
          <a:xfrm>
            <a:off x="1847850" y="5516563"/>
            <a:ext cx="504825" cy="360362"/>
            <a:chOff x="2789" y="2160"/>
            <a:chExt cx="318" cy="227"/>
          </a:xfrm>
        </p:grpSpPr>
        <p:pic>
          <p:nvPicPr>
            <p:cNvPr id="149558" name="图片 149557" descr="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35" y="2160"/>
              <a:ext cx="227" cy="2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9559" name="文本框 149558"/>
            <p:cNvSpPr txBox="1"/>
            <p:nvPr/>
          </p:nvSpPr>
          <p:spPr>
            <a:xfrm rot="-489851">
              <a:off x="2789" y="2205"/>
              <a:ext cx="31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1000" b="0">
                  <a:solidFill>
                    <a:srgbClr val="0099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000" b="0">
                  <a:solidFill>
                    <a:srgbClr val="0099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Ex.</a:t>
              </a:r>
              <a:endParaRPr lang="en-US" altLang="zh-CN" sz="1000" b="0">
                <a:solidFill>
                  <a:srgbClr val="0099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9560" name="组合 149559"/>
          <p:cNvGrpSpPr/>
          <p:nvPr/>
        </p:nvGrpSpPr>
        <p:grpSpPr>
          <a:xfrm>
            <a:off x="9194800" y="6351588"/>
            <a:ext cx="1004888" cy="512762"/>
            <a:chOff x="4482" y="4001"/>
            <a:chExt cx="633" cy="323"/>
          </a:xfrm>
        </p:grpSpPr>
        <p:pic>
          <p:nvPicPr>
            <p:cNvPr id="149561" name="Picture 41" descr="C:\Documents and Settings\dongyn\Local Settings\Temporary Internet Files\Content.IE5\4KXP76FC\MCj04314950000[1]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2" y="4020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9562" name="Picture 45" descr="C:\Documents and Settings\dongyn\Local Settings\Temporary Internet Files\Content.IE5\4KXP76FC\MCj04315080000[1].pn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2" y="4001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495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955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95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955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495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24861 L 0.00018 -0.5821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9557"/>
                  </p:tgtEl>
                </p:cond>
              </p:nextCondLst>
            </p:seq>
          </p:childTnLst>
        </p:cTn>
      </p:par>
    </p:tnLst>
    <p:bldLst>
      <p:bldP spid="149537" grpId="0"/>
      <p:bldP spid="149537" grpId="1"/>
      <p:bldP spid="149539" grpId="0"/>
      <p:bldP spid="149539" grpId="1"/>
      <p:bldP spid="149541" grpId="0" bldLvl="0" animBg="1"/>
      <p:bldP spid="149541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6179" name="圆角矩形 5"/>
          <p:cNvPicPr/>
          <p:nvPr/>
        </p:nvPicPr>
        <p:blipFill>
          <a:blip r:embed="rId1"/>
          <a:stretch>
            <a:fillRect/>
          </a:stretch>
        </p:blipFill>
        <p:spPr>
          <a:xfrm>
            <a:off x="1631950" y="260350"/>
            <a:ext cx="8785225" cy="6394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6186" name="标题 306185"/>
          <p:cNvSpPr>
            <a:spLocks noGrp="1"/>
          </p:cNvSpPr>
          <p:nvPr>
            <p:ph type="title"/>
          </p:nvPr>
        </p:nvSpPr>
        <p:spPr>
          <a:xfrm>
            <a:off x="1992313" y="620713"/>
            <a:ext cx="8229600" cy="792162"/>
          </a:xfrm>
        </p:spPr>
        <p:txBody>
          <a:bodyPr anchor="ctr"/>
          <a:p>
            <a:r>
              <a:rPr lang="en-US" altLang="zh-CN">
                <a:solidFill>
                  <a:srgbClr val="669900"/>
                </a:solidFill>
              </a:rPr>
              <a:t>Text </a:t>
            </a:r>
            <a:r>
              <a:rPr lang="en-US" altLang="zh-CN" err="1">
                <a:solidFill>
                  <a:srgbClr val="669900"/>
                </a:solidFill>
              </a:rPr>
              <a:t>Organisation</a:t>
            </a:r>
            <a:endParaRPr lang="en-US" altLang="zh-CN">
              <a:solidFill>
                <a:srgbClr val="669900"/>
              </a:solidFill>
            </a:endParaRPr>
          </a:p>
        </p:txBody>
      </p:sp>
      <p:grpSp>
        <p:nvGrpSpPr>
          <p:cNvPr id="306209" name="组合 16"/>
          <p:cNvGrpSpPr/>
          <p:nvPr/>
        </p:nvGrpSpPr>
        <p:grpSpPr>
          <a:xfrm>
            <a:off x="2279650" y="115888"/>
            <a:ext cx="3749675" cy="560387"/>
            <a:chOff x="267892" y="39840"/>
            <a:chExt cx="3750495" cy="560880"/>
          </a:xfrm>
        </p:grpSpPr>
        <p:sp>
          <p:nvSpPr>
            <p:cNvPr id="306210" name="圆角矩形 17"/>
            <p:cNvSpPr/>
            <p:nvPr/>
          </p:nvSpPr>
          <p:spPr>
            <a:xfrm>
              <a:off x="267892" y="39840"/>
              <a:ext cx="3750495" cy="56088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noFill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19" name="圆角矩形 4"/>
            <p:cNvSpPr/>
            <p:nvPr/>
          </p:nvSpPr>
          <p:spPr>
            <a:xfrm>
              <a:off x="295272" y="67220"/>
              <a:ext cx="3695735" cy="5061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1760" tIns="0" rIns="141760" bIns="0" spcCol="127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914400" lvl="2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371600" lvl="3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1828800" lvl="4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</a:lstStyle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b="1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Century Gothic" pitchFamily="34" charset="0"/>
                  <a:ea typeface="宋体" panose="02010600030101010101" pitchFamily="2" charset="-122"/>
                </a:rPr>
                <a:t>Active reading 2: Navigation</a:t>
              </a:r>
              <a:endParaRPr lang="en-US" altLang="zh-CN" sz="1800" b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6219" name="矩形 306218"/>
          <p:cNvSpPr/>
          <p:nvPr/>
        </p:nvSpPr>
        <p:spPr>
          <a:xfrm>
            <a:off x="4656138" y="1380808"/>
            <a:ext cx="3384550" cy="54038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lvl="0" algn="ctr">
              <a:spcBef>
                <a:spcPct val="50000"/>
              </a:spcBef>
              <a:buClrTx/>
            </a:pPr>
            <a:r>
              <a:rPr lang="en-US" altLang="zh-CN" sz="2400" b="1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Reasons for claim </a:t>
            </a:r>
            <a:endParaRPr lang="en-US" altLang="zh-CN" sz="2400" b="1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06222" name="直接连接符 306221"/>
          <p:cNvSpPr/>
          <p:nvPr/>
        </p:nvSpPr>
        <p:spPr>
          <a:xfrm flipH="1">
            <a:off x="5519738" y="1916113"/>
            <a:ext cx="863600" cy="360362"/>
          </a:xfrm>
          <a:prstGeom prst="line">
            <a:avLst/>
          </a:prstGeom>
          <a:ln w="5715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6223" name="直接连接符 306222"/>
          <p:cNvSpPr/>
          <p:nvPr/>
        </p:nvSpPr>
        <p:spPr>
          <a:xfrm>
            <a:off x="6383338" y="1916113"/>
            <a:ext cx="865187" cy="360362"/>
          </a:xfrm>
          <a:prstGeom prst="line">
            <a:avLst/>
          </a:prstGeom>
          <a:ln w="5715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6242" name="文本框 306241"/>
          <p:cNvSpPr txBox="1"/>
          <p:nvPr/>
        </p:nvSpPr>
        <p:spPr>
          <a:xfrm>
            <a:off x="2566988" y="2347913"/>
            <a:ext cx="3313112" cy="94805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  <a:tileRect/>
          </a:gradFill>
          <a:ln w="12700">
            <a:noFill/>
          </a:ln>
          <a:effectLst>
            <a:outerShdw dist="107763" dir="13499999" sx="75000" sy="75000" algn="tl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p>
            <a:pPr marL="381000" lvl="0" indent="-381000" algn="l">
              <a:lnSpc>
                <a:spcPct val="110000"/>
              </a:lnSpc>
              <a:spcBef>
                <a:spcPct val="35000"/>
              </a:spcBef>
              <a:buClrTx/>
            </a:pP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We are not rebellious.</a:t>
            </a:r>
            <a:endParaRPr lang="en-US" altLang="zh-CN" sz="24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06243" name="文本框 306242"/>
          <p:cNvSpPr txBox="1"/>
          <p:nvPr/>
        </p:nvSpPr>
        <p:spPr>
          <a:xfrm>
            <a:off x="7104063" y="2276475"/>
            <a:ext cx="3240087" cy="546100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  <a:tileRect/>
          </a:gradFill>
          <a:ln w="12700">
            <a:noFill/>
          </a:ln>
          <a:effectLst>
            <a:outerShdw dist="107763" dir="13499999" sx="75000" sy="75000" algn="tl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p>
            <a:pPr marL="381000" lvl="0" indent="-381000" algn="l">
              <a:lnSpc>
                <a:spcPct val="110000"/>
              </a:lnSpc>
              <a:spcBef>
                <a:spcPct val="35000"/>
              </a:spcBef>
              <a:buClrTx/>
            </a:pP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We are not radical. </a:t>
            </a:r>
            <a:endParaRPr lang="en-US" altLang="zh-CN" sz="24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06246" name="文本框 306245"/>
          <p:cNvSpPr txBox="1"/>
          <p:nvPr/>
        </p:nvSpPr>
        <p:spPr>
          <a:xfrm>
            <a:off x="1774825" y="3140075"/>
            <a:ext cx="5041900" cy="1075690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  <a:tileRect/>
          </a:gradFill>
          <a:ln w="12700">
            <a:noFill/>
          </a:ln>
          <a:effectLst>
            <a:outerShdw dist="107763" dir="13499999" sx="75000" sy="75000" algn="tl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p>
            <a:pPr marL="381000" lvl="0" indent="-381000" algn="l">
              <a:lnSpc>
                <a:spcPct val="110000"/>
              </a:lnSpc>
              <a:spcBef>
                <a:spcPct val="35000"/>
              </a:spcBef>
              <a:buClrTx/>
            </a:pP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 Supporting idea 1</a:t>
            </a:r>
            <a:endParaRPr lang="en-US" altLang="zh-CN" sz="24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  <a:p>
            <a:pPr marL="381000" lvl="0" indent="-381000" algn="l">
              <a:lnSpc>
                <a:spcPct val="110000"/>
              </a:lnSpc>
              <a:spcBef>
                <a:spcPct val="35000"/>
              </a:spcBef>
              <a:buClrTx/>
            </a:pPr>
            <a:endParaRPr lang="en-US" altLang="zh-CN" sz="24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06247" name="下箭头 306246"/>
          <p:cNvSpPr/>
          <p:nvPr/>
        </p:nvSpPr>
        <p:spPr>
          <a:xfrm>
            <a:off x="4008438" y="2779713"/>
            <a:ext cx="215900" cy="360362"/>
          </a:xfrm>
          <a:prstGeom prst="downArrow">
            <a:avLst>
              <a:gd name="adj1" fmla="val 50000"/>
              <a:gd name="adj2" fmla="val 41727"/>
            </a:avLst>
          </a:prstGeom>
          <a:gradFill rotWithShape="0"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6250" name="矩形 306249"/>
          <p:cNvSpPr/>
          <p:nvPr/>
        </p:nvSpPr>
        <p:spPr>
          <a:xfrm>
            <a:off x="1682750" y="3644900"/>
            <a:ext cx="5260975" cy="5403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>
              <a:spcBef>
                <a:spcPct val="50000"/>
              </a:spcBef>
              <a:buClrTx/>
            </a:pPr>
            <a:r>
              <a:rPr lang="en-US" altLang="zh-CN" sz="2400" b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We do not questioning authority.</a:t>
            </a:r>
            <a:endParaRPr lang="zh-CN" altLang="en-US" sz="2400" b="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06251" name="文本框 306250"/>
          <p:cNvSpPr txBox="1"/>
          <p:nvPr/>
        </p:nvSpPr>
        <p:spPr>
          <a:xfrm>
            <a:off x="1776413" y="4364038"/>
            <a:ext cx="5041900" cy="1075690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  <a:tileRect/>
          </a:gradFill>
          <a:ln w="12700">
            <a:noFill/>
          </a:ln>
          <a:effectLst>
            <a:outerShdw dist="107763" dir="13499999" sx="75000" sy="75000" algn="tl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p>
            <a:pPr marL="381000" lvl="0" indent="-381000" algn="l">
              <a:lnSpc>
                <a:spcPct val="110000"/>
              </a:lnSpc>
              <a:spcBef>
                <a:spcPct val="35000"/>
              </a:spcBef>
              <a:buClrTx/>
            </a:pP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 Supporting idea 2</a:t>
            </a:r>
            <a:endParaRPr lang="en-US" altLang="zh-CN" sz="24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  <a:p>
            <a:pPr marL="381000" lvl="0" indent="-381000" algn="l">
              <a:lnSpc>
                <a:spcPct val="110000"/>
              </a:lnSpc>
              <a:spcBef>
                <a:spcPct val="35000"/>
              </a:spcBef>
              <a:buClrTx/>
            </a:pPr>
            <a:endParaRPr lang="en-US" altLang="zh-CN" sz="24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06252" name="矩形 306251"/>
          <p:cNvSpPr/>
          <p:nvPr/>
        </p:nvSpPr>
        <p:spPr>
          <a:xfrm>
            <a:off x="1496695" y="4868863"/>
            <a:ext cx="4731385" cy="5403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>
              <a:spcBef>
                <a:spcPct val="50000"/>
              </a:spcBef>
              <a:buClrTx/>
            </a:pPr>
            <a:r>
              <a:rPr lang="en-US" altLang="zh-CN" sz="2400" b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We fail to assert our identity.</a:t>
            </a:r>
            <a:endParaRPr lang="zh-CN" altLang="en-US" sz="2400" b="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06253" name="下箭头 306252"/>
          <p:cNvSpPr/>
          <p:nvPr/>
        </p:nvSpPr>
        <p:spPr>
          <a:xfrm>
            <a:off x="4008438" y="4005263"/>
            <a:ext cx="215900" cy="360362"/>
          </a:xfrm>
          <a:prstGeom prst="downArrow">
            <a:avLst>
              <a:gd name="adj1" fmla="val 50000"/>
              <a:gd name="adj2" fmla="val 41727"/>
            </a:avLst>
          </a:prstGeom>
          <a:gradFill rotWithShape="0"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6254" name="文本框 306253"/>
          <p:cNvSpPr txBox="1"/>
          <p:nvPr/>
        </p:nvSpPr>
        <p:spPr>
          <a:xfrm>
            <a:off x="1774825" y="5500688"/>
            <a:ext cx="5041900" cy="1075690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  <a:tileRect/>
          </a:gradFill>
          <a:ln w="12700">
            <a:noFill/>
          </a:ln>
          <a:effectLst>
            <a:outerShdw dist="107763" dir="13499999" sx="75000" sy="75000" algn="tl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p>
            <a:pPr marL="381000" lvl="0" indent="-381000" algn="l">
              <a:lnSpc>
                <a:spcPct val="110000"/>
              </a:lnSpc>
              <a:spcBef>
                <a:spcPct val="35000"/>
              </a:spcBef>
              <a:buClrTx/>
            </a:pP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 Supporting idea 3</a:t>
            </a:r>
            <a:endParaRPr lang="en-US" altLang="zh-CN" sz="24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  <a:p>
            <a:pPr marL="381000" lvl="0" indent="-381000" algn="l">
              <a:lnSpc>
                <a:spcPct val="110000"/>
              </a:lnSpc>
              <a:spcBef>
                <a:spcPct val="35000"/>
              </a:spcBef>
              <a:buClrTx/>
            </a:pPr>
            <a:endParaRPr lang="en-US" altLang="zh-CN" sz="24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06255" name="矩形 306254"/>
          <p:cNvSpPr/>
          <p:nvPr/>
        </p:nvSpPr>
        <p:spPr>
          <a:xfrm>
            <a:off x="1774825" y="6021388"/>
            <a:ext cx="6443663" cy="540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>
              <a:spcBef>
                <a:spcPct val="20000"/>
              </a:spcBef>
              <a:buClrTx/>
            </a:pPr>
            <a:r>
              <a:rPr lang="en-US" altLang="zh-CN" sz="2400" b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We go to Internet to direct our energy.</a:t>
            </a:r>
            <a:endParaRPr lang="zh-CN" altLang="en-US" sz="2400" b="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06256" name="文本框 306255"/>
          <p:cNvSpPr txBox="1"/>
          <p:nvPr/>
        </p:nvSpPr>
        <p:spPr>
          <a:xfrm>
            <a:off x="7032625" y="3125788"/>
            <a:ext cx="3167063" cy="147764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  <a:tileRect/>
          </a:gradFill>
          <a:ln w="12700">
            <a:noFill/>
          </a:ln>
          <a:effectLst>
            <a:outerShdw dist="107763" dir="13499999" sx="75000" sy="75000" algn="tl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p>
            <a:pPr marL="381000" lvl="0" indent="-381000" algn="l">
              <a:lnSpc>
                <a:spcPct val="110000"/>
              </a:lnSpc>
              <a:spcBef>
                <a:spcPct val="35000"/>
              </a:spcBef>
              <a:buClrTx/>
            </a:pP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 Supporting idea</a:t>
            </a:r>
            <a:endParaRPr lang="en-US" altLang="zh-CN" sz="24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  <a:p>
            <a:pPr marL="381000" lvl="0" indent="-381000" algn="l">
              <a:lnSpc>
                <a:spcPct val="110000"/>
              </a:lnSpc>
              <a:spcBef>
                <a:spcPct val="35000"/>
              </a:spcBef>
              <a:buClrTx/>
            </a:pPr>
            <a:b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</a:br>
            <a:endParaRPr lang="en-US" altLang="zh-CN" sz="24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06257" name="下箭头 306256"/>
          <p:cNvSpPr/>
          <p:nvPr/>
        </p:nvSpPr>
        <p:spPr>
          <a:xfrm>
            <a:off x="8040688" y="2708275"/>
            <a:ext cx="215900" cy="360363"/>
          </a:xfrm>
          <a:prstGeom prst="downArrow">
            <a:avLst>
              <a:gd name="adj1" fmla="val 50000"/>
              <a:gd name="adj2" fmla="val 41727"/>
            </a:avLst>
          </a:prstGeom>
          <a:gradFill rotWithShape="0"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6258" name="矩形 306257"/>
          <p:cNvSpPr/>
          <p:nvPr/>
        </p:nvSpPr>
        <p:spPr>
          <a:xfrm>
            <a:off x="7032625" y="3573463"/>
            <a:ext cx="3189288" cy="1637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Tx/>
            </a:pPr>
            <a:r>
              <a:rPr lang="en-US" altLang="zh-CN" sz="2400" b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We relate radicalism to terrorism instead of revolution.</a:t>
            </a:r>
            <a:endParaRPr lang="zh-CN" altLang="en-US" sz="2400" b="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grpSp>
        <p:nvGrpSpPr>
          <p:cNvPr id="306259" name="组合 306258"/>
          <p:cNvGrpSpPr/>
          <p:nvPr/>
        </p:nvGrpSpPr>
        <p:grpSpPr>
          <a:xfrm>
            <a:off x="6240463" y="6564313"/>
            <a:ext cx="649287" cy="293687"/>
            <a:chOff x="2109" y="1430"/>
            <a:chExt cx="409" cy="185"/>
          </a:xfrm>
        </p:grpSpPr>
        <p:pic>
          <p:nvPicPr>
            <p:cNvPr id="306260" name="图片 306259" descr="0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4" y="1434"/>
              <a:ext cx="240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6261" name="文本框 306260">
              <a:hlinkClick r:id="" action="ppaction://noaction"/>
            </p:cNvPr>
            <p:cNvSpPr txBox="1"/>
            <p:nvPr/>
          </p:nvSpPr>
          <p:spPr>
            <a:xfrm>
              <a:off x="2109" y="1430"/>
              <a:ext cx="40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bg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rPr>
                <a:t>Back</a:t>
              </a:r>
              <a:endParaRPr lang="en-US" altLang="zh-CN" sz="1200" b="1">
                <a:solidFill>
                  <a:schemeClr val="bg1"/>
                </a:solidFill>
                <a:latin typeface="Franklin Gothic Medium" panose="020B06030201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6262" name="组合 306261"/>
          <p:cNvGrpSpPr/>
          <p:nvPr/>
        </p:nvGrpSpPr>
        <p:grpSpPr>
          <a:xfrm>
            <a:off x="9336088" y="6351588"/>
            <a:ext cx="936625" cy="512762"/>
            <a:chOff x="4921" y="4001"/>
            <a:chExt cx="590" cy="323"/>
          </a:xfrm>
        </p:grpSpPr>
        <p:pic>
          <p:nvPicPr>
            <p:cNvPr id="306263" name="Picture 41" descr="C:\Documents and Settings\dongyn\Local Settings\Temporary Internet Files\Content.IE5\4KXP76FC\MCj04314950000[1].pn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8" y="4020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6264" name="Picture 45" descr="C:\Documents and Settings\dongyn\Local Settings\Temporary Internet Files\Content.IE5\4KXP76FC\MCj04315080000[1].pn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21" y="4001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50" grpId="0"/>
      <p:bldP spid="306252" grpId="0"/>
      <p:bldP spid="306255" grpId="0"/>
      <p:bldP spid="3062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792257" y="277790"/>
            <a:ext cx="8572560" cy="6357982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6347" name="文本占位符 526346"/>
          <p:cNvSpPr>
            <a:spLocks noGrp="1"/>
          </p:cNvSpPr>
          <p:nvPr>
            <p:ph type="body" idx="1"/>
          </p:nvPr>
        </p:nvSpPr>
        <p:spPr>
          <a:xfrm>
            <a:off x="1774825" y="765175"/>
            <a:ext cx="8640763" cy="5399088"/>
          </a:xfrm>
        </p:spPr>
        <p:txBody>
          <a:bodyPr>
            <a:normAutofit lnSpcReduction="10000"/>
          </a:bodyPr>
          <a:p>
            <a:pPr marL="0" indent="0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400" b="0">
                <a:solidFill>
                  <a:srgbClr val="FF0000"/>
                </a:solidFill>
              </a:rPr>
              <a:t>The 1950s (a red age of idols): </a:t>
            </a:r>
            <a:endParaRPr lang="en-US" altLang="zh-CN" sz="2400" b="0">
              <a:solidFill>
                <a:srgbClr val="FF0000"/>
              </a:solidFill>
            </a:endParaRPr>
          </a:p>
          <a:p>
            <a:pPr marL="0" indent="0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400" b="0"/>
              <a:t>Mao Zedong, Zhou </a:t>
            </a:r>
            <a:r>
              <a:rPr lang="en-US" altLang="zh-CN" sz="2400" b="0" err="1"/>
              <a:t>Enlai</a:t>
            </a:r>
            <a:r>
              <a:rPr lang="en-US" altLang="zh-CN" sz="2400" b="0"/>
              <a:t> &amp; the generals</a:t>
            </a:r>
            <a:endParaRPr lang="en-US" altLang="zh-CN" sz="2400" b="0"/>
          </a:p>
          <a:p>
            <a:pPr marL="0" indent="0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400" b="0">
                <a:solidFill>
                  <a:srgbClr val="FF0000"/>
                </a:solidFill>
              </a:rPr>
              <a:t>The 1960s (an age of </a:t>
            </a:r>
            <a:r>
              <a:rPr lang="en-US" altLang="zh-CN" sz="2400" b="0" err="1">
                <a:solidFill>
                  <a:srgbClr val="FF0000"/>
                </a:solidFill>
              </a:rPr>
              <a:t>labour</a:t>
            </a:r>
            <a:r>
              <a:rPr lang="en-US" altLang="zh-CN" sz="2400" b="0">
                <a:solidFill>
                  <a:srgbClr val="FF0000"/>
                </a:solidFill>
              </a:rPr>
              <a:t> heroes as idols):</a:t>
            </a:r>
            <a:r>
              <a:rPr lang="en-US" altLang="zh-CN" sz="2400" b="0"/>
              <a:t> </a:t>
            </a:r>
            <a:endParaRPr lang="en-US" altLang="zh-CN" sz="2400" b="0"/>
          </a:p>
          <a:p>
            <a:pPr marL="0" indent="0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400" b="0"/>
              <a:t>Lei </a:t>
            </a:r>
            <a:r>
              <a:rPr lang="en-US" altLang="zh-CN" sz="2400" b="0" err="1"/>
              <a:t>Feng</a:t>
            </a:r>
            <a:r>
              <a:rPr lang="en-US" altLang="zh-CN" sz="2400" b="0"/>
              <a:t>, Wang </a:t>
            </a:r>
            <a:r>
              <a:rPr lang="en-US" altLang="zh-CN" sz="2400" b="0" err="1"/>
              <a:t>Jinxi</a:t>
            </a:r>
            <a:r>
              <a:rPr lang="en-US" altLang="zh-CN" sz="2400" b="0"/>
              <a:t> &amp; Shi </a:t>
            </a:r>
            <a:r>
              <a:rPr lang="en-US" altLang="zh-CN" sz="2400" b="0" err="1"/>
              <a:t>Chuanxiang</a:t>
            </a:r>
            <a:endParaRPr lang="en-US" altLang="zh-CN" sz="2400" b="0"/>
          </a:p>
          <a:p>
            <a:pPr marL="0" indent="0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400" b="0">
                <a:solidFill>
                  <a:srgbClr val="FF0000"/>
                </a:solidFill>
              </a:rPr>
              <a:t>The 1970s: (first apparent loss of idol worship)</a:t>
            </a:r>
            <a:endParaRPr lang="en-US" altLang="zh-CN" sz="2400" b="0">
              <a:solidFill>
                <a:srgbClr val="FF0000"/>
              </a:solidFill>
            </a:endParaRPr>
          </a:p>
          <a:p>
            <a:pPr marL="0" indent="0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400" b="0" err="1"/>
              <a:t>Takakura</a:t>
            </a:r>
            <a:r>
              <a:rPr lang="en-US" altLang="zh-CN" sz="2400" b="0"/>
              <a:t> Ken and Yamaguchi </a:t>
            </a:r>
            <a:r>
              <a:rPr lang="en-US" altLang="zh-CN" sz="2400" b="0" err="1"/>
              <a:t>Momoe</a:t>
            </a:r>
            <a:endParaRPr lang="en-US" altLang="zh-CN" sz="2400" b="0"/>
          </a:p>
          <a:p>
            <a:pPr marL="0" indent="0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400" b="0">
                <a:solidFill>
                  <a:srgbClr val="FF0000"/>
                </a:solidFill>
              </a:rPr>
              <a:t>The 1980s (the practice of reform and opening-up policy):</a:t>
            </a:r>
            <a:r>
              <a:rPr lang="en-US" altLang="zh-CN" sz="2400" b="0"/>
              <a:t> </a:t>
            </a:r>
            <a:endParaRPr lang="en-US" altLang="zh-CN" sz="2400" b="0"/>
          </a:p>
          <a:p>
            <a:pPr marL="0" indent="0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400" b="0"/>
              <a:t>Entertainment stars such as Cui </a:t>
            </a:r>
            <a:r>
              <a:rPr lang="en-US" altLang="zh-CN" sz="2400" b="0" err="1"/>
              <a:t>Jian</a:t>
            </a:r>
            <a:r>
              <a:rPr lang="en-US" altLang="zh-CN" sz="2400" b="0"/>
              <a:t>, Deng </a:t>
            </a:r>
            <a:r>
              <a:rPr lang="en-US" altLang="zh-CN" sz="2400" b="0" err="1"/>
              <a:t>Lijun</a:t>
            </a:r>
            <a:r>
              <a:rPr lang="en-US" altLang="zh-CN" sz="2400" b="0"/>
              <a:t> &amp; </a:t>
            </a:r>
            <a:r>
              <a:rPr lang="en-US" altLang="zh-CN" sz="2400" b="0" err="1"/>
              <a:t>Luo</a:t>
            </a:r>
            <a:r>
              <a:rPr lang="en-US" altLang="zh-CN" sz="2400" b="0"/>
              <a:t> </a:t>
            </a:r>
            <a:r>
              <a:rPr lang="en-US" altLang="zh-CN" sz="2400" b="0" err="1"/>
              <a:t>Dayou</a:t>
            </a:r>
            <a:r>
              <a:rPr lang="en-US" altLang="zh-CN" sz="2400" b="0"/>
              <a:t> </a:t>
            </a:r>
            <a:endParaRPr lang="en-US" altLang="zh-CN" sz="2400" b="0"/>
          </a:p>
          <a:p>
            <a:pPr marL="0" indent="0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400" b="0">
                <a:solidFill>
                  <a:srgbClr val="FF0000"/>
                </a:solidFill>
              </a:rPr>
              <a:t>The 1990s (Increased cultural exchanges): </a:t>
            </a:r>
            <a:endParaRPr lang="en-US" altLang="zh-CN" sz="2400" b="0">
              <a:solidFill>
                <a:srgbClr val="FF0000"/>
              </a:solidFill>
            </a:endParaRPr>
          </a:p>
          <a:p>
            <a:pPr marL="0" indent="0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400" b="0"/>
              <a:t>Princess Diana and the Backstreet Boys</a:t>
            </a:r>
            <a:endParaRPr lang="en-US" altLang="zh-CN" sz="2400" b="0"/>
          </a:p>
          <a:p>
            <a:pPr marL="0" indent="0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400" b="0">
                <a:solidFill>
                  <a:srgbClr val="FF0000"/>
                </a:solidFill>
              </a:rPr>
              <a:t>The new millennium:</a:t>
            </a:r>
            <a:endParaRPr lang="en-US" altLang="zh-CN" sz="2400" b="0">
              <a:solidFill>
                <a:srgbClr val="FF0000"/>
              </a:solidFill>
            </a:endParaRPr>
          </a:p>
          <a:p>
            <a:pPr marL="0" indent="0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400" b="0"/>
              <a:t>Idols with good looks and youthful </a:t>
            </a:r>
            <a:r>
              <a:rPr lang="en-US" altLang="zh-CN" sz="2400" b="0" err="1"/>
              <a:t>vigour</a:t>
            </a:r>
            <a:r>
              <a:rPr lang="en-US" altLang="zh-CN" sz="2400" b="0"/>
              <a:t>, such as </a:t>
            </a:r>
            <a:r>
              <a:rPr lang="en-US" altLang="zh-CN" sz="2400" b="0" err="1"/>
              <a:t>Yao</a:t>
            </a:r>
            <a:r>
              <a:rPr lang="en-US" altLang="zh-CN" sz="2400" b="0"/>
              <a:t> Ming, Michelle </a:t>
            </a:r>
            <a:r>
              <a:rPr lang="en-US" altLang="zh-CN" sz="2400" b="0" err="1"/>
              <a:t>Yeoh</a:t>
            </a:r>
            <a:r>
              <a:rPr lang="en-US" altLang="zh-CN" sz="2400" b="0"/>
              <a:t> &amp; Jet Li </a:t>
            </a:r>
            <a:endParaRPr lang="en-US" altLang="zh-CN" sz="2400" b="0"/>
          </a:p>
        </p:txBody>
      </p:sp>
      <p:grpSp>
        <p:nvGrpSpPr>
          <p:cNvPr id="526348" name="组合 16"/>
          <p:cNvGrpSpPr/>
          <p:nvPr/>
        </p:nvGrpSpPr>
        <p:grpSpPr>
          <a:xfrm>
            <a:off x="2279650" y="115888"/>
            <a:ext cx="3749675" cy="560387"/>
            <a:chOff x="267892" y="39840"/>
            <a:chExt cx="3750495" cy="560880"/>
          </a:xfrm>
        </p:grpSpPr>
        <p:sp>
          <p:nvSpPr>
            <p:cNvPr id="526349" name="圆角矩形 17"/>
            <p:cNvSpPr/>
            <p:nvPr/>
          </p:nvSpPr>
          <p:spPr>
            <a:xfrm>
              <a:off x="267892" y="39840"/>
              <a:ext cx="3750495" cy="56088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>
              <a:noFill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19" name="圆角矩形 4"/>
            <p:cNvSpPr/>
            <p:nvPr/>
          </p:nvSpPr>
          <p:spPr>
            <a:xfrm>
              <a:off x="295272" y="67220"/>
              <a:ext cx="3695735" cy="5061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1760" tIns="0" rIns="141760" bIns="0" spcCol="127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914400" lvl="2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371600" lvl="3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1828800" lvl="4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</a:lstStyle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b="1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Century Gothic" pitchFamily="34" charset="0"/>
                  <a:ea typeface="宋体" panose="02010600030101010101" pitchFamily="2" charset="-122"/>
                </a:rPr>
                <a:t>Active reading 2: Destination</a:t>
              </a:r>
              <a:endParaRPr lang="en-US" altLang="zh-CN" sz="1800" b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26354" name="组合 526353"/>
          <p:cNvGrpSpPr/>
          <p:nvPr/>
        </p:nvGrpSpPr>
        <p:grpSpPr>
          <a:xfrm>
            <a:off x="9336088" y="6351588"/>
            <a:ext cx="936625" cy="512762"/>
            <a:chOff x="4921" y="4001"/>
            <a:chExt cx="590" cy="323"/>
          </a:xfrm>
        </p:grpSpPr>
        <p:pic>
          <p:nvPicPr>
            <p:cNvPr id="526355" name="Picture 41" descr="C:\Documents and Settings\dongyn\Local Settings\Temporary Internet Files\Content.IE5\4KXP76FC\MCj04314950000[1].png">
              <a:hlinkClick r:id="rId1" action="ppaction://hlinksldjump"/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08" y="4020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26356" name="Picture 45" descr="C:\Documents and Settings\dongyn\Local Settings\Temporary Internet Files\Content.IE5\4KXP76FC\MCj04315080000[1].pn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" y="4001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7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7">
                                            <p:txEl>
                                              <p:charRg st="3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7">
                                            <p:txEl>
                                              <p:charRg st="71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7">
                                            <p:txEl>
                                              <p:charRg st="118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7">
                                            <p:txEl>
                                              <p:charRg st="156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7">
                                            <p:txEl>
                                              <p:charRg st="205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7">
                                            <p:txEl>
                                              <p:charRg st="238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7">
                                            <p:txEl>
                                              <p:charRg st="297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7">
                                            <p:txEl>
                                              <p:charRg st="359" end="4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7">
                                            <p:txEl>
                                              <p:charRg st="402" end="4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7">
                                            <p:txEl>
                                              <p:charRg st="441" end="4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7">
                                            <p:txEl>
                                              <p:charRg st="461" end="5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809720" y="214290"/>
            <a:ext cx="8572560" cy="6472260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914400" lvl="2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371600" lvl="3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1828800" lvl="4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lvl="0" algn="l">
              <a:spcBef>
                <a:spcPct val="0"/>
              </a:spcBef>
            </a:pPr>
            <a:endParaRPr lang="zh-CN" altLang="en-US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92874" name="Rectangle 23"/>
          <p:cNvSpPr>
            <a:spLocks noGrp="1"/>
          </p:cNvSpPr>
          <p:nvPr>
            <p:ph type="title"/>
          </p:nvPr>
        </p:nvSpPr>
        <p:spPr>
          <a:xfrm>
            <a:off x="4800600" y="836613"/>
            <a:ext cx="3743325" cy="576262"/>
          </a:xfrm>
        </p:spPr>
        <p:txBody>
          <a:bodyPr vert="horz" wrap="square" lIns="91440" tIns="45720" rIns="91440" bIns="45720" anchor="ctr">
            <a:normAutofit fontScale="90000"/>
          </a:bodyPr>
          <a:p>
            <a:pPr algn="l"/>
            <a:r>
              <a:rPr lang="en-US" altLang="zh-CN"/>
              <a:t>Preview</a:t>
            </a:r>
            <a:endParaRPr lang="en-US" altLang="zh-CN"/>
          </a:p>
        </p:txBody>
      </p:sp>
      <p:sp>
        <p:nvSpPr>
          <p:cNvPr id="292880" name="文本占位符 292879"/>
          <p:cNvSpPr>
            <a:spLocks noGrp="1"/>
          </p:cNvSpPr>
          <p:nvPr>
            <p:ph type="body" idx="1"/>
          </p:nvPr>
        </p:nvSpPr>
        <p:spPr>
          <a:xfrm>
            <a:off x="1847850" y="2349500"/>
            <a:ext cx="8137525" cy="3744913"/>
          </a:xfrm>
        </p:spPr>
        <p:txBody>
          <a:bodyPr/>
          <a:p>
            <a:pPr marL="536575" indent="-536575" defTabSz="0">
              <a:lnSpc>
                <a:spcPct val="120000"/>
              </a:lnSpc>
              <a:spcBef>
                <a:spcPct val="45000"/>
              </a:spcBef>
              <a:buClrTx/>
              <a:buBlip>
                <a:blip r:embed="rId1"/>
              </a:buBlip>
              <a:tabLst>
                <a:tab pos="536575" algn="l"/>
              </a:tabLst>
            </a:pPr>
            <a:r>
              <a:rPr lang="en-US" altLang="zh-CN" sz="2600" b="0"/>
              <a:t>Collecting information about The Imperial </a:t>
            </a:r>
            <a:r>
              <a:rPr lang="en-US" altLang="zh-CN" sz="2600" b="0" err="1"/>
              <a:t>Nanking</a:t>
            </a:r>
            <a:r>
              <a:rPr lang="en-US" altLang="zh-CN" sz="2600" b="0"/>
              <a:t> University, </a:t>
            </a:r>
            <a:r>
              <a:rPr lang="en-US" altLang="zh-CN" sz="2600" b="0" err="1"/>
              <a:t>Tianjin</a:t>
            </a:r>
            <a:r>
              <a:rPr lang="en-US" altLang="zh-CN" sz="2600" b="0"/>
              <a:t> University, Peking University, </a:t>
            </a:r>
            <a:r>
              <a:rPr lang="en-US" altLang="zh-CN" sz="2600" b="0" err="1"/>
              <a:t>Tsinghua</a:t>
            </a:r>
            <a:r>
              <a:rPr lang="en-US" altLang="zh-CN" sz="2600" b="0"/>
              <a:t> University, </a:t>
            </a:r>
            <a:r>
              <a:rPr lang="en-US" altLang="zh-CN" sz="2600" b="0" err="1"/>
              <a:t>Fudan</a:t>
            </a:r>
            <a:r>
              <a:rPr lang="en-US" altLang="zh-CN" sz="2600" b="0"/>
              <a:t> University &amp; </a:t>
            </a:r>
            <a:r>
              <a:rPr lang="en-US" altLang="zh-CN" sz="2600" b="0" err="1"/>
              <a:t>Tongji</a:t>
            </a:r>
            <a:r>
              <a:rPr lang="en-US" altLang="zh-CN" sz="2600" b="0"/>
              <a:t> University.  </a:t>
            </a:r>
            <a:endParaRPr lang="en-US" altLang="zh-CN" sz="2600" b="0"/>
          </a:p>
          <a:p>
            <a:pPr marL="536575" indent="-536575" defTabSz="0">
              <a:lnSpc>
                <a:spcPct val="120000"/>
              </a:lnSpc>
              <a:spcBef>
                <a:spcPct val="45000"/>
              </a:spcBef>
              <a:buClrTx/>
              <a:buBlip>
                <a:blip r:embed="rId1"/>
              </a:buBlip>
              <a:tabLst>
                <a:tab pos="536575" algn="l"/>
              </a:tabLst>
            </a:pPr>
            <a:r>
              <a:rPr lang="en-US" altLang="zh-CN" sz="2600" b="0"/>
              <a:t>Preparing for the topic discussion: Is it necessary for students to take part in evaluating their teachers</a:t>
            </a:r>
            <a:r>
              <a:rPr lang="en-US" altLang="zh-CN" sz="2600" b="0">
                <a:latin typeface="Arial Unicode MS" pitchFamily="34" charset="-122"/>
                <a:ea typeface="Arial Unicode MS" pitchFamily="34" charset="-122"/>
              </a:rPr>
              <a:t>?</a:t>
            </a:r>
            <a:endParaRPr lang="en-US" altLang="zh-CN" sz="2600" b="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292883" name="矩形 292882"/>
          <p:cNvSpPr/>
          <p:nvPr/>
        </p:nvSpPr>
        <p:spPr>
          <a:xfrm>
            <a:off x="1919288" y="1557338"/>
            <a:ext cx="8497887" cy="6146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Finish the following tasks after class.</a:t>
            </a:r>
            <a:endParaRPr lang="en-US" altLang="zh-CN" sz="2800" b="1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pic>
        <p:nvPicPr>
          <p:cNvPr id="292885" name="图片 292884" descr="preparing_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25" y="260350"/>
            <a:ext cx="1673225" cy="12414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2886" name="组合 16"/>
          <p:cNvGrpSpPr/>
          <p:nvPr/>
        </p:nvGrpSpPr>
        <p:grpSpPr>
          <a:xfrm>
            <a:off x="2279650" y="115888"/>
            <a:ext cx="3749675" cy="560387"/>
            <a:chOff x="267892" y="39840"/>
            <a:chExt cx="3750495" cy="560880"/>
          </a:xfrm>
        </p:grpSpPr>
        <p:sp>
          <p:nvSpPr>
            <p:cNvPr id="292887" name="圆角矩形 17"/>
            <p:cNvSpPr/>
            <p:nvPr/>
          </p:nvSpPr>
          <p:spPr>
            <a:xfrm>
              <a:off x="267892" y="39840"/>
              <a:ext cx="3750495" cy="560880"/>
            </a:xfrm>
            <a:prstGeom prst="roundRect">
              <a:avLst>
                <a:gd name="adj" fmla="val 16667"/>
              </a:avLst>
            </a:prstGeom>
            <a:solidFill>
              <a:srgbClr val="E46C0A"/>
            </a:solidFill>
            <a:ln w="9525">
              <a:noFill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19" name="圆角矩形 4"/>
            <p:cNvSpPr/>
            <p:nvPr/>
          </p:nvSpPr>
          <p:spPr>
            <a:xfrm>
              <a:off x="295272" y="67220"/>
              <a:ext cx="3695735" cy="5061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1760" tIns="0" rIns="141760" bIns="0" spcCol="127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914400" lvl="2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371600" lvl="3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1828800" lvl="4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</a:lstStyle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b="1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Century Gothic" pitchFamily="34" charset="0"/>
                  <a:ea typeface="宋体" panose="02010600030101010101" pitchFamily="2" charset="-122"/>
                </a:rPr>
                <a:t>Active reading 2: Resources</a:t>
              </a:r>
              <a:endParaRPr lang="en-US" altLang="zh-CN" sz="1800" b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2894" name="组合 292893"/>
          <p:cNvGrpSpPr/>
          <p:nvPr/>
        </p:nvGrpSpPr>
        <p:grpSpPr>
          <a:xfrm>
            <a:off x="9336088" y="6351588"/>
            <a:ext cx="936625" cy="512762"/>
            <a:chOff x="4921" y="4001"/>
            <a:chExt cx="590" cy="323"/>
          </a:xfrm>
        </p:grpSpPr>
        <p:pic>
          <p:nvPicPr>
            <p:cNvPr id="292895" name="Picture 41" descr="C:\Documents and Settings\dongyn\Local Settings\Temporary Internet Files\Content.IE5\4KXP76FC\MCj04314950000[1].pn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8" y="4020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92896" name="Picture 45" descr="C:\Documents and Settings\dongyn\Local Settings\Temporary Internet Files\Content.IE5\4KXP76FC\MCj04315080000[1].pn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21" y="4001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809720" y="214290"/>
            <a:ext cx="8572560" cy="6472260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92874" name="Rectangle 23"/>
          <p:cNvSpPr>
            <a:spLocks noGrp="1"/>
          </p:cNvSpPr>
          <p:nvPr>
            <p:ph type="title"/>
          </p:nvPr>
        </p:nvSpPr>
        <p:spPr>
          <a:xfrm>
            <a:off x="4800600" y="836613"/>
            <a:ext cx="3743325" cy="576262"/>
          </a:xfrm>
        </p:spPr>
        <p:txBody>
          <a:bodyPr vert="horz" wrap="square" lIns="91440" tIns="45720" rIns="91440" bIns="45720" anchor="ctr">
            <a:normAutofit fontScale="90000"/>
          </a:bodyPr>
          <a:p>
            <a:pPr algn="l"/>
            <a:r>
              <a:rPr lang="en-US" altLang="zh-CN"/>
              <a:t>Preview</a:t>
            </a:r>
            <a:endParaRPr lang="en-US" altLang="zh-CN" dirty="0"/>
          </a:p>
        </p:txBody>
      </p:sp>
      <p:sp>
        <p:nvSpPr>
          <p:cNvPr id="292880" name="文本占位符 292879"/>
          <p:cNvSpPr>
            <a:spLocks noGrp="1"/>
          </p:cNvSpPr>
          <p:nvPr>
            <p:ph type="body" idx="1"/>
          </p:nvPr>
        </p:nvSpPr>
        <p:spPr>
          <a:xfrm>
            <a:off x="1847850" y="2420938"/>
            <a:ext cx="8137525" cy="3311525"/>
          </a:xfrm>
        </p:spPr>
        <p:txBody>
          <a:bodyPr/>
          <a:p>
            <a:pPr marL="536575" indent="-536575" defTabSz="0">
              <a:lnSpc>
                <a:spcPct val="120000"/>
              </a:lnSpc>
              <a:spcBef>
                <a:spcPct val="45000"/>
              </a:spcBef>
              <a:buClrTx/>
              <a:buBlip>
                <a:blip r:embed="rId1"/>
              </a:buBlip>
              <a:tabLst>
                <a:tab pos="536575" algn="l"/>
              </a:tabLst>
            </a:pPr>
            <a:r>
              <a:rPr lang="en-US" altLang="zh-CN" sz="2400" b="0"/>
              <a:t>Getting information about American generations. </a:t>
            </a:r>
            <a:endParaRPr lang="en-US" altLang="zh-CN" sz="2400" b="0"/>
          </a:p>
          <a:p>
            <a:pPr marL="536575" indent="-536575" defTabSz="0">
              <a:lnSpc>
                <a:spcPct val="120000"/>
              </a:lnSpc>
              <a:spcBef>
                <a:spcPct val="45000"/>
              </a:spcBef>
              <a:buClrTx/>
              <a:buBlip>
                <a:blip r:embed="rId1"/>
              </a:buBlip>
              <a:tabLst>
                <a:tab pos="536575" algn="l"/>
              </a:tabLst>
            </a:pPr>
            <a:r>
              <a:rPr lang="en-US" altLang="zh-CN" sz="2400" b="0"/>
              <a:t>Finding out the definitions of post-colonialism, postmodernism, gender theory &amp; literary theory.</a:t>
            </a:r>
            <a:endParaRPr lang="en-US" altLang="zh-CN" sz="2400" b="0"/>
          </a:p>
          <a:p>
            <a:pPr marL="536575" indent="-536575" defTabSz="0">
              <a:lnSpc>
                <a:spcPct val="120000"/>
              </a:lnSpc>
              <a:spcBef>
                <a:spcPct val="45000"/>
              </a:spcBef>
              <a:buClrTx/>
              <a:buBlip>
                <a:blip r:embed="rId1"/>
              </a:buBlip>
              <a:tabLst>
                <a:tab pos="536575" algn="l"/>
              </a:tabLst>
            </a:pPr>
            <a:r>
              <a:rPr lang="en-US" altLang="zh-CN" sz="2400" b="0"/>
              <a:t>Collecting information about Bob Dylan, John</a:t>
            </a:r>
            <a:endParaRPr lang="en-US" altLang="zh-CN" sz="2400" b="0"/>
          </a:p>
          <a:p>
            <a:pPr marL="536575" indent="-536575" defTabSz="0">
              <a:lnSpc>
                <a:spcPct val="120000"/>
              </a:lnSpc>
              <a:spcBef>
                <a:spcPct val="45000"/>
              </a:spcBef>
              <a:buNone/>
              <a:tabLst>
                <a:tab pos="536575" algn="l"/>
              </a:tabLst>
            </a:pPr>
            <a:r>
              <a:rPr lang="en-US" altLang="zh-CN" sz="2400" b="0"/>
              <a:t>	Lennon, Marilyn Monroe and Martin Luther King </a:t>
            </a:r>
            <a:endParaRPr lang="en-US" altLang="zh-CN" sz="2400" b="0" dirty="0"/>
          </a:p>
        </p:txBody>
      </p:sp>
      <p:sp>
        <p:nvSpPr>
          <p:cNvPr id="292883" name="矩形 292882"/>
          <p:cNvSpPr/>
          <p:nvPr/>
        </p:nvSpPr>
        <p:spPr>
          <a:xfrm>
            <a:off x="1919288" y="1557338"/>
            <a:ext cx="8497887" cy="6146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Finish the following tasks after class.</a:t>
            </a:r>
            <a:endParaRPr lang="en-US" altLang="zh-CN" sz="2800" b="1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pic>
        <p:nvPicPr>
          <p:cNvPr id="292885" name="图片 292884" descr="preparing_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25" y="260350"/>
            <a:ext cx="1673225" cy="12414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2886" name="组合 16"/>
          <p:cNvGrpSpPr/>
          <p:nvPr/>
        </p:nvGrpSpPr>
        <p:grpSpPr>
          <a:xfrm>
            <a:off x="2279650" y="115888"/>
            <a:ext cx="3749675" cy="560387"/>
            <a:chOff x="267892" y="39840"/>
            <a:chExt cx="3750495" cy="560880"/>
          </a:xfrm>
        </p:grpSpPr>
        <p:sp>
          <p:nvSpPr>
            <p:cNvPr id="292887" name="圆角矩形 17"/>
            <p:cNvSpPr/>
            <p:nvPr/>
          </p:nvSpPr>
          <p:spPr>
            <a:xfrm>
              <a:off x="267892" y="39840"/>
              <a:ext cx="3750495" cy="560880"/>
            </a:xfrm>
            <a:prstGeom prst="roundRect">
              <a:avLst>
                <a:gd name="adj" fmla="val 16667"/>
              </a:avLst>
            </a:prstGeom>
            <a:solidFill>
              <a:srgbClr val="E46C0A"/>
            </a:solidFill>
            <a:ln w="9525">
              <a:noFill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19" name="圆角矩形 4"/>
            <p:cNvSpPr/>
            <p:nvPr/>
          </p:nvSpPr>
          <p:spPr>
            <a:xfrm>
              <a:off x="295272" y="67220"/>
              <a:ext cx="3695735" cy="5061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1760" tIns="0" rIns="141760" bIns="0" spcCol="127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</a:lstStyle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b="1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Century Gothic" pitchFamily="34" charset="0"/>
                  <a:ea typeface="宋体" panose="02010600030101010101" pitchFamily="2" charset="-122"/>
                </a:rPr>
                <a:t>Active reading 1: Resources</a:t>
              </a:r>
              <a:endParaRPr lang="en-US" altLang="zh-CN" sz="1800" b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2894" name="组合 292893"/>
          <p:cNvGrpSpPr/>
          <p:nvPr/>
        </p:nvGrpSpPr>
        <p:grpSpPr>
          <a:xfrm>
            <a:off x="9194800" y="6351588"/>
            <a:ext cx="1004888" cy="512762"/>
            <a:chOff x="4482" y="4001"/>
            <a:chExt cx="633" cy="323"/>
          </a:xfrm>
        </p:grpSpPr>
        <p:pic>
          <p:nvPicPr>
            <p:cNvPr id="292895" name="Picture 41" descr="C:\Documents and Settings\dongyn\Local Settings\Temporary Internet Files\Content.IE5\4KXP76FC\MCj04314950000[1].pn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2" y="4020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92896" name="Picture 45" descr="C:\Documents and Settings\dongyn\Local Settings\Temporary Internet Files\Content.IE5\4KXP76FC\MCj04315080000[1].pn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2" y="4001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809720" y="214290"/>
            <a:ext cx="8572560" cy="6472260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2586" name="Rectangle 23"/>
          <p:cNvSpPr>
            <a:spLocks noGrp="1"/>
          </p:cNvSpPr>
          <p:nvPr>
            <p:ph type="title"/>
          </p:nvPr>
        </p:nvSpPr>
        <p:spPr>
          <a:xfrm>
            <a:off x="4224338" y="549275"/>
            <a:ext cx="5041900" cy="792163"/>
          </a:xfrm>
        </p:spPr>
        <p:txBody>
          <a:bodyPr vert="horz" wrap="square" lIns="91440" tIns="45720" rIns="91440" bIns="45720" anchor="ctr"/>
          <a:p>
            <a:pPr algn="l"/>
            <a:r>
              <a:rPr lang="en-US" altLang="zh-CN" sz="3600"/>
              <a:t>Difficult sentences</a:t>
            </a:r>
            <a:endParaRPr lang="en-US" altLang="zh-CN" sz="3600" dirty="0"/>
          </a:p>
        </p:txBody>
      </p:sp>
      <p:sp>
        <p:nvSpPr>
          <p:cNvPr id="240671" name="Rectangle 31"/>
          <p:cNvSpPr>
            <a:spLocks noGrp="1"/>
          </p:cNvSpPr>
          <p:nvPr>
            <p:ph type="body" idx="1"/>
          </p:nvPr>
        </p:nvSpPr>
        <p:spPr>
          <a:xfrm>
            <a:off x="1847850" y="1196975"/>
            <a:ext cx="8820150" cy="2016125"/>
          </a:xfrm>
        </p:spPr>
        <p:txBody>
          <a:bodyPr vert="horz" wrap="square" lIns="91440" tIns="45720" rIns="91440" bIns="45720" anchor="t"/>
          <a:p>
            <a:pPr marL="0" indent="0" defTabSz="0">
              <a:lnSpc>
                <a:spcPct val="85000"/>
              </a:lnSpc>
              <a:spcBef>
                <a:spcPct val="10000"/>
              </a:spcBef>
              <a:buNone/>
              <a:tabLst>
                <a:tab pos="536575" algn="l"/>
              </a:tabLst>
            </a:pPr>
            <a:r>
              <a:rPr lang="en-US" altLang="zh-CN" sz="2400"/>
              <a:t>4. College has become a means to an end, an </a:t>
            </a:r>
            <a:br>
              <a:rPr lang="en-US" altLang="zh-CN" sz="2400"/>
            </a:br>
            <a:r>
              <a:rPr lang="en-US" altLang="zh-CN" sz="2400"/>
              <a:t>    opportunity to increase one’s chances on the </a:t>
            </a:r>
            <a:br>
              <a:rPr lang="en-US" altLang="zh-CN" sz="2400"/>
            </a:br>
            <a:r>
              <a:rPr lang="en-US" altLang="zh-CN" sz="2400"/>
              <a:t>    employment market, and not an end in itself, which </a:t>
            </a:r>
            <a:br>
              <a:rPr lang="en-US" altLang="zh-CN" sz="2400"/>
            </a:br>
            <a:r>
              <a:rPr lang="en-US" altLang="zh-CN" sz="2400"/>
              <a:t>    gives you the chance to imagine, just for a short while, </a:t>
            </a:r>
            <a:br>
              <a:rPr lang="en-US" altLang="zh-CN" sz="2400"/>
            </a:br>
            <a:r>
              <a:rPr lang="en-US" altLang="zh-CN" sz="2400"/>
              <a:t>    that you can change the world.</a:t>
            </a:r>
            <a:endParaRPr lang="en-US" altLang="zh-CN" sz="2400" dirty="0"/>
          </a:p>
        </p:txBody>
      </p:sp>
      <p:sp>
        <p:nvSpPr>
          <p:cNvPr id="152599" name="矩形 152598"/>
          <p:cNvSpPr/>
          <p:nvPr/>
        </p:nvSpPr>
        <p:spPr>
          <a:xfrm>
            <a:off x="2279650" y="2924175"/>
            <a:ext cx="7993063" cy="251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10000"/>
              </a:spcBef>
              <a:buClrTx/>
            </a:pP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这句话主语为</a:t>
            </a:r>
            <a:r>
              <a:rPr lang="en-US" altLang="zh-CN" sz="22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college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，谓语</a:t>
            </a:r>
            <a:r>
              <a:rPr lang="en-US" altLang="zh-CN" sz="22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has become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，表语为</a:t>
            </a:r>
            <a:r>
              <a:rPr lang="en-US" altLang="zh-CN" sz="22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a means to an end</a:t>
            </a:r>
            <a:r>
              <a:rPr lang="zh-CN" altLang="en-US" sz="22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，</a:t>
            </a:r>
            <a:r>
              <a:rPr lang="en-US" altLang="zh-CN" sz="22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an opportunity </a:t>
            </a:r>
            <a:r>
              <a:rPr lang="en-US" altLang="en-US" sz="22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sz="22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2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employment market</a:t>
            </a:r>
            <a:r>
              <a:rPr lang="zh-CN" altLang="en-US" sz="2200" b="0" dirty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作为</a:t>
            </a:r>
            <a:r>
              <a:rPr lang="en-US" altLang="zh-CN" sz="22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a means to an end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的同位语。</a:t>
            </a:r>
            <a:r>
              <a:rPr lang="en-US" altLang="zh-CN" sz="22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not an end in itself</a:t>
            </a:r>
            <a:r>
              <a:rPr lang="zh-CN" altLang="en-US" sz="2200" b="0" dirty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同样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en-US" altLang="zh-CN" sz="22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has become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的表语，与前面的</a:t>
            </a:r>
            <a:r>
              <a:rPr lang="en-US" altLang="zh-CN" sz="22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a means to an end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形成对比，它还做定语从句</a:t>
            </a:r>
            <a:r>
              <a:rPr lang="en-US" altLang="zh-CN" sz="22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which gives you the chance to imagine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的主语。</a:t>
            </a:r>
            <a:r>
              <a:rPr lang="en-US" altLang="zh-CN" sz="22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imagine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后面跟了一个宾语从句</a:t>
            </a:r>
            <a:r>
              <a:rPr lang="en-US" altLang="zh-CN" sz="22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that you can change the world</a:t>
            </a:r>
            <a:r>
              <a:rPr lang="zh-CN" altLang="en-US" sz="2200" b="0" dirty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。</a:t>
            </a:r>
            <a:endParaRPr lang="zh-CN" altLang="en-US" sz="2200" b="0" dirty="0">
              <a:solidFill>
                <a:schemeClr val="tx1"/>
              </a:solidFill>
              <a:latin typeface="Century Gothic" pitchFamily="34" charset="0"/>
              <a:ea typeface="黑体" panose="02010609060101010101" pitchFamily="2" charset="-122"/>
            </a:endParaRPr>
          </a:p>
        </p:txBody>
      </p:sp>
      <p:sp>
        <p:nvSpPr>
          <p:cNvPr id="152600" name="矩形 152599"/>
          <p:cNvSpPr/>
          <p:nvPr/>
        </p:nvSpPr>
        <p:spPr>
          <a:xfrm>
            <a:off x="2208213" y="5360988"/>
            <a:ext cx="8107680" cy="11582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50000"/>
              </a:spcBef>
              <a:buClrTx/>
            </a:pP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翻译：</a:t>
            </a:r>
            <a:r>
              <a:rPr lang="zh-CN" altLang="en-US" sz="2300" b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大学已变成实现目的的手段，是在就业市场上增加就业</a:t>
            </a:r>
            <a:br>
              <a:rPr lang="zh-CN" altLang="en-US" sz="2300" b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</a:br>
            <a:r>
              <a:rPr lang="zh-CN" altLang="en-US" sz="2300" b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几率的一个机会，上大学本身不再是目的，不再是给你提供</a:t>
            </a:r>
            <a:br>
              <a:rPr lang="zh-CN" altLang="en-US" sz="2300" b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</a:br>
            <a:r>
              <a:rPr lang="zh-CN" altLang="en-US" sz="2300" b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一个机会，让你暂时想象一下：你能够改变世界。</a:t>
            </a:r>
            <a:endParaRPr lang="zh-CN" altLang="en-US" sz="2300" b="0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pSp>
        <p:nvGrpSpPr>
          <p:cNvPr id="152601" name="组合 16"/>
          <p:cNvGrpSpPr/>
          <p:nvPr/>
        </p:nvGrpSpPr>
        <p:grpSpPr>
          <a:xfrm>
            <a:off x="2279650" y="115888"/>
            <a:ext cx="3749675" cy="560387"/>
            <a:chOff x="267892" y="39840"/>
            <a:chExt cx="3750495" cy="560880"/>
          </a:xfrm>
        </p:grpSpPr>
        <p:sp>
          <p:nvSpPr>
            <p:cNvPr id="152602" name="圆角矩形 17"/>
            <p:cNvSpPr/>
            <p:nvPr/>
          </p:nvSpPr>
          <p:spPr>
            <a:xfrm>
              <a:off x="267892" y="39840"/>
              <a:ext cx="3750495" cy="560880"/>
            </a:xfrm>
            <a:prstGeom prst="roundRect">
              <a:avLst>
                <a:gd name="adj" fmla="val 16667"/>
              </a:avLst>
            </a:prstGeom>
            <a:solidFill>
              <a:srgbClr val="E46C0A"/>
            </a:solidFill>
            <a:ln w="9525">
              <a:noFill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19" name="圆角矩形 4"/>
            <p:cNvSpPr/>
            <p:nvPr/>
          </p:nvSpPr>
          <p:spPr>
            <a:xfrm>
              <a:off x="295272" y="67220"/>
              <a:ext cx="3695735" cy="5061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1760" tIns="0" rIns="141760" bIns="0" spcCol="127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</a:lstStyle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b="1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Century Gothic" pitchFamily="34" charset="0"/>
                  <a:ea typeface="宋体" panose="02010600030101010101" pitchFamily="2" charset="-122"/>
                </a:rPr>
                <a:t>Active reading 1: Resources</a:t>
              </a:r>
              <a:endParaRPr lang="en-US" altLang="zh-CN" sz="1800" b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2606" name="组合 152605"/>
          <p:cNvGrpSpPr/>
          <p:nvPr/>
        </p:nvGrpSpPr>
        <p:grpSpPr>
          <a:xfrm>
            <a:off x="1847850" y="3068638"/>
            <a:ext cx="504825" cy="360362"/>
            <a:chOff x="2789" y="2160"/>
            <a:chExt cx="318" cy="227"/>
          </a:xfrm>
        </p:grpSpPr>
        <p:pic>
          <p:nvPicPr>
            <p:cNvPr id="152607" name="图片 152606" descr="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35" y="2160"/>
              <a:ext cx="227" cy="2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2608" name="文本框 152607"/>
            <p:cNvSpPr txBox="1"/>
            <p:nvPr/>
          </p:nvSpPr>
          <p:spPr>
            <a:xfrm rot="-489851">
              <a:off x="2789" y="2205"/>
              <a:ext cx="318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900" b="0" err="1">
                  <a:solidFill>
                    <a:srgbClr val="009999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rPr>
                <a:t>Anals</a:t>
              </a:r>
              <a:endParaRPr lang="en-US" altLang="zh-CN" sz="900" b="0">
                <a:solidFill>
                  <a:srgbClr val="009999"/>
                </a:solidFill>
                <a:latin typeface="Franklin Gothic Medium" panose="020B06030201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2609" name="组合 152608"/>
          <p:cNvGrpSpPr/>
          <p:nvPr/>
        </p:nvGrpSpPr>
        <p:grpSpPr>
          <a:xfrm>
            <a:off x="1847850" y="5373688"/>
            <a:ext cx="576263" cy="360362"/>
            <a:chOff x="2789" y="2160"/>
            <a:chExt cx="318" cy="227"/>
          </a:xfrm>
        </p:grpSpPr>
        <p:pic>
          <p:nvPicPr>
            <p:cNvPr id="152610" name="图片 152609" descr="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35" y="2160"/>
              <a:ext cx="227" cy="2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2611" name="文本框 152610"/>
            <p:cNvSpPr txBox="1"/>
            <p:nvPr/>
          </p:nvSpPr>
          <p:spPr>
            <a:xfrm rot="-489851">
              <a:off x="2789" y="2204"/>
              <a:ext cx="31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1000" b="0">
                  <a:solidFill>
                    <a:srgbClr val="009999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rPr>
                <a:t>Trans</a:t>
              </a:r>
              <a:endParaRPr lang="en-US" altLang="zh-CN" sz="1000" b="0">
                <a:solidFill>
                  <a:srgbClr val="009999"/>
                </a:solidFill>
                <a:latin typeface="Franklin Gothic Medium" panose="020B06030201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2612" name="组合 152611"/>
          <p:cNvGrpSpPr/>
          <p:nvPr/>
        </p:nvGrpSpPr>
        <p:grpSpPr>
          <a:xfrm>
            <a:off x="9194800" y="6351588"/>
            <a:ext cx="1004888" cy="512762"/>
            <a:chOff x="4482" y="4001"/>
            <a:chExt cx="633" cy="323"/>
          </a:xfrm>
        </p:grpSpPr>
        <p:pic>
          <p:nvPicPr>
            <p:cNvPr id="152613" name="Picture 41" descr="C:\Documents and Settings\dongyn\Local Settings\Temporary Internet Files\Content.IE5\4KXP76FC\MCj04314950000[1]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2" y="4020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2614" name="Picture 45" descr="C:\Documents and Settings\dongyn\Local Settings\Temporary Internet Files\Content.IE5\4KXP76FC\MCj04315080000[1].pn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2" y="4001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526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606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526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609"/>
                  </p:tgtEl>
                </p:cond>
              </p:nextCondLst>
            </p:seq>
          </p:childTnLst>
        </p:cTn>
      </p:par>
    </p:tnLst>
    <p:bldLst>
      <p:bldP spid="152599" grpId="0"/>
      <p:bldP spid="152599" grpId="1"/>
      <p:bldP spid="152600" grpId="0"/>
      <p:bldP spid="15260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809720" y="214290"/>
            <a:ext cx="8572560" cy="6472260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0"/>
              </a:spcBef>
            </a:pP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4634" name="Rectangle 23"/>
          <p:cNvSpPr>
            <a:spLocks noGrp="1"/>
          </p:cNvSpPr>
          <p:nvPr>
            <p:ph type="title"/>
          </p:nvPr>
        </p:nvSpPr>
        <p:spPr>
          <a:xfrm>
            <a:off x="4224338" y="549275"/>
            <a:ext cx="5041900" cy="792163"/>
          </a:xfrm>
        </p:spPr>
        <p:txBody>
          <a:bodyPr vert="horz" wrap="square" lIns="91440" tIns="45720" rIns="91440" bIns="45720" anchor="ctr"/>
          <a:p>
            <a:pPr algn="l"/>
            <a:r>
              <a:rPr lang="en-US" altLang="zh-CN" sz="3600"/>
              <a:t>Difficult sentences</a:t>
            </a:r>
            <a:endParaRPr lang="en-US" altLang="zh-CN" sz="3600" dirty="0"/>
          </a:p>
        </p:txBody>
      </p:sp>
      <p:sp>
        <p:nvSpPr>
          <p:cNvPr id="240671" name="Rectangle 31"/>
          <p:cNvSpPr>
            <a:spLocks noGrp="1"/>
          </p:cNvSpPr>
          <p:nvPr>
            <p:ph type="body" idx="1"/>
          </p:nvPr>
        </p:nvSpPr>
        <p:spPr>
          <a:xfrm>
            <a:off x="1992313" y="1268413"/>
            <a:ext cx="8675687" cy="1008062"/>
          </a:xfrm>
        </p:spPr>
        <p:txBody>
          <a:bodyPr vert="horz" wrap="square" lIns="91440" tIns="45720" rIns="91440" bIns="45720" anchor="t"/>
          <a:p>
            <a:pPr marL="0" indent="0" defTabSz="0">
              <a:spcBef>
                <a:spcPct val="10000"/>
              </a:spcBef>
              <a:buNone/>
              <a:tabLst>
                <a:tab pos="536575" algn="l"/>
              </a:tabLst>
            </a:pPr>
            <a:r>
              <a:rPr lang="en-US" altLang="zh-CN" sz="2400"/>
              <a:t> 6. “</a:t>
            </a:r>
            <a:r>
              <a:rPr lang="en-US" altLang="zh-CN" sz="2400">
                <a:solidFill>
                  <a:srgbClr val="FF0000"/>
                </a:solidFill>
              </a:rPr>
              <a:t>Bliss was it</a:t>
            </a:r>
            <a:r>
              <a:rPr lang="en-US" altLang="zh-CN" sz="2400"/>
              <a:t> in that dawn </a:t>
            </a:r>
            <a:r>
              <a:rPr lang="en-US" altLang="zh-CN" sz="2400">
                <a:solidFill>
                  <a:srgbClr val="FF0000"/>
                </a:solidFill>
              </a:rPr>
              <a:t>to</a:t>
            </a:r>
            <a:r>
              <a:rPr lang="en-US" altLang="zh-CN" sz="2400"/>
              <a:t> be alive, </a:t>
            </a:r>
            <a:br>
              <a:rPr lang="en-US" altLang="zh-CN" sz="2400"/>
            </a:br>
            <a:r>
              <a:rPr lang="en-US" altLang="zh-CN" sz="2400"/>
              <a:t>       But to be young was very heaven!”</a:t>
            </a:r>
            <a:endParaRPr lang="en-US" altLang="zh-CN" sz="2400" dirty="0"/>
          </a:p>
        </p:txBody>
      </p:sp>
      <p:sp>
        <p:nvSpPr>
          <p:cNvPr id="154647" name="矩形 154646"/>
          <p:cNvSpPr/>
          <p:nvPr/>
        </p:nvSpPr>
        <p:spPr>
          <a:xfrm>
            <a:off x="2465388" y="2205038"/>
            <a:ext cx="7632700" cy="1637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10000"/>
              </a:spcBef>
              <a:buClrTx/>
            </a:pPr>
            <a:r>
              <a:rPr lang="en-US" altLang="zh-CN" sz="2400" b="0" err="1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这是一个倒装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句</a:t>
            </a:r>
            <a:r>
              <a:rPr lang="zh-CN" altLang="en-US" sz="2400" b="0" dirty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。原句应是 </a:t>
            </a:r>
            <a:r>
              <a:rPr lang="en-US" altLang="en-US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It was bliss to be alive in that dawn. It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 </a:t>
            </a:r>
            <a:r>
              <a:rPr lang="en-US" altLang="en-US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指代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 </a:t>
            </a:r>
            <a:r>
              <a:rPr lang="en-US" altLang="en-US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to be alive in that dawn. Bliss was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 </a:t>
            </a:r>
            <a:r>
              <a:rPr lang="en-US" altLang="en-US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/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 </a:t>
            </a:r>
            <a:r>
              <a:rPr lang="en-US" altLang="en-US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is it to do </a:t>
            </a:r>
            <a:r>
              <a:rPr lang="en-US" altLang="en-US" sz="2400" b="0" err="1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sth</a:t>
            </a:r>
            <a:r>
              <a:rPr lang="en-US" altLang="en-US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.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 </a:t>
            </a:r>
            <a:r>
              <a:rPr lang="en-US" altLang="en-US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和 it was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 </a:t>
            </a:r>
            <a:r>
              <a:rPr lang="en-US" altLang="en-US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/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 </a:t>
            </a:r>
            <a:r>
              <a:rPr lang="en-US" altLang="en-US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is heaven to do </a:t>
            </a:r>
            <a:r>
              <a:rPr lang="en-US" altLang="en-US" sz="2400" b="0" err="1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sth</a:t>
            </a:r>
            <a:r>
              <a:rPr lang="en-US" altLang="en-US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.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 </a:t>
            </a:r>
            <a:r>
              <a:rPr lang="en-US" altLang="en-US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都</a:t>
            </a:r>
            <a:r>
              <a:rPr lang="en-US" altLang="en-US" sz="2400" b="0" err="1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表示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“做······是</a:t>
            </a:r>
            <a:r>
              <a:rPr lang="en-US" altLang="zh-CN" sz="2400" b="0" err="1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一件非常幸福的事情</a:t>
            </a:r>
            <a:r>
              <a:rPr lang="en-US" altLang="en-US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。”</a:t>
            </a:r>
            <a:endParaRPr lang="zh-CN" altLang="en-US" sz="2400" b="0">
              <a:solidFill>
                <a:schemeClr val="tx1"/>
              </a:solidFill>
              <a:latin typeface="Century Gothic" pitchFamily="34" charset="0"/>
              <a:ea typeface="黑体" panose="02010609060101010101" pitchFamily="2" charset="-122"/>
            </a:endParaRPr>
          </a:p>
        </p:txBody>
      </p:sp>
      <p:sp>
        <p:nvSpPr>
          <p:cNvPr id="154648" name="矩形 154647"/>
          <p:cNvSpPr/>
          <p:nvPr/>
        </p:nvSpPr>
        <p:spPr>
          <a:xfrm>
            <a:off x="2351088" y="4005263"/>
            <a:ext cx="8070850" cy="8229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Tx/>
            </a:pP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翻译：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“在那黎明时分活着是至福，但年轻就是非常美妙的事情！”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54652" name="矩形 154651"/>
          <p:cNvSpPr/>
          <p:nvPr/>
        </p:nvSpPr>
        <p:spPr>
          <a:xfrm>
            <a:off x="2711450" y="5229225"/>
            <a:ext cx="7416800" cy="10153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30000"/>
              </a:spcBef>
              <a:buClrTx/>
            </a:pPr>
            <a:r>
              <a:rPr lang="en-US" altLang="zh-CN" sz="2400" b="1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Discuss in pairs the following proverb: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 </a:t>
            </a:r>
            <a:endParaRPr lang="en-US" altLang="zh-CN" sz="24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  <a:p>
            <a:pPr lvl="0">
              <a:spcBef>
                <a:spcPct val="30000"/>
              </a:spcBef>
              <a:buClrTx/>
            </a:pP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Innocence is bliss.  (</a:t>
            </a:r>
            <a:r>
              <a:rPr lang="zh-CN" altLang="en-US" sz="2400" b="0" dirty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无知便是福。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grpSp>
        <p:nvGrpSpPr>
          <p:cNvPr id="154653" name="组合 16"/>
          <p:cNvGrpSpPr/>
          <p:nvPr/>
        </p:nvGrpSpPr>
        <p:grpSpPr>
          <a:xfrm>
            <a:off x="2279650" y="115888"/>
            <a:ext cx="3749675" cy="560387"/>
            <a:chOff x="267892" y="39840"/>
            <a:chExt cx="3750495" cy="560880"/>
          </a:xfrm>
        </p:grpSpPr>
        <p:sp>
          <p:nvSpPr>
            <p:cNvPr id="154654" name="圆角矩形 17"/>
            <p:cNvSpPr/>
            <p:nvPr/>
          </p:nvSpPr>
          <p:spPr>
            <a:xfrm>
              <a:off x="267892" y="39840"/>
              <a:ext cx="3750495" cy="560880"/>
            </a:xfrm>
            <a:prstGeom prst="roundRect">
              <a:avLst>
                <a:gd name="adj" fmla="val 16667"/>
              </a:avLst>
            </a:prstGeom>
            <a:solidFill>
              <a:srgbClr val="E46C0A"/>
            </a:solidFill>
            <a:ln w="9525">
              <a:noFill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19" name="圆角矩形 4"/>
            <p:cNvSpPr/>
            <p:nvPr/>
          </p:nvSpPr>
          <p:spPr>
            <a:xfrm>
              <a:off x="295272" y="67220"/>
              <a:ext cx="3695735" cy="5061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1760" tIns="0" rIns="141760" bIns="0" spcCol="127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</a:lstStyle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b="1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Century Gothic" pitchFamily="34" charset="0"/>
                  <a:ea typeface="宋体" panose="02010600030101010101" pitchFamily="2" charset="-122"/>
                </a:rPr>
                <a:t>Active reading 1: Resources</a:t>
              </a:r>
              <a:endParaRPr lang="en-US" altLang="zh-CN" sz="1800" b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4658" name="组合 154657"/>
          <p:cNvGrpSpPr/>
          <p:nvPr/>
        </p:nvGrpSpPr>
        <p:grpSpPr>
          <a:xfrm>
            <a:off x="1847850" y="2276475"/>
            <a:ext cx="504825" cy="360363"/>
            <a:chOff x="2789" y="2160"/>
            <a:chExt cx="318" cy="227"/>
          </a:xfrm>
        </p:grpSpPr>
        <p:pic>
          <p:nvPicPr>
            <p:cNvPr id="154659" name="图片 154658" descr="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35" y="2160"/>
              <a:ext cx="227" cy="2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4660" name="文本框 154659"/>
            <p:cNvSpPr txBox="1"/>
            <p:nvPr/>
          </p:nvSpPr>
          <p:spPr>
            <a:xfrm rot="-489851">
              <a:off x="2789" y="2205"/>
              <a:ext cx="318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900" b="0" err="1">
                  <a:solidFill>
                    <a:srgbClr val="009999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rPr>
                <a:t>Anals</a:t>
              </a:r>
              <a:endParaRPr lang="en-US" altLang="zh-CN" sz="900" b="0">
                <a:solidFill>
                  <a:srgbClr val="009999"/>
                </a:solidFill>
                <a:latin typeface="Franklin Gothic Medium" panose="020B06030201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4661" name="组合 154660"/>
          <p:cNvGrpSpPr/>
          <p:nvPr/>
        </p:nvGrpSpPr>
        <p:grpSpPr>
          <a:xfrm>
            <a:off x="1847850" y="4076700"/>
            <a:ext cx="576263" cy="360363"/>
            <a:chOff x="2789" y="2160"/>
            <a:chExt cx="318" cy="227"/>
          </a:xfrm>
        </p:grpSpPr>
        <p:pic>
          <p:nvPicPr>
            <p:cNvPr id="154662" name="图片 154661" descr="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35" y="2160"/>
              <a:ext cx="227" cy="2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4663" name="文本框 154662"/>
            <p:cNvSpPr txBox="1"/>
            <p:nvPr/>
          </p:nvSpPr>
          <p:spPr>
            <a:xfrm rot="-489851">
              <a:off x="2789" y="2204"/>
              <a:ext cx="31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1000" b="0">
                  <a:solidFill>
                    <a:srgbClr val="009999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rPr>
                <a:t>Trans</a:t>
              </a:r>
              <a:endParaRPr lang="en-US" altLang="zh-CN" sz="1000" b="0">
                <a:solidFill>
                  <a:srgbClr val="009999"/>
                </a:solidFill>
                <a:latin typeface="Franklin Gothic Medium" panose="020B06030201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4664" name="组合 154663"/>
          <p:cNvGrpSpPr/>
          <p:nvPr/>
        </p:nvGrpSpPr>
        <p:grpSpPr>
          <a:xfrm>
            <a:off x="1847850" y="5300663"/>
            <a:ext cx="504825" cy="360362"/>
            <a:chOff x="2789" y="2160"/>
            <a:chExt cx="318" cy="227"/>
          </a:xfrm>
        </p:grpSpPr>
        <p:pic>
          <p:nvPicPr>
            <p:cNvPr id="154665" name="图片 154664" descr="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35" y="2160"/>
              <a:ext cx="227" cy="2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4666" name="文本框 154665"/>
            <p:cNvSpPr txBox="1"/>
            <p:nvPr/>
          </p:nvSpPr>
          <p:spPr>
            <a:xfrm rot="-489851">
              <a:off x="2789" y="2205"/>
              <a:ext cx="31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1000" b="0">
                  <a:solidFill>
                    <a:srgbClr val="0099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000" b="0">
                  <a:solidFill>
                    <a:srgbClr val="0099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Ex.</a:t>
              </a:r>
              <a:endParaRPr lang="en-US" altLang="zh-CN" sz="1000" b="0">
                <a:solidFill>
                  <a:srgbClr val="0099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4667" name="组合 154666"/>
          <p:cNvGrpSpPr/>
          <p:nvPr/>
        </p:nvGrpSpPr>
        <p:grpSpPr>
          <a:xfrm>
            <a:off x="9194800" y="6351588"/>
            <a:ext cx="1004888" cy="512762"/>
            <a:chOff x="4482" y="4001"/>
            <a:chExt cx="633" cy="323"/>
          </a:xfrm>
        </p:grpSpPr>
        <p:pic>
          <p:nvPicPr>
            <p:cNvPr id="154668" name="Picture 41" descr="C:\Documents and Settings\dongyn\Local Settings\Temporary Internet Files\Content.IE5\4KXP76FC\MCj04314950000[1]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2" y="4020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4669" name="Picture 45" descr="C:\Documents and Settings\dongyn\Local Settings\Temporary Internet Files\Content.IE5\4KXP76FC\MCj04315080000[1].pn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2" y="4001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546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5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546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61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546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64"/>
                  </p:tgtEl>
                </p:cond>
              </p:nextCondLst>
            </p:seq>
          </p:childTnLst>
        </p:cTn>
      </p:par>
    </p:tnLst>
    <p:bldLst>
      <p:bldP spid="154647" grpId="0"/>
      <p:bldP spid="154647" grpId="1"/>
      <p:bldP spid="154648" grpId="0"/>
      <p:bldP spid="154648" grpId="1"/>
      <p:bldP spid="154652" grpId="0"/>
      <p:bldP spid="15465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809720" y="214290"/>
            <a:ext cx="8572560" cy="6472260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914400" lvl="2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371600" lvl="3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1828800" lvl="4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hlink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</a:lstStyle>
          <a:p>
            <a:pPr lvl="0" algn="l">
              <a:spcBef>
                <a:spcPct val="0"/>
              </a:spcBef>
            </a:pPr>
            <a:endParaRPr lang="zh-CN" altLang="en-US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9514" name="Rectangle 23"/>
          <p:cNvSpPr>
            <a:spLocks noGrp="1"/>
          </p:cNvSpPr>
          <p:nvPr>
            <p:ph type="title"/>
          </p:nvPr>
        </p:nvSpPr>
        <p:spPr>
          <a:xfrm>
            <a:off x="4224338" y="549275"/>
            <a:ext cx="5041900" cy="792163"/>
          </a:xfrm>
        </p:spPr>
        <p:txBody>
          <a:bodyPr vert="horz" wrap="square" lIns="91440" tIns="45720" rIns="91440" bIns="45720" anchor="ctr"/>
          <a:p>
            <a:pPr algn="l"/>
            <a:r>
              <a:rPr lang="en-US" altLang="zh-CN">
                <a:solidFill>
                  <a:srgbClr val="669900"/>
                </a:solidFill>
              </a:rPr>
              <a:t>Difficult sentences</a:t>
            </a:r>
            <a:endParaRPr lang="en-US" altLang="zh-CN">
              <a:solidFill>
                <a:srgbClr val="669900"/>
              </a:solidFill>
            </a:endParaRPr>
          </a:p>
        </p:txBody>
      </p:sp>
      <p:sp>
        <p:nvSpPr>
          <p:cNvPr id="240671" name="Rectangle 31"/>
          <p:cNvSpPr>
            <a:spLocks noGrp="1"/>
          </p:cNvSpPr>
          <p:nvPr>
            <p:ph type="body" idx="1"/>
          </p:nvPr>
        </p:nvSpPr>
        <p:spPr>
          <a:xfrm>
            <a:off x="1847850" y="1268730"/>
            <a:ext cx="8425180" cy="1584325"/>
          </a:xfrm>
        </p:spPr>
        <p:txBody>
          <a:bodyPr vert="horz" wrap="square" lIns="91440" tIns="45720" rIns="91440" bIns="45720" anchor="t">
            <a:normAutofit/>
          </a:bodyPr>
          <a:p>
            <a:pPr marL="0" indent="0" defTabSz="0">
              <a:buNone/>
              <a:tabLst>
                <a:tab pos="536575" algn="l"/>
              </a:tabLst>
            </a:pPr>
            <a:r>
              <a:rPr lang="en-US" altLang="zh-CN" sz="2400">
                <a:ea typeface="黑体" panose="02010609060101010101" pitchFamily="2" charset="-122"/>
              </a:rPr>
              <a:t>1. This is the class where you look cool, a bit sleepy from too many late nights and wearing a T-shirt with some ironic comment such as “</a:t>
            </a:r>
            <a:r>
              <a:rPr lang="en-US" altLang="zh-CN" sz="2400">
                <a:solidFill>
                  <a:srgbClr val="FF3300"/>
                </a:solidFill>
                <a:ea typeface="黑体" panose="02010609060101010101" pitchFamily="2" charset="-122"/>
              </a:rPr>
              <a:t>Been there, done that and yes, this IS the T-shirt</a:t>
            </a:r>
            <a:r>
              <a:rPr lang="en-US" altLang="zh-CN" sz="2400">
                <a:ea typeface="黑体" panose="02010609060101010101" pitchFamily="2" charset="-122"/>
              </a:rPr>
              <a:t>”. </a:t>
            </a:r>
            <a:endParaRPr lang="en-US" altLang="zh-CN" sz="2400">
              <a:ea typeface="黑体" panose="02010609060101010101" pitchFamily="2" charset="-122"/>
            </a:endParaRPr>
          </a:p>
        </p:txBody>
      </p:sp>
      <p:sp>
        <p:nvSpPr>
          <p:cNvPr id="149537" name="矩形 149536"/>
          <p:cNvSpPr/>
          <p:nvPr/>
        </p:nvSpPr>
        <p:spPr>
          <a:xfrm>
            <a:off x="2424113" y="2852738"/>
            <a:ext cx="7848600" cy="1256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>
              <a:spcBef>
                <a:spcPct val="50000"/>
              </a:spcBef>
              <a:buClrTx/>
            </a:pPr>
            <a:r>
              <a:rPr lang="zh-CN" altLang="en-US" sz="2400" b="0" dirty="0">
                <a:solidFill>
                  <a:srgbClr val="000000"/>
                </a:solidFill>
                <a:latin typeface="Century Gothic" pitchFamily="34" charset="0"/>
                <a:ea typeface="黑体" panose="02010609060101010101" pitchFamily="2" charset="-122"/>
              </a:rPr>
              <a:t>“</a:t>
            </a:r>
            <a:r>
              <a:rPr lang="en-US" altLang="zh-CN" sz="2400" b="0">
                <a:solidFill>
                  <a:srgbClr val="000000"/>
                </a:solidFill>
                <a:latin typeface="Century Gothic" pitchFamily="34" charset="0"/>
                <a:ea typeface="黑体" panose="02010609060101010101" pitchFamily="2" charset="-122"/>
              </a:rPr>
              <a:t>Been there, done that and yes, this IS the T-shirt”</a:t>
            </a:r>
            <a:r>
              <a:rPr lang="zh-CN" altLang="en-US" sz="2300" b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这种表达方式和旅游有关，就是说都去过经历过了，都买了留念的</a:t>
            </a:r>
            <a:r>
              <a:rPr lang="en-US" altLang="zh-CN" sz="2300" b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T-shirt</a:t>
            </a:r>
            <a:r>
              <a:rPr lang="zh-CN" altLang="en-US" sz="2300" b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了，已经不想再去了。</a:t>
            </a:r>
            <a:endParaRPr lang="zh-CN" altLang="en-US" sz="2300" b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9539" name="矩形 149538"/>
          <p:cNvSpPr/>
          <p:nvPr/>
        </p:nvSpPr>
        <p:spPr>
          <a:xfrm>
            <a:off x="2279650" y="4365625"/>
            <a:ext cx="7632700" cy="14935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>
              <a:spcBef>
                <a:spcPct val="50000"/>
              </a:spcBef>
              <a:buClrTx/>
            </a:pPr>
            <a:r>
              <a:rPr lang="zh-CN" altLang="en-US" sz="2300" b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翻译：</a:t>
            </a:r>
            <a:r>
              <a:rPr lang="zh-CN" altLang="en-US" sz="2300" b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这门课是让你在课堂上扮酷的</a:t>
            </a:r>
            <a:r>
              <a:rPr lang="en-US" altLang="zh-CN" sz="2300" b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sz="2300" b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带着一丝熬夜太多的困劲儿，穿着一件</a:t>
            </a:r>
            <a:r>
              <a:rPr lang="en-US" altLang="zh-CN" sz="2300" b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</a:t>
            </a:r>
            <a:r>
              <a:rPr lang="zh-CN" altLang="en-US" sz="2300" b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恤衫，上面印着“去过那儿，干过那事儿，对，这就是那件</a:t>
            </a:r>
            <a:r>
              <a:rPr lang="en-US" altLang="zh-CN" sz="2300" b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</a:t>
            </a:r>
            <a:r>
              <a:rPr lang="zh-CN" altLang="en-US" sz="2300" b="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恤衫”或诸如此类带有讥讽意味的俏皮话。</a:t>
            </a:r>
            <a:endParaRPr lang="zh-CN" altLang="en-US" sz="2300" b="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49546" name="组合 16"/>
          <p:cNvGrpSpPr/>
          <p:nvPr/>
        </p:nvGrpSpPr>
        <p:grpSpPr>
          <a:xfrm>
            <a:off x="2279650" y="115888"/>
            <a:ext cx="3749675" cy="560387"/>
            <a:chOff x="267892" y="39840"/>
            <a:chExt cx="3750495" cy="560880"/>
          </a:xfrm>
        </p:grpSpPr>
        <p:sp>
          <p:nvSpPr>
            <p:cNvPr id="149547" name="圆角矩形 17"/>
            <p:cNvSpPr/>
            <p:nvPr/>
          </p:nvSpPr>
          <p:spPr>
            <a:xfrm>
              <a:off x="267892" y="39840"/>
              <a:ext cx="3750495" cy="560880"/>
            </a:xfrm>
            <a:prstGeom prst="roundRect">
              <a:avLst>
                <a:gd name="adj" fmla="val 16667"/>
              </a:avLst>
            </a:prstGeom>
            <a:solidFill>
              <a:srgbClr val="E46C0A"/>
            </a:solidFill>
            <a:ln w="9525">
              <a:noFill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19" name="圆角矩形 4"/>
            <p:cNvSpPr/>
            <p:nvPr/>
          </p:nvSpPr>
          <p:spPr>
            <a:xfrm>
              <a:off x="295272" y="67220"/>
              <a:ext cx="3695735" cy="5061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1760" tIns="0" rIns="141760" bIns="0" spcCol="127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914400" lvl="2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371600" lvl="3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1828800" lvl="4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</a:lstStyle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b="1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Century Gothic" pitchFamily="34" charset="0"/>
                  <a:ea typeface="宋体" panose="02010600030101010101" pitchFamily="2" charset="-122"/>
                </a:rPr>
                <a:t>Active reading 2: Resources</a:t>
              </a:r>
              <a:endParaRPr lang="en-US" altLang="zh-CN" sz="1800" b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9551" name="组合 149550"/>
          <p:cNvGrpSpPr/>
          <p:nvPr/>
        </p:nvGrpSpPr>
        <p:grpSpPr>
          <a:xfrm>
            <a:off x="1919288" y="2924175"/>
            <a:ext cx="504825" cy="360363"/>
            <a:chOff x="2789" y="2160"/>
            <a:chExt cx="318" cy="227"/>
          </a:xfrm>
        </p:grpSpPr>
        <p:pic>
          <p:nvPicPr>
            <p:cNvPr id="149552" name="图片 149551" descr="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35" y="2160"/>
              <a:ext cx="227" cy="2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9553" name="文本框 149552"/>
            <p:cNvSpPr txBox="1"/>
            <p:nvPr/>
          </p:nvSpPr>
          <p:spPr>
            <a:xfrm rot="-489851">
              <a:off x="2789" y="2205"/>
              <a:ext cx="318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>
                <a:spcBef>
                  <a:spcPct val="50000"/>
                </a:spcBef>
              </a:pPr>
              <a:r>
                <a:rPr lang="en-US" altLang="zh-CN" sz="900" b="0" err="1">
                  <a:solidFill>
                    <a:srgbClr val="009999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rPr>
                <a:t>Anals</a:t>
              </a:r>
              <a:endParaRPr lang="en-US" altLang="zh-CN" sz="900" b="0">
                <a:solidFill>
                  <a:srgbClr val="009999"/>
                </a:solidFill>
                <a:latin typeface="Franklin Gothic Medium" panose="020B06030201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9554" name="组合 149553"/>
          <p:cNvGrpSpPr/>
          <p:nvPr/>
        </p:nvGrpSpPr>
        <p:grpSpPr>
          <a:xfrm>
            <a:off x="1847850" y="4437063"/>
            <a:ext cx="576263" cy="360362"/>
            <a:chOff x="2789" y="2160"/>
            <a:chExt cx="318" cy="227"/>
          </a:xfrm>
        </p:grpSpPr>
        <p:pic>
          <p:nvPicPr>
            <p:cNvPr id="149555" name="图片 149554" descr="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35" y="2160"/>
              <a:ext cx="227" cy="2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9556" name="文本框 149555"/>
            <p:cNvSpPr txBox="1"/>
            <p:nvPr/>
          </p:nvSpPr>
          <p:spPr>
            <a:xfrm rot="-489851">
              <a:off x="2789" y="2204"/>
              <a:ext cx="31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>
                <a:spcBef>
                  <a:spcPct val="50000"/>
                </a:spcBef>
              </a:pPr>
              <a:r>
                <a:rPr lang="en-US" altLang="zh-CN" sz="1000" b="0">
                  <a:solidFill>
                    <a:srgbClr val="009999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rPr>
                <a:t>Trans</a:t>
              </a:r>
              <a:endParaRPr lang="en-US" altLang="zh-CN" sz="1000" b="0">
                <a:solidFill>
                  <a:srgbClr val="009999"/>
                </a:solidFill>
                <a:latin typeface="Franklin Gothic Medium" panose="020B06030201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9557" name="组合 149556"/>
          <p:cNvGrpSpPr/>
          <p:nvPr/>
        </p:nvGrpSpPr>
        <p:grpSpPr>
          <a:xfrm>
            <a:off x="9336088" y="6351588"/>
            <a:ext cx="936625" cy="512762"/>
            <a:chOff x="4921" y="4001"/>
            <a:chExt cx="590" cy="323"/>
          </a:xfrm>
        </p:grpSpPr>
        <p:pic>
          <p:nvPicPr>
            <p:cNvPr id="149558" name="Picture 41" descr="C:\Documents and Settings\dongyn\Local Settings\Temporary Internet Files\Content.IE5\4KXP76FC\MCj04314950000[1]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8" y="4020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9559" name="Picture 45" descr="C:\Documents and Settings\dongyn\Local Settings\Temporary Internet Files\Content.IE5\4KXP76FC\MCj04315080000[1].pn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1" y="4001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495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9551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495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9554"/>
                  </p:tgtEl>
                </p:cond>
              </p:nextCondLst>
            </p:seq>
          </p:childTnLst>
        </p:cTn>
      </p:par>
    </p:tnLst>
    <p:bldLst>
      <p:bldP spid="149537" grpId="0"/>
      <p:bldP spid="149537" grpId="1"/>
      <p:bldP spid="149539" grpId="0"/>
      <p:bldP spid="14953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809720" y="214290"/>
            <a:ext cx="8572560" cy="6472260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71018" name="Rectangle 23"/>
          <p:cNvSpPr>
            <a:spLocks noGrp="1"/>
          </p:cNvSpPr>
          <p:nvPr>
            <p:ph type="title"/>
          </p:nvPr>
        </p:nvSpPr>
        <p:spPr>
          <a:xfrm>
            <a:off x="3644265" y="549275"/>
            <a:ext cx="4539615" cy="792480"/>
          </a:xfrm>
        </p:spPr>
        <p:txBody>
          <a:bodyPr vert="horz" wrap="square" lIns="91440" tIns="45720" rIns="91440" bIns="45720" anchor="ctr"/>
          <a:p>
            <a:pPr algn="l"/>
            <a:r>
              <a:rPr lang="en-US" altLang="zh-CN">
                <a:solidFill>
                  <a:srgbClr val="669900"/>
                </a:solidFill>
              </a:rPr>
              <a:t>Difficult sentences</a:t>
            </a:r>
            <a:endParaRPr lang="en-US" altLang="zh-CN">
              <a:solidFill>
                <a:srgbClr val="669900"/>
              </a:solidFill>
            </a:endParaRPr>
          </a:p>
        </p:txBody>
      </p:sp>
      <p:sp>
        <p:nvSpPr>
          <p:cNvPr id="240671" name="Rectangle 31"/>
          <p:cNvSpPr>
            <a:spLocks noGrp="1"/>
          </p:cNvSpPr>
          <p:nvPr>
            <p:ph type="body" idx="1"/>
          </p:nvPr>
        </p:nvSpPr>
        <p:spPr>
          <a:xfrm>
            <a:off x="1847850" y="1268413"/>
            <a:ext cx="8496300" cy="1223962"/>
          </a:xfrm>
        </p:spPr>
        <p:txBody>
          <a:bodyPr vert="horz" wrap="square" lIns="91440" tIns="45720" rIns="91440" bIns="45720" anchor="t"/>
          <a:p>
            <a:pPr marL="0" indent="0" defTabSz="0">
              <a:buNone/>
              <a:tabLst>
                <a:tab pos="536575" algn="l"/>
              </a:tabLst>
            </a:pPr>
            <a:r>
              <a:rPr lang="en-US" altLang="zh-CN" sz="2400">
                <a:ea typeface="黑体" panose="02010609060101010101" pitchFamily="2" charset="-122"/>
              </a:rPr>
              <a:t>2. </a:t>
            </a:r>
            <a:r>
              <a:rPr lang="en-US" altLang="en-US" sz="2400">
                <a:ea typeface="黑体" panose="02010609060101010101" pitchFamily="2" charset="-122"/>
              </a:rPr>
              <a:t>But when I started to study postmodernism, </a:t>
            </a:r>
            <a:r>
              <a:rPr lang="en-US" altLang="en-US" sz="2400">
                <a:solidFill>
                  <a:srgbClr val="FF0000"/>
                </a:solidFill>
                <a:ea typeface="黑体" panose="02010609060101010101" pitchFamily="2" charset="-122"/>
              </a:rPr>
              <a:t>something clicked</a:t>
            </a:r>
            <a:r>
              <a:rPr lang="en-US" altLang="en-US" sz="2400">
                <a:ea typeface="黑体" panose="02010609060101010101" pitchFamily="2" charset="-122"/>
              </a:rPr>
              <a:t> and made me sit up and take a fresh look at college life.</a:t>
            </a:r>
            <a:endParaRPr lang="zh-CN" altLang="en-US" sz="2400" dirty="0">
              <a:ea typeface="黑体" panose="02010609060101010101" pitchFamily="2" charset="-122"/>
            </a:endParaRPr>
          </a:p>
        </p:txBody>
      </p:sp>
      <p:sp>
        <p:nvSpPr>
          <p:cNvPr id="171028" name="矩形 171027"/>
          <p:cNvSpPr/>
          <p:nvPr/>
        </p:nvSpPr>
        <p:spPr>
          <a:xfrm>
            <a:off x="2495550" y="3357563"/>
            <a:ext cx="7777163" cy="8229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可是当我开始学习后现代主义的时候，我突然咔嗒一声开了窍。我提起精神，开始重新审视大学生活。</a:t>
            </a:r>
            <a:endParaRPr lang="en-US" altLang="zh-CN" sz="2400" b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1029" name="矩形 171028"/>
          <p:cNvSpPr/>
          <p:nvPr/>
        </p:nvSpPr>
        <p:spPr>
          <a:xfrm>
            <a:off x="2495550" y="2420938"/>
            <a:ext cx="7704138" cy="9061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>
              <a:spcBef>
                <a:spcPct val="50000"/>
              </a:spcBef>
              <a:buClrTx/>
            </a:pPr>
            <a:r>
              <a:rPr lang="en-US" altLang="en-US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If something clicks, it means that you suddenly understand it. </a:t>
            </a:r>
            <a:r>
              <a:rPr lang="en-US" altLang="zh-CN" sz="2400" b="0" err="1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意思</a:t>
            </a:r>
            <a:r>
              <a:rPr lang="zh-CN" altLang="en-US" sz="2400" b="0" dirty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为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”</a:t>
            </a:r>
            <a:r>
              <a:rPr lang="zh-CN" altLang="en-US" sz="2400" b="0" dirty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突然咔嗒一声开了窍</a:t>
            </a: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”</a:t>
            </a:r>
            <a:r>
              <a:rPr lang="en-US" altLang="en-US" sz="2400" b="0">
                <a:solidFill>
                  <a:schemeClr val="tx1"/>
                </a:solidFill>
                <a:latin typeface="Century Gothic" pitchFamily="34" charset="0"/>
                <a:ea typeface="黑体" panose="02010609060101010101" pitchFamily="2" charset="-122"/>
              </a:rPr>
              <a:t>。</a:t>
            </a:r>
            <a:endParaRPr lang="zh-CN" altLang="en-US" sz="2400" b="0" dirty="0">
              <a:solidFill>
                <a:schemeClr val="tx1"/>
              </a:solidFill>
              <a:latin typeface="Century Gothic" pitchFamily="34" charset="0"/>
              <a:ea typeface="黑体" panose="02010609060101010101" pitchFamily="2" charset="-122"/>
            </a:endParaRPr>
          </a:p>
        </p:txBody>
      </p:sp>
      <p:grpSp>
        <p:nvGrpSpPr>
          <p:cNvPr id="171033" name="组合 16"/>
          <p:cNvGrpSpPr/>
          <p:nvPr/>
        </p:nvGrpSpPr>
        <p:grpSpPr>
          <a:xfrm>
            <a:off x="2279650" y="115888"/>
            <a:ext cx="3749675" cy="560387"/>
            <a:chOff x="267892" y="39840"/>
            <a:chExt cx="3750495" cy="560880"/>
          </a:xfrm>
        </p:grpSpPr>
        <p:sp>
          <p:nvSpPr>
            <p:cNvPr id="171034" name="圆角矩形 17"/>
            <p:cNvSpPr/>
            <p:nvPr/>
          </p:nvSpPr>
          <p:spPr>
            <a:xfrm>
              <a:off x="267892" y="39840"/>
              <a:ext cx="3750495" cy="560880"/>
            </a:xfrm>
            <a:prstGeom prst="roundRect">
              <a:avLst>
                <a:gd name="adj" fmla="val 16667"/>
              </a:avLst>
            </a:prstGeom>
            <a:solidFill>
              <a:srgbClr val="E46C0A"/>
            </a:solidFill>
            <a:ln w="9525">
              <a:noFill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19" name="圆角矩形 4"/>
            <p:cNvSpPr/>
            <p:nvPr/>
          </p:nvSpPr>
          <p:spPr>
            <a:xfrm>
              <a:off x="295272" y="67220"/>
              <a:ext cx="3695735" cy="5061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1760" tIns="0" rIns="141760" bIns="0" spcCol="127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914400" lvl="2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371600" lvl="3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1828800" lvl="4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</a:lstStyle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b="1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Century Gothic" pitchFamily="34" charset="0"/>
                  <a:ea typeface="宋体" panose="02010600030101010101" pitchFamily="2" charset="-122"/>
                </a:rPr>
                <a:t>Active reading 2: Resources</a:t>
              </a:r>
              <a:endParaRPr lang="en-US" altLang="zh-CN" sz="1800" b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1041" name="组合 171040"/>
          <p:cNvGrpSpPr/>
          <p:nvPr/>
        </p:nvGrpSpPr>
        <p:grpSpPr>
          <a:xfrm>
            <a:off x="1847850" y="2565400"/>
            <a:ext cx="504825" cy="360363"/>
            <a:chOff x="2789" y="2160"/>
            <a:chExt cx="318" cy="227"/>
          </a:xfrm>
        </p:grpSpPr>
        <p:pic>
          <p:nvPicPr>
            <p:cNvPr id="171042" name="图片 171041" descr="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35" y="2160"/>
              <a:ext cx="227" cy="2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1043" name="文本框 171042"/>
            <p:cNvSpPr txBox="1"/>
            <p:nvPr/>
          </p:nvSpPr>
          <p:spPr>
            <a:xfrm rot="-489851">
              <a:off x="2789" y="2205"/>
              <a:ext cx="318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>
                <a:spcBef>
                  <a:spcPct val="50000"/>
                </a:spcBef>
                <a:buClrTx/>
              </a:pPr>
              <a:r>
                <a:rPr lang="en-US" altLang="zh-CN" sz="900" b="0" err="1">
                  <a:solidFill>
                    <a:srgbClr val="009999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rPr>
                <a:t>Anals</a:t>
              </a:r>
              <a:endParaRPr lang="en-US" altLang="zh-CN" sz="2400" b="1">
                <a:solidFill>
                  <a:schemeClr val="hlink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1044" name="组合 171043"/>
          <p:cNvGrpSpPr/>
          <p:nvPr/>
        </p:nvGrpSpPr>
        <p:grpSpPr>
          <a:xfrm>
            <a:off x="1847850" y="3573463"/>
            <a:ext cx="576263" cy="360362"/>
            <a:chOff x="2789" y="2160"/>
            <a:chExt cx="318" cy="227"/>
          </a:xfrm>
        </p:grpSpPr>
        <p:pic>
          <p:nvPicPr>
            <p:cNvPr id="171045" name="图片 171044" descr="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35" y="2160"/>
              <a:ext cx="227" cy="2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1046" name="文本框 171045"/>
            <p:cNvSpPr txBox="1"/>
            <p:nvPr/>
          </p:nvSpPr>
          <p:spPr>
            <a:xfrm rot="-489851">
              <a:off x="2789" y="2204"/>
              <a:ext cx="31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>
                <a:spcBef>
                  <a:spcPct val="50000"/>
                </a:spcBef>
                <a:buClrTx/>
              </a:pPr>
              <a:r>
                <a:rPr lang="en-US" altLang="zh-CN" sz="1000" b="0">
                  <a:solidFill>
                    <a:srgbClr val="009999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rPr>
                <a:t>Trans</a:t>
              </a:r>
              <a:endParaRPr lang="en-US" altLang="zh-CN" sz="2400" b="1">
                <a:solidFill>
                  <a:schemeClr val="hlink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1049" name="组合 171048"/>
          <p:cNvGrpSpPr/>
          <p:nvPr/>
        </p:nvGrpSpPr>
        <p:grpSpPr>
          <a:xfrm>
            <a:off x="1919288" y="4437063"/>
            <a:ext cx="504825" cy="360362"/>
            <a:chOff x="2789" y="2160"/>
            <a:chExt cx="318" cy="227"/>
          </a:xfrm>
        </p:grpSpPr>
        <p:pic>
          <p:nvPicPr>
            <p:cNvPr id="171050" name="图片 171049" descr="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35" y="2160"/>
              <a:ext cx="227" cy="2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1051" name="文本框 171050"/>
            <p:cNvSpPr txBox="1"/>
            <p:nvPr/>
          </p:nvSpPr>
          <p:spPr>
            <a:xfrm rot="-489851">
              <a:off x="2789" y="2205"/>
              <a:ext cx="31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>
                <a:spcBef>
                  <a:spcPct val="50000"/>
                </a:spcBef>
              </a:pPr>
              <a:r>
                <a:rPr lang="zh-CN" altLang="en-US" sz="1000" b="0" dirty="0">
                  <a:solidFill>
                    <a:srgbClr val="0099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000" b="0">
                  <a:solidFill>
                    <a:srgbClr val="0099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Ex.</a:t>
              </a:r>
              <a:endParaRPr lang="en-US" altLang="zh-CN" sz="1000" b="0">
                <a:solidFill>
                  <a:srgbClr val="0099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1053" name="矩形 171052"/>
          <p:cNvSpPr/>
          <p:nvPr/>
        </p:nvSpPr>
        <p:spPr>
          <a:xfrm>
            <a:off x="2566988" y="5481638"/>
            <a:ext cx="7669212" cy="12719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>
              <a:spcBef>
                <a:spcPct val="50000"/>
              </a:spcBef>
              <a:buClrTx/>
            </a:pPr>
            <a:r>
              <a:rPr lang="en-US" altLang="zh-CN" sz="2400" b="0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But when I went to the kitchen to get a drink, something clicked and made me realize that the solution might be quite simple.</a:t>
            </a:r>
            <a:endParaRPr lang="en-US" altLang="zh-CN" sz="24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71048" name="矩形 171047"/>
          <p:cNvSpPr/>
          <p:nvPr/>
        </p:nvSpPr>
        <p:spPr>
          <a:xfrm>
            <a:off x="2495550" y="4292600"/>
            <a:ext cx="7921625" cy="1308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>
              <a:spcBef>
                <a:spcPct val="10000"/>
              </a:spcBef>
              <a:buClrTx/>
            </a:pPr>
            <a:r>
              <a:rPr lang="en-US" altLang="zh-CN" sz="2400" b="0">
                <a:solidFill>
                  <a:schemeClr val="hlink"/>
                </a:solidFill>
                <a:latin typeface="Century Gothic" pitchFamily="34" charset="0"/>
                <a:ea typeface="黑体" panose="02010609060101010101" pitchFamily="2" charset="-122"/>
              </a:rPr>
              <a:t>Translate the sentence.</a:t>
            </a:r>
            <a:endParaRPr lang="en-US" altLang="zh-CN" sz="2400" b="0">
              <a:solidFill>
                <a:schemeClr val="hlink"/>
              </a:solidFill>
              <a:latin typeface="Century Gothic" pitchFamily="34" charset="0"/>
              <a:ea typeface="黑体" panose="02010609060101010101" pitchFamily="2" charset="-122"/>
            </a:endParaRPr>
          </a:p>
          <a:p>
            <a:pPr lvl="0" algn="l">
              <a:spcBef>
                <a:spcPct val="10000"/>
              </a:spcBef>
              <a:buClrTx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当我去厨房喝饮料的时候，我突然间灵机一动，意识到解决问题的方法实际上可能很简单。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pSp>
        <p:nvGrpSpPr>
          <p:cNvPr id="171054" name="组合 171053"/>
          <p:cNvGrpSpPr/>
          <p:nvPr/>
        </p:nvGrpSpPr>
        <p:grpSpPr>
          <a:xfrm>
            <a:off x="1919288" y="5516563"/>
            <a:ext cx="504825" cy="360362"/>
            <a:chOff x="2789" y="2160"/>
            <a:chExt cx="318" cy="227"/>
          </a:xfrm>
        </p:grpSpPr>
        <p:pic>
          <p:nvPicPr>
            <p:cNvPr id="171055" name="图片 171054" descr="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35" y="2160"/>
              <a:ext cx="227" cy="2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1056" name="文本框 171055"/>
            <p:cNvSpPr txBox="1"/>
            <p:nvPr/>
          </p:nvSpPr>
          <p:spPr>
            <a:xfrm rot="-489851">
              <a:off x="2789" y="2205"/>
              <a:ext cx="31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>
                <a:spcBef>
                  <a:spcPct val="50000"/>
                </a:spcBef>
              </a:pPr>
              <a:r>
                <a:rPr lang="en-US" altLang="zh-CN" sz="1000" b="1">
                  <a:solidFill>
                    <a:srgbClr val="0099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click</a:t>
              </a:r>
              <a:endParaRPr lang="en-US" altLang="zh-CN" sz="1000" b="1">
                <a:solidFill>
                  <a:srgbClr val="0099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1059" name="组合 171058"/>
          <p:cNvGrpSpPr/>
          <p:nvPr/>
        </p:nvGrpSpPr>
        <p:grpSpPr>
          <a:xfrm>
            <a:off x="9336088" y="6351588"/>
            <a:ext cx="936625" cy="512762"/>
            <a:chOff x="4921" y="4001"/>
            <a:chExt cx="590" cy="323"/>
          </a:xfrm>
        </p:grpSpPr>
        <p:pic>
          <p:nvPicPr>
            <p:cNvPr id="171060" name="Picture 41" descr="C:\Documents and Settings\dongyn\Local Settings\Temporary Internet Files\Content.IE5\4KXP76FC\MCj04314950000[1]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8" y="4020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1061" name="Picture 45" descr="C:\Documents and Settings\dongyn\Local Settings\Temporary Internet Files\Content.IE5\4KXP76FC\MCj04315080000[1].pn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1" y="4001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710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104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710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8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8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1044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7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1049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710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1054"/>
                  </p:tgtEl>
                </p:cond>
              </p:nextCondLst>
            </p:seq>
          </p:childTnLst>
        </p:cTn>
      </p:par>
    </p:tnLst>
    <p:bldLst>
      <p:bldP spid="171029" grpId="0"/>
      <p:bldP spid="171029" grpId="1"/>
      <p:bldP spid="171053" grpId="0"/>
      <p:bldP spid="171053" grpId="1"/>
      <p:bldP spid="171048" grpId="0"/>
      <p:bldP spid="17104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792257" y="277790"/>
            <a:ext cx="8572560" cy="6357982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9034" name="Rectangle 27"/>
          <p:cNvSpPr>
            <a:spLocks noGrp="1"/>
          </p:cNvSpPr>
          <p:nvPr>
            <p:ph type="title"/>
          </p:nvPr>
        </p:nvSpPr>
        <p:spPr>
          <a:xfrm>
            <a:off x="3575050" y="549275"/>
            <a:ext cx="7581900" cy="720725"/>
          </a:xfrm>
        </p:spPr>
        <p:txBody>
          <a:bodyPr vert="horz" wrap="square" lIns="91440" tIns="45720" rIns="91440" bIns="45720" anchor="ctr">
            <a:normAutofit fontScale="90000"/>
          </a:bodyPr>
          <a:p>
            <a:pPr algn="l"/>
            <a:r>
              <a:rPr lang="en-US" altLang="zh-CN" sz="2400" b="0">
                <a:solidFill>
                  <a:srgbClr val="C00000"/>
                </a:solidFill>
              </a:rPr>
              <a:t>	</a:t>
            </a:r>
            <a:r>
              <a:rPr lang="en-US" altLang="zh-CN">
                <a:solidFill>
                  <a:srgbClr val="C00000"/>
                </a:solidFill>
              </a:rPr>
              <a:t>Useful expressions</a:t>
            </a:r>
            <a:r>
              <a:rPr lang="en-US" altLang="zh-CN" sz="2400" b="0" i="1">
                <a:solidFill>
                  <a:srgbClr val="C00000"/>
                </a:solidFill>
              </a:rPr>
              <a:t> </a:t>
            </a:r>
            <a:endParaRPr lang="en-US" altLang="zh-CN" sz="2400" b="0" i="1" dirty="0">
              <a:solidFill>
                <a:srgbClr val="C00000"/>
              </a:solidFill>
            </a:endParaRPr>
          </a:p>
        </p:txBody>
      </p:sp>
      <p:sp>
        <p:nvSpPr>
          <p:cNvPr id="129045" name="文本占位符 129044"/>
          <p:cNvSpPr>
            <a:spLocks noGrp="1"/>
          </p:cNvSpPr>
          <p:nvPr>
            <p:ph type="body" sz="half" idx="1"/>
          </p:nvPr>
        </p:nvSpPr>
        <p:spPr>
          <a:xfrm>
            <a:off x="1847850" y="1268413"/>
            <a:ext cx="4038600" cy="5256212"/>
          </a:xfrm>
        </p:spPr>
        <p:txBody>
          <a:bodyPr/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一阵烟雾</a:t>
            </a:r>
            <a:endParaRPr lang="zh-CN" altLang="en-US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刺激的经历</a:t>
            </a:r>
            <a:endParaRPr lang="zh-CN" altLang="en-US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将</a:t>
            </a:r>
            <a:r>
              <a:rPr lang="en-US" altLang="zh-CN" sz="2400" kern="120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······</a:t>
            </a: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变成</a:t>
            </a:r>
            <a:endParaRPr lang="zh-CN" altLang="en-US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激进的政治氛围</a:t>
            </a:r>
            <a:endParaRPr lang="zh-CN" altLang="en-US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持不同意见的少数人</a:t>
            </a:r>
            <a:endParaRPr lang="zh-CN" altLang="en-US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暴力冲突</a:t>
            </a:r>
            <a:endParaRPr lang="zh-CN" altLang="en-US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与</a:t>
            </a:r>
            <a:r>
              <a:rPr lang="en-US" altLang="zh-CN" sz="2400" kern="120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······</a:t>
            </a: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联盟</a:t>
            </a:r>
            <a:endParaRPr lang="zh-CN" altLang="en-US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发动了一场大罢工</a:t>
            </a:r>
            <a:endParaRPr lang="zh-CN" altLang="en-US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创造意识的觉醒</a:t>
            </a:r>
            <a:endParaRPr lang="zh-CN" altLang="en-US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实现</a:t>
            </a:r>
            <a:r>
              <a:rPr lang="en-US" altLang="zh-CN" sz="2400" kern="120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······</a:t>
            </a: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目标</a:t>
            </a:r>
            <a:endParaRPr lang="zh-CN" altLang="en-US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endParaRPr lang="zh-CN" altLang="en-US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9046" name="文本占位符 129045"/>
          <p:cNvSpPr>
            <a:spLocks noGrp="1"/>
          </p:cNvSpPr>
          <p:nvPr>
            <p:ph type="body" sz="half" idx="2"/>
          </p:nvPr>
        </p:nvSpPr>
        <p:spPr>
          <a:xfrm>
            <a:off x="6096000" y="1268413"/>
            <a:ext cx="4038600" cy="5113337"/>
          </a:xfrm>
        </p:spPr>
        <p:txBody>
          <a:bodyPr>
            <a:normAutofit lnSpcReduction="20000"/>
          </a:bodyPr>
          <a:p>
            <a:pPr marL="457200" indent="-457200" defTabSz="914400"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a haze of smoke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stimulating experience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Transform… into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the atmosphere of political radicalism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dissident minority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violent clashes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form an alliance with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launch a general strike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creative awakening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achieve one’s aim of</a:t>
            </a:r>
            <a:endParaRPr lang="zh-CN" altLang="en-US" sz="2400" kern="1200">
              <a:latin typeface="Century Gothic" pitchFamily="34" charset="0"/>
              <a:ea typeface="+mn-ea"/>
              <a:cs typeface="+mn-cs"/>
            </a:endParaRPr>
          </a:p>
        </p:txBody>
      </p:sp>
      <p:grpSp>
        <p:nvGrpSpPr>
          <p:cNvPr id="129047" name="组合 16"/>
          <p:cNvGrpSpPr/>
          <p:nvPr/>
        </p:nvGrpSpPr>
        <p:grpSpPr>
          <a:xfrm>
            <a:off x="2279650" y="115888"/>
            <a:ext cx="3749675" cy="560387"/>
            <a:chOff x="267892" y="39840"/>
            <a:chExt cx="3750495" cy="560880"/>
          </a:xfrm>
        </p:grpSpPr>
        <p:sp>
          <p:nvSpPr>
            <p:cNvPr id="129048" name="圆角矩形 17"/>
            <p:cNvSpPr/>
            <p:nvPr/>
          </p:nvSpPr>
          <p:spPr>
            <a:xfrm>
              <a:off x="267892" y="39840"/>
              <a:ext cx="3750495" cy="560880"/>
            </a:xfrm>
            <a:prstGeom prst="roundRect">
              <a:avLst>
                <a:gd name="adj" fmla="val 16667"/>
              </a:avLst>
            </a:prstGeom>
            <a:solidFill>
              <a:srgbClr val="E46C0A"/>
            </a:solidFill>
            <a:ln w="9525">
              <a:noFill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19" name="圆角矩形 4"/>
            <p:cNvSpPr/>
            <p:nvPr/>
          </p:nvSpPr>
          <p:spPr>
            <a:xfrm>
              <a:off x="295272" y="67220"/>
              <a:ext cx="3695735" cy="5061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1760" tIns="0" rIns="141760" bIns="0" spcCol="127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</a:lstStyle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b="1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Century Gothic" pitchFamily="34" charset="0"/>
                  <a:ea typeface="宋体" panose="02010600030101010101" pitchFamily="2" charset="-122"/>
                </a:rPr>
                <a:t>Active reading 1: Resources</a:t>
              </a:r>
              <a:endParaRPr lang="en-US" altLang="zh-CN" sz="1800" b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9052" name="组合 129051"/>
          <p:cNvGrpSpPr/>
          <p:nvPr/>
        </p:nvGrpSpPr>
        <p:grpSpPr>
          <a:xfrm>
            <a:off x="9194800" y="6351588"/>
            <a:ext cx="1004888" cy="512762"/>
            <a:chOff x="4482" y="4001"/>
            <a:chExt cx="633" cy="323"/>
          </a:xfrm>
        </p:grpSpPr>
        <p:pic>
          <p:nvPicPr>
            <p:cNvPr id="129053" name="Picture 41" descr="C:\Documents and Settings\dongyn\Local Settings\Temporary Internet Files\Content.IE5\4KXP76FC\MCj04314950000[1].png">
              <a:hlinkClick r:id="rId1" action="ppaction://hlinksldjump"/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2" y="4020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9054" name="Picture 45" descr="C:\Documents and Settings\dongyn\Local Settings\Temporary Internet Files\Content.IE5\4KXP76FC\MCj04315080000[1].pn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2" y="4001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29055" name="组合 129054"/>
          <p:cNvGrpSpPr/>
          <p:nvPr/>
        </p:nvGrpSpPr>
        <p:grpSpPr>
          <a:xfrm>
            <a:off x="5159375" y="6343650"/>
            <a:ext cx="766763" cy="398463"/>
            <a:chOff x="3717" y="3329"/>
            <a:chExt cx="483" cy="251"/>
          </a:xfrm>
        </p:grpSpPr>
        <p:pic>
          <p:nvPicPr>
            <p:cNvPr id="129056" name="图片 129055"/>
            <p:cNvPicPr>
              <a:picLocks noChangeAspect="1"/>
            </p:cNvPicPr>
            <p:nvPr/>
          </p:nvPicPr>
          <p:blipFill>
            <a:blip r:embed="rId4"/>
            <a:srcRect t="24397"/>
            <a:stretch>
              <a:fillRect/>
            </a:stretch>
          </p:blipFill>
          <p:spPr>
            <a:xfrm rot="-925871">
              <a:off x="3800" y="3329"/>
              <a:ext cx="400" cy="25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9057" name="文本框 129056"/>
            <p:cNvSpPr txBox="1"/>
            <p:nvPr/>
          </p:nvSpPr>
          <p:spPr>
            <a:xfrm>
              <a:off x="3717" y="3364"/>
              <a:ext cx="45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zh-CN" sz="1200" b="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rPr>
                <a:t>More</a:t>
              </a:r>
              <a:endParaRPr lang="en-US" altLang="zh-CN" sz="1200" b="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charRg st="5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charRg st="1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charRg st="39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charRg st="21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charRg st="55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charRg st="2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charRg st="9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charRg st="3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charRg st="113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charRg st="4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charRg st="129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charRg st="54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charRg st="151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charRg st="6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charRg st="17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charRg st="7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charRg st="194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792257" y="277790"/>
            <a:ext cx="8572560" cy="6357982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106" name="Rectangle 27"/>
          <p:cNvSpPr>
            <a:spLocks noGrp="1"/>
          </p:cNvSpPr>
          <p:nvPr>
            <p:ph type="title"/>
          </p:nvPr>
        </p:nvSpPr>
        <p:spPr>
          <a:xfrm>
            <a:off x="3575050" y="549275"/>
            <a:ext cx="7581900" cy="720725"/>
          </a:xfrm>
        </p:spPr>
        <p:txBody>
          <a:bodyPr vert="horz" wrap="square" lIns="91440" tIns="45720" rIns="91440" bIns="45720" anchor="ctr">
            <a:normAutofit fontScale="90000"/>
          </a:bodyPr>
          <a:p>
            <a:pPr algn="l"/>
            <a:r>
              <a:rPr lang="en-US" altLang="zh-CN" sz="2400" b="0">
                <a:solidFill>
                  <a:srgbClr val="C00000"/>
                </a:solidFill>
              </a:rPr>
              <a:t>	</a:t>
            </a:r>
            <a:r>
              <a:rPr lang="en-US" altLang="zh-CN">
                <a:solidFill>
                  <a:srgbClr val="C00000"/>
                </a:solidFill>
              </a:rPr>
              <a:t>Useful expressions</a:t>
            </a:r>
            <a:r>
              <a:rPr lang="en-US" altLang="zh-CN" sz="2400" b="0" i="1">
                <a:solidFill>
                  <a:srgbClr val="C00000"/>
                </a:solidFill>
              </a:rPr>
              <a:t> </a:t>
            </a:r>
            <a:endParaRPr lang="en-US" altLang="zh-CN" sz="2400" b="0" i="1" dirty="0">
              <a:solidFill>
                <a:srgbClr val="C00000"/>
              </a:solidFill>
            </a:endParaRPr>
          </a:p>
        </p:txBody>
      </p:sp>
      <p:sp>
        <p:nvSpPr>
          <p:cNvPr id="132107" name="文本占位符 132106"/>
          <p:cNvSpPr>
            <a:spLocks noGrp="1"/>
          </p:cNvSpPr>
          <p:nvPr>
            <p:ph type="body" sz="half" idx="1"/>
          </p:nvPr>
        </p:nvSpPr>
        <p:spPr>
          <a:xfrm>
            <a:off x="1847850" y="1268413"/>
            <a:ext cx="4038600" cy="5256212"/>
          </a:xfrm>
        </p:spPr>
        <p:txBody>
          <a:bodyPr>
            <a:normAutofit lnSpcReduction="20000"/>
          </a:bodyPr>
          <a:p>
            <a:pPr marL="533400" indent="-533400" defTabSz="914400">
              <a:lnSpc>
                <a:spcPct val="110000"/>
              </a:lnSpc>
              <a:buClrTx/>
              <a:buFont typeface="Arial" panose="020B0604020202020204" pitchFamily="34" charset="0"/>
              <a:buAutoNum type="arabicPeriod" startAt="11"/>
            </a:pP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全民重视的话题</a:t>
            </a:r>
            <a:endParaRPr lang="zh-CN" altLang="en-US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ClrTx/>
              <a:buFont typeface="Arial" panose="020B0604020202020204" pitchFamily="34" charset="0"/>
              <a:buAutoNum type="arabicPeriod" startAt="11"/>
            </a:pP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辍学</a:t>
            </a:r>
            <a:endParaRPr lang="zh-CN" altLang="en-US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ClrTx/>
              <a:buFont typeface="Arial" panose="020B0604020202020204" pitchFamily="34" charset="0"/>
              <a:buAutoNum type="arabicPeriod" startAt="11"/>
            </a:pP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令人头脑发热的气氛</a:t>
            </a:r>
            <a:endParaRPr lang="zh-CN" altLang="en-US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ClrTx/>
              <a:buFont typeface="Arial" panose="020B0604020202020204" pitchFamily="34" charset="0"/>
              <a:buAutoNum type="arabicPeriod" startAt="11"/>
            </a:pP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从高到低的顺序</a:t>
            </a:r>
            <a:endParaRPr lang="zh-CN" altLang="en-US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ClrTx/>
              <a:buFont typeface="Arial" panose="020B0604020202020204" pitchFamily="34" charset="0"/>
              <a:buAutoNum type="arabicPeriod" startAt="11"/>
            </a:pP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就业前景</a:t>
            </a:r>
            <a:endParaRPr lang="zh-CN" altLang="en-US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ClrTx/>
              <a:buFont typeface="Arial" panose="020B0604020202020204" pitchFamily="34" charset="0"/>
              <a:buAutoNum type="arabicPeriod" startAt="11"/>
            </a:pP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实现目的的手段</a:t>
            </a:r>
            <a:endParaRPr lang="zh-CN" altLang="en-US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ClrTx/>
              <a:buFont typeface="Arial" panose="020B0604020202020204" pitchFamily="34" charset="0"/>
              <a:buAutoNum type="arabicPeriod" startAt="11"/>
            </a:pPr>
            <a:r>
              <a:rPr lang="en-US" altLang="zh-CN" sz="2400" kern="120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······</a:t>
            </a: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日子一去不复返了</a:t>
            </a:r>
            <a:endParaRPr lang="zh-CN" altLang="en-US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ClrTx/>
              <a:buFont typeface="Arial" panose="020B0604020202020204" pitchFamily="34" charset="0"/>
              <a:buAutoNum type="arabicPeriod" startAt="11"/>
            </a:pP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同道好友</a:t>
            </a:r>
            <a:endParaRPr lang="zh-CN" altLang="en-US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ClrTx/>
              <a:buFont typeface="Arial" panose="020B0604020202020204" pitchFamily="34" charset="0"/>
              <a:buAutoNum type="arabicPeriod" startAt="11"/>
            </a:pP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热爱</a:t>
            </a:r>
            <a:r>
              <a:rPr lang="en-US" altLang="zh-CN" sz="2400" kern="120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······</a:t>
            </a:r>
            <a:endParaRPr lang="en-US" altLang="zh-CN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ClrTx/>
              <a:buFont typeface="Arial" panose="020B0604020202020204" pitchFamily="34" charset="0"/>
              <a:buAutoNum type="arabicPeriod" startAt="11"/>
            </a:pPr>
            <a:r>
              <a:rPr lang="zh-CN" altLang="en-US" sz="2400" kern="120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与</a:t>
            </a:r>
            <a:r>
              <a:rPr lang="en-US" altLang="zh-CN" sz="2400" kern="120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······</a:t>
            </a:r>
            <a:r>
              <a:rPr lang="zh-CN" altLang="en-US" sz="24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的距离缩小</a:t>
            </a:r>
            <a:endParaRPr lang="zh-CN" altLang="en-US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ClrTx/>
              <a:buFont typeface="Arial" panose="020B0604020202020204" pitchFamily="34" charset="0"/>
              <a:buAutoNum type="arabicPeriod" startAt="11"/>
            </a:pPr>
            <a:endParaRPr lang="zh-CN" altLang="en-US" sz="24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32108" name="文本占位符 132107"/>
          <p:cNvSpPr>
            <a:spLocks noGrp="1"/>
          </p:cNvSpPr>
          <p:nvPr>
            <p:ph type="body" sz="half" idx="2"/>
          </p:nvPr>
        </p:nvSpPr>
        <p:spPr>
          <a:xfrm>
            <a:off x="5591175" y="1268413"/>
            <a:ext cx="4543425" cy="5113337"/>
          </a:xfrm>
        </p:spPr>
        <p:txBody>
          <a:bodyPr>
            <a:normAutofit lnSpcReduction="10000"/>
          </a:bodyPr>
          <a:p>
            <a:pPr marL="536575" indent="-536575" defTabSz="914400">
              <a:buClr>
                <a:schemeClr val="accent2"/>
              </a:buClr>
              <a:buFont typeface="Arial" panose="020B0604020202020204" pitchFamily="34" charset="0"/>
              <a:buAutoNum type="arabicPeriod" startAt="11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a topic of great national importance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536575" indent="-536575" defTabSz="914400">
              <a:buClr>
                <a:schemeClr val="accent2"/>
              </a:buClr>
              <a:buFont typeface="Arial" panose="020B0604020202020204" pitchFamily="34" charset="0"/>
              <a:buAutoNum type="arabicPeriod" startAt="11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drop out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536575" indent="-536575" defTabSz="914400">
              <a:buClr>
                <a:schemeClr val="accent2"/>
              </a:buClr>
              <a:buFont typeface="Arial" panose="020B0604020202020204" pitchFamily="34" charset="0"/>
              <a:buAutoNum type="arabicPeriod" startAt="11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the heady atmosphere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536575" indent="-536575" defTabSz="914400">
              <a:buClr>
                <a:schemeClr val="accent2"/>
              </a:buClr>
              <a:buFont typeface="Arial" panose="020B0604020202020204" pitchFamily="34" charset="0"/>
              <a:buAutoNum type="arabicPeriod" startAt="11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in descending order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536575" indent="-536575" defTabSz="914400">
              <a:buClr>
                <a:schemeClr val="accent2"/>
              </a:buClr>
              <a:buFont typeface="Arial" panose="020B0604020202020204" pitchFamily="34" charset="0"/>
              <a:buAutoNum type="arabicPeriod" startAt="11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employability prospects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536575" indent="-536575" defTabSz="914400">
              <a:buClr>
                <a:schemeClr val="accent2"/>
              </a:buClr>
              <a:buFont typeface="Arial" panose="020B0604020202020204" pitchFamily="34" charset="0"/>
              <a:buAutoNum type="arabicPeriod" startAt="11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a means to an end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536575" indent="-536575" defTabSz="914400">
              <a:buClr>
                <a:schemeClr val="accent2"/>
              </a:buClr>
              <a:buFont typeface="Arial" panose="020B0604020202020204" pitchFamily="34" charset="0"/>
              <a:buAutoNum type="arabicPeriod" startAt="11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Gone are the days when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536575" indent="-536575" defTabSz="914400">
              <a:buClr>
                <a:schemeClr val="accent2"/>
              </a:buClr>
              <a:buFont typeface="Arial" panose="020B0604020202020204" pitchFamily="34" charset="0"/>
              <a:buAutoNum type="arabicPeriod" startAt="11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like-minded friends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536575" indent="-536575" defTabSz="914400">
              <a:buClr>
                <a:schemeClr val="accent2"/>
              </a:buClr>
              <a:buFont typeface="Arial" panose="020B0604020202020204" pitchFamily="34" charset="0"/>
              <a:buAutoNum type="arabicPeriod" startAt="11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have a passion for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536575" indent="-536575" defTabSz="914400">
              <a:buClr>
                <a:schemeClr val="accent2"/>
              </a:buClr>
              <a:buFont typeface="Arial" panose="020B0604020202020204" pitchFamily="34" charset="0"/>
              <a:buAutoNum type="arabicPeriod" startAt="11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The gap between… and… has shrunk</a:t>
            </a:r>
            <a:endParaRPr lang="en-US" altLang="zh-CN" sz="2400" kern="1200" dirty="0">
              <a:latin typeface="Century Gothic" pitchFamily="34" charset="0"/>
              <a:ea typeface="+mn-ea"/>
              <a:cs typeface="+mn-cs"/>
            </a:endParaRPr>
          </a:p>
        </p:txBody>
      </p:sp>
      <p:grpSp>
        <p:nvGrpSpPr>
          <p:cNvPr id="132114" name="组合 16"/>
          <p:cNvGrpSpPr/>
          <p:nvPr/>
        </p:nvGrpSpPr>
        <p:grpSpPr>
          <a:xfrm>
            <a:off x="2279650" y="115888"/>
            <a:ext cx="3749675" cy="560387"/>
            <a:chOff x="267892" y="39840"/>
            <a:chExt cx="3750495" cy="560880"/>
          </a:xfrm>
        </p:grpSpPr>
        <p:sp>
          <p:nvSpPr>
            <p:cNvPr id="132115" name="圆角矩形 17"/>
            <p:cNvSpPr/>
            <p:nvPr/>
          </p:nvSpPr>
          <p:spPr>
            <a:xfrm>
              <a:off x="267892" y="39840"/>
              <a:ext cx="3750495" cy="560880"/>
            </a:xfrm>
            <a:prstGeom prst="roundRect">
              <a:avLst>
                <a:gd name="adj" fmla="val 16667"/>
              </a:avLst>
            </a:prstGeom>
            <a:solidFill>
              <a:srgbClr val="E46C0A"/>
            </a:solidFill>
            <a:ln w="9525">
              <a:noFill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19" name="圆角矩形 4"/>
            <p:cNvSpPr/>
            <p:nvPr/>
          </p:nvSpPr>
          <p:spPr>
            <a:xfrm>
              <a:off x="295272" y="67220"/>
              <a:ext cx="3695735" cy="5061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1760" tIns="0" rIns="141760" bIns="0" spcCol="127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</a:lstStyle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b="1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Century Gothic" pitchFamily="34" charset="0"/>
                  <a:ea typeface="宋体" panose="02010600030101010101" pitchFamily="2" charset="-122"/>
                </a:rPr>
                <a:t>Active reading 1: Resources</a:t>
              </a:r>
              <a:endParaRPr lang="en-US" altLang="zh-CN" sz="1800" b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2119" name="组合 132118"/>
          <p:cNvGrpSpPr/>
          <p:nvPr/>
        </p:nvGrpSpPr>
        <p:grpSpPr>
          <a:xfrm>
            <a:off x="9194800" y="6351588"/>
            <a:ext cx="1004888" cy="512762"/>
            <a:chOff x="4482" y="4001"/>
            <a:chExt cx="633" cy="323"/>
          </a:xfrm>
        </p:grpSpPr>
        <p:pic>
          <p:nvPicPr>
            <p:cNvPr id="132120" name="Picture 41" descr="C:\Documents and Settings\dongyn\Local Settings\Temporary Internet Files\Content.IE5\4KXP76FC\MCj04314950000[1].png">
              <a:hlinkClick r:id="rId1" action="ppaction://hlinksldjump"/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2" y="4020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2121" name="Picture 45" descr="C:\Documents and Settings\dongyn\Local Settings\Temporary Internet Files\Content.IE5\4KXP76FC\MCj04315080000[1].pn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2" y="4001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>
                                            <p:txEl>
                                              <p:charRg st="8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>
                                            <p:txEl>
                                              <p:charRg st="37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>
                                            <p:txEl>
                                              <p:charRg st="46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>
                                            <p:txEl>
                                              <p:charRg st="21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>
                                            <p:txEl>
                                              <p:charRg st="67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>
                                            <p:txEl>
                                              <p:charRg st="2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>
                                            <p:txEl>
                                              <p:charRg st="87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>
                                            <p:txEl>
                                              <p:charRg st="3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>
                                            <p:txEl>
                                              <p:charRg st="111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>
                                            <p:txEl>
                                              <p:charRg st="4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>
                                            <p:txEl>
                                              <p:charRg st="129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>
                                            <p:txEl>
                                              <p:charRg st="5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>
                                            <p:txEl>
                                              <p:charRg st="152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>
                                            <p:txEl>
                                              <p:charRg st="62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>
                                            <p:txEl>
                                              <p:charRg st="172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>
                                            <p:txEl>
                                              <p:charRg st="7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>
                                            <p:txEl>
                                              <p:charRg st="191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792257" y="277790"/>
            <a:ext cx="8572560" cy="6357982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9034" name="Rectangle 27"/>
          <p:cNvSpPr>
            <a:spLocks noGrp="1"/>
          </p:cNvSpPr>
          <p:nvPr>
            <p:ph type="title"/>
          </p:nvPr>
        </p:nvSpPr>
        <p:spPr>
          <a:xfrm>
            <a:off x="3575050" y="549275"/>
            <a:ext cx="7581900" cy="720725"/>
          </a:xfrm>
        </p:spPr>
        <p:txBody>
          <a:bodyPr vert="horz" wrap="square" lIns="91440" tIns="45720" rIns="91440" bIns="45720" anchor="ctr">
            <a:normAutofit fontScale="90000"/>
          </a:bodyPr>
          <a:p>
            <a:pPr algn="l"/>
            <a:r>
              <a:rPr lang="en-US" altLang="zh-CN" sz="2400" b="0">
                <a:solidFill>
                  <a:srgbClr val="C00000"/>
                </a:solidFill>
              </a:rPr>
              <a:t>	</a:t>
            </a:r>
            <a:r>
              <a:rPr lang="en-US" altLang="zh-CN"/>
              <a:t>Useful expressions</a:t>
            </a:r>
            <a:r>
              <a:rPr lang="en-US" altLang="zh-CN" sz="2400" b="0" i="1">
                <a:solidFill>
                  <a:srgbClr val="C00000"/>
                </a:solidFill>
              </a:rPr>
              <a:t> </a:t>
            </a:r>
            <a:endParaRPr lang="en-US" altLang="zh-CN" sz="2400" b="0" i="1">
              <a:solidFill>
                <a:srgbClr val="C00000"/>
              </a:solidFill>
            </a:endParaRPr>
          </a:p>
        </p:txBody>
      </p:sp>
      <p:sp>
        <p:nvSpPr>
          <p:cNvPr id="129045" name="文本占位符 129044"/>
          <p:cNvSpPr>
            <a:spLocks noGrp="1"/>
          </p:cNvSpPr>
          <p:nvPr>
            <p:ph type="body" sz="half" idx="1"/>
          </p:nvPr>
        </p:nvSpPr>
        <p:spPr>
          <a:xfrm>
            <a:off x="1774825" y="1196975"/>
            <a:ext cx="3600450" cy="5472113"/>
          </a:xfrm>
        </p:spPr>
        <p:txBody>
          <a:bodyPr>
            <a:normAutofit lnSpcReduction="10000"/>
          </a:bodyPr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2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带有讥讽意味的话</a:t>
            </a:r>
            <a:endParaRPr lang="zh-CN" altLang="en-US" sz="22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2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突然咔嗒一声开了窍</a:t>
            </a:r>
            <a:endParaRPr lang="zh-CN" altLang="en-US" sz="22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2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重新审视</a:t>
            </a:r>
            <a:endParaRPr lang="zh-CN" altLang="en-US" sz="22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2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从定义角度来说</a:t>
            </a:r>
            <a:endParaRPr lang="zh-CN" altLang="en-US" sz="22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2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推翻强权政府</a:t>
            </a:r>
            <a:endParaRPr lang="zh-CN" altLang="en-US" sz="22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2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给</a:t>
            </a:r>
            <a:r>
              <a:rPr lang="en-US" altLang="zh-CN" sz="2200" kern="120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······</a:t>
            </a:r>
            <a:r>
              <a:rPr lang="zh-CN" altLang="en-US" sz="22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留下了非同寻常的机会</a:t>
            </a:r>
            <a:endParaRPr lang="zh-CN" altLang="en-US" sz="22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2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公民自由权</a:t>
            </a:r>
            <a:endParaRPr lang="zh-CN" altLang="en-US" sz="22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2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在请愿书上签名</a:t>
            </a:r>
            <a:endParaRPr lang="zh-CN" altLang="en-US" sz="22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2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把自己的名字添加到各种邮件通讯录中</a:t>
            </a:r>
            <a:endParaRPr lang="zh-CN" altLang="en-US" sz="22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200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政治抱负</a:t>
            </a:r>
            <a:endParaRPr lang="zh-CN" altLang="en-US" sz="22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indent="-533400" defTabSz="914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endParaRPr lang="zh-CN" altLang="en-US" sz="2200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9046" name="文本占位符 129045"/>
          <p:cNvSpPr>
            <a:spLocks noGrp="1"/>
          </p:cNvSpPr>
          <p:nvPr>
            <p:ph type="body" sz="half" idx="2"/>
          </p:nvPr>
        </p:nvSpPr>
        <p:spPr>
          <a:xfrm>
            <a:off x="5591175" y="1196975"/>
            <a:ext cx="4398963" cy="5113338"/>
          </a:xfrm>
        </p:spPr>
        <p:txBody>
          <a:bodyPr>
            <a:normAutofit lnSpcReduction="10000"/>
          </a:bodyPr>
          <a:p>
            <a:pPr marL="457200" indent="-457200" defTabSz="914400"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ironic comment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Something clicked.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take a fresh look at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by definition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overthrow repressive government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leave </a:t>
            </a:r>
            <a:r>
              <a:rPr lang="en-US" altLang="zh-CN" sz="2400" kern="1200" err="1">
                <a:latin typeface="Century Gothic" pitchFamily="34" charset="0"/>
                <a:ea typeface="+mn-ea"/>
                <a:cs typeface="+mn-cs"/>
              </a:rPr>
              <a:t>sb</a:t>
            </a: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. extraordinary opportunities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civil liberties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sign petitions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sign up for mailing lists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  <a:p>
            <a:pPr marL="457200" indent="-457200" defTabSz="914400">
              <a:buClr>
                <a:schemeClr val="accent2"/>
              </a:buClr>
              <a:buFont typeface="Arial" panose="020B0604020202020204" pitchFamily="34" charset="0"/>
              <a:buAutoNum type="arabicPeriod"/>
            </a:pPr>
            <a:r>
              <a:rPr lang="en-US" altLang="zh-CN" sz="2400" kern="1200">
                <a:latin typeface="Century Gothic" pitchFamily="34" charset="0"/>
                <a:ea typeface="+mn-ea"/>
                <a:cs typeface="+mn-cs"/>
              </a:rPr>
              <a:t>political commitment</a:t>
            </a:r>
            <a:endParaRPr lang="en-US" altLang="zh-CN" sz="2400" kern="1200">
              <a:latin typeface="Century Gothic" pitchFamily="34" charset="0"/>
              <a:ea typeface="+mn-ea"/>
              <a:cs typeface="+mn-cs"/>
            </a:endParaRPr>
          </a:p>
        </p:txBody>
      </p:sp>
      <p:grpSp>
        <p:nvGrpSpPr>
          <p:cNvPr id="129047" name="组合 16"/>
          <p:cNvGrpSpPr/>
          <p:nvPr/>
        </p:nvGrpSpPr>
        <p:grpSpPr>
          <a:xfrm>
            <a:off x="2279650" y="115888"/>
            <a:ext cx="3749675" cy="560387"/>
            <a:chOff x="267892" y="39840"/>
            <a:chExt cx="3750495" cy="560880"/>
          </a:xfrm>
        </p:grpSpPr>
        <p:sp>
          <p:nvSpPr>
            <p:cNvPr id="129048" name="圆角矩形 17"/>
            <p:cNvSpPr/>
            <p:nvPr/>
          </p:nvSpPr>
          <p:spPr>
            <a:xfrm>
              <a:off x="267892" y="39840"/>
              <a:ext cx="3750495" cy="560880"/>
            </a:xfrm>
            <a:prstGeom prst="roundRect">
              <a:avLst>
                <a:gd name="adj" fmla="val 16667"/>
              </a:avLst>
            </a:prstGeom>
            <a:solidFill>
              <a:srgbClr val="E46C0A"/>
            </a:solidFill>
            <a:ln w="9525">
              <a:noFill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19" name="圆角矩形 4"/>
            <p:cNvSpPr/>
            <p:nvPr/>
          </p:nvSpPr>
          <p:spPr>
            <a:xfrm>
              <a:off x="295272" y="67220"/>
              <a:ext cx="3695735" cy="5061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1760" tIns="0" rIns="141760" bIns="0" spcCol="127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914400" lvl="2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371600" lvl="3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1828800" lvl="4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</a:lstStyle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b="1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Century Gothic" pitchFamily="34" charset="0"/>
                  <a:ea typeface="宋体" panose="02010600030101010101" pitchFamily="2" charset="-122"/>
                </a:rPr>
                <a:t>Active reading 2: Resources</a:t>
              </a:r>
              <a:endParaRPr lang="en-US" altLang="zh-CN" sz="1800" b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9052" name="组合 129051"/>
          <p:cNvGrpSpPr/>
          <p:nvPr/>
        </p:nvGrpSpPr>
        <p:grpSpPr>
          <a:xfrm>
            <a:off x="9336088" y="6351588"/>
            <a:ext cx="936625" cy="512762"/>
            <a:chOff x="4921" y="4001"/>
            <a:chExt cx="590" cy="323"/>
          </a:xfrm>
        </p:grpSpPr>
        <p:pic>
          <p:nvPicPr>
            <p:cNvPr id="129053" name="Picture 41" descr="C:\Documents and Settings\dongyn\Local Settings\Temporary Internet Files\Content.IE5\4KXP76FC\MCj04314950000[1].png">
              <a:hlinkClick r:id="rId1" action="ppaction://hlinksldjump"/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08" y="4020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9054" name="Picture 45" descr="C:\Documents and Settings\dongyn\Local Settings\Temporary Internet Files\Content.IE5\4KXP76FC\MCj04315080000[1].pn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" y="4001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29055" name="组合 129054"/>
          <p:cNvGrpSpPr/>
          <p:nvPr/>
        </p:nvGrpSpPr>
        <p:grpSpPr>
          <a:xfrm>
            <a:off x="4943475" y="6308725"/>
            <a:ext cx="766763" cy="398463"/>
            <a:chOff x="3717" y="3329"/>
            <a:chExt cx="483" cy="251"/>
          </a:xfrm>
        </p:grpSpPr>
        <p:pic>
          <p:nvPicPr>
            <p:cNvPr id="129056" name="图片 129055"/>
            <p:cNvPicPr>
              <a:picLocks noChangeAspect="1"/>
            </p:cNvPicPr>
            <p:nvPr/>
          </p:nvPicPr>
          <p:blipFill>
            <a:blip r:embed="rId4"/>
            <a:srcRect t="24397"/>
            <a:stretch>
              <a:fillRect/>
            </a:stretch>
          </p:blipFill>
          <p:spPr>
            <a:xfrm rot="-925871">
              <a:off x="3800" y="3329"/>
              <a:ext cx="400" cy="25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9057" name="文本框 129056"/>
            <p:cNvSpPr txBox="1"/>
            <p:nvPr/>
          </p:nvSpPr>
          <p:spPr>
            <a:xfrm>
              <a:off x="3717" y="3364"/>
              <a:ext cx="45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zh-CN" sz="1200" b="0">
                  <a:solidFill>
                    <a:schemeClr val="tx1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rPr>
                <a:t>More</a:t>
              </a:r>
              <a:endParaRPr lang="en-US" altLang="zh-CN" sz="1200" b="0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charRg st="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charRg st="15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charRg st="19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charRg st="24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charRg st="5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charRg st="32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charRg st="6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charRg st="3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charRg st="101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charRg st="57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charRg st="139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charRg st="6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charRg st="155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charRg st="71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charRg st="17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charRg st="89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charRg st="196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4131" name="圆角矩形 5"/>
          <p:cNvPicPr/>
          <p:nvPr/>
        </p:nvPicPr>
        <p:blipFill>
          <a:blip r:embed="rId1"/>
          <a:stretch>
            <a:fillRect/>
          </a:stretch>
        </p:blipFill>
        <p:spPr>
          <a:xfrm>
            <a:off x="1703388" y="260350"/>
            <a:ext cx="8785225" cy="6394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4132" name="文本框 304131"/>
          <p:cNvSpPr txBox="1"/>
          <p:nvPr/>
        </p:nvSpPr>
        <p:spPr>
          <a:xfrm>
            <a:off x="1776413" y="347663"/>
            <a:ext cx="8639175" cy="62499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algn="ctr">
              <a:spcBef>
                <a:spcPct val="0"/>
              </a:spcBef>
            </a:pPr>
            <a:r>
              <a:rPr lang="zh-CN" altLang="en-US" sz="1800" b="0" dirty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endParaRPr lang="zh-CN" altLang="en-US" sz="1800" b="0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04138" name="标题 304137"/>
          <p:cNvSpPr>
            <a:spLocks noGrp="1"/>
          </p:cNvSpPr>
          <p:nvPr>
            <p:ph type="title"/>
          </p:nvPr>
        </p:nvSpPr>
        <p:spPr>
          <a:xfrm>
            <a:off x="1992313" y="692150"/>
            <a:ext cx="8229600" cy="792163"/>
          </a:xfrm>
        </p:spPr>
        <p:txBody>
          <a:bodyPr anchor="ctr"/>
          <a:p>
            <a:r>
              <a:rPr lang="en-US" altLang="zh-CN">
                <a:solidFill>
                  <a:srgbClr val="669900"/>
                </a:solidFill>
              </a:rPr>
              <a:t>Text </a:t>
            </a:r>
            <a:r>
              <a:rPr lang="en-US" altLang="zh-CN" err="1">
                <a:solidFill>
                  <a:srgbClr val="669900"/>
                </a:solidFill>
              </a:rPr>
              <a:t>Organisation</a:t>
            </a:r>
            <a:endParaRPr lang="en-US" altLang="zh-CN">
              <a:solidFill>
                <a:srgbClr val="669900"/>
              </a:solidFill>
            </a:endParaRPr>
          </a:p>
        </p:txBody>
      </p:sp>
      <p:grpSp>
        <p:nvGrpSpPr>
          <p:cNvPr id="304162" name="组合 16"/>
          <p:cNvGrpSpPr/>
          <p:nvPr/>
        </p:nvGrpSpPr>
        <p:grpSpPr>
          <a:xfrm>
            <a:off x="2279650" y="115888"/>
            <a:ext cx="3749675" cy="560387"/>
            <a:chOff x="267892" y="39840"/>
            <a:chExt cx="3750495" cy="560880"/>
          </a:xfrm>
        </p:grpSpPr>
        <p:sp>
          <p:nvSpPr>
            <p:cNvPr id="304163" name="圆角矩形 17"/>
            <p:cNvSpPr/>
            <p:nvPr/>
          </p:nvSpPr>
          <p:spPr>
            <a:xfrm>
              <a:off x="267892" y="39840"/>
              <a:ext cx="3750495" cy="56088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noFill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19" name="圆角矩形 4"/>
            <p:cNvSpPr/>
            <p:nvPr/>
          </p:nvSpPr>
          <p:spPr>
            <a:xfrm>
              <a:off x="295272" y="67220"/>
              <a:ext cx="3695735" cy="5061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41760" tIns="0" rIns="141760" bIns="0" spcCol="1270"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914400" lvl="2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371600" lvl="3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1828800" lvl="4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 sz="2400" b="1" i="0" u="none" kern="1200" baseline="0">
                  <a:solidFill>
                    <a:schemeClr val="hlink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</a:lstStyle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b="1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Century Gothic" pitchFamily="34" charset="0"/>
                  <a:ea typeface="宋体" panose="02010600030101010101" pitchFamily="2" charset="-122"/>
                </a:rPr>
                <a:t>Active reading 2: Navigation</a:t>
              </a:r>
              <a:endParaRPr lang="en-US" altLang="zh-CN" sz="1800" b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entury Gothic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4143" name="矩形 304142"/>
          <p:cNvSpPr/>
          <p:nvPr/>
        </p:nvSpPr>
        <p:spPr>
          <a:xfrm>
            <a:off x="4727575" y="2749233"/>
            <a:ext cx="3024188" cy="54038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lvl="0" algn="ctr">
              <a:spcBef>
                <a:spcPct val="50000"/>
              </a:spcBef>
              <a:buClrTx/>
            </a:pPr>
            <a:r>
              <a:rPr lang="en-US" altLang="zh-CN" sz="2400" b="1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Claim</a:t>
            </a:r>
            <a:endParaRPr lang="en-US" altLang="zh-CN" sz="24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04148" name="矩形 304147"/>
          <p:cNvSpPr/>
          <p:nvPr/>
        </p:nvSpPr>
        <p:spPr>
          <a:xfrm>
            <a:off x="4727575" y="1596708"/>
            <a:ext cx="2951163" cy="54038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lvl="0" algn="ctr">
              <a:spcBef>
                <a:spcPct val="50000"/>
              </a:spcBef>
              <a:buClrTx/>
            </a:pPr>
            <a:r>
              <a:rPr lang="en-US" altLang="zh-CN" sz="2400" b="1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Situation</a:t>
            </a:r>
            <a:endParaRPr lang="en-US" altLang="zh-CN" sz="20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04149" name="矩形 304148"/>
          <p:cNvSpPr/>
          <p:nvPr/>
        </p:nvSpPr>
        <p:spPr>
          <a:xfrm>
            <a:off x="4800600" y="5147628"/>
            <a:ext cx="3095625" cy="90614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lvl="0" algn="ctr">
              <a:spcBef>
                <a:spcPct val="50000"/>
              </a:spcBef>
              <a:buClrTx/>
            </a:pPr>
            <a:r>
              <a:rPr lang="en-US" altLang="zh-CN" sz="2400" b="1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Denial evaluation of claim</a:t>
            </a:r>
            <a:endParaRPr lang="en-US" altLang="zh-CN" sz="2400" b="1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04167" name="直接连接符 304166"/>
          <p:cNvSpPr/>
          <p:nvPr/>
        </p:nvSpPr>
        <p:spPr>
          <a:xfrm>
            <a:off x="6311900" y="2133600"/>
            <a:ext cx="0" cy="647700"/>
          </a:xfrm>
          <a:prstGeom prst="line">
            <a:avLst/>
          </a:prstGeom>
          <a:ln w="5715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4175" name="直接连接符 304174"/>
          <p:cNvSpPr/>
          <p:nvPr/>
        </p:nvSpPr>
        <p:spPr>
          <a:xfrm flipH="1">
            <a:off x="6311900" y="3284538"/>
            <a:ext cx="0" cy="720725"/>
          </a:xfrm>
          <a:prstGeom prst="line">
            <a:avLst/>
          </a:prstGeom>
          <a:ln w="5715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4194" name="矩形 304193"/>
          <p:cNvSpPr/>
          <p:nvPr/>
        </p:nvSpPr>
        <p:spPr>
          <a:xfrm>
            <a:off x="4800600" y="4000183"/>
            <a:ext cx="2951163" cy="54038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lvl="0" algn="ctr">
              <a:spcBef>
                <a:spcPct val="50000"/>
              </a:spcBef>
              <a:buClrTx/>
            </a:pPr>
            <a:r>
              <a:rPr lang="en-US" altLang="zh-CN" sz="2400" b="1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Reasons for claim</a:t>
            </a:r>
            <a:endParaRPr lang="en-US" altLang="zh-CN" sz="2000" b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04195" name="直接连接符 304194"/>
          <p:cNvSpPr/>
          <p:nvPr/>
        </p:nvSpPr>
        <p:spPr>
          <a:xfrm flipH="1">
            <a:off x="6311900" y="4508500"/>
            <a:ext cx="0" cy="649288"/>
          </a:xfrm>
          <a:prstGeom prst="line">
            <a:avLst/>
          </a:prstGeom>
          <a:ln w="5715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4197" name="文本框 304196"/>
          <p:cNvSpPr txBox="1"/>
          <p:nvPr/>
        </p:nvSpPr>
        <p:spPr>
          <a:xfrm>
            <a:off x="3432175" y="1628775"/>
            <a:ext cx="6408738" cy="90614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  <a:tileRect/>
          </a:gradFill>
          <a:ln w="12700">
            <a:noFill/>
          </a:ln>
          <a:effectLst>
            <a:outerShdw dist="107763" dir="13499999" sx="75000" sy="75000" algn="tl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p>
            <a:pPr marL="381000" lvl="0" indent="-381000" algn="ctr">
              <a:spcBef>
                <a:spcPct val="50000"/>
              </a:spcBef>
              <a:buClrTx/>
            </a:pPr>
            <a:r>
              <a:rPr lang="en-US" altLang="zh-CN" sz="2400" b="1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Postmodernism suddenly made him take a fresh look at college life. </a:t>
            </a:r>
            <a:endParaRPr lang="en-US" altLang="zh-CN" sz="2400" b="1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04198" name="文本框 304197"/>
          <p:cNvSpPr txBox="1"/>
          <p:nvPr/>
        </p:nvSpPr>
        <p:spPr>
          <a:xfrm>
            <a:off x="3287713" y="2781300"/>
            <a:ext cx="6408737" cy="90614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  <a:tileRect/>
          </a:gradFill>
          <a:ln w="12700">
            <a:noFill/>
          </a:ln>
          <a:effectLst>
            <a:outerShdw dist="107763" dir="13499999" sx="75000" sy="75000" algn="tl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p>
            <a:pPr marL="381000" lvl="0" indent="-381000" algn="ctr">
              <a:spcBef>
                <a:spcPct val="50000"/>
              </a:spcBef>
              <a:buClrTx/>
            </a:pPr>
            <a:r>
              <a:rPr lang="en-US" altLang="zh-CN" sz="2400" b="1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We are a postmodern generation with a negative image.</a:t>
            </a:r>
            <a:endParaRPr lang="en-US" altLang="zh-CN" sz="2400" b="1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04200" name="文本框 304199"/>
          <p:cNvSpPr txBox="1"/>
          <p:nvPr/>
        </p:nvSpPr>
        <p:spPr>
          <a:xfrm>
            <a:off x="3792538" y="5157788"/>
            <a:ext cx="5256212" cy="12033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  <a:tileRect/>
          </a:gradFill>
          <a:ln w="12700">
            <a:noFill/>
          </a:ln>
          <a:effectLst>
            <a:outerShdw dist="107763" dir="13499999" sx="75000" sy="75000" algn="tl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p>
            <a:pPr marL="381000" lvl="0" indent="-381000" algn="ctr">
              <a:spcBef>
                <a:spcPct val="50000"/>
              </a:spcBef>
              <a:buClrTx/>
            </a:pPr>
            <a:endParaRPr lang="en-US" altLang="zh-CN" sz="200" b="1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  <a:p>
            <a:pPr marL="381000" lvl="0" indent="-381000" algn="ctr">
              <a:spcBef>
                <a:spcPct val="50000"/>
              </a:spcBef>
              <a:buClrTx/>
            </a:pPr>
            <a:r>
              <a:rPr lang="en-US" altLang="zh-CN" sz="2400" b="1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We’re writing the revolution </a:t>
            </a:r>
            <a:r>
              <a:rPr lang="en-US" altLang="en-US" sz="2400" b="1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in technology</a:t>
            </a:r>
            <a:r>
              <a:rPr lang="en-US" altLang="zh-CN" sz="2400" b="1">
                <a:solidFill>
                  <a:schemeClr val="tx1"/>
                </a:solidFill>
                <a:latin typeface="Century Gothic" pitchFamily="34" charset="0"/>
                <a:ea typeface="宋体" panose="02010600030101010101" pitchFamily="2" charset="-122"/>
              </a:rPr>
              <a:t>. </a:t>
            </a:r>
            <a:endParaRPr lang="en-US" altLang="zh-CN" sz="2400" b="1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  <a:p>
            <a:pPr marL="381000" lvl="0" indent="-381000" algn="ctr">
              <a:spcBef>
                <a:spcPct val="50000"/>
              </a:spcBef>
              <a:buClrTx/>
            </a:pPr>
            <a:endParaRPr lang="zh-CN" altLang="en-US" sz="500" b="1" dirty="0">
              <a:solidFill>
                <a:schemeClr val="tx1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grpSp>
        <p:nvGrpSpPr>
          <p:cNvPr id="304201" name="组合 304200"/>
          <p:cNvGrpSpPr/>
          <p:nvPr/>
        </p:nvGrpSpPr>
        <p:grpSpPr>
          <a:xfrm>
            <a:off x="4511675" y="1268413"/>
            <a:ext cx="504825" cy="360362"/>
            <a:chOff x="2789" y="2160"/>
            <a:chExt cx="318" cy="227"/>
          </a:xfrm>
        </p:grpSpPr>
        <p:pic>
          <p:nvPicPr>
            <p:cNvPr id="304202" name="图片 304201" descr="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5" y="2160"/>
              <a:ext cx="227" cy="2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4203" name="文本框 304202"/>
            <p:cNvSpPr txBox="1"/>
            <p:nvPr/>
          </p:nvSpPr>
          <p:spPr>
            <a:xfrm rot="-489851">
              <a:off x="2789" y="2205"/>
              <a:ext cx="31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>
                <a:spcBef>
                  <a:spcPct val="50000"/>
                </a:spcBef>
              </a:pPr>
              <a:r>
                <a:rPr lang="en-US" altLang="zh-CN" sz="1000" b="1">
                  <a:solidFill>
                    <a:srgbClr val="0099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click</a:t>
              </a:r>
              <a:endParaRPr lang="en-US" altLang="zh-CN" sz="1000" b="1">
                <a:solidFill>
                  <a:srgbClr val="0099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4204" name="组合 304203"/>
          <p:cNvGrpSpPr/>
          <p:nvPr/>
        </p:nvGrpSpPr>
        <p:grpSpPr>
          <a:xfrm>
            <a:off x="4511675" y="2492375"/>
            <a:ext cx="504825" cy="360363"/>
            <a:chOff x="2789" y="2160"/>
            <a:chExt cx="318" cy="227"/>
          </a:xfrm>
        </p:grpSpPr>
        <p:pic>
          <p:nvPicPr>
            <p:cNvPr id="304205" name="图片 304204" descr="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5" y="2160"/>
              <a:ext cx="227" cy="2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4206" name="文本框 304205"/>
            <p:cNvSpPr txBox="1"/>
            <p:nvPr/>
          </p:nvSpPr>
          <p:spPr>
            <a:xfrm rot="-489851">
              <a:off x="2789" y="2205"/>
              <a:ext cx="31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>
                <a:spcBef>
                  <a:spcPct val="50000"/>
                </a:spcBef>
              </a:pPr>
              <a:r>
                <a:rPr lang="en-US" altLang="zh-CN" sz="1000" b="1">
                  <a:solidFill>
                    <a:srgbClr val="0099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click</a:t>
              </a:r>
              <a:endParaRPr lang="en-US" altLang="zh-CN" sz="1000" b="1">
                <a:solidFill>
                  <a:srgbClr val="0099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4207" name="组合 304206"/>
          <p:cNvGrpSpPr/>
          <p:nvPr/>
        </p:nvGrpSpPr>
        <p:grpSpPr>
          <a:xfrm>
            <a:off x="4583113" y="4868863"/>
            <a:ext cx="504825" cy="360362"/>
            <a:chOff x="2789" y="2160"/>
            <a:chExt cx="318" cy="227"/>
          </a:xfrm>
        </p:grpSpPr>
        <p:pic>
          <p:nvPicPr>
            <p:cNvPr id="304208" name="图片 304207" descr="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5" y="2160"/>
              <a:ext cx="227" cy="2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4209" name="文本框 304208"/>
            <p:cNvSpPr txBox="1"/>
            <p:nvPr/>
          </p:nvSpPr>
          <p:spPr>
            <a:xfrm rot="-489851">
              <a:off x="2789" y="2205"/>
              <a:ext cx="31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>
                <a:spcBef>
                  <a:spcPct val="50000"/>
                </a:spcBef>
              </a:pPr>
              <a:r>
                <a:rPr lang="en-US" altLang="zh-CN" sz="1000" b="1">
                  <a:solidFill>
                    <a:srgbClr val="0099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click</a:t>
              </a:r>
              <a:endParaRPr lang="en-US" altLang="zh-CN" sz="1000" b="1">
                <a:solidFill>
                  <a:srgbClr val="0099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4210" name="组合 304209"/>
          <p:cNvGrpSpPr/>
          <p:nvPr/>
        </p:nvGrpSpPr>
        <p:grpSpPr>
          <a:xfrm>
            <a:off x="9336088" y="6351588"/>
            <a:ext cx="936625" cy="512762"/>
            <a:chOff x="4921" y="4001"/>
            <a:chExt cx="590" cy="323"/>
          </a:xfrm>
        </p:grpSpPr>
        <p:pic>
          <p:nvPicPr>
            <p:cNvPr id="304211" name="Picture 41" descr="C:\Documents and Settings\dongyn\Local Settings\Temporary Internet Files\Content.IE5\4KXP76FC\MCj04314950000[1].pn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8" y="4020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4212" name="Picture 45" descr="C:\Documents and Settings\dongyn\Local Settings\Temporary Internet Files\Content.IE5\4KXP76FC\MCj04315080000[1].png">
              <a:hlinkClick r:id="" action="ppaction://noaction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21" y="4001"/>
              <a:ext cx="303" cy="30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04213" name="组合 304212"/>
          <p:cNvGrpSpPr/>
          <p:nvPr/>
        </p:nvGrpSpPr>
        <p:grpSpPr>
          <a:xfrm>
            <a:off x="4799013" y="3716338"/>
            <a:ext cx="504825" cy="360362"/>
            <a:chOff x="2789" y="2160"/>
            <a:chExt cx="318" cy="227"/>
          </a:xfrm>
        </p:grpSpPr>
        <p:pic>
          <p:nvPicPr>
            <p:cNvPr id="304214" name="图片 304213" descr="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5" y="2160"/>
              <a:ext cx="227" cy="2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4215" name="文本框 304214"/>
            <p:cNvSpPr txBox="1"/>
            <p:nvPr/>
          </p:nvSpPr>
          <p:spPr>
            <a:xfrm rot="-489851">
              <a:off x="2789" y="2205"/>
              <a:ext cx="31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>
                <a:spcBef>
                  <a:spcPct val="50000"/>
                </a:spcBef>
              </a:pPr>
              <a:r>
                <a:rPr lang="en-US" altLang="zh-CN" sz="1000" b="1">
                  <a:solidFill>
                    <a:srgbClr val="0099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click</a:t>
              </a:r>
              <a:endParaRPr lang="en-US" altLang="zh-CN" sz="1000" b="1">
                <a:solidFill>
                  <a:srgbClr val="0099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042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420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042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4204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3042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4207"/>
                  </p:tgtEl>
                </p:cond>
              </p:nextCondLst>
            </p:seq>
          </p:childTnLst>
        </p:cTn>
      </p:par>
    </p:tnLst>
    <p:bldLst>
      <p:bldP spid="304197" grpId="0" bldLvl="0" animBg="1"/>
      <p:bldP spid="304197" grpId="1" bldLvl="0" animBg="1"/>
      <p:bldP spid="304198" grpId="0" bldLvl="0" animBg="1"/>
      <p:bldP spid="304198" grpId="1" bldLvl="0" animBg="1"/>
      <p:bldP spid="304200" grpId="0" bldLvl="0" animBg="1"/>
      <p:bldP spid="304200" grpId="1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5735</Words>
  <Application>WPS 演示</Application>
  <PresentationFormat>宽屏</PresentationFormat>
  <Paragraphs>276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Calibri Light</vt:lpstr>
      <vt:lpstr>Calibri</vt:lpstr>
      <vt:lpstr>微软雅黑</vt:lpstr>
      <vt:lpstr>Times New Roman</vt:lpstr>
      <vt:lpstr>黑体</vt:lpstr>
      <vt:lpstr>Century Gothic</vt:lpstr>
      <vt:lpstr>Franklin Gothic Medium</vt:lpstr>
      <vt:lpstr>Segoe Print</vt:lpstr>
      <vt:lpstr>Arial Unicode MS</vt:lpstr>
      <vt:lpstr>Arial Unicode MS</vt:lpstr>
      <vt:lpstr>Office 主题</vt:lpstr>
      <vt:lpstr>Difficult sentences</vt:lpstr>
      <vt:lpstr>Difficult sentences</vt:lpstr>
      <vt:lpstr>Difficult sentences</vt:lpstr>
      <vt:lpstr>Difficult sentences</vt:lpstr>
      <vt:lpstr>Difficult sentences</vt:lpstr>
      <vt:lpstr>	Useful expressions </vt:lpstr>
      <vt:lpstr>	Useful expressions </vt:lpstr>
      <vt:lpstr>	Useful expressions </vt:lpstr>
      <vt:lpstr>Text Organisation</vt:lpstr>
      <vt:lpstr>Text Organisation</vt:lpstr>
      <vt:lpstr>PowerPoint 演示文稿</vt:lpstr>
      <vt:lpstr>Preview</vt:lpstr>
      <vt:lpstr>Preview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2017-04-03T11:31:43Z</dcterms:created>
  <dcterms:modified xsi:type="dcterms:W3CDTF">2017-04-03T11:55:45Z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