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bal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CHc+Zo5LHMdWZ55Elb1K5ETBp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75C42B-CDB8-4AF6-BF26-2D3FA10A46EF}">
  <a:tblStyle styleId="{0E75C42B-CDB8-4AF6-BF26-2D3FA10A46E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915299-C7AE-472A-BE58-2DDDA6DCEDB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all-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2e657c0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2e657c0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2e657c0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2e657c0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2e657c0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82e657c0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2e657c0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82e657c0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036178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83036178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7"/>
          <p:cNvSpPr txBox="1"/>
          <p:nvPr>
            <p:ph type="title"/>
          </p:nvPr>
        </p:nvSpPr>
        <p:spPr>
          <a:xfrm>
            <a:off x="2392106" y="406537"/>
            <a:ext cx="6283782" cy="725349"/>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3600">
                <a:solidFill>
                  <a:srgbClr val="0070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7"/>
          <p:cNvSpPr txBox="1"/>
          <p:nvPr>
            <p:ph idx="1" type="body"/>
          </p:nvPr>
        </p:nvSpPr>
        <p:spPr>
          <a:xfrm>
            <a:off x="2389238" y="1268361"/>
            <a:ext cx="6304935" cy="342013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800">
                <a:solidFill>
                  <a:srgbClr val="002060"/>
                </a:solidFill>
              </a:defRPr>
            </a:lvl1pPr>
            <a:lvl2pPr indent="-317500" lvl="1" marL="914400" algn="l">
              <a:lnSpc>
                <a:spcPct val="115000"/>
              </a:lnSpc>
              <a:spcBef>
                <a:spcPts val="1600"/>
              </a:spcBef>
              <a:spcAft>
                <a:spcPts val="0"/>
              </a:spcAft>
              <a:buSzPts val="1400"/>
              <a:buChar char="○"/>
              <a:defRPr>
                <a:solidFill>
                  <a:srgbClr val="002060"/>
                </a:solidFill>
              </a:defRPr>
            </a:lvl2pPr>
            <a:lvl3pPr indent="-317500" lvl="2" marL="1371600" algn="l">
              <a:lnSpc>
                <a:spcPct val="115000"/>
              </a:lnSpc>
              <a:spcBef>
                <a:spcPts val="1600"/>
              </a:spcBef>
              <a:spcAft>
                <a:spcPts val="0"/>
              </a:spcAft>
              <a:buSzPts val="1400"/>
              <a:buChar char="■"/>
              <a:defRPr>
                <a:solidFill>
                  <a:srgbClr val="002060"/>
                </a:solidFill>
              </a:defRPr>
            </a:lvl3pPr>
            <a:lvl4pPr indent="-317500" lvl="3" marL="1828800" algn="l">
              <a:lnSpc>
                <a:spcPct val="115000"/>
              </a:lnSpc>
              <a:spcBef>
                <a:spcPts val="1600"/>
              </a:spcBef>
              <a:spcAft>
                <a:spcPts val="0"/>
              </a:spcAft>
              <a:buSzPts val="1400"/>
              <a:buChar char="●"/>
              <a:defRPr>
                <a:solidFill>
                  <a:srgbClr val="002060"/>
                </a:solidFill>
              </a:defRPr>
            </a:lvl4pPr>
            <a:lvl5pPr indent="-317500" lvl="4" marL="2286000" algn="l">
              <a:lnSpc>
                <a:spcPct val="115000"/>
              </a:lnSpc>
              <a:spcBef>
                <a:spcPts val="1600"/>
              </a:spcBef>
              <a:spcAft>
                <a:spcPts val="0"/>
              </a:spcAft>
              <a:buSzPts val="1400"/>
              <a:buChar char="○"/>
              <a:defRPr>
                <a:solidFill>
                  <a:srgbClr val="002060"/>
                </a:solidFill>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 name="Shape 30"/>
        <p:cNvGrpSpPr/>
        <p:nvPr/>
      </p:nvGrpSpPr>
      <p:grpSpPr>
        <a:xfrm>
          <a:off x="0" y="0"/>
          <a:ext cx="0" cy="0"/>
          <a:chOff x="0" y="0"/>
          <a:chExt cx="0" cy="0"/>
        </a:xfrm>
      </p:grpSpPr>
      <p:sp>
        <p:nvSpPr>
          <p:cNvPr id="31" name="Google Shape;31;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Google Shape;40;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2" name="Shape 42"/>
        <p:cNvGrpSpPr/>
        <p:nvPr/>
      </p:nvGrpSpPr>
      <p:grpSpPr>
        <a:xfrm>
          <a:off x="0" y="0"/>
          <a:ext cx="0" cy="0"/>
          <a:chOff x="0" y="0"/>
          <a:chExt cx="0" cy="0"/>
        </a:xfrm>
      </p:grpSpPr>
      <p:sp>
        <p:nvSpPr>
          <p:cNvPr id="43" name="Google Shape;43;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Béisbol, Bola, Deportes, Equipo, Costura" id="9" name="Google Shape;9;p15"/>
          <p:cNvPicPr preferRelativeResize="0"/>
          <p:nvPr/>
        </p:nvPicPr>
        <p:blipFill rotWithShape="1">
          <a:blip r:embed="rId1">
            <a:alphaModFix/>
          </a:blip>
          <a:srcRect b="0" l="0" r="0" t="0"/>
          <a:stretch/>
        </p:blipFill>
        <p:spPr>
          <a:xfrm>
            <a:off x="8326363" y="4584260"/>
            <a:ext cx="572674" cy="6222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pschale/mlb-pitch-data-201520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 name="Shape 51"/>
        <p:cNvGrpSpPr/>
        <p:nvPr/>
      </p:nvGrpSpPr>
      <p:grpSpPr>
        <a:xfrm>
          <a:off x="0" y="0"/>
          <a:ext cx="0" cy="0"/>
          <a:chOff x="0" y="0"/>
          <a:chExt cx="0" cy="0"/>
        </a:xfrm>
      </p:grpSpPr>
      <p:pic>
        <p:nvPicPr>
          <p:cNvPr descr="Arquitectura, Arte, Audiencia, Estadio, Béisbol, Ciudad" id="52" name="Google Shape;52;p1"/>
          <p:cNvPicPr preferRelativeResize="0"/>
          <p:nvPr/>
        </p:nvPicPr>
        <p:blipFill rotWithShape="1">
          <a:blip r:embed="rId4">
            <a:alphaModFix/>
          </a:blip>
          <a:srcRect b="15732" l="0" r="0" t="0"/>
          <a:stretch/>
        </p:blipFill>
        <p:spPr>
          <a:xfrm>
            <a:off x="0" y="-10425"/>
            <a:ext cx="9144000" cy="5143500"/>
          </a:xfrm>
          <a:prstGeom prst="rect">
            <a:avLst/>
          </a:prstGeom>
          <a:noFill/>
          <a:ln>
            <a:noFill/>
          </a:ln>
        </p:spPr>
      </p:pic>
      <p:sp>
        <p:nvSpPr>
          <p:cNvPr id="53" name="Google Shape;53;p1"/>
          <p:cNvSpPr/>
          <p:nvPr/>
        </p:nvSpPr>
        <p:spPr>
          <a:xfrm>
            <a:off x="105600" y="104925"/>
            <a:ext cx="8932800" cy="49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txBox="1"/>
          <p:nvPr>
            <p:ph type="ctrTitle"/>
          </p:nvPr>
        </p:nvSpPr>
        <p:spPr>
          <a:xfrm>
            <a:off x="0" y="754549"/>
            <a:ext cx="9144000" cy="792600"/>
          </a:xfrm>
          <a:prstGeom prst="rect">
            <a:avLst/>
          </a:prstGeom>
          <a:solidFill>
            <a:srgbClr val="999999">
              <a:alpha val="44313"/>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600">
                <a:solidFill>
                  <a:srgbClr val="FFFFFF"/>
                </a:solidFill>
                <a:latin typeface="Playball"/>
                <a:ea typeface="Playball"/>
                <a:cs typeface="Playball"/>
                <a:sym typeface="Playball"/>
              </a:rPr>
              <a:t>MLB Pitch Prediction</a:t>
            </a:r>
            <a:endParaRPr b="1" sz="3600">
              <a:solidFill>
                <a:srgbClr val="FFFFFF"/>
              </a:solidFill>
              <a:latin typeface="Playball"/>
              <a:ea typeface="Playball"/>
              <a:cs typeface="Playball"/>
              <a:sym typeface="Playba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9"/>
          <p:cNvSpPr txBox="1"/>
          <p:nvPr>
            <p:ph type="title"/>
          </p:nvPr>
        </p:nvSpPr>
        <p:spPr>
          <a:xfrm>
            <a:off x="1340546" y="-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Test Data</a:t>
            </a:r>
            <a:endParaRPr/>
          </a:p>
        </p:txBody>
      </p:sp>
      <p:sp>
        <p:nvSpPr>
          <p:cNvPr id="122" name="Google Shape;122;p9"/>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23" name="Google Shape;123;p9"/>
          <p:cNvSpPr txBox="1"/>
          <p:nvPr/>
        </p:nvSpPr>
        <p:spPr>
          <a:xfrm>
            <a:off x="2133600" y="954000"/>
            <a:ext cx="6362100" cy="363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a:t>Here is the XGBoost classification report for the test data.</a:t>
            </a:r>
            <a:endParaRPr>
              <a:latin typeface="Courier New"/>
              <a:ea typeface="Courier New"/>
              <a:cs typeface="Courier New"/>
              <a:sym typeface="Courier New"/>
            </a:endParaRPr>
          </a:p>
          <a:p>
            <a:pPr indent="0" lvl="0" marL="0" rtl="0" algn="l">
              <a:spcBef>
                <a:spcPts val="1000"/>
              </a:spcBef>
              <a:spcAft>
                <a:spcPts val="0"/>
              </a:spcAft>
              <a:buNone/>
            </a:pPr>
            <a:r>
              <a:t/>
            </a:r>
            <a:endParaRPr sz="1800"/>
          </a:p>
        </p:txBody>
      </p:sp>
      <p:graphicFrame>
        <p:nvGraphicFramePr>
          <p:cNvPr id="124" name="Google Shape;124;p9"/>
          <p:cNvGraphicFramePr/>
          <p:nvPr/>
        </p:nvGraphicFramePr>
        <p:xfrm>
          <a:off x="2209700" y="1241175"/>
          <a:ext cx="3000000" cy="3000000"/>
        </p:xfrm>
        <a:graphic>
          <a:graphicData uri="http://schemas.openxmlformats.org/drawingml/2006/table">
            <a:tbl>
              <a:tblPr>
                <a:noFill/>
                <a:tableStyleId>{0E75C42B-CDB8-4AF6-BF26-2D3FA10A46EF}</a:tableStyleId>
              </a:tblPr>
              <a:tblGrid>
                <a:gridCol w="1409725"/>
                <a:gridCol w="1270025"/>
                <a:gridCol w="927125"/>
                <a:gridCol w="1231925"/>
                <a:gridCol w="1092200"/>
              </a:tblGrid>
              <a:tr h="496050">
                <a:tc>
                  <a:txBody>
                    <a:bodyPr/>
                    <a:lstStyle/>
                    <a:p>
                      <a:pPr indent="0" lvl="0" marL="0" rtl="0" algn="l">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lang="en-GB" sz="1000"/>
                        <a:t>Precision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lang="en-GB" sz="1000"/>
                        <a:t>Recall</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lang="en-GB" sz="1000"/>
                        <a:t>F1-Score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lang="en-GB" sz="1000"/>
                        <a:t>Support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496050">
                <a:tc>
                  <a:txBody>
                    <a:bodyPr/>
                    <a:lstStyle/>
                    <a:p>
                      <a:pPr indent="0" lvl="0" marL="0" rtl="0" algn="l">
                        <a:lnSpc>
                          <a:spcPct val="115000"/>
                        </a:lnSpc>
                        <a:spcBef>
                          <a:spcPts val="1200"/>
                        </a:spcBef>
                        <a:spcAft>
                          <a:spcPts val="0"/>
                        </a:spcAft>
                        <a:buNone/>
                      </a:pPr>
                      <a:r>
                        <a:rPr lang="en-GB" sz="1000"/>
                        <a:t>BR</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0.43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0.12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0.18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736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050">
                <a:tc>
                  <a:txBody>
                    <a:bodyPr/>
                    <a:lstStyle/>
                    <a:p>
                      <a:pPr indent="0" lvl="0" marL="0" rtl="0" algn="l">
                        <a:lnSpc>
                          <a:spcPct val="115000"/>
                        </a:lnSpc>
                        <a:spcBef>
                          <a:spcPts val="1200"/>
                        </a:spcBef>
                        <a:spcAft>
                          <a:spcPts val="0"/>
                        </a:spcAft>
                        <a:buNone/>
                      </a:pPr>
                      <a:r>
                        <a:rPr lang="en-GB" sz="1000"/>
                        <a:t>FB</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0.61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0.95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0.74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1579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050">
                <a:tc>
                  <a:txBody>
                    <a:bodyPr/>
                    <a:lstStyle/>
                    <a:p>
                      <a:pPr indent="0" lvl="0" marL="0" rtl="0" algn="l">
                        <a:lnSpc>
                          <a:spcPct val="115000"/>
                        </a:lnSpc>
                        <a:spcBef>
                          <a:spcPts val="1200"/>
                        </a:spcBef>
                        <a:spcAft>
                          <a:spcPts val="0"/>
                        </a:spcAft>
                        <a:buNone/>
                      </a:pPr>
                      <a:r>
                        <a:rPr lang="en-GB" sz="1000"/>
                        <a:t>OS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361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050">
                <a:tc>
                  <a:txBody>
                    <a:bodyPr/>
                    <a:lstStyle/>
                    <a:p>
                      <a:pPr indent="0" lvl="0" marL="0" rtl="0" algn="l">
                        <a:lnSpc>
                          <a:spcPct val="115000"/>
                        </a:lnSpc>
                        <a:spcBef>
                          <a:spcPts val="1200"/>
                        </a:spcBef>
                        <a:spcAft>
                          <a:spcPts val="0"/>
                        </a:spcAft>
                        <a:buNone/>
                      </a:pPr>
                      <a:r>
                        <a:rPr lang="en-GB" sz="1000"/>
                        <a:t>micro avg</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0.59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2676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050">
                <a:tc>
                  <a:txBody>
                    <a:bodyPr/>
                    <a:lstStyle/>
                    <a:p>
                      <a:pPr indent="0" lvl="0" marL="0" rtl="0" algn="l">
                        <a:lnSpc>
                          <a:spcPct val="115000"/>
                        </a:lnSpc>
                        <a:spcBef>
                          <a:spcPts val="1200"/>
                        </a:spcBef>
                        <a:spcAft>
                          <a:spcPts val="0"/>
                        </a:spcAft>
                        <a:buNone/>
                      </a:pPr>
                      <a:r>
                        <a:rPr lang="en-GB" sz="1000"/>
                        <a:t>macro avg</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0.34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0.36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0.31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2676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050">
                <a:tc>
                  <a:txBody>
                    <a:bodyPr/>
                    <a:lstStyle/>
                    <a:p>
                      <a:pPr indent="0" lvl="0" marL="0" rtl="0" algn="l">
                        <a:lnSpc>
                          <a:spcPct val="115000"/>
                        </a:lnSpc>
                        <a:spcBef>
                          <a:spcPts val="1200"/>
                        </a:spcBef>
                        <a:spcAft>
                          <a:spcPts val="0"/>
                        </a:spcAft>
                        <a:buNone/>
                      </a:pPr>
                      <a:r>
                        <a:rPr lang="en-GB" sz="1000"/>
                        <a:t>weight avg</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0.48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0.59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0.49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000"/>
                        <a:t>2676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1340546" y="13345"/>
            <a:ext cx="6283782" cy="7253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Model &amp;</a:t>
            </a:r>
            <a:r>
              <a:rPr lang="en-GB">
                <a:solidFill>
                  <a:srgbClr val="000000"/>
                </a:solidFill>
                <a:latin typeface="Playball"/>
                <a:ea typeface="Playball"/>
                <a:cs typeface="Playball"/>
                <a:sym typeface="Playball"/>
              </a:rPr>
              <a:t>Tuning</a:t>
            </a:r>
            <a:endParaRPr/>
          </a:p>
        </p:txBody>
      </p:sp>
      <p:sp>
        <p:nvSpPr>
          <p:cNvPr id="130" name="Google Shape;130;p10"/>
          <p:cNvSpPr txBox="1"/>
          <p:nvPr>
            <p:ph idx="1" type="body"/>
          </p:nvPr>
        </p:nvSpPr>
        <p:spPr>
          <a:xfrm>
            <a:off x="2134200" y="270325"/>
            <a:ext cx="6283800" cy="33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400">
                <a:solidFill>
                  <a:schemeClr val="dk1"/>
                </a:solidFill>
                <a:highlight>
                  <a:schemeClr val="lt1"/>
                </a:highlight>
              </a:rPr>
              <a:t>We performed Hyperparameter tuning for XGBoost</a:t>
            </a:r>
            <a:r>
              <a:rPr lang="en-GB" sz="1400">
                <a:solidFill>
                  <a:schemeClr val="dk1"/>
                </a:solidFill>
                <a:highlight>
                  <a:srgbClr val="FFFFFF"/>
                </a:highlight>
              </a:rPr>
              <a:t> using a grid search cross validated estimator and generated a classification report for the best estimator for the training data.</a:t>
            </a:r>
            <a:endParaRPr sz="1400">
              <a:solidFill>
                <a:schemeClr val="dk1"/>
              </a:solidFill>
              <a:highlight>
                <a:srgbClr val="FFFFFF"/>
              </a:highlight>
            </a:endParaRPr>
          </a:p>
          <a:p>
            <a:pPr indent="0" lvl="0" marL="114300" rtl="0" algn="just">
              <a:lnSpc>
                <a:spcPct val="115000"/>
              </a:lnSpc>
              <a:spcBef>
                <a:spcPts val="0"/>
              </a:spcBef>
              <a:spcAft>
                <a:spcPts val="0"/>
              </a:spcAft>
              <a:buSzPts val="1800"/>
              <a:buNone/>
            </a:pPr>
            <a:r>
              <a:t/>
            </a:r>
            <a:endParaRPr sz="1500">
              <a:solidFill>
                <a:schemeClr val="dk1"/>
              </a:solidFill>
              <a:highlight>
                <a:srgbClr val="FFFFFF"/>
              </a:highlight>
            </a:endParaRPr>
          </a:p>
          <a:p>
            <a:pPr indent="0" lvl="0" marL="114300" rtl="0" algn="just">
              <a:lnSpc>
                <a:spcPct val="115000"/>
              </a:lnSpc>
              <a:spcBef>
                <a:spcPts val="0"/>
              </a:spcBef>
              <a:spcAft>
                <a:spcPts val="0"/>
              </a:spcAft>
              <a:buSzPts val="1800"/>
              <a:buNone/>
            </a:pPr>
            <a:r>
              <a:t/>
            </a:r>
            <a:endParaRPr sz="1500">
              <a:solidFill>
                <a:schemeClr val="dk1"/>
              </a:solidFill>
              <a:highlight>
                <a:srgbClr val="FFFFFF"/>
              </a:highlight>
            </a:endParaRPr>
          </a:p>
          <a:p>
            <a:pPr indent="0" lvl="0" marL="114300" rtl="0" algn="just">
              <a:lnSpc>
                <a:spcPct val="115000"/>
              </a:lnSpc>
              <a:spcBef>
                <a:spcPts val="0"/>
              </a:spcBef>
              <a:spcAft>
                <a:spcPts val="0"/>
              </a:spcAft>
              <a:buSzPts val="1800"/>
              <a:buNone/>
            </a:pPr>
            <a:r>
              <a:t/>
            </a:r>
            <a:endParaRPr sz="1500">
              <a:solidFill>
                <a:schemeClr val="dk1"/>
              </a:solidFill>
              <a:highlight>
                <a:srgbClr val="FFFFFF"/>
              </a:highlight>
            </a:endParaRPr>
          </a:p>
          <a:p>
            <a:pPr indent="0" lvl="0" marL="114300" rtl="0" algn="l">
              <a:lnSpc>
                <a:spcPct val="115000"/>
              </a:lnSpc>
              <a:spcBef>
                <a:spcPts val="0"/>
              </a:spcBef>
              <a:spcAft>
                <a:spcPts val="0"/>
              </a:spcAft>
              <a:buSzPts val="1800"/>
              <a:buNone/>
            </a:pPr>
            <a:r>
              <a:t/>
            </a:r>
            <a:endParaRPr sz="15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500">
              <a:solidFill>
                <a:schemeClr val="dk1"/>
              </a:solidFill>
              <a:highlight>
                <a:srgbClr val="FFFFFF"/>
              </a:highlight>
            </a:endParaRPr>
          </a:p>
          <a:p>
            <a:pPr indent="0" lvl="0" marL="114300" rtl="0" algn="l">
              <a:lnSpc>
                <a:spcPct val="115000"/>
              </a:lnSpc>
              <a:spcBef>
                <a:spcPts val="0"/>
              </a:spcBef>
              <a:spcAft>
                <a:spcPts val="0"/>
              </a:spcAft>
              <a:buSzPts val="1800"/>
              <a:buNone/>
            </a:pPr>
            <a:r>
              <a:t/>
            </a:r>
            <a:endParaRPr sz="1500">
              <a:solidFill>
                <a:schemeClr val="dk1"/>
              </a:solidFill>
              <a:highlight>
                <a:srgbClr val="FFFFFF"/>
              </a:highlight>
            </a:endParaRPr>
          </a:p>
          <a:p>
            <a:pPr indent="0" lvl="0" marL="114300" rtl="0" algn="l">
              <a:lnSpc>
                <a:spcPct val="115000"/>
              </a:lnSpc>
              <a:spcBef>
                <a:spcPts val="0"/>
              </a:spcBef>
              <a:spcAft>
                <a:spcPts val="0"/>
              </a:spcAft>
              <a:buSzPts val="1800"/>
              <a:buNone/>
            </a:pPr>
            <a:r>
              <a:t/>
            </a:r>
            <a:endParaRPr sz="1100">
              <a:solidFill>
                <a:schemeClr val="dk1"/>
              </a:solidFill>
              <a:highlight>
                <a:srgbClr val="FFFFFF"/>
              </a:highlight>
              <a:latin typeface="Courier New"/>
              <a:ea typeface="Courier New"/>
              <a:cs typeface="Courier New"/>
              <a:sym typeface="Courier New"/>
            </a:endParaRPr>
          </a:p>
        </p:txBody>
      </p:sp>
      <p:sp>
        <p:nvSpPr>
          <p:cNvPr id="131" name="Google Shape;131;p10"/>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graphicFrame>
        <p:nvGraphicFramePr>
          <p:cNvPr id="132" name="Google Shape;132;p10"/>
          <p:cNvGraphicFramePr/>
          <p:nvPr/>
        </p:nvGraphicFramePr>
        <p:xfrm>
          <a:off x="2160100" y="1631300"/>
          <a:ext cx="3000000" cy="3000000"/>
        </p:xfrm>
        <a:graphic>
          <a:graphicData uri="http://schemas.openxmlformats.org/drawingml/2006/table">
            <a:tbl>
              <a:tblPr>
                <a:noFill/>
                <a:tableStyleId>{3D915299-C7AE-472A-BE58-2DDDA6DCEDB1}</a:tableStyleId>
              </a:tblPr>
              <a:tblGrid>
                <a:gridCol w="1413725"/>
                <a:gridCol w="1264050"/>
                <a:gridCol w="931375"/>
                <a:gridCol w="1230775"/>
                <a:gridCol w="1097700"/>
              </a:tblGrid>
              <a:tr h="435875">
                <a:tc>
                  <a:txBody>
                    <a:bodyPr/>
                    <a:lstStyle/>
                    <a:p>
                      <a:pPr indent="0" lvl="0" marL="0" rtl="0" algn="l">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i="1" lang="en-GB" sz="1000"/>
                        <a:t>Precision</a:t>
                      </a:r>
                      <a:endParaRPr b="1"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i="1" lang="en-GB" sz="1000"/>
                        <a:t>Recall</a:t>
                      </a:r>
                      <a:endParaRPr b="1"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i="1" lang="en-GB" sz="1000"/>
                        <a:t>F1-Score</a:t>
                      </a:r>
                      <a:endParaRPr b="1"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1200"/>
                        </a:spcBef>
                        <a:spcAft>
                          <a:spcPts val="0"/>
                        </a:spcAft>
                        <a:buNone/>
                      </a:pPr>
                      <a:r>
                        <a:rPr b="1" i="1" lang="en-GB" sz="1000"/>
                        <a:t>Support</a:t>
                      </a:r>
                      <a:endParaRPr b="1"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435875">
                <a:tc>
                  <a:txBody>
                    <a:bodyPr/>
                    <a:lstStyle/>
                    <a:p>
                      <a:pPr indent="0" lvl="0" marL="0" rtl="0" algn="l">
                        <a:lnSpc>
                          <a:spcPct val="115000"/>
                        </a:lnSpc>
                        <a:spcBef>
                          <a:spcPts val="1200"/>
                        </a:spcBef>
                        <a:spcAft>
                          <a:spcPts val="0"/>
                        </a:spcAft>
                        <a:buNone/>
                      </a:pPr>
                      <a:r>
                        <a:rPr i="1" lang="en-GB" sz="1000"/>
                        <a:t>BR</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0.49</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0.12</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0.2</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2987</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875">
                <a:tc>
                  <a:txBody>
                    <a:bodyPr/>
                    <a:lstStyle/>
                    <a:p>
                      <a:pPr indent="0" lvl="0" marL="0" rtl="0" algn="l">
                        <a:lnSpc>
                          <a:spcPct val="115000"/>
                        </a:lnSpc>
                        <a:spcBef>
                          <a:spcPts val="1200"/>
                        </a:spcBef>
                        <a:spcAft>
                          <a:spcPts val="0"/>
                        </a:spcAft>
                        <a:buNone/>
                      </a:pPr>
                      <a:r>
                        <a:rPr i="1" lang="en-GB" sz="1000"/>
                        <a:t>FB</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0.6</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0.96</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0.74</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6241</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875">
                <a:tc>
                  <a:txBody>
                    <a:bodyPr/>
                    <a:lstStyle/>
                    <a:p>
                      <a:pPr indent="0" lvl="0" marL="0" rtl="0" algn="l">
                        <a:lnSpc>
                          <a:spcPct val="115000"/>
                        </a:lnSpc>
                        <a:spcBef>
                          <a:spcPts val="1200"/>
                        </a:spcBef>
                        <a:spcAft>
                          <a:spcPts val="0"/>
                        </a:spcAft>
                        <a:buNone/>
                      </a:pPr>
                      <a:r>
                        <a:rPr i="1" lang="en-GB" sz="1000"/>
                        <a:t>OS</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1476</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875">
                <a:tc>
                  <a:txBody>
                    <a:bodyPr/>
                    <a:lstStyle/>
                    <a:p>
                      <a:pPr indent="0" lvl="0" marL="0" rtl="0" algn="l">
                        <a:lnSpc>
                          <a:spcPct val="115000"/>
                        </a:lnSpc>
                        <a:spcBef>
                          <a:spcPts val="1200"/>
                        </a:spcBef>
                        <a:spcAft>
                          <a:spcPts val="0"/>
                        </a:spcAft>
                        <a:buNone/>
                      </a:pPr>
                      <a:r>
                        <a:rPr i="1" lang="en-GB" sz="1000"/>
                        <a:t>micro avg</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 </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 </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0.59</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10704</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875">
                <a:tc>
                  <a:txBody>
                    <a:bodyPr/>
                    <a:lstStyle/>
                    <a:p>
                      <a:pPr indent="0" lvl="0" marL="0" rtl="0" algn="l">
                        <a:lnSpc>
                          <a:spcPct val="115000"/>
                        </a:lnSpc>
                        <a:spcBef>
                          <a:spcPts val="1200"/>
                        </a:spcBef>
                        <a:spcAft>
                          <a:spcPts val="0"/>
                        </a:spcAft>
                        <a:buNone/>
                      </a:pPr>
                      <a:r>
                        <a:rPr i="1" lang="en-GB" sz="1000"/>
                        <a:t>macro avg</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0.36</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0.36</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0.1</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10704</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5875">
                <a:tc>
                  <a:txBody>
                    <a:bodyPr/>
                    <a:lstStyle/>
                    <a:p>
                      <a:pPr indent="0" lvl="0" marL="0" rtl="0" algn="l">
                        <a:lnSpc>
                          <a:spcPct val="115000"/>
                        </a:lnSpc>
                        <a:spcBef>
                          <a:spcPts val="1200"/>
                        </a:spcBef>
                        <a:spcAft>
                          <a:spcPts val="0"/>
                        </a:spcAft>
                        <a:buNone/>
                      </a:pPr>
                      <a:r>
                        <a:rPr i="1" lang="en-GB" sz="1000"/>
                        <a:t>weight avg</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0.49</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0.59</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0.49</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en-GB" sz="1000"/>
                        <a:t>10704</a:t>
                      </a:r>
                      <a:endParaRPr i="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2e657c0fb_0_54"/>
          <p:cNvSpPr txBox="1"/>
          <p:nvPr>
            <p:ph type="title"/>
          </p:nvPr>
        </p:nvSpPr>
        <p:spPr>
          <a:xfrm>
            <a:off x="1340546" y="1334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Results</a:t>
            </a:r>
            <a:endParaRPr/>
          </a:p>
        </p:txBody>
      </p:sp>
      <p:sp>
        <p:nvSpPr>
          <p:cNvPr id="138" name="Google Shape;138;g82e657c0fb_0_54"/>
          <p:cNvSpPr txBox="1"/>
          <p:nvPr>
            <p:ph idx="1" type="body"/>
          </p:nvPr>
        </p:nvSpPr>
        <p:spPr>
          <a:xfrm>
            <a:off x="1886875" y="587025"/>
            <a:ext cx="7086300" cy="4556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n-GB" sz="1400">
                <a:solidFill>
                  <a:schemeClr val="dk1"/>
                </a:solidFill>
              </a:rPr>
              <a:t>The model is not accurate which indicates we would have to rely on probabilities to predict the pitch. The graph is designed to aid in helping a PERSON to predict the likelihoods of pitch types. </a:t>
            </a:r>
            <a:endParaRPr sz="1400">
              <a:solidFill>
                <a:schemeClr val="dk1"/>
              </a:solidFill>
            </a:endParaRPr>
          </a:p>
          <a:p>
            <a:pPr indent="0" lvl="0" marL="0" rtl="0" algn="just">
              <a:lnSpc>
                <a:spcPct val="100000"/>
              </a:lnSpc>
              <a:spcBef>
                <a:spcPts val="1000"/>
              </a:spcBef>
              <a:spcAft>
                <a:spcPts val="0"/>
              </a:spcAft>
              <a:buSzPts val="1100"/>
              <a:buNone/>
            </a:pPr>
            <a:r>
              <a:rPr lang="en-GB" sz="1400">
                <a:solidFill>
                  <a:schemeClr val="dk1"/>
                </a:solidFill>
              </a:rPr>
              <a:t>Index: 1641</a:t>
            </a:r>
            <a:endParaRPr sz="1400">
              <a:solidFill>
                <a:schemeClr val="dk1"/>
              </a:solidFill>
            </a:endParaRPr>
          </a:p>
          <a:p>
            <a:pPr indent="0" lvl="0" marL="0" rtl="0" algn="just">
              <a:lnSpc>
                <a:spcPct val="100000"/>
              </a:lnSpc>
              <a:spcBef>
                <a:spcPts val="0"/>
              </a:spcBef>
              <a:spcAft>
                <a:spcPts val="0"/>
              </a:spcAft>
              <a:buSzPts val="1100"/>
              <a:buNone/>
            </a:pPr>
            <a:r>
              <a:rPr lang="en-GB" sz="1400">
                <a:solidFill>
                  <a:schemeClr val="dk1"/>
                </a:solidFill>
              </a:rPr>
              <a:t>Actual: BR (breaking ball pitch)</a:t>
            </a:r>
            <a:endParaRPr sz="1400">
              <a:solidFill>
                <a:schemeClr val="dk1"/>
              </a:solidFill>
            </a:endParaRPr>
          </a:p>
          <a:p>
            <a:pPr indent="0" lvl="0" marL="0" rtl="0" algn="just">
              <a:lnSpc>
                <a:spcPct val="100000"/>
              </a:lnSpc>
              <a:spcBef>
                <a:spcPts val="0"/>
              </a:spcBef>
              <a:spcAft>
                <a:spcPts val="0"/>
              </a:spcAft>
              <a:buSzPts val="1100"/>
              <a:buNone/>
            </a:pPr>
            <a:r>
              <a:rPr lang="en-GB" sz="1400">
                <a:solidFill>
                  <a:schemeClr val="dk1"/>
                </a:solidFill>
              </a:rPr>
              <a:t>Predicted: BR (breaking ball pitch)</a:t>
            </a:r>
            <a:endParaRPr sz="1400">
              <a:solidFill>
                <a:schemeClr val="dk1"/>
              </a:solidFill>
              <a:highlight>
                <a:srgbClr val="FFFFFF"/>
              </a:highlight>
            </a:endParaRPr>
          </a:p>
          <a:p>
            <a:pPr indent="0" lvl="0" marL="0" rtl="0" algn="just">
              <a:lnSpc>
                <a:spcPct val="100000"/>
              </a:lnSpc>
              <a:spcBef>
                <a:spcPts val="0"/>
              </a:spcBef>
              <a:spcAft>
                <a:spcPts val="0"/>
              </a:spcAft>
              <a:buSzPts val="1100"/>
              <a:buNone/>
            </a:pPr>
            <a:r>
              <a:t/>
            </a:r>
            <a:endParaRPr sz="1300">
              <a:solidFill>
                <a:schemeClr val="dk1"/>
              </a:solidFill>
            </a:endParaRPr>
          </a:p>
          <a:p>
            <a:pPr indent="-228600" lvl="0" marL="457200" rtl="0" algn="l">
              <a:lnSpc>
                <a:spcPct val="115000"/>
              </a:lnSpc>
              <a:spcBef>
                <a:spcPts val="1000"/>
              </a:spcBef>
              <a:spcAft>
                <a:spcPts val="0"/>
              </a:spcAft>
              <a:buSzPts val="1800"/>
              <a:buNone/>
            </a:pPr>
            <a:r>
              <a:t/>
            </a:r>
            <a:endParaRPr/>
          </a:p>
        </p:txBody>
      </p:sp>
      <p:sp>
        <p:nvSpPr>
          <p:cNvPr id="139" name="Google Shape;139;g82e657c0fb_0_54"/>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12</a:t>
            </a:r>
            <a:endParaRPr b="0" i="0" sz="1400" u="none" cap="none" strike="noStrike">
              <a:solidFill>
                <a:srgbClr val="000000"/>
              </a:solidFill>
              <a:latin typeface="Arial"/>
              <a:ea typeface="Arial"/>
              <a:cs typeface="Arial"/>
              <a:sym typeface="Arial"/>
            </a:endParaRPr>
          </a:p>
        </p:txBody>
      </p:sp>
      <p:pic>
        <p:nvPicPr>
          <p:cNvPr id="140" name="Google Shape;140;g82e657c0fb_0_54"/>
          <p:cNvPicPr preferRelativeResize="0"/>
          <p:nvPr/>
        </p:nvPicPr>
        <p:blipFill>
          <a:blip r:embed="rId3">
            <a:alphaModFix/>
          </a:blip>
          <a:stretch>
            <a:fillRect/>
          </a:stretch>
        </p:blipFill>
        <p:spPr>
          <a:xfrm>
            <a:off x="1981200" y="2362200"/>
            <a:ext cx="5843700"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g82e657c0fb_0_62"/>
          <p:cNvSpPr txBox="1"/>
          <p:nvPr>
            <p:ph type="title"/>
          </p:nvPr>
        </p:nvSpPr>
        <p:spPr>
          <a:xfrm>
            <a:off x="1340546" y="1334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Conclusion</a:t>
            </a:r>
            <a:endParaRPr/>
          </a:p>
        </p:txBody>
      </p:sp>
      <p:sp>
        <p:nvSpPr>
          <p:cNvPr id="146" name="Google Shape;146;g82e657c0fb_0_62"/>
          <p:cNvSpPr txBox="1"/>
          <p:nvPr>
            <p:ph idx="1" type="body"/>
          </p:nvPr>
        </p:nvSpPr>
        <p:spPr>
          <a:xfrm>
            <a:off x="2062275" y="568075"/>
            <a:ext cx="6555600" cy="38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The Baseball pitch predictions has endless possibilities of predictions. As a preliminary attempt, we finalized XGBoost model for prediction with 59% accuracy for one specific pitcher.  As there are well over 2000 pitchers, an individual prediction model would be required for each pitcher. </a:t>
            </a:r>
            <a:endParaRPr sz="11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GB" sz="1100">
                <a:solidFill>
                  <a:schemeClr val="dk1"/>
                </a:solidFill>
                <a:highlight>
                  <a:srgbClr val="FFFFFF"/>
                </a:highlight>
              </a:rPr>
              <a:t>From the perspective of a baseball game, this project gives insight into the factors that predicts pitch probability.  Pitchers typically use a pitching sequence to determine the best possible order of pitches to use on a batter (taking into account how a batter is currently hitting, what areas in the strike zone is the batter likely to hit) assuming that a pitcher wants to get a batter to strike out.</a:t>
            </a:r>
            <a:endParaRPr sz="11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GB" sz="1100">
                <a:solidFill>
                  <a:schemeClr val="dk1"/>
                </a:solidFill>
                <a:highlight>
                  <a:srgbClr val="FFFFFF"/>
                </a:highlight>
              </a:rPr>
              <a:t>However, this project attempts to do what is known as “game calling” prediction, wherein the catcher and pitcher decide on what pitch to throw depending on the current circumstances (such as if there are runners on base, the strike and ball count, and how much of a lead a pitcher’s team has).  As well, pitchers have to take into account what kind of result they want out of the at bat given the situation (do they want a strikeout, infield groundouts, fly ball outs, etc.).</a:t>
            </a:r>
            <a:endParaRPr sz="11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GB" sz="1100">
                <a:solidFill>
                  <a:schemeClr val="dk1"/>
                </a:solidFill>
                <a:highlight>
                  <a:srgbClr val="FFFFFF"/>
                </a:highlight>
              </a:rPr>
              <a:t>One method to explore is to use a time series based neural network to aid in pitch prediction.  This will simulate a model in which catchers and pitchers take previous pitches to a given batter into account.   This can be done with tensorflow.   As this project is a preliminary exploration into pitch prediction, and due to time constraints, not much was done with tensorflow at this time.</a:t>
            </a:r>
            <a:endParaRPr sz="1100">
              <a:solidFill>
                <a:schemeClr val="dk1"/>
              </a:solidFill>
            </a:endParaRPr>
          </a:p>
        </p:txBody>
      </p:sp>
      <p:sp>
        <p:nvSpPr>
          <p:cNvPr id="147" name="Google Shape;147;g82e657c0fb_0_62"/>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En T Parque, San Francisco, California, Béisbol" id="152" name="Google Shape;152;p14"/>
          <p:cNvPicPr preferRelativeResize="0"/>
          <p:nvPr/>
        </p:nvPicPr>
        <p:blipFill rotWithShape="1">
          <a:blip r:embed="rId3">
            <a:alphaModFix/>
          </a:blip>
          <a:srcRect b="0" l="27083" r="27083" t="15625"/>
          <a:stretch/>
        </p:blipFill>
        <p:spPr>
          <a:xfrm>
            <a:off x="2476500" y="0"/>
            <a:ext cx="4191001" cy="5143500"/>
          </a:xfrm>
          <a:prstGeom prst="rect">
            <a:avLst/>
          </a:prstGeom>
          <a:noFill/>
          <a:ln>
            <a:noFill/>
          </a:ln>
        </p:spPr>
      </p:pic>
      <p:pic>
        <p:nvPicPr>
          <p:cNvPr descr="En T Parque, San Francisco, California, Béisbol" id="153" name="Google Shape;153;p14"/>
          <p:cNvPicPr preferRelativeResize="0"/>
          <p:nvPr/>
        </p:nvPicPr>
        <p:blipFill rotWithShape="1">
          <a:blip r:embed="rId3">
            <a:alphaModFix amt="60000"/>
          </a:blip>
          <a:srcRect b="0" l="0" r="72916" t="15625"/>
          <a:stretch/>
        </p:blipFill>
        <p:spPr>
          <a:xfrm>
            <a:off x="0" y="0"/>
            <a:ext cx="2476500" cy="5143500"/>
          </a:xfrm>
          <a:prstGeom prst="rect">
            <a:avLst/>
          </a:prstGeom>
          <a:noFill/>
          <a:ln>
            <a:noFill/>
          </a:ln>
        </p:spPr>
      </p:pic>
      <p:sp>
        <p:nvSpPr>
          <p:cNvPr id="154" name="Google Shape;154;p14"/>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pic>
        <p:nvPicPr>
          <p:cNvPr descr="En T Parque, San Francisco, California, Béisbol" id="155" name="Google Shape;155;p14"/>
          <p:cNvPicPr preferRelativeResize="0"/>
          <p:nvPr/>
        </p:nvPicPr>
        <p:blipFill rotWithShape="1">
          <a:blip r:embed="rId3">
            <a:alphaModFix amt="60000"/>
          </a:blip>
          <a:srcRect b="0" l="72916" r="0" t="15625"/>
          <a:stretch/>
        </p:blipFill>
        <p:spPr>
          <a:xfrm>
            <a:off x="6667500" y="0"/>
            <a:ext cx="2476500" cy="5143500"/>
          </a:xfrm>
          <a:prstGeom prst="rect">
            <a:avLst/>
          </a:prstGeom>
          <a:noFill/>
          <a:ln>
            <a:noFill/>
          </a:ln>
        </p:spPr>
      </p:pic>
      <p:sp>
        <p:nvSpPr>
          <p:cNvPr id="156" name="Google Shape;156;p14"/>
          <p:cNvSpPr txBox="1"/>
          <p:nvPr/>
        </p:nvSpPr>
        <p:spPr>
          <a:xfrm>
            <a:off x="2794638" y="693025"/>
            <a:ext cx="3554700" cy="85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Playball"/>
              <a:ea typeface="Playball"/>
              <a:cs typeface="Playball"/>
              <a:sym typeface="Playball"/>
            </a:endParaRPr>
          </a:p>
        </p:txBody>
      </p:sp>
      <p:cxnSp>
        <p:nvCxnSpPr>
          <p:cNvPr id="157" name="Google Shape;157;p14"/>
          <p:cNvCxnSpPr/>
          <p:nvPr/>
        </p:nvCxnSpPr>
        <p:spPr>
          <a:xfrm>
            <a:off x="3026988" y="3177800"/>
            <a:ext cx="3090000" cy="0"/>
          </a:xfrm>
          <a:prstGeom prst="straightConnector1">
            <a:avLst/>
          </a:prstGeom>
          <a:noFill/>
          <a:ln cap="flat" cmpd="sng" w="9525">
            <a:solidFill>
              <a:schemeClr val="dk2"/>
            </a:solidFill>
            <a:prstDash val="solid"/>
            <a:round/>
            <a:headEnd len="sm" w="sm" type="none"/>
            <a:tailEnd len="sm" w="sm" type="none"/>
          </a:ln>
        </p:spPr>
      </p:cxnSp>
      <p:sp>
        <p:nvSpPr>
          <p:cNvPr id="158" name="Google Shape;158;p14"/>
          <p:cNvSpPr txBox="1"/>
          <p:nvPr>
            <p:ph type="ctrTitle"/>
          </p:nvPr>
        </p:nvSpPr>
        <p:spPr>
          <a:xfrm>
            <a:off x="0" y="754549"/>
            <a:ext cx="9144000" cy="792600"/>
          </a:xfrm>
          <a:prstGeom prst="rect">
            <a:avLst/>
          </a:prstGeom>
          <a:solidFill>
            <a:srgbClr val="999999">
              <a:alpha val="44313"/>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600">
                <a:solidFill>
                  <a:srgbClr val="FFFFFF"/>
                </a:solidFill>
                <a:latin typeface="Playball"/>
                <a:ea typeface="Playball"/>
                <a:cs typeface="Playball"/>
                <a:sym typeface="Playball"/>
              </a:rPr>
              <a:t>Thank You</a:t>
            </a:r>
            <a:endParaRPr b="1" sz="3600">
              <a:solidFill>
                <a:srgbClr val="FFFFFF"/>
              </a:solidFill>
              <a:latin typeface="Playball"/>
              <a:ea typeface="Playball"/>
              <a:cs typeface="Playball"/>
              <a:sym typeface="Playba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2"/>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0" name="Google Shape;60;p2"/>
          <p:cNvSpPr txBox="1"/>
          <p:nvPr>
            <p:ph type="title"/>
          </p:nvPr>
        </p:nvSpPr>
        <p:spPr>
          <a:xfrm>
            <a:off x="4901184" y="2198761"/>
            <a:ext cx="3511296" cy="72534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3240">
                <a:solidFill>
                  <a:srgbClr val="000000"/>
                </a:solidFill>
              </a:rPr>
              <a:t>Team 6 Baseball</a:t>
            </a:r>
            <a:endParaRPr sz="3240">
              <a:solidFill>
                <a:srgbClr val="000000"/>
              </a:solidFill>
            </a:endParaRPr>
          </a:p>
          <a:p>
            <a:pPr indent="-304800" lvl="0" marL="457200" rtl="0" algn="l">
              <a:lnSpc>
                <a:spcPct val="120000"/>
              </a:lnSpc>
              <a:spcBef>
                <a:spcPts val="0"/>
              </a:spcBef>
              <a:spcAft>
                <a:spcPts val="0"/>
              </a:spcAft>
              <a:buClr>
                <a:srgbClr val="000000"/>
              </a:buClr>
              <a:buSzPts val="1200"/>
              <a:buFont typeface="Calibri"/>
              <a:buAutoNum type="arabicPeriod"/>
            </a:pPr>
            <a:r>
              <a:rPr b="1" lang="en-GB" sz="1200">
                <a:solidFill>
                  <a:srgbClr val="000000"/>
                </a:solidFill>
                <a:latin typeface="Calibri"/>
                <a:ea typeface="Calibri"/>
                <a:cs typeface="Calibri"/>
                <a:sym typeface="Calibri"/>
              </a:rPr>
              <a:t>Jonathan Castellanes</a:t>
            </a:r>
            <a:endParaRPr b="1" sz="1200">
              <a:solidFill>
                <a:srgbClr val="000000"/>
              </a:solidFill>
              <a:latin typeface="Calibri"/>
              <a:ea typeface="Calibri"/>
              <a:cs typeface="Calibri"/>
              <a:sym typeface="Calibri"/>
            </a:endParaRPr>
          </a:p>
          <a:p>
            <a:pPr indent="-304800" lvl="0" marL="457200" rtl="0" algn="l">
              <a:lnSpc>
                <a:spcPct val="120000"/>
              </a:lnSpc>
              <a:spcBef>
                <a:spcPts val="0"/>
              </a:spcBef>
              <a:spcAft>
                <a:spcPts val="0"/>
              </a:spcAft>
              <a:buClr>
                <a:srgbClr val="000000"/>
              </a:buClr>
              <a:buSzPts val="1200"/>
              <a:buFont typeface="Calibri"/>
              <a:buAutoNum type="arabicPeriod"/>
            </a:pPr>
            <a:r>
              <a:rPr b="1" lang="en-GB" sz="1200">
                <a:solidFill>
                  <a:srgbClr val="000000"/>
                </a:solidFill>
                <a:latin typeface="Calibri"/>
                <a:ea typeface="Calibri"/>
                <a:cs typeface="Calibri"/>
                <a:sym typeface="Calibri"/>
              </a:rPr>
              <a:t>Hubert Castellanes</a:t>
            </a:r>
            <a:endParaRPr b="1" sz="1200">
              <a:solidFill>
                <a:srgbClr val="000000"/>
              </a:solidFill>
              <a:latin typeface="Calibri"/>
              <a:ea typeface="Calibri"/>
              <a:cs typeface="Calibri"/>
              <a:sym typeface="Calibri"/>
            </a:endParaRPr>
          </a:p>
          <a:p>
            <a:pPr indent="-304800" lvl="0" marL="457200" rtl="0" algn="l">
              <a:lnSpc>
                <a:spcPct val="120000"/>
              </a:lnSpc>
              <a:spcBef>
                <a:spcPts val="0"/>
              </a:spcBef>
              <a:spcAft>
                <a:spcPts val="0"/>
              </a:spcAft>
              <a:buClr>
                <a:srgbClr val="000000"/>
              </a:buClr>
              <a:buSzPts val="1200"/>
              <a:buFont typeface="Calibri"/>
              <a:buAutoNum type="arabicPeriod"/>
            </a:pPr>
            <a:r>
              <a:rPr b="1" lang="en-GB" sz="1200">
                <a:solidFill>
                  <a:srgbClr val="000000"/>
                </a:solidFill>
                <a:latin typeface="Calibri"/>
                <a:ea typeface="Calibri"/>
                <a:cs typeface="Calibri"/>
                <a:sym typeface="Calibri"/>
              </a:rPr>
              <a:t>Gaurav Batra</a:t>
            </a:r>
            <a:endParaRPr b="1" sz="12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3"/>
          <p:cNvSpPr txBox="1"/>
          <p:nvPr>
            <p:ph type="title"/>
          </p:nvPr>
        </p:nvSpPr>
        <p:spPr>
          <a:xfrm>
            <a:off x="1340546" y="13345"/>
            <a:ext cx="6283782" cy="7253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Agenda</a:t>
            </a:r>
            <a:endParaRPr/>
          </a:p>
        </p:txBody>
      </p:sp>
      <p:sp>
        <p:nvSpPr>
          <p:cNvPr id="66" name="Google Shape;66;p3"/>
          <p:cNvSpPr txBox="1"/>
          <p:nvPr>
            <p:ph idx="1" type="body"/>
          </p:nvPr>
        </p:nvSpPr>
        <p:spPr>
          <a:xfrm>
            <a:off x="2160650" y="734949"/>
            <a:ext cx="6304800" cy="3807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Objective</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Data Preparation</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Data Exploration</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Data Visualization</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Approach &amp; Analysis</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Test Data</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Model &amp; Tuning</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Results</a:t>
            </a:r>
            <a:endParaRPr sz="2400">
              <a:latin typeface="Playball"/>
              <a:ea typeface="Playball"/>
              <a:cs typeface="Playball"/>
              <a:sym typeface="Playball"/>
            </a:endParaRPr>
          </a:p>
          <a:p>
            <a:pPr indent="-381000" lvl="0" marL="457200" rtl="0" algn="l">
              <a:lnSpc>
                <a:spcPct val="115000"/>
              </a:lnSpc>
              <a:spcBef>
                <a:spcPts val="0"/>
              </a:spcBef>
              <a:spcAft>
                <a:spcPts val="0"/>
              </a:spcAft>
              <a:buSzPts val="2400"/>
              <a:buFont typeface="Playball"/>
              <a:buChar char="❏"/>
            </a:pPr>
            <a:r>
              <a:rPr lang="en-GB" sz="2400">
                <a:latin typeface="Playball"/>
                <a:ea typeface="Playball"/>
                <a:cs typeface="Playball"/>
                <a:sym typeface="Playball"/>
              </a:rPr>
              <a:t>Conclusion</a:t>
            </a:r>
            <a:endParaRPr sz="2400">
              <a:latin typeface="Playball"/>
              <a:ea typeface="Playball"/>
              <a:cs typeface="Playball"/>
              <a:sym typeface="Playball"/>
            </a:endParaRPr>
          </a:p>
        </p:txBody>
      </p:sp>
      <p:sp>
        <p:nvSpPr>
          <p:cNvPr id="67" name="Google Shape;67;p3"/>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4"/>
          <p:cNvSpPr txBox="1"/>
          <p:nvPr>
            <p:ph type="title"/>
          </p:nvPr>
        </p:nvSpPr>
        <p:spPr>
          <a:xfrm>
            <a:off x="3265404" y="-35797"/>
            <a:ext cx="7694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Font typeface="Calibri"/>
              <a:buNone/>
            </a:pPr>
            <a:r>
              <a:rPr lang="en-GB" sz="3600">
                <a:solidFill>
                  <a:srgbClr val="000000"/>
                </a:solidFill>
                <a:latin typeface="Playball"/>
                <a:ea typeface="Playball"/>
                <a:cs typeface="Playball"/>
                <a:sym typeface="Playball"/>
              </a:rPr>
              <a:t>Objective</a:t>
            </a:r>
            <a:endParaRPr sz="3600">
              <a:solidFill>
                <a:srgbClr val="000000"/>
              </a:solidFill>
              <a:latin typeface="Playball"/>
              <a:ea typeface="Playball"/>
              <a:cs typeface="Playball"/>
              <a:sym typeface="Playball"/>
            </a:endParaRPr>
          </a:p>
          <a:p>
            <a:pPr indent="0" lvl="0" marL="0" rtl="0" algn="l">
              <a:lnSpc>
                <a:spcPct val="100000"/>
              </a:lnSpc>
              <a:spcBef>
                <a:spcPts val="0"/>
              </a:spcBef>
              <a:spcAft>
                <a:spcPts val="0"/>
              </a:spcAft>
              <a:buSzPts val="2800"/>
              <a:buNone/>
            </a:pPr>
            <a:r>
              <a:t/>
            </a:r>
            <a:endParaRPr sz="3600">
              <a:solidFill>
                <a:srgbClr val="000000"/>
              </a:solidFill>
              <a:latin typeface="Playball"/>
              <a:ea typeface="Playball"/>
              <a:cs typeface="Playball"/>
              <a:sym typeface="Playball"/>
            </a:endParaRPr>
          </a:p>
        </p:txBody>
      </p:sp>
      <p:sp>
        <p:nvSpPr>
          <p:cNvPr id="73" name="Google Shape;73;p4"/>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74" name="Google Shape;74;p4"/>
          <p:cNvSpPr txBox="1"/>
          <p:nvPr>
            <p:ph idx="1" type="body"/>
          </p:nvPr>
        </p:nvSpPr>
        <p:spPr>
          <a:xfrm>
            <a:off x="3401575" y="603500"/>
            <a:ext cx="5430600" cy="42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GB" sz="1300">
                <a:solidFill>
                  <a:schemeClr val="dk1"/>
                </a:solidFill>
              </a:rPr>
              <a:t>Utilize machine learning to predict a pitch based Major League Baseball (MLB) in game situation</a:t>
            </a:r>
            <a:endParaRPr b="1" i="1"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GB" sz="1300">
                <a:solidFill>
                  <a:schemeClr val="dk1"/>
                </a:solidFill>
                <a:highlight>
                  <a:srgbClr val="FFFFFF"/>
                </a:highlight>
              </a:rPr>
              <a:t>The task of hitting a baseball at the major league level is extremely difficult. If the batter knew what pitch the pitcher was likely to throw next, his chances of success could improve significantly.</a:t>
            </a:r>
            <a:endParaRPr sz="13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GB" sz="1300">
                <a:solidFill>
                  <a:schemeClr val="dk1"/>
                </a:solidFill>
                <a:highlight>
                  <a:srgbClr val="FFFFFF"/>
                </a:highlight>
              </a:rPr>
              <a:t>This project aims to discover and analyze the pitch data with aims </a:t>
            </a:r>
            <a:r>
              <a:rPr lang="en-GB" sz="1300">
                <a:solidFill>
                  <a:schemeClr val="dk1"/>
                </a:solidFill>
              </a:rPr>
              <a:t>to predict pitches using machine learning techniques. When predicting pitches, it is best to select a pitcher find a model that best fits him  instead of modelling on all pitchers. In this case, Max Scherzer was chosen because of his high pitch count. Of those techniques the team used Decision tree classifier, KNN classifier, MultiLayerPerceptron Classifier, Random forest classifier and XGBoost. Then evaluated models and used the best one for prediction.</a:t>
            </a:r>
            <a:endParaRPr sz="13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GB" sz="1300">
                <a:solidFill>
                  <a:schemeClr val="dk1"/>
                </a:solidFill>
                <a:highlight>
                  <a:srgbClr val="FFFFFF"/>
                </a:highlight>
              </a:rPr>
              <a:t>The </a:t>
            </a:r>
            <a:r>
              <a:rPr lang="en-GB" sz="1300">
                <a:solidFill>
                  <a:schemeClr val="dk1"/>
                </a:solidFill>
              </a:rPr>
              <a:t>XGBoost model was chosen by fine tuning the model that </a:t>
            </a:r>
            <a:r>
              <a:rPr lang="en-GB" sz="1300">
                <a:solidFill>
                  <a:schemeClr val="dk1"/>
                </a:solidFill>
                <a:highlight>
                  <a:srgbClr val="FFFFFF"/>
                </a:highlight>
              </a:rPr>
              <a:t>achieved roughly 59% accuracy and precision.</a:t>
            </a:r>
            <a:endParaRPr b="1" i="1" sz="1300">
              <a:solidFill>
                <a:schemeClr val="dk1"/>
              </a:solidFill>
            </a:endParaRPr>
          </a:p>
        </p:txBody>
      </p:sp>
      <p:pic>
        <p:nvPicPr>
          <p:cNvPr descr="Béisbol, Deportes, Lanzador, Montículo, Infield, Juego" id="75" name="Google Shape;75;p4"/>
          <p:cNvPicPr preferRelativeResize="0"/>
          <p:nvPr/>
        </p:nvPicPr>
        <p:blipFill rotWithShape="1">
          <a:blip r:embed="rId3">
            <a:alphaModFix/>
          </a:blip>
          <a:srcRect b="0" l="0" r="0" t="0"/>
          <a:stretch/>
        </p:blipFill>
        <p:spPr>
          <a:xfrm>
            <a:off x="0" y="0"/>
            <a:ext cx="3265404"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5"/>
          <p:cNvSpPr txBox="1"/>
          <p:nvPr>
            <p:ph type="title"/>
          </p:nvPr>
        </p:nvSpPr>
        <p:spPr>
          <a:xfrm>
            <a:off x="1340546" y="13345"/>
            <a:ext cx="6283782" cy="7253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Data Preparation</a:t>
            </a:r>
            <a:endParaRPr/>
          </a:p>
        </p:txBody>
      </p:sp>
      <p:sp>
        <p:nvSpPr>
          <p:cNvPr id="81" name="Google Shape;81;p5"/>
          <p:cNvSpPr txBox="1"/>
          <p:nvPr>
            <p:ph idx="1" type="body"/>
          </p:nvPr>
        </p:nvSpPr>
        <p:spPr>
          <a:xfrm>
            <a:off x="1852625" y="738700"/>
            <a:ext cx="7030500" cy="45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solidFill>
                  <a:schemeClr val="dk1"/>
                </a:solidFill>
                <a:highlight>
                  <a:srgbClr val="FFFFFF"/>
                </a:highlight>
                <a:latin typeface="Playball"/>
                <a:ea typeface="Playball"/>
                <a:cs typeface="Playball"/>
                <a:sym typeface="Playball"/>
              </a:rPr>
              <a:t>Data Source: </a:t>
            </a:r>
            <a:endParaRPr b="1" sz="1800">
              <a:solidFill>
                <a:schemeClr val="dk1"/>
              </a:solidFill>
              <a:highlight>
                <a:srgbClr val="FFFFFF"/>
              </a:highlight>
              <a:latin typeface="Playball"/>
              <a:ea typeface="Playball"/>
              <a:cs typeface="Playball"/>
              <a:sym typeface="Playball"/>
            </a:endParaRPr>
          </a:p>
          <a:p>
            <a:pPr indent="-317500" lvl="0" marL="457200" rtl="0" algn="l">
              <a:lnSpc>
                <a:spcPct val="100000"/>
              </a:lnSpc>
              <a:spcBef>
                <a:spcPts val="0"/>
              </a:spcBef>
              <a:spcAft>
                <a:spcPts val="0"/>
              </a:spcAft>
              <a:buSzPts val="1400"/>
              <a:buChar char="●"/>
            </a:pPr>
            <a:r>
              <a:rPr lang="en-GB" sz="1400">
                <a:solidFill>
                  <a:schemeClr val="dk1"/>
                </a:solidFill>
                <a:highlight>
                  <a:srgbClr val="FFFFFF"/>
                </a:highlight>
              </a:rPr>
              <a:t>Pitch-level data for every pitch thrown during the 2015-2018 MLB regular seasons is collected from Kaggle - </a:t>
            </a:r>
            <a:r>
              <a:rPr lang="en-GB" sz="1400" u="sng">
                <a:solidFill>
                  <a:srgbClr val="1155CC"/>
                </a:solidFill>
                <a:hlinkClick r:id="rId3"/>
              </a:rPr>
              <a:t>MLB Pitch Data 2015-2018</a:t>
            </a:r>
            <a:endParaRPr sz="1400"/>
          </a:p>
          <a:p>
            <a:pPr indent="0" lvl="0" marL="0" rtl="0" algn="l">
              <a:lnSpc>
                <a:spcPct val="100000"/>
              </a:lnSpc>
              <a:spcBef>
                <a:spcPts val="0"/>
              </a:spcBef>
              <a:spcAft>
                <a:spcPts val="0"/>
              </a:spcAft>
              <a:buNone/>
            </a:pPr>
            <a:r>
              <a:t/>
            </a:r>
            <a:endParaRPr sz="1800">
              <a:latin typeface="Playball"/>
              <a:ea typeface="Playball"/>
              <a:cs typeface="Playball"/>
              <a:sym typeface="Playball"/>
            </a:endParaRPr>
          </a:p>
          <a:p>
            <a:pPr indent="0" lvl="0" marL="0" rtl="0" algn="just">
              <a:lnSpc>
                <a:spcPct val="100000"/>
              </a:lnSpc>
              <a:spcBef>
                <a:spcPts val="0"/>
              </a:spcBef>
              <a:spcAft>
                <a:spcPts val="0"/>
              </a:spcAft>
              <a:buNone/>
            </a:pPr>
            <a:r>
              <a:rPr b="1" lang="en-GB" sz="1800">
                <a:solidFill>
                  <a:schemeClr val="dk1"/>
                </a:solidFill>
                <a:latin typeface="Playball"/>
                <a:ea typeface="Playball"/>
                <a:cs typeface="Playball"/>
                <a:sym typeface="Playball"/>
              </a:rPr>
              <a:t>Data Pre-Processing:</a:t>
            </a:r>
            <a:endParaRPr sz="1800">
              <a:solidFill>
                <a:schemeClr val="dk1"/>
              </a:solidFill>
              <a:latin typeface="Playball"/>
              <a:ea typeface="Playball"/>
              <a:cs typeface="Playball"/>
              <a:sym typeface="Playba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highlight>
                  <a:srgbClr val="FFFFFF"/>
                </a:highlight>
              </a:rPr>
              <a:t>Dropped Unnecessary attributes/columns</a:t>
            </a:r>
            <a:endParaRPr sz="1300">
              <a:solidFill>
                <a:schemeClr val="dk1"/>
              </a:solidFill>
              <a:highlight>
                <a:srgbClr val="FFFFFF"/>
              </a:highlight>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highlight>
                  <a:srgbClr val="FFFFFF"/>
                </a:highlight>
              </a:rPr>
              <a:t>Removed all rows contain an NaN.</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This project focused on one pitcher. </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Extracted the pitcher’s Player ID using their name.</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This Player ID is used to find all At Bat IDs to pertaining to the selected Player ID. </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Each At Bat IDs can have multiple pitches associated to it</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The goal is to get all pitches related to a Player ID from 2015 to 2018 season.</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GB" sz="1300">
                <a:solidFill>
                  <a:schemeClr val="dk1"/>
                </a:solidFill>
              </a:rPr>
              <a:t>These values were hot encoded (type_B, type_S , type_X, standL)</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Pitches were removed ['Foul Out', 'Pitch Out', 'Intentional ball', 'UNknown', 'FA', 'AB']</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Pitch types were grouped to FB= fastball, BR = breaking ball, OS = offspeed</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The grouped pitch types were label encoded</a:t>
            </a:r>
            <a:endParaRPr sz="1300">
              <a:solidFill>
                <a:schemeClr val="dk1"/>
              </a:solidFill>
            </a:endParaRPr>
          </a:p>
          <a:p>
            <a:pPr indent="0" lvl="0" marL="0" rtl="0" algn="just">
              <a:lnSpc>
                <a:spcPct val="100000"/>
              </a:lnSpc>
              <a:spcBef>
                <a:spcPts val="1000"/>
              </a:spcBef>
              <a:spcAft>
                <a:spcPts val="0"/>
              </a:spcAft>
              <a:buNone/>
            </a:pPr>
            <a:r>
              <a:rPr b="1" lang="en-GB" sz="1800">
                <a:solidFill>
                  <a:schemeClr val="dk1"/>
                </a:solidFill>
                <a:latin typeface="Playball"/>
                <a:ea typeface="Playball"/>
                <a:cs typeface="Playball"/>
                <a:sym typeface="Playball"/>
              </a:rPr>
              <a:t>Data Splitting: </a:t>
            </a:r>
            <a:endParaRPr b="1" sz="1800">
              <a:solidFill>
                <a:schemeClr val="dk1"/>
              </a:solidFill>
              <a:latin typeface="Playball"/>
              <a:ea typeface="Playball"/>
              <a:cs typeface="Playball"/>
              <a:sym typeface="Playball"/>
            </a:endParaRPr>
          </a:p>
          <a:p>
            <a:pPr indent="-311150" lvl="0" marL="457200" rtl="0" algn="just">
              <a:lnSpc>
                <a:spcPct val="100000"/>
              </a:lnSpc>
              <a:spcBef>
                <a:spcPts val="0"/>
              </a:spcBef>
              <a:spcAft>
                <a:spcPts val="0"/>
              </a:spcAft>
              <a:buClr>
                <a:schemeClr val="dk1"/>
              </a:buClr>
              <a:buSzPts val="1300"/>
              <a:buChar char="●"/>
            </a:pPr>
            <a:r>
              <a:rPr lang="en-GB" sz="1300">
                <a:solidFill>
                  <a:schemeClr val="dk1"/>
                </a:solidFill>
              </a:rPr>
              <a:t>80% for training and 20% for testing and validation</a:t>
            </a:r>
            <a:endParaRPr b="1" sz="2100">
              <a:solidFill>
                <a:schemeClr val="dk1"/>
              </a:solidFill>
              <a:latin typeface="Playball"/>
              <a:ea typeface="Playball"/>
              <a:cs typeface="Playball"/>
              <a:sym typeface="Playball"/>
            </a:endParaRPr>
          </a:p>
          <a:p>
            <a:pPr indent="0" lvl="0" marL="457200" rtl="0" algn="l">
              <a:lnSpc>
                <a:spcPct val="100000"/>
              </a:lnSpc>
              <a:spcBef>
                <a:spcPts val="0"/>
              </a:spcBef>
              <a:spcAft>
                <a:spcPts val="0"/>
              </a:spcAft>
              <a:buNone/>
            </a:pPr>
            <a:r>
              <a:t/>
            </a:r>
            <a:endParaRPr sz="1400"/>
          </a:p>
        </p:txBody>
      </p:sp>
      <p:sp>
        <p:nvSpPr>
          <p:cNvPr id="82" name="Google Shape;82;p5"/>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g82e657c0fb_0_2"/>
          <p:cNvSpPr txBox="1"/>
          <p:nvPr>
            <p:ph type="title"/>
          </p:nvPr>
        </p:nvSpPr>
        <p:spPr>
          <a:xfrm>
            <a:off x="1340546" y="1334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Data </a:t>
            </a:r>
            <a:r>
              <a:rPr lang="en-GB">
                <a:solidFill>
                  <a:srgbClr val="000000"/>
                </a:solidFill>
                <a:latin typeface="Playball"/>
                <a:ea typeface="Playball"/>
                <a:cs typeface="Playball"/>
                <a:sym typeface="Playball"/>
              </a:rPr>
              <a:t>Exploration</a:t>
            </a:r>
            <a:endParaRPr/>
          </a:p>
        </p:txBody>
      </p:sp>
      <p:sp>
        <p:nvSpPr>
          <p:cNvPr id="88" name="Google Shape;88;g82e657c0fb_0_2"/>
          <p:cNvSpPr txBox="1"/>
          <p:nvPr>
            <p:ph idx="1" type="body"/>
          </p:nvPr>
        </p:nvSpPr>
        <p:spPr>
          <a:xfrm>
            <a:off x="1743500" y="586350"/>
            <a:ext cx="6569400" cy="45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dk1"/>
                </a:solidFill>
              </a:rPr>
              <a:t>These are the final features used in the modelling and analysis.</a:t>
            </a:r>
            <a:endParaRPr sz="1400">
              <a:solidFill>
                <a:schemeClr val="dk1"/>
              </a:solidFill>
            </a:endParaRPr>
          </a:p>
          <a:p>
            <a:pPr indent="0" lvl="0" marL="0" rtl="0" algn="l">
              <a:lnSpc>
                <a:spcPct val="100000"/>
              </a:lnSpc>
              <a:spcBef>
                <a:spcPts val="1000"/>
              </a:spcBef>
              <a:spcAft>
                <a:spcPts val="0"/>
              </a:spcAft>
              <a:buNone/>
            </a:pPr>
            <a:r>
              <a:rPr b="1" lang="en-GB" sz="1400" u="sng">
                <a:solidFill>
                  <a:schemeClr val="dk1"/>
                </a:solidFill>
              </a:rPr>
              <a:t>Independent variables</a:t>
            </a:r>
            <a:r>
              <a:rPr b="1" lang="en-GB" sz="1400">
                <a:solidFill>
                  <a:schemeClr val="dk1"/>
                </a:solidFill>
              </a:rPr>
              <a:t> :</a:t>
            </a:r>
            <a:endParaRPr b="1" i="1" sz="1400">
              <a:solidFill>
                <a:schemeClr val="dk1"/>
              </a:solidFill>
            </a:endParaRPr>
          </a:p>
          <a:p>
            <a:pPr indent="-317500" lvl="0" marL="457200" rtl="0" algn="l">
              <a:lnSpc>
                <a:spcPct val="100000"/>
              </a:lnSpc>
              <a:spcBef>
                <a:spcPts val="1000"/>
              </a:spcBef>
              <a:spcAft>
                <a:spcPts val="0"/>
              </a:spcAft>
              <a:buClr>
                <a:schemeClr val="dk1"/>
              </a:buClr>
              <a:buSzPts val="1400"/>
              <a:buChar char="•"/>
            </a:pPr>
            <a:r>
              <a:rPr lang="en-GB" sz="1400">
                <a:solidFill>
                  <a:schemeClr val="dk1"/>
                </a:solidFill>
              </a:rPr>
              <a:t>B_score - batter’s team score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B_count - number of balls in the count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S_count - number of strikes in the count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Outs - number of outs in the inning</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On_1b - is someone on 1st base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On_2b - is someone on 2nd base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On_3b - is someone on 3rd base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Inning - what inning is it in the game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P_score - pitcher’s team score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type_B - ball result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type_S - strike result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type_X - other result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stand_L - whether or not the batter stands left or right</a:t>
            </a:r>
            <a:endParaRPr sz="1400">
              <a:solidFill>
                <a:schemeClr val="dk1"/>
              </a:solidFill>
            </a:endParaRPr>
          </a:p>
          <a:p>
            <a:pPr indent="0" lvl="0" marL="0" rtl="0" algn="l">
              <a:lnSpc>
                <a:spcPct val="100000"/>
              </a:lnSpc>
              <a:spcBef>
                <a:spcPts val="1000"/>
              </a:spcBef>
              <a:spcAft>
                <a:spcPts val="0"/>
              </a:spcAft>
              <a:buNone/>
            </a:pPr>
            <a:r>
              <a:t/>
            </a:r>
            <a:endParaRPr b="1" i="1" sz="1400">
              <a:solidFill>
                <a:schemeClr val="dk1"/>
              </a:solidFill>
            </a:endParaRPr>
          </a:p>
          <a:p>
            <a:pPr indent="0" lvl="0" marL="0" rtl="0" algn="l">
              <a:lnSpc>
                <a:spcPct val="100000"/>
              </a:lnSpc>
              <a:spcBef>
                <a:spcPts val="0"/>
              </a:spcBef>
              <a:spcAft>
                <a:spcPts val="0"/>
              </a:spcAft>
              <a:buNone/>
            </a:pPr>
            <a:r>
              <a:rPr b="1" lang="en-GB" sz="1400" u="sng">
                <a:solidFill>
                  <a:schemeClr val="dk1"/>
                </a:solidFill>
              </a:rPr>
              <a:t>Dependent Variable : </a:t>
            </a:r>
            <a:endParaRPr b="1" sz="1400" u="sng">
              <a:solidFill>
                <a:schemeClr val="dk1"/>
              </a:solidFill>
            </a:endParaRPr>
          </a:p>
          <a:p>
            <a:pPr indent="0" lvl="0" marL="0" rtl="0" algn="l">
              <a:lnSpc>
                <a:spcPct val="100000"/>
              </a:lnSpc>
              <a:spcBef>
                <a:spcPts val="0"/>
              </a:spcBef>
              <a:spcAft>
                <a:spcPts val="0"/>
              </a:spcAft>
              <a:buNone/>
            </a:pPr>
            <a:r>
              <a:t/>
            </a:r>
            <a:endParaRPr b="1" sz="1400" u="sng">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Pitch Type</a:t>
            </a:r>
            <a:endParaRPr b="1" sz="1600" u="sng">
              <a:solidFill>
                <a:schemeClr val="dk1"/>
              </a:solidFill>
            </a:endParaRPr>
          </a:p>
        </p:txBody>
      </p:sp>
      <p:sp>
        <p:nvSpPr>
          <p:cNvPr id="89" name="Google Shape;89;g82e657c0fb_0_2"/>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g82e657c0fb_0_8"/>
          <p:cNvSpPr txBox="1"/>
          <p:nvPr>
            <p:ph type="title"/>
          </p:nvPr>
        </p:nvSpPr>
        <p:spPr>
          <a:xfrm>
            <a:off x="1340546" y="1334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Data Visualization</a:t>
            </a:r>
            <a:endParaRPr/>
          </a:p>
        </p:txBody>
      </p:sp>
      <p:sp>
        <p:nvSpPr>
          <p:cNvPr id="95" name="Google Shape;95;g82e657c0fb_0_8"/>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pic>
        <p:nvPicPr>
          <p:cNvPr id="96" name="Google Shape;96;g82e657c0fb_0_8"/>
          <p:cNvPicPr preferRelativeResize="0"/>
          <p:nvPr/>
        </p:nvPicPr>
        <p:blipFill rotWithShape="1">
          <a:blip r:embed="rId3">
            <a:alphaModFix/>
          </a:blip>
          <a:srcRect b="8600" l="0" r="0" t="0"/>
          <a:stretch/>
        </p:blipFill>
        <p:spPr>
          <a:xfrm>
            <a:off x="2443375" y="911975"/>
            <a:ext cx="2801575" cy="1969275"/>
          </a:xfrm>
          <a:prstGeom prst="rect">
            <a:avLst/>
          </a:prstGeom>
          <a:noFill/>
          <a:ln>
            <a:noFill/>
          </a:ln>
        </p:spPr>
      </p:pic>
      <p:pic>
        <p:nvPicPr>
          <p:cNvPr id="97" name="Google Shape;97;g82e657c0fb_0_8"/>
          <p:cNvPicPr preferRelativeResize="0"/>
          <p:nvPr/>
        </p:nvPicPr>
        <p:blipFill>
          <a:blip r:embed="rId4">
            <a:alphaModFix/>
          </a:blip>
          <a:stretch>
            <a:fillRect/>
          </a:stretch>
        </p:blipFill>
        <p:spPr>
          <a:xfrm>
            <a:off x="5867400" y="914400"/>
            <a:ext cx="3038475" cy="2118600"/>
          </a:xfrm>
          <a:prstGeom prst="rect">
            <a:avLst/>
          </a:prstGeom>
          <a:noFill/>
          <a:ln>
            <a:noFill/>
          </a:ln>
        </p:spPr>
      </p:pic>
      <p:pic>
        <p:nvPicPr>
          <p:cNvPr id="98" name="Google Shape;98;g82e657c0fb_0_8"/>
          <p:cNvPicPr preferRelativeResize="0"/>
          <p:nvPr/>
        </p:nvPicPr>
        <p:blipFill>
          <a:blip r:embed="rId5">
            <a:alphaModFix/>
          </a:blip>
          <a:stretch>
            <a:fillRect/>
          </a:stretch>
        </p:blipFill>
        <p:spPr>
          <a:xfrm>
            <a:off x="2286000" y="3054475"/>
            <a:ext cx="3133725" cy="2089025"/>
          </a:xfrm>
          <a:prstGeom prst="rect">
            <a:avLst/>
          </a:prstGeom>
          <a:noFill/>
          <a:ln>
            <a:noFill/>
          </a:ln>
        </p:spPr>
      </p:pic>
      <p:pic>
        <p:nvPicPr>
          <p:cNvPr id="99" name="Google Shape;99;g82e657c0fb_0_8"/>
          <p:cNvPicPr preferRelativeResize="0"/>
          <p:nvPr/>
        </p:nvPicPr>
        <p:blipFill>
          <a:blip r:embed="rId6">
            <a:alphaModFix/>
          </a:blip>
          <a:stretch>
            <a:fillRect/>
          </a:stretch>
        </p:blipFill>
        <p:spPr>
          <a:xfrm>
            <a:off x="5486400" y="3053475"/>
            <a:ext cx="3695075" cy="211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83036178e3_3_0"/>
          <p:cNvSpPr txBox="1"/>
          <p:nvPr>
            <p:ph type="title"/>
          </p:nvPr>
        </p:nvSpPr>
        <p:spPr>
          <a:xfrm>
            <a:off x="1340546" y="13345"/>
            <a:ext cx="62838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Data Visualization</a:t>
            </a:r>
            <a:endParaRPr/>
          </a:p>
        </p:txBody>
      </p:sp>
      <p:sp>
        <p:nvSpPr>
          <p:cNvPr id="105" name="Google Shape;105;g83036178e3_3_0"/>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pic>
        <p:nvPicPr>
          <p:cNvPr id="106" name="Google Shape;106;g83036178e3_3_0"/>
          <p:cNvPicPr preferRelativeResize="0"/>
          <p:nvPr/>
        </p:nvPicPr>
        <p:blipFill>
          <a:blip r:embed="rId3">
            <a:alphaModFix/>
          </a:blip>
          <a:stretch>
            <a:fillRect/>
          </a:stretch>
        </p:blipFill>
        <p:spPr>
          <a:xfrm>
            <a:off x="1649275" y="757275"/>
            <a:ext cx="3661950" cy="1953150"/>
          </a:xfrm>
          <a:prstGeom prst="rect">
            <a:avLst/>
          </a:prstGeom>
          <a:noFill/>
          <a:ln>
            <a:noFill/>
          </a:ln>
        </p:spPr>
      </p:pic>
      <p:pic>
        <p:nvPicPr>
          <p:cNvPr id="107" name="Google Shape;107;g83036178e3_3_0"/>
          <p:cNvPicPr preferRelativeResize="0"/>
          <p:nvPr/>
        </p:nvPicPr>
        <p:blipFill>
          <a:blip r:embed="rId4">
            <a:alphaModFix/>
          </a:blip>
          <a:stretch>
            <a:fillRect/>
          </a:stretch>
        </p:blipFill>
        <p:spPr>
          <a:xfrm>
            <a:off x="5452350" y="729225"/>
            <a:ext cx="3446700" cy="2052175"/>
          </a:xfrm>
          <a:prstGeom prst="rect">
            <a:avLst/>
          </a:prstGeom>
          <a:noFill/>
          <a:ln>
            <a:noFill/>
          </a:ln>
        </p:spPr>
      </p:pic>
      <p:pic>
        <p:nvPicPr>
          <p:cNvPr id="108" name="Google Shape;108;g83036178e3_3_0"/>
          <p:cNvPicPr preferRelativeResize="0"/>
          <p:nvPr/>
        </p:nvPicPr>
        <p:blipFill>
          <a:blip r:embed="rId5">
            <a:alphaModFix/>
          </a:blip>
          <a:stretch>
            <a:fillRect/>
          </a:stretch>
        </p:blipFill>
        <p:spPr>
          <a:xfrm>
            <a:off x="1928825" y="2987075"/>
            <a:ext cx="3382400" cy="2052175"/>
          </a:xfrm>
          <a:prstGeom prst="rect">
            <a:avLst/>
          </a:prstGeom>
          <a:noFill/>
          <a:ln>
            <a:noFill/>
          </a:ln>
        </p:spPr>
      </p:pic>
      <p:pic>
        <p:nvPicPr>
          <p:cNvPr id="109" name="Google Shape;109;g83036178e3_3_0"/>
          <p:cNvPicPr preferRelativeResize="0"/>
          <p:nvPr/>
        </p:nvPicPr>
        <p:blipFill>
          <a:blip r:embed="rId6">
            <a:alphaModFix/>
          </a:blip>
          <a:stretch>
            <a:fillRect/>
          </a:stretch>
        </p:blipFill>
        <p:spPr>
          <a:xfrm>
            <a:off x="5572125" y="3009900"/>
            <a:ext cx="3261275" cy="195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7"/>
          <p:cNvSpPr txBox="1"/>
          <p:nvPr>
            <p:ph type="title"/>
          </p:nvPr>
        </p:nvSpPr>
        <p:spPr>
          <a:xfrm>
            <a:off x="1340546" y="13345"/>
            <a:ext cx="6283782" cy="7253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00000"/>
                </a:solidFill>
                <a:latin typeface="Playball"/>
                <a:ea typeface="Playball"/>
                <a:cs typeface="Playball"/>
                <a:sym typeface="Playball"/>
              </a:rPr>
              <a:t>Approach &amp;</a:t>
            </a:r>
            <a:r>
              <a:rPr lang="en-GB">
                <a:solidFill>
                  <a:srgbClr val="000000"/>
                </a:solidFill>
                <a:latin typeface="Playball"/>
                <a:ea typeface="Playball"/>
                <a:cs typeface="Playball"/>
                <a:sym typeface="Playball"/>
              </a:rPr>
              <a:t>Analysis</a:t>
            </a:r>
            <a:endParaRPr/>
          </a:p>
        </p:txBody>
      </p:sp>
      <p:sp>
        <p:nvSpPr>
          <p:cNvPr id="115" name="Google Shape;115;p7"/>
          <p:cNvSpPr txBox="1"/>
          <p:nvPr>
            <p:ph idx="1" type="body"/>
          </p:nvPr>
        </p:nvSpPr>
        <p:spPr>
          <a:xfrm>
            <a:off x="1916175" y="443625"/>
            <a:ext cx="6918600" cy="40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To establish a baseline, a random guess model was used and it had an accuracy of approximately 44%. kNeighbors Classifier model was used next, the model high accuracy against training data (67%) and a low accuracy against test data (53%).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Decision Tree Classifier had an accuracy of 90% on training data. The validation test data accuracy fared much worse at 49%. This suggests Decision tree model was overtrained..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The Random Forest Classifier (RFC) model was chosen because of the decision tree classifier. The RFC had an 88% training data accuracy, with test data the accuracy was 50%. This model suggested overtraining less so that the Decision tree model.</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Default MLP was then used to model because it is a neural network. Default MLP Classifier had a 62% accuracy against training data. But had 57% accuracy with test data.</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The model XGBoost classifier was the final model. It was chosen over other boosters because it is considered one of the best gradient boosters. With grid search cross validation hyper tuning (grid search CV), the model produced a 59% accuracy with training data and 59% with validation data.</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As XGBoost had the highest accuracy with validation data, XGBoost was chosen for predicting.</a:t>
            </a:r>
            <a:endParaRPr b="1" sz="3100"/>
          </a:p>
        </p:txBody>
      </p:sp>
      <p:sp>
        <p:nvSpPr>
          <p:cNvPr id="116" name="Google Shape;116;p7"/>
          <p:cNvSpPr/>
          <p:nvPr/>
        </p:nvSpPr>
        <p:spPr>
          <a:xfrm>
            <a:off x="8326350" y="4647283"/>
            <a:ext cx="572700" cy="496200"/>
          </a:xfrm>
          <a:prstGeom prst="hexagon">
            <a:avLst>
              <a:gd fmla="val 25000" name="adj"/>
              <a:gd fmla="val 115470" name="vf"/>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Gaurav Batra</dc:creator>
</cp:coreProperties>
</file>