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8"/>
    <p:restoredTop sz="94633"/>
  </p:normalViewPr>
  <p:slideViewPr>
    <p:cSldViewPr snapToGrid="0" showGuides="1">
      <p:cViewPr varScale="1">
        <p:scale>
          <a:sx n="182" d="100"/>
          <a:sy n="182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1103C-E082-4FD7-AFBE-19C3B11BF40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C8388-1446-4990-8E0F-AB8D84A9E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2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8A3E5-6ACC-40FA-BCA9-7027B9FDEF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7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421f8f2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421f8f2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6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01DA-FEA4-4524-A140-CF5EBE0C1C1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A76D-DCA0-45B7-BA44-11F8F3A6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2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01DA-FEA4-4524-A140-CF5EBE0C1C1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A76D-DCA0-45B7-BA44-11F8F3A6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01DA-FEA4-4524-A140-CF5EBE0C1C1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A76D-DCA0-45B7-BA44-11F8F3A6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725BEDBA-BDF1-42D0-A06C-D838FC337D8B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568BFECD-74E9-4D2A-B10C-DC61CE5B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2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01DA-FEA4-4524-A140-CF5EBE0C1C1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A76D-DCA0-45B7-BA44-11F8F3A6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7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01DA-FEA4-4524-A140-CF5EBE0C1C1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A76D-DCA0-45B7-BA44-11F8F3A6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6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01DA-FEA4-4524-A140-CF5EBE0C1C1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A76D-DCA0-45B7-BA44-11F8F3A6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2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01DA-FEA4-4524-A140-CF5EBE0C1C1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A76D-DCA0-45B7-BA44-11F8F3A6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01DA-FEA4-4524-A140-CF5EBE0C1C1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A76D-DCA0-45B7-BA44-11F8F3A6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01DA-FEA4-4524-A140-CF5EBE0C1C1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A76D-DCA0-45B7-BA44-11F8F3A6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1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01DA-FEA4-4524-A140-CF5EBE0C1C1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A76D-DCA0-45B7-BA44-11F8F3A6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01DA-FEA4-4524-A140-CF5EBE0C1C1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A76D-DCA0-45B7-BA44-11F8F3A6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01DA-FEA4-4524-A140-CF5EBE0C1C1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A76D-DCA0-45B7-BA44-11F8F3A6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99;p25"/>
          <p:cNvGraphicFramePr/>
          <p:nvPr>
            <p:extLst>
              <p:ext uri="{D42A27DB-BD31-4B8C-83A1-F6EECF244321}">
                <p14:modId xmlns:p14="http://schemas.microsoft.com/office/powerpoint/2010/main" val="3883194978"/>
              </p:ext>
            </p:extLst>
          </p:nvPr>
        </p:nvGraphicFramePr>
        <p:xfrm>
          <a:off x="1" y="1"/>
          <a:ext cx="12191999" cy="68580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498">
                  <a:extLst>
                    <a:ext uri="{9D8B030D-6E8A-4147-A177-3AD203B41FA5}">
                      <a16:colId xmlns:a16="http://schemas.microsoft.com/office/drawing/2014/main" val="209371359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55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solidFill>
                            <a:srgbClr val="942092"/>
                          </a:solidFill>
                        </a:rPr>
                        <a:t>Stakeholder</a:t>
                      </a:r>
                      <a:endParaRPr sz="1000" b="1" u="none" strike="noStrike" cap="none" dirty="0">
                        <a:solidFill>
                          <a:srgbClr val="942092"/>
                        </a:solidFill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b="1" u="none" strike="noStrike" kern="1200" cap="none" dirty="0">
                          <a:solidFill>
                            <a:srgbClr val="942092"/>
                          </a:solidFill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  <a:endParaRPr sz="1000" b="1" u="none" strike="noStrike" kern="1200" cap="none" dirty="0">
                        <a:solidFill>
                          <a:srgbClr val="94209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1" u="none" strike="noStrike" kern="1200" cap="none" dirty="0">
                          <a:solidFill>
                            <a:srgbClr val="942092"/>
                          </a:solidFill>
                          <a:latin typeface="+mn-lt"/>
                          <a:ea typeface="+mn-ea"/>
                          <a:cs typeface="+mn-cs"/>
                        </a:rPr>
                        <a:t>Role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1" u="none" strike="noStrike" kern="1200" cap="none" dirty="0">
                          <a:solidFill>
                            <a:srgbClr val="942092"/>
                          </a:solidFill>
                          <a:latin typeface="+mn-lt"/>
                          <a:ea typeface="+mn-ea"/>
                          <a:cs typeface="+mn-cs"/>
                        </a:rPr>
                        <a:t>(Related to project)</a:t>
                      </a:r>
                      <a:endParaRPr sz="1000" b="1" u="none" strike="noStrike" kern="1200" cap="none" dirty="0">
                        <a:solidFill>
                          <a:srgbClr val="94209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1" u="none" strike="noStrike" kern="1200" cap="none" dirty="0">
                          <a:solidFill>
                            <a:srgbClr val="942092"/>
                          </a:solidFill>
                          <a:latin typeface="+mn-lt"/>
                          <a:ea typeface="+mn-ea"/>
                          <a:cs typeface="+mn-cs"/>
                        </a:rPr>
                        <a:t>Involvement</a:t>
                      </a:r>
                      <a:endParaRPr sz="1000" b="1" u="none" strike="noStrike" kern="1200" cap="none" dirty="0">
                        <a:solidFill>
                          <a:srgbClr val="94209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1" u="none" strike="noStrike" kern="1200" cap="none" dirty="0">
                          <a:solidFill>
                            <a:srgbClr val="942092"/>
                          </a:solidFill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  <a:endParaRPr sz="1000" b="1" u="none" strike="noStrike" kern="1200" cap="none" dirty="0">
                        <a:solidFill>
                          <a:srgbClr val="94209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1" u="none" strike="noStrike" kern="1200" cap="none" dirty="0">
                          <a:solidFill>
                            <a:srgbClr val="942092"/>
                          </a:solidFill>
                          <a:latin typeface="+mn-lt"/>
                          <a:ea typeface="+mn-ea"/>
                          <a:cs typeface="+mn-cs"/>
                        </a:rPr>
                        <a:t>Power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1" u="none" strike="noStrike" kern="1200" cap="none" dirty="0">
                          <a:solidFill>
                            <a:srgbClr val="942092"/>
                          </a:solidFill>
                          <a:latin typeface="+mn-lt"/>
                          <a:ea typeface="+mn-ea"/>
                          <a:cs typeface="+mn-cs"/>
                        </a:rPr>
                        <a:t> or Influence</a:t>
                      </a:r>
                      <a:endParaRPr sz="1000" b="1" u="none" strike="noStrike" kern="1200" cap="none" dirty="0">
                        <a:solidFill>
                          <a:srgbClr val="94209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1" u="none" strike="noStrike" kern="1200" cap="none" dirty="0">
                          <a:solidFill>
                            <a:srgbClr val="942092"/>
                          </a:solidFill>
                          <a:latin typeface="+mn-lt"/>
                          <a:ea typeface="+mn-ea"/>
                          <a:cs typeface="+mn-cs"/>
                        </a:rPr>
                        <a:t>Interest (H/M/L)</a:t>
                      </a:r>
                      <a:endParaRPr sz="1000" b="1" u="none" strike="noStrike" kern="1200" cap="none" dirty="0">
                        <a:solidFill>
                          <a:srgbClr val="94209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1" u="none" strike="noStrike" kern="1200" cap="none" dirty="0">
                          <a:solidFill>
                            <a:srgbClr val="942092"/>
                          </a:solidFill>
                          <a:latin typeface="+mn-lt"/>
                          <a:ea typeface="+mn-ea"/>
                          <a:cs typeface="+mn-cs"/>
                        </a:rPr>
                        <a:t>Engagement</a:t>
                      </a:r>
                      <a:endParaRPr sz="1000" b="1" u="none" strike="noStrike" kern="1200" cap="none" dirty="0">
                        <a:solidFill>
                          <a:srgbClr val="94209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CEO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A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Owner 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800" b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List </a:t>
                      </a:r>
                      <a:r>
                        <a:rPr lang="en" sz="800" b="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requirements  and set strategic  goals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800" b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Makes high-level decisions;to approve the Project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Impose Project Success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Communicate regularly, but not daily. </a:t>
                      </a: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milestones.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International</a:t>
                      </a:r>
                      <a:r>
                        <a:rPr lang="en-US" sz="800" b="1" baseline="0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VP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B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Primary stakeholder</a:t>
                      </a:r>
                      <a:endParaRPr lang="en-US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800" b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Makes high-level decisions; serves as team resource</a:t>
                      </a:r>
                      <a:endParaRPr lang="en-US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impact to progress the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project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Communicate regularly, but not daily. Ask questions and give updates.</a:t>
                      </a:r>
                      <a:endParaRPr lang="en-US"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400941"/>
                  </a:ext>
                </a:extLst>
              </a:tr>
              <a:tr h="4781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Senior </a:t>
                      </a:r>
                      <a:r>
                        <a:rPr lang="en-US" sz="800" b="1" baseline="0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Projects </a:t>
                      </a:r>
                      <a:r>
                        <a:rPr lang="en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Director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C</a:t>
                      </a: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sz="800" b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Sponsor/Primary Stakeholder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Technical support  as leader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of the international operation teams</a:t>
                      </a:r>
                      <a:endParaRPr lang="en-US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Seek success but Possible resistance if affecting</a:t>
                      </a:r>
                      <a:r>
                        <a:rPr lang="en-US" sz="800" b="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running projects and stations</a:t>
                      </a:r>
                      <a:endParaRPr lang="en-US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Keep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satisfied and keep satisfied and </a:t>
                      </a: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Communicate regularly, for high level decisions .related to stations.</a:t>
                      </a:r>
                      <a:endParaRPr lang="en-US"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Technical Director 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D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Sponsor/Primary Stakeholder 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Technical support  as  the leader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of the HAVAC teams of operation and installation and planning</a:t>
                      </a:r>
                      <a:endParaRPr lang="en-US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Seek success but Possible resistance if affecting</a:t>
                      </a:r>
                      <a:r>
                        <a:rPr lang="en-US" sz="800" b="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running projects</a:t>
                      </a:r>
                      <a:endParaRPr lang="en-US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Communicate regularly, for high level decisions .related to HAVAC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systems</a:t>
                      </a:r>
                      <a:endParaRPr lang="en-US"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342648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Development Director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E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Sponsor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Facilitate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progress and council of the project</a:t>
                      </a:r>
                      <a:endParaRPr lang="en-US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interest to facilitate the project</a:t>
                      </a:r>
                      <a:endParaRPr lang="en-US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Communicate daily as project team member</a:t>
                      </a:r>
                      <a:endParaRPr lang="en-US"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785657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Infrastructure Senior</a:t>
                      </a:r>
                      <a:r>
                        <a:rPr lang="en-US" sz="800" b="1" baseline="0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Manger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F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Sponsor</a:t>
                      </a:r>
                      <a:endParaRPr lang="en-US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process closely 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interest to facilitate the project</a:t>
                      </a:r>
                      <a:endParaRPr lang="en-US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Communicate daily to inform and get feedback.</a:t>
                      </a:r>
                      <a:endParaRPr lang="en-US"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549689"/>
                  </a:ext>
                </a:extLst>
              </a:tr>
              <a:tr h="4781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Financial</a:t>
                      </a:r>
                      <a:r>
                        <a:rPr lang="en-US" sz="800" b="1" baseline="0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Director 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G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Sponsor/Primary Stakeholder 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Allocate the Financial support 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Financial support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but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</a:t>
                      </a: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ossible resistance if there is no enough budget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Communicate only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 high level decision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of </a:t>
                      </a: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Financial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fund.</a:t>
                      </a:r>
                      <a:r>
                        <a:rPr lang="en-US" sz="800" b="0" u="none" strike="noStrike" cap="none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approval</a:t>
                      </a:r>
                      <a:endParaRPr lang="en-US"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566335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HR Director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K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Sponsor/Primary Stakeholder 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HR Programs Support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HR programs support and execution but possible resistance in case no resources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Communicate only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 high level decision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of Program or policy</a:t>
                      </a:r>
                      <a:r>
                        <a:rPr lang="en-US" sz="800" b="0" u="none" strike="noStrike" cap="none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approval</a:t>
                      </a:r>
                      <a:endParaRPr lang="en-US"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902749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Facilities Director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H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Sponsor/Primary Stakeholder 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Allocate the facilities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 the building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Facility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providence but possible resistance if no facility solutions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Communicate only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 high level decision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of the plan and resource</a:t>
                      </a:r>
                      <a:r>
                        <a:rPr lang="en-US" sz="800" b="0" u="none" strike="noStrike" cap="none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approval</a:t>
                      </a:r>
                      <a:endParaRPr lang="en-US"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13011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International Partners</a:t>
                      </a: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&amp; investors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I</a:t>
                      </a: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Secondary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Stakeholder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Can give feedback on the customer experience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800" b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Some High interest in</a:t>
                      </a:r>
                      <a:r>
                        <a:rPr lang="en-US" sz="800" b="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EU&amp;USA others less</a:t>
                      </a:r>
                      <a:endParaRPr lang="en-US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Not directly involved. Keep updated on progress and performance.</a:t>
                      </a:r>
                      <a:endParaRPr lang="en-US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Employees  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J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Employees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They will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relocate and take courses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interest for the development 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Keep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updated as they will be a</a:t>
                      </a: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ffected by the project</a:t>
                      </a:r>
                      <a:endParaRPr lang="en-US"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694498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International</a:t>
                      </a:r>
                      <a:r>
                        <a:rPr lang="en-US" sz="800" b="1" baseline="0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Customers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L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 </a:t>
                      </a:r>
                      <a:endParaRPr lang="en-US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Little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involvement 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Little impact  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Keep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updated as they will be a</a:t>
                      </a: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ffected by the project</a:t>
                      </a:r>
                      <a:endParaRPr lang="en-US"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1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HR Development</a:t>
                      </a:r>
                      <a:r>
                        <a:rPr lang="en-US" sz="800" b="1" baseline="0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Department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M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HR</a:t>
                      </a:r>
                      <a:r>
                        <a:rPr lang="en-US" sz="800" b="0" u="none" strike="noStrike" cap="none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employee(Team)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involvement in the HR Program execution</a:t>
                      </a:r>
                      <a:endParaRPr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impact on</a:t>
                      </a:r>
                      <a:r>
                        <a:rPr lang="en-US" sz="800" b="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planning &amp; </a:t>
                      </a:r>
                      <a:r>
                        <a:rPr lang="en-US" sz="800" b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project execution </a:t>
                      </a:r>
                      <a:endParaRPr lang="en-US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Communicate  regularly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 project team member</a:t>
                      </a:r>
                      <a:endParaRPr lang="en-US"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232964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HAVAC Power Department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N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Power Employee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involvement in the Power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execution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impact on the planning &amp;  project execution 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Communicate regularly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as project team member</a:t>
                      </a:r>
                      <a:endParaRPr lang="en-US"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447509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CLS Operation Department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O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Station Employee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involvement in the execution of the PUE measurements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impact on the planning &amp;  project execution 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Communicate regularly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 project team member</a:t>
                      </a:r>
                      <a:endParaRPr lang="en-US"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217089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Facility Operation Department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P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Facility</a:t>
                      </a:r>
                      <a:r>
                        <a:rPr lang="en-US" sz="800" b="0" u="none" strike="noStrike" cap="none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Employee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involvement in the execution of the employee Movement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impact on the planning &amp;  project execution 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Communicate regularly</a:t>
                      </a:r>
                      <a:r>
                        <a:rPr lang="en-US" sz="800" b="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 project team member</a:t>
                      </a:r>
                      <a:endParaRPr lang="en-US"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687672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1" dirty="0">
                          <a:solidFill>
                            <a:srgbClr val="94209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International relationship Manger</a:t>
                      </a:r>
                      <a:endParaRPr sz="800" b="1" dirty="0">
                        <a:solidFill>
                          <a:srgbClr val="94209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 Q 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Secondary stakeholder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Little involvement 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Low impact and low interest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sz="800" b="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b="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 and informed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20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89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3523135" y="941315"/>
            <a:ext cx="3756800" cy="2490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dirty="0">
                <a:solidFill>
                  <a:srgbClr val="942092"/>
                </a:solidFill>
              </a:rPr>
              <a:t>Keep satisfied (high priority)</a:t>
            </a:r>
            <a:endParaRPr sz="1867" dirty="0">
              <a:solidFill>
                <a:srgbClr val="942092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7279928" y="941315"/>
            <a:ext cx="3756800" cy="2490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dirty="0">
                <a:solidFill>
                  <a:srgbClr val="942092"/>
                </a:solidFill>
              </a:rPr>
              <a:t>         Manage closely (high effort)</a:t>
            </a:r>
            <a:endParaRPr sz="1867" dirty="0">
              <a:solidFill>
                <a:srgbClr val="942092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3523123" y="3434697"/>
            <a:ext cx="3756800" cy="2490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867" dirty="0">
                <a:solidFill>
                  <a:srgbClr val="942092"/>
                </a:solidFill>
              </a:rPr>
              <a:t>Keep updated</a:t>
            </a:r>
          </a:p>
        </p:txBody>
      </p:sp>
      <p:sp>
        <p:nvSpPr>
          <p:cNvPr id="108" name="Google Shape;108;p26"/>
          <p:cNvSpPr txBox="1"/>
          <p:nvPr/>
        </p:nvSpPr>
        <p:spPr>
          <a:xfrm>
            <a:off x="7279928" y="3432295"/>
            <a:ext cx="3756800" cy="2490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dirty="0">
                <a:solidFill>
                  <a:srgbClr val="942092"/>
                </a:solidFill>
              </a:rPr>
              <a:t>Show consideration</a:t>
            </a:r>
            <a:endParaRPr sz="1867" dirty="0">
              <a:solidFill>
                <a:srgbClr val="942092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1748133" y="803515"/>
            <a:ext cx="1627200" cy="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942092"/>
                </a:solidFill>
              </a:rPr>
              <a:t>high</a:t>
            </a:r>
            <a:endParaRPr sz="1867" b="1" dirty="0">
              <a:solidFill>
                <a:srgbClr val="942092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748133" y="5610700"/>
            <a:ext cx="1627200" cy="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942092"/>
                </a:solidFill>
              </a:rPr>
              <a:t>low</a:t>
            </a:r>
            <a:endParaRPr sz="1867" b="1" dirty="0">
              <a:solidFill>
                <a:srgbClr val="942092"/>
              </a:solidFill>
            </a:endParaRPr>
          </a:p>
        </p:txBody>
      </p:sp>
      <p:cxnSp>
        <p:nvCxnSpPr>
          <p:cNvPr id="111" name="Google Shape;111;p26"/>
          <p:cNvCxnSpPr/>
          <p:nvPr/>
        </p:nvCxnSpPr>
        <p:spPr>
          <a:xfrm rot="10800000">
            <a:off x="3045008" y="1324600"/>
            <a:ext cx="0" cy="19688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6"/>
          <p:cNvCxnSpPr/>
          <p:nvPr/>
        </p:nvCxnSpPr>
        <p:spPr>
          <a:xfrm>
            <a:off x="3045008" y="3593725"/>
            <a:ext cx="0" cy="20572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26"/>
          <p:cNvSpPr txBox="1"/>
          <p:nvPr/>
        </p:nvSpPr>
        <p:spPr>
          <a:xfrm>
            <a:off x="10191367" y="5927912"/>
            <a:ext cx="123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942092"/>
                </a:solidFill>
              </a:rPr>
              <a:t>high</a:t>
            </a:r>
            <a:endParaRPr sz="1867" b="1" dirty="0">
              <a:solidFill>
                <a:srgbClr val="942092"/>
              </a:solidFill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3070533" y="5927912"/>
            <a:ext cx="123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942092"/>
                </a:solidFill>
              </a:rPr>
              <a:t>low</a:t>
            </a:r>
            <a:endParaRPr sz="1867" b="1" dirty="0">
              <a:solidFill>
                <a:srgbClr val="942092"/>
              </a:solidFill>
            </a:endParaRPr>
          </a:p>
        </p:txBody>
      </p:sp>
      <p:cxnSp>
        <p:nvCxnSpPr>
          <p:cNvPr id="115" name="Google Shape;115;p26"/>
          <p:cNvCxnSpPr>
            <a:stCxn id="116" idx="3"/>
          </p:cNvCxnSpPr>
          <p:nvPr/>
        </p:nvCxnSpPr>
        <p:spPr>
          <a:xfrm>
            <a:off x="8011068" y="6156525"/>
            <a:ext cx="24536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6"/>
          <p:cNvCxnSpPr>
            <a:stCxn id="116" idx="1"/>
            <a:endCxn id="114" idx="3"/>
          </p:cNvCxnSpPr>
          <p:nvPr/>
        </p:nvCxnSpPr>
        <p:spPr>
          <a:xfrm rot="10800000">
            <a:off x="4302933" y="6156512"/>
            <a:ext cx="2365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6"/>
          <p:cNvSpPr txBox="1"/>
          <p:nvPr/>
        </p:nvSpPr>
        <p:spPr>
          <a:xfrm>
            <a:off x="-13400" y="101600"/>
            <a:ext cx="12192000" cy="5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000"/>
            </a:pPr>
            <a:r>
              <a:rPr lang="en" sz="2667" b="1" dirty="0">
                <a:solidFill>
                  <a:srgbClr val="942092"/>
                </a:solidFill>
              </a:rPr>
              <a:t>Prioritizing stakeholders (power grid)</a:t>
            </a:r>
            <a:endParaRPr sz="1867" b="1" dirty="0">
              <a:solidFill>
                <a:srgbClr val="942092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50933" y="1203567"/>
            <a:ext cx="2365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endParaRPr sz="1467"/>
          </a:p>
        </p:txBody>
      </p:sp>
      <p:sp>
        <p:nvSpPr>
          <p:cNvPr id="126" name="Google Shape;126;p26"/>
          <p:cNvSpPr txBox="1"/>
          <p:nvPr/>
        </p:nvSpPr>
        <p:spPr>
          <a:xfrm rot="-5400000">
            <a:off x="1950933" y="3301265"/>
            <a:ext cx="1112800" cy="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buClr>
                <a:srgbClr val="000000"/>
              </a:buClr>
              <a:buSzPts val="1600"/>
            </a:pPr>
            <a:r>
              <a:rPr lang="en" sz="2133" b="1" dirty="0">
                <a:solidFill>
                  <a:srgbClr val="6AA84F"/>
                </a:solidFill>
              </a:rPr>
              <a:t>Power</a:t>
            </a:r>
            <a:endParaRPr sz="2133" b="1" dirty="0">
              <a:solidFill>
                <a:srgbClr val="6AA84F"/>
              </a:solidFill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6668268" y="5927925"/>
            <a:ext cx="1342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en" sz="2000" b="1" dirty="0">
                <a:solidFill>
                  <a:srgbClr val="942092"/>
                </a:solidFill>
              </a:rPr>
              <a:t>med</a:t>
            </a:r>
            <a:endParaRPr sz="2000" b="1" dirty="0">
              <a:solidFill>
                <a:srgbClr val="942092"/>
              </a:solidFill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6677333" y="6283201"/>
            <a:ext cx="13428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 b="1" dirty="0">
                <a:solidFill>
                  <a:srgbClr val="FF9900"/>
                </a:solidFill>
              </a:rPr>
              <a:t>Interest</a:t>
            </a:r>
            <a:endParaRPr sz="2400" b="1" dirty="0"/>
          </a:p>
        </p:txBody>
      </p:sp>
      <p:sp>
        <p:nvSpPr>
          <p:cNvPr id="129" name="Google Shape;129;p26"/>
          <p:cNvSpPr txBox="1"/>
          <p:nvPr/>
        </p:nvSpPr>
        <p:spPr>
          <a:xfrm>
            <a:off x="2382635" y="3134692"/>
            <a:ext cx="1342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en" sz="2000" b="1" dirty="0">
                <a:solidFill>
                  <a:srgbClr val="942092"/>
                </a:solidFill>
              </a:rPr>
              <a:t>med</a:t>
            </a:r>
            <a:endParaRPr sz="2000" b="1" dirty="0">
              <a:solidFill>
                <a:srgbClr val="94209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20516" y="1076838"/>
            <a:ext cx="1199617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VP</a:t>
            </a:r>
          </a:p>
        </p:txBody>
      </p:sp>
      <p:sp>
        <p:nvSpPr>
          <p:cNvPr id="4" name="Rectangle 3"/>
          <p:cNvSpPr/>
          <p:nvPr/>
        </p:nvSpPr>
        <p:spPr>
          <a:xfrm>
            <a:off x="6558445" y="1543333"/>
            <a:ext cx="1215715" cy="55399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Senior</a:t>
            </a: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Projects </a:t>
            </a:r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Director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2903" y="1899073"/>
            <a:ext cx="990735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Director </a:t>
            </a:r>
          </a:p>
        </p:txBody>
      </p:sp>
      <p:sp>
        <p:nvSpPr>
          <p:cNvPr id="6" name="Rectangle 5"/>
          <p:cNvSpPr/>
          <p:nvPr/>
        </p:nvSpPr>
        <p:spPr>
          <a:xfrm>
            <a:off x="7345447" y="1912575"/>
            <a:ext cx="1275433" cy="461665"/>
          </a:xfrm>
          <a:prstGeom prst="rect">
            <a:avLst/>
          </a:prstGeom>
          <a:solidFill>
            <a:srgbClr val="8BC066"/>
          </a:solidFill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 Director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9531552" y="1865486"/>
            <a:ext cx="1595232" cy="461665"/>
          </a:xfrm>
          <a:prstGeom prst="rect">
            <a:avLst/>
          </a:prstGeom>
          <a:solidFill>
            <a:srgbClr val="8BC066"/>
          </a:solidFill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 Senior Manger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4583" y="1368236"/>
            <a:ext cx="102647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Director </a:t>
            </a:r>
          </a:p>
        </p:txBody>
      </p:sp>
      <p:sp>
        <p:nvSpPr>
          <p:cNvPr id="9" name="Rectangle 8"/>
          <p:cNvSpPr/>
          <p:nvPr/>
        </p:nvSpPr>
        <p:spPr>
          <a:xfrm>
            <a:off x="4556547" y="2413288"/>
            <a:ext cx="79918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 Director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06741" y="2413287"/>
            <a:ext cx="91757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Facilities Director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95290" y="3887007"/>
            <a:ext cx="1566058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 Partners &amp; investors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18256" y="2983529"/>
            <a:ext cx="1515365" cy="461665"/>
          </a:xfrm>
          <a:prstGeom prst="rect">
            <a:avLst/>
          </a:prstGeom>
          <a:solidFill>
            <a:srgbClr val="8BC066"/>
          </a:solidFill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 Development Department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77193" y="5160167"/>
            <a:ext cx="103323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32562" y="4622325"/>
            <a:ext cx="1700963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Customers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434880" y="2447117"/>
            <a:ext cx="1665776" cy="461665"/>
          </a:xfrm>
          <a:prstGeom prst="rect">
            <a:avLst/>
          </a:prstGeom>
          <a:solidFill>
            <a:srgbClr val="8BC066"/>
          </a:solidFill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HAVAC Power Department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94929" y="2984083"/>
            <a:ext cx="1139487" cy="461665"/>
          </a:xfrm>
          <a:prstGeom prst="rect">
            <a:avLst/>
          </a:prstGeom>
          <a:solidFill>
            <a:srgbClr val="8BC066"/>
          </a:solidFill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CLS Operation Department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68214" y="2417224"/>
            <a:ext cx="1692956" cy="461665"/>
          </a:xfrm>
          <a:prstGeom prst="rect">
            <a:avLst/>
          </a:prstGeom>
          <a:solidFill>
            <a:srgbClr val="8BC066"/>
          </a:solidFill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Facility Operation Department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83569" y="3887007"/>
            <a:ext cx="1336269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 relationship Manger</a:t>
            </a:r>
          </a:p>
        </p:txBody>
      </p:sp>
    </p:spTree>
    <p:extLst>
      <p:ext uri="{BB962C8B-B14F-4D97-AF65-F5344CB8AC3E}">
        <p14:creationId xmlns:p14="http://schemas.microsoft.com/office/powerpoint/2010/main" val="291113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659</Words>
  <Application>Microsoft Macintosh PowerPoint</Application>
  <PresentationFormat>Widescreen</PresentationFormat>
  <Paragraphs>178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Tenorite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Shereen Eltayeb</dc:creator>
  <cp:lastModifiedBy>عبدالرحمن محمد عبدالعظيم عبدالفتاح</cp:lastModifiedBy>
  <cp:revision>3</cp:revision>
  <dcterms:created xsi:type="dcterms:W3CDTF">2024-10-07T17:51:20Z</dcterms:created>
  <dcterms:modified xsi:type="dcterms:W3CDTF">2024-10-23T15:09:16Z</dcterms:modified>
</cp:coreProperties>
</file>