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93" r:id="rId2"/>
    <p:sldId id="276" r:id="rId3"/>
    <p:sldId id="294" r:id="rId4"/>
    <p:sldId id="279" r:id="rId5"/>
    <p:sldId id="278" r:id="rId6"/>
    <p:sldId id="295" r:id="rId7"/>
    <p:sldId id="301" r:id="rId8"/>
    <p:sldId id="300" r:id="rId9"/>
    <p:sldId id="302" r:id="rId10"/>
    <p:sldId id="303" r:id="rId11"/>
    <p:sldId id="304" r:id="rId12"/>
    <p:sldId id="280" r:id="rId13"/>
    <p:sldId id="299" r:id="rId14"/>
    <p:sldId id="281" r:id="rId15"/>
    <p:sldId id="284" r:id="rId16"/>
    <p:sldId id="298" r:id="rId17"/>
    <p:sldId id="287" r:id="rId18"/>
    <p:sldId id="28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257" autoAdjust="0"/>
  </p:normalViewPr>
  <p:slideViewPr>
    <p:cSldViewPr snapToGrid="0">
      <p:cViewPr varScale="1">
        <p:scale>
          <a:sx n="72" d="100"/>
          <a:sy n="72" d="100"/>
        </p:scale>
        <p:origin x="592"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79" d="100"/>
          <a:sy n="179" d="100"/>
        </p:scale>
        <p:origin x="-6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101D4-6756-4B3A-8E1A-E37E22CC7E7C}" type="datetimeFigureOut">
              <a:rPr lang="zh-CN" altLang="en-US" smtClean="0"/>
              <a:t>2021/7/20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7494B-3296-4CEC-85A2-BC2FC937A02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11</a:t>
            </a:fld>
            <a:endParaRPr lang="zh-CN" altLang="en-US"/>
          </a:p>
        </p:txBody>
      </p:sp>
    </p:spTree>
    <p:extLst>
      <p:ext uri="{BB962C8B-B14F-4D97-AF65-F5344CB8AC3E}">
        <p14:creationId xmlns:p14="http://schemas.microsoft.com/office/powerpoint/2010/main" val="339470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13</a:t>
            </a:fld>
            <a:endParaRPr lang="zh-CN" altLang="en-US"/>
          </a:p>
        </p:txBody>
      </p:sp>
    </p:spTree>
    <p:extLst>
      <p:ext uri="{BB962C8B-B14F-4D97-AF65-F5344CB8AC3E}">
        <p14:creationId xmlns:p14="http://schemas.microsoft.com/office/powerpoint/2010/main" val="3895678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16</a:t>
            </a:fld>
            <a:endParaRPr lang="zh-CN" altLang="en-US"/>
          </a:p>
        </p:txBody>
      </p:sp>
    </p:spTree>
    <p:extLst>
      <p:ext uri="{BB962C8B-B14F-4D97-AF65-F5344CB8AC3E}">
        <p14:creationId xmlns:p14="http://schemas.microsoft.com/office/powerpoint/2010/main" val="395943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6</a:t>
            </a:fld>
            <a:endParaRPr lang="zh-CN" altLang="en-US"/>
          </a:p>
        </p:txBody>
      </p:sp>
    </p:spTree>
    <p:extLst>
      <p:ext uri="{BB962C8B-B14F-4D97-AF65-F5344CB8AC3E}">
        <p14:creationId xmlns:p14="http://schemas.microsoft.com/office/powerpoint/2010/main" val="935530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7</a:t>
            </a:fld>
            <a:endParaRPr lang="zh-CN" altLang="en-US"/>
          </a:p>
        </p:txBody>
      </p:sp>
    </p:spTree>
    <p:extLst>
      <p:ext uri="{BB962C8B-B14F-4D97-AF65-F5344CB8AC3E}">
        <p14:creationId xmlns:p14="http://schemas.microsoft.com/office/powerpoint/2010/main" val="335425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8</a:t>
            </a:fld>
            <a:endParaRPr lang="zh-CN" altLang="en-US"/>
          </a:p>
        </p:txBody>
      </p:sp>
    </p:spTree>
    <p:extLst>
      <p:ext uri="{BB962C8B-B14F-4D97-AF65-F5344CB8AC3E}">
        <p14:creationId xmlns:p14="http://schemas.microsoft.com/office/powerpoint/2010/main" val="305201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9</a:t>
            </a:fld>
            <a:endParaRPr lang="zh-CN" altLang="en-US"/>
          </a:p>
        </p:txBody>
      </p:sp>
    </p:spTree>
    <p:extLst>
      <p:ext uri="{BB962C8B-B14F-4D97-AF65-F5344CB8AC3E}">
        <p14:creationId xmlns:p14="http://schemas.microsoft.com/office/powerpoint/2010/main" val="261844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0A27494B-3296-4CEC-85A2-BC2FC937A024}" type="slidenum">
              <a:rPr lang="zh-CN" altLang="en-US" smtClean="0"/>
              <a:t>10</a:t>
            </a:fld>
            <a:endParaRPr lang="zh-CN" altLang="en-US"/>
          </a:p>
        </p:txBody>
      </p:sp>
    </p:spTree>
    <p:extLst>
      <p:ext uri="{BB962C8B-B14F-4D97-AF65-F5344CB8AC3E}">
        <p14:creationId xmlns:p14="http://schemas.microsoft.com/office/powerpoint/2010/main" val="310267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44333"/>
            <a:ext cx="9144000" cy="1978617"/>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hasCustomPrompt="1"/>
          </p:nvPr>
        </p:nvSpPr>
        <p:spPr>
          <a:xfrm>
            <a:off x="1524000" y="3667666"/>
            <a:ext cx="9144000" cy="16640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r>
              <a:rPr lang="en-US" altLang="zh-CN"/>
              <a:t>October 10, 2018</a:t>
            </a:r>
            <a:endParaRPr lang="zh-CN" altLang="en-US"/>
          </a:p>
        </p:txBody>
      </p:sp>
      <p:sp>
        <p:nvSpPr>
          <p:cNvPr id="5" name="页脚占位符 4"/>
          <p:cNvSpPr>
            <a:spLocks noGrp="1"/>
          </p:cNvSpPr>
          <p:nvPr>
            <p:ph type="ftr" sz="quarter" idx="11"/>
          </p:nvPr>
        </p:nvSpPr>
        <p:spPr/>
        <p:txBody>
          <a:bodyPr/>
          <a:lstStyle/>
          <a:p>
            <a:r>
              <a:rPr lang="en-US" altLang="zh-CN"/>
              <a:t>The 36th IEEE International Conference on Computer Design</a:t>
            </a:r>
            <a:endParaRPr lang="zh-CN" altLang="en-US"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a:t>
            </a:fld>
            <a:endParaRPr lang="zh-CN" altLang="en-US"/>
          </a:p>
        </p:txBody>
      </p:sp>
      <p:sp>
        <p:nvSpPr>
          <p:cNvPr id="7" name="标题 1"/>
          <p:cNvSpPr txBox="1"/>
          <p:nvPr userDrawn="1"/>
        </p:nvSpPr>
        <p:spPr>
          <a:xfrm>
            <a:off x="0" y="365126"/>
            <a:ext cx="11353800" cy="1011982"/>
          </a:xfrm>
          <a:prstGeom prst="rect">
            <a:avLst/>
          </a:prstGeom>
          <a:solidFill>
            <a:schemeClr val="accent5">
              <a:lumMod val="75000"/>
            </a:schemeClr>
          </a:solidFill>
          <a:ln>
            <a:solidFill>
              <a:schemeClr val="accent5">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265430" indent="0"/>
            <a:r>
              <a:rPr lang="en-US" altLang="zh-CN" sz="3200" b="1" dirty="0"/>
              <a:t>The 36</a:t>
            </a:r>
            <a:r>
              <a:rPr lang="en-US" altLang="zh-CN" sz="3200" b="1" baseline="30000" dirty="0"/>
              <a:t>th</a:t>
            </a:r>
            <a:r>
              <a:rPr lang="en-US" altLang="zh-CN" sz="3200" b="1" dirty="0"/>
              <a:t> IEEE International Conference on Computer Design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October 10, 2018</a:t>
            </a:r>
            <a:endParaRPr lang="zh-CN" altLang="en-US"/>
          </a:p>
        </p:txBody>
      </p:sp>
      <p:sp>
        <p:nvSpPr>
          <p:cNvPr id="5" name="页脚占位符 4"/>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6" name="灯片编号占位符 5"/>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October 10, 2018</a:t>
            </a:r>
            <a:endParaRPr lang="zh-CN" altLang="en-US"/>
          </a:p>
        </p:txBody>
      </p:sp>
      <p:sp>
        <p:nvSpPr>
          <p:cNvPr id="5" name="页脚占位符 4"/>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6" name="灯片编号占位符 5"/>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365126"/>
            <a:ext cx="11353800" cy="1078084"/>
          </a:xfrm>
          <a:solidFill>
            <a:schemeClr val="accent5">
              <a:lumMod val="75000"/>
            </a:schemeClr>
          </a:solidFill>
          <a:ln>
            <a:solidFill>
              <a:schemeClr val="accent5">
                <a:lumMod val="75000"/>
              </a:schemeClr>
            </a:solidFill>
          </a:ln>
        </p:spPr>
        <p:txBody>
          <a:bodyPr/>
          <a:lstStyle>
            <a:lvl1pPr marL="265430" indent="0">
              <a:defRPr>
                <a:solidFill>
                  <a:schemeClr val="bg1"/>
                </a:solidFill>
              </a:defRPr>
            </a:lvl1pPr>
          </a:lstStyle>
          <a:p>
            <a:r>
              <a:rPr lang="zh-CN" altLang="en-US" dirty="0"/>
              <a:t>单击此处编辑母版标题样式</a:t>
            </a:r>
          </a:p>
        </p:txBody>
      </p:sp>
      <p:sp>
        <p:nvSpPr>
          <p:cNvPr id="3" name="内容占位符 2"/>
          <p:cNvSpPr>
            <a:spLocks noGrp="1"/>
          </p:cNvSpPr>
          <p:nvPr>
            <p:ph idx="1" hasCustomPrompt="1"/>
          </p:nvPr>
        </p:nvSpPr>
        <p:spPr>
          <a:xfrm>
            <a:off x="838200" y="1784733"/>
            <a:ext cx="10515600" cy="4274544"/>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0242012" y="6356349"/>
            <a:ext cx="1949067" cy="365125"/>
          </a:xfrm>
          <a:solidFill>
            <a:schemeClr val="accent5">
              <a:lumMod val="60000"/>
              <a:lumOff val="40000"/>
            </a:schemeClr>
          </a:solidFill>
          <a:ln>
            <a:solidFill>
              <a:schemeClr val="accent5">
                <a:lumMod val="75000"/>
              </a:schemeClr>
            </a:solidFill>
          </a:ln>
        </p:spPr>
        <p:txBody>
          <a:bodyPr/>
          <a:lstStyle>
            <a:lvl1pPr algn="ctr">
              <a:defRPr sz="1400">
                <a:solidFill>
                  <a:schemeClr val="tx1"/>
                </a:solidFill>
              </a:defRPr>
            </a:lvl1pPr>
          </a:lstStyle>
          <a:p>
            <a:r>
              <a:rPr lang="en-US" altLang="zh-CN"/>
              <a:t>October 10, 2018</a:t>
            </a:r>
            <a:endParaRPr lang="zh-CN" altLang="en-US" dirty="0"/>
          </a:p>
        </p:txBody>
      </p:sp>
      <p:sp>
        <p:nvSpPr>
          <p:cNvPr id="5" name="页脚占位符 4"/>
          <p:cNvSpPr>
            <a:spLocks noGrp="1"/>
          </p:cNvSpPr>
          <p:nvPr>
            <p:ph type="ftr" sz="quarter" idx="11"/>
          </p:nvPr>
        </p:nvSpPr>
        <p:spPr>
          <a:xfrm>
            <a:off x="1421176" y="6356348"/>
            <a:ext cx="8714342" cy="365125"/>
          </a:xfrm>
          <a:solidFill>
            <a:schemeClr val="bg2">
              <a:lumMod val="90000"/>
            </a:schemeClr>
          </a:solidFill>
          <a:ln>
            <a:solidFill>
              <a:schemeClr val="bg2">
                <a:lumMod val="75000"/>
              </a:schemeClr>
            </a:solidFill>
          </a:ln>
        </p:spPr>
        <p:txBody>
          <a:bodyPr/>
          <a:lstStyle>
            <a:lvl1pPr>
              <a:defRPr sz="1600" b="0">
                <a:solidFill>
                  <a:schemeClr val="tx1"/>
                </a:solidFill>
              </a:defRPr>
            </a:lvl1pPr>
          </a:lstStyle>
          <a:p>
            <a:r>
              <a:rPr lang="en-US" altLang="zh-CN" dirty="0"/>
              <a:t>The 36</a:t>
            </a:r>
            <a:r>
              <a:rPr lang="en-US" altLang="zh-CN" baseline="30000" dirty="0"/>
              <a:t>th</a:t>
            </a:r>
            <a:r>
              <a:rPr lang="en-US" altLang="zh-CN" dirty="0"/>
              <a:t> IEEE International Conference on Computer Design</a:t>
            </a:r>
          </a:p>
        </p:txBody>
      </p:sp>
      <p:sp>
        <p:nvSpPr>
          <p:cNvPr id="6" name="灯片编号占位符 5"/>
          <p:cNvSpPr>
            <a:spLocks noGrp="1"/>
          </p:cNvSpPr>
          <p:nvPr>
            <p:ph type="sldNum" sz="quarter" idx="12"/>
          </p:nvPr>
        </p:nvSpPr>
        <p:spPr>
          <a:xfrm>
            <a:off x="838200" y="6356349"/>
            <a:ext cx="480151" cy="365125"/>
          </a:xfrm>
          <a:solidFill>
            <a:schemeClr val="accent5">
              <a:lumMod val="60000"/>
              <a:lumOff val="40000"/>
            </a:schemeClr>
          </a:solidFill>
          <a:ln>
            <a:solidFill>
              <a:schemeClr val="accent5">
                <a:lumMod val="75000"/>
              </a:schemeClr>
            </a:solidFill>
          </a:ln>
        </p:spPr>
        <p:txBody>
          <a:bodyPr/>
          <a:lstStyle>
            <a:lvl1pPr algn="ctr">
              <a:defRPr sz="1400">
                <a:solidFill>
                  <a:schemeClr val="tx1"/>
                </a:solidFill>
              </a:defRPr>
            </a:lvl1pPr>
          </a:lstStyle>
          <a:p>
            <a:fld id="{059D0607-41C1-46C0-B719-DF7B98722A27}"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r>
              <a:rPr lang="en-US" altLang="zh-CN"/>
              <a:t>October 10, 2018</a:t>
            </a:r>
            <a:endParaRPr lang="zh-CN" altLang="en-US"/>
          </a:p>
        </p:txBody>
      </p:sp>
      <p:sp>
        <p:nvSpPr>
          <p:cNvPr id="5" name="页脚占位符 4"/>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6" name="灯片编号占位符 5"/>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r>
              <a:rPr lang="en-US" altLang="zh-CN"/>
              <a:t>October 10, 2018</a:t>
            </a:r>
            <a:endParaRPr lang="zh-CN" altLang="en-US"/>
          </a:p>
        </p:txBody>
      </p:sp>
      <p:sp>
        <p:nvSpPr>
          <p:cNvPr id="6" name="页脚占位符 5"/>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7" name="灯片编号占位符 6"/>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r>
              <a:rPr lang="en-US" altLang="zh-CN"/>
              <a:t>October 10, 2018</a:t>
            </a:r>
            <a:endParaRPr lang="zh-CN" altLang="en-US"/>
          </a:p>
        </p:txBody>
      </p:sp>
      <p:sp>
        <p:nvSpPr>
          <p:cNvPr id="8" name="页脚占位符 7"/>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9" name="灯片编号占位符 8"/>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r>
              <a:rPr lang="en-US" altLang="zh-CN"/>
              <a:t>October 10, 2018</a:t>
            </a:r>
            <a:endParaRPr lang="zh-CN" altLang="en-US"/>
          </a:p>
        </p:txBody>
      </p:sp>
      <p:sp>
        <p:nvSpPr>
          <p:cNvPr id="4" name="页脚占位符 3"/>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5" name="灯片编号占位符 4"/>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October 10, 2018</a:t>
            </a:r>
            <a:endParaRPr lang="zh-CN" altLang="en-US"/>
          </a:p>
        </p:txBody>
      </p:sp>
      <p:sp>
        <p:nvSpPr>
          <p:cNvPr id="3" name="页脚占位符 2"/>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4" name="灯片编号占位符 3"/>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r>
              <a:rPr lang="en-US" altLang="zh-CN"/>
              <a:t>October 10, 2018</a:t>
            </a:r>
            <a:endParaRPr lang="zh-CN" altLang="en-US"/>
          </a:p>
        </p:txBody>
      </p:sp>
      <p:sp>
        <p:nvSpPr>
          <p:cNvPr id="6" name="页脚占位符 5"/>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7" name="灯片编号占位符 6"/>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r>
              <a:rPr lang="en-US" altLang="zh-CN"/>
              <a:t>October 10, 2018</a:t>
            </a:r>
            <a:endParaRPr lang="zh-CN" altLang="en-US"/>
          </a:p>
        </p:txBody>
      </p:sp>
      <p:sp>
        <p:nvSpPr>
          <p:cNvPr id="6" name="页脚占位符 5"/>
          <p:cNvSpPr>
            <a:spLocks noGrp="1"/>
          </p:cNvSpPr>
          <p:nvPr>
            <p:ph type="ftr" sz="quarter" idx="11"/>
          </p:nvPr>
        </p:nvSpPr>
        <p:spPr/>
        <p:txBody>
          <a:bodyPr/>
          <a:lstStyle/>
          <a:p>
            <a:r>
              <a:rPr lang="en-US" altLang="zh-CN"/>
              <a:t>The 36th IEEE International Conference on Computer Design</a:t>
            </a:r>
            <a:endParaRPr lang="zh-CN" altLang="en-US"/>
          </a:p>
        </p:txBody>
      </p:sp>
      <p:sp>
        <p:nvSpPr>
          <p:cNvPr id="7" name="灯片编号占位符 6"/>
          <p:cNvSpPr>
            <a:spLocks noGrp="1"/>
          </p:cNvSpPr>
          <p:nvPr>
            <p:ph type="sldNum" sz="quarter" idx="12"/>
          </p:nvPr>
        </p:nvSpPr>
        <p:spPr/>
        <p:txBody>
          <a:bodyPr/>
          <a:lstStyle/>
          <a:p>
            <a:fld id="{059D0607-41C1-46C0-B719-DF7B98722A2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October 10, 2018</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The 36th IEEE International Conference on Computer Design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D0607-41C1-46C0-B719-DF7B98722A2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iaokui@hubu.edu.c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Little-spider2001/Data-set-and-code-program-of-KSEM-2021-pap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mailto:Hucheng@stu.hubu.edu.cn" TargetMode="External"/><Relationship Id="rId4" Type="http://schemas.openxmlformats.org/officeDocument/2006/relationships/hyperlink" Target="mailto:xiaokui@hubu.edu.c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1768475"/>
            <a:ext cx="12191365" cy="1356995"/>
          </a:xfrm>
          <a:prstGeom prst="rect">
            <a:avLst/>
          </a:prstGeom>
          <a:solidFill>
            <a:srgbClr val="2F55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5" y="3064510"/>
            <a:ext cx="12191365" cy="10287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46960" y="1811020"/>
            <a:ext cx="9155840" cy="1200329"/>
          </a:xfrm>
          <a:prstGeom prst="rect">
            <a:avLst/>
          </a:prstGeom>
          <a:noFill/>
        </p:spPr>
        <p:txBody>
          <a:bodyPr wrap="none" rtlCol="0">
            <a:spAutoFit/>
          </a:bodyPr>
          <a:lstStyle/>
          <a:p>
            <a:pPr algn="ctr"/>
            <a:r>
              <a:rPr lang="en-US" altLang="zh-CN" sz="3600" dirty="0">
                <a:solidFill>
                  <a:schemeClr val="bg1"/>
                </a:solidFill>
              </a:rPr>
              <a:t>Extracting Prerequisite Relations Among</a:t>
            </a:r>
          </a:p>
          <a:p>
            <a:pPr algn="ctr"/>
            <a:r>
              <a:rPr lang="en-US" altLang="zh-CN" sz="3600" dirty="0">
                <a:solidFill>
                  <a:schemeClr val="bg1"/>
                </a:solidFill>
              </a:rPr>
              <a:t>Wikipedia Concepts Using the Clickstream Data</a:t>
            </a:r>
            <a:endParaRPr lang="zh-CN" altLang="en-US" sz="3600" dirty="0">
              <a:solidFill>
                <a:schemeClr val="bg1"/>
              </a:solidFill>
            </a:endParaRPr>
          </a:p>
        </p:txBody>
      </p:sp>
      <p:sp>
        <p:nvSpPr>
          <p:cNvPr id="13" name="文本框 12"/>
          <p:cNvSpPr txBox="1"/>
          <p:nvPr/>
        </p:nvSpPr>
        <p:spPr>
          <a:xfrm>
            <a:off x="2940189" y="3287395"/>
            <a:ext cx="6314164" cy="1856919"/>
          </a:xfrm>
          <a:prstGeom prst="rect">
            <a:avLst/>
          </a:prstGeom>
          <a:noFill/>
        </p:spPr>
        <p:txBody>
          <a:bodyPr wrap="none" rtlCol="0">
            <a:spAutoFit/>
          </a:bodyPr>
          <a:lstStyle/>
          <a:p>
            <a:pPr algn="ctr">
              <a:lnSpc>
                <a:spcPct val="130000"/>
              </a:lnSpc>
            </a:pPr>
            <a:r>
              <a:rPr lang="en-US" altLang="zh-CN" b="1" i="1" dirty="0">
                <a:latin typeface="Times New Roman" panose="02020603050405020304" charset="0"/>
                <a:cs typeface="Times New Roman" panose="02020603050405020304" charset="0"/>
              </a:rPr>
              <a:t>Cheng</a:t>
            </a:r>
            <a:r>
              <a:rPr lang="zh-CN" altLang="en-US" b="1" i="1" dirty="0">
                <a:latin typeface="Times New Roman" panose="02020603050405020304" charset="0"/>
                <a:cs typeface="Times New Roman" panose="02020603050405020304" charset="0"/>
              </a:rPr>
              <a:t> </a:t>
            </a:r>
            <a:r>
              <a:rPr lang="en-US" altLang="zh-CN" b="1" i="1" dirty="0">
                <a:latin typeface="Times New Roman" panose="02020603050405020304" charset="0"/>
                <a:cs typeface="Times New Roman" panose="02020603050405020304" charset="0"/>
              </a:rPr>
              <a:t>Hu</a:t>
            </a:r>
            <a:r>
              <a:rPr lang="en-US" altLang="zh-CN" sz="1800" b="1" i="1" baseline="30000" dirty="0">
                <a:cs typeface="Times New Roman" panose="02020603050405020304" pitchFamily="18" charset="0"/>
              </a:rPr>
              <a:t>1</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Kui</a:t>
            </a:r>
            <a:r>
              <a:rPr lang="en-US" altLang="zh-CN" dirty="0">
                <a:latin typeface="Times New Roman" panose="02020603050405020304" charset="0"/>
                <a:cs typeface="Times New Roman" panose="02020603050405020304" charset="0"/>
              </a:rPr>
              <a:t> Xiao</a:t>
            </a:r>
            <a:r>
              <a:rPr lang="en-US" altLang="zh-CN" sz="1800" baseline="30000" dirty="0">
                <a:cs typeface="Times New Roman" panose="02020603050405020304" pitchFamily="18" charset="0"/>
                <a:sym typeface="Wingdings" panose="05000000000000000000" pitchFamily="2" charset="2"/>
              </a:rPr>
              <a:t>1</a:t>
            </a:r>
            <a:r>
              <a:rPr lang="en-US" altLang="zh-CN" baseline="30000" dirty="0">
                <a:latin typeface="Times New Roman" panose="02020603050405020304" charset="0"/>
                <a:cs typeface="Times New Roman" panose="02020603050405020304" charset="0"/>
                <a:sym typeface="Wingdings" panose="05000000000000000000" charset="0"/>
              </a:rPr>
              <a:t>*</a:t>
            </a:r>
            <a:r>
              <a:rPr lang="en-US" altLang="zh-CN" dirty="0">
                <a:latin typeface="Times New Roman" panose="02020603050405020304" charset="0"/>
                <a:cs typeface="Times New Roman" panose="02020603050405020304" charset="0"/>
              </a:rPr>
              <a:t>, </a:t>
            </a:r>
            <a:r>
              <a:rPr lang="de-DE" altLang="zh-CN" dirty="0">
                <a:latin typeface="Times New Roman" panose="02020603050405020304" charset="0"/>
                <a:cs typeface="Times New Roman" panose="02020603050405020304" charset="0"/>
              </a:rPr>
              <a:t>Zesong Wang</a:t>
            </a:r>
            <a:r>
              <a:rPr lang="en-US" altLang="zh-CN" sz="1800" baseline="30000" dirty="0">
                <a:cs typeface="Times New Roman" panose="02020603050405020304" pitchFamily="18" charset="0"/>
                <a:sym typeface="Wingdings" panose="05000000000000000000" pitchFamily="2" charset="2"/>
              </a:rPr>
              <a:t>1</a:t>
            </a:r>
            <a:r>
              <a:rPr lang="de-DE" altLang="zh-CN" dirty="0">
                <a:latin typeface="Times New Roman" panose="02020603050405020304" charset="0"/>
                <a:cs typeface="Times New Roman" panose="02020603050405020304" charset="0"/>
              </a:rPr>
              <a:t>, Shihui Wang</a:t>
            </a:r>
            <a:r>
              <a:rPr lang="en-US" altLang="zh-CN" sz="1800" baseline="30000" dirty="0">
                <a:cs typeface="Times New Roman" panose="02020603050405020304" pitchFamily="18" charset="0"/>
                <a:sym typeface="Wingdings" panose="05000000000000000000" pitchFamily="2" charset="2"/>
              </a:rPr>
              <a:t>1</a:t>
            </a:r>
            <a:r>
              <a:rPr lang="de-DE" altLang="zh-CN" dirty="0">
                <a:latin typeface="Times New Roman" panose="02020603050405020304" charset="0"/>
                <a:cs typeface="Times New Roman" panose="02020603050405020304" charset="0"/>
              </a:rPr>
              <a:t>, Qifeng Li</a:t>
            </a:r>
            <a:r>
              <a:rPr lang="en-US" altLang="zh-CN" sz="1800" baseline="30000" dirty="0">
                <a:cs typeface="Times New Roman" panose="02020603050405020304" pitchFamily="18" charset="0"/>
                <a:sym typeface="Wingdings" panose="05000000000000000000" pitchFamily="2" charset="2"/>
              </a:rPr>
              <a:t>2</a:t>
            </a:r>
            <a:endParaRPr lang="en-US" altLang="zh-CN" dirty="0">
              <a:latin typeface="Times New Roman" panose="02020603050405020304" charset="0"/>
              <a:cs typeface="Times New Roman" panose="02020603050405020304" charset="0"/>
            </a:endParaRPr>
          </a:p>
          <a:p>
            <a:pPr algn="ctr">
              <a:lnSpc>
                <a:spcPct val="130000"/>
              </a:lnSpc>
            </a:pPr>
            <a:r>
              <a:rPr lang="en-US" altLang="zh-CN" dirty="0">
                <a:latin typeface="Times New Roman" panose="02020603050405020304" charset="0"/>
                <a:cs typeface="Times New Roman" panose="02020603050405020304" charset="0"/>
                <a:hlinkClick r:id="rId3"/>
              </a:rPr>
              <a:t>xiaokui@hubu.edu.cn</a:t>
            </a:r>
            <a:r>
              <a:rPr lang="en-US" altLang="zh-CN" dirty="0">
                <a:latin typeface="Times New Roman" panose="02020603050405020304" charset="0"/>
                <a:cs typeface="Times New Roman" panose="02020603050405020304" charset="0"/>
              </a:rPr>
              <a:t>(</a:t>
            </a:r>
            <a:r>
              <a:rPr lang="en-US" altLang="zh-CN" baseline="30000" dirty="0">
                <a:latin typeface="Times New Roman" panose="02020603050405020304" charset="0"/>
                <a:cs typeface="Times New Roman" panose="02020603050405020304" charset="0"/>
                <a:sym typeface="Wingdings" panose="05000000000000000000" charset="0"/>
              </a:rPr>
              <a:t>*</a:t>
            </a:r>
            <a:r>
              <a:rPr lang="en-US" altLang="zh-CN" dirty="0">
                <a:latin typeface="Times New Roman" panose="02020603050405020304" charset="0"/>
                <a:cs typeface="Times New Roman" panose="02020603050405020304" charset="0"/>
              </a:rPr>
              <a:t>Corresponding author)</a:t>
            </a:r>
          </a:p>
          <a:p>
            <a:pPr algn="ctr">
              <a:lnSpc>
                <a:spcPct val="130000"/>
              </a:lnSpc>
            </a:pPr>
            <a:r>
              <a:rPr lang="en-US" altLang="zh-CN" i="1" dirty="0">
                <a:latin typeface="Times New Roman" panose="02020603050405020304" charset="0"/>
                <a:cs typeface="Times New Roman" panose="02020603050405020304" charset="0"/>
              </a:rPr>
              <a:t>1.School of Computer Science and Information Engineering</a:t>
            </a:r>
          </a:p>
          <a:p>
            <a:pPr algn="ctr">
              <a:lnSpc>
                <a:spcPct val="130000"/>
              </a:lnSpc>
            </a:pPr>
            <a:r>
              <a:rPr lang="en-US" altLang="zh-CN" i="1" dirty="0">
                <a:latin typeface="Times New Roman" panose="02020603050405020304" charset="0"/>
                <a:cs typeface="Times New Roman" panose="02020603050405020304" charset="0"/>
              </a:rPr>
              <a:t>Hubei University,</a:t>
            </a:r>
            <a:r>
              <a:rPr lang="zh-CN" altLang="en-US" i="1"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Wuhan, China</a:t>
            </a:r>
          </a:p>
          <a:p>
            <a:pPr algn="ctr">
              <a:lnSpc>
                <a:spcPct val="130000"/>
              </a:lnSpc>
            </a:pPr>
            <a:r>
              <a:rPr lang="en-US" altLang="zh-CN" i="1" dirty="0">
                <a:latin typeface="Times New Roman" panose="02020603050405020304" charset="0"/>
                <a:cs typeface="Times New Roman" panose="02020603050405020304" charset="0"/>
              </a:rPr>
              <a:t>2 Academic Affairs Office of Hubei University</a:t>
            </a:r>
            <a:r>
              <a:rPr lang="en-US" altLang="zh-CN" dirty="0"/>
              <a:t>, Wuhan, China</a:t>
            </a:r>
            <a:endParaRPr lang="en-US" altLang="zh-CN" dirty="0">
              <a:latin typeface="Times New Roman" panose="02020603050405020304" charset="0"/>
              <a:cs typeface="Times New Roman" panose="02020603050405020304" charset="0"/>
            </a:endParaRPr>
          </a:p>
        </p:txBody>
      </p:sp>
      <p:pic>
        <p:nvPicPr>
          <p:cNvPr id="14" name="图片 13"/>
          <p:cNvPicPr>
            <a:picLocks noChangeAspect="1"/>
          </p:cNvPicPr>
          <p:nvPr/>
        </p:nvPicPr>
        <p:blipFill>
          <a:blip r:embed="rId4"/>
          <a:stretch>
            <a:fillRect/>
          </a:stretch>
        </p:blipFill>
        <p:spPr>
          <a:xfrm>
            <a:off x="2933700" y="5177155"/>
            <a:ext cx="6327140" cy="1310640"/>
          </a:xfrm>
          <a:prstGeom prst="rect">
            <a:avLst/>
          </a:prstGeom>
        </p:spPr>
      </p:pic>
      <p:pic>
        <p:nvPicPr>
          <p:cNvPr id="11" name="图片 10">
            <a:extLst>
              <a:ext uri="{FF2B5EF4-FFF2-40B4-BE49-F238E27FC236}">
                <a16:creationId xmlns:a16="http://schemas.microsoft.com/office/drawing/2014/main" id="{32ACEE01-DF1E-49A7-8E35-20A99D4200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3341" y="370205"/>
            <a:ext cx="9485317" cy="11070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07379"/>
            <a:ext cx="11353800" cy="1078084"/>
          </a:xfrm>
        </p:spPr>
        <p:txBody>
          <a:bodyPr>
            <a:normAutofit/>
          </a:bodyPr>
          <a:lstStyle/>
          <a:p>
            <a:r>
              <a:rPr lang="en-US" altLang="zh-CN" dirty="0"/>
              <a:t>Features of “A-RB”</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10</a:t>
            </a:fld>
            <a:endParaRPr lang="zh-CN" altLang="en-US" dirty="0"/>
          </a:p>
        </p:txBody>
      </p:sp>
      <p:sp>
        <p:nvSpPr>
          <p:cNvPr id="9" name="内容占位符 2">
            <a:extLst>
              <a:ext uri="{FF2B5EF4-FFF2-40B4-BE49-F238E27FC236}">
                <a16:creationId xmlns:a16="http://schemas.microsoft.com/office/drawing/2014/main" id="{AB16F5CB-AA3B-42F6-A9D1-F178FCAAEA49}"/>
              </a:ext>
            </a:extLst>
          </p:cNvPr>
          <p:cNvSpPr>
            <a:spLocks noGrp="1"/>
          </p:cNvSpPr>
          <p:nvPr>
            <p:ph idx="1"/>
          </p:nvPr>
        </p:nvSpPr>
        <p:spPr>
          <a:xfrm>
            <a:off x="4517286" y="1507750"/>
            <a:ext cx="6768465" cy="4612005"/>
          </a:xfrm>
        </p:spPr>
        <p:txBody>
          <a:bodyPr>
            <a:normAutofit fontScale="97500" lnSpcReduction="10000"/>
          </a:bodyPr>
          <a:lstStyle/>
          <a:p>
            <a:pPr marL="0">
              <a:lnSpc>
                <a:spcPct val="110000"/>
              </a:lnSpc>
              <a:buFont typeface="Wingdings" panose="05000000000000000000" charset="0"/>
              <a:buChar char="Ø"/>
            </a:pPr>
            <a:r>
              <a:rPr lang="en-US" altLang="zh-CN" sz="1800" dirty="0"/>
              <a:t>Sum(A,B) = Weight</a:t>
            </a:r>
            <a:r>
              <a:rPr lang="en-US" altLang="zh-CN" sz="1100" dirty="0"/>
              <a:t>3</a:t>
            </a:r>
            <a:r>
              <a:rPr lang="en-US" altLang="zh-CN" sz="1800" dirty="0"/>
              <a:t>(A,B) + Weight</a:t>
            </a:r>
            <a:r>
              <a:rPr lang="en-US" altLang="zh-CN" sz="1100" dirty="0"/>
              <a:t>3</a:t>
            </a:r>
            <a:r>
              <a:rPr lang="en-US" altLang="zh-CN" sz="1800" dirty="0"/>
              <a:t>(B,A)</a:t>
            </a:r>
            <a:endParaRPr lang="en-US" altLang="zh-CN" sz="1600" dirty="0">
              <a:solidFill>
                <a:srgbClr val="0070C0"/>
              </a:solidFill>
              <a:latin typeface="TimesNewRoman"/>
            </a:endParaRPr>
          </a:p>
          <a:p>
            <a:pPr marL="0">
              <a:lnSpc>
                <a:spcPct val="110000"/>
              </a:lnSpc>
              <a:buFont typeface="Wingdings" panose="05000000000000000000" charset="0"/>
              <a:buChar char="Ø"/>
            </a:pPr>
            <a:r>
              <a:rPr lang="en-US" altLang="zh-CN" sz="1800" dirty="0"/>
              <a:t>Diff(A,B) = |Weight</a:t>
            </a:r>
            <a:r>
              <a:rPr lang="en-US" altLang="zh-CN" sz="1100" dirty="0"/>
              <a:t>3</a:t>
            </a:r>
            <a:r>
              <a:rPr lang="en-US" altLang="zh-CN" sz="1800" dirty="0"/>
              <a:t>(A,B) – Weight</a:t>
            </a:r>
            <a:r>
              <a:rPr lang="en-US" altLang="zh-CN" sz="1100" dirty="0"/>
              <a:t>3</a:t>
            </a:r>
            <a:r>
              <a:rPr lang="en-US" altLang="zh-CN" sz="1800" dirty="0"/>
              <a:t>(B,A)|</a:t>
            </a:r>
          </a:p>
          <a:p>
            <a:pPr marL="0">
              <a:lnSpc>
                <a:spcPct val="110000"/>
              </a:lnSpc>
              <a:buFont typeface="Wingdings" panose="05000000000000000000" charset="0"/>
              <a:buChar char="Ø"/>
            </a:pPr>
            <a:r>
              <a:rPr lang="en-US" altLang="zh-CN" sz="1800" dirty="0"/>
              <a:t>Norm(A) =</a:t>
            </a:r>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r>
              <a:rPr lang="en-US" altLang="zh-CN" sz="1800" dirty="0"/>
              <a:t>Norm(B) = </a:t>
            </a:r>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r>
              <a:rPr lang="en-US" altLang="zh-CN" sz="1800" dirty="0"/>
              <a:t>Mean</a:t>
            </a:r>
            <a:r>
              <a:rPr lang="en-US" altLang="zh-CN" sz="1100" dirty="0"/>
              <a:t>3</a:t>
            </a:r>
            <a:r>
              <a:rPr lang="en-US" altLang="zh-CN" sz="1800" dirty="0"/>
              <a:t>(</a:t>
            </a:r>
            <a:r>
              <a:rPr lang="en-US" altLang="zh-CN" sz="1800" dirty="0" err="1"/>
              <a:t>i</a:t>
            </a:r>
            <a:r>
              <a:rPr lang="en-US" altLang="zh-CN" sz="1800" dirty="0"/>
              <a:t>) = </a:t>
            </a:r>
            <a:endParaRPr lang="en-US" altLang="zh-CN" sz="1200" dirty="0"/>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r>
              <a:rPr lang="en-US" altLang="zh-CN" sz="1800" dirty="0" err="1"/>
              <a:t>Gtm</a:t>
            </a:r>
            <a:r>
              <a:rPr lang="en-US" altLang="zh-CN" sz="1800" dirty="0"/>
              <a:t>(A,B) </a:t>
            </a:r>
            <a:r>
              <a:rPr lang="en-US" altLang="zh-CN" dirty="0">
                <a:latin typeface="Times New Roman" panose="02020603050405020304" charset="0"/>
                <a:cs typeface="Times New Roman" panose="02020603050405020304" charset="0"/>
              </a:rPr>
              <a:t>=</a:t>
            </a:r>
          </a:p>
          <a:p>
            <a:pPr>
              <a:lnSpc>
                <a:spcPct val="110000"/>
              </a:lnSpc>
              <a:buFont typeface="Wingdings" panose="05000000000000000000" charset="0"/>
              <a:buChar char="Ø"/>
            </a:pPr>
            <a:endParaRPr lang="en-US" altLang="zh-CN" sz="2100" dirty="0">
              <a:latin typeface="Times New Roman" panose="02020603050405020304" charset="0"/>
              <a:cs typeface="Times New Roman" panose="02020603050405020304" charset="0"/>
            </a:endParaRPr>
          </a:p>
          <a:p>
            <a:pPr>
              <a:lnSpc>
                <a:spcPct val="110000"/>
              </a:lnSpc>
              <a:buFont typeface="Wingdings" panose="05000000000000000000" charset="0"/>
              <a:buChar char="Ø"/>
            </a:pPr>
            <a:r>
              <a:rPr lang="en-US" altLang="zh-CN" sz="1800" dirty="0" err="1"/>
              <a:t>Gtm</a:t>
            </a:r>
            <a:r>
              <a:rPr lang="en-US" altLang="zh-CN" sz="1800" dirty="0"/>
              <a:t>(B,A) </a:t>
            </a:r>
            <a:r>
              <a:rPr lang="en-US" altLang="zh-CN" sz="2100" dirty="0">
                <a:latin typeface="Times New Roman" panose="02020603050405020304" charset="0"/>
                <a:cs typeface="Times New Roman" panose="02020603050405020304" charset="0"/>
              </a:rPr>
              <a:t>= </a:t>
            </a:r>
            <a:endParaRPr lang="en-US" altLang="zh-CN" sz="2100" dirty="0"/>
          </a:p>
        </p:txBody>
      </p:sp>
      <p:sp>
        <p:nvSpPr>
          <p:cNvPr id="11" name="左大括号 10">
            <a:extLst>
              <a:ext uri="{FF2B5EF4-FFF2-40B4-BE49-F238E27FC236}">
                <a16:creationId xmlns:a16="http://schemas.microsoft.com/office/drawing/2014/main" id="{39FE7923-4D4D-4FF6-85B8-76CD4182D5DA}"/>
              </a:ext>
            </a:extLst>
          </p:cNvPr>
          <p:cNvSpPr/>
          <p:nvPr/>
        </p:nvSpPr>
        <p:spPr>
          <a:xfrm>
            <a:off x="6095999" y="4509103"/>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3B7B431-9B6D-45AF-88A3-7E15550A164D}"/>
              </a:ext>
            </a:extLst>
          </p:cNvPr>
          <p:cNvSpPr txBox="1"/>
          <p:nvPr/>
        </p:nvSpPr>
        <p:spPr>
          <a:xfrm>
            <a:off x="6717435" y="4403590"/>
            <a:ext cx="3315165" cy="923330"/>
          </a:xfrm>
          <a:prstGeom prst="rect">
            <a:avLst/>
          </a:prstGeom>
          <a:noFill/>
        </p:spPr>
        <p:txBody>
          <a:bodyPr wrap="square" rtlCol="0">
            <a:spAutoFit/>
          </a:bodyPr>
          <a:lstStyle/>
          <a:p>
            <a:r>
              <a:rPr lang="en-US" altLang="zh-CN" dirty="0"/>
              <a:t>1,if Weight</a:t>
            </a:r>
            <a:r>
              <a:rPr lang="en-US" altLang="zh-CN" sz="1100" dirty="0"/>
              <a:t>3</a:t>
            </a:r>
            <a:r>
              <a:rPr lang="en-US" altLang="zh-CN" dirty="0"/>
              <a:t>(A,B) &gt; Mean</a:t>
            </a:r>
            <a:r>
              <a:rPr lang="en-US" altLang="zh-CN" sz="1100" dirty="0"/>
              <a:t>1</a:t>
            </a:r>
            <a:r>
              <a:rPr lang="en-US" altLang="zh-CN" dirty="0"/>
              <a:t>(A)</a:t>
            </a:r>
          </a:p>
          <a:p>
            <a:endParaRPr lang="en-US" altLang="zh-CN" dirty="0"/>
          </a:p>
          <a:p>
            <a:r>
              <a:rPr lang="en-US" altLang="zh-CN" dirty="0"/>
              <a:t>0,else</a:t>
            </a:r>
            <a:endParaRPr lang="zh-CN" altLang="en-US" dirty="0"/>
          </a:p>
        </p:txBody>
      </p:sp>
      <p:sp>
        <p:nvSpPr>
          <p:cNvPr id="16" name="左大括号 15">
            <a:extLst>
              <a:ext uri="{FF2B5EF4-FFF2-40B4-BE49-F238E27FC236}">
                <a16:creationId xmlns:a16="http://schemas.microsoft.com/office/drawing/2014/main" id="{E7F8113B-16CF-4692-A53B-741EC7A6C183}"/>
              </a:ext>
            </a:extLst>
          </p:cNvPr>
          <p:cNvSpPr/>
          <p:nvPr/>
        </p:nvSpPr>
        <p:spPr>
          <a:xfrm>
            <a:off x="6095999" y="5415137"/>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0875955-C86C-4D4A-95B2-ADF10EA3C30B}"/>
              </a:ext>
            </a:extLst>
          </p:cNvPr>
          <p:cNvSpPr txBox="1"/>
          <p:nvPr/>
        </p:nvSpPr>
        <p:spPr>
          <a:xfrm>
            <a:off x="6717436" y="5309624"/>
            <a:ext cx="3315165" cy="923330"/>
          </a:xfrm>
          <a:prstGeom prst="rect">
            <a:avLst/>
          </a:prstGeom>
          <a:noFill/>
        </p:spPr>
        <p:txBody>
          <a:bodyPr wrap="square" rtlCol="0">
            <a:spAutoFit/>
          </a:bodyPr>
          <a:lstStyle/>
          <a:p>
            <a:r>
              <a:rPr lang="en-US" altLang="zh-CN" dirty="0"/>
              <a:t>1,if Weight</a:t>
            </a:r>
            <a:r>
              <a:rPr lang="en-US" altLang="zh-CN" sz="1100" dirty="0"/>
              <a:t>3</a:t>
            </a:r>
            <a:r>
              <a:rPr lang="en-US" altLang="zh-CN" dirty="0"/>
              <a:t>(B,A) &gt; Mean</a:t>
            </a:r>
            <a:r>
              <a:rPr lang="en-US" altLang="zh-CN" sz="1100" dirty="0"/>
              <a:t>3</a:t>
            </a:r>
            <a:r>
              <a:rPr lang="en-US" altLang="zh-CN" dirty="0"/>
              <a:t>(B)</a:t>
            </a:r>
          </a:p>
          <a:p>
            <a:endParaRPr lang="en-US" altLang="zh-CN" dirty="0"/>
          </a:p>
          <a:p>
            <a:r>
              <a:rPr lang="en-US" altLang="zh-CN" dirty="0"/>
              <a:t>0,else</a:t>
            </a:r>
            <a:endParaRPr lang="zh-CN" altLang="en-US" dirty="0"/>
          </a:p>
        </p:txBody>
      </p:sp>
      <p:pic>
        <p:nvPicPr>
          <p:cNvPr id="10" name="图片 9">
            <a:extLst>
              <a:ext uri="{FF2B5EF4-FFF2-40B4-BE49-F238E27FC236}">
                <a16:creationId xmlns:a16="http://schemas.microsoft.com/office/drawing/2014/main" id="{2EBC7A0E-EA2D-4DFA-86DD-9690219AAF63}"/>
              </a:ext>
            </a:extLst>
          </p:cNvPr>
          <p:cNvPicPr>
            <a:picLocks noChangeAspect="1"/>
          </p:cNvPicPr>
          <p:nvPr/>
        </p:nvPicPr>
        <p:blipFill>
          <a:blip r:embed="rId3"/>
          <a:stretch>
            <a:fillRect/>
          </a:stretch>
        </p:blipFill>
        <p:spPr>
          <a:xfrm>
            <a:off x="5971273" y="2289328"/>
            <a:ext cx="1492327" cy="622332"/>
          </a:xfrm>
          <a:prstGeom prst="rect">
            <a:avLst/>
          </a:prstGeom>
        </p:spPr>
      </p:pic>
      <p:pic>
        <p:nvPicPr>
          <p:cNvPr id="13" name="图片 12">
            <a:extLst>
              <a:ext uri="{FF2B5EF4-FFF2-40B4-BE49-F238E27FC236}">
                <a16:creationId xmlns:a16="http://schemas.microsoft.com/office/drawing/2014/main" id="{1F93FB4F-62A6-403E-BFC6-3E39209F4CF4}"/>
              </a:ext>
            </a:extLst>
          </p:cNvPr>
          <p:cNvPicPr>
            <a:picLocks noChangeAspect="1"/>
          </p:cNvPicPr>
          <p:nvPr/>
        </p:nvPicPr>
        <p:blipFill>
          <a:blip r:embed="rId4"/>
          <a:stretch>
            <a:fillRect/>
          </a:stretch>
        </p:blipFill>
        <p:spPr>
          <a:xfrm>
            <a:off x="6001046" y="2923797"/>
            <a:ext cx="2184512" cy="774740"/>
          </a:xfrm>
          <a:prstGeom prst="rect">
            <a:avLst/>
          </a:prstGeom>
        </p:spPr>
      </p:pic>
      <p:pic>
        <p:nvPicPr>
          <p:cNvPr id="14" name="图片 13">
            <a:extLst>
              <a:ext uri="{FF2B5EF4-FFF2-40B4-BE49-F238E27FC236}">
                <a16:creationId xmlns:a16="http://schemas.microsoft.com/office/drawing/2014/main" id="{85F9C1DA-E185-41F3-8DCF-6C9D7C1E6AD4}"/>
              </a:ext>
            </a:extLst>
          </p:cNvPr>
          <p:cNvPicPr>
            <a:picLocks noChangeAspect="1"/>
          </p:cNvPicPr>
          <p:nvPr/>
        </p:nvPicPr>
        <p:blipFill>
          <a:blip r:embed="rId5"/>
          <a:stretch>
            <a:fillRect/>
          </a:stretch>
        </p:blipFill>
        <p:spPr>
          <a:xfrm>
            <a:off x="6095999" y="3692488"/>
            <a:ext cx="1447761" cy="804933"/>
          </a:xfrm>
          <a:prstGeom prst="rect">
            <a:avLst/>
          </a:prstGeom>
        </p:spPr>
      </p:pic>
      <p:pic>
        <p:nvPicPr>
          <p:cNvPr id="18" name="图片 17">
            <a:extLst>
              <a:ext uri="{FF2B5EF4-FFF2-40B4-BE49-F238E27FC236}">
                <a16:creationId xmlns:a16="http://schemas.microsoft.com/office/drawing/2014/main" id="{3707F13A-FE42-44B0-B7B1-99068119BD39}"/>
              </a:ext>
            </a:extLst>
          </p:cNvPr>
          <p:cNvPicPr>
            <a:picLocks noChangeAspect="1"/>
          </p:cNvPicPr>
          <p:nvPr/>
        </p:nvPicPr>
        <p:blipFill>
          <a:blip r:embed="rId6"/>
          <a:stretch>
            <a:fillRect/>
          </a:stretch>
        </p:blipFill>
        <p:spPr>
          <a:xfrm>
            <a:off x="0" y="1512061"/>
            <a:ext cx="4622645" cy="2044458"/>
          </a:xfrm>
          <a:prstGeom prst="rect">
            <a:avLst/>
          </a:prstGeom>
        </p:spPr>
      </p:pic>
      <p:pic>
        <p:nvPicPr>
          <p:cNvPr id="19" name="图片 18">
            <a:extLst>
              <a:ext uri="{FF2B5EF4-FFF2-40B4-BE49-F238E27FC236}">
                <a16:creationId xmlns:a16="http://schemas.microsoft.com/office/drawing/2014/main" id="{3E2FC7E5-7637-48DD-8371-D542EA7582CC}"/>
              </a:ext>
            </a:extLst>
          </p:cNvPr>
          <p:cNvPicPr>
            <a:picLocks noChangeAspect="1"/>
          </p:cNvPicPr>
          <p:nvPr/>
        </p:nvPicPr>
        <p:blipFill>
          <a:blip r:embed="rId7"/>
          <a:stretch>
            <a:fillRect/>
          </a:stretch>
        </p:blipFill>
        <p:spPr>
          <a:xfrm>
            <a:off x="61353" y="4088407"/>
            <a:ext cx="4529095" cy="1655462"/>
          </a:xfrm>
          <a:prstGeom prst="rect">
            <a:avLst/>
          </a:prstGeom>
        </p:spPr>
      </p:pic>
    </p:spTree>
    <p:extLst>
      <p:ext uri="{BB962C8B-B14F-4D97-AF65-F5344CB8AC3E}">
        <p14:creationId xmlns:p14="http://schemas.microsoft.com/office/powerpoint/2010/main" val="295077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07379"/>
            <a:ext cx="11353800" cy="1078084"/>
          </a:xfrm>
        </p:spPr>
        <p:txBody>
          <a:bodyPr>
            <a:normAutofit/>
          </a:bodyPr>
          <a:lstStyle/>
          <a:p>
            <a:r>
              <a:rPr lang="en-US" altLang="zh-CN" dirty="0"/>
              <a:t>Features of “RA-RB”</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11</a:t>
            </a:fld>
            <a:endParaRPr lang="zh-CN" altLang="en-US" dirty="0"/>
          </a:p>
        </p:txBody>
      </p:sp>
      <p:sp>
        <p:nvSpPr>
          <p:cNvPr id="9" name="内容占位符 2">
            <a:extLst>
              <a:ext uri="{FF2B5EF4-FFF2-40B4-BE49-F238E27FC236}">
                <a16:creationId xmlns:a16="http://schemas.microsoft.com/office/drawing/2014/main" id="{AB16F5CB-AA3B-42F6-A9D1-F178FCAAEA49}"/>
              </a:ext>
            </a:extLst>
          </p:cNvPr>
          <p:cNvSpPr>
            <a:spLocks noGrp="1"/>
          </p:cNvSpPr>
          <p:nvPr>
            <p:ph idx="1"/>
          </p:nvPr>
        </p:nvSpPr>
        <p:spPr>
          <a:xfrm>
            <a:off x="4517286" y="1507750"/>
            <a:ext cx="6768465" cy="4612005"/>
          </a:xfrm>
        </p:spPr>
        <p:txBody>
          <a:bodyPr>
            <a:normAutofit fontScale="97500"/>
          </a:bodyPr>
          <a:lstStyle/>
          <a:p>
            <a:pPr marL="0">
              <a:lnSpc>
                <a:spcPct val="110000"/>
              </a:lnSpc>
              <a:buFont typeface="Wingdings" panose="05000000000000000000" charset="0"/>
              <a:buChar char="Ø"/>
            </a:pPr>
            <a:r>
              <a:rPr lang="en-US" altLang="zh-CN" sz="1800" dirty="0"/>
              <a:t>Sum(A,B) = Weight</a:t>
            </a:r>
            <a:r>
              <a:rPr lang="en-US" altLang="zh-CN" sz="1100" dirty="0"/>
              <a:t>4</a:t>
            </a:r>
            <a:r>
              <a:rPr lang="en-US" altLang="zh-CN" sz="1800" dirty="0"/>
              <a:t>(A,B) + Weight</a:t>
            </a:r>
            <a:r>
              <a:rPr lang="en-US" altLang="zh-CN" sz="1100" dirty="0"/>
              <a:t>4</a:t>
            </a:r>
            <a:r>
              <a:rPr lang="en-US" altLang="zh-CN" sz="1800" dirty="0"/>
              <a:t>(B,A)</a:t>
            </a:r>
            <a:endParaRPr lang="en-US" altLang="zh-CN" sz="1600" dirty="0">
              <a:solidFill>
                <a:srgbClr val="0070C0"/>
              </a:solidFill>
              <a:latin typeface="TimesNewRoman"/>
            </a:endParaRPr>
          </a:p>
          <a:p>
            <a:pPr marL="0">
              <a:lnSpc>
                <a:spcPct val="110000"/>
              </a:lnSpc>
              <a:buFont typeface="Wingdings" panose="05000000000000000000" charset="0"/>
              <a:buChar char="Ø"/>
            </a:pPr>
            <a:r>
              <a:rPr lang="en-US" altLang="zh-CN" sz="1800" dirty="0"/>
              <a:t>Diff(A,B) = |Weight</a:t>
            </a:r>
            <a:r>
              <a:rPr lang="en-US" altLang="zh-CN" sz="1100" dirty="0"/>
              <a:t>4</a:t>
            </a:r>
            <a:r>
              <a:rPr lang="en-US" altLang="zh-CN" sz="1800" dirty="0"/>
              <a:t>(A,B) – Weight</a:t>
            </a:r>
            <a:r>
              <a:rPr lang="en-US" altLang="zh-CN" sz="1100" dirty="0"/>
              <a:t>4</a:t>
            </a:r>
            <a:r>
              <a:rPr lang="en-US" altLang="zh-CN" sz="1800" dirty="0"/>
              <a:t>(B,A)|</a:t>
            </a:r>
          </a:p>
          <a:p>
            <a:pPr marL="0">
              <a:lnSpc>
                <a:spcPct val="110000"/>
              </a:lnSpc>
              <a:buFont typeface="Wingdings" panose="05000000000000000000" charset="0"/>
              <a:buChar char="Ø"/>
            </a:pPr>
            <a:r>
              <a:rPr lang="en-US" altLang="zh-CN" sz="1800" dirty="0"/>
              <a:t>Norm(A) =</a:t>
            </a:r>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r>
              <a:rPr lang="en-US" altLang="zh-CN" sz="1800" dirty="0"/>
              <a:t>Norm(B) =</a:t>
            </a:r>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r>
              <a:rPr lang="en-US" altLang="zh-CN" sz="1800" dirty="0" err="1"/>
              <a:t>Gtm</a:t>
            </a:r>
            <a:r>
              <a:rPr lang="en-US" altLang="zh-CN" sz="1800" dirty="0"/>
              <a:t>(A,B) </a:t>
            </a:r>
            <a:r>
              <a:rPr lang="en-US" altLang="zh-CN" dirty="0">
                <a:latin typeface="Times New Roman" panose="02020603050405020304" charset="0"/>
                <a:cs typeface="Times New Roman" panose="02020603050405020304" charset="0"/>
              </a:rPr>
              <a:t>=</a:t>
            </a:r>
          </a:p>
          <a:p>
            <a:pPr>
              <a:lnSpc>
                <a:spcPct val="110000"/>
              </a:lnSpc>
              <a:buFont typeface="Wingdings" panose="05000000000000000000" charset="0"/>
              <a:buChar char="Ø"/>
            </a:pPr>
            <a:endParaRPr lang="en-US" altLang="zh-CN" sz="2100" dirty="0">
              <a:latin typeface="Times New Roman" panose="02020603050405020304" charset="0"/>
              <a:cs typeface="Times New Roman" panose="02020603050405020304" charset="0"/>
            </a:endParaRPr>
          </a:p>
          <a:p>
            <a:pPr>
              <a:lnSpc>
                <a:spcPct val="110000"/>
              </a:lnSpc>
              <a:buFont typeface="Wingdings" panose="05000000000000000000" charset="0"/>
              <a:buChar char="Ø"/>
            </a:pPr>
            <a:r>
              <a:rPr lang="en-US" altLang="zh-CN" sz="1800" dirty="0" err="1"/>
              <a:t>Gtm</a:t>
            </a:r>
            <a:r>
              <a:rPr lang="en-US" altLang="zh-CN" sz="1800" dirty="0"/>
              <a:t>(B,A) </a:t>
            </a:r>
            <a:r>
              <a:rPr lang="en-US" altLang="zh-CN" sz="2100" dirty="0">
                <a:latin typeface="Times New Roman" panose="02020603050405020304" charset="0"/>
                <a:cs typeface="Times New Roman" panose="02020603050405020304" charset="0"/>
              </a:rPr>
              <a:t>= </a:t>
            </a:r>
            <a:endParaRPr lang="en-US" altLang="zh-CN" sz="2100" dirty="0"/>
          </a:p>
        </p:txBody>
      </p:sp>
      <p:sp>
        <p:nvSpPr>
          <p:cNvPr id="11" name="左大括号 10">
            <a:extLst>
              <a:ext uri="{FF2B5EF4-FFF2-40B4-BE49-F238E27FC236}">
                <a16:creationId xmlns:a16="http://schemas.microsoft.com/office/drawing/2014/main" id="{39FE7923-4D4D-4FF6-85B8-76CD4182D5DA}"/>
              </a:ext>
            </a:extLst>
          </p:cNvPr>
          <p:cNvSpPr/>
          <p:nvPr/>
        </p:nvSpPr>
        <p:spPr>
          <a:xfrm>
            <a:off x="6096000" y="3983022"/>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3B7B431-9B6D-45AF-88A3-7E15550A164D}"/>
              </a:ext>
            </a:extLst>
          </p:cNvPr>
          <p:cNvSpPr txBox="1"/>
          <p:nvPr/>
        </p:nvSpPr>
        <p:spPr>
          <a:xfrm>
            <a:off x="6601311" y="3872900"/>
            <a:ext cx="3315165" cy="923330"/>
          </a:xfrm>
          <a:prstGeom prst="rect">
            <a:avLst/>
          </a:prstGeom>
          <a:noFill/>
        </p:spPr>
        <p:txBody>
          <a:bodyPr wrap="square" rtlCol="0">
            <a:spAutoFit/>
          </a:bodyPr>
          <a:lstStyle/>
          <a:p>
            <a:r>
              <a:rPr lang="en-US" altLang="zh-CN" dirty="0"/>
              <a:t>1,if Weight</a:t>
            </a:r>
            <a:r>
              <a:rPr lang="en-US" altLang="zh-CN" sz="1100" dirty="0"/>
              <a:t>4</a:t>
            </a:r>
            <a:r>
              <a:rPr lang="en-US" altLang="zh-CN" dirty="0"/>
              <a:t>(A,B) &gt; Mean</a:t>
            </a:r>
            <a:r>
              <a:rPr lang="en-US" altLang="zh-CN" sz="1100" dirty="0"/>
              <a:t>2</a:t>
            </a:r>
            <a:r>
              <a:rPr lang="en-US" altLang="zh-CN" dirty="0"/>
              <a:t>(A)</a:t>
            </a:r>
          </a:p>
          <a:p>
            <a:endParaRPr lang="en-US" altLang="zh-CN" dirty="0"/>
          </a:p>
          <a:p>
            <a:r>
              <a:rPr lang="en-US" altLang="zh-CN" dirty="0"/>
              <a:t>0,else</a:t>
            </a:r>
            <a:endParaRPr lang="zh-CN" altLang="en-US" dirty="0"/>
          </a:p>
        </p:txBody>
      </p:sp>
      <p:sp>
        <p:nvSpPr>
          <p:cNvPr id="16" name="左大括号 15">
            <a:extLst>
              <a:ext uri="{FF2B5EF4-FFF2-40B4-BE49-F238E27FC236}">
                <a16:creationId xmlns:a16="http://schemas.microsoft.com/office/drawing/2014/main" id="{E7F8113B-16CF-4692-A53B-741EC7A6C183}"/>
              </a:ext>
            </a:extLst>
          </p:cNvPr>
          <p:cNvSpPr/>
          <p:nvPr/>
        </p:nvSpPr>
        <p:spPr>
          <a:xfrm>
            <a:off x="6096000" y="5065185"/>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0875955-C86C-4D4A-95B2-ADF10EA3C30B}"/>
              </a:ext>
            </a:extLst>
          </p:cNvPr>
          <p:cNvSpPr txBox="1"/>
          <p:nvPr/>
        </p:nvSpPr>
        <p:spPr>
          <a:xfrm>
            <a:off x="6637566" y="4996327"/>
            <a:ext cx="3315165" cy="923330"/>
          </a:xfrm>
          <a:prstGeom prst="rect">
            <a:avLst/>
          </a:prstGeom>
          <a:noFill/>
        </p:spPr>
        <p:txBody>
          <a:bodyPr wrap="square" rtlCol="0">
            <a:spAutoFit/>
          </a:bodyPr>
          <a:lstStyle/>
          <a:p>
            <a:r>
              <a:rPr lang="en-US" altLang="zh-CN" dirty="0"/>
              <a:t>1,if Weight</a:t>
            </a:r>
            <a:r>
              <a:rPr lang="en-US" altLang="zh-CN" sz="1100" dirty="0"/>
              <a:t>4</a:t>
            </a:r>
            <a:r>
              <a:rPr lang="en-US" altLang="zh-CN" dirty="0"/>
              <a:t>(B,A) &gt; Mean</a:t>
            </a:r>
            <a:r>
              <a:rPr lang="en-US" altLang="zh-CN" sz="1100" dirty="0"/>
              <a:t>3</a:t>
            </a:r>
            <a:r>
              <a:rPr lang="en-US" altLang="zh-CN" dirty="0"/>
              <a:t>(B)</a:t>
            </a:r>
          </a:p>
          <a:p>
            <a:endParaRPr lang="en-US" altLang="zh-CN" dirty="0"/>
          </a:p>
          <a:p>
            <a:r>
              <a:rPr lang="en-US" altLang="zh-CN" dirty="0"/>
              <a:t>0,else</a:t>
            </a:r>
            <a:endParaRPr lang="zh-CN" altLang="en-US" dirty="0"/>
          </a:p>
        </p:txBody>
      </p:sp>
      <p:pic>
        <p:nvPicPr>
          <p:cNvPr id="10" name="图片 9">
            <a:extLst>
              <a:ext uri="{FF2B5EF4-FFF2-40B4-BE49-F238E27FC236}">
                <a16:creationId xmlns:a16="http://schemas.microsoft.com/office/drawing/2014/main" id="{CD4AA814-EA8D-4DC0-8525-B6134D5415AB}"/>
              </a:ext>
            </a:extLst>
          </p:cNvPr>
          <p:cNvPicPr>
            <a:picLocks noChangeAspect="1"/>
          </p:cNvPicPr>
          <p:nvPr/>
        </p:nvPicPr>
        <p:blipFill>
          <a:blip r:embed="rId3"/>
          <a:stretch>
            <a:fillRect/>
          </a:stretch>
        </p:blipFill>
        <p:spPr>
          <a:xfrm>
            <a:off x="6001304" y="2289328"/>
            <a:ext cx="2779869" cy="647681"/>
          </a:xfrm>
          <a:prstGeom prst="rect">
            <a:avLst/>
          </a:prstGeom>
        </p:spPr>
      </p:pic>
      <p:pic>
        <p:nvPicPr>
          <p:cNvPr id="13" name="图片 12">
            <a:extLst>
              <a:ext uri="{FF2B5EF4-FFF2-40B4-BE49-F238E27FC236}">
                <a16:creationId xmlns:a16="http://schemas.microsoft.com/office/drawing/2014/main" id="{8B4FC47B-66BF-45BA-8961-2749A9A4BDB8}"/>
              </a:ext>
            </a:extLst>
          </p:cNvPr>
          <p:cNvPicPr>
            <a:picLocks noChangeAspect="1"/>
          </p:cNvPicPr>
          <p:nvPr/>
        </p:nvPicPr>
        <p:blipFill>
          <a:blip r:embed="rId4"/>
          <a:stretch>
            <a:fillRect/>
          </a:stretch>
        </p:blipFill>
        <p:spPr>
          <a:xfrm>
            <a:off x="0" y="1524364"/>
            <a:ext cx="4481031" cy="1904636"/>
          </a:xfrm>
          <a:prstGeom prst="rect">
            <a:avLst/>
          </a:prstGeom>
        </p:spPr>
      </p:pic>
      <p:pic>
        <p:nvPicPr>
          <p:cNvPr id="14" name="图片 13">
            <a:extLst>
              <a:ext uri="{FF2B5EF4-FFF2-40B4-BE49-F238E27FC236}">
                <a16:creationId xmlns:a16="http://schemas.microsoft.com/office/drawing/2014/main" id="{989A99C8-B792-4468-9334-BDDA24E6FA1A}"/>
              </a:ext>
            </a:extLst>
          </p:cNvPr>
          <p:cNvPicPr>
            <a:picLocks noChangeAspect="1"/>
          </p:cNvPicPr>
          <p:nvPr/>
        </p:nvPicPr>
        <p:blipFill>
          <a:blip r:embed="rId5"/>
          <a:stretch>
            <a:fillRect/>
          </a:stretch>
        </p:blipFill>
        <p:spPr>
          <a:xfrm>
            <a:off x="66683" y="3894753"/>
            <a:ext cx="4454144" cy="1661204"/>
          </a:xfrm>
          <a:prstGeom prst="rect">
            <a:avLst/>
          </a:prstGeom>
        </p:spPr>
      </p:pic>
      <p:pic>
        <p:nvPicPr>
          <p:cNvPr id="18" name="图片 17">
            <a:extLst>
              <a:ext uri="{FF2B5EF4-FFF2-40B4-BE49-F238E27FC236}">
                <a16:creationId xmlns:a16="http://schemas.microsoft.com/office/drawing/2014/main" id="{B1C88F59-B8F7-4577-A5D7-6AB68CDDEFB0}"/>
              </a:ext>
            </a:extLst>
          </p:cNvPr>
          <p:cNvPicPr>
            <a:picLocks noChangeAspect="1"/>
          </p:cNvPicPr>
          <p:nvPr/>
        </p:nvPicPr>
        <p:blipFill>
          <a:blip r:embed="rId6"/>
          <a:stretch>
            <a:fillRect/>
          </a:stretch>
        </p:blipFill>
        <p:spPr>
          <a:xfrm>
            <a:off x="6001304" y="3074944"/>
            <a:ext cx="2498393" cy="639123"/>
          </a:xfrm>
          <a:prstGeom prst="rect">
            <a:avLst/>
          </a:prstGeom>
        </p:spPr>
      </p:pic>
    </p:spTree>
    <p:extLst>
      <p:ext uri="{BB962C8B-B14F-4D97-AF65-F5344CB8AC3E}">
        <p14:creationId xmlns:p14="http://schemas.microsoft.com/office/powerpoint/2010/main" val="409785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Experiments-</a:t>
            </a:r>
            <a:r>
              <a:rPr lang="en-US" altLang="zh-CN" dirty="0"/>
              <a:t>Datasets</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12</a:t>
            </a:fld>
            <a:endParaRPr lang="zh-CN" altLang="en-US" dirty="0"/>
          </a:p>
        </p:txBody>
      </p:sp>
      <p:graphicFrame>
        <p:nvGraphicFramePr>
          <p:cNvPr id="7" name="表格 6"/>
          <p:cNvGraphicFramePr/>
          <p:nvPr>
            <p:extLst>
              <p:ext uri="{D42A27DB-BD31-4B8C-83A1-F6EECF244321}">
                <p14:modId xmlns:p14="http://schemas.microsoft.com/office/powerpoint/2010/main" val="3990847000"/>
              </p:ext>
            </p:extLst>
          </p:nvPr>
        </p:nvGraphicFramePr>
        <p:xfrm>
          <a:off x="236220" y="2424430"/>
          <a:ext cx="6323965" cy="2402840"/>
        </p:xfrm>
        <a:graphic>
          <a:graphicData uri="http://schemas.openxmlformats.org/drawingml/2006/table">
            <a:tbl>
              <a:tblPr firstRow="1" bandRow="1">
                <a:tableStyleId>{5C22544A-7EE6-4342-B048-85BDC9FD1C3A}</a:tableStyleId>
              </a:tblPr>
              <a:tblGrid>
                <a:gridCol w="431800">
                  <a:extLst>
                    <a:ext uri="{9D8B030D-6E8A-4147-A177-3AD203B41FA5}">
                      <a16:colId xmlns:a16="http://schemas.microsoft.com/office/drawing/2014/main" val="20000"/>
                    </a:ext>
                  </a:extLst>
                </a:gridCol>
                <a:gridCol w="1908810">
                  <a:extLst>
                    <a:ext uri="{9D8B030D-6E8A-4147-A177-3AD203B41FA5}">
                      <a16:colId xmlns:a16="http://schemas.microsoft.com/office/drawing/2014/main" val="20001"/>
                    </a:ext>
                  </a:extLst>
                </a:gridCol>
                <a:gridCol w="1300191">
                  <a:extLst>
                    <a:ext uri="{9D8B030D-6E8A-4147-A177-3AD203B41FA5}">
                      <a16:colId xmlns:a16="http://schemas.microsoft.com/office/drawing/2014/main" val="20002"/>
                    </a:ext>
                  </a:extLst>
                </a:gridCol>
                <a:gridCol w="868410">
                  <a:extLst>
                    <a:ext uri="{9D8B030D-6E8A-4147-A177-3AD203B41FA5}">
                      <a16:colId xmlns:a16="http://schemas.microsoft.com/office/drawing/2014/main" val="20003"/>
                    </a:ext>
                  </a:extLst>
                </a:gridCol>
                <a:gridCol w="864699">
                  <a:extLst>
                    <a:ext uri="{9D8B030D-6E8A-4147-A177-3AD203B41FA5}">
                      <a16:colId xmlns:a16="http://schemas.microsoft.com/office/drawing/2014/main" val="20004"/>
                    </a:ext>
                  </a:extLst>
                </a:gridCol>
                <a:gridCol w="950055">
                  <a:extLst>
                    <a:ext uri="{9D8B030D-6E8A-4147-A177-3AD203B41FA5}">
                      <a16:colId xmlns:a16="http://schemas.microsoft.com/office/drawing/2014/main" val="20005"/>
                    </a:ext>
                  </a:extLst>
                </a:gridCol>
              </a:tblGrid>
              <a:tr h="381000">
                <a:tc>
                  <a:txBody>
                    <a:bodyPr/>
                    <a:lstStyle/>
                    <a:p>
                      <a:pPr>
                        <a:buNone/>
                      </a:pPr>
                      <a:r>
                        <a:rPr lang="en-US" altLang="zh-CN" sz="1600">
                          <a:latin typeface="Times New Roman" panose="02020603050405020304" charset="0"/>
                          <a:cs typeface="Times New Roman" panose="02020603050405020304" charset="0"/>
                        </a:rPr>
                        <a:t>ID</a:t>
                      </a:r>
                    </a:p>
                  </a:txBody>
                  <a:tcPr anchor="ctr"/>
                </a:tc>
                <a:tc>
                  <a:txBody>
                    <a:bodyPr/>
                    <a:lstStyle/>
                    <a:p>
                      <a:pPr>
                        <a:buNone/>
                      </a:pPr>
                      <a:r>
                        <a:rPr lang="zh-CN" altLang="en-US" sz="1600">
                          <a:latin typeface="Times New Roman" panose="02020603050405020304" charset="0"/>
                          <a:cs typeface="Times New Roman" panose="02020603050405020304" charset="0"/>
                        </a:rPr>
                        <a:t>Domain</a:t>
                      </a:r>
                    </a:p>
                  </a:txBody>
                  <a:tcPr anchor="ctr"/>
                </a:tc>
                <a:tc>
                  <a:txBody>
                    <a:bodyPr/>
                    <a:lstStyle/>
                    <a:p>
                      <a:pPr>
                        <a:buNone/>
                      </a:pPr>
                      <a:r>
                        <a:rPr lang="zh-CN" altLang="en-US" sz="1600">
                          <a:latin typeface="Times New Roman" panose="02020603050405020304" charset="0"/>
                          <a:cs typeface="Times New Roman" panose="02020603050405020304" charset="0"/>
                        </a:rPr>
                        <a:t># Total pairs</a:t>
                      </a:r>
                    </a:p>
                  </a:txBody>
                  <a:tcPr anchor="ctr"/>
                </a:tc>
                <a:tc>
                  <a:txBody>
                    <a:bodyPr/>
                    <a:lstStyle/>
                    <a:p>
                      <a:pPr>
                        <a:buNone/>
                      </a:pPr>
                      <a:r>
                        <a:rPr lang="zh-CN" altLang="en-US" sz="1600">
                          <a:latin typeface="Times New Roman" panose="02020603050405020304" charset="0"/>
                          <a:cs typeface="Times New Roman" panose="02020603050405020304" charset="0"/>
                        </a:rPr>
                        <a:t># </a:t>
                      </a:r>
                      <a:r>
                        <a:rPr lang="zh-CN" altLang="en-US" sz="1600" i="1">
                          <a:latin typeface="Times New Roman" panose="02020603050405020304" charset="0"/>
                          <a:cs typeface="Times New Roman" panose="02020603050405020304" charset="0"/>
                        </a:rPr>
                        <a:t>A</a:t>
                      </a:r>
                      <a:r>
                        <a:rPr lang="zh-CN" altLang="en-US" sz="1600">
                          <a:latin typeface="Times New Roman" panose="02020603050405020304" charset="0"/>
                          <a:cs typeface="Times New Roman" panose="02020603050405020304" charset="0"/>
                        </a:rPr>
                        <a:t>→</a:t>
                      </a:r>
                      <a:r>
                        <a:rPr lang="zh-CN" altLang="en-US" sz="1600" i="1">
                          <a:latin typeface="Times New Roman" panose="02020603050405020304" charset="0"/>
                          <a:cs typeface="Times New Roman" panose="02020603050405020304" charset="0"/>
                        </a:rPr>
                        <a:t>B</a:t>
                      </a:r>
                    </a:p>
                  </a:txBody>
                  <a:tcPr anchor="ctr"/>
                </a:tc>
                <a:tc>
                  <a:txBody>
                    <a:bodyPr/>
                    <a:lstStyle/>
                    <a:p>
                      <a:pPr>
                        <a:buNone/>
                      </a:pPr>
                      <a:r>
                        <a:rPr lang="zh-CN" altLang="en-US" sz="1600">
                          <a:latin typeface="Times New Roman" panose="02020603050405020304" charset="0"/>
                          <a:cs typeface="Times New Roman" panose="02020603050405020304" charset="0"/>
                        </a:rPr>
                        <a:t># </a:t>
                      </a:r>
                      <a:r>
                        <a:rPr lang="zh-CN" altLang="en-US" sz="1600" i="1">
                          <a:latin typeface="Times New Roman" panose="02020603050405020304" charset="0"/>
                          <a:cs typeface="Times New Roman" panose="02020603050405020304" charset="0"/>
                        </a:rPr>
                        <a:t>B</a:t>
                      </a:r>
                      <a:r>
                        <a:rPr lang="zh-CN" altLang="en-US" sz="1600">
                          <a:latin typeface="Times New Roman" panose="02020603050405020304" charset="0"/>
                          <a:cs typeface="Times New Roman" panose="02020603050405020304" charset="0"/>
                        </a:rPr>
                        <a:t>→</a:t>
                      </a:r>
                      <a:r>
                        <a:rPr lang="zh-CN" altLang="en-US" sz="1600" i="1">
                          <a:latin typeface="Times New Roman" panose="02020603050405020304" charset="0"/>
                          <a:cs typeface="Times New Roman" panose="02020603050405020304" charset="0"/>
                        </a:rPr>
                        <a:t>A</a:t>
                      </a:r>
                    </a:p>
                  </a:txBody>
                  <a:tcPr anchor="ctr"/>
                </a:tc>
                <a:tc>
                  <a:txBody>
                    <a:bodyPr/>
                    <a:lstStyle/>
                    <a:p>
                      <a:pPr>
                        <a:buNone/>
                      </a:pPr>
                      <a:r>
                        <a:rPr lang="zh-CN" altLang="en-US" sz="1600">
                          <a:latin typeface="Times New Roman" panose="02020603050405020304" charset="0"/>
                          <a:cs typeface="Times New Roman" panose="02020603050405020304" charset="0"/>
                        </a:rPr>
                        <a:t># Others</a:t>
                      </a:r>
                    </a:p>
                  </a:txBody>
                  <a:tcPr anchor="ctr"/>
                </a:tc>
                <a:extLst>
                  <a:ext uri="{0D108BD9-81ED-4DB2-BD59-A6C34878D82A}">
                    <a16:rowId xmlns:a16="http://schemas.microsoft.com/office/drawing/2014/main" val="10000"/>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1</a:t>
                      </a:r>
                    </a:p>
                  </a:txBody>
                  <a:tcPr anchor="ctr"/>
                </a:tc>
                <a:tc>
                  <a:txBody>
                    <a:bodyPr/>
                    <a:lstStyle/>
                    <a:p>
                      <a:pPr algn="l">
                        <a:buNone/>
                      </a:pPr>
                      <a:r>
                        <a:rPr lang="zh-CN" altLang="en-US" sz="2000" baseline="-25000">
                          <a:cs typeface="+mn-lt"/>
                        </a:rPr>
                        <a:t>Global Warming</a:t>
                      </a:r>
                    </a:p>
                  </a:txBody>
                  <a:tcPr/>
                </a:tc>
                <a:tc>
                  <a:txBody>
                    <a:bodyPr/>
                    <a:lstStyle/>
                    <a:p>
                      <a:pPr>
                        <a:buNone/>
                      </a:pPr>
                      <a:r>
                        <a:rPr lang="zh-CN" altLang="en-US" sz="1600" dirty="0">
                          <a:latin typeface="Times New Roman" panose="02020603050405020304" charset="0"/>
                          <a:cs typeface="Times New Roman" panose="02020603050405020304" charset="0"/>
                        </a:rPr>
                        <a:t>400</a:t>
                      </a:r>
                    </a:p>
                  </a:txBody>
                  <a:tcPr anchor="ctr"/>
                </a:tc>
                <a:tc>
                  <a:txBody>
                    <a:bodyPr/>
                    <a:lstStyle/>
                    <a:p>
                      <a:pPr>
                        <a:buNone/>
                      </a:pPr>
                      <a:r>
                        <a:rPr lang="zh-CN" altLang="en-US" sz="1600">
                          <a:latin typeface="Times New Roman" panose="02020603050405020304" charset="0"/>
                          <a:cs typeface="Times New Roman" panose="02020603050405020304" charset="0"/>
                        </a:rPr>
                        <a:t>82</a:t>
                      </a:r>
                    </a:p>
                  </a:txBody>
                  <a:tcPr anchor="ctr"/>
                </a:tc>
                <a:tc>
                  <a:txBody>
                    <a:bodyPr/>
                    <a:lstStyle/>
                    <a:p>
                      <a:pPr>
                        <a:buNone/>
                      </a:pPr>
                      <a:r>
                        <a:rPr lang="zh-CN" altLang="en-US" sz="1600">
                          <a:latin typeface="Times New Roman" panose="02020603050405020304" charset="0"/>
                          <a:cs typeface="Times New Roman" panose="02020603050405020304" charset="0"/>
                        </a:rPr>
                        <a:t>68</a:t>
                      </a:r>
                    </a:p>
                  </a:txBody>
                  <a:tcPr anchor="ctr"/>
                </a:tc>
                <a:tc>
                  <a:txBody>
                    <a:bodyPr/>
                    <a:lstStyle/>
                    <a:p>
                      <a:pPr>
                        <a:buNone/>
                      </a:pPr>
                      <a:r>
                        <a:rPr lang="zh-CN" altLang="en-US" sz="1600" dirty="0">
                          <a:latin typeface="Times New Roman" panose="02020603050405020304" charset="0"/>
                          <a:cs typeface="Times New Roman" panose="02020603050405020304" charset="0"/>
                        </a:rPr>
                        <a:t>250</a:t>
                      </a:r>
                    </a:p>
                  </a:txBody>
                  <a:tcPr anchor="ctr"/>
                </a:tc>
                <a:extLst>
                  <a:ext uri="{0D108BD9-81ED-4DB2-BD59-A6C34878D82A}">
                    <a16:rowId xmlns:a16="http://schemas.microsoft.com/office/drawing/2014/main" val="10001"/>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2</a:t>
                      </a:r>
                    </a:p>
                  </a:txBody>
                  <a:tcPr anchor="ctr"/>
                </a:tc>
                <a:tc>
                  <a:txBody>
                    <a:bodyPr/>
                    <a:lstStyle/>
                    <a:p>
                      <a:pPr algn="l">
                        <a:buNone/>
                      </a:pPr>
                      <a:r>
                        <a:rPr lang="zh-CN" altLang="en-US" sz="2000" baseline="-25000">
                          <a:cs typeface="+mn-lt"/>
                        </a:rPr>
                        <a:t>Meiosis</a:t>
                      </a:r>
                    </a:p>
                  </a:txBody>
                  <a:tcPr/>
                </a:tc>
                <a:tc>
                  <a:txBody>
                    <a:bodyPr/>
                    <a:lstStyle/>
                    <a:p>
                      <a:pPr>
                        <a:buNone/>
                      </a:pPr>
                      <a:r>
                        <a:rPr lang="zh-CN" altLang="en-US" sz="1600" dirty="0">
                          <a:latin typeface="Times New Roman" panose="02020603050405020304" charset="0"/>
                          <a:cs typeface="Times New Roman" panose="02020603050405020304" charset="0"/>
                        </a:rPr>
                        <a:t>34</a:t>
                      </a:r>
                      <a:r>
                        <a:rPr lang="en-US" altLang="zh-CN" sz="1600">
                          <a:latin typeface="Times New Roman" panose="02020603050405020304" charset="0"/>
                          <a:cs typeface="Times New Roman" panose="02020603050405020304" charset="0"/>
                        </a:rPr>
                        <a:t>7</a:t>
                      </a:r>
                      <a:endParaRPr lang="zh-CN" altLang="en-US" sz="1600">
                        <a:latin typeface="Times New Roman" panose="02020603050405020304" charset="0"/>
                        <a:cs typeface="Times New Roman" panose="02020603050405020304" charset="0"/>
                      </a:endParaRPr>
                    </a:p>
                  </a:txBody>
                  <a:tcPr anchor="ctr"/>
                </a:tc>
                <a:tc>
                  <a:txBody>
                    <a:bodyPr/>
                    <a:lstStyle/>
                    <a:p>
                      <a:pPr>
                        <a:buNone/>
                      </a:pPr>
                      <a:r>
                        <a:rPr lang="zh-CN" altLang="en-US" sz="1600">
                          <a:latin typeface="Times New Roman" panose="02020603050405020304" charset="0"/>
                          <a:cs typeface="Times New Roman" panose="02020603050405020304" charset="0"/>
                        </a:rPr>
                        <a:t>125</a:t>
                      </a:r>
                    </a:p>
                  </a:txBody>
                  <a:tcPr anchor="ctr"/>
                </a:tc>
                <a:tc>
                  <a:txBody>
                    <a:bodyPr/>
                    <a:lstStyle/>
                    <a:p>
                      <a:pPr>
                        <a:buNone/>
                      </a:pPr>
                      <a:r>
                        <a:rPr lang="zh-CN" altLang="en-US" sz="1600">
                          <a:latin typeface="Times New Roman" panose="02020603050405020304" charset="0"/>
                          <a:cs typeface="Times New Roman" panose="02020603050405020304" charset="0"/>
                        </a:rPr>
                        <a:t>61</a:t>
                      </a:r>
                    </a:p>
                  </a:txBody>
                  <a:tcPr anchor="ctr"/>
                </a:tc>
                <a:tc>
                  <a:txBody>
                    <a:bodyPr/>
                    <a:lstStyle/>
                    <a:p>
                      <a:pPr>
                        <a:buNone/>
                      </a:pPr>
                      <a:r>
                        <a:rPr lang="zh-CN" altLang="en-US" sz="1600" dirty="0">
                          <a:latin typeface="Times New Roman" panose="02020603050405020304" charset="0"/>
                          <a:cs typeface="Times New Roman" panose="02020603050405020304" charset="0"/>
                        </a:rPr>
                        <a:t>160</a:t>
                      </a:r>
                    </a:p>
                  </a:txBody>
                  <a:tcPr anchor="ctr"/>
                </a:tc>
                <a:extLst>
                  <a:ext uri="{0D108BD9-81ED-4DB2-BD59-A6C34878D82A}">
                    <a16:rowId xmlns:a16="http://schemas.microsoft.com/office/drawing/2014/main" val="10002"/>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3</a:t>
                      </a:r>
                    </a:p>
                  </a:txBody>
                  <a:tcPr anchor="ctr"/>
                </a:tc>
                <a:tc>
                  <a:txBody>
                    <a:bodyPr/>
                    <a:lstStyle/>
                    <a:p>
                      <a:pPr algn="l">
                        <a:buNone/>
                      </a:pPr>
                      <a:r>
                        <a:rPr lang="zh-CN" altLang="en-US" sz="2000" baseline="-25000">
                          <a:cs typeface="+mn-lt"/>
                        </a:rPr>
                        <a:t>Newton</a:t>
                      </a:r>
                      <a:r>
                        <a:rPr lang="en-US" altLang="zh-CN" sz="2000" baseline="-25000">
                          <a:cs typeface="+mn-lt"/>
                        </a:rPr>
                        <a:t>'</a:t>
                      </a:r>
                      <a:r>
                        <a:rPr lang="zh-CN" altLang="en-US" sz="2000" baseline="-25000">
                          <a:cs typeface="+mn-lt"/>
                        </a:rPr>
                        <a:t>s Laws of Motion</a:t>
                      </a:r>
                    </a:p>
                  </a:txBody>
                  <a:tcPr/>
                </a:tc>
                <a:tc>
                  <a:txBody>
                    <a:bodyPr/>
                    <a:lstStyle/>
                    <a:p>
                      <a:pPr>
                        <a:buNone/>
                      </a:pPr>
                      <a:r>
                        <a:rPr lang="zh-CN" altLang="en-US" sz="1600" dirty="0">
                          <a:latin typeface="Times New Roman" panose="02020603050405020304" charset="0"/>
                          <a:cs typeface="Times New Roman" panose="02020603050405020304" charset="0"/>
                        </a:rPr>
                        <a:t>400</a:t>
                      </a:r>
                    </a:p>
                  </a:txBody>
                  <a:tcPr anchor="ctr"/>
                </a:tc>
                <a:tc>
                  <a:txBody>
                    <a:bodyPr/>
                    <a:lstStyle/>
                    <a:p>
                      <a:pPr>
                        <a:buNone/>
                      </a:pPr>
                      <a:r>
                        <a:rPr lang="zh-CN" altLang="en-US" sz="1600">
                          <a:latin typeface="Times New Roman" panose="02020603050405020304" charset="0"/>
                          <a:cs typeface="Times New Roman" panose="02020603050405020304" charset="0"/>
                        </a:rPr>
                        <a:t>116</a:t>
                      </a:r>
                    </a:p>
                  </a:txBody>
                  <a:tcPr anchor="ctr"/>
                </a:tc>
                <a:tc>
                  <a:txBody>
                    <a:bodyPr/>
                    <a:lstStyle/>
                    <a:p>
                      <a:pPr>
                        <a:buNone/>
                      </a:pPr>
                      <a:r>
                        <a:rPr lang="zh-CN" altLang="en-US" sz="1600">
                          <a:latin typeface="Times New Roman" panose="02020603050405020304" charset="0"/>
                          <a:cs typeface="Times New Roman" panose="02020603050405020304" charset="0"/>
                        </a:rPr>
                        <a:t>61</a:t>
                      </a:r>
                    </a:p>
                  </a:txBody>
                  <a:tcPr anchor="ctr"/>
                </a:tc>
                <a:tc>
                  <a:txBody>
                    <a:bodyPr/>
                    <a:lstStyle/>
                    <a:p>
                      <a:pPr>
                        <a:buNone/>
                      </a:pPr>
                      <a:r>
                        <a:rPr lang="zh-CN" altLang="en-US" sz="1600" dirty="0">
                          <a:latin typeface="Times New Roman" panose="02020603050405020304" charset="0"/>
                          <a:cs typeface="Times New Roman" panose="02020603050405020304" charset="0"/>
                        </a:rPr>
                        <a:t>223</a:t>
                      </a:r>
                    </a:p>
                  </a:txBody>
                  <a:tcPr anchor="ctr"/>
                </a:tc>
                <a:extLst>
                  <a:ext uri="{0D108BD9-81ED-4DB2-BD59-A6C34878D82A}">
                    <a16:rowId xmlns:a16="http://schemas.microsoft.com/office/drawing/2014/main" val="10003"/>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4</a:t>
                      </a:r>
                    </a:p>
                  </a:txBody>
                  <a:tcPr anchor="ctr"/>
                </a:tc>
                <a:tc>
                  <a:txBody>
                    <a:bodyPr/>
                    <a:lstStyle/>
                    <a:p>
                      <a:pPr algn="l">
                        <a:buNone/>
                      </a:pPr>
                      <a:r>
                        <a:rPr lang="zh-CN" altLang="en-US" sz="2000" baseline="-25000">
                          <a:latin typeface="Times New Roman" panose="02020603050405020304" charset="0"/>
                          <a:cs typeface="Times New Roman" panose="02020603050405020304" charset="0"/>
                        </a:rPr>
                        <a:t>Parallel Postulate</a:t>
                      </a:r>
                    </a:p>
                  </a:txBody>
                  <a:tcPr/>
                </a:tc>
                <a:tc>
                  <a:txBody>
                    <a:bodyPr/>
                    <a:lstStyle/>
                    <a:p>
                      <a:pPr>
                        <a:buNone/>
                      </a:pPr>
                      <a:r>
                        <a:rPr lang="zh-CN" altLang="en-US" sz="1600">
                          <a:latin typeface="Times New Roman" panose="02020603050405020304" charset="0"/>
                          <a:cs typeface="Times New Roman" panose="02020603050405020304" charset="0"/>
                        </a:rPr>
                        <a:t>200</a:t>
                      </a:r>
                    </a:p>
                  </a:txBody>
                  <a:tcPr anchor="ctr"/>
                </a:tc>
                <a:tc>
                  <a:txBody>
                    <a:bodyPr/>
                    <a:lstStyle/>
                    <a:p>
                      <a:pPr>
                        <a:buNone/>
                      </a:pPr>
                      <a:r>
                        <a:rPr lang="zh-CN" altLang="en-US" sz="1600">
                          <a:latin typeface="Times New Roman" panose="02020603050405020304" charset="0"/>
                          <a:cs typeface="Times New Roman" panose="02020603050405020304" charset="0"/>
                        </a:rPr>
                        <a:t>41</a:t>
                      </a:r>
                    </a:p>
                  </a:txBody>
                  <a:tcPr anchor="ctr"/>
                </a:tc>
                <a:tc>
                  <a:txBody>
                    <a:bodyPr/>
                    <a:lstStyle/>
                    <a:p>
                      <a:pPr>
                        <a:buNone/>
                      </a:pPr>
                      <a:r>
                        <a:rPr lang="zh-CN" altLang="en-US" sz="1600">
                          <a:latin typeface="Times New Roman" panose="02020603050405020304" charset="0"/>
                          <a:cs typeface="Times New Roman" panose="02020603050405020304" charset="0"/>
                        </a:rPr>
                        <a:t>27</a:t>
                      </a:r>
                    </a:p>
                  </a:txBody>
                  <a:tcPr anchor="ctr"/>
                </a:tc>
                <a:tc>
                  <a:txBody>
                    <a:bodyPr/>
                    <a:lstStyle/>
                    <a:p>
                      <a:pPr>
                        <a:buNone/>
                      </a:pPr>
                      <a:r>
                        <a:rPr lang="zh-CN" altLang="en-US" sz="1600" dirty="0">
                          <a:latin typeface="Times New Roman" panose="02020603050405020304" charset="0"/>
                          <a:cs typeface="Times New Roman" panose="02020603050405020304" charset="0"/>
                        </a:rPr>
                        <a:t>132</a:t>
                      </a:r>
                    </a:p>
                  </a:txBody>
                  <a:tcPr anchor="ctr"/>
                </a:tc>
                <a:extLst>
                  <a:ext uri="{0D108BD9-81ED-4DB2-BD59-A6C34878D82A}">
                    <a16:rowId xmlns:a16="http://schemas.microsoft.com/office/drawing/2014/main" val="10004"/>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5</a:t>
                      </a:r>
                    </a:p>
                  </a:txBody>
                  <a:tcPr anchor="ctr"/>
                </a:tc>
                <a:tc>
                  <a:txBody>
                    <a:bodyPr/>
                    <a:lstStyle/>
                    <a:p>
                      <a:pPr algn="l">
                        <a:buNone/>
                      </a:pPr>
                      <a:r>
                        <a:rPr lang="zh-CN" altLang="en-US" sz="2000" baseline="-25000">
                          <a:cs typeface="+mn-lt"/>
                        </a:rPr>
                        <a:t>Public-key Cryptography</a:t>
                      </a:r>
                    </a:p>
                  </a:txBody>
                  <a:tcPr/>
                </a:tc>
                <a:tc>
                  <a:txBody>
                    <a:bodyPr/>
                    <a:lstStyle/>
                    <a:p>
                      <a:pPr>
                        <a:buNone/>
                      </a:pPr>
                      <a:r>
                        <a:rPr lang="zh-CN" altLang="en-US" sz="1600">
                          <a:latin typeface="Times New Roman" panose="02020603050405020304" charset="0"/>
                          <a:cs typeface="Times New Roman" panose="02020603050405020304" charset="0"/>
                        </a:rPr>
                        <a:t>200</a:t>
                      </a:r>
                    </a:p>
                  </a:txBody>
                  <a:tcPr anchor="ctr"/>
                </a:tc>
                <a:tc>
                  <a:txBody>
                    <a:bodyPr/>
                    <a:lstStyle/>
                    <a:p>
                      <a:pPr>
                        <a:buNone/>
                      </a:pPr>
                      <a:r>
                        <a:rPr lang="zh-CN" altLang="en-US" sz="1600">
                          <a:latin typeface="Times New Roman" panose="02020603050405020304" charset="0"/>
                          <a:cs typeface="Times New Roman" panose="02020603050405020304" charset="0"/>
                        </a:rPr>
                        <a:t>77</a:t>
                      </a:r>
                    </a:p>
                  </a:txBody>
                  <a:tcPr anchor="ctr"/>
                </a:tc>
                <a:tc>
                  <a:txBody>
                    <a:bodyPr/>
                    <a:lstStyle/>
                    <a:p>
                      <a:pPr>
                        <a:buNone/>
                      </a:pPr>
                      <a:r>
                        <a:rPr lang="zh-CN" altLang="en-US" sz="1600">
                          <a:latin typeface="Times New Roman" panose="02020603050405020304" charset="0"/>
                          <a:cs typeface="Times New Roman" panose="02020603050405020304" charset="0"/>
                        </a:rPr>
                        <a:t>28</a:t>
                      </a:r>
                    </a:p>
                  </a:txBody>
                  <a:tcPr anchor="ctr"/>
                </a:tc>
                <a:tc>
                  <a:txBody>
                    <a:bodyPr/>
                    <a:lstStyle/>
                    <a:p>
                      <a:pPr>
                        <a:buNone/>
                      </a:pPr>
                      <a:r>
                        <a:rPr lang="zh-CN" altLang="en-US" sz="1600" dirty="0">
                          <a:latin typeface="Times New Roman" panose="02020603050405020304" charset="0"/>
                          <a:cs typeface="Times New Roman" panose="02020603050405020304" charset="0"/>
                        </a:rPr>
                        <a:t>95</a:t>
                      </a:r>
                    </a:p>
                  </a:txBody>
                  <a:tcPr anchor="ctr"/>
                </a:tc>
                <a:extLst>
                  <a:ext uri="{0D108BD9-81ED-4DB2-BD59-A6C34878D82A}">
                    <a16:rowId xmlns:a16="http://schemas.microsoft.com/office/drawing/2014/main" val="10005"/>
                  </a:ext>
                </a:extLst>
              </a:tr>
            </a:tbl>
          </a:graphicData>
        </a:graphic>
      </p:graphicFrame>
      <p:sp>
        <p:nvSpPr>
          <p:cNvPr id="3" name="文本框 2"/>
          <p:cNvSpPr txBox="1"/>
          <p:nvPr/>
        </p:nvSpPr>
        <p:spPr>
          <a:xfrm>
            <a:off x="2486660" y="1918970"/>
            <a:ext cx="1823720" cy="398780"/>
          </a:xfrm>
          <a:prstGeom prst="rect">
            <a:avLst/>
          </a:prstGeom>
          <a:noFill/>
        </p:spPr>
        <p:txBody>
          <a:bodyPr wrap="none" rtlCol="0">
            <a:spAutoFit/>
          </a:bodyPr>
          <a:lstStyle/>
          <a:p>
            <a:pPr algn="l"/>
            <a:r>
              <a:rPr lang="zh-CN" altLang="en-US" sz="2000">
                <a:latin typeface="Times New Roman" panose="02020603050405020304" charset="0"/>
                <a:cs typeface="Times New Roman" panose="02020603050405020304" charset="0"/>
              </a:rPr>
              <a:t>CMU datasets</a:t>
            </a:r>
            <a:r>
              <a:rPr lang="en-US" altLang="zh-CN" sz="2000" baseline="30000">
                <a:solidFill>
                  <a:srgbClr val="7030A0"/>
                </a:solidFill>
                <a:latin typeface="Times New Roman" panose="02020603050405020304" charset="0"/>
                <a:cs typeface="Times New Roman" panose="02020603050405020304" charset="0"/>
              </a:rPr>
              <a:t>[1]</a:t>
            </a:r>
          </a:p>
        </p:txBody>
      </p:sp>
      <p:graphicFrame>
        <p:nvGraphicFramePr>
          <p:cNvPr id="8" name="表格 7"/>
          <p:cNvGraphicFramePr/>
          <p:nvPr/>
        </p:nvGraphicFramePr>
        <p:xfrm>
          <a:off x="6970395" y="2614930"/>
          <a:ext cx="4743450" cy="1905000"/>
        </p:xfrm>
        <a:graphic>
          <a:graphicData uri="http://schemas.openxmlformats.org/drawingml/2006/table">
            <a:tbl>
              <a:tblPr firstRow="1" bandRow="1">
                <a:tableStyleId>{5C22544A-7EE6-4342-B048-85BDC9FD1C3A}</a:tableStyleId>
              </a:tblPr>
              <a:tblGrid>
                <a:gridCol w="466725">
                  <a:extLst>
                    <a:ext uri="{9D8B030D-6E8A-4147-A177-3AD203B41FA5}">
                      <a16:colId xmlns:a16="http://schemas.microsoft.com/office/drawing/2014/main" val="20000"/>
                    </a:ext>
                  </a:extLst>
                </a:gridCol>
                <a:gridCol w="1421130">
                  <a:extLst>
                    <a:ext uri="{9D8B030D-6E8A-4147-A177-3AD203B41FA5}">
                      <a16:colId xmlns:a16="http://schemas.microsoft.com/office/drawing/2014/main" val="20001"/>
                    </a:ext>
                  </a:extLst>
                </a:gridCol>
                <a:gridCol w="1374243">
                  <a:extLst>
                    <a:ext uri="{9D8B030D-6E8A-4147-A177-3AD203B41FA5}">
                      <a16:colId xmlns:a16="http://schemas.microsoft.com/office/drawing/2014/main" val="20002"/>
                    </a:ext>
                  </a:extLst>
                </a:gridCol>
                <a:gridCol w="1481352">
                  <a:extLst>
                    <a:ext uri="{9D8B030D-6E8A-4147-A177-3AD203B41FA5}">
                      <a16:colId xmlns:a16="http://schemas.microsoft.com/office/drawing/2014/main" val="20003"/>
                    </a:ext>
                  </a:extLst>
                </a:gridCol>
              </a:tblGrid>
              <a:tr h="381000">
                <a:tc>
                  <a:txBody>
                    <a:bodyPr/>
                    <a:lstStyle/>
                    <a:p>
                      <a:pPr>
                        <a:buNone/>
                      </a:pPr>
                      <a:r>
                        <a:rPr lang="en-US" altLang="zh-CN" sz="1600">
                          <a:latin typeface="Times New Roman" panose="02020603050405020304" charset="0"/>
                          <a:cs typeface="Times New Roman" panose="02020603050405020304" charset="0"/>
                        </a:rPr>
                        <a:t>ID</a:t>
                      </a:r>
                    </a:p>
                  </a:txBody>
                  <a:tcPr anchor="ctr"/>
                </a:tc>
                <a:tc>
                  <a:txBody>
                    <a:bodyPr/>
                    <a:lstStyle/>
                    <a:p>
                      <a:pPr>
                        <a:buNone/>
                      </a:pPr>
                      <a:r>
                        <a:rPr lang="zh-CN" altLang="en-US" sz="1600">
                          <a:latin typeface="Times New Roman" panose="02020603050405020304" charset="0"/>
                          <a:cs typeface="Times New Roman" panose="02020603050405020304" charset="0"/>
                          <a:sym typeface="+mn-ea"/>
                        </a:rPr>
                        <a:t>Domain</a:t>
                      </a:r>
                      <a:endParaRPr lang="zh-CN" altLang="en-US" sz="1600">
                        <a:latin typeface="Times New Roman" panose="02020603050405020304" charset="0"/>
                        <a:cs typeface="Times New Roman" panose="02020603050405020304" charset="0"/>
                      </a:endParaRPr>
                    </a:p>
                  </a:txBody>
                  <a:tcPr anchor="ctr"/>
                </a:tc>
                <a:tc>
                  <a:txBody>
                    <a:bodyPr/>
                    <a:lstStyle/>
                    <a:p>
                      <a:pPr>
                        <a:buNone/>
                      </a:pPr>
                      <a:r>
                        <a:rPr lang="zh-CN" altLang="en-US" sz="1600">
                          <a:latin typeface="Times New Roman" panose="02020603050405020304" charset="0"/>
                          <a:cs typeface="Times New Roman" panose="02020603050405020304" charset="0"/>
                        </a:rPr>
                        <a:t># Total pairs</a:t>
                      </a:r>
                    </a:p>
                  </a:txBody>
                  <a:tcPr anchor="ctr"/>
                </a:tc>
                <a:tc>
                  <a:txBody>
                    <a:bodyPr/>
                    <a:lstStyle/>
                    <a:p>
                      <a:pPr>
                        <a:buNone/>
                      </a:pPr>
                      <a:r>
                        <a:rPr lang="zh-CN" altLang="en-US" sz="1600">
                          <a:latin typeface="Times New Roman" panose="02020603050405020304" charset="0"/>
                          <a:cs typeface="Times New Roman" panose="02020603050405020304" charset="0"/>
                        </a:rPr>
                        <a:t># Prerequisites</a:t>
                      </a:r>
                    </a:p>
                  </a:txBody>
                  <a:tcPr anchor="ctr"/>
                </a:tc>
                <a:extLst>
                  <a:ext uri="{0D108BD9-81ED-4DB2-BD59-A6C34878D82A}">
                    <a16:rowId xmlns:a16="http://schemas.microsoft.com/office/drawing/2014/main" val="10000"/>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6</a:t>
                      </a:r>
                    </a:p>
                  </a:txBody>
                  <a:tcPr anchor="ctr"/>
                </a:tc>
                <a:tc>
                  <a:txBody>
                    <a:bodyPr/>
                    <a:lstStyle/>
                    <a:p>
                      <a:pPr algn="l">
                        <a:buNone/>
                      </a:pPr>
                      <a:r>
                        <a:rPr lang="zh-CN" altLang="en-US" sz="2400" baseline="-25000">
                          <a:latin typeface="Times New Roman" panose="02020603050405020304" charset="0"/>
                          <a:cs typeface="Times New Roman" panose="02020603050405020304" charset="0"/>
                        </a:rPr>
                        <a:t>Data Mining</a:t>
                      </a:r>
                    </a:p>
                  </a:txBody>
                  <a:tcPr/>
                </a:tc>
                <a:tc>
                  <a:txBody>
                    <a:bodyPr/>
                    <a:lstStyle/>
                    <a:p>
                      <a:pPr>
                        <a:buNone/>
                      </a:pPr>
                      <a:r>
                        <a:rPr lang="zh-CN" altLang="en-US" sz="1600">
                          <a:latin typeface="Times New Roman" panose="02020603050405020304" charset="0"/>
                          <a:cs typeface="Times New Roman" panose="02020603050405020304" charset="0"/>
                        </a:rPr>
                        <a:t>826</a:t>
                      </a:r>
                    </a:p>
                  </a:txBody>
                  <a:tcPr anchor="ctr"/>
                </a:tc>
                <a:tc>
                  <a:txBody>
                    <a:bodyPr/>
                    <a:lstStyle/>
                    <a:p>
                      <a:pPr>
                        <a:buNone/>
                      </a:pPr>
                      <a:r>
                        <a:rPr lang="zh-CN" altLang="en-US" sz="1600">
                          <a:latin typeface="Times New Roman" panose="02020603050405020304" charset="0"/>
                          <a:cs typeface="Times New Roman" panose="02020603050405020304" charset="0"/>
                        </a:rPr>
                        <a:t>292</a:t>
                      </a:r>
                    </a:p>
                  </a:txBody>
                  <a:tcPr anchor="ctr"/>
                </a:tc>
                <a:extLst>
                  <a:ext uri="{0D108BD9-81ED-4DB2-BD59-A6C34878D82A}">
                    <a16:rowId xmlns:a16="http://schemas.microsoft.com/office/drawing/2014/main" val="10001"/>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7</a:t>
                      </a:r>
                    </a:p>
                  </a:txBody>
                  <a:tcPr anchor="ctr"/>
                </a:tc>
                <a:tc>
                  <a:txBody>
                    <a:bodyPr/>
                    <a:lstStyle/>
                    <a:p>
                      <a:pPr algn="l">
                        <a:buNone/>
                      </a:pPr>
                      <a:r>
                        <a:rPr lang="zh-CN" altLang="en-US" sz="2400" baseline="-25000">
                          <a:latin typeface="Times New Roman" panose="02020603050405020304" charset="0"/>
                          <a:cs typeface="Times New Roman" panose="02020603050405020304" charset="0"/>
                        </a:rPr>
                        <a:t>Geometry</a:t>
                      </a:r>
                    </a:p>
                  </a:txBody>
                  <a:tcPr/>
                </a:tc>
                <a:tc>
                  <a:txBody>
                    <a:bodyPr/>
                    <a:lstStyle/>
                    <a:p>
                      <a:pPr>
                        <a:buNone/>
                      </a:pPr>
                      <a:r>
                        <a:rPr lang="zh-CN" altLang="en-US" sz="1600">
                          <a:latin typeface="Times New Roman" panose="02020603050405020304" charset="0"/>
                          <a:cs typeface="Times New Roman" panose="02020603050405020304" charset="0"/>
                        </a:rPr>
                        <a:t>1681</a:t>
                      </a:r>
                    </a:p>
                  </a:txBody>
                  <a:tcPr anchor="ctr"/>
                </a:tc>
                <a:tc>
                  <a:txBody>
                    <a:bodyPr/>
                    <a:lstStyle/>
                    <a:p>
                      <a:pPr>
                        <a:buNone/>
                      </a:pPr>
                      <a:r>
                        <a:rPr lang="zh-CN" altLang="en-US" sz="1600">
                          <a:latin typeface="Times New Roman" panose="02020603050405020304" charset="0"/>
                          <a:cs typeface="Times New Roman" panose="02020603050405020304" charset="0"/>
                        </a:rPr>
                        <a:t>524</a:t>
                      </a:r>
                    </a:p>
                  </a:txBody>
                  <a:tcPr anchor="ctr"/>
                </a:tc>
                <a:extLst>
                  <a:ext uri="{0D108BD9-81ED-4DB2-BD59-A6C34878D82A}">
                    <a16:rowId xmlns:a16="http://schemas.microsoft.com/office/drawing/2014/main" val="10002"/>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8</a:t>
                      </a:r>
                    </a:p>
                  </a:txBody>
                  <a:tcPr anchor="ctr"/>
                </a:tc>
                <a:tc>
                  <a:txBody>
                    <a:bodyPr/>
                    <a:lstStyle/>
                    <a:p>
                      <a:pPr algn="l">
                        <a:buNone/>
                      </a:pPr>
                      <a:r>
                        <a:rPr lang="zh-CN" altLang="en-US" sz="2400" baseline="-25000">
                          <a:latin typeface="Times New Roman" panose="02020603050405020304" charset="0"/>
                          <a:cs typeface="Times New Roman" panose="02020603050405020304" charset="0"/>
                        </a:rPr>
                        <a:t>Physics</a:t>
                      </a:r>
                    </a:p>
                  </a:txBody>
                  <a:tcPr/>
                </a:tc>
                <a:tc>
                  <a:txBody>
                    <a:bodyPr/>
                    <a:lstStyle/>
                    <a:p>
                      <a:pPr>
                        <a:buNone/>
                      </a:pPr>
                      <a:r>
                        <a:rPr lang="zh-CN" altLang="en-US" sz="1600">
                          <a:latin typeface="Times New Roman" panose="02020603050405020304" charset="0"/>
                          <a:cs typeface="Times New Roman" panose="02020603050405020304" charset="0"/>
                        </a:rPr>
                        <a:t>1962</a:t>
                      </a:r>
                    </a:p>
                  </a:txBody>
                  <a:tcPr anchor="ctr"/>
                </a:tc>
                <a:tc>
                  <a:txBody>
                    <a:bodyPr/>
                    <a:lstStyle/>
                    <a:p>
                      <a:pPr>
                        <a:buNone/>
                      </a:pPr>
                      <a:r>
                        <a:rPr lang="zh-CN" altLang="en-US" sz="1600">
                          <a:latin typeface="Times New Roman" panose="02020603050405020304" charset="0"/>
                          <a:cs typeface="Times New Roman" panose="02020603050405020304" charset="0"/>
                        </a:rPr>
                        <a:t>487</a:t>
                      </a:r>
                    </a:p>
                  </a:txBody>
                  <a:tcPr anchor="ctr"/>
                </a:tc>
                <a:extLst>
                  <a:ext uri="{0D108BD9-81ED-4DB2-BD59-A6C34878D82A}">
                    <a16:rowId xmlns:a16="http://schemas.microsoft.com/office/drawing/2014/main" val="10003"/>
                  </a:ext>
                </a:extLst>
              </a:tr>
              <a:tr h="381000">
                <a:tc>
                  <a:txBody>
                    <a:bodyPr/>
                    <a:lstStyle/>
                    <a:p>
                      <a:pPr>
                        <a:buNone/>
                      </a:pPr>
                      <a:r>
                        <a:rPr lang="zh-CN" altLang="en-US" sz="1600">
                          <a:latin typeface="Times New Roman" panose="02020603050405020304" charset="0"/>
                          <a:cs typeface="Times New Roman" panose="02020603050405020304" charset="0"/>
                        </a:rPr>
                        <a:t>D</a:t>
                      </a:r>
                      <a:r>
                        <a:rPr lang="zh-CN" altLang="en-US" sz="1600" baseline="-25000">
                          <a:latin typeface="Times New Roman" panose="02020603050405020304" charset="0"/>
                          <a:cs typeface="Times New Roman" panose="02020603050405020304" charset="0"/>
                        </a:rPr>
                        <a:t>9</a:t>
                      </a:r>
                    </a:p>
                  </a:txBody>
                  <a:tcPr anchor="ctr"/>
                </a:tc>
                <a:tc>
                  <a:txBody>
                    <a:bodyPr/>
                    <a:lstStyle/>
                    <a:p>
                      <a:pPr algn="l">
                        <a:buNone/>
                      </a:pPr>
                      <a:r>
                        <a:rPr lang="zh-CN" altLang="en-US" sz="2400" baseline="-25000">
                          <a:latin typeface="Times New Roman" panose="02020603050405020304" charset="0"/>
                          <a:cs typeface="Times New Roman" panose="02020603050405020304" charset="0"/>
                        </a:rPr>
                        <a:t>Precalculus</a:t>
                      </a:r>
                    </a:p>
                  </a:txBody>
                  <a:tcPr/>
                </a:tc>
                <a:tc>
                  <a:txBody>
                    <a:bodyPr/>
                    <a:lstStyle/>
                    <a:p>
                      <a:pPr>
                        <a:buNone/>
                      </a:pPr>
                      <a:r>
                        <a:rPr lang="zh-CN" altLang="en-US" sz="1600">
                          <a:latin typeface="Times New Roman" panose="02020603050405020304" charset="0"/>
                          <a:cs typeface="Times New Roman" panose="02020603050405020304" charset="0"/>
                        </a:rPr>
                        <a:t>2060</a:t>
                      </a:r>
                    </a:p>
                  </a:txBody>
                  <a:tcPr anchor="ctr"/>
                </a:tc>
                <a:tc>
                  <a:txBody>
                    <a:bodyPr/>
                    <a:lstStyle/>
                    <a:p>
                      <a:pPr>
                        <a:buNone/>
                      </a:pPr>
                      <a:r>
                        <a:rPr lang="zh-CN" altLang="en-US" sz="1600">
                          <a:latin typeface="Times New Roman" panose="02020603050405020304" charset="0"/>
                          <a:cs typeface="Times New Roman" panose="02020603050405020304" charset="0"/>
                        </a:rPr>
                        <a:t>699</a:t>
                      </a:r>
                    </a:p>
                  </a:txBody>
                  <a:tcPr anchor="ctr"/>
                </a:tc>
                <a:extLst>
                  <a:ext uri="{0D108BD9-81ED-4DB2-BD59-A6C34878D82A}">
                    <a16:rowId xmlns:a16="http://schemas.microsoft.com/office/drawing/2014/main" val="10004"/>
                  </a:ext>
                </a:extLst>
              </a:tr>
            </a:tbl>
          </a:graphicData>
        </a:graphic>
      </p:graphicFrame>
      <p:sp>
        <p:nvSpPr>
          <p:cNvPr id="9" name="文本框 8"/>
          <p:cNvSpPr txBox="1"/>
          <p:nvPr/>
        </p:nvSpPr>
        <p:spPr>
          <a:xfrm>
            <a:off x="8280400" y="1918970"/>
            <a:ext cx="2123440" cy="398780"/>
          </a:xfrm>
          <a:prstGeom prst="rect">
            <a:avLst/>
          </a:prstGeom>
          <a:noFill/>
        </p:spPr>
        <p:txBody>
          <a:bodyPr wrap="none" rtlCol="0">
            <a:spAutoFit/>
          </a:bodyPr>
          <a:lstStyle/>
          <a:p>
            <a:pPr algn="l"/>
            <a:r>
              <a:rPr lang="zh-CN" altLang="en-US" sz="2000">
                <a:latin typeface="Times New Roman" panose="02020603050405020304" charset="0"/>
                <a:cs typeface="Times New Roman" panose="02020603050405020304" charset="0"/>
              </a:rPr>
              <a:t>AL-CPL datasets</a:t>
            </a:r>
            <a:r>
              <a:rPr lang="en-US" altLang="zh-CN" sz="2000" baseline="30000">
                <a:solidFill>
                  <a:srgbClr val="7030A0"/>
                </a:solidFill>
                <a:latin typeface="Times New Roman" panose="02020603050405020304" charset="0"/>
                <a:cs typeface="Times New Roman" panose="02020603050405020304" charset="0"/>
              </a:rPr>
              <a:t>[2]</a:t>
            </a:r>
          </a:p>
        </p:txBody>
      </p:sp>
      <p:sp>
        <p:nvSpPr>
          <p:cNvPr id="10" name="文本框 9"/>
          <p:cNvSpPr txBox="1"/>
          <p:nvPr/>
        </p:nvSpPr>
        <p:spPr>
          <a:xfrm>
            <a:off x="343535" y="4941570"/>
            <a:ext cx="11512550" cy="1124585"/>
          </a:xfrm>
          <a:prstGeom prst="rect">
            <a:avLst/>
          </a:prstGeom>
          <a:noFill/>
        </p:spPr>
        <p:txBody>
          <a:bodyPr wrap="square" rtlCol="0">
            <a:spAutoFit/>
          </a:bodyPr>
          <a:lstStyle/>
          <a:p>
            <a:pPr marL="342900" indent="-342900" algn="l">
              <a:lnSpc>
                <a:spcPct val="120000"/>
              </a:lnSpc>
              <a:buFont typeface="+mj-lt"/>
              <a:buAutoNum type="arabicPeriod"/>
            </a:pPr>
            <a:r>
              <a:rPr lang="en-US" altLang="zh-CN" sz="1400">
                <a:solidFill>
                  <a:srgbClr val="7030A0"/>
                </a:solidFill>
                <a:latin typeface="Times New Roman" panose="02020603050405020304" charset="0"/>
                <a:cs typeface="Times New Roman" panose="02020603050405020304" charset="0"/>
                <a:sym typeface="+mn-ea"/>
              </a:rPr>
              <a:t>Talukdar, P. P. , &amp; Cohen, W. W. . (2012). Crowdsourced Comprehension: Predicting Prerequisite Structure in Wikipedia. </a:t>
            </a:r>
            <a:r>
              <a:rPr lang="en-US" altLang="zh-CN" sz="1400" i="1">
                <a:solidFill>
                  <a:srgbClr val="7030A0"/>
                </a:solidFill>
                <a:latin typeface="Times New Roman" panose="02020603050405020304" charset="0"/>
                <a:cs typeface="Times New Roman" panose="02020603050405020304" charset="0"/>
                <a:sym typeface="+mn-ea"/>
              </a:rPr>
              <a:t>Workshop on Building Educational Applications Using Nlp</a:t>
            </a:r>
            <a:r>
              <a:rPr lang="en-US" altLang="zh-CN" sz="1400">
                <a:solidFill>
                  <a:srgbClr val="7030A0"/>
                </a:solidFill>
                <a:latin typeface="Times New Roman" panose="02020603050405020304" charset="0"/>
                <a:cs typeface="Times New Roman" panose="02020603050405020304" charset="0"/>
                <a:sym typeface="+mn-ea"/>
              </a:rPr>
              <a:t>. Association for Computational Linguistics.</a:t>
            </a:r>
            <a:endParaRPr lang="en-US" altLang="zh-CN" sz="1400" b="0">
              <a:solidFill>
                <a:srgbClr val="7030A0"/>
              </a:solidFill>
              <a:latin typeface="Times New Roman" panose="02020603050405020304" charset="0"/>
              <a:cs typeface="Times New Roman" panose="02020603050405020304" charset="0"/>
              <a:sym typeface="+mn-ea"/>
            </a:endParaRPr>
          </a:p>
          <a:p>
            <a:pPr marL="342900" indent="-342900" algn="l">
              <a:lnSpc>
                <a:spcPct val="120000"/>
              </a:lnSpc>
              <a:buFont typeface="+mj-lt"/>
              <a:buAutoNum type="arabicPeriod"/>
            </a:pPr>
            <a:r>
              <a:rPr lang="en-US" altLang="zh-CN" sz="1400">
                <a:solidFill>
                  <a:srgbClr val="7030A0"/>
                </a:solidFill>
                <a:latin typeface="Times New Roman" panose="02020603050405020304" charset="0"/>
                <a:cs typeface="Times New Roman" panose="02020603050405020304" charset="0"/>
                <a:sym typeface="+mn-ea"/>
              </a:rPr>
              <a:t>Wang, S., Ororbia, A., Wu, Z., Williams, K., Liang, C., Pursel, B., &amp; Giles, C. L. (2016, October). Using prerequisites to extract concept maps fromtextbooks. In </a:t>
            </a:r>
            <a:r>
              <a:rPr lang="en-US" altLang="zh-CN" sz="1400" i="1">
                <a:solidFill>
                  <a:srgbClr val="7030A0"/>
                </a:solidFill>
                <a:latin typeface="Times New Roman" panose="02020603050405020304" charset="0"/>
                <a:cs typeface="Times New Roman" panose="02020603050405020304" charset="0"/>
                <a:sym typeface="+mn-ea"/>
              </a:rPr>
              <a:t>Proceedings of the 25th acm international on conference on information and knowledge management</a:t>
            </a:r>
            <a:r>
              <a:rPr lang="en-US" altLang="zh-CN" sz="1400">
                <a:solidFill>
                  <a:srgbClr val="7030A0"/>
                </a:solidFill>
                <a:latin typeface="Times New Roman" panose="02020603050405020304" charset="0"/>
                <a:cs typeface="Times New Roman" panose="02020603050405020304" charset="0"/>
                <a:sym typeface="+mn-ea"/>
              </a:rPr>
              <a:t> (pp. 317-326).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04449"/>
            <a:ext cx="11353800" cy="1078084"/>
          </a:xfrm>
        </p:spPr>
        <p:txBody>
          <a:bodyPr/>
          <a:lstStyle/>
          <a:p>
            <a:r>
              <a:rPr lang="en-US" altLang="zh-CN" dirty="0">
                <a:sym typeface="+mn-ea"/>
              </a:rPr>
              <a:t>Experiments-</a:t>
            </a:r>
            <a:r>
              <a:rPr lang="en-US" altLang="zh-CN" dirty="0"/>
              <a:t>Concept pair coverage</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13</a:t>
            </a:fld>
            <a:endParaRPr lang="zh-CN" altLang="en-US" dirty="0"/>
          </a:p>
        </p:txBody>
      </p:sp>
      <p:sp>
        <p:nvSpPr>
          <p:cNvPr id="21" name="文本框 20">
            <a:extLst>
              <a:ext uri="{FF2B5EF4-FFF2-40B4-BE49-F238E27FC236}">
                <a16:creationId xmlns:a16="http://schemas.microsoft.com/office/drawing/2014/main" id="{541BE2D8-5D35-4AA9-B1DD-5AB4FA2D159F}"/>
              </a:ext>
            </a:extLst>
          </p:cNvPr>
          <p:cNvSpPr txBox="1"/>
          <p:nvPr/>
        </p:nvSpPr>
        <p:spPr>
          <a:xfrm>
            <a:off x="146482" y="1624979"/>
            <a:ext cx="11060836" cy="776623"/>
          </a:xfrm>
          <a:prstGeom prst="rect">
            <a:avLst/>
          </a:prstGeom>
          <a:noFill/>
        </p:spPr>
        <p:txBody>
          <a:bodyPr wrap="square" rtlCol="0">
            <a:spAutoFit/>
          </a:bodyPr>
          <a:lstStyle/>
          <a:p>
            <a:pPr marL="285750" indent="-285750" algn="l">
              <a:lnSpc>
                <a:spcPct val="130000"/>
              </a:lnSpc>
              <a:buFont typeface="Wingdings" panose="05000000000000000000" charset="0"/>
              <a:buChar char="Ø"/>
            </a:pPr>
            <a:r>
              <a:rPr lang="en-US" altLang="zh-CN" dirty="0"/>
              <a:t>the clickstream data in seven domains cover more than 90% of the concept </a:t>
            </a:r>
            <a:r>
              <a:rPr lang="en-US" altLang="zh-CN" dirty="0" err="1"/>
              <a:t>pairs.Compared</a:t>
            </a:r>
            <a:r>
              <a:rPr lang="en-US" altLang="zh-CN" dirty="0"/>
              <a:t> with not using related concepts, i.e. the fifth column, the coverage has been greatly improved.</a:t>
            </a:r>
            <a:endParaRPr lang="zh-CN" altLang="en-US" dirty="0"/>
          </a:p>
        </p:txBody>
      </p:sp>
      <p:sp>
        <p:nvSpPr>
          <p:cNvPr id="10" name="文本框 9">
            <a:extLst>
              <a:ext uri="{FF2B5EF4-FFF2-40B4-BE49-F238E27FC236}">
                <a16:creationId xmlns:a16="http://schemas.microsoft.com/office/drawing/2014/main" id="{E8171412-B756-4238-BD7E-BABAFA02F351}"/>
              </a:ext>
            </a:extLst>
          </p:cNvPr>
          <p:cNvSpPr txBox="1"/>
          <p:nvPr/>
        </p:nvSpPr>
        <p:spPr>
          <a:xfrm>
            <a:off x="123964" y="2466981"/>
            <a:ext cx="11944071" cy="1136721"/>
          </a:xfrm>
          <a:prstGeom prst="rect">
            <a:avLst/>
          </a:prstGeom>
          <a:noFill/>
        </p:spPr>
        <p:txBody>
          <a:bodyPr wrap="square" rtlCol="0">
            <a:spAutoFit/>
          </a:bodyPr>
          <a:lstStyle/>
          <a:p>
            <a:pPr marL="285750" indent="-285750" algn="l">
              <a:lnSpc>
                <a:spcPct val="130000"/>
              </a:lnSpc>
              <a:buFont typeface="Wingdings" panose="05000000000000000000" charset="0"/>
              <a:buChar char="Ø"/>
            </a:pPr>
            <a:r>
              <a:rPr lang="en-US" altLang="zh-CN" dirty="0"/>
              <a:t>On the AL-CPL dataset, however, the concept pair coverage based on related concept sets is slightly lower than the coverage based on one or two intermediate nodes.</a:t>
            </a:r>
            <a:r>
              <a:rPr lang="zh-CN" altLang="en-US" dirty="0"/>
              <a:t> </a:t>
            </a:r>
            <a:r>
              <a:rPr lang="en-US" altLang="zh-CN" dirty="0"/>
              <a:t>We suppose it is because the Wikipedia concepts in the AL-CPL dataset are selected from textbooks. Intermediate nodes strengthen the link between concepts, and increase the coverage of concept pairs.</a:t>
            </a:r>
            <a:endParaRPr lang="zh-CN" altLang="en-US" dirty="0"/>
          </a:p>
        </p:txBody>
      </p:sp>
      <p:graphicFrame>
        <p:nvGraphicFramePr>
          <p:cNvPr id="7" name="表格 6">
            <a:extLst>
              <a:ext uri="{FF2B5EF4-FFF2-40B4-BE49-F238E27FC236}">
                <a16:creationId xmlns:a16="http://schemas.microsoft.com/office/drawing/2014/main" id="{D8DC3F19-42E9-42EB-8DF2-F279075C8A4E}"/>
              </a:ext>
            </a:extLst>
          </p:cNvPr>
          <p:cNvGraphicFramePr>
            <a:graphicFrameLocks noGrp="1"/>
          </p:cNvGraphicFramePr>
          <p:nvPr>
            <p:extLst>
              <p:ext uri="{D42A27DB-BD31-4B8C-83A1-F6EECF244321}">
                <p14:modId xmlns:p14="http://schemas.microsoft.com/office/powerpoint/2010/main" val="2649662334"/>
              </p:ext>
            </p:extLst>
          </p:nvPr>
        </p:nvGraphicFramePr>
        <p:xfrm>
          <a:off x="247929" y="3734459"/>
          <a:ext cx="10863879" cy="2280050"/>
        </p:xfrm>
        <a:graphic>
          <a:graphicData uri="http://schemas.openxmlformats.org/drawingml/2006/table">
            <a:tbl>
              <a:tblPr firstRow="1" firstCol="1" bandRow="1">
                <a:tableStyleId>{5C22544A-7EE6-4342-B048-85BDC9FD1C3A}</a:tableStyleId>
              </a:tblPr>
              <a:tblGrid>
                <a:gridCol w="1431293">
                  <a:extLst>
                    <a:ext uri="{9D8B030D-6E8A-4147-A177-3AD203B41FA5}">
                      <a16:colId xmlns:a16="http://schemas.microsoft.com/office/drawing/2014/main" val="1398748074"/>
                    </a:ext>
                  </a:extLst>
                </a:gridCol>
                <a:gridCol w="1431293">
                  <a:extLst>
                    <a:ext uri="{9D8B030D-6E8A-4147-A177-3AD203B41FA5}">
                      <a16:colId xmlns:a16="http://schemas.microsoft.com/office/drawing/2014/main" val="3558673728"/>
                    </a:ext>
                  </a:extLst>
                </a:gridCol>
                <a:gridCol w="1431293">
                  <a:extLst>
                    <a:ext uri="{9D8B030D-6E8A-4147-A177-3AD203B41FA5}">
                      <a16:colId xmlns:a16="http://schemas.microsoft.com/office/drawing/2014/main" val="1329315094"/>
                    </a:ext>
                  </a:extLst>
                </a:gridCol>
                <a:gridCol w="1215924">
                  <a:extLst>
                    <a:ext uri="{9D8B030D-6E8A-4147-A177-3AD203B41FA5}">
                      <a16:colId xmlns:a16="http://schemas.microsoft.com/office/drawing/2014/main" val="2442140341"/>
                    </a:ext>
                  </a:extLst>
                </a:gridCol>
                <a:gridCol w="1245745">
                  <a:extLst>
                    <a:ext uri="{9D8B030D-6E8A-4147-A177-3AD203B41FA5}">
                      <a16:colId xmlns:a16="http://schemas.microsoft.com/office/drawing/2014/main" val="972161105"/>
                    </a:ext>
                  </a:extLst>
                </a:gridCol>
                <a:gridCol w="1245745">
                  <a:extLst>
                    <a:ext uri="{9D8B030D-6E8A-4147-A177-3AD203B41FA5}">
                      <a16:colId xmlns:a16="http://schemas.microsoft.com/office/drawing/2014/main" val="1954001361"/>
                    </a:ext>
                  </a:extLst>
                </a:gridCol>
                <a:gridCol w="1431293">
                  <a:extLst>
                    <a:ext uri="{9D8B030D-6E8A-4147-A177-3AD203B41FA5}">
                      <a16:colId xmlns:a16="http://schemas.microsoft.com/office/drawing/2014/main" val="3834817068"/>
                    </a:ext>
                  </a:extLst>
                </a:gridCol>
                <a:gridCol w="1431293">
                  <a:extLst>
                    <a:ext uri="{9D8B030D-6E8A-4147-A177-3AD203B41FA5}">
                      <a16:colId xmlns:a16="http://schemas.microsoft.com/office/drawing/2014/main" val="4116295239"/>
                    </a:ext>
                  </a:extLst>
                </a:gridCol>
              </a:tblGrid>
              <a:tr h="758705">
                <a:tc>
                  <a:txBody>
                    <a:bodyPr/>
                    <a:lstStyle/>
                    <a:p>
                      <a:pPr marL="0" algn="ctr" defTabSz="914400" rtl="0" eaLnBrk="1" latinLnBrk="0" hangingPunct="1">
                        <a:lnSpc>
                          <a:spcPct val="110000"/>
                        </a:lnSpc>
                        <a:buNone/>
                      </a:pPr>
                      <a:r>
                        <a:rPr lang="en-US" sz="1600" b="1" kern="1200">
                          <a:solidFill>
                            <a:schemeClr val="lt1"/>
                          </a:solidFill>
                          <a:latin typeface="Times New Roman" panose="02020603050405020304" charset="0"/>
                          <a:ea typeface="+mn-ea"/>
                          <a:cs typeface="Times New Roman" panose="02020603050405020304" charset="0"/>
                        </a:rPr>
                        <a:t>Datasets</a:t>
                      </a:r>
                      <a:endParaRPr lang="zh-CN" altLang="en-US" sz="1600" b="1" kern="120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ID</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Domains</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#pairs</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A-B(%)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A-M1-B(%)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A-M1-M2-B(%)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A-B/RA-B/A-RB/RA-RB(%)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989772833"/>
                  </a:ext>
                </a:extLst>
              </a:tr>
              <a:tr h="374215">
                <a:tc rowSpan="5">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AL-CPL</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D1</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Data mining</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826</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36.44</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91.40</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93.70</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87.18</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4152350667"/>
                  </a:ext>
                </a:extLst>
              </a:tr>
              <a:tr h="220685">
                <a:tc vMerge="1">
                  <a:txBody>
                    <a:bodyPr/>
                    <a:lstStyle/>
                    <a:p>
                      <a:endParaRPr lang="zh-CN" altLang="en-US"/>
                    </a:p>
                  </a:txBody>
                  <a:tcPr/>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D2</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Geometry</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1681</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25.46</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93.46</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94.11</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93.63</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2607100107"/>
                  </a:ext>
                </a:extLst>
              </a:tr>
              <a:tr h="220685">
                <a:tc vMerge="1">
                  <a:txBody>
                    <a:bodyPr/>
                    <a:lstStyle/>
                    <a:p>
                      <a:endParaRPr lang="zh-CN" altLang="en-US"/>
                    </a:p>
                  </a:txBody>
                  <a:tcPr/>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D3</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Physics</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1962</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29.61</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98.01</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98.57</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95.01</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873295638"/>
                  </a:ext>
                </a:extLst>
              </a:tr>
              <a:tr h="374215">
                <a:tc vMerge="1">
                  <a:txBody>
                    <a:bodyPr/>
                    <a:lstStyle/>
                    <a:p>
                      <a:endParaRPr lang="zh-CN" altLang="en-US"/>
                    </a:p>
                  </a:txBody>
                  <a:tcPr/>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D4</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Pre-calculus</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2060</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29.17</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97.28</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97.82</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96.02</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1081111913"/>
                  </a:ext>
                </a:extLst>
              </a:tr>
              <a:tr h="220685">
                <a:tc vMerge="1">
                  <a:txBody>
                    <a:bodyPr/>
                    <a:lstStyle/>
                    <a:p>
                      <a:endParaRPr lang="zh-CN" altLang="en-US"/>
                    </a:p>
                  </a:txBody>
                  <a:tcPr/>
                </a:tc>
                <a:tc gridSpan="2">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Total</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hMerge="1">
                  <a:txBody>
                    <a:bodyPr/>
                    <a:lstStyle/>
                    <a:p>
                      <a:endParaRPr lang="zh-CN" altLang="en-US"/>
                    </a:p>
                  </a:txBody>
                  <a:tcPr/>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6529</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29.27</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95.77</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96.57</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93.98</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3127647995"/>
                  </a:ext>
                </a:extLst>
              </a:tr>
            </a:tbl>
          </a:graphicData>
        </a:graphic>
      </p:graphicFrame>
    </p:spTree>
    <p:extLst>
      <p:ext uri="{BB962C8B-B14F-4D97-AF65-F5344CB8AC3E}">
        <p14:creationId xmlns:p14="http://schemas.microsoft.com/office/powerpoint/2010/main" val="339880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Experiments</a:t>
            </a:r>
            <a:endParaRPr lang="en-US" altLang="zh-CN" dirty="0"/>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14</a:t>
            </a:fld>
            <a:endParaRPr lang="zh-CN" altLang="en-US" dirty="0"/>
          </a:p>
        </p:txBody>
      </p:sp>
      <p:sp>
        <p:nvSpPr>
          <p:cNvPr id="21" name="文本框 20"/>
          <p:cNvSpPr txBox="1"/>
          <p:nvPr/>
        </p:nvSpPr>
        <p:spPr>
          <a:xfrm>
            <a:off x="324485" y="1443355"/>
            <a:ext cx="6596549" cy="1896930"/>
          </a:xfrm>
          <a:prstGeom prst="rect">
            <a:avLst/>
          </a:prstGeom>
          <a:noFill/>
        </p:spPr>
        <p:txBody>
          <a:bodyPr wrap="square" rtlCol="0">
            <a:spAutoFit/>
          </a:bodyPr>
          <a:lstStyle/>
          <a:p>
            <a:pPr marL="342900" indent="-342900" algn="l">
              <a:lnSpc>
                <a:spcPct val="130000"/>
              </a:lnSpc>
              <a:buFont typeface="Wingdings" panose="05000000000000000000" charset="0"/>
              <a:buChar char="Ø"/>
            </a:pPr>
            <a:r>
              <a:rPr lang="en-US" altLang="zh-CN" sz="2000" dirty="0">
                <a:latin typeface="Times New Roman" panose="02020603050405020304" charset="0"/>
                <a:cs typeface="Times New Roman" panose="02020603050405020304" charset="0"/>
              </a:rPr>
              <a:t>I</a:t>
            </a:r>
            <a:r>
              <a:rPr lang="zh-CN" altLang="en-US" sz="2000" dirty="0">
                <a:latin typeface="Times New Roman" panose="02020603050405020304" charset="0"/>
                <a:cs typeface="Times New Roman" panose="02020603050405020304" charset="0"/>
              </a:rPr>
              <a:t>mportant parameters</a:t>
            </a:r>
            <a:endParaRPr lang="zh-CN" altLang="en-US" dirty="0"/>
          </a:p>
          <a:p>
            <a:pPr marL="285750" indent="-285750" algn="l">
              <a:lnSpc>
                <a:spcPct val="130000"/>
              </a:lnSpc>
              <a:buFont typeface="Arial" panose="020B0604020202020204" pitchFamily="34" charset="0"/>
              <a:buChar char="•"/>
            </a:pPr>
            <a:r>
              <a:rPr lang="en-US" altLang="zh-CN" i="1" dirty="0">
                <a:latin typeface="Times New Roman" panose="02020603050405020304" charset="0"/>
                <a:cs typeface="Times New Roman" panose="02020603050405020304" charset="0"/>
              </a:rPr>
              <a:t>5</a:t>
            </a:r>
            <a:r>
              <a:rPr lang="zh-CN" altLang="en-US" i="1" dirty="0">
                <a:latin typeface="Times New Roman" panose="02020603050405020304" charset="0"/>
                <a:cs typeface="Times New Roman" panose="02020603050405020304" charset="0"/>
              </a:rPr>
              <a:t>-fold</a:t>
            </a:r>
            <a:r>
              <a:rPr lang="zh-CN" altLang="en-US" dirty="0">
                <a:latin typeface="Times New Roman" panose="02020603050405020304" charset="0"/>
                <a:cs typeface="Times New Roman" panose="02020603050405020304" charset="0"/>
              </a:rPr>
              <a:t> cross validation</a:t>
            </a:r>
          </a:p>
          <a:p>
            <a:pPr marL="285750" indent="-285750" algn="l">
              <a:lnSpc>
                <a:spcPct val="130000"/>
              </a:lnSpc>
              <a:buFont typeface="Arial" panose="020B0604020202020204" pitchFamily="34" charset="0"/>
              <a:buChar char="•"/>
            </a:pPr>
            <a:r>
              <a:rPr lang="en-US" altLang="zh-CN" dirty="0">
                <a:latin typeface="Times New Roman" panose="02020603050405020304" charset="0"/>
                <a:cs typeface="Times New Roman" panose="02020603050405020304" charset="0"/>
              </a:rPr>
              <a:t>D</a:t>
            </a:r>
            <a:r>
              <a:rPr lang="zh-CN" altLang="en-US" dirty="0">
                <a:latin typeface="Times New Roman" panose="02020603050405020304" charset="0"/>
                <a:cs typeface="Times New Roman" panose="02020603050405020304" charset="0"/>
              </a:rPr>
              <a:t>ifferent classification characteristic </a:t>
            </a:r>
            <a:r>
              <a:rPr lang="en-US" altLang="zh-CN" dirty="0">
                <a:latin typeface="Times New Roman" panose="02020603050405020304" charset="0"/>
                <a:cs typeface="Times New Roman" panose="02020603050405020304" charset="0"/>
              </a:rPr>
              <a:t>ML classifier</a:t>
            </a:r>
          </a:p>
          <a:p>
            <a:pPr marL="285750" indent="-285750" algn="l">
              <a:lnSpc>
                <a:spcPct val="130000"/>
              </a:lnSpc>
              <a:buFont typeface="Arial" panose="020B0604020202020204" pitchFamily="34" charset="0"/>
              <a:buChar char="•"/>
            </a:pPr>
            <a:r>
              <a:rPr lang="en-US" altLang="zh-CN" dirty="0">
                <a:latin typeface="Times New Roman" panose="02020603050405020304" charset="0"/>
                <a:cs typeface="Times New Roman" panose="02020603050405020304" charset="0"/>
              </a:rPr>
              <a:t>Scikit-learn 0.21.0</a:t>
            </a:r>
          </a:p>
          <a:p>
            <a:pPr marL="285750" indent="-285750" algn="l">
              <a:lnSpc>
                <a:spcPct val="130000"/>
              </a:lnSpc>
              <a:buFont typeface="Arial" panose="020B0604020202020204" pitchFamily="34" charset="0"/>
              <a:buChar char="•"/>
            </a:pPr>
            <a:r>
              <a:rPr lang="en-US" altLang="zh-CN" dirty="0">
                <a:latin typeface="Times New Roman" panose="02020603050405020304" charset="0"/>
                <a:cs typeface="Times New Roman" panose="02020603050405020304" charset="0"/>
              </a:rPr>
              <a:t>F1 (</a:t>
            </a:r>
            <a:r>
              <a:rPr lang="en-US" altLang="zh-CN" i="1" dirty="0">
                <a:latin typeface="Times New Roman" panose="02020603050405020304" charset="0"/>
                <a:cs typeface="Times New Roman" panose="02020603050405020304" charset="0"/>
              </a:rPr>
              <a:t>f1_weighted</a:t>
            </a:r>
            <a:r>
              <a:rPr lang="en-US" altLang="zh-CN" dirty="0">
                <a:latin typeface="Times New Roman" panose="02020603050405020304" charset="0"/>
                <a:cs typeface="Times New Roman" panose="02020603050405020304" charset="0"/>
              </a:rPr>
              <a:t>), P (</a:t>
            </a:r>
            <a:r>
              <a:rPr lang="en-US" altLang="zh-CN" i="1" dirty="0" err="1">
                <a:latin typeface="Times New Roman" panose="02020603050405020304" charset="0"/>
                <a:cs typeface="Times New Roman" panose="02020603050405020304" charset="0"/>
              </a:rPr>
              <a:t>precision_weighted</a:t>
            </a:r>
            <a:r>
              <a:rPr lang="en-US" altLang="zh-CN" dirty="0">
                <a:latin typeface="Times New Roman" panose="02020603050405020304" charset="0"/>
                <a:cs typeface="Times New Roman" panose="02020603050405020304" charset="0"/>
              </a:rPr>
              <a:t>) and R (</a:t>
            </a:r>
            <a:r>
              <a:rPr lang="en-US" altLang="zh-CN" i="1" dirty="0" err="1">
                <a:latin typeface="Times New Roman" panose="02020603050405020304" charset="0"/>
                <a:cs typeface="Times New Roman" panose="02020603050405020304" charset="0"/>
              </a:rPr>
              <a:t>recall_weighted</a:t>
            </a:r>
            <a:r>
              <a:rPr lang="en-US" altLang="zh-CN" dirty="0">
                <a:latin typeface="Times New Roman" panose="02020603050405020304" charset="0"/>
                <a:cs typeface="Times New Roman" panose="02020603050405020304" charset="0"/>
              </a:rPr>
              <a:t>)</a:t>
            </a:r>
          </a:p>
        </p:txBody>
      </p:sp>
      <p:sp>
        <p:nvSpPr>
          <p:cNvPr id="22" name="文本框 21"/>
          <p:cNvSpPr txBox="1"/>
          <p:nvPr/>
        </p:nvSpPr>
        <p:spPr>
          <a:xfrm>
            <a:off x="324485" y="3416272"/>
            <a:ext cx="5002530" cy="1168077"/>
          </a:xfrm>
          <a:prstGeom prst="rect">
            <a:avLst/>
          </a:prstGeom>
          <a:noFill/>
        </p:spPr>
        <p:txBody>
          <a:bodyPr wrap="square" rtlCol="0">
            <a:spAutoFit/>
          </a:bodyPr>
          <a:lstStyle/>
          <a:p>
            <a:pPr marL="342900" indent="-342900" algn="l">
              <a:lnSpc>
                <a:spcPct val="120000"/>
              </a:lnSpc>
              <a:buFont typeface="Wingdings" panose="05000000000000000000" charset="0"/>
              <a:buChar char="Ø"/>
            </a:pPr>
            <a:r>
              <a:rPr lang="en-US" altLang="zh-CN" sz="2000" dirty="0">
                <a:latin typeface="Times New Roman" panose="02020603050405020304" charset="0"/>
                <a:cs typeface="Times New Roman" panose="02020603050405020304" charset="0"/>
              </a:rPr>
              <a:t>In general,</a:t>
            </a:r>
            <a:r>
              <a:rPr lang="zh-CN" altLang="en-US" sz="2000" dirty="0">
                <a:latin typeface="Times New Roman" panose="02020603050405020304" charset="0"/>
                <a:cs typeface="Times New Roman" panose="02020603050405020304" charset="0"/>
              </a:rPr>
              <a:t>the </a:t>
            </a:r>
            <a:r>
              <a:rPr lang="zh-CN" altLang="en-US" sz="2000" b="1" dirty="0">
                <a:latin typeface="Times New Roman" panose="02020603050405020304" charset="0"/>
                <a:cs typeface="Times New Roman" panose="02020603050405020304" charset="0"/>
              </a:rPr>
              <a:t>random forest</a:t>
            </a:r>
            <a:r>
              <a:rPr lang="zh-CN" altLang="en-US" sz="2000" dirty="0">
                <a:latin typeface="Times New Roman" panose="02020603050405020304" charset="0"/>
                <a:cs typeface="Times New Roman" panose="02020603050405020304" charset="0"/>
              </a:rPr>
              <a:t> </a:t>
            </a:r>
            <a:r>
              <a:rPr lang="en-US" altLang="zh-CN" sz="2000" dirty="0"/>
              <a:t>outperforms other classifiers. Consequently, we use RF in the following experiments</a:t>
            </a:r>
            <a:endParaRPr lang="en-US" altLang="zh-CN" sz="2000" dirty="0">
              <a:latin typeface="Times New Roman" panose="02020603050405020304" charset="0"/>
              <a:cs typeface="Times New Roman" panose="02020603050405020304" charset="0"/>
            </a:endParaRPr>
          </a:p>
        </p:txBody>
      </p:sp>
      <p:graphicFrame>
        <p:nvGraphicFramePr>
          <p:cNvPr id="8" name="表格 7">
            <a:extLst>
              <a:ext uri="{FF2B5EF4-FFF2-40B4-BE49-F238E27FC236}">
                <a16:creationId xmlns:a16="http://schemas.microsoft.com/office/drawing/2014/main" id="{99AA7059-3C8F-4E0A-8169-AF58E019788F}"/>
              </a:ext>
            </a:extLst>
          </p:cNvPr>
          <p:cNvGraphicFramePr>
            <a:graphicFrameLocks noGrp="1"/>
          </p:cNvGraphicFramePr>
          <p:nvPr>
            <p:extLst>
              <p:ext uri="{D42A27DB-BD31-4B8C-83A1-F6EECF244321}">
                <p14:modId xmlns:p14="http://schemas.microsoft.com/office/powerpoint/2010/main" val="4116763060"/>
              </p:ext>
            </p:extLst>
          </p:nvPr>
        </p:nvGraphicFramePr>
        <p:xfrm>
          <a:off x="6921034" y="1585925"/>
          <a:ext cx="4622199" cy="4351347"/>
        </p:xfrm>
        <a:graphic>
          <a:graphicData uri="http://schemas.openxmlformats.org/drawingml/2006/table">
            <a:tbl>
              <a:tblPr firstRow="1" firstCol="1" bandRow="1">
                <a:tableStyleId>{5C22544A-7EE6-4342-B048-85BDC9FD1C3A}</a:tableStyleId>
              </a:tblPr>
              <a:tblGrid>
                <a:gridCol w="420048">
                  <a:extLst>
                    <a:ext uri="{9D8B030D-6E8A-4147-A177-3AD203B41FA5}">
                      <a16:colId xmlns:a16="http://schemas.microsoft.com/office/drawing/2014/main" val="2068176321"/>
                    </a:ext>
                  </a:extLst>
                </a:gridCol>
                <a:gridCol w="420048">
                  <a:extLst>
                    <a:ext uri="{9D8B030D-6E8A-4147-A177-3AD203B41FA5}">
                      <a16:colId xmlns:a16="http://schemas.microsoft.com/office/drawing/2014/main" val="3677910718"/>
                    </a:ext>
                  </a:extLst>
                </a:gridCol>
                <a:gridCol w="420048">
                  <a:extLst>
                    <a:ext uri="{9D8B030D-6E8A-4147-A177-3AD203B41FA5}">
                      <a16:colId xmlns:a16="http://schemas.microsoft.com/office/drawing/2014/main" val="3545719973"/>
                    </a:ext>
                  </a:extLst>
                </a:gridCol>
                <a:gridCol w="420048">
                  <a:extLst>
                    <a:ext uri="{9D8B030D-6E8A-4147-A177-3AD203B41FA5}">
                      <a16:colId xmlns:a16="http://schemas.microsoft.com/office/drawing/2014/main" val="2405221614"/>
                    </a:ext>
                  </a:extLst>
                </a:gridCol>
                <a:gridCol w="420048">
                  <a:extLst>
                    <a:ext uri="{9D8B030D-6E8A-4147-A177-3AD203B41FA5}">
                      <a16:colId xmlns:a16="http://schemas.microsoft.com/office/drawing/2014/main" val="743358751"/>
                    </a:ext>
                  </a:extLst>
                </a:gridCol>
                <a:gridCol w="420048">
                  <a:extLst>
                    <a:ext uri="{9D8B030D-6E8A-4147-A177-3AD203B41FA5}">
                      <a16:colId xmlns:a16="http://schemas.microsoft.com/office/drawing/2014/main" val="4253182154"/>
                    </a:ext>
                  </a:extLst>
                </a:gridCol>
                <a:gridCol w="420048">
                  <a:extLst>
                    <a:ext uri="{9D8B030D-6E8A-4147-A177-3AD203B41FA5}">
                      <a16:colId xmlns:a16="http://schemas.microsoft.com/office/drawing/2014/main" val="3615915358"/>
                    </a:ext>
                  </a:extLst>
                </a:gridCol>
                <a:gridCol w="420048">
                  <a:extLst>
                    <a:ext uri="{9D8B030D-6E8A-4147-A177-3AD203B41FA5}">
                      <a16:colId xmlns:a16="http://schemas.microsoft.com/office/drawing/2014/main" val="1466286333"/>
                    </a:ext>
                  </a:extLst>
                </a:gridCol>
                <a:gridCol w="420605">
                  <a:extLst>
                    <a:ext uri="{9D8B030D-6E8A-4147-A177-3AD203B41FA5}">
                      <a16:colId xmlns:a16="http://schemas.microsoft.com/office/drawing/2014/main" val="3349706845"/>
                    </a:ext>
                  </a:extLst>
                </a:gridCol>
                <a:gridCol w="420605">
                  <a:extLst>
                    <a:ext uri="{9D8B030D-6E8A-4147-A177-3AD203B41FA5}">
                      <a16:colId xmlns:a16="http://schemas.microsoft.com/office/drawing/2014/main" val="3839248430"/>
                    </a:ext>
                  </a:extLst>
                </a:gridCol>
                <a:gridCol w="420605">
                  <a:extLst>
                    <a:ext uri="{9D8B030D-6E8A-4147-A177-3AD203B41FA5}">
                      <a16:colId xmlns:a16="http://schemas.microsoft.com/office/drawing/2014/main" val="728639163"/>
                    </a:ext>
                  </a:extLst>
                </a:gridCol>
              </a:tblGrid>
              <a:tr h="189189">
                <a:tc rowSpan="2" gridSpan="2">
                  <a:txBody>
                    <a:bodyPr/>
                    <a:lstStyle/>
                    <a:p>
                      <a:pPr algn="ctr">
                        <a:lnSpc>
                          <a:spcPct val="150000"/>
                        </a:lnSpc>
                      </a:pPr>
                      <a:r>
                        <a:rPr lang="en-US" sz="900" kern="100" dirty="0">
                          <a:effectLst/>
                        </a:rPr>
                        <a:t>Classifiers</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rowSpan="2" hMerge="1">
                  <a:txBody>
                    <a:bodyPr/>
                    <a:lstStyle/>
                    <a:p>
                      <a:endParaRPr lang="zh-CN" altLang="en-US"/>
                    </a:p>
                  </a:txBody>
                  <a:tcPr/>
                </a:tc>
                <a:tc gridSpan="5">
                  <a:txBody>
                    <a:bodyPr/>
                    <a:lstStyle/>
                    <a:p>
                      <a:pPr algn="ctr">
                        <a:lnSpc>
                          <a:spcPct val="150000"/>
                        </a:lnSpc>
                      </a:pPr>
                      <a:r>
                        <a:rPr lang="en-US" sz="900" kern="100">
                          <a:effectLst/>
                        </a:rPr>
                        <a:t>CMU</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lnSpc>
                          <a:spcPct val="150000"/>
                        </a:lnSpc>
                      </a:pPr>
                      <a:r>
                        <a:rPr lang="en-US" sz="900" kern="100">
                          <a:effectLst/>
                        </a:rPr>
                        <a:t>AL-CPL</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66386049"/>
                  </a:ext>
                </a:extLst>
              </a:tr>
              <a:tr h="189189">
                <a:tc gridSpan="2" vMerge="1">
                  <a:txBody>
                    <a:bodyPr/>
                    <a:lstStyle/>
                    <a:p>
                      <a:endParaRPr lang="zh-CN" altLang="en-US"/>
                    </a:p>
                  </a:txBody>
                  <a:tcPr/>
                </a:tc>
                <a:tc hMerge="1" vMerge="1">
                  <a:txBody>
                    <a:bodyPr/>
                    <a:lstStyle/>
                    <a:p>
                      <a:endParaRPr lang="zh-CN" altLang="en-US"/>
                    </a:p>
                  </a:txBody>
                  <a:tcPr/>
                </a:tc>
                <a:tc>
                  <a:txBody>
                    <a:bodyPr/>
                    <a:lstStyle/>
                    <a:p>
                      <a:pPr algn="ctr">
                        <a:lnSpc>
                          <a:spcPct val="150000"/>
                        </a:lnSpc>
                      </a:pPr>
                      <a:r>
                        <a:rPr lang="en-US" sz="900" kern="100">
                          <a:effectLst/>
                        </a:rPr>
                        <a:t>D1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D9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475075076"/>
                  </a:ext>
                </a:extLst>
              </a:tr>
              <a:tr h="189189">
                <a:tc rowSpan="3">
                  <a:txBody>
                    <a:bodyPr/>
                    <a:lstStyle/>
                    <a:p>
                      <a:pPr algn="ctr">
                        <a:lnSpc>
                          <a:spcPct val="150000"/>
                        </a:lnSpc>
                      </a:pPr>
                      <a:r>
                        <a:rPr lang="en-US" sz="900" kern="100" dirty="0">
                          <a:effectLst/>
                        </a:rPr>
                        <a:t>RF</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91.2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89.3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66.0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72.8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161013781"/>
                  </a:ext>
                </a:extLst>
              </a:tr>
              <a:tr h="189189">
                <a:tc vMerge="1">
                  <a:txBody>
                    <a:bodyPr/>
                    <a:lstStyle/>
                    <a:p>
                      <a:endParaRPr lang="zh-CN" altLang="en-US"/>
                    </a:p>
                  </a:txBody>
                  <a:tcPr/>
                </a:tc>
                <a:tc>
                  <a:txBody>
                    <a:bodyPr/>
                    <a:lstStyle/>
                    <a:p>
                      <a:pPr algn="ctr">
                        <a:lnSpc>
                          <a:spcPct val="150000"/>
                        </a:lnSpc>
                      </a:pPr>
                      <a:r>
                        <a:rPr lang="en-US" sz="900" kern="100">
                          <a:effectLst/>
                        </a:rPr>
                        <a:t>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81.9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92.2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90.6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67.2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937257238"/>
                  </a:ext>
                </a:extLst>
              </a:tr>
              <a:tr h="189189">
                <a:tc vMerge="1">
                  <a:txBody>
                    <a:bodyPr/>
                    <a:lstStyle/>
                    <a:p>
                      <a:endParaRPr lang="zh-CN" altLang="en-US"/>
                    </a:p>
                  </a:txBody>
                  <a:tcPr/>
                </a:tc>
                <a:tc>
                  <a:txBody>
                    <a:bodyPr/>
                    <a:lstStyle/>
                    <a:p>
                      <a:pPr algn="ctr">
                        <a:lnSpc>
                          <a:spcPct val="150000"/>
                        </a:lnSpc>
                      </a:pPr>
                      <a:r>
                        <a:rPr lang="en-US" sz="900" kern="100">
                          <a:effectLst/>
                        </a:rPr>
                        <a:t>F1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91.7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89.8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65.4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72.8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83237330"/>
                  </a:ext>
                </a:extLst>
              </a:tr>
              <a:tr h="189189">
                <a:tc rowSpan="3">
                  <a:txBody>
                    <a:bodyPr/>
                    <a:lstStyle/>
                    <a:p>
                      <a:pPr algn="ctr">
                        <a:lnSpc>
                          <a:spcPct val="150000"/>
                        </a:lnSpc>
                      </a:pPr>
                      <a:r>
                        <a:rPr lang="en-US" sz="900" kern="100">
                          <a:effectLst/>
                        </a:rPr>
                        <a:t>NB</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41.7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46.8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63.8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64.6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394048226"/>
                  </a:ext>
                </a:extLst>
              </a:tr>
              <a:tr h="189189">
                <a:tc vMerge="1">
                  <a:txBody>
                    <a:bodyPr/>
                    <a:lstStyle/>
                    <a:p>
                      <a:endParaRPr lang="zh-CN" altLang="en-US"/>
                    </a:p>
                  </a:txBody>
                  <a:tcPr/>
                </a:tc>
                <a:tc>
                  <a:txBody>
                    <a:bodyPr/>
                    <a:lstStyle/>
                    <a:p>
                      <a:pPr algn="ctr">
                        <a:lnSpc>
                          <a:spcPct val="150000"/>
                        </a:lnSpc>
                      </a:pPr>
                      <a:r>
                        <a:rPr lang="en-US" sz="900" kern="100">
                          <a:effectLst/>
                        </a:rPr>
                        <a:t>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28.5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83.3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55.6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63336497"/>
                  </a:ext>
                </a:extLst>
              </a:tr>
              <a:tr h="189189">
                <a:tc vMerge="1">
                  <a:txBody>
                    <a:bodyPr/>
                    <a:lstStyle/>
                    <a:p>
                      <a:endParaRPr lang="zh-CN" altLang="en-US"/>
                    </a:p>
                  </a:txBody>
                  <a:tcPr/>
                </a:tc>
                <a:tc>
                  <a:txBody>
                    <a:bodyPr/>
                    <a:lstStyle/>
                    <a:p>
                      <a:pPr algn="ctr">
                        <a:lnSpc>
                          <a:spcPct val="150000"/>
                        </a:lnSpc>
                      </a:pPr>
                      <a:r>
                        <a:rPr lang="en-US" sz="900" kern="100">
                          <a:effectLst/>
                        </a:rPr>
                        <a:t>F1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20.8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81.0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46.2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63.0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72.1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63.5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2990271403"/>
                  </a:ext>
                </a:extLst>
              </a:tr>
              <a:tr h="189189">
                <a:tc rowSpan="3">
                  <a:txBody>
                    <a:bodyPr/>
                    <a:lstStyle/>
                    <a:p>
                      <a:pPr algn="ctr">
                        <a:lnSpc>
                          <a:spcPct val="150000"/>
                        </a:lnSpc>
                      </a:pPr>
                      <a:r>
                        <a:rPr lang="en-US" sz="900" kern="100">
                          <a:effectLst/>
                        </a:rPr>
                        <a:t>C4.5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73.4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64.0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73.4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709593725"/>
                  </a:ext>
                </a:extLst>
              </a:tr>
              <a:tr h="189189">
                <a:tc vMerge="1">
                  <a:txBody>
                    <a:bodyPr/>
                    <a:lstStyle/>
                    <a:p>
                      <a:endParaRPr lang="zh-CN" altLang="en-US"/>
                    </a:p>
                  </a:txBody>
                  <a:tcPr/>
                </a:tc>
                <a:tc>
                  <a:txBody>
                    <a:bodyPr/>
                    <a:lstStyle/>
                    <a:p>
                      <a:pPr algn="ctr">
                        <a:lnSpc>
                          <a:spcPct val="150000"/>
                        </a:lnSpc>
                      </a:pPr>
                      <a:r>
                        <a:rPr lang="en-US" sz="900" kern="100">
                          <a:effectLst/>
                        </a:rPr>
                        <a:t>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61.9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73.4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69.8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3069478022"/>
                  </a:ext>
                </a:extLst>
              </a:tr>
              <a:tr h="189189">
                <a:tc vMerge="1">
                  <a:txBody>
                    <a:bodyPr/>
                    <a:lstStyle/>
                    <a:p>
                      <a:endParaRPr lang="zh-CN" altLang="en-US"/>
                    </a:p>
                  </a:txBody>
                  <a:tcPr/>
                </a:tc>
                <a:tc>
                  <a:txBody>
                    <a:bodyPr/>
                    <a:lstStyle/>
                    <a:p>
                      <a:pPr algn="ctr">
                        <a:lnSpc>
                          <a:spcPct val="150000"/>
                        </a:lnSpc>
                      </a:pPr>
                      <a:r>
                        <a:rPr lang="en-US" sz="900" kern="100">
                          <a:effectLst/>
                        </a:rPr>
                        <a:t>F1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62.4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73.3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69.9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2558288138"/>
                  </a:ext>
                </a:extLst>
              </a:tr>
              <a:tr h="189189">
                <a:tc rowSpan="3">
                  <a:txBody>
                    <a:bodyPr/>
                    <a:lstStyle/>
                    <a:p>
                      <a:pPr algn="ctr">
                        <a:lnSpc>
                          <a:spcPct val="150000"/>
                        </a:lnSpc>
                      </a:pPr>
                      <a:r>
                        <a:rPr lang="en-US" sz="900" kern="100">
                          <a:effectLst/>
                        </a:rPr>
                        <a:t>MLP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64.3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62.5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64.0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976889327"/>
                  </a:ext>
                </a:extLst>
              </a:tr>
              <a:tr h="189189">
                <a:tc vMerge="1">
                  <a:txBody>
                    <a:bodyPr/>
                    <a:lstStyle/>
                    <a:p>
                      <a:endParaRPr lang="zh-CN" altLang="en-US"/>
                    </a:p>
                  </a:txBody>
                  <a:tcPr/>
                </a:tc>
                <a:tc>
                  <a:txBody>
                    <a:bodyPr/>
                    <a:lstStyle/>
                    <a:p>
                      <a:pPr algn="ctr">
                        <a:lnSpc>
                          <a:spcPct val="150000"/>
                        </a:lnSpc>
                      </a:pPr>
                      <a:r>
                        <a:rPr lang="en-US" sz="900" kern="100">
                          <a:effectLst/>
                        </a:rPr>
                        <a:t>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56.5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63.7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72.6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61.3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465767737"/>
                  </a:ext>
                </a:extLst>
              </a:tr>
              <a:tr h="189189">
                <a:tc vMerge="1">
                  <a:txBody>
                    <a:bodyPr/>
                    <a:lstStyle/>
                    <a:p>
                      <a:endParaRPr lang="zh-CN" altLang="en-US"/>
                    </a:p>
                  </a:txBody>
                  <a:tcPr/>
                </a:tc>
                <a:tc>
                  <a:txBody>
                    <a:bodyPr/>
                    <a:lstStyle/>
                    <a:p>
                      <a:pPr algn="ctr">
                        <a:lnSpc>
                          <a:spcPct val="150000"/>
                        </a:lnSpc>
                      </a:pPr>
                      <a:r>
                        <a:rPr lang="en-US" sz="900" kern="100">
                          <a:effectLst/>
                        </a:rPr>
                        <a:t>F1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57.7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60.2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60.7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872284800"/>
                  </a:ext>
                </a:extLst>
              </a:tr>
              <a:tr h="189189">
                <a:tc rowSpan="3">
                  <a:txBody>
                    <a:bodyPr/>
                    <a:lstStyle/>
                    <a:p>
                      <a:pPr algn="ctr">
                        <a:lnSpc>
                          <a:spcPct val="150000"/>
                        </a:lnSpc>
                      </a:pPr>
                      <a:r>
                        <a:rPr lang="en-US" sz="900" kern="100">
                          <a:effectLst/>
                        </a:rPr>
                        <a:t>SVM</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73.9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72.1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48.1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64.1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69.6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67.1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02551898"/>
                  </a:ext>
                </a:extLst>
              </a:tr>
              <a:tr h="189189">
                <a:tc vMerge="1">
                  <a:txBody>
                    <a:bodyPr/>
                    <a:lstStyle/>
                    <a:p>
                      <a:endParaRPr lang="zh-CN" altLang="en-US"/>
                    </a:p>
                  </a:txBody>
                  <a:tcPr/>
                </a:tc>
                <a:tc>
                  <a:txBody>
                    <a:bodyPr/>
                    <a:lstStyle/>
                    <a:p>
                      <a:pPr algn="ctr">
                        <a:lnSpc>
                          <a:spcPct val="150000"/>
                        </a:lnSpc>
                      </a:pPr>
                      <a:r>
                        <a:rPr lang="en-US" sz="900" kern="100">
                          <a:effectLst/>
                        </a:rPr>
                        <a:t>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85.8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86.4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87.2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68.9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757608383"/>
                  </a:ext>
                </a:extLst>
              </a:tr>
              <a:tr h="189189">
                <a:tc vMerge="1">
                  <a:txBody>
                    <a:bodyPr/>
                    <a:lstStyle/>
                    <a:p>
                      <a:endParaRPr lang="zh-CN" altLang="en-US"/>
                    </a:p>
                  </a:txBody>
                  <a:tcPr/>
                </a:tc>
                <a:tc>
                  <a:txBody>
                    <a:bodyPr/>
                    <a:lstStyle/>
                    <a:p>
                      <a:pPr algn="ctr">
                        <a:lnSpc>
                          <a:spcPct val="150000"/>
                        </a:lnSpc>
                      </a:pPr>
                      <a:r>
                        <a:rPr lang="en-US" sz="900" kern="100">
                          <a:effectLst/>
                        </a:rPr>
                        <a:t>F1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56.5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60.1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60.8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474415931"/>
                  </a:ext>
                </a:extLst>
              </a:tr>
              <a:tr h="189189">
                <a:tc rowSpan="3">
                  <a:txBody>
                    <a:bodyPr/>
                    <a:lstStyle/>
                    <a:p>
                      <a:pPr algn="ctr">
                        <a:lnSpc>
                          <a:spcPct val="150000"/>
                        </a:lnSpc>
                      </a:pPr>
                      <a:r>
                        <a:rPr lang="en-US" sz="900" kern="100">
                          <a:effectLst/>
                        </a:rPr>
                        <a:t>LR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58.9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68.7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67.1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927021372"/>
                  </a:ext>
                </a:extLst>
              </a:tr>
              <a:tr h="189189">
                <a:tc vMerge="1">
                  <a:txBody>
                    <a:bodyPr/>
                    <a:lstStyle/>
                    <a:p>
                      <a:endParaRPr lang="zh-CN" altLang="en-US"/>
                    </a:p>
                  </a:txBody>
                  <a:tcPr/>
                </a:tc>
                <a:tc>
                  <a:txBody>
                    <a:bodyPr/>
                    <a:lstStyle/>
                    <a:p>
                      <a:pPr algn="ctr">
                        <a:lnSpc>
                          <a:spcPct val="150000"/>
                        </a:lnSpc>
                      </a:pPr>
                      <a:r>
                        <a:rPr lang="en-US" sz="900" kern="100">
                          <a:effectLst/>
                        </a:rPr>
                        <a:t>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85.5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83.2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87.0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87.2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68.0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71.7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72.0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2625028011"/>
                  </a:ext>
                </a:extLst>
              </a:tr>
              <a:tr h="189189">
                <a:tc vMerge="1">
                  <a:txBody>
                    <a:bodyPr/>
                    <a:lstStyle/>
                    <a:p>
                      <a:endParaRPr lang="zh-CN" altLang="en-US"/>
                    </a:p>
                  </a:txBody>
                  <a:tcPr/>
                </a:tc>
                <a:tc>
                  <a:txBody>
                    <a:bodyPr/>
                    <a:lstStyle/>
                    <a:p>
                      <a:pPr algn="ctr">
                        <a:lnSpc>
                          <a:spcPct val="150000"/>
                        </a:lnSpc>
                      </a:pPr>
                      <a:r>
                        <a:rPr lang="en-US" sz="900" kern="100">
                          <a:effectLst/>
                        </a:rPr>
                        <a:t>F1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57.6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62.8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70.7</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62.3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304750127"/>
                  </a:ext>
                </a:extLst>
              </a:tr>
              <a:tr h="189189">
                <a:tc rowSpan="3">
                  <a:txBody>
                    <a:bodyPr/>
                    <a:lstStyle/>
                    <a:p>
                      <a:pPr algn="ctr">
                        <a:lnSpc>
                          <a:spcPct val="150000"/>
                        </a:lnSpc>
                      </a:pPr>
                      <a:r>
                        <a:rPr lang="en-US" sz="900" kern="100">
                          <a:effectLst/>
                        </a:rPr>
                        <a:t>Ada</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lnSpc>
                          <a:spcPct val="150000"/>
                        </a:lnSpc>
                      </a:pPr>
                      <a:r>
                        <a:rPr lang="en-US" sz="900" kern="100">
                          <a:effectLst/>
                        </a:rPr>
                        <a:t>P</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77.5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72.9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69.0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73.4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3612733921"/>
                  </a:ext>
                </a:extLst>
              </a:tr>
              <a:tr h="189189">
                <a:tc vMerge="1">
                  <a:txBody>
                    <a:bodyPr/>
                    <a:lstStyle/>
                    <a:p>
                      <a:endParaRPr lang="zh-CN" altLang="en-US"/>
                    </a:p>
                  </a:txBody>
                  <a:tcPr/>
                </a:tc>
                <a:tc>
                  <a:txBody>
                    <a:bodyPr/>
                    <a:lstStyle/>
                    <a:p>
                      <a:pPr algn="ctr">
                        <a:lnSpc>
                          <a:spcPct val="150000"/>
                        </a:lnSpc>
                      </a:pPr>
                      <a:r>
                        <a:rPr lang="en-US" sz="900" kern="100">
                          <a:effectLst/>
                        </a:rPr>
                        <a:t>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85.1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82.0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84.3</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84.0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69.8</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74.5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2794006607"/>
                  </a:ext>
                </a:extLst>
              </a:tr>
              <a:tr h="189189">
                <a:tc vMerge="1">
                  <a:txBody>
                    <a:bodyPr/>
                    <a:lstStyle/>
                    <a:p>
                      <a:endParaRPr lang="zh-CN" altLang="en-US"/>
                    </a:p>
                  </a:txBody>
                  <a:tcPr/>
                </a:tc>
                <a:tc>
                  <a:txBody>
                    <a:bodyPr/>
                    <a:lstStyle/>
                    <a:p>
                      <a:pPr algn="ctr">
                        <a:lnSpc>
                          <a:spcPct val="150000"/>
                        </a:lnSpc>
                      </a:pPr>
                      <a:r>
                        <a:rPr lang="en-US" sz="900" kern="100">
                          <a:effectLst/>
                        </a:rPr>
                        <a:t>F1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80.1</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78.6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79.9</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81.5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76.6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66.2</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73.5</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a:effectLst/>
                        </a:rPr>
                        <a:t>75.6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tc>
                  <a:txBody>
                    <a:bodyPr/>
                    <a:lstStyle/>
                    <a:p>
                      <a:pPr algn="ctr"/>
                      <a:r>
                        <a:rPr lang="en-US" sz="1000" kern="100" dirty="0">
                          <a:effectLst/>
                        </a:rPr>
                        <a:t>74.2</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166" marR="60166" marT="0" marB="0"/>
                </a:tc>
                <a:extLst>
                  <a:ext uri="{0D108BD9-81ED-4DB2-BD59-A6C34878D82A}">
                    <a16:rowId xmlns:a16="http://schemas.microsoft.com/office/drawing/2014/main" val="172345194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Experiments - </a:t>
            </a:r>
            <a:r>
              <a:rPr lang="en-US" altLang="zh-CN" dirty="0"/>
              <a:t>Results</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15</a:t>
            </a:fld>
            <a:endParaRPr lang="zh-CN" altLang="en-US" dirty="0"/>
          </a:p>
        </p:txBody>
      </p:sp>
      <p:graphicFrame>
        <p:nvGraphicFramePr>
          <p:cNvPr id="8" name="表格 7">
            <a:extLst>
              <a:ext uri="{FF2B5EF4-FFF2-40B4-BE49-F238E27FC236}">
                <a16:creationId xmlns:a16="http://schemas.microsoft.com/office/drawing/2014/main" id="{CB9C6C56-7E4B-47D1-80D3-2EDC02E094A1}"/>
              </a:ext>
            </a:extLst>
          </p:cNvPr>
          <p:cNvGraphicFramePr>
            <a:graphicFrameLocks noGrp="1"/>
          </p:cNvGraphicFramePr>
          <p:nvPr>
            <p:extLst>
              <p:ext uri="{D42A27DB-BD31-4B8C-83A1-F6EECF244321}">
                <p14:modId xmlns:p14="http://schemas.microsoft.com/office/powerpoint/2010/main" val="3766245687"/>
              </p:ext>
            </p:extLst>
          </p:nvPr>
        </p:nvGraphicFramePr>
        <p:xfrm>
          <a:off x="543146" y="1845137"/>
          <a:ext cx="10429657" cy="3170747"/>
        </p:xfrm>
        <a:graphic>
          <a:graphicData uri="http://schemas.openxmlformats.org/drawingml/2006/table">
            <a:tbl>
              <a:tblPr firstRow="1" firstCol="1" bandRow="1">
                <a:tableStyleId>{5C22544A-7EE6-4342-B048-85BDC9FD1C3A}</a:tableStyleId>
              </a:tblPr>
              <a:tblGrid>
                <a:gridCol w="2281878">
                  <a:extLst>
                    <a:ext uri="{9D8B030D-6E8A-4147-A177-3AD203B41FA5}">
                      <a16:colId xmlns:a16="http://schemas.microsoft.com/office/drawing/2014/main" val="1149816405"/>
                    </a:ext>
                  </a:extLst>
                </a:gridCol>
                <a:gridCol w="896005">
                  <a:extLst>
                    <a:ext uri="{9D8B030D-6E8A-4147-A177-3AD203B41FA5}">
                      <a16:colId xmlns:a16="http://schemas.microsoft.com/office/drawing/2014/main" val="377513374"/>
                    </a:ext>
                  </a:extLst>
                </a:gridCol>
                <a:gridCol w="906003">
                  <a:extLst>
                    <a:ext uri="{9D8B030D-6E8A-4147-A177-3AD203B41FA5}">
                      <a16:colId xmlns:a16="http://schemas.microsoft.com/office/drawing/2014/main" val="1798937603"/>
                    </a:ext>
                  </a:extLst>
                </a:gridCol>
                <a:gridCol w="906003">
                  <a:extLst>
                    <a:ext uri="{9D8B030D-6E8A-4147-A177-3AD203B41FA5}">
                      <a16:colId xmlns:a16="http://schemas.microsoft.com/office/drawing/2014/main" val="1472945981"/>
                    </a:ext>
                  </a:extLst>
                </a:gridCol>
                <a:gridCol w="906003">
                  <a:extLst>
                    <a:ext uri="{9D8B030D-6E8A-4147-A177-3AD203B41FA5}">
                      <a16:colId xmlns:a16="http://schemas.microsoft.com/office/drawing/2014/main" val="4202345630"/>
                    </a:ext>
                  </a:extLst>
                </a:gridCol>
                <a:gridCol w="906003">
                  <a:extLst>
                    <a:ext uri="{9D8B030D-6E8A-4147-A177-3AD203B41FA5}">
                      <a16:colId xmlns:a16="http://schemas.microsoft.com/office/drawing/2014/main" val="3105984611"/>
                    </a:ext>
                  </a:extLst>
                </a:gridCol>
                <a:gridCol w="906003">
                  <a:extLst>
                    <a:ext uri="{9D8B030D-6E8A-4147-A177-3AD203B41FA5}">
                      <a16:colId xmlns:a16="http://schemas.microsoft.com/office/drawing/2014/main" val="1161100968"/>
                    </a:ext>
                  </a:extLst>
                </a:gridCol>
                <a:gridCol w="907253">
                  <a:extLst>
                    <a:ext uri="{9D8B030D-6E8A-4147-A177-3AD203B41FA5}">
                      <a16:colId xmlns:a16="http://schemas.microsoft.com/office/drawing/2014/main" val="2744946895"/>
                    </a:ext>
                  </a:extLst>
                </a:gridCol>
                <a:gridCol w="907253">
                  <a:extLst>
                    <a:ext uri="{9D8B030D-6E8A-4147-A177-3AD203B41FA5}">
                      <a16:colId xmlns:a16="http://schemas.microsoft.com/office/drawing/2014/main" val="3104644273"/>
                    </a:ext>
                  </a:extLst>
                </a:gridCol>
                <a:gridCol w="907253">
                  <a:extLst>
                    <a:ext uri="{9D8B030D-6E8A-4147-A177-3AD203B41FA5}">
                      <a16:colId xmlns:a16="http://schemas.microsoft.com/office/drawing/2014/main" val="3793781558"/>
                    </a:ext>
                  </a:extLst>
                </a:gridCol>
              </a:tblGrid>
              <a:tr h="378649">
                <a:tc rowSpan="2">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Methods</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gridSpan="5">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CMU</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AL-CPL</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51328186"/>
                  </a:ext>
                </a:extLst>
              </a:tr>
              <a:tr h="378649">
                <a:tc vMerge="1">
                  <a:txBody>
                    <a:bodyPr/>
                    <a:lstStyle/>
                    <a:p>
                      <a:endParaRPr lang="zh-CN" altLang="en-US"/>
                    </a:p>
                  </a:txBody>
                  <a:tcPr/>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D1</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D2</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D3</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D4</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D5</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D6</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D7</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D8</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D9</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82264118"/>
                  </a:ext>
                </a:extLst>
              </a:tr>
              <a:tr h="425834">
                <a:tc>
                  <a:txBody>
                    <a:bodyPr/>
                    <a:lstStyle/>
                    <a:p>
                      <a:pPr marL="0" algn="ctr" defTabSz="914400" rtl="0" eaLnBrk="1" latinLnBrk="0" hangingPunct="1">
                        <a:lnSpc>
                          <a:spcPct val="110000"/>
                        </a:lnSpc>
                        <a:buNone/>
                      </a:pPr>
                      <a:r>
                        <a:rPr lang="en-US" sz="1600" b="1" kern="1200">
                          <a:solidFill>
                            <a:schemeClr val="lt1"/>
                          </a:solidFill>
                          <a:latin typeface="Times New Roman" panose="02020603050405020304" charset="0"/>
                          <a:ea typeface="+mn-ea"/>
                          <a:cs typeface="Times New Roman" panose="02020603050405020304" charset="0"/>
                        </a:rPr>
                        <a:t>RefD-Equal</a:t>
                      </a:r>
                      <a:endParaRPr lang="zh-CN" altLang="en-US" sz="1600" b="1" kern="120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57.4</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53.0</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63.7</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70.5</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55.2</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70.1</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57.1</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68.4</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72.7</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1467530265"/>
                  </a:ext>
                </a:extLst>
              </a:tr>
              <a:tr h="425834">
                <a:tc>
                  <a:txBody>
                    <a:bodyPr/>
                    <a:lstStyle/>
                    <a:p>
                      <a:pPr marL="0" algn="ctr" defTabSz="914400" rtl="0" eaLnBrk="1" latinLnBrk="0" hangingPunct="1">
                        <a:lnSpc>
                          <a:spcPct val="110000"/>
                        </a:lnSpc>
                        <a:buNone/>
                      </a:pPr>
                      <a:r>
                        <a:rPr lang="en-US" sz="1600" b="1" kern="1200">
                          <a:solidFill>
                            <a:schemeClr val="lt1"/>
                          </a:solidFill>
                          <a:latin typeface="Times New Roman" panose="02020603050405020304" charset="0"/>
                          <a:ea typeface="+mn-ea"/>
                          <a:cs typeface="Times New Roman" panose="02020603050405020304" charset="0"/>
                        </a:rPr>
                        <a:t>RefD-Tfidf</a:t>
                      </a:r>
                      <a:endParaRPr lang="zh-CN" altLang="en-US" sz="1600" b="1" kern="120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60.1</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55.7</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64.6</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67.9</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57.7</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68.4</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57.2</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66.4</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78.9</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800673775"/>
                  </a:ext>
                </a:extLst>
              </a:tr>
              <a:tr h="378649">
                <a:tc>
                  <a:txBody>
                    <a:bodyPr/>
                    <a:lstStyle/>
                    <a:p>
                      <a:pPr marL="0" algn="ctr" defTabSz="914400" rtl="0" eaLnBrk="1" latinLnBrk="0" hangingPunct="1">
                        <a:lnSpc>
                          <a:spcPct val="110000"/>
                        </a:lnSpc>
                        <a:buNone/>
                      </a:pPr>
                      <a:r>
                        <a:rPr lang="en-US" sz="1600" b="1" kern="1200">
                          <a:solidFill>
                            <a:schemeClr val="lt1"/>
                          </a:solidFill>
                          <a:latin typeface="Times New Roman" panose="02020603050405020304" charset="0"/>
                          <a:ea typeface="+mn-ea"/>
                          <a:cs typeface="Times New Roman" panose="02020603050405020304" charset="0"/>
                        </a:rPr>
                        <a:t>Direct link</a:t>
                      </a:r>
                      <a:endParaRPr lang="zh-CN" altLang="en-US" sz="1600" b="1" kern="120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81.3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59.3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72.0 </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72.7 </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66.7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58.3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58.8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62.1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67.5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4094981987"/>
                  </a:ext>
                </a:extLst>
              </a:tr>
              <a:tr h="378649">
                <a:tc>
                  <a:txBody>
                    <a:bodyPr/>
                    <a:lstStyle/>
                    <a:p>
                      <a:pPr marL="0" algn="ctr" defTabSz="914400" rtl="0" eaLnBrk="1" latinLnBrk="0" hangingPunct="1">
                        <a:lnSpc>
                          <a:spcPct val="110000"/>
                        </a:lnSpc>
                        <a:buNone/>
                      </a:pPr>
                      <a:r>
                        <a:rPr lang="en-US" sz="1600" b="1" kern="1200">
                          <a:solidFill>
                            <a:schemeClr val="lt1"/>
                          </a:solidFill>
                          <a:latin typeface="Times New Roman" panose="02020603050405020304" charset="0"/>
                          <a:ea typeface="+mn-ea"/>
                          <a:cs typeface="Times New Roman" panose="02020603050405020304" charset="0"/>
                        </a:rPr>
                        <a:t>1 intermediate node</a:t>
                      </a:r>
                      <a:endParaRPr lang="zh-CN" altLang="en-US" sz="1600" b="1" kern="120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78.0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75.4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84.2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70.0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72.7 </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68.9 </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75.8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72.4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76.3 </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790605020"/>
                  </a:ext>
                </a:extLst>
              </a:tr>
              <a:tr h="378649">
                <a:tc>
                  <a:txBody>
                    <a:bodyPr/>
                    <a:lstStyle/>
                    <a:p>
                      <a:pPr marL="0" algn="ctr" defTabSz="914400" rtl="0" eaLnBrk="1" latinLnBrk="0" hangingPunct="1">
                        <a:lnSpc>
                          <a:spcPct val="110000"/>
                        </a:lnSpc>
                        <a:buNone/>
                      </a:pPr>
                      <a:r>
                        <a:rPr lang="en-US" sz="1600" b="1" kern="1200">
                          <a:solidFill>
                            <a:schemeClr val="lt1"/>
                          </a:solidFill>
                          <a:latin typeface="Times New Roman" panose="02020603050405020304" charset="0"/>
                          <a:ea typeface="+mn-ea"/>
                          <a:cs typeface="Times New Roman" panose="02020603050405020304" charset="0"/>
                        </a:rPr>
                        <a:t>2 intermediate nodes</a:t>
                      </a:r>
                      <a:endParaRPr lang="zh-CN" altLang="en-US" sz="1600" b="1" kern="120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76.3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75.4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84.2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83.3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66.7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68.8 </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75.5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78.3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75.4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3855023389"/>
                  </a:ext>
                </a:extLst>
              </a:tr>
              <a:tr h="425834">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Proposed method</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91.8 </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92.2 </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89.7 </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90.6 </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83.3 </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a:solidFill>
                            <a:schemeClr val="dk1"/>
                          </a:solidFill>
                          <a:latin typeface="Times New Roman" panose="02020603050405020304" charset="0"/>
                          <a:ea typeface="+mn-ea"/>
                          <a:cs typeface="Times New Roman" panose="02020603050405020304" charset="0"/>
                        </a:rPr>
                        <a:t>69.4 </a:t>
                      </a:r>
                      <a:endParaRPr lang="zh-CN" altLang="en-US" sz="1600" kern="120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76.4 </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81.6 </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76.8 </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229975461"/>
                  </a:ext>
                </a:extLst>
              </a:tr>
            </a:tbl>
          </a:graphicData>
        </a:graphic>
      </p:graphicFrame>
      <p:sp>
        <p:nvSpPr>
          <p:cNvPr id="12" name="图文框 11">
            <a:extLst>
              <a:ext uri="{FF2B5EF4-FFF2-40B4-BE49-F238E27FC236}">
                <a16:creationId xmlns:a16="http://schemas.microsoft.com/office/drawing/2014/main" id="{31FDB2CB-ED85-45C9-B9E7-00D1D5BA4E39}"/>
              </a:ext>
            </a:extLst>
          </p:cNvPr>
          <p:cNvSpPr/>
          <p:nvPr/>
        </p:nvSpPr>
        <p:spPr>
          <a:xfrm>
            <a:off x="2769407" y="2209482"/>
            <a:ext cx="4572425" cy="2806402"/>
          </a:xfrm>
          <a:prstGeom prst="frame">
            <a:avLst>
              <a:gd name="adj1" fmla="val 90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图文框 12">
            <a:extLst>
              <a:ext uri="{FF2B5EF4-FFF2-40B4-BE49-F238E27FC236}">
                <a16:creationId xmlns:a16="http://schemas.microsoft.com/office/drawing/2014/main" id="{0A33B014-2F59-40A3-8B51-E2DEA3435ABE}"/>
              </a:ext>
            </a:extLst>
          </p:cNvPr>
          <p:cNvSpPr/>
          <p:nvPr/>
        </p:nvSpPr>
        <p:spPr>
          <a:xfrm>
            <a:off x="7341832" y="2209482"/>
            <a:ext cx="878890" cy="2806402"/>
          </a:xfrm>
          <a:prstGeom prst="frame">
            <a:avLst>
              <a:gd name="adj1" fmla="val 90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图文框 13">
            <a:extLst>
              <a:ext uri="{FF2B5EF4-FFF2-40B4-BE49-F238E27FC236}">
                <a16:creationId xmlns:a16="http://schemas.microsoft.com/office/drawing/2014/main" id="{1D49E313-69E1-446D-879E-670423BE0334}"/>
              </a:ext>
            </a:extLst>
          </p:cNvPr>
          <p:cNvSpPr/>
          <p:nvPr/>
        </p:nvSpPr>
        <p:spPr>
          <a:xfrm>
            <a:off x="10093913" y="2209482"/>
            <a:ext cx="878890" cy="2806402"/>
          </a:xfrm>
          <a:prstGeom prst="frame">
            <a:avLst>
              <a:gd name="adj1" fmla="val 90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32E6CA9D-3F8F-4CAB-81CE-7DC936A5BD20}"/>
              </a:ext>
            </a:extLst>
          </p:cNvPr>
          <p:cNvSpPr txBox="1"/>
          <p:nvPr/>
        </p:nvSpPr>
        <p:spPr>
          <a:xfrm>
            <a:off x="5757974" y="5187439"/>
            <a:ext cx="5500370" cy="776623"/>
          </a:xfrm>
          <a:prstGeom prst="rect">
            <a:avLst/>
          </a:prstGeom>
          <a:noFill/>
        </p:spPr>
        <p:txBody>
          <a:bodyPr wrap="square" rtlCol="0">
            <a:spAutoFit/>
          </a:bodyPr>
          <a:lstStyle/>
          <a:p>
            <a:pPr marL="285750" indent="-285750" algn="l">
              <a:lnSpc>
                <a:spcPct val="130000"/>
              </a:lnSpc>
              <a:buFont typeface="Wingdings" panose="05000000000000000000" charset="0"/>
              <a:buChar char="Ø"/>
            </a:pPr>
            <a:r>
              <a:rPr lang="en-US" altLang="zh-CN" dirty="0"/>
              <a:t>our method outperforms all the baseline methods on seven of the nine domains</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Experiments - A</a:t>
            </a:r>
            <a:r>
              <a:rPr lang="en-US" altLang="zh-CN" dirty="0"/>
              <a:t>nalysis</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16</a:t>
            </a:fld>
            <a:endParaRPr lang="zh-CN" altLang="en-US" dirty="0"/>
          </a:p>
        </p:txBody>
      </p:sp>
      <p:graphicFrame>
        <p:nvGraphicFramePr>
          <p:cNvPr id="7" name="表格 6">
            <a:extLst>
              <a:ext uri="{FF2B5EF4-FFF2-40B4-BE49-F238E27FC236}">
                <a16:creationId xmlns:a16="http://schemas.microsoft.com/office/drawing/2014/main" id="{AC1BFA27-37EA-488A-B998-E4192F8B3F06}"/>
              </a:ext>
            </a:extLst>
          </p:cNvPr>
          <p:cNvGraphicFramePr>
            <a:graphicFrameLocks noGrp="1"/>
          </p:cNvGraphicFramePr>
          <p:nvPr>
            <p:extLst>
              <p:ext uri="{D42A27DB-BD31-4B8C-83A1-F6EECF244321}">
                <p14:modId xmlns:p14="http://schemas.microsoft.com/office/powerpoint/2010/main" val="2608273524"/>
              </p:ext>
            </p:extLst>
          </p:nvPr>
        </p:nvGraphicFramePr>
        <p:xfrm>
          <a:off x="838200" y="1731146"/>
          <a:ext cx="10515600" cy="2990241"/>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3512599056"/>
                    </a:ext>
                  </a:extLst>
                </a:gridCol>
                <a:gridCol w="5257800">
                  <a:extLst>
                    <a:ext uri="{9D8B030D-6E8A-4147-A177-3AD203B41FA5}">
                      <a16:colId xmlns:a16="http://schemas.microsoft.com/office/drawing/2014/main" val="447159222"/>
                    </a:ext>
                  </a:extLst>
                </a:gridCol>
              </a:tblGrid>
              <a:tr h="332249">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Features</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Accuracy</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790829238"/>
                  </a:ext>
                </a:extLst>
              </a:tr>
              <a:tr h="332249">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Weight(A,B)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74.5%(–2.3%)</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1396727010"/>
                  </a:ext>
                </a:extLst>
              </a:tr>
              <a:tr h="332249">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Weight(B,A)</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73.7%(–3.1%)</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500391730"/>
                  </a:ext>
                </a:extLst>
              </a:tr>
              <a:tr h="332249">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Sum(A,B)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74.5%(–2.3%)</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3726622379"/>
                  </a:ext>
                </a:extLst>
              </a:tr>
              <a:tr h="332249">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Diff(A,B)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73.3%(–3.5%)</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4252115585"/>
                  </a:ext>
                </a:extLst>
              </a:tr>
              <a:tr h="332249">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Norm(A)</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73.2%(–3.6%)</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1672329770"/>
                  </a:ext>
                </a:extLst>
              </a:tr>
              <a:tr h="332249">
                <a:tc>
                  <a:txBody>
                    <a:bodyPr/>
                    <a:lstStyle/>
                    <a:p>
                      <a:pPr marL="0" algn="ctr" defTabSz="914400" rtl="0" eaLnBrk="1" latinLnBrk="0" hangingPunct="1">
                        <a:lnSpc>
                          <a:spcPct val="110000"/>
                        </a:lnSpc>
                        <a:buNone/>
                      </a:pPr>
                      <a:r>
                        <a:rPr lang="en-US" sz="1600" b="1" kern="1200" dirty="0">
                          <a:solidFill>
                            <a:schemeClr val="lt1"/>
                          </a:solidFill>
                          <a:latin typeface="Times New Roman" panose="02020603050405020304" charset="0"/>
                          <a:ea typeface="+mn-ea"/>
                          <a:cs typeface="Times New Roman" panose="02020603050405020304" charset="0"/>
                        </a:rPr>
                        <a:t>Norm(B)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b="1" kern="1200" dirty="0">
                          <a:solidFill>
                            <a:schemeClr val="dk1"/>
                          </a:solidFill>
                          <a:latin typeface="Times New Roman" panose="02020603050405020304" charset="0"/>
                          <a:ea typeface="+mn-ea"/>
                          <a:cs typeface="Times New Roman" panose="02020603050405020304" charset="0"/>
                        </a:rPr>
                        <a:t>69.5%(–7.3%)</a:t>
                      </a:r>
                      <a:endParaRPr lang="zh-CN" altLang="en-US" sz="1600" b="1"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2505375907"/>
                  </a:ext>
                </a:extLst>
              </a:tr>
              <a:tr h="332249">
                <a:tc>
                  <a:txBody>
                    <a:bodyPr/>
                    <a:lstStyle/>
                    <a:p>
                      <a:pPr marL="0" algn="ctr" defTabSz="914400" rtl="0" eaLnBrk="1" latinLnBrk="0" hangingPunct="1">
                        <a:lnSpc>
                          <a:spcPct val="110000"/>
                        </a:lnSpc>
                        <a:buNone/>
                      </a:pPr>
                      <a:r>
                        <a:rPr lang="en-US" sz="1600" b="1" kern="1200" dirty="0" err="1">
                          <a:solidFill>
                            <a:schemeClr val="lt1"/>
                          </a:solidFill>
                          <a:latin typeface="Times New Roman" panose="02020603050405020304" charset="0"/>
                          <a:ea typeface="+mn-ea"/>
                          <a:cs typeface="Times New Roman" panose="02020603050405020304" charset="0"/>
                        </a:rPr>
                        <a:t>Gtm</a:t>
                      </a:r>
                      <a:r>
                        <a:rPr lang="en-US" sz="1600" b="1" kern="1200" dirty="0">
                          <a:solidFill>
                            <a:schemeClr val="lt1"/>
                          </a:solidFill>
                          <a:latin typeface="Times New Roman" panose="02020603050405020304" charset="0"/>
                          <a:ea typeface="+mn-ea"/>
                          <a:cs typeface="Times New Roman" panose="02020603050405020304" charset="0"/>
                        </a:rPr>
                        <a:t>(A,B)</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74.1%(–2.7%)</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1211838197"/>
                  </a:ext>
                </a:extLst>
              </a:tr>
              <a:tr h="332249">
                <a:tc>
                  <a:txBody>
                    <a:bodyPr/>
                    <a:lstStyle/>
                    <a:p>
                      <a:pPr marL="0" algn="ctr" defTabSz="914400" rtl="0" eaLnBrk="1" latinLnBrk="0" hangingPunct="1">
                        <a:lnSpc>
                          <a:spcPct val="110000"/>
                        </a:lnSpc>
                        <a:buNone/>
                      </a:pPr>
                      <a:r>
                        <a:rPr lang="en-US" sz="1600" b="1" kern="1200" dirty="0" err="1">
                          <a:solidFill>
                            <a:schemeClr val="lt1"/>
                          </a:solidFill>
                          <a:latin typeface="Times New Roman" panose="02020603050405020304" charset="0"/>
                          <a:ea typeface="+mn-ea"/>
                          <a:cs typeface="Times New Roman" panose="02020603050405020304" charset="0"/>
                        </a:rPr>
                        <a:t>Gtm</a:t>
                      </a:r>
                      <a:r>
                        <a:rPr lang="en-US" sz="1600" b="1" kern="1200" dirty="0">
                          <a:solidFill>
                            <a:schemeClr val="lt1"/>
                          </a:solidFill>
                          <a:latin typeface="Times New Roman" panose="02020603050405020304" charset="0"/>
                          <a:ea typeface="+mn-ea"/>
                          <a:cs typeface="Times New Roman" panose="02020603050405020304" charset="0"/>
                        </a:rPr>
                        <a:t>(B,A)</a:t>
                      </a:r>
                      <a:endParaRPr lang="zh-CN" altLang="en-US" sz="1600" b="1" kern="1200" dirty="0">
                        <a:solidFill>
                          <a:schemeClr val="lt1"/>
                        </a:solidFill>
                        <a:latin typeface="Times New Roman" panose="02020603050405020304" charset="0"/>
                        <a:ea typeface="+mn-ea"/>
                        <a:cs typeface="Times New Roman" panose="02020603050405020304" charset="0"/>
                      </a:endParaRPr>
                    </a:p>
                  </a:txBody>
                  <a:tcPr marL="68580" marR="68580" marT="0" marB="0"/>
                </a:tc>
                <a:tc>
                  <a:txBody>
                    <a:bodyPr/>
                    <a:lstStyle/>
                    <a:p>
                      <a:pPr marL="0" algn="ctr" defTabSz="914400" rtl="0" eaLnBrk="1" latinLnBrk="0" hangingPunct="1">
                        <a:lnSpc>
                          <a:spcPct val="110000"/>
                        </a:lnSpc>
                        <a:buNone/>
                      </a:pPr>
                      <a:r>
                        <a:rPr lang="en-US" sz="1600" kern="1200" dirty="0">
                          <a:solidFill>
                            <a:schemeClr val="dk1"/>
                          </a:solidFill>
                          <a:latin typeface="Times New Roman" panose="02020603050405020304" charset="0"/>
                          <a:ea typeface="+mn-ea"/>
                          <a:cs typeface="Times New Roman" panose="02020603050405020304" charset="0"/>
                        </a:rPr>
                        <a:t>73.8%(–3.0%)</a:t>
                      </a:r>
                      <a:endParaRPr lang="zh-CN" altLang="en-US" sz="1600" kern="1200" dirty="0">
                        <a:solidFill>
                          <a:schemeClr val="dk1"/>
                        </a:solidFill>
                        <a:latin typeface="Times New Roman" panose="02020603050405020304" charset="0"/>
                        <a:ea typeface="+mn-ea"/>
                        <a:cs typeface="Times New Roman" panose="02020603050405020304" charset="0"/>
                      </a:endParaRPr>
                    </a:p>
                  </a:txBody>
                  <a:tcPr marL="68580" marR="68580" marT="0" marB="0"/>
                </a:tc>
                <a:extLst>
                  <a:ext uri="{0D108BD9-81ED-4DB2-BD59-A6C34878D82A}">
                    <a16:rowId xmlns:a16="http://schemas.microsoft.com/office/drawing/2014/main" val="1648253606"/>
                  </a:ext>
                </a:extLst>
              </a:tr>
            </a:tbl>
          </a:graphicData>
        </a:graphic>
      </p:graphicFrame>
      <p:sp>
        <p:nvSpPr>
          <p:cNvPr id="17" name="文本框 16">
            <a:extLst>
              <a:ext uri="{FF2B5EF4-FFF2-40B4-BE49-F238E27FC236}">
                <a16:creationId xmlns:a16="http://schemas.microsoft.com/office/drawing/2014/main" id="{1B99B676-74A6-4A87-B88C-265D2FE56931}"/>
              </a:ext>
            </a:extLst>
          </p:cNvPr>
          <p:cNvSpPr txBox="1"/>
          <p:nvPr/>
        </p:nvSpPr>
        <p:spPr>
          <a:xfrm>
            <a:off x="5853430" y="4710129"/>
            <a:ext cx="5500370" cy="1856919"/>
          </a:xfrm>
          <a:prstGeom prst="rect">
            <a:avLst/>
          </a:prstGeom>
          <a:noFill/>
        </p:spPr>
        <p:txBody>
          <a:bodyPr wrap="square" rtlCol="0">
            <a:spAutoFit/>
          </a:bodyPr>
          <a:lstStyle/>
          <a:p>
            <a:pPr marL="285750" indent="-285750">
              <a:lnSpc>
                <a:spcPct val="130000"/>
              </a:lnSpc>
              <a:buFont typeface="Wingdings" panose="05000000000000000000" charset="0"/>
              <a:buChar char="Ø"/>
            </a:pPr>
            <a:r>
              <a:rPr lang="en-US" altLang="zh-CN" dirty="0"/>
              <a:t>The larger the proportion, the stronger the dependence of concept B on concept A. Therefore, after removing this feature, the overall concept prerequisite relations prediction accuracy drops the most</a:t>
            </a:r>
            <a:endParaRPr lang="zh-CN" altLang="en-US" dirty="0"/>
          </a:p>
          <a:p>
            <a:pPr marL="285750" indent="-285750" algn="l">
              <a:lnSpc>
                <a:spcPct val="130000"/>
              </a:lnSpc>
              <a:buFont typeface="Wingdings" panose="05000000000000000000" charset="0"/>
              <a:buChar char="Ø"/>
            </a:pPr>
            <a:endParaRPr lang="zh-CN" altLang="en-US" dirty="0"/>
          </a:p>
        </p:txBody>
      </p:sp>
    </p:spTree>
    <p:extLst>
      <p:ext uri="{BB962C8B-B14F-4D97-AF65-F5344CB8AC3E}">
        <p14:creationId xmlns:p14="http://schemas.microsoft.com/office/powerpoint/2010/main" val="3413161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Conclusion</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17</a:t>
            </a:fld>
            <a:endParaRPr lang="zh-CN" altLang="en-US" dirty="0"/>
          </a:p>
        </p:txBody>
      </p:sp>
      <p:sp>
        <p:nvSpPr>
          <p:cNvPr id="3" name="文本框 2"/>
          <p:cNvSpPr txBox="1"/>
          <p:nvPr/>
        </p:nvSpPr>
        <p:spPr>
          <a:xfrm>
            <a:off x="989330" y="1974215"/>
            <a:ext cx="10364470" cy="1883657"/>
          </a:xfrm>
          <a:prstGeom prst="rect">
            <a:avLst/>
          </a:prstGeom>
          <a:noFill/>
        </p:spPr>
        <p:txBody>
          <a:bodyPr wrap="square" rtlCol="0">
            <a:spAutoFit/>
          </a:bodyPr>
          <a:lstStyle/>
          <a:p>
            <a:pPr marL="342900" indent="-342900" algn="l">
              <a:lnSpc>
                <a:spcPct val="150000"/>
              </a:lnSpc>
              <a:buFont typeface="Wingdings" panose="05000000000000000000" charset="0"/>
              <a:buChar char="Ø"/>
            </a:pPr>
            <a:r>
              <a:rPr lang="en-US" altLang="zh-CN" sz="2000" dirty="0">
                <a:latin typeface="Times New Roman" panose="02020603050405020304" charset="0"/>
                <a:cs typeface="Times New Roman" panose="02020603050405020304" charset="0"/>
              </a:rPr>
              <a:t>We used Wikipedia clickstream data and related concept sets to define concept pair features, and then inferred whether there was a prerequisite relation between two concepts. Experiments show that, the proportion of concept pairs covered by clickstream data has been significantly improved. And at the meanwhile, we can also accurately identify prerequisite relations.</a:t>
            </a:r>
            <a:endParaRPr lang="zh-CN" altLang="en-US" sz="20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 &amp; A</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18</a:t>
            </a:fld>
            <a:endParaRPr lang="zh-CN" altLang="en-US" dirty="0"/>
          </a:p>
        </p:txBody>
      </p:sp>
      <p:sp>
        <p:nvSpPr>
          <p:cNvPr id="3" name="文本框 2"/>
          <p:cNvSpPr txBox="1"/>
          <p:nvPr/>
        </p:nvSpPr>
        <p:spPr>
          <a:xfrm>
            <a:off x="907415" y="1967865"/>
            <a:ext cx="10376535" cy="1675908"/>
          </a:xfrm>
          <a:prstGeom prst="rect">
            <a:avLst/>
          </a:prstGeom>
          <a:noFill/>
        </p:spPr>
        <p:txBody>
          <a:bodyPr wrap="square" rtlCol="0">
            <a:spAutoFit/>
          </a:bodyPr>
          <a:lstStyle/>
          <a:p>
            <a:pPr marL="342900" indent="-342900">
              <a:lnSpc>
                <a:spcPct val="180000"/>
              </a:lnSpc>
              <a:buFont typeface="Wingdings" panose="05000000000000000000" charset="0"/>
              <a:buChar char="Ø"/>
            </a:pPr>
            <a:r>
              <a:rPr lang="en-US" altLang="zh-CN" sz="2000" dirty="0"/>
              <a:t>All the relevant code and data of the experiment have been released on </a:t>
            </a:r>
            <a:r>
              <a:rPr lang="en-US" altLang="zh-CN" sz="2000" dirty="0" err="1"/>
              <a:t>github</a:t>
            </a:r>
            <a:endParaRPr lang="en-US" altLang="zh-CN" sz="2000" dirty="0"/>
          </a:p>
          <a:p>
            <a:pPr>
              <a:lnSpc>
                <a:spcPct val="180000"/>
              </a:lnSpc>
            </a:pPr>
            <a:r>
              <a:rPr lang="en-US" altLang="zh-CN" sz="2000" dirty="0">
                <a:latin typeface="Times New Roman" panose="02020603050405020304" charset="0"/>
                <a:cs typeface="Times New Roman" panose="02020603050405020304" charset="0"/>
                <a:hlinkClick r:id="rId3"/>
              </a:rPr>
              <a:t> </a:t>
            </a:r>
            <a:r>
              <a:rPr lang="en-US" altLang="zh-CN" sz="2000" dirty="0">
                <a:hlinkClick r:id="rId3"/>
              </a:rPr>
              <a:t>Little-spider2001/Data-set-and-code-program-of-KSEM-2021-paper: 2021-2-paper (github.com)</a:t>
            </a:r>
            <a:endParaRPr lang="zh-CN" altLang="en-US" sz="2000" dirty="0">
              <a:latin typeface="Times New Roman" panose="02020603050405020304" charset="0"/>
              <a:cs typeface="Times New Roman" panose="02020603050405020304" charset="0"/>
            </a:endParaRPr>
          </a:p>
          <a:p>
            <a:pPr marL="342900" indent="-342900" algn="l">
              <a:lnSpc>
                <a:spcPct val="180000"/>
              </a:lnSpc>
              <a:buFont typeface="Wingdings" panose="05000000000000000000" charset="0"/>
              <a:buChar char="Ø"/>
            </a:pPr>
            <a:r>
              <a:rPr lang="zh-CN" altLang="en-US" sz="2000" dirty="0">
                <a:latin typeface="Times New Roman" panose="02020603050405020304" charset="0"/>
                <a:cs typeface="Times New Roman" panose="02020603050405020304" charset="0"/>
              </a:rPr>
              <a:t>Email: </a:t>
            </a:r>
            <a:r>
              <a:rPr lang="en-US" altLang="zh-CN" sz="2000" dirty="0">
                <a:latin typeface="Times New Roman" panose="02020603050405020304" charset="0"/>
                <a:cs typeface="Times New Roman" panose="02020603050405020304" charset="0"/>
                <a:hlinkClick r:id="rId4"/>
              </a:rPr>
              <a:t>xiaokui@hubu.edu.cn</a:t>
            </a:r>
            <a:r>
              <a:rPr lang="en-US" altLang="zh-CN"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hlinkClick r:id="rId5"/>
              </a:rPr>
              <a:t>Hucheng@stu.hubu.edu.cn</a:t>
            </a:r>
            <a:endParaRPr lang="zh-CN" altLang="en-US" sz="20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p>
        </p:txBody>
      </p:sp>
      <p:sp>
        <p:nvSpPr>
          <p:cNvPr id="3" name="内容占位符 2"/>
          <p:cNvSpPr>
            <a:spLocks noGrp="1"/>
          </p:cNvSpPr>
          <p:nvPr>
            <p:ph idx="1"/>
          </p:nvPr>
        </p:nvSpPr>
        <p:spPr>
          <a:xfrm>
            <a:off x="327025" y="1593850"/>
            <a:ext cx="6768465" cy="4612005"/>
          </a:xfrm>
        </p:spPr>
        <p:txBody>
          <a:bodyPr>
            <a:normAutofit fontScale="75000" lnSpcReduction="20000"/>
          </a:bodyPr>
          <a:lstStyle/>
          <a:p>
            <a:pPr>
              <a:lnSpc>
                <a:spcPct val="110000"/>
              </a:lnSpc>
              <a:buFont typeface="Wingdings" panose="05000000000000000000" charset="0"/>
              <a:buChar char="Ø"/>
            </a:pPr>
            <a:r>
              <a:rPr lang="en-US" altLang="zh-CN" sz="2400" dirty="0">
                <a:latin typeface="Times New Roman" panose="02020603050405020304" charset="0"/>
                <a:cs typeface="Times New Roman" panose="02020603050405020304" charset="0"/>
              </a:rPr>
              <a:t>For learning resource</a:t>
            </a:r>
          </a:p>
          <a:p>
            <a:pPr lvl="1">
              <a:lnSpc>
                <a:spcPct val="110000"/>
              </a:lnSpc>
            </a:pPr>
            <a:r>
              <a:rPr lang="en-US" altLang="zh-CN" sz="2000" dirty="0">
                <a:latin typeface="Times New Roman" panose="02020603050405020304" charset="0"/>
                <a:cs typeface="Times New Roman" panose="02020603050405020304" charset="0"/>
              </a:rPr>
              <a:t>In a textbook, each chapter contains some important knowledge </a:t>
            </a:r>
            <a:r>
              <a:rPr lang="en-US" altLang="zh-CN" sz="2000" b="1" dirty="0">
                <a:latin typeface="Times New Roman" panose="02020603050405020304" charset="0"/>
                <a:cs typeface="Times New Roman" panose="02020603050405020304" charset="0"/>
              </a:rPr>
              <a:t>concepts</a:t>
            </a:r>
            <a:r>
              <a:rPr lang="en-US" altLang="zh-CN" sz="2000" dirty="0">
                <a:latin typeface="Times New Roman" panose="02020603050405020304" charset="0"/>
                <a:cs typeface="Times New Roman" panose="02020603050405020304" charset="0"/>
              </a:rPr>
              <a:t>. Similarly, in a MOOC, each video lecture also introduces several main </a:t>
            </a:r>
            <a:r>
              <a:rPr lang="en-US" altLang="zh-CN" sz="2000" b="1" dirty="0">
                <a:latin typeface="Times New Roman" panose="02020603050405020304" charset="0"/>
                <a:cs typeface="Times New Roman" panose="02020603050405020304" charset="0"/>
              </a:rPr>
              <a:t>concepts.</a:t>
            </a:r>
          </a:p>
          <a:p>
            <a:pPr lvl="1">
              <a:lnSpc>
                <a:spcPct val="110000"/>
              </a:lnSpc>
            </a:pPr>
            <a:r>
              <a:rPr lang="en-US" altLang="zh-CN" sz="2000" dirty="0">
                <a:latin typeface="Times New Roman" panose="02020603050405020304" charset="0"/>
                <a:cs typeface="Times New Roman" panose="02020603050405020304" charset="0"/>
              </a:rPr>
              <a:t>There are </a:t>
            </a:r>
            <a:r>
              <a:rPr lang="en-US" altLang="zh-CN" sz="2000" b="1" dirty="0">
                <a:latin typeface="Times New Roman" panose="02020603050405020304" charset="0"/>
                <a:cs typeface="Times New Roman" panose="02020603050405020304" charset="0"/>
              </a:rPr>
              <a:t>no clear reading order list </a:t>
            </a:r>
            <a:r>
              <a:rPr lang="en-US" altLang="zh-CN" sz="2000" dirty="0">
                <a:latin typeface="Times New Roman" panose="02020603050405020304" charset="0"/>
                <a:cs typeface="Times New Roman" panose="02020603050405020304" charset="0"/>
              </a:rPr>
              <a:t>between the chapter or the video lecture.</a:t>
            </a:r>
          </a:p>
          <a:p>
            <a:pPr lvl="1">
              <a:lnSpc>
                <a:spcPct val="110000"/>
              </a:lnSpc>
            </a:pPr>
            <a:r>
              <a:rPr lang="en-US" altLang="zh-CN" sz="2100" dirty="0">
                <a:latin typeface="Times New Roman" panose="02020603050405020304" charset="0"/>
                <a:cs typeface="Times New Roman" panose="02020603050405020304" charset="0"/>
              </a:rPr>
              <a:t>There are usually </a:t>
            </a:r>
            <a:r>
              <a:rPr lang="en-US" altLang="zh-CN" sz="2100" b="1" dirty="0">
                <a:latin typeface="Times New Roman" panose="02020603050405020304" charset="0"/>
                <a:cs typeface="Times New Roman" panose="02020603050405020304" charset="0"/>
              </a:rPr>
              <a:t>some prerequisite relations </a:t>
            </a:r>
            <a:r>
              <a:rPr lang="en-US" altLang="zh-CN" sz="2100" dirty="0">
                <a:latin typeface="Times New Roman" panose="02020603050405020304" charset="0"/>
                <a:cs typeface="Times New Roman" panose="02020603050405020304" charset="0"/>
              </a:rPr>
              <a:t>between the concepts from different chapters or video lectures, which </a:t>
            </a:r>
            <a:r>
              <a:rPr lang="en-US" altLang="zh-CN" sz="2100" b="1" dirty="0">
                <a:latin typeface="Times New Roman" panose="02020603050405020304" charset="0"/>
                <a:cs typeface="Times New Roman" panose="02020603050405020304" charset="0"/>
              </a:rPr>
              <a:t>determine </a:t>
            </a:r>
            <a:r>
              <a:rPr lang="en-US" altLang="zh-CN" sz="2100" dirty="0">
                <a:latin typeface="Times New Roman" panose="02020603050405020304" charset="0"/>
                <a:cs typeface="Times New Roman" panose="02020603050405020304" charset="0"/>
              </a:rPr>
              <a:t>the order of the chapters in a textbook or the order of video lectures in a MOOC</a:t>
            </a:r>
          </a:p>
          <a:p>
            <a:pPr lvl="1">
              <a:lnSpc>
                <a:spcPct val="110000"/>
              </a:lnSpc>
            </a:pPr>
            <a:r>
              <a:rPr lang="en-US" altLang="zh-CN" sz="2000" dirty="0">
                <a:latin typeface="Times New Roman" panose="02020603050405020304" charset="0"/>
                <a:cs typeface="Times New Roman" panose="02020603050405020304" charset="0"/>
                <a:sym typeface="+mn-ea"/>
              </a:rPr>
              <a:t>……</a:t>
            </a:r>
            <a:endParaRPr lang="en-US" altLang="zh-CN" dirty="0">
              <a:latin typeface="Times New Roman" panose="02020603050405020304" charset="0"/>
              <a:cs typeface="Times New Roman" panose="02020603050405020304" charset="0"/>
              <a:sym typeface="+mn-ea"/>
            </a:endParaRPr>
          </a:p>
          <a:p>
            <a:pPr marL="457200" lvl="1" indent="0">
              <a:lnSpc>
                <a:spcPct val="110000"/>
              </a:lnSpc>
              <a:buNone/>
            </a:pPr>
            <a:endParaRPr lang="en-US" altLang="zh-CN" dirty="0">
              <a:latin typeface="Times New Roman" panose="02020603050405020304" charset="0"/>
              <a:cs typeface="Times New Roman" panose="02020603050405020304" charset="0"/>
            </a:endParaRPr>
          </a:p>
          <a:p>
            <a:pPr>
              <a:lnSpc>
                <a:spcPct val="110000"/>
              </a:lnSpc>
              <a:buFont typeface="Wingdings" panose="05000000000000000000" charset="0"/>
              <a:buChar char="Ø"/>
            </a:pPr>
            <a:r>
              <a:rPr lang="en-US" altLang="zh-CN" sz="2400" dirty="0">
                <a:latin typeface="Times New Roman" panose="02020603050405020304" charset="0"/>
                <a:cs typeface="Times New Roman" panose="02020603050405020304" charset="0"/>
              </a:rPr>
              <a:t>For self-learners</a:t>
            </a:r>
            <a:endParaRPr lang="en-US" altLang="zh-CN" dirty="0">
              <a:latin typeface="Times New Roman" panose="02020603050405020304" charset="0"/>
              <a:cs typeface="Times New Roman" panose="02020603050405020304" charset="0"/>
            </a:endParaRPr>
          </a:p>
          <a:p>
            <a:pPr lvl="1">
              <a:lnSpc>
                <a:spcPct val="110000"/>
              </a:lnSpc>
            </a:pPr>
            <a:r>
              <a:rPr lang="en-US" altLang="zh-CN" sz="2000" dirty="0">
                <a:latin typeface="Times New Roman" panose="02020603050405020304" charset="0"/>
                <a:cs typeface="Times New Roman" panose="02020603050405020304" charset="0"/>
              </a:rPr>
              <a:t>When users browse the content of a Wikipedia article, they usually cannot</a:t>
            </a:r>
          </a:p>
          <a:p>
            <a:pPr marL="457200" lvl="1" indent="0">
              <a:lnSpc>
                <a:spcPct val="110000"/>
              </a:lnSpc>
              <a:buNone/>
            </a:pPr>
            <a:r>
              <a:rPr lang="en-US" altLang="zh-CN" sz="2000" dirty="0">
                <a:latin typeface="Times New Roman" panose="02020603050405020304" charset="0"/>
                <a:cs typeface="Times New Roman" panose="02020603050405020304" charset="0"/>
              </a:rPr>
              <a:t>     understand the content of the article due to </a:t>
            </a:r>
            <a:r>
              <a:rPr lang="en-US" altLang="zh-CN" sz="2000" b="1" dirty="0">
                <a:latin typeface="Times New Roman" panose="02020603050405020304" charset="0"/>
                <a:cs typeface="Times New Roman" panose="02020603050405020304" charset="0"/>
              </a:rPr>
              <a:t>lack of background knowledge</a:t>
            </a:r>
            <a:r>
              <a:rPr lang="en-US" altLang="zh-CN" sz="2000" dirty="0">
                <a:latin typeface="Times New Roman" panose="02020603050405020304" charset="0"/>
                <a:cs typeface="Times New Roman" panose="02020603050405020304" charset="0"/>
              </a:rPr>
              <a:t>.</a:t>
            </a:r>
          </a:p>
          <a:p>
            <a:pPr lvl="1">
              <a:lnSpc>
                <a:spcPct val="110000"/>
              </a:lnSpc>
            </a:pPr>
            <a:r>
              <a:rPr lang="en-US" altLang="zh-CN" sz="2000" dirty="0">
                <a:latin typeface="Times New Roman" panose="02020603050405020304" charset="0"/>
                <a:cs typeface="Times New Roman" panose="02020603050405020304" charset="0"/>
              </a:rPr>
              <a:t>If users know </a:t>
            </a:r>
            <a:r>
              <a:rPr lang="en-US" altLang="zh-CN" sz="2000" b="1" dirty="0">
                <a:latin typeface="Times New Roman" panose="02020603050405020304" charset="0"/>
                <a:cs typeface="Times New Roman" panose="02020603050405020304" charset="0"/>
              </a:rPr>
              <a:t>the prerequisite relations </a:t>
            </a:r>
            <a:r>
              <a:rPr lang="en-US" altLang="zh-CN" sz="2000" dirty="0">
                <a:latin typeface="Times New Roman" panose="02020603050405020304" charset="0"/>
                <a:cs typeface="Times New Roman" panose="02020603050405020304" charset="0"/>
              </a:rPr>
              <a:t>between articles, they will be able to quickly find out the articles in which the background knowledge is located</a:t>
            </a:r>
          </a:p>
          <a:p>
            <a:pPr lvl="1">
              <a:lnSpc>
                <a:spcPct val="110000"/>
              </a:lnSpc>
            </a:pPr>
            <a:r>
              <a:rPr lang="en-US" altLang="zh-CN" sz="2000" dirty="0">
                <a:latin typeface="Times New Roman" panose="02020603050405020304" charset="0"/>
                <a:cs typeface="Times New Roman" panose="02020603050405020304" charset="0"/>
              </a:rPr>
              <a:t>……</a:t>
            </a:r>
            <a:endParaRPr lang="zh-CN" altLang="en-US" sz="2000" dirty="0">
              <a:latin typeface="Times New Roman" panose="02020603050405020304" charset="0"/>
              <a:cs typeface="Times New Roman" panose="02020603050405020304" charset="0"/>
            </a:endParaRP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t>The 14th International Conference on Knowledge Science, Engineering and Management (KSEM 2021)</a:t>
            </a:r>
          </a:p>
        </p:txBody>
      </p:sp>
      <p:sp>
        <p:nvSpPr>
          <p:cNvPr id="6" name="灯片编号占位符 5"/>
          <p:cNvSpPr>
            <a:spLocks noGrp="1"/>
          </p:cNvSpPr>
          <p:nvPr>
            <p:ph type="sldNum" sz="quarter" idx="12"/>
          </p:nvPr>
        </p:nvSpPr>
        <p:spPr/>
        <p:txBody>
          <a:bodyPr/>
          <a:lstStyle/>
          <a:p>
            <a:fld id="{059D0607-41C1-46C0-B719-DF7B98722A27}" type="slidenum">
              <a:rPr lang="zh-CN" altLang="en-US" smtClean="0"/>
              <a:t>2</a:t>
            </a:fld>
            <a:endParaRPr lang="zh-CN" altLang="en-US"/>
          </a:p>
        </p:txBody>
      </p:sp>
      <p:pic>
        <p:nvPicPr>
          <p:cNvPr id="6146" name="Picture 2">
            <a:extLst>
              <a:ext uri="{FF2B5EF4-FFF2-40B4-BE49-F238E27FC236}">
                <a16:creationId xmlns:a16="http://schemas.microsoft.com/office/drawing/2014/main" id="{A254C529-E692-49D0-8181-BAD271969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822" y="2426840"/>
            <a:ext cx="4237978" cy="2664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EC35C-031B-4D84-AB6B-882E849C8B44}"/>
              </a:ext>
            </a:extLst>
          </p:cNvPr>
          <p:cNvSpPr>
            <a:spLocks noGrp="1"/>
          </p:cNvSpPr>
          <p:nvPr>
            <p:ph type="title"/>
          </p:nvPr>
        </p:nvSpPr>
        <p:spPr/>
        <p:txBody>
          <a:bodyPr/>
          <a:lstStyle/>
          <a:p>
            <a:r>
              <a:rPr lang="en-US" altLang="zh-CN" dirty="0"/>
              <a:t>Related work</a:t>
            </a:r>
            <a:endParaRPr lang="zh-CN" altLang="en-US" dirty="0"/>
          </a:p>
        </p:txBody>
      </p:sp>
      <p:sp>
        <p:nvSpPr>
          <p:cNvPr id="4" name="日期占位符 3">
            <a:extLst>
              <a:ext uri="{FF2B5EF4-FFF2-40B4-BE49-F238E27FC236}">
                <a16:creationId xmlns:a16="http://schemas.microsoft.com/office/drawing/2014/main" id="{02A56E3E-8A25-4214-BC38-6474106AFFB2}"/>
              </a:ext>
            </a:extLst>
          </p:cNvPr>
          <p:cNvSpPr>
            <a:spLocks noGrp="1"/>
          </p:cNvSpPr>
          <p:nvPr>
            <p:ph type="dt" sz="half" idx="10"/>
          </p:nvPr>
        </p:nvSpPr>
        <p:spPr/>
        <p:txBody>
          <a:bodyPr/>
          <a:lstStyle/>
          <a:p>
            <a:r>
              <a:rPr lang="en-US" altLang="zh-CN" dirty="0"/>
              <a:t>August 14, 2021</a:t>
            </a:r>
            <a:endParaRPr lang="zh-CN" altLang="en-US" dirty="0"/>
          </a:p>
        </p:txBody>
      </p:sp>
      <p:sp>
        <p:nvSpPr>
          <p:cNvPr id="5" name="页脚占位符 4">
            <a:extLst>
              <a:ext uri="{FF2B5EF4-FFF2-40B4-BE49-F238E27FC236}">
                <a16:creationId xmlns:a16="http://schemas.microsoft.com/office/drawing/2014/main" id="{4E99EAC3-F959-4214-A850-88C9248614F1}"/>
              </a:ext>
            </a:extLst>
          </p:cNvPr>
          <p:cNvSpPr>
            <a:spLocks noGrp="1"/>
          </p:cNvSpPr>
          <p:nvPr>
            <p:ph type="ftr" sz="quarter" idx="11"/>
          </p:nvPr>
        </p:nvSpPr>
        <p:spPr/>
        <p:txBody>
          <a:bodyPr/>
          <a:lstStyle/>
          <a:p>
            <a:r>
              <a:rPr lang="en-US" altLang="zh-CN" dirty="0"/>
              <a:t>The 14th International Conference on Knowledge Science, Engineering and Management (KSEM 2021)</a:t>
            </a:r>
          </a:p>
        </p:txBody>
      </p:sp>
      <p:sp>
        <p:nvSpPr>
          <p:cNvPr id="6" name="灯片编号占位符 5">
            <a:extLst>
              <a:ext uri="{FF2B5EF4-FFF2-40B4-BE49-F238E27FC236}">
                <a16:creationId xmlns:a16="http://schemas.microsoft.com/office/drawing/2014/main" id="{2843332B-B755-4E66-B2F8-B74C080C0359}"/>
              </a:ext>
            </a:extLst>
          </p:cNvPr>
          <p:cNvSpPr>
            <a:spLocks noGrp="1"/>
          </p:cNvSpPr>
          <p:nvPr>
            <p:ph type="sldNum" sz="quarter" idx="12"/>
          </p:nvPr>
        </p:nvSpPr>
        <p:spPr/>
        <p:txBody>
          <a:bodyPr/>
          <a:lstStyle/>
          <a:p>
            <a:fld id="{059D0607-41C1-46C0-B719-DF7B98722A27}" type="slidenum">
              <a:rPr lang="zh-CN" altLang="en-US" smtClean="0"/>
              <a:t>3</a:t>
            </a:fld>
            <a:endParaRPr lang="zh-CN" altLang="en-US" dirty="0"/>
          </a:p>
        </p:txBody>
      </p:sp>
      <p:sp>
        <p:nvSpPr>
          <p:cNvPr id="7" name="内容占位符 6">
            <a:extLst>
              <a:ext uri="{FF2B5EF4-FFF2-40B4-BE49-F238E27FC236}">
                <a16:creationId xmlns:a16="http://schemas.microsoft.com/office/drawing/2014/main" id="{4CAF41CD-8DCF-470A-9E98-446644F9B350}"/>
              </a:ext>
            </a:extLst>
          </p:cNvPr>
          <p:cNvSpPr txBox="1">
            <a:spLocks noGrp="1"/>
          </p:cNvSpPr>
          <p:nvPr>
            <p:ph idx="1"/>
          </p:nvPr>
        </p:nvSpPr>
        <p:spPr>
          <a:xfrm>
            <a:off x="172373" y="1443210"/>
            <a:ext cx="11839113" cy="4284250"/>
          </a:xfrm>
          <a:prstGeom prst="rect">
            <a:avLst/>
          </a:prstGeom>
          <a:noFill/>
        </p:spPr>
        <p:txBody>
          <a:bodyPr wrap="square">
            <a:spAutoFit/>
          </a:bodyPr>
          <a:lstStyle/>
          <a:p>
            <a:pPr eaLnBrk="1" fontAlgn="auto" hangingPunct="1">
              <a:lnSpc>
                <a:spcPct val="160000"/>
              </a:lnSpc>
              <a:spcBef>
                <a:spcPts val="0"/>
              </a:spcBef>
              <a:spcAft>
                <a:spcPts val="0"/>
              </a:spcAft>
              <a:defRPr/>
            </a:pPr>
            <a:r>
              <a:rPr lang="en-US" altLang="zh-CN" sz="2400" dirty="0">
                <a:latin typeface="Times New Roman" panose="02020603050405020304" charset="0"/>
                <a:ea typeface="+mn-ea"/>
                <a:cs typeface="Times New Roman" panose="02020603050405020304" charset="0"/>
              </a:rPr>
              <a:t>Wikipedia-based:</a:t>
            </a:r>
          </a:p>
          <a:p>
            <a:pPr marL="342900" indent="-342900" eaLnBrk="1" fontAlgn="auto" hangingPunct="1">
              <a:spcBef>
                <a:spcPts val="0"/>
              </a:spcBef>
              <a:spcAft>
                <a:spcPts val="0"/>
              </a:spcAft>
              <a:buFont typeface="Arial" panose="020B0604020202020204" pitchFamily="34" charset="0"/>
              <a:buChar char="•"/>
              <a:defRPr/>
            </a:pPr>
            <a:r>
              <a:rPr lang="en-US" altLang="zh-CN" sz="1900" dirty="0">
                <a:solidFill>
                  <a:srgbClr val="000000"/>
                </a:solidFill>
                <a:latin typeface="TimesNewRoman"/>
                <a:ea typeface="+mn-ea"/>
              </a:rPr>
              <a:t>Use Hyperlinks, Edits and </a:t>
            </a:r>
            <a:r>
              <a:rPr lang="en-US" altLang="zh-CN" sz="1900" dirty="0" err="1">
                <a:solidFill>
                  <a:srgbClr val="000000"/>
                </a:solidFill>
                <a:latin typeface="TimesNewRoman"/>
                <a:ea typeface="+mn-ea"/>
              </a:rPr>
              <a:t>PageContent</a:t>
            </a:r>
            <a:r>
              <a:rPr lang="en-US" altLang="zh-CN" sz="1900" dirty="0">
                <a:solidFill>
                  <a:srgbClr val="000000"/>
                </a:solidFill>
                <a:latin typeface="TimesNewRoman"/>
                <a:ea typeface="+mn-ea"/>
              </a:rPr>
              <a:t> in Wikipedia</a:t>
            </a:r>
          </a:p>
          <a:p>
            <a:pPr eaLnBrk="1" fontAlgn="auto" hangingPunct="1">
              <a:spcBef>
                <a:spcPts val="0"/>
              </a:spcBef>
              <a:spcAft>
                <a:spcPts val="0"/>
              </a:spcAft>
              <a:defRPr/>
            </a:pPr>
            <a:r>
              <a:rPr lang="en-US" altLang="zh-CN" sz="1400" dirty="0">
                <a:solidFill>
                  <a:srgbClr val="0070C0"/>
                </a:solidFill>
                <a:latin typeface="TimesNewRoman"/>
                <a:ea typeface="+mn-ea"/>
              </a:rPr>
              <a:t>      [1] Talukdar, P.P., Cohen, W.W.: Crowdsourced comprehension: predicting </a:t>
            </a:r>
            <a:r>
              <a:rPr lang="en-US" altLang="zh-CN" sz="1400" dirty="0">
                <a:solidFill>
                  <a:srgbClr val="0070C0"/>
                </a:solidFill>
                <a:latin typeface="+mn-lt"/>
                <a:ea typeface="+mn-ea"/>
              </a:rPr>
              <a:t> </a:t>
            </a:r>
            <a:r>
              <a:rPr lang="en-US" altLang="zh-CN" sz="1400" dirty="0">
                <a:solidFill>
                  <a:srgbClr val="0070C0"/>
                </a:solidFill>
                <a:latin typeface="TimesNewRoman"/>
                <a:ea typeface="+mn-ea"/>
              </a:rPr>
              <a:t>prerequisite structure in </a:t>
            </a:r>
            <a:r>
              <a:rPr lang="en-US" altLang="zh-CN" sz="1400" dirty="0" err="1">
                <a:solidFill>
                  <a:srgbClr val="0070C0"/>
                </a:solidFill>
                <a:latin typeface="TimesNewRoman"/>
                <a:ea typeface="+mn-ea"/>
              </a:rPr>
              <a:t>wikipedia</a:t>
            </a:r>
            <a:r>
              <a:rPr lang="en-US" altLang="zh-CN" sz="1400" dirty="0">
                <a:solidFill>
                  <a:srgbClr val="0070C0"/>
                </a:solidFill>
                <a:latin typeface="TimesNewRoman"/>
                <a:ea typeface="+mn-ea"/>
              </a:rPr>
              <a:t>. In: Proceedings of the Seventh    </a:t>
            </a:r>
          </a:p>
          <a:p>
            <a:pPr eaLnBrk="1" fontAlgn="auto" hangingPunct="1">
              <a:spcBef>
                <a:spcPts val="0"/>
              </a:spcBef>
              <a:spcAft>
                <a:spcPts val="0"/>
              </a:spcAft>
              <a:defRPr/>
            </a:pPr>
            <a:r>
              <a:rPr lang="en-US" altLang="zh-CN" sz="1400" dirty="0">
                <a:solidFill>
                  <a:srgbClr val="0070C0"/>
                </a:solidFill>
                <a:latin typeface="TimesNewRoman"/>
                <a:ea typeface="+mn-ea"/>
              </a:rPr>
              <a:t>            Workshop on Building Educational Applications Using NLP pp. 307–315. Association for Computational Linguistics, (2012). </a:t>
            </a:r>
          </a:p>
          <a:p>
            <a:pPr eaLnBrk="1" fontAlgn="auto" hangingPunct="1">
              <a:spcBef>
                <a:spcPts val="0"/>
              </a:spcBef>
              <a:spcAft>
                <a:spcPts val="0"/>
              </a:spcAft>
              <a:defRPr/>
            </a:pPr>
            <a:r>
              <a:rPr lang="en-US" altLang="zh-CN" sz="1900" dirty="0">
                <a:solidFill>
                  <a:srgbClr val="000000"/>
                </a:solidFill>
                <a:latin typeface="TimesNewRoman"/>
                <a:ea typeface="+mn-ea"/>
              </a:rPr>
              <a:t>  Use </a:t>
            </a:r>
            <a:r>
              <a:rPr lang="en-US" altLang="zh-CN" sz="1900" dirty="0">
                <a:solidFill>
                  <a:srgbClr val="000000"/>
                </a:solidFill>
                <a:latin typeface="TimesNewRoman"/>
              </a:rPr>
              <a:t>a</a:t>
            </a:r>
            <a:r>
              <a:rPr lang="zh-CN" altLang="en-US" sz="1900" dirty="0">
                <a:solidFill>
                  <a:srgbClr val="000000"/>
                </a:solidFill>
                <a:latin typeface="TimesNewRoman"/>
              </a:rPr>
              <a:t> </a:t>
            </a:r>
            <a:r>
              <a:rPr lang="en-US" altLang="zh-CN" sz="1900" dirty="0">
                <a:solidFill>
                  <a:srgbClr val="000000"/>
                </a:solidFill>
                <a:latin typeface="TimesNewRoman"/>
              </a:rPr>
              <a:t>hyperlink-based method in </a:t>
            </a:r>
            <a:r>
              <a:rPr lang="en-US" altLang="zh-CN" sz="1900" dirty="0">
                <a:solidFill>
                  <a:srgbClr val="000000"/>
                </a:solidFill>
                <a:latin typeface="TimesNewRoman"/>
                <a:ea typeface="+mn-ea"/>
              </a:rPr>
              <a:t>Wikipedia</a:t>
            </a:r>
            <a:endParaRPr lang="en-US" altLang="zh-CN" sz="1900" dirty="0">
              <a:solidFill>
                <a:srgbClr val="000000"/>
              </a:solidFill>
              <a:latin typeface="TimesNewRoman"/>
            </a:endParaRPr>
          </a:p>
          <a:p>
            <a:pPr eaLnBrk="1" fontAlgn="auto" hangingPunct="1">
              <a:spcBef>
                <a:spcPts val="0"/>
              </a:spcBef>
              <a:spcAft>
                <a:spcPts val="0"/>
              </a:spcAft>
              <a:defRPr/>
            </a:pPr>
            <a:r>
              <a:rPr lang="en-US" altLang="zh-CN" sz="1400" dirty="0">
                <a:solidFill>
                  <a:srgbClr val="0070C0"/>
                </a:solidFill>
                <a:latin typeface="TimesNewRoman"/>
                <a:ea typeface="+mn-ea"/>
              </a:rPr>
              <a:t>      [2] Liang, C., Wu, </a:t>
            </a:r>
            <a:r>
              <a:rPr lang="en-US" altLang="zh-CN" sz="1400" dirty="0" err="1">
                <a:solidFill>
                  <a:srgbClr val="0070C0"/>
                </a:solidFill>
                <a:latin typeface="TimesNewRoman"/>
                <a:ea typeface="+mn-ea"/>
              </a:rPr>
              <a:t>Z.h</a:t>
            </a:r>
            <a:r>
              <a:rPr lang="en-US" altLang="zh-CN" sz="1400" dirty="0">
                <a:solidFill>
                  <a:srgbClr val="0070C0"/>
                </a:solidFill>
                <a:latin typeface="TimesNewRoman"/>
                <a:ea typeface="+mn-ea"/>
              </a:rPr>
              <a:t>., Huang, </a:t>
            </a:r>
            <a:r>
              <a:rPr lang="en-US" altLang="zh-CN" sz="1400" dirty="0" err="1">
                <a:solidFill>
                  <a:srgbClr val="0070C0"/>
                </a:solidFill>
                <a:latin typeface="TimesNewRoman"/>
                <a:ea typeface="+mn-ea"/>
              </a:rPr>
              <a:t>W.y.</a:t>
            </a:r>
            <a:r>
              <a:rPr lang="en-US" altLang="zh-CN" sz="1400" dirty="0">
                <a:solidFill>
                  <a:srgbClr val="0070C0"/>
                </a:solidFill>
                <a:latin typeface="TimesNewRoman"/>
                <a:ea typeface="+mn-ea"/>
              </a:rPr>
              <a:t>, Giles, C.L.: Measuring prerequisite  relations among concepts. In: Proceedings of the 2015 Conference on </a:t>
            </a:r>
          </a:p>
          <a:p>
            <a:pPr eaLnBrk="1" fontAlgn="auto" hangingPunct="1">
              <a:spcBef>
                <a:spcPts val="0"/>
              </a:spcBef>
              <a:spcAft>
                <a:spcPts val="0"/>
              </a:spcAft>
              <a:defRPr/>
            </a:pPr>
            <a:r>
              <a:rPr lang="en-US" altLang="zh-CN" sz="1400" dirty="0">
                <a:solidFill>
                  <a:srgbClr val="0070C0"/>
                </a:solidFill>
                <a:latin typeface="TimesNewRoman"/>
                <a:ea typeface="+mn-ea"/>
              </a:rPr>
              <a:t>            Empirical Methods in Natural Language Processing pp. 1668–1674(2015).</a:t>
            </a:r>
            <a:endParaRPr lang="en-US" altLang="zh-CN" sz="2000" dirty="0">
              <a:solidFill>
                <a:srgbClr val="000000"/>
              </a:solidFill>
              <a:latin typeface="TimesNewRoman"/>
              <a:ea typeface="+mn-ea"/>
            </a:endParaRPr>
          </a:p>
          <a:p>
            <a:pPr marL="342900" indent="-342900" eaLnBrk="1" fontAlgn="auto" hangingPunct="1">
              <a:spcBef>
                <a:spcPts val="0"/>
              </a:spcBef>
              <a:spcAft>
                <a:spcPts val="0"/>
              </a:spcAft>
              <a:buFont typeface="Arial" panose="020B0604020202020204" pitchFamily="34" charset="0"/>
              <a:buChar char="•"/>
              <a:defRPr/>
            </a:pPr>
            <a:r>
              <a:rPr lang="en-US" altLang="zh-CN" sz="1900" dirty="0">
                <a:solidFill>
                  <a:srgbClr val="000000"/>
                </a:solidFill>
                <a:latin typeface="TimesNewRoman"/>
                <a:ea typeface="+mn-ea"/>
              </a:rPr>
              <a:t>Use link-based features, category-based features, content-based features, and time-based features</a:t>
            </a:r>
            <a:r>
              <a:rPr lang="en-US" altLang="zh-CN" sz="1900" dirty="0">
                <a:solidFill>
                  <a:srgbClr val="000000"/>
                </a:solidFill>
                <a:latin typeface="TimesNewRoman"/>
              </a:rPr>
              <a:t> </a:t>
            </a:r>
            <a:r>
              <a:rPr lang="en-US" altLang="zh-CN" sz="1900" dirty="0">
                <a:solidFill>
                  <a:srgbClr val="000000"/>
                </a:solidFill>
                <a:latin typeface="TimesNewRoman"/>
                <a:ea typeface="+mn-ea"/>
              </a:rPr>
              <a:t>in Wikipedia</a:t>
            </a:r>
          </a:p>
          <a:p>
            <a:pPr eaLnBrk="1" fontAlgn="auto" hangingPunct="1">
              <a:spcBef>
                <a:spcPts val="0"/>
              </a:spcBef>
              <a:spcAft>
                <a:spcPts val="0"/>
              </a:spcAft>
              <a:defRPr/>
            </a:pPr>
            <a:r>
              <a:rPr lang="en-US" altLang="zh-CN" sz="1400" dirty="0">
                <a:solidFill>
                  <a:srgbClr val="000000"/>
                </a:solidFill>
                <a:latin typeface="TimesNewRoman"/>
                <a:ea typeface="+mn-ea"/>
              </a:rPr>
              <a:t>      </a:t>
            </a:r>
            <a:r>
              <a:rPr lang="en-US" altLang="zh-CN" sz="1400" dirty="0">
                <a:solidFill>
                  <a:srgbClr val="0070C0"/>
                </a:solidFill>
                <a:latin typeface="TimesNewRoman"/>
                <a:ea typeface="+mn-ea"/>
              </a:rPr>
              <a:t>[3] </a:t>
            </a:r>
            <a:r>
              <a:rPr lang="en-US" altLang="zh-CN" sz="1400" dirty="0">
                <a:solidFill>
                  <a:srgbClr val="0070C0"/>
                </a:solidFill>
                <a:latin typeface="TimesNewRoman"/>
              </a:rPr>
              <a:t>Zhou, Y., Xiao, K.: Extracting prerequisite relations among concepts in Wikipedia. In: 2019 International Joint Conference on Neural Networks </a:t>
            </a:r>
          </a:p>
          <a:p>
            <a:pPr marL="228600" lvl="1">
              <a:spcBef>
                <a:spcPts val="0"/>
              </a:spcBef>
              <a:defRPr/>
            </a:pPr>
            <a:r>
              <a:rPr lang="en-US" altLang="zh-CN" sz="1400" dirty="0">
                <a:solidFill>
                  <a:srgbClr val="0070C0"/>
                </a:solidFill>
                <a:latin typeface="TimesNewRoman"/>
              </a:rPr>
              <a:t>            (IJCNN), pp. 1–8. IEEE (2019) </a:t>
            </a:r>
            <a:endParaRPr lang="en-US" altLang="zh-CN" sz="1000" dirty="0">
              <a:solidFill>
                <a:srgbClr val="0070C0"/>
              </a:solidFill>
              <a:latin typeface="TimesNewRoman"/>
            </a:endParaRPr>
          </a:p>
          <a:p>
            <a:pPr eaLnBrk="1" fontAlgn="auto" hangingPunct="1">
              <a:spcBef>
                <a:spcPts val="0"/>
              </a:spcBef>
              <a:spcAft>
                <a:spcPts val="0"/>
              </a:spcAft>
              <a:defRPr/>
            </a:pPr>
            <a:r>
              <a:rPr lang="en-US" altLang="zh-CN" sz="2400" dirty="0">
                <a:latin typeface="Times New Roman" panose="02020603050405020304" charset="0"/>
                <a:ea typeface="+mn-ea"/>
                <a:cs typeface="Times New Roman" panose="02020603050405020304" charset="0"/>
              </a:rPr>
              <a:t>Wikipedia clickstream data-based:</a:t>
            </a:r>
          </a:p>
          <a:p>
            <a:pPr eaLnBrk="1" fontAlgn="auto" hangingPunct="1">
              <a:spcBef>
                <a:spcPts val="0"/>
              </a:spcBef>
              <a:spcAft>
                <a:spcPts val="0"/>
              </a:spcAft>
              <a:defRPr/>
            </a:pPr>
            <a:r>
              <a:rPr lang="en-US" altLang="zh-CN" sz="1900" dirty="0">
                <a:solidFill>
                  <a:srgbClr val="000000"/>
                </a:solidFill>
                <a:latin typeface="TimesNewRoman"/>
              </a:rPr>
              <a:t>  Use features based on Wikipedia clickstream data</a:t>
            </a:r>
          </a:p>
          <a:p>
            <a:pPr eaLnBrk="1" fontAlgn="auto" hangingPunct="1">
              <a:spcBef>
                <a:spcPts val="0"/>
              </a:spcBef>
              <a:spcAft>
                <a:spcPts val="0"/>
              </a:spcAft>
              <a:defRPr/>
            </a:pPr>
            <a:r>
              <a:rPr lang="en-US" altLang="zh-CN" sz="1400" dirty="0">
                <a:solidFill>
                  <a:srgbClr val="0070C0"/>
                </a:solidFill>
                <a:latin typeface="TimesNewRoman"/>
                <a:ea typeface="+mn-ea"/>
              </a:rPr>
              <a:t>      [4] </a:t>
            </a:r>
            <a:r>
              <a:rPr lang="en-US" altLang="zh-CN" sz="1400" dirty="0" err="1">
                <a:solidFill>
                  <a:srgbClr val="0070C0"/>
                </a:solidFill>
                <a:latin typeface="TimesNewRoman"/>
              </a:rPr>
              <a:t>Sayyadiharikandeh</a:t>
            </a:r>
            <a:r>
              <a:rPr lang="en-US" altLang="zh-CN" sz="1400" dirty="0">
                <a:solidFill>
                  <a:srgbClr val="0070C0"/>
                </a:solidFill>
                <a:latin typeface="TimesNewRoman"/>
              </a:rPr>
              <a:t>, M., Gordon, J., </a:t>
            </a:r>
            <a:r>
              <a:rPr lang="en-US" altLang="zh-CN" sz="1400" dirty="0" err="1">
                <a:solidFill>
                  <a:srgbClr val="0070C0"/>
                </a:solidFill>
                <a:latin typeface="TimesNewRoman"/>
              </a:rPr>
              <a:t>Ambite</a:t>
            </a:r>
            <a:r>
              <a:rPr lang="en-US" altLang="zh-CN" sz="1400" dirty="0">
                <a:solidFill>
                  <a:srgbClr val="0070C0"/>
                </a:solidFill>
                <a:latin typeface="TimesNewRoman"/>
              </a:rPr>
              <a:t>, J.L., </a:t>
            </a:r>
            <a:r>
              <a:rPr lang="en-US" altLang="zh-CN" sz="1400" dirty="0" err="1">
                <a:solidFill>
                  <a:srgbClr val="0070C0"/>
                </a:solidFill>
                <a:latin typeface="TimesNewRoman"/>
              </a:rPr>
              <a:t>Lerman</a:t>
            </a:r>
            <a:r>
              <a:rPr lang="en-US" altLang="zh-CN" sz="1400" dirty="0">
                <a:solidFill>
                  <a:srgbClr val="0070C0"/>
                </a:solidFill>
                <a:latin typeface="TimesNewRoman"/>
              </a:rPr>
              <a:t>, K.: Finding prerequisite relations using the Wikipedia clickstream. In: Companion </a:t>
            </a:r>
          </a:p>
          <a:p>
            <a:pPr eaLnBrk="1" fontAlgn="auto" hangingPunct="1">
              <a:spcBef>
                <a:spcPts val="0"/>
              </a:spcBef>
              <a:spcAft>
                <a:spcPts val="0"/>
              </a:spcAft>
              <a:defRPr/>
            </a:pPr>
            <a:r>
              <a:rPr lang="en-US" altLang="zh-CN" sz="1400" dirty="0">
                <a:solidFill>
                  <a:srgbClr val="0070C0"/>
                </a:solidFill>
                <a:latin typeface="TimesNewRoman"/>
              </a:rPr>
              <a:t>            Proceedings of the 2019 World Wide Web Conference, pp. 1240–1247 (2019)</a:t>
            </a:r>
          </a:p>
          <a:p>
            <a:pPr eaLnBrk="1" fontAlgn="auto" hangingPunct="1">
              <a:spcBef>
                <a:spcPts val="0"/>
              </a:spcBef>
              <a:spcAft>
                <a:spcPts val="0"/>
              </a:spcAft>
              <a:defRPr/>
            </a:pPr>
            <a:endParaRPr lang="en-US" altLang="zh-CN" sz="2400" dirty="0">
              <a:latin typeface="Times New Roman" panose="02020603050405020304" charset="0"/>
              <a:ea typeface="+mn-ea"/>
              <a:cs typeface="Times New Roman" panose="02020603050405020304" charset="0"/>
            </a:endParaRPr>
          </a:p>
          <a:p>
            <a:pPr eaLnBrk="1" fontAlgn="auto" hangingPunct="1">
              <a:spcBef>
                <a:spcPts val="0"/>
              </a:spcBef>
              <a:spcAft>
                <a:spcPts val="0"/>
              </a:spcAft>
              <a:defRPr/>
            </a:pPr>
            <a:endParaRPr lang="en-US" altLang="zh-CN" sz="2400" dirty="0">
              <a:latin typeface="Times New Roman" panose="02020603050405020304" charset="0"/>
              <a:ea typeface="+mn-ea"/>
              <a:cs typeface="Times New Roman" panose="02020603050405020304" charset="0"/>
            </a:endParaRPr>
          </a:p>
        </p:txBody>
      </p:sp>
    </p:spTree>
    <p:extLst>
      <p:ext uri="{BB962C8B-B14F-4D97-AF65-F5344CB8AC3E}">
        <p14:creationId xmlns:p14="http://schemas.microsoft.com/office/powerpoint/2010/main" val="23630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Wikipedia </a:t>
            </a:r>
            <a:r>
              <a:rPr lang="en-US" altLang="zh-CN" sz="4400" dirty="0">
                <a:latin typeface="Times New Roman" panose="02020603050405020304" charset="0"/>
                <a:ea typeface="+mn-ea"/>
                <a:cs typeface="Times New Roman" panose="02020603050405020304" charset="0"/>
              </a:rPr>
              <a:t>clickstream data</a:t>
            </a:r>
            <a:endParaRPr lang="en-US" altLang="zh-CN" dirty="0"/>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4</a:t>
            </a:fld>
            <a:endParaRPr lang="zh-CN" altLang="en-US" dirty="0"/>
          </a:p>
        </p:txBody>
      </p:sp>
      <p:sp>
        <p:nvSpPr>
          <p:cNvPr id="48" name="文本框 47"/>
          <p:cNvSpPr txBox="1"/>
          <p:nvPr/>
        </p:nvSpPr>
        <p:spPr>
          <a:xfrm>
            <a:off x="7106190" y="2240854"/>
            <a:ext cx="4110355" cy="2376292"/>
          </a:xfrm>
          <a:prstGeom prst="rect">
            <a:avLst/>
          </a:prstGeom>
          <a:noFill/>
        </p:spPr>
        <p:txBody>
          <a:bodyPr wrap="square" rtlCol="0">
            <a:spAutoFit/>
          </a:bodyPr>
          <a:lstStyle/>
          <a:p>
            <a:pPr>
              <a:lnSpc>
                <a:spcPct val="14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first column Concept A as the source concept, the second column Concept B as the target concept, and the third column as the number of jumps from Concept A to Concept B by a Wikipedia user</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l">
              <a:lnSpc>
                <a:spcPct val="140000"/>
              </a:lnSpc>
              <a:buFont typeface="Wingdings" panose="05000000000000000000" charset="0"/>
              <a:buChar char="Ø"/>
            </a:pPr>
            <a:endParaRPr lang="zh-CN" altLang="en-US" dirty="0">
              <a:latin typeface="Times New Roman" panose="02020603050405020304" charset="0"/>
              <a:cs typeface="Times New Roman" panose="02020603050405020304" charset="0"/>
            </a:endParaRPr>
          </a:p>
        </p:txBody>
      </p:sp>
      <p:pic>
        <p:nvPicPr>
          <p:cNvPr id="8" name="图片 7">
            <a:extLst>
              <a:ext uri="{FF2B5EF4-FFF2-40B4-BE49-F238E27FC236}">
                <a16:creationId xmlns:a16="http://schemas.microsoft.com/office/drawing/2014/main" id="{BF65DEE3-C2F0-4834-B8ED-18881785713F}"/>
              </a:ext>
            </a:extLst>
          </p:cNvPr>
          <p:cNvPicPr/>
          <p:nvPr/>
        </p:nvPicPr>
        <p:blipFill>
          <a:blip r:embed="rId3"/>
          <a:stretch>
            <a:fillRect/>
          </a:stretch>
        </p:blipFill>
        <p:spPr>
          <a:xfrm>
            <a:off x="838200" y="1573567"/>
            <a:ext cx="5510968" cy="44898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Methods</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5</a:t>
            </a:fld>
            <a:endParaRPr lang="zh-CN" altLang="en-US" dirty="0"/>
          </a:p>
        </p:txBody>
      </p:sp>
      <p:pic>
        <p:nvPicPr>
          <p:cNvPr id="42" name="图片 41" descr="metacamey"/>
          <p:cNvPicPr>
            <a:picLocks noChangeAspect="1"/>
          </p:cNvPicPr>
          <p:nvPr/>
        </p:nvPicPr>
        <p:blipFill>
          <a:blip r:embed="rId3"/>
          <a:stretch>
            <a:fillRect/>
          </a:stretch>
        </p:blipFill>
        <p:spPr>
          <a:xfrm>
            <a:off x="9347200" y="3443605"/>
            <a:ext cx="1091565" cy="974090"/>
          </a:xfrm>
          <a:prstGeom prst="rect">
            <a:avLst/>
          </a:prstGeom>
        </p:spPr>
      </p:pic>
      <p:sp>
        <p:nvSpPr>
          <p:cNvPr id="43" name="下箭头 42"/>
          <p:cNvSpPr/>
          <p:nvPr/>
        </p:nvSpPr>
        <p:spPr bwMode="auto">
          <a:xfrm rot="10800000">
            <a:off x="9744710" y="2522855"/>
            <a:ext cx="297180" cy="693420"/>
          </a:xfrm>
          <a:prstGeom prst="down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44" name="图片 43" descr="personal learning path.jpg"/>
          <p:cNvPicPr>
            <a:picLocks noChangeAspect="1"/>
          </p:cNvPicPr>
          <p:nvPr/>
        </p:nvPicPr>
        <p:blipFill>
          <a:blip r:embed="rId4"/>
          <a:stretch>
            <a:fillRect/>
          </a:stretch>
        </p:blipFill>
        <p:spPr>
          <a:xfrm>
            <a:off x="9448165" y="1572260"/>
            <a:ext cx="1290320" cy="880110"/>
          </a:xfrm>
          <a:prstGeom prst="rect">
            <a:avLst/>
          </a:prstGeom>
        </p:spPr>
      </p:pic>
      <p:sp>
        <p:nvSpPr>
          <p:cNvPr id="46" name="下箭头 45"/>
          <p:cNvSpPr/>
          <p:nvPr/>
        </p:nvSpPr>
        <p:spPr bwMode="auto">
          <a:xfrm rot="1860000">
            <a:off x="8923655" y="4583430"/>
            <a:ext cx="297180" cy="693420"/>
          </a:xfrm>
          <a:prstGeom prst="down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47" name="图片 46" descr="教师计划安排"/>
          <p:cNvPicPr>
            <a:picLocks noChangeAspect="1"/>
          </p:cNvPicPr>
          <p:nvPr/>
        </p:nvPicPr>
        <p:blipFill>
          <a:blip r:embed="rId5">
            <a:clrChange>
              <a:clrFrom>
                <a:srgbClr val="F6F6F6">
                  <a:alpha val="100000"/>
                </a:srgbClr>
              </a:clrFrom>
              <a:clrTo>
                <a:srgbClr val="F6F6F6">
                  <a:alpha val="100000"/>
                  <a:alpha val="0"/>
                </a:srgbClr>
              </a:clrTo>
            </a:clrChange>
          </a:blip>
          <a:stretch>
            <a:fillRect/>
          </a:stretch>
        </p:blipFill>
        <p:spPr>
          <a:xfrm>
            <a:off x="7953375" y="5367655"/>
            <a:ext cx="975360" cy="807720"/>
          </a:xfrm>
          <a:prstGeom prst="rect">
            <a:avLst/>
          </a:prstGeom>
        </p:spPr>
      </p:pic>
      <p:sp>
        <p:nvSpPr>
          <p:cNvPr id="48" name="下箭头 47"/>
          <p:cNvSpPr/>
          <p:nvPr/>
        </p:nvSpPr>
        <p:spPr bwMode="auto">
          <a:xfrm rot="19860000">
            <a:off x="10454005" y="4581525"/>
            <a:ext cx="297180" cy="693420"/>
          </a:xfrm>
          <a:prstGeom prst="down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49" name="图片 48" descr="知识图谱"/>
          <p:cNvPicPr>
            <a:picLocks noChangeAspect="1"/>
          </p:cNvPicPr>
          <p:nvPr/>
        </p:nvPicPr>
        <p:blipFill>
          <a:blip r:embed="rId6"/>
          <a:stretch>
            <a:fillRect/>
          </a:stretch>
        </p:blipFill>
        <p:spPr>
          <a:xfrm>
            <a:off x="10513695" y="5303520"/>
            <a:ext cx="985520" cy="936625"/>
          </a:xfrm>
          <a:prstGeom prst="rect">
            <a:avLst/>
          </a:prstGeom>
        </p:spPr>
      </p:pic>
      <p:sp>
        <p:nvSpPr>
          <p:cNvPr id="50" name="文本框 49"/>
          <p:cNvSpPr txBox="1"/>
          <p:nvPr/>
        </p:nvSpPr>
        <p:spPr>
          <a:xfrm>
            <a:off x="8156575" y="2798445"/>
            <a:ext cx="1588135" cy="645160"/>
          </a:xfrm>
          <a:prstGeom prst="rect">
            <a:avLst/>
          </a:prstGeom>
          <a:noFill/>
        </p:spPr>
        <p:txBody>
          <a:bodyPr wrap="square" rtlCol="0">
            <a:spAutoFit/>
          </a:bodyPr>
          <a:lstStyle/>
          <a:p>
            <a:pPr algn="l"/>
            <a:r>
              <a:rPr lang="zh-CN" altLang="en-US" dirty="0">
                <a:latin typeface="Times New Roman" panose="02020603050405020304" charset="0"/>
                <a:cs typeface="Times New Roman" panose="02020603050405020304" charset="0"/>
              </a:rPr>
              <a:t>Personalized learning design</a:t>
            </a:r>
          </a:p>
        </p:txBody>
      </p:sp>
      <p:sp>
        <p:nvSpPr>
          <p:cNvPr id="51" name="文本框 50"/>
          <p:cNvSpPr txBox="1"/>
          <p:nvPr/>
        </p:nvSpPr>
        <p:spPr>
          <a:xfrm>
            <a:off x="10513695" y="2967990"/>
            <a:ext cx="1343660" cy="922020"/>
          </a:xfrm>
          <a:prstGeom prst="rect">
            <a:avLst/>
          </a:prstGeom>
          <a:noFill/>
        </p:spPr>
        <p:txBody>
          <a:bodyPr wrap="square" rtlCol="0">
            <a:spAutoFit/>
          </a:bodyPr>
          <a:lstStyle/>
          <a:p>
            <a:pPr algn="l"/>
            <a:r>
              <a:rPr lang="en-US" altLang="zh-CN">
                <a:latin typeface="Times New Roman" panose="02020603050405020304" charset="0"/>
                <a:cs typeface="Times New Roman" panose="02020603050405020304" charset="0"/>
              </a:rPr>
              <a:t>E</a:t>
            </a:r>
            <a:r>
              <a:rPr lang="zh-CN" altLang="en-US">
                <a:latin typeface="Times New Roman" panose="02020603050405020304" charset="0"/>
                <a:cs typeface="Times New Roman" panose="02020603050405020304" charset="0"/>
              </a:rPr>
              <a:t>xtracting </a:t>
            </a:r>
            <a:r>
              <a:rPr lang="en-US" altLang="zh-CN">
                <a:latin typeface="Times New Roman" panose="02020603050405020304" charset="0"/>
                <a:cs typeface="Times New Roman" panose="02020603050405020304" charset="0"/>
              </a:rPr>
              <a:t>P</a:t>
            </a:r>
            <a:r>
              <a:rPr lang="zh-CN" altLang="en-US">
                <a:latin typeface="Times New Roman" panose="02020603050405020304" charset="0"/>
                <a:cs typeface="Times New Roman" panose="02020603050405020304" charset="0"/>
              </a:rPr>
              <a:t>rerequisite relations</a:t>
            </a:r>
          </a:p>
        </p:txBody>
      </p:sp>
      <p:sp>
        <p:nvSpPr>
          <p:cNvPr id="52" name="文本框 51"/>
          <p:cNvSpPr txBox="1"/>
          <p:nvPr/>
        </p:nvSpPr>
        <p:spPr>
          <a:xfrm>
            <a:off x="9020810" y="5303520"/>
            <a:ext cx="1021080" cy="645160"/>
          </a:xfrm>
          <a:prstGeom prst="rect">
            <a:avLst/>
          </a:prstGeom>
          <a:noFill/>
        </p:spPr>
        <p:txBody>
          <a:bodyPr wrap="square" rtlCol="0">
            <a:spAutoFit/>
          </a:bodyPr>
          <a:lstStyle/>
          <a:p>
            <a:r>
              <a:rPr lang="zh-CN" altLang="en-US" dirty="0">
                <a:latin typeface="Times New Roman" panose="02020603050405020304" charset="0"/>
                <a:cs typeface="Times New Roman" panose="02020603050405020304" charset="0"/>
              </a:rPr>
              <a:t>Course planning</a:t>
            </a:r>
          </a:p>
        </p:txBody>
      </p:sp>
      <p:sp>
        <p:nvSpPr>
          <p:cNvPr id="53" name="文本框 52"/>
          <p:cNvSpPr txBox="1"/>
          <p:nvPr/>
        </p:nvSpPr>
        <p:spPr>
          <a:xfrm>
            <a:off x="10809605" y="4381500"/>
            <a:ext cx="1289685" cy="922020"/>
          </a:xfrm>
          <a:prstGeom prst="rect">
            <a:avLst/>
          </a:prstGeom>
          <a:noFill/>
        </p:spPr>
        <p:txBody>
          <a:bodyPr wrap="square" rtlCol="0">
            <a:spAutoFit/>
          </a:bodyPr>
          <a:lstStyle/>
          <a:p>
            <a:pPr algn="l"/>
            <a:r>
              <a:rPr lang="zh-CN" altLang="en-US" dirty="0">
                <a:latin typeface="Times New Roman" panose="02020603050405020304" charset="0"/>
                <a:cs typeface="Times New Roman" panose="02020603050405020304" charset="0"/>
              </a:rPr>
              <a:t>Domain knowledge network</a:t>
            </a:r>
          </a:p>
        </p:txBody>
      </p:sp>
      <p:pic>
        <p:nvPicPr>
          <p:cNvPr id="7" name="图片 6">
            <a:extLst>
              <a:ext uri="{FF2B5EF4-FFF2-40B4-BE49-F238E27FC236}">
                <a16:creationId xmlns:a16="http://schemas.microsoft.com/office/drawing/2014/main" id="{F0E0BF50-9476-4F6D-B2BB-B452D69535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818" y="1957729"/>
            <a:ext cx="5399518" cy="3864561"/>
          </a:xfrm>
          <a:prstGeom prst="rect">
            <a:avLst/>
          </a:prstGeom>
        </p:spPr>
      </p:pic>
      <p:sp>
        <p:nvSpPr>
          <p:cNvPr id="23" name="箭头: 右 22">
            <a:extLst>
              <a:ext uri="{FF2B5EF4-FFF2-40B4-BE49-F238E27FC236}">
                <a16:creationId xmlns:a16="http://schemas.microsoft.com/office/drawing/2014/main" id="{87FEA39A-E298-4885-A146-3543E4AE8D21}"/>
              </a:ext>
            </a:extLst>
          </p:cNvPr>
          <p:cNvSpPr/>
          <p:nvPr/>
        </p:nvSpPr>
        <p:spPr>
          <a:xfrm>
            <a:off x="6899275" y="3641725"/>
            <a:ext cx="600075" cy="776288"/>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Methods</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6</a:t>
            </a:fld>
            <a:endParaRPr lang="zh-CN" altLang="en-US" dirty="0"/>
          </a:p>
        </p:txBody>
      </p:sp>
      <p:pic>
        <p:nvPicPr>
          <p:cNvPr id="8" name="图片 7">
            <a:extLst>
              <a:ext uri="{FF2B5EF4-FFF2-40B4-BE49-F238E27FC236}">
                <a16:creationId xmlns:a16="http://schemas.microsoft.com/office/drawing/2014/main" id="{21CE037F-2CA5-4BBE-9561-FCEF2CCE2A4D}"/>
              </a:ext>
            </a:extLst>
          </p:cNvPr>
          <p:cNvPicPr>
            <a:picLocks noChangeAspect="1"/>
          </p:cNvPicPr>
          <p:nvPr/>
        </p:nvPicPr>
        <p:blipFill>
          <a:blip r:embed="rId3"/>
          <a:stretch>
            <a:fillRect/>
          </a:stretch>
        </p:blipFill>
        <p:spPr>
          <a:xfrm>
            <a:off x="7501991" y="1958971"/>
            <a:ext cx="4152549" cy="3189429"/>
          </a:xfrm>
          <a:prstGeom prst="rect">
            <a:avLst/>
          </a:prstGeom>
        </p:spPr>
      </p:pic>
      <p:pic>
        <p:nvPicPr>
          <p:cNvPr id="19" name="图片 18">
            <a:extLst>
              <a:ext uri="{FF2B5EF4-FFF2-40B4-BE49-F238E27FC236}">
                <a16:creationId xmlns:a16="http://schemas.microsoft.com/office/drawing/2014/main" id="{E6B7C16B-D37D-4362-B268-CAF5649BD81D}"/>
              </a:ext>
            </a:extLst>
          </p:cNvPr>
          <p:cNvPicPr>
            <a:picLocks noChangeAspect="1"/>
          </p:cNvPicPr>
          <p:nvPr/>
        </p:nvPicPr>
        <p:blipFill>
          <a:blip r:embed="rId4"/>
          <a:stretch>
            <a:fillRect/>
          </a:stretch>
        </p:blipFill>
        <p:spPr>
          <a:xfrm>
            <a:off x="71641" y="2670554"/>
            <a:ext cx="7541046" cy="2356940"/>
          </a:xfrm>
          <a:prstGeom prst="rect">
            <a:avLst/>
          </a:prstGeom>
        </p:spPr>
      </p:pic>
    </p:spTree>
    <p:extLst>
      <p:ext uri="{BB962C8B-B14F-4D97-AF65-F5344CB8AC3E}">
        <p14:creationId xmlns:p14="http://schemas.microsoft.com/office/powerpoint/2010/main" val="318431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07379"/>
            <a:ext cx="11353800" cy="1078084"/>
          </a:xfrm>
        </p:spPr>
        <p:txBody>
          <a:bodyPr>
            <a:normAutofit/>
          </a:bodyPr>
          <a:lstStyle/>
          <a:p>
            <a:r>
              <a:rPr lang="en-US" altLang="zh-CN" dirty="0"/>
              <a:t>Methods</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7</a:t>
            </a:fld>
            <a:endParaRPr lang="zh-CN" altLang="en-US" dirty="0"/>
          </a:p>
        </p:txBody>
      </p:sp>
      <p:pic>
        <p:nvPicPr>
          <p:cNvPr id="14" name="图片 13">
            <a:extLst>
              <a:ext uri="{FF2B5EF4-FFF2-40B4-BE49-F238E27FC236}">
                <a16:creationId xmlns:a16="http://schemas.microsoft.com/office/drawing/2014/main" id="{017FA8D0-411A-4343-B68C-967CCE48D0EF}"/>
              </a:ext>
            </a:extLst>
          </p:cNvPr>
          <p:cNvPicPr>
            <a:picLocks noChangeAspect="1"/>
          </p:cNvPicPr>
          <p:nvPr/>
        </p:nvPicPr>
        <p:blipFill>
          <a:blip r:embed="rId3"/>
          <a:stretch>
            <a:fillRect/>
          </a:stretch>
        </p:blipFill>
        <p:spPr>
          <a:xfrm>
            <a:off x="1211440" y="1794573"/>
            <a:ext cx="3911801" cy="3943553"/>
          </a:xfrm>
          <a:prstGeom prst="rect">
            <a:avLst/>
          </a:prstGeom>
        </p:spPr>
      </p:pic>
      <p:pic>
        <p:nvPicPr>
          <p:cNvPr id="15" name="图片 14">
            <a:extLst>
              <a:ext uri="{FF2B5EF4-FFF2-40B4-BE49-F238E27FC236}">
                <a16:creationId xmlns:a16="http://schemas.microsoft.com/office/drawing/2014/main" id="{E825582F-6920-4611-8814-F54F7C76B58B}"/>
              </a:ext>
            </a:extLst>
          </p:cNvPr>
          <p:cNvPicPr>
            <a:picLocks noChangeAspect="1"/>
          </p:cNvPicPr>
          <p:nvPr/>
        </p:nvPicPr>
        <p:blipFill>
          <a:blip r:embed="rId4"/>
          <a:stretch>
            <a:fillRect/>
          </a:stretch>
        </p:blipFill>
        <p:spPr>
          <a:xfrm>
            <a:off x="6293827" y="2718546"/>
            <a:ext cx="4819898" cy="2095608"/>
          </a:xfrm>
          <a:prstGeom prst="rect">
            <a:avLst/>
          </a:prstGeom>
        </p:spPr>
      </p:pic>
    </p:spTree>
    <p:extLst>
      <p:ext uri="{BB962C8B-B14F-4D97-AF65-F5344CB8AC3E}">
        <p14:creationId xmlns:p14="http://schemas.microsoft.com/office/powerpoint/2010/main" val="418930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07379"/>
            <a:ext cx="11353800" cy="1078084"/>
          </a:xfrm>
        </p:spPr>
        <p:txBody>
          <a:bodyPr>
            <a:normAutofit/>
          </a:bodyPr>
          <a:lstStyle/>
          <a:p>
            <a:r>
              <a:rPr lang="en-US" altLang="zh-CN" dirty="0"/>
              <a:t>Features of “A-B”</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8</a:t>
            </a:fld>
            <a:endParaRPr lang="zh-CN" altLang="en-US" dirty="0"/>
          </a:p>
        </p:txBody>
      </p:sp>
      <p:sp>
        <p:nvSpPr>
          <p:cNvPr id="9" name="内容占位符 2">
            <a:extLst>
              <a:ext uri="{FF2B5EF4-FFF2-40B4-BE49-F238E27FC236}">
                <a16:creationId xmlns:a16="http://schemas.microsoft.com/office/drawing/2014/main" id="{AB16F5CB-AA3B-42F6-A9D1-F178FCAAEA49}"/>
              </a:ext>
            </a:extLst>
          </p:cNvPr>
          <p:cNvSpPr>
            <a:spLocks noGrp="1"/>
          </p:cNvSpPr>
          <p:nvPr>
            <p:ph idx="1"/>
          </p:nvPr>
        </p:nvSpPr>
        <p:spPr>
          <a:xfrm>
            <a:off x="4517286" y="1507750"/>
            <a:ext cx="6768465" cy="4612005"/>
          </a:xfrm>
        </p:spPr>
        <p:txBody>
          <a:bodyPr>
            <a:normAutofit fontScale="97500"/>
          </a:bodyPr>
          <a:lstStyle/>
          <a:p>
            <a:pPr marL="0">
              <a:lnSpc>
                <a:spcPct val="110000"/>
              </a:lnSpc>
              <a:buFont typeface="Wingdings" panose="05000000000000000000" charset="0"/>
              <a:buChar char="Ø"/>
            </a:pPr>
            <a:r>
              <a:rPr lang="en-US" altLang="zh-CN" sz="1800" dirty="0"/>
              <a:t>Sum(A,B) = Weight</a:t>
            </a:r>
            <a:r>
              <a:rPr lang="en-US" altLang="zh-CN" sz="1100" dirty="0"/>
              <a:t>1</a:t>
            </a:r>
            <a:r>
              <a:rPr lang="en-US" altLang="zh-CN" sz="1800" dirty="0"/>
              <a:t>(A,B) + Weight</a:t>
            </a:r>
            <a:r>
              <a:rPr lang="en-US" altLang="zh-CN" sz="1100" dirty="0"/>
              <a:t>1</a:t>
            </a:r>
            <a:r>
              <a:rPr lang="en-US" altLang="zh-CN" sz="1800" dirty="0"/>
              <a:t>(B,A)</a:t>
            </a:r>
            <a:endParaRPr lang="en-US" altLang="zh-CN" sz="1600" dirty="0">
              <a:solidFill>
                <a:srgbClr val="0070C0"/>
              </a:solidFill>
              <a:latin typeface="TimesNewRoman"/>
            </a:endParaRPr>
          </a:p>
          <a:p>
            <a:pPr marL="0">
              <a:lnSpc>
                <a:spcPct val="110000"/>
              </a:lnSpc>
              <a:buFont typeface="Wingdings" panose="05000000000000000000" charset="0"/>
              <a:buChar char="Ø"/>
            </a:pPr>
            <a:r>
              <a:rPr lang="en-US" altLang="zh-CN" sz="1800" dirty="0"/>
              <a:t>Diff(A,B) = |Weight</a:t>
            </a:r>
            <a:r>
              <a:rPr lang="en-US" altLang="zh-CN" sz="1100" dirty="0"/>
              <a:t>1</a:t>
            </a:r>
            <a:r>
              <a:rPr lang="en-US" altLang="zh-CN" sz="1800" dirty="0"/>
              <a:t>(A,B) – Weight</a:t>
            </a:r>
            <a:r>
              <a:rPr lang="en-US" altLang="zh-CN" sz="1100" dirty="0"/>
              <a:t>1</a:t>
            </a:r>
            <a:r>
              <a:rPr lang="en-US" altLang="zh-CN" sz="1800" dirty="0"/>
              <a:t>(B,A)|</a:t>
            </a:r>
          </a:p>
          <a:p>
            <a:pPr marL="0">
              <a:lnSpc>
                <a:spcPct val="110000"/>
              </a:lnSpc>
              <a:buFont typeface="Wingdings" panose="05000000000000000000" charset="0"/>
              <a:buChar char="Ø"/>
            </a:pPr>
            <a:r>
              <a:rPr lang="en-US" altLang="zh-CN" sz="1800" dirty="0"/>
              <a:t>Norm(A) = Weight</a:t>
            </a:r>
            <a:r>
              <a:rPr lang="en-US" altLang="zh-CN" sz="1100" dirty="0"/>
              <a:t>1</a:t>
            </a:r>
            <a:r>
              <a:rPr lang="en-US" altLang="zh-CN" sz="1800" dirty="0"/>
              <a:t>(A,B)/(1+Sat</a:t>
            </a:r>
            <a:r>
              <a:rPr lang="en-US" altLang="zh-CN" sz="1100" dirty="0"/>
              <a:t>1</a:t>
            </a:r>
            <a:r>
              <a:rPr lang="en-US" altLang="zh-CN" sz="1800" dirty="0"/>
              <a:t>(A))</a:t>
            </a:r>
          </a:p>
          <a:p>
            <a:pPr marL="0">
              <a:lnSpc>
                <a:spcPct val="110000"/>
              </a:lnSpc>
              <a:buFont typeface="Wingdings" panose="05000000000000000000" charset="0"/>
              <a:buChar char="Ø"/>
            </a:pPr>
            <a:r>
              <a:rPr lang="en-US" altLang="zh-CN" sz="1800" dirty="0"/>
              <a:t>Norm(B) = Weight</a:t>
            </a:r>
            <a:r>
              <a:rPr lang="en-US" altLang="zh-CN" sz="1100" dirty="0"/>
              <a:t>1</a:t>
            </a:r>
            <a:r>
              <a:rPr lang="en-US" altLang="zh-CN" sz="1800" dirty="0"/>
              <a:t>(B,A)/(1+Sat</a:t>
            </a:r>
            <a:r>
              <a:rPr lang="en-US" altLang="zh-CN" sz="1100" dirty="0"/>
              <a:t>1</a:t>
            </a:r>
            <a:r>
              <a:rPr lang="en-US" altLang="zh-CN" sz="1800" dirty="0"/>
              <a:t>(B))</a:t>
            </a:r>
          </a:p>
          <a:p>
            <a:pPr marL="0">
              <a:lnSpc>
                <a:spcPct val="110000"/>
              </a:lnSpc>
              <a:buFont typeface="Wingdings" panose="05000000000000000000" charset="0"/>
              <a:buChar char="Ø"/>
            </a:pPr>
            <a:r>
              <a:rPr lang="en-US" altLang="zh-CN" sz="1800" dirty="0"/>
              <a:t>Mean</a:t>
            </a:r>
            <a:r>
              <a:rPr lang="en-US" altLang="zh-CN" sz="1100" dirty="0"/>
              <a:t>1</a:t>
            </a:r>
            <a:r>
              <a:rPr lang="en-US" altLang="zh-CN" sz="1800" dirty="0"/>
              <a:t>(</a:t>
            </a:r>
            <a:r>
              <a:rPr lang="en-US" altLang="zh-CN" sz="1800" dirty="0" err="1"/>
              <a:t>i</a:t>
            </a:r>
            <a:r>
              <a:rPr lang="en-US" altLang="zh-CN" sz="1800" dirty="0"/>
              <a:t>) = </a:t>
            </a:r>
            <a:endParaRPr lang="en-US" altLang="zh-CN" sz="1200" dirty="0"/>
          </a:p>
          <a:p>
            <a:pPr marL="0">
              <a:lnSpc>
                <a:spcPct val="110000"/>
              </a:lnSpc>
              <a:buFont typeface="Wingdings" panose="05000000000000000000" charset="0"/>
              <a:buChar char="Ø"/>
            </a:pPr>
            <a:r>
              <a:rPr lang="en-US" altLang="zh-CN" sz="1800" dirty="0" err="1"/>
              <a:t>Gtm</a:t>
            </a:r>
            <a:r>
              <a:rPr lang="en-US" altLang="zh-CN" sz="1800" dirty="0"/>
              <a:t>(A,B) </a:t>
            </a:r>
            <a:r>
              <a:rPr lang="en-US" altLang="zh-CN" dirty="0">
                <a:latin typeface="Times New Roman" panose="02020603050405020304" charset="0"/>
                <a:cs typeface="Times New Roman" panose="02020603050405020304" charset="0"/>
              </a:rPr>
              <a:t>=</a:t>
            </a:r>
          </a:p>
          <a:p>
            <a:pPr>
              <a:lnSpc>
                <a:spcPct val="110000"/>
              </a:lnSpc>
              <a:buFont typeface="Wingdings" panose="05000000000000000000" charset="0"/>
              <a:buChar char="Ø"/>
            </a:pPr>
            <a:endParaRPr lang="en-US" altLang="zh-CN" sz="2100" dirty="0">
              <a:latin typeface="Times New Roman" panose="02020603050405020304" charset="0"/>
              <a:cs typeface="Times New Roman" panose="02020603050405020304" charset="0"/>
            </a:endParaRPr>
          </a:p>
          <a:p>
            <a:pPr>
              <a:lnSpc>
                <a:spcPct val="110000"/>
              </a:lnSpc>
              <a:buFont typeface="Wingdings" panose="05000000000000000000" charset="0"/>
              <a:buChar char="Ø"/>
            </a:pPr>
            <a:r>
              <a:rPr lang="en-US" altLang="zh-CN" sz="1800" dirty="0" err="1"/>
              <a:t>Gtm</a:t>
            </a:r>
            <a:r>
              <a:rPr lang="en-US" altLang="zh-CN" sz="1800" dirty="0"/>
              <a:t>(B,A) </a:t>
            </a:r>
            <a:r>
              <a:rPr lang="en-US" altLang="zh-CN" sz="2100" dirty="0">
                <a:latin typeface="Times New Roman" panose="02020603050405020304" charset="0"/>
                <a:cs typeface="Times New Roman" panose="02020603050405020304" charset="0"/>
              </a:rPr>
              <a:t>= </a:t>
            </a:r>
            <a:endParaRPr lang="en-US" altLang="zh-CN" sz="2100" dirty="0"/>
          </a:p>
        </p:txBody>
      </p:sp>
      <p:sp>
        <p:nvSpPr>
          <p:cNvPr id="11" name="左大括号 10">
            <a:extLst>
              <a:ext uri="{FF2B5EF4-FFF2-40B4-BE49-F238E27FC236}">
                <a16:creationId xmlns:a16="http://schemas.microsoft.com/office/drawing/2014/main" id="{39FE7923-4D4D-4FF6-85B8-76CD4182D5DA}"/>
              </a:ext>
            </a:extLst>
          </p:cNvPr>
          <p:cNvSpPr/>
          <p:nvPr/>
        </p:nvSpPr>
        <p:spPr>
          <a:xfrm>
            <a:off x="6095999" y="3894753"/>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3B7B431-9B6D-45AF-88A3-7E15550A164D}"/>
              </a:ext>
            </a:extLst>
          </p:cNvPr>
          <p:cNvSpPr txBox="1"/>
          <p:nvPr/>
        </p:nvSpPr>
        <p:spPr>
          <a:xfrm>
            <a:off x="6601311" y="3802025"/>
            <a:ext cx="3315165" cy="923330"/>
          </a:xfrm>
          <a:prstGeom prst="rect">
            <a:avLst/>
          </a:prstGeom>
          <a:noFill/>
        </p:spPr>
        <p:txBody>
          <a:bodyPr wrap="square" rtlCol="0">
            <a:spAutoFit/>
          </a:bodyPr>
          <a:lstStyle/>
          <a:p>
            <a:r>
              <a:rPr lang="en-US" altLang="zh-CN" dirty="0"/>
              <a:t>1,if Weight</a:t>
            </a:r>
            <a:r>
              <a:rPr lang="en-US" altLang="zh-CN" sz="1100" dirty="0"/>
              <a:t>1</a:t>
            </a:r>
            <a:r>
              <a:rPr lang="en-US" altLang="zh-CN" dirty="0"/>
              <a:t>(A,B) &gt; Mean</a:t>
            </a:r>
            <a:r>
              <a:rPr lang="en-US" altLang="zh-CN" sz="1100" dirty="0"/>
              <a:t>1</a:t>
            </a:r>
            <a:r>
              <a:rPr lang="en-US" altLang="zh-CN" dirty="0"/>
              <a:t>(A)</a:t>
            </a:r>
          </a:p>
          <a:p>
            <a:endParaRPr lang="en-US" altLang="zh-CN" dirty="0"/>
          </a:p>
          <a:p>
            <a:r>
              <a:rPr lang="en-US" altLang="zh-CN" dirty="0"/>
              <a:t>0,else</a:t>
            </a:r>
            <a:endParaRPr lang="zh-CN" altLang="en-US" dirty="0"/>
          </a:p>
        </p:txBody>
      </p:sp>
      <p:sp>
        <p:nvSpPr>
          <p:cNvPr id="16" name="左大括号 15">
            <a:extLst>
              <a:ext uri="{FF2B5EF4-FFF2-40B4-BE49-F238E27FC236}">
                <a16:creationId xmlns:a16="http://schemas.microsoft.com/office/drawing/2014/main" id="{E7F8113B-16CF-4692-A53B-741EC7A6C183}"/>
              </a:ext>
            </a:extLst>
          </p:cNvPr>
          <p:cNvSpPr/>
          <p:nvPr/>
        </p:nvSpPr>
        <p:spPr>
          <a:xfrm>
            <a:off x="6096000" y="4843652"/>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0875955-C86C-4D4A-95B2-ADF10EA3C30B}"/>
              </a:ext>
            </a:extLst>
          </p:cNvPr>
          <p:cNvSpPr txBox="1"/>
          <p:nvPr/>
        </p:nvSpPr>
        <p:spPr>
          <a:xfrm>
            <a:off x="6601311" y="4717019"/>
            <a:ext cx="3315165" cy="923330"/>
          </a:xfrm>
          <a:prstGeom prst="rect">
            <a:avLst/>
          </a:prstGeom>
          <a:noFill/>
        </p:spPr>
        <p:txBody>
          <a:bodyPr wrap="square" rtlCol="0">
            <a:spAutoFit/>
          </a:bodyPr>
          <a:lstStyle/>
          <a:p>
            <a:r>
              <a:rPr lang="en-US" altLang="zh-CN" dirty="0"/>
              <a:t>1,if Weight</a:t>
            </a:r>
            <a:r>
              <a:rPr lang="en-US" altLang="zh-CN" sz="1100" dirty="0"/>
              <a:t>1</a:t>
            </a:r>
            <a:r>
              <a:rPr lang="en-US" altLang="zh-CN" dirty="0"/>
              <a:t>(B,A) &gt; Mean</a:t>
            </a:r>
            <a:r>
              <a:rPr lang="en-US" altLang="zh-CN" sz="1100" dirty="0"/>
              <a:t>1</a:t>
            </a:r>
            <a:r>
              <a:rPr lang="en-US" altLang="zh-CN" dirty="0"/>
              <a:t>(B)</a:t>
            </a:r>
          </a:p>
          <a:p>
            <a:endParaRPr lang="en-US" altLang="zh-CN" dirty="0"/>
          </a:p>
          <a:p>
            <a:r>
              <a:rPr lang="en-US" altLang="zh-CN" dirty="0"/>
              <a:t>0,else</a:t>
            </a:r>
            <a:endParaRPr lang="zh-CN" altLang="en-US" dirty="0"/>
          </a:p>
        </p:txBody>
      </p:sp>
      <p:pic>
        <p:nvPicPr>
          <p:cNvPr id="8" name="图片 7">
            <a:extLst>
              <a:ext uri="{FF2B5EF4-FFF2-40B4-BE49-F238E27FC236}">
                <a16:creationId xmlns:a16="http://schemas.microsoft.com/office/drawing/2014/main" id="{B3044E78-C030-42E7-B500-2D514F74ECD9}"/>
              </a:ext>
            </a:extLst>
          </p:cNvPr>
          <p:cNvPicPr>
            <a:picLocks noChangeAspect="1"/>
          </p:cNvPicPr>
          <p:nvPr/>
        </p:nvPicPr>
        <p:blipFill>
          <a:blip r:embed="rId3"/>
          <a:stretch>
            <a:fillRect/>
          </a:stretch>
        </p:blipFill>
        <p:spPr>
          <a:xfrm>
            <a:off x="5878730" y="3136798"/>
            <a:ext cx="939848" cy="654084"/>
          </a:xfrm>
          <a:prstGeom prst="rect">
            <a:avLst/>
          </a:prstGeom>
        </p:spPr>
      </p:pic>
      <p:pic>
        <p:nvPicPr>
          <p:cNvPr id="13" name="图片 12">
            <a:extLst>
              <a:ext uri="{FF2B5EF4-FFF2-40B4-BE49-F238E27FC236}">
                <a16:creationId xmlns:a16="http://schemas.microsoft.com/office/drawing/2014/main" id="{65D40399-2BC4-4647-856C-28B4E91B68ED}"/>
              </a:ext>
            </a:extLst>
          </p:cNvPr>
          <p:cNvPicPr>
            <a:picLocks noChangeAspect="1"/>
          </p:cNvPicPr>
          <p:nvPr/>
        </p:nvPicPr>
        <p:blipFill>
          <a:blip r:embed="rId4"/>
          <a:stretch>
            <a:fillRect/>
          </a:stretch>
        </p:blipFill>
        <p:spPr>
          <a:xfrm>
            <a:off x="50113" y="1507750"/>
            <a:ext cx="4437171" cy="1921250"/>
          </a:xfrm>
          <a:prstGeom prst="rect">
            <a:avLst/>
          </a:prstGeom>
        </p:spPr>
      </p:pic>
      <p:pic>
        <p:nvPicPr>
          <p:cNvPr id="14" name="图片 13">
            <a:extLst>
              <a:ext uri="{FF2B5EF4-FFF2-40B4-BE49-F238E27FC236}">
                <a16:creationId xmlns:a16="http://schemas.microsoft.com/office/drawing/2014/main" id="{575D0520-6464-439D-935C-87B1B93A58E6}"/>
              </a:ext>
            </a:extLst>
          </p:cNvPr>
          <p:cNvPicPr>
            <a:picLocks noChangeAspect="1"/>
          </p:cNvPicPr>
          <p:nvPr/>
        </p:nvPicPr>
        <p:blipFill>
          <a:blip r:embed="rId5"/>
          <a:stretch>
            <a:fillRect/>
          </a:stretch>
        </p:blipFill>
        <p:spPr>
          <a:xfrm>
            <a:off x="159163" y="3429000"/>
            <a:ext cx="3873302" cy="2456895"/>
          </a:xfrm>
          <a:prstGeom prst="rect">
            <a:avLst/>
          </a:prstGeom>
        </p:spPr>
      </p:pic>
    </p:spTree>
    <p:extLst>
      <p:ext uri="{BB962C8B-B14F-4D97-AF65-F5344CB8AC3E}">
        <p14:creationId xmlns:p14="http://schemas.microsoft.com/office/powerpoint/2010/main" val="40171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07379"/>
            <a:ext cx="11353800" cy="1078084"/>
          </a:xfrm>
        </p:spPr>
        <p:txBody>
          <a:bodyPr>
            <a:normAutofit/>
          </a:bodyPr>
          <a:lstStyle/>
          <a:p>
            <a:r>
              <a:rPr lang="en-US" altLang="zh-CN" dirty="0"/>
              <a:t>Features of “RA-B”</a:t>
            </a:r>
          </a:p>
        </p:txBody>
      </p:sp>
      <p:sp>
        <p:nvSpPr>
          <p:cNvPr id="4" name="日期占位符 3"/>
          <p:cNvSpPr>
            <a:spLocks noGrp="1"/>
          </p:cNvSpPr>
          <p:nvPr>
            <p:ph type="dt" sz="half" idx="10"/>
          </p:nvPr>
        </p:nvSpPr>
        <p:spPr/>
        <p:txBody>
          <a:bodyPr/>
          <a:lstStyle/>
          <a:p>
            <a:r>
              <a:rPr lang="en-US" altLang="zh-CN" dirty="0"/>
              <a:t>August 14, 2021</a:t>
            </a:r>
            <a:endParaRPr lang="zh-CN" altLang="en-US" dirty="0"/>
          </a:p>
        </p:txBody>
      </p:sp>
      <p:sp>
        <p:nvSpPr>
          <p:cNvPr id="5" name="页脚占位符 4"/>
          <p:cNvSpPr>
            <a:spLocks noGrp="1"/>
          </p:cNvSpPr>
          <p:nvPr>
            <p:ph type="ftr" sz="quarter" idx="11"/>
          </p:nvPr>
        </p:nvSpPr>
        <p:spPr/>
        <p:txBody>
          <a:bodyPr/>
          <a:lstStyle/>
          <a:p>
            <a:r>
              <a:rPr lang="en-US" altLang="zh-CN" dirty="0">
                <a:sym typeface="+mn-ea"/>
              </a:rPr>
              <a:t>The 14th International Conference on Knowledge Science, Engineering and Management (KSEM 2021)</a:t>
            </a:r>
            <a:endParaRPr lang="en-US" altLang="zh-CN" dirty="0"/>
          </a:p>
        </p:txBody>
      </p:sp>
      <p:sp>
        <p:nvSpPr>
          <p:cNvPr id="6" name="灯片编号占位符 5"/>
          <p:cNvSpPr>
            <a:spLocks noGrp="1"/>
          </p:cNvSpPr>
          <p:nvPr>
            <p:ph type="sldNum" sz="quarter" idx="12"/>
          </p:nvPr>
        </p:nvSpPr>
        <p:spPr/>
        <p:txBody>
          <a:bodyPr/>
          <a:lstStyle/>
          <a:p>
            <a:fld id="{059D0607-41C1-46C0-B719-DF7B98722A27}" type="slidenum">
              <a:rPr lang="zh-CN" altLang="en-US" smtClean="0"/>
              <a:t>9</a:t>
            </a:fld>
            <a:endParaRPr lang="zh-CN" altLang="en-US" dirty="0"/>
          </a:p>
        </p:txBody>
      </p:sp>
      <p:sp>
        <p:nvSpPr>
          <p:cNvPr id="9" name="内容占位符 2">
            <a:extLst>
              <a:ext uri="{FF2B5EF4-FFF2-40B4-BE49-F238E27FC236}">
                <a16:creationId xmlns:a16="http://schemas.microsoft.com/office/drawing/2014/main" id="{AB16F5CB-AA3B-42F6-A9D1-F178FCAAEA49}"/>
              </a:ext>
            </a:extLst>
          </p:cNvPr>
          <p:cNvSpPr>
            <a:spLocks noGrp="1"/>
          </p:cNvSpPr>
          <p:nvPr>
            <p:ph idx="1"/>
          </p:nvPr>
        </p:nvSpPr>
        <p:spPr>
          <a:xfrm>
            <a:off x="4517286" y="1507750"/>
            <a:ext cx="6768465" cy="4612005"/>
          </a:xfrm>
        </p:spPr>
        <p:txBody>
          <a:bodyPr>
            <a:normAutofit fontScale="97500" lnSpcReduction="10000"/>
          </a:bodyPr>
          <a:lstStyle/>
          <a:p>
            <a:pPr marL="0">
              <a:lnSpc>
                <a:spcPct val="110000"/>
              </a:lnSpc>
              <a:buFont typeface="Wingdings" panose="05000000000000000000" charset="0"/>
              <a:buChar char="Ø"/>
            </a:pPr>
            <a:r>
              <a:rPr lang="en-US" altLang="zh-CN" sz="1800" dirty="0"/>
              <a:t>Sum(A,B) = Weight</a:t>
            </a:r>
            <a:r>
              <a:rPr lang="en-US" altLang="zh-CN" sz="1100" dirty="0"/>
              <a:t>2</a:t>
            </a:r>
            <a:r>
              <a:rPr lang="en-US" altLang="zh-CN" sz="1800" dirty="0"/>
              <a:t>(A,B) + Weight</a:t>
            </a:r>
            <a:r>
              <a:rPr lang="en-US" altLang="zh-CN" sz="1100" dirty="0"/>
              <a:t>2</a:t>
            </a:r>
            <a:r>
              <a:rPr lang="en-US" altLang="zh-CN" sz="1800" dirty="0"/>
              <a:t>(B,A)</a:t>
            </a:r>
            <a:endParaRPr lang="en-US" altLang="zh-CN" sz="1600" dirty="0">
              <a:solidFill>
                <a:srgbClr val="0070C0"/>
              </a:solidFill>
              <a:latin typeface="TimesNewRoman"/>
            </a:endParaRPr>
          </a:p>
          <a:p>
            <a:pPr marL="0">
              <a:lnSpc>
                <a:spcPct val="110000"/>
              </a:lnSpc>
              <a:buFont typeface="Wingdings" panose="05000000000000000000" charset="0"/>
              <a:buChar char="Ø"/>
            </a:pPr>
            <a:r>
              <a:rPr lang="en-US" altLang="zh-CN" sz="1800" dirty="0"/>
              <a:t>Diff(A,B) = |Weight</a:t>
            </a:r>
            <a:r>
              <a:rPr lang="en-US" altLang="zh-CN" sz="1100" dirty="0"/>
              <a:t>2</a:t>
            </a:r>
            <a:r>
              <a:rPr lang="en-US" altLang="zh-CN" sz="1800" dirty="0"/>
              <a:t>(A,B) – Weight</a:t>
            </a:r>
            <a:r>
              <a:rPr lang="en-US" altLang="zh-CN" sz="1100" dirty="0"/>
              <a:t>2</a:t>
            </a:r>
            <a:r>
              <a:rPr lang="en-US" altLang="zh-CN" sz="1800" dirty="0"/>
              <a:t>(B,A)|</a:t>
            </a:r>
          </a:p>
          <a:p>
            <a:pPr marL="0">
              <a:lnSpc>
                <a:spcPct val="110000"/>
              </a:lnSpc>
              <a:buFont typeface="Wingdings" panose="05000000000000000000" charset="0"/>
              <a:buChar char="Ø"/>
            </a:pPr>
            <a:r>
              <a:rPr lang="en-US" altLang="zh-CN" sz="1800" dirty="0"/>
              <a:t>Norm(A) =</a:t>
            </a:r>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r>
              <a:rPr lang="en-US" altLang="zh-CN" sz="1800" dirty="0"/>
              <a:t>Norm(B) =</a:t>
            </a:r>
          </a:p>
          <a:p>
            <a:pPr marL="0">
              <a:lnSpc>
                <a:spcPct val="110000"/>
              </a:lnSpc>
              <a:buFont typeface="Wingdings" panose="05000000000000000000" charset="0"/>
              <a:buChar char="Ø"/>
            </a:pPr>
            <a:r>
              <a:rPr lang="en-US" altLang="zh-CN" sz="1800" dirty="0"/>
              <a:t>Mean</a:t>
            </a:r>
            <a:r>
              <a:rPr lang="en-US" altLang="zh-CN" sz="1100" dirty="0"/>
              <a:t>2</a:t>
            </a:r>
            <a:r>
              <a:rPr lang="en-US" altLang="zh-CN" sz="1800" dirty="0"/>
              <a:t>(</a:t>
            </a:r>
            <a:r>
              <a:rPr lang="en-US" altLang="zh-CN" sz="1800" dirty="0" err="1"/>
              <a:t>i</a:t>
            </a:r>
            <a:r>
              <a:rPr lang="en-US" altLang="zh-CN" sz="1800" dirty="0"/>
              <a:t>) = </a:t>
            </a:r>
            <a:endParaRPr lang="en-US" altLang="zh-CN" sz="1200" dirty="0"/>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endParaRPr lang="en-US" altLang="zh-CN" sz="1800" dirty="0"/>
          </a:p>
          <a:p>
            <a:pPr marL="0">
              <a:lnSpc>
                <a:spcPct val="110000"/>
              </a:lnSpc>
              <a:buFont typeface="Wingdings" panose="05000000000000000000" charset="0"/>
              <a:buChar char="Ø"/>
            </a:pPr>
            <a:r>
              <a:rPr lang="en-US" altLang="zh-CN" sz="1800" dirty="0" err="1"/>
              <a:t>Gtm</a:t>
            </a:r>
            <a:r>
              <a:rPr lang="en-US" altLang="zh-CN" sz="1800" dirty="0"/>
              <a:t>(A,B)= </a:t>
            </a:r>
            <a:endParaRPr lang="en-US" altLang="zh-CN" dirty="0">
              <a:latin typeface="Times New Roman" panose="02020603050405020304" charset="0"/>
              <a:cs typeface="Times New Roman" panose="02020603050405020304" charset="0"/>
            </a:endParaRPr>
          </a:p>
          <a:p>
            <a:pPr>
              <a:lnSpc>
                <a:spcPct val="110000"/>
              </a:lnSpc>
              <a:buFont typeface="Wingdings" panose="05000000000000000000" charset="0"/>
              <a:buChar char="Ø"/>
            </a:pPr>
            <a:endParaRPr lang="en-US" altLang="zh-CN" sz="2100" dirty="0">
              <a:latin typeface="Times New Roman" panose="02020603050405020304" charset="0"/>
              <a:cs typeface="Times New Roman" panose="02020603050405020304" charset="0"/>
            </a:endParaRPr>
          </a:p>
          <a:p>
            <a:pPr>
              <a:lnSpc>
                <a:spcPct val="110000"/>
              </a:lnSpc>
              <a:buFont typeface="Wingdings" panose="05000000000000000000" charset="0"/>
              <a:buChar char="Ø"/>
            </a:pPr>
            <a:r>
              <a:rPr lang="en-US" altLang="zh-CN" sz="1800" dirty="0" err="1"/>
              <a:t>Gtm</a:t>
            </a:r>
            <a:r>
              <a:rPr lang="en-US" altLang="zh-CN" sz="1800" dirty="0"/>
              <a:t>(B,A) </a:t>
            </a:r>
            <a:r>
              <a:rPr lang="en-US" altLang="zh-CN" sz="2100" dirty="0">
                <a:latin typeface="Times New Roman" panose="02020603050405020304" charset="0"/>
                <a:cs typeface="Times New Roman" panose="02020603050405020304" charset="0"/>
              </a:rPr>
              <a:t>= </a:t>
            </a:r>
            <a:endParaRPr lang="en-US" altLang="zh-CN" sz="2100" dirty="0"/>
          </a:p>
        </p:txBody>
      </p:sp>
      <p:sp>
        <p:nvSpPr>
          <p:cNvPr id="11" name="左大括号 10">
            <a:extLst>
              <a:ext uri="{FF2B5EF4-FFF2-40B4-BE49-F238E27FC236}">
                <a16:creationId xmlns:a16="http://schemas.microsoft.com/office/drawing/2014/main" id="{39FE7923-4D4D-4FF6-85B8-76CD4182D5DA}"/>
              </a:ext>
            </a:extLst>
          </p:cNvPr>
          <p:cNvSpPr/>
          <p:nvPr/>
        </p:nvSpPr>
        <p:spPr>
          <a:xfrm>
            <a:off x="6021463" y="4565367"/>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3B7B431-9B6D-45AF-88A3-7E15550A164D}"/>
              </a:ext>
            </a:extLst>
          </p:cNvPr>
          <p:cNvSpPr txBox="1"/>
          <p:nvPr/>
        </p:nvSpPr>
        <p:spPr>
          <a:xfrm>
            <a:off x="6503488" y="4448493"/>
            <a:ext cx="3315165" cy="923330"/>
          </a:xfrm>
          <a:prstGeom prst="rect">
            <a:avLst/>
          </a:prstGeom>
          <a:noFill/>
        </p:spPr>
        <p:txBody>
          <a:bodyPr wrap="square" rtlCol="0">
            <a:spAutoFit/>
          </a:bodyPr>
          <a:lstStyle/>
          <a:p>
            <a:r>
              <a:rPr lang="en-US" altLang="zh-CN" dirty="0"/>
              <a:t>1,if Weight</a:t>
            </a:r>
            <a:r>
              <a:rPr lang="en-US" altLang="zh-CN" sz="1100" dirty="0"/>
              <a:t>2</a:t>
            </a:r>
            <a:r>
              <a:rPr lang="en-US" altLang="zh-CN" dirty="0"/>
              <a:t>(A,B) &gt; Mean</a:t>
            </a:r>
            <a:r>
              <a:rPr lang="en-US" altLang="zh-CN" sz="1100" dirty="0"/>
              <a:t>2</a:t>
            </a:r>
            <a:r>
              <a:rPr lang="en-US" altLang="zh-CN" dirty="0"/>
              <a:t>(A)</a:t>
            </a:r>
          </a:p>
          <a:p>
            <a:endParaRPr lang="en-US" altLang="zh-CN" dirty="0"/>
          </a:p>
          <a:p>
            <a:r>
              <a:rPr lang="en-US" altLang="zh-CN" dirty="0"/>
              <a:t>0,else</a:t>
            </a:r>
            <a:endParaRPr lang="zh-CN" altLang="en-US" dirty="0"/>
          </a:p>
        </p:txBody>
      </p:sp>
      <p:sp>
        <p:nvSpPr>
          <p:cNvPr id="16" name="左大括号 15">
            <a:extLst>
              <a:ext uri="{FF2B5EF4-FFF2-40B4-BE49-F238E27FC236}">
                <a16:creationId xmlns:a16="http://schemas.microsoft.com/office/drawing/2014/main" id="{E7F8113B-16CF-4692-A53B-741EC7A6C183}"/>
              </a:ext>
            </a:extLst>
          </p:cNvPr>
          <p:cNvSpPr/>
          <p:nvPr/>
        </p:nvSpPr>
        <p:spPr>
          <a:xfrm>
            <a:off x="5998177" y="5455742"/>
            <a:ext cx="505311" cy="71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0875955-C86C-4D4A-95B2-ADF10EA3C30B}"/>
              </a:ext>
            </a:extLst>
          </p:cNvPr>
          <p:cNvSpPr txBox="1"/>
          <p:nvPr/>
        </p:nvSpPr>
        <p:spPr>
          <a:xfrm>
            <a:off x="6516776" y="5371823"/>
            <a:ext cx="3315165" cy="923330"/>
          </a:xfrm>
          <a:prstGeom prst="rect">
            <a:avLst/>
          </a:prstGeom>
          <a:noFill/>
        </p:spPr>
        <p:txBody>
          <a:bodyPr wrap="square" rtlCol="0">
            <a:spAutoFit/>
          </a:bodyPr>
          <a:lstStyle/>
          <a:p>
            <a:r>
              <a:rPr lang="en-US" altLang="zh-CN" dirty="0"/>
              <a:t>1,if Weight</a:t>
            </a:r>
            <a:r>
              <a:rPr lang="en-US" altLang="zh-CN" sz="1100" dirty="0"/>
              <a:t>2</a:t>
            </a:r>
            <a:r>
              <a:rPr lang="en-US" altLang="zh-CN" dirty="0"/>
              <a:t>(B,A) &gt; Mean</a:t>
            </a:r>
            <a:r>
              <a:rPr lang="en-US" altLang="zh-CN" sz="1100" dirty="0"/>
              <a:t>1</a:t>
            </a:r>
            <a:r>
              <a:rPr lang="en-US" altLang="zh-CN" dirty="0"/>
              <a:t>(B)</a:t>
            </a:r>
          </a:p>
          <a:p>
            <a:endParaRPr lang="en-US" altLang="zh-CN" dirty="0"/>
          </a:p>
          <a:p>
            <a:r>
              <a:rPr lang="en-US" altLang="zh-CN" dirty="0"/>
              <a:t>0,else</a:t>
            </a:r>
            <a:endParaRPr lang="zh-CN" altLang="en-US" dirty="0"/>
          </a:p>
        </p:txBody>
      </p:sp>
      <p:pic>
        <p:nvPicPr>
          <p:cNvPr id="7" name="图片 6">
            <a:extLst>
              <a:ext uri="{FF2B5EF4-FFF2-40B4-BE49-F238E27FC236}">
                <a16:creationId xmlns:a16="http://schemas.microsoft.com/office/drawing/2014/main" id="{CC48504B-F7FC-4720-AB7D-10013EDD0F8B}"/>
              </a:ext>
            </a:extLst>
          </p:cNvPr>
          <p:cNvPicPr>
            <a:picLocks noChangeAspect="1"/>
          </p:cNvPicPr>
          <p:nvPr/>
        </p:nvPicPr>
        <p:blipFill>
          <a:blip r:embed="rId3"/>
          <a:stretch>
            <a:fillRect/>
          </a:stretch>
        </p:blipFill>
        <p:spPr>
          <a:xfrm>
            <a:off x="5947374" y="2258627"/>
            <a:ext cx="2260716" cy="787440"/>
          </a:xfrm>
          <a:prstGeom prst="rect">
            <a:avLst/>
          </a:prstGeom>
        </p:spPr>
      </p:pic>
      <p:pic>
        <p:nvPicPr>
          <p:cNvPr id="8" name="图片 7">
            <a:extLst>
              <a:ext uri="{FF2B5EF4-FFF2-40B4-BE49-F238E27FC236}">
                <a16:creationId xmlns:a16="http://schemas.microsoft.com/office/drawing/2014/main" id="{1C8BAA06-0F89-4613-AFBF-A01B86249C3A}"/>
              </a:ext>
            </a:extLst>
          </p:cNvPr>
          <p:cNvPicPr>
            <a:picLocks noChangeAspect="1"/>
          </p:cNvPicPr>
          <p:nvPr/>
        </p:nvPicPr>
        <p:blipFill>
          <a:blip r:embed="rId4"/>
          <a:stretch>
            <a:fillRect/>
          </a:stretch>
        </p:blipFill>
        <p:spPr>
          <a:xfrm>
            <a:off x="5947374" y="2985467"/>
            <a:ext cx="1676486" cy="685835"/>
          </a:xfrm>
          <a:prstGeom prst="rect">
            <a:avLst/>
          </a:prstGeom>
        </p:spPr>
      </p:pic>
      <p:pic>
        <p:nvPicPr>
          <p:cNvPr id="14" name="图片 13">
            <a:extLst>
              <a:ext uri="{FF2B5EF4-FFF2-40B4-BE49-F238E27FC236}">
                <a16:creationId xmlns:a16="http://schemas.microsoft.com/office/drawing/2014/main" id="{8A808CE5-994E-4423-9393-BE79CCF97DBE}"/>
              </a:ext>
            </a:extLst>
          </p:cNvPr>
          <p:cNvPicPr>
            <a:picLocks noChangeAspect="1"/>
          </p:cNvPicPr>
          <p:nvPr/>
        </p:nvPicPr>
        <p:blipFill>
          <a:blip r:embed="rId5"/>
          <a:stretch>
            <a:fillRect/>
          </a:stretch>
        </p:blipFill>
        <p:spPr>
          <a:xfrm>
            <a:off x="-6975" y="3791726"/>
            <a:ext cx="4524261" cy="2058658"/>
          </a:xfrm>
          <a:prstGeom prst="rect">
            <a:avLst/>
          </a:prstGeom>
        </p:spPr>
      </p:pic>
      <p:pic>
        <p:nvPicPr>
          <p:cNvPr id="15" name="图片 14">
            <a:extLst>
              <a:ext uri="{FF2B5EF4-FFF2-40B4-BE49-F238E27FC236}">
                <a16:creationId xmlns:a16="http://schemas.microsoft.com/office/drawing/2014/main" id="{579B6266-75D0-4EF3-A0D5-6862BE8DD29E}"/>
              </a:ext>
            </a:extLst>
          </p:cNvPr>
          <p:cNvPicPr>
            <a:picLocks noChangeAspect="1"/>
          </p:cNvPicPr>
          <p:nvPr/>
        </p:nvPicPr>
        <p:blipFill>
          <a:blip r:embed="rId6"/>
          <a:stretch>
            <a:fillRect/>
          </a:stretch>
        </p:blipFill>
        <p:spPr>
          <a:xfrm>
            <a:off x="5947374" y="3570864"/>
            <a:ext cx="1778091" cy="819192"/>
          </a:xfrm>
          <a:prstGeom prst="rect">
            <a:avLst/>
          </a:prstGeom>
        </p:spPr>
      </p:pic>
      <p:pic>
        <p:nvPicPr>
          <p:cNvPr id="18" name="图片 17">
            <a:extLst>
              <a:ext uri="{FF2B5EF4-FFF2-40B4-BE49-F238E27FC236}">
                <a16:creationId xmlns:a16="http://schemas.microsoft.com/office/drawing/2014/main" id="{ACEBA3EA-1DAD-4F84-9C30-C4296F7ADF7D}"/>
              </a:ext>
            </a:extLst>
          </p:cNvPr>
          <p:cNvPicPr>
            <a:picLocks noChangeAspect="1"/>
          </p:cNvPicPr>
          <p:nvPr/>
        </p:nvPicPr>
        <p:blipFill>
          <a:blip r:embed="rId7"/>
          <a:stretch>
            <a:fillRect/>
          </a:stretch>
        </p:blipFill>
        <p:spPr>
          <a:xfrm>
            <a:off x="-1" y="1556563"/>
            <a:ext cx="4616389" cy="1917838"/>
          </a:xfrm>
          <a:prstGeom prst="rect">
            <a:avLst/>
          </a:prstGeom>
        </p:spPr>
      </p:pic>
    </p:spTree>
    <p:extLst>
      <p:ext uri="{BB962C8B-B14F-4D97-AF65-F5344CB8AC3E}">
        <p14:creationId xmlns:p14="http://schemas.microsoft.com/office/powerpoint/2010/main" val="22121587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题">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2269</Words>
  <Application>Microsoft Office PowerPoint</Application>
  <PresentationFormat>宽屏</PresentationFormat>
  <Paragraphs>620</Paragraphs>
  <Slides>18</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TimesNewRoman</vt:lpstr>
      <vt:lpstr>等线</vt:lpstr>
      <vt:lpstr>Arial</vt:lpstr>
      <vt:lpstr>Calibri</vt:lpstr>
      <vt:lpstr>Times New Roman</vt:lpstr>
      <vt:lpstr>Wingdings</vt:lpstr>
      <vt:lpstr>Office 主题​​</vt:lpstr>
      <vt:lpstr>PowerPoint 演示文稿</vt:lpstr>
      <vt:lpstr>Introduction</vt:lpstr>
      <vt:lpstr>Related work</vt:lpstr>
      <vt:lpstr>Wikipedia clickstream data</vt:lpstr>
      <vt:lpstr>Methods</vt:lpstr>
      <vt:lpstr>Methods</vt:lpstr>
      <vt:lpstr>Methods</vt:lpstr>
      <vt:lpstr>Features of “A-B”</vt:lpstr>
      <vt:lpstr>Features of “RA-B”</vt:lpstr>
      <vt:lpstr>Features of “A-RB”</vt:lpstr>
      <vt:lpstr>Features of “RA-RB”</vt:lpstr>
      <vt:lpstr>Experiments-Datasets</vt:lpstr>
      <vt:lpstr>Experiments-Concept pair coverage</vt:lpstr>
      <vt:lpstr>Experiments</vt:lpstr>
      <vt:lpstr>Experiments - Results</vt:lpstr>
      <vt:lpstr>Experiments - Analysis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Hom Yvan</dc:creator>
  <cp:lastModifiedBy>Hu Cheng</cp:lastModifiedBy>
  <cp:revision>278</cp:revision>
  <dcterms:created xsi:type="dcterms:W3CDTF">2018-09-30T07:47:00Z</dcterms:created>
  <dcterms:modified xsi:type="dcterms:W3CDTF">2021-07-20T09:20:14Z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