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4"/>
  </p:notesMasterIdLst>
  <p:sldIdLst>
    <p:sldId id="258" r:id="rId2"/>
    <p:sldId id="287" r:id="rId3"/>
  </p:sldIdLst>
  <p:sldSz cx="9144000" cy="6858000" type="screen4x3"/>
  <p:notesSz cx="6985000" cy="9271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0F18A-90C3-448C-891E-F144DEB2EF32}">
  <a:tblStyle styleId="{2B00F18A-90C3-448C-891E-F144DEB2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123" d="100"/>
          <a:sy n="123" d="100"/>
        </p:scale>
        <p:origin x="40" y="-4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36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50" tIns="47075" rIns="94150" bIns="47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57638" y="0"/>
            <a:ext cx="3027362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50" tIns="47075" rIns="94150" bIns="470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9988" y="712788"/>
            <a:ext cx="4645025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1863" y="4432300"/>
            <a:ext cx="5121275" cy="411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50" tIns="47075" rIns="94150" bIns="470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86813"/>
            <a:ext cx="3027363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50" tIns="47075" rIns="94150" bIns="470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57638" y="8786813"/>
            <a:ext cx="3027362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50" tIns="47075" rIns="94150" bIns="470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6875b6569_0_44:notes"/>
          <p:cNvSpPr txBox="1">
            <a:spLocks noGrp="1"/>
          </p:cNvSpPr>
          <p:nvPr>
            <p:ph type="sldNum" idx="12"/>
          </p:nvPr>
        </p:nvSpPr>
        <p:spPr>
          <a:xfrm>
            <a:off x="3957638" y="8786813"/>
            <a:ext cx="3027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50" tIns="47075" rIns="94150" bIns="470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c6875b656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712788"/>
            <a:ext cx="4645025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2c6875b6569_0_44:notes"/>
          <p:cNvSpPr txBox="1">
            <a:spLocks noGrp="1"/>
          </p:cNvSpPr>
          <p:nvPr>
            <p:ph type="body" idx="1"/>
          </p:nvPr>
        </p:nvSpPr>
        <p:spPr>
          <a:xfrm>
            <a:off x="931863" y="4432300"/>
            <a:ext cx="51213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50" tIns="47075" rIns="94150" bIns="47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6875b6569_0_44:notes"/>
          <p:cNvSpPr txBox="1">
            <a:spLocks noGrp="1"/>
          </p:cNvSpPr>
          <p:nvPr>
            <p:ph type="sldNum" idx="12"/>
          </p:nvPr>
        </p:nvSpPr>
        <p:spPr>
          <a:xfrm>
            <a:off x="3957638" y="8786813"/>
            <a:ext cx="3027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50" tIns="47075" rIns="94150" bIns="470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c6875b656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712788"/>
            <a:ext cx="4645025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2c6875b6569_0_44:notes"/>
          <p:cNvSpPr txBox="1">
            <a:spLocks noGrp="1"/>
          </p:cNvSpPr>
          <p:nvPr>
            <p:ph type="body" idx="1"/>
          </p:nvPr>
        </p:nvSpPr>
        <p:spPr>
          <a:xfrm>
            <a:off x="931863" y="4432300"/>
            <a:ext cx="51213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50" tIns="47075" rIns="94150" bIns="47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7764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8489500" y="3082025"/>
            <a:ext cx="9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Main graphic">
            <a:extLst>
              <a:ext uri="{FF2B5EF4-FFF2-40B4-BE49-F238E27FC236}">
                <a16:creationId xmlns:a16="http://schemas.microsoft.com/office/drawing/2014/main" id="{DC0C8C6E-62D1-CA4B-FC05-A8947A2089F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96980" y="3546573"/>
            <a:ext cx="6350040" cy="26568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chemical structure with black text&#10;&#10;Description automatically generated">
            <a:extLst>
              <a:ext uri="{FF2B5EF4-FFF2-40B4-BE49-F238E27FC236}">
                <a16:creationId xmlns:a16="http://schemas.microsoft.com/office/drawing/2014/main" id="{A2E6F1E4-C5E2-65C8-EDFF-4A1D5B4A5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209" y="1757218"/>
            <a:ext cx="1446645" cy="1099450"/>
          </a:xfrm>
          <a:prstGeom prst="rect">
            <a:avLst/>
          </a:prstGeom>
        </p:spPr>
      </p:pic>
      <p:pic>
        <p:nvPicPr>
          <p:cNvPr id="7" name="Picture 6" descr="A diagram of a chemical structure&#10;&#10;Description automatically generated">
            <a:extLst>
              <a:ext uri="{FF2B5EF4-FFF2-40B4-BE49-F238E27FC236}">
                <a16:creationId xmlns:a16="http://schemas.microsoft.com/office/drawing/2014/main" id="{7F86444D-AD5D-B9B0-0A5F-F08F24251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136" y="1854493"/>
            <a:ext cx="1558059" cy="904899"/>
          </a:xfrm>
          <a:prstGeom prst="rect">
            <a:avLst/>
          </a:prstGeom>
        </p:spPr>
      </p:pic>
      <p:pic>
        <p:nvPicPr>
          <p:cNvPr id="9" name="Picture 8" descr="A chemical structure with black text&#10;&#10;Description automatically generated">
            <a:extLst>
              <a:ext uri="{FF2B5EF4-FFF2-40B4-BE49-F238E27FC236}">
                <a16:creationId xmlns:a16="http://schemas.microsoft.com/office/drawing/2014/main" id="{4016D8E7-0328-3E24-C906-13605097B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477" y="1854493"/>
            <a:ext cx="1683327" cy="740352"/>
          </a:xfrm>
          <a:prstGeom prst="rect">
            <a:avLst/>
          </a:prstGeom>
        </p:spPr>
      </p:pic>
      <p:pic>
        <p:nvPicPr>
          <p:cNvPr id="11" name="Picture 10" descr="A molecule of a chemical structure&#10;&#10;Description automatically generated with medium confidence">
            <a:extLst>
              <a:ext uri="{FF2B5EF4-FFF2-40B4-BE49-F238E27FC236}">
                <a16:creationId xmlns:a16="http://schemas.microsoft.com/office/drawing/2014/main" id="{A40D7A73-7C73-DBA8-0C53-67EB23AD1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7441" y="1739659"/>
            <a:ext cx="1446645" cy="9915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685B94-24E2-C5B0-C4D5-694962788633}"/>
              </a:ext>
            </a:extLst>
          </p:cNvPr>
          <p:cNvSpPr txBox="1"/>
          <p:nvPr/>
        </p:nvSpPr>
        <p:spPr>
          <a:xfrm>
            <a:off x="820882" y="654627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Scaffold Splitting for ML 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06EA0-FF63-C17E-5647-43CECE847505}"/>
              </a:ext>
            </a:extLst>
          </p:cNvPr>
          <p:cNvSpPr txBox="1"/>
          <p:nvPr/>
        </p:nvSpPr>
        <p:spPr>
          <a:xfrm>
            <a:off x="716973" y="1330036"/>
            <a:ext cx="6125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Generation of IRAK4 Inhibitors (with heterocyclic hinge binding moiety)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408D7-A23C-4193-A166-23AD70BE1E40}"/>
              </a:ext>
            </a:extLst>
          </p:cNvPr>
          <p:cNvSpPr txBox="1"/>
          <p:nvPr/>
        </p:nvSpPr>
        <p:spPr>
          <a:xfrm>
            <a:off x="748145" y="3127664"/>
            <a:ext cx="573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Generation of IRAK4 Inhibitors (with amide hinge binding moiety)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727B71-5FF1-E512-0AD2-851F4959AA70}"/>
              </a:ext>
            </a:extLst>
          </p:cNvPr>
          <p:cNvSpPr txBox="1"/>
          <p:nvPr/>
        </p:nvSpPr>
        <p:spPr>
          <a:xfrm>
            <a:off x="623454" y="6314505"/>
            <a:ext cx="816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generation IRAK4 inhibitors bear little resemblance to first generation of IRAK4 inhibitors, yet have similar interaction profile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8489500" y="3082025"/>
            <a:ext cx="9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85B94-24E2-C5B0-C4D5-694962788633}"/>
              </a:ext>
            </a:extLst>
          </p:cNvPr>
          <p:cNvSpPr txBox="1"/>
          <p:nvPr/>
        </p:nvSpPr>
        <p:spPr>
          <a:xfrm>
            <a:off x="820882" y="654627"/>
            <a:ext cx="6234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Small Amide Library to Generate </a:t>
            </a:r>
            <a:r>
              <a:rPr lang="en-US" dirty="0" err="1"/>
              <a:t>Kinome</a:t>
            </a:r>
            <a:r>
              <a:rPr lang="en-US" dirty="0"/>
              <a:t> Data for </a:t>
            </a:r>
            <a:r>
              <a:rPr lang="en-US" dirty="0" err="1"/>
              <a:t>pKi</a:t>
            </a:r>
            <a:r>
              <a:rPr lang="en-US" dirty="0"/>
              <a:t> ML Model Training  </a:t>
            </a:r>
          </a:p>
        </p:txBody>
      </p:sp>
      <p:pic>
        <p:nvPicPr>
          <p:cNvPr id="4" name="Picture 3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546ADD3B-3186-3543-3888-1089F76E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4" y="1513609"/>
            <a:ext cx="3341831" cy="169527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268F8B-8B5C-B360-9C6D-E361BEA99092}"/>
              </a:ext>
            </a:extLst>
          </p:cNvPr>
          <p:cNvCxnSpPr/>
          <p:nvPr/>
        </p:nvCxnSpPr>
        <p:spPr>
          <a:xfrm flipV="1">
            <a:off x="3179618" y="2524991"/>
            <a:ext cx="654627" cy="55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73EBD0-CA70-890B-4531-44D420ED0F0D}"/>
              </a:ext>
            </a:extLst>
          </p:cNvPr>
          <p:cNvSpPr txBox="1"/>
          <p:nvPr/>
        </p:nvSpPr>
        <p:spPr>
          <a:xfrm>
            <a:off x="2456904" y="322966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Hinge binding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CF6EE2-A761-D8EA-4862-30822C26993C}"/>
              </a:ext>
            </a:extLst>
          </p:cNvPr>
          <p:cNvCxnSpPr/>
          <p:nvPr/>
        </p:nvCxnSpPr>
        <p:spPr>
          <a:xfrm flipV="1">
            <a:off x="1558636" y="2361245"/>
            <a:ext cx="1454728" cy="4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0F701F-AD55-1909-B2D8-025E7A93094F}"/>
              </a:ext>
            </a:extLst>
          </p:cNvPr>
          <p:cNvSpPr txBox="1"/>
          <p:nvPr/>
        </p:nvSpPr>
        <p:spPr>
          <a:xfrm>
            <a:off x="831272" y="2905780"/>
            <a:ext cx="145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Biaryl</a:t>
            </a:r>
            <a:r>
              <a:rPr lang="en-US" dirty="0"/>
              <a:t> to explore </a:t>
            </a:r>
            <a:r>
              <a:rPr lang="en-US" dirty="0" err="1"/>
              <a:t>backpocket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DE8A27-DEA5-2430-5BAF-9915C68665FD}"/>
              </a:ext>
            </a:extLst>
          </p:cNvPr>
          <p:cNvCxnSpPr/>
          <p:nvPr/>
        </p:nvCxnSpPr>
        <p:spPr>
          <a:xfrm flipH="1" flipV="1">
            <a:off x="4769427" y="2905780"/>
            <a:ext cx="187037" cy="63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4E5F5F-5F0A-7C6A-CE39-1AA114DB3088}"/>
              </a:ext>
            </a:extLst>
          </p:cNvPr>
          <p:cNvSpPr txBox="1"/>
          <p:nvPr/>
        </p:nvSpPr>
        <p:spPr>
          <a:xfrm>
            <a:off x="4970887" y="3419880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Solvent front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A82CA0-D9A5-BE24-0EFA-5E604F09067C}"/>
              </a:ext>
            </a:extLst>
          </p:cNvPr>
          <p:cNvSpPr txBox="1"/>
          <p:nvPr/>
        </p:nvSpPr>
        <p:spPr>
          <a:xfrm>
            <a:off x="1413164" y="3981380"/>
            <a:ext cx="60564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library compounds x 400 kinases = 200,000 data points (training set)</a:t>
            </a:r>
          </a:p>
          <a:p>
            <a:endParaRPr lang="en-US" dirty="0"/>
          </a:p>
          <a:p>
            <a:r>
              <a:rPr lang="en-US" dirty="0"/>
              <a:t>Kinase inhibitors with pyridine/pyrimidine/quinoline scaffold (validation set)</a:t>
            </a:r>
          </a:p>
          <a:p>
            <a:endParaRPr lang="en-US" dirty="0"/>
          </a:p>
          <a:p>
            <a:r>
              <a:rPr lang="en-US" dirty="0"/>
              <a:t>Clinical trial compounds with high potency and good selectivity (test set)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089EA-5DFF-9084-97D3-641729B4644A}"/>
              </a:ext>
            </a:extLst>
          </p:cNvPr>
          <p:cNvSpPr txBox="1"/>
          <p:nvPr/>
        </p:nvSpPr>
        <p:spPr>
          <a:xfrm>
            <a:off x="1272886" y="5810315"/>
            <a:ext cx="6993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Tao produced One; One produced Two; Two produced Three; Three produced All things</a:t>
            </a:r>
            <a:r>
              <a:rPr lang="en-US" dirty="0"/>
              <a:t>. </a:t>
            </a:r>
            <a:r>
              <a:rPr lang="zh-CN" altLang="en-US" dirty="0"/>
              <a:t>道生一，一生二，二生三，三生万物。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3A6AA-C967-2F2B-966E-034F1E41F18A}"/>
              </a:ext>
            </a:extLst>
          </p:cNvPr>
          <p:cNvSpPr txBox="1"/>
          <p:nvPr/>
        </p:nvSpPr>
        <p:spPr>
          <a:xfrm>
            <a:off x="1272886" y="5539501"/>
            <a:ext cx="462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ML model may lead to more novel kinase inhibitors: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C60DC-D251-D902-C6F5-3B3DECCB11F9}"/>
              </a:ext>
            </a:extLst>
          </p:cNvPr>
          <p:cNvSpPr txBox="1"/>
          <p:nvPr/>
        </p:nvSpPr>
        <p:spPr>
          <a:xfrm>
            <a:off x="1272886" y="5227162"/>
            <a:ext cx="6840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validation with first generation of inhibitors in training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78974450"/>
      </p:ext>
    </p:extLst>
  </p:cSld>
  <p:clrMapOvr>
    <a:masterClrMapping/>
  </p:clrMapOvr>
</p:sld>
</file>

<file path=ppt/theme/theme1.xml><?xml version="1.0" encoding="utf-8"?>
<a:theme xmlns:a="http://schemas.openxmlformats.org/drawingml/2006/main" name="dpi_silver">
  <a:themeElements>
    <a:clrScheme name="dpi_silver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52451</TotalTime>
  <Words>167</Words>
  <Application>Microsoft Macintosh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Times</vt:lpstr>
      <vt:lpstr>Arial</vt:lpstr>
      <vt:lpstr>Times New Roman</vt:lpstr>
      <vt:lpstr>dpi_silver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ML Model-Assisted Discovery of Kinase Inhibitors:   From Hit to Advanced Candidates    </dc:title>
  <cp:lastModifiedBy>Cheng Hu</cp:lastModifiedBy>
  <cp:revision>6</cp:revision>
  <dcterms:modified xsi:type="dcterms:W3CDTF">2024-06-28T18:11:37Z</dcterms:modified>
</cp:coreProperties>
</file>