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5"/>
  </p:notesMasterIdLst>
  <p:sldIdLst>
    <p:sldId id="371" r:id="rId3"/>
    <p:sldId id="372" r:id="rId4"/>
    <p:sldId id="373" r:id="rId5"/>
    <p:sldId id="267" r:id="rId6"/>
    <p:sldId id="346" r:id="rId7"/>
    <p:sldId id="370" r:id="rId8"/>
    <p:sldId id="347" r:id="rId9"/>
    <p:sldId id="351" r:id="rId10"/>
    <p:sldId id="374" r:id="rId11"/>
    <p:sldId id="341" r:id="rId12"/>
    <p:sldId id="339" r:id="rId13"/>
    <p:sldId id="353" r:id="rId14"/>
    <p:sldId id="352" r:id="rId15"/>
    <p:sldId id="270" r:id="rId16"/>
    <p:sldId id="340" r:id="rId17"/>
    <p:sldId id="375" r:id="rId18"/>
    <p:sldId id="350" r:id="rId19"/>
    <p:sldId id="355" r:id="rId20"/>
    <p:sldId id="369" r:id="rId21"/>
    <p:sldId id="376" r:id="rId22"/>
    <p:sldId id="360" r:id="rId23"/>
    <p:sldId id="345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38" r:id="rId33"/>
    <p:sldId id="3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4BDE4"/>
    <a:srgbClr val="6D3C91"/>
    <a:srgbClr val="7030A0"/>
    <a:srgbClr val="3F403E"/>
    <a:srgbClr val="B6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322DC-5FCB-4F0D-93D9-807451E5E8E7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1F297-A9A6-4A28-9421-18AB030D93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0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BA440-CD08-4A0C-B59B-491F6FF0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79C13-DBE6-415B-9DFA-E92DB6DA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1FF75-B298-4BC9-95D4-844AEE5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DDC8B-505C-4DC9-84F0-D82894BC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322F9-E525-4FBF-AAE6-26509C8A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F46D6-3658-499B-B551-B33449E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5D0B9-E436-4905-9DC7-5DFC5452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7676A-F2A3-488D-9582-145635CB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15C77-C5E5-48AE-B621-B37A5486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68CDD-238B-4E72-9E89-1384950C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6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0878-3438-4855-B3B9-9591C36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0E884-D78C-4C0E-BEEE-9321AE2E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C281-30AC-4093-86DE-69516C84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3AF0B-4BA5-4E18-86AF-DB2D00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06FB0-49BD-4D71-BB3B-2B6BBCD0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8628-B8ED-45ED-BE1E-6D10B83A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CEFE-6378-45B8-B33F-1B07D9E84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2E0AC-31CA-4A1E-806E-E201A07B9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E5F70-AAFB-465B-8496-B8791858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D6EAF-C040-4854-9EF6-E14986B8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A40C7-FC4F-463B-B41B-7BD79D0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5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676B-4175-46BE-9934-296FA1A5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4E7FA-A88B-4AC9-B4B4-C613F98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934C8-8511-4B0D-953D-C30120C88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A447C-D9D6-4CB3-B561-4457E7C08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A974BF-ECA4-4141-B9B9-D82A2F745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1A258F-B4F3-4D31-BDFF-EB5130B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11F5E-968B-4D62-A696-EB50007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E8DE73-5121-4DA6-AA0A-05ED103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3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A556-C1CD-4CA1-A5E1-518CF2C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4E0FA-EBB6-4B0E-8A19-77CFD3E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4AC86-742F-4922-A7C1-E89792F8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9E1AD1-5DDF-4F48-9C05-81DA076A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26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ADF71-3ED9-4826-A1A8-5D86DD2D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588F1C-18BD-4DE0-92B3-54F03695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56061-A9AD-4E9D-90CC-DA7C3C0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7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E356A-A840-4C8B-9290-550DF30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D6871-C399-44D4-BCC3-22CBA29C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BF8D7-41D9-4453-8B0B-DDEAD152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CCD4B-3917-4493-96AF-9C79D43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85DA-5882-4863-B53E-54803A5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6328C-D677-4EF5-8F6B-7E65C4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967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00FD-99C3-4A68-BABA-B15DF65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1B14DE-BF48-474A-8F15-CE355279B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A6818-CB1B-4F84-90D8-A51BA55BE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4E2EB3-240C-4C80-BDA7-32980F56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4C38B-FFBA-469D-BBD2-BD5315E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CEAD1-F436-48FC-BC78-7B43A593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8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518A-0362-41E5-9C58-0579353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275D3-CDD2-4237-81EE-E182339B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89523-AEE0-486A-949D-C07C5EEA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2C70-6BA8-40F5-A929-D11DC83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D813D-6623-4B2D-8A2B-44827FA8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35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74E8C5-A3AB-4BF2-81A0-3A5221CD6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05B91-4A7D-4AB6-851C-AA0DA255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C03A-665F-48A4-9BDE-7BED026C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800A-62F6-4A96-9C80-A34119D8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562F-9E82-4E38-81B1-18028EF8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9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85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7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70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5BDA9-E912-4F2D-AFAF-0A085E0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9A28E-3D13-4796-B543-DBF32312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39D37-29A0-4D00-BAA9-5ADD6E8D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9BB-EA7B-49B5-BD33-BD073CA01B73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098C6-0654-4980-9911-27A1924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76956-DC83-4717-931E-E1CC028CC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70AE-75A2-48E5-89FB-43214A058C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39899" y="3115748"/>
            <a:ext cx="2512226" cy="58477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lvl="0" algn="ctr" defTabSz="914400"/>
            <a:r>
              <a:rPr lang="zh-CN" altLang="en-US" sz="3200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浅谈一下“栈”</a:t>
            </a: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31632" y="1842028"/>
            <a:ext cx="192873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2019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235506" y="5963459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主讲人：许锦彬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9638813-3CB6-4AD6-813F-8F985003D65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4172"/>
          <a:stretch/>
        </p:blipFill>
        <p:spPr>
          <a:xfrm>
            <a:off x="5631697" y="3996345"/>
            <a:ext cx="1008112" cy="10081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8FFA81-7418-4B50-8EFC-827C95A7DF63}"/>
              </a:ext>
            </a:extLst>
          </p:cNvPr>
          <p:cNvSpPr txBox="1"/>
          <p:nvPr/>
        </p:nvSpPr>
        <p:spPr>
          <a:xfrm>
            <a:off x="5378493" y="4967878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90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基于数组的顺序栈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Order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204088-CCFD-4A34-A8E3-EF9772921606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7083F6-D5C9-4311-A21E-D712CD76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008581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一个栈的结构体至少需要些什么参数？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1ADCDA-0C83-4131-8EF8-C7C091732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81" y="2655495"/>
            <a:ext cx="8215312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 top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存储元素 </a:t>
            </a:r>
            <a:r>
              <a:rPr lang="en-US" altLang="zh-CN" sz="2000" dirty="0" err="1">
                <a:latin typeface="Adobe 黑体 Std R" pitchFamily="34" charset="-122"/>
                <a:ea typeface="Adobe 黑体 Std R" pitchFamily="34" charset="-122"/>
              </a:rPr>
              <a:t>elem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栈的最大空间 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size</a:t>
            </a:r>
          </a:p>
        </p:txBody>
      </p:sp>
      <p:pic>
        <p:nvPicPr>
          <p:cNvPr id="19" name="Picture 2" descr="http://www.nowamagic.net/librarys/images/201210/2012_10_08_03.jpg">
            <a:extLst>
              <a:ext uri="{FF2B5EF4-FFF2-40B4-BE49-F238E27FC236}">
                <a16:creationId xmlns:a16="http://schemas.microsoft.com/office/drawing/2014/main" id="{743E1D6E-FA22-4F8D-8B90-23BE6F00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894" y="3053145"/>
            <a:ext cx="53959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975F5E-76CF-441E-B2B6-CB479A562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316" y="3719563"/>
            <a:ext cx="6473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顺序栈的结构体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typedef struct 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      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	*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;</a:t>
            </a:r>
          </a:p>
          <a:p>
            <a:pPr eaLnBrk="1" hangingPunct="1"/>
            <a:r>
              <a:rPr lang="en-US" altLang="zh-CN" sz="2400" dirty="0"/>
              <a:t>       int			top;      //</a:t>
            </a:r>
            <a:r>
              <a:rPr lang="zh-CN" altLang="en-US" sz="2400" dirty="0"/>
              <a:t>用于栈顶指针</a:t>
            </a:r>
          </a:p>
          <a:p>
            <a:pPr eaLnBrk="1" hangingPunct="1"/>
            <a:r>
              <a:rPr lang="en-US" altLang="zh-CN" sz="2400" dirty="0"/>
              <a:t>       int			size;     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SqStack</a:t>
            </a:r>
            <a:r>
              <a:rPr lang="en-US" altLang="zh-C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50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B364C8-1425-4023-AC66-3E6B2A9F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 dirty="0">
                <a:latin typeface="Adobe 黑体 Std R" pitchFamily="34" charset="-122"/>
                <a:ea typeface="Adobe 黑体 Std R" pitchFamily="34" charset="-122"/>
              </a:rPr>
              <a:t>1</a:t>
            </a: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）分配指定大小的</a:t>
            </a:r>
            <a:r>
              <a:rPr lang="zh-CN" altLang="en-US" sz="2000" dirty="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存储空间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39C6BE-57D6-474C-8436-2F13C0E5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）设置栈结构体的</a:t>
            </a:r>
            <a:r>
              <a:rPr lang="zh-CN" altLang="en-US" sz="2000">
                <a:solidFill>
                  <a:srgbClr val="FF0000"/>
                </a:solidFill>
                <a:latin typeface="Adobe 黑体 Std R" pitchFamily="34" charset="-122"/>
                <a:ea typeface="Adobe 黑体 Std R" pitchFamily="34" charset="-122"/>
              </a:rPr>
              <a:t>初始化参数</a:t>
            </a:r>
          </a:p>
        </p:txBody>
      </p:sp>
    </p:spTree>
    <p:extLst>
      <p:ext uri="{BB962C8B-B14F-4D97-AF65-F5344CB8AC3E}">
        <p14:creationId xmlns:p14="http://schemas.microsoft.com/office/powerpoint/2010/main" val="24906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顺序栈的入栈 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(Push)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61655C-9925-4521-942C-407DF099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2153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形参检查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栈顶指针指向新添加的元素 </a:t>
            </a:r>
            <a:endParaRPr lang="en-US" altLang="zh-CN" sz="200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71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顺序栈的出栈 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(Pop)</a:t>
            </a:r>
            <a:endParaRPr lang="zh-CN" altLang="en-US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7C2A08-213D-44AC-930B-F219629E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8215312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形参检查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Adobe 黑体 Std R" pitchFamily="34" charset="-122"/>
                <a:ea typeface="Adobe 黑体 Std R" pitchFamily="34" charset="-122"/>
              </a:rPr>
              <a:t>栈顶指针指向被删除元素前一个元素 </a:t>
            </a:r>
            <a:endParaRPr lang="en-US" altLang="zh-CN" sz="2000" dirty="0">
              <a:latin typeface="Adobe 黑体 Std R" pitchFamily="34" charset="-122"/>
              <a:ea typeface="Adobe 黑体 Std 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6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710406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1184531" y="5173683"/>
            <a:ext cx="472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顺序栈的基本操作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94735D-DCD6-42D0-B7EB-C27232C516E8}"/>
              </a:ext>
            </a:extLst>
          </p:cNvPr>
          <p:cNvSpPr txBox="1"/>
          <p:nvPr/>
        </p:nvSpPr>
        <p:spPr>
          <a:xfrm>
            <a:off x="3228136" y="3768093"/>
            <a:ext cx="18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5DB20-2F92-457A-A86A-492098C3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904" y="2024587"/>
            <a:ext cx="7930191" cy="23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顺序栈的缺陷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70C81B-E282-4DD5-986F-F019D4733623}"/>
              </a:ext>
            </a:extLst>
          </p:cNvPr>
          <p:cNvSpPr/>
          <p:nvPr/>
        </p:nvSpPr>
        <p:spPr>
          <a:xfrm>
            <a:off x="1091164" y="1872931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需要事先确定存储空间大小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3F1FA6-9BFD-4489-BFC1-888B0E6A2F9B}"/>
              </a:ext>
            </a:extLst>
          </p:cNvPr>
          <p:cNvSpPr/>
          <p:nvPr/>
        </p:nvSpPr>
        <p:spPr>
          <a:xfrm>
            <a:off x="1091164" y="4073845"/>
            <a:ext cx="8229817" cy="91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解决方案之一：改用基于链表的链栈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853869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489654" y="307505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b="1" dirty="0">
                <a:solidFill>
                  <a:srgbClr val="FCFCFD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链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3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Link 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547F-1B2C-41A5-8769-E9186D3C6D24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1F88CB-7299-4AB0-80D6-54985C23C8E0}"/>
              </a:ext>
            </a:extLst>
          </p:cNvPr>
          <p:cNvSpPr txBox="1"/>
          <p:nvPr/>
        </p:nvSpPr>
        <p:spPr>
          <a:xfrm>
            <a:off x="1762125" y="239077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7ADD04-8075-4CA4-AA09-5F17F3C3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1906588"/>
            <a:ext cx="8215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一个链栈需要些什么参数？定义几个结构体？它们的作用分别是什么？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81A006-09FD-440C-A2B5-4E8AE7791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0" y="2127814"/>
            <a:ext cx="658653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//</a:t>
            </a:r>
            <a:r>
              <a:rPr lang="zh-CN" altLang="en-US" sz="2400" dirty="0"/>
              <a:t>链式结构</a:t>
            </a:r>
          </a:p>
          <a:p>
            <a:pPr eaLnBrk="1" hangingPunct="1"/>
            <a:r>
              <a:rPr lang="en-US" altLang="zh-CN" sz="2400" dirty="0"/>
              <a:t>typedef  struct </a:t>
            </a:r>
            <a:r>
              <a:rPr lang="en-US" altLang="zh-CN" sz="2400" dirty="0" err="1"/>
              <a:t>StackNode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data;</a:t>
            </a:r>
          </a:p>
          <a:p>
            <a:pPr eaLnBrk="1" hangingPunct="1"/>
            <a:r>
              <a:rPr lang="en-US" altLang="zh-CN" sz="2400" dirty="0"/>
              <a:t>	struct 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 *next;	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StackNode</a:t>
            </a:r>
            <a:r>
              <a:rPr lang="en-US" altLang="zh-CN" sz="2400" dirty="0"/>
              <a:t>, *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;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typedef  struct  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	</a:t>
            </a:r>
            <a:r>
              <a:rPr lang="en-US" altLang="zh-CN" sz="2400" dirty="0" err="1"/>
              <a:t>LinkStackPtr</a:t>
            </a:r>
            <a:r>
              <a:rPr lang="en-US" altLang="zh-CN" sz="2400" dirty="0"/>
              <a:t> 	 top;	  //</a:t>
            </a:r>
            <a:r>
              <a:rPr lang="zh-CN" altLang="en-US" sz="2400" dirty="0"/>
              <a:t>栈顶指针</a:t>
            </a:r>
          </a:p>
          <a:p>
            <a:pPr eaLnBrk="1" hangingPunct="1"/>
            <a:r>
              <a:rPr lang="en-US" altLang="zh-CN" sz="2400" dirty="0"/>
              <a:t>	int		 count;  //</a:t>
            </a:r>
            <a:r>
              <a:rPr lang="zh-CN" altLang="en-US" sz="2400" dirty="0"/>
              <a:t>栈中元素个数</a:t>
            </a:r>
          </a:p>
          <a:p>
            <a:pPr eaLnBrk="1" hangingPunct="1"/>
            <a:r>
              <a:rPr lang="en-US" altLang="zh-CN" sz="2400" dirty="0"/>
              <a:t>}</a:t>
            </a:r>
            <a:r>
              <a:rPr lang="en-US" altLang="zh-CN" sz="2400" dirty="0" err="1"/>
              <a:t>LinkStack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858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70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链栈的入栈操作（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Push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9DEE975-55BD-4492-A565-399C38D6EFEB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生成新结点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新节点的直接后继指向当前的栈顶结点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栈顶指针指向新结点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8B1F4DD-2153-443A-9FDC-22F80150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00" y="3734442"/>
            <a:ext cx="583913" cy="8509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AE4EEB2-A97E-41C9-AF52-879A557A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66069E-4B33-4C99-89FF-F493FA321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473D4D6-3434-4F30-A386-6F4D519A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48148E-6 L -0.13776 -1.48148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DACEF0-83DA-4E79-BCA0-BCE42BF719BA}"/>
              </a:ext>
            </a:extLst>
          </p:cNvPr>
          <p:cNvSpPr txBox="1"/>
          <p:nvPr/>
        </p:nvSpPr>
        <p:spPr>
          <a:xfrm>
            <a:off x="695325" y="668148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链栈的出栈操作（</a:t>
            </a:r>
            <a:r>
              <a:rPr lang="en-US" altLang="zh-CN" sz="3200" b="1" dirty="0">
                <a:solidFill>
                  <a:srgbClr val="7030A0"/>
                </a:solidFill>
                <a:latin typeface="+mj-ea"/>
                <a:ea typeface="+mj-ea"/>
              </a:rPr>
              <a:t>Pop</a:t>
            </a:r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）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5970274-1523-43AD-81D8-8C205E49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43" y="5214025"/>
            <a:ext cx="583913" cy="8509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C8B6D16-CDF9-483F-8359-1251B3CF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60" y="3691894"/>
            <a:ext cx="583913" cy="8509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D070D77C-302B-4B09-ACF7-1594D271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328" y="4585342"/>
            <a:ext cx="1699313" cy="105413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2471A27-C989-47EE-BB28-894C211FD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019" y="4585342"/>
            <a:ext cx="1708256" cy="10452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E1F8F3-7F19-4025-8A01-6661241A1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390" y="4542794"/>
            <a:ext cx="1323675" cy="105413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B5B9A68C-559B-451B-8C3A-0FFF9FEC7CC0}"/>
              </a:ext>
            </a:extLst>
          </p:cNvPr>
          <p:cNvSpPr txBox="1"/>
          <p:nvPr/>
        </p:nvSpPr>
        <p:spPr>
          <a:xfrm>
            <a:off x="487696" y="1388381"/>
            <a:ext cx="9175688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判断栈是否为空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指向栈顶结点，栈顶指针下移一位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使用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函数释放结点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P</a:t>
            </a:r>
            <a:endParaRPr lang="zh-CN" altLang="en-US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467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688 -0.22176 L -0.49688 -0.10879 C -0.49688 -0.05856 -0.36016 0.00417 -0.24857 0.00417 L 3.75E-6 0.00417 " pathEditMode="relative" rAng="0" ptsTypes="AAAA">
                                      <p:cBhvr>
                                        <p:cTn id="10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2.96296E-6 L 0.11537 0.0011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2148113" y="549276"/>
            <a:ext cx="9348561" cy="5759450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6113584" y="11894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什么是栈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C793DA-A19F-4DAB-AF05-E1979A01AFB8}"/>
              </a:ext>
            </a:extLst>
          </p:cNvPr>
          <p:cNvSpPr txBox="1"/>
          <p:nvPr/>
        </p:nvSpPr>
        <p:spPr>
          <a:xfrm>
            <a:off x="5051230" y="883504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1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5917974" y="973142"/>
            <a:ext cx="0" cy="5084758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31F1A9E-4DE1-4B0D-BF03-901FBE6A72D5}"/>
              </a:ext>
            </a:extLst>
          </p:cNvPr>
          <p:cNvSpPr txBox="1"/>
          <p:nvPr/>
        </p:nvSpPr>
        <p:spPr>
          <a:xfrm>
            <a:off x="6135945" y="24796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358F103-9747-4632-ADDE-7D8D5A8B0C31}"/>
              </a:ext>
            </a:extLst>
          </p:cNvPr>
          <p:cNvSpPr txBox="1"/>
          <p:nvPr/>
        </p:nvSpPr>
        <p:spPr>
          <a:xfrm>
            <a:off x="5051230" y="2233395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470F28-81DA-4435-9A00-615AC870F3D0}"/>
              </a:ext>
            </a:extLst>
          </p:cNvPr>
          <p:cNvSpPr txBox="1"/>
          <p:nvPr/>
        </p:nvSpPr>
        <p:spPr>
          <a:xfrm>
            <a:off x="6112766" y="38295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403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链栈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4C992E-7314-4F52-9B6C-54D400A9C625}"/>
              </a:ext>
            </a:extLst>
          </p:cNvPr>
          <p:cNvSpPr txBox="1"/>
          <p:nvPr/>
        </p:nvSpPr>
        <p:spPr>
          <a:xfrm>
            <a:off x="5047907" y="3583286"/>
            <a:ext cx="5421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3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695325" y="1"/>
            <a:ext cx="3325132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4514" y="2881549"/>
            <a:ext cx="49248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CONTENTS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AA14B3-FD7C-4B7F-BAFA-5C65BD403AA2}"/>
              </a:ext>
            </a:extLst>
          </p:cNvPr>
          <p:cNvSpPr txBox="1"/>
          <p:nvPr/>
        </p:nvSpPr>
        <p:spPr>
          <a:xfrm>
            <a:off x="5047907" y="4882289"/>
            <a:ext cx="54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spc="-300" dirty="0">
                <a:solidFill>
                  <a:srgbClr val="7030A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kumimoji="0" lang="zh-CN" altLang="en-US" sz="6000" b="0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0A90C7-21C9-48A5-B4D6-12E6144DA190}"/>
              </a:ext>
            </a:extLst>
          </p:cNvPr>
          <p:cNvSpPr txBox="1"/>
          <p:nvPr/>
        </p:nvSpPr>
        <p:spPr>
          <a:xfrm>
            <a:off x="6137608" y="51285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3F403E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栈的应用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403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307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4" y="307505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栈的应用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4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7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常见的栈的应用</a:t>
            </a:r>
            <a:endParaRPr lang="en-US" altLang="zh-CN" sz="32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63A4D1-359A-4233-B658-0CB92DFD9D7C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84155-C7C5-4836-A432-513B09D9F433}"/>
              </a:ext>
            </a:extLst>
          </p:cNvPr>
          <p:cNvSpPr txBox="1"/>
          <p:nvPr/>
        </p:nvSpPr>
        <p:spPr>
          <a:xfrm>
            <a:off x="1452852" y="2222539"/>
            <a:ext cx="9082343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函数的调用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递归的实现</a:t>
            </a:r>
            <a:endParaRPr lang="en-US" altLang="zh-CN" sz="2000" dirty="0">
              <a:solidFill>
                <a:srgbClr val="3F403E"/>
              </a:solidFill>
              <a:latin typeface="+mn-ea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四则运算表达式的求值</a:t>
            </a:r>
          </a:p>
        </p:txBody>
      </p:sp>
    </p:spTree>
    <p:extLst>
      <p:ext uri="{BB962C8B-B14F-4D97-AF65-F5344CB8AC3E}">
        <p14:creationId xmlns:p14="http://schemas.microsoft.com/office/powerpoint/2010/main" val="17544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772632"/>
            <a:ext cx="47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+mj-ea"/>
                <a:ea typeface="+mj-ea"/>
              </a:rPr>
              <a:t>四则运算求值的步骤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4632576" y="32100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把后缀表达式进行运算得出结果</a:t>
            </a:r>
            <a:endParaRPr lang="en-US" altLang="zh-CN" sz="2000" dirty="0">
              <a:solidFill>
                <a:srgbClr val="3F403E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BF0D9D-6B2D-4B70-8FFC-E11BFF63FE78}"/>
              </a:ext>
            </a:extLst>
          </p:cNvPr>
          <p:cNvSpPr txBox="1"/>
          <p:nvPr/>
        </p:nvSpPr>
        <p:spPr>
          <a:xfrm>
            <a:off x="4632576" y="2315960"/>
            <a:ext cx="5232401" cy="43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3F403E"/>
                </a:solidFill>
              </a:rPr>
              <a:t>把中缀表达式转化为后缀表达式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F720B9B-EFDE-4751-A993-EA5EEC65372A}"/>
              </a:ext>
            </a:extLst>
          </p:cNvPr>
          <p:cNvCxnSpPr>
            <a:cxnSpLocks/>
          </p:cNvCxnSpPr>
          <p:nvPr/>
        </p:nvCxnSpPr>
        <p:spPr>
          <a:xfrm flipV="1">
            <a:off x="4126435" y="1619932"/>
            <a:ext cx="6" cy="282760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A19FA9B-A54E-4E44-82DD-5476D6BC4B2F}"/>
              </a:ext>
            </a:extLst>
          </p:cNvPr>
          <p:cNvSpPr txBox="1"/>
          <p:nvPr/>
        </p:nvSpPr>
        <p:spPr>
          <a:xfrm>
            <a:off x="3262246" y="2242512"/>
            <a:ext cx="357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1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AFFB1-C095-482F-B31C-1FCCD10E94EE}"/>
              </a:ext>
            </a:extLst>
          </p:cNvPr>
          <p:cNvSpPr txBox="1"/>
          <p:nvPr/>
        </p:nvSpPr>
        <p:spPr>
          <a:xfrm>
            <a:off x="3270535" y="3136612"/>
            <a:ext cx="35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spc="-300" dirty="0">
                <a:solidFill>
                  <a:srgbClr val="7030A0"/>
                </a:solidFill>
                <a:latin typeface="+mj-ea"/>
                <a:ea typeface="+mj-ea"/>
              </a:rPr>
              <a:t>2</a:t>
            </a:r>
            <a:endParaRPr lang="zh-CN" altLang="en-US" sz="3200" spc="-3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821A4-43CD-4CB7-92F4-40CD29D7ED16}"/>
              </a:ext>
            </a:extLst>
          </p:cNvPr>
          <p:cNvSpPr txBox="1"/>
          <p:nvPr/>
        </p:nvSpPr>
        <p:spPr>
          <a:xfrm>
            <a:off x="695325" y="1544472"/>
            <a:ext cx="9082343" cy="246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观察式子「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平时我们所用的四则运算表达式都是运算符在两个数字中间的，所以称这种表达式为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中缀表达式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04411-09F6-470D-A3BF-85A40E448CBE}"/>
              </a:ext>
            </a:extLst>
          </p:cNvPr>
          <p:cNvSpPr/>
          <p:nvPr/>
        </p:nvSpPr>
        <p:spPr>
          <a:xfrm>
            <a:off x="911635" y="3711959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难点：需要判断括号匹配，需要判断加减乘除的优先级。</a:t>
            </a:r>
          </a:p>
        </p:txBody>
      </p:sp>
    </p:spTree>
    <p:extLst>
      <p:ext uri="{BB962C8B-B14F-4D97-AF65-F5344CB8AC3E}">
        <p14:creationId xmlns:p14="http://schemas.microsoft.com/office/powerpoint/2010/main" val="3441551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</a:rPr>
              <a:t>四则运算表达式求值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695325" y="1544472"/>
            <a:ext cx="9082343" cy="308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如果将式子「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转化为式子「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 4  2  -  3  × + 9  3  ÷ +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和式子「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」比，式子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中两个数字中间运算符在式子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中都在两个数字之后出现，称式子「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」为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后缀表达式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AED88-E69F-4527-A2A4-97F1490EEFEC}"/>
              </a:ext>
            </a:extLst>
          </p:cNvPr>
          <p:cNvSpPr/>
          <p:nvPr/>
        </p:nvSpPr>
        <p:spPr>
          <a:xfrm>
            <a:off x="803481" y="4252272"/>
            <a:ext cx="8396646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后缀表达式不需要考虑括号匹配、运算符优先级，简化运算。</a:t>
            </a:r>
          </a:p>
        </p:txBody>
      </p:sp>
    </p:spTree>
    <p:extLst>
      <p:ext uri="{BB962C8B-B14F-4D97-AF65-F5344CB8AC3E}">
        <p14:creationId xmlns:p14="http://schemas.microsoft.com/office/powerpoint/2010/main" val="18237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步骤一：中缀表达式转后缀表达式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31B53C-D802-452B-9631-B17C9742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4" y="2028167"/>
            <a:ext cx="9079734" cy="34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751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pic>
        <p:nvPicPr>
          <p:cNvPr id="45" name="图片 3" descr="0">
            <a:extLst>
              <a:ext uri="{FF2B5EF4-FFF2-40B4-BE49-F238E27FC236}">
                <a16:creationId xmlns:a16="http://schemas.microsoft.com/office/drawing/2014/main" id="{E5421A98-646C-4C03-B7AD-3F92A784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539750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右箭头 4">
            <a:extLst>
              <a:ext uri="{FF2B5EF4-FFF2-40B4-BE49-F238E27FC236}">
                <a16:creationId xmlns:a16="http://schemas.microsoft.com/office/drawing/2014/main" id="{0C3D4885-67E6-45BA-BA0E-7190765ACAC3}"/>
              </a:ext>
            </a:extLst>
          </p:cNvPr>
          <p:cNvSpPr/>
          <p:nvPr/>
        </p:nvSpPr>
        <p:spPr>
          <a:xfrm>
            <a:off x="1692275" y="24209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9461E21E-579E-47F0-9F78-429ECA682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789363"/>
            <a:ext cx="1627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E54CFEA-365D-4402-B327-02017EABE47C}"/>
              </a:ext>
            </a:extLst>
          </p:cNvPr>
          <p:cNvSpPr/>
          <p:nvPr/>
        </p:nvSpPr>
        <p:spPr>
          <a:xfrm>
            <a:off x="7281863" y="1412875"/>
            <a:ext cx="1389062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8F72A0A-F5C6-47FC-B2CC-B0DC6075E9CB}"/>
              </a:ext>
            </a:extLst>
          </p:cNvPr>
          <p:cNvSpPr/>
          <p:nvPr/>
        </p:nvSpPr>
        <p:spPr>
          <a:xfrm>
            <a:off x="5580063" y="1339850"/>
            <a:ext cx="2665412" cy="2449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50" name="图片 20" descr="0">
            <a:extLst>
              <a:ext uri="{FF2B5EF4-FFF2-40B4-BE49-F238E27FC236}">
                <a16:creationId xmlns:a16="http://schemas.microsoft.com/office/drawing/2014/main" id="{F002A05F-5BA3-47F4-A6AA-0DA6E549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19379" r="78813" b="29398"/>
          <a:stretch>
            <a:fillRect/>
          </a:stretch>
        </p:blipFill>
        <p:spPr bwMode="auto">
          <a:xfrm>
            <a:off x="2987675" y="1412875"/>
            <a:ext cx="102552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24" descr="1">
            <a:extLst>
              <a:ext uri="{FF2B5EF4-FFF2-40B4-BE49-F238E27FC236}">
                <a16:creationId xmlns:a16="http://schemas.microsoft.com/office/drawing/2014/main" id="{454973B6-E186-4724-A3F1-B77BC38A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5292725" y="1412875"/>
            <a:ext cx="104775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文本框 25">
            <a:extLst>
              <a:ext uri="{FF2B5EF4-FFF2-40B4-BE49-F238E27FC236}">
                <a16:creationId xmlns:a16="http://schemas.microsoft.com/office/drawing/2014/main" id="{2D54FCCD-A404-4604-9E79-43CC8C430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39566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53" name="文本框 27">
            <a:extLst>
              <a:ext uri="{FF2B5EF4-FFF2-40B4-BE49-F238E27FC236}">
                <a16:creationId xmlns:a16="http://schemas.microsoft.com/office/drawing/2014/main" id="{391F6478-15BF-4862-A537-CB253E735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789363"/>
            <a:ext cx="203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</a:p>
        </p:txBody>
      </p:sp>
      <p:sp>
        <p:nvSpPr>
          <p:cNvPr id="54" name="右箭头 47">
            <a:extLst>
              <a:ext uri="{FF2B5EF4-FFF2-40B4-BE49-F238E27FC236}">
                <a16:creationId xmlns:a16="http://schemas.microsoft.com/office/drawing/2014/main" id="{A9944F76-7FBE-4404-B5EA-E48236E65ABE}"/>
              </a:ext>
            </a:extLst>
          </p:cNvPr>
          <p:cNvSpPr/>
          <p:nvPr/>
        </p:nvSpPr>
        <p:spPr>
          <a:xfrm>
            <a:off x="1619250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5" name="右箭头 48">
            <a:extLst>
              <a:ext uri="{FF2B5EF4-FFF2-40B4-BE49-F238E27FC236}">
                <a16:creationId xmlns:a16="http://schemas.microsoft.com/office/drawing/2014/main" id="{71CE4C13-710B-4D54-AF70-BC86501A80C7}"/>
              </a:ext>
            </a:extLst>
          </p:cNvPr>
          <p:cNvSpPr/>
          <p:nvPr/>
        </p:nvSpPr>
        <p:spPr>
          <a:xfrm>
            <a:off x="4067175" y="5156200"/>
            <a:ext cx="1225550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6" name="右箭头 49">
            <a:extLst>
              <a:ext uri="{FF2B5EF4-FFF2-40B4-BE49-F238E27FC236}">
                <a16:creationId xmlns:a16="http://schemas.microsoft.com/office/drawing/2014/main" id="{040A922C-AAF0-41B3-9CB8-1D8700E7A72A}"/>
              </a:ext>
            </a:extLst>
          </p:cNvPr>
          <p:cNvSpPr/>
          <p:nvPr/>
        </p:nvSpPr>
        <p:spPr>
          <a:xfrm>
            <a:off x="6443663" y="522922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7" name="右箭头 50">
            <a:extLst>
              <a:ext uri="{FF2B5EF4-FFF2-40B4-BE49-F238E27FC236}">
                <a16:creationId xmlns:a16="http://schemas.microsoft.com/office/drawing/2014/main" id="{2AF4F37F-7067-4285-9180-121C59472CA3}"/>
              </a:ext>
            </a:extLst>
          </p:cNvPr>
          <p:cNvSpPr/>
          <p:nvPr/>
        </p:nvSpPr>
        <p:spPr>
          <a:xfrm>
            <a:off x="4067175" y="2420938"/>
            <a:ext cx="1225550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8" name="右箭头 51">
            <a:extLst>
              <a:ext uri="{FF2B5EF4-FFF2-40B4-BE49-F238E27FC236}">
                <a16:creationId xmlns:a16="http://schemas.microsoft.com/office/drawing/2014/main" id="{8FD921BA-C451-4224-B80D-4D0DCF75F6FE}"/>
              </a:ext>
            </a:extLst>
          </p:cNvPr>
          <p:cNvSpPr/>
          <p:nvPr/>
        </p:nvSpPr>
        <p:spPr>
          <a:xfrm>
            <a:off x="6299200" y="24923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59" name="右箭头 52">
            <a:extLst>
              <a:ext uri="{FF2B5EF4-FFF2-40B4-BE49-F238E27FC236}">
                <a16:creationId xmlns:a16="http://schemas.microsoft.com/office/drawing/2014/main" id="{06771D89-3BA6-40D6-B19A-6076FE6B32FD}"/>
              </a:ext>
            </a:extLst>
          </p:cNvPr>
          <p:cNvSpPr/>
          <p:nvPr/>
        </p:nvSpPr>
        <p:spPr>
          <a:xfrm>
            <a:off x="-757238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60" name="图片 53" descr="2">
            <a:extLst>
              <a:ext uri="{FF2B5EF4-FFF2-40B4-BE49-F238E27FC236}">
                <a16:creationId xmlns:a16="http://schemas.microsoft.com/office/drawing/2014/main" id="{231783A2-9A30-4DF2-9EA9-3A764C9C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84313"/>
            <a:ext cx="1066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54">
            <a:extLst>
              <a:ext uri="{FF2B5EF4-FFF2-40B4-BE49-F238E27FC236}">
                <a16:creationId xmlns:a16="http://schemas.microsoft.com/office/drawing/2014/main" id="{B083EE13-FA74-4DA9-BD2D-A77947EF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789363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2" name="文本框 55">
            <a:extLst>
              <a:ext uri="{FF2B5EF4-FFF2-40B4-BE49-F238E27FC236}">
                <a16:creationId xmlns:a16="http://schemas.microsoft.com/office/drawing/2014/main" id="{A4D4B06D-728E-4479-98EE-F866537E8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429000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3" name="文本框 56">
            <a:extLst>
              <a:ext uri="{FF2B5EF4-FFF2-40B4-BE49-F238E27FC236}">
                <a16:creationId xmlns:a16="http://schemas.microsoft.com/office/drawing/2014/main" id="{71E89EAF-B730-4C0B-8DF9-2E5DCDAF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068638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pic>
        <p:nvPicPr>
          <p:cNvPr id="64" name="图片 57" descr="2">
            <a:extLst>
              <a:ext uri="{FF2B5EF4-FFF2-40B4-BE49-F238E27FC236}">
                <a16:creationId xmlns:a16="http://schemas.microsoft.com/office/drawing/2014/main" id="{35D30877-2C16-4E7C-850E-34C2925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76700"/>
            <a:ext cx="1074737" cy="24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文本框 58">
            <a:extLst>
              <a:ext uri="{FF2B5EF4-FFF2-40B4-BE49-F238E27FC236}">
                <a16:creationId xmlns:a16="http://schemas.microsoft.com/office/drawing/2014/main" id="{71233806-C970-4C9B-8F72-DDC1F0DB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61025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66" name="文本框 59">
            <a:extLst>
              <a:ext uri="{FF2B5EF4-FFF2-40B4-BE49-F238E27FC236}">
                <a16:creationId xmlns:a16="http://schemas.microsoft.com/office/drawing/2014/main" id="{326C48FF-9DDA-426E-9C5A-6F8E8A4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6021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67" name="文本框 60">
            <a:extLst>
              <a:ext uri="{FF2B5EF4-FFF2-40B4-BE49-F238E27FC236}">
                <a16:creationId xmlns:a16="http://schemas.microsoft.com/office/drawing/2014/main" id="{2EEDF6B3-BFDB-4645-9777-1E624D39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81750"/>
            <a:ext cx="150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</a:t>
            </a:r>
            <a:endParaRPr lang="zh-CN" altLang="en-US" dirty="0"/>
          </a:p>
        </p:txBody>
      </p:sp>
      <p:pic>
        <p:nvPicPr>
          <p:cNvPr id="68" name="图片 61" descr="3">
            <a:extLst>
              <a:ext uri="{FF2B5EF4-FFF2-40B4-BE49-F238E27FC236}">
                <a16:creationId xmlns:a16="http://schemas.microsoft.com/office/drawing/2014/main" id="{427E3B6B-CB41-45ED-8C5D-EF0E15E9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4149725"/>
            <a:ext cx="113506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文本框 62">
            <a:extLst>
              <a:ext uri="{FF2B5EF4-FFF2-40B4-BE49-F238E27FC236}">
                <a16:creationId xmlns:a16="http://schemas.microsoft.com/office/drawing/2014/main" id="{F3C0D8DD-A23B-46D6-B59A-514C3C35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1506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</a:t>
            </a:r>
            <a:endParaRPr lang="zh-CN" altLang="en-US" dirty="0"/>
          </a:p>
        </p:txBody>
      </p:sp>
      <p:sp>
        <p:nvSpPr>
          <p:cNvPr id="70" name="文本框 63">
            <a:extLst>
              <a:ext uri="{FF2B5EF4-FFF2-40B4-BE49-F238E27FC236}">
                <a16:creationId xmlns:a16="http://schemas.microsoft.com/office/drawing/2014/main" id="{C7A729C7-13EB-44E7-B96C-284D0E7E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092825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1" name="文本框 64">
            <a:extLst>
              <a:ext uri="{FF2B5EF4-FFF2-40B4-BE49-F238E27FC236}">
                <a16:creationId xmlns:a16="http://schemas.microsoft.com/office/drawing/2014/main" id="{9D2A8D41-3E3C-420B-B213-A8BAC3E3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732463"/>
            <a:ext cx="385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2" name="文本框 65">
            <a:extLst>
              <a:ext uri="{FF2B5EF4-FFF2-40B4-BE49-F238E27FC236}">
                <a16:creationId xmlns:a16="http://schemas.microsoft.com/office/drawing/2014/main" id="{362E22A5-C777-4C1A-B40C-7F7BF4B05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445125"/>
            <a:ext cx="300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3" name="图片 66" descr="3">
            <a:extLst>
              <a:ext uri="{FF2B5EF4-FFF2-40B4-BE49-F238E27FC236}">
                <a16:creationId xmlns:a16="http://schemas.microsoft.com/office/drawing/2014/main" id="{9FC1E65F-5045-4CEE-94FA-A84B902C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13506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文本框 67">
            <a:extLst>
              <a:ext uri="{FF2B5EF4-FFF2-40B4-BE49-F238E27FC236}">
                <a16:creationId xmlns:a16="http://schemas.microsoft.com/office/drawing/2014/main" id="{9C0EAE8B-3E27-47B4-8292-BEAECEB2A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6453188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</a:t>
            </a:r>
            <a:endParaRPr lang="zh-CN" altLang="en-US" dirty="0"/>
          </a:p>
        </p:txBody>
      </p:sp>
      <p:sp>
        <p:nvSpPr>
          <p:cNvPr id="75" name="文本框 68">
            <a:extLst>
              <a:ext uri="{FF2B5EF4-FFF2-40B4-BE49-F238E27FC236}">
                <a16:creationId xmlns:a16="http://schemas.microsoft.com/office/drawing/2014/main" id="{9AF83544-2FDD-4CFB-93AA-2A03A9F9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148388"/>
            <a:ext cx="358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76" name="文本框 69">
            <a:extLst>
              <a:ext uri="{FF2B5EF4-FFF2-40B4-BE49-F238E27FC236}">
                <a16:creationId xmlns:a16="http://schemas.microsoft.com/office/drawing/2014/main" id="{2D352B11-8298-4FC1-BD79-EF722613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805488"/>
            <a:ext cx="38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</a:p>
        </p:txBody>
      </p:sp>
      <p:sp>
        <p:nvSpPr>
          <p:cNvPr id="77" name="文本框 70">
            <a:extLst>
              <a:ext uri="{FF2B5EF4-FFF2-40B4-BE49-F238E27FC236}">
                <a16:creationId xmlns:a16="http://schemas.microsoft.com/office/drawing/2014/main" id="{C9782BBF-EA90-4E82-BAD8-BADB5513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500688"/>
            <a:ext cx="298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pic>
        <p:nvPicPr>
          <p:cNvPr id="78" name="图片 71" descr="1">
            <a:extLst>
              <a:ext uri="{FF2B5EF4-FFF2-40B4-BE49-F238E27FC236}">
                <a16:creationId xmlns:a16="http://schemas.microsoft.com/office/drawing/2014/main" id="{CDD0024B-E78A-48D3-8141-0C880A36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8354" r="80051" b="29398"/>
          <a:stretch>
            <a:fillRect/>
          </a:stretch>
        </p:blipFill>
        <p:spPr bwMode="auto">
          <a:xfrm>
            <a:off x="7669213" y="4148138"/>
            <a:ext cx="10477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本框 72">
            <a:extLst>
              <a:ext uri="{FF2B5EF4-FFF2-40B4-BE49-F238E27FC236}">
                <a16:creationId xmlns:a16="http://schemas.microsoft.com/office/drawing/2014/main" id="{1624B8C2-320B-4EB1-862B-342CE5BA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092825"/>
            <a:ext cx="492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80" name="文本框 73">
            <a:extLst>
              <a:ext uri="{FF2B5EF4-FFF2-40B4-BE49-F238E27FC236}">
                <a16:creationId xmlns:a16="http://schemas.microsoft.com/office/drawing/2014/main" id="{EAB364E3-5FE2-4941-BB8E-355997DDA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0" y="6471722"/>
            <a:ext cx="157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81" name="文本框 74">
            <a:extLst>
              <a:ext uri="{FF2B5EF4-FFF2-40B4-BE49-F238E27FC236}">
                <a16:creationId xmlns:a16="http://schemas.microsoft.com/office/drawing/2014/main" id="{7FCF406B-9E24-43DC-887F-77A40683B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627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4638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/>
      <p:bldP spid="62" grpId="0"/>
      <p:bldP spid="63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中缀表达式：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+ ( 4 - 2 ) × 3 + 9 ÷ 3</a:t>
            </a:r>
          </a:p>
        </p:txBody>
      </p:sp>
      <p:sp>
        <p:nvSpPr>
          <p:cNvPr id="110" name="右箭头 52">
            <a:extLst>
              <a:ext uri="{FF2B5EF4-FFF2-40B4-BE49-F238E27FC236}">
                <a16:creationId xmlns:a16="http://schemas.microsoft.com/office/drawing/2014/main" id="{8DDEFAE2-2D1E-493B-B1BE-BD35108EBDA3}"/>
              </a:ext>
            </a:extLst>
          </p:cNvPr>
          <p:cNvSpPr/>
          <p:nvPr/>
        </p:nvSpPr>
        <p:spPr>
          <a:xfrm>
            <a:off x="-612775" y="249237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1" name="图片 16" descr="2">
            <a:extLst>
              <a:ext uri="{FF2B5EF4-FFF2-40B4-BE49-F238E27FC236}">
                <a16:creationId xmlns:a16="http://schemas.microsoft.com/office/drawing/2014/main" id="{35A16E5F-FD2C-4569-B43C-3CE0C473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598613"/>
            <a:ext cx="106680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文本框 17">
            <a:extLst>
              <a:ext uri="{FF2B5EF4-FFF2-40B4-BE49-F238E27FC236}">
                <a16:creationId xmlns:a16="http://schemas.microsoft.com/office/drawing/2014/main" id="{89EFCC7F-0311-401B-AFFB-101B263C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1416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2 -</a:t>
            </a:r>
            <a:endParaRPr lang="zh-CN" altLang="en-US" dirty="0"/>
          </a:p>
        </p:txBody>
      </p:sp>
      <p:sp>
        <p:nvSpPr>
          <p:cNvPr id="113" name="文本框 18">
            <a:extLst>
              <a:ext uri="{FF2B5EF4-FFF2-40B4-BE49-F238E27FC236}">
                <a16:creationId xmlns:a16="http://schemas.microsoft.com/office/drawing/2014/main" id="{CC566A93-51A8-481B-B419-4D33FE54E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355975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4" name="文本框 19">
            <a:extLst>
              <a:ext uri="{FF2B5EF4-FFF2-40B4-BE49-F238E27FC236}">
                <a16:creationId xmlns:a16="http://schemas.microsoft.com/office/drawing/2014/main" id="{6A61B7DD-0093-42A3-B8B5-326988925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052763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15" name="右箭头 20">
            <a:extLst>
              <a:ext uri="{FF2B5EF4-FFF2-40B4-BE49-F238E27FC236}">
                <a16:creationId xmlns:a16="http://schemas.microsoft.com/office/drawing/2014/main" id="{E5600192-26A5-4AED-905A-77C29A01DCD0}"/>
              </a:ext>
            </a:extLst>
          </p:cNvPr>
          <p:cNvSpPr/>
          <p:nvPr/>
        </p:nvSpPr>
        <p:spPr>
          <a:xfrm>
            <a:off x="1835150" y="24923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16" name="图片 21" descr="2">
            <a:extLst>
              <a:ext uri="{FF2B5EF4-FFF2-40B4-BE49-F238E27FC236}">
                <a16:creationId xmlns:a16="http://schemas.microsoft.com/office/drawing/2014/main" id="{1FC0F5B6-C490-4299-8BCF-B8C2B670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628775"/>
            <a:ext cx="1066800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" name="文本框 22">
            <a:extLst>
              <a:ext uri="{FF2B5EF4-FFF2-40B4-BE49-F238E27FC236}">
                <a16:creationId xmlns:a16="http://schemas.microsoft.com/office/drawing/2014/main" id="{389B7047-15DD-4AD8-9AF1-C67FEBB1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77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2-3</a:t>
            </a:r>
          </a:p>
        </p:txBody>
      </p:sp>
      <p:sp>
        <p:nvSpPr>
          <p:cNvPr id="118" name="文本框 23">
            <a:extLst>
              <a:ext uri="{FF2B5EF4-FFF2-40B4-BE49-F238E27FC236}">
                <a16:creationId xmlns:a16="http://schemas.microsoft.com/office/drawing/2014/main" id="{D67ECF91-DD71-441C-A048-7458E1049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429000"/>
            <a:ext cx="371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19" name="文本框 24">
            <a:extLst>
              <a:ext uri="{FF2B5EF4-FFF2-40B4-BE49-F238E27FC236}">
                <a16:creationId xmlns:a16="http://schemas.microsoft.com/office/drawing/2014/main" id="{5F47905D-DD31-42EE-8F1B-F9CC01249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068638"/>
            <a:ext cx="3397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×</a:t>
            </a:r>
          </a:p>
        </p:txBody>
      </p:sp>
      <p:sp>
        <p:nvSpPr>
          <p:cNvPr id="120" name="右箭头 25">
            <a:extLst>
              <a:ext uri="{FF2B5EF4-FFF2-40B4-BE49-F238E27FC236}">
                <a16:creationId xmlns:a16="http://schemas.microsoft.com/office/drawing/2014/main" id="{6CE09A8B-C4F5-4276-AEC4-16521F0B614E}"/>
              </a:ext>
            </a:extLst>
          </p:cNvPr>
          <p:cNvSpPr/>
          <p:nvPr/>
        </p:nvSpPr>
        <p:spPr>
          <a:xfrm>
            <a:off x="4211638" y="249237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1" name="图片 26" descr="1">
            <a:extLst>
              <a:ext uri="{FF2B5EF4-FFF2-40B4-BE49-F238E27FC236}">
                <a16:creationId xmlns:a16="http://schemas.microsoft.com/office/drawing/2014/main" id="{0811941C-5084-4A22-A13D-4817BEEF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157480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文本框 27">
            <a:extLst>
              <a:ext uri="{FF2B5EF4-FFF2-40B4-BE49-F238E27FC236}">
                <a16:creationId xmlns:a16="http://schemas.microsoft.com/office/drawing/2014/main" id="{BDDB465E-5AB2-4F04-A1CE-1421753E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2" y="3787775"/>
            <a:ext cx="1611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3" name="文本框 28">
            <a:extLst>
              <a:ext uri="{FF2B5EF4-FFF2-40B4-BE49-F238E27FC236}">
                <a16:creationId xmlns:a16="http://schemas.microsoft.com/office/drawing/2014/main" id="{5F3BE2E4-590A-4366-B1D1-9F5BA6E3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355975"/>
            <a:ext cx="39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4" name="右箭头 29">
            <a:extLst>
              <a:ext uri="{FF2B5EF4-FFF2-40B4-BE49-F238E27FC236}">
                <a16:creationId xmlns:a16="http://schemas.microsoft.com/office/drawing/2014/main" id="{CE2A3FA4-49A0-42E7-A368-95B3469015E4}"/>
              </a:ext>
            </a:extLst>
          </p:cNvPr>
          <p:cNvSpPr/>
          <p:nvPr/>
        </p:nvSpPr>
        <p:spPr>
          <a:xfrm>
            <a:off x="6443663" y="2492375"/>
            <a:ext cx="1223962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5" name="图片 30" descr="1">
            <a:extLst>
              <a:ext uri="{FF2B5EF4-FFF2-40B4-BE49-F238E27FC236}">
                <a16:creationId xmlns:a16="http://schemas.microsoft.com/office/drawing/2014/main" id="{6123BF08-8A30-4A5C-A195-C3501B6C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555750"/>
            <a:ext cx="1057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文本框 31">
            <a:extLst>
              <a:ext uri="{FF2B5EF4-FFF2-40B4-BE49-F238E27FC236}">
                <a16:creationId xmlns:a16="http://schemas.microsoft.com/office/drawing/2014/main" id="{84CFDF87-CBF5-44B2-9A4A-4E6DD1B8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789363"/>
            <a:ext cx="1720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27" name="文本框 32">
            <a:extLst>
              <a:ext uri="{FF2B5EF4-FFF2-40B4-BE49-F238E27FC236}">
                <a16:creationId xmlns:a16="http://schemas.microsoft.com/office/drawing/2014/main" id="{A4A3114C-131D-411C-8018-A150143C6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3355975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+</a:t>
            </a:r>
          </a:p>
        </p:txBody>
      </p:sp>
      <p:sp>
        <p:nvSpPr>
          <p:cNvPr id="128" name="右箭头 33">
            <a:extLst>
              <a:ext uri="{FF2B5EF4-FFF2-40B4-BE49-F238E27FC236}">
                <a16:creationId xmlns:a16="http://schemas.microsoft.com/office/drawing/2014/main" id="{FFED6149-C7E1-4C62-8B9E-5BBDC0C5AAEF}"/>
              </a:ext>
            </a:extLst>
          </p:cNvPr>
          <p:cNvSpPr/>
          <p:nvPr/>
        </p:nvSpPr>
        <p:spPr>
          <a:xfrm>
            <a:off x="-684213" y="5156200"/>
            <a:ext cx="1223963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9" name="图片 34" descr="2">
            <a:extLst>
              <a:ext uri="{FF2B5EF4-FFF2-40B4-BE49-F238E27FC236}">
                <a16:creationId xmlns:a16="http://schemas.microsoft.com/office/drawing/2014/main" id="{DEF5E916-F604-4537-ABEF-D7A8DDC8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76700"/>
            <a:ext cx="11477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文本框 36">
            <a:extLst>
              <a:ext uri="{FF2B5EF4-FFF2-40B4-BE49-F238E27FC236}">
                <a16:creationId xmlns:a16="http://schemas.microsoft.com/office/drawing/2014/main" id="{8C3ED134-D513-4A96-9E52-094F9261D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21388"/>
            <a:ext cx="3730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1" name="文本框 37">
            <a:extLst>
              <a:ext uri="{FF2B5EF4-FFF2-40B4-BE49-F238E27FC236}">
                <a16:creationId xmlns:a16="http://schemas.microsoft.com/office/drawing/2014/main" id="{E9075073-F2CB-41DC-8391-3E3B12F9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" y="6391314"/>
            <a:ext cx="231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2" name="右箭头 38">
            <a:extLst>
              <a:ext uri="{FF2B5EF4-FFF2-40B4-BE49-F238E27FC236}">
                <a16:creationId xmlns:a16="http://schemas.microsoft.com/office/drawing/2014/main" id="{41EAD39A-838C-43D3-BDB2-E8A6F12C8D63}"/>
              </a:ext>
            </a:extLst>
          </p:cNvPr>
          <p:cNvSpPr/>
          <p:nvPr/>
        </p:nvSpPr>
        <p:spPr>
          <a:xfrm>
            <a:off x="1763713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3" name="图片 39" descr="2">
            <a:extLst>
              <a:ext uri="{FF2B5EF4-FFF2-40B4-BE49-F238E27FC236}">
                <a16:creationId xmlns:a16="http://schemas.microsoft.com/office/drawing/2014/main" id="{8A5FCFFE-1235-4D0D-A0F3-608E34D9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4076700"/>
            <a:ext cx="108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文本框 41">
            <a:extLst>
              <a:ext uri="{FF2B5EF4-FFF2-40B4-BE49-F238E27FC236}">
                <a16:creationId xmlns:a16="http://schemas.microsoft.com/office/drawing/2014/main" id="{E49576CB-0540-49B2-ADB3-9E8F99D8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5661025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  <p:sp>
        <p:nvSpPr>
          <p:cNvPr id="135" name="文本框 42">
            <a:extLst>
              <a:ext uri="{FF2B5EF4-FFF2-40B4-BE49-F238E27FC236}">
                <a16:creationId xmlns:a16="http://schemas.microsoft.com/office/drawing/2014/main" id="{7A4DC3C8-401F-44B5-8ACE-AD09AA55D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6021388"/>
            <a:ext cx="3730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+</a:t>
            </a:r>
          </a:p>
        </p:txBody>
      </p:sp>
      <p:sp>
        <p:nvSpPr>
          <p:cNvPr id="136" name="文本框 43">
            <a:extLst>
              <a:ext uri="{FF2B5EF4-FFF2-40B4-BE49-F238E27FC236}">
                <a16:creationId xmlns:a16="http://schemas.microsoft.com/office/drawing/2014/main" id="{F7B87F3C-044B-4479-8B39-91E37BD1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381750"/>
            <a:ext cx="198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37" name="右箭头 44">
            <a:extLst>
              <a:ext uri="{FF2B5EF4-FFF2-40B4-BE49-F238E27FC236}">
                <a16:creationId xmlns:a16="http://schemas.microsoft.com/office/drawing/2014/main" id="{893EF1BB-7886-4CED-BFDD-BC93E316DE3D}"/>
              </a:ext>
            </a:extLst>
          </p:cNvPr>
          <p:cNvSpPr/>
          <p:nvPr/>
        </p:nvSpPr>
        <p:spPr>
          <a:xfrm>
            <a:off x="4211638" y="5156200"/>
            <a:ext cx="1223962" cy="288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45" descr="0">
            <a:extLst>
              <a:ext uri="{FF2B5EF4-FFF2-40B4-BE49-F238E27FC236}">
                <a16:creationId xmlns:a16="http://schemas.microsoft.com/office/drawing/2014/main" id="{A54D382A-2C51-47C8-A777-10E63911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149725"/>
            <a:ext cx="9477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46">
            <a:extLst>
              <a:ext uri="{FF2B5EF4-FFF2-40B4-BE49-F238E27FC236}">
                <a16:creationId xmlns:a16="http://schemas.microsoft.com/office/drawing/2014/main" id="{E5EC86CF-4960-40C7-AD98-D1B8B855D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2" y="6444218"/>
            <a:ext cx="2563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/>
              <a:t>6 4 2-3×</a:t>
            </a:r>
            <a:r>
              <a:rPr lang="en-US" altLang="zh-CN" dirty="0">
                <a:solidFill>
                  <a:srgbClr val="3F403E"/>
                </a:solidFill>
                <a:cs typeface="Arial" panose="020B0604020202020204" pitchFamily="34" charset="0"/>
              </a:rPr>
              <a:t>+9 3÷ +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40" name="文本框 35">
            <a:extLst>
              <a:ext uri="{FF2B5EF4-FFF2-40B4-BE49-F238E27FC236}">
                <a16:creationId xmlns:a16="http://schemas.microsoft.com/office/drawing/2014/main" id="{7A873625-4F7D-4DEA-91F9-B73E2529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661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359165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/>
      <p:bldP spid="113" grpId="0"/>
      <p:bldP spid="114" grpId="0"/>
      <p:bldP spid="115" grpId="0" animBg="1"/>
      <p:bldP spid="117" grpId="0"/>
      <p:bldP spid="118" grpId="0"/>
      <p:bldP spid="119" grpId="0"/>
      <p:bldP spid="120" grpId="0" animBg="1"/>
      <p:bldP spid="122" grpId="0"/>
      <p:bldP spid="123" grpId="0"/>
      <p:bldP spid="124" grpId="0" animBg="1"/>
      <p:bldP spid="126" grpId="0"/>
      <p:bldP spid="127" grpId="0"/>
      <p:bldP spid="128" grpId="0" animBg="1"/>
      <p:bldP spid="130" grpId="0"/>
      <p:bldP spid="131" grpId="0"/>
      <p:bldP spid="132" grpId="0" animBg="1"/>
      <p:bldP spid="134" grpId="0"/>
      <p:bldP spid="135" grpId="0"/>
      <p:bldP spid="136" grpId="0"/>
      <p:bldP spid="137" grpId="0" animBg="1"/>
      <p:bldP spid="139" grpId="0"/>
      <p:bldP spid="1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步骤二：后缀表达式的运算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14417-90B1-4ADD-8F6D-FC13090A47FA}"/>
              </a:ext>
            </a:extLst>
          </p:cNvPr>
          <p:cNvSpPr txBox="1"/>
          <p:nvPr/>
        </p:nvSpPr>
        <p:spPr>
          <a:xfrm>
            <a:off x="1039454" y="1711620"/>
            <a:ext cx="9082343" cy="43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规则：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用栈来进出运算的数字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1.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从左到右遍历中缀表达式的每一个数字和符号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2.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若是数字，则进栈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若是符号，则把处于栈顶的两个数字出栈，进行运算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4.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运算结果进栈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5.</a:t>
            </a: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直到获得最终结果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26878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0" name="图片 6" descr="0">
            <a:extLst>
              <a:ext uri="{FF2B5EF4-FFF2-40B4-BE49-F238E27FC236}">
                <a16:creationId xmlns:a16="http://schemas.microsoft.com/office/drawing/2014/main" id="{9AFB85EC-6610-403F-81F9-5D37469AC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文本框 7">
            <a:extLst>
              <a:ext uri="{FF2B5EF4-FFF2-40B4-BE49-F238E27FC236}">
                <a16:creationId xmlns:a16="http://schemas.microsoft.com/office/drawing/2014/main" id="{2DF497B1-6876-43AB-AE5A-03F722E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068638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start</a:t>
            </a:r>
          </a:p>
        </p:txBody>
      </p:sp>
      <p:sp>
        <p:nvSpPr>
          <p:cNvPr id="122" name="右箭头 52">
            <a:extLst>
              <a:ext uri="{FF2B5EF4-FFF2-40B4-BE49-F238E27FC236}">
                <a16:creationId xmlns:a16="http://schemas.microsoft.com/office/drawing/2014/main" id="{E6191737-40C5-49DB-B0DD-4F85B75A572B}"/>
              </a:ext>
            </a:extLst>
          </p:cNvPr>
          <p:cNvSpPr/>
          <p:nvPr/>
        </p:nvSpPr>
        <p:spPr>
          <a:xfrm>
            <a:off x="169227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23" name="图片 8" descr="1">
            <a:extLst>
              <a:ext uri="{FF2B5EF4-FFF2-40B4-BE49-F238E27FC236}">
                <a16:creationId xmlns:a16="http://schemas.microsoft.com/office/drawing/2014/main" id="{41A21DCF-D1DF-4F3A-B55C-470883D3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979488"/>
            <a:ext cx="1147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文本框 9">
            <a:extLst>
              <a:ext uri="{FF2B5EF4-FFF2-40B4-BE49-F238E27FC236}">
                <a16:creationId xmlns:a16="http://schemas.microsoft.com/office/drawing/2014/main" id="{EB3A9109-30F7-42C8-82C9-63712A77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140075"/>
            <a:ext cx="1398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</a:t>
            </a:r>
          </a:p>
        </p:txBody>
      </p:sp>
      <p:sp>
        <p:nvSpPr>
          <p:cNvPr id="125" name="右箭头 10">
            <a:extLst>
              <a:ext uri="{FF2B5EF4-FFF2-40B4-BE49-F238E27FC236}">
                <a16:creationId xmlns:a16="http://schemas.microsoft.com/office/drawing/2014/main" id="{F31B9034-A79E-4F5D-B22E-DB4669123125}"/>
              </a:ext>
            </a:extLst>
          </p:cNvPr>
          <p:cNvSpPr/>
          <p:nvPr/>
        </p:nvSpPr>
        <p:spPr>
          <a:xfrm>
            <a:off x="3997325" y="19161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26" name="文本框 11">
            <a:extLst>
              <a:ext uri="{FF2B5EF4-FFF2-40B4-BE49-F238E27FC236}">
                <a16:creationId xmlns:a16="http://schemas.microsoft.com/office/drawing/2014/main" id="{BAA68406-329F-4837-8719-FF45D942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7082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pic>
        <p:nvPicPr>
          <p:cNvPr id="127" name="图片 12" descr="2">
            <a:extLst>
              <a:ext uri="{FF2B5EF4-FFF2-40B4-BE49-F238E27FC236}">
                <a16:creationId xmlns:a16="http://schemas.microsoft.com/office/drawing/2014/main" id="{45A3F13D-B532-4A2D-8F77-DA2F18A1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1075"/>
            <a:ext cx="11112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13">
            <a:extLst>
              <a:ext uri="{FF2B5EF4-FFF2-40B4-BE49-F238E27FC236}">
                <a16:creationId xmlns:a16="http://schemas.microsoft.com/office/drawing/2014/main" id="{3724F64D-638C-4C76-8829-DAB45A47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140075"/>
            <a:ext cx="1397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</a:t>
            </a:r>
          </a:p>
        </p:txBody>
      </p:sp>
      <p:sp>
        <p:nvSpPr>
          <p:cNvPr id="129" name="文本框 14">
            <a:extLst>
              <a:ext uri="{FF2B5EF4-FFF2-40B4-BE49-F238E27FC236}">
                <a16:creationId xmlns:a16="http://schemas.microsoft.com/office/drawing/2014/main" id="{D2DF2B93-D236-46AC-8781-01D2E112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0" name="文本框 15">
            <a:extLst>
              <a:ext uri="{FF2B5EF4-FFF2-40B4-BE49-F238E27FC236}">
                <a16:creationId xmlns:a16="http://schemas.microsoft.com/office/drawing/2014/main" id="{F9C1FF54-2CFD-4658-A8FB-3863A3C4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pic>
        <p:nvPicPr>
          <p:cNvPr id="131" name="图片 16" descr="3">
            <a:extLst>
              <a:ext uri="{FF2B5EF4-FFF2-40B4-BE49-F238E27FC236}">
                <a16:creationId xmlns:a16="http://schemas.microsoft.com/office/drawing/2014/main" id="{386748D3-2F17-43BA-9F50-31AF6249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08050"/>
            <a:ext cx="11049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17">
            <a:extLst>
              <a:ext uri="{FF2B5EF4-FFF2-40B4-BE49-F238E27FC236}">
                <a16:creationId xmlns:a16="http://schemas.microsoft.com/office/drawing/2014/main" id="{DDEDFE6B-B60F-44FC-B91B-4575DBE95857}"/>
              </a:ext>
            </a:extLst>
          </p:cNvPr>
          <p:cNvSpPr/>
          <p:nvPr/>
        </p:nvSpPr>
        <p:spPr>
          <a:xfrm>
            <a:off x="6300788" y="1989138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文本框 18">
            <a:extLst>
              <a:ext uri="{FF2B5EF4-FFF2-40B4-BE49-F238E27FC236}">
                <a16:creationId xmlns:a16="http://schemas.microsoft.com/office/drawing/2014/main" id="{76477672-82C7-4168-BFD5-3856002DB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781300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34" name="文本框 19">
            <a:extLst>
              <a:ext uri="{FF2B5EF4-FFF2-40B4-BE49-F238E27FC236}">
                <a16:creationId xmlns:a16="http://schemas.microsoft.com/office/drawing/2014/main" id="{4B0DDEB4-2716-4067-8048-004A3DBB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49237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135" name="文本框 20">
            <a:extLst>
              <a:ext uri="{FF2B5EF4-FFF2-40B4-BE49-F238E27FC236}">
                <a16:creationId xmlns:a16="http://schemas.microsoft.com/office/drawing/2014/main" id="{EF6B2656-7C9E-4823-B49F-A3784C254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1320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36" name="文本框 21">
            <a:extLst>
              <a:ext uri="{FF2B5EF4-FFF2-40B4-BE49-F238E27FC236}">
                <a16:creationId xmlns:a16="http://schemas.microsoft.com/office/drawing/2014/main" id="{AB699AAD-AA9C-4497-A814-7EDEB27C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213100"/>
            <a:ext cx="1398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</a:t>
            </a:r>
          </a:p>
        </p:txBody>
      </p:sp>
      <p:sp>
        <p:nvSpPr>
          <p:cNvPr id="137" name="右箭头 22">
            <a:extLst>
              <a:ext uri="{FF2B5EF4-FFF2-40B4-BE49-F238E27FC236}">
                <a16:creationId xmlns:a16="http://schemas.microsoft.com/office/drawing/2014/main" id="{01FA5D4F-7424-4BD5-9347-456ABEAD9DDE}"/>
              </a:ext>
            </a:extLst>
          </p:cNvPr>
          <p:cNvSpPr/>
          <p:nvPr/>
        </p:nvSpPr>
        <p:spPr>
          <a:xfrm>
            <a:off x="-900113" y="5013325"/>
            <a:ext cx="1223963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8" name="图片 23" descr="2">
            <a:extLst>
              <a:ext uri="{FF2B5EF4-FFF2-40B4-BE49-F238E27FC236}">
                <a16:creationId xmlns:a16="http://schemas.microsoft.com/office/drawing/2014/main" id="{5D3FDDDF-602D-4EB4-95C3-5DE29B8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5113"/>
            <a:ext cx="11176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文本框 24">
            <a:extLst>
              <a:ext uri="{FF2B5EF4-FFF2-40B4-BE49-F238E27FC236}">
                <a16:creationId xmlns:a16="http://schemas.microsoft.com/office/drawing/2014/main" id="{880F594B-F2C4-4656-9805-F9164578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1600"/>
            <a:ext cx="1398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6 4 2 </a:t>
            </a:r>
            <a:r>
              <a:rPr lang="en-US" altLang="zh-CN">
                <a:latin typeface="宋体" panose="02010600030101010101" pitchFamily="2" charset="-122"/>
              </a:rPr>
              <a:t>－</a:t>
            </a:r>
          </a:p>
        </p:txBody>
      </p:sp>
      <p:sp>
        <p:nvSpPr>
          <p:cNvPr id="140" name="文本框 25">
            <a:extLst>
              <a:ext uri="{FF2B5EF4-FFF2-40B4-BE49-F238E27FC236}">
                <a16:creationId xmlns:a16="http://schemas.microsoft.com/office/drawing/2014/main" id="{05966F5B-338F-459E-85C9-37E10FB1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91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1" name="文本框 26">
            <a:extLst>
              <a:ext uri="{FF2B5EF4-FFF2-40B4-BE49-F238E27FC236}">
                <a16:creationId xmlns:a16="http://schemas.microsoft.com/office/drawing/2014/main" id="{9D81DAAB-32EB-470E-A56A-4E94D0A9A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73087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2" name="文本框 27">
            <a:extLst>
              <a:ext uri="{FF2B5EF4-FFF2-40B4-BE49-F238E27FC236}">
                <a16:creationId xmlns:a16="http://schemas.microsoft.com/office/drawing/2014/main" id="{03191504-3505-4737-BD16-FD8DE664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7925"/>
            <a:ext cx="11953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4-2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0DAC126-4A1C-4203-8F27-CE3DA0530C35}"/>
              </a:ext>
            </a:extLst>
          </p:cNvPr>
          <p:cNvCxnSpPr>
            <a:stCxn id="142" idx="2"/>
          </p:cNvCxnSpPr>
          <p:nvPr/>
        </p:nvCxnSpPr>
        <p:spPr>
          <a:xfrm>
            <a:off x="1066800" y="4113213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右箭头 29">
            <a:extLst>
              <a:ext uri="{FF2B5EF4-FFF2-40B4-BE49-F238E27FC236}">
                <a16:creationId xmlns:a16="http://schemas.microsoft.com/office/drawing/2014/main" id="{ED092858-0F7C-43A4-8143-6981E0A15018}"/>
              </a:ext>
            </a:extLst>
          </p:cNvPr>
          <p:cNvSpPr/>
          <p:nvPr/>
        </p:nvSpPr>
        <p:spPr>
          <a:xfrm>
            <a:off x="1619250" y="501332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30" descr="3">
            <a:extLst>
              <a:ext uri="{FF2B5EF4-FFF2-40B4-BE49-F238E27FC236}">
                <a16:creationId xmlns:a16="http://schemas.microsoft.com/office/drawing/2014/main" id="{D9E9DA52-E851-489B-A0BB-DACB4FBF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35425"/>
            <a:ext cx="11938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31">
            <a:extLst>
              <a:ext uri="{FF2B5EF4-FFF2-40B4-BE49-F238E27FC236}">
                <a16:creationId xmlns:a16="http://schemas.microsoft.com/office/drawing/2014/main" id="{9B614C46-5C0B-4046-96C2-DEB4A61E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47" name="文本框 32">
            <a:extLst>
              <a:ext uri="{FF2B5EF4-FFF2-40B4-BE49-F238E27FC236}">
                <a16:creationId xmlns:a16="http://schemas.microsoft.com/office/drawing/2014/main" id="{5A703FD3-F1EE-4E3A-8DC4-56998AF68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805488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48" name="文本框 33">
            <a:extLst>
              <a:ext uri="{FF2B5EF4-FFF2-40B4-BE49-F238E27FC236}">
                <a16:creationId xmlns:a16="http://schemas.microsoft.com/office/drawing/2014/main" id="{E99F86DF-2DE7-4C20-AD41-347CB1A0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451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149" name="文本框 34">
            <a:extLst>
              <a:ext uri="{FF2B5EF4-FFF2-40B4-BE49-F238E27FC236}">
                <a16:creationId xmlns:a16="http://schemas.microsoft.com/office/drawing/2014/main" id="{52EBEAA5-AF30-443A-918A-AAA810FA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6453188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</a:t>
            </a:r>
          </a:p>
        </p:txBody>
      </p:sp>
      <p:sp>
        <p:nvSpPr>
          <p:cNvPr id="150" name="右箭头 35">
            <a:extLst>
              <a:ext uri="{FF2B5EF4-FFF2-40B4-BE49-F238E27FC236}">
                <a16:creationId xmlns:a16="http://schemas.microsoft.com/office/drawing/2014/main" id="{806300CB-22C0-4FD8-9631-A47E772B5A54}"/>
              </a:ext>
            </a:extLst>
          </p:cNvPr>
          <p:cNvSpPr/>
          <p:nvPr/>
        </p:nvSpPr>
        <p:spPr>
          <a:xfrm>
            <a:off x="4068763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1" name="图片 36" descr="2">
            <a:extLst>
              <a:ext uri="{FF2B5EF4-FFF2-40B4-BE49-F238E27FC236}">
                <a16:creationId xmlns:a16="http://schemas.microsoft.com/office/drawing/2014/main" id="{63DF679D-445D-4E83-B0A2-BDF719E47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103688"/>
            <a:ext cx="11842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文本框 37">
            <a:extLst>
              <a:ext uri="{FF2B5EF4-FFF2-40B4-BE49-F238E27FC236}">
                <a16:creationId xmlns:a16="http://schemas.microsoft.com/office/drawing/2014/main" id="{6BD9B32F-B675-4574-BBC5-36F19CDC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57187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3×2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AA469B5-4F67-427C-A3BF-62653BEAC3D9}"/>
              </a:ext>
            </a:extLst>
          </p:cNvPr>
          <p:cNvCxnSpPr>
            <a:stCxn id="142" idx="2"/>
          </p:cNvCxnSpPr>
          <p:nvPr/>
        </p:nvCxnSpPr>
        <p:spPr>
          <a:xfrm>
            <a:off x="5940425" y="3932238"/>
            <a:ext cx="49213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4" name="文本框 39">
            <a:extLst>
              <a:ext uri="{FF2B5EF4-FFF2-40B4-BE49-F238E27FC236}">
                <a16:creationId xmlns:a16="http://schemas.microsoft.com/office/drawing/2014/main" id="{FC27A08A-B21B-4DE5-BA88-8AB554736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5751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5" name="文本框 41">
            <a:extLst>
              <a:ext uri="{FF2B5EF4-FFF2-40B4-BE49-F238E27FC236}">
                <a16:creationId xmlns:a16="http://schemas.microsoft.com/office/drawing/2014/main" id="{B2DBDB5B-42DE-40CC-B3EB-B8D42503E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341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156" name="文本框 42">
            <a:extLst>
              <a:ext uri="{FF2B5EF4-FFF2-40B4-BE49-F238E27FC236}">
                <a16:creationId xmlns:a16="http://schemas.microsoft.com/office/drawing/2014/main" id="{6F72467C-7F81-4FCD-9CF9-CC0E64F6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64531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</a:t>
            </a:r>
          </a:p>
        </p:txBody>
      </p:sp>
      <p:sp>
        <p:nvSpPr>
          <p:cNvPr id="157" name="右箭头 43">
            <a:extLst>
              <a:ext uri="{FF2B5EF4-FFF2-40B4-BE49-F238E27FC236}">
                <a16:creationId xmlns:a16="http://schemas.microsoft.com/office/drawing/2014/main" id="{920FA3B8-5DCA-4AEC-A607-B3D8A65D85F3}"/>
              </a:ext>
            </a:extLst>
          </p:cNvPr>
          <p:cNvSpPr/>
          <p:nvPr/>
        </p:nvSpPr>
        <p:spPr>
          <a:xfrm>
            <a:off x="6516688" y="508476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58" name="图片 44" descr="1">
            <a:extLst>
              <a:ext uri="{FF2B5EF4-FFF2-40B4-BE49-F238E27FC236}">
                <a16:creationId xmlns:a16="http://schemas.microsoft.com/office/drawing/2014/main" id="{44AAC156-9904-42D1-B350-09F0C25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005263"/>
            <a:ext cx="1143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文本框 45">
            <a:extLst>
              <a:ext uri="{FF2B5EF4-FFF2-40B4-BE49-F238E27FC236}">
                <a16:creationId xmlns:a16="http://schemas.microsoft.com/office/drawing/2014/main" id="{AEF93A45-FFDB-44A1-BF3C-26A1A493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6524625"/>
            <a:ext cx="1781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</a:t>
            </a:r>
            <a:r>
              <a:rPr lang="en-US" altLang="zh-CN" dirty="0">
                <a:cs typeface="Arial" panose="020B0604020202020204" pitchFamily="34" charset="0"/>
              </a:rPr>
              <a:t>- 3 ×+</a:t>
            </a:r>
          </a:p>
        </p:txBody>
      </p:sp>
      <p:sp>
        <p:nvSpPr>
          <p:cNvPr id="160" name="文本框 46">
            <a:extLst>
              <a:ext uri="{FF2B5EF4-FFF2-40B4-BE49-F238E27FC236}">
                <a16:creationId xmlns:a16="http://schemas.microsoft.com/office/drawing/2014/main" id="{93B50292-180B-4975-BBAF-933928AEF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573463"/>
            <a:ext cx="1196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6+6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8A75596-EC70-4B25-BF48-89ECAFE9C4D2}"/>
              </a:ext>
            </a:extLst>
          </p:cNvPr>
          <p:cNvCxnSpPr>
            <a:stCxn id="142" idx="2"/>
          </p:cNvCxnSpPr>
          <p:nvPr/>
        </p:nvCxnSpPr>
        <p:spPr>
          <a:xfrm>
            <a:off x="8362950" y="3916363"/>
            <a:ext cx="50800" cy="14033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2" name="文本框 48">
            <a:extLst>
              <a:ext uri="{FF2B5EF4-FFF2-40B4-BE49-F238E27FC236}">
                <a16:creationId xmlns:a16="http://schemas.microsoft.com/office/drawing/2014/main" id="{0957D16F-C45A-4977-8EEC-2CCDE1ED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6094413"/>
            <a:ext cx="493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78947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 animBg="1"/>
      <p:bldP spid="124" grpId="0"/>
      <p:bldP spid="125" grpId="0" animBg="1"/>
      <p:bldP spid="126" grpId="0"/>
      <p:bldP spid="128" grpId="0"/>
      <p:bldP spid="129" grpId="0"/>
      <p:bldP spid="130" grpId="0"/>
      <p:bldP spid="132" grpId="0" animBg="1"/>
      <p:bldP spid="133" grpId="0"/>
      <p:bldP spid="134" grpId="0"/>
      <p:bldP spid="135" grpId="0"/>
      <p:bldP spid="136" grpId="0"/>
      <p:bldP spid="137" grpId="0" animBg="1"/>
      <p:bldP spid="139" grpId="0"/>
      <p:bldP spid="140" grpId="0"/>
      <p:bldP spid="141" grpId="0"/>
      <p:bldP spid="142" grpId="0"/>
      <p:bldP spid="144" grpId="0" animBg="1"/>
      <p:bldP spid="146" grpId="0"/>
      <p:bldP spid="147" grpId="0"/>
      <p:bldP spid="148" grpId="0"/>
      <p:bldP spid="149" grpId="0"/>
      <p:bldP spid="150" grpId="0" animBg="1"/>
      <p:bldP spid="152" grpId="0"/>
      <p:bldP spid="154" grpId="0"/>
      <p:bldP spid="155" grpId="0"/>
      <p:bldP spid="156" grpId="0"/>
      <p:bldP spid="157" grpId="0" animBg="1"/>
      <p:bldP spid="159" grpId="0"/>
      <p:bldP spid="160" grpId="0"/>
      <p:bldP spid="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4976693" y="3075056"/>
            <a:ext cx="2236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什么是栈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599792" y="1046742"/>
            <a:ext cx="29903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1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F1389-DCCB-4D43-A53D-085D6F968785}"/>
              </a:ext>
            </a:extLst>
          </p:cNvPr>
          <p:cNvSpPr txBox="1"/>
          <p:nvPr/>
        </p:nvSpPr>
        <p:spPr>
          <a:xfrm>
            <a:off x="508512" y="200872"/>
            <a:ext cx="9082343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3F403E"/>
                </a:solidFill>
                <a:latin typeface="+mn-ea"/>
              </a:rPr>
              <a:t>对于后缀表达式：</a:t>
            </a:r>
            <a:r>
              <a:rPr lang="en-US" altLang="zh-CN" sz="2000" dirty="0">
                <a:solidFill>
                  <a:srgbClr val="3F403E"/>
                </a:solidFill>
                <a:latin typeface="+mn-ea"/>
              </a:rPr>
              <a:t>6 4 2 - 3 × + 9 3 ÷ +</a:t>
            </a:r>
          </a:p>
        </p:txBody>
      </p:sp>
      <p:pic>
        <p:nvPicPr>
          <p:cNvPr id="127" name="图片 8" descr="2">
            <a:extLst>
              <a:ext uri="{FF2B5EF4-FFF2-40B4-BE49-F238E27FC236}">
                <a16:creationId xmlns:a16="http://schemas.microsoft.com/office/drawing/2014/main" id="{E4F6BDF3-2283-4C55-A3FA-2FD849DA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03325"/>
            <a:ext cx="1066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文本框 9">
            <a:extLst>
              <a:ext uri="{FF2B5EF4-FFF2-40B4-BE49-F238E27FC236}">
                <a16:creationId xmlns:a16="http://schemas.microsoft.com/office/drawing/2014/main" id="{C3339050-7FA4-48C4-A450-A13DD373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29000"/>
            <a:ext cx="1954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6 4 2 - 3 × + 9</a:t>
            </a:r>
          </a:p>
        </p:txBody>
      </p:sp>
      <p:sp>
        <p:nvSpPr>
          <p:cNvPr id="129" name="文本框 10">
            <a:extLst>
              <a:ext uri="{FF2B5EF4-FFF2-40B4-BE49-F238E27FC236}">
                <a16:creationId xmlns:a16="http://schemas.microsoft.com/office/drawing/2014/main" id="{FD6071FF-14A0-4042-B88C-7D188F6C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12</a:t>
            </a:r>
          </a:p>
        </p:txBody>
      </p:sp>
      <p:sp>
        <p:nvSpPr>
          <p:cNvPr id="130" name="文本框 11">
            <a:extLst>
              <a:ext uri="{FF2B5EF4-FFF2-40B4-BE49-F238E27FC236}">
                <a16:creationId xmlns:a16="http://schemas.microsoft.com/office/drawing/2014/main" id="{C13DB8BE-A982-4ED4-87C6-5C6F20F6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pic>
        <p:nvPicPr>
          <p:cNvPr id="131" name="图片 12" descr="3">
            <a:extLst>
              <a:ext uri="{FF2B5EF4-FFF2-40B4-BE49-F238E27FC236}">
                <a16:creationId xmlns:a16="http://schemas.microsoft.com/office/drawing/2014/main" id="{4695D657-B799-4182-97FF-80922127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196975"/>
            <a:ext cx="109855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右箭头 22">
            <a:extLst>
              <a:ext uri="{FF2B5EF4-FFF2-40B4-BE49-F238E27FC236}">
                <a16:creationId xmlns:a16="http://schemas.microsoft.com/office/drawing/2014/main" id="{7B12706E-6B55-477B-ABB4-25F408060083}"/>
              </a:ext>
            </a:extLst>
          </p:cNvPr>
          <p:cNvSpPr/>
          <p:nvPr/>
        </p:nvSpPr>
        <p:spPr>
          <a:xfrm>
            <a:off x="-755650" y="1989138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3" name="右箭头 13">
            <a:extLst>
              <a:ext uri="{FF2B5EF4-FFF2-40B4-BE49-F238E27FC236}">
                <a16:creationId xmlns:a16="http://schemas.microsoft.com/office/drawing/2014/main" id="{ACDBD18B-84A8-4346-8E01-C54342F4FC7C}"/>
              </a:ext>
            </a:extLst>
          </p:cNvPr>
          <p:cNvSpPr/>
          <p:nvPr/>
        </p:nvSpPr>
        <p:spPr>
          <a:xfrm>
            <a:off x="1619250" y="2060575"/>
            <a:ext cx="1225550" cy="2873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sp>
        <p:nvSpPr>
          <p:cNvPr id="134" name="文本框 14">
            <a:extLst>
              <a:ext uri="{FF2B5EF4-FFF2-40B4-BE49-F238E27FC236}">
                <a16:creationId xmlns:a16="http://schemas.microsoft.com/office/drawing/2014/main" id="{FE96EFC3-09A3-4E11-B442-12E2E940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2997200"/>
            <a:ext cx="622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35" name="文本框 15">
            <a:extLst>
              <a:ext uri="{FF2B5EF4-FFF2-40B4-BE49-F238E27FC236}">
                <a16:creationId xmlns:a16="http://schemas.microsoft.com/office/drawing/2014/main" id="{1D1F9FDC-5B6A-4709-8A86-BA140331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708275"/>
            <a:ext cx="622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9</a:t>
            </a:r>
          </a:p>
        </p:txBody>
      </p:sp>
      <p:sp>
        <p:nvSpPr>
          <p:cNvPr id="136" name="文本框 16">
            <a:extLst>
              <a:ext uri="{FF2B5EF4-FFF2-40B4-BE49-F238E27FC236}">
                <a16:creationId xmlns:a16="http://schemas.microsoft.com/office/drawing/2014/main" id="{E80607C3-F479-409A-BE8E-286C0C0C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2405063"/>
            <a:ext cx="623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37" name="文本框 17">
            <a:extLst>
              <a:ext uri="{FF2B5EF4-FFF2-40B4-BE49-F238E27FC236}">
                <a16:creationId xmlns:a16="http://schemas.microsoft.com/office/drawing/2014/main" id="{6F938993-B972-4A5F-844A-B9A15876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355975"/>
            <a:ext cx="2068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</a:t>
            </a:r>
          </a:p>
        </p:txBody>
      </p:sp>
      <p:sp>
        <p:nvSpPr>
          <p:cNvPr id="138" name="右箭头 18">
            <a:extLst>
              <a:ext uri="{FF2B5EF4-FFF2-40B4-BE49-F238E27FC236}">
                <a16:creationId xmlns:a16="http://schemas.microsoft.com/office/drawing/2014/main" id="{2DBA4503-CFFA-4F58-9221-F2C10CA0057A}"/>
              </a:ext>
            </a:extLst>
          </p:cNvPr>
          <p:cNvSpPr/>
          <p:nvPr/>
        </p:nvSpPr>
        <p:spPr>
          <a:xfrm>
            <a:off x="3995738" y="2132013"/>
            <a:ext cx="1223962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39" name="图片 19" descr="2">
            <a:extLst>
              <a:ext uri="{FF2B5EF4-FFF2-40B4-BE49-F238E27FC236}">
                <a16:creationId xmlns:a16="http://schemas.microsoft.com/office/drawing/2014/main" id="{7ADAE27C-D94A-4371-AE6A-5279BAA8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104900"/>
            <a:ext cx="10668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文本框 20">
            <a:extLst>
              <a:ext uri="{FF2B5EF4-FFF2-40B4-BE49-F238E27FC236}">
                <a16:creationId xmlns:a16="http://schemas.microsoft.com/office/drawing/2014/main" id="{CD35DC34-12EB-4651-8E60-35935A82A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623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12</a:t>
            </a:r>
          </a:p>
        </p:txBody>
      </p:sp>
      <p:sp>
        <p:nvSpPr>
          <p:cNvPr id="141" name="文本框 21">
            <a:extLst>
              <a:ext uri="{FF2B5EF4-FFF2-40B4-BE49-F238E27FC236}">
                <a16:creationId xmlns:a16="http://schemas.microsoft.com/office/drawing/2014/main" id="{A560D8EC-325F-4852-B76C-636CFA291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749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9÷3</a:t>
            </a: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89A68E7-DFEE-4CC4-8000-9B016111EA88}"/>
              </a:ext>
            </a:extLst>
          </p:cNvPr>
          <p:cNvCxnSpPr>
            <a:stCxn id="141" idx="2"/>
          </p:cNvCxnSpPr>
          <p:nvPr/>
        </p:nvCxnSpPr>
        <p:spPr>
          <a:xfrm>
            <a:off x="5837238" y="1146175"/>
            <a:ext cx="30162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文本框 24">
            <a:extLst>
              <a:ext uri="{FF2B5EF4-FFF2-40B4-BE49-F238E27FC236}">
                <a16:creationId xmlns:a16="http://schemas.microsoft.com/office/drawing/2014/main" id="{2754A7DF-2C60-45FA-9C8D-DEEA64D9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51138"/>
            <a:ext cx="441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4" name="右箭头 25">
            <a:extLst>
              <a:ext uri="{FF2B5EF4-FFF2-40B4-BE49-F238E27FC236}">
                <a16:creationId xmlns:a16="http://schemas.microsoft.com/office/drawing/2014/main" id="{19653E6E-A835-4096-ACE9-8D1E66EBE45B}"/>
              </a:ext>
            </a:extLst>
          </p:cNvPr>
          <p:cNvSpPr/>
          <p:nvPr/>
        </p:nvSpPr>
        <p:spPr>
          <a:xfrm>
            <a:off x="6372225" y="2132013"/>
            <a:ext cx="1223963" cy="2873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altLang="zh-CN" noProof="1"/>
          </a:p>
        </p:txBody>
      </p:sp>
      <p:pic>
        <p:nvPicPr>
          <p:cNvPr id="145" name="图片 26" descr="1">
            <a:extLst>
              <a:ext uri="{FF2B5EF4-FFF2-40B4-BE49-F238E27FC236}">
                <a16:creationId xmlns:a16="http://schemas.microsoft.com/office/drawing/2014/main" id="{6AE48FFF-C8EC-4C45-90DD-2916F646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052513"/>
            <a:ext cx="105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文本框 27">
            <a:extLst>
              <a:ext uri="{FF2B5EF4-FFF2-40B4-BE49-F238E27FC236}">
                <a16:creationId xmlns:a16="http://schemas.microsoft.com/office/drawing/2014/main" id="{A03F2965-4B57-41F5-A22B-344AD8A7B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765175"/>
            <a:ext cx="9271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12+3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FF999AB0-6581-415B-A217-4E86F3D42333}"/>
              </a:ext>
            </a:extLst>
          </p:cNvPr>
          <p:cNvCxnSpPr>
            <a:stCxn id="141" idx="2"/>
          </p:cNvCxnSpPr>
          <p:nvPr/>
        </p:nvCxnSpPr>
        <p:spPr>
          <a:xfrm>
            <a:off x="8172450" y="1123950"/>
            <a:ext cx="31750" cy="12033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8" name="文本框 29">
            <a:extLst>
              <a:ext uri="{FF2B5EF4-FFF2-40B4-BE49-F238E27FC236}">
                <a16:creationId xmlns:a16="http://schemas.microsoft.com/office/drawing/2014/main" id="{303ACF23-5D28-4D3B-9D9E-91A940DE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997200"/>
            <a:ext cx="496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15</a:t>
            </a:r>
          </a:p>
        </p:txBody>
      </p:sp>
      <p:pic>
        <p:nvPicPr>
          <p:cNvPr id="149" name="图片 30" descr="0">
            <a:extLst>
              <a:ext uri="{FF2B5EF4-FFF2-40B4-BE49-F238E27FC236}">
                <a16:creationId xmlns:a16="http://schemas.microsoft.com/office/drawing/2014/main" id="{F3B501CA-1309-4CB1-A4DB-0D3067AB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2238"/>
            <a:ext cx="10287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文本框 31">
            <a:extLst>
              <a:ext uri="{FF2B5EF4-FFF2-40B4-BE49-F238E27FC236}">
                <a16:creationId xmlns:a16="http://schemas.microsoft.com/office/drawing/2014/main" id="{46DEA485-45A3-4F59-98D1-8E4C901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21388"/>
            <a:ext cx="1227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end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7DC98D5-5073-45CB-9569-E7D8860F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652" y="3429000"/>
            <a:ext cx="2316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6894D79-CEC3-443F-99ED-2099622C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573" y="3452813"/>
            <a:ext cx="24526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6 4 2 - 3 × + 9 3 ÷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48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 animBg="1"/>
      <p:bldP spid="140" grpId="0"/>
      <p:bldP spid="141" grpId="0"/>
      <p:bldP spid="143" grpId="0"/>
      <p:bldP spid="144" grpId="0" animBg="1"/>
      <p:bldP spid="146" grpId="0"/>
      <p:bldP spid="148" grpId="0"/>
      <p:bldP spid="150" grpId="0"/>
      <p:bldP spid="151" grpId="0"/>
      <p:bldP spid="1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EFF7505-E58D-49A5-9524-FCCF2D5BA80D}"/>
              </a:ext>
            </a:extLst>
          </p:cNvPr>
          <p:cNvSpPr/>
          <p:nvPr/>
        </p:nvSpPr>
        <p:spPr>
          <a:xfrm>
            <a:off x="0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PA_矩形 43">
            <a:extLst>
              <a:ext uri="{FF2B5EF4-FFF2-40B4-BE49-F238E27FC236}">
                <a16:creationId xmlns:a16="http://schemas.microsoft.com/office/drawing/2014/main" id="{BA56C56D-87E0-46DC-BA29-CCB65CC6AED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2875402" y="1553378"/>
            <a:ext cx="8125972" cy="37512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372BB-7887-4BB9-97D9-CAA2439E7609}"/>
              </a:ext>
            </a:extLst>
          </p:cNvPr>
          <p:cNvSpPr/>
          <p:nvPr/>
        </p:nvSpPr>
        <p:spPr>
          <a:xfrm>
            <a:off x="1213264" y="882726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AEDE5D-E1CB-4D4E-B48B-EA750D907C37}"/>
              </a:ext>
            </a:extLst>
          </p:cNvPr>
          <p:cNvSpPr txBox="1"/>
          <p:nvPr/>
        </p:nvSpPr>
        <p:spPr>
          <a:xfrm>
            <a:off x="1992702" y="1273219"/>
            <a:ext cx="3084499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effectLst/>
                <a:latin typeface="+mj-ea"/>
                <a:ea typeface="+mj-ea"/>
              </a:rPr>
              <a:t>训练营第二次作业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EAE5FE-4E79-4617-8918-D4DBE3301425}"/>
              </a:ext>
            </a:extLst>
          </p:cNvPr>
          <p:cNvCxnSpPr>
            <a:cxnSpLocks/>
          </p:cNvCxnSpPr>
          <p:nvPr/>
        </p:nvCxnSpPr>
        <p:spPr>
          <a:xfrm flipH="1">
            <a:off x="2078427" y="2176630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7BDE189-8286-40BF-AB00-B5305DAFAC7F}"/>
              </a:ext>
            </a:extLst>
          </p:cNvPr>
          <p:cNvSpPr txBox="1"/>
          <p:nvPr/>
        </p:nvSpPr>
        <p:spPr>
          <a:xfrm>
            <a:off x="2328226" y="1755940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6B7B7"/>
                </a:solidFill>
                <a:latin typeface="+mn-ea"/>
              </a:rPr>
              <a:t>Assignment</a:t>
            </a:r>
            <a:endParaRPr lang="zh-CN" altLang="en-US" dirty="0">
              <a:solidFill>
                <a:srgbClr val="B6B7B7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7798B-5289-41E7-93A9-9547FCF22246}"/>
              </a:ext>
            </a:extLst>
          </p:cNvPr>
          <p:cNvSpPr txBox="1"/>
          <p:nvPr/>
        </p:nvSpPr>
        <p:spPr>
          <a:xfrm>
            <a:off x="8825582" y="4947899"/>
            <a:ext cx="215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“小平技创新团队”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牌匾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B65059-84F0-402B-851B-A5839433442A}"/>
              </a:ext>
            </a:extLst>
          </p:cNvPr>
          <p:cNvSpPr txBox="1"/>
          <p:nvPr/>
        </p:nvSpPr>
        <p:spPr>
          <a:xfrm>
            <a:off x="1946319" y="261837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必做：实现顺序栈、实现链栈、周记一篇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4D6AD-713E-4266-8EA4-7B9FC4C63491}"/>
              </a:ext>
            </a:extLst>
          </p:cNvPr>
          <p:cNvSpPr txBox="1"/>
          <p:nvPr/>
        </p:nvSpPr>
        <p:spPr>
          <a:xfrm>
            <a:off x="1936496" y="3742159"/>
            <a:ext cx="9187130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要求：按照项目工程结构开发，要有良好的交互设计、用户输入处理、规范的代码风格。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周记要使用</a:t>
            </a:r>
            <a:r>
              <a:rPr lang="en-US" altLang="zh-CN" dirty="0"/>
              <a:t>Markdown</a:t>
            </a:r>
            <a:r>
              <a:rPr lang="zh-CN" altLang="en-US" dirty="0"/>
              <a:t>语法，按照规定格式书写。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620D2F-A334-4713-9E17-978392441DE1}"/>
              </a:ext>
            </a:extLst>
          </p:cNvPr>
          <p:cNvSpPr txBox="1"/>
          <p:nvPr/>
        </p:nvSpPr>
        <p:spPr>
          <a:xfrm>
            <a:off x="1946319" y="4926206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截止时间：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号（本周日）晚上</a:t>
            </a:r>
            <a:r>
              <a:rPr lang="en-US" altLang="zh-CN" dirty="0"/>
              <a:t>22</a:t>
            </a:r>
            <a:r>
              <a:rPr lang="zh-CN" altLang="en-US" dirty="0"/>
              <a:t>点前上交至导师处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5C0F0A-2934-4743-8A2D-8B024C93401D}"/>
              </a:ext>
            </a:extLst>
          </p:cNvPr>
          <p:cNvSpPr txBox="1"/>
          <p:nvPr/>
        </p:nvSpPr>
        <p:spPr>
          <a:xfrm>
            <a:off x="1936496" y="318150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选做：实现四则运算表达式求值的计算器</a:t>
            </a:r>
          </a:p>
        </p:txBody>
      </p:sp>
    </p:spTree>
    <p:extLst>
      <p:ext uri="{BB962C8B-B14F-4D97-AF65-F5344CB8AC3E}">
        <p14:creationId xmlns:p14="http://schemas.microsoft.com/office/powerpoint/2010/main" val="1319902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51313" y="2153796"/>
            <a:ext cx="7489374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43807" y="2632323"/>
            <a:ext cx="430438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感谢聆听</a:t>
            </a:r>
          </a:p>
        </p:txBody>
      </p:sp>
      <p:sp>
        <p:nvSpPr>
          <p:cNvPr id="10" name="PA_文本框 31">
            <a:extLst>
              <a:ext uri="{FF2B5EF4-FFF2-40B4-BE49-F238E27FC236}">
                <a16:creationId xmlns:a16="http://schemas.microsoft.com/office/drawing/2014/main" id="{35030D84-0FF2-4B4B-9D3F-E845099930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76158" y="6020302"/>
            <a:ext cx="22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No Quest , No Gain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4F0232-7950-4745-A04E-67A5C4B19C0C}"/>
              </a:ext>
            </a:extLst>
          </p:cNvPr>
          <p:cNvSpPr txBox="1"/>
          <p:nvPr/>
        </p:nvSpPr>
        <p:spPr>
          <a:xfrm>
            <a:off x="5152156" y="4811056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8B139-DDCA-486F-9FA2-E4C6C12047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4172"/>
          <a:stretch/>
        </p:blipFill>
        <p:spPr>
          <a:xfrm>
            <a:off x="6587165" y="4802675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0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28" grpId="0" animBg="1"/>
      <p:bldP spid="21" grpId="0" animBg="1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9D49BB2-1721-4E5B-A451-24F35287F2EE}"/>
              </a:ext>
            </a:extLst>
          </p:cNvPr>
          <p:cNvCxnSpPr>
            <a:cxnSpLocks/>
          </p:cNvCxnSpPr>
          <p:nvPr/>
        </p:nvCxnSpPr>
        <p:spPr>
          <a:xfrm flipH="1">
            <a:off x="819401" y="1735415"/>
            <a:ext cx="4000015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97CAE-CE03-4CFC-9F19-39EE39A17434}"/>
              </a:ext>
            </a:extLst>
          </p:cNvPr>
          <p:cNvSpPr txBox="1"/>
          <p:nvPr/>
        </p:nvSpPr>
        <p:spPr>
          <a:xfrm>
            <a:off x="695325" y="126107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69F98"/>
                </a:solidFill>
                <a:latin typeface="+mn-ea"/>
              </a:rPr>
              <a:t>Stack</a:t>
            </a:r>
            <a:endParaRPr lang="zh-CN" altLang="en-US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9DBC6-A0DF-4BA6-9665-12C6689C5665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5834C25-953A-48EB-8DEA-D70FAE003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988726"/>
            <a:ext cx="242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定义：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351649-A5D2-499B-AB8B-D5D81132805B}"/>
              </a:ext>
            </a:extLst>
          </p:cNvPr>
          <p:cNvSpPr/>
          <p:nvPr/>
        </p:nvSpPr>
        <p:spPr>
          <a:xfrm>
            <a:off x="992842" y="2679176"/>
            <a:ext cx="8131175" cy="9112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</a:t>
            </a:r>
            <a:r>
              <a:rPr lang="en-US" altLang="zh-CN" sz="2400" b="1" noProof="1">
                <a:solidFill>
                  <a:schemeClr val="tx1"/>
                </a:solidFill>
              </a:rPr>
              <a:t>(Stack)</a:t>
            </a:r>
            <a:r>
              <a:rPr lang="zh-CN" altLang="en-US" sz="2400" b="1" noProof="1"/>
              <a:t>是限定在</a:t>
            </a:r>
            <a:r>
              <a:rPr lang="zh-CN" altLang="en-US" sz="2800" b="1" noProof="1">
                <a:solidFill>
                  <a:srgbClr val="FF0000"/>
                </a:solidFill>
              </a:rPr>
              <a:t>表尾进行插入</a:t>
            </a:r>
            <a:r>
              <a:rPr lang="zh-CN" altLang="en-US" sz="2400" b="1" noProof="1"/>
              <a:t>和</a:t>
            </a:r>
            <a:r>
              <a:rPr lang="zh-CN" altLang="en-US" sz="2800" b="1" noProof="1">
                <a:solidFill>
                  <a:srgbClr val="FF0000"/>
                </a:solidFill>
              </a:rPr>
              <a:t>删除操作</a:t>
            </a:r>
            <a:r>
              <a:rPr lang="zh-CN" altLang="en-US" sz="2400" b="1" noProof="1"/>
              <a:t>的线性表</a:t>
            </a:r>
            <a:r>
              <a:rPr lang="zh-CN" altLang="en-US" sz="2800" b="1" noProof="1"/>
              <a:t>。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F4702E9A-3831-4C29-AB64-B45F0EE0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819186"/>
            <a:ext cx="2085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回顾：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425CC9-B95D-4184-8B50-55A4A78B5CA0}"/>
              </a:ext>
            </a:extLst>
          </p:cNvPr>
          <p:cNvSpPr/>
          <p:nvPr/>
        </p:nvSpPr>
        <p:spPr>
          <a:xfrm>
            <a:off x="992842" y="4604390"/>
            <a:ext cx="8185150" cy="70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ym typeface="+mn-ea"/>
              </a:rPr>
              <a:t>线性表是零个或多个数据元素的有限序列。</a:t>
            </a:r>
            <a:endParaRPr lang="zh-CN" alt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1542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42F7C3A6-AB1C-4F6E-BA37-943FDDA2B5A1}"/>
              </a:ext>
            </a:extLst>
          </p:cNvPr>
          <p:cNvCxnSpPr/>
          <p:nvPr/>
        </p:nvCxnSpPr>
        <p:spPr>
          <a:xfrm flipV="1">
            <a:off x="6130752" y="6016523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A6385520-CD43-44E9-861B-E3BD9E5A73FA}"/>
              </a:ext>
            </a:extLst>
          </p:cNvPr>
          <p:cNvCxnSpPr/>
          <p:nvPr/>
        </p:nvCxnSpPr>
        <p:spPr>
          <a:xfrm flipH="1" flipV="1">
            <a:off x="6092651" y="2082698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0444B2-ADDB-4568-AB81-83824C54ECEA}"/>
              </a:ext>
            </a:extLst>
          </p:cNvPr>
          <p:cNvCxnSpPr/>
          <p:nvPr/>
        </p:nvCxnSpPr>
        <p:spPr>
          <a:xfrm flipH="1" flipV="1">
            <a:off x="8256414" y="2014436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812E639-5429-40E7-B975-2C1563C7036D}"/>
              </a:ext>
            </a:extLst>
          </p:cNvPr>
          <p:cNvSpPr/>
          <p:nvPr/>
        </p:nvSpPr>
        <p:spPr>
          <a:xfrm>
            <a:off x="168224" y="1960461"/>
            <a:ext cx="2149476" cy="768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F01DEEA-A69C-4002-BDA0-ADD23B556190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3C4CAF9-0F0C-4FFA-A527-6199CEFFA17D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14C5706-B163-4EFD-9B57-42F37BF91E91}"/>
              </a:ext>
            </a:extLst>
          </p:cNvPr>
          <p:cNvSpPr/>
          <p:nvPr/>
        </p:nvSpPr>
        <p:spPr>
          <a:xfrm>
            <a:off x="168224" y="1960461"/>
            <a:ext cx="2165351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5CDB040-1E7B-4CC6-822C-192484CCFA33}"/>
              </a:ext>
            </a:extLst>
          </p:cNvPr>
          <p:cNvCxnSpPr/>
          <p:nvPr/>
        </p:nvCxnSpPr>
        <p:spPr>
          <a:xfrm>
            <a:off x="4611151" y="1502524"/>
            <a:ext cx="1338263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ED983AC-C48A-444D-9A3D-EE6D4761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282" y="1252923"/>
            <a:ext cx="1247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351435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347 L 0.24388 -0.00347 C 0.35352 -0.00347 0.48855 0.13056 0.48855 0.23912 L 0.48855 0.4819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66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72 L 0.24414 0.00972 C 0.35352 0.00972 0.48829 0.10764 0.48829 0.18727 L 0.48829 0.3645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414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2 -0.00787 L 0.24141 -0.00787 C 0.35222 -0.00787 0.48868 0.06273 0.48868 0.11991 L 0.48868 0.2479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71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-0.00209 L 0.2444 -0.00209 C 0.35339 -0.00209 0.4875 0.03611 0.4875 0.0669 L 0.4875 0.1356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297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bldLvl="0" animBg="1"/>
      <p:bldP spid="115" grpId="0" animBg="1"/>
      <p:bldP spid="115" grpId="1" bldLvl="0" animBg="1"/>
      <p:bldP spid="116" grpId="0" animBg="1"/>
      <p:bldP spid="116" grpId="1" bldLvl="0" animBg="1"/>
      <p:bldP spid="117" grpId="0" animBg="1"/>
      <p:bldP spid="117" grpId="1" bldLvl="0" animBg="1"/>
      <p:bldP spid="1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95325" y="6681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栈的演示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EF02CD-8670-49ED-834D-B423AC507B0A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1E9F80-36D5-4481-A5D9-2F7942C2A0EF}"/>
              </a:ext>
            </a:extLst>
          </p:cNvPr>
          <p:cNvCxnSpPr/>
          <p:nvPr/>
        </p:nvCxnSpPr>
        <p:spPr>
          <a:xfrm flipV="1">
            <a:off x="3070225" y="5661025"/>
            <a:ext cx="2149475" cy="254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2E5DCCC-AFCB-4066-A83E-512D0BCA566E}"/>
              </a:ext>
            </a:extLst>
          </p:cNvPr>
          <p:cNvCxnSpPr/>
          <p:nvPr/>
        </p:nvCxnSpPr>
        <p:spPr>
          <a:xfrm flipH="1" flipV="1">
            <a:off x="3060700" y="1700213"/>
            <a:ext cx="22225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2CF60DD-F768-4AF5-9912-F9C737AC834B}"/>
              </a:ext>
            </a:extLst>
          </p:cNvPr>
          <p:cNvCxnSpPr/>
          <p:nvPr/>
        </p:nvCxnSpPr>
        <p:spPr>
          <a:xfrm flipH="1" flipV="1">
            <a:off x="5219700" y="1700213"/>
            <a:ext cx="23813" cy="39592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3CB134F-87CB-4260-9D3E-476A8F7D691F}"/>
              </a:ext>
            </a:extLst>
          </p:cNvPr>
          <p:cNvCxnSpPr/>
          <p:nvPr/>
        </p:nvCxnSpPr>
        <p:spPr>
          <a:xfrm flipV="1">
            <a:off x="5003800" y="1123950"/>
            <a:ext cx="908050" cy="4873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1639D1-F27C-4E05-8FB5-7B985E57B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981075"/>
            <a:ext cx="7635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pop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9D40D7-E37E-47F9-B39F-CB9B1B0A944A}"/>
              </a:ext>
            </a:extLst>
          </p:cNvPr>
          <p:cNvSpPr/>
          <p:nvPr/>
        </p:nvSpPr>
        <p:spPr>
          <a:xfrm>
            <a:off x="3060700" y="4868863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a1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769A36-D0F2-4AF8-8218-DEF457306974}"/>
              </a:ext>
            </a:extLst>
          </p:cNvPr>
          <p:cNvSpPr/>
          <p:nvPr/>
        </p:nvSpPr>
        <p:spPr>
          <a:xfrm>
            <a:off x="3059113" y="4076700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a2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6AE3F6-0912-451C-939C-22E9F0B3CC12}"/>
              </a:ext>
            </a:extLst>
          </p:cNvPr>
          <p:cNvSpPr/>
          <p:nvPr/>
        </p:nvSpPr>
        <p:spPr>
          <a:xfrm>
            <a:off x="3059113" y="3284538"/>
            <a:ext cx="2165350" cy="795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C47BF05-B019-450E-86BF-5FF4E4C65C4F}"/>
              </a:ext>
            </a:extLst>
          </p:cNvPr>
          <p:cNvSpPr/>
          <p:nvPr/>
        </p:nvSpPr>
        <p:spPr>
          <a:xfrm>
            <a:off x="3059113" y="2492375"/>
            <a:ext cx="2165350" cy="79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1713587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5 -0.044890 L -0.000005 -0.147482 C -0.000005 -0.193444 0.257920 -0.250075 0.467252 -0.250075 L 0.934508 -0.250075 " pathEditMode="relative" rAng="0" ptsTypes="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-0.015028 L 0.000022 -0.191927 C 0.000022 -0.271176 0.242424 -0.368825 0.439155 -0.368825 L 0.878286 -0.368825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8 0.014687 L 0.000028 -0.233554 C 0.000028 -0.344767 0.241202 -0.481795 0.436937 -0.481795 L 0.873848 -0.481795 " pathEditMode="relative" rAng="0" ptsTypes="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6 -0.011637 L -0.000006 -0.305665 C -0.000006 -0.437390 0.246305 -0.599693 0.446210 -0.599693 L 0.892424 -0.599693 " pathEditMode="relative" rAng="0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0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4" grpId="1" animBg="1"/>
      <p:bldP spid="24" grpId="3" animBg="1"/>
      <p:bldP spid="25" grpId="0" animBg="1"/>
      <p:bldP spid="25" grpId="2" animBg="1"/>
      <p:bldP spid="26" grpId="0" animBg="1"/>
      <p:bldP spid="26" grpId="2" animBg="1"/>
      <p:bldP spid="27" grpId="0" animBg="1"/>
      <p:bldP spid="27" grpId="1" animBg="1"/>
      <p:bldP spid="27" grpId="3" animBg="1"/>
      <p:bldP spid="27" grpId="4" animBg="1"/>
      <p:bldP spid="2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栈的特点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A5AA16-05CF-410B-8027-CEE6D4C71E9C}"/>
              </a:ext>
            </a:extLst>
          </p:cNvPr>
          <p:cNvSpPr/>
          <p:nvPr/>
        </p:nvSpPr>
        <p:spPr>
          <a:xfrm>
            <a:off x="601011" y="1115735"/>
            <a:ext cx="9488345" cy="10964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2400" b="1" noProof="1">
                <a:solidFill>
                  <a:schemeClr val="tx1"/>
                </a:solidFill>
              </a:rPr>
              <a:t>栈又称为</a:t>
            </a:r>
            <a:r>
              <a:rPr lang="zh-CN" altLang="en-US" sz="2800" b="1" noProof="1">
                <a:solidFill>
                  <a:srgbClr val="FF0000"/>
                </a:solidFill>
              </a:rPr>
              <a:t>后进先出</a:t>
            </a:r>
            <a:r>
              <a:rPr lang="zh-CN" altLang="en-US" sz="2400" b="1" noProof="1">
                <a:solidFill>
                  <a:schemeClr val="tx1"/>
                </a:solidFill>
              </a:rPr>
              <a:t>（</a:t>
            </a:r>
            <a:r>
              <a:rPr lang="en-US" altLang="zh-CN" sz="2400" b="1" noProof="1">
                <a:solidFill>
                  <a:schemeClr val="tx1"/>
                </a:solidFill>
              </a:rPr>
              <a:t>Last In First Out</a:t>
            </a:r>
            <a:r>
              <a:rPr lang="zh-CN" altLang="en-US" sz="2400" b="1" noProof="1">
                <a:solidFill>
                  <a:schemeClr val="tx1"/>
                </a:solidFill>
              </a:rPr>
              <a:t>）的线性表，简称</a:t>
            </a:r>
            <a:r>
              <a:rPr lang="en-US" altLang="zh-CN" sz="2400" b="1" noProof="1">
                <a:solidFill>
                  <a:schemeClr val="tx1"/>
                </a:solidFill>
              </a:rPr>
              <a:t>LIFO</a:t>
            </a:r>
            <a:r>
              <a:rPr lang="zh-CN" altLang="en-US" sz="2400" b="1" noProof="1">
                <a:solidFill>
                  <a:schemeClr val="tx1"/>
                </a:solidFill>
              </a:rPr>
              <a:t>结构</a:t>
            </a:r>
            <a:r>
              <a:rPr lang="zh-CN" altLang="en-US" sz="2800" b="1" noProof="1"/>
              <a:t>。</a:t>
            </a:r>
          </a:p>
        </p:txBody>
      </p:sp>
      <p:pic>
        <p:nvPicPr>
          <p:cNvPr id="16" name="图片 93" descr="图片1">
            <a:extLst>
              <a:ext uri="{FF2B5EF4-FFF2-40B4-BE49-F238E27FC236}">
                <a16:creationId xmlns:a16="http://schemas.microsoft.com/office/drawing/2014/main" id="{B1124E2B-2452-42E3-A551-7B737696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81" y="2601525"/>
            <a:ext cx="6981602" cy="336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33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1DE5C3-BB8F-49ED-94EA-8FA060DC63C5}"/>
              </a:ext>
            </a:extLst>
          </p:cNvPr>
          <p:cNvSpPr txBox="1"/>
          <p:nvPr/>
        </p:nvSpPr>
        <p:spPr>
          <a:xfrm>
            <a:off x="601011" y="3732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+mj-ea"/>
                <a:ea typeface="+mj-ea"/>
              </a:rPr>
              <a:t>生活中的“栈”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B860-BE2B-499D-87BD-C1EDE8790CE3}"/>
              </a:ext>
            </a:extLst>
          </p:cNvPr>
          <p:cNvSpPr/>
          <p:nvPr/>
        </p:nvSpPr>
        <p:spPr>
          <a:xfrm>
            <a:off x="10715625" y="0"/>
            <a:ext cx="1476375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ish">
            <a:extLst>
              <a:ext uri="{FF2B5EF4-FFF2-40B4-BE49-F238E27FC236}">
                <a16:creationId xmlns:a16="http://schemas.microsoft.com/office/drawing/2014/main" id="{738AAE1E-FE08-49FC-9F04-EEFF01CC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537" y="1531937"/>
            <a:ext cx="4633191" cy="342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F9892A-C666-4DB4-9FF2-0FBB05DB05F8}"/>
              </a:ext>
            </a:extLst>
          </p:cNvPr>
          <p:cNvSpPr/>
          <p:nvPr/>
        </p:nvSpPr>
        <p:spPr>
          <a:xfrm>
            <a:off x="2536537" y="5347498"/>
            <a:ext cx="4633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           </a:t>
            </a:r>
            <a:r>
              <a:rPr lang="zh-CN" altLang="en-US" sz="2400" dirty="0"/>
              <a:t>堆叠在一起的盘子</a:t>
            </a:r>
          </a:p>
        </p:txBody>
      </p:sp>
    </p:spTree>
    <p:extLst>
      <p:ext uri="{BB962C8B-B14F-4D97-AF65-F5344CB8AC3E}">
        <p14:creationId xmlns:p14="http://schemas.microsoft.com/office/powerpoint/2010/main" val="1815367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276903" y="1553378"/>
            <a:ext cx="9636084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2525485" y="955300"/>
            <a:ext cx="7141030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5233174" y="3075056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FCFD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顺序栈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4721011" y="1046742"/>
            <a:ext cx="27478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PART 2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3942A5-8953-4334-B276-3BA1FB707CFF}"/>
              </a:ext>
            </a:extLst>
          </p:cNvPr>
          <p:cNvSpPr txBox="1"/>
          <p:nvPr/>
        </p:nvSpPr>
        <p:spPr>
          <a:xfrm>
            <a:off x="5152156" y="5156233"/>
            <a:ext cx="14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69F98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QG STUDIO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69F98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644ACF-2D0E-4DA3-B4A7-8ACF135AC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72"/>
          <a:stretch/>
        </p:blipFill>
        <p:spPr>
          <a:xfrm>
            <a:off x="6587165" y="5147852"/>
            <a:ext cx="386094" cy="38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7069</TotalTime>
  <Words>946</Words>
  <Application>Microsoft Office PowerPoint</Application>
  <PresentationFormat>宽屏</PresentationFormat>
  <Paragraphs>214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Adobe 黑体 Std R</vt:lpstr>
      <vt:lpstr>等线</vt:lpstr>
      <vt:lpstr>等线 Light</vt:lpstr>
      <vt:lpstr>华文仿宋</vt:lpstr>
      <vt:lpstr>宋体</vt:lpstr>
      <vt:lpstr>Arial</vt:lpstr>
      <vt:lpstr>Tw Cen MT</vt:lpstr>
      <vt:lpstr>Tw Cen MT Condensed</vt:lpstr>
      <vt:lpstr>Wingdings 3</vt:lpstr>
      <vt:lpstr>积分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蓓文 潘</dc:creator>
  <cp:lastModifiedBy> </cp:lastModifiedBy>
  <cp:revision>448</cp:revision>
  <dcterms:created xsi:type="dcterms:W3CDTF">2019-02-20T13:01:42Z</dcterms:created>
  <dcterms:modified xsi:type="dcterms:W3CDTF">2019-03-29T12:38:51Z</dcterms:modified>
</cp:coreProperties>
</file>