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083" r:id="rId2"/>
    <p:sldId id="4135" r:id="rId3"/>
    <p:sldId id="4157" r:id="rId4"/>
    <p:sldId id="4156" r:id="rId5"/>
    <p:sldId id="4136" r:id="rId6"/>
    <p:sldId id="4141" r:id="rId7"/>
    <p:sldId id="4159" r:id="rId8"/>
    <p:sldId id="4158" r:id="rId9"/>
    <p:sldId id="4152" r:id="rId10"/>
    <p:sldId id="4154" r:id="rId1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A916D"/>
    <a:srgbClr val="DCDFE1"/>
    <a:srgbClr val="E2ECF1"/>
    <a:srgbClr val="F1F6F8"/>
    <a:srgbClr val="DBE9F0"/>
    <a:srgbClr val="073B4C"/>
    <a:srgbClr val="335FFE"/>
    <a:srgbClr val="ECF3F6"/>
    <a:srgbClr val="B5B5B5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5932" autoAdjust="0"/>
  </p:normalViewPr>
  <p:slideViewPr>
    <p:cSldViewPr snapToGrid="0" snapToObjects="1">
      <p:cViewPr varScale="1">
        <p:scale>
          <a:sx n="36" d="100"/>
          <a:sy n="36" d="100"/>
        </p:scale>
        <p:origin x="654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eebo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eebo" pitchFamily="2" charset="-79"/>
              </a:defRPr>
            </a:lvl1pPr>
          </a:lstStyle>
          <a:p>
            <a:fld id="{EFC10EE1-B198-C942-8235-326C972CBB30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eebo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eebo" pitchFamily="2" charset="-79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Heebo" pitchFamily="2" charset="-79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Heebo" pitchFamily="2" charset="-79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Heebo" pitchFamily="2" charset="-79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Heebo" pitchFamily="2" charset="-79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Heebo" pitchFamily="2" charset="-79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70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64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xmlns="" id="{DF53E200-700A-C97C-A6E2-299FB6321B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388384" y="2290301"/>
            <a:ext cx="10468441" cy="9440197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xmlns="" id="{1D5BD53B-5FE1-DBD8-7D58-A61B15645C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82083" y="4900887"/>
            <a:ext cx="6054324" cy="3914225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xmlns="" id="{AAD40A10-F813-789C-1565-5645B931C2C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35835" y="4900887"/>
            <a:ext cx="5963357" cy="3914225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xmlns="" id="{FDEB80AB-A6F0-CF95-3EBA-F2F493DE814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751957" y="4900887"/>
            <a:ext cx="5963357" cy="3914225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60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xmlns="" id="{A6C08A89-E9E0-FE32-6579-BA25DD9B31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88136" y="4232314"/>
            <a:ext cx="5692178" cy="4733905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xmlns="" id="{A10D2C88-1485-3485-4F12-88A9BBBD25C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13923" y="4232314"/>
            <a:ext cx="5692178" cy="4733905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xmlns="" id="{0C4DF921-A916-CA08-0544-A5AE68A0C9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062114" y="4232314"/>
            <a:ext cx="5692178" cy="4733905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5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FB53FB27-4BD8-CF5F-3D50-C9D7A52282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0825" y="2206625"/>
            <a:ext cx="10668000" cy="9640888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2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66035CD6-075B-18C2-4297-E28096E171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478963" y="1757998"/>
            <a:ext cx="12598400" cy="7670800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:a16="http://schemas.microsoft.com/office/drawing/2014/main" xmlns="" id="{F455E3CA-76EF-6597-8DDB-43865C8FBF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07647" y="2259104"/>
            <a:ext cx="17128379" cy="7241075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3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DA3BF670-A97A-075C-883D-D874C48971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39712" y="2386013"/>
            <a:ext cx="14794738" cy="5541962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0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xmlns="" id="{50F6E7D6-ABD7-D89A-00FC-BD89947786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39712" y="2386013"/>
            <a:ext cx="14794738" cy="5541962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71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8E5B604D-C164-C8D8-598A-9B9BA45B71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98663" y="2336799"/>
            <a:ext cx="20380325" cy="6196217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82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A26F7702-646F-5C45-56CF-CCB8A51989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24139" y="2941094"/>
            <a:ext cx="8844262" cy="4427299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xmlns="" id="{CB9DFDED-F7B8-3D5F-F09D-C723075CD0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147936" y="2941094"/>
            <a:ext cx="8844262" cy="4427299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35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A777228C-2933-0EB9-8A34-3A430564A2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47825" y="1931988"/>
            <a:ext cx="10468441" cy="9680892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9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xmlns="" id="{8868676D-1333-99B4-CA4C-3F2726C39A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0384" y="3657600"/>
            <a:ext cx="10911883" cy="8708279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8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9" r:id="rId9"/>
    <p:sldLayoutId id="2147484025" r:id="rId10"/>
    <p:sldLayoutId id="2147484026" r:id="rId11"/>
    <p:sldLayoutId id="2147484027" r:id="rId12"/>
    <p:sldLayoutId id="2147484028" r:id="rId13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8000" b="1" i="0" kern="1200" spc="-100" baseline="0">
          <a:solidFill>
            <a:schemeClr val="tx2"/>
          </a:solidFill>
          <a:latin typeface="Heebo" pitchFamily="2" charset="-79"/>
          <a:ea typeface="Open Sans Light" panose="020B0306030504020204" pitchFamily="34" charset="0"/>
          <a:cs typeface="Heebo" pitchFamily="2" charset="-79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400" b="0" i="0" kern="1200" spc="-30" baseline="0" dirty="0" smtClean="0">
          <a:solidFill>
            <a:schemeClr val="tx1"/>
          </a:solidFill>
          <a:effectLst/>
          <a:latin typeface="Heebo" pitchFamily="2" charset="-79"/>
          <a:ea typeface="Open Sans Light" panose="020B0306030504020204" pitchFamily="34" charset="0"/>
          <a:cs typeface="Open Sans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b="0" i="0" kern="1200" spc="-30" baseline="0" dirty="0" smtClean="0">
          <a:solidFill>
            <a:schemeClr val="tx1"/>
          </a:solidFill>
          <a:effectLst/>
          <a:latin typeface="Heebo" pitchFamily="2" charset="-79"/>
          <a:ea typeface="Open Sans Light" panose="020B0306030504020204" pitchFamily="34" charset="0"/>
          <a:cs typeface="Open Sans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Heebo" pitchFamily="2" charset="-79"/>
          <a:ea typeface="Open Sans Light" panose="020B0306030504020204" pitchFamily="34" charset="0"/>
          <a:cs typeface="Open Sans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Heebo" pitchFamily="2" charset="-79"/>
          <a:ea typeface="Open Sans Light" panose="020B0306030504020204" pitchFamily="34" charset="0"/>
          <a:cs typeface="Open Sans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>
          <a:solidFill>
            <a:schemeClr val="tx1"/>
          </a:solidFill>
          <a:effectLst/>
          <a:latin typeface="Heebo" pitchFamily="2" charset="-79"/>
          <a:ea typeface="Open Sans Light" panose="020B0306030504020204" pitchFamily="34" charset="0"/>
          <a:cs typeface="Open Sans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58">
          <p15:clr>
            <a:srgbClr val="A4A3A4"/>
          </p15:clr>
        </p15:guide>
        <p15:guide id="2" orient="horz" pos="480">
          <p15:clr>
            <a:srgbClr val="A4A3A4"/>
          </p15:clr>
        </p15:guide>
        <p15:guide id="3" pos="14398">
          <p15:clr>
            <a:srgbClr val="A4A3A4"/>
          </p15:clr>
        </p15:guide>
        <p15:guide id="5" orient="horz" pos="4320" userDrawn="1">
          <p15:clr>
            <a:srgbClr val="A4A3A4"/>
          </p15:clr>
        </p15:guide>
        <p15:guide id="6" orient="horz" pos="7997" userDrawn="1">
          <p15:clr>
            <a:srgbClr val="A4A3A4"/>
          </p15:clr>
        </p15:guide>
        <p15:guide id="7" pos="767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828D844-0EA9-FC1F-4E5B-A976050AEA08}"/>
              </a:ext>
            </a:extLst>
          </p:cNvPr>
          <p:cNvGrpSpPr/>
          <p:nvPr/>
        </p:nvGrpSpPr>
        <p:grpSpPr>
          <a:xfrm>
            <a:off x="-739775" y="-5535347"/>
            <a:ext cx="25857200" cy="25857200"/>
            <a:chOff x="17389309" y="-2181519"/>
            <a:chExt cx="17276617" cy="1727661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DFCB5108-9F97-A9AE-3C01-B746F7155E18}"/>
                </a:ext>
              </a:extLst>
            </p:cNvPr>
            <p:cNvSpPr/>
            <p:nvPr/>
          </p:nvSpPr>
          <p:spPr>
            <a:xfrm>
              <a:off x="22826966" y="3142531"/>
              <a:ext cx="6546236" cy="6546236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accent5">
                  <a:alpha val="23527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7622AAAA-02C9-7E6F-569D-CA8F92F45117}"/>
                </a:ext>
              </a:extLst>
            </p:cNvPr>
            <p:cNvSpPr/>
            <p:nvPr/>
          </p:nvSpPr>
          <p:spPr>
            <a:xfrm>
              <a:off x="17389309" y="-2181519"/>
              <a:ext cx="17276617" cy="17276617"/>
            </a:xfrm>
            <a:prstGeom prst="ellipse">
              <a:avLst/>
            </a:prstGeom>
            <a:noFill/>
            <a:ln w="38100">
              <a:solidFill>
                <a:schemeClr val="accent5">
                  <a:alpha val="23527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7B06C1A0-7053-4137-FC26-A7444D4957D1}"/>
                </a:ext>
              </a:extLst>
            </p:cNvPr>
            <p:cNvSpPr/>
            <p:nvPr/>
          </p:nvSpPr>
          <p:spPr>
            <a:xfrm>
              <a:off x="20126881" y="556053"/>
              <a:ext cx="11801472" cy="11801472"/>
            </a:xfrm>
            <a:prstGeom prst="ellipse">
              <a:avLst/>
            </a:prstGeom>
            <a:noFill/>
            <a:ln w="38100">
              <a:solidFill>
                <a:schemeClr val="accent5">
                  <a:alpha val="23527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9D56D36C-73C5-E685-A9B1-B1DE5E97508D}"/>
                </a:ext>
              </a:extLst>
            </p:cNvPr>
            <p:cNvSpPr/>
            <p:nvPr/>
          </p:nvSpPr>
          <p:spPr>
            <a:xfrm>
              <a:off x="18690947" y="-879881"/>
              <a:ext cx="14673340" cy="14673340"/>
            </a:xfrm>
            <a:prstGeom prst="ellipse">
              <a:avLst/>
            </a:prstGeom>
            <a:noFill/>
            <a:ln w="38100">
              <a:solidFill>
                <a:schemeClr val="accent5">
                  <a:alpha val="23527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97BDB452-96CF-94E4-C916-ABCB7CB7C0F5}"/>
                </a:ext>
              </a:extLst>
            </p:cNvPr>
            <p:cNvSpPr/>
            <p:nvPr/>
          </p:nvSpPr>
          <p:spPr>
            <a:xfrm>
              <a:off x="21335601" y="1764773"/>
              <a:ext cx="9384032" cy="9384032"/>
            </a:xfrm>
            <a:prstGeom prst="ellipse">
              <a:avLst/>
            </a:prstGeom>
            <a:noFill/>
            <a:ln w="38100">
              <a:solidFill>
                <a:schemeClr val="accent5">
                  <a:alpha val="23527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5EE1452-07C5-4D21-8912-E4A2AEFC29AB}"/>
              </a:ext>
            </a:extLst>
          </p:cNvPr>
          <p:cNvSpPr/>
          <p:nvPr/>
        </p:nvSpPr>
        <p:spPr>
          <a:xfrm>
            <a:off x="2685072" y="4333585"/>
            <a:ext cx="19224419" cy="41296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">
            <a:extLst>
              <a:ext uri="{FF2B5EF4-FFF2-40B4-BE49-F238E27FC236}">
                <a16:creationId xmlns:a16="http://schemas.microsoft.com/office/drawing/2014/main" xmlns="" id="{AE656338-F25A-104C-2AD0-4C89AEE369CA}"/>
              </a:ext>
            </a:extLst>
          </p:cNvPr>
          <p:cNvSpPr txBox="1">
            <a:spLocks/>
          </p:cNvSpPr>
          <p:nvPr/>
        </p:nvSpPr>
        <p:spPr>
          <a:xfrm>
            <a:off x="1285634" y="794857"/>
            <a:ext cx="8459257" cy="4825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500" spc="300">
                <a:solidFill>
                  <a:schemeClr val="bg1"/>
                </a:solidFill>
                <a:latin typeface="Montserra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10000"/>
              </a:lnSpc>
            </a:pPr>
            <a:r>
              <a:rPr lang="ru-RU" dirty="0"/>
              <a:t>ВСП” ФКРКМ ДНУ” </a:t>
            </a:r>
            <a:r>
              <a:rPr lang="ru-RU" dirty="0" smtClean="0"/>
              <a:t>ім. Олеся </a:t>
            </a:r>
            <a:r>
              <a:rPr lang="ru-RU" dirty="0"/>
              <a:t>Гончара</a:t>
            </a:r>
            <a:endParaRPr lang="en-US" dirty="0"/>
          </a:p>
        </p:txBody>
      </p:sp>
      <p:sp>
        <p:nvSpPr>
          <p:cNvPr id="13" name="Text">
            <a:extLst>
              <a:ext uri="{FF2B5EF4-FFF2-40B4-BE49-F238E27FC236}">
                <a16:creationId xmlns:a16="http://schemas.microsoft.com/office/drawing/2014/main" xmlns="" id="{97906F62-B4ED-96DF-84D8-E6605833B520}"/>
              </a:ext>
            </a:extLst>
          </p:cNvPr>
          <p:cNvSpPr txBox="1">
            <a:spLocks/>
          </p:cNvSpPr>
          <p:nvPr/>
        </p:nvSpPr>
        <p:spPr>
          <a:xfrm>
            <a:off x="10390404" y="786629"/>
            <a:ext cx="3600000" cy="488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500" spc="300">
                <a:solidFill>
                  <a:schemeClr val="bg1"/>
                </a:solidFill>
                <a:latin typeface="Montserra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algn="ctr">
              <a:lnSpc>
                <a:spcPct val="110000"/>
              </a:lnSpc>
            </a:pPr>
            <a:r>
              <a:rPr lang="uk-UA" dirty="0" smtClean="0"/>
              <a:t>Гуненко Ярослав</a:t>
            </a:r>
            <a:endParaRPr lang="en-US" dirty="0"/>
          </a:p>
        </p:txBody>
      </p:sp>
      <p:sp>
        <p:nvSpPr>
          <p:cNvPr id="14" name="Text">
            <a:extLst>
              <a:ext uri="{FF2B5EF4-FFF2-40B4-BE49-F238E27FC236}">
                <a16:creationId xmlns:a16="http://schemas.microsoft.com/office/drawing/2014/main" xmlns="" id="{1AA7ADA1-C66C-9F14-8EE7-E9AD418FEADD}"/>
              </a:ext>
            </a:extLst>
          </p:cNvPr>
          <p:cNvSpPr txBox="1">
            <a:spLocks/>
          </p:cNvSpPr>
          <p:nvPr/>
        </p:nvSpPr>
        <p:spPr>
          <a:xfrm>
            <a:off x="19256080" y="790833"/>
            <a:ext cx="3600000" cy="488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500" spc="300">
                <a:solidFill>
                  <a:schemeClr val="bg1"/>
                </a:solidFill>
                <a:latin typeface="Montserra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lnSpc>
                <a:spcPct val="110000"/>
              </a:lnSpc>
            </a:pPr>
            <a:r>
              <a:rPr lang="uk-UA" dirty="0" smtClean="0"/>
              <a:t>22.11.2024</a:t>
            </a:r>
            <a:endParaRPr lang="en-US" dirty="0"/>
          </a:p>
        </p:txBody>
      </p:sp>
      <p:sp>
        <p:nvSpPr>
          <p:cNvPr id="10" name="Text">
            <a:extLst>
              <a:ext uri="{FF2B5EF4-FFF2-40B4-BE49-F238E27FC236}">
                <a16:creationId xmlns:a16="http://schemas.microsoft.com/office/drawing/2014/main" xmlns="" id="{135CFFA3-0CC8-0628-206D-D825845A7104}"/>
              </a:ext>
            </a:extLst>
          </p:cNvPr>
          <p:cNvSpPr txBox="1">
            <a:spLocks/>
          </p:cNvSpPr>
          <p:nvPr/>
        </p:nvSpPr>
        <p:spPr>
          <a:xfrm>
            <a:off x="1285634" y="8944154"/>
            <a:ext cx="21960983" cy="376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4800" spc="300">
                <a:solidFill>
                  <a:schemeClr val="tx2"/>
                </a:solidFill>
                <a:latin typeface="Montserrat" pitchFamily="2" charset="77"/>
                <a:cs typeface="Poppins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Автор: Гуненко Ярослав Максимович</a:t>
            </a:r>
          </a:p>
          <a:p>
            <a:r>
              <a:rPr lang="ru-RU" dirty="0"/>
              <a:t>Група: ПЗ-21-1</a:t>
            </a:r>
          </a:p>
          <a:p>
            <a:r>
              <a:rPr lang="ru-RU" dirty="0"/>
              <a:t>Керівник: Гапоненко Н.В.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47ABCF8-C561-F736-5ADD-8796520A9450}"/>
              </a:ext>
            </a:extLst>
          </p:cNvPr>
          <p:cNvSpPr txBox="1"/>
          <p:nvPr/>
        </p:nvSpPr>
        <p:spPr>
          <a:xfrm>
            <a:off x="3085635" y="4382118"/>
            <a:ext cx="18224087" cy="408111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r">
              <a:defRPr sz="7200">
                <a:solidFill>
                  <a:schemeClr val="tx2"/>
                </a:solidFill>
                <a:latin typeface="Heebo Medium" pitchFamily="2" charset="-79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uk-UA" sz="9600" dirty="0" smtClean="0">
                <a:solidFill>
                  <a:schemeClr val="bg2"/>
                </a:solidFill>
              </a:rPr>
              <a:t>Програма обліку здачі Національного мультипредметного тесту</a:t>
            </a:r>
            <a:endParaRPr lang="uk-UA" sz="23900" b="1" dirty="0">
              <a:solidFill>
                <a:schemeClr val="bg2"/>
              </a:solidFill>
              <a:latin typeface="Montserrat" pitchFamily="2" charset="77"/>
              <a:ea typeface="Open Sans ExtraBold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5463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828D844-0EA9-FC1F-4E5B-A976050AEA08}"/>
              </a:ext>
            </a:extLst>
          </p:cNvPr>
          <p:cNvGrpSpPr/>
          <p:nvPr/>
        </p:nvGrpSpPr>
        <p:grpSpPr>
          <a:xfrm>
            <a:off x="-739775" y="-5535347"/>
            <a:ext cx="25857200" cy="25857200"/>
            <a:chOff x="17389309" y="-2181519"/>
            <a:chExt cx="17276617" cy="1727661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DFCB5108-9F97-A9AE-3C01-B746F7155E18}"/>
                </a:ext>
              </a:extLst>
            </p:cNvPr>
            <p:cNvSpPr/>
            <p:nvPr/>
          </p:nvSpPr>
          <p:spPr>
            <a:xfrm>
              <a:off x="22826966" y="3142531"/>
              <a:ext cx="6546236" cy="6546236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accent5">
                  <a:alpha val="23527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7622AAAA-02C9-7E6F-569D-CA8F92F45117}"/>
                </a:ext>
              </a:extLst>
            </p:cNvPr>
            <p:cNvSpPr/>
            <p:nvPr/>
          </p:nvSpPr>
          <p:spPr>
            <a:xfrm>
              <a:off x="17389309" y="-2181519"/>
              <a:ext cx="17276617" cy="17276617"/>
            </a:xfrm>
            <a:prstGeom prst="ellipse">
              <a:avLst/>
            </a:prstGeom>
            <a:noFill/>
            <a:ln w="38100">
              <a:solidFill>
                <a:schemeClr val="accent5">
                  <a:alpha val="23527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7B06C1A0-7053-4137-FC26-A7444D4957D1}"/>
                </a:ext>
              </a:extLst>
            </p:cNvPr>
            <p:cNvSpPr/>
            <p:nvPr/>
          </p:nvSpPr>
          <p:spPr>
            <a:xfrm>
              <a:off x="20126881" y="556053"/>
              <a:ext cx="11801472" cy="11801472"/>
            </a:xfrm>
            <a:prstGeom prst="ellipse">
              <a:avLst/>
            </a:prstGeom>
            <a:noFill/>
            <a:ln w="38100">
              <a:solidFill>
                <a:schemeClr val="accent5">
                  <a:alpha val="23527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9D56D36C-73C5-E685-A9B1-B1DE5E97508D}"/>
                </a:ext>
              </a:extLst>
            </p:cNvPr>
            <p:cNvSpPr/>
            <p:nvPr/>
          </p:nvSpPr>
          <p:spPr>
            <a:xfrm>
              <a:off x="18690947" y="-879881"/>
              <a:ext cx="14673340" cy="14673340"/>
            </a:xfrm>
            <a:prstGeom prst="ellipse">
              <a:avLst/>
            </a:prstGeom>
            <a:noFill/>
            <a:ln w="38100">
              <a:solidFill>
                <a:schemeClr val="accent5">
                  <a:alpha val="23527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97BDB452-96CF-94E4-C916-ABCB7CB7C0F5}"/>
                </a:ext>
              </a:extLst>
            </p:cNvPr>
            <p:cNvSpPr/>
            <p:nvPr/>
          </p:nvSpPr>
          <p:spPr>
            <a:xfrm>
              <a:off x="21335601" y="1764773"/>
              <a:ext cx="9384032" cy="9384032"/>
            </a:xfrm>
            <a:prstGeom prst="ellipse">
              <a:avLst/>
            </a:prstGeom>
            <a:noFill/>
            <a:ln w="38100">
              <a:solidFill>
                <a:schemeClr val="accent5">
                  <a:alpha val="23527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96070C3-C9A7-4BF2-FC7A-A78D857F3F9E}"/>
              </a:ext>
            </a:extLst>
          </p:cNvPr>
          <p:cNvSpPr/>
          <p:nvPr/>
        </p:nvSpPr>
        <p:spPr>
          <a:xfrm>
            <a:off x="2585469" y="4990801"/>
            <a:ext cx="19224419" cy="41296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F1818B0-4967-60DB-480B-07914B2AE013}"/>
              </a:ext>
            </a:extLst>
          </p:cNvPr>
          <p:cNvSpPr txBox="1"/>
          <p:nvPr/>
        </p:nvSpPr>
        <p:spPr>
          <a:xfrm>
            <a:off x="3085635" y="5681389"/>
            <a:ext cx="18224087" cy="239142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r">
              <a:defRPr sz="7200">
                <a:solidFill>
                  <a:schemeClr val="tx2"/>
                </a:solidFill>
                <a:latin typeface="Heebo Medium" pitchFamily="2" charset="-79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uk-UA" sz="16600" b="1" dirty="0" smtClean="0">
                <a:solidFill>
                  <a:schemeClr val="bg2"/>
                </a:solidFill>
                <a:latin typeface="Montserrat" pitchFamily="2" charset="77"/>
                <a:ea typeface="Open Sans ExtraBold" pitchFamily="2" charset="0"/>
                <a:cs typeface="Poppins" pitchFamily="2" charset="77"/>
              </a:rPr>
              <a:t>Дякую за увагу</a:t>
            </a:r>
            <a:endParaRPr lang="en-US" sz="16600" b="1" dirty="0">
              <a:solidFill>
                <a:schemeClr val="bg2"/>
              </a:solidFill>
              <a:latin typeface="Montserrat" pitchFamily="2" charset="77"/>
              <a:ea typeface="Open Sans ExtraBold" pitchFamily="2" charset="0"/>
              <a:cs typeface="Poppins" pitchFamily="2" charset="77"/>
            </a:endParaRPr>
          </a:p>
        </p:txBody>
      </p:sp>
      <p:sp>
        <p:nvSpPr>
          <p:cNvPr id="19" name="Text">
            <a:extLst>
              <a:ext uri="{FF2B5EF4-FFF2-40B4-BE49-F238E27FC236}">
                <a16:creationId xmlns:a16="http://schemas.microsoft.com/office/drawing/2014/main" xmlns="" id="{F0A6CEF8-B667-FDD9-EA2A-0F15FA6414E8}"/>
              </a:ext>
            </a:extLst>
          </p:cNvPr>
          <p:cNvSpPr txBox="1">
            <a:spLocks/>
          </p:cNvSpPr>
          <p:nvPr/>
        </p:nvSpPr>
        <p:spPr>
          <a:xfrm>
            <a:off x="1520825" y="9401704"/>
            <a:ext cx="21335255" cy="10477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4800" spc="300">
                <a:solidFill>
                  <a:schemeClr val="tx2"/>
                </a:solidFill>
                <a:latin typeface="Montserrat" pitchFamily="2" charset="77"/>
                <a:cs typeface="Poppins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uk-UA" dirty="0" smtClean="0">
                <a:solidFill>
                  <a:schemeClr val="tx1"/>
                </a:solidFill>
              </a:rPr>
              <a:t>Буду радий почути вашу думку 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">
            <a:extLst>
              <a:ext uri="{FF2B5EF4-FFF2-40B4-BE49-F238E27FC236}">
                <a16:creationId xmlns:a16="http://schemas.microsoft.com/office/drawing/2014/main" xmlns="" id="{AE656338-F25A-104C-2AD0-4C89AEE369CA}"/>
              </a:ext>
            </a:extLst>
          </p:cNvPr>
          <p:cNvSpPr txBox="1">
            <a:spLocks/>
          </p:cNvSpPr>
          <p:nvPr/>
        </p:nvSpPr>
        <p:spPr>
          <a:xfrm>
            <a:off x="1208333" y="799291"/>
            <a:ext cx="8459257" cy="4825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500" spc="300">
                <a:solidFill>
                  <a:schemeClr val="bg1"/>
                </a:solidFill>
                <a:latin typeface="Montserra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10000"/>
              </a:lnSpc>
            </a:pPr>
            <a:r>
              <a:rPr lang="ru-RU" dirty="0"/>
              <a:t>ВСП” ФКРКМ ДНУ” </a:t>
            </a:r>
            <a:r>
              <a:rPr lang="ru-RU" dirty="0" smtClean="0"/>
              <a:t>ім. Олеся </a:t>
            </a:r>
            <a:r>
              <a:rPr lang="ru-RU" dirty="0"/>
              <a:t>Гончара</a:t>
            </a:r>
            <a:endParaRPr lang="en-US" dirty="0"/>
          </a:p>
        </p:txBody>
      </p:sp>
      <p:sp>
        <p:nvSpPr>
          <p:cNvPr id="15" name="Text">
            <a:extLst>
              <a:ext uri="{FF2B5EF4-FFF2-40B4-BE49-F238E27FC236}">
                <a16:creationId xmlns:a16="http://schemas.microsoft.com/office/drawing/2014/main" xmlns="" id="{97906F62-B4ED-96DF-84D8-E6605833B520}"/>
              </a:ext>
            </a:extLst>
          </p:cNvPr>
          <p:cNvSpPr txBox="1">
            <a:spLocks/>
          </p:cNvSpPr>
          <p:nvPr/>
        </p:nvSpPr>
        <p:spPr>
          <a:xfrm>
            <a:off x="10313103" y="791063"/>
            <a:ext cx="3600000" cy="488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500" spc="300">
                <a:solidFill>
                  <a:schemeClr val="bg1"/>
                </a:solidFill>
                <a:latin typeface="Montserra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algn="ctr">
              <a:lnSpc>
                <a:spcPct val="110000"/>
              </a:lnSpc>
            </a:pPr>
            <a:r>
              <a:rPr lang="uk-UA" dirty="0" smtClean="0"/>
              <a:t>Гуненко Ярослав</a:t>
            </a:r>
            <a:endParaRPr lang="en-US" dirty="0"/>
          </a:p>
        </p:txBody>
      </p:sp>
      <p:sp>
        <p:nvSpPr>
          <p:cNvPr id="16" name="Text">
            <a:extLst>
              <a:ext uri="{FF2B5EF4-FFF2-40B4-BE49-F238E27FC236}">
                <a16:creationId xmlns:a16="http://schemas.microsoft.com/office/drawing/2014/main" xmlns="" id="{1AA7ADA1-C66C-9F14-8EE7-E9AD418FEADD}"/>
              </a:ext>
            </a:extLst>
          </p:cNvPr>
          <p:cNvSpPr txBox="1">
            <a:spLocks/>
          </p:cNvSpPr>
          <p:nvPr/>
        </p:nvSpPr>
        <p:spPr>
          <a:xfrm>
            <a:off x="19178779" y="795267"/>
            <a:ext cx="3600000" cy="488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500" spc="300">
                <a:solidFill>
                  <a:schemeClr val="bg1"/>
                </a:solidFill>
                <a:latin typeface="Montserra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lnSpc>
                <a:spcPct val="110000"/>
              </a:lnSpc>
            </a:pPr>
            <a:r>
              <a:rPr lang="uk-UA" dirty="0" smtClean="0"/>
              <a:t>22.11.2024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6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A group of women standing together&#10;&#10;Description automatically generated">
            <a:extLst>
              <a:ext uri="{FF2B5EF4-FFF2-40B4-BE49-F238E27FC236}">
                <a16:creationId xmlns:a16="http://schemas.microsoft.com/office/drawing/2014/main" xmlns="" id="{5C18FAA0-B251-C7DD-4716-437ED6EE55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78963" y="1757998"/>
            <a:ext cx="12598400" cy="7670800"/>
          </a:xfrm>
        </p:spPr>
      </p:pic>
      <p:sp>
        <p:nvSpPr>
          <p:cNvPr id="24" name="Round Diagonal Corner Rectangle 23">
            <a:extLst>
              <a:ext uri="{FF2B5EF4-FFF2-40B4-BE49-F238E27FC236}">
                <a16:creationId xmlns:a16="http://schemas.microsoft.com/office/drawing/2014/main" xmlns="" id="{0F989E9F-468C-0309-B65B-8CB3AD5ACBF6}"/>
              </a:ext>
            </a:extLst>
          </p:cNvPr>
          <p:cNvSpPr/>
          <p:nvPr/>
        </p:nvSpPr>
        <p:spPr>
          <a:xfrm>
            <a:off x="0" y="7782611"/>
            <a:ext cx="11228832" cy="138534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0FCCDC2-40BA-F15B-9F8A-B995F5D65ADD}"/>
              </a:ext>
            </a:extLst>
          </p:cNvPr>
          <p:cNvSpPr txBox="1"/>
          <p:nvPr/>
        </p:nvSpPr>
        <p:spPr>
          <a:xfrm>
            <a:off x="1045029" y="10111109"/>
            <a:ext cx="20584976" cy="19205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r>
              <a:rPr lang="ru-RU" sz="4000" dirty="0" smtClean="0"/>
              <a:t>Мета </a:t>
            </a:r>
            <a:r>
              <a:rPr lang="ru-RU" sz="4000" dirty="0"/>
              <a:t>проєкту: автоматизація обліку учасників тесту, їх результатів та сертифікатів.</a:t>
            </a:r>
          </a:p>
          <a:p>
            <a:r>
              <a:rPr lang="ru-RU" sz="4000" dirty="0" smtClean="0"/>
              <a:t>Проблема</a:t>
            </a:r>
            <a:r>
              <a:rPr lang="ru-RU" sz="4000" dirty="0"/>
              <a:t>: існуючі програми складні у використанні та залежні від Інтернету.</a:t>
            </a:r>
            <a:endParaRPr lang="ru-RU" sz="4000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xmlns="" id="{59AC8CDC-0A61-E1F4-D6EA-5C38DE941315}"/>
              </a:ext>
            </a:extLst>
          </p:cNvPr>
          <p:cNvSpPr txBox="1"/>
          <p:nvPr/>
        </p:nvSpPr>
        <p:spPr>
          <a:xfrm>
            <a:off x="339635" y="7642803"/>
            <a:ext cx="10423616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defRPr sz="8800" b="1" spc="300">
                <a:solidFill>
                  <a:schemeClr val="bg2"/>
                </a:solidFill>
                <a:latin typeface="Poppins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>
              <a:lnSpc>
                <a:spcPct val="110000"/>
              </a:lnSpc>
            </a:pPr>
            <a:r>
              <a:rPr lang="uk-UA" sz="8000" dirty="0" smtClean="0">
                <a:solidFill>
                  <a:schemeClr val="accent4"/>
                </a:solidFill>
                <a:latin typeface="Montserrat" pitchFamily="2" charset="77"/>
              </a:rPr>
              <a:t>Мета та проблема</a:t>
            </a:r>
            <a:endParaRPr lang="en-US" sz="8000" dirty="0">
              <a:solidFill>
                <a:schemeClr val="accent4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2176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9" descr="A hand holding a stack of books&#10;&#10;Description automatically generated">
            <a:extLst>
              <a:ext uri="{FF2B5EF4-FFF2-40B4-BE49-F238E27FC236}">
                <a16:creationId xmlns:a16="http://schemas.microsoft.com/office/drawing/2014/main" xmlns="" id="{97C0C7C5-8DBF-B619-5535-95F23436094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245" r="19245"/>
          <a:stretch/>
        </p:blipFill>
        <p:spPr/>
      </p:pic>
      <p:sp>
        <p:nvSpPr>
          <p:cNvPr id="24" name="Round Diagonal Corner Rectangle 23">
            <a:extLst>
              <a:ext uri="{FF2B5EF4-FFF2-40B4-BE49-F238E27FC236}">
                <a16:creationId xmlns:a16="http://schemas.microsoft.com/office/drawing/2014/main" xmlns="" id="{0F989E9F-468C-0309-B65B-8CB3AD5ACBF6}"/>
              </a:ext>
            </a:extLst>
          </p:cNvPr>
          <p:cNvSpPr/>
          <p:nvPr/>
        </p:nvSpPr>
        <p:spPr>
          <a:xfrm>
            <a:off x="-1" y="7782611"/>
            <a:ext cx="19254651" cy="138534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0FCCDC2-40BA-F15B-9F8A-B995F5D65ADD}"/>
              </a:ext>
            </a:extLst>
          </p:cNvPr>
          <p:cNvSpPr txBox="1"/>
          <p:nvPr/>
        </p:nvSpPr>
        <p:spPr>
          <a:xfrm>
            <a:off x="2808605" y="10111109"/>
            <a:ext cx="18821400" cy="266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r>
              <a:rPr lang="ru-RU" sz="4000" dirty="0"/>
              <a:t>Ціль: створити простий та зручний додаток для центрів оцінювання</a:t>
            </a:r>
            <a:r>
              <a:rPr lang="ru-RU" sz="4000" dirty="0" smtClean="0"/>
              <a:t>.</a:t>
            </a:r>
          </a:p>
          <a:p>
            <a:r>
              <a:rPr lang="uk-UA" sz="4000" dirty="0" smtClean="0"/>
              <a:t>Цільовою аудиторією додатку є співробітники сервісних центрів оцінювання НМТ.</a:t>
            </a:r>
            <a:endParaRPr lang="ru-RU" sz="4000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xmlns="" id="{59AC8CDC-0A61-E1F4-D6EA-5C38DE941315}"/>
              </a:ext>
            </a:extLst>
          </p:cNvPr>
          <p:cNvSpPr txBox="1"/>
          <p:nvPr/>
        </p:nvSpPr>
        <p:spPr>
          <a:xfrm>
            <a:off x="339634" y="7642803"/>
            <a:ext cx="18470879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defRPr sz="8800" b="1" spc="300">
                <a:solidFill>
                  <a:schemeClr val="bg2"/>
                </a:solidFill>
                <a:latin typeface="Poppins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>
              <a:lnSpc>
                <a:spcPct val="110000"/>
              </a:lnSpc>
            </a:pPr>
            <a:r>
              <a:rPr lang="uk-UA" sz="8000" dirty="0" smtClean="0">
                <a:solidFill>
                  <a:schemeClr val="accent4"/>
                </a:solidFill>
                <a:latin typeface="Montserrat" pitchFamily="2" charset="77"/>
              </a:rPr>
              <a:t>Ціль та цільова аудиторія додатку</a:t>
            </a:r>
            <a:endParaRPr lang="en-US" sz="8000" dirty="0">
              <a:solidFill>
                <a:schemeClr val="accent4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5687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Placeholder 29" descr="A room with many books on shelves&#10;&#10;Description automatically generated">
            <a:extLst>
              <a:ext uri="{FF2B5EF4-FFF2-40B4-BE49-F238E27FC236}">
                <a16:creationId xmlns:a16="http://schemas.microsoft.com/office/drawing/2014/main" xmlns="" id="{B42A8D56-AE65-6150-EC9E-10B5469DDDB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32" name="Round Diagonal Corner Rectangle 31">
            <a:extLst>
              <a:ext uri="{FF2B5EF4-FFF2-40B4-BE49-F238E27FC236}">
                <a16:creationId xmlns:a16="http://schemas.microsoft.com/office/drawing/2014/main" xmlns="" id="{49891147-155C-E56D-BAD8-0D0A51B25152}"/>
              </a:ext>
            </a:extLst>
          </p:cNvPr>
          <p:cNvSpPr/>
          <p:nvPr/>
        </p:nvSpPr>
        <p:spPr>
          <a:xfrm>
            <a:off x="0" y="1741670"/>
            <a:ext cx="9927771" cy="138534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80CD9BC-0EEC-44E5-BB34-6333BBBE977B}"/>
              </a:ext>
            </a:extLst>
          </p:cNvPr>
          <p:cNvSpPr txBox="1"/>
          <p:nvPr/>
        </p:nvSpPr>
        <p:spPr>
          <a:xfrm>
            <a:off x="4785376" y="9001360"/>
            <a:ext cx="7080074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r>
              <a:rPr lang="uk-UA" dirty="0" smtClean="0"/>
              <a:t>Ведення таблиці умови проходження, результати та сертифікати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0C718EE-4E10-C805-EA50-BD81D6BE32FA}"/>
              </a:ext>
            </a:extLst>
          </p:cNvPr>
          <p:cNvSpPr txBox="1"/>
          <p:nvPr/>
        </p:nvSpPr>
        <p:spPr>
          <a:xfrm>
            <a:off x="4785379" y="10893565"/>
            <a:ext cx="7080074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r>
              <a:rPr lang="uk-UA" dirty="0" smtClean="0"/>
              <a:t>Введення таблиці навчальні предмети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0DD8B44-60CA-B9A2-7EAF-11EFF81DE361}"/>
              </a:ext>
            </a:extLst>
          </p:cNvPr>
          <p:cNvSpPr txBox="1"/>
          <p:nvPr/>
        </p:nvSpPr>
        <p:spPr>
          <a:xfrm>
            <a:off x="15959957" y="9001360"/>
            <a:ext cx="6558165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r>
              <a:rPr lang="uk-UA" dirty="0" smtClean="0"/>
              <a:t>Ведення таблиці сертифікати та генерацію звіту-сертифікату у вигляді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A860756-B927-5BCC-F735-CA3868A8CF93}"/>
              </a:ext>
            </a:extLst>
          </p:cNvPr>
          <p:cNvSpPr txBox="1"/>
          <p:nvPr/>
        </p:nvSpPr>
        <p:spPr>
          <a:xfrm>
            <a:off x="15959960" y="10893565"/>
            <a:ext cx="6558165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r>
              <a:rPr lang="uk-UA" dirty="0" smtClean="0"/>
              <a:t>Ведення таблиці Учасники</a:t>
            </a:r>
            <a:endParaRPr lang="en-US" dirty="0"/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xmlns="" id="{BFACD0F9-877D-7286-31CC-5A8C24909FB1}"/>
              </a:ext>
            </a:extLst>
          </p:cNvPr>
          <p:cNvSpPr txBox="1"/>
          <p:nvPr/>
        </p:nvSpPr>
        <p:spPr>
          <a:xfrm>
            <a:off x="847098" y="8910891"/>
            <a:ext cx="3938281" cy="131112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b="1">
                <a:solidFill>
                  <a:schemeClr val="accent2">
                    <a:lumMod val="60000"/>
                    <a:lumOff val="40000"/>
                  </a:schemeClr>
                </a:solidFill>
                <a:latin typeface="Montserrat" pitchFamily="2" charset="77"/>
                <a:ea typeface="Arimo" panose="020B0604020202020204" pitchFamily="34" charset="0"/>
                <a:cs typeface="Space Grotesk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r>
              <a:rPr lang="uk-UA" dirty="0" smtClean="0">
                <a:solidFill>
                  <a:schemeClr val="tx2"/>
                </a:solidFill>
              </a:rPr>
              <a:t>Облік результатів</a:t>
            </a:r>
            <a:endParaRPr lang="es-SV" dirty="0">
              <a:solidFill>
                <a:schemeClr val="tx2"/>
              </a:solidFill>
            </a:endParaRP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xmlns="" id="{8D7FDF8E-BD1D-A2C2-C289-0B4E8A85DAD2}"/>
              </a:ext>
            </a:extLst>
          </p:cNvPr>
          <p:cNvSpPr txBox="1"/>
          <p:nvPr/>
        </p:nvSpPr>
        <p:spPr>
          <a:xfrm>
            <a:off x="829624" y="10476880"/>
            <a:ext cx="4134261" cy="192052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b="1">
                <a:solidFill>
                  <a:schemeClr val="accent2">
                    <a:lumMod val="60000"/>
                    <a:lumOff val="40000"/>
                  </a:schemeClr>
                </a:solidFill>
                <a:latin typeface="Montserrat" pitchFamily="2" charset="77"/>
                <a:ea typeface="Arimo" panose="020B0604020202020204" pitchFamily="34" charset="0"/>
                <a:cs typeface="Space Grotesk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r>
              <a:rPr lang="uk-UA" dirty="0" smtClean="0">
                <a:solidFill>
                  <a:schemeClr val="tx2"/>
                </a:solidFill>
              </a:rPr>
              <a:t>Облік навчальних предметів</a:t>
            </a:r>
            <a:endParaRPr lang="es-SV" dirty="0">
              <a:solidFill>
                <a:schemeClr val="tx2"/>
              </a:solidFill>
            </a:endParaRP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xmlns="" id="{8C5536FE-62BF-4EDE-ABE7-BD1E829070E2}"/>
              </a:ext>
            </a:extLst>
          </p:cNvPr>
          <p:cNvSpPr txBox="1"/>
          <p:nvPr/>
        </p:nvSpPr>
        <p:spPr>
          <a:xfrm>
            <a:off x="11573691" y="8983135"/>
            <a:ext cx="4190283" cy="131112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b="1">
                <a:solidFill>
                  <a:schemeClr val="accent2">
                    <a:lumMod val="60000"/>
                    <a:lumOff val="40000"/>
                  </a:schemeClr>
                </a:solidFill>
                <a:latin typeface="Montserrat" pitchFamily="2" charset="77"/>
                <a:ea typeface="Arimo" panose="020B0604020202020204" pitchFamily="34" charset="0"/>
                <a:cs typeface="Space Grotesk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r>
              <a:rPr lang="uk-UA" dirty="0" smtClean="0">
                <a:solidFill>
                  <a:schemeClr val="tx2"/>
                </a:solidFill>
              </a:rPr>
              <a:t>Облік сертифікатів</a:t>
            </a:r>
            <a:endParaRPr lang="es-SV" dirty="0">
              <a:solidFill>
                <a:schemeClr val="tx2"/>
              </a:solidFill>
            </a:endParaRP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xmlns="" id="{A6226BB1-40CB-AEB1-BEB6-2A6742CB7B52}"/>
              </a:ext>
            </a:extLst>
          </p:cNvPr>
          <p:cNvSpPr txBox="1"/>
          <p:nvPr/>
        </p:nvSpPr>
        <p:spPr>
          <a:xfrm>
            <a:off x="11573692" y="11095003"/>
            <a:ext cx="4230040" cy="7017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b="1">
                <a:solidFill>
                  <a:schemeClr val="accent2">
                    <a:lumMod val="60000"/>
                    <a:lumOff val="40000"/>
                  </a:schemeClr>
                </a:solidFill>
                <a:latin typeface="Montserrat" pitchFamily="2" charset="77"/>
                <a:ea typeface="Arimo" panose="020B0604020202020204" pitchFamily="34" charset="0"/>
                <a:cs typeface="Space Grotesk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r>
              <a:rPr lang="uk-UA" dirty="0" smtClean="0">
                <a:solidFill>
                  <a:schemeClr val="tx2"/>
                </a:solidFill>
              </a:rPr>
              <a:t>Облік учасників</a:t>
            </a:r>
            <a:endParaRPr lang="es-SV" dirty="0">
              <a:solidFill>
                <a:schemeClr val="tx2"/>
              </a:solidFill>
            </a:endParaRP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xmlns="" id="{39448F83-037A-A33F-0C7C-BFD573E86A69}"/>
              </a:ext>
            </a:extLst>
          </p:cNvPr>
          <p:cNvSpPr txBox="1"/>
          <p:nvPr/>
        </p:nvSpPr>
        <p:spPr>
          <a:xfrm>
            <a:off x="-182880" y="1571335"/>
            <a:ext cx="10319657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defRPr sz="8800" b="1" spc="300">
                <a:solidFill>
                  <a:schemeClr val="bg2"/>
                </a:solidFill>
                <a:latin typeface="Poppins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>
              <a:lnSpc>
                <a:spcPct val="110000"/>
              </a:lnSpc>
            </a:pPr>
            <a:r>
              <a:rPr lang="uk-UA" sz="8000" dirty="0" smtClean="0">
                <a:solidFill>
                  <a:schemeClr val="accent4"/>
                </a:solidFill>
                <a:latin typeface="Montserrat" pitchFamily="2" charset="77"/>
              </a:rPr>
              <a:t> Основні завдання</a:t>
            </a:r>
            <a:endParaRPr lang="en-US" sz="8000" dirty="0">
              <a:solidFill>
                <a:schemeClr val="accent4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8136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xmlns="" id="{6A066B4A-14E1-B49D-768C-7ABEE7A6C463}"/>
              </a:ext>
            </a:extLst>
          </p:cNvPr>
          <p:cNvSpPr/>
          <p:nvPr/>
        </p:nvSpPr>
        <p:spPr>
          <a:xfrm rot="16200000">
            <a:off x="-4166432" y="6667275"/>
            <a:ext cx="12735979" cy="1361465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D5A43BE-2EAE-EBB7-AE6E-EA8D7C6D2198}"/>
              </a:ext>
            </a:extLst>
          </p:cNvPr>
          <p:cNvSpPr txBox="1"/>
          <p:nvPr/>
        </p:nvSpPr>
        <p:spPr>
          <a:xfrm>
            <a:off x="4108220" y="10038420"/>
            <a:ext cx="18139006" cy="20274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r>
              <a:rPr lang="uk-UA" sz="3200" dirty="0" smtClean="0"/>
              <a:t>При виконанні курсового проєкту використано середовище розробки </a:t>
            </a:r>
            <a:r>
              <a:rPr lang="en-US" sz="3200" dirty="0" smtClean="0"/>
              <a:t>C++ builder </a:t>
            </a:r>
            <a:r>
              <a:rPr lang="uk-UA" sz="3200" dirty="0" smtClean="0"/>
              <a:t>з використанням  бібілотеки </a:t>
            </a:r>
            <a:r>
              <a:rPr lang="en-US" sz="3200" dirty="0" smtClean="0"/>
              <a:t>VCL. </a:t>
            </a:r>
            <a:r>
              <a:rPr lang="uk-UA" sz="3200" dirty="0" smtClean="0"/>
              <a:t>Для роботи з базою даних використано </a:t>
            </a:r>
            <a:r>
              <a:rPr lang="en-US" sz="3200" dirty="0" smtClean="0"/>
              <a:t>MySQL </a:t>
            </a:r>
            <a:r>
              <a:rPr lang="uk-UA" sz="3200" dirty="0" smtClean="0"/>
              <a:t>версії 8.0 та </a:t>
            </a:r>
            <a:r>
              <a:rPr lang="en-US" sz="3200" dirty="0" smtClean="0"/>
              <a:t>MySQL ODBC Connector </a:t>
            </a:r>
            <a:r>
              <a:rPr lang="uk-UA" sz="3200" dirty="0" smtClean="0"/>
              <a:t>версії 5.3 для робот</a:t>
            </a:r>
            <a:r>
              <a:rPr lang="ru-RU" sz="3200" dirty="0" smtClean="0"/>
              <a:t>ы з компонентам</a:t>
            </a:r>
            <a:r>
              <a:rPr lang="uk-UA" sz="3200" dirty="0" smtClean="0"/>
              <a:t>и </a:t>
            </a:r>
            <a:r>
              <a:rPr lang="en-US" sz="3200" dirty="0" smtClean="0"/>
              <a:t>ADO.</a:t>
            </a:r>
            <a:endParaRPr lang="en-US" sz="3200" dirty="0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xmlns="" id="{C0FABB8D-7DDE-DEA6-702F-A157AA5F572E}"/>
              </a:ext>
            </a:extLst>
          </p:cNvPr>
          <p:cNvSpPr txBox="1"/>
          <p:nvPr/>
        </p:nvSpPr>
        <p:spPr>
          <a:xfrm rot="16200000">
            <a:off x="-3965808" y="6717410"/>
            <a:ext cx="12096620" cy="1221296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defRPr sz="8800" b="1" spc="300">
                <a:solidFill>
                  <a:schemeClr val="bg2"/>
                </a:solidFill>
                <a:latin typeface="Poppins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>
              <a:lnSpc>
                <a:spcPct val="110000"/>
              </a:lnSpc>
            </a:pPr>
            <a:r>
              <a:rPr lang="uk-UA" sz="7200" dirty="0" smtClean="0"/>
              <a:t>Використані технології</a:t>
            </a:r>
            <a:endParaRPr lang="uk-UA" sz="7200" dirty="0">
              <a:solidFill>
                <a:schemeClr val="accent4"/>
              </a:solidFill>
              <a:latin typeface="Montserrat" pitchFamily="2" charset="77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646" y="2259104"/>
            <a:ext cx="17128380" cy="72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2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Placeholder 29" descr="A group of women sitting at a table looking at a computer&#10;&#10;Description automatically generated">
            <a:extLst>
              <a:ext uri="{FF2B5EF4-FFF2-40B4-BE49-F238E27FC236}">
                <a16:creationId xmlns:a16="http://schemas.microsoft.com/office/drawing/2014/main" xmlns="" id="{87066ED9-707E-B52C-6E21-E7C969C22AA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47825" y="1931988"/>
            <a:ext cx="10468441" cy="9680892"/>
          </a:xfrm>
        </p:spPr>
      </p:pic>
      <p:sp>
        <p:nvSpPr>
          <p:cNvPr id="32" name="Round Diagonal Corner Rectangle 31">
            <a:extLst>
              <a:ext uri="{FF2B5EF4-FFF2-40B4-BE49-F238E27FC236}">
                <a16:creationId xmlns:a16="http://schemas.microsoft.com/office/drawing/2014/main" xmlns="" id="{84C32B44-8A52-5257-92A5-C901285A78D6}"/>
              </a:ext>
            </a:extLst>
          </p:cNvPr>
          <p:cNvSpPr/>
          <p:nvPr/>
        </p:nvSpPr>
        <p:spPr>
          <a:xfrm>
            <a:off x="0" y="10851895"/>
            <a:ext cx="12728448" cy="138534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144EC54-7152-6DB1-F348-3299A74D82BB}"/>
              </a:ext>
            </a:extLst>
          </p:cNvPr>
          <p:cNvSpPr txBox="1"/>
          <p:nvPr/>
        </p:nvSpPr>
        <p:spPr>
          <a:xfrm>
            <a:off x="15189887" y="3023418"/>
            <a:ext cx="6558165" cy="21016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r>
              <a:rPr lang="uk-UA" sz="2400" dirty="0" smtClean="0"/>
              <a:t>Авторизація користувачів та створення </a:t>
            </a:r>
            <a:r>
              <a:rPr lang="en-US" sz="2400" dirty="0" smtClean="0"/>
              <a:t>ini </a:t>
            </a:r>
            <a:r>
              <a:rPr lang="uk-UA" sz="2400" dirty="0" smtClean="0"/>
              <a:t>файлів для шаблону назви, якщо він відсутній при авторизації </a:t>
            </a:r>
            <a:r>
              <a:rPr lang="en-US" sz="2400" dirty="0" smtClean="0"/>
              <a:t>“</a:t>
            </a:r>
            <a:r>
              <a:rPr lang="uk-UA" sz="2400" dirty="0" smtClean="0"/>
              <a:t>Головний адміністратор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05319D9-0415-24EE-5AE4-066E9B8F0D8F}"/>
              </a:ext>
            </a:extLst>
          </p:cNvPr>
          <p:cNvSpPr txBox="1"/>
          <p:nvPr/>
        </p:nvSpPr>
        <p:spPr>
          <a:xfrm>
            <a:off x="15189888" y="5846588"/>
            <a:ext cx="6558165" cy="15992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r>
              <a:rPr lang="uk-UA" sz="2400" dirty="0" smtClean="0"/>
              <a:t>Стисла інформація про результати складання екзамену з меню для переходу між іншими модулями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ACAED3C-2256-8AD8-AA11-44FDF3FE630E}"/>
              </a:ext>
            </a:extLst>
          </p:cNvPr>
          <p:cNvSpPr txBox="1"/>
          <p:nvPr/>
        </p:nvSpPr>
        <p:spPr>
          <a:xfrm>
            <a:off x="15189888" y="8465345"/>
            <a:ext cx="6558165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r>
              <a:rPr lang="uk-UA" dirty="0" smtClean="0"/>
              <a:t>Окремі модулі для кожного аспекту інформації про екзамен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35682EC-7783-71C5-FA90-5070D6522716}"/>
              </a:ext>
            </a:extLst>
          </p:cNvPr>
          <p:cNvSpPr txBox="1"/>
          <p:nvPr/>
        </p:nvSpPr>
        <p:spPr>
          <a:xfrm>
            <a:off x="15189888" y="11048486"/>
            <a:ext cx="6558165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r>
              <a:rPr lang="uk-UA" dirty="0" smtClean="0"/>
              <a:t>Коротка інформація про тему та мету проєкту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4337DB2-A5BB-59C9-1C46-271F7C18DC09}"/>
              </a:ext>
            </a:extLst>
          </p:cNvPr>
          <p:cNvSpPr txBox="1"/>
          <p:nvPr/>
        </p:nvSpPr>
        <p:spPr>
          <a:xfrm>
            <a:off x="15189888" y="2399548"/>
            <a:ext cx="7542889" cy="7017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defRPr b="1">
                <a:solidFill>
                  <a:schemeClr val="accent4"/>
                </a:solidFill>
                <a:latin typeface="Montserrat" pitchFamily="2" charset="77"/>
                <a:ea typeface="Arimo" panose="020B0604020202020204" pitchFamily="34" charset="0"/>
                <a:cs typeface="Space Grotesk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pPr algn="l"/>
            <a:r>
              <a:rPr lang="uk-UA" dirty="0" smtClean="0">
                <a:solidFill>
                  <a:schemeClr val="tx2"/>
                </a:solidFill>
              </a:rPr>
              <a:t>Вікно авторизації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C13D4EA-083B-9CE2-934F-09A3AFCBC107}"/>
              </a:ext>
            </a:extLst>
          </p:cNvPr>
          <p:cNvSpPr txBox="1"/>
          <p:nvPr/>
        </p:nvSpPr>
        <p:spPr>
          <a:xfrm>
            <a:off x="15189888" y="5167549"/>
            <a:ext cx="7542889" cy="7017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defRPr b="1">
                <a:solidFill>
                  <a:schemeClr val="accent4"/>
                </a:solidFill>
                <a:latin typeface="Montserrat" pitchFamily="2" charset="77"/>
                <a:ea typeface="Arimo" panose="020B0604020202020204" pitchFamily="34" charset="0"/>
                <a:cs typeface="Space Grotesk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pPr algn="l"/>
            <a:r>
              <a:rPr lang="uk-UA" dirty="0" smtClean="0">
                <a:solidFill>
                  <a:schemeClr val="tx2"/>
                </a:solidFill>
              </a:rPr>
              <a:t>Головне вікно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D587319-5BD2-EB9D-B0D3-D15997438FF8}"/>
              </a:ext>
            </a:extLst>
          </p:cNvPr>
          <p:cNvSpPr txBox="1"/>
          <p:nvPr/>
        </p:nvSpPr>
        <p:spPr>
          <a:xfrm>
            <a:off x="15189887" y="7584684"/>
            <a:ext cx="7542889" cy="7017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defRPr b="1">
                <a:solidFill>
                  <a:schemeClr val="accent4"/>
                </a:solidFill>
                <a:latin typeface="Montserrat" pitchFamily="2" charset="77"/>
                <a:ea typeface="Arimo" panose="020B0604020202020204" pitchFamily="34" charset="0"/>
                <a:cs typeface="Space Grotesk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pPr algn="l"/>
            <a:r>
              <a:rPr lang="uk-UA" dirty="0" smtClean="0">
                <a:solidFill>
                  <a:schemeClr val="tx2"/>
                </a:solidFill>
              </a:rPr>
              <a:t>Модулі для обліку даних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5D9277B-00D7-26B4-77E0-EFA6F3BE2670}"/>
              </a:ext>
            </a:extLst>
          </p:cNvPr>
          <p:cNvSpPr txBox="1"/>
          <p:nvPr/>
        </p:nvSpPr>
        <p:spPr>
          <a:xfrm>
            <a:off x="15189888" y="10258483"/>
            <a:ext cx="7542889" cy="7017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defRPr b="1">
                <a:solidFill>
                  <a:schemeClr val="accent4"/>
                </a:solidFill>
                <a:latin typeface="Montserrat" pitchFamily="2" charset="77"/>
                <a:ea typeface="Arimo" panose="020B0604020202020204" pitchFamily="34" charset="0"/>
                <a:cs typeface="Space Grotesk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pPr algn="l"/>
            <a:r>
              <a:rPr lang="uk-UA" dirty="0" smtClean="0">
                <a:solidFill>
                  <a:schemeClr val="tx2"/>
                </a:solidFill>
              </a:rPr>
              <a:t>Модуль про додаток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83A9435-48C8-B3B5-8E20-75288DF4AC5E}"/>
              </a:ext>
            </a:extLst>
          </p:cNvPr>
          <p:cNvSpPr txBox="1"/>
          <p:nvPr/>
        </p:nvSpPr>
        <p:spPr>
          <a:xfrm>
            <a:off x="13243944" y="2210378"/>
            <a:ext cx="1798453" cy="13060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defRPr sz="7700"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r>
              <a:rPr lang="en-US" dirty="0"/>
              <a:t>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8CE1523-6ACA-EAA9-8912-FDEE7DC93482}"/>
              </a:ext>
            </a:extLst>
          </p:cNvPr>
          <p:cNvSpPr txBox="1"/>
          <p:nvPr/>
        </p:nvSpPr>
        <p:spPr>
          <a:xfrm>
            <a:off x="13243943" y="4984688"/>
            <a:ext cx="1798453" cy="13060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defRPr sz="7700"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r>
              <a:rPr lang="en-US" dirty="0"/>
              <a:t>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67B4F26-3571-BD89-633D-C7FF02B45946}"/>
              </a:ext>
            </a:extLst>
          </p:cNvPr>
          <p:cNvSpPr txBox="1"/>
          <p:nvPr/>
        </p:nvSpPr>
        <p:spPr>
          <a:xfrm>
            <a:off x="13243944" y="7416847"/>
            <a:ext cx="1798453" cy="13060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7700" b="1">
                <a:solidFill>
                  <a:schemeClr val="tx2"/>
                </a:solidFill>
                <a:latin typeface="Raleway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dirty="0">
                <a:latin typeface="Montserrat" pitchFamily="2" charset="77"/>
              </a:rPr>
              <a:t>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F369CB5-8A4E-D611-D3CF-9700BB98FF1B}"/>
              </a:ext>
            </a:extLst>
          </p:cNvPr>
          <p:cNvSpPr txBox="1"/>
          <p:nvPr/>
        </p:nvSpPr>
        <p:spPr>
          <a:xfrm>
            <a:off x="13243944" y="9999988"/>
            <a:ext cx="1798453" cy="13060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7700" b="1">
                <a:solidFill>
                  <a:schemeClr val="tx2"/>
                </a:solidFill>
                <a:latin typeface="Raleway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dirty="0">
                <a:latin typeface="Montserrat" pitchFamily="2" charset="77"/>
              </a:rPr>
              <a:t>04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xmlns="" id="{2963BA40-037D-8ADE-5BFE-9DC8B89A581B}"/>
              </a:ext>
            </a:extLst>
          </p:cNvPr>
          <p:cNvSpPr txBox="1"/>
          <p:nvPr/>
        </p:nvSpPr>
        <p:spPr>
          <a:xfrm>
            <a:off x="-147491" y="10740709"/>
            <a:ext cx="12704321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defRPr sz="8800" b="1" spc="300">
                <a:solidFill>
                  <a:schemeClr val="bg2"/>
                </a:solidFill>
                <a:latin typeface="Poppins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uk-UA" sz="8000" dirty="0" smtClean="0">
                <a:solidFill>
                  <a:schemeClr val="accent4"/>
                </a:solidFill>
                <a:latin typeface="Montserrat" pitchFamily="2" charset="77"/>
              </a:rPr>
              <a:t>Інтерфейс користувача</a:t>
            </a:r>
            <a:endParaRPr lang="en-US" sz="8000" dirty="0">
              <a:solidFill>
                <a:schemeClr val="accent4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190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xmlns="" id="{6A066B4A-14E1-B49D-768C-7ABEE7A6C463}"/>
              </a:ext>
            </a:extLst>
          </p:cNvPr>
          <p:cNvSpPr/>
          <p:nvPr/>
        </p:nvSpPr>
        <p:spPr>
          <a:xfrm rot="16200000">
            <a:off x="-4166432" y="6667275"/>
            <a:ext cx="12735979" cy="1361465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D5A43BE-2EAE-EBB7-AE6E-EA8D7C6D2198}"/>
              </a:ext>
            </a:extLst>
          </p:cNvPr>
          <p:cNvSpPr txBox="1"/>
          <p:nvPr/>
        </p:nvSpPr>
        <p:spPr>
          <a:xfrm>
            <a:off x="4108220" y="10038420"/>
            <a:ext cx="18139006" cy="13576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r>
              <a:rPr lang="uk-UA" sz="3200" dirty="0" smtClean="0"/>
              <a:t>За вимогами завдання створено функціонал створення звіту-документу сертифікату НМТ. Приклад такого сертифікату продемонстрований на рисунку.</a:t>
            </a:r>
            <a:endParaRPr lang="en-US" sz="3200" dirty="0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xmlns="" id="{C0FABB8D-7DDE-DEA6-702F-A157AA5F572E}"/>
              </a:ext>
            </a:extLst>
          </p:cNvPr>
          <p:cNvSpPr txBox="1"/>
          <p:nvPr/>
        </p:nvSpPr>
        <p:spPr>
          <a:xfrm rot="16200000">
            <a:off x="-3965808" y="6717410"/>
            <a:ext cx="12096620" cy="1221296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defRPr sz="8800" b="1" spc="300">
                <a:solidFill>
                  <a:schemeClr val="bg2"/>
                </a:solidFill>
                <a:latin typeface="Poppins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>
              <a:lnSpc>
                <a:spcPct val="110000"/>
              </a:lnSpc>
            </a:pPr>
            <a:r>
              <a:rPr lang="uk-UA" sz="7200" dirty="0" smtClean="0">
                <a:latin typeface="Montserrat" pitchFamily="2" charset="77"/>
              </a:rPr>
              <a:t>Зразок звітності</a:t>
            </a:r>
            <a:endParaRPr lang="uk-UA" sz="7200" dirty="0">
              <a:solidFill>
                <a:schemeClr val="accent4"/>
              </a:solidFill>
              <a:latin typeface="Montserrat" pitchFamily="2" charset="77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6314825" y="2259104"/>
            <a:ext cx="11680329" cy="7241075"/>
          </a:xfrm>
        </p:spPr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944" y="2259104"/>
            <a:ext cx="11863210" cy="724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 Diagonal Corner Rectangle 73">
            <a:extLst>
              <a:ext uri="{FF2B5EF4-FFF2-40B4-BE49-F238E27FC236}">
                <a16:creationId xmlns:a16="http://schemas.microsoft.com/office/drawing/2014/main" xmlns="" id="{1084BAF5-83FB-EE8E-7CE5-8AD22DA48857}"/>
              </a:ext>
            </a:extLst>
          </p:cNvPr>
          <p:cNvSpPr/>
          <p:nvPr/>
        </p:nvSpPr>
        <p:spPr>
          <a:xfrm>
            <a:off x="-57893" y="1350121"/>
            <a:ext cx="15070853" cy="138534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214890D-F68E-4E01-5E60-2B4739BEEE58}"/>
              </a:ext>
            </a:extLst>
          </p:cNvPr>
          <p:cNvSpPr txBox="1">
            <a:spLocks/>
          </p:cNvSpPr>
          <p:nvPr/>
        </p:nvSpPr>
        <p:spPr>
          <a:xfrm>
            <a:off x="1245863" y="7468391"/>
            <a:ext cx="22241153" cy="50225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solidFill>
                  <a:schemeClr val="bg1"/>
                </a:solidFill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Завдяки системі авторизації створено три ролі продемонстровані  на схемі. Для ролі «</a:t>
            </a:r>
            <a:r>
              <a:rPr lang="ru-RU" sz="4000" dirty="0" smtClean="0">
                <a:solidFill>
                  <a:schemeClr val="tx1"/>
                </a:solidFill>
              </a:rPr>
              <a:t>Головний користувач</a:t>
            </a:r>
            <a:r>
              <a:rPr lang="uk-UA" sz="4000" dirty="0" smtClean="0">
                <a:solidFill>
                  <a:schemeClr val="tx1"/>
                </a:solidFill>
              </a:rPr>
              <a:t>» надано доступ до абсолютно повного функціоналу додатку, що включає облік усіх даних з усіх таблиць, робота з </a:t>
            </a:r>
            <a:r>
              <a:rPr lang="en-US" sz="4000" dirty="0" smtClean="0">
                <a:solidFill>
                  <a:schemeClr val="tx1"/>
                </a:solidFill>
              </a:rPr>
              <a:t>ini </a:t>
            </a:r>
            <a:r>
              <a:rPr lang="uk-UA" sz="4000" dirty="0" smtClean="0">
                <a:solidFill>
                  <a:schemeClr val="tx1"/>
                </a:solidFill>
              </a:rPr>
              <a:t>файлом та користувачами. Для ролі «Адміністратор» доступний облік усіх даних з усіх таблиць та робота з користувачами. Для ролі «Співробітник відповідальний за сертифікати» доступні  лише робота з сертифікатами та їх генерація.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5" name="TITLE">
            <a:extLst>
              <a:ext uri="{FF2B5EF4-FFF2-40B4-BE49-F238E27FC236}">
                <a16:creationId xmlns:a16="http://schemas.microsoft.com/office/drawing/2014/main" xmlns="" id="{455F6AA4-2B20-3C79-2604-AD3CBD6D8755}"/>
              </a:ext>
            </a:extLst>
          </p:cNvPr>
          <p:cNvSpPr txBox="1"/>
          <p:nvPr/>
        </p:nvSpPr>
        <p:spPr>
          <a:xfrm>
            <a:off x="235131" y="1228441"/>
            <a:ext cx="15231291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defRPr sz="8800" b="1" spc="300">
                <a:solidFill>
                  <a:schemeClr val="bg2"/>
                </a:solidFill>
                <a:latin typeface="Poppins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>
              <a:lnSpc>
                <a:spcPct val="110000"/>
              </a:lnSpc>
            </a:pPr>
            <a:r>
              <a:rPr lang="uk-UA" sz="8000" dirty="0" smtClean="0">
                <a:solidFill>
                  <a:schemeClr val="accent4"/>
                </a:solidFill>
                <a:latin typeface="Montserrat" pitchFamily="2" charset="77"/>
              </a:rPr>
              <a:t>Ролі користувачів додатку</a:t>
            </a:r>
            <a:endParaRPr lang="en-US" sz="8000" dirty="0">
              <a:solidFill>
                <a:schemeClr val="accent4"/>
              </a:solidFill>
              <a:latin typeface="Montserrat" pitchFamily="2" charset="77"/>
            </a:endParaRPr>
          </a:p>
        </p:txBody>
      </p:sp>
      <p:sp>
        <p:nvSpPr>
          <p:cNvPr id="4" name="Пятиугольник 3"/>
          <p:cNvSpPr/>
          <p:nvPr/>
        </p:nvSpPr>
        <p:spPr>
          <a:xfrm>
            <a:off x="1597408" y="3944983"/>
            <a:ext cx="5042264" cy="2560320"/>
          </a:xfrm>
          <a:prstGeom prst="homePlate">
            <a:avLst/>
          </a:prstGeom>
          <a:solidFill>
            <a:srgbClr val="9A9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cap="all" dirty="0" smtClean="0"/>
              <a:t>Головний адміністратор</a:t>
            </a:r>
            <a:endParaRPr lang="ru-RU" cap="all" dirty="0"/>
          </a:p>
        </p:txBody>
      </p:sp>
      <p:sp>
        <p:nvSpPr>
          <p:cNvPr id="26" name="Пятиугольник 25"/>
          <p:cNvSpPr/>
          <p:nvPr/>
        </p:nvSpPr>
        <p:spPr>
          <a:xfrm>
            <a:off x="8456328" y="3944983"/>
            <a:ext cx="4932182" cy="2560320"/>
          </a:xfrm>
          <a:prstGeom prst="homePlate">
            <a:avLst/>
          </a:prstGeom>
          <a:solidFill>
            <a:srgbClr val="9A9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cap="all" dirty="0" smtClean="0"/>
              <a:t>Адміністратор</a:t>
            </a:r>
            <a:endParaRPr lang="ru-RU" cap="all" dirty="0"/>
          </a:p>
        </p:txBody>
      </p:sp>
      <p:sp>
        <p:nvSpPr>
          <p:cNvPr id="27" name="Пятиугольник 26"/>
          <p:cNvSpPr/>
          <p:nvPr/>
        </p:nvSpPr>
        <p:spPr>
          <a:xfrm>
            <a:off x="15466422" y="3944983"/>
            <a:ext cx="5187860" cy="2560320"/>
          </a:xfrm>
          <a:prstGeom prst="homePlate">
            <a:avLst/>
          </a:prstGeom>
          <a:solidFill>
            <a:srgbClr val="9A9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cap="all" dirty="0" smtClean="0"/>
              <a:t>СПІВРОБІТНИК ВІДПОВІДАЛЬНИЙ ЗА Сертифікати</a:t>
            </a:r>
            <a:endParaRPr lang="ru-RU" cap="all" dirty="0"/>
          </a:p>
        </p:txBody>
      </p:sp>
    </p:spTree>
    <p:extLst>
      <p:ext uri="{BB962C8B-B14F-4D97-AF65-F5344CB8AC3E}">
        <p14:creationId xmlns:p14="http://schemas.microsoft.com/office/powerpoint/2010/main" val="59258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0;p13">
            <a:extLst>
              <a:ext uri="{FF2B5EF4-FFF2-40B4-BE49-F238E27FC236}">
                <a16:creationId xmlns:a16="http://schemas.microsoft.com/office/drawing/2014/main" xmlns="" id="{D8B3493F-15DD-B39D-CF73-DD33FE17E9B9}"/>
              </a:ext>
            </a:extLst>
          </p:cNvPr>
          <p:cNvSpPr txBox="1">
            <a:spLocks/>
          </p:cNvSpPr>
          <p:nvPr/>
        </p:nvSpPr>
        <p:spPr>
          <a:xfrm>
            <a:off x="1011178" y="2491947"/>
            <a:ext cx="22501965" cy="926106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Space Grotesk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pPr algn="just"/>
            <a:r>
              <a:rPr lang="ru-RU" sz="3200" dirty="0">
                <a:sym typeface="Krona One"/>
              </a:rPr>
              <a:t>У процесі розробки курсового проєкту «Програма ведення обліку здачі</a:t>
            </a:r>
          </a:p>
          <a:p>
            <a:pPr algn="just"/>
            <a:r>
              <a:rPr lang="ru-RU" sz="3200" dirty="0">
                <a:sym typeface="Krona One"/>
              </a:rPr>
              <a:t>НМТ» було спроектовано та реалізовано програмний додаток, який може</a:t>
            </a:r>
          </a:p>
          <a:p>
            <a:pPr algn="just"/>
            <a:r>
              <a:rPr lang="ru-RU" sz="3200" dirty="0">
                <a:sym typeface="Krona One"/>
              </a:rPr>
              <a:t>використовуватися як великими центрами оцінювання, так і малими освітніми</a:t>
            </a:r>
          </a:p>
          <a:p>
            <a:pPr algn="just"/>
            <a:r>
              <a:rPr lang="ru-RU" sz="3200" dirty="0" smtClean="0">
                <a:sym typeface="Krona One"/>
              </a:rPr>
              <a:t>установами. Розроблене </a:t>
            </a:r>
            <a:r>
              <a:rPr lang="ru-RU" sz="3200" dirty="0">
                <a:sym typeface="Krona One"/>
              </a:rPr>
              <a:t>програмне забезпечення є зручним для користувачів із різними</a:t>
            </a:r>
          </a:p>
          <a:p>
            <a:pPr algn="just"/>
            <a:r>
              <a:rPr lang="ru-RU" sz="3200" dirty="0">
                <a:sym typeface="Krona One"/>
              </a:rPr>
              <a:t>рівнями навичок роботи з комп’ютером. Додаток має інтуїтивний інтерфейс,</a:t>
            </a:r>
          </a:p>
          <a:p>
            <a:pPr algn="just"/>
            <a:r>
              <a:rPr lang="ru-RU" sz="3200" dirty="0">
                <a:sym typeface="Krona One"/>
              </a:rPr>
              <a:t>підтримує фільтрацію та сортування даних, а також можливість генерувати</a:t>
            </a:r>
          </a:p>
          <a:p>
            <a:pPr algn="just"/>
            <a:r>
              <a:rPr lang="ru-RU" sz="3200" dirty="0">
                <a:sym typeface="Krona One"/>
              </a:rPr>
              <a:t>сертифікати у форматі </a:t>
            </a:r>
            <a:r>
              <a:rPr lang="en-US" sz="3200" dirty="0" smtClean="0">
                <a:sym typeface="Krona One"/>
              </a:rPr>
              <a:t>HTML.</a:t>
            </a:r>
            <a:r>
              <a:rPr lang="uk-UA" sz="3200" dirty="0" smtClean="0">
                <a:sym typeface="Krona One"/>
              </a:rPr>
              <a:t> </a:t>
            </a:r>
            <a:r>
              <a:rPr lang="ru-RU" sz="3200" dirty="0" smtClean="0">
                <a:sym typeface="Krona One"/>
              </a:rPr>
              <a:t>У </a:t>
            </a:r>
            <a:r>
              <a:rPr lang="ru-RU" sz="3200" dirty="0">
                <a:sym typeface="Krona One"/>
              </a:rPr>
              <a:t>результаті реалізації функцій додатка забезпечено:</a:t>
            </a:r>
          </a:p>
          <a:p>
            <a:pPr algn="just"/>
            <a:r>
              <a:rPr lang="ru-RU" sz="3200" dirty="0">
                <a:sym typeface="Krona One"/>
              </a:rPr>
              <a:t>­ облік даних про студентів, їх результати тестування та навчальні</a:t>
            </a:r>
          </a:p>
          <a:p>
            <a:pPr algn="just"/>
            <a:r>
              <a:rPr lang="ru-RU" sz="3200" dirty="0">
                <a:sym typeface="Krona One"/>
              </a:rPr>
              <a:t>дисципліни;</a:t>
            </a:r>
          </a:p>
          <a:p>
            <a:pPr algn="just"/>
            <a:r>
              <a:rPr lang="ru-RU" sz="3200" dirty="0" smtClean="0">
                <a:sym typeface="Krona One"/>
              </a:rPr>
              <a:t>­редагування </a:t>
            </a:r>
            <a:r>
              <a:rPr lang="ru-RU" sz="3200" dirty="0">
                <a:sym typeface="Krona One"/>
              </a:rPr>
              <a:t>та видалення даних з перевіркою коректності введення та</a:t>
            </a:r>
          </a:p>
          <a:p>
            <a:pPr algn="just"/>
            <a:r>
              <a:rPr lang="ru-RU" sz="3200" dirty="0">
                <a:sym typeface="Krona One"/>
              </a:rPr>
              <a:t>збереженням цілісності бази даних;</a:t>
            </a:r>
          </a:p>
          <a:p>
            <a:pPr algn="just"/>
            <a:r>
              <a:rPr lang="ru-RU" sz="3200" dirty="0">
                <a:sym typeface="Krona One"/>
              </a:rPr>
              <a:t>­ пошук та фільтрацію за різними критеріями, що дозволяє швидко</a:t>
            </a:r>
          </a:p>
          <a:p>
            <a:pPr algn="just"/>
            <a:r>
              <a:rPr lang="ru-RU" sz="3200" dirty="0">
                <a:sym typeface="Krona One"/>
              </a:rPr>
              <a:t>знаходити потрібну інформацію;</a:t>
            </a:r>
          </a:p>
          <a:p>
            <a:pPr algn="just"/>
            <a:r>
              <a:rPr lang="ru-RU" sz="3200" dirty="0">
                <a:sym typeface="Krona One"/>
              </a:rPr>
              <a:t>­ управління доступом до даних, що забезпечує захист інформації.</a:t>
            </a:r>
          </a:p>
          <a:p>
            <a:pPr algn="just"/>
            <a:r>
              <a:rPr lang="ru-RU" sz="3200" dirty="0">
                <a:sym typeface="Krona One"/>
              </a:rPr>
              <a:t>Створений додаток допомагає організувати облік результатів НМТ та</a:t>
            </a:r>
          </a:p>
          <a:p>
            <a:pPr algn="just"/>
            <a:r>
              <a:rPr lang="ru-RU" sz="3200" dirty="0">
                <a:sym typeface="Krona One"/>
              </a:rPr>
              <a:t>аналізувати отримані дані, що сприяє покращенню управління процесом</a:t>
            </a:r>
          </a:p>
          <a:p>
            <a:pPr algn="just"/>
            <a:r>
              <a:rPr lang="ru-RU" sz="3200" dirty="0">
                <a:sym typeface="Krona One"/>
              </a:rPr>
              <a:t>тестування.</a:t>
            </a:r>
            <a:endParaRPr lang="en-US" sz="3200" dirty="0">
              <a:sym typeface="Krona One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xmlns="" id="{6598CEF4-F8A7-85BE-A8B5-0273681CA481}"/>
              </a:ext>
            </a:extLst>
          </p:cNvPr>
          <p:cNvSpPr txBox="1"/>
          <p:nvPr/>
        </p:nvSpPr>
        <p:spPr>
          <a:xfrm>
            <a:off x="1011177" y="891302"/>
            <a:ext cx="22501966" cy="159761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defRPr sz="7000" b="1" spc="300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>
              <a:lnSpc>
                <a:spcPct val="110000"/>
              </a:lnSpc>
            </a:pPr>
            <a:r>
              <a:rPr lang="uk-UA" sz="9600" dirty="0" smtClean="0">
                <a:solidFill>
                  <a:schemeClr val="tx1"/>
                </a:solidFill>
              </a:rPr>
              <a:t>Висновок</a:t>
            </a:r>
            <a:endParaRPr 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61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Kinetic">
      <a:dk1>
        <a:srgbClr val="FFFFFF"/>
      </a:dk1>
      <a:lt1>
        <a:srgbClr val="FFFFFF"/>
      </a:lt1>
      <a:dk2>
        <a:srgbClr val="FFEEAD"/>
      </a:dk2>
      <a:lt2>
        <a:srgbClr val="202020"/>
      </a:lt2>
      <a:accent1>
        <a:srgbClr val="FFD100"/>
      </a:accent1>
      <a:accent2>
        <a:srgbClr val="FFEE32"/>
      </a:accent2>
      <a:accent3>
        <a:srgbClr val="202020"/>
      </a:accent3>
      <a:accent4>
        <a:srgbClr val="333433"/>
      </a:accent4>
      <a:accent5>
        <a:srgbClr val="FFEEAD"/>
      </a:accent5>
      <a:accent6>
        <a:srgbClr val="DCDFE1"/>
      </a:accent6>
      <a:hlink>
        <a:srgbClr val="335FFE"/>
      </a:hlink>
      <a:folHlink>
        <a:srgbClr val="CA64D3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88742</TotalTime>
  <Words>499</Words>
  <Application>Microsoft Office PowerPoint</Application>
  <PresentationFormat>Произвольный</PresentationFormat>
  <Paragraphs>68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4" baseType="lpstr">
      <vt:lpstr>Arial</vt:lpstr>
      <vt:lpstr>Arimo</vt:lpstr>
      <vt:lpstr>Calibri</vt:lpstr>
      <vt:lpstr>Heebo</vt:lpstr>
      <vt:lpstr>Heebo Medium</vt:lpstr>
      <vt:lpstr>Krona One</vt:lpstr>
      <vt:lpstr>Montserrat</vt:lpstr>
      <vt:lpstr>Open Sans</vt:lpstr>
      <vt:lpstr>Open Sans ExtraBold</vt:lpstr>
      <vt:lpstr>Open Sans Light</vt:lpstr>
      <vt:lpstr>Poppins</vt:lpstr>
      <vt:lpstr>Poppins ExtraLight</vt:lpstr>
      <vt:lpstr>Space Grotesk</vt:lpstr>
      <vt:lpstr>Default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>HucketaMeowUA</dc:creator>
  <cp:keywords/>
  <dc:description/>
  <cp:lastModifiedBy>Гуненко Ярослав</cp:lastModifiedBy>
  <cp:revision>9907</cp:revision>
  <cp:lastPrinted>2019-09-18T23:04:43Z</cp:lastPrinted>
  <dcterms:created xsi:type="dcterms:W3CDTF">2014-11-12T21:47:38Z</dcterms:created>
  <dcterms:modified xsi:type="dcterms:W3CDTF">2024-11-18T13:35:49Z</dcterms:modified>
  <cp:category/>
</cp:coreProperties>
</file>