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2" r:id="rId3"/>
    <p:sldId id="258" r:id="rId4"/>
    <p:sldId id="263" r:id="rId5"/>
    <p:sldId id="257" r:id="rId6"/>
    <p:sldId id="281" r:id="rId7"/>
    <p:sldId id="269" r:id="rId8"/>
  </p:sldIdLst>
  <p:sldSz cx="9144000" cy="5143500" type="screen16x9"/>
  <p:notesSz cx="6858000" cy="9144000"/>
  <p:embeddedFontLst>
    <p:embeddedFont>
      <p:font typeface="Encode Sans Medium" panose="020B0604020202020204" charset="0"/>
      <p:regular r:id="rId10"/>
      <p:bold r:id="rId11"/>
    </p:embeddedFont>
    <p:embeddedFont>
      <p:font typeface="Fredoka One" panose="02000000000000000000" pitchFamily="2" charset="0"/>
      <p:regular r:id="rId12"/>
    </p:embeddedFont>
    <p:embeddedFont>
      <p:font typeface="Press Start 2P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14559-DC3E-478D-9784-4D69CA8E78C0}">
  <a:tblStyle styleId="{7A814559-DC3E-478D-9784-4D69CA8E7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&#1064;&#1072;&#1073;&#1083;&#1086;&#1085;_&#1089;&#1090;&#1088;&#1091;&#1082;&#1090;&#1091;&#1088;&#1072;_&#1094;&#1110;&#1085;&#1080;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52400502147626E-2"/>
          <c:y val="8.3207121167095346E-2"/>
          <c:w val="0.50521268731475788"/>
          <c:h val="0.8040046317644767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Сума (грн)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9C-4743-BC0B-114E5F293EB5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9C-4743-BC0B-114E5F293EB5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9C-4743-BC0B-114E5F293EB5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9C-4743-BC0B-114E5F293EB5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9C-4743-BC0B-114E5F293EB5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9C-4743-BC0B-114E5F293EB5}"/>
              </c:ext>
            </c:extLst>
          </c:dPt>
          <c:dLbls>
            <c:dLbl>
              <c:idx val="0"/>
              <c:layout>
                <c:manualLayout>
                  <c:x val="1.3888888888888888E-2"/>
                  <c:y val="-7.4074074074074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9C-4743-BC0B-114E5F293EB5}"/>
                </c:ext>
              </c:extLst>
            </c:dLbl>
            <c:dLbl>
              <c:idx val="1"/>
              <c:layout>
                <c:manualLayout>
                  <c:x val="0.11388888888888889"/>
                  <c:y val="-7.87037037037037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9C-4743-BC0B-114E5F293EB5}"/>
                </c:ext>
              </c:extLst>
            </c:dLbl>
            <c:dLbl>
              <c:idx val="2"/>
              <c:layout>
                <c:manualLayout>
                  <c:x val="7.4999999999999997E-2"/>
                  <c:y val="5.555555555555551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9C-4743-BC0B-114E5F293EB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Основна зарплата</c:v>
                </c:pt>
                <c:pt idx="1">
                  <c:v>Додаткова зарплата</c:v>
                </c:pt>
                <c:pt idx="2">
                  <c:v>ЄСВ</c:v>
                </c:pt>
                <c:pt idx="3">
                  <c:v>Загальновиробничі витрати</c:v>
                </c:pt>
                <c:pt idx="4">
                  <c:v>Прибуток</c:v>
                </c:pt>
                <c:pt idx="5">
                  <c:v>ПДВ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20550</c:v>
                </c:pt>
                <c:pt idx="1">
                  <c:v>4110</c:v>
                </c:pt>
                <c:pt idx="2">
                  <c:v>5425.2</c:v>
                </c:pt>
                <c:pt idx="3">
                  <c:v>41100</c:v>
                </c:pt>
                <c:pt idx="4">
                  <c:v>17796.3</c:v>
                </c:pt>
                <c:pt idx="5">
                  <c:v>17796.3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9C-4743-BC0B-114E5F293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59780580672193429"/>
          <c:y val="0.15257599202079514"/>
          <c:w val="0.38175858143703789"/>
          <c:h val="0.61317149483708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5eb0fd1645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15eb0fd1645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5eb0fd1645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5eb0fd1645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02" name="Google Shape;202;p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04" name="Google Shape;204;p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05" name="Google Shape;205;p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09" name="Google Shape;209;p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10" name="Google Shape;210;p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4" name="Google Shape;214;p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5" name="Google Shape;215;p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6" name="Google Shape;216;p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7" name="Google Shape;217;p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8" name="Google Shape;218;p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9" name="Google Shape;219;p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0" name="Google Shape;220;p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1" name="Google Shape;221;p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2" name="Google Shape;222;p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4" name="Google Shape;224;p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5" name="Google Shape;225;p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26" name="Google Shape;226;p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27" name="Google Shape;227;p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8" name="Google Shape;228;p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29" name="Google Shape;229;p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0" name="Google Shape;230;p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1" name="Google Shape;231;p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2" name="Google Shape;232;p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3" name="Google Shape;233;p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4" name="Google Shape;234;p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5" name="Google Shape;235;p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6" name="Google Shape;236;p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7" name="Google Shape;237;p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8" name="Google Shape;238;p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39" name="Google Shape;239;p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240" name="Google Shape;240;p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241" name="Google Shape;241;p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2" name="Google Shape;242;p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3" name="Google Shape;243;p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4" name="Google Shape;244;p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5" name="Google Shape;245;p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6" name="Google Shape;246;p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7" name="Google Shape;247;p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8" name="Google Shape;248;p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9" name="Google Shape;249;p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0" name="Google Shape;250;p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251" name="Google Shape;251;p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252" name="Google Shape;252;p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260;p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262" name="Google Shape;262;p5"/>
          <p:cNvSpPr txBox="1">
            <a:spLocks noGrp="1"/>
          </p:cNvSpPr>
          <p:nvPr>
            <p:ph type="subTitle" idx="1"/>
          </p:nvPr>
        </p:nvSpPr>
        <p:spPr>
          <a:xfrm>
            <a:off x="720100" y="1505900"/>
            <a:ext cx="291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2"/>
          </p:nvPr>
        </p:nvSpPr>
        <p:spPr>
          <a:xfrm>
            <a:off x="4372563" y="1505900"/>
            <a:ext cx="291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body" idx="3"/>
          </p:nvPr>
        </p:nvSpPr>
        <p:spPr>
          <a:xfrm>
            <a:off x="720100" y="2010001"/>
            <a:ext cx="2917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body" idx="4"/>
          </p:nvPr>
        </p:nvSpPr>
        <p:spPr>
          <a:xfrm>
            <a:off x="4372570" y="2010001"/>
            <a:ext cx="29172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2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351" name="Google Shape;1351;p2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352" name="Google Shape;1352;p2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53" name="Google Shape;1353;p2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354" name="Google Shape;1354;p2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358" name="Google Shape;1358;p2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359" name="Google Shape;1359;p2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360" name="Google Shape;1360;p2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361" name="Google Shape;1361;p2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62" name="Google Shape;1362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3" name="Google Shape;1363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4" name="Google Shape;1364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5" name="Google Shape;1365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6" name="Google Shape;1366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7" name="Google Shape;1367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8" name="Google Shape;1368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69" name="Google Shape;1369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0" name="Google Shape;1370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1" name="Google Shape;1371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2" name="Google Shape;1372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3" name="Google Shape;1373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4" name="Google Shape;1374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375" name="Google Shape;1375;p2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76" name="Google Shape;1376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7" name="Google Shape;1377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8" name="Google Shape;1378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79" name="Google Shape;1379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0" name="Google Shape;1380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1" name="Google Shape;1381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2" name="Google Shape;1382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3" name="Google Shape;1383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4" name="Google Shape;1384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5" name="Google Shape;1385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6" name="Google Shape;1386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7" name="Google Shape;1387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388" name="Google Shape;1388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389" name="Google Shape;1389;p2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390" name="Google Shape;1390;p2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1" name="Google Shape;1391;p2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2" name="Google Shape;1392;p2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3" name="Google Shape;1393;p2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4" name="Google Shape;1394;p2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5" name="Google Shape;1395;p2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6" name="Google Shape;1396;p2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7" name="Google Shape;1397;p2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8" name="Google Shape;1398;p2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99" name="Google Shape;1399;p2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400" name="Google Shape;1400;p2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401" name="Google Shape;1401;p2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411" name="Google Shape;1411;p23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57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71" r:id="rId7"/>
    <p:sldLayoutId id="2147483672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04975" y="1030549"/>
            <a:ext cx="6317344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Відеогра на ігровому рушії </a:t>
            </a:r>
            <a:r>
              <a:rPr lang="en-US" sz="2400" dirty="0"/>
              <a:t>Godot Engine </a:t>
            </a:r>
            <a:r>
              <a:rPr lang="ru-RU" sz="2400" dirty="0"/>
              <a:t>у </a:t>
            </a:r>
            <a:r>
              <a:rPr lang="uk-UA" sz="2400" dirty="0"/>
              <a:t>жанрі аренного шутеру</a:t>
            </a:r>
            <a:endParaRPr sz="2400"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04975" y="3657207"/>
            <a:ext cx="5831100" cy="830997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 4-го курсу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групи ПЗ-21-1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Гуненко Ярослав</a:t>
            </a:r>
            <a:endParaRPr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CA652E-215D-92F4-8D07-7A382B85817B}"/>
              </a:ext>
            </a:extLst>
          </p:cNvPr>
          <p:cNvSpPr txBox="1"/>
          <p:nvPr/>
        </p:nvSpPr>
        <p:spPr>
          <a:xfrm>
            <a:off x="624600" y="642990"/>
            <a:ext cx="675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500"/>
            </a:pP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Відокремлений структурний підрозділ</a:t>
            </a:r>
            <a:b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</a:b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"ФАХОВИЙ КОЛЕДЖ РАКЕТНО-КОСМІЧНОГО МАШИНОБУДУВАННЯ ДНІПРОВСЬКОГО НАЦІОНАЛЬНОГО УНІВЕРСИТЕТУ імені Олеся Гончара"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6"/>
          <p:cNvSpPr txBox="1">
            <a:spLocks noGrp="1"/>
          </p:cNvSpPr>
          <p:nvPr>
            <p:ph type="title"/>
          </p:nvPr>
        </p:nvSpPr>
        <p:spPr>
          <a:xfrm>
            <a:off x="1605375" y="3427495"/>
            <a:ext cx="4776900" cy="741191"/>
          </a:xfrm>
          <a:prstGeom prst="rect">
            <a:avLst/>
          </a:prstGeom>
        </p:spPr>
        <p:txBody>
          <a:bodyPr spcFirstLastPara="1" wrap="square" lIns="91425" tIns="155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4"/>
                </a:solidFill>
                <a:effectLst/>
              </a:rPr>
              <a:t>Кодж</a:t>
            </a:r>
            <a:r>
              <a:rPr lang="uk-UA" b="1" dirty="0">
                <a:solidFill>
                  <a:schemeClr val="accent4"/>
                </a:solidFill>
                <a:effectLst/>
              </a:rPr>
              <a:t>і</a:t>
            </a:r>
            <a:r>
              <a:rPr lang="ru-RU" b="1" dirty="0">
                <a:solidFill>
                  <a:schemeClr val="accent4"/>
                </a:solidFill>
                <a:effectLst/>
              </a:rPr>
              <a:t> Кондо</a:t>
            </a:r>
            <a:br>
              <a:rPr lang="ru-RU" b="1" dirty="0">
                <a:solidFill>
                  <a:schemeClr val="accent4"/>
                </a:solidFill>
                <a:effectLst/>
              </a:rPr>
            </a:br>
            <a:r>
              <a:rPr lang="ru-RU" sz="900" b="1" dirty="0">
                <a:solidFill>
                  <a:schemeClr val="accent4"/>
                </a:solidFill>
                <a:effectLst/>
              </a:rPr>
              <a:t>автор музики до </a:t>
            </a:r>
            <a:r>
              <a:rPr lang="ru-RU" sz="900" b="1" dirty="0">
                <a:solidFill>
                  <a:schemeClr val="accent4"/>
                </a:solidFill>
              </a:rPr>
              <a:t>гри</a:t>
            </a:r>
            <a:r>
              <a:rPr lang="ru-RU" sz="900" b="1" dirty="0">
                <a:solidFill>
                  <a:schemeClr val="accent4"/>
                </a:solidFill>
                <a:effectLst/>
              </a:rPr>
              <a:t> </a:t>
            </a:r>
            <a:r>
              <a:rPr lang="en-US" sz="900" b="1" dirty="0">
                <a:solidFill>
                  <a:schemeClr val="accent4"/>
                </a:solidFill>
                <a:effectLst/>
              </a:rPr>
              <a:t>Zelda:BOTW</a:t>
            </a:r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1846" name="Google Shape;1846;p36"/>
          <p:cNvSpPr txBox="1">
            <a:spLocks noGrp="1"/>
          </p:cNvSpPr>
          <p:nvPr>
            <p:ph type="subTitle" idx="1"/>
          </p:nvPr>
        </p:nvSpPr>
        <p:spPr>
          <a:xfrm>
            <a:off x="1633558" y="1406179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5500"/>
            </a:pPr>
            <a:r>
              <a:rPr lang="ru-RU" sz="1600" dirty="0">
                <a:latin typeface="Press Start 2P"/>
                <a:sym typeface="Press Start 2P"/>
              </a:rPr>
              <a:t>«Важливо вміти навіть з непотрібних речей витягти нові ідеї, створити щось нове і свіже. Ось що важливо. Не намагатися переробити, не повертатися в зону комфорту, - створювати нове.»</a:t>
            </a:r>
            <a:endParaRPr sz="1600" dirty="0">
              <a:latin typeface="Press Start 2P"/>
              <a:sym typeface="Press Start 2P"/>
            </a:endParaRPr>
          </a:p>
        </p:txBody>
      </p:sp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7" name="Google Shape;1707;p32"/>
          <p:cNvSpPr/>
          <p:nvPr/>
        </p:nvSpPr>
        <p:spPr>
          <a:xfrm>
            <a:off x="4241183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33589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Збереження</a:t>
            </a:r>
            <a:r>
              <a:rPr lang="en-US" sz="1200" dirty="0"/>
              <a:t>/</a:t>
            </a:r>
            <a:endParaRPr lang="uk-UA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Завантаження</a:t>
            </a:r>
            <a:endParaRPr sz="1200" dirty="0"/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28055" y="172098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Три слоти для збереження ігрового прогресу</a:t>
            </a:r>
            <a:endParaRPr sz="1200" dirty="0"/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770006" y="742486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Постановка завдання</a:t>
            </a:r>
            <a:endParaRPr dirty="0"/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13679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Локалізація</a:t>
            </a:r>
            <a:endParaRPr sz="1400" dirty="0"/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967952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Доступність трьох мов інтерфейсу</a:t>
            </a:r>
            <a:endParaRPr dirty="0"/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7441" y="138032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Система хвиль</a:t>
            </a:r>
            <a:endParaRPr sz="1400" dirty="0"/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27572" y="177799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Додавання ворогів за хвилями</a:t>
            </a:r>
            <a:endParaRPr sz="1200" dirty="0"/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127441" y="3639587"/>
            <a:ext cx="2399173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/>
              <a:t>Різноманітні суперники</a:t>
            </a: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401855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Декілька видів суперників з їх посиленням</a:t>
            </a:r>
            <a:endParaRPr sz="1200" dirty="0"/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Система інвентаря</a:t>
            </a:r>
            <a:endParaRPr sz="1200" dirty="0"/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713679" y="278234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Інвентар прикріплений до гравця зі збереженням зброї у ньому</a:t>
            </a:r>
            <a:endParaRPr sz="1200" dirty="0"/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5144627" y="251714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Магазин зброї</a:t>
            </a:r>
            <a:endParaRPr sz="1400" dirty="0"/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Можливість покупки зброї за нагороду накопичену у процесі гри</a:t>
            </a:r>
            <a:endParaRPr sz="1200" dirty="0"/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00" y="2783389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Godot Engine</a:t>
            </a:r>
            <a:endParaRPr sz="1400"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2976344" y="2682122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Krita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31004" y="3195663"/>
            <a:ext cx="2172838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Ігровий рушій з вбудованою мовою програмування </a:t>
            </a:r>
            <a:r>
              <a:rPr lang="en-US" sz="1200" dirty="0"/>
              <a:t>GDScript </a:t>
            </a:r>
            <a:r>
              <a:rPr lang="ru-RU" sz="1200" dirty="0"/>
              <a:t>призначеною для роботи з 2</a:t>
            </a:r>
            <a:r>
              <a:rPr lang="en-US" sz="1200" dirty="0"/>
              <a:t>D </a:t>
            </a:r>
            <a:r>
              <a:rPr lang="ru-RU" sz="1200" dirty="0"/>
              <a:t>та 3</a:t>
            </a:r>
            <a:r>
              <a:rPr lang="en-US" sz="1200" dirty="0"/>
              <a:t>D </a:t>
            </a:r>
            <a:r>
              <a:rPr lang="ru-RU" sz="1200" dirty="0"/>
              <a:t>об</a:t>
            </a:r>
            <a:r>
              <a:rPr lang="en-US" sz="1200" dirty="0"/>
              <a:t>`</a:t>
            </a:r>
            <a:r>
              <a:rPr lang="uk-UA" sz="1200" dirty="0"/>
              <a:t>єктами та логікою взаємодії між ними</a:t>
            </a:r>
            <a:endParaRPr sz="1200"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203964" y="2713020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Pixilart</a:t>
            </a:r>
            <a:endParaRPr sz="1600"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3603" y="3212522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Графічний редактор</a:t>
            </a:r>
            <a:r>
              <a:rPr lang="en-US" sz="1200" dirty="0"/>
              <a:t>, </a:t>
            </a:r>
            <a:r>
              <a:rPr lang="ru-RU" sz="1200" dirty="0"/>
              <a:t>що поширюється за ліцензією </a:t>
            </a:r>
            <a:r>
              <a:rPr lang="en-US" sz="1200" dirty="0"/>
              <a:t>Open Source </a:t>
            </a:r>
            <a:r>
              <a:rPr lang="ru-RU" sz="1200" dirty="0"/>
              <a:t>та призначений для цифрового малювання</a:t>
            </a:r>
            <a:endParaRPr sz="1200"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191750" y="3215928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Веб середовище для створення зображень у стилі </a:t>
            </a:r>
            <a:r>
              <a:rPr lang="en-US" dirty="0"/>
              <a:t>PixelArt 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Використані технології</a:t>
            </a:r>
            <a:endParaRPr sz="2000"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91C58-F264-852C-19C0-6621F60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3" y="1545780"/>
            <a:ext cx="1025500" cy="1025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7A1A06-3876-FFF0-4CED-8161C721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00" y="1456236"/>
            <a:ext cx="1270500" cy="1270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DB079F-6918-7813-B17A-0C3262576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609" y="1605395"/>
            <a:ext cx="1273122" cy="109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"/>
          <p:cNvSpPr txBox="1">
            <a:spLocks noGrp="1"/>
          </p:cNvSpPr>
          <p:nvPr>
            <p:ph type="title"/>
          </p:nvPr>
        </p:nvSpPr>
        <p:spPr>
          <a:xfrm>
            <a:off x="720000" y="519663"/>
            <a:ext cx="6569700" cy="42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Архітектура гри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81" name="Google Shape;1681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5" name="Google Shape;1685;p3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86" name="Google Shape;1686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91" name="Google Shape;1691;p3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92" name="Google Shape;1692;p3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94" name="Google Shape;1694;p3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99" name="Google Shape;1699;p3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00" name="Google Shape;1700;p3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63A9D0-C3EF-8D99-A6AD-E9AC7B28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151147"/>
            <a:ext cx="6297130" cy="3446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55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Економічний аналіз</a:t>
            </a:r>
            <a:endParaRPr sz="2000" dirty="0"/>
          </a:p>
        </p:txBody>
      </p:sp>
      <p:grpSp>
        <p:nvGrpSpPr>
          <p:cNvPr id="2985" name="Google Shape;2985;p5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986" name="Google Shape;2986;p5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5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5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5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0" name="Google Shape;2990;p5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991" name="Google Shape;2991;p55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55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55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55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5" name="Google Shape;2995;p5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996" name="Google Shape;2996;p5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997" name="Google Shape;2997;p5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8" name="Google Shape;2998;p5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9" name="Google Shape;2999;p5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5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5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04" name="Google Shape;3004;p5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3005" name="Google Shape;3005;p5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6" name="Google Shape;3006;p5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007" name="Google Shape;3007;p55"/>
          <p:cNvSpPr txBox="1">
            <a:spLocks noGrp="1"/>
          </p:cNvSpPr>
          <p:nvPr>
            <p:ph type="subTitle" idx="4294967295"/>
          </p:nvPr>
        </p:nvSpPr>
        <p:spPr>
          <a:xfrm flipH="1">
            <a:off x="5780513" y="202358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latin typeface="Press Start 2P"/>
                <a:ea typeface="Press Start 2P"/>
                <a:cs typeface="Press Start 2P"/>
                <a:sym typeface="Press Start 2P"/>
              </a:rPr>
              <a:t>Відпускна ціна</a:t>
            </a:r>
            <a:endParaRPr sz="12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009" name="Google Shape;3009;p55"/>
          <p:cNvSpPr txBox="1">
            <a:spLocks noGrp="1"/>
          </p:cNvSpPr>
          <p:nvPr>
            <p:ph type="title" idx="4294967295"/>
          </p:nvPr>
        </p:nvSpPr>
        <p:spPr>
          <a:xfrm flipH="1">
            <a:off x="5779292" y="1494403"/>
            <a:ext cx="1693069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82875" tIns="192000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dirty="0">
                <a:solidFill>
                  <a:schemeClr val="lt1"/>
                </a:solidFill>
              </a:rPr>
              <a:t>106777</a:t>
            </a:r>
            <a:r>
              <a:rPr lang="en-US" sz="1100" dirty="0">
                <a:solidFill>
                  <a:schemeClr val="lt1"/>
                </a:solidFill>
              </a:rPr>
              <a:t>,80</a:t>
            </a:r>
            <a:br>
              <a:rPr lang="uk-UA" sz="1100" dirty="0">
                <a:solidFill>
                  <a:schemeClr val="lt1"/>
                </a:solidFill>
              </a:rPr>
            </a:br>
            <a:r>
              <a:rPr lang="uk-UA" sz="1100" dirty="0">
                <a:solidFill>
                  <a:schemeClr val="lt1"/>
                </a:solidFill>
              </a:rPr>
              <a:t>грн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010" name="Google Shape;3010;p55"/>
          <p:cNvSpPr txBox="1">
            <a:spLocks noGrp="1"/>
          </p:cNvSpPr>
          <p:nvPr>
            <p:ph type="subTitle" idx="4294967295"/>
          </p:nvPr>
        </p:nvSpPr>
        <p:spPr>
          <a:xfrm flipH="1">
            <a:off x="5802490" y="3188788"/>
            <a:ext cx="1878243" cy="749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Press Start 2P"/>
                <a:ea typeface="Press Start 2P"/>
                <a:cs typeface="Press Start 2P"/>
                <a:sym typeface="Press Start 2P"/>
              </a:rPr>
              <a:t>Виробнича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Press Start 2P"/>
                <a:ea typeface="Press Start 2P"/>
                <a:cs typeface="Press Start 2P"/>
                <a:sym typeface="Press Start 2P"/>
              </a:rPr>
              <a:t>собівартість</a:t>
            </a:r>
            <a:endParaRPr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012" name="Google Shape;3012;p55"/>
          <p:cNvSpPr txBox="1">
            <a:spLocks noGrp="1"/>
          </p:cNvSpPr>
          <p:nvPr>
            <p:ph type="title" idx="4294967295"/>
          </p:nvPr>
        </p:nvSpPr>
        <p:spPr>
          <a:xfrm flipH="1">
            <a:off x="5802490" y="2566249"/>
            <a:ext cx="1737300" cy="502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82875" tIns="192000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71185,20</a:t>
            </a:r>
            <a:r>
              <a:rPr lang="uk-UA" sz="1200" dirty="0"/>
              <a:t> грн</a:t>
            </a:r>
            <a:endParaRPr sz="12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2637390-9BB3-C7E8-5AB7-75E9954E4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415582"/>
              </p:ext>
            </p:extLst>
          </p:nvPr>
        </p:nvGraphicFramePr>
        <p:xfrm>
          <a:off x="782428" y="1451166"/>
          <a:ext cx="4921262" cy="292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3"/>
          <p:cNvSpPr txBox="1">
            <a:spLocks noGrp="1"/>
          </p:cNvSpPr>
          <p:nvPr>
            <p:ph type="title"/>
          </p:nvPr>
        </p:nvSpPr>
        <p:spPr>
          <a:xfrm>
            <a:off x="720099" y="687299"/>
            <a:ext cx="6569700" cy="693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/>
              <a:t>Безпечне IT-середовище: вимоги до робочого місця</a:t>
            </a:r>
          </a:p>
        </p:txBody>
      </p:sp>
      <p:sp>
        <p:nvSpPr>
          <p:cNvPr id="2455" name="Google Shape;2455;p43"/>
          <p:cNvSpPr txBox="1">
            <a:spLocks noGrp="1"/>
          </p:cNvSpPr>
          <p:nvPr>
            <p:ph type="subTitle" idx="1"/>
          </p:nvPr>
        </p:nvSpPr>
        <p:spPr>
          <a:xfrm>
            <a:off x="789700" y="1383336"/>
            <a:ext cx="3087519" cy="413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noProof="0" dirty="0"/>
              <a:t>Ключові ризики</a:t>
            </a:r>
            <a:endParaRPr lang="uk-UA" sz="1600" noProof="0" dirty="0"/>
          </a:p>
        </p:txBody>
      </p:sp>
      <p:sp>
        <p:nvSpPr>
          <p:cNvPr id="2456" name="Google Shape;2456;p43"/>
          <p:cNvSpPr txBox="1">
            <a:spLocks noGrp="1"/>
          </p:cNvSpPr>
          <p:nvPr>
            <p:ph type="subTitle" idx="2"/>
          </p:nvPr>
        </p:nvSpPr>
        <p:spPr>
          <a:xfrm>
            <a:off x="4372570" y="1384744"/>
            <a:ext cx="291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uk-UA" sz="1200" b="1" noProof="0" dirty="0"/>
              <a:t>Норми й рішення (згідно з ДСТУ):</a:t>
            </a:r>
          </a:p>
        </p:txBody>
      </p:sp>
      <p:sp>
        <p:nvSpPr>
          <p:cNvPr id="2457" name="Google Shape;2457;p43"/>
          <p:cNvSpPr txBox="1">
            <a:spLocks noGrp="1"/>
          </p:cNvSpPr>
          <p:nvPr>
            <p:ph type="body" idx="3"/>
          </p:nvPr>
        </p:nvSpPr>
        <p:spPr>
          <a:xfrm>
            <a:off x="720098" y="1915144"/>
            <a:ext cx="3402226" cy="2656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-UA" sz="1600" noProof="0" dirty="0"/>
              <a:t>Статична поза &gt;50 хв → тиск 1,8 МПа → остеохондроз (+18%)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-UA" sz="1600" noProof="0" dirty="0"/>
              <a:t>Освітленість &lt;300 лк → втома очей (зниження CFF на 7–9 Гц)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/>
              <a:t>ЕМ-поля (0,03–3 кГц) → допустимо ≤5 В/м, ≤250 нТл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/>
              <a:t>Шум &gt;50 дБА → зниження продуктивності (–11%)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600" dirty="0"/>
              <a:t>Вологість &lt;30% → астенічні стани (+15%)</a:t>
            </a:r>
            <a:endParaRPr sz="1600" dirty="0"/>
          </a:p>
        </p:txBody>
      </p:sp>
      <p:sp>
        <p:nvSpPr>
          <p:cNvPr id="2458" name="Google Shape;2458;p43"/>
          <p:cNvSpPr txBox="1">
            <a:spLocks noGrp="1"/>
          </p:cNvSpPr>
          <p:nvPr>
            <p:ph type="body" idx="4"/>
          </p:nvPr>
        </p:nvSpPr>
        <p:spPr>
          <a:xfrm>
            <a:off x="4308989" y="1917697"/>
            <a:ext cx="2982089" cy="265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/>
              <a:t>Стіл</a:t>
            </a:r>
            <a:r>
              <a:rPr lang="ru-RU" dirty="0"/>
              <a:t> 650–1250 мм, </a:t>
            </a:r>
            <a:r>
              <a:rPr lang="ru-RU" b="1" dirty="0"/>
              <a:t>крісло</a:t>
            </a:r>
            <a:r>
              <a:rPr lang="ru-RU" dirty="0"/>
              <a:t> з упором 60–90 мм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/>
              <a:t>Освітлення</a:t>
            </a:r>
            <a:r>
              <a:rPr lang="ru-RU" dirty="0"/>
              <a:t>: LED ≥300 лк, контраст ≥1:1000, кут огляду 15–20°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/>
              <a:t>Монітори</a:t>
            </a:r>
            <a:r>
              <a:rPr lang="ru-RU" dirty="0"/>
              <a:t> з </a:t>
            </a:r>
            <a:r>
              <a:rPr lang="en-US" dirty="0"/>
              <a:t>TCO 6.0, </a:t>
            </a:r>
            <a:r>
              <a:rPr lang="ru-RU" dirty="0"/>
              <a:t>режим </a:t>
            </a:r>
            <a:r>
              <a:rPr lang="en-US" dirty="0"/>
              <a:t>LowBlueLight, &lt;0,01 </a:t>
            </a:r>
            <a:r>
              <a:rPr lang="ru-RU" dirty="0"/>
              <a:t>Вт·м²·ср⁻¹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/>
              <a:t>Паузи</a:t>
            </a:r>
            <a:r>
              <a:rPr lang="ru-RU" dirty="0"/>
              <a:t> 10 хв після кожної години, цикл «Помодоро-45/5»</a:t>
            </a: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/>
              <a:t>Мікроклімат</a:t>
            </a:r>
            <a:r>
              <a:rPr lang="ru-RU" dirty="0"/>
              <a:t>: 22–25 °</a:t>
            </a:r>
            <a:r>
              <a:rPr lang="en-US" dirty="0"/>
              <a:t>C, </a:t>
            </a:r>
            <a:r>
              <a:rPr lang="ru-RU" dirty="0"/>
              <a:t>вологість 40–60%, </a:t>
            </a:r>
            <a:r>
              <a:rPr lang="en-US" dirty="0"/>
              <a:t>CO₂ ≤ 1000 ppm</a:t>
            </a:r>
            <a:endParaRPr dirty="0"/>
          </a:p>
        </p:txBody>
      </p:sp>
      <p:grpSp>
        <p:nvGrpSpPr>
          <p:cNvPr id="2459" name="Google Shape;2459;p4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460" name="Google Shape;2460;p4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4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4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4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64" name="Google Shape;2464;p4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465" name="Google Shape;2465;p4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4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4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4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69" name="Google Shape;2469;p4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470" name="Google Shape;2470;p4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471" name="Google Shape;2471;p4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2" name="Google Shape;2472;p4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73" name="Google Shape;2473;p4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4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4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4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4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78" name="Google Shape;2478;p4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479" name="Google Shape;2479;p4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0" name="Google Shape;2480;p4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359</Words>
  <Application>Microsoft Office PowerPoint</Application>
  <PresentationFormat>Экран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Encode Sans Medium</vt:lpstr>
      <vt:lpstr>Arial</vt:lpstr>
      <vt:lpstr>Press Start 2P</vt:lpstr>
      <vt:lpstr>Fredoka One</vt:lpstr>
      <vt:lpstr>Y2K Console Style MK Campaign by Slidesgo</vt:lpstr>
      <vt:lpstr>Відеогра на ігровому рушії Godot Engine у жанрі аренного шутеру</vt:lpstr>
      <vt:lpstr>Коджі Кондо автор музики до гри Zelda:BOTW</vt:lpstr>
      <vt:lpstr>04</vt:lpstr>
      <vt:lpstr>Використані технології</vt:lpstr>
      <vt:lpstr>Архітектура гри</vt:lpstr>
      <vt:lpstr>Економічний аналіз</vt:lpstr>
      <vt:lpstr>Безпечне IT-середовище: вимоги до робочого місця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Ярослав Гуненко</dc:creator>
  <cp:lastModifiedBy>Ярослав Гуненко</cp:lastModifiedBy>
  <cp:revision>6</cp:revision>
  <dcterms:modified xsi:type="dcterms:W3CDTF">2025-05-08T15:41:06Z</dcterms:modified>
</cp:coreProperties>
</file>