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7" r:id="rId3"/>
    <p:sldId id="264" r:id="rId4"/>
    <p:sldId id="265" r:id="rId5"/>
    <p:sldId id="266" r:id="rId6"/>
    <p:sldId id="283" r:id="rId7"/>
    <p:sldId id="271" r:id="rId8"/>
    <p:sldId id="284" r:id="rId9"/>
    <p:sldId id="285" r:id="rId10"/>
    <p:sldId id="296" r:id="rId11"/>
    <p:sldId id="287" r:id="rId12"/>
    <p:sldId id="293" r:id="rId13"/>
    <p:sldId id="294" r:id="rId14"/>
    <p:sldId id="286" r:id="rId15"/>
    <p:sldId id="274" r:id="rId16"/>
    <p:sldId id="276" r:id="rId17"/>
    <p:sldId id="278" r:id="rId18"/>
    <p:sldId id="277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8" autoAdjust="0"/>
  </p:normalViewPr>
  <p:slideViewPr>
    <p:cSldViewPr snapToGrid="0">
      <p:cViewPr varScale="1">
        <p:scale>
          <a:sx n="81" d="100"/>
          <a:sy n="81" d="100"/>
        </p:scale>
        <p:origin x="7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Ngo" userId="3d40cd20-e081-4beb-a834-ec0c44af3e90" providerId="ADAL" clId="{5626402A-4317-4052-AC76-5D8C9D1195DE}"/>
    <pc:docChg chg="undo custSel addSld delSld modSld">
      <pc:chgData name="Nam Ngo" userId="3d40cd20-e081-4beb-a834-ec0c44af3e90" providerId="ADAL" clId="{5626402A-4317-4052-AC76-5D8C9D1195DE}" dt="2022-11-11T02:37:33.069" v="1237" actId="20577"/>
      <pc:docMkLst>
        <pc:docMk/>
      </pc:docMkLst>
      <pc:sldChg chg="modSp mod">
        <pc:chgData name="Nam Ngo" userId="3d40cd20-e081-4beb-a834-ec0c44af3e90" providerId="ADAL" clId="{5626402A-4317-4052-AC76-5D8C9D1195DE}" dt="2022-11-11T01:02:37.570" v="274" actId="404"/>
        <pc:sldMkLst>
          <pc:docMk/>
          <pc:sldMk cId="2490416929" sldId="257"/>
        </pc:sldMkLst>
        <pc:spChg chg="mod">
          <ac:chgData name="Nam Ngo" userId="3d40cd20-e081-4beb-a834-ec0c44af3e90" providerId="ADAL" clId="{5626402A-4317-4052-AC76-5D8C9D1195DE}" dt="2022-11-11T01:02:37.570" v="274" actId="404"/>
          <ac:spMkLst>
            <pc:docMk/>
            <pc:sldMk cId="2490416929" sldId="257"/>
            <ac:spMk id="6" creationId="{85CCE5CF-376C-456A-A48A-F713A50F9974}"/>
          </ac:spMkLst>
        </pc:spChg>
      </pc:sldChg>
      <pc:sldChg chg="modSp mod modNotesTx">
        <pc:chgData name="Nam Ngo" userId="3d40cd20-e081-4beb-a834-ec0c44af3e90" providerId="ADAL" clId="{5626402A-4317-4052-AC76-5D8C9D1195DE}" dt="2022-10-30T22:06:54.157" v="144" actId="14100"/>
        <pc:sldMkLst>
          <pc:docMk/>
          <pc:sldMk cId="3983840244" sldId="265"/>
        </pc:sldMkLst>
        <pc:spChg chg="mod">
          <ac:chgData name="Nam Ngo" userId="3d40cd20-e081-4beb-a834-ec0c44af3e90" providerId="ADAL" clId="{5626402A-4317-4052-AC76-5D8C9D1195DE}" dt="2022-10-30T22:06:45.629" v="142" actId="1076"/>
          <ac:spMkLst>
            <pc:docMk/>
            <pc:sldMk cId="3983840244" sldId="265"/>
            <ac:spMk id="2" creationId="{5EC60020-4BD9-B122-8976-16487C9DA819}"/>
          </ac:spMkLst>
        </pc:spChg>
        <pc:spChg chg="mod">
          <ac:chgData name="Nam Ngo" userId="3d40cd20-e081-4beb-a834-ec0c44af3e90" providerId="ADAL" clId="{5626402A-4317-4052-AC76-5D8C9D1195DE}" dt="2022-10-30T22:06:40.607" v="141" actId="1076"/>
          <ac:spMkLst>
            <pc:docMk/>
            <pc:sldMk cId="3983840244" sldId="265"/>
            <ac:spMk id="3" creationId="{963B7C8A-B844-7554-60D6-199AB93316E4}"/>
          </ac:spMkLst>
        </pc:spChg>
        <pc:graphicFrameChg chg="mod modGraphic">
          <ac:chgData name="Nam Ngo" userId="3d40cd20-e081-4beb-a834-ec0c44af3e90" providerId="ADAL" clId="{5626402A-4317-4052-AC76-5D8C9D1195DE}" dt="2022-10-30T22:06:54.157" v="144" actId="14100"/>
          <ac:graphicFrameMkLst>
            <pc:docMk/>
            <pc:sldMk cId="3983840244" sldId="265"/>
            <ac:graphicFrameMk id="4" creationId="{D1FD2325-3138-83CA-FE7E-1BB23EC4BBA5}"/>
          </ac:graphicFrameMkLst>
        </pc:graphicFrameChg>
      </pc:sldChg>
      <pc:sldChg chg="modSp mod">
        <pc:chgData name="Nam Ngo" userId="3d40cd20-e081-4beb-a834-ec0c44af3e90" providerId="ADAL" clId="{5626402A-4317-4052-AC76-5D8C9D1195DE}" dt="2022-11-11T01:04:58.821" v="492" actId="20577"/>
        <pc:sldMkLst>
          <pc:docMk/>
          <pc:sldMk cId="4235357119" sldId="274"/>
        </pc:sldMkLst>
        <pc:graphicFrameChg chg="mod modGraphic">
          <ac:chgData name="Nam Ngo" userId="3d40cd20-e081-4beb-a834-ec0c44af3e90" providerId="ADAL" clId="{5626402A-4317-4052-AC76-5D8C9D1195DE}" dt="2022-11-11T01:04:58.821" v="492" actId="20577"/>
          <ac:graphicFrameMkLst>
            <pc:docMk/>
            <pc:sldMk cId="4235357119" sldId="274"/>
            <ac:graphicFrameMk id="5" creationId="{60BDCD72-73BD-5FFC-E6BA-47513BFCEBAB}"/>
          </ac:graphicFrameMkLst>
        </pc:graphicFrameChg>
      </pc:sldChg>
      <pc:sldChg chg="modNotesTx">
        <pc:chgData name="Nam Ngo" userId="3d40cd20-e081-4beb-a834-ec0c44af3e90" providerId="ADAL" clId="{5626402A-4317-4052-AC76-5D8C9D1195DE}" dt="2022-10-30T22:48:17.653" v="255" actId="20577"/>
        <pc:sldMkLst>
          <pc:docMk/>
          <pc:sldMk cId="3692631067" sldId="276"/>
        </pc:sldMkLst>
      </pc:sldChg>
      <pc:sldChg chg="modNotesTx">
        <pc:chgData name="Nam Ngo" userId="3d40cd20-e081-4beb-a834-ec0c44af3e90" providerId="ADAL" clId="{5626402A-4317-4052-AC76-5D8C9D1195DE}" dt="2022-10-30T22:21:57.224" v="172" actId="20577"/>
        <pc:sldMkLst>
          <pc:docMk/>
          <pc:sldMk cId="791364741" sldId="277"/>
        </pc:sldMkLst>
      </pc:sldChg>
      <pc:sldChg chg="modSp mod">
        <pc:chgData name="Nam Ngo" userId="3d40cd20-e081-4beb-a834-ec0c44af3e90" providerId="ADAL" clId="{5626402A-4317-4052-AC76-5D8C9D1195DE}" dt="2022-10-30T22:03:06.024" v="140" actId="14100"/>
        <pc:sldMkLst>
          <pc:docMk/>
          <pc:sldMk cId="521098576" sldId="283"/>
        </pc:sldMkLst>
        <pc:spChg chg="mod">
          <ac:chgData name="Nam Ngo" userId="3d40cd20-e081-4beb-a834-ec0c44af3e90" providerId="ADAL" clId="{5626402A-4317-4052-AC76-5D8C9D1195DE}" dt="2022-10-30T22:02:44.330" v="93" actId="1076"/>
          <ac:spMkLst>
            <pc:docMk/>
            <pc:sldMk cId="521098576" sldId="283"/>
            <ac:spMk id="6" creationId="{B85B7D1A-30C7-B10D-FA37-EF7120B2B45D}"/>
          </ac:spMkLst>
        </pc:spChg>
        <pc:graphicFrameChg chg="mod modGraphic">
          <ac:chgData name="Nam Ngo" userId="3d40cd20-e081-4beb-a834-ec0c44af3e90" providerId="ADAL" clId="{5626402A-4317-4052-AC76-5D8C9D1195DE}" dt="2022-10-30T22:03:06.024" v="140" actId="14100"/>
          <ac:graphicFrameMkLst>
            <pc:docMk/>
            <pc:sldMk cId="521098576" sldId="283"/>
            <ac:graphicFrameMk id="4" creationId="{069AC1B1-6106-39A5-2FC2-F914A5EA2CBA}"/>
          </ac:graphicFrameMkLst>
        </pc:graphicFrameChg>
      </pc:sldChg>
      <pc:sldChg chg="modSp mod">
        <pc:chgData name="Nam Ngo" userId="3d40cd20-e081-4beb-a834-ec0c44af3e90" providerId="ADAL" clId="{5626402A-4317-4052-AC76-5D8C9D1195DE}" dt="2022-10-30T22:07:19.943" v="146" actId="14100"/>
        <pc:sldMkLst>
          <pc:docMk/>
          <pc:sldMk cId="3259046923" sldId="284"/>
        </pc:sldMkLst>
        <pc:picChg chg="mod">
          <ac:chgData name="Nam Ngo" userId="3d40cd20-e081-4beb-a834-ec0c44af3e90" providerId="ADAL" clId="{5626402A-4317-4052-AC76-5D8C9D1195DE}" dt="2022-10-30T22:07:19.943" v="146" actId="14100"/>
          <ac:picMkLst>
            <pc:docMk/>
            <pc:sldMk cId="3259046923" sldId="284"/>
            <ac:picMk id="4" creationId="{69C35C59-EF36-E209-3A2D-F63F107D6767}"/>
          </ac:picMkLst>
        </pc:picChg>
      </pc:sldChg>
      <pc:sldChg chg="modSp mod">
        <pc:chgData name="Nam Ngo" userId="3d40cd20-e081-4beb-a834-ec0c44af3e90" providerId="ADAL" clId="{5626402A-4317-4052-AC76-5D8C9D1195DE}" dt="2022-10-30T22:07:43.275" v="148" actId="2161"/>
        <pc:sldMkLst>
          <pc:docMk/>
          <pc:sldMk cId="2597280867" sldId="286"/>
        </pc:sldMkLst>
        <pc:graphicFrameChg chg="modGraphic">
          <ac:chgData name="Nam Ngo" userId="3d40cd20-e081-4beb-a834-ec0c44af3e90" providerId="ADAL" clId="{5626402A-4317-4052-AC76-5D8C9D1195DE}" dt="2022-10-30T22:07:43.275" v="148" actId="2161"/>
          <ac:graphicFrameMkLst>
            <pc:docMk/>
            <pc:sldMk cId="2597280867" sldId="286"/>
            <ac:graphicFrameMk id="6" creationId="{617FAC46-2AE8-4A02-F726-8FE8C2572FEC}"/>
          </ac:graphicFrameMkLst>
        </pc:graphicFrameChg>
      </pc:sldChg>
      <pc:sldChg chg="addSp delSp modSp mod modNotesTx">
        <pc:chgData name="Nam Ngo" userId="3d40cd20-e081-4beb-a834-ec0c44af3e90" providerId="ADAL" clId="{5626402A-4317-4052-AC76-5D8C9D1195DE}" dt="2022-11-11T02:37:33.069" v="1237" actId="20577"/>
        <pc:sldMkLst>
          <pc:docMk/>
          <pc:sldMk cId="3908105753" sldId="293"/>
        </pc:sldMkLst>
        <pc:spChg chg="mod">
          <ac:chgData name="Nam Ngo" userId="3d40cd20-e081-4beb-a834-ec0c44af3e90" providerId="ADAL" clId="{5626402A-4317-4052-AC76-5D8C9D1195DE}" dt="2022-11-11T02:33:46.012" v="523" actId="20577"/>
          <ac:spMkLst>
            <pc:docMk/>
            <pc:sldMk cId="3908105753" sldId="293"/>
            <ac:spMk id="6" creationId="{D1BCE61C-5D74-FFB9-258A-E05DC2A00DA4}"/>
          </ac:spMkLst>
        </pc:spChg>
        <pc:picChg chg="add mod">
          <ac:chgData name="Nam Ngo" userId="3d40cd20-e081-4beb-a834-ec0c44af3e90" providerId="ADAL" clId="{5626402A-4317-4052-AC76-5D8C9D1195DE}" dt="2022-11-11T02:33:37.470" v="519" actId="1076"/>
          <ac:picMkLst>
            <pc:docMk/>
            <pc:sldMk cId="3908105753" sldId="293"/>
            <ac:picMk id="3" creationId="{29353F2D-272E-FA47-A2D1-DA21E128DC05}"/>
          </ac:picMkLst>
        </pc:picChg>
        <pc:picChg chg="del">
          <ac:chgData name="Nam Ngo" userId="3d40cd20-e081-4beb-a834-ec0c44af3e90" providerId="ADAL" clId="{5626402A-4317-4052-AC76-5D8C9D1195DE}" dt="2022-11-11T02:00:43.814" v="494" actId="478"/>
          <ac:picMkLst>
            <pc:docMk/>
            <pc:sldMk cId="3908105753" sldId="293"/>
            <ac:picMk id="5" creationId="{B54EB9ED-EA96-4BF4-71A7-2A5EAD4935E2}"/>
          </ac:picMkLst>
        </pc:picChg>
      </pc:sldChg>
      <pc:sldChg chg="addSp delSp modSp mod chgLayout">
        <pc:chgData name="Nam Ngo" userId="3d40cd20-e081-4beb-a834-ec0c44af3e90" providerId="ADAL" clId="{5626402A-4317-4052-AC76-5D8C9D1195DE}" dt="2022-11-11T01:04:47.698" v="486" actId="1076"/>
        <pc:sldMkLst>
          <pc:docMk/>
          <pc:sldMk cId="2026964588" sldId="294"/>
        </pc:sldMkLst>
        <pc:spChg chg="add mod">
          <ac:chgData name="Nam Ngo" userId="3d40cd20-e081-4beb-a834-ec0c44af3e90" providerId="ADAL" clId="{5626402A-4317-4052-AC76-5D8C9D1195DE}" dt="2022-11-11T01:04:40.424" v="485" actId="20577"/>
          <ac:spMkLst>
            <pc:docMk/>
            <pc:sldMk cId="2026964588" sldId="294"/>
            <ac:spMk id="2" creationId="{6BF5C792-B392-FCBB-03F3-BDC797AD29C5}"/>
          </ac:spMkLst>
        </pc:spChg>
        <pc:spChg chg="add del mod">
          <ac:chgData name="Nam Ngo" userId="3d40cd20-e081-4beb-a834-ec0c44af3e90" providerId="ADAL" clId="{5626402A-4317-4052-AC76-5D8C9D1195DE}" dt="2022-10-30T21:28:59.228" v="2" actId="478"/>
          <ac:spMkLst>
            <pc:docMk/>
            <pc:sldMk cId="2026964588" sldId="294"/>
            <ac:spMk id="3" creationId="{AD25C2B5-90BB-7D51-E771-950D99FB7EB5}"/>
          </ac:spMkLst>
        </pc:spChg>
        <pc:spChg chg="add del mod">
          <ac:chgData name="Nam Ngo" userId="3d40cd20-e081-4beb-a834-ec0c44af3e90" providerId="ADAL" clId="{5626402A-4317-4052-AC76-5D8C9D1195DE}" dt="2022-11-07T00:39:03.029" v="257" actId="478"/>
          <ac:spMkLst>
            <pc:docMk/>
            <pc:sldMk cId="2026964588" sldId="294"/>
            <ac:spMk id="3" creationId="{DEBAA954-A5E4-AC39-9741-6DF411EAAD6B}"/>
          </ac:spMkLst>
        </pc:spChg>
        <pc:spChg chg="add del mod ord">
          <ac:chgData name="Nam Ngo" userId="3d40cd20-e081-4beb-a834-ec0c44af3e90" providerId="ADAL" clId="{5626402A-4317-4052-AC76-5D8C9D1195DE}" dt="2022-10-30T21:29:20.220" v="4"/>
          <ac:spMkLst>
            <pc:docMk/>
            <pc:sldMk cId="2026964588" sldId="294"/>
            <ac:spMk id="4" creationId="{15C4827A-C14D-9FAC-9DF5-428AD4523CF2}"/>
          </ac:spMkLst>
        </pc:spChg>
        <pc:spChg chg="add del mod ord">
          <ac:chgData name="Nam Ngo" userId="3d40cd20-e081-4beb-a834-ec0c44af3e90" providerId="ADAL" clId="{5626402A-4317-4052-AC76-5D8C9D1195DE}" dt="2022-10-30T21:29:51.074" v="12"/>
          <ac:spMkLst>
            <pc:docMk/>
            <pc:sldMk cId="2026964588" sldId="294"/>
            <ac:spMk id="5" creationId="{5EF6E51C-5867-CF99-E605-91D4F2488C2E}"/>
          </ac:spMkLst>
        </pc:spChg>
        <pc:spChg chg="add del mod">
          <ac:chgData name="Nam Ngo" userId="3d40cd20-e081-4beb-a834-ec0c44af3e90" providerId="ADAL" clId="{5626402A-4317-4052-AC76-5D8C9D1195DE}" dt="2022-11-07T00:39:06.715" v="259" actId="478"/>
          <ac:spMkLst>
            <pc:docMk/>
            <pc:sldMk cId="2026964588" sldId="294"/>
            <ac:spMk id="5" creationId="{D76228E5-6CF3-6767-BAB3-B7C766FEBF38}"/>
          </ac:spMkLst>
        </pc:spChg>
        <pc:spChg chg="mod ord">
          <ac:chgData name="Nam Ngo" userId="3d40cd20-e081-4beb-a834-ec0c44af3e90" providerId="ADAL" clId="{5626402A-4317-4052-AC76-5D8C9D1195DE}" dt="2022-11-11T01:04:47.698" v="486" actId="1076"/>
          <ac:spMkLst>
            <pc:docMk/>
            <pc:sldMk cId="2026964588" sldId="294"/>
            <ac:spMk id="11" creationId="{AA7353F4-23DF-3624-B97F-EB6B10AA17AA}"/>
          </ac:spMkLst>
        </pc:spChg>
        <pc:spChg chg="add del mod">
          <ac:chgData name="Nam Ngo" userId="3d40cd20-e081-4beb-a834-ec0c44af3e90" providerId="ADAL" clId="{5626402A-4317-4052-AC76-5D8C9D1195DE}" dt="2022-10-30T21:29:39.218" v="6"/>
          <ac:spMkLst>
            <pc:docMk/>
            <pc:sldMk cId="2026964588" sldId="294"/>
            <ac:spMk id="12" creationId="{FD7D4A4C-5EF7-FB30-3A4F-26F3E2520865}"/>
          </ac:spMkLst>
        </pc:spChg>
        <pc:spChg chg="add del mod">
          <ac:chgData name="Nam Ngo" userId="3d40cd20-e081-4beb-a834-ec0c44af3e90" providerId="ADAL" clId="{5626402A-4317-4052-AC76-5D8C9D1195DE}" dt="2022-10-30T21:30:20.613" v="25" actId="478"/>
          <ac:spMkLst>
            <pc:docMk/>
            <pc:sldMk cId="2026964588" sldId="294"/>
            <ac:spMk id="18" creationId="{B3A3C0BC-BF83-52FC-54C0-65A64CD54583}"/>
          </ac:spMkLst>
        </pc:spChg>
        <pc:picChg chg="del">
          <ac:chgData name="Nam Ngo" userId="3d40cd20-e081-4beb-a834-ec0c44af3e90" providerId="ADAL" clId="{5626402A-4317-4052-AC76-5D8C9D1195DE}" dt="2022-10-30T21:28:54.910" v="0" actId="478"/>
          <ac:picMkLst>
            <pc:docMk/>
            <pc:sldMk cId="2026964588" sldId="294"/>
            <ac:picMk id="6" creationId="{592185BC-902E-17A9-0301-67C644C1A95F}"/>
          </ac:picMkLst>
        </pc:picChg>
        <pc:picChg chg="add mod">
          <ac:chgData name="Nam Ngo" userId="3d40cd20-e081-4beb-a834-ec0c44af3e90" providerId="ADAL" clId="{5626402A-4317-4052-AC76-5D8C9D1195DE}" dt="2022-11-11T01:03:57.837" v="434" actId="1076"/>
          <ac:picMkLst>
            <pc:docMk/>
            <pc:sldMk cId="2026964588" sldId="294"/>
            <ac:picMk id="6" creationId="{73DD25FC-5AE3-57B7-1F34-34A2614FCF18}"/>
          </ac:picMkLst>
        </pc:picChg>
        <pc:picChg chg="add del mod">
          <ac:chgData name="Nam Ngo" userId="3d40cd20-e081-4beb-a834-ec0c44af3e90" providerId="ADAL" clId="{5626402A-4317-4052-AC76-5D8C9D1195DE}" dt="2022-10-30T21:29:21.926" v="5" actId="478"/>
          <ac:picMkLst>
            <pc:docMk/>
            <pc:sldMk cId="2026964588" sldId="294"/>
            <ac:picMk id="8" creationId="{6173CC97-9146-3E7F-323A-FAAD01D3F7B5}"/>
          </ac:picMkLst>
        </pc:picChg>
        <pc:picChg chg="del">
          <ac:chgData name="Nam Ngo" userId="3d40cd20-e081-4beb-a834-ec0c44af3e90" providerId="ADAL" clId="{5626402A-4317-4052-AC76-5D8C9D1195DE}" dt="2022-10-30T21:28:57.818" v="1" actId="478"/>
          <ac:picMkLst>
            <pc:docMk/>
            <pc:sldMk cId="2026964588" sldId="294"/>
            <ac:picMk id="10" creationId="{B27BA285-5F34-9C10-49A2-23A9E32EDC45}"/>
          </ac:picMkLst>
        </pc:picChg>
        <pc:picChg chg="add del mod">
          <ac:chgData name="Nam Ngo" userId="3d40cd20-e081-4beb-a834-ec0c44af3e90" providerId="ADAL" clId="{5626402A-4317-4052-AC76-5D8C9D1195DE}" dt="2022-11-07T00:38:58.554" v="256" actId="478"/>
          <ac:picMkLst>
            <pc:docMk/>
            <pc:sldMk cId="2026964588" sldId="294"/>
            <ac:picMk id="14" creationId="{176BB419-AA23-7BDF-C6AC-9F9868056E2B}"/>
          </ac:picMkLst>
        </pc:picChg>
        <pc:picChg chg="add del mod">
          <ac:chgData name="Nam Ngo" userId="3d40cd20-e081-4beb-a834-ec0c44af3e90" providerId="ADAL" clId="{5626402A-4317-4052-AC76-5D8C9D1195DE}" dt="2022-11-07T00:39:04.655" v="258" actId="478"/>
          <ac:picMkLst>
            <pc:docMk/>
            <pc:sldMk cId="2026964588" sldId="294"/>
            <ac:picMk id="16" creationId="{D607055A-6C7C-E0D7-E092-4B924C89B8B6}"/>
          </ac:picMkLst>
        </pc:picChg>
      </pc:sldChg>
      <pc:sldChg chg="addSp delSp modSp add del mod">
        <pc:chgData name="Nam Ngo" userId="3d40cd20-e081-4beb-a834-ec0c44af3e90" providerId="ADAL" clId="{5626402A-4317-4052-AC76-5D8C9D1195DE}" dt="2022-11-11T01:05:03.214" v="493" actId="47"/>
        <pc:sldMkLst>
          <pc:docMk/>
          <pc:sldMk cId="1427949243" sldId="297"/>
        </pc:sldMkLst>
        <pc:spChg chg="mod">
          <ac:chgData name="Nam Ngo" userId="3d40cd20-e081-4beb-a834-ec0c44af3e90" providerId="ADAL" clId="{5626402A-4317-4052-AC76-5D8C9D1195DE}" dt="2022-10-30T22:42:06.356" v="239" actId="27636"/>
          <ac:spMkLst>
            <pc:docMk/>
            <pc:sldMk cId="1427949243" sldId="297"/>
            <ac:spMk id="3" creationId="{FBE47DFE-6C31-26A4-E087-1B70A0182CA2}"/>
          </ac:spMkLst>
        </pc:spChg>
        <pc:picChg chg="add mod">
          <ac:chgData name="Nam Ngo" userId="3d40cd20-e081-4beb-a834-ec0c44af3e90" providerId="ADAL" clId="{5626402A-4317-4052-AC76-5D8C9D1195DE}" dt="2022-10-30T22:43:25.408" v="250" actId="1076"/>
          <ac:picMkLst>
            <pc:docMk/>
            <pc:sldMk cId="1427949243" sldId="297"/>
            <ac:picMk id="4" creationId="{3E695905-A50F-3181-6225-D6E7FEDF3952}"/>
          </ac:picMkLst>
        </pc:picChg>
        <pc:picChg chg="del">
          <ac:chgData name="Nam Ngo" userId="3d40cd20-e081-4beb-a834-ec0c44af3e90" providerId="ADAL" clId="{5626402A-4317-4052-AC76-5D8C9D1195DE}" dt="2022-10-30T22:41:24.035" v="218" actId="478"/>
          <ac:picMkLst>
            <pc:docMk/>
            <pc:sldMk cId="1427949243" sldId="297"/>
            <ac:picMk id="5" creationId="{B49FE348-CBC9-7D5C-A752-3C0FBD83F520}"/>
          </ac:picMkLst>
        </pc:picChg>
      </pc:sldChg>
    </pc:docChg>
  </pc:docChgLst>
  <pc:docChgLst>
    <pc:chgData name="Nam Ngo" userId="3d40cd20-e081-4beb-a834-ec0c44af3e90" providerId="ADAL" clId="{E878743F-CB8E-4A36-AB5C-E1A4C0C4A0B6}"/>
    <pc:docChg chg="modSld">
      <pc:chgData name="Nam Ngo" userId="3d40cd20-e081-4beb-a834-ec0c44af3e90" providerId="ADAL" clId="{E878743F-CB8E-4A36-AB5C-E1A4C0C4A0B6}" dt="2023-03-21T00:58:36.595" v="0" actId="1076"/>
      <pc:docMkLst>
        <pc:docMk/>
      </pc:docMkLst>
      <pc:sldChg chg="modSp mod">
        <pc:chgData name="Nam Ngo" userId="3d40cd20-e081-4beb-a834-ec0c44af3e90" providerId="ADAL" clId="{E878743F-CB8E-4A36-AB5C-E1A4C0C4A0B6}" dt="2023-03-21T00:58:36.595" v="0" actId="1076"/>
        <pc:sldMkLst>
          <pc:docMk/>
          <pc:sldMk cId="521098576" sldId="283"/>
        </pc:sldMkLst>
        <pc:graphicFrameChg chg="mod">
          <ac:chgData name="Nam Ngo" userId="3d40cd20-e081-4beb-a834-ec0c44af3e90" providerId="ADAL" clId="{E878743F-CB8E-4A36-AB5C-E1A4C0C4A0B6}" dt="2023-03-21T00:58:36.595" v="0" actId="1076"/>
          <ac:graphicFrameMkLst>
            <pc:docMk/>
            <pc:sldMk cId="521098576" sldId="283"/>
            <ac:graphicFrameMk id="4" creationId="{069AC1B1-6106-39A5-2FC2-F914A5EA2CB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38DB-F922-4787-866D-D16D1AA40EC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EFFB-A265-413A-91E3-2AD3125141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15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63837-755A-45B9-B3D8-0619F4B4120E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850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5346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9032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people per dwelling (more demand relative to supply) =&gt; stronger relationship between wage and rents</a:t>
            </a:r>
          </a:p>
          <a:p>
            <a:r>
              <a:rPr lang="en-US" dirty="0"/>
              <a:t>Higher vacancy rate (more supply relative to demand) =&gt; weaker relationship between wage and rents</a:t>
            </a:r>
          </a:p>
          <a:p>
            <a:r>
              <a:rPr lang="en-US" dirty="0"/>
              <a:t>Higher vacant time (properties take longer to fill =&gt; more supply relative to demand) =&gt; weaker relationship between wage and rents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7648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Q1-2022 level: </a:t>
            </a:r>
          </a:p>
          <a:p>
            <a:r>
              <a:rPr lang="en-US" dirty="0"/>
              <a:t>pop 5127100</a:t>
            </a:r>
          </a:p>
          <a:p>
            <a:r>
              <a:rPr lang="en-US" dirty="0"/>
              <a:t>dwellings 1994329</a:t>
            </a:r>
          </a:p>
          <a:p>
            <a:r>
              <a:rPr lang="en-US"/>
              <a:t>2.57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6113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9165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first vs analytical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2606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house price? Income &amp; interest rate?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48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611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364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4893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91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do not change much using the non-quality adjusted rent inflation</a:t>
            </a:r>
          </a:p>
          <a:p>
            <a:r>
              <a:rPr lang="en-US" dirty="0"/>
              <a:t>Geomean instead of median (Rent comes in round numbers so median rents tend to plateau, not suitable for quarterly analysis)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Unemployment rate has expected sign now</a:t>
            </a:r>
          </a:p>
          <a:p>
            <a:r>
              <a:rPr lang="en-US" dirty="0"/>
              <a:t>Geomean change = price change + quality change + amenities change</a:t>
            </a:r>
          </a:p>
          <a:p>
            <a:r>
              <a:rPr lang="en-US" dirty="0"/>
              <a:t>Smaller impact of wage on all change compared to on price change suggest that wage gains get capitalized into pure price change more than quality/amenities improvement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9509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People per dwelling is slow moving, with lags and might involve interpolation at regional level</a:t>
            </a:r>
          </a:p>
          <a:p>
            <a:endParaRPr lang="en-NZ" dirty="0"/>
          </a:p>
          <a:p>
            <a:r>
              <a:rPr lang="en-NZ" dirty="0"/>
              <a:t>Vacant time by property address ID (new tenancies)</a:t>
            </a:r>
          </a:p>
          <a:p>
            <a:endParaRPr lang="en-NZ" dirty="0"/>
          </a:p>
          <a:p>
            <a:r>
              <a:rPr lang="en-NZ" dirty="0"/>
              <a:t>Auckland/Wellington vs Gisborne, Canterbury, Northland,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5754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Seems to be some relationship between how rigid the rental market is and how strong the negative correlation between vacancy rate and </a:t>
            </a:r>
            <a:r>
              <a:rPr lang="en-NZ"/>
              <a:t>rental inflation is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388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2928-9E03-6186-EB8B-39B968EB9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D2FF8-002F-530D-79EB-6EBA01AD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5DB58-4F44-480A-FB26-4A0F5FE9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0459-7DAB-384B-09E1-31B4F886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93726-DF05-0CB7-F0C4-B33AE66F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67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C62D-0B7D-9211-C554-FDA94AB5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61126-424C-BFA1-975E-378963C44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6176-B19B-2BB7-742E-FC6233F5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2B6EF-7DB7-B949-3B69-6E4A6595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A395-12A5-ABA6-975B-9E0FA486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122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FA84C-2DFA-B6FB-D169-68C9B3AD2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EEAAB-37E4-BA3F-BD81-936C7D1DF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36536-B4B7-216D-07C1-CBB084AB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5BB7-FE9D-B381-07A4-E77C4EF7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78E1-B8A5-FABE-50E5-42AD9BC8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032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0239C9-1B20-4A31-BE00-E133CEE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514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A58A75-6747-433C-B664-E739E357D2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8572294-61DA-4B14-9F2F-CDA22C80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103825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CE3AA4-F610-4CC6-8785-834A63BA4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791"/>
            <a:ext cx="12192000" cy="70690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014E21-699D-4CA8-9FD6-795DCD6E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0787E5-7F20-4905-B23D-68533CA7729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75A2DC-EC83-4717-8727-ACFE213BC162}"/>
              </a:ext>
            </a:extLst>
          </p:cNvPr>
          <p:cNvSpPr>
            <a:spLocks noGrp="1"/>
          </p:cNvSpPr>
          <p:nvPr>
            <p:ph sz="half" idx="4294967295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r>
              <a:rPr lang="en-NZ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26767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FC4122-F690-4B70-9334-9C4698A067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1999" cy="7042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B89391-20BF-4E11-B26C-07AA8A75CA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Section break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A2D4B-9039-43B4-8C8E-A6B15314EE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break subtitle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965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EFC2-6425-BD81-AFF9-F7233DF4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D66D-557A-6419-EFE1-92B8539D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DEB63-15AC-862F-18B2-54D22782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52362-E5AF-DEBA-15CF-0EBB4342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BB07-7984-FF8C-7D8F-CAB9FD7D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273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19EB-66AB-B630-E3FA-3C2CD5DD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988C5-DC3D-E5F3-096F-A69E7D3A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A02B-2183-8491-C889-7844802D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1A28-F921-0B6C-70B1-702A5DB3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1D50-6D03-BE43-23E2-1E843FC1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430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CDE7-DA42-942A-A68F-292C7A91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A6EF-C0C1-66B8-9347-4B7B70677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555F6-B19A-3732-DCA1-330CE178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802A5-4EC3-9CAB-E9BA-DA2C8F93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264B4-7706-E2E9-7488-CD748D6A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303DB-FFE3-2D78-39BE-B8E199A3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925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6C83-29CE-7E36-DA78-562486C6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31A0D-60AA-2E49-FE85-38D133892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69F61-2EC0-1865-61BB-773C2BD89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20A2D-95EF-4E19-6DF4-8729C3383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2652-6B5A-CE61-26D0-1ACC86CBD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0E7AF-BAE9-B9FB-94E0-03C335F3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FB0A7-35D1-E82C-FA16-1744DA3A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5154E-300A-EBBE-F556-7A7F7005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6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61DF-E0B4-E55A-2739-57B26AA2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0E619-F394-6082-1A90-ACF0308C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2BD50-230A-858A-64E1-7B0E76A3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E4282-23CB-CA49-3930-5258F55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10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930C7-EB06-67F1-E705-9029AF35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A87E5-154A-0B5D-B6E5-AC4E0D2D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8751D-FD2E-1CA9-B3D9-3C8A5ABA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655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D91-4140-9FD9-D107-6438F89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9FA3-42A1-CC30-8681-F0E61520B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C3115-BF15-2FD7-4E13-19329F52D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B319A-B698-60D7-CA16-33E8B024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C9237-D4EC-8F7F-37A7-CCC66825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3545A-C405-EED7-3388-1F9FBA72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850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BA25-6CA3-C23C-7191-81D690F3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A0353-959A-0A62-EDAD-5D43A94C9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9FA4B-10D2-F878-DF66-207559CAE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0EBF6-56AD-EED8-B061-AB5CA7B1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124AD-3AE7-5A77-25AA-3AA85470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4511-714D-16CB-3B26-13055F38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318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07516-016D-F34B-665E-1C5E925F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EDFAC-49BD-7B78-D5E4-29974331E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2707-0D0C-E342-C16E-7A6C95C1C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DCAE-141E-458A-9717-123E1F508B6B}" type="datetimeFigureOut">
              <a:rPr lang="en-NZ" smtClean="0"/>
              <a:t>21/03/2023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CFA6F-2284-F43A-8637-2DC76F25E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6251-5AA4-43C3-0937-1CFEA5222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81D7A-7255-2BDE-7276-957EC98DA135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87187" y="6705600"/>
            <a:ext cx="84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[UNCLASSIFIED]</a:t>
            </a:r>
          </a:p>
        </p:txBody>
      </p:sp>
    </p:spTree>
    <p:extLst>
      <p:ext uri="{BB962C8B-B14F-4D97-AF65-F5344CB8AC3E}">
        <p14:creationId xmlns:p14="http://schemas.microsoft.com/office/powerpoint/2010/main" val="15759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5AA02D-A06D-44C4-A0F8-21C2D1D0DBA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-321163"/>
            <a:ext cx="13104000" cy="737176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B2867-94FA-4217-8357-CF6035C7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1416-3A14-455E-9473-E641B9F1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6AC1-64CB-4457-B752-8D9B0526C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F465-2E47-4061-A2BA-EF1166FC2AB0}" type="slidenum">
              <a:rPr lang="en-NZ" smtClean="0"/>
              <a:t>‹#›</a:t>
            </a:fld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B686D-AC4C-45E5-BCFC-AAC53E7E3CF9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87187" y="6705600"/>
            <a:ext cx="84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[UNCLASSIFIED]</a:t>
            </a:r>
          </a:p>
        </p:txBody>
      </p:sp>
    </p:spTree>
    <p:extLst>
      <p:ext uri="{BB962C8B-B14F-4D97-AF65-F5344CB8AC3E}">
        <p14:creationId xmlns:p14="http://schemas.microsoft.com/office/powerpoint/2010/main" val="39169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5FF8-33DD-4BF2-B696-31F976554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F8E4B-36BF-44E5-BCD2-1C1B46510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4A120-4548-4C03-A6E1-641569B2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628" cy="7055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CCE5CF-376C-456A-A48A-F713A50F9974}"/>
              </a:ext>
            </a:extLst>
          </p:cNvPr>
          <p:cNvSpPr txBox="1"/>
          <p:nvPr/>
        </p:nvSpPr>
        <p:spPr>
          <a:xfrm>
            <a:off x="1000461" y="1600200"/>
            <a:ext cx="11046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4800" b="1" dirty="0">
                <a:solidFill>
                  <a:schemeClr val="bg1"/>
                </a:solidFill>
              </a:rPr>
              <a:t>Drivers of rent: November 2022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A63E1-305C-49E0-943E-D0351166B0E1}"/>
              </a:ext>
            </a:extLst>
          </p:cNvPr>
          <p:cNvSpPr txBox="1"/>
          <p:nvPr/>
        </p:nvSpPr>
        <p:spPr>
          <a:xfrm>
            <a:off x="5501677" y="3987800"/>
            <a:ext cx="638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400" b="1" i="1" dirty="0">
                <a:solidFill>
                  <a:schemeClr val="bg1"/>
                </a:solidFill>
              </a:rPr>
              <a:t>Nam Ngo (HUD)</a:t>
            </a:r>
          </a:p>
        </p:txBody>
      </p:sp>
    </p:spTree>
    <p:extLst>
      <p:ext uri="{BB962C8B-B14F-4D97-AF65-F5344CB8AC3E}">
        <p14:creationId xmlns:p14="http://schemas.microsoft.com/office/powerpoint/2010/main" val="249041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717363"/>
          </a:xfrm>
        </p:spPr>
        <p:txBody>
          <a:bodyPr>
            <a:normAutofit/>
          </a:bodyPr>
          <a:lstStyle/>
          <a:p>
            <a:r>
              <a:rPr lang="en-US" sz="2400" b="1" dirty="0"/>
              <a:t>Vacant time (vacancy rate) as an alternative measure of relative supply and demand</a:t>
            </a:r>
            <a:endParaRPr lang="en-NZ" sz="2400" b="1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E2A96E-C2E8-EBDC-F5C1-184E6661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6" y="860612"/>
            <a:ext cx="10157368" cy="57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3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BCE61C-5D74-FFB9-258A-E05DC2A0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3760"/>
            <a:ext cx="10515600" cy="1001096"/>
          </a:xfrm>
        </p:spPr>
        <p:txBody>
          <a:bodyPr>
            <a:noAutofit/>
          </a:bodyPr>
          <a:lstStyle/>
          <a:p>
            <a:r>
              <a:rPr lang="en-US" sz="3200" b="1" dirty="0"/>
              <a:t>Clear negative correlations between vacant time and rent inflation, at national and regional level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9353F2D-272E-FA47-A2D1-DA21E128D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2" y="1464311"/>
            <a:ext cx="11533176" cy="51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0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A7353F4-23DF-3624-B97F-EB6B10AA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3004"/>
            <a:ext cx="10515600" cy="753669"/>
          </a:xfrm>
        </p:spPr>
        <p:txBody>
          <a:bodyPr>
            <a:noAutofit/>
          </a:bodyPr>
          <a:lstStyle/>
          <a:p>
            <a:r>
              <a:rPr lang="en-US" sz="2800" b="1" dirty="0"/>
              <a:t>Vacant time measures for different segments of the rental market can also be useful for demand/price forecasting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3DD25FC-5AE3-57B7-1F34-34A2614FC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75" y="2236642"/>
            <a:ext cx="9664849" cy="42278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F5C792-B392-FCBB-03F3-BDC797AD29C5}"/>
              </a:ext>
            </a:extLst>
          </p:cNvPr>
          <p:cNvSpPr txBox="1">
            <a:spLocks/>
          </p:cNvSpPr>
          <p:nvPr/>
        </p:nvSpPr>
        <p:spPr>
          <a:xfrm>
            <a:off x="1074868" y="1324983"/>
            <a:ext cx="10515600" cy="753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Vacancy rate for 1 and 2-bedroom properties since 2021 correlates with demand for emergency housing in the large urban centers </a:t>
            </a:r>
          </a:p>
        </p:txBody>
      </p:sp>
    </p:spTree>
    <p:extLst>
      <p:ext uri="{BB962C8B-B14F-4D97-AF65-F5344CB8AC3E}">
        <p14:creationId xmlns:p14="http://schemas.microsoft.com/office/powerpoint/2010/main" val="2026964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Vacant time (vacancy rate) as an alternative measure of relative supply and demand</a:t>
            </a:r>
            <a:endParaRPr lang="en-NZ" sz="32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7FAC46-2AE8-4A02-F726-8FE8C2572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159523"/>
              </p:ext>
            </p:extLst>
          </p:nvPr>
        </p:nvGraphicFramePr>
        <p:xfrm>
          <a:off x="516367" y="1694985"/>
          <a:ext cx="11026587" cy="4727331"/>
        </p:xfrm>
        <a:graphic>
          <a:graphicData uri="http://schemas.openxmlformats.org/drawingml/2006/table">
            <a:tbl>
              <a:tblPr firstRow="1" firstCol="1" bandRow="1"/>
              <a:tblGrid>
                <a:gridCol w="3675529">
                  <a:extLst>
                    <a:ext uri="{9D8B030D-6E8A-4147-A177-3AD203B41FA5}">
                      <a16:colId xmlns:a16="http://schemas.microsoft.com/office/drawing/2014/main" val="4034688756"/>
                    </a:ext>
                  </a:extLst>
                </a:gridCol>
                <a:gridCol w="3675529">
                  <a:extLst>
                    <a:ext uri="{9D8B030D-6E8A-4147-A177-3AD203B41FA5}">
                      <a16:colId xmlns:a16="http://schemas.microsoft.com/office/drawing/2014/main" val="3366210276"/>
                    </a:ext>
                  </a:extLst>
                </a:gridCol>
                <a:gridCol w="3675529">
                  <a:extLst>
                    <a:ext uri="{9D8B030D-6E8A-4147-A177-3AD203B41FA5}">
                      <a16:colId xmlns:a16="http://schemas.microsoft.com/office/drawing/2014/main" val="3173138638"/>
                    </a:ext>
                  </a:extLst>
                </a:gridCol>
              </a:tblGrid>
              <a:tr h="557304">
                <a:tc>
                  <a:txBody>
                    <a:bodyPr/>
                    <a:lstStyle/>
                    <a:p>
                      <a:r>
                        <a:rPr lang="en-NZ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373972"/>
                  </a:ext>
                </a:extLst>
              </a:tr>
              <a:tr h="344791">
                <a:tc>
                  <a:txBody>
                    <a:bodyPr/>
                    <a:lstStyle/>
                    <a:p>
                      <a:r>
                        <a:rPr lang="en-NZ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N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17638"/>
                  </a:ext>
                </a:extLst>
              </a:tr>
              <a:tr h="869569">
                <a:tc>
                  <a:txBody>
                    <a:bodyPr/>
                    <a:lstStyle/>
                    <a:p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0.93,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 </a:t>
                      </a:r>
                      <a:r>
                        <a:rPr lang="en-NZ" sz="16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0.41 </a:t>
                      </a:r>
                      <a:r>
                        <a:rPr lang="en-NZ" sz="16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16344"/>
                  </a:ext>
                </a:extLst>
              </a:tr>
              <a:tr h="869569">
                <a:tc>
                  <a:txBody>
                    <a:bodyPr/>
                    <a:lstStyle/>
                    <a:p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7.63 </a:t>
                      </a:r>
                      <a:r>
                        <a:rPr lang="en-NZ" sz="16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(2.71)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484093"/>
                  </a:ext>
                </a:extLst>
              </a:tr>
              <a:tr h="869569">
                <a:tc>
                  <a:txBody>
                    <a:bodyPr/>
                    <a:lstStyle/>
                    <a:p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vacant time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-0.20 </a:t>
                      </a:r>
                      <a:r>
                        <a:rPr lang="en-NZ" sz="16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647033"/>
                  </a:ext>
                </a:extLst>
              </a:tr>
              <a:tr h="435869">
                <a:tc>
                  <a:txBody>
                    <a:bodyPr/>
                    <a:lstStyle/>
                    <a:p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04618"/>
                  </a:ext>
                </a:extLst>
              </a:tr>
              <a:tr h="435869">
                <a:tc>
                  <a:txBody>
                    <a:bodyPr/>
                    <a:lstStyle/>
                    <a:p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6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6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0.606 / 0.508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0.599 / 0.499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661339"/>
                  </a:ext>
                </a:extLst>
              </a:tr>
              <a:tr h="344791">
                <a:tc gridSpan="3">
                  <a:txBody>
                    <a:bodyPr/>
                    <a:lstStyle/>
                    <a:p>
                      <a:pPr algn="r"/>
                      <a:r>
                        <a:rPr lang="en-NZ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303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280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27BA19-74DB-2288-5B59-628090AD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7" y="2458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The larger the supply and demand gap, the stronger the correlation between wage and rent</a:t>
            </a:r>
            <a:endParaRPr lang="en-NZ" sz="4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BDCD72-73BD-5FFC-E6BA-47513BFCE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115653"/>
              </p:ext>
            </p:extLst>
          </p:nvPr>
        </p:nvGraphicFramePr>
        <p:xfrm>
          <a:off x="838200" y="1775012"/>
          <a:ext cx="10515600" cy="4298127"/>
        </p:xfrm>
        <a:graphic>
          <a:graphicData uri="http://schemas.openxmlformats.org/drawingml/2006/table">
            <a:tbl>
              <a:tblPr firstRow="1" firstCol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816196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675777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59276783"/>
                    </a:ext>
                  </a:extLst>
                </a:gridCol>
              </a:tblGrid>
              <a:tr h="3701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968713"/>
                  </a:ext>
                </a:extLst>
              </a:tr>
              <a:tr h="2289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71738"/>
                  </a:ext>
                </a:extLst>
              </a:tr>
              <a:tr h="5775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0.93,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0.46 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 </a:t>
                      </a:r>
                      <a:b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(0.63)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813176"/>
                  </a:ext>
                </a:extLst>
              </a:tr>
              <a:tr h="5775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7.48 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(2.76)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82597"/>
                  </a:ext>
                </a:extLst>
              </a:tr>
              <a:tr h="5775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People per dwelling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1.12 </a:t>
                      </a:r>
                      <a:b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(2.61)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978690"/>
                  </a:ext>
                </a:extLst>
              </a:tr>
              <a:tr h="5775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Vacant time (lagged)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-0.20 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785581"/>
                  </a:ext>
                </a:extLst>
              </a:tr>
              <a:tr h="5775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Vacant time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-0.01 </a:t>
                      </a:r>
                      <a:b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(0.05)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691297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254115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0.608 / 0.499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0.600 / 0.488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062142"/>
                  </a:ext>
                </a:extLst>
              </a:tr>
              <a:tr h="228994"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47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357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E47DFE-6C31-26A4-E087-1B70A018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The bigger the supply and demand gap, the stronger the correlation between wage and rent</a:t>
            </a:r>
            <a:endParaRPr lang="en-NZ" sz="3600" b="1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49FE348-CBC9-7D5C-A752-3C0FBD83F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15" y="1594995"/>
            <a:ext cx="10494261" cy="440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3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6988A6-6A76-D099-D489-045846E1A2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499191"/>
            <a:ext cx="10544908" cy="46777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Wages, relative supply and demand, and credit conditions are the main drivers of rent</a:t>
            </a:r>
          </a:p>
          <a:p>
            <a:endParaRPr lang="en-US" dirty="0"/>
          </a:p>
          <a:p>
            <a:r>
              <a:rPr lang="en-US" dirty="0"/>
              <a:t>Overall, the explanatory variables can explain around 50-60% of the variation</a:t>
            </a:r>
          </a:p>
          <a:p>
            <a:endParaRPr lang="en-US" dirty="0"/>
          </a:p>
          <a:p>
            <a:r>
              <a:rPr lang="en-US" dirty="0"/>
              <a:t>Rent and wage tend to track each other over time. However, the bigger the supply and demand gap, the stronger the impact of wage on rent</a:t>
            </a:r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D6756A-6C71-DFAA-BADB-63120877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takeaways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459717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BF36AE-5727-5F4C-739D-D91ABFA1F8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Panel regression at regional level</a:t>
            </a:r>
          </a:p>
          <a:p>
            <a:endParaRPr lang="en-US" dirty="0"/>
          </a:p>
          <a:p>
            <a:r>
              <a:rPr lang="en-US" dirty="0"/>
              <a:t>Look at how the key coefficients vary at regional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1139E2-5CFD-1F45-6417-4E450937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79136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A8B0B5-E490-DCD6-8364-F8F4777278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Short executive summary with key takeaways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Analytical notes/research paper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Timeframe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848C75-749B-4493-BB80-E721CDB5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 for write up</a:t>
            </a:r>
          </a:p>
        </p:txBody>
      </p:sp>
    </p:spTree>
    <p:extLst>
      <p:ext uri="{BB962C8B-B14F-4D97-AF65-F5344CB8AC3E}">
        <p14:creationId xmlns:p14="http://schemas.microsoft.com/office/powerpoint/2010/main" val="118488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690688"/>
            <a:ext cx="10544908" cy="4351338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</a:rPr>
              <a:t>Rent is more closely related to the (wellbeing) outcomes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</a:rPr>
              <a:t>renters typically pay a larger proportion of their incomes on housing costs compared to homeowners</a:t>
            </a:r>
          </a:p>
          <a:p>
            <a:pPr marL="457200" lvl="1" indent="0">
              <a:buNone/>
            </a:pPr>
            <a:endParaRPr lang="en-NZ" dirty="0"/>
          </a:p>
          <a:p>
            <a:r>
              <a:rPr lang="en-GB" dirty="0"/>
              <a:t>Rent price could be a better signal of the supply-demand imbalance in the housing market</a:t>
            </a:r>
          </a:p>
          <a:p>
            <a:pPr lvl="1"/>
            <a:r>
              <a:rPr lang="en-GB" dirty="0"/>
              <a:t>it reflects the “true” cost of housing consumption</a:t>
            </a:r>
          </a:p>
          <a:p>
            <a:pPr lvl="1"/>
            <a:endParaRPr lang="en-GB" dirty="0"/>
          </a:p>
          <a:p>
            <a:r>
              <a:rPr lang="en-GB" dirty="0"/>
              <a:t>Research on drivers of rent are quite limited, both internationally and in NZ</a:t>
            </a:r>
          </a:p>
          <a:p>
            <a:pPr lvl="1"/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/>
              <a:t>Why are we interested in this?</a:t>
            </a:r>
          </a:p>
        </p:txBody>
      </p:sp>
    </p:spTree>
    <p:extLst>
      <p:ext uri="{BB962C8B-B14F-4D97-AF65-F5344CB8AC3E}">
        <p14:creationId xmlns:p14="http://schemas.microsoft.com/office/powerpoint/2010/main" val="302699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30312" y="1326983"/>
            <a:ext cx="10544908" cy="4738780"/>
          </a:xfrm>
        </p:spPr>
        <p:txBody>
          <a:bodyPr/>
          <a:lstStyle/>
          <a:p>
            <a:r>
              <a:rPr lang="en-US" dirty="0"/>
              <a:t>We have identified a list of possible factors that may drive rent from the literature: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71562"/>
            <a:ext cx="10515600" cy="1325563"/>
          </a:xfrm>
        </p:spPr>
        <p:txBody>
          <a:bodyPr/>
          <a:lstStyle/>
          <a:p>
            <a:r>
              <a:rPr lang="en-US" b="1" dirty="0"/>
              <a:t>Approach</a:t>
            </a:r>
            <a:endParaRPr lang="en-NZ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FD2325-3138-83CA-FE7E-1BB23EC4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0303"/>
              </p:ext>
            </p:extLst>
          </p:nvPr>
        </p:nvGraphicFramePr>
        <p:xfrm>
          <a:off x="1333947" y="2304100"/>
          <a:ext cx="9337637" cy="3387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513">
                  <a:extLst>
                    <a:ext uri="{9D8B030D-6E8A-4147-A177-3AD203B41FA5}">
                      <a16:colId xmlns:a16="http://schemas.microsoft.com/office/drawing/2014/main" val="2902609627"/>
                    </a:ext>
                  </a:extLst>
                </a:gridCol>
                <a:gridCol w="3168502">
                  <a:extLst>
                    <a:ext uri="{9D8B030D-6E8A-4147-A177-3AD203B41FA5}">
                      <a16:colId xmlns:a16="http://schemas.microsoft.com/office/drawing/2014/main" val="3241618654"/>
                    </a:ext>
                  </a:extLst>
                </a:gridCol>
                <a:gridCol w="2381622">
                  <a:extLst>
                    <a:ext uri="{9D8B030D-6E8A-4147-A177-3AD203B41FA5}">
                      <a16:colId xmlns:a16="http://schemas.microsoft.com/office/drawing/2014/main" val="1332929655"/>
                    </a:ext>
                  </a:extLst>
                </a:gridCol>
              </a:tblGrid>
              <a:tr h="404795">
                <a:tc>
                  <a:txBody>
                    <a:bodyPr/>
                    <a:lstStyle/>
                    <a:p>
                      <a:r>
                        <a:rPr lang="en-US" sz="1800"/>
                        <a:t>Variables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Channel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Expected sign</a:t>
                      </a:r>
                      <a:endParaRPr lang="en-NZ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98050"/>
                  </a:ext>
                </a:extLst>
              </a:tr>
              <a:tr h="337329">
                <a:tc>
                  <a:txBody>
                    <a:bodyPr/>
                    <a:lstStyle/>
                    <a:p>
                      <a:r>
                        <a:rPr lang="en-US" sz="1400"/>
                        <a:t>Income/wage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Renters’ ability to pay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0719"/>
                  </a:ext>
                </a:extLst>
              </a:tr>
              <a:tr h="5179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Relative demand and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35740"/>
                  </a:ext>
                </a:extLst>
              </a:tr>
              <a:tr h="5179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 loan credit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noProof="0">
                          <a:latin typeface="+mn-lt"/>
                        </a:rPr>
                        <a:t>Homeownership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3462"/>
                  </a:ext>
                </a:extLst>
              </a:tr>
              <a:tr h="5179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General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Landlords’ expense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14259"/>
                  </a:ext>
                </a:extLst>
              </a:tr>
              <a:tr h="5734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Labour</a:t>
                      </a:r>
                      <a:r>
                        <a:rPr lang="en-US" sz="1400" dirty="0"/>
                        <a:t> market conditions, </a:t>
                      </a:r>
                      <a:r>
                        <a:rPr lang="en-US" sz="1400" dirty="0" err="1"/>
                        <a:t>e.g</a:t>
                      </a:r>
                      <a:r>
                        <a:rPr lang="en-US" sz="1400" dirty="0"/>
                        <a:t> unemployment rate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Job security</a:t>
                      </a:r>
                    </a:p>
                    <a:p>
                      <a:r>
                        <a:rPr lang="en-US" sz="1400"/>
                        <a:t>Economic outlook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28421"/>
                  </a:ext>
                </a:extLst>
              </a:tr>
              <a:tr h="5179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Interaction of two or more of the above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39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84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A simple, reduced-form equation with lags in order to reduce endogeneity issue</a:t>
            </a:r>
          </a:p>
          <a:p>
            <a:endParaRPr lang="en-US" dirty="0"/>
          </a:p>
          <a:p>
            <a:r>
              <a:rPr lang="en-US" dirty="0"/>
              <a:t>Main dependent variable: Rent inflation (Quarterly change of RPI)</a:t>
            </a:r>
          </a:p>
          <a:p>
            <a:endParaRPr lang="en-US" dirty="0"/>
          </a:p>
          <a:p>
            <a:r>
              <a:rPr lang="en-US" dirty="0"/>
              <a:t>Estimation period: Q1-2007 to Q1-2022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Approach</a:t>
            </a:r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84246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B7D1A-30C7-B10D-FA37-EF7120B2B45D}"/>
              </a:ext>
            </a:extLst>
          </p:cNvPr>
          <p:cNvSpPr/>
          <p:nvPr/>
        </p:nvSpPr>
        <p:spPr>
          <a:xfrm>
            <a:off x="9412941" y="717223"/>
            <a:ext cx="1463041" cy="542355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4790"/>
          </a:xfrm>
        </p:spPr>
        <p:txBody>
          <a:bodyPr>
            <a:normAutofit/>
          </a:bodyPr>
          <a:lstStyle/>
          <a:p>
            <a:r>
              <a:rPr lang="en-US" sz="4000" b="1" dirty="0"/>
              <a:t>Most key variables have expected signs</a:t>
            </a:r>
            <a:endParaRPr lang="en-NZ" sz="4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9AC1B1-6106-39A5-2FC2-F914A5EA2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083357"/>
              </p:ext>
            </p:extLst>
          </p:nvPr>
        </p:nvGraphicFramePr>
        <p:xfrm>
          <a:off x="-1247885" y="866970"/>
          <a:ext cx="10945902" cy="5371626"/>
        </p:xfrm>
        <a:graphic>
          <a:graphicData uri="http://schemas.openxmlformats.org/drawingml/2006/table">
            <a:tbl>
              <a:tblPr firstRow="1" firstCol="1" bandRow="1"/>
              <a:tblGrid>
                <a:gridCol w="1824317">
                  <a:extLst>
                    <a:ext uri="{9D8B030D-6E8A-4147-A177-3AD203B41FA5}">
                      <a16:colId xmlns:a16="http://schemas.microsoft.com/office/drawing/2014/main" val="3594288297"/>
                    </a:ext>
                  </a:extLst>
                </a:gridCol>
                <a:gridCol w="1824317">
                  <a:extLst>
                    <a:ext uri="{9D8B030D-6E8A-4147-A177-3AD203B41FA5}">
                      <a16:colId xmlns:a16="http://schemas.microsoft.com/office/drawing/2014/main" val="3336557812"/>
                    </a:ext>
                  </a:extLst>
                </a:gridCol>
                <a:gridCol w="1824317">
                  <a:extLst>
                    <a:ext uri="{9D8B030D-6E8A-4147-A177-3AD203B41FA5}">
                      <a16:colId xmlns:a16="http://schemas.microsoft.com/office/drawing/2014/main" val="749137188"/>
                    </a:ext>
                  </a:extLst>
                </a:gridCol>
                <a:gridCol w="1824317">
                  <a:extLst>
                    <a:ext uri="{9D8B030D-6E8A-4147-A177-3AD203B41FA5}">
                      <a16:colId xmlns:a16="http://schemas.microsoft.com/office/drawing/2014/main" val="1211576646"/>
                    </a:ext>
                  </a:extLst>
                </a:gridCol>
                <a:gridCol w="1824317">
                  <a:extLst>
                    <a:ext uri="{9D8B030D-6E8A-4147-A177-3AD203B41FA5}">
                      <a16:colId xmlns:a16="http://schemas.microsoft.com/office/drawing/2014/main" val="919140183"/>
                    </a:ext>
                  </a:extLst>
                </a:gridCol>
                <a:gridCol w="1824317">
                  <a:extLst>
                    <a:ext uri="{9D8B030D-6E8A-4147-A177-3AD203B41FA5}">
                      <a16:colId xmlns:a16="http://schemas.microsoft.com/office/drawing/2014/main" val="1159123799"/>
                    </a:ext>
                  </a:extLst>
                </a:gridCol>
              </a:tblGrid>
              <a:tr h="2953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63" marR="54963" marT="54963" marB="54963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034898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316139"/>
                  </a:ext>
                </a:extLst>
              </a:tr>
              <a:tr h="4608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(1st lag)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-0.01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-0.10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-0.14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-0.15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-0.13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792911"/>
                  </a:ext>
                </a:extLst>
              </a:tr>
              <a:tr h="4608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(2nd lag)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-0.24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-0.32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-0.45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-0.46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-0.42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022729"/>
                  </a:ext>
                </a:extLst>
              </a:tr>
              <a:tr h="4608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(3rd lag)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0.06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-0.08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-0.09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-0.05 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149216"/>
                  </a:ext>
                </a:extLst>
              </a:tr>
              <a:tr h="626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0.93, lagged)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0.41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0.40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0.46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 </a:t>
                      </a:r>
                      <a:r>
                        <a:rPr lang="en-US" sz="11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048897"/>
                  </a:ext>
                </a:extLst>
              </a:tr>
              <a:tr h="626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6.43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(2.41)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6.36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(2.28)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6.67 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(2.33)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7.63 </a:t>
                      </a:r>
                      <a:r>
                        <a:rPr lang="en-US" sz="11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(2.71)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55233"/>
                  </a:ext>
                </a:extLst>
              </a:tr>
              <a:tr h="4608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floating mortgage rate (lagged)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0.05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0.05 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 </a:t>
                      </a:r>
                      <a:r>
                        <a:rPr lang="en-US" sz="11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966653"/>
                  </a:ext>
                </a:extLst>
              </a:tr>
              <a:tr h="4608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General inflation (lagged)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0.12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(0.16)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0.16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(0.17)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818843"/>
                  </a:ext>
                </a:extLst>
              </a:tr>
              <a:tr h="4608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0.10 </a:t>
                      </a:r>
                      <a:b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4963" marR="54963" marT="54963" marB="549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697151"/>
                  </a:ext>
                </a:extLst>
              </a:tr>
              <a:tr h="23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fixed effects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253494"/>
                  </a:ext>
                </a:extLst>
              </a:tr>
              <a:tr h="23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90288"/>
                  </a:ext>
                </a:extLst>
              </a:tr>
              <a:tr h="23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US" sz="1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0.470 / 0.393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0.539 / 0.461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0.597 / 0.518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0.602 / 0.513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0.606 / 0.508</a:t>
                      </a:r>
                    </a:p>
                  </a:txBody>
                  <a:tcPr marL="54963" marR="54963" marT="27725" marB="27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748173"/>
                  </a:ext>
                </a:extLst>
              </a:tr>
              <a:tr h="182732">
                <a:tc gridSpan="6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296" marR="7296" marT="7296" marB="729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707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09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571348"/>
            <a:ext cx="10544908" cy="4738780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762"/>
          </a:xfrm>
        </p:spPr>
        <p:txBody>
          <a:bodyPr>
            <a:normAutofit/>
          </a:bodyPr>
          <a:lstStyle/>
          <a:p>
            <a:r>
              <a:rPr lang="en-US" sz="3200" b="1" dirty="0"/>
              <a:t>Interpreting key coefficients</a:t>
            </a:r>
            <a:endParaRPr lang="en-NZ" sz="32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FD2325-3138-83CA-FE7E-1BB23EC4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51791"/>
              </p:ext>
            </p:extLst>
          </p:nvPr>
        </p:nvGraphicFramePr>
        <p:xfrm>
          <a:off x="808892" y="1247888"/>
          <a:ext cx="10782108" cy="4521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049">
                  <a:extLst>
                    <a:ext uri="{9D8B030D-6E8A-4147-A177-3AD203B41FA5}">
                      <a16:colId xmlns:a16="http://schemas.microsoft.com/office/drawing/2014/main" val="2902609627"/>
                    </a:ext>
                  </a:extLst>
                </a:gridCol>
                <a:gridCol w="4857597">
                  <a:extLst>
                    <a:ext uri="{9D8B030D-6E8A-4147-A177-3AD203B41FA5}">
                      <a16:colId xmlns:a16="http://schemas.microsoft.com/office/drawing/2014/main" val="3241618654"/>
                    </a:ext>
                  </a:extLst>
                </a:gridCol>
                <a:gridCol w="3820462">
                  <a:extLst>
                    <a:ext uri="{9D8B030D-6E8A-4147-A177-3AD203B41FA5}">
                      <a16:colId xmlns:a16="http://schemas.microsoft.com/office/drawing/2014/main" val="1332929655"/>
                    </a:ext>
                  </a:extLst>
                </a:gridCol>
              </a:tblGrid>
              <a:tr h="704701">
                <a:tc>
                  <a:txBody>
                    <a:bodyPr/>
                    <a:lstStyle/>
                    <a:p>
                      <a:r>
                        <a:rPr lang="en-US" sz="1800"/>
                        <a:t>Variables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Change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Effect</a:t>
                      </a:r>
                      <a:endParaRPr lang="en-NZ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98050"/>
                  </a:ext>
                </a:extLst>
              </a:tr>
              <a:tr h="821783">
                <a:tc>
                  <a:txBody>
                    <a:bodyPr/>
                    <a:lstStyle/>
                    <a:p>
                      <a:r>
                        <a:rPr lang="en-US" sz="1600"/>
                        <a:t>Wage</a:t>
                      </a:r>
                      <a:endParaRPr lang="en-NZ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percentage points increase in growth of average weekly earnings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0.45 percentage points increase in rent inflation</a:t>
                      </a:r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0719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Relative demand and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200,000 additional people or 74,000 less dwellings from Q1-2022 level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0.7 percentage points increase in rent inflation</a:t>
                      </a:r>
                      <a:endParaRPr lang="en-NZ" sz="1600" dirty="0"/>
                    </a:p>
                    <a:p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35740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Home loan credit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noProof="0">
                          <a:latin typeface="+mn-lt"/>
                        </a:rPr>
                        <a:t>10 percent increase in floating mortgage rate from same time last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0.4 percentage points increase in rent inflation</a:t>
                      </a:r>
                      <a:endParaRPr lang="en-NZ" sz="1600" dirty="0"/>
                    </a:p>
                    <a:p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3462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General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percent increase in general inflation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0.16 percent increase in rent inflation</a:t>
                      </a:r>
                      <a:endParaRPr lang="en-NZ" sz="1600" dirty="0"/>
                    </a:p>
                    <a:p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14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30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69C35C59-EF36-E209-3A2D-F63F107D6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475"/>
            <a:ext cx="12192000" cy="580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4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8E75EC91-1288-DCD5-79AB-E8014D24B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3" y="0"/>
            <a:ext cx="11306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1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F5DDFE-A8F9-BB59-5E8F-34800DFDA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18674"/>
              </p:ext>
            </p:extLst>
          </p:nvPr>
        </p:nvGraphicFramePr>
        <p:xfrm>
          <a:off x="440167" y="882762"/>
          <a:ext cx="11101891" cy="5797735"/>
        </p:xfrm>
        <a:graphic>
          <a:graphicData uri="http://schemas.openxmlformats.org/drawingml/2006/table">
            <a:tbl>
              <a:tblPr firstRow="1" firstCol="1" bandRow="1"/>
              <a:tblGrid>
                <a:gridCol w="4115072">
                  <a:extLst>
                    <a:ext uri="{9D8B030D-6E8A-4147-A177-3AD203B41FA5}">
                      <a16:colId xmlns:a16="http://schemas.microsoft.com/office/drawing/2014/main" val="122354394"/>
                    </a:ext>
                  </a:extLst>
                </a:gridCol>
                <a:gridCol w="3286189">
                  <a:extLst>
                    <a:ext uri="{9D8B030D-6E8A-4147-A177-3AD203B41FA5}">
                      <a16:colId xmlns:a16="http://schemas.microsoft.com/office/drawing/2014/main" val="2834234280"/>
                    </a:ext>
                  </a:extLst>
                </a:gridCol>
                <a:gridCol w="3700630">
                  <a:extLst>
                    <a:ext uri="{9D8B030D-6E8A-4147-A177-3AD203B41FA5}">
                      <a16:colId xmlns:a16="http://schemas.microsoft.com/office/drawing/2014/main" val="3176993749"/>
                    </a:ext>
                  </a:extLst>
                </a:gridCol>
              </a:tblGrid>
              <a:tr h="3496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46" marR="58746" marT="58746" marB="5874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46" marR="58746" marT="58746" marB="5874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46" marR="58746" marT="58746" marB="5874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102486"/>
                  </a:ext>
                </a:extLst>
              </a:tr>
              <a:tr h="2247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8" marR="7798" marT="7798" marB="7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RPI (quality adjusted)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8" marR="7798" marT="7798" marB="7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Geometric mean (Non-quality adjusted)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8" marR="7798" marT="7798" marB="7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768818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(1st lag)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-0.13 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-0.29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29523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(2nd lag)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-0.43 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-0.17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992049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(3rd lag)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-0.05 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-0.17 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6476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0.8, lagged)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0.36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(0.19)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95937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2.59, lagged)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7.78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(2.80)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6.19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(3.29)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108990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floating mortgage rate (lagged)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0.06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764943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General inflation (lagged)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0.14 </a:t>
                      </a:r>
                      <a:b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(0.17)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-0.23 </a:t>
                      </a:r>
                      <a:b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(0.29)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944596"/>
                  </a:ext>
                </a:extLst>
              </a:tr>
              <a:tr h="555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 </a:t>
                      </a: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-0.30 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(0.12)</a:t>
                      </a:r>
                    </a:p>
                  </a:txBody>
                  <a:tcPr marL="58746" marR="58746" marT="58746" marB="58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480388"/>
                  </a:ext>
                </a:extLst>
              </a:tr>
              <a:tr h="2782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111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946299"/>
                  </a:ext>
                </a:extLst>
              </a:tr>
              <a:tr h="2782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US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0.605 / 0.506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0.582 / 0.536</a:t>
                      </a:r>
                    </a:p>
                  </a:txBody>
                  <a:tcPr marL="58746" marR="58746" marT="29633" marB="296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487740"/>
                  </a:ext>
                </a:extLst>
              </a:tr>
              <a:tr h="224713"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798" marR="7798" marT="7798" marB="7798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364930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F6ED691D-A666-C768-CF18-3C4C4015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67" y="0"/>
            <a:ext cx="10515600" cy="882762"/>
          </a:xfrm>
        </p:spPr>
        <p:txBody>
          <a:bodyPr>
            <a:normAutofit/>
          </a:bodyPr>
          <a:lstStyle/>
          <a:p>
            <a:r>
              <a:rPr lang="en-US" sz="3200" b="1" dirty="0"/>
              <a:t>Non-quality adjusted measure of rent</a:t>
            </a:r>
            <a:endParaRPr lang="en-NZ" sz="3200" b="1" dirty="0"/>
          </a:p>
        </p:txBody>
      </p:sp>
    </p:spTree>
    <p:extLst>
      <p:ext uri="{BB962C8B-B14F-4D97-AF65-F5344CB8AC3E}">
        <p14:creationId xmlns:p14="http://schemas.microsoft.com/office/powerpoint/2010/main" val="249416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5B607ACD773D4EB5E84443122CB37F" ma:contentTypeVersion="21" ma:contentTypeDescription="Create a new document." ma:contentTypeScope="" ma:versionID="44eb1b3e9bfe157bc32302a64727c9b1">
  <xsd:schema xmlns:xsd="http://www.w3.org/2001/XMLSchema" xmlns:xs="http://www.w3.org/2001/XMLSchema" xmlns:p="http://schemas.microsoft.com/office/2006/metadata/properties" xmlns:ns2="73ca0a6f-7b09-4afd-9907-63092b5f1a58" xmlns:ns3="1ed50118-65ac-419c-ba11-7335d912dad1" targetNamespace="http://schemas.microsoft.com/office/2006/metadata/properties" ma:root="true" ma:fieldsID="5125c5f8b3c7ce2820467e378773d346" ns2:_="" ns3:_="">
    <xsd:import namespace="73ca0a6f-7b09-4afd-9907-63092b5f1a58"/>
    <xsd:import namespace="1ed50118-65ac-419c-ba11-7335d912dad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Authoritative_x0020_Data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a0a6f-7b09-4afd-9907-63092b5f1a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e263de34-72bd-42bb-987d-26b792ca997f}" ma:internalName="TaxCatchAll" ma:showField="CatchAllData" ma:web="73ca0a6f-7b09-4afd-9907-63092b5f1a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50118-65ac-419c-ba11-7335d912d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Authoritative_x0020_Data" ma:index="23" nillable="true" ma:displayName="Authoritative Data" ma:format="Dropdown" ma:indexed="true" ma:internalName="Authoritative_x0020_Data">
      <xsd:simpleType>
        <xsd:restriction base="dms:Choice">
          <xsd:enumeration value="Yes"/>
          <xsd:enumeration value="No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a37c7ead-e707-47a7-9154-f9bc55a403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C0B60E-1039-4D77-8555-990D74D6B650}"/>
</file>

<file path=customXml/itemProps2.xml><?xml version="1.0" encoding="utf-8"?>
<ds:datastoreItem xmlns:ds="http://schemas.openxmlformats.org/officeDocument/2006/customXml" ds:itemID="{4F8AE1E1-4DE3-48F0-9D31-1265E3E5ED28}"/>
</file>

<file path=customXml/itemProps3.xml><?xml version="1.0" encoding="utf-8"?>
<ds:datastoreItem xmlns:ds="http://schemas.openxmlformats.org/officeDocument/2006/customXml" ds:itemID="{1FA5309C-91CC-475A-8AA1-B99C54C517F9}"/>
</file>

<file path=docMetadata/LabelInfo.xml><?xml version="1.0" encoding="utf-8"?>
<clbl:labelList xmlns:clbl="http://schemas.microsoft.com/office/2020/mipLabelMetadata">
  <clbl:label id="{49120112-3b8d-44c1-bb35-0efb412dca25}" enabled="1" method="Privileged" siteId="{9e9b3020-3d38-48a6-9064-373bc7b156d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1435</Words>
  <Application>Microsoft Office PowerPoint</Application>
  <PresentationFormat>Widescreen</PresentationFormat>
  <Paragraphs>271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Why are we interested in this?</vt:lpstr>
      <vt:lpstr>Approach</vt:lpstr>
      <vt:lpstr>Approach</vt:lpstr>
      <vt:lpstr>Most key variables have expected signs</vt:lpstr>
      <vt:lpstr>Interpreting key coefficients</vt:lpstr>
      <vt:lpstr>PowerPoint Presentation</vt:lpstr>
      <vt:lpstr>PowerPoint Presentation</vt:lpstr>
      <vt:lpstr>Non-quality adjusted measure of rent</vt:lpstr>
      <vt:lpstr>Vacant time (vacancy rate) as an alternative measure of relative supply and demand</vt:lpstr>
      <vt:lpstr>Clear negative correlations between vacant time and rent inflation, at national and regional level</vt:lpstr>
      <vt:lpstr>Vacant time measures for different segments of the rental market can also be useful for demand/price forecasting</vt:lpstr>
      <vt:lpstr>Vacant time (vacancy rate) as an alternative measure of relative supply and demand</vt:lpstr>
      <vt:lpstr>The larger the supply and demand gap, the stronger the correlation between wage and rent</vt:lpstr>
      <vt:lpstr>The bigger the supply and demand gap, the stronger the correlation between wage and rent</vt:lpstr>
      <vt:lpstr>Key takeaways</vt:lpstr>
      <vt:lpstr>Next steps</vt:lpstr>
      <vt:lpstr>Plan for write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Ngo</dc:creator>
  <cp:lastModifiedBy>Nam Ngo</cp:lastModifiedBy>
  <cp:revision>3</cp:revision>
  <dcterms:created xsi:type="dcterms:W3CDTF">2022-07-27T02:24:34Z</dcterms:created>
  <dcterms:modified xsi:type="dcterms:W3CDTF">2023-03-21T00:58:36Z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Theme:8\1_Office Theme:4</vt:lpwstr>
  </property>
  <property fmtid="{D5CDD505-2E9C-101B-9397-08002B2CF9AE}" pid="3" name="ClassificationContentMarkingFooterText">
    <vt:lpwstr>[UNCLASSIFIED]</vt:lpwstr>
  </property>
</Properties>
</file>