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64" r:id="rId4"/>
    <p:sldId id="265" r:id="rId5"/>
    <p:sldId id="266" r:id="rId6"/>
    <p:sldId id="283" r:id="rId7"/>
    <p:sldId id="271" r:id="rId8"/>
    <p:sldId id="284" r:id="rId9"/>
    <p:sldId id="285" r:id="rId10"/>
    <p:sldId id="296" r:id="rId11"/>
    <p:sldId id="287" r:id="rId12"/>
    <p:sldId id="293" r:id="rId13"/>
    <p:sldId id="294" r:id="rId14"/>
    <p:sldId id="286" r:id="rId15"/>
    <p:sldId id="274" r:id="rId16"/>
    <p:sldId id="276" r:id="rId17"/>
    <p:sldId id="278" r:id="rId18"/>
    <p:sldId id="27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6BBE0-7563-4872-AB89-C43977661C61}" v="36" dt="2022-10-25T02:05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8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first vs analytical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60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89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do not change much using the non-quality adjusted rent inflation</a:t>
            </a:r>
          </a:p>
          <a:p>
            <a:r>
              <a:rPr lang="en-US" dirty="0"/>
              <a:t>Geomean instead of median (Rent comes in round numbers so median rents tend to plateau, not suitable for quarterly analysis)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Unemployment rate has expected sign now</a:t>
            </a:r>
          </a:p>
          <a:p>
            <a:r>
              <a:rPr lang="en-US" dirty="0"/>
              <a:t>Geomean change = price change + quality change + amenities change</a:t>
            </a:r>
          </a:p>
          <a:p>
            <a:r>
              <a:rPr lang="en-US" dirty="0"/>
              <a:t>Smaller impact of wage on all change compared to on price change suggest that wage gains get capitalized into pure price change more than quality/amenities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50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People per dwelling is slow moving, with lags and might involve interpolation at regional level</a:t>
            </a:r>
          </a:p>
          <a:p>
            <a:endParaRPr lang="en-NZ" dirty="0"/>
          </a:p>
          <a:p>
            <a:r>
              <a:rPr lang="en-NZ" dirty="0"/>
              <a:t>Vacant time by property address ID (new tenancies)</a:t>
            </a:r>
          </a:p>
          <a:p>
            <a:endParaRPr lang="en-NZ" dirty="0"/>
          </a:p>
          <a:p>
            <a:r>
              <a:rPr lang="en-NZ" dirty="0"/>
              <a:t>Auckland/Wellington vs Gisborne, Canterbury, Northland,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88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5400" b="1" dirty="0">
                <a:solidFill>
                  <a:schemeClr val="bg1"/>
                </a:solidFill>
              </a:rPr>
              <a:t>Drivers of rent: October 2022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 (HUD)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17363"/>
          </a:xfrm>
        </p:spPr>
        <p:txBody>
          <a:bodyPr>
            <a:normAutofit/>
          </a:bodyPr>
          <a:lstStyle/>
          <a:p>
            <a:r>
              <a:rPr lang="en-US" sz="2400" b="1" dirty="0"/>
              <a:t>Vacant time (vacancy rate) as an alternative measure of relative supply and demand</a:t>
            </a:r>
            <a:endParaRPr lang="en-NZ" sz="2400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" y="860612"/>
            <a:ext cx="10157368" cy="57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4EB9ED-EA96-4BF4-71A7-2A5EAD493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" y="1420009"/>
            <a:ext cx="12149192" cy="5187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BCE61C-5D74-FFB9-258A-E05DC2A0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3760"/>
            <a:ext cx="10515600" cy="1001096"/>
          </a:xfrm>
        </p:spPr>
        <p:txBody>
          <a:bodyPr>
            <a:noAutofit/>
          </a:bodyPr>
          <a:lstStyle/>
          <a:p>
            <a:r>
              <a:rPr lang="en-US" sz="3200" b="1" dirty="0"/>
              <a:t>Clear negative correlations between vacant time and rent inflation, at national and regional level</a:t>
            </a:r>
          </a:p>
        </p:txBody>
      </p:sp>
    </p:spTree>
    <p:extLst>
      <p:ext uri="{BB962C8B-B14F-4D97-AF65-F5344CB8AC3E}">
        <p14:creationId xmlns:p14="http://schemas.microsoft.com/office/powerpoint/2010/main" val="39081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92185BC-902E-17A9-0301-67C644C1A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329"/>
            <a:ext cx="5181600" cy="4557823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27BA285-5F34-9C10-49A2-23A9E32E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487329"/>
            <a:ext cx="5795908" cy="45578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7353F4-23DF-3624-B97F-EB6B10AA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03761"/>
            <a:ext cx="10673379" cy="1054884"/>
          </a:xfrm>
        </p:spPr>
        <p:txBody>
          <a:bodyPr>
            <a:noAutofit/>
          </a:bodyPr>
          <a:lstStyle/>
          <a:p>
            <a:r>
              <a:rPr lang="en-US" sz="3200" b="1" dirty="0"/>
              <a:t>Vacant time measures for different segments of the rental market can also be useful for demand/price forecasting</a:t>
            </a:r>
          </a:p>
        </p:txBody>
      </p:sp>
    </p:spTree>
    <p:extLst>
      <p:ext uri="{BB962C8B-B14F-4D97-AF65-F5344CB8AC3E}">
        <p14:creationId xmlns:p14="http://schemas.microsoft.com/office/powerpoint/2010/main" val="202696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Vacant time (vacancy rate) as an alternative measure of relative supply and demand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98937"/>
              </p:ext>
            </p:extLst>
          </p:nvPr>
        </p:nvGraphicFramePr>
        <p:xfrm>
          <a:off x="516367" y="1694985"/>
          <a:ext cx="11026587" cy="4727331"/>
        </p:xfrm>
        <a:graphic>
          <a:graphicData uri="http://schemas.openxmlformats.org/drawingml/2006/table">
            <a:tbl>
              <a:tblPr firstRow="1" firstCol="1" bandRow="1"/>
              <a:tblGrid>
                <a:gridCol w="3675529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57304">
                <a:tc>
                  <a:txBody>
                    <a:bodyPr/>
                    <a:lstStyle/>
                    <a:p>
                      <a:r>
                        <a:rPr lang="en-NZ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44791">
                <a:tc>
                  <a:txBody>
                    <a:bodyPr/>
                    <a:lstStyle/>
                    <a:p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44791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larger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BDCD72-73BD-5FFC-E6BA-47513BFC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6952"/>
              </p:ext>
            </p:extLst>
          </p:nvPr>
        </p:nvGraphicFramePr>
        <p:xfrm>
          <a:off x="838200" y="1775012"/>
          <a:ext cx="10515600" cy="4119851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81619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7577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9276783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68713"/>
                  </a:ext>
                </a:extLst>
              </a:tr>
              <a:tr h="219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1738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13176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(2.76)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2597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978690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85581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91297"/>
                  </a:ext>
                </a:extLst>
              </a:tr>
              <a:tr h="277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4115"/>
                  </a:ext>
                </a:extLst>
              </a:tr>
              <a:tr h="277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62142"/>
                  </a:ext>
                </a:extLst>
              </a:tr>
              <a:tr h="219670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Wages,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50-60%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8B0B5-E490-DCD6-8364-F8F4777278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Short executive summary with key takeaways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Analytical notes/research paper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Timeframe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48C75-749B-4493-BB80-E721CDB5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for write up</a:t>
            </a:r>
          </a:p>
        </p:txBody>
      </p:sp>
    </p:spTree>
    <p:extLst>
      <p:ext uri="{BB962C8B-B14F-4D97-AF65-F5344CB8AC3E}">
        <p14:creationId xmlns:p14="http://schemas.microsoft.com/office/powerpoint/2010/main" val="11848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B7D1A-30C7-B10D-FA37-EF7120B2B45D}"/>
              </a:ext>
            </a:extLst>
          </p:cNvPr>
          <p:cNvSpPr/>
          <p:nvPr/>
        </p:nvSpPr>
        <p:spPr>
          <a:xfrm>
            <a:off x="9412941" y="482395"/>
            <a:ext cx="1463041" cy="54235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790"/>
          </a:xfrm>
        </p:spPr>
        <p:txBody>
          <a:bodyPr>
            <a:normAutofit/>
          </a:bodyPr>
          <a:lstStyle/>
          <a:p>
            <a:r>
              <a:rPr lang="en-US" sz="4000" b="1" dirty="0"/>
              <a:t>Most key variables have expected signs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AC1B1-6106-39A5-2FC2-F914A5E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01763"/>
              </p:ext>
            </p:extLst>
          </p:nvPr>
        </p:nvGraphicFramePr>
        <p:xfrm>
          <a:off x="123715" y="769149"/>
          <a:ext cx="10945902" cy="5319701"/>
        </p:xfrm>
        <a:graphic>
          <a:graphicData uri="http://schemas.openxmlformats.org/drawingml/2006/table">
            <a:tbl>
              <a:tblPr firstRow="1" firstCol="1" bandRow="1"/>
              <a:tblGrid>
                <a:gridCol w="1824317">
                  <a:extLst>
                    <a:ext uri="{9D8B030D-6E8A-4147-A177-3AD203B41FA5}">
                      <a16:colId xmlns:a16="http://schemas.microsoft.com/office/drawing/2014/main" val="3594288297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3336557812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749137188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211576646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919140183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159123799"/>
                    </a:ext>
                  </a:extLst>
                </a:gridCol>
              </a:tblGrid>
              <a:tr h="305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34898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16139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-0.14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92911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-0.45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-0.42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22729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49216"/>
                  </a:ext>
                </a:extLst>
              </a:tr>
              <a:tr h="64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48897"/>
                  </a:ext>
                </a:extLst>
              </a:tr>
              <a:tr h="64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(2.41)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(2.28)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6.67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(2.33)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5523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6665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(0.16)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884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9715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9028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0.393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0.539 / 0.461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0.597 / 0.518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0.602 / 0.513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48173"/>
                  </a:ext>
                </a:extLst>
              </a:tr>
              <a:tr h="189097"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Interpreting key coefficients</a:t>
            </a:r>
            <a:endParaRPr lang="en-NZ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1791"/>
              </p:ext>
            </p:extLst>
          </p:nvPr>
        </p:nvGraphicFramePr>
        <p:xfrm>
          <a:off x="808892" y="1247888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 percentage points increase in rent inflation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 increase in general inflation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0.16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C35C59-EF36-E209-3A2D-F63F107D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76"/>
            <a:ext cx="12192000" cy="57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8E75EC91-1288-DCD5-79AB-E8014D24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0"/>
            <a:ext cx="1130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F5DDFE-A8F9-BB59-5E8F-34800DFD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8674"/>
              </p:ext>
            </p:extLst>
          </p:nvPr>
        </p:nvGraphicFramePr>
        <p:xfrm>
          <a:off x="440167" y="882762"/>
          <a:ext cx="11101891" cy="5797735"/>
        </p:xfrm>
        <a:graphic>
          <a:graphicData uri="http://schemas.openxmlformats.org/drawingml/2006/table">
            <a:tbl>
              <a:tblPr firstRow="1" firstCol="1" bandRow="1"/>
              <a:tblGrid>
                <a:gridCol w="4115072">
                  <a:extLst>
                    <a:ext uri="{9D8B030D-6E8A-4147-A177-3AD203B41FA5}">
                      <a16:colId xmlns:a16="http://schemas.microsoft.com/office/drawing/2014/main" val="122354394"/>
                    </a:ext>
                  </a:extLst>
                </a:gridCol>
                <a:gridCol w="3286189">
                  <a:extLst>
                    <a:ext uri="{9D8B030D-6E8A-4147-A177-3AD203B41FA5}">
                      <a16:colId xmlns:a16="http://schemas.microsoft.com/office/drawing/2014/main" val="2834234280"/>
                    </a:ext>
                  </a:extLst>
                </a:gridCol>
                <a:gridCol w="3700630">
                  <a:extLst>
                    <a:ext uri="{9D8B030D-6E8A-4147-A177-3AD203B41FA5}">
                      <a16:colId xmlns:a16="http://schemas.microsoft.com/office/drawing/2014/main" val="3176993749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0248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RPI (quality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Geometric mean (Non-quality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68818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952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-0.43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92049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647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0.8,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5937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2.59,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7.78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(2.80)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6.19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08990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6494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-0.23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459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0388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46299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0.605 / 0.506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0.582 / 0.536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87740"/>
                  </a:ext>
                </a:extLst>
              </a:tr>
              <a:tr h="224713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64930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6ED691D-A666-C768-CF18-3C4C401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0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Non-quality adjusted measure of rent</a:t>
            </a:r>
            <a:endParaRPr lang="en-NZ" sz="3200" b="1" dirty="0"/>
          </a:p>
        </p:txBody>
      </p:sp>
    </p:spTree>
    <p:extLst>
      <p:ext uri="{BB962C8B-B14F-4D97-AF65-F5344CB8AC3E}">
        <p14:creationId xmlns:p14="http://schemas.microsoft.com/office/powerpoint/2010/main" val="24941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1369</Words>
  <Application>Microsoft Office PowerPoint</Application>
  <PresentationFormat>Widescreen</PresentationFormat>
  <Paragraphs>257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Most key variables have expected signs</vt:lpstr>
      <vt:lpstr>Interpreting key coefficients</vt:lpstr>
      <vt:lpstr>PowerPoint Presentation</vt:lpstr>
      <vt:lpstr>PowerPoint Presentation</vt:lpstr>
      <vt:lpstr>Non-quality adjusted measure of rent</vt:lpstr>
      <vt:lpstr>Vacant time (vacancy rate) as an alternative measure of relative supply and demand</vt:lpstr>
      <vt:lpstr>Clear negative correlations between vacant time and rent inflation, at national and regional level</vt:lpstr>
      <vt:lpstr>Vacant time measures for different segments of the rental market can also be useful for demand/price forecasting</vt:lpstr>
      <vt:lpstr>Vacant time (vacancy rate) as an alternative measure of relative supply and demand</vt:lpstr>
      <vt:lpstr>The larger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Plan for write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3</cp:revision>
  <dcterms:created xsi:type="dcterms:W3CDTF">2022-07-27T02:24:34Z</dcterms:created>
  <dcterms:modified xsi:type="dcterms:W3CDTF">2022-10-25T02:20:01Z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