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4" r:id="rId6"/>
    <p:sldId id="265" r:id="rId7"/>
    <p:sldId id="266" r:id="rId8"/>
    <p:sldId id="260" r:id="rId9"/>
    <p:sldId id="267" r:id="rId10"/>
    <p:sldId id="268" r:id="rId11"/>
    <p:sldId id="269" r:id="rId12"/>
    <p:sldId id="261" r:id="rId13"/>
    <p:sldId id="270" r:id="rId14"/>
    <p:sldId id="262" r:id="rId15"/>
    <p:sldId id="263"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0842" autoAdjust="0"/>
    <p:restoredTop sz="94660"/>
  </p:normalViewPr>
  <p:slideViewPr>
    <p:cSldViewPr snapToGrid="0">
      <p:cViewPr varScale="1">
        <p:scale>
          <a:sx n="81" d="100"/>
          <a:sy n="81" d="100"/>
        </p:scale>
        <p:origin x="12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6199" y="9499"/>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899" y="3841226"/>
            <a:ext cx="6249600" cy="3693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t>Huda Irfan Thalib</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RFM Analysis</a:t>
            </a:r>
            <a:endParaRPr dirty="0"/>
          </a:p>
        </p:txBody>
      </p:sp>
      <p:sp>
        <p:nvSpPr>
          <p:cNvPr id="142" name="Shape 91"/>
          <p:cNvSpPr/>
          <p:nvPr/>
        </p:nvSpPr>
        <p:spPr>
          <a:xfrm>
            <a:off x="353225" y="1731173"/>
            <a:ext cx="4134600" cy="4333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itchFamily="34" charset="0"/>
              <a:buChar char="•"/>
            </a:pPr>
            <a:endParaRPr lang="en-US"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C80F8029-BE5D-4460-9C31-83CDCFCBBE48}"/>
              </a:ext>
            </a:extLst>
          </p:cNvPr>
          <p:cNvPicPr>
            <a:picLocks noChangeAspect="1"/>
          </p:cNvPicPr>
          <p:nvPr/>
        </p:nvPicPr>
        <p:blipFill>
          <a:blip r:embed="rId2"/>
          <a:stretch>
            <a:fillRect/>
          </a:stretch>
        </p:blipFill>
        <p:spPr>
          <a:xfrm>
            <a:off x="3240997" y="1062980"/>
            <a:ext cx="5105662" cy="3816546"/>
          </a:xfrm>
          <a:prstGeom prst="rect">
            <a:avLst/>
          </a:prstGeom>
        </p:spPr>
      </p:pic>
      <p:sp>
        <p:nvSpPr>
          <p:cNvPr id="11" name="TextBox 10">
            <a:extLst>
              <a:ext uri="{FF2B5EF4-FFF2-40B4-BE49-F238E27FC236}">
                <a16:creationId xmlns:a16="http://schemas.microsoft.com/office/drawing/2014/main" id="{C3A8242A-9C8F-4178-A65C-55BACFFD09B5}"/>
              </a:ext>
            </a:extLst>
          </p:cNvPr>
          <p:cNvSpPr txBox="1"/>
          <p:nvPr/>
        </p:nvSpPr>
        <p:spPr>
          <a:xfrm>
            <a:off x="205025" y="1752589"/>
            <a:ext cx="3035972" cy="1077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Customers who make more frequent purchases tend to have a higher monetary value.</a:t>
            </a:r>
          </a:p>
        </p:txBody>
      </p:sp>
    </p:spTree>
    <p:extLst>
      <p:ext uri="{BB962C8B-B14F-4D97-AF65-F5344CB8AC3E}">
        <p14:creationId xmlns:p14="http://schemas.microsoft.com/office/powerpoint/2010/main" val="223270977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RFM Analysis</a:t>
            </a:r>
            <a:endParaRPr dirty="0"/>
          </a:p>
        </p:txBody>
      </p:sp>
      <p:sp>
        <p:nvSpPr>
          <p:cNvPr id="142" name="Shape 91"/>
          <p:cNvSpPr/>
          <p:nvPr/>
        </p:nvSpPr>
        <p:spPr>
          <a:xfrm>
            <a:off x="353225" y="1731173"/>
            <a:ext cx="4134600" cy="4333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itchFamily="34" charset="0"/>
              <a:buChar char="•"/>
            </a:pPr>
            <a:endParaRPr lang="en-US"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C1E9C1E2-1881-43FB-94FB-352CA29B2A30}"/>
              </a:ext>
            </a:extLst>
          </p:cNvPr>
          <p:cNvPicPr>
            <a:picLocks noChangeAspect="1"/>
          </p:cNvPicPr>
          <p:nvPr/>
        </p:nvPicPr>
        <p:blipFill>
          <a:blip r:embed="rId2"/>
          <a:stretch>
            <a:fillRect/>
          </a:stretch>
        </p:blipFill>
        <p:spPr>
          <a:xfrm>
            <a:off x="4361794" y="1083299"/>
            <a:ext cx="4235668" cy="3854648"/>
          </a:xfrm>
          <a:prstGeom prst="rect">
            <a:avLst/>
          </a:prstGeom>
        </p:spPr>
      </p:pic>
      <p:sp>
        <p:nvSpPr>
          <p:cNvPr id="10" name="Shape 91">
            <a:extLst>
              <a:ext uri="{FF2B5EF4-FFF2-40B4-BE49-F238E27FC236}">
                <a16:creationId xmlns:a16="http://schemas.microsoft.com/office/drawing/2014/main" id="{4FD95AA5-2596-4FC8-A6F1-A7CA95C2149C}"/>
              </a:ext>
            </a:extLst>
          </p:cNvPr>
          <p:cNvSpPr/>
          <p:nvPr/>
        </p:nvSpPr>
        <p:spPr>
          <a:xfrm>
            <a:off x="353225" y="1731173"/>
            <a:ext cx="3501444" cy="158264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600" dirty="0"/>
              <a:t>Customers who have made more recent purchases have low frequency and the customers who make frequent purchases have slightly low recency value.</a:t>
            </a:r>
            <a:endParaRPr lang="en-US" dirty="0"/>
          </a:p>
        </p:txBody>
      </p:sp>
    </p:spTree>
    <p:extLst>
      <p:ext uri="{BB962C8B-B14F-4D97-AF65-F5344CB8AC3E}">
        <p14:creationId xmlns:p14="http://schemas.microsoft.com/office/powerpoint/2010/main" val="2431340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373375" y="956285"/>
            <a:ext cx="2877134"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Customer Segments</a:t>
            </a:r>
            <a:endParaRPr dirty="0"/>
          </a:p>
        </p:txBody>
      </p:sp>
      <p:sp>
        <p:nvSpPr>
          <p:cNvPr id="151" name="Shape 100"/>
          <p:cNvSpPr/>
          <p:nvPr/>
        </p:nvSpPr>
        <p:spPr>
          <a:xfrm>
            <a:off x="307501" y="1721393"/>
            <a:ext cx="1592244" cy="43335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3" name="TextBox 12">
            <a:extLst>
              <a:ext uri="{FF2B5EF4-FFF2-40B4-BE49-F238E27FC236}">
                <a16:creationId xmlns:a16="http://schemas.microsoft.com/office/drawing/2014/main" id="{84519FD3-C923-4733-8687-1BAC3D07F86B}"/>
              </a:ext>
            </a:extLst>
          </p:cNvPr>
          <p:cNvSpPr txBox="1"/>
          <p:nvPr/>
        </p:nvSpPr>
        <p:spPr>
          <a:xfrm>
            <a:off x="378445" y="1555539"/>
            <a:ext cx="8392179" cy="33770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lnSpc>
                <a:spcPct val="150000"/>
              </a:lnSpc>
            </a:pPr>
            <a:r>
              <a:rPr lang="en-US" sz="1600" b="1" i="0" dirty="0">
                <a:solidFill>
                  <a:srgbClr val="424242"/>
                </a:solidFill>
                <a:effectLst/>
                <a:latin typeface="Open Sans" panose="020B0606030504020204" pitchFamily="34" charset="0"/>
                <a:ea typeface="Open Sans" panose="020B0606030504020204" pitchFamily="34" charset="0"/>
                <a:cs typeface="Open Sans" panose="020B0606030504020204" pitchFamily="34" charset="0"/>
              </a:rPr>
              <a:t>Champions</a:t>
            </a:r>
            <a:r>
              <a:rPr lang="en-US" sz="1600" b="0" i="0" dirty="0">
                <a:solidFill>
                  <a:srgbClr val="424242"/>
                </a:solidFill>
                <a:effectLst/>
                <a:latin typeface="Open Sans" panose="020B0606030504020204" pitchFamily="34" charset="0"/>
                <a:ea typeface="Open Sans" panose="020B0606030504020204" pitchFamily="34" charset="0"/>
                <a:cs typeface="Open Sans" panose="020B0606030504020204" pitchFamily="34" charset="0"/>
              </a:rPr>
              <a:t> - most recently, most often, and are heavy spenders</a:t>
            </a:r>
          </a:p>
          <a:p>
            <a:pPr algn="l">
              <a:lnSpc>
                <a:spcPct val="150000"/>
              </a:lnSpc>
            </a:pPr>
            <a:r>
              <a:rPr lang="en-US" sz="1600" b="1" i="0" dirty="0">
                <a:solidFill>
                  <a:srgbClr val="424242"/>
                </a:solidFill>
                <a:effectLst/>
                <a:latin typeface="Open Sans" panose="020B0606030504020204" pitchFamily="34" charset="0"/>
                <a:ea typeface="Open Sans" panose="020B0606030504020204" pitchFamily="34" charset="0"/>
                <a:cs typeface="Open Sans" panose="020B0606030504020204" pitchFamily="34" charset="0"/>
              </a:rPr>
              <a:t>Potential Loyalists</a:t>
            </a:r>
            <a:r>
              <a:rPr lang="en-US" sz="1600" b="0" i="0" dirty="0">
                <a:solidFill>
                  <a:srgbClr val="424242"/>
                </a:solidFill>
                <a:effectLst/>
                <a:latin typeface="Open Sans" panose="020B0606030504020204" pitchFamily="34" charset="0"/>
                <a:ea typeface="Open Sans" panose="020B0606030504020204" pitchFamily="34" charset="0"/>
                <a:cs typeface="Open Sans" panose="020B0606030504020204" pitchFamily="34" charset="0"/>
              </a:rPr>
              <a:t> - most recent customers with average frequency and who spent a good amount</a:t>
            </a:r>
          </a:p>
          <a:p>
            <a:pPr algn="l">
              <a:lnSpc>
                <a:spcPct val="150000"/>
              </a:lnSpc>
            </a:pPr>
            <a:r>
              <a:rPr lang="en-US" sz="1600" b="1" i="0" dirty="0">
                <a:solidFill>
                  <a:srgbClr val="424242"/>
                </a:solidFill>
                <a:effectLst/>
                <a:latin typeface="Open Sans" panose="020B0606030504020204" pitchFamily="34" charset="0"/>
                <a:ea typeface="Open Sans" panose="020B0606030504020204" pitchFamily="34" charset="0"/>
                <a:cs typeface="Open Sans" panose="020B0606030504020204" pitchFamily="34" charset="0"/>
              </a:rPr>
              <a:t>New Customers</a:t>
            </a:r>
            <a:r>
              <a:rPr lang="en-US" sz="1600" b="0" i="0" dirty="0">
                <a:solidFill>
                  <a:srgbClr val="424242"/>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dirty="0">
                <a:solidFill>
                  <a:srgbClr val="424242"/>
                </a:solidFill>
                <a:latin typeface="Open Sans" panose="020B0606030504020204" pitchFamily="34" charset="0"/>
                <a:ea typeface="Open Sans" panose="020B0606030504020204" pitchFamily="34" charset="0"/>
                <a:cs typeface="Open Sans" panose="020B0606030504020204" pitchFamily="34" charset="0"/>
              </a:rPr>
              <a:t>-</a:t>
            </a:r>
            <a:r>
              <a:rPr lang="en-US" sz="1600" b="0" i="0" dirty="0">
                <a:solidFill>
                  <a:srgbClr val="424242"/>
                </a:solidFill>
                <a:effectLst/>
                <a:latin typeface="Open Sans" panose="020B0606030504020204" pitchFamily="34" charset="0"/>
                <a:ea typeface="Open Sans" panose="020B0606030504020204" pitchFamily="34" charset="0"/>
                <a:cs typeface="Open Sans" panose="020B0606030504020204" pitchFamily="34" charset="0"/>
              </a:rPr>
              <a:t> customers who have a high overall RFM score but are not frequent shoppers</a:t>
            </a:r>
          </a:p>
          <a:p>
            <a:pPr algn="l">
              <a:lnSpc>
                <a:spcPct val="150000"/>
              </a:lnSpc>
            </a:pPr>
            <a:r>
              <a:rPr lang="en-US" sz="1600" b="1" i="0" dirty="0">
                <a:solidFill>
                  <a:srgbClr val="424242"/>
                </a:solidFill>
                <a:effectLst/>
                <a:latin typeface="Open Sans" panose="020B0606030504020204" pitchFamily="34" charset="0"/>
                <a:ea typeface="Open Sans" panose="020B0606030504020204" pitchFamily="34" charset="0"/>
                <a:cs typeface="Open Sans" panose="020B0606030504020204" pitchFamily="34" charset="0"/>
              </a:rPr>
              <a:t>At Risk Customers</a:t>
            </a:r>
            <a:r>
              <a:rPr lang="en-US" sz="1600" b="0" i="0" dirty="0">
                <a:solidFill>
                  <a:srgbClr val="424242"/>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dirty="0">
                <a:solidFill>
                  <a:srgbClr val="424242"/>
                </a:solidFill>
                <a:latin typeface="Open Sans" panose="020B0606030504020204" pitchFamily="34" charset="0"/>
                <a:ea typeface="Open Sans" panose="020B0606030504020204" pitchFamily="34" charset="0"/>
                <a:cs typeface="Open Sans" panose="020B0606030504020204" pitchFamily="34" charset="0"/>
              </a:rPr>
              <a:t>- </a:t>
            </a:r>
            <a:r>
              <a:rPr lang="en-US" sz="1600" b="0" i="0" dirty="0">
                <a:solidFill>
                  <a:srgbClr val="424242"/>
                </a:solidFill>
                <a:effectLst/>
                <a:latin typeface="Open Sans" panose="020B0606030504020204" pitchFamily="34" charset="0"/>
                <a:ea typeface="Open Sans" panose="020B0606030504020204" pitchFamily="34" charset="0"/>
                <a:cs typeface="Open Sans" panose="020B0606030504020204" pitchFamily="34" charset="0"/>
              </a:rPr>
              <a:t>customers who purchased often and spent big amounts, but haven’t purchased recently</a:t>
            </a:r>
          </a:p>
          <a:p>
            <a:pPr algn="l">
              <a:lnSpc>
                <a:spcPct val="150000"/>
              </a:lnSpc>
            </a:pPr>
            <a:r>
              <a:rPr lang="en-US" sz="1600" b="1" i="0" dirty="0">
                <a:solidFill>
                  <a:srgbClr val="424242"/>
                </a:solidFill>
                <a:effectLst/>
                <a:latin typeface="Open Sans" panose="020B0606030504020204" pitchFamily="34" charset="0"/>
                <a:ea typeface="Open Sans" panose="020B0606030504020204" pitchFamily="34" charset="0"/>
                <a:cs typeface="Open Sans" panose="020B0606030504020204" pitchFamily="34" charset="0"/>
              </a:rPr>
              <a:t>Can’t Lose Them</a:t>
            </a:r>
            <a:r>
              <a:rPr lang="en-US" sz="1600" b="0" i="0" dirty="0">
                <a:solidFill>
                  <a:srgbClr val="424242"/>
                </a:solidFill>
                <a:effectLst/>
                <a:latin typeface="Open Sans" panose="020B0606030504020204" pitchFamily="34" charset="0"/>
                <a:ea typeface="Open Sans" panose="020B0606030504020204" pitchFamily="34" charset="0"/>
                <a:cs typeface="Open Sans" panose="020B0606030504020204" pitchFamily="34" charset="0"/>
              </a:rPr>
              <a:t> </a:t>
            </a:r>
            <a:r>
              <a:rPr lang="en-US" sz="1600" dirty="0">
                <a:solidFill>
                  <a:srgbClr val="424242"/>
                </a:solidFill>
                <a:latin typeface="Open Sans" panose="020B0606030504020204" pitchFamily="34" charset="0"/>
                <a:ea typeface="Open Sans" panose="020B0606030504020204" pitchFamily="34" charset="0"/>
                <a:cs typeface="Open Sans" panose="020B0606030504020204" pitchFamily="34" charset="0"/>
              </a:rPr>
              <a:t>- </a:t>
            </a:r>
            <a:r>
              <a:rPr lang="en-US" sz="1600" b="0" i="0" dirty="0">
                <a:solidFill>
                  <a:srgbClr val="424242"/>
                </a:solidFill>
                <a:effectLst/>
                <a:latin typeface="Open Sans" panose="020B0606030504020204" pitchFamily="34" charset="0"/>
                <a:ea typeface="Open Sans" panose="020B0606030504020204" pitchFamily="34" charset="0"/>
                <a:cs typeface="Open Sans" panose="020B0606030504020204" pitchFamily="34" charset="0"/>
              </a:rPr>
              <a:t>customers who used to visit and purchase quite often, but haven’t been visiting recently</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2877134" cy="51632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t>Top 1000 Customers</a:t>
            </a:r>
            <a:endParaRPr dirty="0"/>
          </a:p>
        </p:txBody>
      </p:sp>
      <p:sp>
        <p:nvSpPr>
          <p:cNvPr id="151" name="Shape 100"/>
          <p:cNvSpPr/>
          <p:nvPr/>
        </p:nvSpPr>
        <p:spPr>
          <a:xfrm>
            <a:off x="136968" y="1808104"/>
            <a:ext cx="3216092" cy="255701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anose="020B0604020202020204" pitchFamily="34" charset="0"/>
              <a:buChar char="•"/>
            </a:pPr>
            <a:r>
              <a:rPr lang="en-US" dirty="0"/>
              <a:t>Champions, Potential Loyalists and New customers</a:t>
            </a:r>
          </a:p>
          <a:p>
            <a:pPr marL="285750" indent="-285750">
              <a:buFont typeface="Arial" panose="020B0604020202020204" pitchFamily="34" charset="0"/>
              <a:buChar char="•"/>
            </a:pPr>
            <a:r>
              <a:rPr lang="en-US" dirty="0"/>
              <a:t>NSW – main focus (VIC and QLD – second priority)</a:t>
            </a:r>
          </a:p>
          <a:p>
            <a:pPr marL="285750" indent="-285750">
              <a:buFont typeface="Arial" panose="020B0604020202020204" pitchFamily="34" charset="0"/>
              <a:buChar char="•"/>
            </a:pPr>
            <a:r>
              <a:rPr lang="en-US" dirty="0"/>
              <a:t>40 – 50 age group as well as 30s and 60+</a:t>
            </a:r>
          </a:p>
          <a:p>
            <a:pPr marL="285750" indent="-285750">
              <a:buFont typeface="Arial" panose="020B0604020202020204" pitchFamily="34" charset="0"/>
              <a:buChar char="•"/>
            </a:pPr>
            <a:r>
              <a:rPr lang="en-US" dirty="0"/>
              <a:t>Manufacturing, Financial Services and Health </a:t>
            </a:r>
          </a:p>
          <a:p>
            <a:pPr marL="285750" indent="-285750">
              <a:buFont typeface="Arial" panose="020B0604020202020204" pitchFamily="34" charset="0"/>
              <a:buChar char="•"/>
            </a:pPr>
            <a:r>
              <a:rPr lang="en-US" dirty="0"/>
              <a:t>Main Focus must be females</a:t>
            </a: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BEE64B90-7034-4220-B293-C57C533D56B1}"/>
              </a:ext>
            </a:extLst>
          </p:cNvPr>
          <p:cNvPicPr>
            <a:picLocks noChangeAspect="1"/>
          </p:cNvPicPr>
          <p:nvPr/>
        </p:nvPicPr>
        <p:blipFill>
          <a:blip r:embed="rId2"/>
          <a:stretch>
            <a:fillRect/>
          </a:stretch>
        </p:blipFill>
        <p:spPr>
          <a:xfrm>
            <a:off x="3467734" y="942324"/>
            <a:ext cx="5188217" cy="3937202"/>
          </a:xfrm>
          <a:prstGeom prst="rect">
            <a:avLst/>
          </a:prstGeom>
        </p:spPr>
      </p:pic>
    </p:spTree>
    <p:extLst>
      <p:ext uri="{BB962C8B-B14F-4D97-AF65-F5344CB8AC3E}">
        <p14:creationId xmlns:p14="http://schemas.microsoft.com/office/powerpoint/2010/main" val="275960300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178058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1300" b="0" i="1" dirty="0">
                <a:effectLst/>
              </a:rPr>
              <a:t>RFM analysis for Customer Segmentation</a:t>
            </a:r>
            <a:r>
              <a:rPr lang="en-US" sz="1300" b="0" dirty="0">
                <a:effectLst/>
              </a:rPr>
              <a:t>. </a:t>
            </a:r>
            <a:r>
              <a:rPr lang="en-US" sz="1300" b="0" dirty="0" err="1">
                <a:effectLst/>
              </a:rPr>
              <a:t>CleverTap</a:t>
            </a:r>
            <a:r>
              <a:rPr lang="en-US" sz="1300" b="0" dirty="0">
                <a:effectLst/>
              </a:rPr>
              <a:t>. (2023, September 27). https://clevertap.com/blog/rfm-analysis/#:~:text=RFM%20stands%20for%20Recency%2C%20Frequency,retention%2C%20a%20measure%20of%20engagement. </a:t>
            </a:r>
          </a:p>
          <a:p>
            <a:endParaRPr lang="en-US" sz="1300" b="0" dirty="0"/>
          </a:p>
          <a:p>
            <a:r>
              <a:rPr lang="en-US" sz="1300" b="0" dirty="0" err="1">
                <a:effectLst/>
              </a:rPr>
              <a:t>Tubsamon</a:t>
            </a:r>
            <a:r>
              <a:rPr lang="en-US" sz="1300" b="0" dirty="0">
                <a:effectLst/>
              </a:rPr>
              <a:t>, P. (2023, January 7). </a:t>
            </a:r>
            <a:r>
              <a:rPr lang="en-US" sz="1300" b="0" i="1" dirty="0">
                <a:effectLst/>
              </a:rPr>
              <a:t>RFM analysis for customer segmentation with Power Bi</a:t>
            </a:r>
            <a:r>
              <a:rPr lang="en-US" sz="1300" b="0" dirty="0">
                <a:effectLst/>
              </a:rPr>
              <a:t>. Medium. https://ploiitubsamon.medium.com/rfm-analysis-for-customer-segmentation-with-power-bi-5d2f5bd62038 </a:t>
            </a:r>
          </a:p>
          <a:p>
            <a:endParaRPr lang="en-US" sz="1300" b="0" dirty="0">
              <a:effectLst/>
            </a:endParaRP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Outline</a:t>
            </a:r>
            <a:endParaRPr dirty="0"/>
          </a:p>
        </p:txBody>
      </p:sp>
      <p:sp>
        <p:nvSpPr>
          <p:cNvPr id="124" name="Shape 73"/>
          <p:cNvSpPr/>
          <p:nvPr/>
        </p:nvSpPr>
        <p:spPr>
          <a:xfrm>
            <a:off x="220791" y="1723290"/>
            <a:ext cx="6771216" cy="3353386"/>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Goal: Boost sales by identifying high value target customers</a:t>
            </a:r>
          </a:p>
          <a:p>
            <a:endParaRPr lang="en-US" dirty="0"/>
          </a:p>
          <a:p>
            <a:r>
              <a:rPr lang="en-US" dirty="0"/>
              <a:t>Analyze Customer Demographics and Trends: Gender, Job Industry, Wealth Segment, Profit and State</a:t>
            </a:r>
          </a:p>
          <a:p>
            <a:endParaRPr lang="en-US" dirty="0"/>
          </a:p>
          <a:p>
            <a:r>
              <a:rPr lang="en-US" dirty="0"/>
              <a:t>Methodology Used: RFM Analysis</a:t>
            </a:r>
          </a:p>
          <a:p>
            <a:endParaRPr lang="en-US" dirty="0"/>
          </a:p>
          <a:p>
            <a:endParaRPr lang="en-US" dirty="0"/>
          </a:p>
          <a:p>
            <a:endParaRPr lang="en-US" dirty="0"/>
          </a:p>
          <a:p>
            <a:endParaRPr lang="en-US" dirty="0"/>
          </a:p>
          <a:p>
            <a:r>
              <a:rPr lang="en-US" dirty="0"/>
              <a:t> </a:t>
            </a:r>
          </a:p>
          <a:p>
            <a:endParaRPr dirty="0"/>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2911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Sales Distribution by Gender and Job Industry</a:t>
            </a:r>
            <a:endParaRPr dirty="0"/>
          </a:p>
        </p:txBody>
      </p:sp>
      <p:sp>
        <p:nvSpPr>
          <p:cNvPr id="133" name="Shape 82"/>
          <p:cNvSpPr/>
          <p:nvPr/>
        </p:nvSpPr>
        <p:spPr>
          <a:xfrm>
            <a:off x="205025" y="2164724"/>
            <a:ext cx="3066346" cy="229155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Manufacturing and Financial Services Sector have the highest sales in the past 3 years for both genders. </a:t>
            </a:r>
          </a:p>
          <a:p>
            <a:endParaRPr lang="en-US" dirty="0"/>
          </a:p>
          <a:p>
            <a:r>
              <a:rPr lang="en-US" dirty="0"/>
              <a:t>Females must be the main focus as they contribute to more sales than males.</a:t>
            </a:r>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7" name="Picture 6">
            <a:extLst>
              <a:ext uri="{FF2B5EF4-FFF2-40B4-BE49-F238E27FC236}">
                <a16:creationId xmlns:a16="http://schemas.microsoft.com/office/drawing/2014/main" id="{0A953BF8-A672-49C9-A36B-719D3690AAC1}"/>
              </a:ext>
            </a:extLst>
          </p:cNvPr>
          <p:cNvPicPr>
            <a:picLocks noChangeAspect="1"/>
          </p:cNvPicPr>
          <p:nvPr/>
        </p:nvPicPr>
        <p:blipFill>
          <a:blip r:embed="rId2"/>
          <a:stretch>
            <a:fillRect/>
          </a:stretch>
        </p:blipFill>
        <p:spPr>
          <a:xfrm>
            <a:off x="3271371" y="1599626"/>
            <a:ext cx="5778797" cy="350538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2911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Sales Distribution by Wealth Segment and Age Group</a:t>
            </a:r>
            <a:endParaRPr dirty="0"/>
          </a:p>
        </p:txBody>
      </p:sp>
      <p:sp>
        <p:nvSpPr>
          <p:cNvPr id="133" name="Shape 82"/>
          <p:cNvSpPr/>
          <p:nvPr/>
        </p:nvSpPr>
        <p:spPr>
          <a:xfrm>
            <a:off x="205025" y="2164724"/>
            <a:ext cx="3066346" cy="202610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Mass Customer has the highest Sales, followed by High net worth and Affluent Customer</a:t>
            </a:r>
          </a:p>
          <a:p>
            <a:endParaRPr lang="en-US" dirty="0"/>
          </a:p>
          <a:p>
            <a:r>
              <a:rPr lang="en-US" dirty="0"/>
              <a:t>The target age group must be 20 – 50 but the primary focus must be the 50s.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EC59DA4D-5A24-49E6-B74E-46948CD3C630}"/>
              </a:ext>
            </a:extLst>
          </p:cNvPr>
          <p:cNvPicPr>
            <a:picLocks noChangeAspect="1"/>
          </p:cNvPicPr>
          <p:nvPr/>
        </p:nvPicPr>
        <p:blipFill>
          <a:blip r:embed="rId2"/>
          <a:stretch>
            <a:fillRect/>
          </a:stretch>
        </p:blipFill>
        <p:spPr>
          <a:xfrm>
            <a:off x="4011930" y="1658948"/>
            <a:ext cx="4758695" cy="3420120"/>
          </a:xfrm>
          <a:prstGeom prst="rect">
            <a:avLst/>
          </a:prstGeom>
        </p:spPr>
      </p:pic>
    </p:spTree>
    <p:extLst>
      <p:ext uri="{BB962C8B-B14F-4D97-AF65-F5344CB8AC3E}">
        <p14:creationId xmlns:p14="http://schemas.microsoft.com/office/powerpoint/2010/main" val="177833703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2911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Sales Distribution by Brand and State</a:t>
            </a:r>
            <a:endParaRPr dirty="0"/>
          </a:p>
        </p:txBody>
      </p:sp>
      <p:sp>
        <p:nvSpPr>
          <p:cNvPr id="133" name="Shape 82"/>
          <p:cNvSpPr/>
          <p:nvPr/>
        </p:nvSpPr>
        <p:spPr>
          <a:xfrm>
            <a:off x="205025" y="2164724"/>
            <a:ext cx="3066346" cy="1760642"/>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New South Wales seems to have the highest sales followed by QLD and then Victoria</a:t>
            </a:r>
          </a:p>
          <a:p>
            <a:endParaRPr lang="en-US" dirty="0"/>
          </a:p>
          <a:p>
            <a:r>
              <a:rPr lang="en-US" dirty="0" err="1"/>
              <a:t>Solex</a:t>
            </a:r>
            <a:r>
              <a:rPr lang="en-US" dirty="0"/>
              <a:t> is the most preferred brand for customers in all states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541FAC0B-F4A3-4893-998D-55E28D7C9A84}"/>
              </a:ext>
            </a:extLst>
          </p:cNvPr>
          <p:cNvPicPr>
            <a:picLocks noChangeAspect="1"/>
          </p:cNvPicPr>
          <p:nvPr/>
        </p:nvPicPr>
        <p:blipFill>
          <a:blip r:embed="rId2"/>
          <a:stretch>
            <a:fillRect/>
          </a:stretch>
        </p:blipFill>
        <p:spPr>
          <a:xfrm>
            <a:off x="3757109" y="1644470"/>
            <a:ext cx="5181866" cy="3499030"/>
          </a:xfrm>
          <a:prstGeom prst="rect">
            <a:avLst/>
          </a:prstGeom>
        </p:spPr>
      </p:pic>
    </p:spTree>
    <p:extLst>
      <p:ext uri="{BB962C8B-B14F-4D97-AF65-F5344CB8AC3E}">
        <p14:creationId xmlns:p14="http://schemas.microsoft.com/office/powerpoint/2010/main" val="235648075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2911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
        <p:nvSpPr>
          <p:cNvPr id="133" name="Shape 82"/>
          <p:cNvSpPr/>
          <p:nvPr/>
        </p:nvSpPr>
        <p:spPr>
          <a:xfrm>
            <a:off x="396946" y="2073705"/>
            <a:ext cx="3066346" cy="122972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dirty="0"/>
              <a:t>As noticed in the sales distribution, profit is mainly contributed by females when compared to the males.</a:t>
            </a: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7B3F4922-0A23-4044-AA97-7AB2197DA548}"/>
              </a:ext>
            </a:extLst>
          </p:cNvPr>
          <p:cNvPicPr>
            <a:picLocks noChangeAspect="1"/>
          </p:cNvPicPr>
          <p:nvPr/>
        </p:nvPicPr>
        <p:blipFill>
          <a:blip r:embed="rId2"/>
          <a:stretch>
            <a:fillRect/>
          </a:stretch>
        </p:blipFill>
        <p:spPr>
          <a:xfrm>
            <a:off x="3655213" y="1104580"/>
            <a:ext cx="5520688" cy="3902660"/>
          </a:xfrm>
          <a:prstGeom prst="rect">
            <a:avLst/>
          </a:prstGeom>
        </p:spPr>
      </p:pic>
    </p:spTree>
    <p:extLst>
      <p:ext uri="{BB962C8B-B14F-4D97-AF65-F5344CB8AC3E}">
        <p14:creationId xmlns:p14="http://schemas.microsoft.com/office/powerpoint/2010/main" val="143018416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RFM Analysis</a:t>
            </a:r>
            <a:endParaRPr dirty="0"/>
          </a:p>
        </p:txBody>
      </p:sp>
      <p:sp>
        <p:nvSpPr>
          <p:cNvPr id="142" name="Shape 91"/>
          <p:cNvSpPr/>
          <p:nvPr/>
        </p:nvSpPr>
        <p:spPr>
          <a:xfrm>
            <a:off x="353225" y="1731173"/>
            <a:ext cx="4134600" cy="229155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Arial" pitchFamily="34" charset="0"/>
              <a:buChar char="•"/>
            </a:pPr>
            <a:r>
              <a:rPr lang="en-US" dirty="0"/>
              <a:t>RFM (Recency, Frequency, Monetary value) analysis helps businesses gain insights into customer segments which can help to identify valuable customers for targeted promotions, win back inactive customers, or personalize communication based on the customer's individual behavior.</a:t>
            </a: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3" name="Picture 2">
            <a:extLst>
              <a:ext uri="{FF2B5EF4-FFF2-40B4-BE49-F238E27FC236}">
                <a16:creationId xmlns:a16="http://schemas.microsoft.com/office/drawing/2014/main" id="{DFC58431-C25C-4FD6-A251-AB472C4E6965}"/>
              </a:ext>
            </a:extLst>
          </p:cNvPr>
          <p:cNvPicPr>
            <a:picLocks noChangeAspect="1"/>
          </p:cNvPicPr>
          <p:nvPr/>
        </p:nvPicPr>
        <p:blipFill>
          <a:blip r:embed="rId2"/>
          <a:stretch>
            <a:fillRect/>
          </a:stretch>
        </p:blipFill>
        <p:spPr>
          <a:xfrm>
            <a:off x="4487825" y="1341462"/>
            <a:ext cx="3899904" cy="3220973"/>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dirty="0"/>
              <a:t>RFM Analysis</a:t>
            </a:r>
            <a:endParaRPr dirty="0"/>
          </a:p>
        </p:txBody>
      </p:sp>
      <p:sp>
        <p:nvSpPr>
          <p:cNvPr id="142" name="Shape 91"/>
          <p:cNvSpPr/>
          <p:nvPr/>
        </p:nvSpPr>
        <p:spPr>
          <a:xfrm>
            <a:off x="205025" y="1722564"/>
            <a:ext cx="2886589" cy="129949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600" dirty="0"/>
              <a:t>Customers who have made more recent purchases tend to have a higher monetary value</a:t>
            </a:r>
            <a:endParaRPr lang="en-US" dirty="0"/>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4" name="Picture 3">
            <a:extLst>
              <a:ext uri="{FF2B5EF4-FFF2-40B4-BE49-F238E27FC236}">
                <a16:creationId xmlns:a16="http://schemas.microsoft.com/office/drawing/2014/main" id="{A43EF302-43F3-4766-ADBA-3509A68678C8}"/>
              </a:ext>
            </a:extLst>
          </p:cNvPr>
          <p:cNvPicPr>
            <a:picLocks noChangeAspect="1"/>
          </p:cNvPicPr>
          <p:nvPr/>
        </p:nvPicPr>
        <p:blipFill>
          <a:blip r:embed="rId2"/>
          <a:stretch>
            <a:fillRect/>
          </a:stretch>
        </p:blipFill>
        <p:spPr>
          <a:xfrm>
            <a:off x="3939642" y="1164585"/>
            <a:ext cx="4407126" cy="3714941"/>
          </a:xfrm>
          <a:prstGeom prst="rect">
            <a:avLst/>
          </a:prstGeom>
        </p:spPr>
      </p:pic>
    </p:spTree>
    <p:extLst>
      <p:ext uri="{BB962C8B-B14F-4D97-AF65-F5344CB8AC3E}">
        <p14:creationId xmlns:p14="http://schemas.microsoft.com/office/powerpoint/2010/main" val="556264043"/>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1482</TotalTime>
  <Words>992</Words>
  <Application>Microsoft Office PowerPoint</Application>
  <PresentationFormat>On-screen Show (16:9)</PresentationFormat>
  <Paragraphs>83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Irfan</dc:creator>
  <cp:lastModifiedBy>Huda Irfan Thalib .</cp:lastModifiedBy>
  <cp:revision>9</cp:revision>
  <dcterms:modified xsi:type="dcterms:W3CDTF">2023-09-29T20:39:46Z</dcterms:modified>
</cp:coreProperties>
</file>