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5" r:id="rId3"/>
    <p:sldId id="346" r:id="rId4"/>
    <p:sldId id="348" r:id="rId5"/>
    <p:sldId id="349" r:id="rId6"/>
    <p:sldId id="350" r:id="rId7"/>
    <p:sldId id="352" r:id="rId8"/>
    <p:sldId id="353" r:id="rId9"/>
    <p:sldId id="356" r:id="rId10"/>
    <p:sldId id="404" r:id="rId11"/>
    <p:sldId id="417" r:id="rId12"/>
    <p:sldId id="41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3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8" tIns="46985" rIns="95648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82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4286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1933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5631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0052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Doron Nussbaum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COMP 2501 - Pysics Engine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A20E59-1911-4945-8110-1A84E0B3450F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9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1103" y="6525795"/>
            <a:ext cx="2035814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© Louis D. </a:t>
            </a:r>
            <a:r>
              <a:rPr lang="en-US" sz="1600" b="1" dirty="0" err="1">
                <a:solidFill>
                  <a:schemeClr val="tx2"/>
                </a:solidFill>
                <a:latin typeface="Arial" charset="0"/>
              </a:rPr>
              <a:t>Nel</a:t>
            </a: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 2019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458200" y="6570663"/>
            <a:ext cx="51435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  <a:defRPr/>
            </a:pPr>
            <a:fld id="{52968306-E540-429F-A8F5-BBEE5C19B1A0}" type="slidenum">
              <a:rPr lang="en-US" sz="1800" b="1">
                <a:latin typeface="Arial" charset="0"/>
              </a:rPr>
              <a:pPr algn="r">
                <a:lnSpc>
                  <a:spcPct val="85000"/>
                </a:lnSpc>
                <a:defRPr/>
              </a:pPr>
              <a:t>‹#›</a:t>
            </a:fld>
            <a:endParaRPr lang="en-US" sz="1800" b="1" dirty="0">
              <a:latin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120650" y="6413500"/>
            <a:ext cx="886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6111403" y="6499634"/>
            <a:ext cx="2346797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latin typeface="Arial" charset="0"/>
              </a:rPr>
              <a:t>Equations of Motion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file:///upload.wikimedia.org/wikipedia/commons/1/10/Euler_method.sv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0263"/>
            <a:ext cx="7772400" cy="1320874"/>
          </a:xfrm>
          <a:solidFill>
            <a:schemeClr val="folHlink"/>
          </a:solidFill>
        </p:spPr>
        <p:txBody>
          <a:bodyPr wrap="square" lIns="90488" tIns="44450" rIns="90488" bIns="44450" anchor="ctr"/>
          <a:lstStyle/>
          <a:p>
            <a:r>
              <a:rPr lang="en-US" b="1" dirty="0"/>
              <a:t>Equations of Motion</a:t>
            </a:r>
            <a:br>
              <a:rPr lang="en-US" b="1" dirty="0"/>
            </a:br>
            <a:r>
              <a:rPr lang="en-US" b="1" dirty="0"/>
              <a:t>COMP 1601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dirty="0"/>
              <a:t>Louis D. Nel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43766"/>
          </a:xfrm>
          <a:solidFill>
            <a:schemeClr val="folHlink"/>
          </a:solidFill>
        </p:spPr>
        <p:txBody>
          <a:bodyPr wrap="square" lIns="90488" tIns="44450" rIns="90488" bIns="44450" anchor="ctr"/>
          <a:lstStyle/>
          <a:p>
            <a:r>
              <a:rPr lang="en-US" sz="3600" dirty="0"/>
              <a:t>Equations of Motion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sz="2400" dirty="0"/>
              <a:t>These equations of motion are typically taught in high school physics. They describe the horizontal and vertical position of an object at time t given knowledge of its initial position, velocity and the constant acceleration it experiences during its travel. </a:t>
            </a:r>
          </a:p>
          <a:p>
            <a:pPr>
              <a:buNone/>
            </a:pPr>
            <a:endParaRPr lang="en-CA" sz="2800" b="1" i="1" dirty="0"/>
          </a:p>
          <a:p>
            <a:pPr>
              <a:buNone/>
            </a:pPr>
            <a:r>
              <a:rPr lang="en-CA" sz="2800" b="1" i="1" dirty="0"/>
              <a:t>x(t) = ½ a</a:t>
            </a:r>
            <a:r>
              <a:rPr lang="en-CA" sz="2800" b="1" i="1" baseline="-25000" dirty="0"/>
              <a:t>x</a:t>
            </a:r>
            <a:r>
              <a:rPr lang="en-CA" sz="2800" b="1" i="1" dirty="0"/>
              <a:t>t</a:t>
            </a:r>
            <a:r>
              <a:rPr lang="en-CA" sz="2800" b="1" i="1" baseline="30000" dirty="0"/>
              <a:t>2</a:t>
            </a:r>
            <a:r>
              <a:rPr lang="en-CA" sz="2800" b="1" i="1" dirty="0"/>
              <a:t> + v</a:t>
            </a:r>
            <a:r>
              <a:rPr lang="en-CA" sz="2800" b="1" i="1" baseline="-25000" dirty="0"/>
              <a:t>x0</a:t>
            </a:r>
            <a:r>
              <a:rPr lang="en-CA" sz="2800" b="1" i="1" dirty="0"/>
              <a:t>t + x</a:t>
            </a:r>
            <a:r>
              <a:rPr lang="en-CA" sz="2800" b="1" i="1" baseline="-25000" dirty="0"/>
              <a:t>0</a:t>
            </a:r>
          </a:p>
          <a:p>
            <a:pPr>
              <a:buNone/>
            </a:pPr>
            <a:r>
              <a:rPr lang="en-CA" sz="2800" b="1" i="1" dirty="0"/>
              <a:t>y(t) = ½ a</a:t>
            </a:r>
            <a:r>
              <a:rPr lang="en-CA" sz="2800" b="1" i="1" baseline="-25000" dirty="0"/>
              <a:t>y</a:t>
            </a:r>
            <a:r>
              <a:rPr lang="en-CA" sz="2800" b="1" i="1" dirty="0"/>
              <a:t>t</a:t>
            </a:r>
            <a:r>
              <a:rPr lang="en-CA" sz="2800" b="1" i="1" baseline="30000" dirty="0"/>
              <a:t>2</a:t>
            </a:r>
            <a:r>
              <a:rPr lang="en-CA" sz="2800" b="1" i="1" dirty="0"/>
              <a:t> + v</a:t>
            </a:r>
            <a:r>
              <a:rPr lang="en-CA" sz="2800" b="1" i="1" baseline="-25000" dirty="0"/>
              <a:t>y0</a:t>
            </a:r>
            <a:r>
              <a:rPr lang="en-CA" sz="2800" b="1" i="1" dirty="0"/>
              <a:t>t + y</a:t>
            </a:r>
            <a:r>
              <a:rPr lang="en-CA" sz="2800" b="1" i="1" baseline="-25000" dirty="0"/>
              <a:t>0</a:t>
            </a:r>
          </a:p>
          <a:p>
            <a:pPr>
              <a:buNone/>
            </a:pPr>
            <a:endParaRPr lang="en-CA" sz="2800" dirty="0"/>
          </a:p>
          <a:p>
            <a:pPr>
              <a:buNone/>
            </a:pPr>
            <a:r>
              <a:rPr lang="en-CA" sz="2400" dirty="0"/>
              <a:t>Can be evaluated at any time </a:t>
            </a:r>
            <a:r>
              <a:rPr lang="en-CA" sz="2400" i="1" dirty="0"/>
              <a:t>t</a:t>
            </a:r>
            <a:r>
              <a:rPr lang="en-CA" sz="2400" dirty="0"/>
              <a:t> based only on knowing the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38008344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43766"/>
          </a:xfrm>
          <a:solidFill>
            <a:schemeClr val="folHlink"/>
          </a:solidFill>
        </p:spPr>
        <p:txBody>
          <a:bodyPr wrap="square" lIns="90488" tIns="44450" rIns="90488" bIns="44450" anchor="ctr"/>
          <a:lstStyle/>
          <a:p>
            <a:r>
              <a:rPr lang="en-US" sz="3600" dirty="0"/>
              <a:t>Equations of Motion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0901"/>
            <a:ext cx="8534400" cy="5410200"/>
          </a:xfrm>
        </p:spPr>
        <p:txBody>
          <a:bodyPr/>
          <a:lstStyle/>
          <a:p>
            <a:pPr>
              <a:buNone/>
            </a:pPr>
            <a:r>
              <a:rPr lang="en-CA" sz="2400" b="1" i="1" dirty="0"/>
              <a:t>x(t) = ½ a</a:t>
            </a:r>
            <a:r>
              <a:rPr lang="en-CA" sz="2400" b="1" i="1" baseline="-25000" dirty="0"/>
              <a:t>x</a:t>
            </a:r>
            <a:r>
              <a:rPr lang="en-CA" sz="2400" b="1" i="1" dirty="0"/>
              <a:t>t</a:t>
            </a:r>
            <a:r>
              <a:rPr lang="en-CA" sz="2400" b="1" i="1" baseline="30000" dirty="0"/>
              <a:t>2</a:t>
            </a:r>
            <a:r>
              <a:rPr lang="en-CA" sz="2400" b="1" i="1" dirty="0"/>
              <a:t> + v</a:t>
            </a:r>
            <a:r>
              <a:rPr lang="en-CA" sz="2400" b="1" i="1" baseline="-25000" dirty="0"/>
              <a:t>x0</a:t>
            </a:r>
            <a:r>
              <a:rPr lang="en-CA" sz="2400" b="1" i="1" dirty="0"/>
              <a:t>t + x</a:t>
            </a:r>
            <a:r>
              <a:rPr lang="en-CA" sz="2400" b="1" i="1" baseline="-25000" dirty="0"/>
              <a:t>0</a:t>
            </a:r>
          </a:p>
          <a:p>
            <a:pPr>
              <a:buNone/>
            </a:pPr>
            <a:endParaRPr lang="en-CA" sz="2400" b="1" i="1" dirty="0"/>
          </a:p>
          <a:p>
            <a:pPr>
              <a:buNone/>
            </a:pPr>
            <a:r>
              <a:rPr lang="en-CA" sz="2400" b="1" i="1" dirty="0"/>
              <a:t>x(t)  </a:t>
            </a:r>
            <a:r>
              <a:rPr lang="en-CA" sz="2400" dirty="0">
                <a:solidFill>
                  <a:schemeClr val="accent2"/>
                </a:solidFill>
              </a:rPr>
              <a:t>// horizontal position at time </a:t>
            </a:r>
            <a:r>
              <a:rPr lang="en-CA" sz="2400" i="1" dirty="0">
                <a:solidFill>
                  <a:schemeClr val="accent2"/>
                </a:solidFill>
              </a:rPr>
              <a:t>t</a:t>
            </a:r>
            <a:endParaRPr lang="en-CA" sz="2400" i="1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a</a:t>
            </a:r>
            <a:r>
              <a:rPr lang="en-CA" sz="2400" b="1" i="1" baseline="-25000" dirty="0"/>
              <a:t>x</a:t>
            </a:r>
            <a:r>
              <a:rPr lang="en-CA" sz="2400" b="1" i="1" dirty="0"/>
              <a:t>  </a:t>
            </a:r>
            <a:r>
              <a:rPr lang="en-CA" sz="2400" dirty="0">
                <a:solidFill>
                  <a:schemeClr val="accent2"/>
                </a:solidFill>
              </a:rPr>
              <a:t>// horizontal acceleration (constant a</a:t>
            </a:r>
            <a:r>
              <a:rPr lang="en-CA" sz="2400" baseline="-25000" dirty="0">
                <a:solidFill>
                  <a:schemeClr val="accent2"/>
                </a:solidFill>
              </a:rPr>
              <a:t>x</a:t>
            </a:r>
            <a:r>
              <a:rPr lang="en-CA" sz="2400" dirty="0">
                <a:solidFill>
                  <a:schemeClr val="accent2"/>
                </a:solidFill>
              </a:rPr>
              <a:t>=0)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v</a:t>
            </a:r>
            <a:r>
              <a:rPr lang="en-CA" sz="2400" b="1" i="1" baseline="-25000" dirty="0"/>
              <a:t>x0</a:t>
            </a:r>
            <a:r>
              <a:rPr lang="en-CA" sz="2400" b="1" i="1" dirty="0"/>
              <a:t> </a:t>
            </a:r>
            <a:r>
              <a:rPr lang="en-CA" sz="2400" dirty="0">
                <a:solidFill>
                  <a:schemeClr val="accent2"/>
                </a:solidFill>
              </a:rPr>
              <a:t>// initial horizontal velocity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x</a:t>
            </a:r>
            <a:r>
              <a:rPr lang="en-CA" sz="2400" b="1" i="1" baseline="-25000" dirty="0"/>
              <a:t>0</a:t>
            </a:r>
            <a:r>
              <a:rPr lang="en-CA" sz="2400" b="1" i="1" dirty="0"/>
              <a:t>  </a:t>
            </a:r>
            <a:r>
              <a:rPr lang="en-CA" sz="2400" dirty="0">
                <a:solidFill>
                  <a:schemeClr val="accent2"/>
                </a:solidFill>
              </a:rPr>
              <a:t>//initial horizontal position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CA" sz="2400" b="1" i="1" baseline="-25000" dirty="0"/>
          </a:p>
          <a:p>
            <a:pPr>
              <a:buNone/>
            </a:pPr>
            <a:r>
              <a:rPr lang="en-CA" sz="2400" b="1" i="1" dirty="0"/>
              <a:t>y(t) = ½ gt</a:t>
            </a:r>
            <a:r>
              <a:rPr lang="en-CA" sz="2400" b="1" i="1" baseline="30000" dirty="0"/>
              <a:t>2</a:t>
            </a:r>
            <a:r>
              <a:rPr lang="en-CA" sz="2400" b="1" i="1" dirty="0"/>
              <a:t> + v</a:t>
            </a:r>
            <a:r>
              <a:rPr lang="en-CA" sz="2400" b="1" i="1" baseline="-25000" dirty="0"/>
              <a:t>y0</a:t>
            </a:r>
            <a:r>
              <a:rPr lang="en-CA" sz="2400" b="1" i="1" dirty="0"/>
              <a:t>t + y</a:t>
            </a:r>
            <a:r>
              <a:rPr lang="en-CA" sz="2400" b="1" i="1" baseline="-25000" dirty="0"/>
              <a:t>0</a:t>
            </a:r>
          </a:p>
          <a:p>
            <a:pPr>
              <a:buNone/>
            </a:pPr>
            <a:endParaRPr lang="en-CA" sz="2400" b="1" i="1" baseline="-25000" dirty="0"/>
          </a:p>
          <a:p>
            <a:pPr>
              <a:buNone/>
            </a:pPr>
            <a:r>
              <a:rPr lang="en-CA" sz="2400" b="1" i="1" dirty="0"/>
              <a:t>y(t)  </a:t>
            </a:r>
            <a:r>
              <a:rPr lang="en-CA" sz="2400" dirty="0">
                <a:solidFill>
                  <a:schemeClr val="accent2"/>
                </a:solidFill>
              </a:rPr>
              <a:t>// vertical position at time </a:t>
            </a:r>
            <a:r>
              <a:rPr lang="en-CA" sz="2400" i="1" dirty="0">
                <a:solidFill>
                  <a:schemeClr val="accent2"/>
                </a:solidFill>
              </a:rPr>
              <a:t>t</a:t>
            </a:r>
            <a:endParaRPr lang="en-CA" sz="2400" i="1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a</a:t>
            </a:r>
            <a:r>
              <a:rPr lang="en-CA" sz="2400" b="1" i="1" baseline="-25000" dirty="0"/>
              <a:t>y</a:t>
            </a:r>
            <a:r>
              <a:rPr lang="en-CA" sz="2400" b="1" i="1" dirty="0"/>
              <a:t>=g   </a:t>
            </a:r>
            <a:r>
              <a:rPr lang="en-CA" sz="2400" dirty="0">
                <a:solidFill>
                  <a:schemeClr val="accent2"/>
                </a:solidFill>
              </a:rPr>
              <a:t>// vertical acceleration (constant gravity = 9.8 m/sec</a:t>
            </a:r>
            <a:r>
              <a:rPr lang="en-CA" sz="2400" baseline="30000" dirty="0">
                <a:solidFill>
                  <a:schemeClr val="accent2"/>
                </a:solidFill>
              </a:rPr>
              <a:t>2</a:t>
            </a:r>
            <a:r>
              <a:rPr lang="en-CA" sz="2400" dirty="0">
                <a:solidFill>
                  <a:schemeClr val="accent2"/>
                </a:solidFill>
              </a:rPr>
              <a:t>)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v</a:t>
            </a:r>
            <a:r>
              <a:rPr lang="en-CA" sz="2400" b="1" i="1" baseline="-25000" dirty="0"/>
              <a:t>y0</a:t>
            </a:r>
            <a:r>
              <a:rPr lang="en-CA" sz="2400" b="1" i="1" dirty="0"/>
              <a:t> </a:t>
            </a:r>
            <a:r>
              <a:rPr lang="en-CA" sz="2400" dirty="0">
                <a:solidFill>
                  <a:schemeClr val="accent2"/>
                </a:solidFill>
              </a:rPr>
              <a:t>// initial vertical velocity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CA" sz="2400" b="1" i="1" dirty="0"/>
              <a:t>y</a:t>
            </a:r>
            <a:r>
              <a:rPr lang="en-CA" sz="2400" b="1" i="1" baseline="-25000" dirty="0"/>
              <a:t>0</a:t>
            </a:r>
            <a:r>
              <a:rPr lang="en-CA" sz="2400" b="1" i="1" dirty="0"/>
              <a:t>  </a:t>
            </a:r>
            <a:r>
              <a:rPr lang="en-CA" sz="2400" dirty="0">
                <a:solidFill>
                  <a:schemeClr val="accent2"/>
                </a:solidFill>
              </a:rPr>
              <a:t>//initial vertical position</a:t>
            </a:r>
            <a:endParaRPr lang="en-CA" sz="2400" baseline="-250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22756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82211"/>
          </a:xfrm>
          <a:solidFill>
            <a:schemeClr val="folHlink"/>
          </a:solidFill>
        </p:spPr>
        <p:txBody>
          <a:bodyPr wrap="square" lIns="90488" tIns="44450" rIns="90488" bIns="44450" anchor="ctr"/>
          <a:lstStyle/>
          <a:p>
            <a:r>
              <a:rPr lang="en-US" sz="3200" dirty="0"/>
              <a:t>Euler Approximation of Velocity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38200"/>
                <a:ext cx="8229600" cy="51054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CA" sz="2400" dirty="0"/>
                  <a:t>Euler Approximation of above </a:t>
                </a:r>
              </a:p>
              <a:p>
                <a:pPr>
                  <a:buNone/>
                </a:pPr>
                <a:r>
                  <a:rPr lang="en-CA" sz="2400" dirty="0"/>
                  <a:t>for constant acceleration: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𝑣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=</m:t>
                      </m:r>
                      <m:r>
                        <a:rPr lang="en-CA" sz="2400" i="1">
                          <a:latin typeface="Cambria Math"/>
                        </a:rPr>
                        <m:t>𝑣𝑥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</m:t>
                      </m:r>
                      <m:r>
                        <a:rPr lang="en-CA" sz="2400" i="1">
                          <a:latin typeface="Cambria Math"/>
                        </a:rPr>
                        <m:t>𝑎𝑥</m:t>
                      </m:r>
                      <m:r>
                        <a:rPr lang="en-CA" sz="2400" i="1">
                          <a:latin typeface="Cambria Math"/>
                        </a:rPr>
                        <m:t>∆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=</m:t>
                      </m:r>
                      <m:r>
                        <a:rPr lang="en-CA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CA" sz="2400" b="0" i="1" baseline="-2500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/>
                        </a:rPr>
                        <m:t>+</m:t>
                      </m:r>
                      <m:r>
                        <a:rPr lang="en-CA" sz="2400" b="0" i="1" smtClean="0">
                          <a:latin typeface="Cambria Math"/>
                        </a:rPr>
                        <m:t>𝑣𝑥</m:t>
                      </m:r>
                      <m:r>
                        <a:rPr lang="en-CA" sz="2400" b="0" i="1" smtClean="0">
                          <a:latin typeface="Cambria Math"/>
                        </a:rPr>
                        <m:t>(</m:t>
                      </m:r>
                      <m:r>
                        <a:rPr lang="en-CA" sz="2400" b="0" i="1" smtClean="0">
                          <a:latin typeface="Cambria Math"/>
                        </a:rPr>
                        <m:t>𝑡</m:t>
                      </m:r>
                      <m:r>
                        <a:rPr lang="en-CA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CA" sz="2400" b="0" i="1" smtClean="0">
                          <a:latin typeface="Cambria Math"/>
                        </a:rPr>
                        <m:t>)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4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4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𝑣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=</m:t>
                      </m:r>
                      <m:r>
                        <a:rPr lang="en-CA" sz="2400" i="1">
                          <a:latin typeface="Cambria Math"/>
                        </a:rPr>
                        <m:t>𝑣𝑦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</m:t>
                      </m:r>
                      <m:r>
                        <a:rPr lang="en-CA" sz="2400" i="1">
                          <a:latin typeface="Cambria Math"/>
                        </a:rPr>
                        <m:t>𝑎𝑦</m:t>
                      </m:r>
                      <m:r>
                        <a:rPr lang="en-CA" sz="2400" i="1">
                          <a:latin typeface="Cambria Math"/>
                        </a:rPr>
                        <m:t>∆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𝑡</m:t>
                          </m:r>
                          <m:r>
                            <a:rPr lang="en-CA" sz="2400" i="1" baseline="-250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</m:t>
                      </m:r>
                      <m:r>
                        <a:rPr lang="en-CA" sz="2400" i="1">
                          <a:latin typeface="Cambria Math"/>
                        </a:rPr>
                        <m:t>𝑣𝑦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𝑡</m:t>
                      </m:r>
                      <m:r>
                        <a:rPr lang="en-CA" sz="2400" i="1" baseline="-25000">
                          <a:latin typeface="Cambria Math"/>
                        </a:rPr>
                        <m:t>2</m:t>
                      </m:r>
                      <m:r>
                        <a:rPr lang="en-CA" sz="2400" i="1">
                          <a:latin typeface="Cambria Math"/>
                        </a:rPr>
                        <m:t>)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4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400" dirty="0"/>
              </a:p>
              <a:p>
                <a:pPr>
                  <a:buNone/>
                </a:pPr>
                <a:endParaRPr lang="en-CA" sz="2400" dirty="0"/>
              </a:p>
              <a:p>
                <a:pPr>
                  <a:buNone/>
                </a:pPr>
                <a:r>
                  <a:rPr lang="en-CA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sz="2400" i="1">
                        <a:latin typeface="Cambria Math"/>
                      </a:rPr>
                      <m:t>∆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1           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0          </m:t>
                    </m:r>
                    <m:r>
                      <a:rPr lang="en-CA" sz="2400" i="1">
                        <a:latin typeface="Cambria Math"/>
                      </a:rPr>
                      <m:t>𝑎</m:t>
                    </m:r>
                    <m:r>
                      <a:rPr lang="en-CA" sz="2400" i="1" baseline="-2500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=9.8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⁡^2</m:t>
                        </m:r>
                      </m:den>
                    </m:f>
                  </m:oMath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r>
                  <a:rPr lang="en-CA" sz="2400" dirty="0"/>
                  <a:t>In an Euler approximation you compute a new velocity and</a:t>
                </a:r>
                <a:br>
                  <a:rPr lang="en-CA" sz="2400" dirty="0"/>
                </a:br>
                <a:r>
                  <a:rPr lang="en-CA" sz="2400" dirty="0"/>
                  <a:t>position after every sampling interval delta-t</a:t>
                </a:r>
              </a:p>
              <a:p>
                <a:pPr>
                  <a:buNone/>
                </a:pPr>
                <a:endParaRPr lang="en-CA" sz="2400" dirty="0"/>
              </a:p>
              <a:p>
                <a:pPr>
                  <a:buNone/>
                </a:pPr>
                <a:r>
                  <a:rPr lang="en-CA" sz="2000" dirty="0"/>
                  <a:t>The graph shows how an error might accumulate. (The red line shows Euler approximation steps and the blue line the result based on the actual equations of motion)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38200"/>
                <a:ext cx="8229600" cy="5105400"/>
              </a:xfrm>
              <a:blipFill>
                <a:blip r:embed="rId3"/>
                <a:stretch>
                  <a:fillRect l="-1079" t="-993" b="-1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ile:Euler method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14400"/>
            <a:ext cx="175496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167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0"/>
            <a:ext cx="752475" cy="368300"/>
          </a:xfrm>
          <a:ln>
            <a:noFill/>
          </a:ln>
        </p:spPr>
        <p:txBody>
          <a:bodyPr/>
          <a:lstStyle/>
          <a:p>
            <a:r>
              <a:rPr lang="en-CA" sz="4000" dirty="0"/>
              <a:t>What is the object’s displacement?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1"/>
            <a:endParaRPr lang="en-CA" dirty="0"/>
          </a:p>
          <a:p>
            <a:r>
              <a:rPr lang="en-CA" dirty="0"/>
              <a:t>What will be the horizontal displacement of a ball that is kicked off a 850</a:t>
            </a:r>
            <a:r>
              <a:rPr lang="en-CA" baseline="-25000" dirty="0"/>
              <a:t>m </a:t>
            </a:r>
            <a:r>
              <a:rPr lang="en-CA" dirty="0"/>
              <a:t>cliff at a horizontal velocity of 50</a:t>
            </a:r>
            <a:r>
              <a:rPr lang="en-CA" baseline="-25000" dirty="0"/>
              <a:t>m/s</a:t>
            </a:r>
            <a:r>
              <a:rPr lang="en-CA" dirty="0"/>
              <a:t>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87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976269" cy="605294"/>
          </a:xfrm>
          <a:ln>
            <a:noFill/>
          </a:ln>
        </p:spPr>
        <p:txBody>
          <a:bodyPr/>
          <a:lstStyle/>
          <a:p>
            <a:r>
              <a:rPr lang="en-CA" sz="3600" dirty="0"/>
              <a:t>Displacement along y-component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Account for Vertical motion</a:t>
            </a:r>
          </a:p>
          <a:p>
            <a:r>
              <a:rPr lang="en-CA" sz="2800" dirty="0"/>
              <a:t>Cliff is 850</a:t>
            </a:r>
            <a:r>
              <a:rPr lang="en-CA" sz="2800" baseline="-25000" dirty="0"/>
              <a:t>m</a:t>
            </a:r>
          </a:p>
          <a:p>
            <a:r>
              <a:rPr lang="en-CA" sz="2800" dirty="0"/>
              <a:t>Initial speed is 0</a:t>
            </a:r>
            <a:r>
              <a:rPr lang="en-CA" sz="2800" baseline="-25000" dirty="0"/>
              <a:t>m/s</a:t>
            </a:r>
          </a:p>
          <a:p>
            <a:r>
              <a:rPr lang="en-CA" sz="2800" dirty="0"/>
              <a:t>The vertical displacement is 850</a:t>
            </a:r>
            <a:r>
              <a:rPr lang="en-CA" sz="2800" baseline="-25000" dirty="0"/>
              <a:t>m</a:t>
            </a:r>
          </a:p>
          <a:p>
            <a:r>
              <a:rPr lang="en-CA" sz="2800" dirty="0"/>
              <a:t>How long will it take to reach the bottom of the cliff?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648200" y="1676400"/>
          <a:ext cx="388620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082600" imgH="1536480" progId="Equation.3">
                  <p:embed/>
                </p:oleObj>
              </mc:Choice>
              <mc:Fallback>
                <p:oleObj name="Equation" r:id="rId3" imgW="208260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3886200" cy="286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328601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ln>
            <a:noFill/>
          </a:ln>
        </p:spPr>
        <p:txBody>
          <a:bodyPr/>
          <a:lstStyle/>
          <a:p>
            <a:r>
              <a:rPr lang="en-CA" sz="3600"/>
              <a:t>Displacement along the x-component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3810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Compute horizontal displacement </a:t>
            </a:r>
          </a:p>
          <a:p>
            <a:r>
              <a:rPr lang="en-CA" sz="2800" dirty="0"/>
              <a:t>depends on the amount of time that the object is in the air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2214563"/>
          <a:ext cx="43434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828800" imgH="1143000" progId="Equation.3">
                  <p:embed/>
                </p:oleObj>
              </mc:Choice>
              <mc:Fallback>
                <p:oleObj name="Equation" r:id="rId3" imgW="1828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14563"/>
                        <a:ext cx="4343400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10740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0"/>
            <a:ext cx="752475" cy="368300"/>
          </a:xfrm>
          <a:ln>
            <a:noFill/>
          </a:ln>
        </p:spPr>
        <p:txBody>
          <a:bodyPr/>
          <a:lstStyle/>
          <a:p>
            <a:r>
              <a:rPr lang="en-CA" sz="4000" dirty="0"/>
              <a:t>What is the object’s displacement?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592263"/>
            <a:ext cx="60896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4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ln>
            <a:noFill/>
          </a:ln>
        </p:spPr>
        <p:txBody>
          <a:bodyPr/>
          <a:lstStyle/>
          <a:p>
            <a:r>
              <a:rPr lang="en-CA"/>
              <a:t>Vertical trajectory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3810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CA" sz="2400" dirty="0"/>
              <a:t>Vertical trajectory occurs when the projectile angle is 90</a:t>
            </a:r>
            <a:r>
              <a:rPr lang="en-CA" sz="2400" baseline="30000" dirty="0"/>
              <a:t>o </a:t>
            </a:r>
            <a:r>
              <a:rPr lang="en-CA" sz="2400" dirty="0"/>
              <a:t>to horizontal</a:t>
            </a:r>
          </a:p>
          <a:p>
            <a:pPr lvl="1"/>
            <a:r>
              <a:rPr lang="en-CA" sz="2000" dirty="0"/>
              <a:t>Kicking a ball straight up at 70m/s</a:t>
            </a:r>
          </a:p>
          <a:p>
            <a:r>
              <a:rPr lang="en-CA" sz="2400" dirty="0"/>
              <a:t>How long will the ball be in the air?</a:t>
            </a:r>
          </a:p>
          <a:p>
            <a:r>
              <a:rPr lang="en-CA" sz="2400" dirty="0"/>
              <a:t>What height will the ball reach?</a:t>
            </a:r>
          </a:p>
          <a:p>
            <a:endParaRPr lang="en-CA" sz="2400" dirty="0"/>
          </a:p>
        </p:txBody>
      </p:sp>
      <p:pic>
        <p:nvPicPr>
          <p:cNvPr id="80901" name="Picture 5" descr="MCj0412546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48400" y="5334000"/>
            <a:ext cx="450850" cy="457200"/>
          </a:xfrm>
          <a:ln/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6553200" y="4800600"/>
            <a:ext cx="6880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dirty="0"/>
              <a:t>70m/s</a:t>
            </a:r>
          </a:p>
        </p:txBody>
      </p:sp>
      <p:pic>
        <p:nvPicPr>
          <p:cNvPr id="80910" name="Picture 14" descr="MCj041254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6477000" y="44958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7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3333 L -3.33333E-6 -2.222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ln>
            <a:noFill/>
          </a:ln>
        </p:spPr>
        <p:txBody>
          <a:bodyPr/>
          <a:lstStyle/>
          <a:p>
            <a:r>
              <a:rPr lang="en-CA" sz="4000"/>
              <a:t>How long will the ball be in the air?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4724400" cy="41148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dirty="0"/>
              <a:t>The ball will travel up, slowing down, until it stops and then it will start a free fall.</a:t>
            </a:r>
          </a:p>
          <a:p>
            <a:pPr>
              <a:lnSpc>
                <a:spcPct val="90000"/>
              </a:lnSpc>
            </a:pPr>
            <a:r>
              <a:rPr lang="en-CA" sz="2400" dirty="0"/>
              <a:t>Total time = up time +down time</a:t>
            </a:r>
          </a:p>
          <a:p>
            <a:pPr>
              <a:lnSpc>
                <a:spcPct val="90000"/>
              </a:lnSpc>
            </a:pPr>
            <a:endParaRPr lang="en-CA" sz="2400" dirty="0"/>
          </a:p>
          <a:p>
            <a:pPr>
              <a:lnSpc>
                <a:spcPct val="90000"/>
              </a:lnSpc>
            </a:pPr>
            <a:r>
              <a:rPr lang="en-CA" sz="2400" dirty="0"/>
              <a:t>The ball will stop when its velocity is 0m/s</a:t>
            </a:r>
          </a:p>
          <a:p>
            <a:pPr>
              <a:lnSpc>
                <a:spcPct val="90000"/>
              </a:lnSpc>
            </a:pPr>
            <a:endParaRPr lang="en-CA" sz="2400" dirty="0"/>
          </a:p>
          <a:p>
            <a:pPr>
              <a:lnSpc>
                <a:spcPct val="90000"/>
              </a:lnSpc>
            </a:pPr>
            <a:r>
              <a:rPr lang="en-CA" sz="2400" dirty="0"/>
              <a:t>Corollary - the ball will be in the air twice as long as it takes it to stop  </a:t>
            </a:r>
          </a:p>
        </p:txBody>
      </p:sp>
      <p:pic>
        <p:nvPicPr>
          <p:cNvPr id="81925" name="Picture 5" descr="MCj041254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2578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7" name="Picture 7" descr="MCj041254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2578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Line 8"/>
          <p:cNvSpPr>
            <a:spLocks noChangeShapeType="1"/>
          </p:cNvSpPr>
          <p:nvPr/>
        </p:nvSpPr>
        <p:spPr bwMode="auto">
          <a:xfrm flipV="1">
            <a:off x="7086600" y="44196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4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3333 L -3.33333E-6 -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0"/>
            <a:ext cx="752475" cy="368300"/>
          </a:xfrm>
          <a:ln>
            <a:noFill/>
          </a:ln>
        </p:spPr>
        <p:txBody>
          <a:bodyPr/>
          <a:lstStyle/>
          <a:p>
            <a:r>
              <a:rPr lang="en-CA" sz="4000"/>
              <a:t>How long will it take the ball to stop?</a:t>
            </a:r>
          </a:p>
        </p:txBody>
      </p:sp>
      <p:graphicFrame>
        <p:nvGraphicFramePr>
          <p:cNvPr id="870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2057400"/>
          <a:ext cx="33940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269720" imgH="1396800" progId="Equation.3">
                  <p:embed/>
                </p:oleObj>
              </mc:Choice>
              <mc:Fallback>
                <p:oleObj name="Equation" r:id="rId3" imgW="126972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3394075" cy="3733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860925" y="2022475"/>
            <a:ext cx="28216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dirty="0"/>
              <a:t>The ball will be in the air </a:t>
            </a:r>
          </a:p>
          <a:p>
            <a:r>
              <a:rPr lang="en-CA" dirty="0"/>
              <a:t>twice as long – 14.28s (7.14* 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16275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31045" cy="543739"/>
          </a:xfrm>
        </p:spPr>
        <p:txBody>
          <a:bodyPr/>
          <a:lstStyle/>
          <a:p>
            <a:r>
              <a:rPr lang="en-CA" sz="3200" dirty="0"/>
              <a:t>Modeling Motion in Games and Simulations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800" dirty="0"/>
              <a:t>Typical Mechanics Quantities:</a:t>
            </a:r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1) Position</a:t>
            </a:r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2) Velocity</a:t>
            </a:r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3) Acceleration</a:t>
            </a:r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4) Force</a:t>
            </a:r>
          </a:p>
        </p:txBody>
      </p:sp>
    </p:spTree>
    <p:extLst>
      <p:ext uri="{BB962C8B-B14F-4D97-AF65-F5344CB8AC3E}">
        <p14:creationId xmlns:p14="http://schemas.microsoft.com/office/powerpoint/2010/main" val="425800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ln>
            <a:noFill/>
          </a:ln>
        </p:spPr>
        <p:txBody>
          <a:bodyPr/>
          <a:lstStyle/>
          <a:p>
            <a:r>
              <a:rPr lang="en-CA"/>
              <a:t>Vertical trajectory</a:t>
            </a:r>
          </a:p>
        </p:txBody>
      </p:sp>
      <p:pic>
        <p:nvPicPr>
          <p:cNvPr id="80901" name="Picture 5" descr="MCj0412546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48400" y="5334000"/>
            <a:ext cx="450850" cy="457200"/>
          </a:xfrm>
          <a:ln/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6553200" y="4800600"/>
            <a:ext cx="6880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dirty="0"/>
              <a:t>70m/s</a:t>
            </a:r>
          </a:p>
        </p:txBody>
      </p:sp>
      <p:pic>
        <p:nvPicPr>
          <p:cNvPr id="80910" name="Picture 14" descr="MCj041254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6477000" y="44958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111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3333 L -3.33333E-6 -2.222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5715000" cy="609600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n-CA" dirty="0"/>
              <a:t>How high will the ball go?</a:t>
            </a:r>
          </a:p>
        </p:txBody>
      </p:sp>
      <p:graphicFrame>
        <p:nvGraphicFramePr>
          <p:cNvPr id="90115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52600" y="1524000"/>
          <a:ext cx="52578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981080" imgH="1371600" progId="Equation.3">
                  <p:embed/>
                </p:oleObj>
              </mc:Choice>
              <mc:Fallback>
                <p:oleObj name="Equation" r:id="rId3" imgW="19810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257800" cy="3640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1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52475" cy="368300"/>
          </a:xfrm>
        </p:spPr>
        <p:txBody>
          <a:bodyPr/>
          <a:lstStyle/>
          <a:p>
            <a:r>
              <a:rPr lang="en-CA" dirty="0"/>
              <a:t>Example – javelin throwing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An athlete throws a javelin at 30</a:t>
            </a:r>
            <a:r>
              <a:rPr lang="en-CA" baseline="30000" dirty="0"/>
              <a:t>o</a:t>
            </a:r>
            <a:r>
              <a:rPr lang="en-CA" dirty="0"/>
              <a:t> degree angle giving it a speed of 70m/s</a:t>
            </a:r>
          </a:p>
          <a:p>
            <a:r>
              <a:rPr lang="en-CA" dirty="0"/>
              <a:t>How far did he throw the javelin?</a:t>
            </a:r>
          </a:p>
          <a:p>
            <a:endParaRPr lang="en-CA" dirty="0"/>
          </a:p>
          <a:p>
            <a:pPr lvl="1"/>
            <a:r>
              <a:rPr lang="en-CA" dirty="0"/>
              <a:t>First compute the time that the javelin is in the air  </a:t>
            </a:r>
          </a:p>
          <a:p>
            <a:pPr lvl="1"/>
            <a:r>
              <a:rPr lang="en-CA" dirty="0"/>
              <a:t>Using the time compute the distance</a:t>
            </a:r>
          </a:p>
        </p:txBody>
      </p:sp>
    </p:spTree>
    <p:extLst>
      <p:ext uri="{BB962C8B-B14F-4D97-AF65-F5344CB8AC3E}">
        <p14:creationId xmlns:p14="http://schemas.microsoft.com/office/powerpoint/2010/main" val="228134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Time that the javelin in the air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noFill/>
          </a:ln>
        </p:spPr>
        <p:txBody>
          <a:bodyPr/>
          <a:lstStyle/>
          <a:p>
            <a:r>
              <a:rPr lang="en-CA" sz="2800"/>
              <a:t>The javelin is in the air is twice as long as it takes it to reach its maximum height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370138"/>
          <a:ext cx="388620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082600" imgH="1625400" progId="Equation.3">
                  <p:embed/>
                </p:oleObj>
              </mc:Choice>
              <mc:Fallback>
                <p:oleObj name="Equation" r:id="rId3" imgW="208260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70138"/>
                        <a:ext cx="3886200" cy="303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13899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How far was the javelin thrown?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noFill/>
          </a:ln>
        </p:spPr>
        <p:txBody>
          <a:bodyPr/>
          <a:lstStyle/>
          <a:p>
            <a:r>
              <a:rPr lang="en-CA" sz="2800"/>
              <a:t>The throw distance depends on the horizontal displacement (along the x-component) 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16500" y="2143125"/>
          <a:ext cx="39116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612800" imgH="1447560" progId="Equation.3">
                  <p:embed/>
                </p:oleObj>
              </mc:Choice>
              <mc:Fallback>
                <p:oleObj name="Equation" r:id="rId3" imgW="16128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143125"/>
                        <a:ext cx="3911600" cy="3511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88802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How far was the javelin thrown?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noFill/>
          </a:ln>
        </p:spPr>
        <p:txBody>
          <a:bodyPr/>
          <a:lstStyle/>
          <a:p>
            <a:r>
              <a:rPr lang="en-CA" sz="2800"/>
              <a:t>The throw distance depends on the horizontal displacement (along the x-component) 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6629400" y="838200"/>
          <a:ext cx="239435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612800" imgH="1447560" progId="Equation.3">
                  <p:embed/>
                </p:oleObj>
              </mc:Choice>
              <mc:Fallback>
                <p:oleObj name="Equation" r:id="rId3" imgW="16128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838200"/>
                        <a:ext cx="2394352" cy="2149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  <p:pic>
        <p:nvPicPr>
          <p:cNvPr id="9012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1658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02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Time that the javelin in the air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3810000" cy="4114800"/>
          </a:xfrm>
          <a:ln>
            <a:noFill/>
          </a:ln>
        </p:spPr>
        <p:txBody>
          <a:bodyPr/>
          <a:lstStyle/>
          <a:p>
            <a:r>
              <a:rPr lang="en-CA" sz="2800" dirty="0"/>
              <a:t>This time the javelin is thrown at 30</a:t>
            </a:r>
            <a:r>
              <a:rPr lang="en-CA" sz="2800" baseline="30000" dirty="0"/>
              <a:t>o</a:t>
            </a:r>
            <a:r>
              <a:rPr lang="en-CA" sz="2800" dirty="0"/>
              <a:t> degree angle giving it a speed of 70m/s off an 850m cliff</a:t>
            </a:r>
          </a:p>
          <a:p>
            <a:r>
              <a:rPr lang="en-CA" sz="2800" dirty="0"/>
              <a:t>The javelin reaches top (0 vertical velocity) in 3.57 seconds</a:t>
            </a:r>
          </a:p>
          <a:p>
            <a:r>
              <a:rPr lang="en-CA" sz="2800" dirty="0"/>
              <a:t>Next compute how high it went.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876800" y="1066800"/>
          <a:ext cx="388620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2082600" imgH="1625400" progId="Equation.3">
                  <p:embed/>
                </p:oleObj>
              </mc:Choice>
              <mc:Fallback>
                <p:oleObj name="Equation" r:id="rId3" imgW="208260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066800"/>
                        <a:ext cx="3886200" cy="303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3727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7685" y="76200"/>
            <a:ext cx="6572312" cy="66684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dirty="0"/>
              <a:t>How high will the javelin go?</a:t>
            </a:r>
          </a:p>
        </p:txBody>
      </p:sp>
      <p:graphicFrame>
        <p:nvGraphicFramePr>
          <p:cNvPr id="90115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81400" y="1295400"/>
          <a:ext cx="52578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2895480" imgH="1371600" progId="Equation.3">
                  <p:embed/>
                </p:oleObj>
              </mc:Choice>
              <mc:Fallback>
                <p:oleObj name="Equation" r:id="rId3" imgW="28954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5257800" cy="2490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4114800"/>
            <a:ext cx="8382000" cy="150865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dirty="0"/>
              <a:t>Javelin reaches a height of 62.5m above its launch height. </a:t>
            </a:r>
          </a:p>
          <a:p>
            <a:r>
              <a:rPr lang="en-CA" sz="2400" dirty="0"/>
              <a:t>Height from ground is 850 + 62.5 = 912.5m.</a:t>
            </a:r>
          </a:p>
        </p:txBody>
      </p:sp>
    </p:spTree>
    <p:extLst>
      <p:ext uri="{BB962C8B-B14F-4D97-AF65-F5344CB8AC3E}">
        <p14:creationId xmlns:p14="http://schemas.microsoft.com/office/powerpoint/2010/main" val="63513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7745" cy="605294"/>
          </a:xfrm>
          <a:ln>
            <a:noFill/>
          </a:ln>
        </p:spPr>
        <p:txBody>
          <a:bodyPr/>
          <a:lstStyle/>
          <a:p>
            <a:r>
              <a:rPr lang="en-CA" sz="3600" dirty="0"/>
              <a:t>How long for the Javelin to fall to ground?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3810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Vertical motion</a:t>
            </a:r>
          </a:p>
          <a:p>
            <a:r>
              <a:rPr lang="en-CA" sz="2800" dirty="0"/>
              <a:t>Cliff is 850</a:t>
            </a:r>
            <a:r>
              <a:rPr lang="en-CA" sz="2800" baseline="-25000" dirty="0"/>
              <a:t>m</a:t>
            </a:r>
          </a:p>
          <a:p>
            <a:r>
              <a:rPr lang="en-CA" sz="2800" dirty="0"/>
              <a:t>Initial speed is 0</a:t>
            </a:r>
            <a:r>
              <a:rPr lang="en-CA" sz="2800" baseline="-25000" dirty="0"/>
              <a:t>m/s</a:t>
            </a:r>
          </a:p>
          <a:p>
            <a:r>
              <a:rPr lang="en-CA" sz="2800" dirty="0"/>
              <a:t>Total vertical displacement is 912.5</a:t>
            </a:r>
            <a:r>
              <a:rPr lang="en-CA" sz="2800" baseline="-25000" dirty="0"/>
              <a:t>m</a:t>
            </a:r>
          </a:p>
          <a:p>
            <a:r>
              <a:rPr lang="en-CA" sz="2800" dirty="0"/>
              <a:t>How long will it take to reach the bottom of the cliff?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724400" y="1752600"/>
          <a:ext cx="38862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2311200" imgH="1536480" progId="Equation.3">
                  <p:embed/>
                </p:oleObj>
              </mc:Choice>
              <mc:Fallback>
                <p:oleObj name="Equation" r:id="rId3" imgW="231120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3886200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32804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How far was the javelin thrown?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The thrown distance depends on the horizontal displacement (along the x-component)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It travels horizontally for the time it is in the air 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953000" y="2276475"/>
          <a:ext cx="39116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2184120" imgH="1460160" progId="Equation.3">
                  <p:embed/>
                </p:oleObj>
              </mc:Choice>
              <mc:Fallback>
                <p:oleObj name="Equation" r:id="rId3" imgW="21841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76475"/>
                        <a:ext cx="3911600" cy="261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8674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Show Demo</a:t>
            </a:r>
          </a:p>
        </p:txBody>
      </p:sp>
    </p:spTree>
    <p:extLst>
      <p:ext uri="{BB962C8B-B14F-4D97-AF65-F5344CB8AC3E}">
        <p14:creationId xmlns:p14="http://schemas.microsoft.com/office/powerpoint/2010/main" val="7526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52475" cy="368300"/>
          </a:xfrm>
        </p:spPr>
        <p:txBody>
          <a:bodyPr/>
          <a:lstStyle/>
          <a:p>
            <a:r>
              <a:rPr lang="en-CA" dirty="0"/>
              <a:t>Position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400" dirty="0">
                <a:solidFill>
                  <a:srgbClr val="00B050"/>
                </a:solidFill>
              </a:rPr>
              <a:t>Position</a:t>
            </a:r>
            <a:r>
              <a:rPr lang="en-CA" sz="2400" dirty="0"/>
              <a:t> can be described by a simple point in 2D or 3D space (we will work only in 2D)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Physics models take place in a world with dimensions (units of measure) typically: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SI  units (kilogram, meter, second)</a:t>
            </a:r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SAE units: (pound, feet, second)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To work with physics models we need to have dimension in our simulated game world.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74117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0960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CA" dirty="0"/>
              <a:t>How far was the javelin thrown?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638800" y="3733800"/>
          <a:ext cx="2985356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2184120" imgH="1460160" progId="Equation.3">
                  <p:embed/>
                </p:oleObj>
              </mc:Choice>
              <mc:Fallback>
                <p:oleObj name="Equation" r:id="rId4" imgW="21841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2985356" cy="1995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31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52475" cy="368300"/>
          </a:xfrm>
        </p:spPr>
        <p:txBody>
          <a:bodyPr/>
          <a:lstStyle/>
          <a:p>
            <a:r>
              <a:rPr lang="en-CA" dirty="0"/>
              <a:t>Velocity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400" dirty="0">
                <a:solidFill>
                  <a:srgbClr val="00B050"/>
                </a:solidFill>
              </a:rPr>
              <a:t>Velocity</a:t>
            </a:r>
            <a:r>
              <a:rPr lang="en-CA" sz="2400" dirty="0"/>
              <a:t> is the rate of change of position over time  (units: m/sec)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Velocity can be thought to cause a change in position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Velocity can be constant or changing over time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>
                <a:solidFill>
                  <a:srgbClr val="00B050"/>
                </a:solidFill>
              </a:rPr>
              <a:t>Speed</a:t>
            </a:r>
            <a:r>
              <a:rPr lang="en-CA" sz="2400" dirty="0"/>
              <a:t> is the magnitude of a Velocity (it has no direction sense of direction)</a:t>
            </a:r>
          </a:p>
        </p:txBody>
      </p:sp>
    </p:spTree>
    <p:extLst>
      <p:ext uri="{BB962C8B-B14F-4D97-AF65-F5344CB8AC3E}">
        <p14:creationId xmlns:p14="http://schemas.microsoft.com/office/powerpoint/2010/main" val="10820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CA" dirty="0"/>
              <a:t>Acceleration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400" dirty="0">
                <a:solidFill>
                  <a:srgbClr val="00B050"/>
                </a:solidFill>
              </a:rPr>
              <a:t>Acceleration</a:t>
            </a:r>
            <a:r>
              <a:rPr lang="en-CA" sz="2400" dirty="0"/>
              <a:t> is the rate of change in velocity over time (units m/sec/sec or m/sec</a:t>
            </a:r>
            <a:r>
              <a:rPr lang="en-CA" sz="2400" baseline="30000" dirty="0"/>
              <a:t>2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Acceleration can be thought to cause a change in velocity, which in turn causes a change in position.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Acceleration can be constant or changing over time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  <a:p>
            <a:pPr>
              <a:lnSpc>
                <a:spcPct val="80000"/>
              </a:lnSpc>
              <a:buNone/>
            </a:pPr>
            <a:r>
              <a:rPr lang="en-CA" sz="2400" dirty="0"/>
              <a:t>(The magnitude of acceleration does not have a special name.)</a:t>
            </a:r>
          </a:p>
          <a:p>
            <a:pPr>
              <a:lnSpc>
                <a:spcPct val="80000"/>
              </a:lnSpc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091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CA" dirty="0"/>
              <a:t>Force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800" dirty="0"/>
              <a:t>A </a:t>
            </a:r>
            <a:r>
              <a:rPr lang="en-CA" sz="2800" dirty="0">
                <a:solidFill>
                  <a:srgbClr val="00B050"/>
                </a:solidFill>
              </a:rPr>
              <a:t>Force</a:t>
            </a:r>
            <a:r>
              <a:rPr lang="en-CA" sz="2800" dirty="0"/>
              <a:t> is something that can cause a change in the acceleration of an object with mass.</a:t>
            </a:r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Units: Newton = 1 kg m/sec</a:t>
            </a:r>
            <a:r>
              <a:rPr lang="en-CA" sz="2800" baseline="30000" dirty="0"/>
              <a:t>2</a:t>
            </a:r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Force is related to mass by the Newton’s second law: F=ma.</a:t>
            </a:r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5118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4423" y="0"/>
            <a:ext cx="4462761" cy="666849"/>
          </a:xfrm>
        </p:spPr>
        <p:txBody>
          <a:bodyPr/>
          <a:lstStyle/>
          <a:p>
            <a:r>
              <a:rPr lang="en-CA" dirty="0"/>
              <a:t>Gravitational Force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800" dirty="0">
                <a:solidFill>
                  <a:srgbClr val="00B050"/>
                </a:solidFill>
              </a:rPr>
              <a:t>Gravitational</a:t>
            </a:r>
            <a:r>
              <a:rPr lang="en-CA" sz="2800" dirty="0"/>
              <a:t> </a:t>
            </a:r>
            <a:r>
              <a:rPr lang="en-CA" sz="2800" dirty="0">
                <a:solidFill>
                  <a:srgbClr val="00B050"/>
                </a:solidFill>
              </a:rPr>
              <a:t>Force</a:t>
            </a:r>
            <a:r>
              <a:rPr lang="en-CA" sz="2800" dirty="0"/>
              <a:t> is caused by virtue of objects having mass.</a:t>
            </a:r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       </a:t>
            </a:r>
          </a:p>
          <a:p>
            <a:pPr>
              <a:lnSpc>
                <a:spcPct val="80000"/>
              </a:lnSpc>
              <a:buNone/>
            </a:pPr>
            <a:r>
              <a:rPr lang="en-CA" sz="2800" dirty="0"/>
              <a:t>   </a:t>
            </a:r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endParaRPr lang="en-CA" sz="2800" dirty="0"/>
          </a:p>
          <a:p>
            <a:pPr>
              <a:lnSpc>
                <a:spcPct val="80000"/>
              </a:lnSpc>
              <a:buNone/>
            </a:pPr>
            <a:endParaRPr lang="en-CA" sz="2800" dirty="0"/>
          </a:p>
        </p:txBody>
      </p:sp>
      <p:pic>
        <p:nvPicPr>
          <p:cNvPr id="8" name="Picture 7" descr="gra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2390775" cy="1914525"/>
          </a:xfrm>
          <a:prstGeom prst="rect">
            <a:avLst/>
          </a:prstGeom>
        </p:spPr>
      </p:pic>
      <p:pic>
        <p:nvPicPr>
          <p:cNvPr id="9" name="Picture 8" descr="gravity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6670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9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CA" dirty="0"/>
              <a:t>…Force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610600" cy="41148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>
                    <a:solidFill>
                      <a:srgbClr val="00B050"/>
                    </a:solidFill>
                  </a:rPr>
                  <a:t>Gravitational</a:t>
                </a:r>
                <a:r>
                  <a:rPr lang="en-CA" sz="2800" dirty="0"/>
                  <a:t> </a:t>
                </a:r>
                <a:r>
                  <a:rPr lang="en-CA" sz="2800" dirty="0">
                    <a:solidFill>
                      <a:srgbClr val="00B050"/>
                    </a:solidFill>
                  </a:rPr>
                  <a:t>Force</a:t>
                </a:r>
                <a:r>
                  <a:rPr lang="en-CA" sz="2800" dirty="0"/>
                  <a:t> is caused by virtue of objects having mass: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/>
                  <a:t>       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/>
                  <a:t>   F</a:t>
                </a:r>
                <a:r>
                  <a:rPr lang="en-CA" sz="2800" baseline="-25000" dirty="0"/>
                  <a:t>G</a:t>
                </a:r>
                <a:r>
                  <a:rPr lang="en-CA" sz="2800" dirty="0"/>
                  <a:t> = Gm</a:t>
                </a:r>
                <a:r>
                  <a:rPr lang="en-CA" sz="2800" baseline="-25000" dirty="0"/>
                  <a:t>1</a:t>
                </a:r>
                <a:r>
                  <a:rPr lang="en-CA" sz="2800" dirty="0"/>
                  <a:t>m</a:t>
                </a:r>
                <a:r>
                  <a:rPr lang="en-CA" sz="2800" baseline="-25000" dirty="0"/>
                  <a:t>2</a:t>
                </a:r>
                <a:r>
                  <a:rPr lang="en-CA" sz="2800" dirty="0"/>
                  <a:t>/r</a:t>
                </a:r>
                <a:r>
                  <a:rPr lang="en-CA" sz="2800" baseline="30000" dirty="0"/>
                  <a:t>2</a:t>
                </a:r>
                <a:r>
                  <a:rPr lang="en-CA" sz="2800" dirty="0"/>
                  <a:t>        G = 6.674 x 10</a:t>
                </a:r>
                <a:r>
                  <a:rPr lang="en-CA" sz="2800" baseline="30000" dirty="0"/>
                  <a:t>-11</a:t>
                </a:r>
                <a:r>
                  <a:rPr lang="en-CA" sz="2800" dirty="0"/>
                  <a:t> N-m</a:t>
                </a:r>
                <a:r>
                  <a:rPr lang="en-CA" sz="2800" baseline="30000" dirty="0"/>
                  <a:t>2</a:t>
                </a:r>
                <a:r>
                  <a:rPr lang="en-CA" sz="2800" dirty="0"/>
                  <a:t>/kg</a:t>
                </a:r>
                <a:r>
                  <a:rPr lang="en-CA" sz="2800" baseline="30000" dirty="0"/>
                  <a:t>2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/>
                  <a:t>       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/>
                  <a:t> On Earth:  F</a:t>
                </a:r>
                <a:r>
                  <a:rPr lang="en-CA" sz="2800" baseline="-25000" dirty="0"/>
                  <a:t>G</a:t>
                </a:r>
                <a:r>
                  <a:rPr lang="en-CA" sz="2800" dirty="0"/>
                  <a:t> = Gm</a:t>
                </a:r>
                <a:r>
                  <a:rPr lang="en-CA" sz="2800" baseline="-25000" dirty="0"/>
                  <a:t>1</a:t>
                </a:r>
                <a:r>
                  <a:rPr lang="en-CA" sz="2800" dirty="0"/>
                  <a:t>m</a:t>
                </a:r>
                <a:r>
                  <a:rPr lang="en-CA" sz="2800" baseline="-25000" dirty="0"/>
                  <a:t>earth</a:t>
                </a:r>
                <a:r>
                  <a:rPr lang="en-CA" sz="2800" dirty="0"/>
                  <a:t>/r</a:t>
                </a:r>
                <a:r>
                  <a:rPr lang="en-CA" sz="2800" baseline="30000" dirty="0"/>
                  <a:t>2</a:t>
                </a:r>
                <a:endParaRPr lang="en-CA" sz="2800" dirty="0"/>
              </a:p>
              <a:p>
                <a:pPr>
                  <a:lnSpc>
                    <a:spcPct val="80000"/>
                  </a:lnSpc>
                  <a:buNone/>
                </a:pPr>
                <a:endParaRPr lang="en-CA" sz="2400" baseline="30000" dirty="0"/>
              </a:p>
              <a:p>
                <a:pPr>
                  <a:lnSpc>
                    <a:spcPct val="80000"/>
                  </a:lnSpc>
                  <a:buNone/>
                </a:pPr>
                <a:endParaRPr lang="en-CA" sz="2800" dirty="0"/>
              </a:p>
              <a:p>
                <a:pPr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𝑎</m:t>
                      </m:r>
                      <m:r>
                        <a:rPr lang="en-CA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CA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/>
                            </a:rPr>
                            <m:t>𝐺𝑚</m:t>
                          </m:r>
                          <m:r>
                            <a:rPr lang="en-CA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2800" b="0" i="1" smtClean="0">
                              <a:latin typeface="Cambria Math"/>
                            </a:rPr>
                            <m:t>𝑚𝑒𝑎𝑟𝑡h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/>
                            </a:rPr>
                            <m:t>𝑚𝑟</m:t>
                          </m:r>
                          <m:r>
                            <a:rPr lang="en-CA" sz="28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CA" sz="2800" b="0" i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/>
                            </a:rPr>
                            <m:t>𝐺𝑚</m:t>
                          </m:r>
                          <m:r>
                            <a:rPr lang="en-CA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2800" b="0" i="1" baseline="-25000" smtClean="0">
                              <a:latin typeface="Cambria Math"/>
                            </a:rPr>
                            <m:t>𝑒𝑎𝑟𝑡h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CA" sz="28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CA" sz="2800" b="0" i="0" smtClean="0">
                          <a:latin typeface="Cambria Math"/>
                        </a:rPr>
                        <m:t>=9.81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/>
                            </a:rPr>
                            <m:t>𝑠𝑒𝑐</m:t>
                          </m:r>
                          <m:r>
                            <a:rPr lang="en-CA" sz="28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  <a:p>
                <a:pPr>
                  <a:lnSpc>
                    <a:spcPct val="80000"/>
                  </a:lnSpc>
                  <a:buNone/>
                </a:pPr>
                <a:endParaRPr lang="en-CA" sz="2800" dirty="0"/>
              </a:p>
              <a:p>
                <a:pPr>
                  <a:lnSpc>
                    <a:spcPct val="80000"/>
                  </a:lnSpc>
                  <a:buNone/>
                </a:pPr>
                <a:endParaRPr lang="en-CA" sz="2800" dirty="0"/>
              </a:p>
              <a:p>
                <a:pPr>
                  <a:lnSpc>
                    <a:spcPct val="80000"/>
                  </a:lnSpc>
                  <a:buNone/>
                </a:pPr>
                <a:r>
                  <a:rPr lang="en-CA" sz="2800" dirty="0"/>
                  <a:t>m = mass, r = distance between centers of masses.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610600" cy="4114800"/>
              </a:xfrm>
              <a:blipFill rotWithShape="0">
                <a:blip r:embed="rId2"/>
                <a:stretch>
                  <a:fillRect l="-1415" t="-3704" b="-2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81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370" y="76200"/>
            <a:ext cx="4946867" cy="666849"/>
          </a:xfrm>
        </p:spPr>
        <p:txBody>
          <a:bodyPr/>
          <a:lstStyle/>
          <a:p>
            <a:r>
              <a:rPr lang="en-CA" dirty="0"/>
              <a:t>Sample Calculations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990600"/>
          </a:xfrm>
        </p:spPr>
        <p:txBody>
          <a:bodyPr/>
          <a:lstStyle/>
          <a:p>
            <a:pPr>
              <a:buNone/>
            </a:pPr>
            <a:r>
              <a:rPr lang="en-CA" sz="2800" dirty="0">
                <a:solidFill>
                  <a:schemeClr val="tx2"/>
                </a:solidFill>
              </a:rPr>
              <a:t>Sample Calculations involving gravity</a:t>
            </a:r>
          </a:p>
          <a:p>
            <a:pPr>
              <a:buNone/>
            </a:pPr>
            <a:endParaRPr lang="en-CA" sz="2800" dirty="0">
              <a:solidFill>
                <a:schemeClr val="tx2"/>
              </a:solidFill>
            </a:endParaRPr>
          </a:p>
          <a:p>
            <a:pPr>
              <a:buNone/>
            </a:pPr>
            <a:endParaRPr lang="en-CA" sz="28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CA" sz="2800" dirty="0">
                <a:solidFill>
                  <a:schemeClr val="tx2"/>
                </a:solidFill>
              </a:rPr>
              <a:t>Idea: calculate what should happen based on</a:t>
            </a:r>
            <a:br>
              <a:rPr lang="en-CA" sz="2800" dirty="0">
                <a:solidFill>
                  <a:schemeClr val="tx2"/>
                </a:solidFill>
              </a:rPr>
            </a:br>
            <a:r>
              <a:rPr lang="en-CA" sz="2800" dirty="0">
                <a:solidFill>
                  <a:schemeClr val="tx2"/>
                </a:solidFill>
              </a:rPr>
              <a:t>physics equations of motion and compare</a:t>
            </a:r>
            <a:br>
              <a:rPr lang="en-CA" sz="2800" dirty="0">
                <a:solidFill>
                  <a:schemeClr val="tx2"/>
                </a:solidFill>
              </a:rPr>
            </a:br>
            <a:r>
              <a:rPr lang="en-CA" sz="2800" dirty="0">
                <a:solidFill>
                  <a:schemeClr val="tx2"/>
                </a:solidFill>
              </a:rPr>
              <a:t>that with (Euler approximation-based) simulation code.</a:t>
            </a:r>
          </a:p>
          <a:p>
            <a:pPr>
              <a:buNone/>
            </a:pPr>
            <a:endParaRPr lang="en-CA" sz="2800" dirty="0"/>
          </a:p>
          <a:p>
            <a:pPr>
              <a:buNone/>
            </a:pPr>
            <a:endParaRPr lang="en-CA" sz="2800" dirty="0"/>
          </a:p>
          <a:p>
            <a:pPr>
              <a:buNone/>
            </a:pPr>
            <a:endParaRPr lang="en-CA" sz="2800" dirty="0"/>
          </a:p>
          <a:p>
            <a:pPr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16922981"/>
      </p:ext>
    </p:extLst>
  </p:cSld>
  <p:clrMapOvr>
    <a:masterClrMapping/>
  </p:clrMapOvr>
</p:sld>
</file>

<file path=ppt/theme/theme1.xml><?xml version="1.0" encoding="utf-8"?>
<a:theme xmlns:a="http://schemas.openxmlformats.org/drawingml/2006/main" name="95305v1.2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305v1.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95305v1.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305v1.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46319102</TotalTime>
  <Pages>41</Pages>
  <Words>1136</Words>
  <Application>Microsoft Macintosh PowerPoint</Application>
  <PresentationFormat>On-screen Show (4:3)</PresentationFormat>
  <Paragraphs>170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Times New Roman</vt:lpstr>
      <vt:lpstr>95305v1.2</vt:lpstr>
      <vt:lpstr>Equation</vt:lpstr>
      <vt:lpstr>Equations of Motion COMP 1601</vt:lpstr>
      <vt:lpstr>Modeling Motion in Games and Simulations</vt:lpstr>
      <vt:lpstr>Position</vt:lpstr>
      <vt:lpstr>Velocity</vt:lpstr>
      <vt:lpstr>Acceleration</vt:lpstr>
      <vt:lpstr>Force</vt:lpstr>
      <vt:lpstr>Gravitational Force</vt:lpstr>
      <vt:lpstr>…Force</vt:lpstr>
      <vt:lpstr>Sample Calculations </vt:lpstr>
      <vt:lpstr>Equations of Motion</vt:lpstr>
      <vt:lpstr>Equations of Motion</vt:lpstr>
      <vt:lpstr>Euler Approximation of Velocity Integral</vt:lpstr>
      <vt:lpstr>What is the object’s displacement?</vt:lpstr>
      <vt:lpstr>Displacement along y-component</vt:lpstr>
      <vt:lpstr>Displacement along the x-component</vt:lpstr>
      <vt:lpstr>What is the object’s displacement?</vt:lpstr>
      <vt:lpstr>Vertical trajectory</vt:lpstr>
      <vt:lpstr>How long will the ball be in the air?</vt:lpstr>
      <vt:lpstr>How long will it take the ball to stop?</vt:lpstr>
      <vt:lpstr>Vertical trajectory</vt:lpstr>
      <vt:lpstr>How high will the ball go?</vt:lpstr>
      <vt:lpstr>Example – javelin throwing </vt:lpstr>
      <vt:lpstr>Time that the javelin in the air</vt:lpstr>
      <vt:lpstr>How far was the javelin thrown?</vt:lpstr>
      <vt:lpstr>How far was the javelin thrown?</vt:lpstr>
      <vt:lpstr>Time that the javelin in the air</vt:lpstr>
      <vt:lpstr>How high will the javelin go?</vt:lpstr>
      <vt:lpstr>How long for the Javelin to fall to ground?</vt:lpstr>
      <vt:lpstr>How far was the javelin thrown?</vt:lpstr>
      <vt:lpstr>How far was the javelin thrown?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95.305* Fall Ô96</dc:title>
  <dc:creator>Louis Nel</dc:creator>
  <cp:lastModifiedBy>Microsoft Office User</cp:lastModifiedBy>
  <cp:revision>335</cp:revision>
  <cp:lastPrinted>2015-02-03T01:29:50Z</cp:lastPrinted>
  <dcterms:created xsi:type="dcterms:W3CDTF">1996-09-09T09:24:34Z</dcterms:created>
  <dcterms:modified xsi:type="dcterms:W3CDTF">2019-03-13T01:42:55Z</dcterms:modified>
</cp:coreProperties>
</file>