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12888" r:id="rId3"/>
    <p:sldId id="12878" r:id="rId5"/>
    <p:sldId id="12742" r:id="rId6"/>
    <p:sldId id="353" r:id="rId7"/>
    <p:sldId id="387" r:id="rId8"/>
    <p:sldId id="12886" r:id="rId9"/>
    <p:sldId id="12925" r:id="rId10"/>
    <p:sldId id="12926" r:id="rId11"/>
    <p:sldId id="12922" r:id="rId12"/>
    <p:sldId id="12921" r:id="rId13"/>
    <p:sldId id="12811" r:id="rId14"/>
    <p:sldId id="363" r:id="rId15"/>
    <p:sldId id="12923" r:id="rId16"/>
    <p:sldId id="282" r:id="rId17"/>
    <p:sldId id="12934" r:id="rId18"/>
    <p:sldId id="1289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 userDrawn="1">
          <p15:clr>
            <a:srgbClr val="A4A3A4"/>
          </p15:clr>
        </p15:guide>
        <p15:guide id="2" pos="3866" userDrawn="1">
          <p15:clr>
            <a:srgbClr val="A4A3A4"/>
          </p15:clr>
        </p15:guide>
        <p15:guide id="3" pos="421" userDrawn="1">
          <p15:clr>
            <a:srgbClr val="A4A3A4"/>
          </p15:clr>
        </p15:guide>
        <p15:guide id="4" pos="7200" userDrawn="1">
          <p15:clr>
            <a:srgbClr val="A4A3A4"/>
          </p15:clr>
        </p15:guide>
        <p15:guide id="5" orient="horz" pos="604" userDrawn="1">
          <p15:clr>
            <a:srgbClr val="A4A3A4"/>
          </p15:clr>
        </p15:guide>
        <p15:guide id="6" orient="horz" pos="698" userDrawn="1">
          <p15:clr>
            <a:srgbClr val="A4A3A4"/>
          </p15:clr>
        </p15:guide>
        <p15:guide id="7" orient="horz" pos="3961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AFF6"/>
    <a:srgbClr val="60AFA9"/>
    <a:srgbClr val="8EC34B"/>
    <a:srgbClr val="DAE366"/>
    <a:srgbClr val="DFE66C"/>
    <a:srgbClr val="2C99AE"/>
    <a:srgbClr val="3994C9"/>
    <a:srgbClr val="7CC2A5"/>
    <a:srgbClr val="EAB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534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270" y="294"/>
      </p:cViewPr>
      <p:guideLst>
        <p:guide orient="horz" pos="2315"/>
        <p:guide pos="3866"/>
        <p:guide pos="421"/>
        <p:guide pos="7200"/>
        <p:guide orient="horz" pos="604"/>
        <p:guide orient="horz" pos="698"/>
        <p:guide orient="horz" pos="3961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BF7B-4CBD-43F0-AE66-0929F5C83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D357-9E2A-46D8-B9BA-F76B354FC0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44797-EBE5-427D-A088-97E1E9683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310E-1484-48D4-8D7D-D5A7EB807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310E-1484-48D4-8D7D-D5A7EB807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1E56D6-0CE7-4080-AC7F-4B277B157C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33a2652d-8bf6-4dc0-9f99-ecc22c083a1e.source.default.zh-Hans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81D7-AB8B-4A49-B31C-4FE8BBA5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81D7-AB8B-4A49-B31C-4FE8BBA5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4310E-1484-48D4-8D7D-D5A7EB807A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0BAEC-A70E-436E-92C6-3ECF0944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45BC63-D829-4A71-B2F4-3CC30B2D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3922183" y="1311371"/>
            <a:ext cx="4333781" cy="433378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 rot="2700000">
            <a:off x="4306298" y="1629000"/>
            <a:ext cx="3600000" cy="3600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101590" y="4497070"/>
            <a:ext cx="2066925" cy="275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cs typeface="+mn-ea"/>
                <a:sym typeface="+mn-lt"/>
              </a:rPr>
              <a:t>报告人：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胡茵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51660" y="2207895"/>
            <a:ext cx="863219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软件工程进度</a:t>
            </a: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汇报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3195728" y="3686414"/>
            <a:ext cx="5821142" cy="3687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ctr"/>
          <a:lstStyle/>
          <a:p>
            <a:pPr algn="dist"/>
            <a:r>
              <a:rPr kumimoji="0" lang="zh-CN" altLang="en-US" sz="1200" b="1" i="0" u="none" strike="noStrike" kern="1200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预约系统</a:t>
            </a:r>
            <a:r>
              <a:rPr kumimoji="0" lang="zh-CN" altLang="en-US" sz="1200" b="1" i="0" u="none" strike="noStrike" kern="1200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小程序</a:t>
            </a:r>
            <a:endParaRPr kumimoji="0" lang="zh-CN" altLang="en-US" sz="1200" b="1" i="0" u="none" strike="noStrike" kern="1200" cap="none" spc="15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342410" y="-2401727"/>
            <a:ext cx="6814113" cy="6660117"/>
            <a:chOff x="-3342410" y="-2401727"/>
            <a:chExt cx="6814113" cy="6660117"/>
          </a:xfrm>
        </p:grpSpPr>
        <p:grpSp>
          <p:nvGrpSpPr>
            <p:cNvPr id="3" name="组合 2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10" name="矩形 9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5" name="矩形 54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2" name="矩形 51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6" name="等腰三角形 25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1" name="等腰三角形 40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4" name="等腰三角形 43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flipH="1" flipV="1">
            <a:off x="8594443" y="2701034"/>
            <a:ext cx="6814113" cy="6660117"/>
            <a:chOff x="-3342410" y="-2401727"/>
            <a:chExt cx="6814113" cy="666011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61" name="矩形 60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9" name="矩形 58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7" name="矩形 56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9" name="等腰三角形 48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7" name="等腰三角形 46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37" name="等腰三角形 36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2" y="1419188"/>
            <a:ext cx="632522" cy="6325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/>
        </p:nvSpPr>
        <p:spPr>
          <a:xfrm>
            <a:off x="6979606" y="-18229"/>
            <a:ext cx="5190185" cy="6857999"/>
          </a:xfrm>
          <a:custGeom>
            <a:avLst/>
            <a:gdLst>
              <a:gd name="connsiteX0" fmla="*/ 830150 w 3520398"/>
              <a:gd name="connsiteY0" fmla="*/ 0 h 6857999"/>
              <a:gd name="connsiteX1" fmla="*/ 3520398 w 3520398"/>
              <a:gd name="connsiteY1" fmla="*/ 0 h 6857999"/>
              <a:gd name="connsiteX2" fmla="*/ 3520398 w 3520398"/>
              <a:gd name="connsiteY2" fmla="*/ 6857999 h 6857999"/>
              <a:gd name="connsiteX3" fmla="*/ 0 w 35203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398" h="6857999">
                <a:moveTo>
                  <a:pt x="830150" y="0"/>
                </a:moveTo>
                <a:lnTo>
                  <a:pt x="3520398" y="0"/>
                </a:lnTo>
                <a:lnTo>
                  <a:pt x="3520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11034" y="472390"/>
            <a:ext cx="20821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后端进度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78" name="组合 77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等腰三角形 84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83" name="等腰三角形 8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81" name="等腰三角形 80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714365" y="897255"/>
            <a:ext cx="39433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全部后端成员均已完成开发环境配置。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2.已将mysql数据库部署到云服务器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3.本项目已设计好的接口有5个：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登录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查询所有公告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查询我的所有预约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是否可以预约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删除预约。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后端已完成登录、查询所有公告、查询我的所有预约这3个接口的代码编写以及代码整合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正在尝试把已整合好的代码部署到云服务器上，并与前端登录部分进行联调测试。另外两个接口的代码正在编写中。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0970" y="1485265"/>
            <a:ext cx="2847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开发环境：</a:t>
            </a:r>
            <a:endParaRPr lang="zh-CN" altLang="en-US"/>
          </a:p>
          <a:p>
            <a:r>
              <a:rPr lang="zh-CN" altLang="en-US"/>
              <a:t>1. jdk：11</a:t>
            </a:r>
            <a:endParaRPr lang="zh-CN" altLang="en-US"/>
          </a:p>
          <a:p>
            <a:r>
              <a:rPr lang="zh-CN" altLang="en-US"/>
              <a:t>2. 依赖管理工具：maven 3.6.1</a:t>
            </a:r>
            <a:endParaRPr lang="zh-CN" altLang="en-US"/>
          </a:p>
          <a:p>
            <a:r>
              <a:rPr lang="zh-CN" altLang="en-US"/>
              <a:t>3. 数据库：mysql</a:t>
            </a:r>
            <a:endParaRPr lang="zh-CN" altLang="en-US"/>
          </a:p>
          <a:p>
            <a:r>
              <a:rPr lang="zh-CN" altLang="en-US"/>
              <a:t>4. 开发平台：IntelliJ IDEA 2023.2.3</a:t>
            </a:r>
            <a:endParaRPr lang="zh-CN" altLang="en-US"/>
          </a:p>
          <a:p>
            <a:r>
              <a:rPr lang="zh-CN" altLang="en-US"/>
              <a:t>5. 版本控制工具：github</a:t>
            </a:r>
            <a:endParaRPr lang="zh-CN" altLang="en-US"/>
          </a:p>
          <a:p>
            <a:r>
              <a:rPr lang="zh-CN" altLang="en-US"/>
              <a:t>6. 操作系统：windows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0970" y="4276090"/>
            <a:ext cx="28670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所涉及到的</a:t>
            </a:r>
            <a:r>
              <a:rPr lang="zh-CN" altLang="en-US"/>
              <a:t>技术：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springboot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mysql数据库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>
                <a:sym typeface="+mn-ea"/>
              </a:rPr>
              <a:t>mybatis操作数据库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maven项目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ḻ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9851573" y="1737242"/>
            <a:ext cx="1192799" cy="11927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877636" y="1335752"/>
            <a:ext cx="4952317" cy="4952317"/>
          </a:xfrm>
          <a:prstGeom prst="ellipse">
            <a:avLst/>
          </a:prstGeom>
          <a:blipFill>
            <a:blip r:embed="rId1"/>
            <a:stretch>
              <a:fillRect l="-3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50568" y="4814058"/>
            <a:ext cx="1684420" cy="1684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îsḻïḋè"/>
          <p:cNvSpPr txBox="1"/>
          <p:nvPr/>
        </p:nvSpPr>
        <p:spPr>
          <a:xfrm>
            <a:off x="688975" y="2368550"/>
            <a:ext cx="4646930" cy="1250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30000"/>
              </a:lnSpc>
              <a:buClrTx/>
              <a:buSzPct val="25000"/>
              <a:buFontTx/>
              <a:buNone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管理代码的版本，跟踪变更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历史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ct val="130000"/>
              </a:lnSpc>
              <a:buClrTx/>
              <a:buSzPct val="25000"/>
              <a:buFontTx/>
              <a:buNone/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https://github.com/hudadaya/Wechat-appointment-mini-program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25" name="ïṥ1ïde"/>
          <p:cNvSpPr txBox="1"/>
          <p:nvPr/>
        </p:nvSpPr>
        <p:spPr>
          <a:xfrm>
            <a:off x="784275" y="4003637"/>
            <a:ext cx="4551874" cy="81026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Git是一种分布式版本控制系统，用于跟踪文件的变化并协作开发。它是由Linus Torvalds在2005年创建的，用于管理Linux内核开发，现已成为最流行和广泛使用的版本控制系统之一。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0970" y="472440"/>
            <a:ext cx="198374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版本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管理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22" name="组合 21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" name="等腰三角形 30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29" name="等腰三角形 28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27" name="等腰三角形 26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8762591" y="2580398"/>
            <a:ext cx="1763711" cy="95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点此输入内容或者复制您的内容在这里，通过复制您的文本后，在此框中选择粘贴</a:t>
            </a:r>
            <a:endParaRPr lang="en-US" altLang="zh-CN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2591" y="2249534"/>
            <a:ext cx="1477228" cy="369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单击输入文字</a:t>
            </a:r>
            <a:endParaRPr lang="en-US" altLang="zh-CN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8420" y="2325991"/>
            <a:ext cx="2873630" cy="81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.vue文件，包括 &lt;template&gt;, &lt;script&gt;, &lt;style&gt; 等部分，保持每个组件的简洁性和可读性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98420" y="192452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Vue组件规范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1066800" y="2102167"/>
            <a:ext cx="222123" cy="3290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5"/>
          <p:cNvGrpSpPr/>
          <p:nvPr/>
        </p:nvGrpSpPr>
        <p:grpSpPr>
          <a:xfrm>
            <a:off x="826561" y="1838671"/>
            <a:ext cx="1011536" cy="1259876"/>
            <a:chOff x="7380501" y="2927403"/>
            <a:chExt cx="2311884" cy="2880513"/>
          </a:xfrm>
        </p:grpSpPr>
        <p:sp>
          <p:nvSpPr>
            <p:cNvPr id="68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9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0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01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698420" y="3865217"/>
            <a:ext cx="2873630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变量、函数、组件名使用驼峰命名法，例如 myFunctionName。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98420" y="3463755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命名规范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73" name="5"/>
          <p:cNvGrpSpPr/>
          <p:nvPr/>
        </p:nvGrpSpPr>
        <p:grpSpPr>
          <a:xfrm>
            <a:off x="826561" y="3377897"/>
            <a:ext cx="1011536" cy="1259876"/>
            <a:chOff x="7380501" y="2927403"/>
            <a:chExt cx="2311884" cy="2880513"/>
          </a:xfrm>
        </p:grpSpPr>
        <p:sp>
          <p:nvSpPr>
            <p:cNvPr id="74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5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6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02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98420" y="5334161"/>
            <a:ext cx="2873630" cy="5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遵循一致的缩进、空格和换行风格，保持代码整洁易读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98420" y="493269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代码风格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79" name="5"/>
          <p:cNvGrpSpPr/>
          <p:nvPr/>
        </p:nvGrpSpPr>
        <p:grpSpPr>
          <a:xfrm>
            <a:off x="826561" y="4846841"/>
            <a:ext cx="1011536" cy="1259876"/>
            <a:chOff x="7380501" y="2927403"/>
            <a:chExt cx="2311884" cy="2880513"/>
          </a:xfrm>
        </p:grpSpPr>
        <p:sp>
          <p:nvSpPr>
            <p:cNvPr id="80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2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03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83" name="Group 1"/>
          <p:cNvGrpSpPr/>
          <p:nvPr/>
        </p:nvGrpSpPr>
        <p:grpSpPr>
          <a:xfrm flipH="1">
            <a:off x="9794678" y="5110783"/>
            <a:ext cx="701498" cy="694580"/>
            <a:chOff x="941268" y="2894140"/>
            <a:chExt cx="2873630" cy="2845288"/>
          </a:xfrm>
        </p:grpSpPr>
        <p:sp>
          <p:nvSpPr>
            <p:cNvPr id="84" name="Google Shape;342;p18"/>
            <p:cNvSpPr/>
            <p:nvPr/>
          </p:nvSpPr>
          <p:spPr>
            <a:xfrm>
              <a:off x="941268" y="2894140"/>
              <a:ext cx="2873630" cy="1955094"/>
            </a:xfrm>
            <a:custGeom>
              <a:avLst/>
              <a:gdLst/>
              <a:ahLst/>
              <a:cxnLst/>
              <a:rect l="l" t="t" r="r" b="b"/>
              <a:pathLst>
                <a:path w="556" h="378" extrusionOk="0">
                  <a:moveTo>
                    <a:pt x="530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44" y="0"/>
                    <a:pt x="556" y="11"/>
                    <a:pt x="556" y="26"/>
                  </a:cubicBezTo>
                  <a:cubicBezTo>
                    <a:pt x="556" y="352"/>
                    <a:pt x="556" y="352"/>
                    <a:pt x="556" y="352"/>
                  </a:cubicBezTo>
                  <a:cubicBezTo>
                    <a:pt x="556" y="366"/>
                    <a:pt x="544" y="378"/>
                    <a:pt x="530" y="37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343;p18"/>
            <p:cNvSpPr/>
            <p:nvPr/>
          </p:nvSpPr>
          <p:spPr>
            <a:xfrm>
              <a:off x="941268" y="4849234"/>
              <a:ext cx="1695099" cy="470385"/>
            </a:xfrm>
            <a:custGeom>
              <a:avLst/>
              <a:gdLst/>
              <a:ahLst/>
              <a:cxnLst/>
              <a:rect l="l" t="t" r="r" b="b"/>
              <a:pathLst>
                <a:path w="991" h="275" extrusionOk="0">
                  <a:moveTo>
                    <a:pt x="991" y="275"/>
                  </a:moveTo>
                  <a:lnTo>
                    <a:pt x="0" y="0"/>
                  </a:lnTo>
                  <a:lnTo>
                    <a:pt x="991" y="0"/>
                  </a:lnTo>
                  <a:lnTo>
                    <a:pt x="991" y="275"/>
                  </a:lnTo>
                  <a:close/>
                </a:path>
              </a:pathLst>
            </a:custGeom>
            <a:solidFill>
              <a:schemeClr val="accent4">
                <a:alpha val="49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344;p18"/>
            <p:cNvSpPr/>
            <p:nvPr/>
          </p:nvSpPr>
          <p:spPr>
            <a:xfrm>
              <a:off x="1575861" y="5015890"/>
              <a:ext cx="1060506" cy="294205"/>
            </a:xfrm>
            <a:custGeom>
              <a:avLst/>
              <a:gdLst/>
              <a:ahLst/>
              <a:cxnLst/>
              <a:rect l="l" t="t" r="r" b="b"/>
              <a:pathLst>
                <a:path w="620" h="172" extrusionOk="0">
                  <a:moveTo>
                    <a:pt x="0" y="172"/>
                  </a:moveTo>
                  <a:lnTo>
                    <a:pt x="620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3">
                <a:alpha val="21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345;p18"/>
            <p:cNvSpPr/>
            <p:nvPr/>
          </p:nvSpPr>
          <p:spPr>
            <a:xfrm>
              <a:off x="1575861" y="5310095"/>
              <a:ext cx="528542" cy="429333"/>
            </a:xfrm>
            <a:custGeom>
              <a:avLst/>
              <a:gdLst/>
              <a:ahLst/>
              <a:cxnLst/>
              <a:rect l="l" t="t" r="r" b="b"/>
              <a:pathLst>
                <a:path w="309" h="251" extrusionOk="0">
                  <a:moveTo>
                    <a:pt x="309" y="251"/>
                  </a:moveTo>
                  <a:lnTo>
                    <a:pt x="0" y="0"/>
                  </a:lnTo>
                  <a:lnTo>
                    <a:pt x="309" y="0"/>
                  </a:lnTo>
                  <a:lnTo>
                    <a:pt x="309" y="251"/>
                  </a:lnTo>
                  <a:close/>
                </a:path>
              </a:pathLst>
            </a:custGeom>
            <a:solidFill>
              <a:schemeClr val="accent4">
                <a:alpha val="39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410970" y="472440"/>
            <a:ext cx="288480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前端编程标准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57" name="组合 56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9" name="等腰三角形 88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等腰三角形 89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62" name="等腰三角形 61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60" name="等腰三角形 59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151675" y="2325991"/>
            <a:ext cx="2873630" cy="570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使用Axios或类似的库进行数据交互，保持统一的API调用方式和错误处理机制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1675" y="192452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</a:t>
            </a: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交互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圆角 65"/>
          <p:cNvSpPr/>
          <p:nvPr/>
        </p:nvSpPr>
        <p:spPr>
          <a:xfrm>
            <a:off x="5520055" y="2101850"/>
            <a:ext cx="222250" cy="20027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5"/>
          <p:cNvGrpSpPr/>
          <p:nvPr/>
        </p:nvGrpSpPr>
        <p:grpSpPr>
          <a:xfrm>
            <a:off x="5279816" y="1838671"/>
            <a:ext cx="1011536" cy="1259876"/>
            <a:chOff x="7380501" y="2927403"/>
            <a:chExt cx="2311884" cy="2880513"/>
          </a:xfrm>
        </p:grpSpPr>
        <p:sp>
          <p:nvSpPr>
            <p:cNvPr id="7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04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51675" y="3865217"/>
            <a:ext cx="2873630" cy="810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使用Vuex，确保状态管理的清晰性，将状态分离、统一管理，避免在组件之间传递无关的状态数据。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1675" y="3463755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状态管理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12" name="5"/>
          <p:cNvGrpSpPr/>
          <p:nvPr/>
        </p:nvGrpSpPr>
        <p:grpSpPr>
          <a:xfrm>
            <a:off x="5279816" y="3377897"/>
            <a:ext cx="1011536" cy="1259876"/>
            <a:chOff x="7380501" y="2927403"/>
            <a:chExt cx="2311884" cy="2880513"/>
          </a:xfrm>
        </p:grpSpPr>
        <p:sp>
          <p:nvSpPr>
            <p:cNvPr id="13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4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5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05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8762591" y="2580398"/>
            <a:ext cx="1763711" cy="95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点此输入内容或者复制您的内容在这里，通过复制您的文本后，在此框中选择粘贴</a:t>
            </a:r>
            <a:endParaRPr lang="en-US" altLang="zh-CN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2591" y="2249534"/>
            <a:ext cx="1477228" cy="369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单击输入文字</a:t>
            </a:r>
            <a:endParaRPr lang="en-US" altLang="zh-CN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8420" y="2325991"/>
            <a:ext cx="2873630" cy="81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遵循RESTful API设计原则，使用合适的HTTP方法（GET、POST、PUT、DELETE等）和状态码进行API设计。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98420" y="192452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RESTful API设计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1066800" y="2102167"/>
            <a:ext cx="222123" cy="3290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5"/>
          <p:cNvGrpSpPr/>
          <p:nvPr/>
        </p:nvGrpSpPr>
        <p:grpSpPr>
          <a:xfrm>
            <a:off x="826561" y="1838671"/>
            <a:ext cx="1011536" cy="1259876"/>
            <a:chOff x="7380501" y="2927403"/>
            <a:chExt cx="2311884" cy="2880513"/>
          </a:xfrm>
        </p:grpSpPr>
        <p:sp>
          <p:nvSpPr>
            <p:cNvPr id="68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9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0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01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698420" y="3865217"/>
            <a:ext cx="2873630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遵循Java的命名规范，使用驼峰式命名法，类、方法、变量名应当具有描述性。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合理的包结构和模块化设计，使代码易于扩展和维护。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98420" y="3463755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命名和代码结构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73" name="5"/>
          <p:cNvGrpSpPr/>
          <p:nvPr/>
        </p:nvGrpSpPr>
        <p:grpSpPr>
          <a:xfrm>
            <a:off x="826561" y="3377897"/>
            <a:ext cx="1011536" cy="1259876"/>
            <a:chOff x="7380501" y="2927403"/>
            <a:chExt cx="2311884" cy="2880513"/>
          </a:xfrm>
        </p:grpSpPr>
        <p:sp>
          <p:nvSpPr>
            <p:cNvPr id="74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5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6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02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98420" y="5334161"/>
            <a:ext cx="2873630" cy="81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实现合适的异常处理机制，对于异常情况返回合适的HTTP状态码和错误信息，保证接口的健壮性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98420" y="493269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异常处理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79" name="5"/>
          <p:cNvGrpSpPr/>
          <p:nvPr/>
        </p:nvGrpSpPr>
        <p:grpSpPr>
          <a:xfrm>
            <a:off x="826561" y="4846841"/>
            <a:ext cx="1011536" cy="1259876"/>
            <a:chOff x="7380501" y="2927403"/>
            <a:chExt cx="2311884" cy="2880513"/>
          </a:xfrm>
        </p:grpSpPr>
        <p:sp>
          <p:nvSpPr>
            <p:cNvPr id="80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2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03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83" name="Group 1"/>
          <p:cNvGrpSpPr/>
          <p:nvPr/>
        </p:nvGrpSpPr>
        <p:grpSpPr>
          <a:xfrm flipH="1">
            <a:off x="9794678" y="5110783"/>
            <a:ext cx="701498" cy="694580"/>
            <a:chOff x="941268" y="2894140"/>
            <a:chExt cx="2873630" cy="2845288"/>
          </a:xfrm>
        </p:grpSpPr>
        <p:sp>
          <p:nvSpPr>
            <p:cNvPr id="84" name="Google Shape;342;p18"/>
            <p:cNvSpPr/>
            <p:nvPr/>
          </p:nvSpPr>
          <p:spPr>
            <a:xfrm>
              <a:off x="941268" y="2894140"/>
              <a:ext cx="2873630" cy="1955094"/>
            </a:xfrm>
            <a:custGeom>
              <a:avLst/>
              <a:gdLst/>
              <a:ahLst/>
              <a:cxnLst/>
              <a:rect l="l" t="t" r="r" b="b"/>
              <a:pathLst>
                <a:path w="556" h="378" extrusionOk="0">
                  <a:moveTo>
                    <a:pt x="530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44" y="0"/>
                    <a:pt x="556" y="11"/>
                    <a:pt x="556" y="26"/>
                  </a:cubicBezTo>
                  <a:cubicBezTo>
                    <a:pt x="556" y="352"/>
                    <a:pt x="556" y="352"/>
                    <a:pt x="556" y="352"/>
                  </a:cubicBezTo>
                  <a:cubicBezTo>
                    <a:pt x="556" y="366"/>
                    <a:pt x="544" y="378"/>
                    <a:pt x="530" y="37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343;p18"/>
            <p:cNvSpPr/>
            <p:nvPr/>
          </p:nvSpPr>
          <p:spPr>
            <a:xfrm>
              <a:off x="941268" y="4849234"/>
              <a:ext cx="1695099" cy="470385"/>
            </a:xfrm>
            <a:custGeom>
              <a:avLst/>
              <a:gdLst/>
              <a:ahLst/>
              <a:cxnLst/>
              <a:rect l="l" t="t" r="r" b="b"/>
              <a:pathLst>
                <a:path w="991" h="275" extrusionOk="0">
                  <a:moveTo>
                    <a:pt x="991" y="275"/>
                  </a:moveTo>
                  <a:lnTo>
                    <a:pt x="0" y="0"/>
                  </a:lnTo>
                  <a:lnTo>
                    <a:pt x="991" y="0"/>
                  </a:lnTo>
                  <a:lnTo>
                    <a:pt x="991" y="275"/>
                  </a:lnTo>
                  <a:close/>
                </a:path>
              </a:pathLst>
            </a:custGeom>
            <a:solidFill>
              <a:schemeClr val="accent4">
                <a:alpha val="49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344;p18"/>
            <p:cNvSpPr/>
            <p:nvPr/>
          </p:nvSpPr>
          <p:spPr>
            <a:xfrm>
              <a:off x="1575861" y="5015890"/>
              <a:ext cx="1060506" cy="294205"/>
            </a:xfrm>
            <a:custGeom>
              <a:avLst/>
              <a:gdLst/>
              <a:ahLst/>
              <a:cxnLst/>
              <a:rect l="l" t="t" r="r" b="b"/>
              <a:pathLst>
                <a:path w="620" h="172" extrusionOk="0">
                  <a:moveTo>
                    <a:pt x="0" y="172"/>
                  </a:moveTo>
                  <a:lnTo>
                    <a:pt x="620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3">
                <a:alpha val="21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345;p18"/>
            <p:cNvSpPr/>
            <p:nvPr/>
          </p:nvSpPr>
          <p:spPr>
            <a:xfrm>
              <a:off x="1575861" y="5310095"/>
              <a:ext cx="528542" cy="429333"/>
            </a:xfrm>
            <a:custGeom>
              <a:avLst/>
              <a:gdLst/>
              <a:ahLst/>
              <a:cxnLst/>
              <a:rect l="l" t="t" r="r" b="b"/>
              <a:pathLst>
                <a:path w="309" h="251" extrusionOk="0">
                  <a:moveTo>
                    <a:pt x="309" y="251"/>
                  </a:moveTo>
                  <a:lnTo>
                    <a:pt x="0" y="0"/>
                  </a:lnTo>
                  <a:lnTo>
                    <a:pt x="309" y="0"/>
                  </a:lnTo>
                  <a:lnTo>
                    <a:pt x="309" y="251"/>
                  </a:lnTo>
                  <a:close/>
                </a:path>
              </a:pathLst>
            </a:custGeom>
            <a:solidFill>
              <a:schemeClr val="accent4">
                <a:alpha val="39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410970" y="472440"/>
            <a:ext cx="288480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后端编程标准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57" name="组合 56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9" name="等腰三角形 88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等腰三角形 89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62" name="等腰三角形 61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60" name="等腰三角形 59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151675" y="2325991"/>
            <a:ext cx="2873630" cy="570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MyBatis持久化框架，避免直接操作数据库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1675" y="1924529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数据库操作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圆角 65"/>
          <p:cNvSpPr/>
          <p:nvPr/>
        </p:nvSpPr>
        <p:spPr>
          <a:xfrm>
            <a:off x="5520055" y="2101850"/>
            <a:ext cx="222250" cy="20027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5"/>
          <p:cNvGrpSpPr/>
          <p:nvPr/>
        </p:nvGrpSpPr>
        <p:grpSpPr>
          <a:xfrm>
            <a:off x="5279816" y="1838671"/>
            <a:ext cx="1011536" cy="1259876"/>
            <a:chOff x="7380501" y="2927403"/>
            <a:chExt cx="2311884" cy="2880513"/>
          </a:xfrm>
        </p:grpSpPr>
        <p:sp>
          <p:nvSpPr>
            <p:cNvPr id="7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04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51675" y="3865217"/>
            <a:ext cx="2873630" cy="570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考虑数据安全性，实施适当的用户认证和授权机制，保护敏感信息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1675" y="3463755"/>
            <a:ext cx="2439076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安全性</a:t>
            </a:r>
            <a:endParaRPr lang="zh-CN" altLang="en-US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pSp>
        <p:nvGrpSpPr>
          <p:cNvPr id="12" name="5"/>
          <p:cNvGrpSpPr/>
          <p:nvPr/>
        </p:nvGrpSpPr>
        <p:grpSpPr>
          <a:xfrm>
            <a:off x="5279816" y="3377897"/>
            <a:ext cx="1011536" cy="1259876"/>
            <a:chOff x="7380501" y="2927403"/>
            <a:chExt cx="2311884" cy="2880513"/>
          </a:xfrm>
        </p:grpSpPr>
        <p:sp>
          <p:nvSpPr>
            <p:cNvPr id="13" name="50"/>
            <p:cNvSpPr/>
            <p:nvPr/>
          </p:nvSpPr>
          <p:spPr>
            <a:xfrm rot="18900000">
              <a:off x="7501945" y="2927403"/>
              <a:ext cx="2190440" cy="2880513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adFill>
              <a:gsLst>
                <a:gs pos="17000">
                  <a:srgbClr val="000000">
                    <a:alpha val="46000"/>
                  </a:srgbClr>
                </a:gs>
                <a:gs pos="34000">
                  <a:srgbClr val="000000">
                    <a:alpha val="43000"/>
                  </a:srgbClr>
                </a:gs>
                <a:gs pos="65000">
                  <a:srgbClr val="000000">
                    <a:alpha val="10000"/>
                  </a:srgbClr>
                </a:gs>
                <a:gs pos="51000">
                  <a:schemeClr val="tx1">
                    <a:alpha val="20000"/>
                  </a:schemeClr>
                </a:gs>
                <a:gs pos="78000">
                  <a:schemeClr val="tx1">
                    <a:alpha val="5000"/>
                  </a:schemeClr>
                </a:gs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4" name="7"/>
            <p:cNvSpPr/>
            <p:nvPr/>
          </p:nvSpPr>
          <p:spPr>
            <a:xfrm>
              <a:off x="7567580" y="3243360"/>
              <a:ext cx="1344544" cy="1344544"/>
            </a:xfrm>
            <a:prstGeom prst="ellipse">
              <a:avLst/>
            </a:prstGeom>
            <a:gradFill>
              <a:gsLst>
                <a:gs pos="43000">
                  <a:srgbClr val="F7F7F7"/>
                </a:gs>
                <a:gs pos="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5" name="8"/>
            <p:cNvSpPr/>
            <p:nvPr/>
          </p:nvSpPr>
          <p:spPr>
            <a:xfrm>
              <a:off x="7380501" y="3019185"/>
              <a:ext cx="1596494" cy="1596494"/>
            </a:xfrm>
            <a:prstGeom prst="ellipse">
              <a:avLst/>
            </a:prstGeom>
            <a:gradFill>
              <a:gsLst>
                <a:gs pos="39000">
                  <a:schemeClr val="bg1"/>
                </a:gs>
                <a:gs pos="53000">
                  <a:srgbClr val="F7F7F7"/>
                </a:gs>
                <a:gs pos="11000">
                  <a:schemeClr val="bg1">
                    <a:alpha val="99000"/>
                  </a:schemeClr>
                </a:gs>
                <a:gs pos="100000">
                  <a:srgbClr val="B8C0C0"/>
                </a:gs>
              </a:gsLst>
              <a:lin ang="2700000" scaled="1"/>
            </a:gradFill>
            <a:ln>
              <a:noFill/>
            </a:ln>
            <a:effectLst>
              <a:innerShdw blurRad="520700" dist="177800" dir="2700000">
                <a:srgbClr val="5F6D6C">
                  <a:alpha val="3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+mn-ea"/>
                </a:rPr>
                <a:t>05</a:t>
              </a:r>
              <a:endParaRPr lang="zh-CN" altLang="en-US" dirty="0">
                <a:solidFill>
                  <a:schemeClr val="accent2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575463" y="2403764"/>
            <a:ext cx="3124200" cy="3124200"/>
          </a:xfrm>
          <a:prstGeom prst="ellipse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262698" y="2453641"/>
            <a:ext cx="3685214" cy="481268"/>
          </a:xfrm>
          <a:custGeom>
            <a:avLst/>
            <a:gdLst>
              <a:gd name="T0" fmla="*/ 0 w 2726"/>
              <a:gd name="T1" fmla="*/ 0 h 356"/>
              <a:gd name="T2" fmla="*/ 2372 w 2726"/>
              <a:gd name="T3" fmla="*/ 0 h 356"/>
              <a:gd name="T4" fmla="*/ 2726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0" y="0"/>
                </a:moveTo>
                <a:lnTo>
                  <a:pt x="2372" y="0"/>
                </a:lnTo>
                <a:lnTo>
                  <a:pt x="2726" y="356"/>
                </a:lnTo>
              </a:path>
            </a:pathLst>
          </a:custGeom>
          <a:noFill/>
          <a:ln w="6350" cap="flat">
            <a:solidFill>
              <a:schemeClr val="accent3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46475" y="4420620"/>
            <a:ext cx="3401320" cy="292005"/>
          </a:xfrm>
          <a:custGeom>
            <a:avLst/>
            <a:gdLst>
              <a:gd name="T0" fmla="*/ 0 w 2516"/>
              <a:gd name="T1" fmla="*/ 216 h 216"/>
              <a:gd name="T2" fmla="*/ 2301 w 2516"/>
              <a:gd name="T3" fmla="*/ 216 h 216"/>
              <a:gd name="T4" fmla="*/ 2516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0" y="216"/>
                </a:moveTo>
                <a:lnTo>
                  <a:pt x="2301" y="216"/>
                </a:lnTo>
                <a:lnTo>
                  <a:pt x="2516" y="0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7327214" y="2453641"/>
            <a:ext cx="3685214" cy="481268"/>
          </a:xfrm>
          <a:custGeom>
            <a:avLst/>
            <a:gdLst>
              <a:gd name="T0" fmla="*/ 2726 w 2726"/>
              <a:gd name="T1" fmla="*/ 0 h 356"/>
              <a:gd name="T2" fmla="*/ 354 w 2726"/>
              <a:gd name="T3" fmla="*/ 0 h 356"/>
              <a:gd name="T4" fmla="*/ 0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2726" y="0"/>
                </a:moveTo>
                <a:lnTo>
                  <a:pt x="354" y="0"/>
                </a:lnTo>
                <a:lnTo>
                  <a:pt x="0" y="356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7627331" y="4420620"/>
            <a:ext cx="3401320" cy="292005"/>
          </a:xfrm>
          <a:custGeom>
            <a:avLst/>
            <a:gdLst>
              <a:gd name="T0" fmla="*/ 2516 w 2516"/>
              <a:gd name="T1" fmla="*/ 216 h 216"/>
              <a:gd name="T2" fmla="*/ 215 w 2516"/>
              <a:gd name="T3" fmla="*/ 216 h 216"/>
              <a:gd name="T4" fmla="*/ 0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2516" y="216"/>
                </a:moveTo>
                <a:lnTo>
                  <a:pt x="215" y="21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3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31327" y="1875765"/>
            <a:ext cx="2716468" cy="54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测试策略和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执行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1" name="ïṥ1ïde"/>
          <p:cNvSpPr txBox="1"/>
          <p:nvPr/>
        </p:nvSpPr>
        <p:spPr>
          <a:xfrm>
            <a:off x="1185545" y="2513965"/>
            <a:ext cx="3206750" cy="12903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单元测试：针对某个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模块测试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集成测试：各个模块之间的交互和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集成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系统测试：对整个系统进行端到端的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测试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marL="171450" indent="-171450" algn="r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marL="171450" indent="-171450" algn="r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50851" y="4146785"/>
            <a:ext cx="2716468" cy="54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自动化测试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3" name="ïṥ1ïde"/>
          <p:cNvSpPr txBox="1"/>
          <p:nvPr/>
        </p:nvSpPr>
        <p:spPr>
          <a:xfrm>
            <a:off x="1548065" y="4785075"/>
            <a:ext cx="2764857" cy="81026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自动化单元测试：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使用测试框架（如JUnit、Jest等）编写自动化测试，加速反馈周期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0468" y="1875765"/>
            <a:ext cx="2716468" cy="54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代码审查和静态分析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7" name="ïṥ1ïde"/>
          <p:cNvSpPr txBox="1"/>
          <p:nvPr/>
        </p:nvSpPr>
        <p:spPr>
          <a:xfrm>
            <a:off x="7720468" y="2514055"/>
            <a:ext cx="2764857" cy="81026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代码审查：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开展代码审查会话，让团队成员检查代码，识别潜在的问题和改进机会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82651" y="4132717"/>
            <a:ext cx="2716468" cy="54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文档和培训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39" name="ïṥ1ïde"/>
          <p:cNvSpPr txBox="1"/>
          <p:nvPr/>
        </p:nvSpPr>
        <p:spPr>
          <a:xfrm>
            <a:off x="7882651" y="4771007"/>
            <a:ext cx="2764857" cy="81026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900"/>
            </a:lvl1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技术文档：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思源黑体 CN Regular" panose="020B0500000000000000" pitchFamily="34" charset="-122"/>
              </a:rPr>
              <a:t>编写清晰、准确的技术文档，帮助团队理解系统设计和实现细节。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11033" y="472390"/>
            <a:ext cx="21716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质量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保证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25" name="组合 24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" name="等腰三角形 31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30" name="等腰三角形 29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28" name="等腰三角形 27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20" grpId="0"/>
      <p:bldP spid="22" grpId="0"/>
      <p:bldP spid="3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790" y="1285240"/>
            <a:ext cx="9131935" cy="3717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11033" y="472390"/>
            <a:ext cx="21716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项目分工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25" name="组合 24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" name="等腰三角形 31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30" name="等腰三角形 29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28" name="等腰三角形 27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410970" y="1951355"/>
            <a:ext cx="76409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组长：胡茵</a:t>
            </a:r>
            <a:endParaRPr lang="zh-CN" altLang="en-US" b="1">
              <a:solidFill>
                <a:schemeClr val="bg1"/>
              </a:solidFill>
            </a:endParaRPr>
          </a:p>
          <a:p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:张雨馨 张文秀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前端</a:t>
            </a:r>
            <a:r>
              <a:rPr lang="zh-CN" altLang="en-US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赵嘉萱</a:t>
            </a:r>
            <a:r>
              <a:rPr lang="zh-CN" altLang="en-US">
                <a:solidFill>
                  <a:schemeClr val="bg1"/>
                </a:solidFill>
              </a:rPr>
              <a:t> 张文秀 张雨馨 李晓行 胡茵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后端</a:t>
            </a:r>
            <a:r>
              <a:rPr lang="zh-CN" altLang="en-US">
                <a:solidFill>
                  <a:schemeClr val="bg1"/>
                </a:solidFill>
              </a:rPr>
              <a:t>:丁妍婷 刘文龙 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廖乐乐</a:t>
            </a:r>
            <a:r>
              <a:rPr lang="zh-CN" altLang="en-US">
                <a:solidFill>
                  <a:schemeClr val="bg1"/>
                </a:solidFill>
              </a:rPr>
              <a:t> 马乙佳 谬锴俊 胡茵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3922183" y="1311371"/>
            <a:ext cx="4333781" cy="433378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 rot="2700000">
            <a:off x="4306298" y="1629000"/>
            <a:ext cx="3600000" cy="36000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342410" y="-2401727"/>
            <a:ext cx="6814113" cy="6660117"/>
            <a:chOff x="-3342410" y="-2401727"/>
            <a:chExt cx="6814113" cy="6660117"/>
          </a:xfrm>
        </p:grpSpPr>
        <p:grpSp>
          <p:nvGrpSpPr>
            <p:cNvPr id="3" name="组合 2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10" name="矩形 9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5" name="矩形 54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2" name="矩形 51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6" name="等腰三角形 25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1" name="等腰三角形 40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4" name="等腰三角形 43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flipH="1" flipV="1">
            <a:off x="8594443" y="2701034"/>
            <a:ext cx="6814113" cy="6660117"/>
            <a:chOff x="-3342410" y="-2401727"/>
            <a:chExt cx="6814113" cy="666011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61" name="矩形 60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9" name="矩形 58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7" name="矩形 56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9" name="等腰三角形 48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7" name="等腰三角形 46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37" name="等腰三角形 36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1742102" y="2828971"/>
            <a:ext cx="8789191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66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谢谢大家</a:t>
            </a:r>
            <a:endParaRPr lang="zh-CN" altLang="en-US" sz="6600" b="1" noProof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45605" y="3980503"/>
            <a:ext cx="8764176" cy="1918355"/>
            <a:chOff x="1883705" y="3980503"/>
            <a:chExt cx="8764176" cy="1918355"/>
          </a:xfrm>
        </p:grpSpPr>
        <p:grpSp>
          <p:nvGrpSpPr>
            <p:cNvPr id="6" name="ïṧ1iḋê"/>
            <p:cNvGrpSpPr/>
            <p:nvPr/>
          </p:nvGrpSpPr>
          <p:grpSpPr>
            <a:xfrm>
              <a:off x="6797658" y="3980503"/>
              <a:ext cx="3850223" cy="724284"/>
              <a:chOff x="1630415" y="4075905"/>
              <a:chExt cx="3850223" cy="724284"/>
            </a:xfrm>
          </p:grpSpPr>
          <p:sp>
            <p:nvSpPr>
              <p:cNvPr id="27" name="íSḻïḑé"/>
              <p:cNvSpPr/>
              <p:nvPr/>
            </p:nvSpPr>
            <p:spPr>
              <a:xfrm>
                <a:off x="1630415" y="4075905"/>
                <a:ext cx="444222" cy="444220"/>
              </a:xfrm>
              <a:prstGeom prst="ellipse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íṣḷîḓe"/>
              <p:cNvGrpSpPr/>
              <p:nvPr/>
            </p:nvGrpSpPr>
            <p:grpSpPr>
              <a:xfrm>
                <a:off x="1741643" y="4093434"/>
                <a:ext cx="3738995" cy="706755"/>
                <a:chOff x="660400" y="2867847"/>
                <a:chExt cx="3738995" cy="706755"/>
              </a:xfrm>
            </p:grpSpPr>
            <p:sp>
              <p:nvSpPr>
                <p:cNvPr id="29" name="iṡļïḋé"/>
                <p:cNvSpPr txBox="1"/>
                <p:nvPr/>
              </p:nvSpPr>
              <p:spPr>
                <a:xfrm>
                  <a:off x="660400" y="2867847"/>
                  <a:ext cx="952500" cy="706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02.</a:t>
                  </a:r>
                  <a:endPara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i$ľîḓè"/>
                <p:cNvSpPr/>
                <p:nvPr/>
              </p:nvSpPr>
              <p:spPr>
                <a:xfrm flipH="1">
                  <a:off x="1718521" y="3037124"/>
                  <a:ext cx="2680874" cy="36830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buSzPct val="25000"/>
                  </a:pP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版本管理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iṥ1ïdè"/>
            <p:cNvGrpSpPr/>
            <p:nvPr/>
          </p:nvGrpSpPr>
          <p:grpSpPr>
            <a:xfrm>
              <a:off x="6797658" y="5174574"/>
              <a:ext cx="3850223" cy="724284"/>
              <a:chOff x="1630415" y="5136867"/>
              <a:chExt cx="3850223" cy="724284"/>
            </a:xfrm>
          </p:grpSpPr>
          <p:sp>
            <p:nvSpPr>
              <p:cNvPr id="23" name="íşļîḓè"/>
              <p:cNvSpPr/>
              <p:nvPr/>
            </p:nvSpPr>
            <p:spPr>
              <a:xfrm>
                <a:off x="1630415" y="5136867"/>
                <a:ext cx="444222" cy="44422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iṣ1idè"/>
              <p:cNvGrpSpPr/>
              <p:nvPr/>
            </p:nvGrpSpPr>
            <p:grpSpPr>
              <a:xfrm>
                <a:off x="1741643" y="5154396"/>
                <a:ext cx="3738995" cy="706755"/>
                <a:chOff x="660400" y="2867847"/>
                <a:chExt cx="3738995" cy="706755"/>
              </a:xfrm>
            </p:grpSpPr>
            <p:sp>
              <p:nvSpPr>
                <p:cNvPr id="25" name="iṣliḋé"/>
                <p:cNvSpPr txBox="1"/>
                <p:nvPr/>
              </p:nvSpPr>
              <p:spPr>
                <a:xfrm>
                  <a:off x="660400" y="2867847"/>
                  <a:ext cx="952500" cy="706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04.</a:t>
                  </a:r>
                  <a:endPara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ísļîďe"/>
                <p:cNvSpPr/>
                <p:nvPr/>
              </p:nvSpPr>
              <p:spPr>
                <a:xfrm flipH="1">
                  <a:off x="1718521" y="3037124"/>
                  <a:ext cx="2680874" cy="36830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buSzPct val="25000"/>
                  </a:pP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质量</a:t>
                  </a: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保证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" name="íṧľíḑe"/>
            <p:cNvGrpSpPr/>
            <p:nvPr/>
          </p:nvGrpSpPr>
          <p:grpSpPr>
            <a:xfrm>
              <a:off x="1883705" y="3980503"/>
              <a:ext cx="3850223" cy="724284"/>
              <a:chOff x="6698662" y="3014943"/>
              <a:chExt cx="3850223" cy="724284"/>
            </a:xfrm>
          </p:grpSpPr>
          <p:sp>
            <p:nvSpPr>
              <p:cNvPr id="19" name="îṣľídé"/>
              <p:cNvSpPr/>
              <p:nvPr/>
            </p:nvSpPr>
            <p:spPr>
              <a:xfrm>
                <a:off x="6698662" y="3014943"/>
                <a:ext cx="444222" cy="444220"/>
              </a:xfrm>
              <a:prstGeom prst="ellipse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îṩļiḓé"/>
              <p:cNvGrpSpPr/>
              <p:nvPr/>
            </p:nvGrpSpPr>
            <p:grpSpPr>
              <a:xfrm>
                <a:off x="6809890" y="3032472"/>
                <a:ext cx="3738995" cy="706755"/>
                <a:chOff x="660400" y="2867847"/>
                <a:chExt cx="3738995" cy="706755"/>
              </a:xfrm>
            </p:grpSpPr>
            <p:sp>
              <p:nvSpPr>
                <p:cNvPr id="21" name="íS1ïḋe"/>
                <p:cNvSpPr txBox="1"/>
                <p:nvPr/>
              </p:nvSpPr>
              <p:spPr>
                <a:xfrm>
                  <a:off x="660400" y="2867847"/>
                  <a:ext cx="952500" cy="706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01.</a:t>
                  </a:r>
                  <a:endPara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islîḍe"/>
                <p:cNvSpPr/>
                <p:nvPr/>
              </p:nvSpPr>
              <p:spPr>
                <a:xfrm flipH="1">
                  <a:off x="1718521" y="3037124"/>
                  <a:ext cx="2680874" cy="36830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buSzPct val="25000"/>
                  </a:pP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项目进度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" name="ïš1îḋe"/>
            <p:cNvGrpSpPr/>
            <p:nvPr/>
          </p:nvGrpSpPr>
          <p:grpSpPr>
            <a:xfrm>
              <a:off x="1883705" y="5174574"/>
              <a:ext cx="3850223" cy="724284"/>
              <a:chOff x="6698662" y="4075905"/>
              <a:chExt cx="3850223" cy="724284"/>
            </a:xfrm>
          </p:grpSpPr>
          <p:sp>
            <p:nvSpPr>
              <p:cNvPr id="15" name="iṣ1iḑè"/>
              <p:cNvSpPr/>
              <p:nvPr/>
            </p:nvSpPr>
            <p:spPr>
              <a:xfrm>
                <a:off x="6698662" y="4075905"/>
                <a:ext cx="444222" cy="444220"/>
              </a:xfrm>
              <a:prstGeom prst="ellipse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işļíḑê"/>
              <p:cNvGrpSpPr/>
              <p:nvPr/>
            </p:nvGrpSpPr>
            <p:grpSpPr>
              <a:xfrm>
                <a:off x="6809890" y="4093434"/>
                <a:ext cx="3738995" cy="706755"/>
                <a:chOff x="660400" y="2867847"/>
                <a:chExt cx="3738995" cy="706755"/>
              </a:xfrm>
            </p:grpSpPr>
            <p:sp>
              <p:nvSpPr>
                <p:cNvPr id="17" name="ïśľïḋê"/>
                <p:cNvSpPr txBox="1"/>
                <p:nvPr/>
              </p:nvSpPr>
              <p:spPr>
                <a:xfrm>
                  <a:off x="660400" y="2867847"/>
                  <a:ext cx="952500" cy="706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03.</a:t>
                  </a:r>
                  <a:endPara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ïṩľíḋé"/>
                <p:cNvSpPr/>
                <p:nvPr/>
              </p:nvSpPr>
              <p:spPr>
                <a:xfrm flipH="1">
                  <a:off x="1718521" y="3037124"/>
                  <a:ext cx="2680874" cy="36830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>
                    <a:buSzPct val="25000"/>
                  </a:pPr>
                  <a:r>
                    <a: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编程标准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35" name="文本框 34"/>
          <p:cNvSpPr txBox="1"/>
          <p:nvPr/>
        </p:nvSpPr>
        <p:spPr>
          <a:xfrm>
            <a:off x="6797658" y="1071843"/>
            <a:ext cx="2467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142342" y="630267"/>
            <a:ext cx="21309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目录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-3266210" y="-2592227"/>
            <a:ext cx="6814113" cy="6660117"/>
            <a:chOff x="-3342410" y="-2401727"/>
            <a:chExt cx="6814113" cy="6660117"/>
          </a:xfrm>
        </p:grpSpPr>
        <p:grpSp>
          <p:nvGrpSpPr>
            <p:cNvPr id="43" name="组合 42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59" name="矩形 58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7" name="矩形 56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5" name="矩形 54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3" name="等腰三角形 5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51" name="等腰三角形 50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9" name="等腰三角形 48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 flipH="1" flipV="1">
            <a:off x="10062390" y="5564577"/>
            <a:ext cx="680305" cy="2734472"/>
            <a:chOff x="2665427" y="-1087378"/>
            <a:chExt cx="680305" cy="2734472"/>
          </a:xfrm>
        </p:grpSpPr>
        <p:sp>
          <p:nvSpPr>
            <p:cNvPr id="78" name="矩形 77"/>
            <p:cNvSpPr/>
            <p:nvPr/>
          </p:nvSpPr>
          <p:spPr>
            <a:xfrm rot="2569584">
              <a:off x="2665427" y="-1087378"/>
              <a:ext cx="680305" cy="2662706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2569584">
              <a:off x="3000570" y="-1015612"/>
              <a:ext cx="140962" cy="2662706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 flipH="1" flipV="1">
            <a:off x="11706857" y="3429000"/>
            <a:ext cx="680305" cy="2717910"/>
            <a:chOff x="-212903" y="2653166"/>
            <a:chExt cx="680305" cy="2717910"/>
          </a:xfrm>
        </p:grpSpPr>
        <p:sp>
          <p:nvSpPr>
            <p:cNvPr id="76" name="矩形 75"/>
            <p:cNvSpPr/>
            <p:nvPr/>
          </p:nvSpPr>
          <p:spPr>
            <a:xfrm rot="2569584">
              <a:off x="-212903" y="2653166"/>
              <a:ext cx="680305" cy="2662706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2569584">
              <a:off x="101416" y="2708370"/>
              <a:ext cx="140962" cy="2662706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  <a:alpha val="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21540000" flipH="1" flipV="1">
            <a:off x="9187288" y="7179434"/>
            <a:ext cx="5435553" cy="450743"/>
            <a:chOff x="3007202" y="1159195"/>
            <a:chExt cx="5435553" cy="4507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2" name="等腰三角形 71"/>
            <p:cNvSpPr/>
            <p:nvPr/>
          </p:nvSpPr>
          <p:spPr>
            <a:xfrm rot="2942825">
              <a:off x="6665243" y="-230085"/>
              <a:ext cx="388232" cy="31667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18360984">
              <a:off x="4396482" y="-167574"/>
              <a:ext cx="388232" cy="31667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 flipV="1">
            <a:off x="9034888" y="6855036"/>
            <a:ext cx="5435553" cy="450743"/>
            <a:chOff x="3007202" y="1159195"/>
            <a:chExt cx="5435553" cy="450743"/>
          </a:xfrm>
          <a:solidFill>
            <a:schemeClr val="accent1"/>
          </a:solidFill>
        </p:grpSpPr>
        <p:sp>
          <p:nvSpPr>
            <p:cNvPr id="70" name="等腰三角形 69"/>
            <p:cNvSpPr/>
            <p:nvPr/>
          </p:nvSpPr>
          <p:spPr>
            <a:xfrm rot="2942825">
              <a:off x="6665243" y="-230085"/>
              <a:ext cx="388232" cy="31667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18360984">
              <a:off x="4396482" y="-167574"/>
              <a:ext cx="388232" cy="316679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2183" y="1311371"/>
            <a:ext cx="4333781" cy="4333781"/>
            <a:chOff x="3922183" y="1311371"/>
            <a:chExt cx="4333781" cy="4333781"/>
          </a:xfrm>
        </p:grpSpPr>
        <p:sp>
          <p:nvSpPr>
            <p:cNvPr id="17" name="矩形 16"/>
            <p:cNvSpPr/>
            <p:nvPr/>
          </p:nvSpPr>
          <p:spPr>
            <a:xfrm rot="2700000">
              <a:off x="3922183" y="1311371"/>
              <a:ext cx="4333781" cy="4333781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4306298" y="1629000"/>
              <a:ext cx="3600000" cy="36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37660" y="2824480"/>
            <a:ext cx="4074795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10000">
                <a:solidFill>
                  <a:srgbClr val="D3AA8F"/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项目进度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9646" y="2157821"/>
            <a:ext cx="2786202" cy="584775"/>
          </a:xfrm>
          <a:prstGeom prst="rect">
            <a:avLst/>
          </a:prstGeom>
          <a:noFill/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+mn-ea"/>
                <a:sym typeface="+mn-lt"/>
              </a:rPr>
              <a:t>PAERT 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8057009" y="-3314961"/>
            <a:ext cx="6814113" cy="6660117"/>
            <a:chOff x="-3342410" y="-2401727"/>
            <a:chExt cx="6814113" cy="6660117"/>
          </a:xfrm>
        </p:grpSpPr>
        <p:grpSp>
          <p:nvGrpSpPr>
            <p:cNvPr id="20" name="组合 19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36" name="矩形 35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34" name="矩形 33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32" name="矩形 31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0" name="等腰三角形 29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28" name="等腰三角形 27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26" name="等腰三角形 25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 rot="5400000" flipH="1" flipV="1">
            <a:off x="-2632357" y="3574309"/>
            <a:ext cx="6814113" cy="6660117"/>
            <a:chOff x="-3342410" y="-2401727"/>
            <a:chExt cx="6814113" cy="6660117"/>
          </a:xfrm>
        </p:grpSpPr>
        <p:grpSp>
          <p:nvGrpSpPr>
            <p:cNvPr id="39" name="组合 38"/>
            <p:cNvGrpSpPr/>
            <p:nvPr/>
          </p:nvGrpSpPr>
          <p:grpSpPr>
            <a:xfrm>
              <a:off x="2665427" y="-1087378"/>
              <a:ext cx="680305" cy="2734472"/>
              <a:chOff x="2665427" y="-1087378"/>
              <a:chExt cx="680305" cy="2734472"/>
            </a:xfrm>
          </p:grpSpPr>
          <p:sp>
            <p:nvSpPr>
              <p:cNvPr id="56" name="矩形 55"/>
              <p:cNvSpPr/>
              <p:nvPr/>
            </p:nvSpPr>
            <p:spPr>
              <a:xfrm rot="2569584">
                <a:off x="2665427" y="-1087378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 rot="2569584">
                <a:off x="3000570" y="-1015612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10800000">
              <a:off x="252162" y="106811"/>
              <a:ext cx="680305" cy="2717910"/>
              <a:chOff x="-212903" y="2653166"/>
              <a:chExt cx="680305" cy="2717910"/>
            </a:xfrm>
          </p:grpSpPr>
          <p:sp>
            <p:nvSpPr>
              <p:cNvPr id="54" name="矩形 53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0800000">
              <a:off x="-259780" y="1540480"/>
              <a:ext cx="680305" cy="2717910"/>
              <a:chOff x="-212903" y="2653166"/>
              <a:chExt cx="680305" cy="2717910"/>
            </a:xfrm>
          </p:grpSpPr>
          <p:sp>
            <p:nvSpPr>
              <p:cNvPr id="52" name="矩形 51"/>
              <p:cNvSpPr/>
              <p:nvPr/>
            </p:nvSpPr>
            <p:spPr>
              <a:xfrm rot="2569584">
                <a:off x="-212903" y="2653166"/>
                <a:ext cx="680305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2569584">
                <a:off x="101416" y="2708370"/>
                <a:ext cx="140962" cy="2662706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-60000">
              <a:off x="-2116250" y="-557537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0" name="等腰三角形 49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-1963850" y="-23313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8" name="等腰三角形 47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-3342410" y="-2401727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6" name="等腰三角形 45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flipH="1">
            <a:off x="8708284" y="2986469"/>
            <a:ext cx="2460642" cy="777955"/>
            <a:chOff x="1389063" y="2754313"/>
            <a:chExt cx="2033588" cy="64293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" name="Freeform 6"/>
            <p:cNvSpPr/>
            <p:nvPr/>
          </p:nvSpPr>
          <p:spPr bwMode="auto">
            <a:xfrm>
              <a:off x="2863851" y="2757488"/>
              <a:ext cx="558800" cy="639763"/>
            </a:xfrm>
            <a:custGeom>
              <a:avLst/>
              <a:gdLst>
                <a:gd name="T0" fmla="*/ 337 w 352"/>
                <a:gd name="T1" fmla="*/ 0 h 403"/>
                <a:gd name="T2" fmla="*/ 352 w 352"/>
                <a:gd name="T3" fmla="*/ 83 h 403"/>
                <a:gd name="T4" fmla="*/ 22 w 352"/>
                <a:gd name="T5" fmla="*/ 403 h 403"/>
                <a:gd name="T6" fmla="*/ 0 w 352"/>
                <a:gd name="T7" fmla="*/ 306 h 403"/>
                <a:gd name="T8" fmla="*/ 337 w 35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403">
                  <a:moveTo>
                    <a:pt x="337" y="0"/>
                  </a:moveTo>
                  <a:lnTo>
                    <a:pt x="352" y="83"/>
                  </a:lnTo>
                  <a:lnTo>
                    <a:pt x="22" y="403"/>
                  </a:lnTo>
                  <a:lnTo>
                    <a:pt x="0" y="30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1389063" y="3243263"/>
              <a:ext cx="1509713" cy="153988"/>
            </a:xfrm>
            <a:custGeom>
              <a:avLst/>
              <a:gdLst>
                <a:gd name="T0" fmla="*/ 929 w 951"/>
                <a:gd name="T1" fmla="*/ 0 h 97"/>
                <a:gd name="T2" fmla="*/ 951 w 951"/>
                <a:gd name="T3" fmla="*/ 97 h 97"/>
                <a:gd name="T4" fmla="*/ 30 w 951"/>
                <a:gd name="T5" fmla="*/ 97 h 97"/>
                <a:gd name="T6" fmla="*/ 0 w 951"/>
                <a:gd name="T7" fmla="*/ 0 h 97"/>
                <a:gd name="T8" fmla="*/ 929 w 95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7">
                  <a:moveTo>
                    <a:pt x="929" y="0"/>
                  </a:moveTo>
                  <a:lnTo>
                    <a:pt x="951" y="97"/>
                  </a:lnTo>
                  <a:lnTo>
                    <a:pt x="30" y="97"/>
                  </a:lnTo>
                  <a:lnTo>
                    <a:pt x="0" y="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389063" y="2754313"/>
              <a:ext cx="2009775" cy="488950"/>
            </a:xfrm>
            <a:custGeom>
              <a:avLst/>
              <a:gdLst>
                <a:gd name="T0" fmla="*/ 1266 w 1266"/>
                <a:gd name="T1" fmla="*/ 2 h 308"/>
                <a:gd name="T2" fmla="*/ 929 w 1266"/>
                <a:gd name="T3" fmla="*/ 308 h 308"/>
                <a:gd name="T4" fmla="*/ 0 w 1266"/>
                <a:gd name="T5" fmla="*/ 308 h 308"/>
                <a:gd name="T6" fmla="*/ 495 w 1266"/>
                <a:gd name="T7" fmla="*/ 0 h 308"/>
                <a:gd name="T8" fmla="*/ 1266 w 1266"/>
                <a:gd name="T9" fmla="*/ 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308">
                  <a:moveTo>
                    <a:pt x="1266" y="2"/>
                  </a:moveTo>
                  <a:lnTo>
                    <a:pt x="929" y="308"/>
                  </a:lnTo>
                  <a:lnTo>
                    <a:pt x="0" y="308"/>
                  </a:lnTo>
                  <a:lnTo>
                    <a:pt x="495" y="0"/>
                  </a:lnTo>
                  <a:lnTo>
                    <a:pt x="1266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6" name="Group 9"/>
          <p:cNvGrpSpPr/>
          <p:nvPr/>
        </p:nvGrpSpPr>
        <p:grpSpPr>
          <a:xfrm flipH="1">
            <a:off x="6687393" y="3933699"/>
            <a:ext cx="2209008" cy="883602"/>
            <a:chOff x="3192463" y="2930526"/>
            <a:chExt cx="1825626" cy="73025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" name="Freeform 10"/>
            <p:cNvSpPr/>
            <p:nvPr/>
          </p:nvSpPr>
          <p:spPr bwMode="auto">
            <a:xfrm>
              <a:off x="4781551" y="2930526"/>
              <a:ext cx="236538" cy="727075"/>
            </a:xfrm>
            <a:custGeom>
              <a:avLst/>
              <a:gdLst>
                <a:gd name="T0" fmla="*/ 143 w 149"/>
                <a:gd name="T1" fmla="*/ 0 h 458"/>
                <a:gd name="T2" fmla="*/ 149 w 149"/>
                <a:gd name="T3" fmla="*/ 87 h 458"/>
                <a:gd name="T4" fmla="*/ 8 w 149"/>
                <a:gd name="T5" fmla="*/ 458 h 458"/>
                <a:gd name="T6" fmla="*/ 0 w 149"/>
                <a:gd name="T7" fmla="*/ 356 h 458"/>
                <a:gd name="T8" fmla="*/ 143 w 149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58">
                  <a:moveTo>
                    <a:pt x="143" y="0"/>
                  </a:moveTo>
                  <a:lnTo>
                    <a:pt x="149" y="87"/>
                  </a:lnTo>
                  <a:lnTo>
                    <a:pt x="8" y="458"/>
                  </a:lnTo>
                  <a:lnTo>
                    <a:pt x="0" y="35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3192463" y="3495676"/>
              <a:ext cx="1601788" cy="165100"/>
            </a:xfrm>
            <a:custGeom>
              <a:avLst/>
              <a:gdLst>
                <a:gd name="T0" fmla="*/ 1001 w 1009"/>
                <a:gd name="T1" fmla="*/ 0 h 104"/>
                <a:gd name="T2" fmla="*/ 1009 w 1009"/>
                <a:gd name="T3" fmla="*/ 102 h 104"/>
                <a:gd name="T4" fmla="*/ 20 w 1009"/>
                <a:gd name="T5" fmla="*/ 104 h 104"/>
                <a:gd name="T6" fmla="*/ 0 w 1009"/>
                <a:gd name="T7" fmla="*/ 0 h 104"/>
                <a:gd name="T8" fmla="*/ 1001 w 1009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04">
                  <a:moveTo>
                    <a:pt x="1001" y="0"/>
                  </a:moveTo>
                  <a:lnTo>
                    <a:pt x="1009" y="102"/>
                  </a:lnTo>
                  <a:lnTo>
                    <a:pt x="20" y="104"/>
                  </a:lnTo>
                  <a:lnTo>
                    <a:pt x="0" y="0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3192463" y="2930526"/>
              <a:ext cx="1816100" cy="565150"/>
            </a:xfrm>
            <a:custGeom>
              <a:avLst/>
              <a:gdLst>
                <a:gd name="T0" fmla="*/ 1144 w 1144"/>
                <a:gd name="T1" fmla="*/ 0 h 356"/>
                <a:gd name="T2" fmla="*/ 1001 w 1144"/>
                <a:gd name="T3" fmla="*/ 356 h 356"/>
                <a:gd name="T4" fmla="*/ 0 w 1144"/>
                <a:gd name="T5" fmla="*/ 356 h 356"/>
                <a:gd name="T6" fmla="*/ 323 w 1144"/>
                <a:gd name="T7" fmla="*/ 0 h 356"/>
                <a:gd name="T8" fmla="*/ 1144 w 1144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4" h="356">
                  <a:moveTo>
                    <a:pt x="1144" y="0"/>
                  </a:moveTo>
                  <a:lnTo>
                    <a:pt x="1001" y="356"/>
                  </a:lnTo>
                  <a:lnTo>
                    <a:pt x="0" y="356"/>
                  </a:lnTo>
                  <a:lnTo>
                    <a:pt x="323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4476095" y="4746501"/>
            <a:ext cx="2159064" cy="1073770"/>
            <a:chOff x="5291138" y="3213101"/>
            <a:chExt cx="1784350" cy="887413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11" name="Freeform 22"/>
            <p:cNvSpPr/>
            <p:nvPr/>
          </p:nvSpPr>
          <p:spPr bwMode="auto">
            <a:xfrm>
              <a:off x="5291138" y="3917951"/>
              <a:ext cx="1784350" cy="182563"/>
            </a:xfrm>
            <a:custGeom>
              <a:avLst/>
              <a:gdLst>
                <a:gd name="T0" fmla="*/ 1124 w 1124"/>
                <a:gd name="T1" fmla="*/ 0 h 115"/>
                <a:gd name="T2" fmla="*/ 1114 w 1124"/>
                <a:gd name="T3" fmla="*/ 113 h 115"/>
                <a:gd name="T4" fmla="*/ 6 w 1124"/>
                <a:gd name="T5" fmla="*/ 115 h 115"/>
                <a:gd name="T6" fmla="*/ 0 w 1124"/>
                <a:gd name="T7" fmla="*/ 2 h 115"/>
                <a:gd name="T8" fmla="*/ 1124 w 112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15">
                  <a:moveTo>
                    <a:pt x="1124" y="0"/>
                  </a:moveTo>
                  <a:lnTo>
                    <a:pt x="1114" y="113"/>
                  </a:lnTo>
                  <a:lnTo>
                    <a:pt x="6" y="115"/>
                  </a:lnTo>
                  <a:lnTo>
                    <a:pt x="0" y="2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2" name="Freeform 23"/>
            <p:cNvSpPr/>
            <p:nvPr/>
          </p:nvSpPr>
          <p:spPr bwMode="auto">
            <a:xfrm>
              <a:off x="5291138" y="3213101"/>
              <a:ext cx="1784350" cy="708025"/>
            </a:xfrm>
            <a:custGeom>
              <a:avLst/>
              <a:gdLst>
                <a:gd name="T0" fmla="*/ 995 w 1124"/>
                <a:gd name="T1" fmla="*/ 0 h 446"/>
                <a:gd name="T2" fmla="*/ 1124 w 1124"/>
                <a:gd name="T3" fmla="*/ 444 h 446"/>
                <a:gd name="T4" fmla="*/ 0 w 1124"/>
                <a:gd name="T5" fmla="*/ 446 h 446"/>
                <a:gd name="T6" fmla="*/ 95 w 1124"/>
                <a:gd name="T7" fmla="*/ 0 h 446"/>
                <a:gd name="T8" fmla="*/ 995 w 1124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46">
                  <a:moveTo>
                    <a:pt x="995" y="0"/>
                  </a:moveTo>
                  <a:lnTo>
                    <a:pt x="1124" y="444"/>
                  </a:lnTo>
                  <a:lnTo>
                    <a:pt x="0" y="446"/>
                  </a:lnTo>
                  <a:lnTo>
                    <a:pt x="95" y="0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13" name="Straight Arrow Connector 24"/>
          <p:cNvCxnSpPr/>
          <p:nvPr/>
        </p:nvCxnSpPr>
        <p:spPr>
          <a:xfrm flipH="1">
            <a:off x="10125447" y="2114297"/>
            <a:ext cx="0" cy="108539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oval" w="lg" len="sm"/>
          </a:ln>
          <a:effectLst/>
        </p:spPr>
      </p:cxnSp>
      <p:cxnSp>
        <p:nvCxnSpPr>
          <p:cNvPr id="14" name="Straight Arrow Connector 25"/>
          <p:cNvCxnSpPr/>
          <p:nvPr/>
        </p:nvCxnSpPr>
        <p:spPr>
          <a:xfrm flipH="1">
            <a:off x="7793486" y="3177786"/>
            <a:ext cx="0" cy="108539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oval" w="lg" len="sm"/>
          </a:ln>
          <a:effectLst/>
        </p:spPr>
      </p:cxnSp>
      <p:cxnSp>
        <p:nvCxnSpPr>
          <p:cNvPr id="15" name="Straight Arrow Connector 28"/>
          <p:cNvCxnSpPr/>
          <p:nvPr/>
        </p:nvCxnSpPr>
        <p:spPr>
          <a:xfrm>
            <a:off x="5555627" y="4097149"/>
            <a:ext cx="0" cy="108539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oval" w="lg" len="sm"/>
          </a:ln>
          <a:effectLst/>
        </p:spPr>
      </p:cxnSp>
      <p:sp>
        <p:nvSpPr>
          <p:cNvPr id="16" name="Oval 29"/>
          <p:cNvSpPr/>
          <p:nvPr/>
        </p:nvSpPr>
        <p:spPr>
          <a:xfrm flipH="1">
            <a:off x="9781945" y="2108585"/>
            <a:ext cx="687003" cy="68700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tIns="0" bIns="9144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+mn-ea"/>
                <a:cs typeface="inpin heiti" charset="-122"/>
              </a:rPr>
              <a:t>3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inpin heiti" charset="-122"/>
            </a:endParaRPr>
          </a:p>
        </p:txBody>
      </p:sp>
      <p:sp>
        <p:nvSpPr>
          <p:cNvPr id="17" name="Oval 30"/>
          <p:cNvSpPr/>
          <p:nvPr/>
        </p:nvSpPr>
        <p:spPr>
          <a:xfrm flipH="1">
            <a:off x="7442632" y="3142945"/>
            <a:ext cx="687003" cy="68700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tIns="0" bIns="9144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+mn-ea"/>
                <a:cs typeface="inpin heiti" charset="-122"/>
              </a:rPr>
              <a:t>2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inpin heiti" charset="-122"/>
            </a:endParaRPr>
          </a:p>
        </p:txBody>
      </p:sp>
      <p:sp>
        <p:nvSpPr>
          <p:cNvPr id="18" name="Oval 31"/>
          <p:cNvSpPr/>
          <p:nvPr/>
        </p:nvSpPr>
        <p:spPr>
          <a:xfrm>
            <a:off x="5209879" y="3986373"/>
            <a:ext cx="687003" cy="68700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tIns="0" bIns="9144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rgbClr val="FFFFFF"/>
                </a:solidFill>
                <a:latin typeface="+mn-ea"/>
                <a:cs typeface="inpin heiti" charset="-122"/>
              </a:rPr>
              <a:t>1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inpin heit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6515" y="2465680"/>
            <a:ext cx="2197482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实现通过小程序实现研讨室预约，教学楼预约，实验楼预约，在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版本中还将上线体育场预约，图书馆预约，在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版本中还将包括桑浦山校区的研讨室、教学楼、实验楼等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预约。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6514" y="1881933"/>
            <a:ext cx="243907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</a:t>
            </a:r>
            <a:r>
              <a:rPr lang="zh-CN" altLang="en-US" sz="2000" b="1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目标</a:t>
            </a:r>
            <a:endParaRPr lang="zh-CN" altLang="en-US" sz="2000" b="1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8018" y="2400996"/>
            <a:ext cx="1496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13064" y="2918962"/>
            <a:ext cx="1920116" cy="97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有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4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人、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6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人、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10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人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间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最长预约时间两个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小时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用户与用户的预约时间间隔至少半个小时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以上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13064" y="2577429"/>
            <a:ext cx="2439076" cy="34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研讨室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预约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71433" y="1979567"/>
            <a:ext cx="1920116" cy="75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一学期五次，前五次可以随便预约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人数限制（大中小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教室）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71433" y="1638034"/>
            <a:ext cx="2439076" cy="34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教学楼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预约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2173" y="4647706"/>
            <a:ext cx="1962778" cy="530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实验类型（医学类，化学类，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物理类）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42173" y="4306173"/>
            <a:ext cx="2439076" cy="34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实验室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预约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6514" y="1638034"/>
            <a:ext cx="2439076" cy="301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ENTER THE TITLE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10970" y="472440"/>
            <a:ext cx="204343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项目目标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40" name="组合 39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3" name="等腰三角形 5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51" name="等腰三角形 50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5" name="等腰三角形 44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11034" y="472390"/>
            <a:ext cx="20821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需求分析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37" name="组合 36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4" name="等腰三角形 43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42" name="等腰三角形 41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40" name="等腰三角形 39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图片 4" descr="功能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645" y="0"/>
            <a:ext cx="6214110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/>
        </p:nvSpPr>
        <p:spPr>
          <a:xfrm>
            <a:off x="6979606" y="-18229"/>
            <a:ext cx="5190185" cy="6857999"/>
          </a:xfrm>
          <a:custGeom>
            <a:avLst/>
            <a:gdLst>
              <a:gd name="connsiteX0" fmla="*/ 830150 w 3520398"/>
              <a:gd name="connsiteY0" fmla="*/ 0 h 6857999"/>
              <a:gd name="connsiteX1" fmla="*/ 3520398 w 3520398"/>
              <a:gd name="connsiteY1" fmla="*/ 0 h 6857999"/>
              <a:gd name="connsiteX2" fmla="*/ 3520398 w 3520398"/>
              <a:gd name="connsiteY2" fmla="*/ 6857999 h 6857999"/>
              <a:gd name="connsiteX3" fmla="*/ 0 w 35203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398" h="6857999">
                <a:moveTo>
                  <a:pt x="830150" y="0"/>
                </a:moveTo>
                <a:lnTo>
                  <a:pt x="3520398" y="0"/>
                </a:lnTo>
                <a:lnTo>
                  <a:pt x="3520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10970" y="472440"/>
            <a:ext cx="93027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UI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78" name="组合 77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等腰三角形 84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83" name="等腰三角形 8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81" name="等腰三角形 80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306195"/>
            <a:ext cx="2195830" cy="4831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1306195"/>
            <a:ext cx="2194560" cy="48107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1316990"/>
            <a:ext cx="2220595" cy="48202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10" y="1286510"/>
            <a:ext cx="2207260" cy="4830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020" y="1349375"/>
            <a:ext cx="2158365" cy="47555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/>
        </p:nvSpPr>
        <p:spPr>
          <a:xfrm>
            <a:off x="6979606" y="-18229"/>
            <a:ext cx="5190185" cy="6857999"/>
          </a:xfrm>
          <a:custGeom>
            <a:avLst/>
            <a:gdLst>
              <a:gd name="connsiteX0" fmla="*/ 830150 w 3520398"/>
              <a:gd name="connsiteY0" fmla="*/ 0 h 6857999"/>
              <a:gd name="connsiteX1" fmla="*/ 3520398 w 3520398"/>
              <a:gd name="connsiteY1" fmla="*/ 0 h 6857999"/>
              <a:gd name="connsiteX2" fmla="*/ 3520398 w 3520398"/>
              <a:gd name="connsiteY2" fmla="*/ 6857999 h 6857999"/>
              <a:gd name="connsiteX3" fmla="*/ 0 w 35203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398" h="6857999">
                <a:moveTo>
                  <a:pt x="830150" y="0"/>
                </a:moveTo>
                <a:lnTo>
                  <a:pt x="3520398" y="0"/>
                </a:lnTo>
                <a:lnTo>
                  <a:pt x="3520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10970" y="472440"/>
            <a:ext cx="93027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UI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78" name="组合 77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等腰三角形 84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83" name="等腰三角形 8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81" name="等腰三角形 80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496060"/>
            <a:ext cx="2088515" cy="4596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91460" y="1496060"/>
            <a:ext cx="2106930" cy="4596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68240" y="1494790"/>
            <a:ext cx="2115355" cy="459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60260" y="1496060"/>
            <a:ext cx="2133600" cy="4643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93860" y="1506220"/>
            <a:ext cx="2136140" cy="46240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/>
        </p:nvSpPr>
        <p:spPr>
          <a:xfrm>
            <a:off x="6979606" y="-18229"/>
            <a:ext cx="5190185" cy="6857999"/>
          </a:xfrm>
          <a:custGeom>
            <a:avLst/>
            <a:gdLst>
              <a:gd name="connsiteX0" fmla="*/ 830150 w 3520398"/>
              <a:gd name="connsiteY0" fmla="*/ 0 h 6857999"/>
              <a:gd name="connsiteX1" fmla="*/ 3520398 w 3520398"/>
              <a:gd name="connsiteY1" fmla="*/ 0 h 6857999"/>
              <a:gd name="connsiteX2" fmla="*/ 3520398 w 3520398"/>
              <a:gd name="connsiteY2" fmla="*/ 6857999 h 6857999"/>
              <a:gd name="connsiteX3" fmla="*/ 0 w 35203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398" h="6857999">
                <a:moveTo>
                  <a:pt x="830150" y="0"/>
                </a:moveTo>
                <a:lnTo>
                  <a:pt x="3520398" y="0"/>
                </a:lnTo>
                <a:lnTo>
                  <a:pt x="3520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10970" y="472440"/>
            <a:ext cx="93027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UI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78" name="组合 77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等腰三角形 84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83" name="等腰三角形 8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81" name="等腰三角形 80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343660"/>
            <a:ext cx="2098040" cy="4596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1344295"/>
            <a:ext cx="2131695" cy="4587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1348105"/>
            <a:ext cx="2088515" cy="4583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0" y="1329690"/>
            <a:ext cx="2096770" cy="4620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710" y="1341120"/>
            <a:ext cx="2079625" cy="4590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/>
        </p:nvSpPr>
        <p:spPr>
          <a:xfrm>
            <a:off x="6979606" y="-18229"/>
            <a:ext cx="5190185" cy="6857999"/>
          </a:xfrm>
          <a:custGeom>
            <a:avLst/>
            <a:gdLst>
              <a:gd name="connsiteX0" fmla="*/ 830150 w 3520398"/>
              <a:gd name="connsiteY0" fmla="*/ 0 h 6857999"/>
              <a:gd name="connsiteX1" fmla="*/ 3520398 w 3520398"/>
              <a:gd name="connsiteY1" fmla="*/ 0 h 6857999"/>
              <a:gd name="connsiteX2" fmla="*/ 3520398 w 3520398"/>
              <a:gd name="connsiteY2" fmla="*/ 6857999 h 6857999"/>
              <a:gd name="connsiteX3" fmla="*/ 0 w 352039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0398" h="6857999">
                <a:moveTo>
                  <a:pt x="830150" y="0"/>
                </a:moveTo>
                <a:lnTo>
                  <a:pt x="3520398" y="0"/>
                </a:lnTo>
                <a:lnTo>
                  <a:pt x="3520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411034" y="472390"/>
            <a:ext cx="20821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dist">
              <a:lnSpc>
                <a:spcPct val="13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三极榜书简体" panose="00000500000000000000" pitchFamily="2" charset="-122"/>
                <a:ea typeface="三极榜书简体" panose="00000500000000000000" pitchFamily="2" charset="-122"/>
                <a:cs typeface="+mn-ea"/>
              </a:defRPr>
            </a:lvl1pPr>
          </a:lstStyle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前端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lt"/>
              </a:rPr>
              <a:t>进度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828724" y="-324856"/>
            <a:ext cx="2093039" cy="2865754"/>
            <a:chOff x="-2350634" y="-530616"/>
            <a:chExt cx="4976771" cy="6814114"/>
          </a:xfrm>
        </p:grpSpPr>
        <p:grpSp>
          <p:nvGrpSpPr>
            <p:cNvPr id="78" name="组合 77"/>
            <p:cNvGrpSpPr/>
            <p:nvPr/>
          </p:nvGrpSpPr>
          <p:grpSpPr>
            <a:xfrm rot="5340000" flipH="1" flipV="1">
              <a:off x="-2998848" y="2114189"/>
              <a:ext cx="5435553" cy="450743"/>
              <a:chOff x="3007202" y="1159195"/>
              <a:chExt cx="5435553" cy="45074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等腰三角形 84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rot="5400000" flipH="1" flipV="1">
              <a:off x="-2674450" y="1961789"/>
              <a:ext cx="5435553" cy="450743"/>
              <a:chOff x="3007202" y="1159195"/>
              <a:chExt cx="5435553" cy="450743"/>
            </a:xfrm>
            <a:solidFill>
              <a:schemeClr val="accent1"/>
            </a:solidFill>
          </p:grpSpPr>
          <p:sp>
            <p:nvSpPr>
              <p:cNvPr id="83" name="等腰三角形 82"/>
              <p:cNvSpPr/>
              <p:nvPr/>
            </p:nvSpPr>
            <p:spPr>
              <a:xfrm rot="2942825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8360984">
                <a:off x="4396482" y="-167574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5400000" flipH="1" flipV="1">
              <a:off x="-2870258" y="787102"/>
              <a:ext cx="6016020" cy="4976771"/>
              <a:chOff x="3225396" y="-230085"/>
              <a:chExt cx="3828079" cy="3166792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p:grpSpPr>
          <p:sp>
            <p:nvSpPr>
              <p:cNvPr id="81" name="等腰三角形 80"/>
              <p:cNvSpPr/>
              <p:nvPr/>
            </p:nvSpPr>
            <p:spPr>
              <a:xfrm rot="2640000">
                <a:off x="6665243" y="-230085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8660000">
                <a:off x="4614676" y="-131208"/>
                <a:ext cx="388232" cy="31667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50975" y="1334770"/>
            <a:ext cx="2133600" cy="3796030"/>
          </a:xfrm>
          <a:prstGeom prst="rect">
            <a:avLst/>
          </a:prstGeom>
        </p:spPr>
      </p:pic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8433" y="1351915"/>
            <a:ext cx="2219325" cy="3794760"/>
          </a:xfrm>
          <a:prstGeom prst="rect">
            <a:avLst/>
          </a:prstGeom>
        </p:spPr>
      </p:pic>
      <p:pic>
        <p:nvPicPr>
          <p:cNvPr id="10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48450" y="1351598"/>
            <a:ext cx="2133600" cy="3794125"/>
          </a:xfrm>
          <a:prstGeom prst="rect">
            <a:avLst/>
          </a:prstGeom>
        </p:spPr>
      </p:pic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89708" y="1320800"/>
            <a:ext cx="1771015" cy="381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18565" y="5742940"/>
            <a:ext cx="659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所设计到的技术：</a:t>
            </a:r>
            <a:r>
              <a:rPr lang="en-US" altLang="zh-CN"/>
              <a:t>uniapp+</a:t>
            </a:r>
            <a:r>
              <a:rPr lang="en-US" altLang="zh-CN"/>
              <a:t>vue2</a:t>
            </a:r>
            <a:endParaRPr lang="en-US" altLang="zh-CN"/>
          </a:p>
          <a:p>
            <a:r>
              <a:rPr lang="zh-CN" altLang="en-US"/>
              <a:t>目前完成了</a:t>
            </a:r>
            <a:r>
              <a:rPr lang="zh-CN" altLang="en-US"/>
              <a:t>大部分用户端的页面制作，接口还在</a:t>
            </a:r>
            <a:r>
              <a:rPr lang="zh-CN" altLang="en-US"/>
              <a:t>制作中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79310" y="5659120"/>
            <a:ext cx="4791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HBuilderX</a:t>
            </a:r>
            <a:r>
              <a:rPr lang="zh-CN" altLang="en-US"/>
              <a:t>：这是DCloud推出的一款IDE，使用它编写的代码可以运行在微信开发者</a:t>
            </a:r>
            <a:r>
              <a:rPr lang="zh-CN" altLang="en-US"/>
              <a:t>工具。</a:t>
            </a:r>
            <a:endParaRPr lang="zh-CN" altLang="en-US"/>
          </a:p>
          <a:p>
            <a:r>
              <a:rPr lang="zh-CN" altLang="en-US"/>
              <a:t>微信</a:t>
            </a:r>
            <a:r>
              <a:rPr lang="zh-CN" altLang="en-US"/>
              <a:t>开发者工具：微信官方提供的针对微信小程序的开发工具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#849000;"/>
</p:tagLst>
</file>

<file path=ppt/tags/tag2.xml><?xml version="1.0" encoding="utf-8"?>
<p:tagLst xmlns:p="http://schemas.openxmlformats.org/presentationml/2006/main">
  <p:tag name="ISLIDE.DIAGRAM" val="#483815;"/>
</p:tagLst>
</file>

<file path=ppt/tags/tag3.xml><?xml version="1.0" encoding="utf-8"?>
<p:tagLst xmlns:p="http://schemas.openxmlformats.org/presentationml/2006/main">
  <p:tag name="ISLIDE.GUIDESSETTING" val="{&quot;Id&quot;:&quot;b49df822-7165-45c2-8964-c451b9152035&quot;,&quot;Name&quot;:&quot;参考线1&quot;,&quot;Kind&quot;:&quot;Custom&quot;,&quot;OldGuidesSetting&quot;:{&quot;HeaderHeight&quot;:15.0,&quot;FooterHeight&quot;:9.0,&quot;SideMargin&quot;:5.5,&quot;TopMargin&quot;:0.0,&quot;BottomMargin&quot;:0.0,&quot;IntervalMargin&quot;:1.5}}"/>
  <p:tag name="KSO_WPP_MARK_KEY" val="a74d3b9c-9e9f-441a-97e3-1b46a0163020"/>
  <p:tag name="COMMONDATA" val="eyJoZGlkIjoiMzExMzRhNmQ0NWZiOTVjZjU4MDliNzZhM2EwZTllOTQifQ=="/>
</p:tagLst>
</file>

<file path=ppt/theme/theme1.xml><?xml version="1.0" encoding="utf-8"?>
<a:theme xmlns:a="http://schemas.openxmlformats.org/drawingml/2006/main" name="1_Office 主题​​">
  <a:themeElements>
    <a:clrScheme name="自定义 37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68F8A"/>
      </a:accent1>
      <a:accent2>
        <a:srgbClr val="268F8A"/>
      </a:accent2>
      <a:accent3>
        <a:srgbClr val="268F8A"/>
      </a:accent3>
      <a:accent4>
        <a:srgbClr val="268F8A"/>
      </a:accent4>
      <a:accent5>
        <a:srgbClr val="268F8A"/>
      </a:accent5>
      <a:accent6>
        <a:srgbClr val="268F8A"/>
      </a:accent6>
      <a:hlink>
        <a:srgbClr val="268F8A"/>
      </a:hlink>
      <a:folHlink>
        <a:srgbClr val="7F7F7F"/>
      </a:folHlink>
    </a:clrScheme>
    <a:fontScheme name="2mj5vpj5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WPS 演示</Application>
  <PresentationFormat>宽屏</PresentationFormat>
  <Paragraphs>221</Paragraphs>
  <Slides>16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阿里巴巴普惠体</vt:lpstr>
      <vt:lpstr>三极榜书简体</vt:lpstr>
      <vt:lpstr>等线</vt:lpstr>
      <vt:lpstr>inpin heiti</vt:lpstr>
      <vt:lpstr>思源黑体 CN Regular</vt:lpstr>
      <vt:lpstr>Calibri</vt:lpstr>
      <vt:lpstr>微软雅黑</vt:lpstr>
      <vt:lpstr>Arial Unicode MS</vt:lpstr>
      <vt:lpstr>黑体</vt:lpstr>
      <vt:lpstr>阿里巴巴普惠体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</dc:creator>
  <cp:lastModifiedBy>天机and地魁</cp:lastModifiedBy>
  <cp:revision>343</cp:revision>
  <dcterms:created xsi:type="dcterms:W3CDTF">2021-10-16T14:52:00Z</dcterms:created>
  <dcterms:modified xsi:type="dcterms:W3CDTF">2023-11-24T02:17:09Z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B346BFD82A9B462E8AE90E5E9F83B84F</vt:lpwstr>
  </property>
  <property fmtid="{D5CDD505-2E9C-101B-9397-08002B2CF9AE}" pid="3" name="KSOProductBuildVer">
    <vt:lpwstr>2052-12.1.0.15398</vt:lpwstr>
  </property>
</Properties>
</file>