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58" r:id="rId4"/>
    <p:sldId id="260" r:id="rId5"/>
    <p:sldId id="261" r:id="rId6"/>
    <p:sldId id="267" r:id="rId7"/>
    <p:sldId id="268" r:id="rId8"/>
    <p:sldId id="274" r:id="rId9"/>
    <p:sldId id="271" r:id="rId10"/>
    <p:sldId id="272" r:id="rId11"/>
    <p:sldId id="273" r:id="rId12"/>
    <p:sldId id="262" r:id="rId13"/>
    <p:sldId id="263" r:id="rId14"/>
    <p:sldId id="275" r:id="rId15"/>
    <p:sldId id="276" r:id="rId16"/>
    <p:sldId id="277" r:id="rId17"/>
    <p:sldId id="278" r:id="rId18"/>
    <p:sldId id="279" r:id="rId19"/>
    <p:sldId id="265" r:id="rId20"/>
    <p:sldId id="266" r:id="rId21"/>
    <p:sldId id="280" r:id="rId22"/>
    <p:sldId id="282" r:id="rId23"/>
    <p:sldId id="283" r:id="rId24"/>
    <p:sldId id="284" r:id="rId25"/>
    <p:sldId id="281" r:id="rId26"/>
    <p:sldId id="289" r:id="rId27"/>
    <p:sldId id="294" r:id="rId28"/>
    <p:sldId id="290" r:id="rId29"/>
    <p:sldId id="293" r:id="rId30"/>
    <p:sldId id="295" r:id="rId31"/>
    <p:sldId id="296" r:id="rId32"/>
    <p:sldId id="291" r:id="rId33"/>
    <p:sldId id="292" r:id="rId34"/>
    <p:sldId id="297" r:id="rId35"/>
    <p:sldId id="298" r:id="rId36"/>
    <p:sldId id="299" r:id="rId37"/>
    <p:sldId id="286" r:id="rId38"/>
    <p:sldId id="287" r:id="rId39"/>
    <p:sldId id="288" r:id="rId40"/>
    <p:sldId id="285" r:id="rId41"/>
    <p:sldId id="257" r:id="rId42"/>
    <p:sldId id="300" r:id="rId43"/>
    <p:sldId id="26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58D33-AE93-1D43-9F10-658454B843B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0FC22-F127-2E4E-82E8-89505B27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eationix/nvm" TargetMode="External"/><Relationship Id="rId2" Type="http://schemas.openxmlformats.org/officeDocument/2006/relationships/hyperlink" Target="https://garywoodfine.com/install-nodejs-nvm-osx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b/front-end-guide" TargetMode="External"/><Relationship Id="rId2" Type="http://schemas.openxmlformats.org/officeDocument/2006/relationships/hyperlink" Target="http://andrewhfarmer.com/static-site-anatom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gghead.io/lessons/javascript-intro-to-webpack" TargetMode="External"/><Relationship Id="rId5" Type="http://schemas.openxmlformats.org/officeDocument/2006/relationships/hyperlink" Target="https://blog.madewithenvy.com/getting-started-with-webpack-2-ed2b86c68783" TargetMode="External"/><Relationship Id="rId4" Type="http://schemas.openxmlformats.org/officeDocument/2006/relationships/hyperlink" Target="https://github.com/kamranahmedse/developer-roadmap#-frontend-roadmap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lte.io/docs/2.4/layout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mbeddedjs.com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demos.telerik.com/kendo-ui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965090" cy="2677648"/>
          </a:xfrm>
        </p:spPr>
        <p:txBody>
          <a:bodyPr/>
          <a:lstStyle/>
          <a:p>
            <a:r>
              <a:rPr lang="en-US" dirty="0"/>
              <a:t>NVX Front-end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Modern Approach to Front-end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6923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+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 dependency management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Managed dependency graph</a:t>
            </a:r>
          </a:p>
          <a:p>
            <a:r>
              <a:rPr lang="en-US" b="1" dirty="0"/>
              <a:t>Modular JavaScript code</a:t>
            </a:r>
          </a:p>
          <a:p>
            <a:r>
              <a:rPr lang="en-US" b="1" dirty="0"/>
              <a:t>Client-side rendering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Automated and repeatable build process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Packaged 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optimised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0112" y="3508744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Knockout JS</a:t>
            </a:r>
          </a:p>
        </p:txBody>
      </p:sp>
    </p:spTree>
    <p:extLst>
      <p:ext uri="{BB962C8B-B14F-4D97-AF65-F5344CB8AC3E}">
        <p14:creationId xmlns:p14="http://schemas.microsoft.com/office/powerpoint/2010/main" val="51320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+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 dependency management</a:t>
            </a:r>
          </a:p>
          <a:p>
            <a:r>
              <a:rPr lang="en-US" b="1" dirty="0"/>
              <a:t>Managed dependency graph</a:t>
            </a:r>
          </a:p>
          <a:p>
            <a:r>
              <a:rPr lang="en-US" b="1" dirty="0"/>
              <a:t>Modular JavaScript code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Client-side rendering</a:t>
            </a:r>
          </a:p>
          <a:p>
            <a:r>
              <a:rPr lang="en-US" b="1" dirty="0"/>
              <a:t>Automated and repeatable build process</a:t>
            </a:r>
          </a:p>
          <a:p>
            <a:r>
              <a:rPr lang="en-US" b="1" dirty="0"/>
              <a:t>Packaged and </a:t>
            </a:r>
            <a:r>
              <a:rPr lang="en-US" b="1" dirty="0" err="1"/>
              <a:t>optimised</a:t>
            </a:r>
            <a:r>
              <a:rPr lang="en-US" b="1" dirty="0"/>
              <a:t> assets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112" y="3508744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Webpack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284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br>
              <a:rPr lang="en-US" dirty="0"/>
            </a:br>
            <a:r>
              <a:rPr lang="en-US" dirty="0"/>
              <a:t>Tech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877843"/>
            <a:ext cx="9479959" cy="20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3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404795" cy="3416300"/>
          </a:xfrm>
        </p:spPr>
        <p:txBody>
          <a:bodyPr/>
          <a:lstStyle/>
          <a:p>
            <a:r>
              <a:rPr lang="en-US" dirty="0"/>
              <a:t>EJS </a:t>
            </a:r>
            <a:r>
              <a:rPr lang="mr-IN" dirty="0"/>
              <a:t>–</a:t>
            </a:r>
            <a:r>
              <a:rPr lang="en-US" dirty="0"/>
              <a:t> Embedded </a:t>
            </a:r>
            <a:r>
              <a:rPr lang="en-US" dirty="0" err="1"/>
              <a:t>Javascript</a:t>
            </a:r>
            <a:r>
              <a:rPr lang="en-US" dirty="0"/>
              <a:t>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746" y="3265675"/>
            <a:ext cx="1201184" cy="104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1" y="3254656"/>
            <a:ext cx="1719226" cy="1734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11" y="3254656"/>
            <a:ext cx="3412722" cy="31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3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40" y="2860158"/>
            <a:ext cx="2956195" cy="2375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404795" cy="360591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Bootstrap 3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Base, Common Elements</a:t>
            </a:r>
          </a:p>
          <a:p>
            <a:r>
              <a:rPr lang="en-US" b="1" dirty="0" err="1"/>
              <a:t>AdminLTE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Skin, Layout</a:t>
            </a:r>
          </a:p>
          <a:p>
            <a:r>
              <a:rPr lang="en-US" b="1" dirty="0"/>
              <a:t>Kendo UI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Business Logic Components</a:t>
            </a:r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Font Awesome</a:t>
            </a:r>
          </a:p>
          <a:p>
            <a:pPr lvl="1"/>
            <a:r>
              <a:rPr lang="en-US" dirty="0" err="1"/>
              <a:t>Ionicons</a:t>
            </a:r>
            <a:endParaRPr lang="en-US" dirty="0"/>
          </a:p>
          <a:p>
            <a:endParaRPr lang="en-US" u="sng" dirty="0"/>
          </a:p>
          <a:p>
            <a:pPr marL="0" indent="0">
              <a:buNone/>
            </a:pPr>
            <a:r>
              <a:rPr lang="en-US" sz="2400" u="sng" dirty="0"/>
              <a:t>No preprocessor?</a:t>
            </a:r>
          </a:p>
          <a:p>
            <a:r>
              <a:rPr lang="en-US" dirty="0"/>
              <a:t>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82121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2893701"/>
            <a:ext cx="3032068" cy="2139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404795" cy="3416300"/>
          </a:xfrm>
        </p:spPr>
        <p:txBody>
          <a:bodyPr/>
          <a:lstStyle/>
          <a:p>
            <a:r>
              <a:rPr lang="en-US" b="1" dirty="0" err="1"/>
              <a:t>KnockoutJS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Data Binding for Client-side Rendering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0" y="3250199"/>
            <a:ext cx="3039730" cy="1119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/>
          <a:stretch/>
        </p:blipFill>
        <p:spPr>
          <a:xfrm>
            <a:off x="4577456" y="3163335"/>
            <a:ext cx="2744380" cy="1277201"/>
          </a:xfrm>
          <a:prstGeom prst="rect">
            <a:avLst/>
          </a:prstGeom>
        </p:spPr>
      </p:pic>
      <p:sp>
        <p:nvSpPr>
          <p:cNvPr id="12" name="Plus 11"/>
          <p:cNvSpPr/>
          <p:nvPr/>
        </p:nvSpPr>
        <p:spPr>
          <a:xfrm>
            <a:off x="4059048" y="3581370"/>
            <a:ext cx="45602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61" y="4525069"/>
            <a:ext cx="3816793" cy="1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2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2893701"/>
            <a:ext cx="3032068" cy="2139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404795" cy="3416300"/>
          </a:xfrm>
        </p:spPr>
        <p:txBody>
          <a:bodyPr/>
          <a:lstStyle/>
          <a:p>
            <a:r>
              <a:rPr lang="en-US" b="1" dirty="0"/>
              <a:t>jQuery </a:t>
            </a:r>
            <a:r>
              <a:rPr lang="mr-IN" dirty="0"/>
              <a:t>–</a:t>
            </a:r>
            <a:r>
              <a:rPr lang="en-US" dirty="0"/>
              <a:t> Base, Utilities, DOM Manipulation</a:t>
            </a:r>
          </a:p>
          <a:p>
            <a:r>
              <a:rPr lang="en-US" b="1" dirty="0"/>
              <a:t>Kendo UI </a:t>
            </a:r>
            <a:r>
              <a:rPr lang="mr-IN" dirty="0"/>
              <a:t>–</a:t>
            </a:r>
            <a:r>
              <a:rPr lang="en-US" dirty="0"/>
              <a:t> Business Logic Components</a:t>
            </a:r>
          </a:p>
          <a:p>
            <a:r>
              <a:rPr lang="en-US" b="1" dirty="0"/>
              <a:t>Moment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Date handling</a:t>
            </a:r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JSON3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2400" u="sng" dirty="0"/>
              <a:t>Why not React (or Angular2)?</a:t>
            </a:r>
          </a:p>
          <a:p>
            <a:r>
              <a:rPr lang="en-US" dirty="0"/>
              <a:t>Learning curve, SPA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7811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372897" cy="3416300"/>
          </a:xfrm>
        </p:spPr>
        <p:txBody>
          <a:bodyPr/>
          <a:lstStyle/>
          <a:p>
            <a:r>
              <a:rPr lang="en-US" b="1" dirty="0" err="1"/>
              <a:t>Webpack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Module Bundler</a:t>
            </a:r>
          </a:p>
          <a:p>
            <a:r>
              <a:rPr lang="en-US" b="1" dirty="0"/>
              <a:t>NPM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Dependency Management, Script Runner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457" y="2893701"/>
            <a:ext cx="2846520" cy="11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68" y="3478861"/>
            <a:ext cx="2273883" cy="3021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5" y="3478861"/>
            <a:ext cx="3437893" cy="31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9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&amp; Build Process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770459"/>
            <a:ext cx="8824913" cy="10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5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&amp; Build Process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013" y="2416653"/>
            <a:ext cx="7993294" cy="43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Bundling and </a:t>
            </a:r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Overview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32" y="2465277"/>
            <a:ext cx="2937055" cy="3902088"/>
          </a:xfrm>
        </p:spPr>
      </p:pic>
    </p:spTree>
    <p:extLst>
      <p:ext uri="{BB962C8B-B14F-4D97-AF65-F5344CB8AC3E}">
        <p14:creationId xmlns:p14="http://schemas.microsoft.com/office/powerpoint/2010/main" val="1377975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56" y="2466753"/>
            <a:ext cx="36174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6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59" y="2509283"/>
            <a:ext cx="3634402" cy="39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1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Setup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030" y="2609927"/>
            <a:ext cx="10384741" cy="30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0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or text editor (</a:t>
            </a:r>
            <a:r>
              <a:rPr lang="en-US" dirty="0" err="1"/>
              <a:t>Intellij</a:t>
            </a:r>
            <a:r>
              <a:rPr lang="en-US" dirty="0"/>
              <a:t> IDEA, Sublime)</a:t>
            </a:r>
          </a:p>
          <a:p>
            <a:r>
              <a:rPr lang="en-US" dirty="0"/>
              <a:t>Git and git repository access (GitHub)</a:t>
            </a:r>
          </a:p>
          <a:p>
            <a:r>
              <a:rPr lang="en-US" dirty="0"/>
              <a:t>Install NVM</a:t>
            </a:r>
          </a:p>
          <a:p>
            <a:pPr lvl="1"/>
            <a:r>
              <a:rPr lang="en-US" dirty="0"/>
              <a:t>NVM guide: </a:t>
            </a:r>
            <a:r>
              <a:rPr lang="en-US" dirty="0">
                <a:hlinkClick r:id="rId2"/>
              </a:rPr>
              <a:t>https://garywoodfine.com/install-nodejs-nvm-osx/</a:t>
            </a:r>
            <a:endParaRPr lang="en-US" dirty="0"/>
          </a:p>
          <a:p>
            <a:pPr lvl="1"/>
            <a:r>
              <a:rPr lang="en-US" dirty="0"/>
              <a:t>NVM official repo: repo: </a:t>
            </a:r>
            <a:r>
              <a:rPr lang="en-US" dirty="0">
                <a:hlinkClick r:id="rId3"/>
              </a:rPr>
              <a:t>https://github.com/creationix/nvm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> / NPM (latest version) using NVM</a:t>
            </a:r>
          </a:p>
          <a:p>
            <a:pPr lvl="1"/>
            <a:r>
              <a:rPr lang="en-US" b="1" dirty="0" err="1"/>
              <a:t>nvm</a:t>
            </a:r>
            <a:r>
              <a:rPr lang="en-US" b="1" dirty="0"/>
              <a:t> install node</a:t>
            </a:r>
          </a:p>
        </p:txBody>
      </p:sp>
    </p:spTree>
    <p:extLst>
      <p:ext uri="{BB962C8B-B14F-4D97-AF65-F5344CB8AC3E}">
        <p14:creationId xmlns:p14="http://schemas.microsoft.com/office/powerpoint/2010/main" val="1016818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5" y="2603500"/>
            <a:ext cx="5596720" cy="3416300"/>
          </a:xfrm>
        </p:spPr>
        <p:txBody>
          <a:bodyPr/>
          <a:lstStyle/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project source</a:t>
            </a:r>
            <a:endParaRPr lang="en-US" b="1" dirty="0"/>
          </a:p>
          <a:p>
            <a:r>
              <a:rPr lang="en-US" b="1" dirty="0"/>
              <a:t>/</a:t>
            </a:r>
            <a:r>
              <a:rPr lang="en-US" b="1" dirty="0" err="1"/>
              <a:t>node_modules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libraries (NPM)</a:t>
            </a:r>
            <a:endParaRPr lang="en-US" b="1" dirty="0"/>
          </a:p>
          <a:p>
            <a:r>
              <a:rPr lang="en-US" b="1" dirty="0"/>
              <a:t>/</a:t>
            </a:r>
            <a:r>
              <a:rPr lang="en-US" b="1" dirty="0" err="1"/>
              <a:t>dist</a:t>
            </a:r>
            <a:r>
              <a:rPr lang="en-US" b="1" dirty="0"/>
              <a:t> </a:t>
            </a:r>
            <a:r>
              <a:rPr lang="mr-IN" dirty="0"/>
              <a:t>–</a:t>
            </a:r>
            <a:r>
              <a:rPr lang="en-US" dirty="0"/>
              <a:t> compiled files for deployment</a:t>
            </a:r>
            <a:endParaRPr lang="en-US" b="1" dirty="0"/>
          </a:p>
          <a:p>
            <a:r>
              <a:rPr lang="en-US" b="1" dirty="0" err="1"/>
              <a:t>package.json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dependency management</a:t>
            </a:r>
            <a:endParaRPr lang="en-US" b="1" dirty="0"/>
          </a:p>
          <a:p>
            <a:r>
              <a:rPr lang="en-US" b="1" dirty="0" err="1"/>
              <a:t>webpack.config.js</a:t>
            </a:r>
            <a:r>
              <a:rPr lang="en-US" b="1" dirty="0"/>
              <a:t> </a:t>
            </a:r>
            <a:r>
              <a:rPr lang="mr-IN" dirty="0"/>
              <a:t>–</a:t>
            </a:r>
            <a:r>
              <a:rPr lang="en-US" dirty="0"/>
              <a:t> build configuration</a:t>
            </a:r>
            <a:endParaRPr lang="en-US" b="1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22" y="2603500"/>
            <a:ext cx="1931165" cy="38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8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project from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Navigate to the project root (where </a:t>
            </a:r>
            <a:r>
              <a:rPr lang="en-US" dirty="0" err="1"/>
              <a:t>package.json</a:t>
            </a:r>
            <a:r>
              <a:rPr lang="en-US" dirty="0"/>
              <a:t> is located)</a:t>
            </a:r>
          </a:p>
          <a:p>
            <a:r>
              <a:rPr lang="en-US" dirty="0"/>
              <a:t>Execute 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dirty="0"/>
              <a:t>to download project dependencies</a:t>
            </a:r>
          </a:p>
          <a:p>
            <a:r>
              <a:rPr lang="en-US" dirty="0"/>
              <a:t>Execute </a:t>
            </a:r>
            <a:r>
              <a:rPr lang="en-US" b="1" dirty="0" err="1"/>
              <a:t>npm</a:t>
            </a:r>
            <a:r>
              <a:rPr lang="en-US" b="1" dirty="0"/>
              <a:t> run dev</a:t>
            </a:r>
            <a:r>
              <a:rPr lang="en-US" dirty="0"/>
              <a:t> to start up the server at </a:t>
            </a:r>
            <a:r>
              <a:rPr lang="en-US" dirty="0">
                <a:hlinkClick r:id="rId2"/>
              </a:rPr>
              <a:t>http://localhost:9000</a:t>
            </a:r>
            <a:endParaRPr lang="en-US" dirty="0"/>
          </a:p>
          <a:p>
            <a:r>
              <a:rPr lang="en-US" dirty="0"/>
              <a:t>Begin poking around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1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Rendering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72069"/>
            <a:ext cx="8327347" cy="25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79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Relevant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package.json</a:t>
            </a:r>
            <a:r>
              <a:rPr lang="en-US" b="1" dirty="0"/>
              <a:t> </a:t>
            </a:r>
            <a:r>
              <a:rPr lang="mr-IN" dirty="0"/>
              <a:t>–</a:t>
            </a:r>
            <a:r>
              <a:rPr lang="en-US" dirty="0"/>
              <a:t> contains </a:t>
            </a:r>
            <a:r>
              <a:rPr lang="en-US" u="sng" dirty="0"/>
              <a:t>dependencies</a:t>
            </a:r>
            <a:r>
              <a:rPr lang="en-US" dirty="0"/>
              <a:t> and </a:t>
            </a:r>
            <a:r>
              <a:rPr lang="en-US" u="sng" dirty="0"/>
              <a:t>scripts</a:t>
            </a:r>
            <a:endParaRPr lang="en-US" dirty="0"/>
          </a:p>
          <a:p>
            <a:pPr lvl="1"/>
            <a:r>
              <a:rPr lang="en-US" b="1" dirty="0" err="1"/>
              <a:t>devDependencies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development dependencies (e.g. </a:t>
            </a:r>
            <a:r>
              <a:rPr lang="en-US" dirty="0" err="1"/>
              <a:t>webpack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dependencies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browser run-time dependencies (e.g. jQuery)</a:t>
            </a:r>
          </a:p>
          <a:p>
            <a:pPr lvl="1"/>
            <a:r>
              <a:rPr lang="en-US" b="1" dirty="0"/>
              <a:t>scripts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running various tasks (e.g. build, start server)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31" y="3769430"/>
            <a:ext cx="2810740" cy="25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10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Relevant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webpack.config.js</a:t>
            </a:r>
            <a:r>
              <a:rPr lang="en-US" b="1" dirty="0"/>
              <a:t> </a:t>
            </a:r>
            <a:r>
              <a:rPr lang="mr-IN" dirty="0"/>
              <a:t>–</a:t>
            </a:r>
            <a:r>
              <a:rPr lang="en-US" dirty="0"/>
              <a:t> contains configuration for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Fully JavaScript (code-based configuration)</a:t>
            </a:r>
          </a:p>
          <a:p>
            <a:pPr lvl="1"/>
            <a:r>
              <a:rPr lang="en-US" dirty="0"/>
              <a:t>Extended through loaders / plugins</a:t>
            </a:r>
          </a:p>
          <a:p>
            <a:pPr lvl="1"/>
            <a:r>
              <a:rPr lang="en-US" dirty="0"/>
              <a:t>Configure once, run continuously</a:t>
            </a:r>
          </a:p>
          <a:p>
            <a:pPr lvl="1"/>
            <a:r>
              <a:rPr lang="en-US" dirty="0"/>
              <a:t>Project extra: common JS vendor libs are configured </a:t>
            </a:r>
            <a:r>
              <a:rPr lang="en-US" u="sng" dirty="0"/>
              <a:t>globally</a:t>
            </a:r>
            <a:r>
              <a:rPr lang="en-US" dirty="0"/>
              <a:t> (except Kendo)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88" y="4632054"/>
            <a:ext cx="4607442" cy="10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Relevant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117716" cy="3416300"/>
          </a:xfrm>
        </p:spPr>
        <p:txBody>
          <a:bodyPr/>
          <a:lstStyle/>
          <a:p>
            <a:r>
              <a:rPr lang="en-US" b="1" dirty="0"/>
              <a:t>./</a:t>
            </a:r>
            <a:r>
              <a:rPr lang="en-US" b="1" dirty="0" err="1"/>
              <a:t>node_modules</a:t>
            </a:r>
            <a:r>
              <a:rPr lang="en-US" b="1" dirty="0"/>
              <a:t>/.bin/</a:t>
            </a:r>
            <a:r>
              <a:rPr lang="en-US" b="1" dirty="0" err="1"/>
              <a:t>webpack</a:t>
            </a:r>
            <a:r>
              <a:rPr lang="en-US" b="1" dirty="0"/>
              <a:t>-dev-server</a:t>
            </a:r>
          </a:p>
          <a:p>
            <a:pPr lvl="1"/>
            <a:r>
              <a:rPr lang="en-US" u="sng" dirty="0"/>
              <a:t>LIVE RELOADING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Compile and build in-memory </a:t>
            </a:r>
          </a:p>
          <a:p>
            <a:pPr lvl="2"/>
            <a:r>
              <a:rPr lang="en-US" dirty="0"/>
              <a:t>(http://localhost:9000/</a:t>
            </a:r>
            <a:r>
              <a:rPr lang="en-US" dirty="0" err="1"/>
              <a:t>webpack</a:t>
            </a:r>
            <a:r>
              <a:rPr lang="en-US" dirty="0"/>
              <a:t>-dev-server)</a:t>
            </a:r>
          </a:p>
          <a:p>
            <a:pPr lvl="1"/>
            <a:r>
              <a:rPr lang="en-US" dirty="0"/>
              <a:t>Project shortcut: </a:t>
            </a:r>
            <a:r>
              <a:rPr lang="en-US" b="1" dirty="0" err="1"/>
              <a:t>npm</a:t>
            </a:r>
            <a:r>
              <a:rPr lang="en-US" b="1" dirty="0"/>
              <a:t> run 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85" y="2454654"/>
            <a:ext cx="3376356" cy="37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page has one (1) set of source files with its own business logic:</a:t>
            </a:r>
          </a:p>
          <a:p>
            <a:pPr lvl="1"/>
            <a:r>
              <a:rPr lang="en-US" dirty="0" err="1"/>
              <a:t>page.ejs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HTML</a:t>
            </a:r>
          </a:p>
          <a:p>
            <a:pPr lvl="1"/>
            <a:r>
              <a:rPr lang="en-US" dirty="0" err="1"/>
              <a:t>page.js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Main JS file</a:t>
            </a:r>
          </a:p>
          <a:p>
            <a:r>
              <a:rPr lang="en-US" dirty="0"/>
              <a:t>Import/require common modules as needed (JS/CSS/etc.)</a:t>
            </a:r>
          </a:p>
          <a:p>
            <a:r>
              <a:rPr lang="en-US" dirty="0"/>
              <a:t>Shareable code must be placed in common modules</a:t>
            </a:r>
          </a:p>
          <a:p>
            <a:r>
              <a:rPr lang="en-US" dirty="0"/>
              <a:t>Straightforward </a:t>
            </a:r>
            <a:r>
              <a:rPr lang="en-US" dirty="0" err="1"/>
              <a:t>Webpack</a:t>
            </a:r>
            <a:r>
              <a:rPr lang="en-US" dirty="0"/>
              <a:t>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71133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New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HTML and JS entry points in </a:t>
            </a:r>
            <a:r>
              <a:rPr lang="en-US" b="1" dirty="0" err="1"/>
              <a:t>webpack.config.js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3" y="3449440"/>
            <a:ext cx="3045937" cy="17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284" y="3313689"/>
            <a:ext cx="6606658" cy="19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8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New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 files in the corresponding directories: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/templates/</a:t>
            </a:r>
            <a:r>
              <a:rPr lang="en-US" b="1" dirty="0"/>
              <a:t>new-</a:t>
            </a:r>
            <a:r>
              <a:rPr lang="en-US" b="1" dirty="0" err="1"/>
              <a:t>page.ejs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HTML template</a:t>
            </a:r>
            <a:endParaRPr lang="en-US" b="1" dirty="0"/>
          </a:p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/>
              <a:t>new-</a:t>
            </a:r>
            <a:r>
              <a:rPr lang="en-US" b="1" dirty="0" err="1"/>
              <a:t>page.js</a:t>
            </a:r>
            <a:r>
              <a:rPr lang="en-US" b="1" dirty="0"/>
              <a:t> </a:t>
            </a:r>
            <a:r>
              <a:rPr lang="mr-IN" dirty="0"/>
              <a:t>–</a:t>
            </a:r>
            <a:r>
              <a:rPr lang="en-US" dirty="0"/>
              <a:t> JS logic entry point</a:t>
            </a:r>
          </a:p>
          <a:p>
            <a:r>
              <a:rPr lang="en-US" dirty="0"/>
              <a:t>Start coding!</a:t>
            </a:r>
          </a:p>
          <a:p>
            <a:pPr lvl="1"/>
            <a:r>
              <a:rPr lang="en-US" dirty="0"/>
              <a:t>Use </a:t>
            </a:r>
            <a:r>
              <a:rPr lang="en-US" u="sng" dirty="0"/>
              <a:t>require</a:t>
            </a:r>
            <a:r>
              <a:rPr lang="en-US" dirty="0"/>
              <a:t> syntax to manage JS module imports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76" y="3553906"/>
            <a:ext cx="3438156" cy="27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48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New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or create common code as needed!</a:t>
            </a:r>
          </a:p>
          <a:p>
            <a:pPr lvl="1"/>
            <a:r>
              <a:rPr lang="en-US" b="1" dirty="0"/>
              <a:t>Common JS </a:t>
            </a:r>
            <a:r>
              <a:rPr lang="mr-IN" dirty="0"/>
              <a:t>–</a:t>
            </a:r>
            <a:r>
              <a:rPr lang="en-US" dirty="0"/>
              <a:t> use/create common code, e.g. models, validations, etc.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 </a:t>
            </a:r>
            <a:r>
              <a:rPr lang="en-US" i="1" dirty="0"/>
              <a:t>(remember to use require statements to import them in other files!)</a:t>
            </a:r>
          </a:p>
          <a:p>
            <a:pPr lvl="1"/>
            <a:r>
              <a:rPr lang="en-US" b="1" dirty="0"/>
              <a:t>HTML partials </a:t>
            </a:r>
            <a:r>
              <a:rPr lang="mr-IN" dirty="0"/>
              <a:t>–</a:t>
            </a:r>
            <a:r>
              <a:rPr lang="en-US" dirty="0"/>
              <a:t> use/create partial page elements (e.g. header)</a:t>
            </a:r>
          </a:p>
          <a:p>
            <a:pPr lvl="2"/>
            <a:r>
              <a:rPr lang="en-US" dirty="0"/>
              <a:t> /</a:t>
            </a:r>
            <a:r>
              <a:rPr lang="en-US" dirty="0" err="1"/>
              <a:t>src</a:t>
            </a:r>
            <a:r>
              <a:rPr lang="en-US" dirty="0"/>
              <a:t>/templates/partials/</a:t>
            </a:r>
          </a:p>
          <a:p>
            <a:pPr lvl="1"/>
            <a:r>
              <a:rPr lang="en-US" b="1" dirty="0"/>
              <a:t>Custom CSS </a:t>
            </a:r>
            <a:r>
              <a:rPr lang="mr-IN" dirty="0"/>
              <a:t>–</a:t>
            </a:r>
            <a:r>
              <a:rPr lang="en-US" dirty="0"/>
              <a:t> use/create custom CSS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</a:t>
            </a:r>
          </a:p>
          <a:p>
            <a:pPr lvl="1"/>
            <a:r>
              <a:rPr lang="en-US" b="1" dirty="0"/>
              <a:t>Other static resources </a:t>
            </a:r>
            <a:r>
              <a:rPr lang="mr-IN" dirty="0"/>
              <a:t>–</a:t>
            </a:r>
            <a:r>
              <a:rPr lang="en-US" dirty="0"/>
              <a:t> use static resources as needed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/images/ -or- create your own folder </a:t>
            </a:r>
            <a:r>
              <a:rPr lang="en-US" i="1" dirty="0"/>
              <a:t>(but update </a:t>
            </a:r>
            <a:r>
              <a:rPr lang="en-US" i="1" dirty="0" err="1"/>
              <a:t>webpack.config.js</a:t>
            </a:r>
            <a:r>
              <a:rPr lang="en-US" i="1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428" y="2371061"/>
            <a:ext cx="1506370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7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Roadmap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best practices</a:t>
            </a:r>
          </a:p>
          <a:p>
            <a:r>
              <a:rPr lang="en-US" dirty="0"/>
              <a:t>Development vs production configuration</a:t>
            </a:r>
          </a:p>
          <a:p>
            <a:r>
              <a:rPr lang="en-US" dirty="0"/>
              <a:t>Automated resource path injection to HTML files</a:t>
            </a:r>
          </a:p>
          <a:p>
            <a:r>
              <a:rPr lang="en-US" dirty="0"/>
              <a:t>Concatenate and minify step for CSS</a:t>
            </a:r>
          </a:p>
          <a:p>
            <a:r>
              <a:rPr lang="en-US" dirty="0"/>
              <a:t>Automated deployment e.g. to Amazon S3 (Jenkins, etc.)</a:t>
            </a:r>
          </a:p>
          <a:p>
            <a:r>
              <a:rPr lang="en-US" dirty="0"/>
              <a:t>Integrated debugging with </a:t>
            </a:r>
            <a:r>
              <a:rPr lang="en-US" dirty="0" err="1"/>
              <a:t>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5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ES2015 JavaScript modules and syntax</a:t>
            </a:r>
          </a:p>
          <a:p>
            <a:r>
              <a:rPr lang="en-US" dirty="0"/>
              <a:t>Adopt a fully SPA approach (React, Angular2, </a:t>
            </a:r>
            <a:r>
              <a:rPr lang="en-US" dirty="0" err="1"/>
              <a:t>Vue</a:t>
            </a:r>
            <a:r>
              <a:rPr lang="en-US" dirty="0"/>
              <a:t>)</a:t>
            </a:r>
          </a:p>
          <a:p>
            <a:r>
              <a:rPr lang="en-US" dirty="0"/>
              <a:t>Fully bundled </a:t>
            </a:r>
            <a:r>
              <a:rPr lang="en-US" dirty="0" err="1"/>
              <a:t>Webpack</a:t>
            </a:r>
            <a:r>
              <a:rPr lang="en-US" dirty="0"/>
              <a:t>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 (SPA)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346857"/>
            <a:ext cx="9832139" cy="21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4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1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71958" cy="3416300"/>
          </a:xfrm>
        </p:spPr>
        <p:txBody>
          <a:bodyPr/>
          <a:lstStyle/>
          <a:p>
            <a:r>
              <a:rPr lang="en-US" dirty="0"/>
              <a:t>Anatomy of a Static Site &gt; </a:t>
            </a:r>
            <a:r>
              <a:rPr lang="en-US" dirty="0">
                <a:hlinkClick r:id="rId2"/>
              </a:rPr>
              <a:t>http://andrewhfarmer.com/static-site-anatomy/</a:t>
            </a:r>
            <a:endParaRPr lang="en-US" dirty="0"/>
          </a:p>
          <a:p>
            <a:r>
              <a:rPr lang="en-US" dirty="0"/>
              <a:t>Grab: Front-end Guide &gt; </a:t>
            </a:r>
            <a:r>
              <a:rPr lang="en-US" dirty="0">
                <a:hlinkClick r:id="rId3"/>
              </a:rPr>
              <a:t>https://github.com/grab/front-end-guide</a:t>
            </a:r>
            <a:endParaRPr lang="en-US" dirty="0"/>
          </a:p>
          <a:p>
            <a:r>
              <a:rPr lang="en-US" dirty="0"/>
              <a:t>Front-end Dev Roadmap &gt; </a:t>
            </a:r>
            <a:r>
              <a:rPr lang="en-US" dirty="0">
                <a:hlinkClick r:id="rId4"/>
              </a:rPr>
              <a:t>https://github.com/kamranahmedse/developer-roadmap#-frontend-roadmap</a:t>
            </a:r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Webpack</a:t>
            </a:r>
            <a:r>
              <a:rPr lang="en-US" dirty="0"/>
              <a:t> &gt; </a:t>
            </a:r>
            <a:r>
              <a:rPr lang="en-US" dirty="0">
                <a:hlinkClick r:id="rId5"/>
              </a:rPr>
              <a:t>https://blog.madewithenvy.com/getting-started-with-webpack-2-ed2b86c68783</a:t>
            </a:r>
            <a:endParaRPr lang="en-US" dirty="0"/>
          </a:p>
          <a:p>
            <a:r>
              <a:rPr lang="en-US" dirty="0"/>
              <a:t> Intro to </a:t>
            </a:r>
            <a:r>
              <a:rPr lang="en-US" dirty="0" err="1"/>
              <a:t>Webpack</a:t>
            </a:r>
            <a:r>
              <a:rPr lang="en-US" dirty="0"/>
              <a:t> [Video] &gt; </a:t>
            </a:r>
            <a:r>
              <a:rPr lang="en-US" dirty="0">
                <a:hlinkClick r:id="rId6"/>
              </a:rPr>
              <a:t>https://egghead.io/lessons/javascript-intro-to-webpack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43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3 &gt; </a:t>
            </a:r>
            <a:r>
              <a:rPr lang="en-US" dirty="0">
                <a:hlinkClick r:id="rId2"/>
              </a:rPr>
              <a:t>http://getbootstrap.com/</a:t>
            </a:r>
            <a:endParaRPr lang="en-US" dirty="0"/>
          </a:p>
          <a:p>
            <a:r>
              <a:rPr lang="en-US" dirty="0" err="1"/>
              <a:t>AdminLTE</a:t>
            </a:r>
            <a:r>
              <a:rPr lang="en-US" dirty="0"/>
              <a:t> &gt; </a:t>
            </a:r>
            <a:r>
              <a:rPr lang="en-US" dirty="0">
                <a:hlinkClick r:id="rId3"/>
              </a:rPr>
              <a:t>https://adminlte.io/docs/2.4/layout</a:t>
            </a:r>
            <a:endParaRPr lang="en-US" dirty="0"/>
          </a:p>
          <a:p>
            <a:r>
              <a:rPr lang="en-US" dirty="0"/>
              <a:t>Kendo UI &gt; </a:t>
            </a:r>
            <a:r>
              <a:rPr lang="en-US" dirty="0">
                <a:hlinkClick r:id="rId4"/>
              </a:rPr>
              <a:t>http://demos.telerik.com/kendo-ui/</a:t>
            </a:r>
            <a:endParaRPr lang="en-US" dirty="0"/>
          </a:p>
          <a:p>
            <a:r>
              <a:rPr lang="en-US" dirty="0" err="1"/>
              <a:t>KnockoutJS</a:t>
            </a:r>
            <a:r>
              <a:rPr lang="en-US" dirty="0"/>
              <a:t> &gt; </a:t>
            </a:r>
            <a:r>
              <a:rPr lang="en-US" dirty="0">
                <a:hlinkClick r:id="rId5"/>
              </a:rPr>
              <a:t>http://knockoutjs.com/</a:t>
            </a:r>
            <a:endParaRPr lang="en-US" dirty="0"/>
          </a:p>
          <a:p>
            <a:r>
              <a:rPr lang="en-US" dirty="0"/>
              <a:t> EJS &gt; </a:t>
            </a:r>
            <a:r>
              <a:rPr lang="en-US" dirty="0">
                <a:hlinkClick r:id="rId6"/>
              </a:rPr>
              <a:t>http://www.embeddedjs.com/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74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Client-side Rendering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387" y="2613773"/>
            <a:ext cx="6544546" cy="37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1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vs. Multi-page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069342"/>
            <a:ext cx="8824913" cy="24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dependency management</a:t>
            </a:r>
          </a:p>
          <a:p>
            <a:r>
              <a:rPr lang="en-US" dirty="0"/>
              <a:t>Managed dependency graph</a:t>
            </a:r>
          </a:p>
          <a:p>
            <a:r>
              <a:rPr lang="en-US" dirty="0"/>
              <a:t>Modular JavaScript code</a:t>
            </a:r>
          </a:p>
          <a:p>
            <a:r>
              <a:rPr lang="en-US" dirty="0"/>
              <a:t>Client-side rendering</a:t>
            </a:r>
          </a:p>
          <a:p>
            <a:r>
              <a:rPr lang="en-US" dirty="0"/>
              <a:t>Automated and repeatable build process</a:t>
            </a:r>
          </a:p>
          <a:p>
            <a:r>
              <a:rPr lang="en-US" dirty="0"/>
              <a:t>Packaged and </a:t>
            </a:r>
            <a:r>
              <a:rPr lang="en-US" dirty="0" err="1"/>
              <a:t>optimised</a:t>
            </a:r>
            <a:r>
              <a:rPr lang="en-US" dirty="0"/>
              <a:t> assets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2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+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Proper dependency management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Managed dependency graph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Modular JavaScript code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Client-side rendering</a:t>
            </a:r>
          </a:p>
          <a:p>
            <a:r>
              <a:rPr lang="en-US" b="1" dirty="0"/>
              <a:t>Automated and repeatable build process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Packaged 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optimised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0112" y="3508744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Node &amp; NPM</a:t>
            </a:r>
          </a:p>
        </p:txBody>
      </p:sp>
    </p:spTree>
    <p:extLst>
      <p:ext uri="{BB962C8B-B14F-4D97-AF65-F5344CB8AC3E}">
        <p14:creationId xmlns:p14="http://schemas.microsoft.com/office/powerpoint/2010/main" val="29175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2636</TotalTime>
  <Words>968</Words>
  <Application>Microsoft Office PowerPoint</Application>
  <PresentationFormat>Widescreen</PresentationFormat>
  <Paragraphs>163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Wingdings 3</vt:lpstr>
      <vt:lpstr>Ion Boardroom</vt:lpstr>
      <vt:lpstr>NVX Front-end Framework</vt:lpstr>
      <vt:lpstr>Web App Architecture</vt:lpstr>
      <vt:lpstr>Server-side Rendering</vt:lpstr>
      <vt:lpstr>Single Page App (SPA)</vt:lpstr>
      <vt:lpstr>Hybrid Client-side Rendering</vt:lpstr>
      <vt:lpstr>SPA vs. Multi-page</vt:lpstr>
      <vt:lpstr>Building the Framework</vt:lpstr>
      <vt:lpstr>Goals</vt:lpstr>
      <vt:lpstr>Goals + Technology</vt:lpstr>
      <vt:lpstr>Goals + Technology</vt:lpstr>
      <vt:lpstr>Goals + Technology</vt:lpstr>
      <vt:lpstr>Front-end  Tech Stack</vt:lpstr>
      <vt:lpstr>Technologies Used</vt:lpstr>
      <vt:lpstr>HTML: Templating</vt:lpstr>
      <vt:lpstr>CSS: Framework</vt:lpstr>
      <vt:lpstr>JS: Framework</vt:lpstr>
      <vt:lpstr>JS: Libraries</vt:lpstr>
      <vt:lpstr>Build Tools</vt:lpstr>
      <vt:lpstr>Development &amp; Build Process </vt:lpstr>
      <vt:lpstr>Development &amp; Build Process</vt:lpstr>
      <vt:lpstr>Module Bundling and Webpack</vt:lpstr>
      <vt:lpstr>Webpack - Overview</vt:lpstr>
      <vt:lpstr>Webpack - Details</vt:lpstr>
      <vt:lpstr>Webpack - Development</vt:lpstr>
      <vt:lpstr>Current Setup</vt:lpstr>
      <vt:lpstr>Using the Framework</vt:lpstr>
      <vt:lpstr>Environment Setup</vt:lpstr>
      <vt:lpstr>Project Structure</vt:lpstr>
      <vt:lpstr>Quickstart</vt:lpstr>
      <vt:lpstr>Quickstart – The Relevant Parts</vt:lpstr>
      <vt:lpstr>Quickstart – The Relevant Parts</vt:lpstr>
      <vt:lpstr>Quickstart – The Relevant Parts</vt:lpstr>
      <vt:lpstr>Multi-page Approach</vt:lpstr>
      <vt:lpstr>Quickstart – New Page</vt:lpstr>
      <vt:lpstr>Quickstart – New Page</vt:lpstr>
      <vt:lpstr>Quickstart – New Page</vt:lpstr>
      <vt:lpstr>Framework Roadmap</vt:lpstr>
      <vt:lpstr>Improvements</vt:lpstr>
      <vt:lpstr>Version 2.0</vt:lpstr>
      <vt:lpstr>References</vt:lpstr>
      <vt:lpstr>References - General</vt:lpstr>
      <vt:lpstr>References - Libraries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NVX Front-end Framework</dc:title>
  <dc:creator>Jensen Ching</dc:creator>
  <cp:lastModifiedBy>Thao Phan</cp:lastModifiedBy>
  <cp:revision>31</cp:revision>
  <dcterms:created xsi:type="dcterms:W3CDTF">2017-07-08T08:39:23Z</dcterms:created>
  <dcterms:modified xsi:type="dcterms:W3CDTF">2023-03-02T04:03:40Z</dcterms:modified>
</cp:coreProperties>
</file>