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RISHNA\OneDrive\Desktop\HUDA%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RISHNA\OneDrive\Desktop\HUDA%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RISHNA\OneDrive\Desktop\HUDA%20EXCE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[HUDA EXCEL.xlsx]ANALYSIS!PivotTable1</c:name>
    <c:fmtId val="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SALARY ANALYSIS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ANALYSIS!$A$2:$A$5</c:f>
              <c:strCache>
                <c:ptCount val="3"/>
                <c:pt idx="0">
                  <c:v>Female</c:v>
                </c:pt>
                <c:pt idx="1">
                  <c:v>Male</c:v>
                </c:pt>
                <c:pt idx="2">
                  <c:v>(blank)</c:v>
                </c:pt>
              </c:strCache>
            </c:strRef>
          </c:cat>
          <c:val>
            <c:numRef>
              <c:f>ANALYSIS!$B$2:$B$5</c:f>
              <c:numCache>
                <c:formatCode>General</c:formatCode>
                <c:ptCount val="3"/>
                <c:pt idx="0">
                  <c:v>38800311</c:v>
                </c:pt>
                <c:pt idx="1">
                  <c:v>38660604</c:v>
                </c:pt>
                <c:pt idx="2">
                  <c:v>13201266</c:v>
                </c:pt>
              </c:numCache>
            </c:numRef>
          </c:val>
          <c:extLst>
            <c:ext xmlns:c16="http://schemas.microsoft.com/office/drawing/2014/chart" uri="{C3380CC4-5D6E-409C-BE32-E72D297353CC}">
              <c16:uniqueId val="{00000000-15D3-4377-8D5C-9CB2E1EC0146}"/>
            </c:ext>
          </c:extLst>
        </c:ser>
        <c:dLbls>
          <c:showLegendKey val="0"/>
          <c:showVal val="0"/>
          <c:showCatName val="0"/>
          <c:showSerName val="0"/>
          <c:showPercent val="0"/>
          <c:showBubbleSize val="0"/>
        </c:dLbls>
        <c:gapWidth val="150"/>
        <c:shape val="box"/>
        <c:axId val="457349680"/>
        <c:axId val="457350160"/>
        <c:axId val="0"/>
      </c:bar3DChart>
      <c:catAx>
        <c:axId val="4573496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350160"/>
        <c:crosses val="autoZero"/>
        <c:auto val="1"/>
        <c:lblAlgn val="ctr"/>
        <c:lblOffset val="100"/>
        <c:noMultiLvlLbl val="0"/>
      </c:catAx>
      <c:valAx>
        <c:axId val="457350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34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PERCENTAGE</a:t>
            </a:r>
            <a:r>
              <a:rPr lang="en-IN" b="1" baseline="0"/>
              <a:t> ANALYSIS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B12-4F20-B9D2-D22660FB723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B12-4F20-B9D2-D22660FB723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B12-4F20-B9D2-D22660FB7231}"/>
              </c:ext>
            </c:extLst>
          </c:dPt>
          <c:cat>
            <c:strRef>
              <c:f>ANALYSIS!$A$12:$A$14</c:f>
              <c:strCache>
                <c:ptCount val="3"/>
                <c:pt idx="0">
                  <c:v>Female</c:v>
                </c:pt>
                <c:pt idx="1">
                  <c:v>Male</c:v>
                </c:pt>
                <c:pt idx="2">
                  <c:v>(blank)</c:v>
                </c:pt>
              </c:strCache>
            </c:strRef>
          </c:cat>
          <c:val>
            <c:numRef>
              <c:f>ANALYSIS!$B$12:$B$14</c:f>
              <c:numCache>
                <c:formatCode>0.0</c:formatCode>
                <c:ptCount val="3"/>
                <c:pt idx="0">
                  <c:v>42.796577990992738</c:v>
                </c:pt>
                <c:pt idx="1">
                  <c:v>42.64248176425405</c:v>
                </c:pt>
                <c:pt idx="2">
                  <c:v>14.560940244753212</c:v>
                </c:pt>
              </c:numCache>
            </c:numRef>
          </c:val>
          <c:extLst>
            <c:ext xmlns:c16="http://schemas.microsoft.com/office/drawing/2014/chart" uri="{C3380CC4-5D6E-409C-BE32-E72D297353CC}">
              <c16:uniqueId val="{00000006-2B12-4F20-B9D2-D22660FB723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[HUDA EXCEL.xlsx]ANALYSIS!PivotTable3</c:name>
    <c:fmtId val="1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b="1" dirty="0"/>
              <a:t>TEAM</a:t>
            </a:r>
            <a:r>
              <a:rPr lang="en-US" b="1" baseline="0" dirty="0"/>
              <a:t> SALARY ANALYSIS</a:t>
            </a:r>
          </a:p>
          <a:p>
            <a:pPr>
              <a:defRPr/>
            </a:pPr>
            <a:endParaRPr lang="en-US" dirty="0"/>
          </a:p>
        </c:rich>
      </c:tx>
      <c:layout>
        <c:manualLayout>
          <c:xMode val="edge"/>
          <c:yMode val="edge"/>
          <c:x val="0.354375"/>
          <c:y val="1.200120012001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ANALYSIS!$B$21</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ANALYSIS!$A$22:$A$33</c:f>
              <c:strCache>
                <c:ptCount val="11"/>
                <c:pt idx="0">
                  <c:v>Business Development</c:v>
                </c:pt>
                <c:pt idx="1">
                  <c:v>Client Services</c:v>
                </c:pt>
                <c:pt idx="2">
                  <c:v>Distribution</c:v>
                </c:pt>
                <c:pt idx="3">
                  <c:v>Engineering</c:v>
                </c:pt>
                <c:pt idx="4">
                  <c:v>Finance</c:v>
                </c:pt>
                <c:pt idx="5">
                  <c:v>Human Resources</c:v>
                </c:pt>
                <c:pt idx="6">
                  <c:v>Legal</c:v>
                </c:pt>
                <c:pt idx="7">
                  <c:v>Marketing</c:v>
                </c:pt>
                <c:pt idx="8">
                  <c:v>Product</c:v>
                </c:pt>
                <c:pt idx="9">
                  <c:v>Sales</c:v>
                </c:pt>
                <c:pt idx="10">
                  <c:v>(blank)</c:v>
                </c:pt>
              </c:strCache>
            </c:strRef>
          </c:cat>
          <c:val>
            <c:numRef>
              <c:f>ANALYSIS!$B$22:$B$33</c:f>
              <c:numCache>
                <c:formatCode>General</c:formatCode>
                <c:ptCount val="11"/>
                <c:pt idx="0">
                  <c:v>9278498</c:v>
                </c:pt>
                <c:pt idx="1">
                  <c:v>9351789</c:v>
                </c:pt>
                <c:pt idx="2">
                  <c:v>7965042</c:v>
                </c:pt>
                <c:pt idx="3">
                  <c:v>8672766</c:v>
                </c:pt>
                <c:pt idx="4">
                  <c:v>9406387</c:v>
                </c:pt>
                <c:pt idx="5">
                  <c:v>8275952</c:v>
                </c:pt>
                <c:pt idx="6">
                  <c:v>7858718</c:v>
                </c:pt>
                <c:pt idx="7">
                  <c:v>8862688</c:v>
                </c:pt>
                <c:pt idx="8">
                  <c:v>8423223</c:v>
                </c:pt>
                <c:pt idx="9">
                  <c:v>8664303</c:v>
                </c:pt>
                <c:pt idx="10">
                  <c:v>3902815</c:v>
                </c:pt>
              </c:numCache>
            </c:numRef>
          </c:val>
          <c:extLst>
            <c:ext xmlns:c16="http://schemas.microsoft.com/office/drawing/2014/chart" uri="{C3380CC4-5D6E-409C-BE32-E72D297353CC}">
              <c16:uniqueId val="{00000000-2B8D-40E8-91D4-71E409A279B4}"/>
            </c:ext>
          </c:extLst>
        </c:ser>
        <c:dLbls>
          <c:showLegendKey val="0"/>
          <c:showVal val="0"/>
          <c:showCatName val="0"/>
          <c:showSerName val="0"/>
          <c:showPercent val="0"/>
          <c:showBubbleSize val="0"/>
        </c:dLbls>
        <c:gapWidth val="115"/>
        <c:overlap val="-20"/>
        <c:axId val="891095216"/>
        <c:axId val="891087536"/>
      </c:barChart>
      <c:catAx>
        <c:axId val="89109521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087536"/>
        <c:crosses val="autoZero"/>
        <c:auto val="1"/>
        <c:lblAlgn val="ctr"/>
        <c:lblOffset val="100"/>
        <c:noMultiLvlLbl val="0"/>
      </c:catAx>
      <c:valAx>
        <c:axId val="891087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1095216"/>
        <c:crosses val="autoZero"/>
        <c:crossBetween val="between"/>
      </c:valAx>
      <c:spPr>
        <a:noFill/>
        <a:ln>
          <a:noFill/>
        </a:ln>
        <a:effectLst/>
      </c:spPr>
    </c:plotArea>
    <c:legend>
      <c:legendPos val="r"/>
      <c:layout>
        <c:manualLayout>
          <c:xMode val="edge"/>
          <c:yMode val="edge"/>
          <c:x val="0.86414807524059478"/>
          <c:y val="0.1764916885389326"/>
          <c:w val="7.0157664934321656E-2"/>
          <c:h val="6.23677215507297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315371"/>
            <a:ext cx="8610600" cy="1938992"/>
          </a:xfrm>
          <a:prstGeom prst="rect">
            <a:avLst/>
          </a:prstGeom>
          <a:noFill/>
        </p:spPr>
        <p:txBody>
          <a:bodyPr wrap="square" rtlCol="0">
            <a:spAutoFit/>
          </a:bodyPr>
          <a:lstStyle/>
          <a:p>
            <a:r>
              <a:rPr lang="en-US" sz="2400" dirty="0"/>
              <a:t>STUDENT NAME: </a:t>
            </a:r>
            <a:r>
              <a:rPr lang="en-US" sz="2400" b="1" dirty="0"/>
              <a:t>HUDA PARVEEN </a:t>
            </a:r>
          </a:p>
          <a:p>
            <a:r>
              <a:rPr lang="en-US" sz="2400" dirty="0"/>
              <a:t>REGISTER NO: </a:t>
            </a:r>
            <a:r>
              <a:rPr lang="en-US" sz="2400" b="1" dirty="0"/>
              <a:t>2213211036039 /unm13212213211036039 </a:t>
            </a:r>
          </a:p>
          <a:p>
            <a:r>
              <a:rPr lang="en-US" sz="2400" dirty="0"/>
              <a:t>DEPARTMENT: </a:t>
            </a:r>
            <a:r>
              <a:rPr lang="en-US" sz="2400" b="1" dirty="0"/>
              <a:t>BACHELOR OF COMMERCE ( GENERAL)</a:t>
            </a:r>
          </a:p>
          <a:p>
            <a:r>
              <a:rPr lang="en-US" sz="2400" dirty="0"/>
              <a:t>COLLEGE: </a:t>
            </a:r>
            <a:r>
              <a:rPr lang="en-US" sz="2400" b="1" dirty="0"/>
              <a:t>PRESIDENCY COLLEGE(AUTONOMOUS),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535396C4-04CF-6C95-0078-C3276ACB9EF8}"/>
              </a:ext>
            </a:extLst>
          </p:cNvPr>
          <p:cNvSpPr txBox="1"/>
          <p:nvPr/>
        </p:nvSpPr>
        <p:spPr>
          <a:xfrm>
            <a:off x="685800" y="1524000"/>
            <a:ext cx="8153400" cy="4154984"/>
          </a:xfrm>
          <a:prstGeom prst="rect">
            <a:avLst/>
          </a:prstGeom>
          <a:noFill/>
        </p:spPr>
        <p:txBody>
          <a:bodyPr wrap="square">
            <a:spAutoFit/>
          </a:bodyPr>
          <a:lstStyle/>
          <a:p>
            <a:r>
              <a:rPr lang="en-IN" sz="2400" dirty="0"/>
              <a:t>In this dataset, the modelling process can leverage key variables such as Salary, Bonus %, Start Date, and Senior Management status to develop predictive models that forecast employee performance, identify salary trends, or predict potential for promotion. </a:t>
            </a:r>
          </a:p>
          <a:p>
            <a:endParaRPr lang="en-IN" sz="2400" dirty="0"/>
          </a:p>
          <a:p>
            <a:r>
              <a:rPr lang="en-IN" sz="2400" dirty="0"/>
              <a:t>By incorporating these factors, we can create robust models to understand the impact of tenure, management roles, and team affiliation on compensation and bonus distribution, enabling data-driven decision-making for HR policies and talent management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F62E409-8566-6D28-12CE-D98CA4900150}"/>
              </a:ext>
            </a:extLst>
          </p:cNvPr>
          <p:cNvGraphicFramePr>
            <a:graphicFrameLocks/>
          </p:cNvGraphicFramePr>
          <p:nvPr>
            <p:extLst>
              <p:ext uri="{D42A27DB-BD31-4B8C-83A1-F6EECF244321}">
                <p14:modId xmlns:p14="http://schemas.microsoft.com/office/powerpoint/2010/main" val="72083272"/>
              </p:ext>
            </p:extLst>
          </p:nvPr>
        </p:nvGraphicFramePr>
        <p:xfrm>
          <a:off x="457200" y="1447800"/>
          <a:ext cx="6484620" cy="31318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0625B5CA-9405-1B88-2295-F399C235C008}"/>
              </a:ext>
            </a:extLst>
          </p:cNvPr>
          <p:cNvGraphicFramePr>
            <a:graphicFrameLocks/>
          </p:cNvGraphicFramePr>
          <p:nvPr>
            <p:extLst>
              <p:ext uri="{D42A27DB-BD31-4B8C-83A1-F6EECF244321}">
                <p14:modId xmlns:p14="http://schemas.microsoft.com/office/powerpoint/2010/main" val="2172161849"/>
              </p:ext>
            </p:extLst>
          </p:nvPr>
        </p:nvGraphicFramePr>
        <p:xfrm>
          <a:off x="6522338" y="3355976"/>
          <a:ext cx="4983480" cy="30556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0A93-FD37-AC9E-B740-E41A555811FB}"/>
              </a:ext>
            </a:extLst>
          </p:cNvPr>
          <p:cNvSpPr>
            <a:spLocks noGrp="1"/>
          </p:cNvSpPr>
          <p:nvPr>
            <p:ph type="title"/>
          </p:nvPr>
        </p:nvSpPr>
        <p:spPr>
          <a:xfrm>
            <a:off x="755332" y="385444"/>
            <a:ext cx="10681335" cy="1477328"/>
          </a:xfrm>
        </p:spPr>
        <p:txBody>
          <a:bodyPr/>
          <a:lstStyle/>
          <a:p>
            <a:r>
              <a:rPr lang="en-IN" dirty="0"/>
              <a:t>Results</a:t>
            </a:r>
            <a:br>
              <a:rPr lang="en-IN" dirty="0"/>
            </a:br>
            <a:endParaRPr lang="en-IN" dirty="0"/>
          </a:p>
        </p:txBody>
      </p:sp>
      <p:graphicFrame>
        <p:nvGraphicFramePr>
          <p:cNvPr id="3" name="Chart 2">
            <a:extLst>
              <a:ext uri="{FF2B5EF4-FFF2-40B4-BE49-F238E27FC236}">
                <a16:creationId xmlns:a16="http://schemas.microsoft.com/office/drawing/2014/main" id="{C23C4E9A-AC2F-EEFC-F2D2-F52180155325}"/>
              </a:ext>
            </a:extLst>
          </p:cNvPr>
          <p:cNvGraphicFramePr>
            <a:graphicFrameLocks/>
          </p:cNvGraphicFramePr>
          <p:nvPr>
            <p:extLst>
              <p:ext uri="{D42A27DB-BD31-4B8C-83A1-F6EECF244321}">
                <p14:modId xmlns:p14="http://schemas.microsoft.com/office/powerpoint/2010/main" val="1599031413"/>
              </p:ext>
            </p:extLst>
          </p:nvPr>
        </p:nvGraphicFramePr>
        <p:xfrm>
          <a:off x="1447800" y="1600200"/>
          <a:ext cx="7315200" cy="4232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563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6A9421-3059-187A-A76E-2988EB4A7213}"/>
              </a:ext>
            </a:extLst>
          </p:cNvPr>
          <p:cNvSpPr txBox="1"/>
          <p:nvPr/>
        </p:nvSpPr>
        <p:spPr>
          <a:xfrm>
            <a:off x="685800" y="1447800"/>
            <a:ext cx="8305800" cy="4832092"/>
          </a:xfrm>
          <a:prstGeom prst="rect">
            <a:avLst/>
          </a:prstGeom>
          <a:noFill/>
        </p:spPr>
        <p:txBody>
          <a:bodyPr wrap="square">
            <a:spAutoFit/>
          </a:bodyPr>
          <a:lstStyle/>
          <a:p>
            <a:r>
              <a:rPr lang="en-IN" sz="2200" dirty="0"/>
              <a:t>This Excel dataset offers a comprehensive view of employee data, blending detailed individual metrics with high-level salary analysis. By examining key variables like salary, bonuses, and management roles, we can gain valuable insights into workforce dynamics and compensation structures. </a:t>
            </a:r>
          </a:p>
          <a:p>
            <a:endParaRPr lang="en-IN" sz="2200" dirty="0"/>
          </a:p>
          <a:p>
            <a:r>
              <a:rPr lang="en-IN" sz="2200" dirty="0"/>
              <a:t>The dual-layered approach of raw data and summarized analysis makes this dataset a powerful tool for understanding organizational trends, identifying areas for improvement, and supporting strategic HR decisions. </a:t>
            </a:r>
          </a:p>
          <a:p>
            <a:endParaRPr lang="en-IN" sz="2200" dirty="0"/>
          </a:p>
          <a:p>
            <a:r>
              <a:rPr lang="en-IN" sz="2200" dirty="0"/>
              <a:t>Ultimately, it equips stakeholders with the information needed to drive better talent management and ensure equitable and effective compensation practices.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1180" y="2450202"/>
            <a:ext cx="8593228" cy="1446550"/>
          </a:xfrm>
          <a:prstGeom prst="rect">
            <a:avLst/>
          </a:prstGeom>
          <a:noFill/>
        </p:spPr>
        <p:txBody>
          <a:bodyPr wrap="square" rtlCol="0">
            <a:spAutoFit/>
          </a:bodyPr>
          <a:lstStyle/>
          <a:p>
            <a:pPr algn="ctr"/>
            <a:r>
              <a:rPr lang="en-IN" sz="4400" b="1" dirty="0">
                <a:latin typeface="Bahnschrift" panose="020B0502040204020203" pitchFamily="34" charset="0"/>
                <a:cs typeface="Times New Roman" panose="02020603050405020304" pitchFamily="18" charset="0"/>
              </a:rPr>
              <a:t>EMPLOYEE SALARY ANALYSIS</a:t>
            </a:r>
          </a:p>
          <a:p>
            <a:pPr algn="ctr"/>
            <a:r>
              <a:rPr lang="en-IN" sz="4400" b="1" dirty="0">
                <a:latin typeface="Bahnschrift" panose="020B0502040204020203" pitchFamily="34" charset="0"/>
                <a:cs typeface="Times New Roman" panose="02020603050405020304" pitchFamily="18" charset="0"/>
              </a:rPr>
              <a:t>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06A463-4D74-5A79-0C8B-3DE3D77D5365}"/>
              </a:ext>
            </a:extLst>
          </p:cNvPr>
          <p:cNvSpPr txBox="1"/>
          <p:nvPr/>
        </p:nvSpPr>
        <p:spPr>
          <a:xfrm>
            <a:off x="838785" y="1535847"/>
            <a:ext cx="7014528" cy="4093428"/>
          </a:xfrm>
          <a:prstGeom prst="rect">
            <a:avLst/>
          </a:prstGeom>
          <a:noFill/>
        </p:spPr>
        <p:txBody>
          <a:bodyPr wrap="square">
            <a:spAutoFit/>
          </a:bodyPr>
          <a:lstStyle/>
          <a:p>
            <a:r>
              <a:rPr lang="en-US" sz="2000" dirty="0"/>
              <a:t>The organization seeks to ensure equitable salary distribution and balanced representation of teams in senior management roles. However, potential disparities may exist in employee compensation across different genders and in the allocation of leadership positions among teams. </a:t>
            </a:r>
          </a:p>
          <a:p>
            <a:endParaRPr lang="en-US" sz="2000" dirty="0"/>
          </a:p>
          <a:p>
            <a:endParaRPr lang="en-US" sz="2000" dirty="0"/>
          </a:p>
          <a:p>
            <a:endParaRPr lang="en-US" sz="2000" dirty="0"/>
          </a:p>
          <a:p>
            <a:r>
              <a:rPr lang="en-US" sz="2000" dirty="0"/>
              <a:t>The challenge is to analyze the available employee data to identify any gender-based pay gaps and underrepresentation of teams in senior management. This analysis will provide actionable insights to inform policy adjustments and promote fairness, equity, and balanced leadership within the organization.</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5B0CF7A-EC8F-2C07-458E-1730D9671C05}"/>
              </a:ext>
            </a:extLst>
          </p:cNvPr>
          <p:cNvSpPr txBox="1"/>
          <p:nvPr/>
        </p:nvSpPr>
        <p:spPr>
          <a:xfrm>
            <a:off x="691201" y="1664791"/>
            <a:ext cx="8251825" cy="4154984"/>
          </a:xfrm>
          <a:prstGeom prst="rect">
            <a:avLst/>
          </a:prstGeom>
          <a:noFill/>
        </p:spPr>
        <p:txBody>
          <a:bodyPr wrap="square">
            <a:spAutoFit/>
          </a:bodyPr>
          <a:lstStyle/>
          <a:p>
            <a:r>
              <a:rPr lang="en-IN" sz="2400" dirty="0"/>
              <a:t>This project is </a:t>
            </a:r>
            <a:r>
              <a:rPr lang="en-IN" sz="2400" dirty="0" err="1"/>
              <a:t>centered</a:t>
            </a:r>
            <a:r>
              <a:rPr lang="en-IN" sz="2400" dirty="0"/>
              <a:t> around the analysis of employee data to provide a comprehensive understanding of salary distribution across gender lines and the representation of various teams within senior management.</a:t>
            </a:r>
          </a:p>
          <a:p>
            <a:endParaRPr lang="en-IN" sz="2400" dirty="0"/>
          </a:p>
          <a:p>
            <a:endParaRPr lang="en-IN" sz="2400" dirty="0"/>
          </a:p>
          <a:p>
            <a:r>
              <a:rPr lang="en-IN" sz="2400" dirty="0"/>
              <a:t> The dataset contains a range of variables including employee names, gender, start dates, last login times, salaries, bonus percentages, senior management status, and team affiliations. The goal is to leverage this data to identify potential disparities and areas for improvement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15B98AE-76B5-BD23-F93B-4B25C833D6B8}"/>
              </a:ext>
            </a:extLst>
          </p:cNvPr>
          <p:cNvSpPr txBox="1"/>
          <p:nvPr/>
        </p:nvSpPr>
        <p:spPr>
          <a:xfrm>
            <a:off x="723900" y="1752600"/>
            <a:ext cx="9775299" cy="4524315"/>
          </a:xfrm>
          <a:prstGeom prst="rect">
            <a:avLst/>
          </a:prstGeom>
          <a:noFill/>
        </p:spPr>
        <p:txBody>
          <a:bodyPr wrap="square">
            <a:spAutoFit/>
          </a:bodyPr>
          <a:lstStyle/>
          <a:p>
            <a:r>
              <a:rPr lang="en-IN" sz="2400" b="1" dirty="0"/>
              <a:t>HR Department</a:t>
            </a:r>
            <a:r>
              <a:rPr lang="en-IN" sz="2400" dirty="0"/>
              <a:t>: Uses insights for fair compensation and team representation.</a:t>
            </a:r>
          </a:p>
          <a:p>
            <a:endParaRPr lang="en-IN" sz="2400" dirty="0"/>
          </a:p>
          <a:p>
            <a:r>
              <a:rPr lang="en-IN" sz="2400" b="1" dirty="0"/>
              <a:t>Senior Management</a:t>
            </a:r>
            <a:r>
              <a:rPr lang="en-IN" sz="2400" dirty="0"/>
              <a:t>: Leverages findings for strategic decisions on leadership and equity.</a:t>
            </a:r>
          </a:p>
          <a:p>
            <a:endParaRPr lang="en-IN" sz="2400" dirty="0"/>
          </a:p>
          <a:p>
            <a:r>
              <a:rPr lang="en-IN" sz="2400" b="1" dirty="0"/>
              <a:t>DEI Teams</a:t>
            </a:r>
            <a:r>
              <a:rPr lang="en-IN" sz="2400" dirty="0"/>
              <a:t>: Focuses on promoting gender equity and inclusion.</a:t>
            </a:r>
          </a:p>
          <a:p>
            <a:endParaRPr lang="en-IN" sz="2400" dirty="0"/>
          </a:p>
          <a:p>
            <a:r>
              <a:rPr lang="en-IN" sz="2400" b="1" dirty="0"/>
              <a:t>Finance Department</a:t>
            </a:r>
            <a:r>
              <a:rPr lang="en-IN" sz="2400" dirty="0"/>
              <a:t>: Aligns compensation with financial goals.</a:t>
            </a:r>
          </a:p>
          <a:p>
            <a:endParaRPr lang="en-IN" sz="2400" dirty="0"/>
          </a:p>
          <a:p>
            <a:r>
              <a:rPr lang="en-IN" sz="2400" b="1" dirty="0"/>
              <a:t>Policy Makers/Internal Auditors</a:t>
            </a:r>
            <a:r>
              <a:rPr lang="en-IN" sz="2400" dirty="0"/>
              <a:t>: Ensures compliance with organizational policies and legal standards.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6F278D3-B76F-C259-4FFE-169A4ED7846D}"/>
              </a:ext>
            </a:extLst>
          </p:cNvPr>
          <p:cNvSpPr txBox="1"/>
          <p:nvPr/>
        </p:nvSpPr>
        <p:spPr>
          <a:xfrm>
            <a:off x="558164" y="1828800"/>
            <a:ext cx="6985635" cy="1938992"/>
          </a:xfrm>
          <a:prstGeom prst="rect">
            <a:avLst/>
          </a:prstGeom>
          <a:noFill/>
        </p:spPr>
        <p:txBody>
          <a:bodyPr wrap="square">
            <a:spAutoFit/>
          </a:bodyPr>
          <a:lstStyle/>
          <a:p>
            <a:r>
              <a:rPr lang="en-IN" sz="2400" b="1" dirty="0"/>
              <a:t>Solution</a:t>
            </a:r>
            <a:r>
              <a:rPr lang="en-IN" sz="2400" dirty="0"/>
              <a:t>:</a:t>
            </a:r>
          </a:p>
          <a:p>
            <a:r>
              <a:rPr lang="en-IN" sz="2400" dirty="0" err="1"/>
              <a:t>Analyze</a:t>
            </a:r>
            <a:r>
              <a:rPr lang="en-IN" sz="2400" dirty="0"/>
              <a:t> salary data by gender to identify pay </a:t>
            </a:r>
            <a:r>
              <a:rPr lang="en-IN" sz="2400" dirty="0" err="1"/>
              <a:t>gaps.Evaluate</a:t>
            </a:r>
            <a:r>
              <a:rPr lang="en-IN" sz="2400" dirty="0"/>
              <a:t> team representation in senior </a:t>
            </a:r>
            <a:r>
              <a:rPr lang="en-IN" sz="2400" dirty="0" err="1"/>
              <a:t>management.Visualize</a:t>
            </a:r>
            <a:r>
              <a:rPr lang="en-IN" sz="2400" dirty="0"/>
              <a:t> findings and provide actionable recommendations.</a:t>
            </a:r>
          </a:p>
        </p:txBody>
      </p:sp>
      <p:sp>
        <p:nvSpPr>
          <p:cNvPr id="12" name="TextBox 11">
            <a:extLst>
              <a:ext uri="{FF2B5EF4-FFF2-40B4-BE49-F238E27FC236}">
                <a16:creationId xmlns:a16="http://schemas.microsoft.com/office/drawing/2014/main" id="{38EDFBCC-B9CB-9C9D-E5AD-B7D0ED228F95}"/>
              </a:ext>
            </a:extLst>
          </p:cNvPr>
          <p:cNvSpPr txBox="1"/>
          <p:nvPr/>
        </p:nvSpPr>
        <p:spPr>
          <a:xfrm>
            <a:off x="558164" y="4132878"/>
            <a:ext cx="6985634" cy="2308324"/>
          </a:xfrm>
          <a:prstGeom prst="rect">
            <a:avLst/>
          </a:prstGeom>
          <a:noFill/>
        </p:spPr>
        <p:txBody>
          <a:bodyPr wrap="square">
            <a:spAutoFit/>
          </a:bodyPr>
          <a:lstStyle/>
          <a:p>
            <a:r>
              <a:rPr lang="en-IN" sz="2400" b="1" dirty="0"/>
              <a:t>Proposition</a:t>
            </a:r>
            <a:r>
              <a:rPr lang="en-IN" sz="2400" dirty="0"/>
              <a:t>:</a:t>
            </a:r>
          </a:p>
          <a:p>
            <a:r>
              <a:rPr lang="en-IN" sz="2400" dirty="0"/>
              <a:t>Promote Gender Equity: Address pay </a:t>
            </a:r>
            <a:r>
              <a:rPr lang="en-IN" sz="2400" dirty="0" err="1"/>
              <a:t>disparities.Enhance</a:t>
            </a:r>
            <a:r>
              <a:rPr lang="en-IN" sz="2400" dirty="0"/>
              <a:t> Leadership Diversity: Boost underrepresented teams in </a:t>
            </a:r>
            <a:r>
              <a:rPr lang="en-IN" sz="2400" dirty="0" err="1"/>
              <a:t>leadership.Support</a:t>
            </a:r>
            <a:r>
              <a:rPr lang="en-IN" sz="2400" dirty="0"/>
              <a:t> Strategic Decisions: Inform policy changes for a fairer, more inclusive workplace.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F57F066C-83B8-6CAB-1C49-4D215E5454E5}"/>
              </a:ext>
            </a:extLst>
          </p:cNvPr>
          <p:cNvSpPr txBox="1"/>
          <p:nvPr/>
        </p:nvSpPr>
        <p:spPr>
          <a:xfrm>
            <a:off x="685800" y="1600200"/>
            <a:ext cx="8763000" cy="4524315"/>
          </a:xfrm>
          <a:prstGeom prst="rect">
            <a:avLst/>
          </a:prstGeom>
          <a:noFill/>
        </p:spPr>
        <p:txBody>
          <a:bodyPr wrap="square">
            <a:spAutoFit/>
          </a:bodyPr>
          <a:lstStyle/>
          <a:p>
            <a:r>
              <a:rPr lang="en-IN" sz="2400" b="1" dirty="0"/>
              <a:t>RAW DATA Sheet:</a:t>
            </a:r>
          </a:p>
          <a:p>
            <a:r>
              <a:rPr lang="en-IN" sz="2400" dirty="0"/>
              <a:t>Employee Info: First Name, Gender, Start Date, Last Login </a:t>
            </a:r>
            <a:r>
              <a:rPr lang="en-IN" sz="2400" dirty="0" err="1"/>
              <a:t>Time.Compensation</a:t>
            </a:r>
            <a:r>
              <a:rPr lang="en-IN" sz="2400" dirty="0"/>
              <a:t>: Salary, Bonus %.Management &amp; Team: Senior Management status, Team affiliation.</a:t>
            </a:r>
          </a:p>
          <a:p>
            <a:endParaRPr lang="en-IN" sz="2400" dirty="0"/>
          </a:p>
          <a:p>
            <a:endParaRPr lang="en-IN" sz="2400" dirty="0"/>
          </a:p>
          <a:p>
            <a:endParaRPr lang="en-IN" sz="2400" dirty="0"/>
          </a:p>
          <a:p>
            <a:r>
              <a:rPr lang="en-IN" sz="2400" b="1" dirty="0"/>
              <a:t>ANALYSIS Sheet:</a:t>
            </a:r>
          </a:p>
          <a:p>
            <a:r>
              <a:rPr lang="en-IN" sz="2400" dirty="0"/>
              <a:t>Gender-Based Salary Summary: Total salaries by </a:t>
            </a:r>
            <a:r>
              <a:rPr lang="en-IN" sz="2400" dirty="0" err="1"/>
              <a:t>gender.Grand</a:t>
            </a:r>
            <a:r>
              <a:rPr lang="en-IN" sz="2400" dirty="0"/>
              <a:t> Total: Overall salary </a:t>
            </a:r>
            <a:r>
              <a:rPr lang="en-IN" sz="2400" dirty="0" err="1"/>
              <a:t>expenditure.This</a:t>
            </a:r>
            <a:r>
              <a:rPr lang="en-IN" sz="2400" dirty="0"/>
              <a:t> concise structure provides both detailed employee data and a high-level salary overview for quick insights.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220200" y="330881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7EF1CFD-3073-0807-4E1D-DEAB9EC86DEC}"/>
              </a:ext>
            </a:extLst>
          </p:cNvPr>
          <p:cNvSpPr txBox="1"/>
          <p:nvPr/>
        </p:nvSpPr>
        <p:spPr>
          <a:xfrm>
            <a:off x="721533" y="1600200"/>
            <a:ext cx="8299068" cy="5016758"/>
          </a:xfrm>
          <a:prstGeom prst="rect">
            <a:avLst/>
          </a:prstGeom>
          <a:noFill/>
        </p:spPr>
        <p:txBody>
          <a:bodyPr wrap="square">
            <a:spAutoFit/>
          </a:bodyPr>
          <a:lstStyle/>
          <a:p>
            <a:r>
              <a:rPr lang="en-IN" sz="2000" b="1" dirty="0"/>
              <a:t>Diverse Data Points</a:t>
            </a:r>
            <a:r>
              <a:rPr lang="en-IN" sz="2000" dirty="0"/>
              <a:t>: The inclusion of fields like Last Login Time and Start Date adds layers to the analysis, allowing you to explore employee engagement and tenure in relation to their compensation.</a:t>
            </a:r>
          </a:p>
          <a:p>
            <a:endParaRPr lang="en-IN" sz="2000" dirty="0"/>
          </a:p>
          <a:p>
            <a:r>
              <a:rPr lang="en-IN" sz="2000" b="1" dirty="0"/>
              <a:t>Performance Incentives</a:t>
            </a:r>
            <a:r>
              <a:rPr lang="en-IN" sz="2000" dirty="0"/>
              <a:t>: The Bonus % column offers a direct link between performance and rewards, providing a clear picture of how bonuses are distributed across different teams and roles.</a:t>
            </a:r>
          </a:p>
          <a:p>
            <a:endParaRPr lang="en-IN" sz="2000" dirty="0"/>
          </a:p>
          <a:p>
            <a:r>
              <a:rPr lang="en-IN" sz="2000" b="1" dirty="0"/>
              <a:t>Leadership Insights</a:t>
            </a:r>
            <a:r>
              <a:rPr lang="en-IN" sz="2000" dirty="0"/>
              <a:t>: The Senior Management indicator helps in identifying trends and patterns within leadership roles, enabling a focused analysis on how senior management is compensated compared to the rest of the workforce.</a:t>
            </a:r>
          </a:p>
          <a:p>
            <a:endParaRPr lang="en-IN" sz="2000" dirty="0"/>
          </a:p>
          <a:p>
            <a:r>
              <a:rPr lang="en-IN" sz="2000" b="1" dirty="0"/>
              <a:t>Team Dynamics</a:t>
            </a:r>
            <a:r>
              <a:rPr lang="en-IN" sz="2000" dirty="0"/>
              <a:t>: By categorizing employees by Team, you can </a:t>
            </a:r>
            <a:r>
              <a:rPr lang="en-IN" sz="2000" dirty="0" err="1"/>
              <a:t>analyze</a:t>
            </a:r>
            <a:r>
              <a:rPr lang="en-IN" sz="2000" dirty="0"/>
              <a:t> team-specific trends, such as which teams have the highest salaries, bonuses, or the most senior management members.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792</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THANGAM RAKESH</cp:lastModifiedBy>
  <cp:revision>15</cp:revision>
  <dcterms:created xsi:type="dcterms:W3CDTF">2024-03-29T15:07:22Z</dcterms:created>
  <dcterms:modified xsi:type="dcterms:W3CDTF">2024-08-30T07:30:25Z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