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sldIdLst>
    <p:sldId id="256" r:id="rId2"/>
    <p:sldId id="748" r:id="rId3"/>
    <p:sldId id="769" r:id="rId4"/>
    <p:sldId id="701" r:id="rId5"/>
    <p:sldId id="784" r:id="rId6"/>
    <p:sldId id="770" r:id="rId7"/>
    <p:sldId id="776" r:id="rId8"/>
    <p:sldId id="785" r:id="rId9"/>
    <p:sldId id="786" r:id="rId10"/>
    <p:sldId id="774" r:id="rId11"/>
    <p:sldId id="778" r:id="rId12"/>
    <p:sldId id="793" r:id="rId13"/>
    <p:sldId id="787" r:id="rId14"/>
    <p:sldId id="794" r:id="rId15"/>
    <p:sldId id="788" r:id="rId16"/>
    <p:sldId id="795" r:id="rId17"/>
    <p:sldId id="789" r:id="rId18"/>
    <p:sldId id="790" r:id="rId19"/>
    <p:sldId id="775" r:id="rId20"/>
    <p:sldId id="781" r:id="rId21"/>
    <p:sldId id="791" r:id="rId22"/>
    <p:sldId id="792" r:id="rId23"/>
    <p:sldId id="768" r:id="rId24"/>
    <p:sldId id="280" r:id="rId25"/>
    <p:sldId id="796" r:id="rId26"/>
  </p:sldIdLst>
  <p:sldSz cx="12190413" cy="6859588"/>
  <p:notesSz cx="6669088" cy="9926638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2925" indent="-1587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7438" indent="-349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0363" indent="-5238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4875" indent="-714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BCBCB"/>
    <a:srgbClr val="D60026"/>
    <a:srgbClr val="C0CEDA"/>
    <a:srgbClr val="9DD6A5"/>
    <a:srgbClr val="E28304"/>
    <a:srgbClr val="BF2E23"/>
    <a:srgbClr val="F1F5E7"/>
    <a:srgbClr val="6FA0DB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8" autoAdjust="0"/>
    <p:restoredTop sz="92044" autoAdjust="0"/>
  </p:normalViewPr>
  <p:slideViewPr>
    <p:cSldViewPr>
      <p:cViewPr varScale="1">
        <p:scale>
          <a:sx n="93" d="100"/>
          <a:sy n="93" d="100"/>
        </p:scale>
        <p:origin x="696" y="9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C3A6B0-5D57-4D84-9807-DD13F365EB9E}" type="datetimeFigureOut">
              <a:rPr lang="zh-CN" altLang="en-US"/>
              <a:pPr>
                <a:defRPr/>
              </a:pPr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0DF973-DCA0-4DB0-92C3-E684E721A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38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93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763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100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29140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4966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0795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6623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15975"/>
            <a:fld id="{C48F3758-CB2D-4415-85E2-1D229A26CC72}" type="slidenum">
              <a:rPr lang="zh-CN" altLang="en-US" smtClean="0">
                <a:latin typeface="Arial" pitchFamily="34" charset="0"/>
                <a:ea typeface="宋体" pitchFamily="2" charset="-122"/>
              </a:rPr>
              <a:pPr defTabSz="815975"/>
              <a:t>1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76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0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9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75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16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7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9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8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2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2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8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9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6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7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3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0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47725"/>
            <a:ext cx="70675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7838293" y="6383338"/>
            <a:ext cx="3789362" cy="2857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100" dirty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0000"/>
                </a:solidFill>
              </a:rPr>
              <a:t>© </a:t>
            </a:r>
            <a:r>
              <a:rPr lang="zh-CN" altLang="en-US" sz="11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上海移远通信技术股份有限公司</a:t>
            </a:r>
            <a:r>
              <a:rPr lang="en-US" altLang="zh-CN" sz="1100" b="0" dirty="0" smtClean="0">
                <a:latin typeface="黑体" pitchFamily="2" charset="-122"/>
                <a:ea typeface="黑体" pitchFamily="2" charset="-122"/>
                <a:cs typeface="Arial" pitchFamily="34" charset="0"/>
              </a:rPr>
              <a:t>. </a:t>
            </a:r>
            <a:r>
              <a:rPr lang="zh-CN" altLang="en-US" sz="1100" b="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版权所有</a:t>
            </a:r>
            <a:endParaRPr lang="en-US" altLang="zh-CN" sz="1100" b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2941" y="3352393"/>
            <a:ext cx="9086777" cy="43459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2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  <a:prstGeom prst="rect">
            <a:avLst/>
          </a:prstGeom>
        </p:spPr>
        <p:txBody>
          <a:bodyPr/>
          <a:lstStyle>
            <a:lvl1pPr algn="r">
              <a:defRPr sz="5400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7168259" y="4713949"/>
            <a:ext cx="4338673" cy="285367"/>
          </a:xfrm>
          <a:prstGeom prst="rect">
            <a:avLst/>
          </a:prstGeom>
        </p:spPr>
        <p:txBody>
          <a:bodyPr anchor="ctr"/>
          <a:lstStyle>
            <a:lvl1pPr marL="414455" marR="0" indent="-414455" algn="r" defTabSz="105165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28071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4164" y="715150"/>
            <a:ext cx="2778094" cy="4634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36057" y="987124"/>
            <a:ext cx="11318300" cy="5234292"/>
          </a:xfrm>
          <a:prstGeom prst="rect">
            <a:avLst/>
          </a:prstGeom>
        </p:spPr>
        <p:txBody>
          <a:bodyPr/>
          <a:lstStyle>
            <a:lvl1pPr marL="414038" indent="-414038">
              <a:spcBef>
                <a:spcPts val="621"/>
              </a:spcBef>
              <a:buNone/>
              <a:defRPr sz="21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  <a:lvl2pPr marL="231861" indent="-227721">
              <a:spcBef>
                <a:spcPts val="621"/>
              </a:spcBef>
              <a:buClr>
                <a:srgbClr val="FF0000"/>
              </a:buClr>
              <a:buSzPct val="120000"/>
              <a:buFont typeface="Arial" pitchFamily="34" charset="0"/>
              <a:buChar char="▪"/>
              <a:defRPr sz="21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2pPr>
            <a:lvl3pPr marL="4471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3pPr>
            <a:lvl4pPr marL="6624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4pPr>
            <a:lvl5pPr marL="88190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Administrator\Desktop\81328552_hu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" b="15326"/>
          <a:stretch/>
        </p:blipFill>
        <p:spPr bwMode="auto">
          <a:xfrm>
            <a:off x="0" y="-50255"/>
            <a:ext cx="12190413" cy="69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4164" y="715150"/>
            <a:ext cx="2778094" cy="463492"/>
          </a:xfrm>
          <a:prstGeom prst="rect">
            <a:avLst/>
          </a:prstGeom>
          <a:noFill/>
        </p:spPr>
      </p:pic>
      <p:pic>
        <p:nvPicPr>
          <p:cNvPr id="6" name="Picture 2" descr="F:\备份\20170515\20170427132218494-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97075" y="3247905"/>
            <a:ext cx="10921304" cy="3139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36563" y="985838"/>
            <a:ext cx="11317287" cy="52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/>
              <a:t>Textmasterformate durch Klicken bearbeiten</a:t>
            </a:r>
          </a:p>
          <a:p>
            <a:pPr lvl="1"/>
            <a:r>
              <a:rPr lang="de-DE" altLang="zh-CN" dirty="0"/>
              <a:t>Zweite Ebene</a:t>
            </a:r>
          </a:p>
          <a:p>
            <a:pPr lvl="2"/>
            <a:r>
              <a:rPr lang="de-DE" altLang="zh-CN" dirty="0"/>
              <a:t>Dritte Ebene</a:t>
            </a:r>
          </a:p>
          <a:p>
            <a:pPr lvl="3"/>
            <a:r>
              <a:rPr lang="de-DE" altLang="zh-CN" dirty="0"/>
              <a:t>Vierte Ebene</a:t>
            </a:r>
          </a:p>
          <a:p>
            <a:pPr lvl="4"/>
            <a:r>
              <a:rPr lang="de-DE" altLang="zh-CN" dirty="0"/>
              <a:t>Fünfte Ebene</a:t>
            </a:r>
          </a:p>
        </p:txBody>
      </p:sp>
      <p:pic>
        <p:nvPicPr>
          <p:cNvPr id="1027" name="Picture 5" descr="C:\Documents and Settings\Administrator\桌面\LOG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82188" y="500063"/>
            <a:ext cx="19256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占位符 20"/>
          <p:cNvSpPr>
            <a:spLocks noGrp="1"/>
          </p:cNvSpPr>
          <p:nvPr>
            <p:ph type="title"/>
          </p:nvPr>
        </p:nvSpPr>
        <p:spPr bwMode="auto">
          <a:xfrm>
            <a:off x="344488" y="500836"/>
            <a:ext cx="111537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426452" y="6483018"/>
            <a:ext cx="5045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1087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@ 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上海移远通信技术股份有限公司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|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2018.02 |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Page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2863516" y="6473493"/>
            <a:ext cx="737616" cy="365210"/>
          </a:xfrm>
          <a:prstGeom prst="rect">
            <a:avLst/>
          </a:prstGeom>
        </p:spPr>
        <p:txBody>
          <a:bodyPr lIns="121917" tIns="60958" rIns="121917" bIns="60958"/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0C913308-F349-4B6D-A68A-DD1791B4A57B}" type="slidenum">
              <a:rPr lang="zh-CN" altLang="en-US" sz="8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pPr/>
              <a:t>‹#›</a:t>
            </a:fld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TextBox 5"/>
          <p:cNvSpPr txBox="1"/>
          <p:nvPr userDrawn="1"/>
        </p:nvSpPr>
        <p:spPr>
          <a:xfrm>
            <a:off x="6731650" y="6483018"/>
            <a:ext cx="5045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r" defTabSz="1087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版本：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V3.6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| 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状态：受控文件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9" r:id="rId1"/>
    <p:sldLayoutId id="2147486445" r:id="rId2"/>
    <p:sldLayoutId id="2147486446" r:id="rId3"/>
    <p:sldLayoutId id="2147486466" r:id="rId4"/>
  </p:sldLayoutIdLst>
  <p:hf hdr="0"/>
  <p:txStyles>
    <p:titleStyle>
      <a:lvl1pPr algn="l" defTabSz="1087438" rtl="0" eaLnBrk="0" fontAlgn="base" hangingPunct="0">
        <a:spcBef>
          <a:spcPct val="0"/>
        </a:spcBef>
        <a:spcAft>
          <a:spcPct val="0"/>
        </a:spcAft>
        <a:tabLst>
          <a:tab pos="3676650" algn="l"/>
        </a:tabLst>
        <a:defRPr sz="2800" b="0" kern="1200">
          <a:solidFill>
            <a:schemeClr val="tx1">
              <a:lumMod val="75000"/>
              <a:lumOff val="25000"/>
            </a:schemeClr>
          </a:solidFill>
          <a:latin typeface="黑体" pitchFamily="2" charset="-122"/>
          <a:ea typeface="黑体" pitchFamily="2" charset="-122"/>
          <a:cs typeface="+mj-cs"/>
        </a:defRPr>
      </a:lvl1pPr>
      <a:lvl2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2pPr>
      <a:lvl3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3pPr>
      <a:lvl4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4pPr>
      <a:lvl5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5pPr>
      <a:lvl6pPr marL="525828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6pPr>
      <a:lvl7pPr marL="1051655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7pPr>
      <a:lvl8pPr marL="1577483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8pPr>
      <a:lvl9pPr marL="2103311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9pPr>
    </p:titleStyle>
    <p:bodyStyle>
      <a:lvl1pPr marL="409575" indent="-409575" algn="l" defTabSz="1087438" rtl="0" eaLnBrk="0" fontAlgn="base" hangingPunct="0">
        <a:spcBef>
          <a:spcPts val="613"/>
        </a:spcBef>
        <a:spcAft>
          <a:spcPct val="0"/>
        </a:spcAft>
        <a:buFont typeface="Arial" pitchFamily="34" charset="0"/>
        <a:buChar char="•"/>
        <a:defRPr sz="3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227013" indent="-223838" algn="l" defTabSz="1087438" rtl="0" eaLnBrk="0" fontAlgn="base" hangingPunct="0">
        <a:spcBef>
          <a:spcPts val="613"/>
        </a:spcBef>
        <a:spcAft>
          <a:spcPct val="0"/>
        </a:spcAft>
        <a:buClr>
          <a:srgbClr val="FF0000"/>
        </a:buClr>
        <a:buSzPct val="120000"/>
        <a:buFont typeface="Arial" pitchFamily="34" charset="0"/>
        <a:buChar char="▪"/>
        <a:defRPr sz="32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4429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6588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879475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993274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06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38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0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3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63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95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27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59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9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62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854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586730"/>
          </a:xfrm>
        </p:spPr>
        <p:txBody>
          <a:bodyPr/>
          <a:lstStyle/>
          <a:p>
            <a:r>
              <a:rPr lang="en-US" altLang="zh-CN" sz="1600" dirty="0" err="1" smtClean="0">
                <a:latin typeface="黑体" pitchFamily="2" charset="-122"/>
                <a:ea typeface="黑体" pitchFamily="2" charset="-122"/>
              </a:rPr>
              <a:t>Hayden.Wang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2019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05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月</a:t>
            </a:r>
            <a:endParaRPr lang="zh-CN" altLang="en-US" sz="1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314170" y="1557586"/>
            <a:ext cx="6192688" cy="1463461"/>
          </a:xfrm>
        </p:spPr>
        <p:txBody>
          <a:bodyPr/>
          <a:lstStyle/>
          <a:p>
            <a:r>
              <a:rPr lang="zh-CN" altLang="en-US" sz="4800" dirty="0"/>
              <a:t>海思平台</a:t>
            </a:r>
            <a:r>
              <a:rPr lang="en-US" altLang="zh-CN" sz="4800" dirty="0"/>
              <a:t>NB-</a:t>
            </a:r>
            <a:r>
              <a:rPr lang="en-US" altLang="zh-CN" sz="4800" dirty="0" err="1"/>
              <a:t>IoT</a:t>
            </a:r>
            <a:r>
              <a:rPr lang="zh-CN" altLang="en-US" sz="4800" dirty="0"/>
              <a:t>系列模组功能</a:t>
            </a:r>
            <a:r>
              <a:rPr lang="zh-CN" altLang="en-US" sz="4800" dirty="0" smtClean="0"/>
              <a:t>介绍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81363" y="715150"/>
            <a:ext cx="4095541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364" y="1430299"/>
            <a:ext cx="4095540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1364" y="2143910"/>
            <a:ext cx="4095540" cy="642173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1976" y="74075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Hisi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平台系列模组</a:t>
            </a:r>
          </a:p>
        </p:txBody>
      </p:sp>
      <p:sp>
        <p:nvSpPr>
          <p:cNvPr id="8" name="矩形 7"/>
          <p:cNvSpPr/>
          <p:nvPr/>
        </p:nvSpPr>
        <p:spPr>
          <a:xfrm>
            <a:off x="1021976" y="143631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各模组软件功能差异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232" y="2866228"/>
            <a:ext cx="4096672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0844" y="291564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云平台连接功能</a:t>
            </a:r>
          </a:p>
        </p:txBody>
      </p:sp>
      <p:sp>
        <p:nvSpPr>
          <p:cNvPr id="16" name="矩形 15"/>
          <p:cNvSpPr/>
          <p:nvPr/>
        </p:nvSpPr>
        <p:spPr>
          <a:xfrm>
            <a:off x="982638" y="213365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UDP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的使用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6613" y="1413570"/>
            <a:ext cx="114237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AT+QREGSWT=2             //Disable registration function of Huawei’s </a:t>
            </a:r>
            <a:r>
              <a:rPr lang="en-US" altLang="zh-CN" sz="1600" dirty="0" err="1"/>
              <a:t>IoT</a:t>
            </a:r>
            <a:r>
              <a:rPr lang="en-US" altLang="zh-CN" sz="1600" dirty="0"/>
              <a:t> platform</a:t>
            </a:r>
          </a:p>
          <a:p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…                      </a:t>
            </a:r>
            <a:r>
              <a:rPr lang="en-US" altLang="zh-CN" sz="1600" dirty="0" smtClean="0"/>
              <a:t>                </a:t>
            </a:r>
            <a:r>
              <a:rPr lang="en-US" altLang="zh-CN" sz="1600" dirty="0"/>
              <a:t>//Connect to network</a:t>
            </a:r>
          </a:p>
          <a:p>
            <a:r>
              <a:rPr lang="en-US" altLang="zh-CN" sz="1600" dirty="0"/>
              <a:t>AT+CGPADDR         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//Query the IP address of the module</a:t>
            </a:r>
          </a:p>
          <a:p>
            <a:r>
              <a:rPr lang="en-US" altLang="zh-CN" sz="1600" dirty="0"/>
              <a:t>+CGPADDR:0,10.3.42.109</a:t>
            </a:r>
          </a:p>
          <a:p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AT+NSOCR=DGRAM,17,0,1    //Create a socket</a:t>
            </a:r>
          </a:p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AT+NSOST=1,220.180.239.212,8012,5,1245783132,100 //Send a message</a:t>
            </a:r>
          </a:p>
          <a:p>
            <a:r>
              <a:rPr lang="en-US" altLang="zh-CN" sz="1600" dirty="0"/>
              <a:t>1,5</a:t>
            </a:r>
          </a:p>
          <a:p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+NSOSTR:1,100,1          </a:t>
            </a:r>
            <a:r>
              <a:rPr lang="en-US" altLang="zh-CN" sz="1600" dirty="0" smtClean="0"/>
              <a:t> //</a:t>
            </a:r>
            <a:r>
              <a:rPr lang="en-US" altLang="zh-CN" sz="1600" dirty="0"/>
              <a:t>Datagram is sent by RF</a:t>
            </a:r>
          </a:p>
          <a:p>
            <a:r>
              <a:rPr lang="en-US" altLang="zh-CN" sz="1600" dirty="0"/>
              <a:t>+NSONMI:1,5             </a:t>
            </a:r>
            <a:r>
              <a:rPr lang="en-US" altLang="zh-CN" sz="1600" dirty="0" smtClean="0"/>
              <a:t>     </a:t>
            </a:r>
            <a:r>
              <a:rPr lang="en-US" altLang="zh-CN" sz="1600" dirty="0"/>
              <a:t>//Received the message</a:t>
            </a:r>
          </a:p>
          <a:p>
            <a:r>
              <a:rPr lang="en-US" altLang="zh-CN" sz="1600" dirty="0"/>
              <a:t>AT+NSORF=1,5       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//Read the message</a:t>
            </a:r>
          </a:p>
          <a:p>
            <a:r>
              <a:rPr lang="en-US" altLang="zh-CN" sz="1600" dirty="0"/>
              <a:t>1,220.180.239.212,8012,5,1245783132,0</a:t>
            </a:r>
          </a:p>
          <a:p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AT+NSOCL=1            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//Close the socket</a:t>
            </a:r>
          </a:p>
          <a:p>
            <a:r>
              <a:rPr lang="en-US" altLang="zh-CN" sz="1600" dirty="0"/>
              <a:t>OK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14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UDP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的注意点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622" y="1845618"/>
            <a:ext cx="5760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需要关闭</a:t>
            </a:r>
            <a:r>
              <a:rPr lang="en-US" altLang="zh-CN" sz="2800" dirty="0" smtClean="0"/>
              <a:t>OC </a:t>
            </a:r>
            <a:r>
              <a:rPr lang="zh-CN" altLang="en-US" sz="2800" dirty="0" smtClean="0"/>
              <a:t>平台的自动注册功能。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必须使用</a:t>
            </a:r>
            <a:r>
              <a:rPr lang="en-US" altLang="zh-CN" sz="2800" dirty="0" smtClean="0"/>
              <a:t>AT+NSOCR</a:t>
            </a:r>
            <a:r>
              <a:rPr lang="zh-CN" altLang="en-US" sz="2800" dirty="0" smtClean="0"/>
              <a:t>命令返回的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的编号。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命令返回</a:t>
            </a:r>
            <a:r>
              <a:rPr lang="en-US" altLang="zh-CN" sz="2800" dirty="0" smtClean="0"/>
              <a:t>OK </a:t>
            </a:r>
            <a:r>
              <a:rPr lang="zh-CN" altLang="en-US" sz="2800" dirty="0" smtClean="0"/>
              <a:t>不能指示数据成功发送的</a:t>
            </a:r>
            <a:r>
              <a:rPr lang="en-US" altLang="zh-CN" sz="2800" dirty="0" smtClean="0"/>
              <a:t>UDP</a:t>
            </a:r>
            <a:r>
              <a:rPr lang="zh-CN" altLang="en-US" sz="2800" dirty="0" smtClean="0"/>
              <a:t>服务器。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/>
              <a:t>可以</a:t>
            </a:r>
            <a:r>
              <a:rPr lang="zh-CN" altLang="en-US" sz="2800" dirty="0" smtClean="0"/>
              <a:t>通过通过</a:t>
            </a:r>
            <a:r>
              <a:rPr lang="en-US" altLang="zh-CN" sz="2800" b="1" dirty="0"/>
              <a:t>&lt;sequence&gt;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参数来指示数据的发送情况。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06" y="2349674"/>
            <a:ext cx="34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TCP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的使用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6614" y="1557586"/>
            <a:ext cx="102971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AT+QREGSWT=2                  </a:t>
            </a:r>
            <a:r>
              <a:rPr lang="en-US" altLang="zh-CN" sz="1400" dirty="0" smtClean="0"/>
              <a:t>          </a:t>
            </a:r>
            <a:r>
              <a:rPr lang="en-US" altLang="zh-CN" sz="1400" dirty="0"/>
              <a:t>//Disable registration function of Huawei’s </a:t>
            </a:r>
            <a:r>
              <a:rPr lang="en-US" altLang="zh-CN" sz="1400" dirty="0" err="1"/>
              <a:t>IoT</a:t>
            </a:r>
            <a:r>
              <a:rPr lang="en-US" altLang="zh-CN" sz="1400" dirty="0"/>
              <a:t> platform</a:t>
            </a:r>
          </a:p>
          <a:p>
            <a:r>
              <a:rPr lang="en-US" altLang="zh-CN" sz="1400" dirty="0"/>
              <a:t>OK</a:t>
            </a:r>
          </a:p>
          <a:p>
            <a:r>
              <a:rPr lang="en-US" altLang="zh-CN" sz="1400" dirty="0"/>
              <a:t>…                            </a:t>
            </a:r>
            <a:r>
              <a:rPr lang="en-US" altLang="zh-CN" sz="1400" dirty="0" smtClean="0"/>
              <a:t>                         </a:t>
            </a:r>
            <a:r>
              <a:rPr lang="en-US" altLang="zh-CN" sz="1400" dirty="0"/>
              <a:t>//Attach on network</a:t>
            </a:r>
          </a:p>
          <a:p>
            <a:r>
              <a:rPr lang="en-US" altLang="zh-CN" sz="1400" dirty="0"/>
              <a:t>AT+CGPADDR                   </a:t>
            </a:r>
            <a:r>
              <a:rPr lang="en-US" altLang="zh-CN" sz="1400" dirty="0" smtClean="0"/>
              <a:t>             </a:t>
            </a:r>
            <a:r>
              <a:rPr lang="en-US" altLang="zh-CN" sz="1400" dirty="0"/>
              <a:t>//Query the IP address of the module</a:t>
            </a:r>
          </a:p>
          <a:p>
            <a:r>
              <a:rPr lang="en-US" altLang="zh-CN" sz="1400" dirty="0"/>
              <a:t>+CGPADDR:0,10.3.42.79</a:t>
            </a:r>
          </a:p>
          <a:p>
            <a:r>
              <a:rPr lang="en-US" altLang="zh-CN" sz="1400" dirty="0"/>
              <a:t>OK</a:t>
            </a:r>
          </a:p>
          <a:p>
            <a:r>
              <a:rPr lang="en-US" altLang="zh-CN" sz="1400" dirty="0"/>
              <a:t>AT+NSOCR=STREAM,6,0,1      </a:t>
            </a:r>
            <a:r>
              <a:rPr lang="en-US" altLang="zh-CN" sz="1400" dirty="0" smtClean="0"/>
              <a:t>     </a:t>
            </a:r>
            <a:r>
              <a:rPr lang="en-US" altLang="zh-CN" sz="1400" dirty="0"/>
              <a:t>//Create a socket</a:t>
            </a:r>
          </a:p>
          <a:p>
            <a:r>
              <a:rPr lang="en-US" altLang="zh-CN" sz="1400" dirty="0"/>
              <a:t>1 </a:t>
            </a:r>
          </a:p>
          <a:p>
            <a:r>
              <a:rPr lang="en-US" altLang="zh-CN" sz="1400" dirty="0"/>
              <a:t>OK</a:t>
            </a:r>
          </a:p>
          <a:p>
            <a:r>
              <a:rPr lang="en-US" altLang="zh-CN" sz="1400" dirty="0"/>
              <a:t>AT+NSOCO=1,220.180.239.212,8009 //Connect to the server</a:t>
            </a:r>
          </a:p>
          <a:p>
            <a:r>
              <a:rPr lang="en-US" altLang="zh-CN" sz="1400" dirty="0"/>
              <a:t>OK</a:t>
            </a:r>
          </a:p>
          <a:p>
            <a:r>
              <a:rPr lang="en-US" altLang="zh-CN" sz="1400" dirty="0"/>
              <a:t>AT+NSOSD=1,4,01020304,0x100,101 //Send the messages</a:t>
            </a:r>
          </a:p>
          <a:p>
            <a:r>
              <a:rPr lang="en-US" altLang="zh-CN" sz="1400" dirty="0"/>
              <a:t>1,4</a:t>
            </a:r>
          </a:p>
          <a:p>
            <a:r>
              <a:rPr lang="en-US" altLang="zh-CN" sz="1400" dirty="0"/>
              <a:t>OK</a:t>
            </a:r>
          </a:p>
          <a:p>
            <a:r>
              <a:rPr lang="en-US" altLang="zh-CN" sz="1400" dirty="0"/>
              <a:t>+NSOSTR:1,101,1                 </a:t>
            </a:r>
            <a:r>
              <a:rPr lang="en-US" altLang="zh-CN" sz="1400" dirty="0" smtClean="0"/>
              <a:t>             //</a:t>
            </a:r>
            <a:r>
              <a:rPr lang="en-US" altLang="zh-CN" sz="1400" dirty="0"/>
              <a:t>Datagram has been confirmed to be received by the server</a:t>
            </a:r>
          </a:p>
          <a:p>
            <a:r>
              <a:rPr lang="en-US" altLang="zh-CN" sz="1400" dirty="0"/>
              <a:t>+NSONMI:1,4                   </a:t>
            </a:r>
            <a:r>
              <a:rPr lang="en-US" altLang="zh-CN" sz="1400" dirty="0" smtClean="0"/>
              <a:t>                   </a:t>
            </a:r>
            <a:r>
              <a:rPr lang="en-US" altLang="zh-CN" sz="1400" dirty="0"/>
              <a:t>//Received the message</a:t>
            </a:r>
          </a:p>
          <a:p>
            <a:r>
              <a:rPr lang="en-US" altLang="zh-CN" sz="1400" dirty="0"/>
              <a:t>AT+NSORF=1,4                    </a:t>
            </a:r>
            <a:r>
              <a:rPr lang="en-US" altLang="zh-CN" sz="1400" dirty="0" smtClean="0"/>
              <a:t>              //</a:t>
            </a:r>
            <a:r>
              <a:rPr lang="en-US" altLang="zh-CN" sz="1400" dirty="0"/>
              <a:t>Read the message</a:t>
            </a:r>
          </a:p>
          <a:p>
            <a:r>
              <a:rPr lang="en-US" altLang="zh-CN" sz="1400" dirty="0"/>
              <a:t>1,220.180.239.212,8009,4,01020304,0</a:t>
            </a:r>
          </a:p>
          <a:p>
            <a:r>
              <a:rPr lang="en-US" altLang="zh-CN" sz="1400" dirty="0"/>
              <a:t>OK</a:t>
            </a:r>
          </a:p>
          <a:p>
            <a:r>
              <a:rPr lang="en-US" altLang="zh-CN" sz="1400" dirty="0"/>
              <a:t>AT+NSOCL=1                   </a:t>
            </a:r>
            <a:r>
              <a:rPr lang="en-US" altLang="zh-CN" sz="1400" dirty="0" smtClean="0"/>
              <a:t>                  </a:t>
            </a:r>
            <a:r>
              <a:rPr lang="en-US" altLang="zh-CN" sz="1400" dirty="0"/>
              <a:t>//Close the socket</a:t>
            </a:r>
          </a:p>
          <a:p>
            <a:r>
              <a:rPr lang="en-US" altLang="zh-CN" sz="1400" dirty="0"/>
              <a:t>OK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</a:t>
            </a:r>
            <a:r>
              <a:rPr lang="en-US" altLang="zh-CN" sz="2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TCP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的注意点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598" y="1269554"/>
            <a:ext cx="7416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需要关闭</a:t>
            </a:r>
            <a:r>
              <a:rPr lang="en-US" altLang="zh-CN" sz="2800" dirty="0" smtClean="0"/>
              <a:t>OC </a:t>
            </a:r>
            <a:r>
              <a:rPr lang="zh-CN" altLang="en-US" sz="2800" dirty="0" smtClean="0"/>
              <a:t>平台的自动注册功能。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必须使用</a:t>
            </a:r>
            <a:r>
              <a:rPr lang="en-US" altLang="zh-CN" sz="2800" dirty="0" smtClean="0"/>
              <a:t>AT+NSOCR</a:t>
            </a:r>
            <a:r>
              <a:rPr lang="zh-CN" altLang="en-US" sz="2800" dirty="0" smtClean="0"/>
              <a:t>命令返回的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的编号。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命令返回</a:t>
            </a:r>
            <a:r>
              <a:rPr lang="en-US" altLang="zh-CN" sz="2800" dirty="0" smtClean="0"/>
              <a:t>OK </a:t>
            </a:r>
            <a:r>
              <a:rPr lang="zh-CN" altLang="en-US" sz="2800" dirty="0" smtClean="0"/>
              <a:t>不能指示数据成功发送的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服务器。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/>
              <a:t>可以</a:t>
            </a:r>
            <a:r>
              <a:rPr lang="zh-CN" altLang="en-US" sz="2800" dirty="0" smtClean="0"/>
              <a:t>通过通过</a:t>
            </a:r>
            <a:r>
              <a:rPr lang="en-US" altLang="zh-CN" sz="2800" b="1" dirty="0"/>
              <a:t>&lt;sequence&gt;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参数来指示数据的发送情况。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+NSOSTR:&lt;socket&gt;,&lt;sequence&gt;,&lt;status&gt;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可以指示数据被接收的情况。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若网络不好的时候， 关闭</a:t>
            </a:r>
            <a:r>
              <a:rPr lang="en-US" altLang="zh-CN" sz="2800" dirty="0" err="1" smtClean="0"/>
              <a:t>Scoket</a:t>
            </a:r>
            <a:r>
              <a:rPr lang="zh-CN" altLang="en-US" sz="2800" dirty="0" smtClean="0"/>
              <a:t>底层超时时间为</a:t>
            </a:r>
            <a:r>
              <a:rPr lang="en-US" altLang="zh-CN" sz="2800" dirty="0" smtClean="0"/>
              <a:t>120s</a:t>
            </a:r>
            <a:r>
              <a:rPr lang="zh-CN" altLang="en-US" sz="2800" dirty="0" smtClean="0"/>
              <a:t>。 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06" y="2349674"/>
            <a:ext cx="34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MQTT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590" y="1413570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Quectel_BC35-G&amp;BC28_MQTT_Application_Note_V1.0.pdf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90" y="2277666"/>
            <a:ext cx="700008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</a:t>
            </a:r>
            <a:r>
              <a:rPr lang="en-US" altLang="zh-CN" sz="2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MQTT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的注意点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235" y="1557586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已经获得了阿里的认证。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/>
              <a:t>不</a:t>
            </a:r>
            <a:r>
              <a:rPr lang="zh-CN" altLang="en-US" sz="2800" dirty="0" smtClean="0"/>
              <a:t>支持</a:t>
            </a:r>
            <a:r>
              <a:rPr lang="en-US" altLang="zh-CN" sz="2800" dirty="0" smtClean="0"/>
              <a:t>TLS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06" y="2349674"/>
            <a:ext cx="34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协议</a:t>
            </a: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CoAP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056" y="1413570"/>
            <a:ext cx="900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Quectel_BC35-G&amp;BC28_CoAP_Application_Note_V1.0.pdf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08" y="2205658"/>
            <a:ext cx="793588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LwM2M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62" y="1269554"/>
            <a:ext cx="4733333" cy="45142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4606" y="2997746"/>
            <a:ext cx="71449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LwM2M </a:t>
            </a:r>
            <a:r>
              <a:rPr lang="zh-CN" altLang="en-US" sz="4400" dirty="0" smtClean="0"/>
              <a:t>协议该怎么弄  ？？？？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95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81363" y="715150"/>
            <a:ext cx="4095541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364" y="1430299"/>
            <a:ext cx="4095540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1364" y="2143910"/>
            <a:ext cx="4095540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1976" y="74075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Hisi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平台系列模组</a:t>
            </a:r>
          </a:p>
        </p:txBody>
      </p:sp>
      <p:sp>
        <p:nvSpPr>
          <p:cNvPr id="8" name="矩形 7"/>
          <p:cNvSpPr/>
          <p:nvPr/>
        </p:nvSpPr>
        <p:spPr>
          <a:xfrm>
            <a:off x="1021976" y="143631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各模组软件功能差异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232" y="2866228"/>
            <a:ext cx="4096672" cy="642173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0844" y="291564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云平台连接功能</a:t>
            </a:r>
          </a:p>
        </p:txBody>
      </p:sp>
      <p:sp>
        <p:nvSpPr>
          <p:cNvPr id="16" name="矩形 15"/>
          <p:cNvSpPr/>
          <p:nvPr/>
        </p:nvSpPr>
        <p:spPr>
          <a:xfrm>
            <a:off x="982638" y="213365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81363" y="715150"/>
            <a:ext cx="4095541" cy="642173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364" y="1430299"/>
            <a:ext cx="4095540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1364" y="2143910"/>
            <a:ext cx="4095540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1976" y="74075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Hisi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平台系列模组</a:t>
            </a:r>
          </a:p>
        </p:txBody>
      </p:sp>
      <p:sp>
        <p:nvSpPr>
          <p:cNvPr id="8" name="矩形 7"/>
          <p:cNvSpPr/>
          <p:nvPr/>
        </p:nvSpPr>
        <p:spPr>
          <a:xfrm>
            <a:off x="1021976" y="143631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各模组软件功能差异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232" y="2866228"/>
            <a:ext cx="4096672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0844" y="291564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云平台连接功能</a:t>
            </a:r>
          </a:p>
        </p:txBody>
      </p:sp>
      <p:sp>
        <p:nvSpPr>
          <p:cNvPr id="16" name="矩形 15"/>
          <p:cNvSpPr/>
          <p:nvPr/>
        </p:nvSpPr>
        <p:spPr>
          <a:xfrm>
            <a:off x="982638" y="213365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云平台连接功能： 电信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IOT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平台连接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0" y="1053530"/>
            <a:ext cx="5500733" cy="30718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87" y="3006957"/>
            <a:ext cx="6282426" cy="300115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444290">
            <a:off x="5455679" y="318626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云平台连接功能： 移动</a:t>
            </a: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OneNET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平台连接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1125538"/>
            <a:ext cx="9086444" cy="52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云平台连接功能： 联通云平台连接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566" y="1845618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关于联通的云平台有收集到：泰利特平台、</a:t>
            </a:r>
            <a:r>
              <a:rPr lang="zh-CN" altLang="zh-CN" sz="2800" dirty="0"/>
              <a:t>华为</a:t>
            </a:r>
            <a:r>
              <a:rPr lang="en-US" altLang="zh-CN" sz="2800" dirty="0"/>
              <a:t>OC</a:t>
            </a:r>
            <a:r>
              <a:rPr lang="zh-CN" altLang="zh-CN" sz="2800" dirty="0"/>
              <a:t>平台， 诺基亚的睿信平台，艾拉平台，北京联通的</a:t>
            </a:r>
            <a:r>
              <a:rPr lang="en-US" altLang="zh-CN" sz="2800" dirty="0" err="1"/>
              <a:t>CoAP</a:t>
            </a:r>
            <a:r>
              <a:rPr lang="zh-CN" altLang="zh-CN" sz="2800" dirty="0" smtClean="0"/>
              <a:t>平台</a:t>
            </a:r>
            <a:r>
              <a:rPr lang="zh-CN" altLang="en-US" sz="2800" dirty="0" smtClean="0"/>
              <a:t>。  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联通的主力平台是什么？？   泰利特？？</a:t>
            </a:r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我们已经有</a:t>
            </a:r>
            <a:r>
              <a:rPr lang="en-US" altLang="zh-CN" sz="2800" dirty="0" smtClean="0"/>
              <a:t>BETA</a:t>
            </a:r>
            <a:r>
              <a:rPr lang="zh-CN" altLang="en-US" sz="2800" dirty="0" smtClean="0"/>
              <a:t>版本可以连接联通泰利特的平台。</a:t>
            </a:r>
            <a:endParaRPr lang="en-US" altLang="zh-CN" sz="2800" dirty="0"/>
          </a:p>
        </p:txBody>
      </p:sp>
      <p:pic>
        <p:nvPicPr>
          <p:cNvPr id="5122" name="Picture 2" descr="https://i03piccdn.sogoucdn.com/efd776087d4dbb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590" y="4221882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056" y="333450"/>
            <a:ext cx="11062648" cy="446548"/>
          </a:xfrm>
        </p:spPr>
        <p:txBody>
          <a:bodyPr/>
          <a:lstStyle/>
          <a:p>
            <a:r>
              <a:rPr lang="zh-CN" altLang="en-US" dirty="0" smtClean="0"/>
              <a:t>常见问题交流与梳理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0590" y="1485578"/>
            <a:ext cx="3350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4606" y="1197546"/>
            <a:ext cx="101236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1600" b="1" dirty="0"/>
              <a:t>华为</a:t>
            </a:r>
            <a:r>
              <a:rPr lang="x-none" altLang="zh-CN" sz="1600" b="1" dirty="0"/>
              <a:t>IoT</a:t>
            </a:r>
            <a:r>
              <a:rPr lang="zh-CN" altLang="zh-CN" sz="1600" b="1" dirty="0"/>
              <a:t>平台</a:t>
            </a:r>
          </a:p>
          <a:p>
            <a:r>
              <a:rPr lang="x-none" altLang="zh-CN" sz="1600" b="1" dirty="0"/>
              <a:t> </a:t>
            </a:r>
            <a:endParaRPr lang="zh-CN" altLang="zh-CN" sz="16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在不使用连接华为</a:t>
            </a:r>
            <a:r>
              <a:rPr lang="en-US" altLang="zh-CN" sz="1600" dirty="0"/>
              <a:t>IoT</a:t>
            </a:r>
            <a:r>
              <a:rPr lang="zh-CN" altLang="zh-CN" sz="1600" dirty="0"/>
              <a:t>平台功能时，请使用</a:t>
            </a:r>
            <a:r>
              <a:rPr lang="en-US" altLang="zh-CN" sz="1600" b="1" dirty="0"/>
              <a:t>AT+QREGSWT=2</a:t>
            </a:r>
            <a:r>
              <a:rPr lang="zh-CN" altLang="zh-CN" sz="1600" dirty="0"/>
              <a:t>命令设置禁止注册模式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 smtClean="0"/>
              <a:t>平台的</a:t>
            </a:r>
            <a:r>
              <a:rPr lang="en-US" altLang="zh-CN" sz="1600" b="1" dirty="0" smtClean="0"/>
              <a:t>Lifetime </a:t>
            </a:r>
            <a:r>
              <a:rPr lang="zh-CN" altLang="en-US" sz="1600" b="1" dirty="0" smtClean="0"/>
              <a:t>参数，默认是每</a:t>
            </a:r>
            <a:r>
              <a:rPr lang="en-US" altLang="zh-CN" sz="1600" b="1" dirty="0" smtClean="0"/>
              <a:t>24</a:t>
            </a:r>
            <a:r>
              <a:rPr lang="zh-CN" altLang="en-US" sz="1600" b="1" dirty="0" smtClean="0"/>
              <a:t>*</a:t>
            </a:r>
            <a:r>
              <a:rPr lang="en-US" altLang="zh-CN" sz="1600" b="1" dirty="0" smtClean="0"/>
              <a:t>0.9H </a:t>
            </a:r>
            <a:r>
              <a:rPr lang="zh-CN" altLang="en-US" sz="1600" b="1" dirty="0" smtClean="0"/>
              <a:t>更新一次。</a:t>
            </a:r>
            <a:endParaRPr lang="zh-CN" altLang="zh-CN" sz="1600" b="1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pPr lvl="1"/>
            <a:r>
              <a:rPr lang="x-none" altLang="zh-CN" sz="1600" b="1" dirty="0"/>
              <a:t>OneNET</a:t>
            </a:r>
            <a:r>
              <a:rPr lang="zh-CN" altLang="zh-CN" sz="1600" b="1" dirty="0"/>
              <a:t>平台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pPr lvl="0"/>
            <a:r>
              <a:rPr lang="en-US" altLang="zh-CN" sz="1600" dirty="0"/>
              <a:t>Observe</a:t>
            </a:r>
            <a:r>
              <a:rPr lang="zh-CN" altLang="zh-CN" sz="1600" dirty="0"/>
              <a:t>请求默认情况下是由模组自动回复；如果需要由</a:t>
            </a:r>
            <a:r>
              <a:rPr lang="en-US" altLang="zh-CN" sz="1600" dirty="0"/>
              <a:t>MCU</a:t>
            </a:r>
            <a:r>
              <a:rPr lang="zh-CN" altLang="zh-CN" sz="1600" dirty="0"/>
              <a:t>回复，则需要使用</a:t>
            </a:r>
            <a:r>
              <a:rPr lang="en-US" altLang="zh-CN" sz="1600" b="1" dirty="0"/>
              <a:t>AT+MIPLCONFIG=3,0</a:t>
            </a:r>
            <a:r>
              <a:rPr lang="zh-CN" altLang="zh-CN" sz="1600" dirty="0"/>
              <a:t>禁止模组自动回复。注意该配置必须在创建通信套件之前。</a:t>
            </a:r>
          </a:p>
          <a:p>
            <a:pPr lvl="0"/>
            <a:r>
              <a:rPr lang="zh-CN" altLang="zh-CN" sz="1600" dirty="0"/>
              <a:t>使用</a:t>
            </a:r>
            <a:r>
              <a:rPr lang="en-US" altLang="zh-CN" sz="1600" b="1" dirty="0"/>
              <a:t>AT+MIPLCONFIG</a:t>
            </a:r>
            <a:r>
              <a:rPr lang="zh-CN" altLang="zh-CN" sz="1600" dirty="0"/>
              <a:t>命令配置的参数都是不保存在模组里的。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pPr lvl="1"/>
            <a:r>
              <a:rPr lang="x-none" altLang="zh-CN" sz="1600" b="1" dirty="0"/>
              <a:t>DM</a:t>
            </a:r>
            <a:r>
              <a:rPr lang="zh-CN" altLang="zh-CN" sz="1600" b="1" dirty="0"/>
              <a:t>平台接入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pPr lvl="0"/>
            <a:r>
              <a:rPr lang="en-US" altLang="zh-CN" sz="1600" dirty="0"/>
              <a:t>DM</a:t>
            </a:r>
            <a:r>
              <a:rPr lang="zh-CN" altLang="zh-CN" sz="1600" dirty="0"/>
              <a:t>平台的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地址是由域名解析得到的，域名解析服务器地址为</a:t>
            </a:r>
            <a:r>
              <a:rPr lang="en-US" altLang="zh-CN" sz="1600" dirty="0"/>
              <a:t>208.67.222.222</a:t>
            </a:r>
            <a:r>
              <a:rPr lang="zh-CN" altLang="zh-CN" sz="1600" dirty="0"/>
              <a:t>，如果该</a:t>
            </a:r>
            <a:r>
              <a:rPr lang="en-US" altLang="zh-CN" sz="1600" dirty="0"/>
              <a:t>IP</a:t>
            </a:r>
            <a:r>
              <a:rPr lang="zh-CN" altLang="zh-CN" sz="1600" dirty="0"/>
              <a:t>地址不可达则会域名解析失败。 如果该</a:t>
            </a:r>
            <a:r>
              <a:rPr lang="en-US" altLang="zh-CN" sz="1600" dirty="0"/>
              <a:t>IP</a:t>
            </a:r>
            <a:r>
              <a:rPr lang="zh-CN" altLang="zh-CN" sz="1600" dirty="0"/>
              <a:t>不可达，则域名解析至少需要花费</a:t>
            </a:r>
            <a:r>
              <a:rPr lang="en-US" altLang="zh-CN" sz="1600" dirty="0"/>
              <a:t>5</a:t>
            </a:r>
            <a:r>
              <a:rPr lang="zh-CN" altLang="zh-CN" sz="1600" dirty="0"/>
              <a:t>分钟时间才能结束返回。解析失败则使用默认</a:t>
            </a:r>
            <a:r>
              <a:rPr lang="en-US" altLang="zh-CN" sz="1600" dirty="0"/>
              <a:t>IP</a:t>
            </a:r>
            <a:r>
              <a:rPr lang="zh-CN" altLang="zh-CN" sz="1600" dirty="0"/>
              <a:t>地址。</a:t>
            </a:r>
          </a:p>
          <a:p>
            <a:pPr lvl="0"/>
            <a:r>
              <a:rPr lang="en-US" altLang="zh-CN" sz="1600" dirty="0"/>
              <a:t>DM</a:t>
            </a:r>
            <a:r>
              <a:rPr lang="zh-CN" altLang="zh-CN" sz="1600" dirty="0"/>
              <a:t>接入相关信息默认是上报到我司账号，如果需要使用客户账号则需要使用</a:t>
            </a:r>
            <a:r>
              <a:rPr lang="en-US" altLang="zh-CN" sz="1600" dirty="0"/>
              <a:t>AT+DMPCONFIG</a:t>
            </a:r>
            <a:r>
              <a:rPr lang="zh-CN" altLang="zh-CN" sz="1600" dirty="0"/>
              <a:t>配置，且重启生效； </a:t>
            </a:r>
          </a:p>
          <a:p>
            <a:pPr lvl="0"/>
            <a:r>
              <a:rPr lang="en-US" altLang="zh-CN" sz="1600" dirty="0"/>
              <a:t>BC35-G</a:t>
            </a:r>
            <a:r>
              <a:rPr lang="zh-CN" altLang="zh-CN" sz="1600" dirty="0"/>
              <a:t>和</a:t>
            </a:r>
            <a:r>
              <a:rPr lang="en-US" altLang="zh-CN" sz="1600" dirty="0"/>
              <a:t>BC28</a:t>
            </a:r>
            <a:r>
              <a:rPr lang="zh-CN" altLang="zh-CN" sz="1600" dirty="0"/>
              <a:t>的</a:t>
            </a:r>
            <a:r>
              <a:rPr lang="en-US" altLang="zh-CN" sz="1600" dirty="0"/>
              <a:t>DM</a:t>
            </a:r>
            <a:r>
              <a:rPr lang="zh-CN" altLang="zh-CN" sz="1600" dirty="0"/>
              <a:t>接入更新周期默认是</a:t>
            </a:r>
            <a:r>
              <a:rPr lang="en-US" altLang="zh-CN" sz="1600" dirty="0"/>
              <a:t>86400</a:t>
            </a:r>
            <a:r>
              <a:rPr lang="zh-CN" altLang="zh-CN" sz="1600" dirty="0"/>
              <a:t>秒，</a:t>
            </a:r>
            <a:r>
              <a:rPr lang="en-US" altLang="zh-CN" sz="1600" dirty="0"/>
              <a:t>BC95(R2.0) </a:t>
            </a:r>
            <a:r>
              <a:rPr lang="zh-CN" altLang="zh-CN" sz="1600" dirty="0"/>
              <a:t>更新周期默认是</a:t>
            </a:r>
            <a:r>
              <a:rPr lang="en-US" altLang="zh-CN" sz="1600" dirty="0"/>
              <a:t>900</a:t>
            </a:r>
            <a:r>
              <a:rPr lang="zh-CN" altLang="zh-CN" sz="1600" dirty="0"/>
              <a:t>秒，如果需要修改请使用</a:t>
            </a:r>
            <a:r>
              <a:rPr lang="en-US" altLang="zh-CN" sz="1600" dirty="0"/>
              <a:t>AT+DMPCONFIG</a:t>
            </a:r>
            <a:r>
              <a:rPr lang="zh-CN" altLang="zh-CN" sz="1600" dirty="0"/>
              <a:t>指令配置，重启生效；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27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6565" y="3786984"/>
            <a:ext cx="5286412" cy="73713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5165" tIns="52583" rIns="105165" bIns="52583">
            <a:spAutoFit/>
          </a:bodyPr>
          <a:lstStyle/>
          <a:p>
            <a:pPr defTabSz="1088171">
              <a:lnSpc>
                <a:spcPct val="150000"/>
              </a:lnSpc>
              <a:defRPr/>
            </a:pPr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上海市徐汇区虹梅路</a:t>
            </a:r>
            <a:r>
              <a:rPr lang="en-US" altLang="zh-CN" sz="1400" dirty="0" smtClean="0">
                <a:latin typeface="黑体" pitchFamily="2" charset="-122"/>
                <a:ea typeface="黑体" pitchFamily="2" charset="-122"/>
              </a:rPr>
              <a:t>1801</a:t>
            </a:r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号宏业大厦</a:t>
            </a:r>
            <a:r>
              <a:rPr lang="en-US" altLang="zh-CN" sz="1400" dirty="0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楼   邮编：</a:t>
            </a:r>
            <a:r>
              <a:rPr lang="en-US" altLang="zh-CN" sz="1400" dirty="0" smtClean="0">
                <a:latin typeface="黑体" pitchFamily="2" charset="-122"/>
                <a:ea typeface="黑体" pitchFamily="2" charset="-122"/>
              </a:rPr>
              <a:t>200233</a:t>
            </a:r>
            <a:endParaRPr lang="zh-CN" altLang="en-US" sz="1400" dirty="0" smtClean="0">
              <a:latin typeface="黑体" pitchFamily="2" charset="-122"/>
              <a:ea typeface="黑体" pitchFamily="2" charset="-122"/>
            </a:endParaRPr>
          </a:p>
          <a:p>
            <a:pPr defTabSz="1088171">
              <a:defRPr/>
            </a:pPr>
            <a:r>
              <a:rPr lang="fr-FR" sz="1000" dirty="0" smtClean="0">
                <a:latin typeface="Verdana" pitchFamily="34" charset="0"/>
              </a:rPr>
              <a:t>Tel</a:t>
            </a:r>
            <a:r>
              <a:rPr lang="fr-FR" sz="1000" dirty="0">
                <a:latin typeface="Verdana" pitchFamily="34" charset="0"/>
              </a:rPr>
              <a:t>: +</a:t>
            </a:r>
            <a:r>
              <a:rPr lang="fr-FR" sz="1000">
                <a:latin typeface="Verdana" pitchFamily="34" charset="0"/>
              </a:rPr>
              <a:t>86-21-5108 </a:t>
            </a:r>
            <a:r>
              <a:rPr lang="fr-FR" sz="1000" smtClean="0">
                <a:latin typeface="Verdana" pitchFamily="34" charset="0"/>
              </a:rPr>
              <a:t>6236  Email</a:t>
            </a:r>
            <a:r>
              <a:rPr lang="fr-FR" sz="1000" dirty="0">
                <a:latin typeface="Verdana" pitchFamily="34" charset="0"/>
              </a:rPr>
              <a:t>: </a:t>
            </a:r>
            <a:r>
              <a:rPr lang="fr-FR" altLang="zh-CN" sz="1000" b="1" dirty="0">
                <a:solidFill>
                  <a:srgbClr val="C00000"/>
                </a:solidFill>
                <a:latin typeface="Verdana" pitchFamily="34" charset="0"/>
              </a:rPr>
              <a:t>info@quectel.com </a:t>
            </a:r>
            <a:r>
              <a:rPr lang="fr-FR" sz="1000" b="1" dirty="0">
                <a:solidFill>
                  <a:srgbClr val="C00000"/>
                </a:solidFill>
                <a:latin typeface="Verdana" pitchFamily="34" charset="0"/>
              </a:rPr>
              <a:t>   </a:t>
            </a:r>
            <a:endParaRPr lang="fr-FR" sz="1000" b="1" dirty="0" smtClean="0">
              <a:solidFill>
                <a:srgbClr val="C00000"/>
              </a:solidFill>
              <a:latin typeface="Verdana" pitchFamily="34" charset="0"/>
            </a:endParaRPr>
          </a:p>
          <a:p>
            <a:pPr defTabSz="1088171">
              <a:defRPr/>
            </a:pPr>
            <a:r>
              <a:rPr lang="fr-FR" sz="1000" dirty="0" smtClean="0">
                <a:latin typeface="Verdana" pitchFamily="34" charset="0"/>
              </a:rPr>
              <a:t>Website</a:t>
            </a:r>
            <a:r>
              <a:rPr lang="fr-FR" sz="1000" dirty="0">
                <a:latin typeface="Verdana" pitchFamily="34" charset="0"/>
              </a:rPr>
              <a:t>: </a:t>
            </a:r>
            <a:r>
              <a:rPr lang="fr-FR" altLang="zh-CN" sz="1000" b="1" dirty="0">
                <a:solidFill>
                  <a:srgbClr val="C00000"/>
                </a:solidFill>
                <a:latin typeface="Verdana" pitchFamily="34" charset="0"/>
              </a:rPr>
              <a:t>www.quectel.com</a:t>
            </a:r>
            <a:endParaRPr lang="zh-CN" altLang="en-US" sz="1000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 bwMode="auto">
          <a:xfrm>
            <a:off x="5523702" y="2929728"/>
            <a:ext cx="2286016" cy="785818"/>
          </a:xfrm>
          <a:prstGeom prst="rect">
            <a:avLst/>
          </a:prstGeom>
          <a:noFill/>
          <a:ln>
            <a:noFill/>
          </a:ln>
          <a:extLst/>
        </p:spPr>
        <p:txBody>
          <a:bodyPr lIns="105165" tIns="52583" rIns="105165" bIns="52583" anchor="ctr"/>
          <a:lstStyle>
            <a:lvl1pPr algn="r" defTabSz="1087438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5pPr>
            <a:lvl6pPr marL="525828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6pPr>
            <a:lvl7pPr marL="1051655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7pPr>
            <a:lvl8pPr marL="1577483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8pPr>
            <a:lvl9pPr marL="2103311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9pPr>
          </a:lstStyle>
          <a:p>
            <a:pPr algn="l" defTabSz="946150">
              <a:spcBef>
                <a:spcPct val="50000"/>
              </a:spcBef>
              <a:defRPr/>
            </a:pPr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谢 谢</a:t>
            </a:r>
            <a:endParaRPr lang="en-US" altLang="zh-CN" sz="1800" b="0" i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10625" y="460375"/>
            <a:ext cx="30972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defTabSz="1088463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www.quectel.com</a:t>
            </a:r>
          </a:p>
        </p:txBody>
      </p:sp>
      <p:pic>
        <p:nvPicPr>
          <p:cNvPr id="2050" name="Picture 2" descr="F:\Quectel 社交平台\微信\微信二维码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1486" y="3072604"/>
            <a:ext cx="1428760" cy="142876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533693" y="4429926"/>
            <a:ext cx="128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移远微信公众号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10625" y="460375"/>
            <a:ext cx="30972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defTabSz="1088463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www.quectel.com</a:t>
            </a:r>
          </a:p>
        </p:txBody>
      </p:sp>
      <p:pic>
        <p:nvPicPr>
          <p:cNvPr id="7" name="图片 6" descr="C:\Users\bella.liu\Desktop\qrcod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30" y="1701602"/>
            <a:ext cx="324036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7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Hisi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平台系列模组：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V120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" y="1341562"/>
            <a:ext cx="10810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70" y="909514"/>
            <a:ext cx="9225540" cy="57921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Hisi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平台系列模组：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V150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平台国内版本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Hisi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平台系列模组：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V150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平台海外版本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73" y="1629594"/>
            <a:ext cx="5208413" cy="30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81363" y="715150"/>
            <a:ext cx="4095541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364" y="1430299"/>
            <a:ext cx="4095540" cy="642173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1364" y="2143910"/>
            <a:ext cx="4095540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1976" y="74075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 err="1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Hisi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平台系列模组</a:t>
            </a:r>
          </a:p>
        </p:txBody>
      </p:sp>
      <p:sp>
        <p:nvSpPr>
          <p:cNvPr id="8" name="矩形 7"/>
          <p:cNvSpPr/>
          <p:nvPr/>
        </p:nvSpPr>
        <p:spPr>
          <a:xfrm>
            <a:off x="1021976" y="143631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各模组软件功能差异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232" y="2866228"/>
            <a:ext cx="4096672" cy="6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0844" y="291564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云平台连接功能</a:t>
            </a:r>
          </a:p>
        </p:txBody>
      </p:sp>
      <p:sp>
        <p:nvSpPr>
          <p:cNvPr id="16" name="矩形 15"/>
          <p:cNvSpPr/>
          <p:nvPr/>
        </p:nvSpPr>
        <p:spPr>
          <a:xfrm>
            <a:off x="982638" y="213365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应用协议功能</a:t>
            </a:r>
            <a:endParaRPr lang="en-US" altLang="zh-CN" sz="280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模组软件功能：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V120 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90569"/>
              </p:ext>
            </p:extLst>
          </p:nvPr>
        </p:nvGraphicFramePr>
        <p:xfrm>
          <a:off x="190553" y="1629594"/>
          <a:ext cx="11953325" cy="3384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41"/>
                <a:gridCol w="780457"/>
                <a:gridCol w="456983"/>
                <a:gridCol w="618720"/>
                <a:gridCol w="859333"/>
                <a:gridCol w="859333"/>
                <a:gridCol w="850740"/>
                <a:gridCol w="618720"/>
                <a:gridCol w="618720"/>
                <a:gridCol w="618720"/>
                <a:gridCol w="618720"/>
                <a:gridCol w="939538"/>
                <a:gridCol w="618720"/>
                <a:gridCol w="618720"/>
                <a:gridCol w="618720"/>
                <a:gridCol w="618720"/>
                <a:gridCol w="618720"/>
              </a:tblGrid>
              <a:tr h="1083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Firmware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 Function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 Function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Function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01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SIMCardCompatibility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NetLight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URC/RI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Dfota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NONIP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Self-registration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CDRX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off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NITZ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OneNet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DTLS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</a:tr>
              <a:tr h="4620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常规版本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</a:tr>
              <a:tr h="737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_ONT</a:t>
                      </a:r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5" marR="8305" marT="83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模组软件功能： 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V150 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平台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08332"/>
              </p:ext>
            </p:extLst>
          </p:nvPr>
        </p:nvGraphicFramePr>
        <p:xfrm>
          <a:off x="550590" y="1269554"/>
          <a:ext cx="10585176" cy="2162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49"/>
                <a:gridCol w="1286049"/>
                <a:gridCol w="890342"/>
                <a:gridCol w="890342"/>
                <a:gridCol w="890342"/>
                <a:gridCol w="890342"/>
                <a:gridCol w="890342"/>
                <a:gridCol w="890342"/>
                <a:gridCol w="890342"/>
                <a:gridCol w="890342"/>
                <a:gridCol w="890342"/>
              </a:tblGrid>
              <a:tr h="2100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Firmware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Function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 Function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OneNet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0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SIMCardCompatibility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NetLight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URC/RI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MQTT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CoAP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Dfota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Lwm2m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6548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常规版本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931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全</a:t>
                      </a:r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BandONT</a:t>
                      </a:r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21015"/>
              </p:ext>
            </p:extLst>
          </p:nvPr>
        </p:nvGraphicFramePr>
        <p:xfrm>
          <a:off x="550590" y="4005858"/>
          <a:ext cx="10585180" cy="2529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6270"/>
                <a:gridCol w="1186270"/>
                <a:gridCol w="821264"/>
                <a:gridCol w="821264"/>
                <a:gridCol w="821264"/>
                <a:gridCol w="821264"/>
                <a:gridCol w="821264"/>
                <a:gridCol w="821264"/>
                <a:gridCol w="821264"/>
                <a:gridCol w="821264"/>
                <a:gridCol w="821264"/>
                <a:gridCol w="821264"/>
              </a:tblGrid>
              <a:tr h="4320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Firmware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 IoT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Function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2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Dfota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Lwm2m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CDRX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off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NITZ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NONIP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Self-registration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常规版本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全</a:t>
                      </a:r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BandONT</a:t>
                      </a:r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087939">
              <a:spcBef>
                <a:spcPts val="617"/>
              </a:spcBef>
              <a:defRPr/>
            </a:pP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模组软件功能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:  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期望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NB</a:t>
            </a:r>
            <a:r>
              <a:rPr lang="zh-CN" altLang="en-US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模组还有哪些功能</a:t>
            </a:r>
            <a:r>
              <a:rPr lang="en-US" altLang="zh-CN" sz="2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?</a:t>
            </a:r>
            <a:endParaRPr lang="zh-CN" altLang="en-US" sz="2800" dirty="0">
              <a:ln w="12700">
                <a:noFill/>
                <a:prstDash val="solid"/>
              </a:ln>
              <a:solidFill>
                <a:schemeClr val="tx1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702" y="328577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期望</a:t>
            </a:r>
            <a:r>
              <a:rPr lang="en-US" altLang="zh-CN" sz="24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NB</a:t>
            </a:r>
            <a:r>
              <a:rPr lang="zh-CN" altLang="en-US" sz="24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模组还有哪些功能</a:t>
            </a:r>
            <a:r>
              <a:rPr lang="en-US" altLang="zh-CN" sz="24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16" y="1259467"/>
            <a:ext cx="4733333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28290</TotalTime>
  <Words>798</Words>
  <Application>Microsoft Office PowerPoint</Application>
  <PresentationFormat>自定义</PresentationFormat>
  <Paragraphs>277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海思平台NB-IoT系列模组功能介绍</vt:lpstr>
      <vt:lpstr>PowerPoint 演示文稿</vt:lpstr>
      <vt:lpstr>Hisi平台系列模组： V120平台</vt:lpstr>
      <vt:lpstr>Hisi平台系列模组： V150平台国内版本</vt:lpstr>
      <vt:lpstr>Hisi平台系列模组：V150平台海外版本</vt:lpstr>
      <vt:lpstr>PowerPoint 演示文稿</vt:lpstr>
      <vt:lpstr>模组软件功能： V120 平台</vt:lpstr>
      <vt:lpstr>模组软件功能： V150 平台</vt:lpstr>
      <vt:lpstr>模组软件功能:  期望NB模组还有哪些功能?</vt:lpstr>
      <vt:lpstr>PowerPoint 演示文稿</vt:lpstr>
      <vt:lpstr>应用协议功能： UDP的使用</vt:lpstr>
      <vt:lpstr>应用协议功能： UDP的注意点</vt:lpstr>
      <vt:lpstr>应用协议功能： TCP的使用</vt:lpstr>
      <vt:lpstr>应用协议功能： TCP的注意点</vt:lpstr>
      <vt:lpstr>应用协议功能： MQTT</vt:lpstr>
      <vt:lpstr>应用协议功能： MQTT的注意点</vt:lpstr>
      <vt:lpstr>应用协议功能： 协议CoAP</vt:lpstr>
      <vt:lpstr>应用协议功能： LwM2M</vt:lpstr>
      <vt:lpstr>PowerPoint 演示文稿</vt:lpstr>
      <vt:lpstr>云平台连接功能： 电信IOT平台连接</vt:lpstr>
      <vt:lpstr>云平台连接功能： 移动OneNET平台连接</vt:lpstr>
      <vt:lpstr>云平台连接功能： 联通云平台连接</vt:lpstr>
      <vt:lpstr>常见问题交流与梳理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Robert</dc:creator>
  <cp:lastModifiedBy>Hayden Wang(王成钧)</cp:lastModifiedBy>
  <cp:revision>2464</cp:revision>
  <dcterms:modified xsi:type="dcterms:W3CDTF">2019-05-22T10:22:15Z</dcterms:modified>
</cp:coreProperties>
</file>