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6" r:id="rId1"/>
  </p:sldMasterIdLst>
  <p:notesMasterIdLst>
    <p:notesMasterId r:id="rId45"/>
  </p:notesMasterIdLst>
  <p:handoutMasterIdLst>
    <p:handoutMasterId r:id="rId46"/>
  </p:handoutMasterIdLst>
  <p:sldIdLst>
    <p:sldId id="897" r:id="rId2"/>
    <p:sldId id="709" r:id="rId3"/>
    <p:sldId id="956" r:id="rId4"/>
    <p:sldId id="989" r:id="rId5"/>
    <p:sldId id="957" r:id="rId6"/>
    <p:sldId id="975" r:id="rId7"/>
    <p:sldId id="990" r:id="rId8"/>
    <p:sldId id="976" r:id="rId9"/>
    <p:sldId id="977" r:id="rId10"/>
    <p:sldId id="978" r:id="rId11"/>
    <p:sldId id="979" r:id="rId12"/>
    <p:sldId id="980" r:id="rId13"/>
    <p:sldId id="981" r:id="rId14"/>
    <p:sldId id="995" r:id="rId15"/>
    <p:sldId id="982" r:id="rId16"/>
    <p:sldId id="983" r:id="rId17"/>
    <p:sldId id="984" r:id="rId18"/>
    <p:sldId id="985" r:id="rId19"/>
    <p:sldId id="986" r:id="rId20"/>
    <p:sldId id="987" r:id="rId21"/>
    <p:sldId id="988" r:id="rId22"/>
    <p:sldId id="958" r:id="rId23"/>
    <p:sldId id="960" r:id="rId24"/>
    <p:sldId id="961" r:id="rId25"/>
    <p:sldId id="962" r:id="rId26"/>
    <p:sldId id="717" r:id="rId27"/>
    <p:sldId id="964" r:id="rId28"/>
    <p:sldId id="965" r:id="rId29"/>
    <p:sldId id="966" r:id="rId30"/>
    <p:sldId id="967" r:id="rId31"/>
    <p:sldId id="968" r:id="rId32"/>
    <p:sldId id="969" r:id="rId33"/>
    <p:sldId id="970" r:id="rId34"/>
    <p:sldId id="971" r:id="rId35"/>
    <p:sldId id="972" r:id="rId36"/>
    <p:sldId id="973" r:id="rId37"/>
    <p:sldId id="996" r:id="rId38"/>
    <p:sldId id="734" r:id="rId39"/>
    <p:sldId id="991" r:id="rId40"/>
    <p:sldId id="992" r:id="rId41"/>
    <p:sldId id="993" r:id="rId42"/>
    <p:sldId id="994" r:id="rId43"/>
    <p:sldId id="280" r:id="rId44"/>
  </p:sldIdLst>
  <p:sldSz cx="9540875" cy="7021513"/>
  <p:notesSz cx="6797675" cy="987425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1013" indent="-523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2025" indent="-10636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3038" indent="-16033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4050" indent="-2127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92">
          <p15:clr>
            <a:srgbClr val="A4A3A4"/>
          </p15:clr>
        </p15:guide>
        <p15:guide id="2" orient="horz" pos="796">
          <p15:clr>
            <a:srgbClr val="A4A3A4"/>
          </p15:clr>
        </p15:guide>
        <p15:guide id="3" orient="horz" pos="2420">
          <p15:clr>
            <a:srgbClr val="A4A3A4"/>
          </p15:clr>
        </p15:guide>
        <p15:guide id="4" orient="horz" pos="2687">
          <p15:clr>
            <a:srgbClr val="A4A3A4"/>
          </p15:clr>
        </p15:guide>
        <p15:guide id="5" pos="117">
          <p15:clr>
            <a:srgbClr val="A4A3A4"/>
          </p15:clr>
        </p15:guide>
        <p15:guide id="6" pos="5885">
          <p15:clr>
            <a:srgbClr val="A4A3A4"/>
          </p15:clr>
        </p15:guide>
        <p15:guide id="7" pos="379">
          <p15:clr>
            <a:srgbClr val="A4A3A4"/>
          </p15:clr>
        </p15:guide>
        <p15:guide id="8" pos="616">
          <p15:clr>
            <a:srgbClr val="A4A3A4"/>
          </p15:clr>
        </p15:guide>
        <p15:guide id="9" pos="5631">
          <p15:clr>
            <a:srgbClr val="A4A3A4"/>
          </p15:clr>
        </p15:guide>
        <p15:guide id="10" pos="1348">
          <p15:clr>
            <a:srgbClr val="A4A3A4"/>
          </p15:clr>
        </p15:guide>
        <p15:guide id="11" pos="4071">
          <p15:clr>
            <a:srgbClr val="A4A3A4"/>
          </p15:clr>
        </p15:guide>
        <p15:guide id="12" pos="4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den Wang" initials="HW" lastIdx="2" clrIdx="0">
    <p:extLst>
      <p:ext uri="{19B8F6BF-5375-455C-9EA6-DF929625EA0E}">
        <p15:presenceInfo xmlns:p15="http://schemas.microsoft.com/office/powerpoint/2012/main" userId="61bf5342875405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842"/>
    <a:srgbClr val="D20000"/>
    <a:srgbClr val="FF3300"/>
    <a:srgbClr val="D2CCEC"/>
    <a:srgbClr val="DFC9EF"/>
    <a:srgbClr val="FF6600"/>
    <a:srgbClr val="517A00"/>
    <a:srgbClr val="333333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3917" autoAdjust="0"/>
  </p:normalViewPr>
  <p:slideViewPr>
    <p:cSldViewPr snapToObjects="1">
      <p:cViewPr varScale="1">
        <p:scale>
          <a:sx n="68" d="100"/>
          <a:sy n="68" d="100"/>
        </p:scale>
        <p:origin x="1338" y="66"/>
      </p:cViewPr>
      <p:guideLst>
        <p:guide orient="horz" pos="4092"/>
        <p:guide orient="horz" pos="796"/>
        <p:guide orient="horz" pos="2420"/>
        <p:guide orient="horz" pos="2687"/>
        <p:guide pos="117"/>
        <p:guide pos="5885"/>
        <p:guide pos="379"/>
        <p:guide pos="616"/>
        <p:guide pos="5631"/>
        <p:guide pos="1348"/>
        <p:guide pos="4071"/>
        <p:guide pos="40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8" d="100"/>
          <a:sy n="78" d="100"/>
        </p:scale>
        <p:origin x="-3114" y="-84"/>
      </p:cViewPr>
      <p:guideLst>
        <p:guide orient="horz" pos="311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6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375775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67" tIns="44933" rIns="89867" bIns="44933" numCol="1" anchor="b" anchorCtr="0" compatLnSpc="1">
            <a:prstTxWarp prst="textNoShape">
              <a:avLst/>
            </a:prstTxWarp>
          </a:bodyPr>
          <a:lstStyle>
            <a:lvl1pPr algn="r" defTabSz="898525">
              <a:defRPr sz="1100" b="0">
                <a:latin typeface="Siemens Sans"/>
              </a:defRPr>
            </a:lvl1pPr>
          </a:lstStyle>
          <a:p>
            <a:pPr>
              <a:defRPr/>
            </a:pPr>
            <a:fld id="{D22E9579-A119-449C-BA06-DCA68EED5CDE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96726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4700" y="495300"/>
            <a:ext cx="2762250" cy="2035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2716213"/>
            <a:ext cx="4984750" cy="641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4933" rIns="89867" bIns="449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67" tIns="44933" rIns="89867" bIns="44933" numCol="1" anchor="b" anchorCtr="0" compatLnSpc="1">
            <a:prstTxWarp prst="textNoShape">
              <a:avLst/>
            </a:prstTxWarp>
          </a:bodyPr>
          <a:lstStyle>
            <a:lvl1pPr algn="r" defTabSz="898525">
              <a:defRPr sz="1100" b="0">
                <a:latin typeface="Siemens Sans"/>
              </a:defRPr>
            </a:lvl1pPr>
          </a:lstStyle>
          <a:p>
            <a:pPr>
              <a:defRPr/>
            </a:pPr>
            <a:fld id="{2D138561-3CB4-4863-B46B-B3D17AD9132D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103164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FF9900"/>
      </a:buClr>
      <a:buSzPct val="80000"/>
      <a:buFont typeface="Wingdings" pitchFamily="2" charset="2"/>
      <a:defRPr sz="1300" kern="1200">
        <a:solidFill>
          <a:schemeClr val="tx1"/>
        </a:solidFill>
        <a:latin typeface="Siemens Sans" pitchFamily="2" charset="0"/>
        <a:ea typeface="+mn-ea"/>
        <a:cs typeface="+mn-cs"/>
      </a:defRPr>
    </a:lvl1pPr>
    <a:lvl2pPr marL="93663" indent="-92075"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buChar char="§"/>
      <a:defRPr sz="1300" kern="1200">
        <a:solidFill>
          <a:schemeClr val="tx1"/>
        </a:solidFill>
        <a:latin typeface="Siemens Sans" pitchFamily="2" charset="0"/>
        <a:ea typeface="+mn-ea"/>
        <a:cs typeface="+mn-cs"/>
      </a:defRPr>
    </a:lvl2pPr>
    <a:lvl3pPr marL="188913" indent="-92075" algn="l" rtl="0" eaLnBrk="0" fontAlgn="base" hangingPunct="0">
      <a:spcBef>
        <a:spcPct val="30000"/>
      </a:spcBef>
      <a:spcAft>
        <a:spcPct val="0"/>
      </a:spcAft>
      <a:buClr>
        <a:schemeClr val="tx1"/>
      </a:buClr>
      <a:buChar char="-"/>
      <a:defRPr sz="1300" kern="1200">
        <a:solidFill>
          <a:schemeClr val="tx1"/>
        </a:solidFill>
        <a:latin typeface="Siemens Sans" pitchFamily="2" charset="0"/>
        <a:ea typeface="+mn-ea"/>
        <a:cs typeface="+mn-cs"/>
      </a:defRPr>
    </a:lvl3pPr>
    <a:lvl4pPr marL="282575" indent="-90488" algn="l" rtl="0" eaLnBrk="0" fontAlgn="base" hangingPunct="0">
      <a:spcBef>
        <a:spcPct val="30000"/>
      </a:spcBef>
      <a:spcAft>
        <a:spcPct val="0"/>
      </a:spcAft>
      <a:buClr>
        <a:schemeClr val="tx1"/>
      </a:buClr>
      <a:buChar char="-"/>
      <a:defRPr sz="1300" kern="1200">
        <a:solidFill>
          <a:schemeClr val="tx1"/>
        </a:solidFill>
        <a:latin typeface="Siemens Sans" pitchFamily="2" charset="0"/>
        <a:ea typeface="+mn-ea"/>
        <a:cs typeface="+mn-cs"/>
      </a:defRPr>
    </a:lvl4pPr>
    <a:lvl5pPr marL="374650" indent="-88900" algn="l" rtl="0" eaLnBrk="0" fontAlgn="base" hangingPunct="0">
      <a:spcBef>
        <a:spcPct val="30000"/>
      </a:spcBef>
      <a:spcAft>
        <a:spcPct val="0"/>
      </a:spcAft>
      <a:buClr>
        <a:schemeClr val="tx1"/>
      </a:buClr>
      <a:buChar char="-"/>
      <a:defRPr sz="1300" kern="1200">
        <a:solidFill>
          <a:schemeClr val="tx1"/>
        </a:solidFill>
        <a:latin typeface="Siemens Sans" pitchFamily="2" charset="0"/>
        <a:ea typeface="+mn-ea"/>
        <a:cs typeface="+mn-cs"/>
      </a:defRPr>
    </a:lvl5pPr>
    <a:lvl6pPr marL="2405872" algn="l" defTabSz="9623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7047" algn="l" defTabSz="9623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8221" algn="l" defTabSz="9623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9395" algn="l" defTabSz="9623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latin typeface="Siemens Sans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3DCC1-E349-4B35-8BFB-CB485B29F838}" type="slidenum">
              <a:rPr lang="de-DE" altLang="zh-CN" smtClean="0"/>
              <a:pPr/>
              <a:t>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77200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256919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0289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15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61768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16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89208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17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6306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endParaRPr lang="zh-CN" altLang="en-US" sz="10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18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645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1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MSG1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：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MSG1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向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LL1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发送连接请求，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LL1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发起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RACH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请求，随后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向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发起接入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preamble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；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2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MSG2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：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收到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发送的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RACH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请求后，如果此时基站可以接受接入，则会通过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PDSCH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信道向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发送随机接入响应，即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MSG2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。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通过盲检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PDCCH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获取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 送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RAR(Random Access Response)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的调 度 信 息 ， 即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DCI_FORMAT_N1(N0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则代表上行的调度信息）；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MSG1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后会启动一个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RAR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时间窗口，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必须在时间窗口内回复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MSG2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，否则随机接入失败；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3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MSG3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：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MSG3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，是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rrcConnectionRequest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，即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向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发起竞争接入请求；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从日志上并没有看到上行调度信息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DCI_FORMAT_N0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，这是因为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MSG3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的调度信息由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在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MSG2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中带下来，因此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也获取到了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UL_GRANT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；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rrcConnectionRequest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会携带接入原因和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的部分能力，例如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Multitone</a:t>
            </a:r>
            <a:r>
              <a:rPr lang="en-US" altLang="zh-CN" sz="1400" dirty="0"/>
              <a:t> 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4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MSG4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：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同一时间会有多个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向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发起接入请求，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MSG3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后，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会等待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回复竞争决议，即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MSG4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，也是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rrcConnentionSetup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；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/>
            </a:r>
            <a:b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•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同样，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通过盲检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PDCCH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解析到下行调度信息，接收到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MSG4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；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过滤字段“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Contention”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可以在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MAC_UL_RACH_CONTENTION_IND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中的“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details”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选项卡中看到竞争决议结果；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rrc_ConnectionSetup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同时携带了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需要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配置自己的连接态参数，可以在对应的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RRC_ASN_MSG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中查看具体信息；</a:t>
            </a:r>
            <a:endParaRPr lang="en-US" altLang="zh-CN" sz="1400" b="0" i="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• MSG4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携带的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rrcConnectionSetup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，需要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对应配置自身连接态参数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5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、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MSG5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：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向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回复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rrcConnectionComplete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，由于在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MSG4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中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eNB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已经同意竞争决议，因此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MSG5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的调度信息，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就可以在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PDCCH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中盲检出来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DCI_N0;</a:t>
            </a:r>
            <a:b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• </a:t>
            </a:r>
            <a:r>
              <a:rPr lang="en-US" altLang="zh-CN" sz="1400" b="0" i="0" kern="1200" dirty="0" err="1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rrcConnectionComplete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详细信息可以在对应的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RRC_ASN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中查看；</a:t>
            </a:r>
            <a:b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</a:b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    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• 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日志中看到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RRC_EST_CNF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代表随机接入成功，</a:t>
            </a:r>
            <a:r>
              <a:rPr lang="en-US" altLang="zh-CN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UE</a:t>
            </a:r>
            <a:r>
              <a:rPr lang="zh-CN" altLang="en-US" sz="1400" b="0" i="0" kern="1200" dirty="0">
                <a:solidFill>
                  <a:schemeClr val="tx1"/>
                </a:solidFill>
                <a:effectLst/>
                <a:latin typeface="Siemens Sans" pitchFamily="2" charset="0"/>
                <a:ea typeface="+mn-ea"/>
                <a:cs typeface="+mn-cs"/>
              </a:rPr>
              <a:t>与基站建立连接</a:t>
            </a:r>
            <a:r>
              <a:rPr lang="zh-CN" altLang="en-US" sz="1400" dirty="0"/>
              <a:t> ；</a:t>
            </a:r>
            <a:endParaRPr lang="zh-CN" altLang="en-US" sz="14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865433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20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83586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14701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01011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5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19311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79377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77500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25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46412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27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51726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28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196312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29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039808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30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542327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782368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73926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5430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6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9591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100916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35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78428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36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780273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37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37453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39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676046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40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17560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41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765794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42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24551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7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68898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8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3481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+mj-lt"/>
              <a:buNone/>
              <a:tabLst/>
              <a:defRPr/>
            </a:pPr>
            <a:r>
              <a:rPr lang="zh-CN" altLang="en-US" dirty="0">
                <a:effectLst/>
              </a:rPr>
              <a:t>如果</a:t>
            </a:r>
            <a:r>
              <a:rPr lang="en-US" altLang="zh-CN" dirty="0">
                <a:effectLst/>
              </a:rPr>
              <a:t>UE</a:t>
            </a:r>
            <a:r>
              <a:rPr lang="zh-CN" altLang="en-US" dirty="0">
                <a:effectLst/>
              </a:rPr>
              <a:t>有之前成功入网的频点，那下次复位后</a:t>
            </a:r>
            <a:r>
              <a:rPr lang="en-US" altLang="zh-CN" dirty="0">
                <a:effectLst/>
              </a:rPr>
              <a:t>UE</a:t>
            </a:r>
            <a:r>
              <a:rPr lang="zh-CN" altLang="en-US" dirty="0">
                <a:effectLst/>
              </a:rPr>
              <a:t>会优先搜索该先验频点，该频点上搜网失败，</a:t>
            </a:r>
            <a:r>
              <a:rPr lang="en-US" altLang="zh-CN" dirty="0">
                <a:effectLst/>
              </a:rPr>
              <a:t>UE</a:t>
            </a:r>
            <a:r>
              <a:rPr lang="zh-CN" altLang="en-US" dirty="0">
                <a:effectLst/>
              </a:rPr>
              <a:t>会继续搜配置</a:t>
            </a:r>
            <a:r>
              <a:rPr lang="en-US" altLang="zh-CN" dirty="0">
                <a:effectLst/>
              </a:rPr>
              <a:t>band</a:t>
            </a:r>
            <a:r>
              <a:rPr lang="zh-CN" altLang="en-US" dirty="0">
                <a:effectLst/>
              </a:rPr>
              <a:t>中的所有频点，由于不同</a:t>
            </a:r>
            <a:r>
              <a:rPr lang="en-US" altLang="zh-CN" dirty="0">
                <a:effectLst/>
              </a:rPr>
              <a:t>band</a:t>
            </a:r>
            <a:r>
              <a:rPr lang="zh-CN" altLang="en-US" dirty="0">
                <a:effectLst/>
              </a:rPr>
              <a:t>中所含的频点数有不同，所以不同</a:t>
            </a:r>
            <a:r>
              <a:rPr lang="en-US" altLang="zh-CN" dirty="0">
                <a:effectLst/>
              </a:rPr>
              <a:t>band</a:t>
            </a:r>
            <a:r>
              <a:rPr lang="zh-CN" altLang="en-US" dirty="0">
                <a:effectLst/>
              </a:rPr>
              <a:t>全搜的时间也不一样。常用的</a:t>
            </a:r>
            <a:r>
              <a:rPr lang="en-US" altLang="zh-CN" dirty="0">
                <a:effectLst/>
              </a:rPr>
              <a:t>band5</a:t>
            </a:r>
            <a:r>
              <a:rPr lang="zh-CN" altLang="en-US" dirty="0">
                <a:effectLst/>
              </a:rPr>
              <a:t>全搜用时大约</a:t>
            </a:r>
            <a:r>
              <a:rPr lang="en-US" altLang="zh-CN" dirty="0">
                <a:effectLst/>
              </a:rPr>
              <a:t>8</a:t>
            </a:r>
            <a:r>
              <a:rPr lang="zh-CN" altLang="en-US" dirty="0">
                <a:effectLst/>
              </a:rPr>
              <a:t>多钟，</a:t>
            </a:r>
            <a:r>
              <a:rPr lang="en-US" altLang="zh-CN" dirty="0">
                <a:effectLst/>
              </a:rPr>
              <a:t>band8</a:t>
            </a:r>
            <a:r>
              <a:rPr lang="zh-CN" altLang="en-US" dirty="0">
                <a:effectLst/>
              </a:rPr>
              <a:t>的用时大约</a:t>
            </a:r>
            <a:r>
              <a:rPr lang="en-US" altLang="zh-CN" dirty="0">
                <a:effectLst/>
              </a:rPr>
              <a:t>12</a:t>
            </a:r>
            <a:r>
              <a:rPr lang="zh-CN" altLang="en-US" dirty="0">
                <a:effectLst/>
              </a:rPr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8739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10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38901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5014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300" kern="1200" dirty="0">
              <a:solidFill>
                <a:schemeClr val="tx1"/>
              </a:solidFill>
              <a:effectLst/>
              <a:latin typeface="Siemens Sans" pitchFamily="2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38561-3CB4-4863-B46B-B3D17AD9132D}" type="slidenum">
              <a:rPr lang="de-DE" altLang="zh-CN" smtClean="0"/>
              <a:pPr>
                <a:defRPr/>
              </a:pPr>
              <a:t>12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12587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c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 cstate="print"/>
          <a:srcRect l="15816"/>
          <a:stretch>
            <a:fillRect/>
          </a:stretch>
        </p:blipFill>
        <p:spPr bwMode="auto">
          <a:xfrm>
            <a:off x="0" y="1392238"/>
            <a:ext cx="5816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388938" y="6550025"/>
            <a:ext cx="83391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spcBef>
                <a:spcPct val="50000"/>
              </a:spcBef>
              <a:defRPr/>
            </a:pPr>
            <a:endParaRPr lang="en-US" altLang="zh-CN" sz="900" b="0" dirty="0">
              <a:solidFill>
                <a:srgbClr val="FFFFFF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900" b="0" dirty="0">
                <a:solidFill>
                  <a:srgbClr val="000000"/>
                </a:solidFill>
                <a:ea typeface="宋体" pitchFamily="2" charset="-122"/>
              </a:rPr>
              <a:t>© </a:t>
            </a:r>
            <a:r>
              <a:rPr lang="en-US" altLang="zh-CN" sz="900" dirty="0" err="1">
                <a:ea typeface="宋体" pitchFamily="2" charset="-122"/>
              </a:rPr>
              <a:t>Quectel</a:t>
            </a:r>
            <a:r>
              <a:rPr lang="en-US" altLang="zh-CN" sz="900" dirty="0">
                <a:ea typeface="宋体" pitchFamily="2" charset="-122"/>
              </a:rPr>
              <a:t> Wireless Solutions Co., Ltd. </a:t>
            </a:r>
            <a:r>
              <a:rPr lang="en-US" altLang="zh-CN" sz="900" b="0" dirty="0">
                <a:solidFill>
                  <a:srgbClr val="000000"/>
                </a:solidFill>
                <a:ea typeface="宋体" pitchFamily="2" charset="-122"/>
              </a:rPr>
              <a:t> All rights reserved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6581775" y="6616700"/>
            <a:ext cx="242411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rgbClr val="FF0000"/>
                </a:solidFill>
                <a:latin typeface="Arial" charset="0"/>
                <a:cs typeface="Arial" charset="0"/>
              </a:rPr>
              <a:t>www.quectel.com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86813" y="277813"/>
            <a:ext cx="458787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58937" y="2879740"/>
            <a:ext cx="7111802" cy="292388"/>
          </a:xfrm>
        </p:spPr>
        <p:txBody>
          <a:bodyPr>
            <a:spAutoFit/>
          </a:bodyPr>
          <a:lstStyle>
            <a:lvl1pPr algn="r">
              <a:defRPr sz="190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dirty="0"/>
          </a:p>
        </p:txBody>
      </p:sp>
      <p:sp>
        <p:nvSpPr>
          <p:cNvPr id="33798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39858" y="2196288"/>
            <a:ext cx="7339114" cy="498598"/>
          </a:xfrm>
        </p:spPr>
        <p:txBody>
          <a:bodyPr/>
          <a:lstStyle>
            <a:lvl1pPr algn="r">
              <a:defRPr sz="3600" baseline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0" hasCustomPrompt="1"/>
          </p:nvPr>
        </p:nvSpPr>
        <p:spPr>
          <a:xfrm>
            <a:off x="5610266" y="4825224"/>
            <a:ext cx="3395679" cy="292104"/>
          </a:xfrm>
        </p:spPr>
        <p:txBody>
          <a:bodyPr anchor="ctr"/>
          <a:lstStyle>
            <a:lvl1pPr marL="360363" marR="0" indent="-360363" algn="r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610225" y="5195118"/>
            <a:ext cx="3395663" cy="287339"/>
          </a:xfrm>
        </p:spPr>
        <p:txBody>
          <a:bodyPr anchor="ctr"/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342404"/>
            <a:ext cx="1836738" cy="290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79743" y="224586"/>
            <a:ext cx="8381394" cy="310613"/>
          </a:xfrm>
        </p:spPr>
        <p:txBody>
          <a:bodyPr/>
          <a:lstStyle>
            <a:lvl1pPr>
              <a:defRPr sz="2200">
                <a:solidFill>
                  <a:srgbClr val="4D4D4D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743" y="224586"/>
            <a:ext cx="8381394" cy="310613"/>
          </a:xfrm>
        </p:spPr>
        <p:txBody>
          <a:bodyPr/>
          <a:lstStyle>
            <a:lvl1pPr>
              <a:defRPr sz="2200">
                <a:solidFill>
                  <a:srgbClr val="4D4D4D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0538" y="1173924"/>
            <a:ext cx="8586788" cy="5098305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743" y="224586"/>
            <a:ext cx="8381394" cy="310613"/>
          </a:xfrm>
        </p:spPr>
        <p:txBody>
          <a:bodyPr/>
          <a:lstStyle>
            <a:lvl1pPr>
              <a:defRPr sz="2200">
                <a:solidFill>
                  <a:srgbClr val="4D4D4D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364" y="224586"/>
            <a:ext cx="8381394" cy="310613"/>
          </a:xfrm>
        </p:spPr>
        <p:txBody>
          <a:bodyPr/>
          <a:lstStyle>
            <a:lvl1pPr>
              <a:defRPr sz="2200">
                <a:solidFill>
                  <a:srgbClr val="4D4D4D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364" y="991360"/>
            <a:ext cx="8836145" cy="550517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Administrator\Desktop\81328552_hu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" b="15326"/>
          <a:stretch/>
        </p:blipFill>
        <p:spPr bwMode="auto">
          <a:xfrm>
            <a:off x="0" y="-51441"/>
            <a:ext cx="9540875" cy="70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798" y="732032"/>
            <a:ext cx="2174286" cy="474433"/>
          </a:xfrm>
          <a:prstGeom prst="rect">
            <a:avLst/>
          </a:prstGeom>
          <a:noFill/>
        </p:spPr>
      </p:pic>
      <p:pic>
        <p:nvPicPr>
          <p:cNvPr id="6" name="Picture 2" descr="F:\备份\20170515\20170427132218494-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15161" y="3324574"/>
            <a:ext cx="8547602" cy="3213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29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15816"/>
          <a:stretch>
            <a:fillRect/>
          </a:stretch>
        </p:blipFill>
        <p:spPr bwMode="auto">
          <a:xfrm>
            <a:off x="0" y="867736"/>
            <a:ext cx="5531446" cy="548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2"/>
          <p:cNvSpPr txBox="1">
            <a:spLocks noChangeArrowheads="1"/>
          </p:cNvSpPr>
          <p:nvPr userDrawn="1"/>
        </p:nvSpPr>
        <p:spPr bwMode="auto">
          <a:xfrm>
            <a:off x="6134671" y="6534021"/>
            <a:ext cx="2965759" cy="29249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861" dirty="0">
              <a:solidFill>
                <a:srgbClr val="FFFFFF"/>
              </a:solidFill>
            </a:endParaRP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861" dirty="0">
                <a:solidFill>
                  <a:srgbClr val="000000"/>
                </a:solidFill>
              </a:rPr>
              <a:t>© </a:t>
            </a:r>
            <a:r>
              <a:rPr lang="zh-CN" altLang="en-US" sz="861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上海移远通信技术股份有限公司</a:t>
            </a:r>
            <a:r>
              <a:rPr lang="en-US" altLang="zh-CN" sz="861" b="0" dirty="0">
                <a:latin typeface="黑体" pitchFamily="2" charset="-122"/>
                <a:ea typeface="黑体" pitchFamily="2" charset="-122"/>
                <a:cs typeface="Arial" pitchFamily="34" charset="0"/>
              </a:rPr>
              <a:t>. </a:t>
            </a:r>
            <a:r>
              <a:rPr lang="zh-CN" altLang="en-US" sz="861" b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版权所有</a:t>
            </a:r>
            <a:endParaRPr lang="en-US" altLang="zh-CN" sz="861" b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58937" y="3431529"/>
            <a:ext cx="7111802" cy="253018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buNone/>
              <a:defRPr sz="1644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39858" y="2528705"/>
            <a:ext cx="7339114" cy="585481"/>
          </a:xfrm>
          <a:prstGeom prst="rect">
            <a:avLst/>
          </a:prstGeom>
        </p:spPr>
        <p:txBody>
          <a:bodyPr/>
          <a:lstStyle>
            <a:lvl1pPr algn="r">
              <a:defRPr sz="4227" b="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5610266" y="4825225"/>
            <a:ext cx="3395680" cy="292103"/>
          </a:xfrm>
          <a:prstGeom prst="rect">
            <a:avLst/>
          </a:prstGeom>
        </p:spPr>
        <p:txBody>
          <a:bodyPr anchor="ctr"/>
          <a:lstStyle>
            <a:lvl1pPr marL="324394" marR="0" indent="-324394" algn="r" defTabSz="8231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252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5610226" y="5195119"/>
            <a:ext cx="3395662" cy="287339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1018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Picture 2" descr="F:\Quectel VI\移远通信视觉识别系统规范手册\2015CIS\Quectel 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2798" y="732032"/>
            <a:ext cx="2174286" cy="474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6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1" name="Rectangle 3"/>
          <p:cNvSpPr>
            <a:spLocks noChangeArrowheads="1"/>
          </p:cNvSpPr>
          <p:nvPr/>
        </p:nvSpPr>
        <p:spPr bwMode="auto">
          <a:xfrm>
            <a:off x="0" y="6569075"/>
            <a:ext cx="9540875" cy="452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lIns="37888" tIns="0" rIns="37888" bIns="0" anchor="ctr"/>
          <a:lstStyle/>
          <a:p>
            <a:pPr algn="ctr">
              <a:spcBef>
                <a:spcPct val="50000"/>
              </a:spcBef>
              <a:buClr>
                <a:srgbClr val="F0B600"/>
              </a:buClr>
              <a:buFont typeface="Wingdings" pitchFamily="2" charset="2"/>
              <a:buNone/>
              <a:defRPr/>
            </a:pPr>
            <a:endParaRPr lang="en-US" altLang="zh-CN">
              <a:solidFill>
                <a:srgbClr val="757477"/>
              </a:solidFill>
              <a:ea typeface="宋体" pitchFamily="2" charset="-122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438" y="990600"/>
            <a:ext cx="83820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Mastertextformat bearbeiten</a:t>
            </a:r>
          </a:p>
          <a:p>
            <a:pPr lvl="1"/>
            <a:r>
              <a:rPr lang="en-US" altLang="zh-CN"/>
              <a:t>Zweite Ebene</a:t>
            </a:r>
          </a:p>
          <a:p>
            <a:pPr lvl="2"/>
            <a:r>
              <a:rPr lang="en-US" altLang="zh-CN"/>
              <a:t>Dritte Ebene</a:t>
            </a:r>
          </a:p>
          <a:p>
            <a:pPr lvl="3"/>
            <a:r>
              <a:rPr lang="en-US" altLang="zh-CN"/>
              <a:t>Vierte Ebene</a:t>
            </a:r>
          </a:p>
          <a:p>
            <a:pPr lvl="4"/>
            <a:r>
              <a:rPr lang="en-US" altLang="zh-CN"/>
              <a:t>Fünfte Ebene</a:t>
            </a:r>
          </a:p>
        </p:txBody>
      </p:sp>
      <p:sp>
        <p:nvSpPr>
          <p:cNvPr id="1630214" name="Text Box 6"/>
          <p:cNvSpPr txBox="1">
            <a:spLocks noChangeArrowheads="1"/>
          </p:cNvSpPr>
          <p:nvPr/>
        </p:nvSpPr>
        <p:spPr bwMode="auto">
          <a:xfrm>
            <a:off x="187325" y="6724650"/>
            <a:ext cx="95567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en-US" altLang="zh-CN" sz="900" b="0" dirty="0">
                <a:solidFill>
                  <a:srgbClr val="000000"/>
                </a:solidFill>
                <a:ea typeface="宋体" pitchFamily="2" charset="-122"/>
              </a:rPr>
              <a:t>page </a:t>
            </a:r>
            <a:fld id="{612EE5F7-3725-4990-90B6-F7B473814C3D}" type="slidenum">
              <a:rPr lang="en-US" altLang="zh-CN" sz="900" b="0">
                <a:solidFill>
                  <a:srgbClr val="000000"/>
                </a:solidFill>
                <a:ea typeface="宋体" pitchFamily="2" charset="-122"/>
              </a:rPr>
              <a:pPr eaLnBrk="0" hangingPunct="0">
                <a:defRPr/>
              </a:pPr>
              <a:t>‹#›</a:t>
            </a:fld>
            <a:endParaRPr lang="en-US" altLang="zh-CN" sz="9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215900"/>
            <a:ext cx="8382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err="1"/>
              <a:t>Mastertitelformat</a:t>
            </a:r>
            <a:r>
              <a:rPr lang="en-US" altLang="zh-CN" dirty="0"/>
              <a:t> </a:t>
            </a:r>
            <a:r>
              <a:rPr lang="en-US" altLang="zh-CN" dirty="0" err="1"/>
              <a:t>bearbeiten</a:t>
            </a:r>
            <a:endParaRPr lang="en-US" altLang="zh-CN" dirty="0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0" y="677863"/>
            <a:ext cx="9540875" cy="46037"/>
          </a:xfrm>
          <a:prstGeom prst="rect">
            <a:avLst/>
          </a:prstGeom>
          <a:gradFill flip="none" rotWithShape="1">
            <a:gsLst>
              <a:gs pos="0">
                <a:schemeClr val="hlink">
                  <a:tint val="66000"/>
                  <a:satMod val="160000"/>
                </a:schemeClr>
              </a:gs>
              <a:gs pos="50000">
                <a:schemeClr val="hlink">
                  <a:tint val="44500"/>
                  <a:satMod val="1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19050" algn="ctr">
            <a:noFill/>
            <a:round/>
            <a:headEnd/>
            <a:tailEnd/>
          </a:ln>
        </p:spPr>
        <p:txBody>
          <a:bodyPr lIns="37888" tIns="0" rIns="37888" bIns="0" anchor="ctr"/>
          <a:lstStyle/>
          <a:p>
            <a:pPr marL="192136" indent="-192136" algn="ctr">
              <a:spcBef>
                <a:spcPct val="50000"/>
              </a:spcBef>
              <a:buClr>
                <a:srgbClr val="F0B600"/>
              </a:buClr>
              <a:buFont typeface="Wingdings" pitchFamily="2" charset="2"/>
              <a:buNone/>
              <a:defRPr/>
            </a:pPr>
            <a:endParaRPr lang="zh-CN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 userDrawn="1"/>
        </p:nvSpPr>
        <p:spPr bwMode="auto">
          <a:xfrm>
            <a:off x="2871788" y="6724650"/>
            <a:ext cx="368458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defRPr/>
            </a:pPr>
            <a:r>
              <a:rPr lang="de-DE" altLang="zh-CN" sz="900" b="0" dirty="0">
                <a:solidFill>
                  <a:srgbClr val="000000"/>
                </a:solidFill>
                <a:ea typeface="宋体" pitchFamily="2" charset="-122"/>
              </a:rPr>
              <a:t>www.quectel.com</a:t>
            </a:r>
            <a:endParaRPr lang="en-US" altLang="zh-CN" sz="900" b="0" dirty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1032" name="Picture 9" descr="C:\Documents and Settings\tanya\桌面\LOG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10525" y="6680200"/>
            <a:ext cx="1287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36" r:id="rId2"/>
    <p:sldLayoutId id="2147484537" r:id="rId3"/>
    <p:sldLayoutId id="2147484538" r:id="rId4"/>
    <p:sldLayoutId id="2147484539" r:id="rId5"/>
    <p:sldLayoutId id="2147484540" r:id="rId6"/>
    <p:sldLayoutId id="2147484542" r:id="rId7"/>
    <p:sldLayoutId id="2147484543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4D4D4D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4D4D4D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4D4D4D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4D4D4D"/>
          </a:solidFill>
          <a:latin typeface="Arial" charset="0"/>
        </a:defRPr>
      </a:lvl5pPr>
      <a:lvl6pPr marL="481174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757477"/>
          </a:solidFill>
          <a:latin typeface="Arial" charset="0"/>
        </a:defRPr>
      </a:lvl6pPr>
      <a:lvl7pPr marL="962349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757477"/>
          </a:solidFill>
          <a:latin typeface="Arial" charset="0"/>
        </a:defRPr>
      </a:lvl7pPr>
      <a:lvl8pPr marL="1443523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757477"/>
          </a:solidFill>
          <a:latin typeface="Arial" charset="0"/>
        </a:defRPr>
      </a:lvl8pPr>
      <a:lvl9pPr marL="1924698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757477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rgbClr val="4D4D4D"/>
          </a:solidFill>
          <a:latin typeface="+mn-lt"/>
          <a:ea typeface="+mn-ea"/>
          <a:cs typeface="+mn-cs"/>
        </a:defRPr>
      </a:lvl1pPr>
      <a:lvl2pPr marL="200025" indent="-196850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rgbClr val="4D4D4D"/>
          </a:solidFill>
          <a:latin typeface="+mn-lt"/>
        </a:defRPr>
      </a:lvl2pPr>
      <a:lvl3pPr marL="388938" indent="-185738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rgbClr val="4D4D4D"/>
          </a:solidFill>
          <a:latin typeface="+mn-lt"/>
        </a:defRPr>
      </a:lvl3pPr>
      <a:lvl4pPr marL="576263" indent="-185738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rgbClr val="4D4D4D"/>
          </a:solidFill>
          <a:latin typeface="+mn-lt"/>
        </a:defRPr>
      </a:lvl4pPr>
      <a:lvl5pPr marL="765175" indent="-185738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rgbClr val="4D4D4D"/>
          </a:solidFill>
          <a:latin typeface="+mn-lt"/>
        </a:defRPr>
      </a:lvl5pPr>
      <a:lvl6pPr marL="1284804" indent="-198819" algn="l" rtl="0" fontAlgn="base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–"/>
        <a:defRPr sz="1700">
          <a:solidFill>
            <a:schemeClr val="tx1"/>
          </a:solidFill>
          <a:latin typeface="+mn-lt"/>
        </a:defRPr>
      </a:lvl6pPr>
      <a:lvl7pPr marL="1765978" indent="-198819" algn="l" rtl="0" fontAlgn="base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–"/>
        <a:defRPr sz="1700">
          <a:solidFill>
            <a:schemeClr val="tx1"/>
          </a:solidFill>
          <a:latin typeface="+mn-lt"/>
        </a:defRPr>
      </a:lvl7pPr>
      <a:lvl8pPr marL="2247152" indent="-198819" algn="l" rtl="0" fontAlgn="base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–"/>
        <a:defRPr sz="1700">
          <a:solidFill>
            <a:schemeClr val="tx1"/>
          </a:solidFill>
          <a:latin typeface="+mn-lt"/>
        </a:defRPr>
      </a:lvl8pPr>
      <a:lvl9pPr marL="2728327" indent="-198819" algn="l" rtl="0" fontAlgn="base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–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174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2349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3523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4698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5872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7047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8221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9395" algn="l" defTabSz="9623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gpp.org/ftp/Specs/archive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62025" y="1697690"/>
            <a:ext cx="8008714" cy="498598"/>
          </a:xfrm>
        </p:spPr>
        <p:txBody>
          <a:bodyPr/>
          <a:lstStyle/>
          <a:p>
            <a:r>
              <a:rPr lang="en-US" altLang="zh-CN" dirty="0" err="1"/>
              <a:t>Hisi</a:t>
            </a:r>
            <a:r>
              <a:rPr lang="en-US" altLang="zh-CN" dirty="0"/>
              <a:t> </a:t>
            </a:r>
            <a:r>
              <a:rPr lang="en-US" altLang="zh-CN" dirty="0" err="1"/>
              <a:t>NBIot</a:t>
            </a:r>
            <a:r>
              <a:rPr lang="zh-CN" altLang="en-US" dirty="0"/>
              <a:t>网络问题分析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58937" y="2879740"/>
            <a:ext cx="7111802" cy="292388"/>
          </a:xfrm>
        </p:spPr>
        <p:txBody>
          <a:bodyPr/>
          <a:lstStyle/>
          <a:p>
            <a:r>
              <a:rPr lang="en-US" altLang="zh-CN" dirty="0"/>
              <a:t>Software develop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866781" y="4825224"/>
            <a:ext cx="1139164" cy="593744"/>
          </a:xfrm>
        </p:spPr>
        <p:txBody>
          <a:bodyPr/>
          <a:lstStyle/>
          <a:p>
            <a:r>
              <a:rPr lang="en-US" altLang="zh-CN" dirty="0" err="1"/>
              <a:t>Berg.Liu</a:t>
            </a:r>
            <a:endParaRPr lang="en-US" altLang="zh-CN" dirty="0"/>
          </a:p>
          <a:p>
            <a:r>
              <a:rPr lang="en-US" altLang="zh-CN" dirty="0"/>
              <a:t>Jan, 2019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950021" cy="304699"/>
          </a:xfrm>
        </p:spPr>
        <p:txBody>
          <a:bodyPr/>
          <a:lstStyle/>
          <a:p>
            <a:r>
              <a:rPr lang="zh-CN" altLang="en-US" dirty="0"/>
              <a:t>搜网流程</a:t>
            </a:r>
            <a:r>
              <a:rPr lang="en-US" altLang="zh-CN" dirty="0"/>
              <a:t>——</a:t>
            </a:r>
            <a:r>
              <a:rPr lang="zh-CN" altLang="en-US" dirty="0"/>
              <a:t>读取小区系统消息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D80687C-A7E1-4C24-AA0B-6C24687DBCA8}"/>
              </a:ext>
            </a:extLst>
          </p:cNvPr>
          <p:cNvSpPr/>
          <p:nvPr/>
        </p:nvSpPr>
        <p:spPr>
          <a:xfrm>
            <a:off x="350835" y="1060085"/>
            <a:ext cx="4779642" cy="490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小区系统消息：</a:t>
            </a:r>
            <a:r>
              <a:rPr lang="zh-CN" altLang="en-US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b="0" dirty="0">
                <a:solidFill>
                  <a:srgbClr val="000000"/>
                </a:solidFill>
              </a:rPr>
              <a:t>•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搜到可用小区后，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会按照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LL1_FREQ_SEARCH_CNF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小区排名，尝试读取小区系统消息。 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000000"/>
                </a:solidFill>
              </a:rPr>
              <a:t>      •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系统信息分成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MasterInformationBlock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(MIB)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和多个</a:t>
            </a:r>
            <a:b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SystemInformationBlocks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(SIBs)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，正确接收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       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SIB1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SIB2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是成功驻留小区的必要条件。</a:t>
            </a:r>
            <a:b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b="0" dirty="0">
                <a:solidFill>
                  <a:srgbClr val="000000"/>
                </a:solidFill>
              </a:rPr>
              <a:t>• 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包括有限个最重要、 最常用的传输参数，包括系统带宽，部署方式和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SIB1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的调度信息，日志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LL1_MIB_DATA_IND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表示成功收到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，之后第一</a:t>
            </a:r>
            <a:b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RRC_DBG_ASN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可以看到解调的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内容。</a:t>
            </a:r>
            <a:b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b="0" dirty="0">
                <a:solidFill>
                  <a:srgbClr val="000000"/>
                </a:solidFill>
              </a:rPr>
              <a:t>• 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 时 会 因 为 小 区 信 号 质 量 差 等 原 因 ， 读 取 失 败 ， 例 如 看 到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RRC_CRC_FAILURE_MIB</a:t>
            </a:r>
            <a:r>
              <a:rPr lang="en-US" altLang="zh-CN" sz="1400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6579FE7-2462-47F4-AE54-C19AB465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38" y="1710556"/>
            <a:ext cx="2638425" cy="942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949BE45-13A0-4DF3-B8BE-213B0DF18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251" y="3402744"/>
            <a:ext cx="2362200" cy="2819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415C6AD-7F98-4252-B522-BE93AC708AFF}"/>
              </a:ext>
            </a:extLst>
          </p:cNvPr>
          <p:cNvSpPr/>
          <p:nvPr/>
        </p:nvSpPr>
        <p:spPr>
          <a:xfrm>
            <a:off x="311374" y="702444"/>
            <a:ext cx="919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RRC_CELL_SELECT||LL1_FREQ_SEARCH||ASN||RRC_DBG_CELL_SUITABILITY||MIB||SIB1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60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系统消息结构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81DADC3-7D53-41A3-AE0A-13D81D67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7" y="732834"/>
            <a:ext cx="7617936" cy="57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8381394" cy="304699"/>
          </a:xfrm>
        </p:spPr>
        <p:txBody>
          <a:bodyPr/>
          <a:lstStyle/>
          <a:p>
            <a:r>
              <a:rPr lang="zh-CN" altLang="en-US" dirty="0"/>
              <a:t>搜网流程</a:t>
            </a:r>
            <a:r>
              <a:rPr lang="en-US" altLang="zh-CN" dirty="0"/>
              <a:t>——</a:t>
            </a:r>
            <a:r>
              <a:rPr lang="zh-CN" altLang="en-US" dirty="0"/>
              <a:t>获取系统消息</a:t>
            </a:r>
            <a:r>
              <a:rPr lang="en-US" altLang="zh-CN" dirty="0"/>
              <a:t>SIB1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7D24CFC-F5C9-432D-BB04-2B542DD6C9DF}"/>
              </a:ext>
            </a:extLst>
          </p:cNvPr>
          <p:cNvSpPr/>
          <p:nvPr/>
        </p:nvSpPr>
        <p:spPr>
          <a:xfrm>
            <a:off x="269937" y="702444"/>
            <a:ext cx="9188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RRC_CELL_SELECT||LL1_FREQ_SEARCH||ASN||RRC_DBG_CELL_SUITABILITY||MIB||SIB1</a:t>
            </a:r>
            <a:r>
              <a:rPr lang="en-US" altLang="zh-CN" sz="14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9639799-A5A0-4F69-B9B9-347ED94DEDCF}"/>
              </a:ext>
            </a:extLst>
          </p:cNvPr>
          <p:cNvSpPr/>
          <p:nvPr/>
        </p:nvSpPr>
        <p:spPr>
          <a:xfrm>
            <a:off x="269937" y="1004646"/>
            <a:ext cx="4768850" cy="16662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SIB1</a:t>
            </a:r>
            <a: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SIB1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包含了小区接入相关信息和其他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的调度信息；与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MIB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日志查看方式相同，消息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LL1_SIB1_DATA_IND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消息紧跟的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RRC_DEBUG_ASN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为解调的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SIB1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具体信息，从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SIB1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的“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details”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选项卡查看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88435B7-2B98-4D80-A790-A2A7153A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1" y="2835671"/>
            <a:ext cx="2961905" cy="37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A19E14C-B13B-4652-A50D-95413305E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216" y="1460378"/>
            <a:ext cx="3190476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搜网流程</a:t>
            </a:r>
            <a:r>
              <a:rPr lang="en-US" altLang="zh-CN" dirty="0"/>
              <a:t>——</a:t>
            </a:r>
            <a:r>
              <a:rPr lang="zh-CN" altLang="en-US" dirty="0"/>
              <a:t>获取系统消息</a:t>
            </a:r>
            <a:r>
              <a:rPr lang="en-US" altLang="zh-CN" dirty="0"/>
              <a:t>SIB2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C39B037-9017-42D9-B1C6-ADACA8E4A58B}"/>
              </a:ext>
            </a:extLst>
          </p:cNvPr>
          <p:cNvSpPr/>
          <p:nvPr/>
        </p:nvSpPr>
        <p:spPr>
          <a:xfrm>
            <a:off x="269937" y="702444"/>
            <a:ext cx="9188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RRC_CELL_SELECT||LL1_FREQ_SEARCH||ASN||RRC_DBG_CELL_SUITABILITY||MIB||SIB1</a:t>
            </a:r>
            <a:r>
              <a:rPr lang="en-US" altLang="zh-CN" sz="14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44540A3-0E03-400F-9D08-12942728D8E8}"/>
              </a:ext>
            </a:extLst>
          </p:cNvPr>
          <p:cNvSpPr/>
          <p:nvPr/>
        </p:nvSpPr>
        <p:spPr>
          <a:xfrm>
            <a:off x="269937" y="1004646"/>
            <a:ext cx="4768850" cy="1343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SIB2</a:t>
            </a:r>
            <a: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b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SIB2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包含了公共无线资源配置；与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SIB1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日志查看方式相同，消息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LL1_SI_INFO_IND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消息紧跟的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RRC_DEBUG_ASN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为解调的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SIB2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具体信息，从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SIB2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的“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details”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选项卡查看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6AD5AFC-222D-4700-884B-47B6E333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29" y="2646334"/>
            <a:ext cx="2638095" cy="36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14B078C-7C68-41C3-AEF6-4C3CD450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69" y="1675882"/>
            <a:ext cx="2371429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229941" cy="310613"/>
          </a:xfrm>
        </p:spPr>
        <p:txBody>
          <a:bodyPr/>
          <a:lstStyle/>
          <a:p>
            <a:r>
              <a:rPr lang="zh-CN" altLang="en-US" dirty="0"/>
              <a:t>搜网流程</a:t>
            </a:r>
            <a:r>
              <a:rPr lang="en-US" altLang="zh-CN" dirty="0"/>
              <a:t>——</a:t>
            </a:r>
            <a:r>
              <a:rPr lang="zh-CN" altLang="en-US" dirty="0"/>
              <a:t>相关定时器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8AC5D44E-A727-4F57-BFA3-348B7414A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83258"/>
              </p:ext>
            </p:extLst>
          </p:nvPr>
        </p:nvGraphicFramePr>
        <p:xfrm>
          <a:off x="36003" y="1311832"/>
          <a:ext cx="9450958" cy="46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20">
                  <a:extLst>
                    <a:ext uri="{9D8B030D-6E8A-4147-A177-3AD203B41FA5}">
                      <a16:colId xmlns:a16="http://schemas.microsoft.com/office/drawing/2014/main" xmlns="" val="1896516110"/>
                    </a:ext>
                  </a:extLst>
                </a:gridCol>
                <a:gridCol w="2824179">
                  <a:extLst>
                    <a:ext uri="{9D8B030D-6E8A-4147-A177-3AD203B41FA5}">
                      <a16:colId xmlns:a16="http://schemas.microsoft.com/office/drawing/2014/main" xmlns="" val="4049062724"/>
                    </a:ext>
                  </a:extLst>
                </a:gridCol>
                <a:gridCol w="2845789">
                  <a:extLst>
                    <a:ext uri="{9D8B030D-6E8A-4147-A177-3AD203B41FA5}">
                      <a16:colId xmlns:a16="http://schemas.microsoft.com/office/drawing/2014/main" xmlns="" val="1481619346"/>
                    </a:ext>
                  </a:extLst>
                </a:gridCol>
                <a:gridCol w="3217470">
                  <a:extLst>
                    <a:ext uri="{9D8B030D-6E8A-4147-A177-3AD203B41FA5}">
                      <a16:colId xmlns:a16="http://schemas.microsoft.com/office/drawing/2014/main" xmlns="" val="1546393002"/>
                    </a:ext>
                  </a:extLst>
                </a:gridCol>
              </a:tblGrid>
              <a:tr h="25135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定时器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超时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8807821"/>
                  </a:ext>
                </a:extLst>
              </a:tr>
              <a:tr h="661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UERRCConnectionRequest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是由</a:t>
                      </a:r>
                      <a:r>
                        <a:rPr 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UE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层发起，并向</a:t>
                      </a:r>
                      <a:r>
                        <a:rPr 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MAC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层发出随机接入指示以后，启动</a:t>
                      </a:r>
                      <a:r>
                        <a:rPr 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T300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定时器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上层接收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RRCConnectionSetup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或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RRCConnectionReject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信息，发生重选或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NAS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层指示终止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连接建立停止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通知上层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连接建立失败，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UE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转入空闲模式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3265415"/>
                  </a:ext>
                </a:extLst>
              </a:tr>
              <a:tr h="754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传输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RRCConnectionReestablshmentRequest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接收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RRCConnectionReestablishment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或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RRCConnectionReeatablishmentReject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消息，也包括选择的小区变得不合适的情况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重建失败，回到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RRC_IDLE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状态，出现掉话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2151403"/>
                  </a:ext>
                </a:extLst>
              </a:tr>
              <a:tr h="502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接收到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RRCConnectionReject,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而此时正在执行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连接建立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进入</a:t>
                      </a:r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RRC_CONNECTED,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并且进行小区重选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通知上层小区针对移动终端被叫的接入禁止访问限制缓和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230614"/>
                  </a:ext>
                </a:extLst>
              </a:tr>
              <a:tr h="12567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接收</a:t>
                      </a:r>
                      <a:r>
                        <a:rPr lang="en-US" sz="1200" u="none" strike="noStrike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RRCConnectionReconfiguration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信息，包括</a:t>
                      </a:r>
                      <a:r>
                        <a:rPr lang="en-US" sz="1200" u="none" strike="noStrike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MobilityControlInfo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成功实现切换到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E-UTRA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或者满足小区更换命令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出现切换失败并进行小区重选，当有来自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E-UTRA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的小区更换命令，或者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E-UTRA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内的切换，则初始化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连接重建立；当切换到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E-UTRA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时，执行适用于源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RAT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规范所定义的操作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8838116"/>
                  </a:ext>
                </a:extLst>
              </a:tr>
              <a:tr h="754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UE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进行无线链路检测时，当连续收到的下行失步指示（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out of sync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）个数等于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N310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时，触发定时器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连续又收到下行同步指示（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 sync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）个数等于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N311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认为检测到无线链路失败，将触发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连接重建过程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1985677"/>
                  </a:ext>
                </a:extLst>
              </a:tr>
              <a:tr h="5027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T311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初始化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连接重建立过程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选择一个合适的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E-UTRA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小区或者使用另一种</a:t>
                      </a:r>
                      <a:r>
                        <a:rPr lang="en-US" altLang="zh-CN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RAT</a:t>
                      </a:r>
                      <a:r>
                        <a:rPr lang="zh-CN" altLang="en-US" sz="1200" u="none" strike="noStrike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的小区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未能选择合适的小区，进入</a:t>
                      </a:r>
                      <a:r>
                        <a:rPr lang="en-US" altLang="zh-CN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RRC_IDLE</a:t>
                      </a:r>
                      <a:r>
                        <a:rPr lang="zh-CN" altLang="en-US" sz="1200" u="none" strike="noStrike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状态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952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65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搜网流程</a:t>
            </a:r>
            <a:r>
              <a:rPr lang="en-US" altLang="zh-CN" dirty="0"/>
              <a:t>——</a:t>
            </a:r>
            <a:r>
              <a:rPr lang="zh-CN" altLang="en-US" dirty="0"/>
              <a:t>判断小区可用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4903979-6199-486B-A17E-283D2971BB0A}"/>
              </a:ext>
            </a:extLst>
          </p:cNvPr>
          <p:cNvSpPr/>
          <p:nvPr/>
        </p:nvSpPr>
        <p:spPr>
          <a:xfrm>
            <a:off x="241411" y="774452"/>
            <a:ext cx="8486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RRC_CELL_SELECT||LL1_FREQ_SEARCH||ASN||RRC_DBG_CELL_SUITABILITY||S_CRITERIA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FA80263-9A97-4BEB-A372-B38C53BCA3FE}"/>
              </a:ext>
            </a:extLst>
          </p:cNvPr>
          <p:cNvSpPr/>
          <p:nvPr/>
        </p:nvSpPr>
        <p:spPr>
          <a:xfrm>
            <a:off x="346609" y="1075006"/>
            <a:ext cx="4406528" cy="199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小区可用判定结果：</a:t>
            </a:r>
            <a:endParaRPr lang="en-US" altLang="zh-CN" sz="14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成功解调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MIB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就可以根据接收小区信息判定是否可用，查看小区是否可用判定结果，在日志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RRC_DBG_CELL_SUITABILITY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中可以查看；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</a:rPr>
              <a:t>•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如果搜索到的小区不可用，“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suitable”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字段值为“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false”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9250272-E4ED-446D-B30C-82391A84A7BC}"/>
              </a:ext>
            </a:extLst>
          </p:cNvPr>
          <p:cNvSpPr/>
          <p:nvPr/>
        </p:nvSpPr>
        <p:spPr>
          <a:xfrm>
            <a:off x="4787738" y="3287926"/>
            <a:ext cx="4768850" cy="36072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常见小区不可用原因</a:t>
            </a:r>
            <a:endParaRPr lang="en-US" altLang="zh-CN" sz="14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PLMN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wrong_plmn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字段值为“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True”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，多为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卡配置与小区信息不符造成；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criterion S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不符合，“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s_failed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字段值为“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True”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，说明小区信号强度和质量不满足要求。 根据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36.304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criterion S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满足的条件是： 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Srxlev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b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and 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Squal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&gt;0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Srxlev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代表接收信号强度，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Squal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代表接收信号质量，日志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RRC_DBG_CELL_S_CRITERION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CriterionS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400" dirty="0"/>
              <a:t> 。</a:t>
            </a:r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54001B9-4BFC-4969-95A9-1FD9238E4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01" y="3287926"/>
            <a:ext cx="2923809" cy="30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7BB9B60-16A0-4FF7-8842-0BC93260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09" y="1075006"/>
            <a:ext cx="2867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8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搜网流程</a:t>
            </a:r>
            <a:r>
              <a:rPr lang="en-US" altLang="zh-CN" dirty="0"/>
              <a:t>——S</a:t>
            </a:r>
            <a:r>
              <a:rPr lang="zh-CN" altLang="en-US" dirty="0"/>
              <a:t>准则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EF77086-BFBE-438A-8C81-98B7812D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1" y="990476"/>
            <a:ext cx="79629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733997" cy="310613"/>
          </a:xfrm>
        </p:spPr>
        <p:txBody>
          <a:bodyPr/>
          <a:lstStyle/>
          <a:p>
            <a:r>
              <a:rPr lang="zh-CN" altLang="en-US" dirty="0"/>
              <a:t>附着核心网</a:t>
            </a:r>
            <a:r>
              <a:rPr lang="en-US" altLang="zh-CN" dirty="0"/>
              <a:t>——ATTACH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A4BF55D-9734-4418-B740-1796A4BE3734}"/>
              </a:ext>
            </a:extLst>
          </p:cNvPr>
          <p:cNvSpPr/>
          <p:nvPr/>
        </p:nvSpPr>
        <p:spPr>
          <a:xfrm>
            <a:off x="269937" y="774452"/>
            <a:ext cx="4644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RRC_EST||NAS_DBG_NAS_MSG||SUITABILITY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27D59E4-545C-4A21-BD7D-53A0B0ACE5E4}"/>
              </a:ext>
            </a:extLst>
          </p:cNvPr>
          <p:cNvSpPr/>
          <p:nvPr/>
        </p:nvSpPr>
        <p:spPr>
          <a:xfrm>
            <a:off x="269937" y="1371658"/>
            <a:ext cx="4157514" cy="425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关键消息：</a:t>
            </a:r>
            <a:endParaRPr lang="en-US" altLang="zh-CN" sz="14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NAS_DBG_NAS_MSG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EMM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 起 核 心 网 附 着 请 求 ， 看 到</a:t>
            </a:r>
            <a:b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RRC_DBG_CELL_SUITABILITY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日志， 说明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是在搜到合适小区后， 由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EMM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发起了附着；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附着第一步是先和基站建立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附着关键消息是鉴权、 安全模式过程，包括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AUTH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SECURITY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对应的日志；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ATTACH_COMPLETE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说明核心网附着完成；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附着后的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EMM_INFO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，核心网下发部分信息，例如世界时钟；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此时，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已经建立了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 PDP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承载，也就可以开始做数传业务了；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355D822-92E9-41D3-8E20-82FC3647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61" y="1066839"/>
            <a:ext cx="49149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1249721" cy="310613"/>
          </a:xfrm>
        </p:spPr>
        <p:txBody>
          <a:bodyPr/>
          <a:lstStyle/>
          <a:p>
            <a:r>
              <a:rPr lang="zh-CN" altLang="en-US" dirty="0"/>
              <a:t>随机接入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5547961-A655-4541-80CC-D16CCC0BCC0D}"/>
              </a:ext>
            </a:extLst>
          </p:cNvPr>
          <p:cNvSpPr/>
          <p:nvPr/>
        </p:nvSpPr>
        <p:spPr>
          <a:xfrm>
            <a:off x="269937" y="738448"/>
            <a:ext cx="91090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r>
              <a:rPr lang="en-US" altLang="zh-CN" sz="14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nas_msg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CN" sz="14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asn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CN" sz="14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rrc_est_req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CN" sz="14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rrc_est_cnf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||ll1_rach_req||</a:t>
            </a:r>
            <a:r>
              <a:rPr lang="en-US" altLang="zh-CN" sz="14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dci_format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en-US" altLang="zh-CN" sz="1400" dirty="0" err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rar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||msg3||LL1_RACH_CONTENTION_RESOLUTION_IND||ll1_rach_cnf</a:t>
            </a:r>
            <a:r>
              <a:rPr lang="en-US" altLang="zh-CN" sz="1400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C5FF3AA-051D-410F-B1CE-7D827579002F}"/>
              </a:ext>
            </a:extLst>
          </p:cNvPr>
          <p:cNvSpPr/>
          <p:nvPr/>
        </p:nvSpPr>
        <p:spPr>
          <a:xfrm>
            <a:off x="207963" y="1530536"/>
            <a:ext cx="9270938" cy="48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随机接入：</a:t>
            </a:r>
            <a:endParaRPr lang="en-US" altLang="zh-CN" sz="14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NB-IOT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的随机接入分两种：初始接入和重同步。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初始接入的随机接入是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层发起，目的是建立和基站的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连接；重同步的随机接入是由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层发起，原因是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有上行数据发送时，向基站请求上行资源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UL_GRANT;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LL1_RACH_REQ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信息的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inittiator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信息表示发起随机接入的是初始接入还是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重同步；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LL1_RACH_CNF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cause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表示接入结果，通常随机接入的结果有如下几种：</a:t>
            </a:r>
            <a:b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LL1_RACH_SUCCESS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LL1_RACH_INTERRUPTED_BY_MAC_CANCEL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、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LL1_RACH_CONTENTION_RESOLUTION_MISMATCH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LL1_RACH_ERROR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LL1_RACH_CANCEL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LL1_RACH_INTERRUPTED_BY_RRC_RELEASE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LL1_RACH_INTERRUPTED_BY_MAC_RESET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LL1_RACH_ERROR_MAX_NUM_PREAMBLE_ATTEMPTS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初始接入的随机接入过程</a:t>
            </a:r>
            <a:endParaRPr lang="en-US" altLang="zh-CN" sz="14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在小区选择判定通过后，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开始尝试接入该小区；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首先从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SIB2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中读出发送随机接入请求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NPRACH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（即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MSG1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）的重要信息；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RRC_EST_REQ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发起随机接入请求；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MSG1~MSG5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为随机接入过程；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RRC_EST_CNF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告诉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NAS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层随机接入成功；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任意消息缺失，都会导致随机接入失败；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26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625985" cy="304699"/>
          </a:xfrm>
        </p:spPr>
        <p:txBody>
          <a:bodyPr/>
          <a:lstStyle/>
          <a:p>
            <a:r>
              <a:rPr lang="zh-CN" altLang="en-US" dirty="0"/>
              <a:t>接入流程</a:t>
            </a:r>
            <a:r>
              <a:rPr lang="en-US" altLang="zh-CN" dirty="0"/>
              <a:t>——</a:t>
            </a:r>
            <a:r>
              <a:rPr lang="zh-CN" altLang="en-US" dirty="0"/>
              <a:t>初始随机接入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7333BEA-DDD4-45B8-BCBB-52F0F80839D8}"/>
              </a:ext>
            </a:extLst>
          </p:cNvPr>
          <p:cNvSpPr/>
          <p:nvPr/>
        </p:nvSpPr>
        <p:spPr>
          <a:xfrm>
            <a:off x="89917" y="666440"/>
            <a:ext cx="5220580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RACH,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用于初始接入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过滤“</a:t>
            </a:r>
            <a:r>
              <a:rPr lang="en-US" altLang="zh-CN" sz="14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dbg_nas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,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判断是否发起接入流程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"ll1_rach" ,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LL1_RACH_CNF "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cause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RACH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是否成功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"msg3" ,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判断是否收到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MSG2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和发送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MSG3;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"dci" ,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MSG3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前后是否有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DCI N1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MSG2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MSG4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的调度成功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40E0D6E-235F-41F1-AC7E-5C4060D6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85" y="896470"/>
            <a:ext cx="4210936" cy="52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3B9633E-F3E5-4F75-8CF8-06CC71FBF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4" y="2989672"/>
            <a:ext cx="43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6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9803" y="1386130"/>
            <a:ext cx="2291475" cy="502599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803" y="1945844"/>
            <a:ext cx="2291475" cy="502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9803" y="2504354"/>
            <a:ext cx="2291475" cy="502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9853" y="1406166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851530" eaLnBrk="0" hangingPunct="0">
              <a:spcBef>
                <a:spcPts val="483"/>
              </a:spcBef>
              <a:defRPr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入网流程</a:t>
            </a:r>
          </a:p>
        </p:txBody>
      </p:sp>
      <p:sp>
        <p:nvSpPr>
          <p:cNvPr id="8" name="矩形 7"/>
          <p:cNvSpPr/>
          <p:nvPr/>
        </p:nvSpPr>
        <p:spPr>
          <a:xfrm>
            <a:off x="799853" y="1950553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1649" indent="-141649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常见问题</a:t>
            </a:r>
            <a:endParaRPr lang="en-US" altLang="zh-CN" sz="2192" dirty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853" y="2543029"/>
            <a:ext cx="1877437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851530" eaLnBrk="0" hangingPunct="0">
              <a:spcBef>
                <a:spcPts val="483"/>
              </a:spcBef>
              <a:defRPr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入网参考设计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798967" y="3108354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应用例程</a:t>
            </a:r>
          </a:p>
        </p:txBody>
      </p:sp>
    </p:spTree>
    <p:extLst>
      <p:ext uri="{BB962C8B-B14F-4D97-AF65-F5344CB8AC3E}">
        <p14:creationId xmlns:p14="http://schemas.microsoft.com/office/powerpoint/2010/main" val="253492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8381394" cy="304699"/>
          </a:xfrm>
        </p:spPr>
        <p:txBody>
          <a:bodyPr/>
          <a:lstStyle/>
          <a:p>
            <a:r>
              <a:rPr lang="zh-CN" altLang="en-US" dirty="0"/>
              <a:t>接入流程</a:t>
            </a:r>
            <a:r>
              <a:rPr lang="en-US" altLang="zh-CN" dirty="0"/>
              <a:t>—— MAC</a:t>
            </a:r>
            <a:r>
              <a:rPr lang="zh-CN" altLang="en-US" dirty="0"/>
              <a:t>发起的重同步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01B0294-A263-4A30-A386-401C2EF762BE}"/>
              </a:ext>
            </a:extLst>
          </p:cNvPr>
          <p:cNvSpPr/>
          <p:nvPr/>
        </p:nvSpPr>
        <p:spPr>
          <a:xfrm>
            <a:off x="268651" y="764579"/>
            <a:ext cx="7202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目的：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发起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RACH(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即重同步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 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用于需要发送上行数据时获取上行调度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41B10B6-25E8-42AD-9309-5DDEF980F0B9}"/>
              </a:ext>
            </a:extLst>
          </p:cNvPr>
          <p:cNvSpPr/>
          <p:nvPr/>
        </p:nvSpPr>
        <p:spPr>
          <a:xfrm>
            <a:off x="352364" y="3923540"/>
            <a:ext cx="5318173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"ll1_rach" , 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RACH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是否成功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"msg3" ,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判断是否收到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MSG2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和发送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MSG3;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“dci”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a.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MSG3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前没有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DCI N1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说明没有解到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MSG2 DCI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b.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MSG3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后没有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DCI N0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说明没有解到上行数据调度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400" dirty="0"/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C59D1CB-F125-4113-8E67-37476334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9" y="1170496"/>
            <a:ext cx="8210550" cy="2209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43ABD9F-0592-4743-89B8-D34AEF910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521" y="3403781"/>
            <a:ext cx="3495238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5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2329841" cy="304699"/>
          </a:xfrm>
        </p:spPr>
        <p:txBody>
          <a:bodyPr/>
          <a:lstStyle/>
          <a:p>
            <a:r>
              <a:rPr lang="zh-CN" altLang="en-US" b="0" dirty="0"/>
              <a:t>小区重选</a:t>
            </a:r>
            <a:r>
              <a:rPr lang="en-US" altLang="zh-CN" dirty="0"/>
              <a:t>——</a:t>
            </a:r>
            <a:r>
              <a:rPr lang="zh-CN" altLang="en-US" b="0" dirty="0"/>
              <a:t>目的</a:t>
            </a:r>
            <a:r>
              <a:rPr lang="zh-CN" alt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B654EC8-05D2-4F3D-BF0A-A5C2F1F4D115}"/>
              </a:ext>
            </a:extLst>
          </p:cNvPr>
          <p:cNvSpPr/>
          <p:nvPr/>
        </p:nvSpPr>
        <p:spPr>
          <a:xfrm>
            <a:off x="485961" y="1364527"/>
            <a:ext cx="5318173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找到一个更合适（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Suitable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）的小区驻留，以便于寻呼的时候质量更好，发起业务的成功率更高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652646B-8FBC-4EED-A758-B29F4D5C7B70}"/>
              </a:ext>
            </a:extLst>
          </p:cNvPr>
          <p:cNvSpPr/>
          <p:nvPr/>
        </p:nvSpPr>
        <p:spPr>
          <a:xfrm>
            <a:off x="485961" y="3186720"/>
            <a:ext cx="5318173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对于网络：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可以设置不同的优先级及重选参数，使网络规划灵活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可以根据不同的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类型，设置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的专有优先级和重选参数，使网络规划更加灵活，比如对数据要求高的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优先选择到某些小区，而对语音要求高的</a:t>
            </a:r>
            <a:r>
              <a:rPr lang="en-US" altLang="zh-CN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选择到另一些小区；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10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小区重选</a:t>
            </a:r>
            <a:r>
              <a:rPr lang="en-US" altLang="zh-CN" b="0" dirty="0"/>
              <a:t>——</a:t>
            </a:r>
            <a:r>
              <a:rPr lang="zh-CN" altLang="en-US" b="0" dirty="0"/>
              <a:t>流程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FA7DEEE-487D-44FC-A6DD-AA507524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00688"/>
            <a:ext cx="9540875" cy="47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013917" cy="609398"/>
          </a:xfrm>
        </p:spPr>
        <p:txBody>
          <a:bodyPr/>
          <a:lstStyle/>
          <a:p>
            <a:r>
              <a:rPr lang="zh-CN" altLang="en-US" b="0" dirty="0"/>
              <a:t>小区重选</a:t>
            </a:r>
            <a:r>
              <a:rPr lang="en-US" altLang="zh-CN" b="0" dirty="0"/>
              <a:t>——</a:t>
            </a:r>
            <a:r>
              <a:rPr lang="zh-CN" altLang="en-US" b="0" dirty="0"/>
              <a:t>邻区测量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A85A669-ACEC-425C-9C2D-150CBF098B78}"/>
              </a:ext>
            </a:extLst>
          </p:cNvPr>
          <p:cNvSpPr/>
          <p:nvPr/>
        </p:nvSpPr>
        <p:spPr>
          <a:xfrm>
            <a:off x="269937" y="844248"/>
            <a:ext cx="6471541" cy="5950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DRX</a:t>
            </a:r>
            <a:r>
              <a:rPr lang="zh-CN" altLang="en-US" sz="1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周期：</a:t>
            </a:r>
            <a:endParaRPr lang="en-US" altLang="zh-CN" sz="1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基站在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SIB2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中下发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paging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的寻呼监听周期，即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DRX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的周期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同频小区测量：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SIB3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 下 发 同 频 测 量 门 限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IntraSearchP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（通 过 参 数 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SIntraSearch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 置 ） ，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 用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IntraSearchP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 为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的取值。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根据当前信号质量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Srxlev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与同频测量门限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的比较决定是否进行测量，即：</a:t>
            </a:r>
            <a:b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Srxlev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时，不对同频邻区测量。</a:t>
            </a:r>
            <a:b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Srxlev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 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时，进行同频邻区测量。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异频小区测量：</a:t>
            </a:r>
            <a:endParaRPr lang="en-US" altLang="zh-CN" sz="1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SIB3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中下发异频测量门限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NonIntraSearch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（通过参数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SNonIntraSearch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配置），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NonIntraSearch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    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SnonIntraSearchP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的取值。 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根据当前信号质量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Srxlev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与异频测量门限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SnonIntraSearchP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的比较决定是否进行测量，即：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Srxlev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SnonIntraSearchP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时，不对异频邻区测量。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Srxlev</a:t>
            </a: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en-US" altLang="zh-CN" sz="1400" b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SnonIntraSearchP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时，进行异频邻区测量。</a:t>
            </a:r>
            <a:endParaRPr lang="en-US" altLang="zh-CN" sz="14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只对在系统消息广播的邻区进行测量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58D0169-9E7B-450F-AF4C-BBCF5F81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79" y="882464"/>
            <a:ext cx="2457450" cy="800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61821EB-D583-41DD-8D5B-0B40F95F4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479" y="1853587"/>
            <a:ext cx="2105025" cy="2447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30C845-1177-45A2-B4E3-7FACF9540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479" y="4461752"/>
            <a:ext cx="2028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9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小区重选</a:t>
            </a:r>
            <a:r>
              <a:rPr lang="en-US" altLang="zh-CN" b="0" dirty="0"/>
              <a:t>——</a:t>
            </a:r>
            <a:r>
              <a:rPr lang="en-US" altLang="zh-CN" dirty="0"/>
              <a:t>R</a:t>
            </a:r>
            <a:r>
              <a:rPr lang="zh-CN" altLang="en-US" dirty="0"/>
              <a:t>准则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312C45-70D6-4D39-AE0F-D714639F1DF1}"/>
              </a:ext>
            </a:extLst>
          </p:cNvPr>
          <p:cNvSpPr/>
          <p:nvPr/>
        </p:nvSpPr>
        <p:spPr>
          <a:xfrm>
            <a:off x="557969" y="846460"/>
            <a:ext cx="6164844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-Roman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-Roman"/>
              </a:rPr>
              <a:t>准则：</a:t>
            </a:r>
            <a:r>
              <a:rPr lang="en-US" altLang="zh-CN" dirty="0">
                <a:solidFill>
                  <a:srgbClr val="FF0000"/>
                </a:solidFill>
                <a:latin typeface="Times-Roman"/>
              </a:rPr>
              <a:t>Rn&gt;Rs</a:t>
            </a:r>
          </a:p>
          <a:p>
            <a:pPr>
              <a:lnSpc>
                <a:spcPct val="150000"/>
              </a:lnSpc>
            </a:pPr>
            <a:r>
              <a:rPr lang="en-US" altLang="zh-CN" b="0" dirty="0"/>
              <a:t>Rs= </a:t>
            </a:r>
            <a:r>
              <a:rPr lang="en-US" altLang="zh-CN" b="0" dirty="0" err="1"/>
              <a:t>Qmeas,s</a:t>
            </a:r>
            <a:r>
              <a:rPr lang="en-US" altLang="zh-CN" b="0" dirty="0"/>
              <a:t>+ </a:t>
            </a:r>
            <a:r>
              <a:rPr lang="en-US" altLang="zh-CN" b="0" dirty="0" err="1"/>
              <a:t>QHyst</a:t>
            </a:r>
            <a:r>
              <a:rPr lang="en-US" altLang="zh-CN" b="0" dirty="0"/>
              <a:t/>
            </a:r>
            <a:br>
              <a:rPr lang="en-US" altLang="zh-CN" b="0" dirty="0"/>
            </a:br>
            <a:r>
              <a:rPr lang="en-US" altLang="zh-CN" b="0" dirty="0"/>
              <a:t>Rn = </a:t>
            </a:r>
            <a:r>
              <a:rPr lang="en-US" altLang="zh-CN" b="0" dirty="0" err="1"/>
              <a:t>Qmeas,n</a:t>
            </a:r>
            <a:r>
              <a:rPr lang="en-US" altLang="zh-CN" b="0" dirty="0"/>
              <a:t> - ( </a:t>
            </a:r>
            <a:r>
              <a:rPr lang="en-US" altLang="zh-CN" b="0" dirty="0" err="1"/>
              <a:t>Qoffsetfrequency</a:t>
            </a:r>
            <a:r>
              <a:rPr lang="en-US" altLang="zh-CN" b="0" dirty="0"/>
              <a:t> + </a:t>
            </a:r>
            <a:r>
              <a:rPr lang="en-US" altLang="zh-CN" b="0" dirty="0" err="1"/>
              <a:t>Qoffset</a:t>
            </a:r>
            <a:r>
              <a:rPr lang="en-US" altLang="zh-CN" b="0" dirty="0"/>
              <a:t> cell 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860DE0D-D923-48B5-B724-AC50EB75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8" y="2584298"/>
            <a:ext cx="9188511" cy="34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4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小区重选</a:t>
            </a:r>
            <a:r>
              <a:rPr lang="en-US" altLang="zh-CN" dirty="0"/>
              <a:t>——</a:t>
            </a:r>
            <a:r>
              <a:rPr lang="zh-CN" altLang="en-US" dirty="0"/>
              <a:t>日志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89C0EA7-AE33-4FCF-B932-64BBEE73C6E2}"/>
              </a:ext>
            </a:extLst>
          </p:cNvPr>
          <p:cNvSpPr/>
          <p:nvPr/>
        </p:nvSpPr>
        <p:spPr>
          <a:xfrm>
            <a:off x="118102" y="933565"/>
            <a:ext cx="86187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b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LL1_IDLE_MEAS_START_REQ||RRC_DBG_READING_SIBS_FOR_NCELL||RRC_DBG_RESELECTION_CANDIDATES||RRC_DBG_RESELECTION_MEASUREMENTS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9ACDEEE-81F6-43D4-A081-99B84D76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1" y="1818568"/>
            <a:ext cx="9270938" cy="42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6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9803" y="1386130"/>
            <a:ext cx="2291475" cy="502599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803" y="1945844"/>
            <a:ext cx="2291475" cy="502599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9803" y="2504354"/>
            <a:ext cx="2291475" cy="502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9853" y="1406166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851530" eaLnBrk="0" hangingPunct="0">
              <a:spcBef>
                <a:spcPts val="483"/>
              </a:spcBef>
              <a:defRPr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入网流程</a:t>
            </a:r>
          </a:p>
        </p:txBody>
      </p:sp>
      <p:sp>
        <p:nvSpPr>
          <p:cNvPr id="8" name="矩形 7"/>
          <p:cNvSpPr/>
          <p:nvPr/>
        </p:nvSpPr>
        <p:spPr>
          <a:xfrm>
            <a:off x="799853" y="1950553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1649" indent="-141649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常见问题</a:t>
            </a:r>
            <a:endParaRPr lang="en-US" altLang="zh-CN" sz="2192" dirty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853" y="2543029"/>
            <a:ext cx="1877437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851530" eaLnBrk="0" hangingPunct="0">
              <a:spcBef>
                <a:spcPts val="483"/>
              </a:spcBef>
              <a:defRPr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入网参考设计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798967" y="3108354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应用例程</a:t>
            </a:r>
          </a:p>
        </p:txBody>
      </p:sp>
    </p:spTree>
    <p:extLst>
      <p:ext uri="{BB962C8B-B14F-4D97-AF65-F5344CB8AC3E}">
        <p14:creationId xmlns:p14="http://schemas.microsoft.com/office/powerpoint/2010/main" val="84084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661989" cy="304699"/>
          </a:xfrm>
        </p:spPr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</a:t>
            </a:r>
            <a:r>
              <a:rPr lang="zh-CN" altLang="en-US" dirty="0">
                <a:cs typeface="Arial" charset="0"/>
              </a:rPr>
              <a:t>初始化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76DFA58-AB69-4359-9289-76B9C289EB4A}"/>
              </a:ext>
            </a:extLst>
          </p:cNvPr>
          <p:cNvSpPr/>
          <p:nvPr/>
        </p:nvSpPr>
        <p:spPr>
          <a:xfrm>
            <a:off x="233933" y="1134492"/>
            <a:ext cx="3060340" cy="13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卡识别失败：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卡硬件电路接触不良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卡初始化协议流程不兼容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（使用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B657SP3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以后的版本）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B55034-FFDA-4191-AC95-1DED22F78155}"/>
              </a:ext>
            </a:extLst>
          </p:cNvPr>
          <p:cNvSpPr/>
          <p:nvPr/>
        </p:nvSpPr>
        <p:spPr>
          <a:xfrm>
            <a:off x="230765" y="2847866"/>
            <a:ext cx="2509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异常日志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-PPS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流程失败：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D515A6B-923C-4B46-BB1F-202D0AD5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7" y="3226460"/>
            <a:ext cx="8570898" cy="1220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9A42F0C-A2D3-4FED-B55D-5479B0D9F49D}"/>
              </a:ext>
            </a:extLst>
          </p:cNvPr>
          <p:cNvSpPr/>
          <p:nvPr/>
        </p:nvSpPr>
        <p:spPr>
          <a:xfrm>
            <a:off x="233933" y="4543336"/>
            <a:ext cx="2807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异常日志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-SIM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卡初始化失败：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AC48289-A78D-4281-96AB-E2BE2F517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78" y="4986920"/>
            <a:ext cx="8481912" cy="12354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6BD76C4-1E9A-45CB-B994-3E6EA55D5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237" y="804049"/>
            <a:ext cx="6028571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55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4670101" cy="310613"/>
          </a:xfrm>
        </p:spPr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——PLMN</a:t>
            </a:r>
            <a:r>
              <a:rPr lang="zh-CN" altLang="en-US" dirty="0"/>
              <a:t>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190FA73-68FD-4778-BA36-70B8B3BA4A8F}"/>
              </a:ext>
            </a:extLst>
          </p:cNvPr>
          <p:cNvSpPr txBox="1"/>
          <p:nvPr/>
        </p:nvSpPr>
        <p:spPr>
          <a:xfrm>
            <a:off x="882005" y="846460"/>
            <a:ext cx="6552728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PLMN 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搜索模式：</a:t>
            </a:r>
          </a:p>
          <a:p>
            <a:pPr indent="324000"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、自动搜网：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卡中配置的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PLMN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接入网络。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324000"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、手动搜网：通过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AT+COPS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命令来指定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PLMN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进行入网。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2455B4B-61E6-4053-A118-1347DCF37EFE}"/>
              </a:ext>
            </a:extLst>
          </p:cNvPr>
          <p:cNvSpPr txBox="1"/>
          <p:nvPr/>
        </p:nvSpPr>
        <p:spPr>
          <a:xfrm>
            <a:off x="882005" y="1998588"/>
            <a:ext cx="5688632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常见问题：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324000">
              <a:lnSpc>
                <a:spcPct val="150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在漫游的网络中，入网时间会变的很久，实际测试，大约需要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324000"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分钟才能入网。 使用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AT+COPS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命令指定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PLMN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入网可缩短时间。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9084D4A-438A-4B90-AA23-3EF0555C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9" y="3258902"/>
            <a:ext cx="7304762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85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950021" cy="310613"/>
          </a:xfrm>
        </p:spPr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</a:t>
            </a:r>
            <a:r>
              <a:rPr lang="zh-CN" altLang="en-US" dirty="0"/>
              <a:t>扫频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F00815E-DF56-4803-B8F9-7F95FF74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4" y="1201386"/>
            <a:ext cx="7409524" cy="20380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77261DE-FC10-42CE-9A96-98F7D875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4" y="3793541"/>
            <a:ext cx="7895238" cy="1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CD1B1CA-1706-4E86-B007-C2ACE17A70C5}"/>
              </a:ext>
            </a:extLst>
          </p:cNvPr>
          <p:cNvSpPr txBox="1"/>
          <p:nvPr/>
        </p:nvSpPr>
        <p:spPr>
          <a:xfrm>
            <a:off x="352364" y="5702874"/>
            <a:ext cx="8381394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、模组有先验频点情况下，会直接使用先验频点搜小区。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、若频点能量太低，或干扰太大，模组在快速搜网小区搜不到的情况下会发起，深度慢速搜索。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36EB29B-4DE0-4BC8-BAED-D3FBEF16D35E}"/>
              </a:ext>
            </a:extLst>
          </p:cNvPr>
          <p:cNvSpPr txBox="1"/>
          <p:nvPr/>
        </p:nvSpPr>
        <p:spPr>
          <a:xfrm>
            <a:off x="142107" y="773493"/>
            <a:ext cx="163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无先验频点：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4FEB443-91BF-425D-B8BF-45D71E405B17}"/>
              </a:ext>
            </a:extLst>
          </p:cNvPr>
          <p:cNvSpPr txBox="1"/>
          <p:nvPr/>
        </p:nvSpPr>
        <p:spPr>
          <a:xfrm>
            <a:off x="142107" y="3359597"/>
            <a:ext cx="163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有先验频点：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51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NB-IoT</a:t>
            </a:r>
            <a:r>
              <a:rPr lang="zh-CN" altLang="en-US" dirty="0"/>
              <a:t>网络架构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18D1845-92AF-47C6-BB47-8EDE2F61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528" y="1623433"/>
            <a:ext cx="4162425" cy="3962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2AD9B69-7873-48B4-9845-B1EB818C9554}"/>
              </a:ext>
            </a:extLst>
          </p:cNvPr>
          <p:cNvSpPr txBox="1"/>
          <p:nvPr/>
        </p:nvSpPr>
        <p:spPr>
          <a:xfrm>
            <a:off x="73259" y="1177688"/>
            <a:ext cx="5345250" cy="488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核心网 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EPC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Evolved Packet Core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接入网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E-UTRAN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Evolved UMTS Terrestrial Radio</a:t>
            </a:r>
          </a:p>
          <a:p>
            <a:pPr marL="285750">
              <a:lnSpc>
                <a:spcPct val="150000"/>
              </a:lnSpc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 Access Network 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用户设备 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EPC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MME  Mobility Management Entity 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，负责信令处理部分；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S-GW  Serving Gateway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，负责切换中数据业务的传输；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>
              <a:lnSpc>
                <a:spcPct val="150000"/>
              </a:lnSpc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 idle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下行分组数据缓存和寻呼支持，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数据的路由和转发；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P-GW  PDN Gateway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，负责用户数据包与其他网络的处理，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>
              <a:lnSpc>
                <a:spcPct val="150000"/>
              </a:lnSpc>
            </a:pP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 这是整个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LTE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架构与互联网的接口处；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HSS  Home Subscriber Server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，归属用户服务器，这是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>
              <a:lnSpc>
                <a:spcPct val="150000"/>
              </a:lnSpc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 存在与核心网中的一个数据库服务器，里面存放着所有属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>
              <a:lnSpc>
                <a:spcPct val="150000"/>
              </a:lnSpc>
            </a:pP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  于该核心网的用户的数据信息。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2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charset="0"/>
              </a:rPr>
              <a:t>入网流见问题</a:t>
            </a:r>
            <a:r>
              <a:rPr lang="en-US" altLang="zh-CN" dirty="0"/>
              <a:t>——</a:t>
            </a:r>
            <a:r>
              <a:rPr lang="zh-CN" altLang="en-US" dirty="0"/>
              <a:t>扫频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21B468A-D384-4207-8E3C-4EA03620D307}"/>
              </a:ext>
            </a:extLst>
          </p:cNvPr>
          <p:cNvSpPr/>
          <p:nvPr/>
        </p:nvSpPr>
        <p:spPr>
          <a:xfrm>
            <a:off x="352364" y="774452"/>
            <a:ext cx="7154377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、扫频过程中常见的问题：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若信号很差，快搜时搜不到小区，则会进入慢搜流程，导致入网时间加长。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因模组会保存先验频点，在异频组网的环境中，模组很难选择到能量更高的频点。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C222C3-4683-4AC7-99E0-E6623D52A00E}"/>
              </a:ext>
            </a:extLst>
          </p:cNvPr>
          <p:cNvSpPr txBox="1"/>
          <p:nvPr/>
        </p:nvSpPr>
        <p:spPr>
          <a:xfrm>
            <a:off x="446560" y="5562984"/>
            <a:ext cx="8572349" cy="101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、先验频点的保存：</a:t>
            </a:r>
            <a:r>
              <a:rPr lang="zh-CN" altLang="en-US" sz="1400" dirty="0"/>
              <a:t>成功识别小区后，就可以保存频点。</a:t>
            </a:r>
            <a:r>
              <a:rPr lang="en-US" altLang="zh-CN" sz="1400" dirty="0"/>
              <a:t>(</a:t>
            </a:r>
            <a:r>
              <a:rPr lang="zh-CN" altLang="en-US" sz="1400" dirty="0"/>
              <a:t>即：读取到小区的</a:t>
            </a:r>
            <a:r>
              <a:rPr lang="en-US" altLang="zh-CN" sz="1400" dirty="0"/>
              <a:t>SIB2</a:t>
            </a:r>
            <a:r>
              <a:rPr lang="zh-CN" altLang="en-US" sz="1400" dirty="0"/>
              <a:t>信息</a:t>
            </a:r>
            <a:r>
              <a:rPr lang="en-US" altLang="zh-CN" sz="1400" dirty="0"/>
              <a:t>)</a:t>
            </a:r>
            <a:r>
              <a:rPr lang="zh-CN" altLang="en-US" sz="1400" dirty="0"/>
              <a:t>。 这个过程只要芯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</a:t>
            </a:r>
            <a:r>
              <a:rPr lang="zh-CN" altLang="en-US" sz="1400" dirty="0"/>
              <a:t>片成功识别了</a:t>
            </a:r>
            <a:r>
              <a:rPr lang="en-US" altLang="zh-CN" sz="1400" dirty="0"/>
              <a:t>SIM</a:t>
            </a:r>
            <a:r>
              <a:rPr lang="zh-CN" altLang="en-US" sz="1400" dirty="0"/>
              <a:t>就会触发。 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、先验频点的擦除：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CFUN=0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的状态，执行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AT+NCSEARFCN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可清除先验频点。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54BC272-03AA-4604-8171-2FD116D6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0" y="1926580"/>
            <a:ext cx="8209524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7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661989" cy="310613"/>
          </a:xfrm>
        </p:spPr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</a:t>
            </a:r>
            <a:r>
              <a:rPr lang="zh-CN" altLang="en-US" dirty="0"/>
              <a:t>扫频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DD811A2-7599-4C5E-99DD-55EF564E388E}"/>
              </a:ext>
            </a:extLst>
          </p:cNvPr>
          <p:cNvSpPr txBox="1"/>
          <p:nvPr/>
        </p:nvSpPr>
        <p:spPr>
          <a:xfrm>
            <a:off x="347962" y="756517"/>
            <a:ext cx="40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Arial" charset="0"/>
              </a:rPr>
              <a:t>广东电信三频组网试验问题分析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5530DD01-8ED7-4044-82D2-017B344E3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12928"/>
              </p:ext>
            </p:extLst>
          </p:nvPr>
        </p:nvGraphicFramePr>
        <p:xfrm>
          <a:off x="197928" y="1206500"/>
          <a:ext cx="9145017" cy="5452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81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使用场景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气表号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现象描述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问题分析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01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现场只有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2505/2507/2509</a:t>
                      </a:r>
                      <a:br>
                        <a:rPr lang="en-US" altLang="zh-CN" sz="1100" u="none" strike="noStrike" baseline="0" dirty="0">
                          <a:effectLst/>
                        </a:rPr>
                      </a:br>
                      <a:r>
                        <a:rPr lang="zh-CN" altLang="en-US" sz="1100" u="none" strike="noStrike" baseline="0" dirty="0">
                          <a:effectLst/>
                        </a:rPr>
                        <a:t>频点，且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2509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频点信号最好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1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先搜索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，无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再转向全频搜索，最后选择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2509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baseline="0" dirty="0">
                          <a:effectLst/>
                        </a:rPr>
                        <a:t>[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电信某网优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怀疑保存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</a:t>
                      </a:r>
                      <a:br>
                        <a:rPr lang="zh-CN" altLang="en-US" sz="1100" u="none" strike="noStrike" baseline="0" dirty="0">
                          <a:effectLst/>
                        </a:rPr>
                      </a:br>
                      <a:r>
                        <a:rPr lang="en-US" altLang="zh-CN" sz="1100" u="none" strike="noStrike" baseline="0" dirty="0">
                          <a:effectLst/>
                        </a:rPr>
                        <a:t>[A]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之前模组接入过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,2506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的频点被保存了，所以模组开机优先搜索了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频点的小区，搜索之后没有发现小区， 转而进行整个频点的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SCAN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，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SCAN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之后发现了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2509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频点能量最高。因此就接入到了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2509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频点。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只搜索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，不会使用其他频点，无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则无法附着网络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baseline="0" dirty="0">
                          <a:effectLst/>
                        </a:rPr>
                        <a:t>[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电信某网优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怀疑锁在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</a:t>
                      </a:r>
                      <a:br>
                        <a:rPr lang="zh-CN" altLang="en-US" sz="1100" u="none" strike="noStrike" baseline="0" dirty="0">
                          <a:effectLst/>
                        </a:rPr>
                      </a:br>
                      <a:r>
                        <a:rPr lang="en-US" altLang="zh-CN" sz="1100" u="none" strike="noStrike" baseline="0" dirty="0">
                          <a:effectLst/>
                        </a:rPr>
                        <a:t>[A]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没有锁频点，应该之前模组接入过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,2506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的频点被保存了，所以优先选择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频点，在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频点下是有搜到小区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(PCI=107,136,193,55)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，模组一直在尝试接入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107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小区，没有搜索其他的频点信息。 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3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全频搜索，最后选择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2509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baseline="0" dirty="0">
                          <a:effectLst/>
                        </a:rPr>
                        <a:t>[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电信某网优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？</a:t>
                      </a:r>
                      <a:br>
                        <a:rPr lang="zh-CN" altLang="en-US" sz="1100" u="none" strike="noStrike" baseline="0" dirty="0">
                          <a:effectLst/>
                        </a:rPr>
                      </a:br>
                      <a:r>
                        <a:rPr lang="en-US" altLang="zh-CN" sz="1100" u="none" strike="noStrike" baseline="0" dirty="0">
                          <a:effectLst/>
                        </a:rPr>
                        <a:t>[A]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这个模组发起了全频的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scan, scan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之后会将能量最高的频点排在最前面。 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2509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频点最优，因此模组直接接入到了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2509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频点的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81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小区。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409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现场只有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2504/2506/2508</a:t>
                      </a:r>
                      <a:br>
                        <a:rPr lang="en-US" altLang="zh-CN" sz="1100" u="none" strike="noStrike" baseline="0" dirty="0">
                          <a:effectLst/>
                        </a:rPr>
                      </a:br>
                      <a:r>
                        <a:rPr lang="zh-CN" altLang="en-US" sz="1100" u="none" strike="noStrike" baseline="0" dirty="0">
                          <a:effectLst/>
                        </a:rPr>
                        <a:t>频点，且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2508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频点信号最好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>
                          <a:effectLst/>
                        </a:rPr>
                        <a:t>表</a:t>
                      </a:r>
                      <a:r>
                        <a:rPr lang="en-US" altLang="zh-CN" sz="1100" u="none" strike="noStrike" baseline="0">
                          <a:effectLst/>
                        </a:rPr>
                        <a:t>1</a:t>
                      </a:r>
                      <a:endParaRPr lang="en-US" altLang="zh-CN" sz="1100" b="0" i="0" u="none" strike="noStrike" baseline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搜索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，选择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baseline="0" dirty="0">
                          <a:effectLst/>
                        </a:rPr>
                        <a:t>[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电信某网优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怀疑保存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</a:t>
                      </a:r>
                      <a:br>
                        <a:rPr lang="zh-CN" altLang="en-US" sz="1100" u="none" strike="noStrike" baseline="0" dirty="0">
                          <a:effectLst/>
                        </a:rPr>
                      </a:br>
                      <a:r>
                        <a:rPr lang="en-US" altLang="zh-CN" sz="1100" u="none" strike="noStrike" baseline="0" dirty="0">
                          <a:effectLst/>
                        </a:rPr>
                        <a:t>[A]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之前模组接入过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,2506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的频点被保存了，且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频点下的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83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小区满足接入的条件，因此模组接入了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频点的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83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小区。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6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搜索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，选择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baseline="0" dirty="0">
                          <a:effectLst/>
                        </a:rPr>
                        <a:t>[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电信某网优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怀疑锁频在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</a:t>
                      </a:r>
                      <a:br>
                        <a:rPr lang="zh-CN" altLang="en-US" sz="1100" u="none" strike="noStrike" baseline="0" dirty="0">
                          <a:effectLst/>
                        </a:rPr>
                      </a:br>
                      <a:r>
                        <a:rPr lang="en-US" altLang="zh-CN" sz="1100" u="none" strike="noStrike" baseline="0" dirty="0">
                          <a:effectLst/>
                        </a:rPr>
                        <a:t>[A]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没有锁频点，应该之前模组接入过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,2506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的频点被保存了，所以优先选择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2506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频点。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80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baseline="0" dirty="0">
                          <a:effectLst/>
                        </a:rPr>
                        <a:t>表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3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baseline="0" dirty="0">
                          <a:effectLst/>
                        </a:rPr>
                        <a:t>全频搜索，选择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2508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u="none" strike="noStrike" baseline="0" dirty="0">
                          <a:effectLst/>
                        </a:rPr>
                        <a:t>[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电信某网优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？</a:t>
                      </a:r>
                      <a:br>
                        <a:rPr lang="zh-CN" altLang="en-US" sz="1100" u="none" strike="noStrike" baseline="0" dirty="0">
                          <a:effectLst/>
                        </a:rPr>
                      </a:br>
                      <a:r>
                        <a:rPr lang="en-US" altLang="zh-CN" sz="1100" u="none" strike="noStrike" baseline="0" dirty="0">
                          <a:effectLst/>
                        </a:rPr>
                        <a:t>[A]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这个模组发起了全频的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scan, scan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之后会将能量最高的频点排在最前面 。 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2508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频点最优，因此模组直接接入到了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2508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频点的</a:t>
                      </a:r>
                      <a:r>
                        <a:rPr lang="en-US" altLang="zh-CN" sz="1100" u="none" strike="noStrike" baseline="0" dirty="0">
                          <a:effectLst/>
                        </a:rPr>
                        <a:t>81</a:t>
                      </a:r>
                      <a:r>
                        <a:rPr lang="zh-CN" altLang="en-US" sz="1100" u="none" strike="noStrike" baseline="0" dirty="0">
                          <a:effectLst/>
                        </a:rPr>
                        <a:t>小区。</a:t>
                      </a:r>
                      <a:endParaRPr lang="zh-CN" alt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52" marR="8152" marT="81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7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</a:t>
            </a:r>
            <a:r>
              <a:rPr lang="zh-CN" altLang="en-US" dirty="0"/>
              <a:t>扫频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43721740-502E-4FA8-BC88-2E6E9F613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70439"/>
              </p:ext>
            </p:extLst>
          </p:nvPr>
        </p:nvGraphicFramePr>
        <p:xfrm>
          <a:off x="3031062" y="2455568"/>
          <a:ext cx="23336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包装程序外壳对象" showAsIcon="1" r:id="rId4" imgW="1886400" imgH="537480" progId="Package">
                  <p:embed/>
                </p:oleObj>
              </mc:Choice>
              <mc:Fallback>
                <p:oleObj name="包装程序外壳对象" showAsIcon="1" r:id="rId4" imgW="1886400" imgH="537480" progId="Packag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1062" y="2455568"/>
                        <a:ext cx="2333625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1EE304A-8CEB-48D6-A2AD-34D1E6D13FC8}"/>
              </a:ext>
            </a:extLst>
          </p:cNvPr>
          <p:cNvSpPr txBox="1"/>
          <p:nvPr/>
        </p:nvSpPr>
        <p:spPr>
          <a:xfrm>
            <a:off x="352364" y="937204"/>
            <a:ext cx="8630541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客户应用设计优化指导：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  为了规范现网终端行为，并避免由于网络部署环境变化（部署频点变化、同频改异频等）带来的终端风险， 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可参考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&lt;Quectel_BC95_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应用设计指导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.pdf&gt;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文档进行设计应用程序。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FC9DEE4-22C5-4879-BD92-D6D5CDD9D22E}"/>
              </a:ext>
            </a:extLst>
          </p:cNvPr>
          <p:cNvSpPr txBox="1"/>
          <p:nvPr/>
        </p:nvSpPr>
        <p:spPr>
          <a:xfrm>
            <a:off x="351857" y="3186720"/>
            <a:ext cx="64708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原则： 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UE</a:t>
            </a:r>
            <a:r>
              <a:rPr lang="zh-CN" altLang="en-US" sz="1400" dirty="0"/>
              <a:t>可以选择到能量最高的频点</a:t>
            </a:r>
            <a:r>
              <a:rPr lang="en-US" altLang="zh-CN" sz="1400" dirty="0"/>
              <a:t>; UE</a:t>
            </a:r>
            <a:r>
              <a:rPr lang="zh-CN" altLang="en-US" sz="1400" dirty="0"/>
              <a:t>可以选择信号最好的小区。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35FDC96-DB87-40ED-AC8E-3B10798657AE}"/>
              </a:ext>
            </a:extLst>
          </p:cNvPr>
          <p:cNvSpPr txBox="1"/>
          <p:nvPr/>
        </p:nvSpPr>
        <p:spPr>
          <a:xfrm>
            <a:off x="352364" y="4364596"/>
            <a:ext cx="863054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   对于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BC95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模组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B657SP1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B657SP2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以及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B657SP5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版本在完成小区重选后，可通过执行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AT+CFUN=0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命令来更新先验频点或者等待模组进入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PSM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状态后自动更新先验频点。 对于 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B657SP3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版本，在完成小区重选后，必须执行 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AT+CFUN=0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来更新先验频点。 因此建议终端断电前执行 </a:t>
            </a:r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AT+CFUN=0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，以保证先验频点能被有效保存。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0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</a:t>
            </a:r>
            <a:r>
              <a:rPr lang="zh-CN" altLang="en-US" dirty="0"/>
              <a:t>系统消息读取失败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C9FA276-8075-43A9-8E84-024B5696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9" y="2453414"/>
            <a:ext cx="7609524" cy="41523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4F14523-7251-43DF-9A90-28895B5DB6BB}"/>
              </a:ext>
            </a:extLst>
          </p:cNvPr>
          <p:cNvSpPr txBox="1"/>
          <p:nvPr/>
        </p:nvSpPr>
        <p:spPr>
          <a:xfrm>
            <a:off x="737737" y="774879"/>
            <a:ext cx="454695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系统消息失败主要原因：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无线环境较差，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RSRP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或者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SNR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值较低；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扰码开关关闭，导致无法解析数据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Bad_CRC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基站侧配置，或者没有下发；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058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733997" cy="310613"/>
          </a:xfrm>
        </p:spPr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</a:t>
            </a:r>
            <a:r>
              <a:rPr lang="zh-CN" altLang="en-US" dirty="0"/>
              <a:t>小区选择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03D094E-6096-43E8-A371-52323310998B}"/>
              </a:ext>
            </a:extLst>
          </p:cNvPr>
          <p:cNvSpPr txBox="1"/>
          <p:nvPr/>
        </p:nvSpPr>
        <p:spPr>
          <a:xfrm>
            <a:off x="352364" y="842725"/>
            <a:ext cx="6686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常见问题： </a:t>
            </a:r>
            <a:endParaRPr lang="en-US" altLang="zh-CN" sz="1400" dirty="0"/>
          </a:p>
          <a:p>
            <a:r>
              <a:rPr lang="en-US" altLang="zh-CN" sz="1400" dirty="0"/>
              <a:t>cell suitable </a:t>
            </a:r>
            <a:r>
              <a:rPr lang="zh-CN" altLang="en-US" sz="1400" dirty="0"/>
              <a:t>判断为</a:t>
            </a:r>
            <a:r>
              <a:rPr lang="en-US" altLang="zh-CN" sz="1400" dirty="0"/>
              <a:t>False</a:t>
            </a:r>
            <a:r>
              <a:rPr lang="zh-CN" altLang="en-US" sz="1400" dirty="0"/>
              <a:t>。 </a:t>
            </a:r>
            <a:endParaRPr lang="en-US" altLang="zh-CN" sz="1400" dirty="0"/>
          </a:p>
          <a:p>
            <a:r>
              <a:rPr lang="zh-CN" altLang="en-US" sz="1400" dirty="0"/>
              <a:t>详细的原因可查看该条消息中的</a:t>
            </a:r>
            <a:r>
              <a:rPr lang="en-US" altLang="zh-CN" sz="1400" dirty="0"/>
              <a:t>TRUE</a:t>
            </a:r>
            <a:r>
              <a:rPr lang="zh-CN" altLang="en-US" sz="1400" dirty="0"/>
              <a:t>项</a:t>
            </a:r>
            <a:r>
              <a:rPr lang="en-US" altLang="zh-CN" sz="1400" dirty="0"/>
              <a:t>, </a:t>
            </a:r>
            <a:r>
              <a:rPr lang="zh-CN" altLang="en-US" sz="1400" dirty="0"/>
              <a:t>为</a:t>
            </a:r>
            <a:r>
              <a:rPr lang="en-US" altLang="zh-CN" sz="1400" dirty="0"/>
              <a:t>TRUE</a:t>
            </a:r>
            <a:r>
              <a:rPr lang="zh-CN" altLang="en-US" sz="1400" dirty="0"/>
              <a:t>则表明该项不满足小区驻留条件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FE3F8F1-37D0-4000-A848-7C32E9F7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9" y="1555276"/>
            <a:ext cx="5419048" cy="490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30F6AD4-2E41-4034-85A0-F810EAC83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553" y="2402780"/>
            <a:ext cx="3629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8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697993" cy="310613"/>
          </a:xfrm>
        </p:spPr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——RRC</a:t>
            </a:r>
            <a:r>
              <a:rPr lang="zh-CN" altLang="en-US" dirty="0"/>
              <a:t>建链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A0A0984-AADE-49C3-9132-B787695C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08" y="2178608"/>
            <a:ext cx="8742857" cy="39904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959FFE2-A135-41F2-B13B-CD7F67AC7389}"/>
              </a:ext>
            </a:extLst>
          </p:cNvPr>
          <p:cNvSpPr/>
          <p:nvPr/>
        </p:nvSpPr>
        <p:spPr>
          <a:xfrm>
            <a:off x="399008" y="858801"/>
            <a:ext cx="6048672" cy="1103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常见问题：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1.MSG2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超时接收不到，需要排查基站上下行信号质量；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2.MSG4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接收不到，同上。 或者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MSG3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没有被基站解析；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48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711385" cy="310613"/>
          </a:xfrm>
        </p:spPr>
        <p:txBody>
          <a:bodyPr/>
          <a:lstStyle/>
          <a:p>
            <a:r>
              <a:rPr lang="zh-CN" altLang="en-US" dirty="0">
                <a:cs typeface="Arial" charset="0"/>
              </a:rPr>
              <a:t>入网常见问题</a:t>
            </a:r>
            <a:r>
              <a:rPr lang="en-US" altLang="zh-CN" dirty="0"/>
              <a:t>——</a:t>
            </a:r>
            <a:r>
              <a:rPr lang="zh-CN" altLang="en-US" dirty="0"/>
              <a:t>附着网络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4C3FEF4-D5B2-4F18-8807-B290BD9A287D}"/>
              </a:ext>
            </a:extLst>
          </p:cNvPr>
          <p:cNvSpPr txBox="1"/>
          <p:nvPr/>
        </p:nvSpPr>
        <p:spPr>
          <a:xfrm>
            <a:off x="9843" y="847558"/>
            <a:ext cx="4868608" cy="262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附着常见问题：</a:t>
            </a:r>
            <a:endParaRPr lang="en-US" altLang="zh-CN" sz="1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Attach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流程消息不完整，多次出现重复消息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一般因为信号太差或者基站负荷过大没能及时收到对应的应答，导致消息重传；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36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仅有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EMM_ATTACH_REQ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消息， 一般因为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Req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消息未得到响应，模组连续尝试发送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ATTACH_REQ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若均为得到响应，则启动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T3402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定时器，默认值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12min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 T3402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超时后再重新发起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Attach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请求；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DB2BA91-93C8-4C86-BC6E-20C7E828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51" y="846057"/>
            <a:ext cx="4552950" cy="2714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00ED820-EA76-427B-B3CF-E2A2BFD285E1}"/>
              </a:ext>
            </a:extLst>
          </p:cNvPr>
          <p:cNvSpPr txBox="1"/>
          <p:nvPr/>
        </p:nvSpPr>
        <p:spPr>
          <a:xfrm>
            <a:off x="449958" y="3546760"/>
            <a:ext cx="8981444" cy="296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Attach</a:t>
            </a:r>
            <a:r>
              <a:rPr lang="zh-CN" altLang="en-US" sz="1400" dirty="0"/>
              <a:t> 请求被拒，</a:t>
            </a:r>
            <a:r>
              <a:rPr lang="en-US" altLang="zh-CN" sz="1400" dirty="0"/>
              <a:t> </a:t>
            </a:r>
            <a:r>
              <a:rPr lang="zh-CN" altLang="en-US" sz="1400" dirty="0"/>
              <a:t>请求附着</a:t>
            </a:r>
            <a:r>
              <a:rPr lang="en-US" altLang="zh-CN" sz="1400" dirty="0"/>
              <a:t>EPC</a:t>
            </a:r>
            <a:r>
              <a:rPr lang="zh-CN" altLang="en-US" sz="1400" dirty="0"/>
              <a:t>的时候会出现附着被拒的现象。一般因为</a:t>
            </a:r>
            <a:r>
              <a:rPr lang="en-US" altLang="zh-CN" sz="1400" dirty="0"/>
              <a:t>SIM</a:t>
            </a:r>
            <a:r>
              <a:rPr lang="zh-CN" altLang="en-US" sz="1400" dirty="0"/>
              <a:t>未在核心网注册，或者终端频繁异常接入，常见的被拒原因有：</a:t>
            </a:r>
            <a:endParaRPr lang="en-US" altLang="zh-CN" sz="1400" dirty="0"/>
          </a:p>
          <a:p>
            <a:pPr marL="1000125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#8 (EPS services and non-EPS services not allowed); </a:t>
            </a:r>
          </a:p>
          <a:p>
            <a:pPr marL="1000125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#9 (UE identity cannot be derived by the network); </a:t>
            </a:r>
          </a:p>
          <a:p>
            <a:pPr marL="1000125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#12 (Tracking area not allowed);</a:t>
            </a:r>
          </a:p>
          <a:p>
            <a:pPr marL="1000125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#15 (No suitable cells in tracking area</a:t>
            </a:r>
            <a:r>
              <a:rPr lang="en-US" altLang="zh-CN" sz="1400"/>
              <a:t>); </a:t>
            </a:r>
            <a:endParaRPr lang="en-US" altLang="zh-CN" sz="1400" dirty="0"/>
          </a:p>
          <a:p>
            <a:pPr marL="1000125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#19 – ESM failure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lvl="1" indent="0">
              <a:lnSpc>
                <a:spcPct val="150000"/>
              </a:lnSpc>
            </a:pPr>
            <a:r>
              <a:rPr lang="zh-CN" altLang="en-US" sz="1400" dirty="0"/>
              <a:t>更多详细的错误原因可参考</a:t>
            </a:r>
            <a:r>
              <a:rPr lang="en-US" altLang="zh-CN" sz="1400" dirty="0"/>
              <a:t>3GPP TS24301 Non-Access-Stratum (NAS) protocol for Evolved Packet System (EPS)</a:t>
            </a:r>
            <a:r>
              <a:rPr lang="zh-CN" altLang="en-US" sz="1400" dirty="0"/>
              <a:t>文档；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89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697993" cy="310613"/>
          </a:xfrm>
        </p:spPr>
        <p:txBody>
          <a:bodyPr/>
          <a:lstStyle/>
          <a:p>
            <a:r>
              <a:rPr lang="en-US" altLang="zh-CN" dirty="0">
                <a:cs typeface="Arial" charset="0"/>
              </a:rPr>
              <a:t>3GPP</a:t>
            </a:r>
            <a:r>
              <a:rPr lang="zh-CN" altLang="en-US" dirty="0">
                <a:cs typeface="Arial" charset="0"/>
              </a:rPr>
              <a:t>规范介绍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D6F503C-56AD-4EB5-AA60-F6EEC1D66F20}"/>
              </a:ext>
            </a:extLst>
          </p:cNvPr>
          <p:cNvSpPr/>
          <p:nvPr/>
        </p:nvSpPr>
        <p:spPr>
          <a:xfrm>
            <a:off x="190916" y="1020085"/>
            <a:ext cx="91751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3GPP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规范下载</a:t>
            </a:r>
            <a:endParaRPr lang="en-US" altLang="zh-CN" sz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  <a:hlinkClick r:id="rId3"/>
              </a:rPr>
              <a:t>http://www.3gpp.org/ftp/Specs/archive/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版本号的说明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3GPP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的版本号分为三个部分，如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V14.6.2</a:t>
            </a: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最前面的是大版本号，用来标识技术上的重大改变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中间的版本号用来标识技术上的小改变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最后的版本号用来标识一些错误的修订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相关名词解释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TS(Technical Specification)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：技术规范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TR(Technical Report)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：技术报告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CR(Change Request)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：变更请求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TSG(Technical Specification Group)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：技术规范组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RAN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部分协议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24.XXX	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信令协议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31.XXX	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用户识别模块（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SIM/USIM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36.1XX	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射频规范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36.2XX	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物理层规范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36.3XX	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高层规范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36.4XX	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接口规范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36.5XX	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终端一致性规范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3GPP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共分为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TSG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，分别为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TSG GERAN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GSM/EDGE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无线接入网）、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TSG RAN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（无线接入网）、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TSG SA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（业务与系统）、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TSG CT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（核心网与终端）。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负责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LTE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标准化的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TSG RAN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分为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RAN WG1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（无线物理层）、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RAN WG2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（无线层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和层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）、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RAN WG3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（无线网络架构和接口）、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RAN WG4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（射频性能）和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RAN WG5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（终端一致性测试）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个工作组</a:t>
            </a:r>
          </a:p>
        </p:txBody>
      </p:sp>
    </p:spTree>
    <p:extLst>
      <p:ext uri="{BB962C8B-B14F-4D97-AF65-F5344CB8AC3E}">
        <p14:creationId xmlns:p14="http://schemas.microsoft.com/office/powerpoint/2010/main" val="2071639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9803" y="1386130"/>
            <a:ext cx="2291475" cy="502599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803" y="1945844"/>
            <a:ext cx="2291475" cy="5025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9803" y="2504354"/>
            <a:ext cx="2291475" cy="502599"/>
          </a:xfrm>
          <a:prstGeom prst="rect">
            <a:avLst/>
          </a:prstGeom>
          <a:solidFill>
            <a:srgbClr val="D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黑体" pitchFamily="2" charset="-122"/>
                <a:ea typeface="黑体" pitchFamily="2" charset="-122"/>
              </a:rPr>
              <a:t>   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9853" y="1406166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851530" eaLnBrk="0" hangingPunct="0">
              <a:spcBef>
                <a:spcPts val="483"/>
              </a:spcBef>
              <a:defRPr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入网流程</a:t>
            </a:r>
          </a:p>
        </p:txBody>
      </p:sp>
      <p:sp>
        <p:nvSpPr>
          <p:cNvPr id="8" name="矩形 7"/>
          <p:cNvSpPr/>
          <p:nvPr/>
        </p:nvSpPr>
        <p:spPr>
          <a:xfrm>
            <a:off x="799853" y="1950553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1649" indent="-141649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常见问题</a:t>
            </a:r>
            <a:endParaRPr lang="en-US" altLang="zh-CN" sz="2192" dirty="0">
              <a:ln w="12700">
                <a:noFill/>
                <a:prstDash val="solid"/>
              </a:ln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853" y="2543029"/>
            <a:ext cx="1877437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 defTabSz="851530" eaLnBrk="0" hangingPunct="0">
              <a:spcBef>
                <a:spcPts val="483"/>
              </a:spcBef>
              <a:defRPr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入网参考设计</a:t>
            </a:r>
          </a:p>
        </p:txBody>
      </p:sp>
      <p:sp>
        <p:nvSpPr>
          <p:cNvPr id="15" name="矩形 14"/>
          <p:cNvSpPr/>
          <p:nvPr/>
        </p:nvSpPr>
        <p:spPr>
          <a:xfrm>
            <a:off x="798967" y="3108354"/>
            <a:ext cx="1313180" cy="429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2192" dirty="0">
                <a:ln w="12700">
                  <a:noFill/>
                  <a:prstDash val="solid"/>
                </a:ln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应用例程</a:t>
            </a:r>
          </a:p>
        </p:txBody>
      </p:sp>
    </p:spTree>
    <p:extLst>
      <p:ext uri="{BB962C8B-B14F-4D97-AF65-F5344CB8AC3E}">
        <p14:creationId xmlns:p14="http://schemas.microsoft.com/office/powerpoint/2010/main" val="118462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711385" cy="310613"/>
          </a:xfrm>
        </p:spPr>
        <p:txBody>
          <a:bodyPr/>
          <a:lstStyle/>
          <a:p>
            <a:r>
              <a:rPr lang="zh-CN" altLang="en-US" dirty="0"/>
              <a:t>入网参考设计</a:t>
            </a:r>
            <a:r>
              <a:rPr lang="en-US" altLang="zh-CN" dirty="0"/>
              <a:t>——</a:t>
            </a:r>
            <a:r>
              <a:rPr lang="zh-CN" altLang="en-US" dirty="0"/>
              <a:t>终端行为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5DFF6B4-59AF-4289-9FAD-EBE6E96A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8" y="1170496"/>
            <a:ext cx="9412157" cy="33483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4CAC0F8-559D-4EEA-9A8A-4496DB337721}"/>
              </a:ext>
            </a:extLst>
          </p:cNvPr>
          <p:cNvSpPr txBox="1"/>
          <p:nvPr/>
        </p:nvSpPr>
        <p:spPr>
          <a:xfrm>
            <a:off x="233933" y="5058928"/>
            <a:ext cx="8676964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T3324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T3412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定时器可以通过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AT+CPSMS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命令进行设置，最终由模组与网络进行协商后决定是否生效。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（中国电信可以通过不同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APN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来控制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T3324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T3412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的时长）</a:t>
            </a:r>
          </a:p>
        </p:txBody>
      </p:sp>
    </p:spTree>
    <p:extLst>
      <p:ext uri="{BB962C8B-B14F-4D97-AF65-F5344CB8AC3E}">
        <p14:creationId xmlns:p14="http://schemas.microsoft.com/office/powerpoint/2010/main" val="87905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8381394" cy="304699"/>
          </a:xfrm>
        </p:spPr>
        <p:txBody>
          <a:bodyPr/>
          <a:lstStyle/>
          <a:p>
            <a:r>
              <a:rPr lang="en-US" altLang="zh-CN" dirty="0"/>
              <a:t>NB-IoT </a:t>
            </a:r>
            <a:r>
              <a:rPr lang="zh-CN" altLang="en-US" dirty="0"/>
              <a:t>整体应用架构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986DD4C-62AB-45D5-A3ED-813B6A6D0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448"/>
            <a:ext cx="9540875" cy="24775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2AB5E4A-AFCA-40C9-975C-D52E1791BC11}"/>
              </a:ext>
            </a:extLst>
          </p:cNvPr>
          <p:cNvSpPr/>
          <p:nvPr/>
        </p:nvSpPr>
        <p:spPr>
          <a:xfrm>
            <a:off x="-90103" y="3150716"/>
            <a:ext cx="918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  数据流</a:t>
            </a:r>
            <a:r>
              <a:rPr lang="en-US" altLang="zh-CN" b="0" dirty="0"/>
              <a:t>(</a:t>
            </a:r>
            <a:r>
              <a:rPr lang="zh-CN" altLang="en-US" b="0" dirty="0"/>
              <a:t>以下行数据为例</a:t>
            </a:r>
            <a:r>
              <a:rPr lang="en-US" altLang="zh-CN" b="0" dirty="0"/>
              <a:t>/IoT Platform)</a:t>
            </a:r>
            <a:r>
              <a:rPr lang="en-US" altLang="zh-CN" dirty="0"/>
              <a:t> :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F061693F-8C5F-4CA6-8C40-205DB7300307}"/>
              </a:ext>
            </a:extLst>
          </p:cNvPr>
          <p:cNvGrpSpPr/>
          <p:nvPr/>
        </p:nvGrpSpPr>
        <p:grpSpPr>
          <a:xfrm>
            <a:off x="161925" y="3726780"/>
            <a:ext cx="9292797" cy="343496"/>
            <a:chOff x="1365719" y="4631110"/>
            <a:chExt cx="6354681" cy="343496"/>
          </a:xfrm>
          <a:effectLst>
            <a:outerShdw blurRad="279400" dist="50800" dir="5400000" algn="ctr" rotWithShape="0">
              <a:srgbClr val="000000">
                <a:alpha val="96000"/>
              </a:srgbClr>
            </a:outerShdw>
          </a:effectLst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xmlns="" id="{17DB57B4-0785-4099-9E4B-379F28D3E572}"/>
                </a:ext>
              </a:extLst>
            </p:cNvPr>
            <p:cNvSpPr/>
            <p:nvPr/>
          </p:nvSpPr>
          <p:spPr>
            <a:xfrm>
              <a:off x="1365719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0 w 858740"/>
                <a:gd name="connsiteY5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26670" rIns="99209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APP</a:t>
              </a:r>
              <a:endParaRPr lang="zh-CN" altLang="en-US" sz="1000" kern="1200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6042D6E3-1350-42D8-BFF1-25CB16989349}"/>
                </a:ext>
              </a:extLst>
            </p:cNvPr>
            <p:cNvSpPr/>
            <p:nvPr/>
          </p:nvSpPr>
          <p:spPr>
            <a:xfrm>
              <a:off x="2052712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APP Server</a:t>
              </a:r>
              <a:endParaRPr lang="zh-CN" altLang="en-US" sz="1000" kern="1200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C9AEE2FA-0C30-4964-B770-76DA3CEBA7B6}"/>
                </a:ext>
              </a:extLst>
            </p:cNvPr>
            <p:cNvSpPr/>
            <p:nvPr/>
          </p:nvSpPr>
          <p:spPr>
            <a:xfrm>
              <a:off x="2739704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IoT</a:t>
              </a:r>
              <a:r>
                <a:rPr lang="zh-CN" altLang="en-US" sz="1000" kern="1200" dirty="0"/>
                <a:t>平台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02B83D34-555D-4312-AA1B-4039C04BB8E0}"/>
                </a:ext>
              </a:extLst>
            </p:cNvPr>
            <p:cNvSpPr/>
            <p:nvPr/>
          </p:nvSpPr>
          <p:spPr>
            <a:xfrm>
              <a:off x="3426697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PGW</a:t>
              </a:r>
              <a:endParaRPr lang="zh-CN" altLang="en-US" sz="1000" kern="1200" dirty="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FB30F9DC-3D9B-4FAE-9471-61019B6C81D2}"/>
                </a:ext>
              </a:extLst>
            </p:cNvPr>
            <p:cNvSpPr/>
            <p:nvPr/>
          </p:nvSpPr>
          <p:spPr>
            <a:xfrm>
              <a:off x="4113690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SGW</a:t>
              </a:r>
              <a:endParaRPr lang="zh-CN" altLang="en-US" sz="1000" kern="120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xmlns="" id="{E27ECCCA-120C-4251-9A63-7DDEACA0B98B}"/>
                </a:ext>
              </a:extLst>
            </p:cNvPr>
            <p:cNvSpPr/>
            <p:nvPr/>
          </p:nvSpPr>
          <p:spPr>
            <a:xfrm>
              <a:off x="4800682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MME</a:t>
              </a:r>
              <a:endParaRPr lang="zh-CN" altLang="en-US" sz="1000" kern="1200" dirty="0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xmlns="" id="{8FF719B5-EB48-4B11-89A2-C0809CBB7F7F}"/>
                </a:ext>
              </a:extLst>
            </p:cNvPr>
            <p:cNvSpPr/>
            <p:nvPr/>
          </p:nvSpPr>
          <p:spPr>
            <a:xfrm>
              <a:off x="5487675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 err="1"/>
                <a:t>eNB</a:t>
              </a:r>
              <a:endParaRPr lang="zh-CN" altLang="en-US" sz="1000" kern="1200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xmlns="" id="{12C0FD22-EFAD-4180-98FB-1FF7B6784CEE}"/>
                </a:ext>
              </a:extLst>
            </p:cNvPr>
            <p:cNvSpPr/>
            <p:nvPr/>
          </p:nvSpPr>
          <p:spPr>
            <a:xfrm>
              <a:off x="6174668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00" kern="1200" dirty="0"/>
                <a:t>模组</a:t>
              </a: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xmlns="" id="{979D7B8C-ADEB-4190-9063-F143CFA44B46}"/>
                </a:ext>
              </a:extLst>
            </p:cNvPr>
            <p:cNvSpPr/>
            <p:nvPr/>
          </p:nvSpPr>
          <p:spPr>
            <a:xfrm>
              <a:off x="6861660" y="4631110"/>
              <a:ext cx="858740" cy="343496"/>
            </a:xfrm>
            <a:custGeom>
              <a:avLst/>
              <a:gdLst>
                <a:gd name="connsiteX0" fmla="*/ 0 w 858740"/>
                <a:gd name="connsiteY0" fmla="*/ 0 h 343496"/>
                <a:gd name="connsiteX1" fmla="*/ 686992 w 858740"/>
                <a:gd name="connsiteY1" fmla="*/ 0 h 343496"/>
                <a:gd name="connsiteX2" fmla="*/ 858740 w 858740"/>
                <a:gd name="connsiteY2" fmla="*/ 171748 h 343496"/>
                <a:gd name="connsiteX3" fmla="*/ 686992 w 858740"/>
                <a:gd name="connsiteY3" fmla="*/ 343496 h 343496"/>
                <a:gd name="connsiteX4" fmla="*/ 0 w 858740"/>
                <a:gd name="connsiteY4" fmla="*/ 343496 h 343496"/>
                <a:gd name="connsiteX5" fmla="*/ 171748 w 858740"/>
                <a:gd name="connsiteY5" fmla="*/ 171748 h 343496"/>
                <a:gd name="connsiteX6" fmla="*/ 0 w 858740"/>
                <a:gd name="connsiteY6" fmla="*/ 0 h 3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40" h="343496">
                  <a:moveTo>
                    <a:pt x="0" y="0"/>
                  </a:moveTo>
                  <a:lnTo>
                    <a:pt x="686992" y="0"/>
                  </a:lnTo>
                  <a:lnTo>
                    <a:pt x="858740" y="171748"/>
                  </a:lnTo>
                  <a:lnTo>
                    <a:pt x="686992" y="343496"/>
                  </a:lnTo>
                  <a:lnTo>
                    <a:pt x="0" y="343496"/>
                  </a:lnTo>
                  <a:lnTo>
                    <a:pt x="171748" y="1717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1753" tIns="26670" rIns="185083" bIns="2667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MCU</a:t>
              </a:r>
              <a:endParaRPr lang="zh-CN" altLang="en-US" sz="1000" kern="1200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4393EDC5-7588-4058-876E-F1B1BEB3383D}"/>
              </a:ext>
            </a:extLst>
          </p:cNvPr>
          <p:cNvSpPr/>
          <p:nvPr/>
        </p:nvSpPr>
        <p:spPr>
          <a:xfrm>
            <a:off x="86152" y="4266840"/>
            <a:ext cx="9292797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Device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NB-IoT 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终端（如智能水表、智能气表等）通过空口连接到 </a:t>
            </a:r>
            <a:r>
              <a:rPr lang="en-US" altLang="zh-CN" sz="1400" b="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eNodeB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400" b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eNodeB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：承担空口接入和小区管理等功能，通过 </a:t>
            </a: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接口与核心网进行连接，将非接入层数据转发给高层网元处理。</a:t>
            </a:r>
            <a:endParaRPr lang="en-US" altLang="zh-CN" sz="1400" b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 Core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：承担与终端非接入层交互的功能，将 </a:t>
            </a: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 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业务相关数据转发到 </a:t>
            </a: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 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平台进行处理。</a:t>
            </a:r>
            <a:endParaRPr lang="en-US" altLang="zh-CN" sz="1400" b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 Platform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联接管理平台汇聚从各种接入网得到的 </a:t>
            </a: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 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数据，根据不同类型转发给相应的业务应用处理。</a:t>
            </a:r>
            <a:endParaRPr lang="en-US" altLang="zh-CN" sz="1400" b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 Server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：是 </a:t>
            </a: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 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数据的最终汇聚点，根据客户的需求进行数据处理等操作。</a:t>
            </a:r>
            <a:endParaRPr lang="en-US" altLang="zh-CN" sz="1400" b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 Server: 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数据直接可发送到客户 </a:t>
            </a:r>
            <a:r>
              <a:rPr lang="en-US" altLang="zh-CN" sz="1400" b="0" dirty="0" err="1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UDPserver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，不经过 </a:t>
            </a:r>
            <a:r>
              <a:rPr lang="en-US" altLang="zh-CN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IOT </a:t>
            </a:r>
            <a:r>
              <a:rPr lang="zh-CN" altLang="en-US" sz="1400" b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3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3711385" cy="310613"/>
          </a:xfrm>
        </p:spPr>
        <p:txBody>
          <a:bodyPr/>
          <a:lstStyle/>
          <a:p>
            <a:r>
              <a:rPr lang="zh-CN" altLang="en-US" dirty="0"/>
              <a:t>入网参考设计</a:t>
            </a:r>
            <a:r>
              <a:rPr lang="en-US" altLang="zh-CN" dirty="0"/>
              <a:t>——</a:t>
            </a:r>
            <a:r>
              <a:rPr lang="zh-CN" altLang="en-US" dirty="0"/>
              <a:t>终端行为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B065885-E7E2-4193-BE0F-72E01986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9" y="1074390"/>
            <a:ext cx="8027137" cy="5100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DC09027-2F68-408F-B486-B0BC0204BAE4}"/>
              </a:ext>
            </a:extLst>
          </p:cNvPr>
          <p:cNvSpPr txBox="1"/>
          <p:nvPr/>
        </p:nvSpPr>
        <p:spPr>
          <a:xfrm>
            <a:off x="6030577" y="3942804"/>
            <a:ext cx="335012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可以通过以下命令设置</a:t>
            </a:r>
            <a:r>
              <a:rPr lang="en-US" altLang="zh-CN" dirty="0"/>
              <a:t>/</a:t>
            </a:r>
            <a:r>
              <a:rPr lang="zh-CN" altLang="en-US" dirty="0"/>
              <a:t>读取</a:t>
            </a:r>
            <a:r>
              <a:rPr lang="en-US" altLang="zh-CN" dirty="0" err="1"/>
              <a:t>edrx</a:t>
            </a:r>
            <a:r>
              <a:rPr lang="zh-CN" altLang="en-US" dirty="0"/>
              <a:t>相关的参数：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AT+CEDRXS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AT+CEDRXRDP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AT+NPTWEDRXS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997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5318173" cy="304699"/>
          </a:xfrm>
        </p:spPr>
        <p:txBody>
          <a:bodyPr/>
          <a:lstStyle/>
          <a:p>
            <a:r>
              <a:rPr lang="zh-CN" altLang="en-US" dirty="0"/>
              <a:t>入网参考设计</a:t>
            </a:r>
            <a:r>
              <a:rPr lang="en-US" altLang="zh-CN" dirty="0"/>
              <a:t>——EDRX</a:t>
            </a:r>
            <a:r>
              <a:rPr lang="zh-CN" altLang="en-US" dirty="0"/>
              <a:t>参数设置与查询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A84EFD6-553A-4E76-86FB-3FEAF7D4B6B5}"/>
              </a:ext>
            </a:extLst>
          </p:cNvPr>
          <p:cNvSpPr txBox="1"/>
          <p:nvPr/>
        </p:nvSpPr>
        <p:spPr>
          <a:xfrm>
            <a:off x="-54099" y="1199524"/>
            <a:ext cx="966698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//AT+NPTWEDRXS=&lt;mode&gt;[,&lt;Act-type&gt;[,&lt;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Requested_Paging_time_window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Requested_eDRX_value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&gt;]]]</a:t>
            </a: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NPTWEDRXS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上报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PTW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1110-38.4s 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eDRX_value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1010-327.68s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[2018-05-01_17:19:15:116]AT+NPTWEDRXS=2,5,1110,1010             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[2018-05-01_17:19:16:601]</a:t>
            </a:r>
          </a:p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//+NPTWEDRXP:&lt;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-type&gt;[,&lt;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Requested_Paging_time_window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Requested_eDRX_value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NW_provided_eDRX_value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Paging_time_window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&gt;]]]]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[2018-05-01_17:19:16:601]+NPTWEDRXP:5,"1110","1010","1010","1110" 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[2018-05-01_17:19:28:945]AT+CEDRXRDP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//+CEDRXRDP:&lt;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-type&gt;[,&lt;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Requested_eDRX_value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&gt;[,&lt;NW-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provided_eDRX_value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Paging_time_window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&gt;]]]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[2018-05-01_17:19:28:961]+CEDRXRDP:5,"1010","1010","1110"</a:t>
            </a:r>
          </a:p>
          <a:p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[2018-05-01_17:19:28:993]OK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//AT+CEDRXS=&lt;mode&gt;,&lt;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-type&gt;[,&lt;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Requested_eDRX_value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&gt;] 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[2018-05-01_17:19:43:907]AT+CEDRXS=1,5,0011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[2018-05-01_17:19:43:923]OK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[2018-05-01_17:19:45:456]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[2018-05-01_17:19:45:456]+NPTWEDRXP:5,"1110","0011","0011","1110"</a:t>
            </a: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[2018-05-01_17:19:50:422]AT+CEDRXRDP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//+CEDRXRDP:&lt;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-type&gt;[,&lt;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Requested_eDRX_value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&gt;[,&lt;NW-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provided_eDRX_value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&gt;[,&lt;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Paging_time_window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&gt;]]]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[2018-05-01_17:19:50:439]+CEDRXRDP:5,"0011","0011","1110"</a:t>
            </a:r>
          </a:p>
          <a:p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[2018-05-01_17:19:50:470]OK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519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5390181" cy="304699"/>
          </a:xfrm>
        </p:spPr>
        <p:txBody>
          <a:bodyPr/>
          <a:lstStyle/>
          <a:p>
            <a:r>
              <a:rPr lang="zh-CN" altLang="en-US" dirty="0"/>
              <a:t>入网参考设计</a:t>
            </a:r>
            <a:r>
              <a:rPr lang="en-US" altLang="zh-CN" dirty="0"/>
              <a:t>——</a:t>
            </a:r>
            <a:r>
              <a:rPr lang="zh-CN" altLang="en-US" dirty="0"/>
              <a:t>中国电信实网</a:t>
            </a:r>
            <a:r>
              <a:rPr lang="en-US" altLang="zh-CN" dirty="0"/>
              <a:t>APN</a:t>
            </a:r>
            <a:r>
              <a:rPr lang="zh-CN" altLang="en-US" dirty="0"/>
              <a:t>参考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17C8926-14A7-4AC7-9CF8-CC1E67EE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9" y="1530536"/>
            <a:ext cx="9032328" cy="42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9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694" y="3790313"/>
            <a:ext cx="4137431" cy="5770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82308" tIns="41154" rIns="82308" bIns="41154">
            <a:spAutoFit/>
          </a:bodyPr>
          <a:lstStyle/>
          <a:p>
            <a:pPr defTabSz="851711">
              <a:lnSpc>
                <a:spcPct val="150000"/>
              </a:lnSpc>
              <a:defRPr/>
            </a:pPr>
            <a:r>
              <a:rPr lang="zh-CN" altLang="en-US" sz="1096" dirty="0">
                <a:latin typeface="黑体" pitchFamily="2" charset="-122"/>
                <a:ea typeface="黑体" pitchFamily="2" charset="-122"/>
              </a:rPr>
              <a:t>上海市徐汇区虹梅路</a:t>
            </a:r>
            <a:r>
              <a:rPr lang="en-US" altLang="zh-CN" sz="1096" dirty="0">
                <a:latin typeface="黑体" pitchFamily="2" charset="-122"/>
                <a:ea typeface="黑体" pitchFamily="2" charset="-122"/>
              </a:rPr>
              <a:t>1801</a:t>
            </a:r>
            <a:r>
              <a:rPr lang="zh-CN" altLang="en-US" sz="1096" dirty="0">
                <a:latin typeface="黑体" pitchFamily="2" charset="-122"/>
                <a:ea typeface="黑体" pitchFamily="2" charset="-122"/>
              </a:rPr>
              <a:t>号宏业大厦</a:t>
            </a:r>
            <a:r>
              <a:rPr lang="en-US" altLang="zh-CN" sz="1096" dirty="0"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1096" dirty="0">
                <a:latin typeface="黑体" pitchFamily="2" charset="-122"/>
                <a:ea typeface="黑体" pitchFamily="2" charset="-122"/>
              </a:rPr>
              <a:t>楼   邮编：</a:t>
            </a:r>
            <a:r>
              <a:rPr lang="en-US" altLang="zh-CN" sz="1096" dirty="0">
                <a:latin typeface="黑体" pitchFamily="2" charset="-122"/>
                <a:ea typeface="黑体" pitchFamily="2" charset="-122"/>
              </a:rPr>
              <a:t>200233</a:t>
            </a:r>
            <a:endParaRPr lang="zh-CN" altLang="en-US" sz="1096" dirty="0">
              <a:latin typeface="黑体" pitchFamily="2" charset="-122"/>
              <a:ea typeface="黑体" pitchFamily="2" charset="-122"/>
            </a:endParaRPr>
          </a:p>
          <a:p>
            <a:pPr defTabSz="851711">
              <a:defRPr/>
            </a:pPr>
            <a:r>
              <a:rPr lang="fr-FR" sz="783" dirty="0">
                <a:latin typeface="Verdana" pitchFamily="34" charset="0"/>
              </a:rPr>
              <a:t>Tel: +86-21-5108 6236  Email: </a:t>
            </a:r>
            <a:r>
              <a:rPr lang="fr-FR" altLang="zh-CN" sz="783" dirty="0">
                <a:solidFill>
                  <a:srgbClr val="C00000"/>
                </a:solidFill>
                <a:latin typeface="Verdana" pitchFamily="34" charset="0"/>
              </a:rPr>
              <a:t>info@quectel.com </a:t>
            </a:r>
            <a:r>
              <a:rPr lang="fr-FR" sz="783" dirty="0">
                <a:solidFill>
                  <a:srgbClr val="C00000"/>
                </a:solidFill>
                <a:latin typeface="Verdana" pitchFamily="34" charset="0"/>
              </a:rPr>
              <a:t>   </a:t>
            </a:r>
          </a:p>
          <a:p>
            <a:pPr defTabSz="851711">
              <a:defRPr/>
            </a:pPr>
            <a:r>
              <a:rPr lang="fr-FR" sz="783" dirty="0">
                <a:latin typeface="Verdana" pitchFamily="34" charset="0"/>
              </a:rPr>
              <a:t>Website: </a:t>
            </a:r>
            <a:r>
              <a:rPr lang="fr-FR" altLang="zh-CN" sz="783" dirty="0">
                <a:solidFill>
                  <a:srgbClr val="C00000"/>
                </a:solidFill>
                <a:latin typeface="Verdana" pitchFamily="34" charset="0"/>
              </a:rPr>
              <a:t>www.quectel.com</a:t>
            </a:r>
            <a:endParaRPr lang="zh-CN" altLang="en-US" sz="783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15" name="标题 3"/>
          <p:cNvSpPr>
            <a:spLocks noGrp="1"/>
          </p:cNvSpPr>
          <p:nvPr/>
        </p:nvSpPr>
        <p:spPr bwMode="auto">
          <a:xfrm>
            <a:off x="4323147" y="3119377"/>
            <a:ext cx="1789160" cy="615024"/>
          </a:xfrm>
          <a:prstGeom prst="rect">
            <a:avLst/>
          </a:prstGeom>
          <a:noFill/>
          <a:ln>
            <a:noFill/>
          </a:ln>
          <a:extLst/>
        </p:spPr>
        <p:txBody>
          <a:bodyPr lIns="82308" tIns="41154" rIns="82308" bIns="41154" anchor="ctr"/>
          <a:lstStyle>
            <a:lvl1pPr algn="r" defTabSz="1087438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2pPr>
            <a:lvl3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3pPr>
            <a:lvl4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4pPr>
            <a:lvl5pPr algn="l" defTabSz="1087438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5pPr>
            <a:lvl6pPr marL="525828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6pPr>
            <a:lvl7pPr marL="1051655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7pPr>
            <a:lvl8pPr marL="1577483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8pPr>
            <a:lvl9pPr marL="2103311" algn="l" defTabSz="1088171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595959"/>
                </a:solidFill>
                <a:latin typeface="Arial" charset="0"/>
                <a:ea typeface="宋体" charset="-122"/>
              </a:defRPr>
            </a:lvl9pPr>
          </a:lstStyle>
          <a:p>
            <a:pPr algn="l" defTabSz="740552">
              <a:spcBef>
                <a:spcPct val="50000"/>
              </a:spcBef>
              <a:defRPr/>
            </a:pPr>
            <a:r>
              <a:rPr lang="zh-CN" altLang="en-US" sz="3131" b="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谢 谢</a:t>
            </a:r>
            <a:endParaRPr lang="en-US" altLang="zh-CN" sz="1409" b="0" i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895671" y="1187083"/>
            <a:ext cx="2424046" cy="18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542925" indent="-1587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087438" indent="-34925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30363" indent="-5238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174875" indent="-71438" algn="l" defTabSz="1087438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defTabSz="85194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74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www.quectel.com</a:t>
            </a:r>
          </a:p>
        </p:txBody>
      </p:sp>
      <p:pic>
        <p:nvPicPr>
          <p:cNvPr id="2050" name="Picture 2" descr="F:\Quectel 社交平台\微信\微信二维码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5111" y="3231200"/>
            <a:ext cx="1118225" cy="11182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244237" y="4293513"/>
            <a:ext cx="1006402" cy="22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6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移远微信公众号</a:t>
            </a:r>
            <a:endParaRPr lang="zh-CN" altLang="en-US" sz="86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2149821" cy="310613"/>
          </a:xfrm>
        </p:spPr>
        <p:txBody>
          <a:bodyPr/>
          <a:lstStyle/>
          <a:p>
            <a:r>
              <a:rPr lang="zh-CN" altLang="en-US" dirty="0"/>
              <a:t>入网流程</a:t>
            </a:r>
            <a:r>
              <a:rPr lang="en-US" altLang="zh-CN" dirty="0"/>
              <a:t>-</a:t>
            </a:r>
            <a:r>
              <a:rPr lang="zh-CN" altLang="en-US" dirty="0"/>
              <a:t>框图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78F8AC3-D683-42DA-B630-E6E0CF5F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65940"/>
            <a:ext cx="9540875" cy="42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1825785" cy="310613"/>
          </a:xfrm>
        </p:spPr>
        <p:txBody>
          <a:bodyPr/>
          <a:lstStyle/>
          <a:p>
            <a:r>
              <a:rPr lang="zh-CN" altLang="en-US" dirty="0"/>
              <a:t>入网流程</a:t>
            </a:r>
            <a:r>
              <a:rPr lang="en-US" altLang="zh-CN" dirty="0"/>
              <a:t>-log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B7A88DB-54FF-40D1-A184-31C9A2EC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83" y="792692"/>
            <a:ext cx="8138108" cy="58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开机流程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B1523D8-18CD-4699-8338-B4118ECA2ED4}"/>
              </a:ext>
            </a:extLst>
          </p:cNvPr>
          <p:cNvSpPr txBox="1"/>
          <p:nvPr/>
        </p:nvSpPr>
        <p:spPr>
          <a:xfrm>
            <a:off x="361687" y="1342662"/>
            <a:ext cx="4665060" cy="4336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开机流程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marL="180975" indent="-180975"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  <a:buFont typeface="Arial" pitchFamily="34" charset="0"/>
              <a:buChar char="▪"/>
            </a:pPr>
            <a:r>
              <a:rPr lang="zh-CN" altLang="en-US" sz="1400" b="0" dirty="0">
                <a:latin typeface="黑体" panose="02010609060101010101" pitchFamily="49" charset="-122"/>
              </a:rPr>
              <a:t>关键消息：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EMMSM_INIT_REQ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MN</a:t>
            </a:r>
            <a:r>
              <a:rPr lang="zh-CN" altLang="en-US" sz="1400" b="0" dirty="0">
                <a:latin typeface="黑体" panose="02010609060101010101" pitchFamily="49" charset="-122"/>
              </a:rPr>
              <a:t>下发</a:t>
            </a:r>
            <a:r>
              <a:rPr lang="en-US" altLang="zh-CN" sz="1400" b="0" dirty="0">
                <a:latin typeface="黑体" panose="02010609060101010101" pitchFamily="49" charset="-122"/>
              </a:rPr>
              <a:t>NAS</a:t>
            </a:r>
            <a:r>
              <a:rPr lang="zh-CN" altLang="en-US" sz="1400" b="0" dirty="0">
                <a:latin typeface="黑体" panose="02010609060101010101" pitchFamily="49" charset="-122"/>
              </a:rPr>
              <a:t>开机消息；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EMMSM_INIT_CNF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NAS</a:t>
            </a:r>
            <a:r>
              <a:rPr lang="zh-CN" altLang="en-US" sz="1400" b="0" dirty="0">
                <a:latin typeface="黑体" panose="02010609060101010101" pitchFamily="49" charset="-122"/>
              </a:rPr>
              <a:t>回复</a:t>
            </a:r>
            <a:r>
              <a:rPr lang="en-US" altLang="zh-CN" sz="1400" b="0" dirty="0">
                <a:latin typeface="黑体" panose="02010609060101010101" pitchFamily="49" charset="-122"/>
              </a:rPr>
              <a:t>MN</a:t>
            </a:r>
            <a:r>
              <a:rPr lang="zh-CN" altLang="en-US" sz="1400" b="0" dirty="0">
                <a:latin typeface="黑体" panose="02010609060101010101" pitchFamily="49" charset="-122"/>
              </a:rPr>
              <a:t>开机确认；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PDH_INIT_REQ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MN</a:t>
            </a:r>
            <a:r>
              <a:rPr lang="zh-CN" altLang="en-US" sz="1400" b="0" dirty="0">
                <a:latin typeface="黑体" panose="02010609060101010101" pitchFamily="49" charset="-122"/>
              </a:rPr>
              <a:t>下发给</a:t>
            </a:r>
            <a:r>
              <a:rPr lang="en-US" altLang="zh-CN" sz="1400" b="0" dirty="0">
                <a:latin typeface="黑体" panose="02010609060101010101" pitchFamily="49" charset="-122"/>
              </a:rPr>
              <a:t>PDH</a:t>
            </a:r>
            <a:r>
              <a:rPr lang="zh-CN" altLang="en-US" sz="1400" b="0" dirty="0">
                <a:latin typeface="黑体" panose="02010609060101010101" pitchFamily="49" charset="-122"/>
              </a:rPr>
              <a:t>开机消息；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RRC_INIT_REQ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NAS</a:t>
            </a:r>
            <a:r>
              <a:rPr lang="zh-CN" altLang="en-US" sz="1400" b="0" dirty="0">
                <a:latin typeface="黑体" panose="02010609060101010101" pitchFamily="49" charset="-122"/>
              </a:rPr>
              <a:t>下发</a:t>
            </a:r>
            <a:r>
              <a:rPr lang="en-US" altLang="zh-CN" sz="1400" b="0" dirty="0">
                <a:latin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</a:rPr>
              <a:t>开机消息；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RRC_INIT_CNF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</a:rPr>
              <a:t>回复</a:t>
            </a:r>
            <a:r>
              <a:rPr lang="en-US" altLang="zh-CN" sz="1400" b="0" dirty="0">
                <a:latin typeface="黑体" panose="02010609060101010101" pitchFamily="49" charset="-122"/>
              </a:rPr>
              <a:t>NAS</a:t>
            </a:r>
            <a:r>
              <a:rPr lang="zh-CN" altLang="en-US" sz="1400" b="0" dirty="0">
                <a:latin typeface="黑体" panose="02010609060101010101" pitchFamily="49" charset="-122"/>
              </a:rPr>
              <a:t>开机确认；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SIM_INIT_REQ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MN</a:t>
            </a:r>
            <a:r>
              <a:rPr lang="zh-CN" altLang="en-US" sz="1400" b="0" dirty="0">
                <a:latin typeface="黑体" panose="02010609060101010101" pitchFamily="49" charset="-122"/>
              </a:rPr>
              <a:t>下发</a:t>
            </a:r>
            <a:r>
              <a:rPr lang="en-US" altLang="zh-CN" sz="1400" b="0" dirty="0">
                <a:latin typeface="黑体" panose="02010609060101010101" pitchFamily="49" charset="-122"/>
              </a:rPr>
              <a:t>SIM</a:t>
            </a:r>
            <a:r>
              <a:rPr lang="zh-CN" altLang="en-US" sz="1400" b="0" dirty="0">
                <a:latin typeface="黑体" panose="02010609060101010101" pitchFamily="49" charset="-122"/>
              </a:rPr>
              <a:t>开机消息；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SIM_INIT_CNF 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SIM</a:t>
            </a:r>
            <a:r>
              <a:rPr lang="zh-CN" altLang="en-US" sz="1400" b="0" dirty="0">
                <a:latin typeface="黑体" panose="02010609060101010101" pitchFamily="49" charset="-122"/>
              </a:rPr>
              <a:t>回复</a:t>
            </a:r>
            <a:r>
              <a:rPr lang="en-US" altLang="zh-CN" sz="1400" b="0" dirty="0">
                <a:latin typeface="黑体" panose="02010609060101010101" pitchFamily="49" charset="-122"/>
              </a:rPr>
              <a:t>MN</a:t>
            </a:r>
            <a:r>
              <a:rPr lang="zh-CN" altLang="en-US" sz="1400" b="0" dirty="0">
                <a:latin typeface="黑体" panose="02010609060101010101" pitchFamily="49" charset="-122"/>
              </a:rPr>
              <a:t>开机读卡确认；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USIM_READ_PART_1_DATA_CNF</a:t>
            </a:r>
            <a:r>
              <a:rPr lang="zh-CN" altLang="en-US" sz="1400" b="0" dirty="0">
                <a:latin typeface="黑体" panose="02010609060101010101" pitchFamily="49" charset="-122"/>
              </a:rPr>
              <a:t>可以查看</a:t>
            </a:r>
            <a:r>
              <a:rPr lang="en-US" altLang="zh-CN" sz="1400" b="0" dirty="0">
                <a:latin typeface="黑体" panose="02010609060101010101" pitchFamily="49" charset="-122"/>
              </a:rPr>
              <a:t>SIM</a:t>
            </a:r>
            <a:r>
              <a:rPr lang="zh-CN" altLang="en-US" sz="1400" b="0" dirty="0">
                <a:latin typeface="黑体" panose="02010609060101010101" pitchFamily="49" charset="-122"/>
              </a:rPr>
              <a:t>卡读取内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zh-CN" altLang="en-US" sz="1400" b="0" dirty="0">
                <a:latin typeface="黑体" panose="02010609060101010101" pitchFamily="49" charset="-122"/>
              </a:rPr>
              <a:t>  容，在工具右侧“</a:t>
            </a:r>
            <a:r>
              <a:rPr lang="en-US" altLang="zh-CN" sz="1400" b="0" dirty="0">
                <a:latin typeface="黑体" panose="02010609060101010101" pitchFamily="49" charset="-122"/>
              </a:rPr>
              <a:t>Detail” </a:t>
            </a:r>
            <a:r>
              <a:rPr lang="zh-CN" altLang="en-US" sz="1400" b="0" dirty="0">
                <a:latin typeface="黑体" panose="02010609060101010101" pitchFamily="49" charset="-122"/>
              </a:rPr>
              <a:t>选项卡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en-US" altLang="zh-CN" sz="1400" b="0" dirty="0">
                <a:latin typeface="黑体" panose="02010609060101010101" pitchFamily="49" charset="-122"/>
              </a:rPr>
              <a:t>• MN_INIT_IND</a:t>
            </a:r>
            <a:r>
              <a:rPr lang="zh-CN" altLang="en-US" sz="1400" b="0" dirty="0">
                <a:latin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</a:rPr>
              <a:t>MN</a:t>
            </a:r>
            <a:r>
              <a:rPr lang="zh-CN" altLang="en-US" sz="1400" b="0" dirty="0">
                <a:latin typeface="黑体" panose="02010609060101010101" pitchFamily="49" charset="-122"/>
              </a:rPr>
              <a:t>回复</a:t>
            </a:r>
            <a:r>
              <a:rPr lang="en-US" altLang="zh-CN" sz="1400" b="0" dirty="0">
                <a:latin typeface="黑体" panose="02010609060101010101" pitchFamily="49" charset="-122"/>
              </a:rPr>
              <a:t>AT</a:t>
            </a:r>
            <a:r>
              <a:rPr lang="zh-CN" altLang="en-US" sz="1400" b="0" dirty="0">
                <a:latin typeface="黑体" panose="02010609060101010101" pitchFamily="49" charset="-122"/>
              </a:rPr>
              <a:t>开机成功，这里说明</a:t>
            </a:r>
            <a:r>
              <a:rPr lang="en-US" altLang="zh-CN" sz="1400" b="0" dirty="0">
                <a:latin typeface="黑体" panose="02010609060101010101" pitchFamily="49" charset="-122"/>
              </a:rPr>
              <a:t>NAS</a:t>
            </a:r>
            <a:r>
              <a:rPr lang="zh-CN" altLang="en-US" sz="1400" b="0" dirty="0">
                <a:latin typeface="黑体" panose="02010609060101010101" pitchFamily="49" charset="-122"/>
              </a:rPr>
              <a:t>层开</a:t>
            </a:r>
            <a:br>
              <a:rPr lang="zh-CN" altLang="en-US" sz="1400" b="0" dirty="0">
                <a:latin typeface="黑体" panose="02010609060101010101" pitchFamily="49" charset="-122"/>
              </a:rPr>
            </a:br>
            <a:r>
              <a:rPr lang="zh-CN" altLang="en-US" sz="1400" b="0" dirty="0">
                <a:latin typeface="黑体" panose="02010609060101010101" pitchFamily="49" charset="-122"/>
              </a:rPr>
              <a:t>机完成，表示可以开始搜索网络；</a:t>
            </a:r>
            <a:r>
              <a:rPr lang="zh-CN" altLang="en-US" sz="1400" dirty="0">
                <a:latin typeface="黑体" panose="02010609060101010101" pitchFamily="49" charset="-122"/>
              </a:rPr>
              <a:t> </a:t>
            </a:r>
            <a:endParaRPr lang="zh-CN" altLang="en-US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C354E46-0C0C-44C9-8B36-F19B47F8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33" y="2142604"/>
            <a:ext cx="4085714" cy="25333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3672343-419E-427A-BD69-784954B8D32C}"/>
              </a:ext>
            </a:extLst>
          </p:cNvPr>
          <p:cNvSpPr/>
          <p:nvPr/>
        </p:nvSpPr>
        <p:spPr>
          <a:xfrm>
            <a:off x="297269" y="815549"/>
            <a:ext cx="9190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EMMSM_INIT||RRC_INIT||PDH_INIT||SIM_INIT||MN_INIT||USIM_READ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8381394" cy="304699"/>
          </a:xfrm>
        </p:spPr>
        <p:txBody>
          <a:bodyPr/>
          <a:lstStyle/>
          <a:p>
            <a:r>
              <a:rPr lang="zh-CN" altLang="en-US" dirty="0"/>
              <a:t>搜网流程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F4CCA77-72C0-4DE5-992D-D32FAAE8672C}"/>
              </a:ext>
            </a:extLst>
          </p:cNvPr>
          <p:cNvSpPr txBox="1"/>
          <p:nvPr/>
        </p:nvSpPr>
        <p:spPr>
          <a:xfrm>
            <a:off x="197929" y="1530536"/>
            <a:ext cx="4716524" cy="356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搜网流程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0975" indent="-180975"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  <a:buFont typeface="Arial" pitchFamily="34" charset="0"/>
              <a:buChar char="▪"/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关键消息： 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• RRC_CELL_SELECT_REQ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NAS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下发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选网请求；</a:t>
            </a:r>
            <a:b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• LL1_FREQ_SEARCH_REQ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下发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LL1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搜网请求；</a:t>
            </a:r>
            <a:b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• LL1_FREQ_SEARCH_CNF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LL1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上报给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的搜索结果；</a:t>
            </a:r>
            <a:b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• RRC_DBG_CELL_SUITABILITY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层判断选择网络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  是否适合驻留；</a:t>
            </a:r>
            <a:b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• RRC_CELL_SELECT_CNF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上报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NAS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选网结果；</a:t>
            </a:r>
            <a:endParaRPr lang="en-US" altLang="zh-CN" sz="1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图中三条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RRC_DBG_ASN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RRC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读取的</a:t>
            </a:r>
            <a:r>
              <a:rPr lang="en-US" altLang="zh-CN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MIB/SIB</a:t>
            </a:r>
            <a:r>
              <a:rPr lang="zh-CN" altLang="en-US" sz="1400" b="0" dirty="0">
                <a:latin typeface="黑体" panose="02010609060101010101" pitchFamily="49" charset="-122"/>
                <a:ea typeface="黑体" panose="02010609060101010101" pitchFamily="49" charset="-122"/>
              </a:rPr>
              <a:t>信息 </a:t>
            </a:r>
            <a:endParaRPr lang="zh-CN" altLang="en-US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E863BA3-1E1A-4F01-B27F-7B3F5E1D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84" y="2420143"/>
            <a:ext cx="4133850" cy="2181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8A6932-DC76-4D8E-A10F-1070B5DFFA59}"/>
              </a:ext>
            </a:extLst>
          </p:cNvPr>
          <p:cNvSpPr/>
          <p:nvPr/>
        </p:nvSpPr>
        <p:spPr>
          <a:xfrm>
            <a:off x="197929" y="928300"/>
            <a:ext cx="9190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RRC_CELL_SELECT||LL1_FREQ_SEARCH||ASN||RRC_DBG_CELL_SUITABILITY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80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28"/>
          <p:cNvSpPr>
            <a:spLocks noGrp="1"/>
          </p:cNvSpPr>
          <p:nvPr>
            <p:ph type="title"/>
          </p:nvPr>
        </p:nvSpPr>
        <p:spPr>
          <a:xfrm>
            <a:off x="352364" y="224586"/>
            <a:ext cx="8381394" cy="304699"/>
          </a:xfrm>
        </p:spPr>
        <p:txBody>
          <a:bodyPr/>
          <a:lstStyle/>
          <a:p>
            <a:r>
              <a:rPr lang="zh-CN" altLang="en-US" dirty="0"/>
              <a:t>搜网流程</a:t>
            </a:r>
            <a:r>
              <a:rPr lang="en-US" altLang="zh-CN" dirty="0"/>
              <a:t>——</a:t>
            </a:r>
            <a:r>
              <a:rPr lang="zh-CN" altLang="en-US" dirty="0"/>
              <a:t>小区搜索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15CB4B0-5538-4CCD-B9EE-B95F5B3CAFCA}"/>
              </a:ext>
            </a:extLst>
          </p:cNvPr>
          <p:cNvSpPr txBox="1"/>
          <p:nvPr/>
        </p:nvSpPr>
        <p:spPr>
          <a:xfrm>
            <a:off x="98462" y="1062484"/>
            <a:ext cx="4932548" cy="193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频率搜索：</a:t>
            </a:r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SCS/CCS</a:t>
            </a: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200" b="0" dirty="0"/>
              <a:t>       • SCS</a:t>
            </a:r>
            <a:r>
              <a:rPr lang="zh-CN" altLang="en-US" sz="1200" b="0" dirty="0"/>
              <a:t>又称为“快搜” ，搜索开始先从“先验频点” 开始</a:t>
            </a:r>
            <a:r>
              <a:rPr lang="en-US" altLang="zh-CN" sz="1200" b="0" dirty="0"/>
              <a:t>SCS</a:t>
            </a:r>
            <a:r>
              <a:rPr lang="zh-CN" altLang="en-US" sz="1200" b="0" dirty="0"/>
              <a:t>搜索；</a:t>
            </a:r>
            <a:endParaRPr lang="en-US" altLang="zh-CN" sz="1200" b="0" dirty="0"/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200" b="0" dirty="0"/>
              <a:t>       • </a:t>
            </a:r>
            <a:r>
              <a:rPr lang="zh-CN" altLang="en-US" sz="1200" b="0" dirty="0"/>
              <a:t>先验频点，指上次成功驻留过的频点，保存在</a:t>
            </a:r>
            <a:r>
              <a:rPr lang="en-US" altLang="zh-CN" sz="1200" b="0" dirty="0"/>
              <a:t>NV</a:t>
            </a:r>
            <a:r>
              <a:rPr lang="zh-CN" altLang="en-US" sz="1200" b="0" dirty="0"/>
              <a:t>空间中；</a:t>
            </a:r>
            <a:endParaRPr lang="en-US" altLang="zh-CN" sz="1200" b="0" dirty="0"/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200" b="0" dirty="0"/>
              <a:t>       • </a:t>
            </a:r>
            <a:r>
              <a:rPr lang="zh-CN" altLang="en-US" sz="1200" b="0" dirty="0"/>
              <a:t>如果没有“先验频点” ，或者在“先验频点” 未搜到小区，</a:t>
            </a:r>
            <a:endParaRPr lang="en-US" altLang="zh-CN" sz="1200" b="0" dirty="0"/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1200" b="0" dirty="0"/>
              <a:t>         则</a:t>
            </a:r>
            <a:r>
              <a:rPr lang="en-US" altLang="zh-CN" sz="1200" b="0" dirty="0"/>
              <a:t>SCS</a:t>
            </a:r>
            <a:r>
              <a:rPr lang="zh-CN" altLang="en-US" sz="1200" b="0" dirty="0"/>
              <a:t>搜索会被</a:t>
            </a:r>
            <a:r>
              <a:rPr lang="en-US" altLang="zh-CN" sz="1200" b="0" dirty="0"/>
              <a:t>Reject</a:t>
            </a:r>
            <a:r>
              <a:rPr lang="zh-CN" altLang="en-US" sz="1200" b="0" dirty="0"/>
              <a:t>，然后开启</a:t>
            </a:r>
            <a:r>
              <a:rPr lang="en-US" altLang="zh-CN" sz="1200" b="0" dirty="0"/>
              <a:t>CCS</a:t>
            </a:r>
            <a:r>
              <a:rPr lang="zh-CN" altLang="en-US" sz="1200" b="0" dirty="0"/>
              <a:t>慢速搜索；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2A90A31-183A-4EF0-A1F1-EEE84C11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13" y="1422524"/>
            <a:ext cx="3609975" cy="1752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12B43B9-AF19-4F69-91B4-67BAF2DC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81" y="3582764"/>
            <a:ext cx="2980952" cy="27714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FC7B57B-950B-4093-8259-32FFEFC285BE}"/>
              </a:ext>
            </a:extLst>
          </p:cNvPr>
          <p:cNvSpPr txBox="1"/>
          <p:nvPr/>
        </p:nvSpPr>
        <p:spPr>
          <a:xfrm>
            <a:off x="4374392" y="3960186"/>
            <a:ext cx="4690095" cy="220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频率搜索结果：</a:t>
            </a:r>
            <a:endParaRPr lang="en-US" altLang="zh-CN" sz="1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200" b="0" dirty="0"/>
              <a:t>      • </a:t>
            </a:r>
            <a:r>
              <a:rPr lang="zh-CN" altLang="en-US" sz="1200" b="0" dirty="0"/>
              <a:t>频率搜索最终可以找到选定频点可用的小区信号（这里只是 </a:t>
            </a:r>
            <a:endParaRPr lang="en-US" altLang="zh-CN" sz="1200" b="0" dirty="0"/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200" b="0" dirty="0"/>
              <a:t>        UE</a:t>
            </a:r>
            <a:r>
              <a:rPr lang="zh-CN" altLang="en-US" sz="1200" b="0" dirty="0"/>
              <a:t>被动监听</a:t>
            </a:r>
            <a:r>
              <a:rPr lang="en-US" altLang="zh-CN" sz="1200" b="0" dirty="0" err="1"/>
              <a:t>eNB</a:t>
            </a:r>
            <a:r>
              <a:rPr lang="zh-CN" altLang="en-US" sz="1200" b="0" dirty="0"/>
              <a:t>的广播信号），</a:t>
            </a:r>
            <a:r>
              <a:rPr lang="en-US" altLang="zh-CN" sz="1200" b="0" dirty="0"/>
              <a:t>LL1_FREQ_SEARCH_CNF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zh-CN" altLang="en-US" sz="1200" b="0" dirty="0"/>
              <a:t>       中可以看到，左图示例中，在</a:t>
            </a:r>
            <a:r>
              <a:rPr lang="en-US" altLang="zh-CN" sz="1200" b="0" dirty="0"/>
              <a:t>2508</a:t>
            </a:r>
            <a:r>
              <a:rPr lang="zh-CN" altLang="en-US" sz="1200" b="0" dirty="0"/>
              <a:t>频点收到了一个小区，  </a:t>
            </a:r>
            <a:endParaRPr lang="en-US" altLang="zh-CN" sz="1200" b="0" dirty="0"/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chemeClr val="accent1"/>
              </a:buClr>
              <a:buSzPct val="120000"/>
            </a:pPr>
            <a:r>
              <a:rPr lang="en-US" altLang="zh-CN" sz="1200" b="0" dirty="0"/>
              <a:t>       PCI=281</a:t>
            </a:r>
            <a:r>
              <a:rPr lang="zh-CN" altLang="en-US" sz="1200" b="0" dirty="0"/>
              <a:t>，</a:t>
            </a:r>
            <a:r>
              <a:rPr lang="en-US" altLang="zh-CN" sz="1200" b="0" dirty="0"/>
              <a:t>RSRP=-604</a:t>
            </a:r>
            <a:r>
              <a:rPr lang="zh-CN" altLang="en-US" sz="1200" b="0" dirty="0"/>
              <a:t>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endParaRPr lang="zh-CN" altLang="en-US" sz="1200" b="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EAD2C726-0238-4C8B-991B-204F7404734E}"/>
              </a:ext>
            </a:extLst>
          </p:cNvPr>
          <p:cNvSpPr/>
          <p:nvPr/>
        </p:nvSpPr>
        <p:spPr bwMode="auto">
          <a:xfrm>
            <a:off x="4467029" y="2056508"/>
            <a:ext cx="978408" cy="484632"/>
          </a:xfrm>
          <a:prstGeom prst="righ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182563" marR="0" indent="-18256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xmlns="" id="{B4851D99-5E99-479E-A2D6-9D249DDEB4AF}"/>
              </a:ext>
            </a:extLst>
          </p:cNvPr>
          <p:cNvSpPr/>
          <p:nvPr/>
        </p:nvSpPr>
        <p:spPr bwMode="auto">
          <a:xfrm>
            <a:off x="3646959" y="4799544"/>
            <a:ext cx="978408" cy="484632"/>
          </a:xfrm>
          <a:prstGeom prst="leftArrow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182563" marR="0" indent="-182563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3F26F77-8BA0-4140-9803-2ECD230EB265}"/>
              </a:ext>
            </a:extLst>
          </p:cNvPr>
          <p:cNvSpPr/>
          <p:nvPr/>
        </p:nvSpPr>
        <p:spPr>
          <a:xfrm>
            <a:off x="311374" y="702444"/>
            <a:ext cx="919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过滤关键字：</a:t>
            </a:r>
            <a:r>
              <a:rPr lang="en-US" altLang="zh-CN" sz="1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RRC_CELL_SELECT||LL1_FREQ_SEARCH||ASN||RRC_DBG_CELL_SUITABILITY||MIB||SIB1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41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heme/theme1.xml><?xml version="1.0" encoding="utf-8"?>
<a:theme xmlns:a="http://schemas.openxmlformats.org/drawingml/2006/main" name="Quectel">
  <a:themeElements>
    <a:clrScheme name="Cinterion 1">
      <a:dk1>
        <a:srgbClr val="000000"/>
      </a:dk1>
      <a:lt1>
        <a:srgbClr val="FFFFFF"/>
      </a:lt1>
      <a:dk2>
        <a:srgbClr val="5E5D5F"/>
      </a:dk2>
      <a:lt2>
        <a:srgbClr val="757477"/>
      </a:lt2>
      <a:accent1>
        <a:srgbClr val="F0B600"/>
      </a:accent1>
      <a:accent2>
        <a:srgbClr val="DDDDDB"/>
      </a:accent2>
      <a:accent3>
        <a:srgbClr val="FFFFFF"/>
      </a:accent3>
      <a:accent4>
        <a:srgbClr val="000000"/>
      </a:accent4>
      <a:accent5>
        <a:srgbClr val="F6D7AA"/>
      </a:accent5>
      <a:accent6>
        <a:srgbClr val="C8C8C6"/>
      </a:accent6>
      <a:hlink>
        <a:srgbClr val="B5B5AF"/>
      </a:hlink>
      <a:folHlink>
        <a:srgbClr val="969597"/>
      </a:folHlink>
    </a:clrScheme>
    <a:fontScheme name="Cinterion_mastervorlage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anchor="ctr" anchorCtr="0" compatLnSpc="1">
        <a:prstTxWarp prst="textNoShape">
          <a:avLst/>
        </a:prstTxWarp>
      </a:bodyPr>
      <a:lstStyle>
        <a:defPPr marL="182563" marR="0" indent="-182563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spcBef>
            <a:spcPct val="60000"/>
          </a:spcBef>
          <a:buClr>
            <a:schemeClr val="accent1"/>
          </a:buClr>
          <a:buSzPct val="120000"/>
          <a:buFont typeface="Arial" pitchFamily="34" charset="0"/>
          <a:buChar char="▪"/>
          <a:defRPr b="0" dirty="0" smtClean="0"/>
        </a:defPPr>
      </a:lstStyle>
    </a:txDef>
  </a:objectDefaults>
  <a:extraClrSchemeLst>
    <a:extraClrScheme>
      <a:clrScheme name="Cinterion 1">
        <a:dk1>
          <a:srgbClr val="000000"/>
        </a:dk1>
        <a:lt1>
          <a:srgbClr val="FFFFFF"/>
        </a:lt1>
        <a:dk2>
          <a:srgbClr val="5E5D5F"/>
        </a:dk2>
        <a:lt2>
          <a:srgbClr val="757477"/>
        </a:lt2>
        <a:accent1>
          <a:srgbClr val="F0B600"/>
        </a:accent1>
        <a:accent2>
          <a:srgbClr val="DDDDDB"/>
        </a:accent2>
        <a:accent3>
          <a:srgbClr val="FFFFFF"/>
        </a:accent3>
        <a:accent4>
          <a:srgbClr val="000000"/>
        </a:accent4>
        <a:accent5>
          <a:srgbClr val="F6D7AA"/>
        </a:accent5>
        <a:accent6>
          <a:srgbClr val="C8C8C6"/>
        </a:accent6>
        <a:hlink>
          <a:srgbClr val="B5B5AF"/>
        </a:hlink>
        <a:folHlink>
          <a:srgbClr val="96959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0D3DA"/>
      </a:lt2>
      <a:accent1>
        <a:srgbClr val="949EAA"/>
      </a:accent1>
      <a:accent2>
        <a:srgbClr val="FF9900"/>
      </a:accent2>
      <a:accent3>
        <a:srgbClr val="FFFFFF"/>
      </a:accent3>
      <a:accent4>
        <a:srgbClr val="000000"/>
      </a:accent4>
      <a:accent5>
        <a:srgbClr val="C8CCD2"/>
      </a:accent5>
      <a:accent6>
        <a:srgbClr val="E78A00"/>
      </a:accent6>
      <a:hlink>
        <a:srgbClr val="003399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39450</TotalTime>
  <Words>2987</Words>
  <Application>Microsoft Office PowerPoint</Application>
  <PresentationFormat>自定义</PresentationFormat>
  <Paragraphs>384</Paragraphs>
  <Slides>43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Siemens Sans</vt:lpstr>
      <vt:lpstr>Times-Roman</vt:lpstr>
      <vt:lpstr>黑体</vt:lpstr>
      <vt:lpstr>宋体</vt:lpstr>
      <vt:lpstr>微软雅黑</vt:lpstr>
      <vt:lpstr>Arial</vt:lpstr>
      <vt:lpstr>Verdana</vt:lpstr>
      <vt:lpstr>Wingdings</vt:lpstr>
      <vt:lpstr>Quectel</vt:lpstr>
      <vt:lpstr>包装程序外壳对象</vt:lpstr>
      <vt:lpstr>Hisi NBIot网络问题分析</vt:lpstr>
      <vt:lpstr>PowerPoint 演示文稿</vt:lpstr>
      <vt:lpstr>NB-IoT网络架构</vt:lpstr>
      <vt:lpstr>NB-IoT 整体应用架构 </vt:lpstr>
      <vt:lpstr>入网流程-框图</vt:lpstr>
      <vt:lpstr>入网流程-log</vt:lpstr>
      <vt:lpstr>开机流程</vt:lpstr>
      <vt:lpstr>搜网流程 </vt:lpstr>
      <vt:lpstr>搜网流程——小区搜索 </vt:lpstr>
      <vt:lpstr>搜网流程——读取小区系统消息 </vt:lpstr>
      <vt:lpstr>系统消息结构</vt:lpstr>
      <vt:lpstr>搜网流程——获取系统消息SIB1</vt:lpstr>
      <vt:lpstr>搜网流程——获取系统消息SIB2</vt:lpstr>
      <vt:lpstr>搜网流程——相关定时器</vt:lpstr>
      <vt:lpstr>搜网流程——判断小区可用</vt:lpstr>
      <vt:lpstr>搜网流程——S准则</vt:lpstr>
      <vt:lpstr>附着核心网——ATTACH</vt:lpstr>
      <vt:lpstr>随机接入</vt:lpstr>
      <vt:lpstr>接入流程——初始随机接入 </vt:lpstr>
      <vt:lpstr>接入流程—— MAC发起的重同步 </vt:lpstr>
      <vt:lpstr>小区重选——目的 </vt:lpstr>
      <vt:lpstr>小区重选——流程 </vt:lpstr>
      <vt:lpstr>小区重选——邻区测量 </vt:lpstr>
      <vt:lpstr>小区重选——R准则</vt:lpstr>
      <vt:lpstr>小区重选——日志</vt:lpstr>
      <vt:lpstr>PowerPoint 演示文稿</vt:lpstr>
      <vt:lpstr>入网常见问题——初始化</vt:lpstr>
      <vt:lpstr>入网常见问题——PLMN选择</vt:lpstr>
      <vt:lpstr>入网常见问题——扫频1</vt:lpstr>
      <vt:lpstr>入网流见问题——扫频2</vt:lpstr>
      <vt:lpstr>入网常见问题——扫频3</vt:lpstr>
      <vt:lpstr>入网常见问题——扫频4</vt:lpstr>
      <vt:lpstr>入网常见问题——系统消息读取失败</vt:lpstr>
      <vt:lpstr>入网常见问题——小区选择</vt:lpstr>
      <vt:lpstr>入网常见问题——RRC建链</vt:lpstr>
      <vt:lpstr>入网常见问题——附着网络</vt:lpstr>
      <vt:lpstr>3GPP规范介绍</vt:lpstr>
      <vt:lpstr>PowerPoint 演示文稿</vt:lpstr>
      <vt:lpstr>入网参考设计——终端行为1</vt:lpstr>
      <vt:lpstr>入网参考设计——终端行为2</vt:lpstr>
      <vt:lpstr>入网参考设计——EDRX参数设置与查询</vt:lpstr>
      <vt:lpstr>入网参考设计——中国电信实网APN参考</vt:lpstr>
      <vt:lpstr>PowerPoint 演示文稿</vt:lpstr>
    </vt:vector>
  </TitlesOfParts>
  <Company>Cinterion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portfolio</dc:title>
  <dc:creator>Tanya</dc:creator>
  <cp:lastModifiedBy>Yongxing Hu(胡永兴)</cp:lastModifiedBy>
  <cp:revision>2927</cp:revision>
  <cp:lastPrinted>2001-12-10T12:36:55Z</cp:lastPrinted>
  <dcterms:created xsi:type="dcterms:W3CDTF">2008-04-25T07:32:00Z</dcterms:created>
  <dcterms:modified xsi:type="dcterms:W3CDTF">2020-01-06T09:08:23Z</dcterms:modified>
</cp:coreProperties>
</file>