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83" r:id="rId4"/>
    <p:sldId id="284" r:id="rId5"/>
    <p:sldId id="261" r:id="rId6"/>
    <p:sldId id="258" r:id="rId7"/>
    <p:sldId id="287" r:id="rId8"/>
    <p:sldId id="288" r:id="rId9"/>
    <p:sldId id="300" r:id="rId10"/>
    <p:sldId id="301" r:id="rId11"/>
    <p:sldId id="302" r:id="rId12"/>
    <p:sldId id="270" r:id="rId13"/>
    <p:sldId id="304" r:id="rId14"/>
    <p:sldId id="303" r:id="rId15"/>
    <p:sldId id="290" r:id="rId16"/>
    <p:sldId id="292" r:id="rId17"/>
    <p:sldId id="293" r:id="rId18"/>
    <p:sldId id="294" r:id="rId19"/>
    <p:sldId id="295" r:id="rId20"/>
    <p:sldId id="296" r:id="rId21"/>
    <p:sldId id="297" r:id="rId22"/>
    <p:sldId id="298" r:id="rId23"/>
    <p:sldId id="299" r:id="rId24"/>
    <p:sldId id="278" r:id="rId25"/>
  </p:sldIdLst>
  <p:sldSz cx="9144000" cy="5143500" type="screen16x9"/>
  <p:notesSz cx="6858000" cy="9144000"/>
  <p:embeddedFontLst>
    <p:embeddedFont>
      <p:font typeface="Cambria Math" panose="02040503050406030204" pitchFamily="18" charset="0"/>
      <p:regular r:id="rId27"/>
    </p:embeddedFont>
    <p:embeddedFont>
      <p:font typeface="Comic Sans MS" panose="030F0702030302020204" pitchFamily="66" charset="0"/>
      <p:regular r:id="rId28"/>
      <p:bold r:id="rId29"/>
      <p:italic r:id="rId30"/>
      <p:boldItalic r:id="rId31"/>
    </p:embeddedFont>
    <p:embeddedFont>
      <p:font typeface="Montserrat ExtraBold" panose="020B0604020202020204" charset="0"/>
      <p:bold r:id="rId32"/>
      <p:boldItalic r:id="rId33"/>
    </p:embeddedFont>
    <p:embeddedFont>
      <p:font typeface="Montserrat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F53E09-1048-4B7D-A9F2-1A65349C2715}">
  <a:tblStyle styleId="{85F53E09-1048-4B7D-A9F2-1A65349C271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00" autoAdjust="0"/>
  </p:normalViewPr>
  <p:slideViewPr>
    <p:cSldViewPr snapToGrid="0">
      <p:cViewPr varScale="1">
        <p:scale>
          <a:sx n="59" d="100"/>
          <a:sy n="59" d="100"/>
        </p:scale>
        <p:origin x="1716" y="3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683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D" sz="1100" b="1" i="0" u="none" strike="noStrike" cap="none" dirty="0" err="1">
                <a:solidFill>
                  <a:srgbClr val="000000"/>
                </a:solidFill>
                <a:effectLst/>
                <a:latin typeface="Arial"/>
                <a:ea typeface="Arial"/>
                <a:cs typeface="Arial"/>
                <a:sym typeface="Arial"/>
              </a:rPr>
              <a:t>Distribusi</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Probabilitas</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topik</a:t>
            </a:r>
            <a:r>
              <a:rPr lang="en-ID" sz="1100" b="1" i="0" u="none" strike="noStrike" cap="none" dirty="0">
                <a:solidFill>
                  <a:srgbClr val="000000"/>
                </a:solidFill>
                <a:effectLst/>
                <a:latin typeface="Arial"/>
                <a:ea typeface="Arial"/>
                <a:cs typeface="Arial"/>
                <a:sym typeface="Arial"/>
              </a:rPr>
              <a:t> pada </a:t>
            </a:r>
            <a:r>
              <a:rPr lang="en-ID" sz="1100" b="1" i="0" u="none" strike="noStrike" cap="none" dirty="0" err="1">
                <a:solidFill>
                  <a:srgbClr val="000000"/>
                </a:solidFill>
                <a:effectLst/>
                <a:latin typeface="Arial"/>
                <a:ea typeface="Arial"/>
                <a:cs typeface="Arial"/>
                <a:sym typeface="Arial"/>
              </a:rPr>
              <a:t>suatu</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dokumen</a:t>
            </a:r>
            <a:br>
              <a:rPr lang="id-ID" sz="1100" b="1" i="0" u="none" strike="noStrike" cap="none" dirty="0">
                <a:solidFill>
                  <a:srgbClr val="000000"/>
                </a:solidFill>
                <a:effectLst/>
                <a:latin typeface="Arial"/>
                <a:ea typeface="Arial"/>
                <a:cs typeface="Arial"/>
                <a:sym typeface="Arial"/>
              </a:rPr>
            </a:b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merupakan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tiap</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misal</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I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X,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B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Y dan </a:t>
            </a:r>
            <a:r>
              <a:rPr lang="en-ID" sz="1100" b="0" i="0" u="none" strike="noStrike" cap="none" dirty="0" err="1">
                <a:solidFill>
                  <a:srgbClr val="000000"/>
                </a:solidFill>
                <a:effectLst/>
                <a:latin typeface="Arial"/>
                <a:ea typeface="Arial"/>
                <a:cs typeface="Arial"/>
                <a:sym typeface="Arial"/>
              </a:rPr>
              <a:t>seterusnya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sesuai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jumlah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dapat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kita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temukan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melalui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rumus</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id-ID" sz="1100" b="0" i="0" u="none" strike="noStrike" cap="none" dirty="0">
                <a:solidFill>
                  <a:srgbClr val="000000"/>
                </a:solidFill>
                <a:effectLst/>
                <a:latin typeface="Arial"/>
                <a:ea typeface="Arial"/>
                <a:cs typeface="Arial"/>
                <a:sym typeface="Arial"/>
              </a:rPr>
              <a:t>(jumlah topik </a:t>
            </a:r>
            <a:r>
              <a:rPr lang="id-ID" sz="1100" b="1" i="0" u="none" strike="noStrike" cap="none" dirty="0">
                <a:solidFill>
                  <a:srgbClr val="000000"/>
                </a:solidFill>
                <a:effectLst/>
                <a:latin typeface="Arial"/>
                <a:ea typeface="Arial"/>
                <a:cs typeface="Arial"/>
                <a:sym typeface="Arial"/>
              </a:rPr>
              <a:t>K </a:t>
            </a:r>
            <a:r>
              <a:rPr lang="id-ID" sz="1100" b="0" i="0" u="none" strike="noStrike" cap="none" dirty="0">
                <a:solidFill>
                  <a:srgbClr val="000000"/>
                </a:solidFill>
                <a:effectLst/>
                <a:latin typeface="Arial"/>
                <a:ea typeface="Arial"/>
                <a:cs typeface="Arial"/>
                <a:sym typeface="Arial"/>
              </a:rPr>
              <a:t> pada dokumen </a:t>
            </a:r>
            <a:r>
              <a:rPr lang="id-ID" sz="1100" b="1" i="0" u="none" strike="noStrike" cap="none" dirty="0">
                <a:solidFill>
                  <a:srgbClr val="000000"/>
                </a:solidFill>
                <a:effectLst/>
                <a:latin typeface="Arial"/>
                <a:ea typeface="Arial"/>
                <a:cs typeface="Arial"/>
                <a:sym typeface="Arial"/>
              </a:rPr>
              <a:t>d</a:t>
            </a:r>
            <a:r>
              <a:rPr lang="id-ID" sz="1100" b="0" i="0" u="none" strike="noStrike" cap="none" dirty="0">
                <a:solidFill>
                  <a:srgbClr val="000000"/>
                </a:solidFill>
                <a:effectLst/>
                <a:latin typeface="Arial"/>
                <a:ea typeface="Arial"/>
                <a:cs typeface="Arial"/>
                <a:sym typeface="Arial"/>
              </a:rPr>
              <a:t> +alpha)/(panjang dokumen </a:t>
            </a:r>
            <a:r>
              <a:rPr lang="id-ID" sz="1100" b="1" i="0" u="none" strike="noStrike" cap="none" dirty="0">
                <a:solidFill>
                  <a:srgbClr val="000000"/>
                </a:solidFill>
                <a:effectLst/>
                <a:latin typeface="Arial"/>
                <a:ea typeface="Arial"/>
                <a:cs typeface="Arial"/>
                <a:sym typeface="Arial"/>
              </a:rPr>
              <a:t>d </a:t>
            </a:r>
            <a:r>
              <a:rPr lang="id-ID" sz="1100" b="0" i="0" u="none" strike="noStrike" cap="none" dirty="0">
                <a:solidFill>
                  <a:srgbClr val="000000"/>
                </a:solidFill>
                <a:effectLst/>
                <a:latin typeface="Arial"/>
                <a:ea typeface="Arial"/>
                <a:cs typeface="Arial"/>
                <a:sym typeface="Arial"/>
              </a:rPr>
              <a:t>+ jumlah topik * alpha)</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en-ID" sz="1100" b="0" i="1" u="none" strike="noStrike" cap="none" dirty="0" err="1">
                <a:solidFill>
                  <a:srgbClr val="000000"/>
                </a:solidFill>
                <a:effectLst/>
                <a:latin typeface="Arial"/>
                <a:ea typeface="Arial"/>
                <a:cs typeface="Arial"/>
                <a:sym typeface="Arial"/>
              </a:rPr>
              <a:t>Dimana</a:t>
            </a:r>
            <a:r>
              <a:rPr lang="en-ID" sz="1100" b="0" i="1" u="none" strike="noStrike" cap="none" dirty="0">
                <a:solidFill>
                  <a:srgbClr val="000000"/>
                </a:solidFill>
                <a:effectLst/>
                <a:latin typeface="Arial"/>
                <a:ea typeface="Arial"/>
                <a:cs typeface="Arial"/>
                <a:sym typeface="Arial"/>
              </a:rPr>
              <a:t> : K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Topik</a:t>
            </a:r>
            <a:r>
              <a:rPr lang="en-ID" sz="1100" b="0" i="1" u="none" strike="noStrike" cap="none" dirty="0">
                <a:solidFill>
                  <a:srgbClr val="000000"/>
                </a:solidFill>
                <a:effectLst/>
                <a:latin typeface="Arial"/>
                <a:ea typeface="Arial"/>
                <a:cs typeface="Arial"/>
                <a:sym typeface="Arial"/>
              </a:rPr>
              <a:t> dan D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Dokumen</a:t>
            </a:r>
            <a:r>
              <a:rPr lang="en-ID" sz="1100" b="0" i="1" u="none" strike="noStrike" cap="none" dirty="0">
                <a:solidFill>
                  <a:srgbClr val="000000"/>
                </a:solidFill>
                <a:effectLst/>
                <a:latin typeface="Arial"/>
                <a:ea typeface="Arial"/>
                <a:cs typeface="Arial"/>
                <a:sym typeface="Arial"/>
              </a:rPr>
              <a:t> dan alpha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parameter </a:t>
            </a:r>
            <a:r>
              <a:rPr lang="en-ID" sz="1100" b="0" i="1" u="none" strike="noStrike" cap="none" dirty="0" err="1">
                <a:solidFill>
                  <a:srgbClr val="000000"/>
                </a:solidFill>
                <a:effectLst/>
                <a:latin typeface="Arial"/>
                <a:ea typeface="Arial"/>
                <a:cs typeface="Arial"/>
                <a:sym typeface="Arial"/>
              </a:rPr>
              <a:t>dirchlect</a:t>
            </a:r>
            <a:r>
              <a:rPr lang="en-ID" sz="1100" b="0" i="1" u="none" strike="noStrike" cap="none" dirty="0">
                <a:solidFill>
                  <a:srgbClr val="000000"/>
                </a:solidFill>
                <a:effectLst/>
                <a:latin typeface="Arial"/>
                <a:ea typeface="Arial"/>
                <a:cs typeface="Arial"/>
                <a:sym typeface="Arial"/>
              </a:rPr>
              <a:t>.</a:t>
            </a:r>
            <a:br>
              <a:rPr lang="id-ID" sz="1100" b="0" i="0" u="none" strike="noStrike" cap="none" dirty="0">
                <a:solidFill>
                  <a:srgbClr val="000000"/>
                </a:solidFill>
                <a:effectLst/>
                <a:latin typeface="Arial"/>
                <a:ea typeface="Arial"/>
                <a:cs typeface="Arial"/>
                <a:sym typeface="Arial"/>
              </a:rPr>
            </a:br>
            <a:r>
              <a:rPr lang="en-ID" sz="1100" b="0" i="0" u="none" strike="noStrike" cap="none" dirty="0">
                <a:solidFill>
                  <a:srgbClr val="000000"/>
                </a:solidFill>
                <a:effectLst/>
                <a:latin typeface="Arial"/>
                <a:ea typeface="Arial"/>
                <a:cs typeface="Arial"/>
                <a:sym typeface="Arial"/>
              </a:rPr>
              <a:t>Parameter </a:t>
            </a:r>
            <a:r>
              <a:rPr lang="el-GR" sz="1100" b="0" i="0" u="none" strike="noStrike" cap="none" dirty="0">
                <a:solidFill>
                  <a:srgbClr val="000000"/>
                </a:solidFill>
                <a:effectLst/>
                <a:latin typeface="Arial"/>
                <a:ea typeface="Arial"/>
                <a:cs typeface="Arial"/>
                <a:sym typeface="Arial"/>
              </a:rPr>
              <a:t>α </a:t>
            </a:r>
            <a:r>
              <a:rPr lang="en-ID" sz="1100" b="0" i="0" u="none" strike="noStrike" cap="none" dirty="0" err="1">
                <a:solidFill>
                  <a:srgbClr val="000000"/>
                </a:solidFill>
                <a:effectLst/>
                <a:latin typeface="Arial"/>
                <a:ea typeface="Arial"/>
                <a:cs typeface="Arial"/>
                <a:sym typeface="Arial"/>
              </a:rPr>
              <a:t>digunakan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menentukan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besar</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alpha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menandakan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campuran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yang </a:t>
            </a:r>
            <a:r>
              <a:rPr lang="en-ID" sz="1100" b="0" i="0" u="none" strike="noStrike" cap="none" dirty="0" err="1">
                <a:solidFill>
                  <a:srgbClr val="000000"/>
                </a:solidFill>
                <a:effectLst/>
                <a:latin typeface="Arial"/>
                <a:ea typeface="Arial"/>
                <a:cs typeface="Arial"/>
                <a:sym typeface="Arial"/>
              </a:rPr>
              <a:t>dibahas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banyak</a:t>
            </a:r>
            <a:r>
              <a:rPr lang="en-ID"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r>
              <a:rPr lang="en-ID" sz="1100" b="1" i="0" u="none" strike="noStrike" cap="none" dirty="0" err="1">
                <a:solidFill>
                  <a:srgbClr val="000000"/>
                </a:solidFill>
                <a:effectLst/>
                <a:latin typeface="Arial"/>
                <a:ea typeface="Arial"/>
                <a:cs typeface="Arial"/>
                <a:sym typeface="Arial"/>
              </a:rPr>
              <a:t>Distribusi</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Probabilitas</a:t>
            </a:r>
            <a:r>
              <a:rPr lang="en-ID" sz="1100" b="1" i="0" u="none" strike="noStrike" cap="none" dirty="0">
                <a:solidFill>
                  <a:srgbClr val="000000"/>
                </a:solidFill>
                <a:effectLst/>
                <a:latin typeface="Arial"/>
                <a:ea typeface="Arial"/>
                <a:cs typeface="Arial"/>
                <a:sym typeface="Arial"/>
              </a:rPr>
              <a:t> kata pada </a:t>
            </a:r>
            <a:r>
              <a:rPr lang="en-ID" sz="1100" b="1" i="0" u="none" strike="noStrike" cap="none" dirty="0" err="1">
                <a:solidFill>
                  <a:srgbClr val="000000"/>
                </a:solidFill>
                <a:effectLst/>
                <a:latin typeface="Arial"/>
                <a:ea typeface="Arial"/>
                <a:cs typeface="Arial"/>
                <a:sym typeface="Arial"/>
              </a:rPr>
              <a:t>suatu</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topik</a:t>
            </a:r>
            <a:br>
              <a:rPr lang="id-ID" sz="1100" b="1" i="0" u="none" strike="noStrike" cap="none" dirty="0">
                <a:solidFill>
                  <a:srgbClr val="000000"/>
                </a:solidFill>
                <a:effectLst/>
                <a:latin typeface="Arial"/>
                <a:ea typeface="Arial"/>
                <a:cs typeface="Arial"/>
                <a:sym typeface="Arial"/>
              </a:rPr>
            </a:b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kata pada </a:t>
            </a:r>
            <a:r>
              <a:rPr lang="en-ID" sz="1100" b="0" i="0" u="none" strike="noStrike" cap="none" dirty="0" err="1">
                <a:solidFill>
                  <a:srgbClr val="000000"/>
                </a:solidFill>
                <a:effectLst/>
                <a:latin typeface="Arial"/>
                <a:ea typeface="Arial"/>
                <a:cs typeface="Arial"/>
                <a:sym typeface="Arial"/>
              </a:rPr>
              <a:t>topikmerupakan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tiap</a:t>
            </a:r>
            <a:r>
              <a:rPr lang="en-ID" sz="1100" b="0" i="0" u="none" strike="noStrike" cap="none" dirty="0">
                <a:solidFill>
                  <a:srgbClr val="000000"/>
                </a:solidFill>
                <a:effectLst/>
                <a:latin typeface="Arial"/>
                <a:ea typeface="Arial"/>
                <a:cs typeface="Arial"/>
                <a:sym typeface="Arial"/>
              </a:rPr>
              <a:t> kata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misal</a:t>
            </a:r>
            <a:r>
              <a:rPr lang="en-ID" sz="1100" b="0" i="0" u="none" strike="noStrike" cap="none" dirty="0">
                <a:solidFill>
                  <a:srgbClr val="000000"/>
                </a:solidFill>
                <a:effectLst/>
                <a:latin typeface="Arial"/>
                <a:ea typeface="Arial"/>
                <a:cs typeface="Arial"/>
                <a:sym typeface="Arial"/>
              </a:rPr>
              <a:t> pada kata I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X, </a:t>
            </a:r>
            <a:r>
              <a:rPr lang="en-ID" sz="1100" b="0" i="0" u="none" strike="noStrike" cap="none" dirty="0" err="1">
                <a:solidFill>
                  <a:srgbClr val="000000"/>
                </a:solidFill>
                <a:effectLst/>
                <a:latin typeface="Arial"/>
                <a:ea typeface="Arial"/>
                <a:cs typeface="Arial"/>
                <a:sym typeface="Arial"/>
              </a:rPr>
              <a:t>mempunyai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B </a:t>
            </a:r>
            <a:r>
              <a:rPr lang="en-ID" sz="1100" b="0" i="0" u="none" strike="noStrike" cap="none" dirty="0" err="1">
                <a:solidFill>
                  <a:srgbClr val="000000"/>
                </a:solidFill>
                <a:effectLst/>
                <a:latin typeface="Arial"/>
                <a:ea typeface="Arial"/>
                <a:cs typeface="Arial"/>
                <a:sym typeface="Arial"/>
              </a:rPr>
              <a:t>senilai</a:t>
            </a:r>
            <a:r>
              <a:rPr lang="en-ID" sz="1100" b="0" i="0" u="none" strike="noStrike" cap="none" dirty="0">
                <a:solidFill>
                  <a:srgbClr val="000000"/>
                </a:solidFill>
                <a:effectLst/>
                <a:latin typeface="Arial"/>
                <a:ea typeface="Arial"/>
                <a:cs typeface="Arial"/>
                <a:sym typeface="Arial"/>
              </a:rPr>
              <a:t> Y dan </a:t>
            </a:r>
            <a:r>
              <a:rPr lang="en-ID" sz="1100" b="0" i="0" u="none" strike="noStrike" cap="none" dirty="0" err="1">
                <a:solidFill>
                  <a:srgbClr val="000000"/>
                </a:solidFill>
                <a:effectLst/>
                <a:latin typeface="Arial"/>
                <a:ea typeface="Arial"/>
                <a:cs typeface="Arial"/>
                <a:sym typeface="Arial"/>
              </a:rPr>
              <a:t>seterusnya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sesuai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jumlah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dapat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kita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temukan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melalui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rumus</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id-ID" sz="1100" b="0" i="0" u="none" strike="noStrike" cap="none" dirty="0">
                <a:solidFill>
                  <a:srgbClr val="000000"/>
                </a:solidFill>
                <a:effectLst/>
                <a:latin typeface="Arial"/>
                <a:ea typeface="Arial"/>
                <a:cs typeface="Arial"/>
                <a:sym typeface="Arial"/>
              </a:rPr>
              <a:t>t,k,beta=0.1</a:t>
            </a:r>
            <a:br>
              <a:rPr lang="id-ID" sz="1100" b="0" i="0" u="none" strike="noStrike" cap="none" dirty="0">
                <a:solidFill>
                  <a:srgbClr val="000000"/>
                </a:solidFill>
                <a:effectLst/>
                <a:latin typeface="Arial"/>
                <a:ea typeface="Arial"/>
                <a:cs typeface="Arial"/>
                <a:sym typeface="Arial"/>
              </a:rPr>
            </a:br>
            <a:r>
              <a:rPr lang="id-ID" sz="1100" b="0" i="0" u="none" strike="noStrike" cap="none" dirty="0">
                <a:solidFill>
                  <a:srgbClr val="000000"/>
                </a:solidFill>
                <a:effectLst/>
                <a:latin typeface="Arial"/>
                <a:ea typeface="Arial"/>
                <a:cs typeface="Arial"/>
                <a:sym typeface="Arial"/>
              </a:rPr>
              <a:t>(jumlah kata </a:t>
            </a:r>
            <a:r>
              <a:rPr lang="id-ID" sz="1100" b="1" i="0" u="none" strike="noStrike" cap="none" dirty="0">
                <a:solidFill>
                  <a:srgbClr val="000000"/>
                </a:solidFill>
                <a:effectLst/>
                <a:latin typeface="Arial"/>
                <a:ea typeface="Arial"/>
                <a:cs typeface="Arial"/>
                <a:sym typeface="Arial"/>
              </a:rPr>
              <a:t>t </a:t>
            </a:r>
            <a:r>
              <a:rPr lang="id-ID" sz="1100" b="0" i="0" u="none" strike="noStrike" cap="none" dirty="0">
                <a:solidFill>
                  <a:srgbClr val="000000"/>
                </a:solidFill>
                <a:effectLst/>
                <a:latin typeface="Arial"/>
                <a:ea typeface="Arial"/>
                <a:cs typeface="Arial"/>
                <a:sym typeface="Arial"/>
              </a:rPr>
              <a:t>pada topik </a:t>
            </a:r>
            <a:r>
              <a:rPr lang="id-ID" sz="1100" b="1" i="0" u="none" strike="noStrike" cap="none" dirty="0">
                <a:solidFill>
                  <a:srgbClr val="000000"/>
                </a:solidFill>
                <a:effectLst/>
                <a:latin typeface="Arial"/>
                <a:ea typeface="Arial"/>
                <a:cs typeface="Arial"/>
                <a:sym typeface="Arial"/>
              </a:rPr>
              <a:t>k </a:t>
            </a:r>
            <a:r>
              <a:rPr lang="id-ID" sz="1100" b="0" i="0" u="none" strike="noStrike" cap="none" dirty="0">
                <a:solidFill>
                  <a:srgbClr val="000000"/>
                </a:solidFill>
                <a:effectLst/>
                <a:latin typeface="Arial"/>
                <a:ea typeface="Arial"/>
                <a:cs typeface="Arial"/>
                <a:sym typeface="Arial"/>
              </a:rPr>
              <a:t>+beta)/(total kata pada topik </a:t>
            </a:r>
            <a:r>
              <a:rPr lang="id-ID" sz="1100" b="1" i="0" u="none" strike="noStrike" cap="none" dirty="0">
                <a:solidFill>
                  <a:srgbClr val="000000"/>
                </a:solidFill>
                <a:effectLst/>
                <a:latin typeface="Arial"/>
                <a:ea typeface="Arial"/>
                <a:cs typeface="Arial"/>
                <a:sym typeface="Arial"/>
              </a:rPr>
              <a:t>k </a:t>
            </a:r>
            <a:r>
              <a:rPr lang="id-ID" sz="1100" b="0" i="0" u="none" strike="noStrike" cap="none" dirty="0">
                <a:solidFill>
                  <a:srgbClr val="000000"/>
                </a:solidFill>
                <a:effectLst/>
                <a:latin typeface="Arial"/>
                <a:ea typeface="Arial"/>
                <a:cs typeface="Arial"/>
                <a:sym typeface="Arial"/>
              </a:rPr>
              <a:t>+ jumlah distinct word*beta)</a:t>
            </a:r>
            <a:br>
              <a:rPr lang="id-ID" sz="1100" b="0" i="0" u="none" strike="noStrike" cap="none" dirty="0">
                <a:solidFill>
                  <a:srgbClr val="000000"/>
                </a:solidFill>
                <a:effectLst/>
                <a:latin typeface="Arial"/>
                <a:ea typeface="Arial"/>
                <a:cs typeface="Arial"/>
                <a:sym typeface="Arial"/>
              </a:rPr>
            </a:br>
            <a:br>
              <a:rPr lang="id-ID" sz="1100" b="0" i="0" u="none" strike="noStrike" cap="none" dirty="0">
                <a:solidFill>
                  <a:srgbClr val="000000"/>
                </a:solidFill>
                <a:effectLst/>
                <a:latin typeface="Arial"/>
                <a:ea typeface="Arial"/>
                <a:cs typeface="Arial"/>
                <a:sym typeface="Arial"/>
              </a:rPr>
            </a:br>
            <a:r>
              <a:rPr lang="en-ID" sz="1100" b="0" i="1" u="none" strike="noStrike" cap="none" dirty="0" err="1">
                <a:solidFill>
                  <a:srgbClr val="000000"/>
                </a:solidFill>
                <a:effectLst/>
                <a:latin typeface="Arial"/>
                <a:ea typeface="Arial"/>
                <a:cs typeface="Arial"/>
                <a:sym typeface="Arial"/>
              </a:rPr>
              <a:t>Dimana</a:t>
            </a:r>
            <a:r>
              <a:rPr lang="en-ID" sz="1100" b="0" i="1" u="none" strike="noStrike" cap="none" dirty="0">
                <a:solidFill>
                  <a:srgbClr val="000000"/>
                </a:solidFill>
                <a:effectLst/>
                <a:latin typeface="Arial"/>
                <a:ea typeface="Arial"/>
                <a:cs typeface="Arial"/>
                <a:sym typeface="Arial"/>
              </a:rPr>
              <a:t> : t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token dan K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indeks</a:t>
            </a:r>
            <a:r>
              <a:rPr lang="en-ID" sz="1100" b="0" i="1" u="none" strike="noStrike" cap="none" dirty="0">
                <a:solidFill>
                  <a:srgbClr val="000000"/>
                </a:solidFill>
                <a:effectLst/>
                <a:latin typeface="Arial"/>
                <a:ea typeface="Arial"/>
                <a:cs typeface="Arial"/>
                <a:sym typeface="Arial"/>
              </a:rPr>
              <a:t> </a:t>
            </a:r>
            <a:r>
              <a:rPr lang="en-ID" sz="1100" b="0" i="1" u="none" strike="noStrike" cap="none" dirty="0" err="1">
                <a:solidFill>
                  <a:srgbClr val="000000"/>
                </a:solidFill>
                <a:effectLst/>
                <a:latin typeface="Arial"/>
                <a:ea typeface="Arial"/>
                <a:cs typeface="Arial"/>
                <a:sym typeface="Arial"/>
              </a:rPr>
              <a:t>topik</a:t>
            </a:r>
            <a:r>
              <a:rPr lang="en-ID" sz="1100" b="0" i="1" u="none" strike="noStrike" cap="none" dirty="0">
                <a:solidFill>
                  <a:srgbClr val="000000"/>
                </a:solidFill>
                <a:effectLst/>
                <a:latin typeface="Arial"/>
                <a:ea typeface="Arial"/>
                <a:cs typeface="Arial"/>
                <a:sym typeface="Arial"/>
              </a:rPr>
              <a:t> dan beta </a:t>
            </a:r>
            <a:r>
              <a:rPr lang="en-ID" sz="1100" b="0" i="1" u="none" strike="noStrike" cap="none" dirty="0" err="1">
                <a:solidFill>
                  <a:srgbClr val="000000"/>
                </a:solidFill>
                <a:effectLst/>
                <a:latin typeface="Arial"/>
                <a:ea typeface="Arial"/>
                <a:cs typeface="Arial"/>
                <a:sym typeface="Arial"/>
              </a:rPr>
              <a:t>merupakan</a:t>
            </a:r>
            <a:r>
              <a:rPr lang="en-ID" sz="1100" b="0" i="1" u="none" strike="noStrike" cap="none" dirty="0">
                <a:solidFill>
                  <a:srgbClr val="000000"/>
                </a:solidFill>
                <a:effectLst/>
                <a:latin typeface="Arial"/>
                <a:ea typeface="Arial"/>
                <a:cs typeface="Arial"/>
                <a:sym typeface="Arial"/>
              </a:rPr>
              <a:t> parameter </a:t>
            </a:r>
            <a:r>
              <a:rPr lang="en-ID" sz="1100" b="0" i="1" u="none" strike="noStrike" cap="none" dirty="0" err="1">
                <a:solidFill>
                  <a:srgbClr val="000000"/>
                </a:solidFill>
                <a:effectLst/>
                <a:latin typeface="Arial"/>
                <a:ea typeface="Arial"/>
                <a:cs typeface="Arial"/>
                <a:sym typeface="Arial"/>
              </a:rPr>
              <a:t>dirchlect</a:t>
            </a:r>
            <a:r>
              <a:rPr lang="en-ID" sz="1100" b="0" i="1" u="none" strike="noStrike" cap="none" dirty="0">
                <a:solidFill>
                  <a:srgbClr val="000000"/>
                </a:solidFill>
                <a:effectLst/>
                <a:latin typeface="Arial"/>
                <a:ea typeface="Arial"/>
                <a:cs typeface="Arial"/>
                <a:sym typeface="Arial"/>
              </a:rPr>
              <a:t>.</a:t>
            </a:r>
            <a:br>
              <a:rPr lang="id-ID" sz="1100" b="0" i="0" u="none" strike="noStrike" cap="none" dirty="0">
                <a:solidFill>
                  <a:srgbClr val="000000"/>
                </a:solidFill>
                <a:effectLst/>
                <a:latin typeface="Arial"/>
                <a:ea typeface="Arial"/>
                <a:cs typeface="Arial"/>
                <a:sym typeface="Arial"/>
              </a:rPr>
            </a:br>
            <a:r>
              <a:rPr lang="en-ID" sz="1100" b="0" i="0" u="none" strike="noStrike" cap="none" dirty="0">
                <a:solidFill>
                  <a:srgbClr val="000000"/>
                </a:solidFill>
                <a:effectLst/>
                <a:latin typeface="Arial"/>
                <a:ea typeface="Arial"/>
                <a:cs typeface="Arial"/>
                <a:sym typeface="Arial"/>
              </a:rPr>
              <a:t>Parameter </a:t>
            </a:r>
            <a:r>
              <a:rPr lang="el-GR" sz="1100" b="0" i="0" u="none" strike="noStrike" cap="none" dirty="0">
                <a:solidFill>
                  <a:srgbClr val="000000"/>
                </a:solidFill>
                <a:effectLst/>
                <a:latin typeface="Arial"/>
                <a:ea typeface="Arial"/>
                <a:cs typeface="Arial"/>
                <a:sym typeface="Arial"/>
              </a:rPr>
              <a:t>β </a:t>
            </a:r>
            <a:r>
              <a:rPr lang="en-ID" sz="1100" b="0" i="0" u="none" strike="noStrike" cap="none" dirty="0" err="1">
                <a:solidFill>
                  <a:srgbClr val="000000"/>
                </a:solidFill>
                <a:effectLst/>
                <a:latin typeface="Arial"/>
                <a:ea typeface="Arial"/>
                <a:cs typeface="Arial"/>
                <a:sym typeface="Arial"/>
              </a:rPr>
              <a:t>digunakan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untuk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menentukan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kata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tinggi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beta, </a:t>
            </a:r>
            <a:r>
              <a:rPr lang="en-ID" sz="1100" b="0" i="0" u="none" strike="noStrike" cap="none" dirty="0" err="1">
                <a:solidFill>
                  <a:srgbClr val="000000"/>
                </a:solidFill>
                <a:effectLst/>
                <a:latin typeface="Arial"/>
                <a:ea typeface="Arial"/>
                <a:cs typeface="Arial"/>
                <a:sym typeface="Arial"/>
              </a:rPr>
              <a:t>maka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banyak</a:t>
            </a:r>
            <a:r>
              <a:rPr lang="en-ID" sz="1100" b="0" i="0" u="none" strike="noStrike" cap="none" dirty="0">
                <a:solidFill>
                  <a:srgbClr val="000000"/>
                </a:solidFill>
                <a:effectLst/>
                <a:latin typeface="Arial"/>
                <a:ea typeface="Arial"/>
                <a:cs typeface="Arial"/>
                <a:sym typeface="Arial"/>
              </a:rPr>
              <a:t> kata-kata yang </a:t>
            </a:r>
            <a:r>
              <a:rPr lang="en-ID" sz="1100" b="0" i="0" u="none" strike="noStrike" cap="none" dirty="0" err="1">
                <a:solidFill>
                  <a:srgbClr val="000000"/>
                </a:solidFill>
                <a:effectLst/>
                <a:latin typeface="Arial"/>
                <a:ea typeface="Arial"/>
                <a:cs typeface="Arial"/>
                <a:sym typeface="Arial"/>
              </a:rPr>
              <a:t>ada</a:t>
            </a:r>
            <a:r>
              <a:rPr lang="en-ID" sz="1100" b="0" i="0" u="none" strike="noStrike" cap="none" dirty="0">
                <a:solidFill>
                  <a:srgbClr val="000000"/>
                </a:solidFill>
                <a:effectLst/>
                <a:latin typeface="Arial"/>
                <a:ea typeface="Arial"/>
                <a:cs typeface="Arial"/>
                <a:sym typeface="Arial"/>
              </a:rPr>
              <a:t> di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sedangkan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kecil</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beta, </a:t>
            </a:r>
            <a:r>
              <a:rPr lang="en-ID" sz="1100" b="0" i="0" u="none" strike="noStrike" cap="none" dirty="0" err="1">
                <a:solidFill>
                  <a:srgbClr val="000000"/>
                </a:solidFill>
                <a:effectLst/>
                <a:latin typeface="Arial"/>
                <a:ea typeface="Arial"/>
                <a:cs typeface="Arial"/>
                <a:sym typeface="Arial"/>
              </a:rPr>
              <a:t>maka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semakin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sedikit</a:t>
            </a:r>
            <a:r>
              <a:rPr lang="en-ID" sz="1100" b="0" i="0" u="none" strike="noStrike" cap="none" dirty="0">
                <a:solidFill>
                  <a:srgbClr val="000000"/>
                </a:solidFill>
                <a:effectLst/>
                <a:latin typeface="Arial"/>
                <a:ea typeface="Arial"/>
                <a:cs typeface="Arial"/>
                <a:sym typeface="Arial"/>
              </a:rPr>
              <a:t> kata-kata yang </a:t>
            </a:r>
            <a:r>
              <a:rPr lang="en-ID" sz="1100" b="0" i="0" u="none" strike="noStrike" cap="none" dirty="0" err="1">
                <a:solidFill>
                  <a:srgbClr val="000000"/>
                </a:solidFill>
                <a:effectLst/>
                <a:latin typeface="Arial"/>
                <a:ea typeface="Arial"/>
                <a:cs typeface="Arial"/>
                <a:sym typeface="Arial"/>
              </a:rPr>
              <a:t>ada</a:t>
            </a:r>
            <a:r>
              <a:rPr lang="en-ID" sz="1100" b="0" i="0" u="none" strike="noStrike" cap="none" dirty="0">
                <a:solidFill>
                  <a:srgbClr val="000000"/>
                </a:solidFill>
                <a:effectLst/>
                <a:latin typeface="Arial"/>
                <a:ea typeface="Arial"/>
                <a:cs typeface="Arial"/>
                <a:sym typeface="Arial"/>
              </a:rPr>
              <a:t> di </a:t>
            </a:r>
            <a:r>
              <a:rPr lang="en-ID" sz="1100" b="0" i="0" u="none" strike="noStrike" cap="none" dirty="0" err="1">
                <a:solidFill>
                  <a:srgbClr val="000000"/>
                </a:solidFill>
                <a:effectLst/>
                <a:latin typeface="Arial"/>
                <a:ea typeface="Arial"/>
                <a:cs typeface="Arial"/>
                <a:sym typeface="Arial"/>
              </a:rPr>
              <a:t>dalam</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sehingga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mengandung</a:t>
            </a:r>
            <a:r>
              <a:rPr lang="en-ID" sz="1100" b="0" i="0" u="none" strike="noStrike" cap="none" dirty="0">
                <a:solidFill>
                  <a:srgbClr val="000000"/>
                </a:solidFill>
                <a:effectLst/>
                <a:latin typeface="Arial"/>
                <a:ea typeface="Arial"/>
                <a:cs typeface="Arial"/>
                <a:sym typeface="Arial"/>
              </a:rPr>
              <a:t> kata-kata yang </a:t>
            </a:r>
            <a:r>
              <a:rPr lang="en-ID" sz="1100" b="0" i="0" u="none" strike="noStrike" cap="none" dirty="0" err="1">
                <a:solidFill>
                  <a:srgbClr val="000000"/>
                </a:solidFill>
                <a:effectLst/>
                <a:latin typeface="Arial"/>
                <a:ea typeface="Arial"/>
                <a:cs typeface="Arial"/>
                <a:sym typeface="Arial"/>
              </a:rPr>
              <a:t>lebih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spesifik</a:t>
            </a:r>
            <a:endParaRPr lang="id-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r>
              <a:rPr lang="en-ID" sz="1100" b="1" i="0" u="none" strike="noStrike" cap="none" dirty="0" err="1">
                <a:solidFill>
                  <a:srgbClr val="000000"/>
                </a:solidFill>
                <a:effectLst/>
                <a:latin typeface="Arial"/>
                <a:ea typeface="Arial"/>
                <a:cs typeface="Arial"/>
                <a:sym typeface="Arial"/>
              </a:rPr>
              <a:t>Mengupdate</a:t>
            </a:r>
            <a:r>
              <a:rPr lang="en-ID" sz="1100" b="1" i="0" u="none" strike="noStrike" cap="none" dirty="0">
                <a:solidFill>
                  <a:srgbClr val="000000"/>
                </a:solidFill>
                <a:effectLst/>
                <a:latin typeface="Arial"/>
                <a:ea typeface="Arial"/>
                <a:cs typeface="Arial"/>
                <a:sym typeface="Arial"/>
              </a:rPr>
              <a:t> </a:t>
            </a:r>
            <a:r>
              <a:rPr lang="en-ID" sz="1100" b="1" i="0" u="none" strike="noStrike" cap="none" dirty="0" err="1">
                <a:solidFill>
                  <a:srgbClr val="000000"/>
                </a:solidFill>
                <a:effectLst/>
                <a:latin typeface="Arial"/>
                <a:ea typeface="Arial"/>
                <a:cs typeface="Arial"/>
                <a:sym typeface="Arial"/>
              </a:rPr>
              <a:t>topik</a:t>
            </a:r>
            <a:r>
              <a:rPr lang="en-ID" sz="1100" b="1" i="0" u="none" strike="noStrike" cap="none" dirty="0">
                <a:solidFill>
                  <a:srgbClr val="000000"/>
                </a:solidFill>
                <a:effectLst/>
                <a:latin typeface="Arial"/>
                <a:ea typeface="Arial"/>
                <a:cs typeface="Arial"/>
                <a:sym typeface="Arial"/>
              </a:rPr>
              <a:t> pada </a:t>
            </a:r>
            <a:r>
              <a:rPr lang="en-ID" sz="1100" b="1" i="0" u="none" strike="noStrike" cap="none" dirty="0" err="1">
                <a:solidFill>
                  <a:srgbClr val="000000"/>
                </a:solidFill>
                <a:effectLst/>
                <a:latin typeface="Arial"/>
                <a:ea typeface="Arial"/>
                <a:cs typeface="Arial"/>
                <a:sym typeface="Arial"/>
              </a:rPr>
              <a:t>suatu</a:t>
            </a:r>
            <a:r>
              <a:rPr lang="en-ID" sz="1100" b="1" i="0" u="none" strike="noStrike" cap="none" dirty="0">
                <a:solidFill>
                  <a:srgbClr val="000000"/>
                </a:solidFill>
                <a:effectLst/>
                <a:latin typeface="Arial"/>
                <a:ea typeface="Arial"/>
                <a:cs typeface="Arial"/>
                <a:sym typeface="Arial"/>
              </a:rPr>
              <a:t> kata</a:t>
            </a:r>
            <a:br>
              <a:rPr lang="id-ID" sz="1100" b="1" i="0" u="none" strike="noStrike" cap="none" dirty="0">
                <a:solidFill>
                  <a:srgbClr val="000000"/>
                </a:solidFill>
                <a:effectLst/>
                <a:latin typeface="Arial"/>
                <a:ea typeface="Arial"/>
                <a:cs typeface="Arial"/>
                <a:sym typeface="Arial"/>
              </a:rPr>
            </a:br>
            <a:r>
              <a:rPr lang="en-ID" sz="1100" b="0" i="0" u="none" strike="noStrike" cap="none" dirty="0" err="1">
                <a:solidFill>
                  <a:srgbClr val="000000"/>
                </a:solidFill>
                <a:effectLst/>
                <a:latin typeface="Arial"/>
                <a:ea typeface="Arial"/>
                <a:cs typeface="Arial"/>
                <a:sym typeface="Arial"/>
              </a:rPr>
              <a:t>jika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sudah</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memiliki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kedua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diatas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maka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kita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bisa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mengupdate</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tiap</a:t>
            </a:r>
            <a:r>
              <a:rPr lang="en-ID" sz="1100" b="0" i="0" u="none" strike="noStrike" cap="none" dirty="0">
                <a:solidFill>
                  <a:srgbClr val="000000"/>
                </a:solidFill>
                <a:effectLst/>
                <a:latin typeface="Arial"/>
                <a:ea typeface="Arial"/>
                <a:cs typeface="Arial"/>
                <a:sym typeface="Arial"/>
              </a:rPr>
              <a:t> kata.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cara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melakukan</a:t>
            </a:r>
            <a:r>
              <a:rPr lang="en-ID" sz="1100" b="0" i="0" u="none" strike="noStrike" cap="none" dirty="0">
                <a:solidFill>
                  <a:srgbClr val="000000"/>
                </a:solidFill>
                <a:effectLst/>
                <a:latin typeface="Arial"/>
                <a:ea typeface="Arial"/>
                <a:cs typeface="Arial"/>
                <a:sym typeface="Arial"/>
              </a:rPr>
              <a:t> sample </a:t>
            </a:r>
            <a:r>
              <a:rPr lang="en-ID" sz="1100" b="0" i="0" u="none" strike="noStrike" cap="none" dirty="0" err="1">
                <a:solidFill>
                  <a:srgbClr val="000000"/>
                </a:solidFill>
                <a:effectLst/>
                <a:latin typeface="Arial"/>
                <a:ea typeface="Arial"/>
                <a:cs typeface="Arial"/>
                <a:sym typeface="Arial"/>
              </a:rPr>
              <a:t>dengan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bobot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dimana</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bobot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tersebut</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didapatkan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dari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nilai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r>
              <a:rPr lang="en-ID" sz="1100" b="0" i="0" u="none" strike="noStrike" cap="none" dirty="0">
                <a:solidFill>
                  <a:srgbClr val="000000"/>
                </a:solidFill>
                <a:effectLst/>
                <a:latin typeface="Arial"/>
                <a:ea typeface="Arial"/>
                <a:cs typeface="Arial"/>
                <a:sym typeface="Arial"/>
              </a:rPr>
              <a:t>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dokumen</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dikali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Distribusi</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Probabilitas</a:t>
            </a:r>
            <a:r>
              <a:rPr lang="en-ID" sz="1100" b="0" i="0" u="none" strike="noStrike" cap="none" dirty="0">
                <a:solidFill>
                  <a:srgbClr val="000000"/>
                </a:solidFill>
                <a:effectLst/>
                <a:latin typeface="Arial"/>
                <a:ea typeface="Arial"/>
                <a:cs typeface="Arial"/>
                <a:sym typeface="Arial"/>
              </a:rPr>
              <a:t> kata pada </a:t>
            </a:r>
            <a:r>
              <a:rPr lang="en-ID" sz="1100" b="0" i="0" u="none" strike="noStrike" cap="none" dirty="0" err="1">
                <a:solidFill>
                  <a:srgbClr val="000000"/>
                </a:solidFill>
                <a:effectLst/>
                <a:latin typeface="Arial"/>
                <a:ea typeface="Arial"/>
                <a:cs typeface="Arial"/>
                <a:sym typeface="Arial"/>
              </a:rPr>
              <a:t>suatu</a:t>
            </a:r>
            <a:r>
              <a:rPr lang="en-ID" sz="1100" b="0" i="0" u="none" strike="noStrike" cap="none" dirty="0">
                <a:solidFill>
                  <a:srgbClr val="000000"/>
                </a:solidFill>
                <a:effectLst/>
                <a:latin typeface="Arial"/>
                <a:ea typeface="Arial"/>
                <a:cs typeface="Arial"/>
                <a:sym typeface="Arial"/>
              </a:rPr>
              <a:t> </a:t>
            </a:r>
            <a:r>
              <a:rPr lang="en-ID" sz="1100" b="0" i="0" u="none" strike="noStrike" cap="none" dirty="0" err="1">
                <a:solidFill>
                  <a:srgbClr val="000000"/>
                </a:solidFill>
                <a:effectLst/>
                <a:latin typeface="Arial"/>
                <a:ea typeface="Arial"/>
                <a:cs typeface="Arial"/>
                <a:sym typeface="Arial"/>
              </a:rPr>
              <a:t>topik</a:t>
            </a:r>
            <a:endParaRPr lang="en-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endParaRPr lang="en-ID" sz="1100" b="0" i="0" u="none" strike="noStrike" cap="none" dirty="0">
              <a:solidFill>
                <a:srgbClr val="000000"/>
              </a:solidFill>
              <a:effectLst/>
              <a:latin typeface="Arial"/>
              <a:ea typeface="Arial"/>
              <a:cs typeface="Arial"/>
              <a:sym typeface="Arial"/>
            </a:endParaRPr>
          </a:p>
          <a:p>
            <a:pPr marL="368300" indent="-228600">
              <a:buFont typeface="+mj-lt"/>
              <a:buAutoNum type="arabicPeriod"/>
            </a:pPr>
            <a:endParaRPr lang="en-ID" sz="1100" b="0" i="0" u="none" strike="noStrike" cap="none" dirty="0">
              <a:solidFill>
                <a:srgbClr val="000000"/>
              </a:solidFill>
              <a:effectLst/>
              <a:latin typeface="Arial"/>
              <a:ea typeface="Arial"/>
              <a:cs typeface="Arial"/>
              <a:sym typeface="Arial"/>
            </a:endParaRPr>
          </a:p>
          <a:p>
            <a:pPr marL="457200" indent="-317500"/>
            <a:endParaRPr lang="en-ID" dirty="0"/>
          </a:p>
        </p:txBody>
      </p:sp>
    </p:spTree>
    <p:extLst>
      <p:ext uri="{BB962C8B-B14F-4D97-AF65-F5344CB8AC3E}">
        <p14:creationId xmlns:p14="http://schemas.microsoft.com/office/powerpoint/2010/main" val="409845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ID" dirty="0"/>
          </a:p>
        </p:txBody>
      </p:sp>
    </p:spTree>
    <p:extLst>
      <p:ext uri="{BB962C8B-B14F-4D97-AF65-F5344CB8AC3E}">
        <p14:creationId xmlns:p14="http://schemas.microsoft.com/office/powerpoint/2010/main" val="121783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971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051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955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794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59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15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3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02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id-ID" sz="1100" b="0" i="0" u="none" strike="noStrike" cap="none" dirty="0">
                <a:solidFill>
                  <a:srgbClr val="000000"/>
                </a:solidFill>
                <a:effectLst/>
                <a:latin typeface="Arial"/>
                <a:ea typeface="Arial"/>
                <a:cs typeface="Arial"/>
                <a:sym typeface="Arial"/>
              </a:rPr>
              <a:t>Dengan variable α sebagai banyak distribusi topik pada dokumen, semakin besar nilainya menandakan campuran topik yang dibahas di dalam dokumen semakin banyak. Variable β sebagai banyak distribusi kata dalam topik, semakin tinggi nilainya maka semakin banyak kata di dalam topik. Variable θ sebagai distribusi topik untuk dokumen tertentu, semakin tinggi nilainya maka semakin banyak topik dalam satu dokumen. Variable Z mempersentasikan topik dari kata tertentu pada sebuah dokumen dan variable W mempersentasikan kata yang berkaitan dengan topik tertentu yang terdapat di dalam dokumen. Bentuk lingkaran mempersentasikan individual kata, lingkaran abu</a:t>
            </a:r>
            <a:r>
              <a:rPr lang="en-US" sz="1100" b="0" i="0" u="none" strike="noStrike" cap="none" dirty="0">
                <a:solidFill>
                  <a:srgbClr val="000000"/>
                </a:solidFill>
                <a:effectLst/>
                <a:latin typeface="Arial"/>
                <a:ea typeface="Arial"/>
                <a:cs typeface="Arial"/>
                <a:sym typeface="Arial"/>
              </a:rPr>
              <a:t>-</a:t>
            </a:r>
            <a:r>
              <a:rPr lang="id-ID" sz="1100" b="0" i="0" u="none" strike="noStrike" cap="none" dirty="0">
                <a:solidFill>
                  <a:srgbClr val="000000"/>
                </a:solidFill>
                <a:effectLst/>
                <a:latin typeface="Arial"/>
                <a:ea typeface="Arial"/>
                <a:cs typeface="Arial"/>
                <a:sym typeface="Arial"/>
              </a:rPr>
              <a:t>abu yang diteliti dan yang kosong yang tidak secara langsung diteliti, jika kita mengambil kemungkinan marginal dari satu dokumen, maka dapat rumusan dari LDA dapat didefinisi sebagai beriku</a:t>
            </a:r>
            <a:endParaRPr lang="en-ID" dirty="0"/>
          </a:p>
        </p:txBody>
      </p:sp>
    </p:spTree>
    <p:extLst>
      <p:ext uri="{BB962C8B-B14F-4D97-AF65-F5344CB8AC3E}">
        <p14:creationId xmlns:p14="http://schemas.microsoft.com/office/powerpoint/2010/main" val="3687640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E61E7F"/>
            </a:gs>
            <a:gs pos="100000">
              <a:srgbClr val="FF9900"/>
            </a:gs>
          </a:gsLst>
          <a:lin ang="5400700" scaled="0"/>
        </a:gra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3844325"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1" name="Google Shape;41;p8"/>
          <p:cNvSpPr txBox="1">
            <a:spLocks noGrp="1"/>
          </p:cNvSpPr>
          <p:nvPr>
            <p:ph type="body" idx="2"/>
          </p:nvPr>
        </p:nvSpPr>
        <p:spPr>
          <a:xfrm>
            <a:off x="5524777"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2" name="Google Shape;42;p8"/>
          <p:cNvSpPr txBox="1">
            <a:spLocks noGrp="1"/>
          </p:cNvSpPr>
          <p:nvPr>
            <p:ph type="body" idx="3"/>
          </p:nvPr>
        </p:nvSpPr>
        <p:spPr>
          <a:xfrm>
            <a:off x="7205229"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790B9"/>
            </a:gs>
            <a:gs pos="100000">
              <a:srgbClr val="D4ECFF"/>
            </a:gs>
          </a:gsLst>
          <a:lin ang="54007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body" idx="1"/>
          </p:nvPr>
        </p:nvSpPr>
        <p:spPr>
          <a:xfrm>
            <a:off x="457200" y="534577"/>
            <a:ext cx="8229600" cy="393600"/>
          </a:xfrm>
          <a:prstGeom prst="rect">
            <a:avLst/>
          </a:prstGeom>
        </p:spPr>
        <p:txBody>
          <a:bodyPr spcFirstLastPara="1" wrap="square" lIns="0" tIns="0" rIns="0" bIns="0" anchor="ctr" anchorCtr="0">
            <a:noAutofit/>
          </a:bodyPr>
          <a:lstStyle>
            <a:lvl1pPr marL="457200" lvl="0" indent="-228600" algn="ctr">
              <a:spcBef>
                <a:spcPts val="360"/>
              </a:spcBef>
              <a:spcAft>
                <a:spcPts val="1000"/>
              </a:spcAft>
              <a:buClr>
                <a:srgbClr val="FFFFFF"/>
              </a:buClr>
              <a:buSzPts val="1400"/>
              <a:buNone/>
              <a:defRPr sz="1400">
                <a:solidFill>
                  <a:srgbClr val="FFFFFF"/>
                </a:solidFill>
              </a:defRPr>
            </a:lvl1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rgbClr val="B7B7B7"/>
                </a:solidFill>
                <a:latin typeface="Montserrat Light"/>
                <a:ea typeface="Montserrat Light"/>
                <a:cs typeface="Montserrat Light"/>
                <a:sym typeface="Montserrat Light"/>
              </a:defRPr>
            </a:lvl1pPr>
            <a:lvl2pPr lvl="1" algn="r">
              <a:buNone/>
              <a:defRPr sz="1200">
                <a:solidFill>
                  <a:srgbClr val="B7B7B7"/>
                </a:solidFill>
                <a:latin typeface="Montserrat Light"/>
                <a:ea typeface="Montserrat Light"/>
                <a:cs typeface="Montserrat Light"/>
                <a:sym typeface="Montserrat Light"/>
              </a:defRPr>
            </a:lvl2pPr>
            <a:lvl3pPr lvl="2" algn="r">
              <a:buNone/>
              <a:defRPr sz="1200">
                <a:solidFill>
                  <a:srgbClr val="B7B7B7"/>
                </a:solidFill>
                <a:latin typeface="Montserrat Light"/>
                <a:ea typeface="Montserrat Light"/>
                <a:cs typeface="Montserrat Light"/>
                <a:sym typeface="Montserrat Light"/>
              </a:defRPr>
            </a:lvl3pPr>
            <a:lvl4pPr lvl="3" algn="r">
              <a:buNone/>
              <a:defRPr sz="1200">
                <a:solidFill>
                  <a:srgbClr val="B7B7B7"/>
                </a:solidFill>
                <a:latin typeface="Montserrat Light"/>
                <a:ea typeface="Montserrat Light"/>
                <a:cs typeface="Montserrat Light"/>
                <a:sym typeface="Montserrat Light"/>
              </a:defRPr>
            </a:lvl4pPr>
            <a:lvl5pPr lvl="4" algn="r">
              <a:buNone/>
              <a:defRPr sz="1200">
                <a:solidFill>
                  <a:srgbClr val="B7B7B7"/>
                </a:solidFill>
                <a:latin typeface="Montserrat Light"/>
                <a:ea typeface="Montserrat Light"/>
                <a:cs typeface="Montserrat Light"/>
                <a:sym typeface="Montserrat Light"/>
              </a:defRPr>
            </a:lvl5pPr>
            <a:lvl6pPr lvl="5" algn="r">
              <a:buNone/>
              <a:defRPr sz="1200">
                <a:solidFill>
                  <a:srgbClr val="B7B7B7"/>
                </a:solidFill>
                <a:latin typeface="Montserrat Light"/>
                <a:ea typeface="Montserrat Light"/>
                <a:cs typeface="Montserrat Light"/>
                <a:sym typeface="Montserrat Light"/>
              </a:defRPr>
            </a:lvl6pPr>
            <a:lvl7pPr lvl="6" algn="r">
              <a:buNone/>
              <a:defRPr sz="1200">
                <a:solidFill>
                  <a:srgbClr val="B7B7B7"/>
                </a:solidFill>
                <a:latin typeface="Montserrat Light"/>
                <a:ea typeface="Montserrat Light"/>
                <a:cs typeface="Montserrat Light"/>
                <a:sym typeface="Montserrat Light"/>
              </a:defRPr>
            </a:lvl7pPr>
            <a:lvl8pPr lvl="7" algn="r">
              <a:buNone/>
              <a:defRPr sz="1200">
                <a:solidFill>
                  <a:srgbClr val="B7B7B7"/>
                </a:solidFill>
                <a:latin typeface="Montserrat Light"/>
                <a:ea typeface="Montserrat Light"/>
                <a:cs typeface="Montserrat Light"/>
                <a:sym typeface="Montserrat Light"/>
              </a:defRPr>
            </a:lvl8pPr>
            <a:lvl9pPr lvl="8" algn="r">
              <a:buNone/>
              <a:defRPr sz="1200">
                <a:solidFill>
                  <a:srgbClr val="B7B7B7"/>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292218" y="1233032"/>
            <a:ext cx="4539900" cy="2697000"/>
          </a:xfrm>
          <a:prstGeom prst="rect">
            <a:avLst/>
          </a:prstGeom>
        </p:spPr>
        <p:txBody>
          <a:bodyPr spcFirstLastPara="1" wrap="square" lIns="0" tIns="0" rIns="0" bIns="0" anchor="ctr" anchorCtr="0">
            <a:noAutofit/>
          </a:bodyPr>
          <a:lstStyle/>
          <a:p>
            <a:pPr lvl="0"/>
            <a:r>
              <a:rPr lang="en-ID" sz="2400" dirty="0"/>
              <a:t>ANALISIS &amp; IMPLEMENTASI ALGORITMA </a:t>
            </a:r>
            <a:br>
              <a:rPr lang="en-ID" sz="2400" dirty="0"/>
            </a:br>
            <a:r>
              <a:rPr lang="en-ID" sz="2400" b="1" i="1" dirty="0"/>
              <a:t>LATENT DIRICHLET ALLOCATION</a:t>
            </a:r>
            <a:r>
              <a:rPr lang="en-ID" sz="2400" dirty="0"/>
              <a:t> </a:t>
            </a:r>
            <a:br>
              <a:rPr lang="en-ID" sz="2400" dirty="0"/>
            </a:br>
            <a:r>
              <a:rPr lang="en-ID" sz="2400" dirty="0"/>
              <a:t>UNTUK SISTEM DETEKSI TOPIK POLITIK PADA TWITTER</a:t>
            </a:r>
            <a:endParaRPr sz="2400" dirty="0"/>
          </a:p>
        </p:txBody>
      </p:sp>
      <p:sp>
        <p:nvSpPr>
          <p:cNvPr id="3" name="Google Shape;62;p13">
            <a:extLst>
              <a:ext uri="{FF2B5EF4-FFF2-40B4-BE49-F238E27FC236}">
                <a16:creationId xmlns:a16="http://schemas.microsoft.com/office/drawing/2014/main" id="{7CFE3DDB-8A6A-48AB-87EA-4364309D2810}"/>
              </a:ext>
            </a:extLst>
          </p:cNvPr>
          <p:cNvSpPr txBox="1">
            <a:spLocks/>
          </p:cNvSpPr>
          <p:nvPr/>
        </p:nvSpPr>
        <p:spPr>
          <a:xfrm>
            <a:off x="2023638" y="4385187"/>
            <a:ext cx="5096723" cy="542819"/>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rgbClr val="FFFFFF"/>
              </a:buClr>
              <a:buSzPts val="3600"/>
              <a:buFont typeface="Montserrat ExtraBold"/>
              <a:buNone/>
              <a:defRPr sz="3600" b="0" i="0" u="none" strike="noStrike" cap="none">
                <a:solidFill>
                  <a:srgbClr val="FFFFFF"/>
                </a:solidFill>
                <a:latin typeface="Montserrat ExtraBold"/>
                <a:ea typeface="Montserrat ExtraBold"/>
                <a:cs typeface="Montserrat ExtraBold"/>
                <a:sym typeface="Montserrat ExtraBold"/>
              </a:defRPr>
            </a:lvl9pPr>
          </a:lstStyle>
          <a:p>
            <a:r>
              <a:rPr lang="en-ID" sz="1600" dirty="0">
                <a:solidFill>
                  <a:schemeClr val="bg2">
                    <a:lumMod val="75000"/>
                  </a:schemeClr>
                </a:solidFill>
                <a:latin typeface="Comic Sans MS" panose="030F0702030302020204" pitchFamily="66" charset="0"/>
                <a:ea typeface="MS PGothic" panose="020B0600070205080204" pitchFamily="34" charset="-128"/>
              </a:rPr>
              <a:t>KHAIRUL HUDHA NASUTION</a:t>
            </a:r>
            <a:br>
              <a:rPr lang="en-ID" sz="1600" dirty="0">
                <a:solidFill>
                  <a:schemeClr val="bg2">
                    <a:lumMod val="75000"/>
                  </a:schemeClr>
                </a:solidFill>
                <a:latin typeface="Comic Sans MS" panose="030F0702030302020204" pitchFamily="66" charset="0"/>
                <a:ea typeface="MS PGothic" panose="020B0600070205080204" pitchFamily="34" charset="-128"/>
              </a:rPr>
            </a:br>
            <a:r>
              <a:rPr lang="en-ID" sz="1600" dirty="0">
                <a:solidFill>
                  <a:schemeClr val="bg2">
                    <a:lumMod val="75000"/>
                  </a:schemeClr>
                </a:solidFill>
                <a:latin typeface="Comic Sans MS" panose="030F0702030302020204" pitchFamily="66" charset="0"/>
                <a:ea typeface="MS PGothic" panose="020B0600070205080204" pitchFamily="34" charset="-128"/>
              </a:rPr>
              <a:t>5235154528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a:xfrm>
            <a:off x="489450" y="911700"/>
            <a:ext cx="2020800" cy="3327600"/>
          </a:xfrm>
        </p:spPr>
        <p:txBody>
          <a:bodyPr/>
          <a:lstStyle/>
          <a:p>
            <a:r>
              <a:rPr lang="id-ID" sz="1600" dirty="0"/>
              <a:t>LATENT DIRICHLET ALLOCATION</a:t>
            </a:r>
            <a:endParaRPr lang="en-ID" sz="14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66FC4F0C-2F5B-4B54-AC94-B0473E7A62AB}"/>
              </a:ext>
            </a:extLst>
          </p:cNvPr>
          <p:cNvPicPr>
            <a:picLocks noChangeAspect="1"/>
          </p:cNvPicPr>
          <p:nvPr/>
        </p:nvPicPr>
        <p:blipFill>
          <a:blip r:embed="rId2"/>
          <a:stretch>
            <a:fillRect/>
          </a:stretch>
        </p:blipFill>
        <p:spPr>
          <a:xfrm>
            <a:off x="2095500" y="447675"/>
            <a:ext cx="6933784" cy="4302176"/>
          </a:xfrm>
          <a:prstGeom prst="rect">
            <a:avLst/>
          </a:prstGeom>
        </p:spPr>
      </p:pic>
    </p:spTree>
    <p:extLst>
      <p:ext uri="{BB962C8B-B14F-4D97-AF65-F5344CB8AC3E}">
        <p14:creationId xmlns:p14="http://schemas.microsoft.com/office/powerpoint/2010/main" val="126473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11" name="Picture 10">
            <a:extLst>
              <a:ext uri="{FF2B5EF4-FFF2-40B4-BE49-F238E27FC236}">
                <a16:creationId xmlns:a16="http://schemas.microsoft.com/office/drawing/2014/main" id="{23D3EF41-8075-45CF-9B09-0D0EAFD343FC}"/>
              </a:ext>
            </a:extLst>
          </p:cNvPr>
          <p:cNvPicPr>
            <a:picLocks noChangeAspect="1"/>
          </p:cNvPicPr>
          <p:nvPr/>
        </p:nvPicPr>
        <p:blipFill>
          <a:blip r:embed="rId3"/>
          <a:stretch>
            <a:fillRect/>
          </a:stretch>
        </p:blipFill>
        <p:spPr>
          <a:xfrm>
            <a:off x="4190999" y="398988"/>
            <a:ext cx="3800475" cy="1540112"/>
          </a:xfrm>
          <a:prstGeom prst="rect">
            <a:avLst/>
          </a:prstGeom>
        </p:spPr>
      </p:pic>
      <p:sp>
        <p:nvSpPr>
          <p:cNvPr id="12" name="TextBox 11">
            <a:extLst>
              <a:ext uri="{FF2B5EF4-FFF2-40B4-BE49-F238E27FC236}">
                <a16:creationId xmlns:a16="http://schemas.microsoft.com/office/drawing/2014/main" id="{CFD5973A-E1B1-4540-8CB7-A958CE170906}"/>
              </a:ext>
            </a:extLst>
          </p:cNvPr>
          <p:cNvSpPr txBox="1"/>
          <p:nvPr/>
        </p:nvSpPr>
        <p:spPr>
          <a:xfrm>
            <a:off x="3657601" y="2263973"/>
            <a:ext cx="5029200" cy="1384995"/>
          </a:xfrm>
          <a:prstGeom prst="rect">
            <a:avLst/>
          </a:prstGeom>
          <a:noFill/>
        </p:spPr>
        <p:txBody>
          <a:bodyPr wrap="square" rtlCol="0">
            <a:spAutoFit/>
          </a:bodyPr>
          <a:lstStyle/>
          <a:p>
            <a:r>
              <a:rPr lang="id-ID" dirty="0"/>
              <a:t>Blei memvisualisasikan LDA seperti gambar dimana terdapat tiga tingkatan pada representasi LDA. Variable α dan β sebagai variable tingkat </a:t>
            </a:r>
            <a:r>
              <a:rPr lang="id-ID" i="1" dirty="0"/>
              <a:t>corpus, </a:t>
            </a:r>
            <a:r>
              <a:rPr lang="id-ID" dirty="0"/>
              <a:t>variable θ sebagai variable tingkat dokumen (M) dan variabel Z dan W sebagai variable tingkat kata(N)</a:t>
            </a:r>
            <a:r>
              <a:rPr lang="id-ID" i="1" dirty="0"/>
              <a:t>. </a:t>
            </a:r>
            <a:r>
              <a:rPr lang="id-ID" dirty="0"/>
              <a:t>yang akan mempengaruhi nilai dari suatu kata.</a:t>
            </a:r>
            <a:endParaRPr lang="id-ID" i="1" dirty="0"/>
          </a:p>
        </p:txBody>
      </p:sp>
    </p:spTree>
    <p:extLst>
      <p:ext uri="{BB962C8B-B14F-4D97-AF65-F5344CB8AC3E}">
        <p14:creationId xmlns:p14="http://schemas.microsoft.com/office/powerpoint/2010/main" val="416577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8" name="Google Shape;188;p27"/>
              <p:cNvSpPr txBox="1">
                <a:spLocks noGrp="1"/>
              </p:cNvSpPr>
              <p:nvPr>
                <p:ph type="ctrTitle" idx="4294967295"/>
              </p:nvPr>
            </p:nvSpPr>
            <p:spPr>
              <a:xfrm>
                <a:off x="685800" y="507017"/>
                <a:ext cx="7772400" cy="1159800"/>
              </a:xfrm>
              <a:prstGeom prst="rect">
                <a:avLst/>
              </a:prstGeom>
            </p:spPr>
            <p:txBody>
              <a:bodyPr spcFirstLastPara="1" wrap="square" lIns="0" tIns="0" rIns="0" bIns="0" anchor="ctr" anchorCtr="0">
                <a:noAutofit/>
              </a:bodyPr>
              <a:lstStyle/>
              <a:p>
                <a:pPr/>
                <a14:m>
                  <m:oMathPara xmlns:m="http://schemas.openxmlformats.org/officeDocument/2006/math">
                    <m:oMathParaPr>
                      <m:jc m:val="centerGroup"/>
                    </m:oMathParaPr>
                    <m:oMath xmlns:m="http://schemas.openxmlformats.org/officeDocument/2006/math">
                      <m:r>
                        <a:rPr lang="id-ID" sz="2000" b="1" i="0" smtClean="0">
                          <a:solidFill>
                            <a:schemeClr val="tx1"/>
                          </a:solidFill>
                          <a:effectLst>
                            <a:outerShdw blurRad="38100" dist="38100" dir="2700000" algn="tl">
                              <a:srgbClr val="000000">
                                <a:alpha val="43137"/>
                              </a:srgbClr>
                            </a:outerShdw>
                          </a:effectLst>
                          <a:latin typeface="Cambria Math" panose="02040503050406030204" pitchFamily="18" charset="0"/>
                        </a:rPr>
                        <m:t>𝐩</m:t>
                      </m:r>
                      <m:d>
                        <m:d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d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𝐃</m:t>
                          </m:r>
                        </m:e>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𝛂</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𝛃</m:t>
                          </m:r>
                        </m:e>
                      </m:d>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nary>
                        <m:naryPr>
                          <m:chr m:val="∏"/>
                          <m:limLoc m:val="undOv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𝟏</m:t>
                          </m:r>
                        </m:sub>
                        <m:sup>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𝐌</m:t>
                          </m:r>
                        </m:sup>
                        <m:e>
                          <m:nary>
                            <m:naryPr>
                              <m:limLoc m:val="undOvr"/>
                              <m:subHide m:val="on"/>
                              <m:supHide m:val="on"/>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sup/>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𝐩</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𝛉</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e>
                          </m:nary>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𝛂</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nary>
                            <m:naryPr>
                              <m:chr m:val="∏"/>
                              <m:limLoc m:val="undOv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𝐧</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𝟏</m:t>
                              </m:r>
                            </m:sub>
                            <m:sup>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𝐍</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sup>
                            <m:e>
                              <m:nary>
                                <m:naryPr>
                                  <m:chr m:val="∑"/>
                                  <m:limLoc m:val="undOvr"/>
                                  <m:supHide m:val="on"/>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naryPr>
                                <m:sub>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𝐳</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sub>
                                <m:sup/>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𝐩</m:t>
                                  </m:r>
                                  <m:d>
                                    <m:d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𝐳</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e>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𝛉</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e>
                                  </m:d>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𝐩</m:t>
                                  </m:r>
                                  <m:d>
                                    <m:d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𝐰</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e>
                                    <m:e>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𝐳</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𝐝𝐧</m:t>
                                          </m:r>
                                        </m:sub>
                                      </m:s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𝛃</m:t>
                                      </m:r>
                                    </m:e>
                                  </m:d>
                                  <m:sSub>
                                    <m:sSubPr>
                                      <m:ctrlPr>
                                        <a:rPr lang="en-ID" sz="2000" b="1"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𝛉</m:t>
                                      </m:r>
                                    </m:e>
                                    <m:sub>
                                      <m:r>
                                        <a:rPr lang="id-ID" sz="2000" b="1" i="0">
                                          <a:solidFill>
                                            <a:schemeClr val="tx1"/>
                                          </a:solidFill>
                                          <a:effectLst>
                                            <a:outerShdw blurRad="38100" dist="38100" dir="2700000" algn="tl">
                                              <a:srgbClr val="000000">
                                                <a:alpha val="43137"/>
                                              </a:srgbClr>
                                            </a:outerShdw>
                                          </a:effectLst>
                                          <a:latin typeface="Cambria Math" panose="02040503050406030204" pitchFamily="18" charset="0"/>
                                        </a:rPr>
                                        <m:t>𝐝</m:t>
                                      </m:r>
                                    </m:sub>
                                  </m:sSub>
                                </m:e>
                              </m:nary>
                            </m:e>
                          </m:nary>
                        </m:e>
                      </m:nary>
                    </m:oMath>
                  </m:oMathPara>
                </a14:m>
                <a:endParaRPr lang="en-ID" sz="2000" b="1" dirty="0">
                  <a:solidFill>
                    <a:schemeClr val="tx1"/>
                  </a:solidFill>
                  <a:effectLst>
                    <a:outerShdw blurRad="38100" dist="38100" dir="2700000" algn="tl">
                      <a:srgbClr val="000000">
                        <a:alpha val="43137"/>
                      </a:srgbClr>
                    </a:outerShdw>
                  </a:effectLst>
                </a:endParaRPr>
              </a:p>
            </p:txBody>
          </p:sp>
        </mc:Choice>
        <mc:Fallback xmlns="">
          <p:sp>
            <p:nvSpPr>
              <p:cNvPr id="188" name="Google Shape;188;p27"/>
              <p:cNvSpPr txBox="1">
                <a:spLocks noGrp="1" noRot="1" noChangeAspect="1" noMove="1" noResize="1" noEditPoints="1" noAdjustHandles="1" noChangeArrowheads="1" noChangeShapeType="1" noTextEdit="1"/>
              </p:cNvSpPr>
              <p:nvPr>
                <p:ph type="ctrTitle" idx="4294967295"/>
              </p:nvPr>
            </p:nvSpPr>
            <p:spPr>
              <a:xfrm>
                <a:off x="685800" y="507017"/>
                <a:ext cx="7772400" cy="1159800"/>
              </a:xfrm>
              <a:prstGeom prst="rect">
                <a:avLst/>
              </a:prstGeom>
              <a:blipFill>
                <a:blip r:embed="rId3"/>
                <a:stretch>
                  <a:fillRect/>
                </a:stretch>
              </a:blipFill>
            </p:spPr>
            <p:txBody>
              <a:bodyPr/>
              <a:lstStyle/>
              <a:p>
                <a:r>
                  <a:rPr lang="en-ID">
                    <a:noFill/>
                  </a:rPr>
                  <a:t> </a:t>
                </a:r>
              </a:p>
            </p:txBody>
          </p:sp>
        </mc:Fallback>
      </mc:AlternateContent>
      <p:sp>
        <p:nvSpPr>
          <p:cNvPr id="190" name="Google Shape;19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6B94613C-91D9-429B-BB25-C930AEA99FCB}"/>
              </a:ext>
            </a:extLst>
          </p:cNvPr>
          <p:cNvSpPr txBox="1"/>
          <p:nvPr/>
        </p:nvSpPr>
        <p:spPr>
          <a:xfrm>
            <a:off x="428625" y="1895475"/>
            <a:ext cx="8305800" cy="3175228"/>
          </a:xfrm>
          <a:prstGeom prst="rect">
            <a:avLst/>
          </a:prstGeom>
          <a:noFill/>
        </p:spPr>
        <p:txBody>
          <a:bodyPr wrap="square" rtlCol="0">
            <a:spAutoFit/>
          </a:bodyPr>
          <a:lstStyle/>
          <a:p>
            <a:pPr lvl="0">
              <a:spcBef>
                <a:spcPts val="600"/>
              </a:spcBef>
              <a:spcAft>
                <a:spcPts val="1000"/>
              </a:spcAft>
            </a:pPr>
            <a:r>
              <a:rPr lang="el-GR" b="1" dirty="0">
                <a:solidFill>
                  <a:schemeClr val="tx1"/>
                </a:solidFill>
              </a:rPr>
              <a:t>α </a:t>
            </a:r>
            <a:r>
              <a:rPr lang="id-ID" b="1" dirty="0">
                <a:solidFill>
                  <a:schemeClr val="tx1"/>
                </a:solidFill>
                <a:latin typeface="Montserrat Light" panose="020B0604020202020204" charset="0"/>
              </a:rPr>
              <a:t> </a:t>
            </a:r>
            <a:r>
              <a:rPr lang="el-GR" b="1" dirty="0">
                <a:solidFill>
                  <a:schemeClr val="tx1"/>
                </a:solidFill>
              </a:rPr>
              <a:t>=</a:t>
            </a:r>
            <a:r>
              <a:rPr lang="id-ID" b="1" dirty="0">
                <a:solidFill>
                  <a:schemeClr val="tx1"/>
                </a:solidFill>
                <a:latin typeface="Montserrat Light" panose="020B0604020202020204" charset="0"/>
              </a:rPr>
              <a:t> banyak distribusi topik pada dokumen</a:t>
            </a:r>
          </a:p>
          <a:p>
            <a:pPr lvl="0">
              <a:spcBef>
                <a:spcPts val="600"/>
              </a:spcBef>
              <a:spcAft>
                <a:spcPts val="1000"/>
              </a:spcAft>
            </a:pPr>
            <a:r>
              <a:rPr lang="id-ID" b="1" dirty="0">
                <a:solidFill>
                  <a:schemeClr val="tx1"/>
                </a:solidFill>
                <a:latin typeface="Montserrat Light" panose="020B0604020202020204" charset="0"/>
              </a:rPr>
              <a:t>β  = banyak distribusi kata dalam topik</a:t>
            </a:r>
          </a:p>
          <a:p>
            <a:pPr lvl="0">
              <a:spcBef>
                <a:spcPts val="600"/>
              </a:spcBef>
              <a:spcAft>
                <a:spcPts val="1000"/>
              </a:spcAft>
            </a:pPr>
            <a:r>
              <a:rPr lang="id-ID" b="1" dirty="0">
                <a:solidFill>
                  <a:schemeClr val="tx1"/>
                </a:solidFill>
                <a:latin typeface="Montserrat Light" panose="020B0604020202020204" charset="0"/>
              </a:rPr>
              <a:t>θ  = sebagai distribusi topik untuk dokumen tertentu</a:t>
            </a:r>
          </a:p>
          <a:p>
            <a:pPr lvl="0">
              <a:spcBef>
                <a:spcPts val="600"/>
              </a:spcBef>
              <a:spcAft>
                <a:spcPts val="1000"/>
              </a:spcAft>
            </a:pPr>
            <a:r>
              <a:rPr lang="id-ID" b="1" dirty="0">
                <a:solidFill>
                  <a:schemeClr val="tx1"/>
                </a:solidFill>
                <a:latin typeface="Montserrat Light" panose="020B0604020202020204" charset="0"/>
              </a:rPr>
              <a:t>Z  = topik dari kata yang berkaitan dengan topik tertentu yang terdapat di dalam dokumen</a:t>
            </a:r>
          </a:p>
          <a:p>
            <a:pPr lvl="0">
              <a:spcBef>
                <a:spcPts val="600"/>
              </a:spcBef>
              <a:spcAft>
                <a:spcPts val="1000"/>
              </a:spcAft>
            </a:pPr>
            <a:r>
              <a:rPr lang="id-ID" b="1" dirty="0">
                <a:solidFill>
                  <a:schemeClr val="tx1"/>
                </a:solidFill>
                <a:latin typeface="Montserrat Light" panose="020B0604020202020204" charset="0"/>
              </a:rPr>
              <a:t>W = kata yang berkaitan dengan topik tertentu yang terdapat di dalam dokumen</a:t>
            </a:r>
          </a:p>
          <a:p>
            <a:pPr lvl="0">
              <a:spcBef>
                <a:spcPts val="600"/>
              </a:spcBef>
              <a:spcAft>
                <a:spcPts val="1000"/>
              </a:spcAft>
            </a:pPr>
            <a:r>
              <a:rPr lang="id-ID" b="1" dirty="0">
                <a:solidFill>
                  <a:schemeClr val="tx1"/>
                </a:solidFill>
                <a:latin typeface="Montserrat Light" panose="020B0604020202020204" charset="0"/>
              </a:rPr>
              <a:t>M = dokumen</a:t>
            </a:r>
          </a:p>
          <a:p>
            <a:pPr lvl="0">
              <a:spcBef>
                <a:spcPts val="600"/>
              </a:spcBef>
              <a:spcAft>
                <a:spcPts val="1000"/>
              </a:spcAft>
            </a:pPr>
            <a:r>
              <a:rPr lang="id-ID" b="1" dirty="0">
                <a:solidFill>
                  <a:schemeClr val="tx1"/>
                </a:solidFill>
                <a:latin typeface="Montserrat Light" panose="020B0604020202020204" charset="0"/>
              </a:rPr>
              <a:t>N = kata</a:t>
            </a:r>
            <a:endParaRPr lang="el-GR" b="1" dirty="0">
              <a:solidFill>
                <a:schemeClr val="tx1"/>
              </a:solidFill>
            </a:endParaRPr>
          </a:p>
          <a:p>
            <a:endParaRPr lang="en-ID" b="1" dirty="0">
              <a:solidFill>
                <a:schemeClr val="tx1"/>
              </a:solidFill>
              <a:latin typeface="Montserrat Light"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2" name="TextBox 11">
            <a:extLst>
              <a:ext uri="{FF2B5EF4-FFF2-40B4-BE49-F238E27FC236}">
                <a16:creationId xmlns:a16="http://schemas.microsoft.com/office/drawing/2014/main" id="{CFD5973A-E1B1-4540-8CB7-A958CE170906}"/>
              </a:ext>
            </a:extLst>
          </p:cNvPr>
          <p:cNvSpPr txBox="1"/>
          <p:nvPr/>
        </p:nvSpPr>
        <p:spPr>
          <a:xfrm>
            <a:off x="3725734" y="663773"/>
            <a:ext cx="5029200" cy="1169551"/>
          </a:xfrm>
          <a:prstGeom prst="rect">
            <a:avLst/>
          </a:prstGeom>
          <a:noFill/>
        </p:spPr>
        <p:txBody>
          <a:bodyPr wrap="square" rtlCol="0">
            <a:spAutoFit/>
          </a:bodyPr>
          <a:lstStyle/>
          <a:p>
            <a:r>
              <a:rPr lang="id-ID" dirty="0">
                <a:solidFill>
                  <a:schemeClr val="tx1"/>
                </a:solidFill>
                <a:latin typeface="Montserrat Light" panose="020B0604020202020204" charset="0"/>
              </a:rPr>
              <a:t>L</a:t>
            </a:r>
            <a:r>
              <a:rPr lang="en-ID" dirty="0">
                <a:solidFill>
                  <a:schemeClr val="tx1"/>
                </a:solidFill>
                <a:latin typeface="Montserrat Light" panose="020B0604020202020204" charset="0"/>
              </a:rPr>
              <a:t>DA</a:t>
            </a:r>
            <a:r>
              <a:rPr lang="id-ID" dirty="0">
                <a:solidFill>
                  <a:schemeClr val="tx1"/>
                </a:solidFill>
                <a:latin typeface="Montserrat Light" panose="020B0604020202020204" charset="0"/>
              </a:rPr>
              <a:t> bekerja dengan menggunakan Gibbs sampling yang intinya adalah algoritma yang akan menghitung join probability distribution dengan cara melakukan sampling satu persatu terhadap setiap variable, dengan berdasarkan nilai variable lainnya</a:t>
            </a:r>
            <a:endParaRPr lang="id-ID" i="1" dirty="0">
              <a:solidFill>
                <a:schemeClr val="tx1"/>
              </a:solidFill>
              <a:latin typeface="Montserrat Light" panose="020B0604020202020204" charset="0"/>
            </a:endParaRPr>
          </a:p>
        </p:txBody>
      </p:sp>
      <p:sp>
        <p:nvSpPr>
          <p:cNvPr id="6" name="TextBox 5">
            <a:extLst>
              <a:ext uri="{FF2B5EF4-FFF2-40B4-BE49-F238E27FC236}">
                <a16:creationId xmlns:a16="http://schemas.microsoft.com/office/drawing/2014/main" id="{6A6E741A-0001-43A0-8230-295EE7E73D1D}"/>
              </a:ext>
            </a:extLst>
          </p:cNvPr>
          <p:cNvSpPr txBox="1"/>
          <p:nvPr/>
        </p:nvSpPr>
        <p:spPr>
          <a:xfrm>
            <a:off x="3725734" y="1897299"/>
            <a:ext cx="5029200" cy="2246769"/>
          </a:xfrm>
          <a:prstGeom prst="rect">
            <a:avLst/>
          </a:prstGeom>
          <a:noFill/>
        </p:spPr>
        <p:txBody>
          <a:bodyPr wrap="square" rtlCol="0">
            <a:spAutoFit/>
          </a:bodyPr>
          <a:lstStyle/>
          <a:p>
            <a:r>
              <a:rPr lang="id-ID" dirty="0">
                <a:solidFill>
                  <a:schemeClr val="tx1"/>
                </a:solidFill>
                <a:latin typeface="Montserrat Light" panose="020B0604020202020204" charset="0"/>
              </a:rPr>
              <a:t>Langkah langkah </a:t>
            </a:r>
            <a:r>
              <a:rPr lang="en-ID" dirty="0">
                <a:solidFill>
                  <a:schemeClr val="tx1"/>
                </a:solidFill>
                <a:latin typeface="Montserrat Light" panose="020B0604020202020204" charset="0"/>
              </a:rPr>
              <a:t>LDA</a:t>
            </a:r>
            <a:endParaRPr lang="id-ID" dirty="0">
              <a:solidFill>
                <a:schemeClr val="tx1"/>
              </a:solidFill>
              <a:latin typeface="Montserrat Light" panose="020B0604020202020204" charset="0"/>
            </a:endParaRPr>
          </a:p>
          <a:p>
            <a:pPr marL="342900" indent="-342900">
              <a:buFont typeface="+mj-lt"/>
              <a:buAutoNum type="arabicPeriod"/>
            </a:pPr>
            <a:r>
              <a:rPr lang="id-ID" dirty="0">
                <a:solidFill>
                  <a:schemeClr val="tx1"/>
                </a:solidFill>
                <a:latin typeface="Montserrat Light" panose="020B0604020202020204" charset="0"/>
              </a:rPr>
              <a:t>Menentukan jumlah topik, jumlah iterasi, </a:t>
            </a:r>
            <a:r>
              <a:rPr lang="id-ID" i="1" dirty="0">
                <a:solidFill>
                  <a:schemeClr val="tx1"/>
                </a:solidFill>
                <a:latin typeface="Montserrat Light" panose="020B0604020202020204" charset="0"/>
              </a:rPr>
              <a:t>alpha</a:t>
            </a:r>
            <a:r>
              <a:rPr lang="id-ID" dirty="0">
                <a:solidFill>
                  <a:schemeClr val="tx1"/>
                </a:solidFill>
                <a:latin typeface="Montserrat Light" panose="020B0604020202020204" charset="0"/>
              </a:rPr>
              <a:t> dan </a:t>
            </a:r>
            <a:r>
              <a:rPr lang="id-ID" i="1" dirty="0">
                <a:solidFill>
                  <a:schemeClr val="tx1"/>
                </a:solidFill>
                <a:latin typeface="Montserrat Light" panose="020B0604020202020204" charset="0"/>
              </a:rPr>
              <a:t>beta</a:t>
            </a:r>
          </a:p>
          <a:p>
            <a:pPr marL="342900" indent="-342900">
              <a:buFont typeface="+mj-lt"/>
              <a:buAutoNum type="arabicPeriod"/>
            </a:pPr>
            <a:r>
              <a:rPr lang="id-ID" dirty="0">
                <a:solidFill>
                  <a:schemeClr val="tx1"/>
                </a:solidFill>
                <a:latin typeface="Montserrat Light" panose="020B0604020202020204" charset="0"/>
              </a:rPr>
              <a:t>Melakukan iterasi(perulangan) sebanyak yang ditentukan</a:t>
            </a:r>
          </a:p>
          <a:p>
            <a:pPr marL="342900" indent="-342900">
              <a:buFont typeface="+mj-lt"/>
              <a:buAutoNum type="arabicPeriod"/>
            </a:pPr>
            <a:r>
              <a:rPr lang="id-ID" dirty="0">
                <a:solidFill>
                  <a:schemeClr val="tx1"/>
                </a:solidFill>
                <a:latin typeface="Montserrat Light" panose="020B0604020202020204" charset="0"/>
              </a:rPr>
              <a:t>Mencari distribusi probabilistik pada satu dokumen</a:t>
            </a:r>
          </a:p>
          <a:p>
            <a:pPr marL="342900" indent="-342900">
              <a:buFont typeface="+mj-lt"/>
              <a:buAutoNum type="arabicPeriod"/>
            </a:pPr>
            <a:r>
              <a:rPr lang="id-ID" dirty="0">
                <a:solidFill>
                  <a:schemeClr val="tx1"/>
                </a:solidFill>
                <a:latin typeface="Montserrat Light" panose="020B0604020202020204" charset="0"/>
              </a:rPr>
              <a:t>Mencari distribusi probabilistik kata pada satu topik</a:t>
            </a:r>
          </a:p>
          <a:p>
            <a:pPr marL="342900" indent="-342900">
              <a:buFont typeface="+mj-lt"/>
              <a:buAutoNum type="arabicPeriod"/>
            </a:pPr>
            <a:r>
              <a:rPr lang="id-ID" dirty="0">
                <a:solidFill>
                  <a:schemeClr val="tx1"/>
                </a:solidFill>
                <a:latin typeface="Montserrat Light" panose="020B0604020202020204" charset="0"/>
              </a:rPr>
              <a:t>Mengupdate topik model </a:t>
            </a:r>
          </a:p>
        </p:txBody>
      </p:sp>
    </p:spTree>
    <p:extLst>
      <p:ext uri="{BB962C8B-B14F-4D97-AF65-F5344CB8AC3E}">
        <p14:creationId xmlns:p14="http://schemas.microsoft.com/office/powerpoint/2010/main" val="1923121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a16="http://schemas.microsoft.com/office/drawing/2014/main" id="{9EC11B6F-FDCE-4846-AC05-4A7E70861EE9}"/>
              </a:ext>
            </a:extLst>
          </p:cNvPr>
          <p:cNvPicPr>
            <a:picLocks noChangeAspect="1"/>
          </p:cNvPicPr>
          <p:nvPr/>
        </p:nvPicPr>
        <p:blipFill>
          <a:blip r:embed="rId3"/>
          <a:stretch>
            <a:fillRect/>
          </a:stretch>
        </p:blipFill>
        <p:spPr>
          <a:xfrm>
            <a:off x="3171825" y="357011"/>
            <a:ext cx="5857459" cy="4538839"/>
          </a:xfrm>
          <a:prstGeom prst="rect">
            <a:avLst/>
          </a:prstGeom>
        </p:spPr>
      </p:pic>
    </p:spTree>
    <p:extLst>
      <p:ext uri="{BB962C8B-B14F-4D97-AF65-F5344CB8AC3E}">
        <p14:creationId xmlns:p14="http://schemas.microsoft.com/office/powerpoint/2010/main" val="317612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844324" y="805325"/>
            <a:ext cx="4842599" cy="3540600"/>
          </a:xfrm>
          <a:prstGeom prst="rect">
            <a:avLst/>
          </a:prstGeom>
        </p:spPr>
        <p:txBody>
          <a:bodyPr spcFirstLastPara="1" wrap="square" lIns="0" tIns="0" rIns="0" bIns="0" anchor="ctr" anchorCtr="0">
            <a:noAutofit/>
          </a:bodyPr>
          <a:lstStyle/>
          <a:p>
            <a:pPr marL="342900" lvl="0">
              <a:buFont typeface="+mj-lt"/>
              <a:buAutoNum type="arabicPeriod"/>
            </a:pPr>
            <a:r>
              <a:rPr lang="id-ID" sz="1700" dirty="0">
                <a:solidFill>
                  <a:schemeClr val="tx1"/>
                </a:solidFill>
              </a:rPr>
              <a:t>Analisis Klasifikasi Opini </a:t>
            </a:r>
            <a:r>
              <a:rPr lang="id-ID" sz="1700" i="1" dirty="0">
                <a:solidFill>
                  <a:schemeClr val="tx1"/>
                </a:solidFill>
              </a:rPr>
              <a:t>Tweet</a:t>
            </a:r>
            <a:r>
              <a:rPr lang="id-ID" sz="1700" dirty="0">
                <a:solidFill>
                  <a:schemeClr val="tx1"/>
                </a:solidFill>
              </a:rPr>
              <a:t> pada Media Sosial Twitter Menggunakan </a:t>
            </a:r>
            <a:r>
              <a:rPr lang="id-ID" sz="1700" i="1" dirty="0">
                <a:solidFill>
                  <a:schemeClr val="tx1"/>
                </a:solidFill>
              </a:rPr>
              <a:t>Latent Dirichlet Allocation -</a:t>
            </a:r>
            <a:r>
              <a:rPr lang="en-US" sz="1700" dirty="0" err="1">
                <a:solidFill>
                  <a:schemeClr val="tx1"/>
                </a:solidFill>
              </a:rPr>
              <a:t>Minanti</a:t>
            </a:r>
            <a:r>
              <a:rPr lang="en-US" sz="1700" dirty="0">
                <a:solidFill>
                  <a:schemeClr val="tx1"/>
                </a:solidFill>
              </a:rPr>
              <a:t> &amp; </a:t>
            </a:r>
            <a:r>
              <a:rPr lang="en-US" sz="1700" dirty="0" err="1">
                <a:solidFill>
                  <a:schemeClr val="tx1"/>
                </a:solidFill>
              </a:rPr>
              <a:t>Retno</a:t>
            </a:r>
            <a:r>
              <a:rPr lang="id-ID" sz="1700" dirty="0">
                <a:solidFill>
                  <a:schemeClr val="tx1"/>
                </a:solidFill>
              </a:rPr>
              <a:t>, 2019 </a:t>
            </a:r>
          </a:p>
          <a:p>
            <a:pPr marL="342900" lvl="0">
              <a:buFont typeface="+mj-lt"/>
              <a:buAutoNum type="arabicPeriod"/>
            </a:pPr>
            <a:r>
              <a:rPr lang="id-ID" sz="1700" dirty="0">
                <a:solidFill>
                  <a:schemeClr val="tx1"/>
                </a:solidFill>
              </a:rPr>
              <a:t>Sistem Monitoring Percakapan pada Toko </a:t>
            </a:r>
            <a:r>
              <a:rPr lang="id-ID" sz="1700" i="1" dirty="0">
                <a:solidFill>
                  <a:schemeClr val="tx1"/>
                </a:solidFill>
              </a:rPr>
              <a:t>Online</a:t>
            </a:r>
            <a:r>
              <a:rPr lang="id-ID" sz="1700" dirty="0">
                <a:solidFill>
                  <a:schemeClr val="tx1"/>
                </a:solidFill>
              </a:rPr>
              <a:t> Menggunakan Metode  </a:t>
            </a:r>
            <a:r>
              <a:rPr lang="id-ID" sz="1700" i="1" dirty="0">
                <a:solidFill>
                  <a:schemeClr val="tx1"/>
                </a:solidFill>
              </a:rPr>
              <a:t>Latent Dirichlet Allocation </a:t>
            </a:r>
            <a:r>
              <a:rPr lang="id-ID" sz="1700" dirty="0">
                <a:solidFill>
                  <a:schemeClr val="tx1"/>
                </a:solidFill>
              </a:rPr>
              <a:t>Studi Kasus: Toko </a:t>
            </a:r>
            <a:r>
              <a:rPr lang="id-ID" sz="1700" i="1" dirty="0">
                <a:solidFill>
                  <a:schemeClr val="tx1"/>
                </a:solidFill>
              </a:rPr>
              <a:t>Online </a:t>
            </a:r>
            <a:r>
              <a:rPr lang="id-ID" sz="1700" dirty="0">
                <a:solidFill>
                  <a:schemeClr val="tx1"/>
                </a:solidFill>
              </a:rPr>
              <a:t>“berrybenka.com”-</a:t>
            </a:r>
            <a:r>
              <a:rPr lang="en-US" sz="1700" dirty="0" err="1">
                <a:solidFill>
                  <a:schemeClr val="tx1"/>
                </a:solidFill>
              </a:rPr>
              <a:t>Wisnu</a:t>
            </a:r>
            <a:r>
              <a:rPr lang="id-ID" sz="1700" dirty="0">
                <a:solidFill>
                  <a:schemeClr val="tx1"/>
                </a:solidFill>
              </a:rPr>
              <a:t>, 2018</a:t>
            </a:r>
          </a:p>
          <a:p>
            <a:pPr marL="342900" lvl="0">
              <a:buFont typeface="+mj-lt"/>
              <a:buAutoNum type="arabicPeriod"/>
            </a:pPr>
            <a:r>
              <a:rPr lang="en-ID" sz="1700" dirty="0">
                <a:solidFill>
                  <a:schemeClr val="tx1"/>
                </a:solidFill>
              </a:rPr>
              <a:t>A</a:t>
            </a:r>
            <a:r>
              <a:rPr lang="id-ID" sz="1700" dirty="0">
                <a:solidFill>
                  <a:schemeClr val="tx1"/>
                </a:solidFill>
              </a:rPr>
              <a:t>nalisis </a:t>
            </a:r>
            <a:r>
              <a:rPr lang="en-ID" sz="1700" dirty="0">
                <a:solidFill>
                  <a:schemeClr val="tx1"/>
                </a:solidFill>
              </a:rPr>
              <a:t>T</a:t>
            </a:r>
            <a:r>
              <a:rPr lang="id-ID" sz="1700" dirty="0">
                <a:solidFill>
                  <a:schemeClr val="tx1"/>
                </a:solidFill>
              </a:rPr>
              <a:t>opik </a:t>
            </a:r>
            <a:r>
              <a:rPr lang="en-ID" sz="1700" dirty="0">
                <a:solidFill>
                  <a:schemeClr val="tx1"/>
                </a:solidFill>
              </a:rPr>
              <a:t>I</a:t>
            </a:r>
            <a:r>
              <a:rPr lang="id-ID" sz="1700" dirty="0">
                <a:solidFill>
                  <a:schemeClr val="tx1"/>
                </a:solidFill>
              </a:rPr>
              <a:t>nformasi </a:t>
            </a:r>
            <a:r>
              <a:rPr lang="en-ID" sz="1700" dirty="0">
                <a:solidFill>
                  <a:schemeClr val="tx1"/>
                </a:solidFill>
              </a:rPr>
              <a:t>P</a:t>
            </a:r>
            <a:r>
              <a:rPr lang="id-ID" sz="1700" dirty="0">
                <a:solidFill>
                  <a:schemeClr val="tx1"/>
                </a:solidFill>
              </a:rPr>
              <a:t>ublik </a:t>
            </a:r>
            <a:r>
              <a:rPr lang="en-ID" sz="1700" dirty="0">
                <a:solidFill>
                  <a:schemeClr val="tx1"/>
                </a:solidFill>
              </a:rPr>
              <a:t>M</a:t>
            </a:r>
            <a:r>
              <a:rPr lang="id-ID" sz="1700" dirty="0">
                <a:solidFill>
                  <a:schemeClr val="tx1"/>
                </a:solidFill>
              </a:rPr>
              <a:t>edia </a:t>
            </a:r>
            <a:r>
              <a:rPr lang="en-ID" sz="1700" dirty="0">
                <a:solidFill>
                  <a:schemeClr val="tx1"/>
                </a:solidFill>
              </a:rPr>
              <a:t>S</a:t>
            </a:r>
            <a:r>
              <a:rPr lang="id-ID" sz="1700" dirty="0">
                <a:solidFill>
                  <a:schemeClr val="tx1"/>
                </a:solidFill>
              </a:rPr>
              <a:t>osial di </a:t>
            </a:r>
            <a:r>
              <a:rPr lang="en-ID" sz="1700" dirty="0">
                <a:solidFill>
                  <a:schemeClr val="tx1"/>
                </a:solidFill>
              </a:rPr>
              <a:t>S</a:t>
            </a:r>
            <a:r>
              <a:rPr lang="id-ID" sz="1700" dirty="0">
                <a:solidFill>
                  <a:schemeClr val="tx1"/>
                </a:solidFill>
              </a:rPr>
              <a:t>urabaya </a:t>
            </a:r>
            <a:r>
              <a:rPr lang="en-ID" sz="1700" dirty="0">
                <a:solidFill>
                  <a:schemeClr val="tx1"/>
                </a:solidFill>
              </a:rPr>
              <a:t>M</a:t>
            </a:r>
            <a:r>
              <a:rPr lang="id-ID" sz="1700" dirty="0">
                <a:solidFill>
                  <a:schemeClr val="tx1"/>
                </a:solidFill>
              </a:rPr>
              <a:t>enggunakan </a:t>
            </a:r>
            <a:r>
              <a:rPr lang="en-ID" sz="1700" dirty="0">
                <a:solidFill>
                  <a:schemeClr val="tx1"/>
                </a:solidFill>
              </a:rPr>
              <a:t>P</a:t>
            </a:r>
            <a:r>
              <a:rPr lang="id-ID" sz="1700" dirty="0">
                <a:solidFill>
                  <a:schemeClr val="tx1"/>
                </a:solidFill>
              </a:rPr>
              <a:t>emodelan </a:t>
            </a:r>
            <a:r>
              <a:rPr lang="en-ID" sz="1700" i="1" dirty="0">
                <a:solidFill>
                  <a:schemeClr val="tx1"/>
                </a:solidFill>
              </a:rPr>
              <a:t>L</a:t>
            </a:r>
            <a:r>
              <a:rPr lang="id-ID" sz="1700" i="1" dirty="0">
                <a:solidFill>
                  <a:schemeClr val="tx1"/>
                </a:solidFill>
              </a:rPr>
              <a:t>atent </a:t>
            </a:r>
            <a:r>
              <a:rPr lang="en-ID" sz="1700" i="1" dirty="0">
                <a:solidFill>
                  <a:schemeClr val="tx1"/>
                </a:solidFill>
              </a:rPr>
              <a:t>D</a:t>
            </a:r>
            <a:r>
              <a:rPr lang="id-ID" sz="1700" i="1" dirty="0">
                <a:solidFill>
                  <a:schemeClr val="tx1"/>
                </a:solidFill>
              </a:rPr>
              <a:t>irichlet </a:t>
            </a:r>
            <a:r>
              <a:rPr lang="en-ID" sz="1700" i="1" dirty="0">
                <a:solidFill>
                  <a:schemeClr val="tx1"/>
                </a:solidFill>
              </a:rPr>
              <a:t>A</a:t>
            </a:r>
            <a:r>
              <a:rPr lang="id-ID" sz="1700" i="1" dirty="0">
                <a:solidFill>
                  <a:schemeClr val="tx1"/>
                </a:solidFill>
              </a:rPr>
              <a:t>llocation -</a:t>
            </a:r>
            <a:r>
              <a:rPr lang="en-ID" sz="1700" dirty="0">
                <a:solidFill>
                  <a:schemeClr val="tx1"/>
                </a:solidFill>
              </a:rPr>
              <a:t> I Made </a:t>
            </a:r>
            <a:r>
              <a:rPr lang="en-ID" sz="1700" dirty="0" err="1">
                <a:solidFill>
                  <a:schemeClr val="tx1"/>
                </a:solidFill>
              </a:rPr>
              <a:t>Kusnanta</a:t>
            </a:r>
            <a:r>
              <a:rPr lang="en-ID" sz="1700" dirty="0">
                <a:solidFill>
                  <a:schemeClr val="tx1"/>
                </a:solidFill>
              </a:rPr>
              <a:t> </a:t>
            </a:r>
            <a:r>
              <a:rPr lang="en-ID" sz="1700" dirty="0" err="1">
                <a:solidFill>
                  <a:schemeClr val="tx1"/>
                </a:solidFill>
              </a:rPr>
              <a:t>Bramantya</a:t>
            </a:r>
            <a:r>
              <a:rPr lang="en-ID" sz="1700" dirty="0">
                <a:solidFill>
                  <a:schemeClr val="tx1"/>
                </a:solidFill>
              </a:rPr>
              <a:t> Putra,2017</a:t>
            </a:r>
            <a:endParaRPr lang="id-ID" sz="1700" i="1" dirty="0">
              <a:solidFill>
                <a:schemeClr val="tx1"/>
              </a:solidFill>
            </a:endParaRPr>
          </a:p>
          <a:p>
            <a:pPr marL="342900" lvl="0">
              <a:buFont typeface="+mj-lt"/>
              <a:buAutoNum type="arabicPeriod"/>
            </a:pPr>
            <a:endParaRPr sz="1700" dirty="0">
              <a:solidFill>
                <a:schemeClr val="tx1"/>
              </a:solidFill>
            </a:endParaRPr>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PENELITIAN RELEVAN</a:t>
            </a:r>
            <a:endParaRPr sz="24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98442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dirty="0"/>
              <a:t>KERANGKABERFIKIR</a:t>
            </a:r>
            <a:endParaRPr lang="en-ID"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5447A809-106E-44E0-ACF4-7A951663D3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8774" y="0"/>
            <a:ext cx="5555226" cy="5143500"/>
          </a:xfrm>
          <a:prstGeom prst="rect">
            <a:avLst/>
          </a:prstGeom>
          <a:noFill/>
          <a:ln>
            <a:noFill/>
          </a:ln>
        </p:spPr>
      </p:pic>
    </p:spTree>
    <p:extLst>
      <p:ext uri="{BB962C8B-B14F-4D97-AF65-F5344CB8AC3E}">
        <p14:creationId xmlns:p14="http://schemas.microsoft.com/office/powerpoint/2010/main" val="414874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28D841-BFBF-4744-9187-6F10B1788DAF}"/>
              </a:ext>
            </a:extLst>
          </p:cNvPr>
          <p:cNvSpPr>
            <a:spLocks noGrp="1"/>
          </p:cNvSpPr>
          <p:nvPr>
            <p:ph type="body" idx="1"/>
          </p:nvPr>
        </p:nvSpPr>
        <p:spPr/>
        <p:txBody>
          <a:bodyPr/>
          <a:lstStyle/>
          <a:p>
            <a:r>
              <a:rPr lang="id-ID" dirty="0">
                <a:solidFill>
                  <a:schemeClr val="tx1"/>
                </a:solidFill>
                <a:latin typeface="Montserrat ExtraBold" panose="020B0604020202020204" charset="0"/>
              </a:rPr>
              <a:t>ALAT DAN BAHAN PENELITIAN</a:t>
            </a:r>
            <a:endParaRPr lang="en-ID" dirty="0">
              <a:solidFill>
                <a:schemeClr val="tx1"/>
              </a:solidFill>
              <a:latin typeface="Montserrat ExtraBold" panose="020B0604020202020204" charset="0"/>
            </a:endParaRPr>
          </a:p>
        </p:txBody>
      </p:sp>
      <p:sp>
        <p:nvSpPr>
          <p:cNvPr id="3" name="Slide Number Placeholder 2">
            <a:extLst>
              <a:ext uri="{FF2B5EF4-FFF2-40B4-BE49-F238E27FC236}">
                <a16:creationId xmlns:a16="http://schemas.microsoft.com/office/drawing/2014/main" id="{4A641031-215D-4D0C-ADA1-3E9C950F7F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9A7B9F88-9447-4FBE-A653-9D8D2D56FACB}"/>
              </a:ext>
            </a:extLst>
          </p:cNvPr>
          <p:cNvSpPr txBox="1"/>
          <p:nvPr/>
        </p:nvSpPr>
        <p:spPr>
          <a:xfrm>
            <a:off x="555522" y="928177"/>
            <a:ext cx="4468762" cy="3970318"/>
          </a:xfrm>
          <a:prstGeom prst="rect">
            <a:avLst/>
          </a:prstGeom>
          <a:noFill/>
        </p:spPr>
        <p:txBody>
          <a:bodyPr wrap="square" rtlCol="0">
            <a:spAutoFit/>
          </a:bodyPr>
          <a:lstStyle/>
          <a:p>
            <a:r>
              <a:rPr lang="id-ID" dirty="0">
                <a:latin typeface="Montserrat Light" panose="020B0604020202020204" charset="0"/>
                <a:cs typeface="Arial" panose="020B0604020202020204" pitchFamily="34" charset="0"/>
              </a:rPr>
              <a:t>Alat Penelitian:</a:t>
            </a:r>
          </a:p>
          <a:p>
            <a:pPr marL="342900" indent="-342900">
              <a:buAutoNum type="arabicPeriod"/>
            </a:pPr>
            <a:r>
              <a:rPr lang="id-ID" dirty="0">
                <a:latin typeface="Montserrat Light" panose="020B0604020202020204" charset="0"/>
                <a:cs typeface="Arial" panose="020B0604020202020204" pitchFamily="34" charset="0"/>
              </a:rPr>
              <a:t>Hardware</a:t>
            </a:r>
          </a:p>
          <a:p>
            <a:r>
              <a:rPr lang="id-ID" dirty="0">
                <a:latin typeface="Montserrat Light" panose="020B0604020202020204" charset="0"/>
                <a:cs typeface="Arial" panose="020B0604020202020204" pitchFamily="34" charset="0"/>
              </a:rPr>
              <a:t>Komputer dengan prosesor</a:t>
            </a:r>
            <a:r>
              <a:rPr lang="id-ID" i="1" dirty="0">
                <a:latin typeface="Montserrat Light" panose="020B0604020202020204" charset="0"/>
                <a:cs typeface="Arial" panose="020B0604020202020204" pitchFamily="34" charset="0"/>
              </a:rPr>
              <a:t>ryzen </a:t>
            </a:r>
            <a:r>
              <a:rPr lang="id-ID" dirty="0">
                <a:latin typeface="Montserrat Light" panose="020B0604020202020204" charset="0"/>
                <a:cs typeface="Arial" panose="020B0604020202020204" pitchFamily="34" charset="0"/>
              </a:rPr>
              <a:t>2400g dan RAM 8GB</a:t>
            </a:r>
          </a:p>
          <a:p>
            <a:endParaRPr lang="id-ID" dirty="0">
              <a:latin typeface="Montserrat Light" panose="020B0604020202020204" charset="0"/>
              <a:cs typeface="Arial" panose="020B0604020202020204" pitchFamily="34" charset="0"/>
            </a:endParaRPr>
          </a:p>
          <a:p>
            <a:pPr marL="342900" indent="-342900">
              <a:buFont typeface="+mj-lt"/>
              <a:buAutoNum type="arabicPeriod" startAt="2"/>
            </a:pPr>
            <a:r>
              <a:rPr lang="id-ID" dirty="0">
                <a:latin typeface="Montserrat Light" panose="020B0604020202020204" charset="0"/>
                <a:cs typeface="Arial" panose="020B0604020202020204" pitchFamily="34" charset="0"/>
              </a:rPr>
              <a:t>Software</a:t>
            </a:r>
          </a:p>
          <a:p>
            <a:pPr marL="342900" lvl="0" indent="-342900">
              <a:buFont typeface="+mj-lt"/>
              <a:buAutoNum type="alphaUcPeriod"/>
            </a:pPr>
            <a:r>
              <a:rPr lang="id-ID" dirty="0">
                <a:latin typeface="Montserrat Light" panose="020B0604020202020204" charset="0"/>
                <a:cs typeface="Arial" panose="020B0604020202020204" pitchFamily="34" charset="0"/>
              </a:rPr>
              <a:t>Python 3, sebagai bahasa pemrograman</a:t>
            </a:r>
            <a:r>
              <a:rPr lang="en-ID" dirty="0">
                <a:latin typeface="Montserrat Light" panose="020B0604020202020204" charset="0"/>
                <a:cs typeface="Arial" panose="020B0604020202020204" pitchFamily="34" charset="0"/>
              </a:rPr>
              <a:t>.</a:t>
            </a:r>
          </a:p>
          <a:p>
            <a:pPr marL="342900" lvl="0" indent="-342900">
              <a:buFont typeface="+mj-lt"/>
              <a:buAutoNum type="alphaUcPeriod"/>
            </a:pPr>
            <a:r>
              <a:rPr lang="id-ID" dirty="0">
                <a:latin typeface="Montserrat Light" panose="020B0604020202020204" charset="0"/>
                <a:cs typeface="Arial" panose="020B0604020202020204" pitchFamily="34" charset="0"/>
              </a:rPr>
              <a:t>Pycharm, sebagai ide python</a:t>
            </a:r>
            <a:r>
              <a:rPr lang="en-ID" dirty="0">
                <a:latin typeface="Montserrat Light" panose="020B0604020202020204" charset="0"/>
                <a:cs typeface="Arial" panose="020B0604020202020204" pitchFamily="34" charset="0"/>
              </a:rPr>
              <a:t>.</a:t>
            </a:r>
          </a:p>
          <a:p>
            <a:pPr marL="342900" lvl="0" indent="-342900">
              <a:buFont typeface="+mj-lt"/>
              <a:buAutoNum type="alphaUcPeriod"/>
            </a:pPr>
            <a:r>
              <a:rPr lang="id-ID" dirty="0">
                <a:latin typeface="Montserrat Light" panose="020B0604020202020204" charset="0"/>
                <a:cs typeface="Arial" panose="020B0604020202020204" pitchFamily="34" charset="0"/>
              </a:rPr>
              <a:t>Gensim, sebagai </a:t>
            </a:r>
            <a:r>
              <a:rPr lang="en-ID" dirty="0">
                <a:latin typeface="Montserrat Light" panose="020B0604020202020204" charset="0"/>
                <a:cs typeface="Arial" panose="020B0604020202020204" pitchFamily="34" charset="0"/>
              </a:rPr>
              <a:t>LDA </a:t>
            </a:r>
            <a:r>
              <a:rPr lang="en-ID" i="1" dirty="0" err="1">
                <a:latin typeface="Montserrat Light" panose="020B0604020202020204" charset="0"/>
                <a:cs typeface="Arial" panose="020B0604020202020204" pitchFamily="34" charset="0"/>
              </a:rPr>
              <a:t>librlary</a:t>
            </a:r>
            <a:r>
              <a:rPr lang="en-ID" i="1" dirty="0">
                <a:latin typeface="Montserrat Light" panose="020B0604020202020204" charset="0"/>
                <a:cs typeface="Arial" panose="020B0604020202020204" pitchFamily="34" charset="0"/>
              </a:rPr>
              <a:t>.</a:t>
            </a:r>
            <a:endParaRPr lang="en-ID" dirty="0">
              <a:latin typeface="Montserrat Light" panose="020B0604020202020204" charset="0"/>
              <a:cs typeface="Arial" panose="020B0604020202020204" pitchFamily="34" charset="0"/>
            </a:endParaRPr>
          </a:p>
          <a:p>
            <a:pPr marL="342900" lvl="0" indent="-342900">
              <a:buFont typeface="+mj-lt"/>
              <a:buAutoNum type="alphaUcPeriod"/>
            </a:pPr>
            <a:r>
              <a:rPr lang="en-ID" dirty="0" err="1">
                <a:latin typeface="Montserrat Light" panose="020B0604020202020204" charset="0"/>
                <a:cs typeface="Arial" panose="020B0604020202020204" pitchFamily="34" charset="0"/>
              </a:rPr>
              <a:t>Nltk</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sebagai</a:t>
            </a:r>
            <a:r>
              <a:rPr lang="en-ID" dirty="0">
                <a:latin typeface="Montserrat Light" panose="020B0604020202020204" charset="0"/>
                <a:cs typeface="Arial" panose="020B0604020202020204" pitchFamily="34" charset="0"/>
              </a:rPr>
              <a:t> </a:t>
            </a:r>
            <a:r>
              <a:rPr lang="en-ID" i="1" dirty="0" err="1">
                <a:latin typeface="Montserrat Light" panose="020B0604020202020204" charset="0"/>
                <a:cs typeface="Arial" panose="020B0604020202020204" pitchFamily="34" charset="0"/>
              </a:rPr>
              <a:t>liblary</a:t>
            </a:r>
            <a:r>
              <a:rPr lang="en-ID" dirty="0">
                <a:latin typeface="Montserrat Light" panose="020B0604020202020204" charset="0"/>
                <a:cs typeface="Arial" panose="020B0604020202020204" pitchFamily="34" charset="0"/>
              </a:rPr>
              <a:t> corpus, </a:t>
            </a:r>
            <a:r>
              <a:rPr lang="en-ID" i="1" dirty="0" err="1">
                <a:latin typeface="Montserrat Light" panose="020B0604020202020204" charset="0"/>
                <a:cs typeface="Arial" panose="020B0604020202020204" pitchFamily="34" charset="0"/>
              </a:rPr>
              <a:t>stopwords</a:t>
            </a:r>
            <a:r>
              <a:rPr lang="en-ID" dirty="0">
                <a:latin typeface="Montserrat Light" panose="020B0604020202020204" charset="0"/>
                <a:cs typeface="Arial" panose="020B0604020202020204" pitchFamily="34" charset="0"/>
              </a:rPr>
              <a:t> dan </a:t>
            </a:r>
            <a:r>
              <a:rPr lang="en-ID" i="1" dirty="0" err="1">
                <a:latin typeface="Montserrat Light" panose="020B0604020202020204" charset="0"/>
                <a:cs typeface="Arial" panose="020B0604020202020204" pitchFamily="34" charset="0"/>
              </a:rPr>
              <a:t>steming</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dasar</a:t>
            </a:r>
            <a:r>
              <a:rPr lang="en-ID" dirty="0">
                <a:latin typeface="Montserrat Light" panose="020B0604020202020204" charset="0"/>
                <a:cs typeface="Arial" panose="020B0604020202020204" pitchFamily="34" charset="0"/>
              </a:rPr>
              <a:t> Bahasa Indonesia.</a:t>
            </a:r>
          </a:p>
          <a:p>
            <a:pPr marL="342900" lvl="0" indent="-342900">
              <a:buFont typeface="+mj-lt"/>
              <a:buAutoNum type="alphaUcPeriod"/>
            </a:pPr>
            <a:r>
              <a:rPr lang="en-ID" dirty="0">
                <a:latin typeface="Montserrat Light" panose="020B0604020202020204" charset="0"/>
                <a:cs typeface="Arial" panose="020B0604020202020204" pitchFamily="34" charset="0"/>
              </a:rPr>
              <a:t>Twitter </a:t>
            </a:r>
            <a:r>
              <a:rPr lang="en-ID" dirty="0" err="1">
                <a:latin typeface="Montserrat Light" panose="020B0604020202020204" charset="0"/>
                <a:cs typeface="Arial" panose="020B0604020202020204" pitchFamily="34" charset="0"/>
              </a:rPr>
              <a:t>Api</a:t>
            </a:r>
            <a:r>
              <a:rPr lang="en-ID" dirty="0">
                <a:latin typeface="Montserrat Light" panose="020B0604020202020204" charset="0"/>
                <a:cs typeface="Arial" panose="020B0604020202020204" pitchFamily="34" charset="0"/>
              </a:rPr>
              <a:t> by @boxnumber03, </a:t>
            </a:r>
            <a:r>
              <a:rPr lang="en-ID" dirty="0" err="1">
                <a:latin typeface="Montserrat Light" panose="020B0604020202020204" charset="0"/>
                <a:cs typeface="Arial" panose="020B0604020202020204" pitchFamily="34" charset="0"/>
              </a:rPr>
              <a:t>sebagai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api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untuk</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mengambil</a:t>
            </a:r>
            <a:r>
              <a:rPr lang="en-ID" dirty="0">
                <a:latin typeface="Montserrat Light" panose="020B0604020202020204" charset="0"/>
                <a:cs typeface="Arial" panose="020B0604020202020204" pitchFamily="34" charset="0"/>
              </a:rPr>
              <a:t> data </a:t>
            </a:r>
            <a:r>
              <a:rPr lang="en-ID" dirty="0" err="1">
                <a:latin typeface="Montserrat Light" panose="020B0604020202020204" charset="0"/>
                <a:cs typeface="Arial" panose="020B0604020202020204" pitchFamily="34" charset="0"/>
              </a:rPr>
              <a:t>dari</a:t>
            </a:r>
            <a:r>
              <a:rPr lang="en-ID" dirty="0">
                <a:latin typeface="Montserrat Light" panose="020B0604020202020204" charset="0"/>
                <a:cs typeface="Arial" panose="020B0604020202020204" pitchFamily="34" charset="0"/>
              </a:rPr>
              <a:t> twitter pada python.</a:t>
            </a:r>
          </a:p>
          <a:p>
            <a:pPr marL="342900" lvl="0" indent="-342900">
              <a:buFont typeface="+mj-lt"/>
              <a:buAutoNum type="alphaUcPeriod"/>
            </a:pPr>
            <a:r>
              <a:rPr lang="id-ID" dirty="0">
                <a:latin typeface="Montserrat Light" panose="020B0604020202020204" charset="0"/>
                <a:cs typeface="Arial" panose="020B0604020202020204" pitchFamily="34" charset="0"/>
              </a:rPr>
              <a:t>Matplotlib</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sebagai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liblary</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untuk</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membuat</a:t>
            </a:r>
            <a:r>
              <a:rPr lang="en-ID" dirty="0">
                <a:latin typeface="Montserrat Light" panose="020B0604020202020204" charset="0"/>
                <a:cs typeface="Arial" panose="020B0604020202020204" pitchFamily="34" charset="0"/>
              </a:rPr>
              <a:t> diagram/</a:t>
            </a:r>
            <a:r>
              <a:rPr lang="en-ID" dirty="0" err="1">
                <a:latin typeface="Montserrat Light" panose="020B0604020202020204" charset="0"/>
                <a:cs typeface="Arial" panose="020B0604020202020204" pitchFamily="34" charset="0"/>
              </a:rPr>
              <a:t>visualisasi</a:t>
            </a:r>
            <a:r>
              <a:rPr lang="en-ID" dirty="0">
                <a:latin typeface="Montserrat Light" panose="020B0604020202020204" charset="0"/>
                <a:cs typeface="Arial" panose="020B0604020202020204" pitchFamily="34" charset="0"/>
              </a:rPr>
              <a:t> </a:t>
            </a:r>
            <a:r>
              <a:rPr lang="en-ID" dirty="0" err="1">
                <a:latin typeface="Montserrat Light" panose="020B0604020202020204" charset="0"/>
                <a:cs typeface="Arial" panose="020B0604020202020204" pitchFamily="34" charset="0"/>
              </a:rPr>
              <a:t>dari</a:t>
            </a:r>
            <a:r>
              <a:rPr lang="en-ID" dirty="0">
                <a:latin typeface="Montserrat Light" panose="020B0604020202020204" charset="0"/>
                <a:cs typeface="Arial" panose="020B0604020202020204" pitchFamily="34" charset="0"/>
              </a:rPr>
              <a:t> proses LDA pada python.</a:t>
            </a:r>
          </a:p>
          <a:p>
            <a:endParaRPr lang="en-ID" dirty="0">
              <a:latin typeface="Montserrat Light" panose="020B0604020202020204" charset="0"/>
              <a:cs typeface="Arial" panose="020B0604020202020204" pitchFamily="34" charset="0"/>
            </a:endParaRPr>
          </a:p>
        </p:txBody>
      </p:sp>
      <p:sp>
        <p:nvSpPr>
          <p:cNvPr id="7" name="TextBox 6">
            <a:extLst>
              <a:ext uri="{FF2B5EF4-FFF2-40B4-BE49-F238E27FC236}">
                <a16:creationId xmlns:a16="http://schemas.microsoft.com/office/drawing/2014/main" id="{9B397243-4DA9-4E15-9539-198A27539724}"/>
              </a:ext>
            </a:extLst>
          </p:cNvPr>
          <p:cNvSpPr txBox="1"/>
          <p:nvPr/>
        </p:nvSpPr>
        <p:spPr>
          <a:xfrm>
            <a:off x="5102955" y="923262"/>
            <a:ext cx="3485523" cy="954107"/>
          </a:xfrm>
          <a:prstGeom prst="rect">
            <a:avLst/>
          </a:prstGeom>
          <a:noFill/>
        </p:spPr>
        <p:txBody>
          <a:bodyPr wrap="square" rtlCol="0">
            <a:spAutoFit/>
          </a:bodyPr>
          <a:lstStyle/>
          <a:p>
            <a:r>
              <a:rPr lang="id-ID" dirty="0">
                <a:latin typeface="Montserrat Light" panose="020B0604020202020204" charset="0"/>
                <a:cs typeface="Arial" panose="020B0604020202020204" pitchFamily="34" charset="0"/>
              </a:rPr>
              <a:t>Bahan:</a:t>
            </a:r>
          </a:p>
          <a:p>
            <a:endParaRPr lang="id-ID" dirty="0">
              <a:latin typeface="Montserrat Light" panose="020B0604020202020204" charset="0"/>
              <a:cs typeface="Arial" panose="020B0604020202020204" pitchFamily="34" charset="0"/>
            </a:endParaRPr>
          </a:p>
          <a:p>
            <a:pPr algn="ctr"/>
            <a:r>
              <a:rPr lang="id-ID" i="1" dirty="0">
                <a:latin typeface="Montserrat Light" panose="020B0604020202020204" charset="0"/>
                <a:cs typeface="Arial" panose="020B0604020202020204" pitchFamily="34" charset="0"/>
              </a:rPr>
              <a:t>Tweet</a:t>
            </a:r>
            <a:r>
              <a:rPr lang="id-ID" dirty="0">
                <a:latin typeface="Montserrat Light" panose="020B0604020202020204" charset="0"/>
                <a:cs typeface="Arial" panose="020B0604020202020204" pitchFamily="34" charset="0"/>
              </a:rPr>
              <a:t> dari Twitter yang membahas mengenai politik Indonesia</a:t>
            </a:r>
            <a:endParaRPr lang="en-ID" dirty="0">
              <a:latin typeface="Montserrat Light" panose="020B0604020202020204" charset="0"/>
              <a:cs typeface="Arial" panose="020B0604020202020204" pitchFamily="34" charset="0"/>
            </a:endParaRPr>
          </a:p>
        </p:txBody>
      </p:sp>
    </p:spTree>
    <p:extLst>
      <p:ext uri="{BB962C8B-B14F-4D97-AF65-F5344CB8AC3E}">
        <p14:creationId xmlns:p14="http://schemas.microsoft.com/office/powerpoint/2010/main" val="358274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400" dirty="0"/>
              <a:t>DIAGRAM ALIR PENELITIAN</a:t>
            </a:r>
            <a:endParaRPr lang="en-ID" sz="24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5C77F55A-8F22-4767-82F7-01DE93B9E1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8774" y="0"/>
            <a:ext cx="5555225" cy="5143451"/>
          </a:xfrm>
          <a:prstGeom prst="rect">
            <a:avLst/>
          </a:prstGeom>
          <a:noFill/>
          <a:ln>
            <a:noFill/>
          </a:ln>
        </p:spPr>
      </p:pic>
    </p:spTree>
    <p:extLst>
      <p:ext uri="{BB962C8B-B14F-4D97-AF65-F5344CB8AC3E}">
        <p14:creationId xmlns:p14="http://schemas.microsoft.com/office/powerpoint/2010/main" val="104780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1800" dirty="0"/>
              <a:t>PENGAMBILAN DATA</a:t>
            </a:r>
            <a:endParaRPr sz="18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4" name="TextBox 3">
            <a:extLst>
              <a:ext uri="{FF2B5EF4-FFF2-40B4-BE49-F238E27FC236}">
                <a16:creationId xmlns:a16="http://schemas.microsoft.com/office/drawing/2014/main" id="{D4F51F6B-1D72-4AAE-84AB-8E924F4DD22E}"/>
              </a:ext>
            </a:extLst>
          </p:cNvPr>
          <p:cNvSpPr txBox="1"/>
          <p:nvPr/>
        </p:nvSpPr>
        <p:spPr>
          <a:xfrm>
            <a:off x="3657600" y="507245"/>
            <a:ext cx="5371684" cy="2031325"/>
          </a:xfrm>
          <a:prstGeom prst="rect">
            <a:avLst/>
          </a:prstGeom>
          <a:noFill/>
        </p:spPr>
        <p:txBody>
          <a:bodyPr wrap="square" rtlCol="0">
            <a:spAutoFit/>
          </a:bodyPr>
          <a:lstStyle/>
          <a:p>
            <a:r>
              <a:rPr lang="id-ID" dirty="0">
                <a:solidFill>
                  <a:schemeClr val="tx1"/>
                </a:solidFill>
                <a:latin typeface="Montserrat Light" panose="020B0604020202020204" charset="0"/>
              </a:rPr>
              <a:t>Pengambilan data dilakukan dari media sosial Twitter degan bantuan api </a:t>
            </a:r>
            <a:r>
              <a:rPr lang="en-ID" dirty="0">
                <a:solidFill>
                  <a:schemeClr val="tx1"/>
                </a:solidFill>
                <a:latin typeface="Montserrat Light" panose="020B0604020202020204" charset="0"/>
              </a:rPr>
              <a:t>Twitter </a:t>
            </a:r>
            <a:r>
              <a:rPr lang="en-ID" dirty="0" err="1">
                <a:solidFill>
                  <a:schemeClr val="tx1"/>
                </a:solidFill>
                <a:latin typeface="Montserrat Light" panose="020B0604020202020204" charset="0"/>
              </a:rPr>
              <a:t>Api</a:t>
            </a:r>
            <a:r>
              <a:rPr lang="en-ID" dirty="0">
                <a:solidFill>
                  <a:schemeClr val="tx1"/>
                </a:solidFill>
                <a:latin typeface="Montserrat Light" panose="020B0604020202020204" charset="0"/>
              </a:rPr>
              <a:t> by @boxnumber03</a:t>
            </a:r>
            <a:br>
              <a:rPr lang="id-ID" dirty="0">
                <a:solidFill>
                  <a:schemeClr val="tx1"/>
                </a:solidFill>
                <a:latin typeface="Montserrat Light" panose="020B0604020202020204" charset="0"/>
              </a:rPr>
            </a:br>
            <a:r>
              <a:rPr lang="id-ID" dirty="0">
                <a:solidFill>
                  <a:schemeClr val="tx1"/>
                </a:solidFill>
                <a:latin typeface="Montserrat Light" panose="020B0604020202020204" charset="0"/>
              </a:rPr>
              <a:t>untuk data yang diambil sebagai berikut</a:t>
            </a:r>
          </a:p>
          <a:p>
            <a:pPr marL="342900" lvl="0" indent="-342900">
              <a:buFont typeface="+mj-lt"/>
              <a:buAutoNum type="arabicPeriod"/>
            </a:pPr>
            <a:r>
              <a:rPr lang="id-ID" i="1" dirty="0">
                <a:solidFill>
                  <a:schemeClr val="tx1"/>
                </a:solidFill>
                <a:latin typeface="Montserrat Light" panose="020B0604020202020204" charset="0"/>
              </a:rPr>
              <a:t>User</a:t>
            </a:r>
            <a:r>
              <a:rPr lang="id-ID" dirty="0">
                <a:solidFill>
                  <a:schemeClr val="tx1"/>
                </a:solidFill>
                <a:latin typeface="Montserrat Light" panose="020B0604020202020204" charset="0"/>
              </a:rPr>
              <a:t> atau </a:t>
            </a:r>
            <a:r>
              <a:rPr lang="id-ID" i="1" dirty="0">
                <a:solidFill>
                  <a:schemeClr val="tx1"/>
                </a:solidFill>
                <a:latin typeface="Montserrat Light" panose="020B0604020202020204" charset="0"/>
              </a:rPr>
              <a:t>id </a:t>
            </a:r>
            <a:r>
              <a:rPr lang="id-ID" dirty="0">
                <a:solidFill>
                  <a:schemeClr val="tx1"/>
                </a:solidFill>
                <a:latin typeface="Montserrat Light" panose="020B0604020202020204" charset="0"/>
              </a:rPr>
              <a:t>dari penulis </a:t>
            </a: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Waktu penulisan</a:t>
            </a:r>
            <a:r>
              <a:rPr lang="id-ID" i="1" dirty="0">
                <a:solidFill>
                  <a:schemeClr val="tx1"/>
                </a:solidFill>
                <a:latin typeface="Montserrat Light" panose="020B0604020202020204" charset="0"/>
              </a:rPr>
              <a:t> tweet</a:t>
            </a:r>
            <a:r>
              <a:rPr lang="id-ID" dirty="0">
                <a:solidFill>
                  <a:schemeClr val="tx1"/>
                </a:solidFill>
                <a:latin typeface="Montserrat Light" panose="020B0604020202020204" charset="0"/>
              </a:rPr>
              <a:t> atau waktu </a:t>
            </a:r>
            <a:r>
              <a:rPr lang="id-ID" i="1" dirty="0">
                <a:solidFill>
                  <a:schemeClr val="tx1"/>
                </a:solidFill>
                <a:latin typeface="Montserrat Light" panose="020B0604020202020204" charset="0"/>
              </a:rPr>
              <a:t>publish</a:t>
            </a:r>
            <a:endParaRPr lang="en-ID" dirty="0">
              <a:solidFill>
                <a:schemeClr val="tx1"/>
              </a:solidFill>
              <a:latin typeface="Montserrat Light" panose="020B0604020202020204" charset="0"/>
            </a:endParaRPr>
          </a:p>
          <a:p>
            <a:pPr marL="342900" lvl="0" indent="-342900">
              <a:buFont typeface="+mj-lt"/>
              <a:buAutoNum type="arabicPeriod"/>
            </a:pP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itu sendiri.</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Waktu pengambilan data oleh peneliti</a:t>
            </a:r>
            <a:endParaRPr lang="en-ID" dirty="0">
              <a:solidFill>
                <a:schemeClr val="tx1"/>
              </a:solidFill>
              <a:latin typeface="Montserrat Light" panose="020B0604020202020204" charset="0"/>
            </a:endParaRPr>
          </a:p>
          <a:p>
            <a:endParaRPr lang="en-ID" dirty="0">
              <a:solidFill>
                <a:schemeClr val="tx1"/>
              </a:solidFill>
              <a:latin typeface="Montserrat Light" panose="020B0604020202020204" charset="0"/>
            </a:endParaRPr>
          </a:p>
          <a:p>
            <a:endParaRPr lang="en-ID" dirty="0">
              <a:solidFill>
                <a:schemeClr val="tx1"/>
              </a:solidFill>
              <a:latin typeface="Montserrat Light" panose="020B0604020202020204" charset="0"/>
            </a:endParaRPr>
          </a:p>
        </p:txBody>
      </p:sp>
      <p:sp>
        <p:nvSpPr>
          <p:cNvPr id="8" name="TextBox 7">
            <a:extLst>
              <a:ext uri="{FF2B5EF4-FFF2-40B4-BE49-F238E27FC236}">
                <a16:creationId xmlns:a16="http://schemas.microsoft.com/office/drawing/2014/main" id="{3ADA6A2F-E34F-4B17-87E1-C9D72442D149}"/>
              </a:ext>
            </a:extLst>
          </p:cNvPr>
          <p:cNvSpPr txBox="1"/>
          <p:nvPr/>
        </p:nvSpPr>
        <p:spPr>
          <a:xfrm>
            <a:off x="3657600" y="2503082"/>
            <a:ext cx="5371684" cy="2462213"/>
          </a:xfrm>
          <a:prstGeom prst="rect">
            <a:avLst/>
          </a:prstGeom>
          <a:noFill/>
        </p:spPr>
        <p:txBody>
          <a:bodyPr wrap="square" rtlCol="0">
            <a:spAutoFit/>
          </a:bodyPr>
          <a:lstStyle/>
          <a:p>
            <a:r>
              <a:rPr lang="id-ID" dirty="0">
                <a:solidFill>
                  <a:schemeClr val="tx1"/>
                </a:solidFill>
                <a:latin typeface="Montserrat Light" panose="020B0604020202020204" charset="0"/>
              </a:rPr>
              <a:t>Untuk mempermudah dan meningkatkan akurasi pengambilan data </a:t>
            </a: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akan dispesifikkan menjadi seperti beriku</a:t>
            </a:r>
            <a:r>
              <a:rPr lang="en-US" dirty="0">
                <a:solidFill>
                  <a:schemeClr val="tx1"/>
                </a:solidFill>
                <a:latin typeface="Montserrat Light" panose="020B0604020202020204" charset="0"/>
              </a:rPr>
              <a:t>t:</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Mengambil data dari </a:t>
            </a: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dengan </a:t>
            </a:r>
            <a:r>
              <a:rPr lang="id-ID" i="1" dirty="0">
                <a:solidFill>
                  <a:schemeClr val="tx1"/>
                </a:solidFill>
                <a:latin typeface="Montserrat Light" panose="020B0604020202020204" charset="0"/>
              </a:rPr>
              <a:t>hastag </a:t>
            </a:r>
            <a:r>
              <a:rPr lang="id-ID" dirty="0">
                <a:solidFill>
                  <a:schemeClr val="tx1"/>
                </a:solidFill>
                <a:latin typeface="Montserrat Light" panose="020B0604020202020204" charset="0"/>
              </a:rPr>
              <a:t>#pemilu2019, #pilpres2019 dan #pileg2019</a:t>
            </a:r>
            <a:endParaRPr lang="en-ID" dirty="0">
              <a:solidFill>
                <a:schemeClr val="tx1"/>
              </a:solidFill>
              <a:latin typeface="Montserrat Light" panose="020B0604020202020204" charset="0"/>
            </a:endParaRPr>
          </a:p>
          <a:p>
            <a:pPr marL="342900" lvl="0" indent="-342900">
              <a:buFont typeface="+mj-lt"/>
              <a:buAutoNum type="arabicPeriod"/>
            </a:pPr>
            <a:r>
              <a:rPr lang="id-ID" i="1" dirty="0">
                <a:solidFill>
                  <a:schemeClr val="tx1"/>
                </a:solidFill>
                <a:latin typeface="Montserrat Light" panose="020B0604020202020204" charset="0"/>
              </a:rPr>
              <a:t>Tweet</a:t>
            </a:r>
            <a:r>
              <a:rPr lang="id-ID" dirty="0">
                <a:solidFill>
                  <a:schemeClr val="tx1"/>
                </a:solidFill>
                <a:latin typeface="Montserrat Light" panose="020B0604020202020204" charset="0"/>
              </a:rPr>
              <a:t> yang diambil hanya</a:t>
            </a:r>
            <a:r>
              <a:rPr lang="id-ID" i="1" dirty="0">
                <a:solidFill>
                  <a:schemeClr val="tx1"/>
                </a:solidFill>
                <a:latin typeface="Montserrat Light" panose="020B0604020202020204" charset="0"/>
              </a:rPr>
              <a:t> tweet</a:t>
            </a:r>
            <a:r>
              <a:rPr lang="id-ID" dirty="0">
                <a:solidFill>
                  <a:schemeClr val="tx1"/>
                </a:solidFill>
                <a:latin typeface="Montserrat Light" panose="020B0604020202020204" charset="0"/>
              </a:rPr>
              <a:t> yang lebih dari 40 karakter.</a:t>
            </a:r>
            <a:endParaRPr lang="en-ID" dirty="0">
              <a:solidFill>
                <a:schemeClr val="tx1"/>
              </a:solidFill>
              <a:latin typeface="Montserrat Light" panose="020B0604020202020204" charset="0"/>
            </a:endParaRPr>
          </a:p>
          <a:p>
            <a:pPr marL="342900" lvl="0" indent="-342900">
              <a:buFont typeface="+mj-lt"/>
              <a:buAutoNum type="arabicPeriod"/>
            </a:pPr>
            <a:r>
              <a:rPr lang="id-ID" dirty="0">
                <a:solidFill>
                  <a:schemeClr val="tx1"/>
                </a:solidFill>
                <a:latin typeface="Montserrat Light" panose="020B0604020202020204" charset="0"/>
              </a:rPr>
              <a:t>Jumlah total keseluruhan data yang diambil berkisar antara 1000 (seribu) hingga 10000 (sepuluh ribu) </a:t>
            </a:r>
            <a:r>
              <a:rPr lang="id-ID" i="1" dirty="0">
                <a:solidFill>
                  <a:schemeClr val="tx1"/>
                </a:solidFill>
                <a:latin typeface="Montserrat Light" panose="020B0604020202020204" charset="0"/>
              </a:rPr>
              <a:t>tweet.</a:t>
            </a:r>
            <a:endParaRPr lang="en-ID" dirty="0">
              <a:solidFill>
                <a:schemeClr val="tx1"/>
              </a:solidFill>
              <a:latin typeface="Montserrat Light" panose="020B0604020202020204" charset="0"/>
            </a:endParaRPr>
          </a:p>
          <a:p>
            <a:endParaRPr lang="en-ID" dirty="0">
              <a:solidFill>
                <a:schemeClr val="tx1"/>
              </a:solidFill>
              <a:latin typeface="Montserrat Light" panose="020B0604020202020204" charset="0"/>
            </a:endParaRPr>
          </a:p>
        </p:txBody>
      </p:sp>
    </p:spTree>
    <p:extLst>
      <p:ext uri="{BB962C8B-B14F-4D97-AF65-F5344CB8AC3E}">
        <p14:creationId xmlns:p14="http://schemas.microsoft.com/office/powerpoint/2010/main" val="363109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D" sz="1800" dirty="0">
                <a:effectLst>
                  <a:outerShdw blurRad="38100" dist="38100" dir="2700000" algn="tl">
                    <a:srgbClr val="000000">
                      <a:alpha val="43137"/>
                    </a:srgbClr>
                  </a:outerShdw>
                </a:effectLst>
              </a:rPr>
              <a:t>LATAR BELAKANG MASALAH</a:t>
            </a:r>
            <a:endParaRPr sz="1800" dirty="0">
              <a:effectLst>
                <a:outerShdw blurRad="38100" dist="38100" dir="2700000" algn="tl">
                  <a:srgbClr val="000000">
                    <a:alpha val="43137"/>
                  </a:srgbClr>
                </a:outerShdw>
              </a:effectLst>
            </a:endParaRPr>
          </a:p>
        </p:txBody>
      </p:sp>
      <p:sp>
        <p:nvSpPr>
          <p:cNvPr id="69" name="Google Shape;69;p14"/>
          <p:cNvSpPr txBox="1">
            <a:spLocks noGrp="1"/>
          </p:cNvSpPr>
          <p:nvPr>
            <p:ph type="body" idx="1"/>
          </p:nvPr>
        </p:nvSpPr>
        <p:spPr>
          <a:xfrm>
            <a:off x="3775500" y="1031466"/>
            <a:ext cx="5184959" cy="3540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ID" dirty="0">
                <a:solidFill>
                  <a:schemeClr val="tx1">
                    <a:lumMod val="95000"/>
                    <a:lumOff val="5000"/>
                  </a:schemeClr>
                </a:solidFill>
              </a:rPr>
              <a:t>Pada </a:t>
            </a:r>
            <a:r>
              <a:rPr lang="id-ID" dirty="0">
                <a:solidFill>
                  <a:schemeClr val="tx1">
                    <a:lumMod val="95000"/>
                    <a:lumOff val="5000"/>
                  </a:schemeClr>
                </a:solidFill>
              </a:rPr>
              <a:t>T</a:t>
            </a:r>
            <a:r>
              <a:rPr lang="en-ID" dirty="0" err="1">
                <a:solidFill>
                  <a:schemeClr val="tx1">
                    <a:lumMod val="95000"/>
                    <a:lumOff val="5000"/>
                  </a:schemeClr>
                </a:solidFill>
              </a:rPr>
              <a:t>ahun</a:t>
            </a:r>
            <a:r>
              <a:rPr lang="en-ID" dirty="0">
                <a:solidFill>
                  <a:schemeClr val="tx1">
                    <a:lumMod val="95000"/>
                    <a:lumOff val="5000"/>
                  </a:schemeClr>
                </a:solidFill>
              </a:rPr>
              <a:t> 2019 Indonesia </a:t>
            </a:r>
            <a:r>
              <a:rPr lang="id-ID" dirty="0">
                <a:solidFill>
                  <a:schemeClr val="tx1">
                    <a:lumMod val="95000"/>
                    <a:lumOff val="5000"/>
                  </a:schemeClr>
                </a:solidFill>
              </a:rPr>
              <a:t>melaksa</a:t>
            </a:r>
            <a:r>
              <a:rPr lang="en-ID" dirty="0">
                <a:solidFill>
                  <a:schemeClr val="tx1">
                    <a:lumMod val="95000"/>
                    <a:lumOff val="5000"/>
                  </a:schemeClr>
                </a:solidFill>
              </a:rPr>
              <a:t>n</a:t>
            </a:r>
            <a:r>
              <a:rPr lang="id-ID" dirty="0">
                <a:solidFill>
                  <a:schemeClr val="tx1">
                    <a:lumMod val="95000"/>
                    <a:lumOff val="5000"/>
                  </a:schemeClr>
                </a:solidFill>
              </a:rPr>
              <a:t>akan</a:t>
            </a:r>
            <a:r>
              <a:rPr lang="en-ID" dirty="0">
                <a:solidFill>
                  <a:schemeClr val="tx1">
                    <a:lumMod val="95000"/>
                    <a:lumOff val="5000"/>
                  </a:schemeClr>
                </a:solidFill>
              </a:rPr>
              <a:t> </a:t>
            </a:r>
            <a:r>
              <a:rPr lang="id-ID" dirty="0">
                <a:solidFill>
                  <a:schemeClr val="tx1">
                    <a:lumMod val="95000"/>
                    <a:lumOff val="5000"/>
                  </a:schemeClr>
                </a:solidFill>
              </a:rPr>
              <a:t>pesta politik, masyarakat indonesia menyikap berbagai pristiwa dengan berbagai macam sikap dan opini salah satunya dengan cara berkomentar dimedia sosial Twitter, dengan melihat komentar dan tanggapan masyarakat kita dapat mengetahui bagai mana masyarakat menyikapi kejadian politik yang ada. </a:t>
            </a:r>
            <a:endParaRPr dirty="0">
              <a:solidFill>
                <a:schemeClr val="tx1">
                  <a:lumMod val="95000"/>
                  <a:lumOff val="5000"/>
                </a:schemeClr>
              </a:solidFill>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1800" dirty="0"/>
              <a:t>PREPOCESSING</a:t>
            </a:r>
            <a:endParaRPr lang="en-US" sz="2000" dirty="0"/>
          </a:p>
        </p:txBody>
      </p:sp>
      <p:sp>
        <p:nvSpPr>
          <p:cNvPr id="169" name="Google Shape;169;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Google Shape;97;p18">
            <a:extLst>
              <a:ext uri="{FF2B5EF4-FFF2-40B4-BE49-F238E27FC236}">
                <a16:creationId xmlns:a16="http://schemas.microsoft.com/office/drawing/2014/main" id="{E68C8884-2F0A-4173-AFA5-710225771D67}"/>
              </a:ext>
            </a:extLst>
          </p:cNvPr>
          <p:cNvSpPr txBox="1">
            <a:spLocks/>
          </p:cNvSpPr>
          <p:nvPr/>
        </p:nvSpPr>
        <p:spPr>
          <a:xfrm>
            <a:off x="3912334" y="1201751"/>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nSpc>
                <a:spcPct val="200000"/>
              </a:lnSpc>
              <a:buFont typeface="+mj-lt"/>
              <a:buAutoNum type="arabicPeriod"/>
            </a:pPr>
            <a:r>
              <a:rPr lang="id-ID" sz="1600" b="1" dirty="0">
                <a:solidFill>
                  <a:schemeClr val="tx1"/>
                </a:solidFill>
                <a:latin typeface="Montserrat Light" panose="020B0604020202020204" charset="0"/>
              </a:rPr>
              <a:t>Lowercase</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Pengembalian menjadi huruf normasl </a:t>
            </a: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r>
              <a:rPr lang="id-ID" sz="1600" b="1" dirty="0">
                <a:solidFill>
                  <a:schemeClr val="tx1"/>
                </a:solidFill>
                <a:latin typeface="Montserrat Light" panose="020B0604020202020204" charset="0"/>
              </a:rPr>
              <a:t>Tokenisasi</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Penunggalan kata dan penghilangan non alphabet</a:t>
            </a: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r>
              <a:rPr lang="id-ID" sz="1600" b="1" dirty="0">
                <a:solidFill>
                  <a:schemeClr val="tx1"/>
                </a:solidFill>
                <a:latin typeface="Montserrat Light" panose="020B0604020202020204" charset="0"/>
              </a:rPr>
              <a:t>Stopwords</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Penghilangan kata </a:t>
            </a: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r>
              <a:rPr lang="id-ID" sz="1600" b="1" dirty="0">
                <a:solidFill>
                  <a:schemeClr val="tx1"/>
                </a:solidFill>
                <a:latin typeface="Montserrat Light" panose="020B0604020202020204" charset="0"/>
              </a:rPr>
              <a:t>Steming</a:t>
            </a:r>
            <a:br>
              <a:rPr lang="id-ID" sz="1600" b="1" dirty="0">
                <a:solidFill>
                  <a:schemeClr val="tx1"/>
                </a:solidFill>
                <a:latin typeface="Montserrat Light" panose="020B0604020202020204" charset="0"/>
              </a:rPr>
            </a:br>
            <a:r>
              <a:rPr lang="id-ID" sz="1600" dirty="0">
                <a:solidFill>
                  <a:schemeClr val="tx1"/>
                </a:solidFill>
                <a:latin typeface="Montserrat Light" panose="020B0604020202020204" charset="0"/>
              </a:rPr>
              <a:t>Pengembalian ke bentuk asli</a:t>
            </a:r>
            <a:endParaRPr lang="id-ID" sz="1600" b="1" dirty="0">
              <a:solidFill>
                <a:schemeClr val="tx1"/>
              </a:solidFill>
              <a:latin typeface="Montserrat Light" panose="020B0604020202020204" charset="0"/>
            </a:endParaRPr>
          </a:p>
          <a:p>
            <a:pPr lvl="0">
              <a:lnSpc>
                <a:spcPct val="200000"/>
              </a:lnSpc>
            </a:pPr>
            <a:endParaRPr lang="id-ID" sz="1600" b="1" dirty="0">
              <a:solidFill>
                <a:schemeClr val="tx1"/>
              </a:solidFill>
              <a:latin typeface="Montserrat Light" panose="020B0604020202020204" charset="0"/>
            </a:endParaRPr>
          </a:p>
          <a:p>
            <a:pPr marL="342900" lvl="0" indent="-342900">
              <a:lnSpc>
                <a:spcPct val="200000"/>
              </a:lnSpc>
              <a:buFont typeface="+mj-lt"/>
              <a:buAutoNum type="arabicPeriod"/>
            </a:pPr>
            <a:endParaRPr lang="id-ID" sz="1600" b="1" dirty="0">
              <a:solidFill>
                <a:schemeClr val="tx1"/>
              </a:solidFill>
              <a:latin typeface="Montserrat Light" panose="020B0604020202020204" charset="0"/>
            </a:endParaRPr>
          </a:p>
        </p:txBody>
      </p:sp>
    </p:spTree>
    <p:extLst>
      <p:ext uri="{BB962C8B-B14F-4D97-AF65-F5344CB8AC3E}">
        <p14:creationId xmlns:p14="http://schemas.microsoft.com/office/powerpoint/2010/main" val="31517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1A1083D1-3C5A-4797-9FDE-E809DDCCD93F}"/>
              </a:ext>
            </a:extLst>
          </p:cNvPr>
          <p:cNvSpPr txBox="1"/>
          <p:nvPr/>
        </p:nvSpPr>
        <p:spPr>
          <a:xfrm>
            <a:off x="3352800" y="828675"/>
            <a:ext cx="5676484" cy="4185761"/>
          </a:xfrm>
          <a:prstGeom prst="rect">
            <a:avLst/>
          </a:prstGeom>
          <a:noFill/>
        </p:spPr>
        <p:txBody>
          <a:bodyPr wrap="square" rtlCol="0">
            <a:spAutoFit/>
          </a:bodyPr>
          <a:lstStyle/>
          <a:p>
            <a:pPr marL="342900" indent="-342900">
              <a:buFont typeface="+mj-lt"/>
              <a:buAutoNum type="arabicPeriod"/>
            </a:pPr>
            <a:r>
              <a:rPr lang="id-ID" b="1" dirty="0">
                <a:solidFill>
                  <a:schemeClr val="tx1"/>
                </a:solidFill>
                <a:latin typeface="Montserrat Light" panose="020B0604020202020204" charset="0"/>
              </a:rPr>
              <a:t>Pelatihan</a:t>
            </a:r>
            <a:br>
              <a:rPr lang="id-ID" dirty="0">
                <a:solidFill>
                  <a:schemeClr val="tx1"/>
                </a:solidFill>
                <a:latin typeface="Montserrat Light" panose="020B0604020202020204" charset="0"/>
              </a:rPr>
            </a:br>
            <a:r>
              <a:rPr lang="id-ID" dirty="0">
                <a:solidFill>
                  <a:schemeClr val="tx1"/>
                </a:solidFill>
                <a:latin typeface="Montserrat Light" panose="020B0604020202020204" charset="0"/>
              </a:rPr>
              <a:t>pada proses ini data yang dimasukkan akan dihitung jumlah persentase topik untuk dan persentase kata lalu keduanya digunakan untuk menghitung suatu corpus yang nantinya akan digunakan untuk menentukan kata tersebut termasuk dalam topik yang mana </a:t>
            </a:r>
            <a:br>
              <a:rPr lang="id-ID" dirty="0">
                <a:solidFill>
                  <a:schemeClr val="tx1"/>
                </a:solidFill>
                <a:latin typeface="Montserrat Light" panose="020B0604020202020204" charset="0"/>
              </a:rPr>
            </a:br>
            <a:endParaRPr lang="id-ID" dirty="0">
              <a:solidFill>
                <a:schemeClr val="tx1"/>
              </a:solidFill>
              <a:latin typeface="Montserrat Light" panose="020B0604020202020204" charset="0"/>
            </a:endParaRPr>
          </a:p>
          <a:p>
            <a:pPr marL="342900" indent="-342900">
              <a:buFont typeface="+mj-lt"/>
              <a:buAutoNum type="arabicPeriod"/>
            </a:pPr>
            <a:r>
              <a:rPr lang="id-ID" b="1" dirty="0">
                <a:solidFill>
                  <a:schemeClr val="tx1"/>
                </a:solidFill>
                <a:latin typeface="Montserrat Light" panose="020B0604020202020204" charset="0"/>
              </a:rPr>
              <a:t>Pengujian</a:t>
            </a:r>
            <a:br>
              <a:rPr lang="id-ID" b="1" dirty="0">
                <a:solidFill>
                  <a:schemeClr val="tx1"/>
                </a:solidFill>
                <a:latin typeface="Montserrat Light" panose="020B0604020202020204" charset="0"/>
              </a:rPr>
            </a:br>
            <a:r>
              <a:rPr lang="id-ID" dirty="0">
                <a:solidFill>
                  <a:schemeClr val="tx1"/>
                </a:solidFill>
                <a:latin typeface="Montserrat Light" panose="020B0604020202020204" charset="0"/>
              </a:rPr>
              <a:t>bertujuan untuk </a:t>
            </a:r>
            <a:r>
              <a:rPr lang="id-ID" dirty="0">
                <a:latin typeface="Montserrat Light" panose="020B0604020202020204" charset="0"/>
              </a:rPr>
              <a:t>mengukur validitas dan menghitung nilai </a:t>
            </a:r>
            <a:r>
              <a:rPr lang="id-ID" i="1" dirty="0">
                <a:latin typeface="Montserrat Light" panose="020B0604020202020204" charset="0"/>
              </a:rPr>
              <a:t>topic proportion</a:t>
            </a:r>
            <a:r>
              <a:rPr lang="id-ID" dirty="0">
                <a:latin typeface="Montserrat Light" panose="020B0604020202020204" charset="0"/>
              </a:rPr>
              <a:t> dokumen uji berdasarkan nilai probabilitas kata topik untuk setiap kata dalam dokumen uji</a:t>
            </a:r>
          </a:p>
          <a:p>
            <a:endParaRPr lang="id-ID" b="1" dirty="0">
              <a:solidFill>
                <a:schemeClr val="tx1"/>
              </a:solidFill>
              <a:latin typeface="Montserrat Light" panose="020B0604020202020204" charset="0"/>
            </a:endParaRPr>
          </a:p>
          <a:p>
            <a:r>
              <a:rPr lang="id-ID" dirty="0">
                <a:solidFill>
                  <a:schemeClr val="tx1"/>
                </a:solidFill>
                <a:latin typeface="Montserrat Light" panose="020B0604020202020204" charset="0"/>
              </a:rPr>
              <a:t>Setelah melakukan pengujian setiap kata akan memiliki bobot, dan bobot tersebut akan dikelompokkan berdasarkan besarannya sehingga diharapkan dapat menggambarkan kemiripan antar kata yang artinya mengaju pada kemiripan topik</a:t>
            </a:r>
          </a:p>
          <a:p>
            <a:pPr marL="342900" indent="-342900">
              <a:buFont typeface="+mj-lt"/>
              <a:buAutoNum type="arabicPeriod"/>
            </a:pPr>
            <a:endParaRPr lang="en-ID" dirty="0">
              <a:solidFill>
                <a:schemeClr val="tx1"/>
              </a:solidFill>
              <a:latin typeface="Montserrat Light" panose="020B0604020202020204" charset="0"/>
            </a:endParaRPr>
          </a:p>
        </p:txBody>
      </p:sp>
    </p:spTree>
    <p:extLst>
      <p:ext uri="{BB962C8B-B14F-4D97-AF65-F5344CB8AC3E}">
        <p14:creationId xmlns:p14="http://schemas.microsoft.com/office/powerpoint/2010/main" val="221184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dirty="0"/>
              <a:t>EVALUASI</a:t>
            </a:r>
            <a:endParaRPr dirty="0"/>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 name="TextBox 3">
            <a:extLst>
              <a:ext uri="{FF2B5EF4-FFF2-40B4-BE49-F238E27FC236}">
                <a16:creationId xmlns:a16="http://schemas.microsoft.com/office/drawing/2014/main" id="{C92376DB-0CB6-47E1-9CE0-8069BBF87398}"/>
              </a:ext>
            </a:extLst>
          </p:cNvPr>
          <p:cNvSpPr txBox="1"/>
          <p:nvPr/>
        </p:nvSpPr>
        <p:spPr>
          <a:xfrm>
            <a:off x="3677263" y="650089"/>
            <a:ext cx="5132439" cy="2246769"/>
          </a:xfrm>
          <a:prstGeom prst="rect">
            <a:avLst/>
          </a:prstGeom>
          <a:noFill/>
        </p:spPr>
        <p:txBody>
          <a:bodyPr wrap="square" rtlCol="0">
            <a:spAutoFit/>
          </a:bodyPr>
          <a:lstStyle/>
          <a:p>
            <a:pPr marL="342900" indent="-342900">
              <a:buFont typeface="+mj-lt"/>
              <a:buAutoNum type="arabicPeriod"/>
            </a:pPr>
            <a:r>
              <a:rPr lang="id-ID" b="1" dirty="0">
                <a:latin typeface="Montserrat Light" panose="020B0604020202020204" charset="0"/>
              </a:rPr>
              <a:t>Visualisasi</a:t>
            </a:r>
            <a:br>
              <a:rPr lang="id-ID" dirty="0">
                <a:latin typeface="Montserrat Light" panose="020B0604020202020204" charset="0"/>
              </a:rPr>
            </a:br>
            <a:r>
              <a:rPr lang="id-ID" dirty="0">
                <a:latin typeface="Montserrat Light" panose="020B0604020202020204" charset="0"/>
              </a:rPr>
              <a:t>hasil keluaran lda adalah angka angka yang menggambarkan penyebaran topik/kata, dengan bantuan Matlplotlib sehingga diharapkan mempermudah evaluasi</a:t>
            </a:r>
            <a:br>
              <a:rPr lang="id-ID" dirty="0">
                <a:latin typeface="Montserrat Light" panose="020B0604020202020204" charset="0"/>
              </a:rPr>
            </a:br>
            <a:endParaRPr lang="id-ID" dirty="0">
              <a:latin typeface="Montserrat Light" panose="020B0604020202020204" charset="0"/>
            </a:endParaRPr>
          </a:p>
          <a:p>
            <a:pPr marL="342900" indent="-342900">
              <a:buFont typeface="+mj-lt"/>
              <a:buAutoNum type="arabicPeriod"/>
            </a:pPr>
            <a:r>
              <a:rPr lang="id-ID" b="1" dirty="0">
                <a:latin typeface="Montserrat Light" panose="020B0604020202020204" charset="0"/>
              </a:rPr>
              <a:t>Evaluasi</a:t>
            </a:r>
            <a:br>
              <a:rPr lang="id-ID" dirty="0">
                <a:latin typeface="Montserrat Light" panose="020B0604020202020204" charset="0"/>
              </a:rPr>
            </a:br>
            <a:r>
              <a:rPr lang="id-ID" dirty="0">
                <a:latin typeface="Montserrat Light" panose="020B0604020202020204" charset="0"/>
              </a:rPr>
              <a:t>tahapan evaluasi sendiri akan dihitung dengan cara menilai jumlah ke akurasian hasil lda itu sendiri diatas 80%</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B49E68F-8641-4674-90FC-7EBDB156ED4B}"/>
                  </a:ext>
                </a:extLst>
              </p:cNvPr>
              <p:cNvSpPr/>
              <p:nvPr/>
            </p:nvSpPr>
            <p:spPr>
              <a:xfrm>
                <a:off x="4572000" y="3324115"/>
                <a:ext cx="2801280" cy="499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D" i="1">
                          <a:latin typeface="Cambria Math" panose="02040503050406030204" pitchFamily="18" charset="0"/>
                        </a:rPr>
                        <m:t>𝐴𝑐𝑐𝑢𝑟𝑎𝑐𝑦</m:t>
                      </m:r>
                      <m:r>
                        <a:rPr lang="en-ID">
                          <a:latin typeface="Cambria Math" panose="02040503050406030204" pitchFamily="18" charset="0"/>
                        </a:rPr>
                        <m:t>=</m:t>
                      </m:r>
                      <m:f>
                        <m:fPr>
                          <m:ctrlPr>
                            <a:rPr lang="en-ID" i="1">
                              <a:latin typeface="Cambria Math" panose="02040503050406030204" pitchFamily="18" charset="0"/>
                            </a:rPr>
                          </m:ctrlPr>
                        </m:fPr>
                        <m:num>
                          <m:r>
                            <a:rPr lang="en-ID" i="1">
                              <a:latin typeface="Cambria Math" panose="02040503050406030204" pitchFamily="18" charset="0"/>
                            </a:rPr>
                            <m:t>𝑇𝑃</m:t>
                          </m:r>
                          <m:r>
                            <a:rPr lang="en-ID">
                              <a:latin typeface="Cambria Math" panose="02040503050406030204" pitchFamily="18" charset="0"/>
                            </a:rPr>
                            <m:t>+</m:t>
                          </m:r>
                          <m:r>
                            <a:rPr lang="en-ID" i="1">
                              <a:latin typeface="Cambria Math" panose="02040503050406030204" pitchFamily="18" charset="0"/>
                            </a:rPr>
                            <m:t>𝑇𝑁</m:t>
                          </m:r>
                        </m:num>
                        <m:den>
                          <m:r>
                            <a:rPr lang="en-ID" i="1">
                              <a:latin typeface="Cambria Math" panose="02040503050406030204" pitchFamily="18" charset="0"/>
                            </a:rPr>
                            <m:t>𝑇𝑃</m:t>
                          </m:r>
                          <m:r>
                            <a:rPr lang="en-ID">
                              <a:latin typeface="Cambria Math" panose="02040503050406030204" pitchFamily="18" charset="0"/>
                            </a:rPr>
                            <m:t>+</m:t>
                          </m:r>
                          <m:r>
                            <a:rPr lang="en-ID" i="1">
                              <a:latin typeface="Cambria Math" panose="02040503050406030204" pitchFamily="18" charset="0"/>
                            </a:rPr>
                            <m:t>𝑇𝑁</m:t>
                          </m:r>
                          <m:r>
                            <a:rPr lang="en-ID">
                              <a:latin typeface="Cambria Math" panose="02040503050406030204" pitchFamily="18" charset="0"/>
                            </a:rPr>
                            <m:t>+</m:t>
                          </m:r>
                          <m:r>
                            <a:rPr lang="en-ID" i="1">
                              <a:latin typeface="Cambria Math" panose="02040503050406030204" pitchFamily="18" charset="0"/>
                            </a:rPr>
                            <m:t>𝐹𝑃</m:t>
                          </m:r>
                          <m:r>
                            <a:rPr lang="en-ID">
                              <a:latin typeface="Cambria Math" panose="02040503050406030204" pitchFamily="18" charset="0"/>
                            </a:rPr>
                            <m:t>+</m:t>
                          </m:r>
                          <m:r>
                            <a:rPr lang="en-ID" i="1">
                              <a:latin typeface="Cambria Math" panose="02040503050406030204" pitchFamily="18" charset="0"/>
                            </a:rPr>
                            <m:t>𝐹𝑁</m:t>
                          </m:r>
                        </m:den>
                      </m:f>
                    </m:oMath>
                  </m:oMathPara>
                </a14:m>
                <a:endParaRPr lang="en-ID" dirty="0"/>
              </a:p>
            </p:txBody>
          </p:sp>
        </mc:Choice>
        <mc:Fallback xmlns="">
          <p:sp>
            <p:nvSpPr>
              <p:cNvPr id="5" name="Rectangle 4">
                <a:extLst>
                  <a:ext uri="{FF2B5EF4-FFF2-40B4-BE49-F238E27FC236}">
                    <a16:creationId xmlns:a16="http://schemas.microsoft.com/office/drawing/2014/main" id="{EB49E68F-8641-4674-90FC-7EBDB156ED4B}"/>
                  </a:ext>
                </a:extLst>
              </p:cNvPr>
              <p:cNvSpPr>
                <a:spLocks noRot="1" noChangeAspect="1" noMove="1" noResize="1" noEditPoints="1" noAdjustHandles="1" noChangeArrowheads="1" noChangeShapeType="1" noTextEdit="1"/>
              </p:cNvSpPr>
              <p:nvPr/>
            </p:nvSpPr>
            <p:spPr>
              <a:xfrm>
                <a:off x="4572000" y="3324115"/>
                <a:ext cx="2801280" cy="499239"/>
              </a:xfrm>
              <a:prstGeom prst="rect">
                <a:avLst/>
              </a:prstGeom>
              <a:blipFill>
                <a:blip r:embed="rId3"/>
                <a:stretch>
                  <a:fillRect b="-1220"/>
                </a:stretch>
              </a:blipFill>
            </p:spPr>
            <p:txBody>
              <a:bodyPr/>
              <a:lstStyle/>
              <a:p>
                <a:r>
                  <a:rPr lang="en-ID">
                    <a:noFill/>
                  </a:rPr>
                  <a:t> </a:t>
                </a:r>
              </a:p>
            </p:txBody>
          </p:sp>
        </mc:Fallback>
      </mc:AlternateContent>
    </p:spTree>
    <p:extLst>
      <p:ext uri="{BB962C8B-B14F-4D97-AF65-F5344CB8AC3E}">
        <p14:creationId xmlns:p14="http://schemas.microsoft.com/office/powerpoint/2010/main" val="80064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6F44-336C-42E3-9DD9-0FE4CE4A18F8}"/>
              </a:ext>
            </a:extLst>
          </p:cNvPr>
          <p:cNvSpPr>
            <a:spLocks noGrp="1"/>
          </p:cNvSpPr>
          <p:nvPr>
            <p:ph type="title"/>
          </p:nvPr>
        </p:nvSpPr>
        <p:spPr>
          <a:xfrm>
            <a:off x="541684" y="1000191"/>
            <a:ext cx="1836078" cy="3327600"/>
          </a:xfrm>
        </p:spPr>
        <p:txBody>
          <a:bodyPr/>
          <a:lstStyle/>
          <a:p>
            <a:r>
              <a:rPr lang="id-ID" sz="2000" dirty="0"/>
              <a:t>Contoh visualisasi data dengan Matplotlib</a:t>
            </a:r>
            <a:endParaRPr lang="en-ID" sz="2000" dirty="0"/>
          </a:p>
        </p:txBody>
      </p:sp>
      <p:sp>
        <p:nvSpPr>
          <p:cNvPr id="4" name="Slide Number Placeholder 3">
            <a:extLst>
              <a:ext uri="{FF2B5EF4-FFF2-40B4-BE49-F238E27FC236}">
                <a16:creationId xmlns:a16="http://schemas.microsoft.com/office/drawing/2014/main" id="{F1EFBC53-C679-43ED-A3EE-FA3AD9972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5CFB4763-8951-4E93-8F82-19168AA0235E}"/>
              </a:ext>
            </a:extLst>
          </p:cNvPr>
          <p:cNvPicPr>
            <a:picLocks noChangeAspect="1"/>
          </p:cNvPicPr>
          <p:nvPr/>
        </p:nvPicPr>
        <p:blipFill rotWithShape="1">
          <a:blip r:embed="rId2"/>
          <a:srcRect l="6666" t="11642" r="5269" b="7633"/>
          <a:stretch/>
        </p:blipFill>
        <p:spPr>
          <a:xfrm>
            <a:off x="2377762" y="128690"/>
            <a:ext cx="6651522" cy="46211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967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79" name="Google Shape;279;p35"/>
          <p:cNvSpPr txBox="1">
            <a:spLocks noGrp="1"/>
          </p:cNvSpPr>
          <p:nvPr>
            <p:ph type="ctrTitle" idx="4294967295"/>
          </p:nvPr>
        </p:nvSpPr>
        <p:spPr>
          <a:xfrm>
            <a:off x="723300" y="17923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3600" dirty="0"/>
              <a:t>TERIMA KASIH</a:t>
            </a:r>
            <a:endParaRPr sz="3600" dirty="0"/>
          </a:p>
        </p:txBody>
      </p:sp>
      <p:sp>
        <p:nvSpPr>
          <p:cNvPr id="281" name="Google Shape;281;p35"/>
          <p:cNvSpPr/>
          <p:nvPr/>
        </p:nvSpPr>
        <p:spPr>
          <a:xfrm>
            <a:off x="4127625" y="1102328"/>
            <a:ext cx="888759" cy="8188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D" sz="1800" dirty="0">
                <a:effectLst>
                  <a:outerShdw blurRad="38100" dist="38100" dir="2700000" algn="tl">
                    <a:srgbClr val="000000">
                      <a:alpha val="43137"/>
                    </a:srgbClr>
                  </a:outerShdw>
                </a:effectLst>
              </a:rPr>
              <a:t>LATAR BELAKANG MASALAH</a:t>
            </a:r>
            <a:endParaRPr sz="1800" dirty="0">
              <a:effectLst>
                <a:outerShdw blurRad="38100" dist="38100" dir="2700000" algn="tl">
                  <a:srgbClr val="000000">
                    <a:alpha val="43137"/>
                  </a:srgbClr>
                </a:outerShdw>
              </a:effectLst>
            </a:endParaRPr>
          </a:p>
        </p:txBody>
      </p:sp>
      <p:sp>
        <p:nvSpPr>
          <p:cNvPr id="69" name="Google Shape;69;p14"/>
          <p:cNvSpPr txBox="1">
            <a:spLocks noGrp="1"/>
          </p:cNvSpPr>
          <p:nvPr>
            <p:ph type="body" idx="1"/>
          </p:nvPr>
        </p:nvSpPr>
        <p:spPr>
          <a:xfrm>
            <a:off x="3775500" y="510355"/>
            <a:ext cx="5184959" cy="3540600"/>
          </a:xfrm>
          <a:prstGeom prst="rect">
            <a:avLst/>
          </a:prstGeom>
        </p:spPr>
        <p:txBody>
          <a:bodyPr spcFirstLastPara="1" wrap="square" lIns="0" tIns="0" rIns="0" bIns="0" anchor="t" anchorCtr="0">
            <a:noAutofit/>
          </a:bodyPr>
          <a:lstStyle/>
          <a:p>
            <a:pPr marL="0" lvl="0" indent="0">
              <a:buClr>
                <a:schemeClr val="dk1"/>
              </a:buClr>
              <a:buSzPts val="1100"/>
              <a:buNone/>
            </a:pPr>
            <a:r>
              <a:rPr lang="id-ID" dirty="0">
                <a:solidFill>
                  <a:schemeClr val="tx1">
                    <a:lumMod val="95000"/>
                    <a:lumOff val="5000"/>
                  </a:schemeClr>
                </a:solidFill>
              </a:rPr>
              <a:t>Salah satu metode yang dapat digunakan adalah menggunakan cara manual yaitu membaca satu persatu dan membuatnya menjadi model statistik untuk diambil informasinya, namun pada kesempatan kali ini peneliti ingin mencoba menggunakan salah satu metode yang bernama  </a:t>
            </a:r>
            <a:r>
              <a:rPr lang="id-ID" i="1" dirty="0">
                <a:solidFill>
                  <a:schemeClr val="tx1">
                    <a:lumMod val="95000"/>
                    <a:lumOff val="5000"/>
                  </a:schemeClr>
                </a:solidFill>
              </a:rPr>
              <a:t>Latent Dirichlet </a:t>
            </a:r>
            <a:r>
              <a:rPr lang="en-US" i="1" dirty="0">
                <a:solidFill>
                  <a:schemeClr val="tx1">
                    <a:lumMod val="95000"/>
                    <a:lumOff val="5000"/>
                  </a:schemeClr>
                </a:solidFill>
              </a:rPr>
              <a:t>A</a:t>
            </a:r>
            <a:r>
              <a:rPr lang="id-ID" i="1" dirty="0">
                <a:solidFill>
                  <a:schemeClr val="tx1">
                    <a:lumMod val="95000"/>
                    <a:lumOff val="5000"/>
                  </a:schemeClr>
                </a:solidFill>
              </a:rPr>
              <a:t>llocation </a:t>
            </a:r>
            <a:r>
              <a:rPr lang="id-ID" dirty="0">
                <a:solidFill>
                  <a:schemeClr val="tx1">
                    <a:lumMod val="95000"/>
                    <a:lumOff val="5000"/>
                  </a:schemeClr>
                </a:solidFill>
              </a:rPr>
              <a:t>yang biasanya</a:t>
            </a:r>
            <a:r>
              <a:rPr lang="id-ID" i="1" dirty="0">
                <a:solidFill>
                  <a:schemeClr val="tx1">
                    <a:lumMod val="95000"/>
                    <a:lumOff val="5000"/>
                  </a:schemeClr>
                </a:solidFill>
              </a:rPr>
              <a:t> </a:t>
            </a:r>
            <a:r>
              <a:rPr lang="id-ID" dirty="0">
                <a:solidFill>
                  <a:schemeClr val="tx1">
                    <a:lumMod val="95000"/>
                    <a:lumOff val="5000"/>
                  </a:schemeClr>
                </a:solidFill>
              </a:rPr>
              <a:t>digunakan pada dokumen, LDA sendiri merupakan salah satu metode dalam </a:t>
            </a:r>
            <a:r>
              <a:rPr lang="en-US" i="1" dirty="0">
                <a:solidFill>
                  <a:schemeClr val="tx1">
                    <a:lumMod val="95000"/>
                    <a:lumOff val="5000"/>
                  </a:schemeClr>
                </a:solidFill>
              </a:rPr>
              <a:t>M</a:t>
            </a:r>
            <a:r>
              <a:rPr lang="id-ID" i="1" dirty="0">
                <a:solidFill>
                  <a:schemeClr val="tx1">
                    <a:lumMod val="95000"/>
                    <a:lumOff val="5000"/>
                  </a:schemeClr>
                </a:solidFill>
              </a:rPr>
              <a:t>achine </a:t>
            </a:r>
            <a:r>
              <a:rPr lang="en-US" i="1" dirty="0">
                <a:solidFill>
                  <a:schemeClr val="tx1">
                    <a:lumMod val="95000"/>
                    <a:lumOff val="5000"/>
                  </a:schemeClr>
                </a:solidFill>
              </a:rPr>
              <a:t>L</a:t>
            </a:r>
            <a:r>
              <a:rPr lang="id-ID" i="1" dirty="0">
                <a:solidFill>
                  <a:schemeClr val="tx1">
                    <a:lumMod val="95000"/>
                    <a:lumOff val="5000"/>
                  </a:schemeClr>
                </a:solidFill>
              </a:rPr>
              <a:t>earning </a:t>
            </a:r>
            <a:r>
              <a:rPr lang="id-ID" dirty="0">
                <a:solidFill>
                  <a:schemeClr val="tx1">
                    <a:lumMod val="95000"/>
                    <a:lumOff val="5000"/>
                  </a:schemeClr>
                </a:solidFill>
              </a:rPr>
              <a:t> yang akan menghitung antara dokumen, topik dan kata, sehingga dianggap cocok untuk menyelesaikan kasus ini</a:t>
            </a:r>
            <a:endParaRPr dirty="0">
              <a:solidFill>
                <a:schemeClr val="tx1">
                  <a:lumMod val="95000"/>
                  <a:lumOff val="5000"/>
                </a:schemeClr>
              </a:solidFill>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extLst>
      <p:ext uri="{BB962C8B-B14F-4D97-AF65-F5344CB8AC3E}">
        <p14:creationId xmlns:p14="http://schemas.microsoft.com/office/powerpoint/2010/main" val="381863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844324" y="805326"/>
            <a:ext cx="5184959" cy="113163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d-ID" dirty="0">
                <a:solidFill>
                  <a:schemeClr val="tx1">
                    <a:lumMod val="95000"/>
                    <a:lumOff val="5000"/>
                  </a:schemeClr>
                </a:solidFill>
              </a:rPr>
              <a:t>1. Dalam proses manual memerlukan waktu yang relatif lama </a:t>
            </a:r>
            <a:endParaRPr dirty="0">
              <a:solidFill>
                <a:schemeClr val="tx1">
                  <a:lumMod val="95000"/>
                  <a:lumOff val="5000"/>
                </a:schemeClr>
              </a:solidFill>
            </a:endParaRPr>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000" dirty="0"/>
              <a:t>IDENTIFIKASI MASALAH</a:t>
            </a:r>
            <a:endParaRPr sz="2000"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114;p20">
            <a:extLst>
              <a:ext uri="{FF2B5EF4-FFF2-40B4-BE49-F238E27FC236}">
                <a16:creationId xmlns:a16="http://schemas.microsoft.com/office/drawing/2014/main" id="{9216121C-2FCB-430F-9F82-A3D4D018407C}"/>
              </a:ext>
            </a:extLst>
          </p:cNvPr>
          <p:cNvSpPr txBox="1">
            <a:spLocks/>
          </p:cNvSpPr>
          <p:nvPr/>
        </p:nvSpPr>
        <p:spPr>
          <a:xfrm>
            <a:off x="3849239" y="1881961"/>
            <a:ext cx="5184959" cy="1131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rgbClr val="B7B7B7"/>
              </a:buClr>
              <a:buSzPts val="1800"/>
              <a:buFont typeface="Montserrat Light"/>
              <a:buChar char="◦"/>
              <a:defRPr sz="1800" b="0" i="0" u="none" strike="noStrike" cap="none">
                <a:solidFill>
                  <a:srgbClr val="666666"/>
                </a:solidFill>
                <a:latin typeface="Montserrat Light"/>
                <a:ea typeface="Montserrat Light"/>
                <a:cs typeface="Montserrat Light"/>
                <a:sym typeface="Montserrat Light"/>
              </a:defRPr>
            </a:lvl9pPr>
          </a:lstStyle>
          <a:p>
            <a:pPr marL="0" indent="0">
              <a:buFont typeface="Montserrat Light"/>
              <a:buNone/>
            </a:pPr>
            <a:r>
              <a:rPr lang="id-ID" dirty="0">
                <a:solidFill>
                  <a:schemeClr val="tx1">
                    <a:lumMod val="95000"/>
                    <a:lumOff val="5000"/>
                  </a:schemeClr>
                </a:solidFill>
              </a:rPr>
              <a:t>2</a:t>
            </a:r>
            <a:r>
              <a:rPr lang="en-US" dirty="0">
                <a:solidFill>
                  <a:schemeClr val="tx1">
                    <a:lumMod val="95000"/>
                    <a:lumOff val="5000"/>
                  </a:schemeClr>
                </a:solidFill>
              </a:rPr>
              <a:t>. </a:t>
            </a:r>
            <a:r>
              <a:rPr lang="id-ID" dirty="0">
                <a:solidFill>
                  <a:schemeClr val="tx1">
                    <a:lumMod val="95000"/>
                    <a:lumOff val="5000"/>
                  </a:schemeClr>
                </a:solidFill>
              </a:rPr>
              <a:t>LDA pada dasarnya ada untuk dokumen(teks panjang) namun kali ini digunakan pada Twitter(teks pendek)</a:t>
            </a:r>
            <a:endParaRPr lang="en-US" dirty="0">
              <a:solidFill>
                <a:schemeClr val="tx1">
                  <a:lumMod val="95000"/>
                  <a:lumOff val="5000"/>
                </a:schemeClr>
              </a:solidFill>
            </a:endParaRPr>
          </a:p>
        </p:txBody>
      </p:sp>
    </p:spTree>
    <p:extLst>
      <p:ext uri="{BB962C8B-B14F-4D97-AF65-F5344CB8AC3E}">
        <p14:creationId xmlns:p14="http://schemas.microsoft.com/office/powerpoint/2010/main" val="206473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dirty="0"/>
              <a:t>BATASAN MASALAH</a:t>
            </a:r>
            <a:endParaRPr dirty="0"/>
          </a:p>
        </p:txBody>
      </p:sp>
      <p:sp>
        <p:nvSpPr>
          <p:cNvPr id="97" name="Google Shape;97;p18"/>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p>
            <a:pPr marL="457200" lvl="0" indent="-368300" algn="l" rtl="0">
              <a:spcBef>
                <a:spcPts val="0"/>
              </a:spcBef>
              <a:spcAft>
                <a:spcPts val="0"/>
              </a:spcAft>
              <a:buSzPts val="2200"/>
              <a:buChar char="◦"/>
            </a:pPr>
            <a:r>
              <a:rPr lang="id-ID" dirty="0"/>
              <a:t>Data sempel diambil dari media sosial Twitter</a:t>
            </a:r>
            <a:endParaRPr dirty="0"/>
          </a:p>
          <a:p>
            <a:pPr marL="457200" lvl="0" indent="-368300" algn="l" rtl="0">
              <a:spcBef>
                <a:spcPts val="1000"/>
              </a:spcBef>
              <a:spcAft>
                <a:spcPts val="0"/>
              </a:spcAft>
              <a:buSzPts val="2200"/>
              <a:buChar char="◦"/>
            </a:pPr>
            <a:r>
              <a:rPr lang="id-ID" dirty="0"/>
              <a:t>Data sempel yang diambil hanyalah </a:t>
            </a:r>
            <a:r>
              <a:rPr lang="id-ID" i="1" dirty="0"/>
              <a:t>tweet</a:t>
            </a:r>
            <a:r>
              <a:rPr lang="id-ID" dirty="0"/>
              <a:t> yang berbahasa Indonesia</a:t>
            </a:r>
            <a:endParaRPr dirty="0"/>
          </a:p>
          <a:p>
            <a:pPr marL="457200" lvl="0" indent="-368300" algn="l" rtl="0">
              <a:spcBef>
                <a:spcPts val="1000"/>
              </a:spcBef>
              <a:spcAft>
                <a:spcPts val="0"/>
              </a:spcAft>
              <a:buSzPts val="2200"/>
              <a:buChar char="◦"/>
            </a:pPr>
            <a:r>
              <a:rPr lang="id-ID" dirty="0"/>
              <a:t>Algoritma yang digunakan hanya LDA saja </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723300" y="1335175"/>
            <a:ext cx="7697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sz="3600" dirty="0"/>
              <a:t>RUMUSAN MASALAH</a:t>
            </a:r>
            <a:endParaRPr sz="3600" dirty="0"/>
          </a:p>
        </p:txBody>
      </p:sp>
      <p:sp>
        <p:nvSpPr>
          <p:cNvPr id="77" name="Google Shape;77;p15"/>
          <p:cNvSpPr txBox="1">
            <a:spLocks noGrp="1"/>
          </p:cNvSpPr>
          <p:nvPr>
            <p:ph type="subTitle" idx="4294967295"/>
          </p:nvPr>
        </p:nvSpPr>
        <p:spPr>
          <a:xfrm>
            <a:off x="723300" y="2258324"/>
            <a:ext cx="7697400" cy="1305900"/>
          </a:xfrm>
          <a:prstGeom prst="rect">
            <a:avLst/>
          </a:prstGeom>
        </p:spPr>
        <p:txBody>
          <a:bodyPr spcFirstLastPara="1" wrap="square" lIns="0" tIns="0" rIns="0" bIns="0" anchor="t" anchorCtr="0">
            <a:noAutofit/>
          </a:bodyPr>
          <a:lstStyle/>
          <a:p>
            <a:pPr marL="0" lvl="0" indent="0" algn="ctr">
              <a:spcBef>
                <a:spcPts val="0"/>
              </a:spcBef>
              <a:buNone/>
            </a:pPr>
            <a:r>
              <a:rPr lang="en-ID" sz="2400" b="1" dirty="0">
                <a:solidFill>
                  <a:srgbClr val="FFFFFF"/>
                </a:solidFill>
              </a:rPr>
              <a:t>B</a:t>
            </a:r>
            <a:r>
              <a:rPr lang="id-ID" sz="2400" b="1" dirty="0">
                <a:solidFill>
                  <a:srgbClr val="FFFFFF"/>
                </a:solidFill>
              </a:rPr>
              <a:t>agaimana analisis dan implementasi algoritma </a:t>
            </a:r>
            <a:r>
              <a:rPr lang="id-ID" sz="2400" b="1" i="1" dirty="0">
                <a:solidFill>
                  <a:schemeClr val="bg1"/>
                </a:solidFill>
              </a:rPr>
              <a:t>Latent Dirichlet </a:t>
            </a:r>
            <a:r>
              <a:rPr lang="en-US" sz="2400" b="1" i="1" dirty="0">
                <a:solidFill>
                  <a:schemeClr val="bg1"/>
                </a:solidFill>
              </a:rPr>
              <a:t>A</a:t>
            </a:r>
            <a:r>
              <a:rPr lang="id-ID" sz="2400" b="1" i="1" dirty="0">
                <a:solidFill>
                  <a:schemeClr val="bg1"/>
                </a:solidFill>
              </a:rPr>
              <a:t>llocation </a:t>
            </a:r>
            <a:r>
              <a:rPr lang="id-ID" sz="2400" b="1" dirty="0">
                <a:solidFill>
                  <a:schemeClr val="bg1"/>
                </a:solidFill>
              </a:rPr>
              <a:t>pada penentuan topik politik pada Twitter?</a:t>
            </a:r>
            <a:endParaRPr sz="2400" b="1" dirty="0">
              <a:solidFill>
                <a:schemeClr val="bg1"/>
              </a:solidFill>
            </a:endParaRPr>
          </a:p>
        </p:txBody>
      </p:sp>
      <p:pic>
        <p:nvPicPr>
          <p:cNvPr id="78" name="Google Shape;78;p15" descr="photo-1434030216411-0b793f4b4173.jpg"/>
          <p:cNvPicPr preferRelativeResize="0"/>
          <p:nvPr/>
        </p:nvPicPr>
        <p:blipFill>
          <a:blip r:embed="rId3">
            <a:alphaModFix/>
          </a:blip>
          <a:stretch>
            <a:fillRect/>
          </a:stretch>
        </p:blipFill>
        <p:spPr>
          <a:xfrm>
            <a:off x="4015200" y="228600"/>
            <a:ext cx="1113600" cy="1113600"/>
          </a:xfrm>
          <a:prstGeom prst="ellipse">
            <a:avLst/>
          </a:prstGeom>
          <a:noFill/>
          <a:ln w="114300" cap="flat" cmpd="sng">
            <a:solidFill>
              <a:srgbClr val="FFFFFF"/>
            </a:solidFill>
            <a:prstDash val="solid"/>
            <a:round/>
            <a:headEnd type="none" w="sm" len="sm"/>
            <a:tailEnd type="none" w="sm" len="sm"/>
          </a:ln>
          <a:effectLst>
            <a:outerShdw blurRad="42863" dist="38100" dir="5400000" algn="bl" rotWithShape="0">
              <a:srgbClr val="000000">
                <a:alpha val="20000"/>
              </a:srgbClr>
            </a:outerShdw>
          </a:effectLst>
        </p:spPr>
      </p:pic>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TUJUAN PENELITIAN</a:t>
            </a:r>
            <a:endParaRPr sz="2400" dirty="0"/>
          </a:p>
        </p:txBody>
      </p:sp>
      <p:sp>
        <p:nvSpPr>
          <p:cNvPr id="145" name="Google Shape;14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2" name="Google Shape;97;p18">
            <a:extLst>
              <a:ext uri="{FF2B5EF4-FFF2-40B4-BE49-F238E27FC236}">
                <a16:creationId xmlns:a16="http://schemas.microsoft.com/office/drawing/2014/main" id="{85DF0AC3-784A-4E6F-A348-FC1BB042BC8A}"/>
              </a:ext>
            </a:extLst>
          </p:cNvPr>
          <p:cNvSpPr txBox="1">
            <a:spLocks/>
          </p:cNvSpPr>
          <p:nvPr/>
        </p:nvSpPr>
        <p:spPr>
          <a:xfrm>
            <a:off x="3844325" y="805325"/>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algn="ctr">
              <a:buSzPts val="2200"/>
            </a:pPr>
            <a:r>
              <a:rPr lang="id-ID" sz="2400" dirty="0">
                <a:latin typeface="Montserrat Light" panose="020B0604020202020204" charset="0"/>
              </a:rPr>
              <a:t>Mengetahui dan m</a:t>
            </a:r>
            <a:r>
              <a:rPr lang="en-ID" sz="2400" dirty="0" err="1">
                <a:latin typeface="Montserrat Light" panose="020B0604020202020204" charset="0"/>
              </a:rPr>
              <a:t>enganalisis</a:t>
            </a:r>
            <a:r>
              <a:rPr lang="en-ID" sz="2400" dirty="0">
                <a:latin typeface="Montserrat Light" panose="020B0604020202020204" charset="0"/>
              </a:rPr>
              <a:t> </a:t>
            </a:r>
            <a:r>
              <a:rPr lang="en-ID" sz="2400" dirty="0" err="1">
                <a:latin typeface="Montserrat Light" panose="020B0604020202020204" charset="0"/>
              </a:rPr>
              <a:t>implementasi</a:t>
            </a:r>
            <a:r>
              <a:rPr lang="en-ID" sz="2400" dirty="0">
                <a:latin typeface="Montserrat Light" panose="020B0604020202020204" charset="0"/>
              </a:rPr>
              <a:t> </a:t>
            </a:r>
            <a:r>
              <a:rPr lang="en-ID" sz="2400" dirty="0" err="1">
                <a:latin typeface="Montserrat Light" panose="020B0604020202020204" charset="0"/>
              </a:rPr>
              <a:t>algoritma</a:t>
            </a:r>
            <a:r>
              <a:rPr lang="en-ID" sz="2400" dirty="0">
                <a:latin typeface="Montserrat Light" panose="020B0604020202020204" charset="0"/>
              </a:rPr>
              <a:t> </a:t>
            </a:r>
            <a:r>
              <a:rPr lang="id-ID" sz="2400" i="1" dirty="0">
                <a:latin typeface="Montserrat Light" panose="020B0604020202020204" charset="0"/>
              </a:rPr>
              <a:t>Latent Dirichlet </a:t>
            </a:r>
            <a:r>
              <a:rPr lang="en-US" sz="2400" i="1" dirty="0">
                <a:latin typeface="Montserrat Light" panose="020B0604020202020204" charset="0"/>
              </a:rPr>
              <a:t>A</a:t>
            </a:r>
            <a:r>
              <a:rPr lang="id-ID" sz="2400" i="1" dirty="0">
                <a:latin typeface="Montserrat Light" panose="020B0604020202020204" charset="0"/>
              </a:rPr>
              <a:t>llocation</a:t>
            </a:r>
            <a:r>
              <a:rPr lang="id-ID" sz="2400" dirty="0">
                <a:latin typeface="Montserrat Light" panose="020B0604020202020204" charset="0"/>
              </a:rPr>
              <a:t> </a:t>
            </a:r>
            <a:r>
              <a:rPr lang="en-ID" sz="2400" dirty="0" err="1">
                <a:latin typeface="Montserrat Light" panose="020B0604020202020204" charset="0"/>
              </a:rPr>
              <a:t>dalam</a:t>
            </a:r>
            <a:r>
              <a:rPr lang="en-ID" sz="2400" dirty="0">
                <a:latin typeface="Montserrat Light" panose="020B0604020202020204" charset="0"/>
              </a:rPr>
              <a:t> </a:t>
            </a:r>
            <a:r>
              <a:rPr lang="en-ID" sz="2400" dirty="0" err="1">
                <a:latin typeface="Montserrat Light" panose="020B0604020202020204" charset="0"/>
              </a:rPr>
              <a:t>penentuan</a:t>
            </a:r>
            <a:r>
              <a:rPr lang="en-ID" sz="2400" dirty="0">
                <a:latin typeface="Montserrat Light" panose="020B0604020202020204" charset="0"/>
              </a:rPr>
              <a:t> </a:t>
            </a:r>
            <a:r>
              <a:rPr lang="id-ID" sz="2400" dirty="0">
                <a:latin typeface="Montserrat Light" panose="020B0604020202020204" charset="0"/>
              </a:rPr>
              <a:t>topik dari tulis</a:t>
            </a:r>
            <a:r>
              <a:rPr lang="en-US" sz="2400" dirty="0">
                <a:latin typeface="Montserrat Light" panose="020B0604020202020204" charset="0"/>
              </a:rPr>
              <a:t>a</a:t>
            </a:r>
            <a:r>
              <a:rPr lang="id-ID" sz="2400" dirty="0">
                <a:latin typeface="Montserrat Light" panose="020B0604020202020204" charset="0"/>
              </a:rPr>
              <a:t>n teks pendek dalam media sosial Twitter.</a:t>
            </a:r>
            <a:r>
              <a:rPr lang="id-ID" sz="2400" i="1" dirty="0">
                <a:latin typeface="Montserrat Light" panose="020B0604020202020204" charset="0"/>
              </a:rPr>
              <a:t>	</a:t>
            </a:r>
            <a:endParaRPr lang="en-ID" sz="2400" dirty="0">
              <a:latin typeface="Montserrat Light" panose="020B0604020202020204" charset="0"/>
            </a:endParaRPr>
          </a:p>
          <a:p>
            <a:pPr marL="457200" indent="-368300" algn="ctr">
              <a:buSzPts val="2200"/>
              <a:buFont typeface="Arial"/>
              <a:buChar char="◦"/>
            </a:pPr>
            <a:endParaRPr lang="id-ID" sz="3600" dirty="0">
              <a:solidFill>
                <a:schemeClr val="tx1"/>
              </a:solidFill>
              <a:latin typeface="Montserrat Light" panose="020B0604020202020204" charset="0"/>
            </a:endParaRPr>
          </a:p>
        </p:txBody>
      </p:sp>
    </p:spTree>
    <p:extLst>
      <p:ext uri="{BB962C8B-B14F-4D97-AF65-F5344CB8AC3E}">
        <p14:creationId xmlns:p14="http://schemas.microsoft.com/office/powerpoint/2010/main" val="131185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id-ID" sz="2400" dirty="0"/>
              <a:t>KERANGKA TEORITIK</a:t>
            </a:r>
            <a:endParaRPr lang="en-US" dirty="0"/>
          </a:p>
        </p:txBody>
      </p:sp>
      <p:sp>
        <p:nvSpPr>
          <p:cNvPr id="169" name="Google Shape;169;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97;p18">
            <a:extLst>
              <a:ext uri="{FF2B5EF4-FFF2-40B4-BE49-F238E27FC236}">
                <a16:creationId xmlns:a16="http://schemas.microsoft.com/office/drawing/2014/main" id="{E68C8884-2F0A-4173-AFA5-710225771D67}"/>
              </a:ext>
            </a:extLst>
          </p:cNvPr>
          <p:cNvSpPr txBox="1">
            <a:spLocks/>
          </p:cNvSpPr>
          <p:nvPr/>
        </p:nvSpPr>
        <p:spPr>
          <a:xfrm>
            <a:off x="3844325" y="805325"/>
            <a:ext cx="4842600" cy="35481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nSpc>
                <a:spcPct val="200000"/>
              </a:lnSpc>
              <a:buFont typeface="+mj-lt"/>
              <a:buAutoNum type="arabicPeriod"/>
            </a:pPr>
            <a:r>
              <a:rPr lang="id-ID" sz="1800" b="1" dirty="0">
                <a:solidFill>
                  <a:schemeClr val="tx1"/>
                </a:solidFill>
                <a:latin typeface="Montserrat Light" panose="020B0604020202020204" charset="0"/>
              </a:rPr>
              <a:t>Deteksi Topik</a:t>
            </a:r>
          </a:p>
          <a:p>
            <a:pPr marL="342900" lvl="0" indent="-342900">
              <a:lnSpc>
                <a:spcPct val="200000"/>
              </a:lnSpc>
              <a:buFont typeface="+mj-lt"/>
              <a:buAutoNum type="arabicPeriod"/>
            </a:pPr>
            <a:r>
              <a:rPr lang="en-ID" sz="1800" b="1" dirty="0">
                <a:latin typeface="Montserrat Light" panose="020B0604020202020204" charset="0"/>
              </a:rPr>
              <a:t>Latent Dirichlet Allocation</a:t>
            </a:r>
            <a:endParaRPr lang="id-ID" sz="1800" b="1" dirty="0">
              <a:latin typeface="Montserrat Light" panose="020B0604020202020204" charset="0"/>
            </a:endParaRPr>
          </a:p>
          <a:p>
            <a:pPr marL="342900" lvl="0" indent="-342900">
              <a:lnSpc>
                <a:spcPct val="200000"/>
              </a:lnSpc>
              <a:buFont typeface="+mj-lt"/>
              <a:buAutoNum type="arabicPeriod"/>
            </a:pPr>
            <a:r>
              <a:rPr lang="id-ID" sz="1800" b="1" dirty="0">
                <a:solidFill>
                  <a:schemeClr val="tx1"/>
                </a:solidFill>
                <a:latin typeface="Montserrat Light" panose="020B0604020202020204" charset="0"/>
              </a:rPr>
              <a:t>Politik</a:t>
            </a:r>
          </a:p>
          <a:p>
            <a:pPr marL="342900" lvl="0" indent="-342900">
              <a:lnSpc>
                <a:spcPct val="200000"/>
              </a:lnSpc>
              <a:buFont typeface="+mj-lt"/>
              <a:buAutoNum type="arabicPeriod"/>
            </a:pPr>
            <a:r>
              <a:rPr lang="id-ID" sz="1800" b="1" dirty="0">
                <a:solidFill>
                  <a:schemeClr val="tx1"/>
                </a:solidFill>
                <a:latin typeface="Montserrat Light" panose="020B0604020202020204" charset="0"/>
              </a:rPr>
              <a:t>Twitter </a:t>
            </a:r>
          </a:p>
        </p:txBody>
      </p:sp>
    </p:spTree>
    <p:extLst>
      <p:ext uri="{BB962C8B-B14F-4D97-AF65-F5344CB8AC3E}">
        <p14:creationId xmlns:p14="http://schemas.microsoft.com/office/powerpoint/2010/main" val="202475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F507-74E2-419E-BD76-01A3A3DC45FA}"/>
              </a:ext>
            </a:extLst>
          </p:cNvPr>
          <p:cNvSpPr>
            <a:spLocks noGrp="1"/>
          </p:cNvSpPr>
          <p:nvPr>
            <p:ph type="title"/>
          </p:nvPr>
        </p:nvSpPr>
        <p:spPr/>
        <p:txBody>
          <a:bodyPr/>
          <a:lstStyle/>
          <a:p>
            <a:r>
              <a:rPr lang="id-ID" sz="2000" dirty="0"/>
              <a:t>LATENT DIRICHLET ALLOCATION</a:t>
            </a:r>
            <a:endParaRPr lang="en-ID" sz="1800" dirty="0"/>
          </a:p>
        </p:txBody>
      </p:sp>
      <p:sp>
        <p:nvSpPr>
          <p:cNvPr id="4" name="Slide Number Placeholder 3">
            <a:extLst>
              <a:ext uri="{FF2B5EF4-FFF2-40B4-BE49-F238E27FC236}">
                <a16:creationId xmlns:a16="http://schemas.microsoft.com/office/drawing/2014/main" id="{E5619451-5456-4431-8A5E-321B67750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1A1083D1-3C5A-4797-9FDE-E809DDCCD93F}"/>
              </a:ext>
            </a:extLst>
          </p:cNvPr>
          <p:cNvSpPr txBox="1"/>
          <p:nvPr/>
        </p:nvSpPr>
        <p:spPr>
          <a:xfrm>
            <a:off x="3343275" y="911700"/>
            <a:ext cx="5676484" cy="2062103"/>
          </a:xfrm>
          <a:prstGeom prst="rect">
            <a:avLst/>
          </a:prstGeom>
          <a:noFill/>
        </p:spPr>
        <p:txBody>
          <a:bodyPr wrap="square" rtlCol="0">
            <a:spAutoFit/>
          </a:bodyPr>
          <a:lstStyle/>
          <a:p>
            <a:r>
              <a:rPr lang="id-ID" sz="1600" dirty="0">
                <a:solidFill>
                  <a:schemeClr val="tx1"/>
                </a:solidFill>
                <a:latin typeface="Montserrat Light" panose="020B0604020202020204" charset="0"/>
              </a:rPr>
              <a:t>L</a:t>
            </a:r>
            <a:r>
              <a:rPr lang="en-ID" sz="1600" dirty="0">
                <a:solidFill>
                  <a:schemeClr val="tx1"/>
                </a:solidFill>
                <a:latin typeface="Montserrat Light" panose="020B0604020202020204" charset="0"/>
              </a:rPr>
              <a:t>DA</a:t>
            </a:r>
            <a:r>
              <a:rPr lang="id-ID" sz="1600" dirty="0">
                <a:solidFill>
                  <a:schemeClr val="tx1"/>
                </a:solidFill>
                <a:latin typeface="Montserrat Light" panose="020B0604020202020204" charset="0"/>
              </a:rPr>
              <a:t> adalah salah satu metode dari topic modeling yang artinya memiliki sifat </a:t>
            </a:r>
            <a:r>
              <a:rPr lang="en-ID" sz="1600" dirty="0">
                <a:latin typeface="Montserrat Light" panose="020B0604020202020204" charset="0"/>
              </a:rPr>
              <a:t>unsupervised learning </a:t>
            </a:r>
            <a:r>
              <a:rPr lang="id-ID" sz="1600" dirty="0">
                <a:latin typeface="Montserrat Light" panose="020B0604020202020204" charset="0"/>
              </a:rPr>
              <a:t>atau</a:t>
            </a:r>
            <a:r>
              <a:rPr lang="en-ID" sz="1600" dirty="0">
                <a:latin typeface="Montserrat Light" panose="020B0604020202020204" charset="0"/>
              </a:rPr>
              <a:t> </a:t>
            </a:r>
            <a:r>
              <a:rPr lang="en-ID" sz="1600" dirty="0" err="1">
                <a:latin typeface="Montserrat Light" panose="020B0604020202020204" charset="0"/>
              </a:rPr>
              <a:t>tidak</a:t>
            </a:r>
            <a:r>
              <a:rPr lang="en-ID" sz="1600" dirty="0">
                <a:latin typeface="Montserrat Light" panose="020B0604020202020204" charset="0"/>
              </a:rPr>
              <a:t> </a:t>
            </a:r>
            <a:r>
              <a:rPr lang="en-ID" sz="1600" dirty="0" err="1">
                <a:latin typeface="Montserrat Light" panose="020B0604020202020204" charset="0"/>
              </a:rPr>
              <a:t>membutuhkan</a:t>
            </a:r>
            <a:r>
              <a:rPr lang="en-ID" sz="1600" dirty="0">
                <a:latin typeface="Montserrat Light" panose="020B0604020202020204" charset="0"/>
              </a:rPr>
              <a:t> data </a:t>
            </a:r>
            <a:r>
              <a:rPr lang="en-ID" sz="1600" dirty="0" err="1">
                <a:latin typeface="Montserrat Light" panose="020B0604020202020204" charset="0"/>
              </a:rPr>
              <a:t>berlabel.bisa</a:t>
            </a:r>
            <a:r>
              <a:rPr lang="en-ID" sz="1600" dirty="0">
                <a:latin typeface="Montserrat Light" panose="020B0604020202020204" charset="0"/>
              </a:rPr>
              <a:t> </a:t>
            </a:r>
            <a:r>
              <a:rPr lang="en-ID" sz="1600" dirty="0" err="1">
                <a:latin typeface="Montserrat Light" panose="020B0604020202020204" charset="0"/>
              </a:rPr>
              <a:t>dikatakan</a:t>
            </a:r>
            <a:r>
              <a:rPr lang="en-ID" sz="1600" dirty="0">
                <a:latin typeface="Montserrat Light" panose="020B0604020202020204" charset="0"/>
              </a:rPr>
              <a:t> topic modelling </a:t>
            </a:r>
            <a:r>
              <a:rPr lang="en-ID" sz="1600" dirty="0" err="1">
                <a:latin typeface="Montserrat Light" panose="020B0604020202020204" charset="0"/>
              </a:rPr>
              <a:t>bekerja</a:t>
            </a:r>
            <a:r>
              <a:rPr lang="en-ID" sz="1600" dirty="0">
                <a:latin typeface="Montserrat Light" panose="020B0604020202020204" charset="0"/>
              </a:rPr>
              <a:t> </a:t>
            </a:r>
            <a:r>
              <a:rPr lang="en-ID" sz="1600" dirty="0" err="1">
                <a:latin typeface="Montserrat Light" panose="020B0604020202020204" charset="0"/>
              </a:rPr>
              <a:t>seperti</a:t>
            </a:r>
            <a:r>
              <a:rPr lang="en-ID" sz="1600" dirty="0">
                <a:latin typeface="Montserrat Light" panose="020B0604020202020204" charset="0"/>
              </a:rPr>
              <a:t> clustering </a:t>
            </a:r>
            <a:r>
              <a:rPr lang="en-ID" sz="1600" dirty="0" err="1">
                <a:latin typeface="Montserrat Light" panose="020B0604020202020204" charset="0"/>
              </a:rPr>
              <a:t>dengan</a:t>
            </a:r>
            <a:r>
              <a:rPr lang="en-ID" sz="1600" dirty="0">
                <a:latin typeface="Montserrat Light" panose="020B0604020202020204" charset="0"/>
              </a:rPr>
              <a:t> </a:t>
            </a:r>
            <a:r>
              <a:rPr lang="en-ID" sz="1600" dirty="0" err="1">
                <a:latin typeface="Montserrat Light" panose="020B0604020202020204" charset="0"/>
              </a:rPr>
              <a:t>mengelompokan</a:t>
            </a:r>
            <a:r>
              <a:rPr lang="en-ID" sz="1600" dirty="0">
                <a:latin typeface="Montserrat Light" panose="020B0604020202020204" charset="0"/>
              </a:rPr>
              <a:t> </a:t>
            </a:r>
            <a:r>
              <a:rPr lang="en-ID" sz="1600" dirty="0" err="1">
                <a:latin typeface="Montserrat Light" panose="020B0604020202020204" charset="0"/>
              </a:rPr>
              <a:t>dokumen</a:t>
            </a:r>
            <a:r>
              <a:rPr lang="en-ID" sz="1600" dirty="0">
                <a:latin typeface="Montserrat Light" panose="020B0604020202020204" charset="0"/>
              </a:rPr>
              <a:t> </a:t>
            </a:r>
            <a:r>
              <a:rPr lang="en-ID" sz="1600" dirty="0" err="1">
                <a:latin typeface="Montserrat Light" panose="020B0604020202020204" charset="0"/>
              </a:rPr>
              <a:t>berdasarkan</a:t>
            </a:r>
            <a:r>
              <a:rPr lang="en-ID" sz="1600" dirty="0">
                <a:latin typeface="Montserrat Light" panose="020B0604020202020204" charset="0"/>
              </a:rPr>
              <a:t> </a:t>
            </a:r>
            <a:r>
              <a:rPr lang="en-ID" sz="1600" dirty="0" err="1">
                <a:latin typeface="Montserrat Light" panose="020B0604020202020204" charset="0"/>
              </a:rPr>
              <a:t>kemiripanya</a:t>
            </a:r>
            <a:r>
              <a:rPr lang="en-ID" sz="1600" dirty="0">
                <a:latin typeface="Montserrat Light" panose="020B0604020202020204" charset="0"/>
              </a:rPr>
              <a:t>, </a:t>
            </a:r>
            <a:r>
              <a:rPr lang="en-ID" sz="1600" dirty="0" err="1">
                <a:latin typeface="Montserrat Light" panose="020B0604020202020204" charset="0"/>
              </a:rPr>
              <a:t>tetapi</a:t>
            </a:r>
            <a:r>
              <a:rPr lang="en-ID" sz="1600" dirty="0">
                <a:latin typeface="Montserrat Light" panose="020B0604020202020204" charset="0"/>
              </a:rPr>
              <a:t> topic modelling </a:t>
            </a:r>
            <a:r>
              <a:rPr lang="en-ID" sz="1600" dirty="0" err="1">
                <a:latin typeface="Montserrat Light" panose="020B0604020202020204" charset="0"/>
              </a:rPr>
              <a:t>mempunyai</a:t>
            </a:r>
            <a:r>
              <a:rPr lang="en-ID" sz="1600" dirty="0">
                <a:latin typeface="Montserrat Light" panose="020B0604020202020204" charset="0"/>
              </a:rPr>
              <a:t> </a:t>
            </a:r>
            <a:r>
              <a:rPr lang="en-ID" sz="1600" dirty="0" err="1">
                <a:latin typeface="Montserrat Light" panose="020B0604020202020204" charset="0"/>
              </a:rPr>
              <a:t>tujuan</a:t>
            </a:r>
            <a:r>
              <a:rPr lang="en-ID" sz="1600" dirty="0">
                <a:latin typeface="Montserrat Light" panose="020B0604020202020204" charset="0"/>
              </a:rPr>
              <a:t> yang </a:t>
            </a:r>
            <a:r>
              <a:rPr lang="en-ID" sz="1600" dirty="0" err="1">
                <a:latin typeface="Montserrat Light" panose="020B0604020202020204" charset="0"/>
              </a:rPr>
              <a:t>lebih</a:t>
            </a:r>
            <a:r>
              <a:rPr lang="en-ID" sz="1600" dirty="0">
                <a:latin typeface="Montserrat Light" panose="020B0604020202020204" charset="0"/>
              </a:rPr>
              <a:t> </a:t>
            </a:r>
            <a:r>
              <a:rPr lang="en-ID" sz="1600" dirty="0" err="1">
                <a:latin typeface="Montserrat Light" panose="020B0604020202020204" charset="0"/>
              </a:rPr>
              <a:t>spesifik</a:t>
            </a:r>
            <a:r>
              <a:rPr lang="en-ID" sz="1600" dirty="0">
                <a:latin typeface="Montserrat Light" panose="020B0604020202020204" charset="0"/>
              </a:rPr>
              <a:t> </a:t>
            </a:r>
            <a:r>
              <a:rPr lang="en-ID" sz="1600" dirty="0" err="1">
                <a:latin typeface="Montserrat Light" panose="020B0604020202020204" charset="0"/>
              </a:rPr>
              <a:t>yaitu</a:t>
            </a:r>
            <a:r>
              <a:rPr lang="en-ID" sz="1600" dirty="0">
                <a:latin typeface="Montserrat Light" panose="020B0604020202020204" charset="0"/>
              </a:rPr>
              <a:t> </a:t>
            </a:r>
            <a:r>
              <a:rPr lang="id-ID" sz="1600" dirty="0">
                <a:latin typeface="Montserrat Light" panose="020B0604020202020204" charset="0"/>
              </a:rPr>
              <a:t>memukan pola topik acak pada kumpulan dokumen</a:t>
            </a:r>
            <a:endParaRPr lang="en-ID" sz="1600" dirty="0">
              <a:solidFill>
                <a:schemeClr val="tx1"/>
              </a:solidFill>
              <a:latin typeface="Montserrat Light" panose="020B0604020202020204" charset="0"/>
            </a:endParaRPr>
          </a:p>
        </p:txBody>
      </p:sp>
      <p:sp>
        <p:nvSpPr>
          <p:cNvPr id="5" name="TextBox 4">
            <a:extLst>
              <a:ext uri="{FF2B5EF4-FFF2-40B4-BE49-F238E27FC236}">
                <a16:creationId xmlns:a16="http://schemas.microsoft.com/office/drawing/2014/main" id="{2D27B859-C608-44BB-B123-7E5643FAA6B6}"/>
              </a:ext>
            </a:extLst>
          </p:cNvPr>
          <p:cNvSpPr txBox="1"/>
          <p:nvPr/>
        </p:nvSpPr>
        <p:spPr>
          <a:xfrm>
            <a:off x="3276600" y="3267075"/>
            <a:ext cx="5676484" cy="1384995"/>
          </a:xfrm>
          <a:prstGeom prst="rect">
            <a:avLst/>
          </a:prstGeom>
          <a:noFill/>
        </p:spPr>
        <p:txBody>
          <a:bodyPr wrap="square" rtlCol="0">
            <a:spAutoFit/>
          </a:bodyPr>
          <a:lstStyle/>
          <a:p>
            <a:r>
              <a:rPr lang="en-ID" dirty="0" err="1"/>
              <a:t>Menurut</a:t>
            </a:r>
            <a:r>
              <a:rPr lang="en-ID" dirty="0"/>
              <a:t> (</a:t>
            </a:r>
            <a:r>
              <a:rPr lang="en-ID" dirty="0" err="1"/>
              <a:t>Blei</a:t>
            </a:r>
            <a:r>
              <a:rPr lang="en-ID" dirty="0"/>
              <a:t>, 2003) </a:t>
            </a:r>
            <a:r>
              <a:rPr lang="en-ID" i="1" dirty="0"/>
              <a:t>Latent Dirichlet Allocation </a:t>
            </a:r>
            <a:r>
              <a:rPr lang="en-ID" dirty="0"/>
              <a:t>(LDA) </a:t>
            </a:r>
            <a:r>
              <a:rPr lang="en-ID" dirty="0" err="1"/>
              <a:t>merupakan</a:t>
            </a:r>
            <a:r>
              <a:rPr lang="en-ID" dirty="0"/>
              <a:t> model </a:t>
            </a:r>
            <a:r>
              <a:rPr lang="en-ID" dirty="0" err="1"/>
              <a:t>probabilistik</a:t>
            </a:r>
            <a:r>
              <a:rPr lang="en-ID" dirty="0"/>
              <a:t> generative </a:t>
            </a:r>
            <a:r>
              <a:rPr lang="en-ID" dirty="0" err="1"/>
              <a:t>dari</a:t>
            </a:r>
            <a:r>
              <a:rPr lang="en-ID" dirty="0"/>
              <a:t> </a:t>
            </a:r>
            <a:r>
              <a:rPr lang="en-ID" dirty="0" err="1"/>
              <a:t>kumpulan</a:t>
            </a:r>
            <a:r>
              <a:rPr lang="en-ID" dirty="0"/>
              <a:t> </a:t>
            </a:r>
            <a:r>
              <a:rPr lang="en-ID" dirty="0" err="1"/>
              <a:t>tulisan</a:t>
            </a:r>
            <a:r>
              <a:rPr lang="en-ID" dirty="0"/>
              <a:t> yang </a:t>
            </a:r>
            <a:r>
              <a:rPr lang="en-ID" dirty="0" err="1"/>
              <a:t>disebut</a:t>
            </a:r>
            <a:r>
              <a:rPr lang="en-ID" dirty="0"/>
              <a:t> </a:t>
            </a:r>
            <a:r>
              <a:rPr lang="en-ID" i="1" dirty="0"/>
              <a:t>corpus</a:t>
            </a:r>
            <a:r>
              <a:rPr lang="en-ID" dirty="0"/>
              <a:t>. Ide </a:t>
            </a:r>
            <a:r>
              <a:rPr lang="en-ID" dirty="0" err="1"/>
              <a:t>dasarnya</a:t>
            </a:r>
            <a:r>
              <a:rPr lang="en-ID" dirty="0"/>
              <a:t> </a:t>
            </a:r>
            <a:r>
              <a:rPr lang="en-ID" dirty="0" err="1"/>
              <a:t>adalah</a:t>
            </a:r>
            <a:r>
              <a:rPr lang="en-ID" dirty="0"/>
              <a:t> </a:t>
            </a:r>
            <a:r>
              <a:rPr lang="en-ID" dirty="0" err="1"/>
              <a:t>setiap</a:t>
            </a:r>
            <a:r>
              <a:rPr lang="en-ID" dirty="0"/>
              <a:t> </a:t>
            </a:r>
            <a:r>
              <a:rPr lang="id-ID" dirty="0"/>
              <a:t>dokumen adalah hasil presentasi berbagai macam topik acak, yang mana setiap topik memiliki karakter yang ditentukan berdasarkan distribusi kata-kata yang terdapat di dalamnya</a:t>
            </a:r>
            <a:endParaRPr lang="en-ID" dirty="0"/>
          </a:p>
        </p:txBody>
      </p:sp>
    </p:spTree>
    <p:extLst>
      <p:ext uri="{BB962C8B-B14F-4D97-AF65-F5344CB8AC3E}">
        <p14:creationId xmlns:p14="http://schemas.microsoft.com/office/powerpoint/2010/main" val="3288764349"/>
      </p:ext>
    </p:extLst>
  </p:cSld>
  <p:clrMapOvr>
    <a:masterClrMapping/>
  </p:clrMapOvr>
</p:sld>
</file>

<file path=ppt/theme/theme1.xml><?xml version="1.0" encoding="utf-8"?>
<a:theme xmlns:a="http://schemas.openxmlformats.org/drawingml/2006/main" name="Juli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961</Words>
  <Application>Microsoft Office PowerPoint</Application>
  <PresentationFormat>On-screen Show (16:9)</PresentationFormat>
  <Paragraphs>120</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Comic Sans MS</vt:lpstr>
      <vt:lpstr>Cambria Math</vt:lpstr>
      <vt:lpstr>Montserrat Light</vt:lpstr>
      <vt:lpstr>Arial</vt:lpstr>
      <vt:lpstr>Montserrat ExtraBold</vt:lpstr>
      <vt:lpstr>Juliet template</vt:lpstr>
      <vt:lpstr>ANALISIS &amp; IMPLEMENTASI ALGORITMA  LATENT DIRICHLET ALLOCATION  UNTUK SISTEM DETEKSI TOPIK POLITIK PADA TWITTER</vt:lpstr>
      <vt:lpstr>LATAR BELAKANG MASALAH</vt:lpstr>
      <vt:lpstr>LATAR BELAKANG MASALAH</vt:lpstr>
      <vt:lpstr>IDENTIFIKASI MASALAH</vt:lpstr>
      <vt:lpstr>BATASAN MASALAH</vt:lpstr>
      <vt:lpstr>RUMUSAN MASALAH</vt:lpstr>
      <vt:lpstr>TUJUAN PENELITIAN</vt:lpstr>
      <vt:lpstr>KERANGKA TEORITIK</vt:lpstr>
      <vt:lpstr>LATENT DIRICHLET ALLOCATION</vt:lpstr>
      <vt:lpstr>LATENT DIRICHLET ALLOCATION</vt:lpstr>
      <vt:lpstr>LATENT DIRICHLET ALLOCATION</vt:lpstr>
      <vt:lpstr>p(D│α,β)=∏1_(d=1)^M▒〖∫1▒〖p(θ_d |〗 α)(∏1_(n=1)^(N_d)▒∑1_(z_dn)▒〖p(z_dn│θ_d )p(w_dn│z_dn,β) 〖dθ〗_d 〗〗</vt:lpstr>
      <vt:lpstr>LATENT DIRICHLET ALLOCATION</vt:lpstr>
      <vt:lpstr>LATENT DIRICHLET ALLOCATION</vt:lpstr>
      <vt:lpstr>PENELITIAN RELEVAN</vt:lpstr>
      <vt:lpstr>KERANGKABERFIKIR</vt:lpstr>
      <vt:lpstr>PowerPoint Presentation</vt:lpstr>
      <vt:lpstr>DIAGRAM ALIR PENELITIAN</vt:lpstr>
      <vt:lpstr>PENGAMBILAN DATA</vt:lpstr>
      <vt:lpstr>PREPOCESSING</vt:lpstr>
      <vt:lpstr>LATENT DIRICHLET ALLOCATION</vt:lpstr>
      <vt:lpstr>EVALUASI</vt:lpstr>
      <vt:lpstr>Contoh visualisasi data dengan Matplotlib</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&amp; IMPLEMENTASI ALGORITMA  LATENT DIRICHLET ALLOCATION  UNTUK SISTEM DETEKSI TOPIK POLITIK PADA TWITTER</dc:title>
  <cp:lastModifiedBy>hudha nasution</cp:lastModifiedBy>
  <cp:revision>36</cp:revision>
  <dcterms:modified xsi:type="dcterms:W3CDTF">2019-07-22T07:43:08Z</dcterms:modified>
</cp:coreProperties>
</file>