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1" r:id="rId3"/>
    <p:sldId id="257" r:id="rId5"/>
    <p:sldId id="259" r:id="rId6"/>
    <p:sldId id="318" r:id="rId7"/>
    <p:sldId id="320" r:id="rId8"/>
    <p:sldId id="330" r:id="rId9"/>
    <p:sldId id="332" r:id="rId10"/>
    <p:sldId id="331" r:id="rId11"/>
    <p:sldId id="321" r:id="rId12"/>
    <p:sldId id="333" r:id="rId13"/>
    <p:sldId id="334" r:id="rId14"/>
    <p:sldId id="335" r:id="rId15"/>
    <p:sldId id="336" r:id="rId16"/>
    <p:sldId id="337" r:id="rId17"/>
    <p:sldId id="338" r:id="rId18"/>
    <p:sldId id="269" r:id="rId19"/>
    <p:sldId id="27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FFF"/>
    <a:srgbClr val="308BF2"/>
    <a:srgbClr val="73D1F7"/>
    <a:srgbClr val="0B5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8" autoAdjust="0"/>
    <p:restoredTop sz="94660"/>
  </p:normalViewPr>
  <p:slideViewPr>
    <p:cSldViewPr snapToGrid="0">
      <p:cViewPr varScale="1">
        <p:scale>
          <a:sx n="129" d="100"/>
          <a:sy n="129" d="100"/>
        </p:scale>
        <p:origin x="480" y="200"/>
      </p:cViewPr>
      <p:guideLst>
        <p:guide orient="horz" pos="2159"/>
        <p:guide pos="383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7AAE5-93A3-4FDF-AACB-1C73E1CD85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818B5-3625-41A0-AA76-2C0AC46C27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D818B5-3625-41A0-AA76-2C0AC46C270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4.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bg>
      <p:bgPr>
        <a:solidFill>
          <a:srgbClr val="73D1F7"/>
        </a:solidFill>
        <a:effectLst/>
      </p:bgPr>
    </p:bg>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srcRect/>
          <a:stretch>
            <a:fillRect/>
          </a:stretch>
        </p:blipFill>
        <p:spPr>
          <a:xfrm>
            <a:off x="4132375" y="0"/>
            <a:ext cx="8079175" cy="6848909"/>
          </a:xfrm>
          <a:prstGeom prst="rect">
            <a:avLst/>
          </a:prstGeom>
        </p:spPr>
      </p:pic>
      <p:pic>
        <p:nvPicPr>
          <p:cNvPr id="16" name="图片 15"/>
          <p:cNvPicPr>
            <a:picLocks noChangeAspect="1"/>
          </p:cNvPicPr>
          <p:nvPr userDrawn="1"/>
        </p:nvPicPr>
        <p:blipFill>
          <a:blip r:embed="rId3">
            <a:extLst>
              <a:ext uri="{BEBA8EAE-BF5A-486C-A8C5-ECC9F3942E4B}">
                <a14:imgProps xmlns:a14="http://schemas.microsoft.com/office/drawing/2010/main">
                  <a14:imgLayer r:embed="rId4">
                    <a14:imgEffect>
                      <a14:colorTemperature colorTemp="4700"/>
                    </a14:imgEffect>
                  </a14:imgLayer>
                </a14:imgProps>
              </a:ext>
            </a:extLst>
          </a:blip>
          <a:srcRect/>
          <a:stretch>
            <a:fillRect/>
          </a:stretch>
        </p:blipFill>
        <p:spPr>
          <a:xfrm>
            <a:off x="0" y="0"/>
            <a:ext cx="3743325" cy="2867025"/>
          </a:xfrm>
          <a:prstGeom prst="rect">
            <a:avLst/>
          </a:prstGeom>
        </p:spPr>
      </p:pic>
      <p:pic>
        <p:nvPicPr>
          <p:cNvPr id="18" name="图片 17"/>
          <p:cNvPicPr>
            <a:picLocks noChangeAspect="1"/>
          </p:cNvPicPr>
          <p:nvPr userDrawn="1"/>
        </p:nvPicPr>
        <p:blipFill>
          <a:blip r:embed="rId5"/>
          <a:srcRect/>
          <a:stretch>
            <a:fillRect/>
          </a:stretch>
        </p:blipFill>
        <p:spPr>
          <a:xfrm>
            <a:off x="0" y="0"/>
            <a:ext cx="3171825" cy="1943099"/>
          </a:xfrm>
          <a:prstGeom prst="rect">
            <a:avLst/>
          </a:prstGeom>
        </p:spPr>
      </p:pic>
      <p:pic>
        <p:nvPicPr>
          <p:cNvPr id="20" name="图片 19"/>
          <p:cNvPicPr>
            <a:picLocks noChangeAspect="1"/>
          </p:cNvPicPr>
          <p:nvPr userDrawn="1"/>
        </p:nvPicPr>
        <p:blipFill>
          <a:blip r:embed="rId6"/>
          <a:srcRect/>
          <a:stretch>
            <a:fillRect/>
          </a:stretch>
        </p:blipFill>
        <p:spPr>
          <a:xfrm>
            <a:off x="6960819" y="13636"/>
            <a:ext cx="5225463" cy="6848909"/>
          </a:xfrm>
          <a:prstGeom prst="rect">
            <a:avLst/>
          </a:prstGeom>
        </p:spPr>
      </p:pic>
      <p:pic>
        <p:nvPicPr>
          <p:cNvPr id="22" name="图片 21"/>
          <p:cNvPicPr>
            <a:picLocks noChangeAspect="1"/>
          </p:cNvPicPr>
          <p:nvPr userDrawn="1"/>
        </p:nvPicPr>
        <p:blipFill>
          <a:blip r:embed="rId7"/>
          <a:srcRect/>
          <a:stretch>
            <a:fillRect/>
          </a:stretch>
        </p:blipFill>
        <p:spPr>
          <a:xfrm>
            <a:off x="6257330" y="190247"/>
            <a:ext cx="5973771" cy="66586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Slide 11">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r>
              <a:rPr lang="tr-TR" altLang="zh-CN" dirty="0"/>
              <a:t> </a:t>
            </a:r>
            <a:endParaRPr lang="tr-TR" altLang="zh-CN" dirty="0"/>
          </a:p>
          <a:p>
            <a:pPr lvl="3"/>
            <a:r>
              <a:rPr lang="tr-TR" altLang="zh-CN" dirty="0"/>
              <a:t>Google </a:t>
            </a:r>
            <a:r>
              <a:rPr lang="tr-TR" altLang="zh-CN" dirty="0" err="1"/>
              <a:t>slides</a:t>
            </a:r>
            <a:endParaRPr lang="tr-TR" altLang="zh-CN" dirty="0"/>
          </a:p>
          <a:p>
            <a:pPr lvl="4"/>
            <a:r>
              <a:rPr lang="tr-TR" altLang="zh-CN" dirty="0" err="1"/>
              <a:t>presentation</a:t>
            </a:r>
            <a:r>
              <a:rPr lang="tr-TR" altLang="zh-CN" dirty="0"/>
              <a:t> </a:t>
            </a:r>
            <a:r>
              <a:rPr lang="tr-TR" altLang="zh-CN" dirty="0" err="1"/>
              <a:t>for</a:t>
            </a:r>
            <a:r>
              <a:rPr lang="tr-TR" altLang="zh-CN" dirty="0"/>
              <a:t> </a:t>
            </a:r>
            <a:r>
              <a:rPr lang="tr-TR" altLang="zh-CN" dirty="0" err="1"/>
              <a:t>you</a:t>
            </a:r>
            <a:r>
              <a:rPr lang="tr-TR" altLang="zh-CN" dirty="0"/>
              <a:t>.</a:t>
            </a:r>
            <a:endParaRPr lang="zh-CN" altLang="en-US" dirty="0"/>
          </a:p>
        </p:txBody>
      </p:sp>
      <p:sp>
        <p:nvSpPr>
          <p:cNvPr id="4" name="日期占位符 3"/>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Slide 12">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r>
              <a:rPr lang="tr-TR" altLang="zh-CN" dirty="0"/>
              <a:t> </a:t>
            </a:r>
            <a:endParaRPr lang="tr-TR" altLang="zh-CN" dirty="0"/>
          </a:p>
          <a:p>
            <a:pPr lvl="3"/>
            <a:r>
              <a:rPr lang="tr-TR" altLang="zh-CN" dirty="0"/>
              <a:t>Google </a:t>
            </a:r>
            <a:r>
              <a:rPr lang="tr-TR" altLang="zh-CN" dirty="0" err="1"/>
              <a:t>slides</a:t>
            </a:r>
            <a:endParaRPr lang="tr-TR" altLang="zh-CN" dirty="0"/>
          </a:p>
          <a:p>
            <a:pPr lvl="4"/>
            <a:r>
              <a:rPr lang="tr-TR" altLang="zh-CN" dirty="0" err="1"/>
              <a:t>presentation</a:t>
            </a:r>
            <a:r>
              <a:rPr lang="tr-TR" altLang="zh-CN" dirty="0"/>
              <a:t> </a:t>
            </a:r>
            <a:r>
              <a:rPr lang="tr-TR" altLang="zh-CN" dirty="0" err="1"/>
              <a:t>for</a:t>
            </a:r>
            <a:r>
              <a:rPr lang="tr-TR" altLang="zh-CN" dirty="0"/>
              <a:t> </a:t>
            </a:r>
            <a:r>
              <a:rPr lang="tr-TR" altLang="zh-CN" dirty="0" err="1"/>
              <a:t>you</a:t>
            </a:r>
            <a:r>
              <a:rPr lang="tr-TR" altLang="zh-CN" dirty="0"/>
              <a:t>.</a:t>
            </a:r>
            <a:endParaRPr lang="zh-CN" altLang="en-US" dirty="0"/>
          </a:p>
        </p:txBody>
      </p:sp>
      <p:sp>
        <p:nvSpPr>
          <p:cNvPr id="4" name="日期占位符 3"/>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2">
    <p:bg>
      <p:bgPr>
        <a:solidFill>
          <a:srgbClr val="73D1F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srcRect/>
          <a:stretch>
            <a:fillRect/>
          </a:stretch>
        </p:blipFill>
        <p:spPr>
          <a:xfrm>
            <a:off x="4132375" y="0"/>
            <a:ext cx="8079175" cy="6848908"/>
          </a:xfrm>
          <a:prstGeom prst="rect">
            <a:avLst/>
          </a:prstGeom>
        </p:spPr>
      </p:pic>
      <p:pic>
        <p:nvPicPr>
          <p:cNvPr id="13" name="图片 12"/>
          <p:cNvPicPr>
            <a:picLocks noChangeAspect="1"/>
          </p:cNvPicPr>
          <p:nvPr userDrawn="1"/>
        </p:nvPicPr>
        <p:blipFill>
          <a:blip r:embed="rId3"/>
          <a:srcRect/>
          <a:stretch>
            <a:fillRect/>
          </a:stretch>
        </p:blipFill>
        <p:spPr>
          <a:xfrm>
            <a:off x="0" y="0"/>
            <a:ext cx="3171825" cy="1943099"/>
          </a:xfrm>
          <a:prstGeom prst="rect">
            <a:avLst/>
          </a:prstGeom>
        </p:spPr>
      </p:pic>
      <p:pic>
        <p:nvPicPr>
          <p:cNvPr id="14" name="图片 13"/>
          <p:cNvPicPr>
            <a:picLocks noChangeAspect="1"/>
          </p:cNvPicPr>
          <p:nvPr userDrawn="1"/>
        </p:nvPicPr>
        <p:blipFill>
          <a:blip r:embed="rId4"/>
          <a:srcRect/>
          <a:stretch>
            <a:fillRect/>
          </a:stretch>
        </p:blipFill>
        <p:spPr>
          <a:xfrm>
            <a:off x="6960819" y="13636"/>
            <a:ext cx="5225463" cy="6848909"/>
          </a:xfrm>
          <a:prstGeom prst="rect">
            <a:avLst/>
          </a:prstGeom>
        </p:spPr>
      </p:pic>
      <p:pic>
        <p:nvPicPr>
          <p:cNvPr id="15" name="图片 14"/>
          <p:cNvPicPr>
            <a:picLocks noChangeAspect="1"/>
          </p:cNvPicPr>
          <p:nvPr userDrawn="1"/>
        </p:nvPicPr>
        <p:blipFill>
          <a:blip r:embed="rId5"/>
          <a:srcRect/>
          <a:stretch>
            <a:fillRect/>
          </a:stretch>
        </p:blipFill>
        <p:spPr>
          <a:xfrm>
            <a:off x="6257330" y="190247"/>
            <a:ext cx="5973771" cy="66586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7" name="矩形 6"/>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模板下载：</a:t>
            </a:r>
            <a:r>
              <a:rPr lang="en-US" altLang="zh-CN" sz="100" dirty="0">
                <a:solidFill>
                  <a:prstClr val="white"/>
                </a:solidFill>
                <a:latin typeface="Calibri" panose="020F0502020204030204"/>
                <a:ea typeface="SimSun" panose="02010600030101010101" pitchFamily="2" charset="-122"/>
              </a:rPr>
              <a:t>www.1ppt.com/moban/          </a:t>
            </a:r>
            <a:r>
              <a:rPr lang="zh-CN" altLang="en-US" sz="100" dirty="0">
                <a:solidFill>
                  <a:prstClr val="white"/>
                </a:solidFill>
                <a:latin typeface="Calibri" panose="020F0502020204030204"/>
                <a:ea typeface="SimSun" panose="02010600030101010101" pitchFamily="2" charset="-122"/>
              </a:rPr>
              <a:t>行业</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a:t>
            </a:r>
            <a:r>
              <a:rPr lang="en-US" altLang="zh-CN" sz="100" dirty="0">
                <a:solidFill>
                  <a:prstClr val="white"/>
                </a:solidFill>
                <a:latin typeface="Calibri" panose="020F0502020204030204"/>
                <a:ea typeface="SimSun" panose="02010600030101010101" pitchFamily="2" charset="-122"/>
              </a:rPr>
              <a:t>www.1ppt.com/hangye/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节日</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a:t>
            </a:r>
            <a:r>
              <a:rPr lang="en-US" altLang="zh-CN" sz="100" dirty="0">
                <a:solidFill>
                  <a:prstClr val="white"/>
                </a:solidFill>
                <a:latin typeface="Calibri" panose="020F0502020204030204"/>
                <a:ea typeface="SimSun" panose="02010600030101010101" pitchFamily="2" charset="-122"/>
              </a:rPr>
              <a:t>www.1ppt.com/jieri/          PPT</a:t>
            </a:r>
            <a:r>
              <a:rPr lang="zh-CN" altLang="en-US" sz="100" dirty="0">
                <a:solidFill>
                  <a:prstClr val="white"/>
                </a:solidFill>
                <a:latin typeface="Calibri" panose="020F0502020204030204"/>
                <a:ea typeface="SimSun" panose="02010600030101010101" pitchFamily="2" charset="-122"/>
              </a:rPr>
              <a:t>素材：</a:t>
            </a:r>
            <a:r>
              <a:rPr lang="en-US" altLang="zh-CN" sz="100" dirty="0">
                <a:solidFill>
                  <a:prstClr val="white"/>
                </a:solidFill>
                <a:latin typeface="Calibri" panose="020F0502020204030204"/>
                <a:ea typeface="SimSun" panose="02010600030101010101" pitchFamily="2" charset="-122"/>
              </a:rPr>
              <a:t>www.1ppt.com/sucai/</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背景图片：</a:t>
            </a:r>
            <a:r>
              <a:rPr lang="en-US" altLang="zh-CN" sz="100" dirty="0">
                <a:solidFill>
                  <a:prstClr val="white"/>
                </a:solidFill>
                <a:latin typeface="Calibri" panose="020F0502020204030204"/>
                <a:ea typeface="SimSun" panose="02010600030101010101" pitchFamily="2" charset="-122"/>
              </a:rPr>
              <a:t>www.1ppt.com/beijing/        PPT</a:t>
            </a:r>
            <a:r>
              <a:rPr lang="zh-CN" altLang="en-US" sz="100" dirty="0">
                <a:solidFill>
                  <a:prstClr val="white"/>
                </a:solidFill>
                <a:latin typeface="Calibri" panose="020F0502020204030204"/>
                <a:ea typeface="SimSun" panose="02010600030101010101" pitchFamily="2" charset="-122"/>
              </a:rPr>
              <a:t>图表：</a:t>
            </a:r>
            <a:r>
              <a:rPr lang="en-US" altLang="zh-CN" sz="100" dirty="0">
                <a:solidFill>
                  <a:prstClr val="white"/>
                </a:solidFill>
                <a:latin typeface="Calibri" panose="020F0502020204030204"/>
                <a:ea typeface="SimSun" panose="02010600030101010101" pitchFamily="2" charset="-122"/>
              </a:rPr>
              <a:t>www.1ppt.com/tubiao/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精美</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下载：</a:t>
            </a:r>
            <a:r>
              <a:rPr lang="en-US" altLang="zh-CN" sz="100" dirty="0">
                <a:solidFill>
                  <a:prstClr val="white"/>
                </a:solidFill>
                <a:latin typeface="Calibri" panose="020F0502020204030204"/>
                <a:ea typeface="SimSun" panose="02010600030101010101" pitchFamily="2" charset="-122"/>
              </a:rPr>
              <a:t>www.1ppt.com/xiazai/         PPT</a:t>
            </a:r>
            <a:r>
              <a:rPr lang="zh-CN" altLang="en-US" sz="100" dirty="0">
                <a:solidFill>
                  <a:prstClr val="white"/>
                </a:solidFill>
                <a:latin typeface="Calibri" panose="020F0502020204030204"/>
                <a:ea typeface="SimSun" panose="02010600030101010101" pitchFamily="2" charset="-122"/>
              </a:rPr>
              <a:t>教程： </a:t>
            </a:r>
            <a:r>
              <a:rPr lang="en-US" altLang="zh-CN" sz="100" dirty="0">
                <a:solidFill>
                  <a:prstClr val="white"/>
                </a:solidFill>
                <a:latin typeface="Calibri" panose="020F0502020204030204"/>
                <a:ea typeface="SimSun" panose="02010600030101010101" pitchFamily="2" charset="-122"/>
              </a:rPr>
              <a:t>www.1ppt.com/powerpoint/      </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课件：</a:t>
            </a:r>
            <a:r>
              <a:rPr lang="en-US" altLang="zh-CN" sz="100" dirty="0">
                <a:solidFill>
                  <a:prstClr val="white"/>
                </a:solidFill>
                <a:latin typeface="Calibri" panose="020F0502020204030204"/>
                <a:ea typeface="SimSun" panose="02010600030101010101" pitchFamily="2" charset="-122"/>
              </a:rPr>
              <a:t>www.1ppt.com/kejian/             </a:t>
            </a:r>
            <a:r>
              <a:rPr lang="zh-CN" altLang="en-US" sz="100" dirty="0">
                <a:solidFill>
                  <a:prstClr val="white"/>
                </a:solidFill>
                <a:latin typeface="Calibri" panose="020F0502020204030204"/>
                <a:ea typeface="SimSun" panose="02010600030101010101" pitchFamily="2" charset="-122"/>
              </a:rPr>
              <a:t>字体下载：</a:t>
            </a:r>
            <a:r>
              <a:rPr lang="en-US" altLang="zh-CN" sz="100" dirty="0">
                <a:solidFill>
                  <a:prstClr val="white"/>
                </a:solidFill>
                <a:latin typeface="Calibri" panose="020F0502020204030204"/>
                <a:ea typeface="SimSun" panose="02010600030101010101" pitchFamily="2" charset="-122"/>
              </a:rPr>
              <a:t>www.1ppt.com/ziti/</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工作总结</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a:t>
            </a:r>
            <a:r>
              <a:rPr lang="en-US" altLang="zh-CN" sz="100" dirty="0">
                <a:solidFill>
                  <a:prstClr val="white"/>
                </a:solidFill>
                <a:latin typeface="Calibri" panose="020F0502020204030204"/>
                <a:ea typeface="SimSun" panose="02010600030101010101" pitchFamily="2" charset="-122"/>
              </a:rPr>
              <a:t>www.1ppt.com/xiazai/zongjie/ </a:t>
            </a:r>
            <a:r>
              <a:rPr lang="zh-CN" altLang="en-US" sz="100" dirty="0">
                <a:solidFill>
                  <a:prstClr val="white"/>
                </a:solidFill>
                <a:latin typeface="Calibri" panose="020F0502020204030204"/>
                <a:ea typeface="SimSun" panose="02010600030101010101" pitchFamily="2" charset="-122"/>
              </a:rPr>
              <a:t>工作计划：</a:t>
            </a:r>
            <a:r>
              <a:rPr lang="en-US" altLang="zh-CN" sz="100" dirty="0">
                <a:solidFill>
                  <a:prstClr val="white"/>
                </a:solidFill>
                <a:latin typeface="Calibri" panose="020F0502020204030204"/>
                <a:ea typeface="SimSun" panose="02010600030101010101" pitchFamily="2" charset="-122"/>
              </a:rPr>
              <a:t>www.1ppt.com/xiazai/jihua/</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商务</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模板：</a:t>
            </a:r>
            <a:r>
              <a:rPr lang="en-US" altLang="zh-CN" sz="100" dirty="0">
                <a:solidFill>
                  <a:prstClr val="white"/>
                </a:solidFill>
                <a:latin typeface="Calibri" panose="020F0502020204030204"/>
                <a:ea typeface="SimSun" panose="02010600030101010101" pitchFamily="2" charset="-122"/>
              </a:rPr>
              <a:t>www.1ppt.com/moban/shangwu/  </a:t>
            </a:r>
            <a:r>
              <a:rPr lang="zh-CN" altLang="en-US" sz="100" dirty="0">
                <a:solidFill>
                  <a:prstClr val="white"/>
                </a:solidFill>
                <a:latin typeface="Calibri" panose="020F0502020204030204"/>
                <a:ea typeface="SimSun" panose="02010600030101010101" pitchFamily="2" charset="-122"/>
              </a:rPr>
              <a:t>个人简历</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a:t>
            </a:r>
            <a:r>
              <a:rPr lang="en-US" altLang="zh-CN" sz="100" dirty="0">
                <a:solidFill>
                  <a:prstClr val="white"/>
                </a:solidFill>
                <a:latin typeface="Calibri" panose="020F0502020204030204"/>
                <a:ea typeface="SimSun" panose="02010600030101010101" pitchFamily="2" charset="-122"/>
              </a:rPr>
              <a:t>www.1ppt.com/xiazai/jianli/  </a:t>
            </a:r>
            <a:endParaRPr lang="en-US" altLang="zh-CN" sz="100" dirty="0">
              <a:solidFill>
                <a:prstClr val="white"/>
              </a:solidFill>
              <a:latin typeface="Calibri" panose="020F0502020204030204"/>
              <a:ea typeface="SimSun" panose="02010600030101010101" pitchFamily="2" charset="-122"/>
            </a:endParaRPr>
          </a:p>
          <a:p>
            <a:r>
              <a:rPr lang="zh-CN" altLang="en-US" sz="100" dirty="0">
                <a:solidFill>
                  <a:prstClr val="white"/>
                </a:solidFill>
                <a:latin typeface="Calibri" panose="020F0502020204030204"/>
                <a:ea typeface="SimSun" panose="02010600030101010101" pitchFamily="2" charset="-122"/>
              </a:rPr>
              <a:t>毕业答辩</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a:t>
            </a:r>
            <a:r>
              <a:rPr lang="en-US" altLang="zh-CN" sz="100" dirty="0">
                <a:solidFill>
                  <a:prstClr val="white"/>
                </a:solidFill>
                <a:latin typeface="Calibri" panose="020F0502020204030204"/>
                <a:ea typeface="SimSun" panose="02010600030101010101" pitchFamily="2" charset="-122"/>
              </a:rPr>
              <a:t>www.1ppt.com/xiazai/dabian/  </a:t>
            </a:r>
            <a:r>
              <a:rPr lang="zh-CN" altLang="en-US" sz="100" dirty="0">
                <a:solidFill>
                  <a:prstClr val="white"/>
                </a:solidFill>
                <a:latin typeface="Calibri" panose="020F0502020204030204"/>
                <a:ea typeface="SimSun" panose="02010600030101010101" pitchFamily="2" charset="-122"/>
              </a:rPr>
              <a:t>工作汇报</a:t>
            </a:r>
            <a:r>
              <a:rPr lang="en-US" altLang="zh-CN" sz="100" dirty="0">
                <a:solidFill>
                  <a:prstClr val="white"/>
                </a:solidFill>
                <a:latin typeface="Calibri" panose="020F0502020204030204"/>
                <a:ea typeface="SimSun" panose="02010600030101010101" pitchFamily="2" charset="-122"/>
              </a:rPr>
              <a:t>PPT</a:t>
            </a:r>
            <a:r>
              <a:rPr lang="zh-CN" altLang="en-US" sz="100" dirty="0">
                <a:solidFill>
                  <a:prstClr val="white"/>
                </a:solidFill>
                <a:latin typeface="Calibri" panose="020F0502020204030204"/>
                <a:ea typeface="SimSun" panose="02010600030101010101" pitchFamily="2" charset="-122"/>
              </a:rPr>
              <a:t>：</a:t>
            </a:r>
            <a:r>
              <a:rPr lang="en-US" altLang="zh-CN" sz="100" dirty="0">
                <a:solidFill>
                  <a:prstClr val="white"/>
                </a:solidFill>
                <a:latin typeface="Calibri" panose="020F0502020204030204"/>
                <a:ea typeface="SimSun" panose="02010600030101010101" pitchFamily="2" charset="-122"/>
              </a:rPr>
              <a:t>www.1ppt.com/xiazai/huibao/    </a:t>
            </a:r>
            <a:endParaRPr lang="en-US" altLang="zh-CN" sz="100" dirty="0">
              <a:solidFill>
                <a:prstClr val="white"/>
              </a:solidFill>
              <a:latin typeface="Calibri" panose="020F0502020204030204"/>
              <a:ea typeface="SimSun" panose="02010600030101010101" pitchFamily="2" charset="-122"/>
            </a:endParaRPr>
          </a:p>
          <a:p>
            <a:r>
              <a:rPr lang="en-US" altLang="zh-CN" sz="100" dirty="0">
                <a:solidFill>
                  <a:prstClr val="white"/>
                </a:solidFill>
                <a:latin typeface="Calibri" panose="020F0502020204030204"/>
                <a:ea typeface="SimSun" panose="02010600030101010101" pitchFamily="2" charset="-122"/>
              </a:rPr>
              <a:t> </a:t>
            </a:r>
            <a:endParaRPr lang="en-US" altLang="zh-CN" sz="100" dirty="0">
              <a:solidFill>
                <a:prstClr val="white"/>
              </a:solidFill>
              <a:latin typeface="Calibri" panose="020F0502020204030204"/>
              <a:ea typeface="SimSun" panose="02010600030101010101" pitchFamily="2" charset="-122"/>
            </a:endParaRPr>
          </a:p>
        </p:txBody>
      </p:sp>
      <p:pic>
        <p:nvPicPr>
          <p:cNvPr id="12" name="图片 11"/>
          <p:cNvPicPr>
            <a:picLocks noChangeAspect="1"/>
          </p:cNvPicPr>
          <p:nvPr userDrawn="1"/>
        </p:nvPicPr>
        <p:blipFill>
          <a:blip r:embed="rId2"/>
          <a:srcRect/>
          <a:stretch>
            <a:fillRect/>
          </a:stretch>
        </p:blipFill>
        <p:spPr>
          <a:xfrm>
            <a:off x="4132375" y="0"/>
            <a:ext cx="8079175" cy="6848908"/>
          </a:xfrm>
          <a:prstGeom prst="rect">
            <a:avLst/>
          </a:prstGeom>
        </p:spPr>
      </p:pic>
      <p:pic>
        <p:nvPicPr>
          <p:cNvPr id="13" name="图片 12"/>
          <p:cNvPicPr>
            <a:picLocks noChangeAspect="1"/>
          </p:cNvPicPr>
          <p:nvPr userDrawn="1"/>
        </p:nvPicPr>
        <p:blipFill>
          <a:blip r:embed="rId3"/>
          <a:srcRect/>
          <a:stretch>
            <a:fillRect/>
          </a:stretch>
        </p:blipFill>
        <p:spPr>
          <a:xfrm>
            <a:off x="0" y="0"/>
            <a:ext cx="3171825" cy="1943099"/>
          </a:xfrm>
          <a:prstGeom prst="rect">
            <a:avLst/>
          </a:prstGeom>
        </p:spPr>
      </p:pic>
      <p:pic>
        <p:nvPicPr>
          <p:cNvPr id="14" name="图片 13"/>
          <p:cNvPicPr>
            <a:picLocks noChangeAspect="1"/>
          </p:cNvPicPr>
          <p:nvPr userDrawn="1"/>
        </p:nvPicPr>
        <p:blipFill>
          <a:blip r:embed="rId4"/>
          <a:srcRect/>
          <a:stretch>
            <a:fillRect/>
          </a:stretch>
        </p:blipFill>
        <p:spPr>
          <a:xfrm>
            <a:off x="6960819" y="13636"/>
            <a:ext cx="5225463" cy="6848909"/>
          </a:xfrm>
          <a:prstGeom prst="rect">
            <a:avLst/>
          </a:prstGeom>
        </p:spPr>
      </p:pic>
      <p:pic>
        <p:nvPicPr>
          <p:cNvPr id="15" name="图片 14"/>
          <p:cNvPicPr>
            <a:picLocks noChangeAspect="1"/>
          </p:cNvPicPr>
          <p:nvPr userDrawn="1"/>
        </p:nvPicPr>
        <p:blipFill>
          <a:blip r:embed="rId5"/>
          <a:srcRect/>
          <a:stretch>
            <a:fillRect/>
          </a:stretch>
        </p:blipFill>
        <p:spPr>
          <a:xfrm>
            <a:off x="6257330" y="190247"/>
            <a:ext cx="5973771" cy="66586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Layer>
                </a14:imgProps>
              </a:ext>
            </a:extLst>
          </a:blip>
          <a:srcRect/>
          <a:stretch>
            <a:fillRect/>
          </a:stretch>
        </p:blipFill>
        <p:spPr>
          <a:xfrm flipH="1">
            <a:off x="9444170" y="0"/>
            <a:ext cx="2747829" cy="2104571"/>
          </a:xfrm>
          <a:prstGeom prst="rect">
            <a:avLst/>
          </a:prstGeom>
        </p:spPr>
      </p:pic>
      <p:pic>
        <p:nvPicPr>
          <p:cNvPr id="9" name="图片 8"/>
          <p:cNvPicPr>
            <a:picLocks noChangeAspect="1"/>
          </p:cNvPicPr>
          <p:nvPr userDrawn="1"/>
        </p:nvPicPr>
        <p:blipFill>
          <a:blip r:embed="rId4"/>
          <a:srcRect/>
          <a:stretch>
            <a:fillRect/>
          </a:stretch>
        </p:blipFill>
        <p:spPr>
          <a:xfrm flipH="1">
            <a:off x="9863686" y="0"/>
            <a:ext cx="2328313" cy="14263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0"/>
            <a:ext cx="12188798"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Calibri Light" panose="020F0302020204030204" pitchFamily="34" charset="0"/>
                <a:cs typeface="Calibri Light" panose="020F0302020204030204" pitchFamily="34" charset="0"/>
              </a:defRPr>
            </a:lvl1pPr>
          </a:lstStyle>
          <a:p>
            <a:r>
              <a:rPr lang="tr-TR" altLang="zh-CN" dirty="0"/>
              <a:t>Freepptbackgrounds.net</a:t>
            </a:r>
            <a:endParaRPr lang="zh-CN" altLang="en-US" dirty="0"/>
          </a:p>
        </p:txBody>
      </p:sp>
      <p:sp>
        <p:nvSpPr>
          <p:cNvPr id="3" name="日期占位符 2"/>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r>
              <a:rPr lang="tr-TR" altLang="zh-CN" dirty="0"/>
              <a:t> </a:t>
            </a:r>
            <a:endParaRPr lang="tr-TR" altLang="zh-CN" dirty="0"/>
          </a:p>
          <a:p>
            <a:pPr lvl="3"/>
            <a:r>
              <a:rPr lang="tr-TR" altLang="zh-CN" dirty="0"/>
              <a:t>Google </a:t>
            </a:r>
            <a:r>
              <a:rPr lang="tr-TR" altLang="zh-CN" dirty="0" err="1"/>
              <a:t>slides</a:t>
            </a:r>
            <a:endParaRPr lang="tr-TR" altLang="zh-CN" dirty="0"/>
          </a:p>
          <a:p>
            <a:pPr lvl="4"/>
            <a:r>
              <a:rPr lang="tr-TR" altLang="zh-CN" dirty="0" err="1"/>
              <a:t>presentation</a:t>
            </a:r>
            <a:r>
              <a:rPr lang="tr-TR" altLang="zh-CN" dirty="0"/>
              <a:t> </a:t>
            </a:r>
            <a:r>
              <a:rPr lang="tr-TR" altLang="zh-CN" dirty="0" err="1"/>
              <a:t>for</a:t>
            </a:r>
            <a:r>
              <a:rPr lang="tr-TR" altLang="zh-CN" dirty="0"/>
              <a:t> </a:t>
            </a:r>
            <a:r>
              <a:rPr lang="tr-TR" altLang="zh-CN" dirty="0" err="1"/>
              <a:t>you</a:t>
            </a:r>
            <a:r>
              <a:rPr lang="tr-TR" altLang="zh-CN" dirty="0"/>
              <a:t>.</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FCF90F29-D7CF-4840-A571-C3F0C090C6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EE1531-3116-449A-9708-3396156CE9B7}"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r>
              <a:rPr lang="tr-TR" altLang="zh-CN" dirty="0"/>
              <a:t> </a:t>
            </a:r>
            <a:endParaRPr lang="tr-TR" altLang="zh-CN" dirty="0"/>
          </a:p>
          <a:p>
            <a:pPr lvl="3"/>
            <a:r>
              <a:rPr lang="tr-TR" altLang="zh-CN" dirty="0"/>
              <a:t>Google </a:t>
            </a:r>
            <a:r>
              <a:rPr lang="tr-TR" altLang="zh-CN" dirty="0" err="1"/>
              <a:t>slides</a:t>
            </a:r>
            <a:endParaRPr lang="tr-TR" altLang="zh-CN" dirty="0"/>
          </a:p>
          <a:p>
            <a:pPr lvl="4"/>
            <a:r>
              <a:rPr lang="tr-TR" altLang="zh-CN" dirty="0" err="1"/>
              <a:t>presentation</a:t>
            </a:r>
            <a:r>
              <a:rPr lang="tr-TR" altLang="zh-CN" dirty="0"/>
              <a:t> </a:t>
            </a:r>
            <a:r>
              <a:rPr lang="tr-TR" altLang="zh-CN" dirty="0" err="1"/>
              <a:t>for</a:t>
            </a:r>
            <a:r>
              <a:rPr lang="tr-TR" altLang="zh-CN" dirty="0"/>
              <a:t> </a:t>
            </a:r>
            <a:r>
              <a:rPr lang="tr-TR" altLang="zh-CN" dirty="0" err="1"/>
              <a:t>you</a:t>
            </a:r>
            <a:r>
              <a:rPr lang="tr-TR" altLang="zh-CN" dirty="0"/>
              <a:t>.</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90F29-D7CF-4840-A571-C3F0C090C6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E1531-3116-449A-9708-3396156CE9B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microsoft.com/office/2007/relationships/hdphoto" Target="../media/image14.wdp"/><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1.xml"/><Relationship Id="rId11" Type="http://schemas.openxmlformats.org/officeDocument/2006/relationships/slideLayout" Target="../slideLayouts/slideLayout6.xml"/><Relationship Id="rId10" Type="http://schemas.openxmlformats.org/officeDocument/2006/relationships/image" Target="../media/image18.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6.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27319" y="2348237"/>
            <a:ext cx="7445825" cy="1348841"/>
            <a:chOff x="827319" y="2348237"/>
            <a:chExt cx="7445825" cy="1348841"/>
          </a:xfrm>
        </p:grpSpPr>
        <p:sp>
          <p:nvSpPr>
            <p:cNvPr id="26" name="矩形: 圆顶角 25"/>
            <p:cNvSpPr/>
            <p:nvPr/>
          </p:nvSpPr>
          <p:spPr>
            <a:xfrm rot="16200000">
              <a:off x="3876041" y="-700025"/>
              <a:ext cx="1348380" cy="7445825"/>
            </a:xfrm>
            <a:prstGeom prst="round2SameRect">
              <a:avLst>
                <a:gd name="adj1" fmla="val 50000"/>
                <a:gd name="adj2"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sp>
          <p:nvSpPr>
            <p:cNvPr id="28" name="文本框 27"/>
            <p:cNvSpPr txBox="1"/>
            <p:nvPr/>
          </p:nvSpPr>
          <p:spPr>
            <a:xfrm>
              <a:off x="1375959" y="2348237"/>
              <a:ext cx="4622800" cy="1014730"/>
            </a:xfrm>
            <a:prstGeom prst="rect">
              <a:avLst/>
            </a:prstGeom>
            <a:noFill/>
          </p:spPr>
          <p:txBody>
            <a:bodyPr wrap="square" rtlCol="0">
              <a:spAutoFit/>
            </a:bodyPr>
            <a:lstStyle/>
            <a:p>
              <a:pPr algn="r"/>
              <a:r>
                <a:rPr lang="en-US" altLang="tr-TR" sz="6000" b="1" spc="300" dirty="0">
                  <a:solidFill>
                    <a:srgbClr val="0B58AD"/>
                  </a:solidFill>
                  <a:ea typeface="Microsoft YaHei" panose="020B0503020204020204" pitchFamily="34" charset="-122"/>
                  <a:cs typeface="Calibri Light" panose="020F0302020204030204" pitchFamily="34" charset="0"/>
                </a:rPr>
                <a:t>TESTING QA</a:t>
              </a:r>
              <a:endParaRPr lang="en-US" altLang="tr-TR" sz="6000" b="1" spc="300" dirty="0">
                <a:solidFill>
                  <a:srgbClr val="0B58AD"/>
                </a:solidFill>
                <a:ea typeface="Microsoft YaHei" panose="020B0503020204020204" pitchFamily="34" charset="-122"/>
                <a:cs typeface="Calibri Light" panose="020F0302020204030204" pitchFamily="34" charset="0"/>
              </a:endParaRPr>
            </a:p>
          </p:txBody>
        </p:sp>
        <p:sp>
          <p:nvSpPr>
            <p:cNvPr id="29" name="文本框 28"/>
            <p:cNvSpPr txBox="1"/>
            <p:nvPr/>
          </p:nvSpPr>
          <p:spPr>
            <a:xfrm>
              <a:off x="1182409" y="3268044"/>
              <a:ext cx="5274860" cy="398780"/>
            </a:xfrm>
            <a:prstGeom prst="rect">
              <a:avLst/>
            </a:prstGeom>
            <a:noFill/>
          </p:spPr>
          <p:txBody>
            <a:bodyPr wrap="square" rtlCol="0">
              <a:spAutoFit/>
            </a:bodyPr>
            <a:lstStyle/>
            <a:p>
              <a:pPr algn="ctr"/>
              <a:r>
                <a:rPr lang="en-US" altLang="zh-CN" sz="2000" i="1" dirty="0">
                  <a:solidFill>
                    <a:schemeClr val="bg1">
                      <a:lumMod val="50000"/>
                    </a:schemeClr>
                  </a:solidFill>
                  <a:latin typeface="Calibri" panose="020F0502020204030204" pitchFamily="34" charset="0"/>
                  <a:ea typeface="思源黑体 CN Light" panose="020B0300000000000000" pitchFamily="34" charset="-122"/>
                  <a:cs typeface="Calibri" panose="020F0502020204030204" pitchFamily="34" charset="0"/>
                </a:rPr>
                <a:t>Mohamad Ilman Huda - 201011402171</a:t>
              </a:r>
              <a:endParaRPr lang="zh-CN" altLang="en-US" sz="2000" i="1" dirty="0">
                <a:solidFill>
                  <a:schemeClr val="bg1">
                    <a:lumMod val="50000"/>
                  </a:schemeClr>
                </a:solidFill>
                <a:latin typeface="Calibri" panose="020F0502020204030204" pitchFamily="34" charset="0"/>
                <a:ea typeface="思源黑体 CN Light" panose="020B0300000000000000" pitchFamily="34" charset="-122"/>
                <a:cs typeface="Calibri" panose="020F0502020204030204" pitchFamily="34" charset="0"/>
              </a:endParaRPr>
            </a:p>
          </p:txBody>
        </p:sp>
      </p:grpSp>
      <p:pic>
        <p:nvPicPr>
          <p:cNvPr id="17" name="图片 16"/>
          <p:cNvPicPr>
            <a:picLocks noChangeAspect="1"/>
          </p:cNvPicPr>
          <p:nvPr/>
        </p:nvPicPr>
        <p:blipFill>
          <a:blip r:embed="rId1"/>
          <a:stretch>
            <a:fillRect/>
          </a:stretch>
        </p:blipFill>
        <p:spPr>
          <a:xfrm>
            <a:off x="6442755" y="3529012"/>
            <a:ext cx="4067175" cy="1495425"/>
          </a:xfrm>
          <a:prstGeom prst="rect">
            <a:avLst/>
          </a:prstGeom>
        </p:spPr>
      </p:pic>
      <p:pic>
        <p:nvPicPr>
          <p:cNvPr id="5" name="图片 4"/>
          <p:cNvPicPr>
            <a:picLocks noChangeAspect="1"/>
          </p:cNvPicPr>
          <p:nvPr/>
        </p:nvPicPr>
        <p:blipFill>
          <a:blip r:embed="rId2"/>
          <a:stretch>
            <a:fillRect/>
          </a:stretch>
        </p:blipFill>
        <p:spPr>
          <a:xfrm>
            <a:off x="6922473" y="1284331"/>
            <a:ext cx="2806700" cy="3791308"/>
          </a:xfrm>
          <a:prstGeom prst="rect">
            <a:avLst/>
          </a:prstGeom>
        </p:spPr>
      </p:pic>
      <p:pic>
        <p:nvPicPr>
          <p:cNvPr id="13" name="图片 12"/>
          <p:cNvPicPr>
            <a:picLocks noChangeAspect="1"/>
          </p:cNvPicPr>
          <p:nvPr/>
        </p:nvPicPr>
        <p:blipFill>
          <a:blip r:embed="rId3"/>
          <a:stretch>
            <a:fillRect/>
          </a:stretch>
        </p:blipFill>
        <p:spPr>
          <a:xfrm>
            <a:off x="8092961" y="2900362"/>
            <a:ext cx="1990725" cy="2124075"/>
          </a:xfrm>
          <a:prstGeom prst="rect">
            <a:avLst/>
          </a:prstGeom>
        </p:spPr>
      </p:pic>
      <p:pic>
        <p:nvPicPr>
          <p:cNvPr id="9" name="图片 8"/>
          <p:cNvPicPr>
            <a:picLocks noChangeAspect="1"/>
          </p:cNvPicPr>
          <p:nvPr/>
        </p:nvPicPr>
        <p:blipFill>
          <a:blip r:embed="rId4">
            <a:duotone>
              <a:schemeClr val="bg2">
                <a:shade val="45000"/>
                <a:satMod val="135000"/>
              </a:schemeClr>
              <a:prstClr val="white"/>
            </a:duotone>
          </a:blip>
          <a:stretch>
            <a:fillRect/>
          </a:stretch>
        </p:blipFill>
        <p:spPr>
          <a:xfrm>
            <a:off x="5887818" y="984294"/>
            <a:ext cx="600075" cy="600075"/>
          </a:xfrm>
          <a:prstGeom prst="rect">
            <a:avLst/>
          </a:prstGeom>
        </p:spPr>
      </p:pic>
      <p:pic>
        <p:nvPicPr>
          <p:cNvPr id="11" name="图片 10"/>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10929321" y="286522"/>
            <a:ext cx="1123950" cy="1123950"/>
          </a:xfrm>
          <a:prstGeom prst="rect">
            <a:avLst/>
          </a:prstGeom>
        </p:spPr>
      </p:pic>
      <p:pic>
        <p:nvPicPr>
          <p:cNvPr id="19" name="图片 18"/>
          <p:cNvPicPr>
            <a:picLocks noChangeAspect="1"/>
          </p:cNvPicPr>
          <p:nvPr/>
        </p:nvPicPr>
        <p:blipFill>
          <a:blip r:embed="rId7"/>
          <a:stretch>
            <a:fillRect/>
          </a:stretch>
        </p:blipFill>
        <p:spPr>
          <a:xfrm>
            <a:off x="10552396" y="3081337"/>
            <a:ext cx="1047750" cy="1943100"/>
          </a:xfrm>
          <a:prstGeom prst="rect">
            <a:avLst/>
          </a:prstGeom>
        </p:spPr>
      </p:pic>
      <p:pic>
        <p:nvPicPr>
          <p:cNvPr id="25" name="图片 24"/>
          <p:cNvPicPr>
            <a:picLocks noChangeAspect="1"/>
          </p:cNvPicPr>
          <p:nvPr/>
        </p:nvPicPr>
        <p:blipFill>
          <a:blip r:embed="rId8"/>
          <a:stretch>
            <a:fillRect/>
          </a:stretch>
        </p:blipFill>
        <p:spPr>
          <a:xfrm>
            <a:off x="9611961" y="1824429"/>
            <a:ext cx="723900" cy="1114425"/>
          </a:xfrm>
          <a:prstGeom prst="rect">
            <a:avLst/>
          </a:prstGeom>
        </p:spPr>
      </p:pic>
      <p:pic>
        <p:nvPicPr>
          <p:cNvPr id="15" name="图片 14"/>
          <p:cNvPicPr>
            <a:picLocks noChangeAspect="1"/>
          </p:cNvPicPr>
          <p:nvPr/>
        </p:nvPicPr>
        <p:blipFill>
          <a:blip r:embed="rId9"/>
          <a:stretch>
            <a:fillRect/>
          </a:stretch>
        </p:blipFill>
        <p:spPr>
          <a:xfrm>
            <a:off x="9788545" y="4262438"/>
            <a:ext cx="742950" cy="762000"/>
          </a:xfrm>
          <a:prstGeom prst="rect">
            <a:avLst/>
          </a:prstGeom>
        </p:spPr>
      </p:pic>
      <p:pic>
        <p:nvPicPr>
          <p:cNvPr id="31" name="图片 30"/>
          <p:cNvPicPr>
            <a:picLocks noChangeAspect="1"/>
          </p:cNvPicPr>
          <p:nvPr/>
        </p:nvPicPr>
        <p:blipFill>
          <a:blip r:embed="rId10"/>
          <a:stretch>
            <a:fillRect/>
          </a:stretch>
        </p:blipFill>
        <p:spPr>
          <a:xfrm flipH="1">
            <a:off x="6868858" y="2499296"/>
            <a:ext cx="1114425" cy="1619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49" presetClass="entr" presetSubtype="0" decel="100000" fill="hold" nodeType="withEffect">
                                  <p:stCondLst>
                                    <p:cond delay="20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 calcmode="lin" valueType="num">
                                      <p:cBhvr>
                                        <p:cTn id="12" dur="500" fill="hold"/>
                                        <p:tgtEl>
                                          <p:spTgt spid="13"/>
                                        </p:tgtEl>
                                        <p:attrNameLst>
                                          <p:attrName>style.rotation</p:attrName>
                                        </p:attrNameLst>
                                      </p:cBhvr>
                                      <p:tavLst>
                                        <p:tav tm="0">
                                          <p:val>
                                            <p:fltVal val="360"/>
                                          </p:val>
                                        </p:tav>
                                        <p:tav tm="100000">
                                          <p:val>
                                            <p:fltVal val="0"/>
                                          </p:val>
                                        </p:tav>
                                      </p:tavLst>
                                    </p:anim>
                                    <p:animEffect transition="in" filter="fade">
                                      <p:cBhvr>
                                        <p:cTn id="13" dur="500"/>
                                        <p:tgtEl>
                                          <p:spTgt spid="13"/>
                                        </p:tgtEl>
                                      </p:cBhvr>
                                    </p:animEffect>
                                  </p:childTnLst>
                                </p:cTn>
                              </p:par>
                              <p:par>
                                <p:cTn id="14" presetID="53" presetClass="entr" presetSubtype="16" fill="hold" nodeType="withEffect">
                                  <p:stCondLst>
                                    <p:cond delay="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par>
                                <p:cTn id="19" presetID="22" presetClass="entr" presetSubtype="4" fill="hold" nodeType="withEffect">
                                  <p:stCondLst>
                                    <p:cond delay="100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2" fill="hold" nodeType="withEffect">
                                  <p:stCondLst>
                                    <p:cond delay="130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30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Code</a:t>
              </a:r>
              <a:endParaRPr lang="zh-CN" altLang="en-US" sz="1600" b="1" dirty="0">
                <a:solidFill>
                  <a:schemeClr val="bg1"/>
                </a:solidFill>
                <a:cs typeface="Calibri Light" panose="020F0302020204030204" pitchFamily="34" charset="0"/>
              </a:endParaRPr>
            </a:p>
          </p:txBody>
        </p:sp>
      </p:grpSp>
      <p:sp>
        <p:nvSpPr>
          <p:cNvPr id="7" name="Text Box 6"/>
          <p:cNvSpPr txBox="1"/>
          <p:nvPr/>
        </p:nvSpPr>
        <p:spPr>
          <a:xfrm>
            <a:off x="1167765" y="1876425"/>
            <a:ext cx="4064000" cy="3138170"/>
          </a:xfrm>
          <a:prstGeom prst="rect">
            <a:avLst/>
          </a:prstGeom>
          <a:noFill/>
        </p:spPr>
        <p:txBody>
          <a:bodyPr wrap="square" rtlCol="0">
            <a:spAutoFit/>
          </a:bodyPr>
          <a:p>
            <a:r>
              <a:rPr lang="en-US"/>
              <a:t>Ada beberapa pustaka untuk melakukan testing yang mempermudah pekerjaan kita dalam mengatur test case. Salah satu modul Python yang paling populer untuk keperluan ini adalah PyUnittest. Pustaka ini biasanya sudah ada saat Python dipasang sehingga kita tak perlu repot memasangnya sendiri.</a:t>
            </a:r>
            <a:endParaRPr lang="en-US"/>
          </a:p>
          <a:p>
            <a:endParaRPr lang="en-US"/>
          </a:p>
          <a:p>
            <a:r>
              <a:rPr lang="en-US"/>
              <a:t>Dengan penambahan beberapa test case, program kita menjadi:</a:t>
            </a:r>
            <a:endParaRPr lang="en-US"/>
          </a:p>
        </p:txBody>
      </p:sp>
      <p:pic>
        <p:nvPicPr>
          <p:cNvPr id="4" name="Picture 3"/>
          <p:cNvPicPr>
            <a:picLocks noChangeAspect="1"/>
          </p:cNvPicPr>
          <p:nvPr/>
        </p:nvPicPr>
        <p:blipFill>
          <a:blip r:embed="rId1"/>
          <a:stretch>
            <a:fillRect/>
          </a:stretch>
        </p:blipFill>
        <p:spPr>
          <a:xfrm>
            <a:off x="5643245" y="1135380"/>
            <a:ext cx="5878195" cy="46202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Text Box 1"/>
          <p:cNvSpPr txBox="1"/>
          <p:nvPr/>
        </p:nvSpPr>
        <p:spPr>
          <a:xfrm>
            <a:off x="2972435" y="1579880"/>
            <a:ext cx="5965190" cy="4588510"/>
          </a:xfrm>
          <a:prstGeom prst="rect">
            <a:avLst/>
          </a:prstGeom>
          <a:noFill/>
        </p:spPr>
        <p:txBody>
          <a:bodyPr wrap="square" rtlCol="0">
            <a:noAutofit/>
          </a:bodyPr>
          <a:p>
            <a:pPr algn="l">
              <a:lnSpc>
                <a:spcPct val="150000"/>
              </a:lnSpc>
            </a:pPr>
            <a:r>
              <a:rPr lang="en-US" sz="1600"/>
              <a:t>Kondisi name == 'main' akan bernilai true jika program ini dijalankan lewat terminal, jadi program akan berjalan dengan normal saat kita menggunakan perintah python unittest_ilman.py.</a:t>
            </a:r>
            <a:endParaRPr lang="en-US" sz="1600"/>
          </a:p>
          <a:p>
            <a:pPr algn="l">
              <a:lnSpc>
                <a:spcPct val="150000"/>
              </a:lnSpc>
            </a:pPr>
            <a:endParaRPr lang="en-US" sz="1600"/>
          </a:p>
          <a:p>
            <a:pPr algn="l">
              <a:lnSpc>
                <a:spcPct val="150000"/>
              </a:lnSpc>
            </a:pPr>
            <a:r>
              <a:rPr lang="en-US" sz="1600"/>
              <a:t>Tes adalah fungsi-fungsi yang ada didalam sebuah kelas yang diturunkan dari unittest.TestCase dan tes-tes tersebut merupakan salah satu fungsi assert. Pada contoh kode di atas kita menggunakan assertEqual() yang membandingkan nilai yang dihasilkan oleh fungsi romannumeral() dengan nilai yang seharusnya.</a:t>
            </a:r>
            <a:endParaRPr lang="en-US" sz="16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Testing</a:t>
              </a:r>
              <a:endParaRPr lang="zh-CN" altLang="en-US" sz="1600" b="1" dirty="0">
                <a:solidFill>
                  <a:schemeClr val="bg1"/>
                </a:solidFill>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Text Box 1"/>
          <p:cNvSpPr txBox="1"/>
          <p:nvPr/>
        </p:nvSpPr>
        <p:spPr>
          <a:xfrm>
            <a:off x="901700" y="1331595"/>
            <a:ext cx="3436620" cy="396875"/>
          </a:xfrm>
          <a:prstGeom prst="rect">
            <a:avLst/>
          </a:prstGeom>
          <a:noFill/>
        </p:spPr>
        <p:txBody>
          <a:bodyPr wrap="square" rtlCol="0">
            <a:noAutofit/>
          </a:bodyPr>
          <a:p>
            <a:pPr algn="l">
              <a:lnSpc>
                <a:spcPct val="150000"/>
              </a:lnSpc>
            </a:pPr>
            <a:r>
              <a:rPr lang="en-US" sz="1600"/>
              <a:t>Jalankan Perintah : </a:t>
            </a:r>
            <a:endParaRPr lang="en-US" sz="1600"/>
          </a:p>
          <a:p>
            <a:pPr algn="l">
              <a:lnSpc>
                <a:spcPct val="150000"/>
              </a:lnSpc>
            </a:pPr>
            <a:endParaRPr lang="en-US" sz="16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Testing</a:t>
              </a:r>
              <a:endParaRPr lang="zh-CN" altLang="en-US" sz="1600" b="1" dirty="0">
                <a:solidFill>
                  <a:schemeClr val="bg1"/>
                </a:solidFill>
                <a:cs typeface="Calibri Light" panose="020F0302020204030204" pitchFamily="34" charset="0"/>
              </a:endParaRPr>
            </a:p>
          </p:txBody>
        </p:sp>
      </p:grpSp>
      <p:pic>
        <p:nvPicPr>
          <p:cNvPr id="4" name="Picture 3"/>
          <p:cNvPicPr>
            <a:picLocks noChangeAspect="1"/>
          </p:cNvPicPr>
          <p:nvPr/>
        </p:nvPicPr>
        <p:blipFill>
          <a:blip r:embed="rId1"/>
          <a:stretch>
            <a:fillRect/>
          </a:stretch>
        </p:blipFill>
        <p:spPr>
          <a:xfrm>
            <a:off x="3192145" y="1509395"/>
            <a:ext cx="5191125" cy="219075"/>
          </a:xfrm>
          <a:prstGeom prst="rect">
            <a:avLst/>
          </a:prstGeom>
        </p:spPr>
      </p:pic>
      <p:pic>
        <p:nvPicPr>
          <p:cNvPr id="7" name="Picture 6"/>
          <p:cNvPicPr>
            <a:picLocks noChangeAspect="1"/>
          </p:cNvPicPr>
          <p:nvPr/>
        </p:nvPicPr>
        <p:blipFill>
          <a:blip r:embed="rId2"/>
          <a:stretch>
            <a:fillRect/>
          </a:stretch>
        </p:blipFill>
        <p:spPr>
          <a:xfrm>
            <a:off x="3192145" y="1964690"/>
            <a:ext cx="4805680" cy="3369945"/>
          </a:xfrm>
          <a:prstGeom prst="rect">
            <a:avLst/>
          </a:prstGeom>
        </p:spPr>
      </p:pic>
      <p:sp>
        <p:nvSpPr>
          <p:cNvPr id="10" name="Text Box 9"/>
          <p:cNvSpPr txBox="1"/>
          <p:nvPr/>
        </p:nvSpPr>
        <p:spPr>
          <a:xfrm>
            <a:off x="901700" y="1964690"/>
            <a:ext cx="3436620" cy="396875"/>
          </a:xfrm>
          <a:prstGeom prst="rect">
            <a:avLst/>
          </a:prstGeom>
          <a:noFill/>
        </p:spPr>
        <p:txBody>
          <a:bodyPr wrap="square" rtlCol="0">
            <a:noAutofit/>
          </a:bodyPr>
          <a:p>
            <a:pPr algn="l">
              <a:lnSpc>
                <a:spcPct val="150000"/>
              </a:lnSpc>
            </a:pPr>
            <a:r>
              <a:rPr lang="en-US" sz="1600"/>
              <a:t>Hasil :</a:t>
            </a:r>
            <a:endParaRPr 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Text Box 1"/>
          <p:cNvSpPr txBox="1"/>
          <p:nvPr/>
        </p:nvSpPr>
        <p:spPr>
          <a:xfrm>
            <a:off x="901700" y="1331595"/>
            <a:ext cx="3914775" cy="3985260"/>
          </a:xfrm>
          <a:prstGeom prst="rect">
            <a:avLst/>
          </a:prstGeom>
          <a:noFill/>
        </p:spPr>
        <p:txBody>
          <a:bodyPr wrap="square" rtlCol="0">
            <a:noAutofit/>
          </a:bodyPr>
          <a:p>
            <a:pPr algn="l">
              <a:lnSpc>
                <a:spcPct val="150000"/>
              </a:lnSpc>
            </a:pPr>
            <a:r>
              <a:rPr lang="en-US" sz="1600"/>
              <a:t>Hasil pengujian yang kita dapatkan dari perintah unittest di atas di slide sebelumnya menunjukan bahwa tiga dari empat tes gagal. Ini artinya ada bagian yang salah dalam menentukan angka Romawi. Perintah continue seharusnya adalah break. Jika pembaca memperbaiki kode yang sudah ada maka hasil tes seharusnya berhasil 100%.</a:t>
            </a:r>
            <a:endParaRPr lang="en-US" sz="1600"/>
          </a:p>
          <a:p>
            <a:pPr algn="l">
              <a:lnSpc>
                <a:spcPct val="150000"/>
              </a:lnSpc>
            </a:pPr>
            <a:r>
              <a:rPr lang="en-US" sz="1600"/>
              <a:t>ok berikut saya sudah perbaiki code dan jalankan ulang hasilnya sebagai berikut :</a:t>
            </a:r>
            <a:endParaRPr lang="en-US" sz="16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Testing</a:t>
              </a:r>
              <a:endParaRPr lang="zh-CN" altLang="en-US" sz="1600" b="1" dirty="0">
                <a:solidFill>
                  <a:schemeClr val="bg1"/>
                </a:solidFill>
                <a:cs typeface="Calibri Light" panose="020F0302020204030204" pitchFamily="34" charset="0"/>
              </a:endParaRPr>
            </a:p>
          </p:txBody>
        </p:sp>
      </p:grpSp>
      <p:pic>
        <p:nvPicPr>
          <p:cNvPr id="5" name="Picture 4"/>
          <p:cNvPicPr>
            <a:picLocks noChangeAspect="1"/>
          </p:cNvPicPr>
          <p:nvPr/>
        </p:nvPicPr>
        <p:blipFill>
          <a:blip r:embed="rId1"/>
          <a:stretch>
            <a:fillRect/>
          </a:stretch>
        </p:blipFill>
        <p:spPr>
          <a:xfrm>
            <a:off x="5334000" y="2434590"/>
            <a:ext cx="5648325" cy="1304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254333" y="273183"/>
            <a:ext cx="3672647" cy="556721"/>
            <a:chOff x="2924961" y="1867298"/>
            <a:chExt cx="3672647" cy="556721"/>
          </a:xfrm>
        </p:grpSpPr>
        <p:sp>
          <p:nvSpPr>
            <p:cNvPr id="5"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6" name="Group 19"/>
            <p:cNvGrpSpPr/>
            <p:nvPr/>
          </p:nvGrpSpPr>
          <p:grpSpPr>
            <a:xfrm>
              <a:off x="3044064" y="2035179"/>
              <a:ext cx="237581" cy="237581"/>
              <a:chOff x="7250654" y="2012478"/>
              <a:chExt cx="237581" cy="237581"/>
            </a:xfrm>
          </p:grpSpPr>
          <p:sp>
            <p:nvSpPr>
              <p:cNvPr id="9"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10"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grpSp>
        <p:sp>
          <p:nvSpPr>
            <p:cNvPr id="7" name="文本框 6"/>
            <p:cNvSpPr txBox="1"/>
            <p:nvPr/>
          </p:nvSpPr>
          <p:spPr>
            <a:xfrm flipH="1">
              <a:off x="3467601" y="1969303"/>
              <a:ext cx="2207342" cy="369332"/>
            </a:xfrm>
            <a:prstGeom prst="rect">
              <a:avLst/>
            </a:prstGeom>
            <a:noFill/>
          </p:spPr>
          <p:txBody>
            <a:bodyPr wrap="square" rtlCol="0">
              <a:spAutoFit/>
            </a:bodyPr>
            <a:lstStyle/>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8" name="文本框 7"/>
            <p:cNvSpPr txBox="1"/>
            <p:nvPr/>
          </p:nvSpPr>
          <p:spPr>
            <a:xfrm flipH="1">
              <a:off x="4798211" y="1969533"/>
              <a:ext cx="1495425" cy="337185"/>
            </a:xfrm>
            <a:prstGeom prst="rect">
              <a:avLst/>
            </a:prstGeom>
            <a:noFill/>
          </p:spPr>
          <p:txBody>
            <a:bodyPr wrap="square" rtlCol="0">
              <a:spAutoFit/>
            </a:bodyPr>
            <a:lstStyle/>
            <a:p>
              <a:r>
                <a:rPr lang="en-US" altLang="zh-CN" sz="1600" b="1" dirty="0">
                  <a:solidFill>
                    <a:schemeClr val="bg1"/>
                  </a:solidFill>
                  <a:cs typeface="Calibri Light" panose="020F0302020204030204" pitchFamily="34" charset="0"/>
                </a:rPr>
                <a:t>CI/CD</a:t>
              </a:r>
              <a:endParaRPr lang="zh-CN" altLang="en-US" sz="1600" b="1" dirty="0">
                <a:solidFill>
                  <a:schemeClr val="bg1"/>
                </a:solidFill>
                <a:cs typeface="Calibri Light" panose="020F0302020204030204" pitchFamily="34" charset="0"/>
              </a:endParaRPr>
            </a:p>
          </p:txBody>
        </p:sp>
      </p:grpSp>
      <p:pic>
        <p:nvPicPr>
          <p:cNvPr id="18" name="图片 17"/>
          <p:cNvPicPr>
            <a:picLocks noChangeAspect="1"/>
          </p:cNvPicPr>
          <p:nvPr/>
        </p:nvPicPr>
        <p:blipFill>
          <a:blip r:embed="rId1"/>
          <a:stretch>
            <a:fillRect/>
          </a:stretch>
        </p:blipFill>
        <p:spPr>
          <a:xfrm>
            <a:off x="7611110" y="534670"/>
            <a:ext cx="4311015" cy="5650230"/>
          </a:xfrm>
          <a:prstGeom prst="rect">
            <a:avLst/>
          </a:prstGeom>
        </p:spPr>
      </p:pic>
      <p:sp>
        <p:nvSpPr>
          <p:cNvPr id="2" name="Text Box 1"/>
          <p:cNvSpPr txBox="1"/>
          <p:nvPr/>
        </p:nvSpPr>
        <p:spPr>
          <a:xfrm>
            <a:off x="1103630" y="1127125"/>
            <a:ext cx="6408420" cy="3969385"/>
          </a:xfrm>
          <a:prstGeom prst="rect">
            <a:avLst/>
          </a:prstGeom>
          <a:noFill/>
        </p:spPr>
        <p:txBody>
          <a:bodyPr wrap="square" rtlCol="0">
            <a:spAutoFit/>
          </a:bodyPr>
          <a:p>
            <a:pPr algn="l">
              <a:lnSpc>
                <a:spcPct val="150000"/>
              </a:lnSpc>
            </a:pPr>
            <a:r>
              <a:rPr lang="en-US" sz="1400"/>
              <a:t>(CI) mengacu pada proses mengevaluasi kode Anda secara otomatis saat kode tersebut diperbarui oleh Anda sendiri dan kontributor, untuk mencoba dan menangkap potensi masalah apa pun yang disebabkan oleh pembaruan Anda. Alur kerja CI biasanya mencakup eksekusi otomatis dari banyak langkah yang telah kita lihat di seluruh buku ini, seperti menjalankan pengujian, menghitung cakupan kode, dan membuat dokumentasi, dan lain-lain.</a:t>
            </a:r>
            <a:endParaRPr lang="en-US" sz="1400"/>
          </a:p>
          <a:p>
            <a:pPr algn="l">
              <a:lnSpc>
                <a:spcPct val="150000"/>
              </a:lnSpc>
            </a:pPr>
            <a:endParaRPr lang="en-US" sz="1400"/>
          </a:p>
          <a:p>
            <a:pPr algn="l">
              <a:lnSpc>
                <a:spcPct val="150000"/>
              </a:lnSpc>
            </a:pPr>
            <a:r>
              <a:rPr lang="en-US" sz="1400"/>
              <a:t>Penerapan berkelanjutan (CD) adalah proses mengotomatiskan penerapan versi baru perangkat lunak Anda, misalnya, PyPI, dari perubahan yang dilakukan melalui CI.</a:t>
            </a:r>
            <a:endParaRPr lang="en-US" sz="1400"/>
          </a:p>
          <a:p>
            <a:pPr algn="l">
              <a:lnSpc>
                <a:spcPct val="150000"/>
              </a:lnSpc>
            </a:pPr>
            <a:r>
              <a:rPr lang="en-US" sz="1400"/>
              <a:t>CI/CD dapat mengotomatiskan alur kerja pengemasan yang telah kami lakukan secara manual di seluruh buku ini dan pada akhirnya dapat menghemat waktu Anda serta membantu Anda merilis versi baru paket Anda dengan cepat.</a:t>
            </a:r>
            <a:endParaRPr lang="en-US"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254333" y="273183"/>
            <a:ext cx="3672647" cy="556721"/>
            <a:chOff x="2924961" y="1867298"/>
            <a:chExt cx="3672647" cy="556721"/>
          </a:xfrm>
        </p:grpSpPr>
        <p:sp>
          <p:nvSpPr>
            <p:cNvPr id="5"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6" name="Group 19"/>
            <p:cNvGrpSpPr/>
            <p:nvPr/>
          </p:nvGrpSpPr>
          <p:grpSpPr>
            <a:xfrm>
              <a:off x="3044064" y="2035179"/>
              <a:ext cx="237581" cy="237581"/>
              <a:chOff x="7250654" y="2012478"/>
              <a:chExt cx="237581" cy="237581"/>
            </a:xfrm>
          </p:grpSpPr>
          <p:sp>
            <p:nvSpPr>
              <p:cNvPr id="9"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10"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grpSp>
        <p:sp>
          <p:nvSpPr>
            <p:cNvPr id="7" name="文本框 6"/>
            <p:cNvSpPr txBox="1"/>
            <p:nvPr/>
          </p:nvSpPr>
          <p:spPr>
            <a:xfrm flipH="1">
              <a:off x="3467601" y="1969303"/>
              <a:ext cx="2207342" cy="369332"/>
            </a:xfrm>
            <a:prstGeom prst="rect">
              <a:avLst/>
            </a:prstGeom>
            <a:noFill/>
          </p:spPr>
          <p:txBody>
            <a:bodyPr wrap="square" rtlCol="0">
              <a:spAutoFit/>
            </a:bodyPr>
            <a:lstStyle/>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8" name="文本框 7"/>
            <p:cNvSpPr txBox="1"/>
            <p:nvPr/>
          </p:nvSpPr>
          <p:spPr>
            <a:xfrm flipH="1">
              <a:off x="4798211" y="1969533"/>
              <a:ext cx="1495425" cy="337185"/>
            </a:xfrm>
            <a:prstGeom prst="rect">
              <a:avLst/>
            </a:prstGeom>
            <a:noFill/>
          </p:spPr>
          <p:txBody>
            <a:bodyPr wrap="square" rtlCol="0">
              <a:spAutoFit/>
            </a:bodyPr>
            <a:lstStyle/>
            <a:p>
              <a:r>
                <a:rPr lang="en-US" altLang="zh-CN" sz="1600" b="1" dirty="0">
                  <a:solidFill>
                    <a:schemeClr val="bg1"/>
                  </a:solidFill>
                  <a:cs typeface="Calibri Light" panose="020F0302020204030204" pitchFamily="34" charset="0"/>
                </a:rPr>
                <a:t>CI/CD</a:t>
              </a:r>
              <a:endParaRPr lang="zh-CN" altLang="en-US" sz="1600" b="1" dirty="0">
                <a:solidFill>
                  <a:schemeClr val="bg1"/>
                </a:solidFill>
                <a:cs typeface="Calibri Light" panose="020F0302020204030204" pitchFamily="34" charset="0"/>
              </a:endParaRPr>
            </a:p>
          </p:txBody>
        </p:sp>
      </p:grpSp>
      <p:pic>
        <p:nvPicPr>
          <p:cNvPr id="18" name="图片 17"/>
          <p:cNvPicPr>
            <a:picLocks noChangeAspect="1"/>
          </p:cNvPicPr>
          <p:nvPr/>
        </p:nvPicPr>
        <p:blipFill>
          <a:blip r:embed="rId1"/>
          <a:stretch>
            <a:fillRect/>
          </a:stretch>
        </p:blipFill>
        <p:spPr>
          <a:xfrm>
            <a:off x="7611110" y="534670"/>
            <a:ext cx="4311015" cy="5650230"/>
          </a:xfrm>
          <a:prstGeom prst="rect">
            <a:avLst/>
          </a:prstGeom>
        </p:spPr>
      </p:pic>
      <p:sp>
        <p:nvSpPr>
          <p:cNvPr id="2" name="Text Box 1"/>
          <p:cNvSpPr txBox="1"/>
          <p:nvPr/>
        </p:nvSpPr>
        <p:spPr>
          <a:xfrm>
            <a:off x="1103630" y="1127125"/>
            <a:ext cx="6408420" cy="4615815"/>
          </a:xfrm>
          <a:prstGeom prst="rect">
            <a:avLst/>
          </a:prstGeom>
          <a:noFill/>
        </p:spPr>
        <p:txBody>
          <a:bodyPr wrap="square" rtlCol="0">
            <a:spAutoFit/>
          </a:bodyPr>
          <a:p>
            <a:pPr algn="l">
              <a:lnSpc>
                <a:spcPct val="150000"/>
              </a:lnSpc>
            </a:pPr>
            <a:r>
              <a:rPr lang="en-US" sz="1400"/>
              <a:t>Layanan CI/CD sangat banyak dan contohnya adalah CircleCI,Github Action dan lain sebagainya dan disini saya akan menggunakan Github Action, berikut langkah-langkah nya sebagai berikut :</a:t>
            </a:r>
            <a:endParaRPr lang="en-US" sz="1400"/>
          </a:p>
          <a:p>
            <a:pPr algn="l">
              <a:lnSpc>
                <a:spcPct val="150000"/>
              </a:lnSpc>
            </a:pPr>
            <a:r>
              <a:rPr lang="en-US" sz="1400"/>
              <a:t>1. Siapkan Repository Github : saya akan menamakan repo nya sesuai dengan perintah pada halaman UTS LMS Elearning Unpam yaitu testing QA</a:t>
            </a:r>
            <a:endParaRPr lang="en-US" sz="1400"/>
          </a:p>
          <a:p>
            <a:pPr algn="l">
              <a:lnSpc>
                <a:spcPct val="150000"/>
              </a:lnSpc>
            </a:pPr>
            <a:r>
              <a:rPr lang="en-US" sz="1400"/>
              <a:t>2. Buat file konfigurasi CI/CD di root direktori proyek saya. Misalnya, saya bisa membuat file .github/workflows/python-ci-cd.yml. </a:t>
            </a:r>
            <a:endParaRPr lang="en-US" sz="1400"/>
          </a:p>
          <a:p>
            <a:pPr algn="l">
              <a:lnSpc>
                <a:spcPct val="150000"/>
              </a:lnSpc>
            </a:pPr>
            <a:r>
              <a:rPr lang="en-US" sz="1400"/>
              <a:t>3. konfigurasi file yaml nya baik itu os yang akan digunakan, versi python, dependenciesnya dan juga apa perintah yang akan diberikan ketika project dijalankan, example : python -m unittest_ilman.py dan jangan lupa pastikan directorynya diarahkan sesuai dengan file yang akan dijalankan pertama kali.</a:t>
            </a:r>
            <a:endParaRPr lang="en-US" sz="1400"/>
          </a:p>
          <a:p>
            <a:pPr algn="l">
              <a:lnSpc>
                <a:spcPct val="150000"/>
              </a:lnSpc>
            </a:pPr>
            <a:r>
              <a:rPr lang="en-US" sz="1400"/>
              <a:t>4. Simpan perubahan pada repositori GitHub Anda. GitHub Actions akan secara otomatis mendeteksi file konfigurasi CI/CD yang baru dan menjalankannya saat ada perubahan pada repositori.</a:t>
            </a:r>
            <a:endParaRPr lang="en-US"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平行四边形 58"/>
          <p:cNvSpPr/>
          <p:nvPr/>
        </p:nvSpPr>
        <p:spPr>
          <a:xfrm>
            <a:off x="406400" y="1631315"/>
            <a:ext cx="27348180" cy="4568825"/>
          </a:xfrm>
          <a:prstGeom prst="parallelogram">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Rectangle 14"/>
          <p:cNvSpPr/>
          <p:nvPr/>
        </p:nvSpPr>
        <p:spPr>
          <a:xfrm>
            <a:off x="1749425" y="2261870"/>
            <a:ext cx="9972675" cy="1491615"/>
          </a:xfrm>
          <a:prstGeom prst="rect">
            <a:avLst/>
          </a:prstGeom>
        </p:spPr>
        <p:txBody>
          <a:bodyPr wrap="square">
            <a:spAutoFit/>
          </a:bodyPr>
          <a:lstStyle/>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noProof="0" smtClean="0">
                <a:ln>
                  <a:noFill/>
                </a:ln>
                <a:effectLst/>
                <a:uLnTx/>
                <a:uFillTx/>
                <a:sym typeface="+mn-ea"/>
              </a:rPr>
              <a:t>https://codepolitan.com/blog/mengenal-unit-testing-dengan-python-596da4e55cd01</a:t>
            </a:r>
            <a:endParaRPr noProof="0" smtClean="0">
              <a:ln>
                <a:noFill/>
              </a:ln>
              <a:effectLst/>
              <a:uLnTx/>
              <a:uFillTx/>
              <a:sym typeface="+mn-ea"/>
            </a:endParaRP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noProof="0" smtClean="0">
                <a:ln>
                  <a:noFill/>
                </a:ln>
                <a:effectLst/>
                <a:uLnTx/>
                <a:uFillTx/>
                <a:sym typeface="+mn-ea"/>
              </a:rPr>
              <a:t>https://www.dicoding.com/blog/white-box-testing/</a:t>
            </a:r>
            <a:endParaRPr noProof="0" smtClean="0">
              <a:ln>
                <a:noFill/>
              </a:ln>
              <a:effectLst/>
              <a:uLnTx/>
              <a:uFillTx/>
              <a:sym typeface="+mn-ea"/>
            </a:endParaRP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noProof="0" smtClean="0">
                <a:ln>
                  <a:noFill/>
                </a:ln>
                <a:effectLst/>
                <a:uLnTx/>
                <a:uFillTx/>
                <a:sym typeface="+mn-ea"/>
              </a:rPr>
              <a:t>https://py-pkgs.org/08-ci-cd.html</a:t>
            </a:r>
            <a:endParaRPr noProof="0" smtClean="0">
              <a:ln>
                <a:noFill/>
              </a:ln>
              <a:effectLst/>
              <a:uLnTx/>
              <a:uFillTx/>
              <a:sym typeface="+mn-ea"/>
            </a:endParaRPr>
          </a:p>
        </p:txBody>
      </p:sp>
      <p:grpSp>
        <p:nvGrpSpPr>
          <p:cNvPr id="4" name="组合 3"/>
          <p:cNvGrpSpPr/>
          <p:nvPr/>
        </p:nvGrpSpPr>
        <p:grpSpPr>
          <a:xfrm>
            <a:off x="1392888" y="1529213"/>
            <a:ext cx="3672840" cy="556721"/>
            <a:chOff x="2924961" y="1867298"/>
            <a:chExt cx="3672840" cy="556721"/>
          </a:xfrm>
        </p:grpSpPr>
        <p:sp>
          <p:nvSpPr>
            <p:cNvPr id="5"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6" name="Group 19"/>
            <p:cNvGrpSpPr/>
            <p:nvPr/>
          </p:nvGrpSpPr>
          <p:grpSpPr>
            <a:xfrm>
              <a:off x="3044064" y="2035179"/>
              <a:ext cx="237581" cy="237581"/>
              <a:chOff x="7250654" y="2012478"/>
              <a:chExt cx="237581" cy="237581"/>
            </a:xfrm>
          </p:grpSpPr>
          <p:sp>
            <p:nvSpPr>
              <p:cNvPr id="9"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0"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8" name="文本框 7"/>
            <p:cNvSpPr txBox="1"/>
            <p:nvPr/>
          </p:nvSpPr>
          <p:spPr>
            <a:xfrm flipH="1">
              <a:off x="4129556" y="1969533"/>
              <a:ext cx="2468245" cy="368300"/>
            </a:xfrm>
            <a:prstGeom prst="rect">
              <a:avLst/>
            </a:prstGeom>
            <a:noFill/>
          </p:spPr>
          <p:txBody>
            <a:bodyPr wrap="square" rtlCol="0">
              <a:spAutoFit/>
            </a:bodyPr>
            <a:p>
              <a:r>
                <a:rPr lang="en-US" altLang="zh-CN" b="1" dirty="0">
                  <a:solidFill>
                    <a:schemeClr val="bg1"/>
                  </a:solidFill>
                  <a:cs typeface="Calibri Light" panose="020F0302020204030204" pitchFamily="34" charset="0"/>
                </a:rPr>
                <a:t>Daftar Pustaka</a:t>
              </a:r>
              <a:endParaRPr lang="zh-CN" altLang="en-US" b="1" dirty="0">
                <a:solidFill>
                  <a:schemeClr val="bg1"/>
                </a:solidFill>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1+#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par>
                                <p:cTn id="9" presetID="17" presetClass="entr" presetSubtype="1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duotone>
              <a:schemeClr val="bg2">
                <a:shade val="45000"/>
                <a:satMod val="135000"/>
              </a:schemeClr>
              <a:prstClr val="white"/>
            </a:duotone>
          </a:blip>
          <a:stretch>
            <a:fillRect/>
          </a:stretch>
        </p:blipFill>
        <p:spPr>
          <a:xfrm>
            <a:off x="5887818" y="984294"/>
            <a:ext cx="600075" cy="600075"/>
          </a:xfrm>
          <a:prstGeom prst="rect">
            <a:avLst/>
          </a:prstGeom>
        </p:spPr>
      </p:pic>
      <p:pic>
        <p:nvPicPr>
          <p:cNvPr id="11" name="图片 10"/>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0929321" y="286522"/>
            <a:ext cx="1123950" cy="1123950"/>
          </a:xfrm>
          <a:prstGeom prst="rect">
            <a:avLst/>
          </a:prstGeom>
        </p:spPr>
      </p:pic>
      <p:pic>
        <p:nvPicPr>
          <p:cNvPr id="25" name="图片 24"/>
          <p:cNvPicPr>
            <a:picLocks noChangeAspect="1"/>
          </p:cNvPicPr>
          <p:nvPr/>
        </p:nvPicPr>
        <p:blipFill>
          <a:blip r:embed="rId4"/>
          <a:stretch>
            <a:fillRect/>
          </a:stretch>
        </p:blipFill>
        <p:spPr>
          <a:xfrm>
            <a:off x="9611961" y="1824429"/>
            <a:ext cx="723900" cy="1114425"/>
          </a:xfrm>
          <a:prstGeom prst="rect">
            <a:avLst/>
          </a:prstGeom>
        </p:spPr>
      </p:pic>
      <p:grpSp>
        <p:nvGrpSpPr>
          <p:cNvPr id="4" name="组合 3"/>
          <p:cNvGrpSpPr/>
          <p:nvPr/>
        </p:nvGrpSpPr>
        <p:grpSpPr>
          <a:xfrm>
            <a:off x="2375869" y="2348496"/>
            <a:ext cx="7440261" cy="1570651"/>
            <a:chOff x="2375869" y="2348496"/>
            <a:chExt cx="7440261" cy="1570651"/>
          </a:xfrm>
        </p:grpSpPr>
        <p:sp>
          <p:nvSpPr>
            <p:cNvPr id="2" name="矩形: 圆角 1"/>
            <p:cNvSpPr/>
            <p:nvPr/>
          </p:nvSpPr>
          <p:spPr>
            <a:xfrm>
              <a:off x="2375869" y="2348496"/>
              <a:ext cx="7440261" cy="1570651"/>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alibri Light" panose="020F0302020204030204" pitchFamily="34" charset="0"/>
                <a:cs typeface="Calibri Light" panose="020F0302020204030204" pitchFamily="34" charset="0"/>
              </a:endParaRPr>
            </a:p>
          </p:txBody>
        </p:sp>
        <p:sp>
          <p:nvSpPr>
            <p:cNvPr id="3" name="文本框 2"/>
            <p:cNvSpPr txBox="1"/>
            <p:nvPr/>
          </p:nvSpPr>
          <p:spPr>
            <a:xfrm>
              <a:off x="3064307" y="2472101"/>
              <a:ext cx="5769913" cy="1323439"/>
            </a:xfrm>
            <a:prstGeom prst="rect">
              <a:avLst/>
            </a:prstGeom>
            <a:noFill/>
          </p:spPr>
          <p:txBody>
            <a:bodyPr wrap="none" rtlCol="0">
              <a:spAutoFit/>
            </a:bodyPr>
            <a:lstStyle/>
            <a:p>
              <a:r>
                <a:rPr lang="tr-TR" altLang="zh-CN" sz="8000" b="1" dirty="0">
                  <a:solidFill>
                    <a:srgbClr val="308BF2"/>
                  </a:solidFill>
                  <a:latin typeface="Calibri Light" panose="020F0302020204030204" pitchFamily="34" charset="0"/>
                  <a:ea typeface="思源黑体 CN Heavy" panose="020B0A00000000000000" pitchFamily="34" charset="-122"/>
                  <a:cs typeface="Calibri Light" panose="020F0302020204030204" pitchFamily="34" charset="0"/>
                </a:rPr>
                <a:t>   </a:t>
              </a:r>
              <a:r>
                <a:rPr lang="en-US" altLang="zh-CN" sz="8000" b="1" dirty="0">
                  <a:solidFill>
                    <a:srgbClr val="308BF2"/>
                  </a:solidFill>
                  <a:latin typeface="Calibri Light" panose="020F0302020204030204" pitchFamily="34" charset="0"/>
                  <a:ea typeface="思源黑体 CN Heavy" panose="020B0A00000000000000" pitchFamily="34" charset="-122"/>
                  <a:cs typeface="Calibri Light" panose="020F0302020204030204" pitchFamily="34" charset="0"/>
                </a:rPr>
                <a:t>THANK YOU</a:t>
              </a:r>
              <a:endParaRPr lang="zh-CN" altLang="en-US" sz="8000" b="1" dirty="0">
                <a:solidFill>
                  <a:srgbClr val="308BF2"/>
                </a:solidFill>
                <a:latin typeface="Calibri Light" panose="020F0302020204030204" pitchFamily="34" charset="0"/>
                <a:ea typeface="思源黑体 CN Heavy" panose="020B0A00000000000000" pitchFamily="34" charset="-122"/>
                <a:cs typeface="Calibri Light" panose="020F0302020204030204" pitchFamily="34" charset="0"/>
              </a:endParaRPr>
            </a:p>
          </p:txBody>
        </p:sp>
      </p:grpSp>
      <p:pic>
        <p:nvPicPr>
          <p:cNvPr id="22" name="图片 21"/>
          <p:cNvPicPr>
            <a:picLocks noChangeAspect="1"/>
          </p:cNvPicPr>
          <p:nvPr/>
        </p:nvPicPr>
        <p:blipFill>
          <a:blip r:embed="rId5"/>
          <a:stretch>
            <a:fillRect/>
          </a:stretch>
        </p:blipFill>
        <p:spPr>
          <a:xfrm flipH="1">
            <a:off x="1779923" y="2142037"/>
            <a:ext cx="1365160" cy="19835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 y="0"/>
            <a:ext cx="7649029" cy="6881054"/>
          </a:xfrm>
          <a:prstGeom prst="rect">
            <a:avLst/>
          </a:prstGeom>
        </p:spPr>
      </p:pic>
      <p:grpSp>
        <p:nvGrpSpPr>
          <p:cNvPr id="40" name="组合 39"/>
          <p:cNvGrpSpPr/>
          <p:nvPr/>
        </p:nvGrpSpPr>
        <p:grpSpPr>
          <a:xfrm>
            <a:off x="4151402" y="334447"/>
            <a:ext cx="3960199" cy="922020"/>
            <a:chOff x="4151402" y="334447"/>
            <a:chExt cx="3960199" cy="922020"/>
          </a:xfrm>
        </p:grpSpPr>
        <p:sp>
          <p:nvSpPr>
            <p:cNvPr id="2" name="文本框 1"/>
            <p:cNvSpPr txBox="1"/>
            <p:nvPr/>
          </p:nvSpPr>
          <p:spPr>
            <a:xfrm>
              <a:off x="7926871" y="498020"/>
              <a:ext cx="184730" cy="646331"/>
            </a:xfrm>
            <a:prstGeom prst="rect">
              <a:avLst/>
            </a:prstGeom>
            <a:noFill/>
          </p:spPr>
          <p:txBody>
            <a:bodyPr wrap="none" rtlCol="0">
              <a:spAutoFit/>
            </a:bodyPr>
            <a:lstStyle/>
            <a:p>
              <a:pPr algn="ctr"/>
              <a:endParaRPr lang="zh-CN" altLang="en-US" sz="3600" dirty="0">
                <a:solidFill>
                  <a:srgbClr val="0B58AD"/>
                </a:solidFill>
                <a:latin typeface="Calibri Light" panose="020F0302020204030204" pitchFamily="34" charset="0"/>
                <a:ea typeface="思源黑体 CN Light" panose="020B0300000000000000" pitchFamily="34" charset="-122"/>
                <a:cs typeface="Calibri Light" panose="020F0302020204030204" pitchFamily="34" charset="0"/>
              </a:endParaRPr>
            </a:p>
          </p:txBody>
        </p:sp>
        <p:sp>
          <p:nvSpPr>
            <p:cNvPr id="3" name="文本框 2"/>
            <p:cNvSpPr txBox="1"/>
            <p:nvPr/>
          </p:nvSpPr>
          <p:spPr>
            <a:xfrm>
              <a:off x="4151402" y="334447"/>
              <a:ext cx="2642235" cy="922020"/>
            </a:xfrm>
            <a:prstGeom prst="rect">
              <a:avLst/>
            </a:prstGeom>
            <a:noFill/>
          </p:spPr>
          <p:txBody>
            <a:bodyPr wrap="none" rtlCol="0">
              <a:spAutoFit/>
            </a:bodyPr>
            <a:lstStyle/>
            <a:p>
              <a:pPr algn="ctr"/>
              <a:r>
                <a:rPr lang="en-US" altLang="zh-CN" sz="5400" b="1" dirty="0">
                  <a:solidFill>
                    <a:srgbClr val="73D1F7"/>
                  </a:solidFill>
                  <a:latin typeface="Calibri Light" panose="020F0302020204030204" pitchFamily="34" charset="0"/>
                  <a:ea typeface="思源黑体 CN Heavy" panose="020B0A00000000000000" pitchFamily="34" charset="-122"/>
                  <a:cs typeface="Calibri Light" panose="020F0302020204030204" pitchFamily="34" charset="0"/>
                </a:rPr>
                <a:t>Daftar Isi</a:t>
              </a:r>
              <a:endParaRPr lang="en-US" altLang="zh-CN" sz="5400" b="1" dirty="0">
                <a:solidFill>
                  <a:srgbClr val="73D1F7"/>
                </a:solidFill>
                <a:latin typeface="Calibri Light" panose="020F0302020204030204" pitchFamily="34" charset="0"/>
                <a:ea typeface="思源黑体 CN Heavy" panose="020B0A00000000000000" pitchFamily="34" charset="-122"/>
                <a:cs typeface="Calibri Light" panose="020F0302020204030204" pitchFamily="34" charset="0"/>
              </a:endParaRPr>
            </a:p>
          </p:txBody>
        </p:sp>
      </p:grpSp>
      <p:cxnSp>
        <p:nvCxnSpPr>
          <p:cNvPr id="27" name="直接连接符 26"/>
          <p:cNvCxnSpPr/>
          <p:nvPr/>
        </p:nvCxnSpPr>
        <p:spPr>
          <a:xfrm>
            <a:off x="6478501" y="1716252"/>
            <a:ext cx="0" cy="3956399"/>
          </a:xfrm>
          <a:prstGeom prst="line">
            <a:avLst/>
          </a:prstGeom>
          <a:ln>
            <a:solidFill>
              <a:srgbClr val="0B58AD"/>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240780" y="1429385"/>
            <a:ext cx="4254500" cy="645160"/>
            <a:chOff x="6240609" y="1429581"/>
            <a:chExt cx="3672647" cy="556721"/>
          </a:xfrm>
        </p:grpSpPr>
        <p:sp>
          <p:nvSpPr>
            <p:cNvPr id="28" name="平行四边形 27"/>
            <p:cNvSpPr/>
            <p:nvPr/>
          </p:nvSpPr>
          <p:spPr>
            <a:xfrm>
              <a:off x="6240609" y="1429581"/>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10" name="Group 19"/>
            <p:cNvGrpSpPr/>
            <p:nvPr/>
          </p:nvGrpSpPr>
          <p:grpSpPr>
            <a:xfrm>
              <a:off x="6359712" y="1597462"/>
              <a:ext cx="237581" cy="237581"/>
              <a:chOff x="7250654" y="2012478"/>
              <a:chExt cx="237581" cy="237581"/>
            </a:xfrm>
          </p:grpSpPr>
          <p:sp>
            <p:nvSpPr>
              <p:cNvPr id="20"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21"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grpSp>
        <p:sp>
          <p:nvSpPr>
            <p:cNvPr id="32" name="文本框 31"/>
            <p:cNvSpPr txBox="1"/>
            <p:nvPr/>
          </p:nvSpPr>
          <p:spPr>
            <a:xfrm flipH="1">
              <a:off x="6727654" y="1506202"/>
              <a:ext cx="3094990" cy="480060"/>
            </a:xfrm>
            <a:prstGeom prst="rect">
              <a:avLst/>
            </a:prstGeom>
            <a:noFill/>
          </p:spPr>
          <p:txBody>
            <a:bodyPr wrap="square" rtlCol="0">
              <a:noAutofit/>
            </a:bodyPr>
            <a:lstStyle/>
            <a:p>
              <a:r>
                <a:rPr lang="en-US" altLang="tr-TR" sz="2000" b="1" dirty="0" err="1">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rPr>
                <a:t>Apa Itu Whitebox Testing?</a:t>
              </a:r>
              <a:endParaRPr lang="en-US" altLang="tr-TR" sz="2000" b="1" dirty="0" err="1">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grpSp>
      <p:grpSp>
        <p:nvGrpSpPr>
          <p:cNvPr id="42" name="组合 41"/>
          <p:cNvGrpSpPr/>
          <p:nvPr/>
        </p:nvGrpSpPr>
        <p:grpSpPr>
          <a:xfrm>
            <a:off x="6240780" y="2760980"/>
            <a:ext cx="4340225" cy="644525"/>
            <a:chOff x="6240609" y="2760776"/>
            <a:chExt cx="3750514" cy="556721"/>
          </a:xfrm>
        </p:grpSpPr>
        <p:sp>
          <p:nvSpPr>
            <p:cNvPr id="29" name="平行四边形 28"/>
            <p:cNvSpPr/>
            <p:nvPr/>
          </p:nvSpPr>
          <p:spPr>
            <a:xfrm>
              <a:off x="6240609" y="2760776"/>
              <a:ext cx="3672647" cy="556721"/>
            </a:xfrm>
            <a:prstGeom prst="parallelogram">
              <a:avLst/>
            </a:prstGeom>
            <a:solidFill>
              <a:srgbClr val="73D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11" name="Group 20"/>
            <p:cNvGrpSpPr/>
            <p:nvPr/>
          </p:nvGrpSpPr>
          <p:grpSpPr>
            <a:xfrm>
              <a:off x="6359712" y="2917727"/>
              <a:ext cx="237581" cy="237581"/>
              <a:chOff x="7250654" y="2012478"/>
              <a:chExt cx="237581" cy="237581"/>
            </a:xfrm>
          </p:grpSpPr>
          <p:sp>
            <p:nvSpPr>
              <p:cNvPr id="18" name="Oval 21"/>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9" name="Oval 22"/>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34" name="文本框 33"/>
            <p:cNvSpPr txBox="1"/>
            <p:nvPr/>
          </p:nvSpPr>
          <p:spPr>
            <a:xfrm flipH="1">
              <a:off x="6642768" y="2867322"/>
              <a:ext cx="3348355" cy="344454"/>
            </a:xfrm>
            <a:prstGeom prst="rect">
              <a:avLst/>
            </a:prstGeom>
            <a:noFill/>
          </p:spPr>
          <p:txBody>
            <a:bodyPr wrap="square" rtlCol="0">
              <a:spAutoFit/>
            </a:bodyPr>
            <a:lstStyle/>
            <a:p>
              <a:r>
                <a:rPr lang="en-US" altLang="tr-TR" sz="2000" b="1" dirty="0">
                  <a:solidFill>
                    <a:srgbClr val="0B58AD"/>
                  </a:solidFill>
                  <a:latin typeface="Calibri Light" panose="020F0302020204030204" pitchFamily="34" charset="0"/>
                  <a:ea typeface="思源黑体 CN Medium" panose="020B0600000000000000" pitchFamily="34" charset="-122"/>
                  <a:cs typeface="Calibri Light" panose="020F0302020204030204" pitchFamily="34" charset="0"/>
                </a:rPr>
                <a:t>Apa Itu Unit Test?</a:t>
              </a:r>
              <a:endParaRPr lang="en-US" altLang="tr-TR" sz="2000" b="1" dirty="0">
                <a:solidFill>
                  <a:srgbClr val="0B58AD"/>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grpSp>
      <p:grpSp>
        <p:nvGrpSpPr>
          <p:cNvPr id="43" name="组合 42"/>
          <p:cNvGrpSpPr/>
          <p:nvPr/>
        </p:nvGrpSpPr>
        <p:grpSpPr>
          <a:xfrm>
            <a:off x="6240780" y="4091940"/>
            <a:ext cx="4295140" cy="728345"/>
            <a:chOff x="6240609" y="4091971"/>
            <a:chExt cx="4238705" cy="556721"/>
          </a:xfrm>
        </p:grpSpPr>
        <p:sp>
          <p:nvSpPr>
            <p:cNvPr id="30" name="平行四边形 29"/>
            <p:cNvSpPr/>
            <p:nvPr/>
          </p:nvSpPr>
          <p:spPr>
            <a:xfrm>
              <a:off x="6240609" y="4091971"/>
              <a:ext cx="4238705"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12" name="Group 32"/>
            <p:cNvGrpSpPr/>
            <p:nvPr/>
          </p:nvGrpSpPr>
          <p:grpSpPr>
            <a:xfrm>
              <a:off x="6359712" y="4262058"/>
              <a:ext cx="237581" cy="237581"/>
              <a:chOff x="7250654" y="2012478"/>
              <a:chExt cx="237581" cy="237581"/>
            </a:xfrm>
          </p:grpSpPr>
          <p:sp>
            <p:nvSpPr>
              <p:cNvPr id="16" name="Oval 33"/>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17" name="Oval 34"/>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36" name="文本框 35"/>
            <p:cNvSpPr txBox="1"/>
            <p:nvPr/>
          </p:nvSpPr>
          <p:spPr>
            <a:xfrm flipH="1">
              <a:off x="6887674" y="4091971"/>
              <a:ext cx="3591560" cy="464820"/>
            </a:xfrm>
            <a:prstGeom prst="rect">
              <a:avLst/>
            </a:prstGeom>
            <a:noFill/>
          </p:spPr>
          <p:txBody>
            <a:bodyPr wrap="square" rtlCol="0">
              <a:noAutofit/>
            </a:bodyPr>
            <a:lstStyle/>
            <a:p>
              <a:r>
                <a:rPr lang="en-US" altLang="tr-TR" b="1" dirty="0" err="1">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rPr>
                <a:t>Bagaimana Implementasinya mengggunkanan python?</a:t>
              </a:r>
              <a:endParaRPr lang="en-US" altLang="tr-TR" b="1" dirty="0" err="1">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grpSp>
      <p:grpSp>
        <p:nvGrpSpPr>
          <p:cNvPr id="44" name="组合 43"/>
          <p:cNvGrpSpPr/>
          <p:nvPr/>
        </p:nvGrpSpPr>
        <p:grpSpPr>
          <a:xfrm>
            <a:off x="6240780" y="5411442"/>
            <a:ext cx="4070985" cy="645160"/>
            <a:chOff x="6240609" y="5412831"/>
            <a:chExt cx="3672647" cy="581922"/>
          </a:xfrm>
        </p:grpSpPr>
        <p:sp>
          <p:nvSpPr>
            <p:cNvPr id="31" name="平行四边形 30"/>
            <p:cNvSpPr/>
            <p:nvPr/>
          </p:nvSpPr>
          <p:spPr>
            <a:xfrm>
              <a:off x="6240609" y="5423166"/>
              <a:ext cx="3672647" cy="556721"/>
            </a:xfrm>
            <a:prstGeom prst="parallelogram">
              <a:avLst/>
            </a:prstGeom>
            <a:solidFill>
              <a:srgbClr val="73D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23" name="Group 20"/>
            <p:cNvGrpSpPr/>
            <p:nvPr/>
          </p:nvGrpSpPr>
          <p:grpSpPr>
            <a:xfrm>
              <a:off x="6359712" y="5559305"/>
              <a:ext cx="237581" cy="237581"/>
              <a:chOff x="7250654" y="2012478"/>
              <a:chExt cx="237581" cy="237581"/>
            </a:xfrm>
          </p:grpSpPr>
          <p:sp>
            <p:nvSpPr>
              <p:cNvPr id="24" name="Oval 21"/>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5" name="Oval 22"/>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grpSp>
        <p:sp>
          <p:nvSpPr>
            <p:cNvPr id="38" name="文本框 37"/>
            <p:cNvSpPr txBox="1"/>
            <p:nvPr/>
          </p:nvSpPr>
          <p:spPr>
            <a:xfrm flipH="1">
              <a:off x="6660344" y="5412831"/>
              <a:ext cx="3251835" cy="581922"/>
            </a:xfrm>
            <a:prstGeom prst="rect">
              <a:avLst/>
            </a:prstGeom>
            <a:noFill/>
          </p:spPr>
          <p:txBody>
            <a:bodyPr wrap="square" rtlCol="0">
              <a:spAutoFit/>
            </a:bodyPr>
            <a:lstStyle/>
            <a:p>
              <a:r>
                <a:rPr lang="en-US" altLang="zh-CN" b="1" dirty="0">
                  <a:solidFill>
                    <a:srgbClr val="0B58AD"/>
                  </a:solidFill>
                  <a:latin typeface="Calibri Light" panose="020F0302020204030204" pitchFamily="34" charset="0"/>
                  <a:ea typeface="思源黑体 CN Medium" panose="020B0600000000000000" pitchFamily="34" charset="-122"/>
                  <a:cs typeface="Calibri Light" panose="020F0302020204030204" pitchFamily="34" charset="0"/>
                </a:rPr>
                <a:t>Apa itu CI/CD dan bagaimana konfigurasinya di python?</a:t>
              </a:r>
              <a:endParaRPr lang="en-US" altLang="zh-CN" b="1" dirty="0">
                <a:solidFill>
                  <a:srgbClr val="0B58AD"/>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42"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outHorizontal)">
                                      <p:cBhvr>
                                        <p:cTn id="17" dur="500"/>
                                        <p:tgtEl>
                                          <p:spTgt spid="27"/>
                                        </p:tgtEl>
                                      </p:cBhvr>
                                    </p:animEffect>
                                  </p:childTnLst>
                                </p:cTn>
                              </p:par>
                            </p:childTnLst>
                          </p:cTn>
                        </p:par>
                        <p:par>
                          <p:cTn id="18" fill="hold">
                            <p:stCondLst>
                              <p:cond delay="2000"/>
                            </p:stCondLst>
                            <p:childTnLst>
                              <p:par>
                                <p:cTn id="19" presetID="17" presetClass="entr" presetSubtype="1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p:cTn id="29" dur="500" fill="hold"/>
                                        <p:tgtEl>
                                          <p:spTgt spid="43"/>
                                        </p:tgtEl>
                                        <p:attrNameLst>
                                          <p:attrName>ppt_w</p:attrName>
                                        </p:attrNameLst>
                                      </p:cBhvr>
                                      <p:tavLst>
                                        <p:tav tm="0">
                                          <p:val>
                                            <p:fltVal val="0"/>
                                          </p:val>
                                        </p:tav>
                                        <p:tav tm="100000">
                                          <p:val>
                                            <p:strVal val="#ppt_w"/>
                                          </p:val>
                                        </p:tav>
                                      </p:tavLst>
                                    </p:anim>
                                    <p:anim calcmode="lin" valueType="num">
                                      <p:cBhvr>
                                        <p:cTn id="30" dur="500" fill="hold"/>
                                        <p:tgtEl>
                                          <p:spTgt spid="43"/>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254333" y="273183"/>
            <a:ext cx="3672647" cy="556721"/>
            <a:chOff x="2924961" y="1867298"/>
            <a:chExt cx="3672647" cy="556721"/>
          </a:xfrm>
        </p:grpSpPr>
        <p:sp>
          <p:nvSpPr>
            <p:cNvPr id="5"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6" name="Group 19"/>
            <p:cNvGrpSpPr/>
            <p:nvPr/>
          </p:nvGrpSpPr>
          <p:grpSpPr>
            <a:xfrm>
              <a:off x="3044064" y="2035179"/>
              <a:ext cx="237581" cy="237581"/>
              <a:chOff x="7250654" y="2012478"/>
              <a:chExt cx="237581" cy="237581"/>
            </a:xfrm>
          </p:grpSpPr>
          <p:sp>
            <p:nvSpPr>
              <p:cNvPr id="9"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10"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grpSp>
        <p:sp>
          <p:nvSpPr>
            <p:cNvPr id="7" name="文本框 6"/>
            <p:cNvSpPr txBox="1"/>
            <p:nvPr/>
          </p:nvSpPr>
          <p:spPr>
            <a:xfrm flipH="1">
              <a:off x="3467601" y="1969303"/>
              <a:ext cx="2207342" cy="369332"/>
            </a:xfrm>
            <a:prstGeom prst="rect">
              <a:avLst/>
            </a:prstGeom>
            <a:noFill/>
          </p:spPr>
          <p:txBody>
            <a:bodyPr wrap="square" rtlCol="0">
              <a:spAutoFit/>
            </a:bodyPr>
            <a:lstStyle/>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8" name="文本框 7"/>
            <p:cNvSpPr txBox="1"/>
            <p:nvPr/>
          </p:nvSpPr>
          <p:spPr>
            <a:xfrm flipH="1">
              <a:off x="4599456" y="1970168"/>
              <a:ext cx="1698625" cy="337185"/>
            </a:xfrm>
            <a:prstGeom prst="rect">
              <a:avLst/>
            </a:prstGeom>
            <a:noFill/>
          </p:spPr>
          <p:txBody>
            <a:bodyPr wrap="square" rtlCol="0">
              <a:spAutoFit/>
            </a:bodyPr>
            <a:lstStyle/>
            <a:p>
              <a:r>
                <a:rPr lang="en-US" altLang="zh-CN" sz="1600" b="1" dirty="0">
                  <a:solidFill>
                    <a:schemeClr val="bg1"/>
                  </a:solidFill>
                  <a:cs typeface="Calibri Light" panose="020F0302020204030204" pitchFamily="34" charset="0"/>
                </a:rPr>
                <a:t>Whitebox Testing</a:t>
              </a:r>
              <a:endParaRPr lang="zh-CN" altLang="en-US" sz="1600" b="1" dirty="0">
                <a:solidFill>
                  <a:schemeClr val="bg1"/>
                </a:solidFill>
                <a:cs typeface="Calibri Light" panose="020F0302020204030204" pitchFamily="34" charset="0"/>
              </a:endParaRPr>
            </a:p>
          </p:txBody>
        </p:sp>
      </p:grpSp>
      <p:pic>
        <p:nvPicPr>
          <p:cNvPr id="18" name="图片 17"/>
          <p:cNvPicPr>
            <a:picLocks noChangeAspect="1"/>
          </p:cNvPicPr>
          <p:nvPr/>
        </p:nvPicPr>
        <p:blipFill>
          <a:blip r:embed="rId1"/>
          <a:stretch>
            <a:fillRect/>
          </a:stretch>
        </p:blipFill>
        <p:spPr>
          <a:xfrm>
            <a:off x="7611110" y="534670"/>
            <a:ext cx="4311015" cy="5650230"/>
          </a:xfrm>
          <a:prstGeom prst="rect">
            <a:avLst/>
          </a:prstGeom>
        </p:spPr>
      </p:pic>
      <p:sp>
        <p:nvSpPr>
          <p:cNvPr id="2" name="Text Box 1"/>
          <p:cNvSpPr txBox="1"/>
          <p:nvPr/>
        </p:nvSpPr>
        <p:spPr>
          <a:xfrm>
            <a:off x="1079500" y="1311910"/>
            <a:ext cx="6408420" cy="3784600"/>
          </a:xfrm>
          <a:prstGeom prst="rect">
            <a:avLst/>
          </a:prstGeom>
          <a:noFill/>
        </p:spPr>
        <p:txBody>
          <a:bodyPr wrap="square" rtlCol="0">
            <a:spAutoFit/>
          </a:bodyPr>
          <a:p>
            <a:pPr algn="l">
              <a:lnSpc>
                <a:spcPct val="150000"/>
              </a:lnSpc>
            </a:pPr>
            <a:r>
              <a:rPr lang="en-US" sz="1600"/>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endParaRPr lang="en-US" sz="1600"/>
          </a:p>
          <a:p>
            <a:pPr algn="l">
              <a:lnSpc>
                <a:spcPct val="150000"/>
              </a:lnSpc>
            </a:pPr>
            <a:endParaRPr lang="en-US" sz="1600"/>
          </a:p>
          <a:p>
            <a:pPr algn="l">
              <a:lnSpc>
                <a:spcPct val="150000"/>
              </a:lnSpc>
            </a:pPr>
            <a:r>
              <a:rPr lang="en-US" sz="1600"/>
              <a:t>Untuk melakukan pengujian ini, penguji/tester perlu memiliki kemampuan dalam memahami kode dari suatu program sehingga pengujian ini tidak bisa dilakukan oleh sembarang orang.</a:t>
            </a:r>
            <a:endParaRPr 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254333" y="273183"/>
            <a:ext cx="3672647" cy="556721"/>
            <a:chOff x="2924961" y="1867298"/>
            <a:chExt cx="3672647" cy="556721"/>
          </a:xfrm>
        </p:grpSpPr>
        <p:sp>
          <p:nvSpPr>
            <p:cNvPr id="5"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Light" panose="020F0302020204030204" pitchFamily="34" charset="0"/>
                <a:cs typeface="Calibri Light" panose="020F0302020204030204" pitchFamily="34" charset="0"/>
              </a:endParaRPr>
            </a:p>
          </p:txBody>
        </p:sp>
        <p:grpSp>
          <p:nvGrpSpPr>
            <p:cNvPr id="6" name="Group 19"/>
            <p:cNvGrpSpPr/>
            <p:nvPr/>
          </p:nvGrpSpPr>
          <p:grpSpPr>
            <a:xfrm>
              <a:off x="3044064" y="2035179"/>
              <a:ext cx="237581" cy="237581"/>
              <a:chOff x="7250654" y="2012478"/>
              <a:chExt cx="237581" cy="237581"/>
            </a:xfrm>
          </p:grpSpPr>
          <p:sp>
            <p:nvSpPr>
              <p:cNvPr id="9"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10"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grpSp>
        <p:sp>
          <p:nvSpPr>
            <p:cNvPr id="7" name="文本框 6"/>
            <p:cNvSpPr txBox="1"/>
            <p:nvPr/>
          </p:nvSpPr>
          <p:spPr>
            <a:xfrm flipH="1">
              <a:off x="3467601" y="1969303"/>
              <a:ext cx="2207342" cy="369332"/>
            </a:xfrm>
            <a:prstGeom prst="rect">
              <a:avLst/>
            </a:prstGeom>
            <a:noFill/>
          </p:spPr>
          <p:txBody>
            <a:bodyPr wrap="square" rtlCol="0">
              <a:spAutoFit/>
            </a:bodyPr>
            <a:lstStyle/>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8" name="文本框 7"/>
            <p:cNvSpPr txBox="1"/>
            <p:nvPr/>
          </p:nvSpPr>
          <p:spPr>
            <a:xfrm flipH="1">
              <a:off x="4798211" y="1969533"/>
              <a:ext cx="1495425" cy="337185"/>
            </a:xfrm>
            <a:prstGeom prst="rect">
              <a:avLst/>
            </a:prstGeom>
            <a:noFill/>
          </p:spPr>
          <p:txBody>
            <a:bodyPr wrap="square" rtlCol="0">
              <a:spAutoFit/>
            </a:bodyPr>
            <a:lstStyle/>
            <a:p>
              <a:r>
                <a:rPr lang="en-US" altLang="zh-CN" sz="1600" b="1" dirty="0">
                  <a:solidFill>
                    <a:schemeClr val="bg1"/>
                  </a:solidFill>
                  <a:cs typeface="Calibri Light" panose="020F0302020204030204" pitchFamily="34" charset="0"/>
                </a:rPr>
                <a:t>Unit Test</a:t>
              </a:r>
              <a:endParaRPr lang="zh-CN" altLang="en-US" sz="1600" b="1" dirty="0">
                <a:solidFill>
                  <a:schemeClr val="bg1"/>
                </a:solidFill>
                <a:cs typeface="Calibri Light" panose="020F0302020204030204" pitchFamily="34" charset="0"/>
              </a:endParaRPr>
            </a:p>
          </p:txBody>
        </p:sp>
      </p:grpSp>
      <p:pic>
        <p:nvPicPr>
          <p:cNvPr id="18" name="图片 17"/>
          <p:cNvPicPr>
            <a:picLocks noChangeAspect="1"/>
          </p:cNvPicPr>
          <p:nvPr/>
        </p:nvPicPr>
        <p:blipFill>
          <a:blip r:embed="rId1"/>
          <a:stretch>
            <a:fillRect/>
          </a:stretch>
        </p:blipFill>
        <p:spPr>
          <a:xfrm>
            <a:off x="7611110" y="534670"/>
            <a:ext cx="4311015" cy="5650230"/>
          </a:xfrm>
          <a:prstGeom prst="rect">
            <a:avLst/>
          </a:prstGeom>
        </p:spPr>
      </p:pic>
      <p:sp>
        <p:nvSpPr>
          <p:cNvPr id="2" name="Text Box 1"/>
          <p:cNvSpPr txBox="1"/>
          <p:nvPr/>
        </p:nvSpPr>
        <p:spPr>
          <a:xfrm>
            <a:off x="1103630" y="1127125"/>
            <a:ext cx="6408420" cy="4892675"/>
          </a:xfrm>
          <a:prstGeom prst="rect">
            <a:avLst/>
          </a:prstGeom>
          <a:noFill/>
        </p:spPr>
        <p:txBody>
          <a:bodyPr wrap="square" rtlCol="0">
            <a:spAutoFit/>
          </a:bodyPr>
          <a:p>
            <a:pPr algn="l">
              <a:lnSpc>
                <a:spcPct val="150000"/>
              </a:lnSpc>
            </a:pPr>
            <a:r>
              <a:rPr lang="en-US" sz="1600"/>
              <a:t>Unit testing adalah jenis software testing yang dilakukan untuk menguji suatu bagian atau komponen software.</a:t>
            </a:r>
            <a:endParaRPr lang="en-US" sz="1600"/>
          </a:p>
          <a:p>
            <a:pPr algn="l">
              <a:lnSpc>
                <a:spcPct val="150000"/>
              </a:lnSpc>
            </a:pPr>
            <a:r>
              <a:rPr lang="en-US" sz="1600"/>
              <a:t>Unit yang dimaksud bisa berupa kode, fungsi, metode, prosedur, modul, atau objek tersendiri.</a:t>
            </a:r>
            <a:endParaRPr lang="en-US" sz="1600"/>
          </a:p>
          <a:p>
            <a:pPr algn="l">
              <a:lnSpc>
                <a:spcPct val="150000"/>
              </a:lnSpc>
            </a:pPr>
            <a:r>
              <a:rPr lang="en-US" sz="1600"/>
              <a:t>Unit testing termasuk dalam tahapan software development. Biasanya, pengujian unit ini dilakukan sebelum system integration testing.</a:t>
            </a:r>
            <a:endParaRPr lang="en-US" sz="1600"/>
          </a:p>
          <a:p>
            <a:pPr algn="l">
              <a:lnSpc>
                <a:spcPct val="150000"/>
              </a:lnSpc>
            </a:pPr>
            <a:endParaRPr lang="en-US" sz="1600"/>
          </a:p>
          <a:p>
            <a:pPr algn="l">
              <a:lnSpc>
                <a:spcPct val="150000"/>
              </a:lnSpc>
            </a:pPr>
            <a:r>
              <a:rPr lang="en-US" sz="1600"/>
              <a:t>Lalu, apa itu fungsi unit testing?</a:t>
            </a:r>
            <a:endParaRPr lang="en-US" sz="1600"/>
          </a:p>
          <a:p>
            <a:pPr algn="l">
              <a:lnSpc>
                <a:spcPct val="150000"/>
              </a:lnSpc>
            </a:pPr>
            <a:r>
              <a:rPr lang="en-US" sz="1600"/>
              <a:t>Unit testing dilakukan untuk memastikan bahwa setiap unit kode software sudah bisa bekerja sesuai harapan.</a:t>
            </a:r>
            <a:endParaRPr lang="en-US" sz="1600"/>
          </a:p>
          <a:p>
            <a:pPr algn="l">
              <a:lnSpc>
                <a:spcPct val="150000"/>
              </a:lnSpc>
            </a:pPr>
            <a:r>
              <a:rPr lang="en-US" sz="1600"/>
              <a:t>“Smaller is better,” kata SmartBear. Ungkapan ini menjelaskan bahwa semakin kecil unit yang diuji, maka kamu bisa melihat dan memastikan kinerja software dengan semakin detail.</a:t>
            </a:r>
            <a:endParaRPr 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Text Box 1"/>
          <p:cNvSpPr txBox="1"/>
          <p:nvPr/>
        </p:nvSpPr>
        <p:spPr>
          <a:xfrm>
            <a:off x="3267710" y="1134745"/>
            <a:ext cx="5965190" cy="4588510"/>
          </a:xfrm>
          <a:prstGeom prst="rect">
            <a:avLst/>
          </a:prstGeom>
          <a:noFill/>
        </p:spPr>
        <p:txBody>
          <a:bodyPr wrap="square" rtlCol="0">
            <a:noAutofit/>
          </a:bodyPr>
          <a:p>
            <a:pPr algn="l">
              <a:lnSpc>
                <a:spcPct val="150000"/>
              </a:lnSpc>
            </a:pPr>
            <a:r>
              <a:rPr lang="en-US" sz="1600"/>
              <a:t>Testing adalah proses untuk memastikan bahwa kode yang ditulis sudah beralan dengan seharusnya. Tujuan ini dapat dicapai dengan berbagai cara mulai dari secara manual memasukkan beberapa nilai dan memastikan hasil yang didapat sudah benar, hingga membuat serangkaian tes terstruktur yang berjalan secara otomatis dan memastikan bahwa kesuluruhan program sudah berjalan dengan seharusnya.</a:t>
            </a:r>
            <a:endParaRPr lang="en-US" sz="1600"/>
          </a:p>
          <a:p>
            <a:pPr algn="l">
              <a:lnSpc>
                <a:spcPct val="150000"/>
              </a:lnSpc>
            </a:pPr>
            <a:endParaRPr lang="en-US" sz="1600"/>
          </a:p>
          <a:p>
            <a:pPr algn="l">
              <a:lnSpc>
                <a:spcPct val="150000"/>
              </a:lnSpc>
            </a:pPr>
            <a:r>
              <a:rPr lang="en-US" sz="1600"/>
              <a:t>Satu bentuk testing yang paling umum adalah unit testing. Teknik ini dilakukan dengan cara melakukan pengecekan satu blok kode (biasanya sebuah fungsi) dan memastikan bahwa blok tersebut sudah berjalan dengan benar. Sebagai contoh, berikut ini kode Python yang akan mencetak kode tahun dalam bentuk angka Romawi:</a:t>
            </a:r>
            <a:endParaRPr lang="en-US" sz="16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Implementasi</a:t>
              </a:r>
              <a:endParaRPr lang="zh-CN" altLang="en-US" sz="1600" b="1" dirty="0">
                <a:solidFill>
                  <a:schemeClr val="bg1"/>
                </a:solidFill>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Code</a:t>
              </a:r>
              <a:endParaRPr lang="zh-CN" altLang="en-US" sz="1600" b="1" dirty="0">
                <a:solidFill>
                  <a:schemeClr val="bg1"/>
                </a:solidFill>
                <a:cs typeface="Calibri Light" panose="020F0302020204030204" pitchFamily="34" charset="0"/>
              </a:endParaRPr>
            </a:p>
          </p:txBody>
        </p:sp>
      </p:grpSp>
      <p:pic>
        <p:nvPicPr>
          <p:cNvPr id="4" name="Picture 3"/>
          <p:cNvPicPr>
            <a:picLocks noChangeAspect="1"/>
          </p:cNvPicPr>
          <p:nvPr/>
        </p:nvPicPr>
        <p:blipFill>
          <a:blip r:embed="rId1"/>
          <a:stretch>
            <a:fillRect/>
          </a:stretch>
        </p:blipFill>
        <p:spPr>
          <a:xfrm>
            <a:off x="1190625" y="1376045"/>
            <a:ext cx="9810750" cy="4105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Text Box 1"/>
          <p:cNvSpPr txBox="1"/>
          <p:nvPr/>
        </p:nvSpPr>
        <p:spPr>
          <a:xfrm>
            <a:off x="3267710" y="1419225"/>
            <a:ext cx="5919470" cy="3232785"/>
          </a:xfrm>
          <a:prstGeom prst="rect">
            <a:avLst/>
          </a:prstGeom>
          <a:noFill/>
        </p:spPr>
        <p:txBody>
          <a:bodyPr wrap="square" rtlCol="0">
            <a:noAutofit/>
          </a:bodyPr>
          <a:p>
            <a:pPr algn="l">
              <a:lnSpc>
                <a:spcPct val="150000"/>
              </a:lnSpc>
            </a:pPr>
            <a:r>
              <a:rPr lang="en-US" sz="1600"/>
              <a:t>Kode di atas cukup sulit untuk dilakukan testing karena fungsi yang sama melakukan dua pekerjaan yaitu menghitung nilai dan mencetaknya. Artinya tidak ada tempat untuk menangkap dan menguji nilai Romawi yang dihasilkan sebelum dikirim ke terminal.</a:t>
            </a:r>
            <a:endParaRPr lang="en-US" sz="1600"/>
          </a:p>
          <a:p>
            <a:pPr algn="l">
              <a:lnSpc>
                <a:spcPct val="150000"/>
              </a:lnSpc>
            </a:pPr>
            <a:endParaRPr lang="en-US" sz="1600"/>
          </a:p>
          <a:p>
            <a:pPr algn="l">
              <a:lnSpc>
                <a:spcPct val="150000"/>
              </a:lnSpc>
            </a:pPr>
            <a:r>
              <a:rPr lang="en-US" sz="1600"/>
              <a:t>Langkah pertama yang harus dilakukan adalah me-refactor kode di atas sehingga fungsi romannumeral() hanya mengembalikan nilai Romawinya tanpa mencetak. Berikut fungsi yang telah diperbarui:</a:t>
            </a:r>
            <a:endParaRPr lang="en-US" sz="16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Implementasi</a:t>
              </a:r>
              <a:endParaRPr lang="zh-CN" altLang="en-US" sz="1600" b="1" dirty="0">
                <a:solidFill>
                  <a:schemeClr val="bg1"/>
                </a:solidFill>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4798211" y="1969533"/>
              <a:ext cx="1495425" cy="337185"/>
            </a:xfrm>
            <a:prstGeom prst="rect">
              <a:avLst/>
            </a:prstGeom>
            <a:noFill/>
          </p:spPr>
          <p:txBody>
            <a:bodyPr wrap="square" rtlCol="0">
              <a:spAutoFit/>
            </a:bodyPr>
            <a:p>
              <a:r>
                <a:rPr lang="en-US" altLang="zh-CN" sz="1600" b="1" dirty="0">
                  <a:solidFill>
                    <a:schemeClr val="bg1"/>
                  </a:solidFill>
                  <a:cs typeface="Calibri Light" panose="020F0302020204030204" pitchFamily="34" charset="0"/>
                </a:rPr>
                <a:t>Code</a:t>
              </a:r>
              <a:endParaRPr lang="zh-CN" altLang="en-US" sz="1600" b="1" dirty="0">
                <a:solidFill>
                  <a:schemeClr val="bg1"/>
                </a:solidFill>
                <a:cs typeface="Calibri Light" panose="020F0302020204030204" pitchFamily="34" charset="0"/>
              </a:endParaRPr>
            </a:p>
          </p:txBody>
        </p:sp>
      </p:grpSp>
      <p:pic>
        <p:nvPicPr>
          <p:cNvPr id="2" name="Picture 1"/>
          <p:cNvPicPr>
            <a:picLocks noChangeAspect="1"/>
          </p:cNvPicPr>
          <p:nvPr/>
        </p:nvPicPr>
        <p:blipFill>
          <a:blip r:embed="rId1"/>
          <a:stretch>
            <a:fillRect/>
          </a:stretch>
        </p:blipFill>
        <p:spPr>
          <a:xfrm>
            <a:off x="7371715" y="1876425"/>
            <a:ext cx="3895725" cy="3105150"/>
          </a:xfrm>
          <a:prstGeom prst="rect">
            <a:avLst/>
          </a:prstGeom>
        </p:spPr>
      </p:pic>
      <p:sp>
        <p:nvSpPr>
          <p:cNvPr id="7" name="Text Box 6"/>
          <p:cNvSpPr txBox="1"/>
          <p:nvPr/>
        </p:nvSpPr>
        <p:spPr>
          <a:xfrm>
            <a:off x="1167765" y="1876425"/>
            <a:ext cx="4064000" cy="2584450"/>
          </a:xfrm>
          <a:prstGeom prst="rect">
            <a:avLst/>
          </a:prstGeom>
          <a:noFill/>
        </p:spPr>
        <p:txBody>
          <a:bodyPr wrap="square" rtlCol="0">
            <a:spAutoFit/>
          </a:bodyPr>
          <a:p>
            <a:r>
              <a:rPr lang="en-US"/>
              <a:t>Kode di samping menghapus spasi diantara dua simbol, jadi kita juga menghapus spasi yang ada di tupple yang ada dalam list symbols.</a:t>
            </a:r>
            <a:endParaRPr lang="en-US"/>
          </a:p>
          <a:p>
            <a:endParaRPr lang="en-US"/>
          </a:p>
          <a:p>
            <a:r>
              <a:rPr lang="en-US"/>
              <a:t>Karena sekarang kita sudah bisa menangkap kode yang dihasilkan, maka kita sudah dapat mengotomasi pengujian program ini.</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4457" y="551544"/>
            <a:ext cx="11263086" cy="5617028"/>
          </a:xfrm>
          <a:prstGeom prst="rect">
            <a:avLst/>
          </a:prstGeom>
          <a:solidFill>
            <a:schemeClr val="bg1"/>
          </a:solidFill>
          <a:ln>
            <a:noFill/>
          </a:ln>
          <a:effectLst>
            <a:outerShdw blurRad="203200" dist="38100" dir="8100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8" name="图片 17"/>
          <p:cNvPicPr>
            <a:picLocks noChangeAspect="1"/>
          </p:cNvPicPr>
          <p:nvPr/>
        </p:nvPicPr>
        <p:blipFill>
          <a:blip r:embed="rId1"/>
          <a:stretch>
            <a:fillRect/>
          </a:stretch>
        </p:blipFill>
        <p:spPr>
          <a:xfrm rot="10800000">
            <a:off x="373380" y="518160"/>
            <a:ext cx="4311015" cy="5650230"/>
          </a:xfrm>
          <a:prstGeom prst="rect">
            <a:avLst/>
          </a:prstGeom>
        </p:spPr>
      </p:pic>
      <p:sp>
        <p:nvSpPr>
          <p:cNvPr id="2" name="Text Box 1"/>
          <p:cNvSpPr txBox="1"/>
          <p:nvPr/>
        </p:nvSpPr>
        <p:spPr>
          <a:xfrm>
            <a:off x="4548505" y="1121410"/>
            <a:ext cx="6408420" cy="4615815"/>
          </a:xfrm>
          <a:prstGeom prst="rect">
            <a:avLst/>
          </a:prstGeom>
          <a:noFill/>
        </p:spPr>
        <p:txBody>
          <a:bodyPr wrap="square" rtlCol="0">
            <a:spAutoFit/>
          </a:bodyPr>
          <a:p>
            <a:pPr indent="0" algn="l">
              <a:lnSpc>
                <a:spcPct val="150000"/>
              </a:lnSpc>
              <a:buFont typeface="Arial" panose="020B0604020202020204" pitchFamily="34" charset="0"/>
              <a:buNone/>
            </a:pPr>
            <a:r>
              <a:rPr lang="en-US" sz="1400"/>
              <a:t>Salah satu materi yang diajarkan saat belajar software development adalah kita harus menulis sebuah tes saat memulai proyek baru. Paradigma ini (yang dikenal dengan istilah *test driven development *atau TDD) melakukan pengujian bukan hanya untuk mencari bug, tapi juga membangun spesifikasi program itu sendiri.</a:t>
            </a:r>
            <a:endParaRPr lang="en-US" sz="1400"/>
          </a:p>
          <a:p>
            <a:pPr indent="0" algn="l">
              <a:lnSpc>
                <a:spcPct val="150000"/>
              </a:lnSpc>
              <a:buFont typeface="Arial" panose="020B0604020202020204" pitchFamily="34" charset="0"/>
              <a:buNone/>
            </a:pPr>
            <a:endParaRPr lang="en-US" sz="1400"/>
          </a:p>
          <a:p>
            <a:pPr indent="0" algn="l">
              <a:lnSpc>
                <a:spcPct val="150000"/>
              </a:lnSpc>
              <a:buFont typeface="Arial" panose="020B0604020202020204" pitchFamily="34" charset="0"/>
              <a:buNone/>
            </a:pPr>
            <a:r>
              <a:rPr lang="en-US" sz="1400"/>
              <a:t>Proses TDD mengikuti langkah-langkah berikut:</a:t>
            </a:r>
            <a:endParaRPr lang="en-US" sz="1400"/>
          </a:p>
          <a:p>
            <a:pPr indent="0" algn="l">
              <a:lnSpc>
                <a:spcPct val="150000"/>
              </a:lnSpc>
              <a:buFont typeface="Arial" panose="020B0604020202020204" pitchFamily="34" charset="0"/>
              <a:buNone/>
            </a:pPr>
            <a:endParaRPr lang="en-US" sz="1400"/>
          </a:p>
          <a:p>
            <a:pPr marL="342900" indent="-342900" algn="l">
              <a:lnSpc>
                <a:spcPct val="150000"/>
              </a:lnSpc>
              <a:buFont typeface="Arial" panose="020B0604020202020204" pitchFamily="34" charset="0"/>
              <a:buAutoNum type="arabicPeriod"/>
            </a:pPr>
            <a:r>
              <a:rPr lang="en-US" sz="1400"/>
              <a:t>Tulis tes baru</a:t>
            </a:r>
            <a:endParaRPr lang="en-US" sz="1400"/>
          </a:p>
          <a:p>
            <a:pPr marL="342900" indent="-342900" algn="l">
              <a:lnSpc>
                <a:spcPct val="150000"/>
              </a:lnSpc>
              <a:buFont typeface="Arial" panose="020B0604020202020204" pitchFamily="34" charset="0"/>
              <a:buAutoNum type="arabicPeriod"/>
            </a:pPr>
            <a:r>
              <a:rPr lang="en-US" sz="1400"/>
              <a:t>Jalankan semua tes dan lihat apakah ada yang gagal</a:t>
            </a:r>
            <a:endParaRPr lang="en-US" sz="1400"/>
          </a:p>
          <a:p>
            <a:pPr marL="342900" indent="-342900" algn="l">
              <a:lnSpc>
                <a:spcPct val="150000"/>
              </a:lnSpc>
              <a:buFont typeface="Arial" panose="020B0604020202020204" pitchFamily="34" charset="0"/>
              <a:buAutoNum type="arabicPeriod"/>
            </a:pPr>
            <a:r>
              <a:rPr lang="en-US" sz="1400"/>
              <a:t>Jika satu atau lebih tes gagal, tulis kode untuk mengatasi masalah yang ada</a:t>
            </a:r>
            <a:endParaRPr lang="en-US" sz="1400"/>
          </a:p>
          <a:p>
            <a:pPr marL="342900" indent="-342900" algn="l">
              <a:lnSpc>
                <a:spcPct val="150000"/>
              </a:lnSpc>
              <a:buFont typeface="Arial" panose="020B0604020202020204" pitchFamily="34" charset="0"/>
              <a:buAutoNum type="arabicPeriod"/>
            </a:pPr>
            <a:r>
              <a:rPr lang="en-US" sz="1400"/>
              <a:t>Jalankan lagi tesnya</a:t>
            </a:r>
            <a:endParaRPr lang="en-US" sz="1400"/>
          </a:p>
          <a:p>
            <a:pPr marL="342900" indent="-342900" algn="l">
              <a:lnSpc>
                <a:spcPct val="150000"/>
              </a:lnSpc>
              <a:buFont typeface="Arial" panose="020B0604020202020204" pitchFamily="34" charset="0"/>
              <a:buAutoNum type="arabicPeriod"/>
            </a:pPr>
            <a:r>
              <a:rPr lang="en-US" sz="1400"/>
              <a:t>Jika tes yang dijalankan semua lolos, lanjutkan pekerjaan, jika tidak kembali ke langkah pertama.</a:t>
            </a:r>
            <a:endParaRPr lang="en-US" sz="1400"/>
          </a:p>
          <a:p>
            <a:pPr indent="0" algn="l">
              <a:lnSpc>
                <a:spcPct val="150000"/>
              </a:lnSpc>
              <a:buFont typeface="Arial" panose="020B0604020202020204" pitchFamily="34" charset="0"/>
              <a:buNone/>
            </a:pPr>
            <a:endParaRPr lang="en-US" sz="1400"/>
          </a:p>
        </p:txBody>
      </p:sp>
      <p:grpSp>
        <p:nvGrpSpPr>
          <p:cNvPr id="11" name="组合 3"/>
          <p:cNvGrpSpPr/>
          <p:nvPr/>
        </p:nvGrpSpPr>
        <p:grpSpPr>
          <a:xfrm>
            <a:off x="-937" y="449713"/>
            <a:ext cx="3672647" cy="556721"/>
            <a:chOff x="2924961" y="1867298"/>
            <a:chExt cx="3672647" cy="556721"/>
          </a:xfrm>
        </p:grpSpPr>
        <p:sp>
          <p:nvSpPr>
            <p:cNvPr id="12" name="平行四边形 4"/>
            <p:cNvSpPr/>
            <p:nvPr/>
          </p:nvSpPr>
          <p:spPr>
            <a:xfrm>
              <a:off x="2924961" y="1867298"/>
              <a:ext cx="3672647" cy="556721"/>
            </a:xfrm>
            <a:prstGeom prst="parallelogram">
              <a:avLst/>
            </a:prstGeom>
            <a:solidFill>
              <a:srgbClr val="308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Light" panose="020F0302020204030204" pitchFamily="34" charset="0"/>
                <a:cs typeface="Calibri Light" panose="020F0302020204030204" pitchFamily="34" charset="0"/>
              </a:endParaRPr>
            </a:p>
          </p:txBody>
        </p:sp>
        <p:grpSp>
          <p:nvGrpSpPr>
            <p:cNvPr id="13" name="Group 19"/>
            <p:cNvGrpSpPr/>
            <p:nvPr/>
          </p:nvGrpSpPr>
          <p:grpSpPr>
            <a:xfrm>
              <a:off x="3044064" y="2035179"/>
              <a:ext cx="237581" cy="237581"/>
              <a:chOff x="7250654" y="2012478"/>
              <a:chExt cx="237581" cy="237581"/>
            </a:xfrm>
          </p:grpSpPr>
          <p:sp>
            <p:nvSpPr>
              <p:cNvPr id="14" name="Oval 16"/>
              <p:cNvSpPr/>
              <p:nvPr/>
            </p:nvSpPr>
            <p:spPr>
              <a:xfrm>
                <a:off x="7250654" y="2012478"/>
                <a:ext cx="237581" cy="2375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sp>
            <p:nvSpPr>
              <p:cNvPr id="15" name="Oval 17"/>
              <p:cNvSpPr/>
              <p:nvPr/>
            </p:nvSpPr>
            <p:spPr>
              <a:xfrm>
                <a:off x="7288308" y="2050133"/>
                <a:ext cx="162271" cy="1622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Calibri Light" panose="020F0302020204030204" pitchFamily="34" charset="0"/>
                  <a:cs typeface="Calibri Light" panose="020F0302020204030204" pitchFamily="34" charset="0"/>
                </a:endParaRPr>
              </a:p>
            </p:txBody>
          </p:sp>
        </p:grpSp>
        <p:sp>
          <p:nvSpPr>
            <p:cNvPr id="17" name="文本框 6"/>
            <p:cNvSpPr txBox="1"/>
            <p:nvPr/>
          </p:nvSpPr>
          <p:spPr>
            <a:xfrm flipH="1">
              <a:off x="3467601" y="1969303"/>
              <a:ext cx="2207342" cy="369332"/>
            </a:xfrm>
            <a:prstGeom prst="rect">
              <a:avLst/>
            </a:prstGeom>
            <a:noFill/>
          </p:spPr>
          <p:txBody>
            <a:bodyPr wrap="square" rtlCol="0">
              <a:spAutoFit/>
            </a:bodyPr>
            <a:p>
              <a:endParaRPr lang="zh-CN" altLang="en-US" dirty="0">
                <a:solidFill>
                  <a:schemeClr val="bg1"/>
                </a:solidFill>
                <a:latin typeface="Calibri Light" panose="020F0302020204030204" pitchFamily="34" charset="0"/>
                <a:ea typeface="思源黑体 CN Medium" panose="020B0600000000000000" pitchFamily="34" charset="-122"/>
                <a:cs typeface="Calibri Light" panose="020F0302020204030204" pitchFamily="34" charset="0"/>
              </a:endParaRPr>
            </a:p>
          </p:txBody>
        </p:sp>
        <p:sp>
          <p:nvSpPr>
            <p:cNvPr id="19" name="文本框 7"/>
            <p:cNvSpPr txBox="1"/>
            <p:nvPr/>
          </p:nvSpPr>
          <p:spPr>
            <a:xfrm flipH="1">
              <a:off x="3466616" y="1969533"/>
              <a:ext cx="3009265" cy="368300"/>
            </a:xfrm>
            <a:prstGeom prst="rect">
              <a:avLst/>
            </a:prstGeom>
            <a:noFill/>
          </p:spPr>
          <p:txBody>
            <a:bodyPr wrap="square" rtlCol="0">
              <a:noAutofit/>
            </a:bodyPr>
            <a:p>
              <a:r>
                <a:rPr lang="en-US" altLang="zh-CN" sz="1400" b="1" dirty="0">
                  <a:solidFill>
                    <a:schemeClr val="bg1"/>
                  </a:solidFill>
                  <a:cs typeface="Calibri Light" panose="020F0302020204030204" pitchFamily="34" charset="0"/>
                </a:rPr>
                <a:t>Langkah-Langkah Melakukan Testing</a:t>
              </a:r>
              <a:endParaRPr lang="zh-CN" altLang="en-US" sz="1400" b="1" dirty="0">
                <a:solidFill>
                  <a:schemeClr val="bg1"/>
                </a:solidFill>
                <a:cs typeface="Calibri Light" panose="020F030202020403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pp Start Up Template - www.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6742</Words>
  <Application>WPS Presentation</Application>
  <PresentationFormat>Geniş ekran</PresentationFormat>
  <Paragraphs>110</Paragraphs>
  <Slides>17</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Calibri Light</vt:lpstr>
      <vt:lpstr>Calibri</vt:lpstr>
      <vt:lpstr>Microsoft YaHei</vt:lpstr>
      <vt:lpstr>Calibri</vt:lpstr>
      <vt:lpstr>思源黑体 CN Light</vt:lpstr>
      <vt:lpstr>Agency FB</vt:lpstr>
      <vt:lpstr>思源黑体 CN Heavy</vt:lpstr>
      <vt:lpstr>思源黑体 CN Medium</vt:lpstr>
      <vt:lpstr>Open Sans Light</vt:lpstr>
      <vt:lpstr>Open Sans</vt:lpstr>
      <vt:lpstr>Arial Unicode MS</vt:lpstr>
      <vt:lpstr>等线</vt:lpstr>
      <vt:lpstr>App Start Up Template - www.Freepptbackgrounds.net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App Startup Template，www.freepptbackgrounds.net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Startup PPT Template</dc:title>
  <dc:creator>App Startup Template</dc:creator>
  <cp:keywords>www.freepptbackgrounds.net</cp:keywords>
  <dc:description>App Startup Template
www.freepptbackgrounds.net</dc:description>
  <dc:subject>Powerpoint Template</dc:subject>
  <cp:lastModifiedBy>Mobiwin</cp:lastModifiedBy>
  <cp:revision>84</cp:revision>
  <dcterms:created xsi:type="dcterms:W3CDTF">2019-11-14T02:43:00Z</dcterms:created>
  <dcterms:modified xsi:type="dcterms:W3CDTF">2023-10-26T05:24:07Z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F7F07C0180E24B9D9FFD8CEFA1E79EEE_13</vt:lpwstr>
  </property>
  <property fmtid="{D5CDD505-2E9C-101B-9397-08002B2CF9AE}" pid="3" name="KSOProductBuildVer">
    <vt:lpwstr>1033-12.2.0.13266</vt:lpwstr>
  </property>
</Properties>
</file>