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166" autoAdjust="0"/>
  </p:normalViewPr>
  <p:slideViewPr>
    <p:cSldViewPr snapToGrid="0">
      <p:cViewPr varScale="1">
        <p:scale>
          <a:sx n="61" d="100"/>
          <a:sy n="61" d="100"/>
        </p:scale>
        <p:origin x="14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6946D-3F80-4BC6-9A83-BFEE6F5DAF51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6EA98-9D89-41C5-893F-F08930DED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5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-Complexity =enemy</a:t>
            </a:r>
          </a:p>
          <a:p>
            <a:r>
              <a:rPr lang="en-US" dirty="0" smtClean="0"/>
              <a:t>-Creeps</a:t>
            </a:r>
            <a:r>
              <a:rPr lang="en-US" baseline="0" dirty="0" smtClean="0"/>
              <a:t> in</a:t>
            </a:r>
          </a:p>
          <a:p>
            <a:r>
              <a:rPr lang="en-US" baseline="0" dirty="0" smtClean="0"/>
              <a:t>-Affects ability to deliver</a:t>
            </a:r>
          </a:p>
          <a:p>
            <a:r>
              <a:rPr lang="en-US" baseline="0" dirty="0" smtClean="0"/>
              <a:t>-Separate concerns</a:t>
            </a:r>
          </a:p>
          <a:p>
            <a:r>
              <a:rPr lang="en-US" baseline="0" dirty="0" smtClean="0"/>
              <a:t>-Breaking into smaller units</a:t>
            </a:r>
          </a:p>
          <a:p>
            <a:r>
              <a:rPr lang="en-US" baseline="0" dirty="0" smtClean="0"/>
              <a:t>-DDD is about distilling into an explicit model</a:t>
            </a:r>
          </a:p>
          <a:p>
            <a:r>
              <a:rPr lang="en-US" baseline="0" dirty="0" smtClean="0"/>
              <a:t>-All in one place</a:t>
            </a:r>
          </a:p>
          <a:p>
            <a:r>
              <a:rPr lang="en-US" baseline="0" dirty="0" smtClean="0"/>
              <a:t>-Easier to work with than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/code behind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6EA98-9D89-41C5-893F-F08930DED0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4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- </a:t>
            </a:r>
            <a:r>
              <a:rPr lang="en-US" b="1" baseline="0" dirty="0" smtClean="0"/>
              <a:t>Aggregate</a:t>
            </a:r>
            <a:r>
              <a:rPr lang="en-US" baseline="0" dirty="0" smtClean="0"/>
              <a:t> je domain </a:t>
            </a:r>
            <a:r>
              <a:rPr lang="en-US" baseline="0" dirty="0" err="1" smtClean="0"/>
              <a:t>parrent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vlasništvo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entiteta</a:t>
            </a:r>
            <a:endParaRPr lang="en-US" baseline="0" dirty="0" smtClean="0"/>
          </a:p>
          <a:p>
            <a:r>
              <a:rPr lang="en-US" baseline="0" dirty="0" smtClean="0"/>
              <a:t> - to je </a:t>
            </a:r>
            <a:r>
              <a:rPr lang="en-US" baseline="0" dirty="0" err="1" smtClean="0"/>
              <a:t>groupa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povezanih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djeluju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jedan</a:t>
            </a:r>
            <a:r>
              <a:rPr lang="en-US" baseline="0" dirty="0" smtClean="0"/>
              <a:t> unit s </a:t>
            </a:r>
            <a:r>
              <a:rPr lang="en-US" baseline="0" dirty="0" err="1" smtClean="0"/>
              <a:t>obzirom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promjenu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6EA98-9D89-41C5-893F-F08930DED0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3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-Cannot hold reference to anything except the root</a:t>
            </a:r>
          </a:p>
          <a:p>
            <a:r>
              <a:rPr lang="en-US" baseline="0" dirty="0" smtClean="0"/>
              <a:t>-Can’t access any entity except from the root</a:t>
            </a:r>
          </a:p>
          <a:p>
            <a:r>
              <a:rPr lang="en-US" baseline="0" dirty="0" smtClean="0"/>
              <a:t>-Consistency boundary</a:t>
            </a:r>
          </a:p>
          <a:p>
            <a:r>
              <a:rPr lang="en-US" baseline="0" dirty="0" smtClean="0"/>
              <a:t>-Save the whole thing</a:t>
            </a:r>
          </a:p>
          <a:p>
            <a:r>
              <a:rPr lang="en-US" dirty="0" smtClean="0"/>
              <a:t>-Cascades</a:t>
            </a:r>
          </a:p>
          <a:p>
            <a:r>
              <a:rPr lang="en-US" dirty="0" smtClean="0"/>
              <a:t>-Versioning</a:t>
            </a:r>
          </a:p>
          <a:p>
            <a:r>
              <a:rPr lang="en-US" dirty="0" smtClean="0"/>
              <a:t>-Locking – coarse grain lock</a:t>
            </a:r>
          </a:p>
          <a:p>
            <a:r>
              <a:rPr lang="en-US" dirty="0" smtClean="0"/>
              <a:t>-No</a:t>
            </a:r>
            <a:r>
              <a:rPr lang="en-US" baseline="0" dirty="0" smtClean="0"/>
              <a:t> longer cherry picking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 - Aggregate je domain </a:t>
            </a:r>
            <a:r>
              <a:rPr lang="en-US" baseline="0" dirty="0" err="1" smtClean="0"/>
              <a:t>parrent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vlasništvo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entiteta</a:t>
            </a:r>
            <a:endParaRPr lang="en-US" baseline="0" dirty="0" smtClean="0"/>
          </a:p>
          <a:p>
            <a:r>
              <a:rPr lang="en-US" baseline="0" dirty="0" smtClean="0"/>
              <a:t> - to je </a:t>
            </a:r>
            <a:r>
              <a:rPr lang="en-US" baseline="0" dirty="0" err="1" smtClean="0"/>
              <a:t>groupa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povezanih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entiteta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djeluju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jedan</a:t>
            </a:r>
            <a:r>
              <a:rPr lang="en-US" baseline="0" dirty="0" smtClean="0"/>
              <a:t> unit s </a:t>
            </a:r>
            <a:r>
              <a:rPr lang="en-US" baseline="0" dirty="0" err="1" smtClean="0"/>
              <a:t>obzirom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promjenu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endParaRPr lang="en-US" baseline="0" dirty="0" smtClean="0"/>
          </a:p>
          <a:p>
            <a:r>
              <a:rPr lang="en-US" baseline="0" dirty="0" smtClean="0"/>
              <a:t> - root je </a:t>
            </a:r>
            <a:r>
              <a:rPr lang="en-US" baseline="0" dirty="0" err="1" smtClean="0"/>
              <a:t>entitet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može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pozvati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izvana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prosljedi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unutrasnji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nesmije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koristiti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nakon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operacija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izvrsi</a:t>
            </a:r>
            <a:endParaRPr lang="en-US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6EA98-9D89-41C5-893F-F08930DED0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1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-Domain model != view model</a:t>
            </a:r>
          </a:p>
          <a:p>
            <a:r>
              <a:rPr lang="en-US" dirty="0" smtClean="0"/>
              <a:t>-The M in MVC</a:t>
            </a:r>
          </a:p>
          <a:p>
            <a:r>
              <a:rPr lang="en-US" dirty="0" smtClean="0"/>
              <a:t>-Instead of depending downwards, dependencies</a:t>
            </a:r>
            <a:r>
              <a:rPr lang="en-US" baseline="0" dirty="0" smtClean="0"/>
              <a:t> </a:t>
            </a:r>
            <a:r>
              <a:rPr lang="en-US" dirty="0" smtClean="0"/>
              <a:t>goes</a:t>
            </a:r>
            <a:r>
              <a:rPr lang="en-US" baseline="0" dirty="0" smtClean="0"/>
              <a:t> inwards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 difference is that any outer layer can directly call any inner layer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traditionally layered architecture, a layer can only call the layer directly beneath it.  </a:t>
            </a:r>
          </a:p>
          <a:p>
            <a:pPr marL="171450" indent="-171450">
              <a:buFontTx/>
              <a:buChar char="-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dirty="0" smtClean="0"/>
              <a:t>The application is built around an independent object model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Inner layers define interfaces.  Outer layers implement interfaces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Direction of coupling is toward the </a:t>
            </a:r>
            <a:r>
              <a:rPr lang="en-GB" dirty="0" err="1" smtClean="0"/>
              <a:t>center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All application core code can be compiled and run separate from infrastructure</a:t>
            </a:r>
            <a:endParaRPr lang="en-US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6EA98-9D89-41C5-893F-F08930DED0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8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1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8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3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5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1678-FD63-459D-B307-5C6B077AF6D4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F6DE-425D-4541-920B-590E6EBF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DDD, EF, </a:t>
            </a:r>
            <a:r>
              <a:rPr lang="en-GB" dirty="0" err="1" smtClean="0"/>
              <a:t>WebAPI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2271586" y="2120280"/>
            <a:ext cx="7138987" cy="26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</a:t>
            </a:r>
            <a:r>
              <a:rPr lang="hr-H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2208" y="4133596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4201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WEBAPI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Zašto</a:t>
            </a:r>
            <a:r>
              <a:rPr lang="en-GB" dirty="0" smtClean="0"/>
              <a:t> </a:t>
            </a:r>
            <a:r>
              <a:rPr lang="en-GB" dirty="0" err="1" smtClean="0"/>
              <a:t>trebamo</a:t>
            </a:r>
            <a:r>
              <a:rPr lang="en-GB" dirty="0" smtClean="0"/>
              <a:t> REST?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Athitektura</a:t>
            </a:r>
            <a:r>
              <a:rPr lang="en-GB" dirty="0" smtClean="0"/>
              <a:t> </a:t>
            </a:r>
            <a:r>
              <a:rPr lang="en-GB" dirty="0" err="1" smtClean="0"/>
              <a:t>bazirana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HTTP </a:t>
            </a:r>
            <a:r>
              <a:rPr lang="en-GB" dirty="0" err="1" smtClean="0"/>
              <a:t>protokolu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web </a:t>
            </a:r>
            <a:r>
              <a:rPr lang="en-GB" dirty="0" err="1" smtClean="0"/>
              <a:t>principima</a:t>
            </a:r>
            <a:endParaRPr lang="en-GB" dirty="0" smtClean="0"/>
          </a:p>
          <a:p>
            <a:r>
              <a:rPr lang="en-GB" dirty="0" err="1" smtClean="0"/>
              <a:t>Vezana</a:t>
            </a:r>
            <a:r>
              <a:rPr lang="en-GB" dirty="0" smtClean="0"/>
              <a:t> </a:t>
            </a:r>
            <a:r>
              <a:rPr lang="en-GB" dirty="0" err="1" smtClean="0"/>
              <a:t>iskljucivo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HTTP</a:t>
            </a:r>
          </a:p>
          <a:p>
            <a:r>
              <a:rPr lang="en-GB" dirty="0" smtClean="0"/>
              <a:t>Lightweight</a:t>
            </a:r>
          </a:p>
          <a:p>
            <a:r>
              <a:rPr lang="en-GB" dirty="0" smtClean="0"/>
              <a:t>Stateless</a:t>
            </a:r>
          </a:p>
          <a:p>
            <a:r>
              <a:rPr lang="en-GB" dirty="0" smtClean="0"/>
              <a:t>Caching “out of the box”</a:t>
            </a:r>
          </a:p>
          <a:p>
            <a:r>
              <a:rPr lang="en-GB" dirty="0" err="1" smtClean="0"/>
              <a:t>Jednostavna</a:t>
            </a:r>
            <a:r>
              <a:rPr lang="en-GB" dirty="0" smtClean="0"/>
              <a:t> </a:t>
            </a:r>
            <a:r>
              <a:rPr lang="en-GB" dirty="0" err="1" smtClean="0"/>
              <a:t>konzumacija</a:t>
            </a:r>
            <a:r>
              <a:rPr lang="en-GB" dirty="0" smtClean="0"/>
              <a:t> (mobile, JS)</a:t>
            </a:r>
          </a:p>
          <a:p>
            <a:r>
              <a:rPr lang="en-GB" dirty="0" err="1" smtClean="0"/>
              <a:t>Cilj</a:t>
            </a:r>
            <a:r>
              <a:rPr lang="en-GB" dirty="0" smtClean="0"/>
              <a:t>: </a:t>
            </a:r>
            <a:r>
              <a:rPr lang="en-GB" dirty="0" err="1" smtClean="0"/>
              <a:t>skaliranje</a:t>
            </a:r>
            <a:r>
              <a:rPr lang="en-GB" dirty="0" smtClean="0"/>
              <a:t>, </a:t>
            </a:r>
            <a:r>
              <a:rPr lang="en-GB" dirty="0" err="1" smtClean="0"/>
              <a:t>odvojenost</a:t>
            </a:r>
            <a:r>
              <a:rPr lang="en-GB" dirty="0" smtClean="0"/>
              <a:t> </a:t>
            </a:r>
            <a:r>
              <a:rPr lang="en-GB" dirty="0" err="1" smtClean="0"/>
              <a:t>komponenti</a:t>
            </a:r>
            <a:r>
              <a:rPr lang="en-GB" dirty="0" smtClean="0"/>
              <a:t>, </a:t>
            </a:r>
            <a:r>
              <a:rPr lang="en-GB" dirty="0" err="1" smtClean="0"/>
              <a:t>funkcionalnost</a:t>
            </a:r>
            <a:r>
              <a:rPr lang="en-GB" dirty="0" smtClean="0"/>
              <a:t> </a:t>
            </a:r>
            <a:r>
              <a:rPr lang="en-GB" dirty="0" err="1" smtClean="0"/>
              <a:t>izvan</a:t>
            </a:r>
            <a:r>
              <a:rPr lang="en-GB" dirty="0" smtClean="0"/>
              <a:t> </a:t>
            </a:r>
            <a:r>
              <a:rPr lang="en-GB" dirty="0" err="1" smtClean="0"/>
              <a:t>granica</a:t>
            </a:r>
            <a:r>
              <a:rPr lang="en-GB" dirty="0" smtClean="0"/>
              <a:t> </a:t>
            </a:r>
            <a:r>
              <a:rPr lang="en-GB" dirty="0" err="1" smtClean="0"/>
              <a:t>servisa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8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0" y="2139696"/>
            <a:ext cx="1499616" cy="389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0920" y="2139696"/>
            <a:ext cx="1435608" cy="187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TICKETS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60920" y="4160520"/>
            <a:ext cx="1435608" cy="187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USERS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7816" y="2743200"/>
            <a:ext cx="50231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2888" y="2262822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GET /</a:t>
            </a:r>
            <a:r>
              <a:rPr lang="en-GB" sz="2400" dirty="0" err="1" smtClean="0"/>
              <a:t>api</a:t>
            </a:r>
            <a:r>
              <a:rPr lang="en-GB" sz="2400" dirty="0" smtClean="0"/>
              <a:t>/tickets/3</a:t>
            </a:r>
            <a:endParaRPr lang="en-GB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25624" y="3644851"/>
            <a:ext cx="5023104" cy="21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0088" y="3164472"/>
            <a:ext cx="4261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200 OK { </a:t>
            </a:r>
            <a:r>
              <a:rPr lang="en-GB" sz="2400" dirty="0" err="1" smtClean="0"/>
              <a:t>title:”ticket</a:t>
            </a:r>
            <a:r>
              <a:rPr lang="en-GB" sz="2400" dirty="0" smtClean="0"/>
              <a:t> name”,...}</a:t>
            </a:r>
            <a:endParaRPr lang="en-GB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50008" y="4685032"/>
            <a:ext cx="50231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5080" y="4204654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POST /</a:t>
            </a:r>
            <a:r>
              <a:rPr lang="en-GB" sz="2400" dirty="0" err="1" smtClean="0"/>
              <a:t>api</a:t>
            </a:r>
            <a:r>
              <a:rPr lang="en-GB" sz="2400" dirty="0" smtClean="0"/>
              <a:t>/user { name:””, ...}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37816" y="5586683"/>
            <a:ext cx="5023104" cy="21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0088" y="5192710"/>
            <a:ext cx="4261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201 CREATED</a:t>
            </a:r>
            <a:br>
              <a:rPr lang="en-GB" sz="2400" dirty="0" smtClean="0"/>
            </a:br>
            <a:r>
              <a:rPr lang="en-GB" sz="2400" dirty="0" smtClean="0"/>
              <a:t>Location: /</a:t>
            </a:r>
            <a:r>
              <a:rPr lang="en-GB" sz="2400" dirty="0" err="1" smtClean="0"/>
              <a:t>api</a:t>
            </a:r>
            <a:r>
              <a:rPr lang="en-GB" sz="2400" dirty="0" smtClean="0"/>
              <a:t>/users/42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URL Routing</a:t>
            </a:r>
          </a:p>
          <a:p>
            <a:pPr lvl="1"/>
            <a:r>
              <a:rPr lang="en-GB" dirty="0" smtClean="0"/>
              <a:t>Convention routes</a:t>
            </a:r>
          </a:p>
          <a:p>
            <a:pPr lvl="1"/>
            <a:r>
              <a:rPr lang="en-GB" dirty="0" smtClean="0"/>
              <a:t>Attribute based routes</a:t>
            </a:r>
          </a:p>
          <a:p>
            <a:r>
              <a:rPr lang="en-GB" dirty="0" smtClean="0"/>
              <a:t>Content negotiation </a:t>
            </a:r>
          </a:p>
          <a:p>
            <a:pPr lvl="1"/>
            <a:r>
              <a:rPr lang="en-GB" dirty="0" err="1" smtClean="0"/>
              <a:t>IContentNegotiator</a:t>
            </a:r>
            <a:endParaRPr lang="en-GB" dirty="0" smtClean="0"/>
          </a:p>
          <a:p>
            <a:pPr lvl="1"/>
            <a:r>
              <a:rPr lang="fr-FR" dirty="0" err="1" smtClean="0"/>
              <a:t>Accept</a:t>
            </a:r>
            <a:r>
              <a:rPr lang="fr-FR" dirty="0" smtClean="0"/>
              <a:t>: application/</a:t>
            </a:r>
            <a:r>
              <a:rPr lang="fr-FR" dirty="0" err="1" smtClean="0"/>
              <a:t>json</a:t>
            </a:r>
            <a:r>
              <a:rPr lang="fr-FR" dirty="0" smtClean="0"/>
              <a:t>, application/</a:t>
            </a:r>
            <a:r>
              <a:rPr lang="fr-FR" dirty="0" err="1" smtClean="0"/>
              <a:t>xml</a:t>
            </a:r>
            <a:r>
              <a:rPr lang="fr-FR" dirty="0" smtClean="0"/>
              <a:t>; q=0.9, */*; q=0.</a:t>
            </a:r>
            <a:endParaRPr lang="en-GB" dirty="0" smtClean="0"/>
          </a:p>
          <a:p>
            <a:r>
              <a:rPr lang="en-GB" dirty="0" smtClean="0"/>
              <a:t>Formats (JSON, XML, ATOM)</a:t>
            </a:r>
          </a:p>
          <a:p>
            <a:pPr lvl="1"/>
            <a:r>
              <a:rPr lang="en-GB" dirty="0" err="1" smtClean="0"/>
              <a:t>MediaTypeFormatter</a:t>
            </a:r>
            <a:endParaRPr lang="en-GB" dirty="0" smtClean="0"/>
          </a:p>
          <a:p>
            <a:pPr lvl="1"/>
            <a:r>
              <a:rPr lang="en-GB" dirty="0" smtClean="0"/>
              <a:t>Accept: text/</a:t>
            </a:r>
            <a:r>
              <a:rPr lang="en-GB" dirty="0" err="1" smtClean="0"/>
              <a:t>html,application</a:t>
            </a:r>
            <a:r>
              <a:rPr lang="en-GB" dirty="0" smtClean="0"/>
              <a:t>/</a:t>
            </a:r>
            <a:r>
              <a:rPr lang="en-GB" dirty="0" err="1" smtClean="0"/>
              <a:t>xhtml+xml,application</a:t>
            </a:r>
            <a:r>
              <a:rPr lang="en-GB" dirty="0" smtClean="0"/>
              <a:t>/xml</a:t>
            </a:r>
          </a:p>
          <a:p>
            <a:r>
              <a:rPr lang="en-GB" dirty="0" smtClean="0"/>
              <a:t>Self-</a:t>
            </a:r>
            <a:r>
              <a:rPr lang="en-GB" dirty="0" err="1" smtClean="0"/>
              <a:t>hostable</a:t>
            </a:r>
            <a:r>
              <a:rPr lang="en-GB" dirty="0" smtClean="0"/>
              <a:t> (OWIN based), testable, extensible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1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CONTROLLER, ATTRIBUTE ROUTING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311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ProductsController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ApiController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latin typeface="Consolas" pitchFamily="49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latin typeface="Consolas" pitchFamily="49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dirty="0">
                <a:latin typeface="Consolas" pitchFamily="49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latin typeface="Consolas" pitchFamily="49" charset="0"/>
                <a:cs typeface="Arial" pitchFamily="34" charset="0"/>
              </a:rPr>
              <a:t>GetProducts</a:t>
            </a:r>
            <a:r>
              <a:rPr lang="en-US" dirty="0">
                <a:latin typeface="Consolas" pitchFamily="49" charset="0"/>
                <a:cs typeface="Arial" pitchFamily="34" charset="0"/>
              </a:rPr>
              <a:t>() {...}</a:t>
            </a:r>
            <a:br>
              <a:rPr lang="en-US" dirty="0"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dirty="0">
                <a:solidFill>
                  <a:srgbClr val="66006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latin typeface="Consolas" pitchFamily="49" charset="0"/>
                <a:cs typeface="Arial" pitchFamily="34" charset="0"/>
              </a:rPr>
              <a:t>GetProductById</a:t>
            </a:r>
            <a:r>
              <a:rPr lang="en-US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id</a:t>
            </a:r>
            <a:r>
              <a:rPr lang="en-US" dirty="0">
                <a:latin typeface="Consolas" pitchFamily="49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{...}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Lucida Console"/>
                <a:cs typeface="Arial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 err="1">
                <a:latin typeface="Consolas" pitchFamily="49" charset="0"/>
                <a:cs typeface="Arial" pitchFamily="34" charset="0"/>
              </a:rPr>
              <a:t>PostProduct</a:t>
            </a:r>
            <a:r>
              <a:rPr lang="en-US" dirty="0">
                <a:latin typeface="Consolas" pitchFamily="49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Product</a:t>
            </a:r>
            <a:r>
              <a:rPr lang="en-US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product)</a:t>
            </a:r>
            <a:r>
              <a:rPr lang="en-US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dirty="0">
                <a:latin typeface="Consolas" pitchFamily="49" charset="0"/>
                <a:cs typeface="Arial" pitchFamily="34" charset="0"/>
              </a:rPr>
              <a:t>{...}</a:t>
            </a:r>
            <a:br>
              <a:rPr lang="en-US" dirty="0">
                <a:latin typeface="Consolas" pitchFamily="49" charset="0"/>
                <a:cs typeface="Arial" pitchFamily="34" charset="0"/>
              </a:rPr>
            </a:br>
            <a:r>
              <a:rPr lang="en-US" dirty="0">
                <a:latin typeface="Consolas" pitchFamily="49" charset="0"/>
                <a:cs typeface="Arial" pitchFamily="34" charset="0"/>
              </a:rPr>
              <a:t>}</a:t>
            </a:r>
            <a:r>
              <a:rPr lang="en-US" dirty="0"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543" y="4357024"/>
            <a:ext cx="10377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api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/agents/{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agentId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}"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ObservationsController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ApiController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{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// GET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api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/agents/bond/observations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[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HttpGet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"observations/{date}"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)]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Observation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agentId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DateTime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date) { ...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12776"/>
            <a:ext cx="9619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Contact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Required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get; set;} 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Email { get; set;}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(!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.ModelState.IsValid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errors =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.ModelState.Where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s.Value.Errors.Count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0)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.Select(s =&gt;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KeyValuePair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    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s.Value.Errors.First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ErrorMessage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response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Request.CreateResponse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HttpStatusCode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.BadRequest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errors);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4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ODATA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8200" y="1872210"/>
            <a:ext cx="10875264" cy="4181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Open Data Protocol (OData) provides a </a:t>
            </a:r>
            <a:r>
              <a:rPr lang="en-US" dirty="0" err="1" smtClean="0"/>
              <a:t>RESTful</a:t>
            </a:r>
            <a:r>
              <a:rPr lang="en-US" dirty="0" smtClean="0"/>
              <a:t> standard for exposing data models</a:t>
            </a:r>
          </a:p>
          <a:p>
            <a:r>
              <a:rPr lang="en-US" dirty="0" smtClean="0"/>
              <a:t>OData uses URIs to perform query operations:</a:t>
            </a:r>
          </a:p>
          <a:p>
            <a:pPr lvl="1"/>
            <a:r>
              <a:rPr lang="en-US" dirty="0" smtClean="0"/>
              <a:t>Entity projection – </a:t>
            </a:r>
            <a:r>
              <a:rPr lang="en-US" b="1" dirty="0" smtClean="0"/>
              <a:t>$select, $expand</a:t>
            </a:r>
            <a:endParaRPr lang="en-US" dirty="0" smtClean="0"/>
          </a:p>
          <a:p>
            <a:pPr lvl="1"/>
            <a:r>
              <a:rPr lang="en-US" dirty="0" smtClean="0"/>
              <a:t>Sorting – </a:t>
            </a:r>
            <a:r>
              <a:rPr lang="en-US" b="1" dirty="0" smtClean="0"/>
              <a:t>$</a:t>
            </a:r>
            <a:r>
              <a:rPr lang="en-US" b="1" dirty="0" err="1" smtClean="0"/>
              <a:t>orderby</a:t>
            </a:r>
            <a:r>
              <a:rPr lang="en-US" b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Entity sub-setting – </a:t>
            </a:r>
            <a:r>
              <a:rPr lang="en-US" b="1" dirty="0" smtClean="0"/>
              <a:t>$top, $skip  </a:t>
            </a:r>
          </a:p>
          <a:p>
            <a:pPr lvl="1"/>
            <a:r>
              <a:rPr lang="en-US" dirty="0" smtClean="0"/>
              <a:t>Filtering – </a:t>
            </a:r>
            <a:r>
              <a:rPr lang="en-US" b="1" dirty="0" smtClean="0"/>
              <a:t>$filter, logical operators: </a:t>
            </a:r>
            <a:r>
              <a:rPr lang="en-US" b="1" dirty="0" err="1" smtClean="0"/>
              <a:t>eq</a:t>
            </a:r>
            <a:r>
              <a:rPr lang="en-US" b="1" dirty="0" smtClean="0"/>
              <a:t>, ne, </a:t>
            </a:r>
            <a:r>
              <a:rPr lang="en-US" b="1" dirty="0" err="1" smtClean="0"/>
              <a:t>gt</a:t>
            </a:r>
            <a:r>
              <a:rPr lang="en-US" b="1" dirty="0" smtClean="0"/>
              <a:t>, </a:t>
            </a:r>
            <a:r>
              <a:rPr lang="en-US" b="1" dirty="0" err="1" smtClean="0"/>
              <a:t>lt</a:t>
            </a:r>
            <a:endParaRPr lang="en-US" b="1" dirty="0" smtClean="0"/>
          </a:p>
          <a:p>
            <a:r>
              <a:rPr lang="en-US" dirty="0" smtClean="0"/>
              <a:t>Install the </a:t>
            </a:r>
            <a:r>
              <a:rPr lang="en-US" b="1" dirty="0" err="1" smtClean="0"/>
              <a:t>Microsoft.AspNet.WebApi.OData</a:t>
            </a:r>
            <a:r>
              <a:rPr lang="en-US" b="1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Define an action with the following characteristics: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err="1" smtClean="0"/>
              <a:t>IQueryable</a:t>
            </a:r>
            <a:r>
              <a:rPr lang="en-US" b="1" dirty="0" smtClean="0"/>
              <a:t>&lt;T&gt;</a:t>
            </a:r>
            <a:r>
              <a:rPr lang="en-US" dirty="0" smtClean="0"/>
              <a:t> or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&lt;T&gt;</a:t>
            </a:r>
            <a:endParaRPr lang="en-US" dirty="0" smtClean="0"/>
          </a:p>
          <a:p>
            <a:pPr lvl="1"/>
            <a:r>
              <a:rPr lang="en-US" dirty="0" smtClean="0"/>
              <a:t>Decorated with the </a:t>
            </a:r>
            <a:r>
              <a:rPr lang="en-US" b="1" dirty="0" smtClean="0"/>
              <a:t>[</a:t>
            </a:r>
            <a:r>
              <a:rPr lang="en-US" b="1" dirty="0" err="1" smtClean="0"/>
              <a:t>Queryable</a:t>
            </a:r>
            <a:r>
              <a:rPr lang="en-US" b="1" dirty="0" smtClean="0"/>
              <a:t>]</a:t>
            </a:r>
            <a:r>
              <a:rPr lang="en-US" dirty="0" smtClean="0"/>
              <a:t> attribute</a:t>
            </a:r>
            <a:endParaRPr lang="he-IL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ODATA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solidFill>
                  <a:srgbClr val="006080"/>
                </a:solidFill>
                <a:latin typeface="Consolas"/>
                <a:ea typeface="Times New Roman"/>
                <a:cs typeface="Arial"/>
              </a:rPr>
              <a:t>Queryable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6080"/>
                </a:solidFill>
                <a:latin typeface="Consolas"/>
                <a:ea typeface="Times New Roman"/>
                <a:cs typeface="Arial"/>
              </a:rPr>
              <a:t>IQueryable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6080"/>
                </a:solidFill>
                <a:latin typeface="Consolas"/>
                <a:ea typeface="Times New Roman"/>
                <a:cs typeface="Arial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GetAgents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repository.GetAll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AsQueryable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466" y="3673768"/>
            <a:ext cx="4484591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prstClr val="black"/>
                </a:solidFill>
              </a:rPr>
              <a:t>api</a:t>
            </a:r>
            <a:r>
              <a:rPr lang="en-US" sz="2000" dirty="0" smtClean="0">
                <a:solidFill>
                  <a:prstClr val="black"/>
                </a:solidFill>
              </a:rPr>
              <a:t>/agents?$</a:t>
            </a:r>
            <a:r>
              <a:rPr lang="en-US" sz="2000" dirty="0" err="1">
                <a:solidFill>
                  <a:prstClr val="black"/>
                </a:solidFill>
              </a:rPr>
              <a:t>orderby</a:t>
            </a:r>
            <a:r>
              <a:rPr lang="en-US" sz="2000" dirty="0">
                <a:solidFill>
                  <a:prstClr val="black"/>
                </a:solidFill>
              </a:rPr>
              <a:t>=Name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642" y="5477168"/>
            <a:ext cx="4480912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</a:rPr>
              <a:t>api</a:t>
            </a:r>
            <a:r>
              <a:rPr lang="en-US" sz="2000" dirty="0">
                <a:solidFill>
                  <a:prstClr val="black"/>
                </a:solidFill>
              </a:rPr>
              <a:t>/agents?$</a:t>
            </a:r>
            <a:r>
              <a:rPr lang="en-US" sz="2000" dirty="0" smtClean="0">
                <a:solidFill>
                  <a:prstClr val="black"/>
                </a:solidFill>
              </a:rPr>
              <a:t>filter=salary </a:t>
            </a:r>
            <a:r>
              <a:rPr lang="en-US" sz="2000" dirty="0" err="1">
                <a:solidFill>
                  <a:prstClr val="black"/>
                </a:solidFill>
              </a:rPr>
              <a:t>gt</a:t>
            </a:r>
            <a:r>
              <a:rPr lang="en-US" sz="2000" dirty="0">
                <a:solidFill>
                  <a:prstClr val="black"/>
                </a:solidFill>
              </a:rPr>
              <a:t> 50000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945642" y="4280193"/>
            <a:ext cx="4480501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</a:rPr>
              <a:t>api</a:t>
            </a:r>
            <a:r>
              <a:rPr lang="en-US" sz="2000" dirty="0">
                <a:solidFill>
                  <a:prstClr val="black"/>
                </a:solidFill>
              </a:rPr>
              <a:t>/agents?$skip=10</a:t>
            </a:r>
          </a:p>
        </p:txBody>
      </p:sp>
      <p:sp>
        <p:nvSpPr>
          <p:cNvPr id="7" name="Rectangle 6"/>
          <p:cNvSpPr/>
          <p:nvPr/>
        </p:nvSpPr>
        <p:spPr>
          <a:xfrm>
            <a:off x="942467" y="4867568"/>
            <a:ext cx="4484591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prstClr val="black"/>
                </a:solidFill>
              </a:rPr>
              <a:t>api</a:t>
            </a:r>
            <a:r>
              <a:rPr lang="en-US" sz="2000" dirty="0">
                <a:solidFill>
                  <a:prstClr val="black"/>
                </a:solidFill>
              </a:rPr>
              <a:t>/agents?$skip=50&amp;$top=10</a:t>
            </a:r>
          </a:p>
        </p:txBody>
      </p:sp>
    </p:spTree>
    <p:extLst>
      <p:ext uri="{BB962C8B-B14F-4D97-AF65-F5344CB8AC3E}">
        <p14:creationId xmlns:p14="http://schemas.microsoft.com/office/powerpoint/2010/main" val="41401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&amp; DDD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938784" y="1625474"/>
            <a:ext cx="7711440" cy="4679592"/>
            <a:chOff x="760491" y="751438"/>
            <a:chExt cx="8075692" cy="4671588"/>
          </a:xfrm>
        </p:grpSpPr>
        <p:sp>
          <p:nvSpPr>
            <p:cNvPr id="4" name="Rectangle 3"/>
            <p:cNvSpPr/>
            <p:nvPr/>
          </p:nvSpPr>
          <p:spPr>
            <a:xfrm>
              <a:off x="760491" y="751438"/>
              <a:ext cx="8075692" cy="46715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1215"/>
            <a:stretch>
              <a:fillRect/>
            </a:stretch>
          </p:blipFill>
          <p:spPr bwMode="auto">
            <a:xfrm>
              <a:off x="786098" y="773936"/>
              <a:ext cx="8033394" cy="4630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 descr="larger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4286">
            <a:off x="8092919" y="1506588"/>
            <a:ext cx="3907786" cy="51660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925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DDD</a:t>
            </a:r>
            <a:endParaRPr lang="en-GB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838200" y="1832164"/>
            <a:ext cx="3566160" cy="82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Koncepti</a:t>
            </a:r>
            <a:endParaRPr lang="hr-H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620316"/>
            <a:ext cx="4437888" cy="3341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Ubiquitous Language</a:t>
            </a:r>
          </a:p>
          <a:p>
            <a:r>
              <a:rPr lang="hr-HR" dirty="0" smtClean="0"/>
              <a:t>Bounded Contexts</a:t>
            </a:r>
          </a:p>
          <a:p>
            <a:r>
              <a:rPr lang="hr-HR" dirty="0" smtClean="0"/>
              <a:t>Persistance ignorance</a:t>
            </a:r>
          </a:p>
          <a:p>
            <a:r>
              <a:rPr lang="hr-HR" dirty="0" smtClean="0"/>
              <a:t>Refactoring</a:t>
            </a:r>
          </a:p>
          <a:p>
            <a:r>
              <a:rPr lang="hr-HR" dirty="0" smtClean="0"/>
              <a:t>CQS</a:t>
            </a:r>
            <a:r>
              <a:rPr lang="en-GB" dirty="0" smtClean="0"/>
              <a:t> / CQRS</a:t>
            </a:r>
            <a:endParaRPr lang="hr-HR" dirty="0" smtClean="0"/>
          </a:p>
          <a:p>
            <a:r>
              <a:rPr lang="hr-HR" dirty="0" smtClean="0"/>
              <a:t>Kada upotrijebiti DDD?</a:t>
            </a:r>
          </a:p>
          <a:p>
            <a:endParaRPr lang="hr-HR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134862" y="1832164"/>
            <a:ext cx="3566160" cy="82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Patterns</a:t>
            </a:r>
            <a:endParaRPr lang="hr-HR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134862" y="2620316"/>
            <a:ext cx="3566160" cy="3341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Entities</a:t>
            </a:r>
          </a:p>
          <a:p>
            <a:r>
              <a:rPr lang="hr-HR" dirty="0" smtClean="0"/>
              <a:t>Value objects</a:t>
            </a:r>
          </a:p>
          <a:p>
            <a:r>
              <a:rPr lang="hr-HR" dirty="0" smtClean="0"/>
              <a:t>Aggregate roots</a:t>
            </a:r>
          </a:p>
          <a:p>
            <a:r>
              <a:rPr lang="hr-HR" dirty="0" smtClean="0"/>
              <a:t>Repository</a:t>
            </a:r>
          </a:p>
          <a:p>
            <a:r>
              <a:rPr lang="hr-HR" dirty="0" smtClean="0"/>
              <a:t>Domain Services</a:t>
            </a:r>
          </a:p>
          <a:p>
            <a:r>
              <a:rPr lang="hr-HR" dirty="0" smtClean="0"/>
              <a:t>Domain Events</a:t>
            </a:r>
          </a:p>
          <a:p>
            <a:r>
              <a:rPr lang="hr-HR" dirty="0" smtClean="0"/>
              <a:t>State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6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636777" y="248670"/>
            <a:ext cx="8743308" cy="6352066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170414" y="6038838"/>
            <a:ext cx="8239361" cy="4794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Aggregate root</a:t>
            </a:r>
            <a:endParaRPr lang="en-US" dirty="0"/>
          </a:p>
        </p:txBody>
      </p:sp>
      <p:pic>
        <p:nvPicPr>
          <p:cNvPr id="4" name="Picture 20" descr="http://yuml.me/diagram/scruffy;scale:125/class/%5bOrder%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622" y="1573710"/>
            <a:ext cx="1114425" cy="828675"/>
          </a:xfrm>
          <a:prstGeom prst="rect">
            <a:avLst/>
          </a:prstGeom>
          <a:noFill/>
        </p:spPr>
      </p:pic>
      <p:pic>
        <p:nvPicPr>
          <p:cNvPr id="5" name="Picture 22" descr="http://yuml.me/diagram/scruffy;scale:125/class/%5bCustomer%5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7225" y="741505"/>
            <a:ext cx="1428750" cy="828675"/>
          </a:xfrm>
          <a:prstGeom prst="rect">
            <a:avLst/>
          </a:prstGeom>
          <a:noFill/>
        </p:spPr>
      </p:pic>
      <p:pic>
        <p:nvPicPr>
          <p:cNvPr id="6" name="Picture 24" descr="http://yuml.me/diagram/scruffy;scale:125/class/%5bLineItem%5d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8594" y="1676453"/>
            <a:ext cx="1400175" cy="828675"/>
          </a:xfrm>
          <a:prstGeom prst="rect">
            <a:avLst/>
          </a:prstGeom>
          <a:noFill/>
        </p:spPr>
      </p:pic>
      <p:pic>
        <p:nvPicPr>
          <p:cNvPr id="7" name="Picture 28" descr="http://yuml.me/diagram/scruffy;scale:125/class/%5bShippingAddress%5d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9143" y="2652497"/>
            <a:ext cx="2095500" cy="828675"/>
          </a:xfrm>
          <a:prstGeom prst="rect">
            <a:avLst/>
          </a:prstGeom>
          <a:noFill/>
        </p:spPr>
      </p:pic>
      <p:pic>
        <p:nvPicPr>
          <p:cNvPr id="8" name="Picture 30" descr="http://yuml.me/diagram/scruffy;scale:125/class/%5bnote:Aggregate%20Root%7Bbg:cornsilk%7D%5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79068" y="1399053"/>
            <a:ext cx="1495425" cy="1114425"/>
          </a:xfrm>
          <a:prstGeom prst="rect">
            <a:avLst/>
          </a:prstGeom>
          <a:noFill/>
        </p:spPr>
      </p:pic>
      <p:pic>
        <p:nvPicPr>
          <p:cNvPr id="9" name="Picture 32" descr="http://yuml.me/diagram/scruffy;scale:125/class/%5b%3C%3CIPaymentStrategy%3E%3E%5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57156" y="3618269"/>
            <a:ext cx="2667000" cy="828675"/>
          </a:xfrm>
          <a:prstGeom prst="rect">
            <a:avLst/>
          </a:prstGeom>
          <a:noFill/>
        </p:spPr>
      </p:pic>
      <p:pic>
        <p:nvPicPr>
          <p:cNvPr id="10" name="Picture 36" descr="http://yuml.me/diagram/scruffy;scale:100/class/%5bCreditCardPaymentStrategy%5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1793" y="4933360"/>
            <a:ext cx="2466975" cy="657225"/>
          </a:xfrm>
          <a:prstGeom prst="rect">
            <a:avLst/>
          </a:prstGeom>
          <a:noFill/>
        </p:spPr>
      </p:pic>
      <p:pic>
        <p:nvPicPr>
          <p:cNvPr id="11" name="Picture 38" descr="http://yuml.me/diagram/scruffy;scale:100/class/%5bFinancePaymentStrategy%5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8451" y="4953909"/>
            <a:ext cx="2238375" cy="657225"/>
          </a:xfrm>
          <a:prstGeom prst="rect">
            <a:avLst/>
          </a:prstGeom>
          <a:noFill/>
        </p:spPr>
      </p:pic>
      <p:pic>
        <p:nvPicPr>
          <p:cNvPr id="12" name="Picture 40" descr="http://yuml.me/diagram/scruffy;scale:100/class/%5bCashPaymentStrategy%5d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0878" y="4964183"/>
            <a:ext cx="2028825" cy="657225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5301047" y="1988048"/>
            <a:ext cx="1978096" cy="107878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5301047" y="1155843"/>
            <a:ext cx="1906178" cy="83220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9" idx="0"/>
          </p:cNvCxnSpPr>
          <p:nvPr/>
        </p:nvCxnSpPr>
        <p:spPr>
          <a:xfrm rot="16200000" flipH="1">
            <a:off x="4159303" y="2986916"/>
            <a:ext cx="1215884" cy="4682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7469019">
            <a:off x="5924771" y="4398491"/>
            <a:ext cx="159471" cy="136025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269019" flipV="1">
            <a:off x="6046193" y="4716324"/>
            <a:ext cx="1198357" cy="17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3191334">
            <a:off x="3888907" y="4486883"/>
            <a:ext cx="204590" cy="124145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8591334" flipV="1">
            <a:off x="3367555" y="4767056"/>
            <a:ext cx="625797" cy="17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21036843">
            <a:off x="5185034" y="4477147"/>
            <a:ext cx="211503" cy="128341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5180195" y="4739947"/>
            <a:ext cx="345210" cy="8863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>
          <a:xfrm>
            <a:off x="5301047" y="1988048"/>
            <a:ext cx="1957547" cy="10274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2625" y="1761607"/>
            <a:ext cx="4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3-SLOJNA ARHITEKTURA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90576" y="2401456"/>
            <a:ext cx="6079426" cy="86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90576" y="3704190"/>
            <a:ext cx="6079426" cy="86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Business Logic (BLL)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7152" y="5006925"/>
            <a:ext cx="6166275" cy="86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Data Access (DAL)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7579182" y="3704190"/>
            <a:ext cx="3473958" cy="8684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b="1" dirty="0" smtClean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en-NZ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34880" y="3183097"/>
            <a:ext cx="390820" cy="6947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8" name="Down Arrow 7"/>
          <p:cNvSpPr/>
          <p:nvPr/>
        </p:nvSpPr>
        <p:spPr>
          <a:xfrm>
            <a:off x="4734880" y="4485831"/>
            <a:ext cx="390820" cy="6947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9" name="Right Arrow 8"/>
          <p:cNvSpPr/>
          <p:nvPr/>
        </p:nvSpPr>
        <p:spPr>
          <a:xfrm>
            <a:off x="7926578" y="4051586"/>
            <a:ext cx="1129036" cy="3473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10" name="Right Arrow 9"/>
          <p:cNvSpPr/>
          <p:nvPr/>
        </p:nvSpPr>
        <p:spPr>
          <a:xfrm>
            <a:off x="7926578" y="2662003"/>
            <a:ext cx="1129036" cy="3473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  <p:sp>
        <p:nvSpPr>
          <p:cNvPr id="11" name="Right Arrow 10"/>
          <p:cNvSpPr/>
          <p:nvPr/>
        </p:nvSpPr>
        <p:spPr>
          <a:xfrm>
            <a:off x="7926578" y="5267471"/>
            <a:ext cx="1129036" cy="34739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8735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ONION ARHITEKTURA</a:t>
            </a:r>
            <a:endParaRPr lang="en-GB" dirty="0"/>
          </a:p>
        </p:txBody>
      </p:sp>
      <p:cxnSp>
        <p:nvCxnSpPr>
          <p:cNvPr id="3" name="Curved Connector 2"/>
          <p:cNvCxnSpPr>
            <a:endCxn id="19" idx="2"/>
          </p:cNvCxnSpPr>
          <p:nvPr/>
        </p:nvCxnSpPr>
        <p:spPr>
          <a:xfrm rot="5400000" flipH="1" flipV="1">
            <a:off x="7640524" y="1641207"/>
            <a:ext cx="749503" cy="2575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endCxn id="14" idx="2"/>
          </p:cNvCxnSpPr>
          <p:nvPr/>
        </p:nvCxnSpPr>
        <p:spPr>
          <a:xfrm flipV="1">
            <a:off x="5379821" y="3597203"/>
            <a:ext cx="4139977" cy="2631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endCxn id="13" idx="1"/>
          </p:cNvCxnSpPr>
          <p:nvPr/>
        </p:nvCxnSpPr>
        <p:spPr>
          <a:xfrm>
            <a:off x="4781982" y="3993087"/>
            <a:ext cx="5303593" cy="6497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hape 56"/>
          <p:cNvCxnSpPr>
            <a:endCxn id="15" idx="2"/>
          </p:cNvCxnSpPr>
          <p:nvPr/>
        </p:nvCxnSpPr>
        <p:spPr>
          <a:xfrm>
            <a:off x="7134618" y="5220701"/>
            <a:ext cx="2801711" cy="5132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45731" y="1814139"/>
            <a:ext cx="4611619" cy="46116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User Interface</a:t>
            </a:r>
          </a:p>
          <a:p>
            <a:pPr algn="ctr"/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G</a:t>
            </a: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6970175" y="3192899"/>
            <a:ext cx="389192" cy="15675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76311" y="3120766"/>
            <a:ext cx="384302" cy="23057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  <a:endCxn id="16" idx="4"/>
          </p:cNvCxnSpPr>
          <p:nvPr/>
        </p:nvCxnSpPr>
        <p:spPr>
          <a:xfrm rot="5400000" flipH="1">
            <a:off x="5040174" y="6214391"/>
            <a:ext cx="422733" cy="17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900000">
            <a:off x="5657249" y="5393994"/>
            <a:ext cx="207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Infrastructure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00000">
            <a:off x="2736558" y="5393994"/>
            <a:ext cx="207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Tests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085575" y="4181709"/>
            <a:ext cx="822857" cy="922325"/>
          </a:xfrm>
          <a:prstGeom prst="foldedCorner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system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9515825" y="3212901"/>
            <a:ext cx="1281004" cy="768603"/>
          </a:xfrm>
          <a:prstGeom prst="clou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bg1"/>
                </a:solidFill>
                <a:latin typeface="Calibri" pitchFamily="34" charset="0"/>
              </a:rPr>
              <a:t>Services</a:t>
            </a:r>
            <a:endParaRPr lang="en-NZ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9936329" y="5370528"/>
            <a:ext cx="1311641" cy="581429"/>
          </a:xfrm>
          <a:prstGeom prst="cub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bg1"/>
                </a:solidFill>
                <a:latin typeface="Calibri" pitchFamily="34" charset="0"/>
              </a:rPr>
              <a:t>etc</a:t>
            </a:r>
            <a:endParaRPr lang="en-NZ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8464" y="2236872"/>
            <a:ext cx="3766155" cy="37661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N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Application Services</a:t>
            </a:r>
            <a:br>
              <a:rPr lang="en-N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</a:br>
            <a:endParaRPr lang="en-NZ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NZ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</a:t>
            </a: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sz="17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06485" y="2774893"/>
            <a:ext cx="2690110" cy="26901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NZ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Domain Services</a:t>
            </a: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endParaRPr lang="en-NZ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21367" y="3389775"/>
            <a:ext cx="1460346" cy="146034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Domain Model</a:t>
            </a:r>
            <a:endParaRPr lang="en-NZ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9303029" y="2149785"/>
            <a:ext cx="1348081" cy="808847"/>
          </a:xfrm>
          <a:prstGeom prst="flowChartMagneticDisk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smtClean="0">
                <a:solidFill>
                  <a:schemeClr val="bg1"/>
                </a:solidFill>
                <a:latin typeface="Calibri" pitchFamily="34" charset="0"/>
              </a:rPr>
              <a:t>Database</a:t>
            </a:r>
            <a:endParaRPr lang="en-NZ" sz="1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7301" y="1412853"/>
            <a:ext cx="8692387" cy="5310240"/>
            <a:chOff x="287301" y="1412853"/>
            <a:chExt cx="8692387" cy="5310240"/>
          </a:xfrm>
        </p:grpSpPr>
        <p:sp>
          <p:nvSpPr>
            <p:cNvPr id="20" name="Rectangular Callout 19"/>
            <p:cNvSpPr/>
            <p:nvPr/>
          </p:nvSpPr>
          <p:spPr>
            <a:xfrm>
              <a:off x="287301" y="4532530"/>
              <a:ext cx="2267157" cy="571504"/>
            </a:xfrm>
            <a:prstGeom prst="wedgeRectCallout">
              <a:avLst>
                <a:gd name="adj1" fmla="val 151025"/>
                <a:gd name="adj2" fmla="val -99505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smtClean="0">
                  <a:solidFill>
                    <a:schemeClr val="bg1"/>
                  </a:solidFill>
                  <a:latin typeface="+mn-lt"/>
                </a:rPr>
                <a:t>Employee,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IEmployeeRepository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1" name="Rectangular Callout 20"/>
            <p:cNvSpPr/>
            <p:nvPr/>
          </p:nvSpPr>
          <p:spPr>
            <a:xfrm>
              <a:off x="2197287" y="6151589"/>
              <a:ext cx="3153769" cy="571504"/>
            </a:xfrm>
            <a:prstGeom prst="wedgeRectCallout">
              <a:avLst>
                <a:gd name="adj1" fmla="val 75725"/>
                <a:gd name="adj2" fmla="val -68478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NHibernateEmployeeRepository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Rectangular Callout 21"/>
            <p:cNvSpPr/>
            <p:nvPr/>
          </p:nvSpPr>
          <p:spPr>
            <a:xfrm>
              <a:off x="6970175" y="1412853"/>
              <a:ext cx="1928826" cy="571504"/>
            </a:xfrm>
            <a:prstGeom prst="wedgeRectCallout">
              <a:avLst>
                <a:gd name="adj1" fmla="val -65601"/>
                <a:gd name="adj2" fmla="val 156187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EmployeeController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Rectangular Callout 22"/>
            <p:cNvSpPr/>
            <p:nvPr/>
          </p:nvSpPr>
          <p:spPr>
            <a:xfrm>
              <a:off x="1768590" y="1620444"/>
              <a:ext cx="1928826" cy="571504"/>
            </a:xfrm>
            <a:prstGeom prst="wedgeRectCallout">
              <a:avLst>
                <a:gd name="adj1" fmla="val 74804"/>
                <a:gd name="adj2" fmla="val 162120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IEmailSender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Rectangular Callout 23"/>
            <p:cNvSpPr/>
            <p:nvPr/>
          </p:nvSpPr>
          <p:spPr>
            <a:xfrm>
              <a:off x="7050862" y="5986973"/>
              <a:ext cx="1928826" cy="571504"/>
            </a:xfrm>
            <a:prstGeom prst="wedgeRectCallout">
              <a:avLst>
                <a:gd name="adj1" fmla="val -48790"/>
                <a:gd name="adj2" fmla="val -149611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</a:rPr>
                <a:t>SmtpEmailSender</a:t>
              </a:r>
              <a:endParaRPr lang="en-NZ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Rectangular Callout 25"/>
            <p:cNvSpPr/>
            <p:nvPr/>
          </p:nvSpPr>
          <p:spPr>
            <a:xfrm>
              <a:off x="713232" y="2950302"/>
              <a:ext cx="1982814" cy="571504"/>
            </a:xfrm>
            <a:prstGeom prst="wedgeRectCallout">
              <a:avLst>
                <a:gd name="adj1" fmla="val 145100"/>
                <a:gd name="adj2" fmla="val 26894"/>
              </a:avLst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NZ" sz="1600" b="1" dirty="0" err="1" smtClean="0">
                  <a:solidFill>
                    <a:schemeClr val="bg1"/>
                  </a:solidFill>
                  <a:latin typeface="+mn-lt"/>
                </a:rPr>
                <a:t>IOrderProcessor</a:t>
              </a:r>
              <a:endParaRPr lang="en-NZ" sz="1600" b="1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4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sdn.microsoft.com/en-us/library/JJ591559.3edbb80d01ce5bfda6973025b2ddb566(l=en-us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44" y="138991"/>
            <a:ext cx="8466144" cy="64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+ DDD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965960"/>
            <a:ext cx="7290054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mtClean="0"/>
              <a:t>Unit of Work</a:t>
            </a:r>
          </a:p>
          <a:p>
            <a:r>
              <a:rPr lang="hr-HR" smtClean="0"/>
              <a:t>Privatni konstruktori</a:t>
            </a:r>
          </a:p>
          <a:p>
            <a:r>
              <a:rPr lang="hr-HR" smtClean="0"/>
              <a:t>Privatni set-eri</a:t>
            </a:r>
          </a:p>
          <a:p>
            <a:r>
              <a:rPr lang="hr-HR" smtClean="0"/>
              <a:t>Value objects vs Entities</a:t>
            </a:r>
          </a:p>
          <a:p>
            <a:r>
              <a:rPr lang="hr-HR" smtClean="0"/>
              <a:t>Kompleksni tipovi</a:t>
            </a:r>
          </a:p>
          <a:p>
            <a:r>
              <a:rPr lang="hr-HR" smtClean="0"/>
              <a:t>Repozitoriji vs. CQS</a:t>
            </a:r>
          </a:p>
          <a:p>
            <a:endParaRPr lang="hr-HR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6.1 NOVOSTI</a:t>
            </a:r>
            <a:endParaRPr lang="en-GB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947672"/>
            <a:ext cx="7290054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mtClean="0"/>
              <a:t>DbContext</a:t>
            </a:r>
          </a:p>
          <a:p>
            <a:r>
              <a:rPr lang="hr-HR" smtClean="0"/>
              <a:t>Enums, spatial</a:t>
            </a:r>
          </a:p>
          <a:p>
            <a:r>
              <a:rPr lang="hr-HR" smtClean="0"/>
              <a:t>Code first</a:t>
            </a:r>
          </a:p>
          <a:p>
            <a:r>
              <a:rPr lang="hr-HR" smtClean="0"/>
              <a:t>Migrations</a:t>
            </a:r>
          </a:p>
          <a:p>
            <a:r>
              <a:rPr lang="hr-HR" smtClean="0"/>
              <a:t>Mappings, conventions</a:t>
            </a:r>
          </a:p>
          <a:p>
            <a:r>
              <a:rPr lang="hr-HR" smtClean="0"/>
              <a:t>Multiple diagrams per model</a:t>
            </a:r>
          </a:p>
          <a:p>
            <a:r>
              <a:rPr lang="hr-HR" smtClean="0"/>
              <a:t>Async, perf improvements, Connection Resiliency</a:t>
            </a:r>
          </a:p>
          <a:p>
            <a:r>
              <a:rPr lang="hr-HR" smtClean="0"/>
              <a:t>Interceptors, custom configuratiomn, DI</a:t>
            </a:r>
          </a:p>
          <a:p>
            <a:r>
              <a:rPr lang="hr-HR" smtClean="0"/>
              <a:t>Open sourced, out of .NET Fx</a:t>
            </a:r>
          </a:p>
          <a:p>
            <a:r>
              <a:rPr lang="hr-HR" smtClean="0"/>
              <a:t>Nuget package + VS Tools addon download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07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677</Words>
  <Application>Microsoft Office PowerPoint</Application>
  <PresentationFormat>Widescreen</PresentationFormat>
  <Paragraphs>204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Consolas</vt:lpstr>
      <vt:lpstr>Lucida Console</vt:lpstr>
      <vt:lpstr>Segoe UI</vt:lpstr>
      <vt:lpstr>Times New Roman</vt:lpstr>
      <vt:lpstr>Office Theme</vt:lpstr>
      <vt:lpstr>DDD, EF, WebAPI</vt:lpstr>
      <vt:lpstr>EF &amp; DDD</vt:lpstr>
      <vt:lpstr>DDD</vt:lpstr>
      <vt:lpstr>PowerPoint Presentation</vt:lpstr>
      <vt:lpstr>3-SLOJNA ARHITEKTURA</vt:lpstr>
      <vt:lpstr>ONION ARHITEKTURA</vt:lpstr>
      <vt:lpstr>PowerPoint Presentation</vt:lpstr>
      <vt:lpstr>EF + DDD</vt:lpstr>
      <vt:lpstr>EF 6.1 NOVOSTI</vt:lpstr>
      <vt:lpstr>PowerPoint Presentation</vt:lpstr>
      <vt:lpstr>WEBAPI </vt:lpstr>
      <vt:lpstr>REST</vt:lpstr>
      <vt:lpstr>REST</vt:lpstr>
      <vt:lpstr>WebAPI</vt:lpstr>
      <vt:lpstr>API CONTROLLER, ATTRIBUTE ROUTING</vt:lpstr>
      <vt:lpstr>VALIDATION</vt:lpstr>
      <vt:lpstr>ODATA</vt:lpstr>
      <vt:lpstr>ODATA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EF, WebAPI</dc:title>
  <dc:creator>Hrvoje Hudoletnjak</dc:creator>
  <cp:lastModifiedBy>Hrvoje Hudoletnjak</cp:lastModifiedBy>
  <cp:revision>18</cp:revision>
  <dcterms:created xsi:type="dcterms:W3CDTF">2014-05-05T10:59:53Z</dcterms:created>
  <dcterms:modified xsi:type="dcterms:W3CDTF">2014-05-08T11:41:19Z</dcterms:modified>
</cp:coreProperties>
</file>