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611C-B7D5-4C17-BABA-6249F4B5C0D9}" type="datetimeFigureOut">
              <a:rPr lang="en-GB" smtClean="0"/>
              <a:t>03/05/2014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97F1-9BC2-44C8-9F2B-CD6D2BADC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79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611C-B7D5-4C17-BABA-6249F4B5C0D9}" type="datetimeFigureOut">
              <a:rPr lang="en-GB" smtClean="0"/>
              <a:t>03/05/2014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97F1-9BC2-44C8-9F2B-CD6D2BADC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91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611C-B7D5-4C17-BABA-6249F4B5C0D9}" type="datetimeFigureOut">
              <a:rPr lang="en-GB" smtClean="0"/>
              <a:t>03/05/2014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97F1-9BC2-44C8-9F2B-CD6D2BADC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884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6319"/>
            <a:ext cx="11653523" cy="89655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40" y="1182871"/>
            <a:ext cx="11653523" cy="49310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388125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 w/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algn="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full bleed picture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89310"/>
            <a:ext cx="4482125" cy="6274889"/>
          </a:xfrm>
          <a:solidFill>
            <a:srgbClr val="0B203D">
              <a:alpha val="95000"/>
            </a:srgbClr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89310"/>
            <a:ext cx="4437303" cy="2241380"/>
          </a:xfrm>
          <a:noFill/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30690"/>
            <a:ext cx="4437303" cy="4033509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89866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611C-B7D5-4C17-BABA-6249F4B5C0D9}" type="datetimeFigureOut">
              <a:rPr lang="en-GB" smtClean="0"/>
              <a:t>03/05/2014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97F1-9BC2-44C8-9F2B-CD6D2BADC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60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611C-B7D5-4C17-BABA-6249F4B5C0D9}" type="datetimeFigureOut">
              <a:rPr lang="en-GB" smtClean="0"/>
              <a:t>03/05/2014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97F1-9BC2-44C8-9F2B-CD6D2BADC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69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611C-B7D5-4C17-BABA-6249F4B5C0D9}" type="datetimeFigureOut">
              <a:rPr lang="en-GB" smtClean="0"/>
              <a:t>03/05/2014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97F1-9BC2-44C8-9F2B-CD6D2BADC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87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611C-B7D5-4C17-BABA-6249F4B5C0D9}" type="datetimeFigureOut">
              <a:rPr lang="en-GB" smtClean="0"/>
              <a:t>03/05/2014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97F1-9BC2-44C8-9F2B-CD6D2BADC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16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611C-B7D5-4C17-BABA-6249F4B5C0D9}" type="datetimeFigureOut">
              <a:rPr lang="en-GB" smtClean="0"/>
              <a:t>03/05/2014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97F1-9BC2-44C8-9F2B-CD6D2BADC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1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611C-B7D5-4C17-BABA-6249F4B5C0D9}" type="datetimeFigureOut">
              <a:rPr lang="en-GB" smtClean="0"/>
              <a:t>03/05/2014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97F1-9BC2-44C8-9F2B-CD6D2BADC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50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611C-B7D5-4C17-BABA-6249F4B5C0D9}" type="datetimeFigureOut">
              <a:rPr lang="en-GB" smtClean="0"/>
              <a:t>03/05/2014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97F1-9BC2-44C8-9F2B-CD6D2BADC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93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611C-B7D5-4C17-BABA-6249F4B5C0D9}" type="datetimeFigureOut">
              <a:rPr lang="en-GB" smtClean="0"/>
              <a:t>03/05/2014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97F1-9BC2-44C8-9F2B-CD6D2BADC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01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611C-B7D5-4C17-BABA-6249F4B5C0D9}" type="datetimeFigureOut">
              <a:rPr lang="en-GB" smtClean="0"/>
              <a:t>03/05/2014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097F1-9BC2-44C8-9F2B-CD6D2BADC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68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NEW ASP.NET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952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OWIN specifikacija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555538" y="2367906"/>
            <a:ext cx="1144223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121917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AppFunc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endParaRPr lang="hr-HR" altLang="en-US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21917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hr-HR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IDictionary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&lt;string, object&gt;, </a:t>
            </a:r>
            <a:r>
              <a:rPr lang="hr-HR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Environment        </a:t>
            </a:r>
            <a:endParaRPr lang="hr-HR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21917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hr-HR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Task&gt;; </a:t>
            </a:r>
            <a:r>
              <a:rPr lang="hr-HR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	 	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Done</a:t>
            </a:r>
            <a:r>
              <a:rPr lang="en-US" altLang="en-US" sz="1867" dirty="0"/>
              <a:t> </a:t>
            </a:r>
            <a:endParaRPr lang="en-US" altLang="en-US" sz="5333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791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Katana hosts and servers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002060"/>
                </a:solidFill>
              </a:rPr>
              <a:t>IIS</a:t>
            </a:r>
          </a:p>
          <a:p>
            <a:pPr marL="609585" indent="-609585"/>
            <a:r>
              <a:rPr lang="en-GB" dirty="0" err="1" smtClean="0">
                <a:solidFill>
                  <a:srgbClr val="0070C0"/>
                </a:solidFill>
              </a:rPr>
              <a:t>SystemWeb</a:t>
            </a:r>
            <a:endParaRPr lang="en-GB" dirty="0" smtClean="0">
              <a:solidFill>
                <a:srgbClr val="0070C0"/>
              </a:solidFill>
            </a:endParaRPr>
          </a:p>
          <a:p>
            <a:pPr marL="609585" indent="-609585"/>
            <a:r>
              <a:rPr lang="en-GB" dirty="0" smtClean="0">
                <a:solidFill>
                  <a:srgbClr val="0070C0"/>
                </a:solidFill>
              </a:rPr>
              <a:t>Helios</a:t>
            </a:r>
          </a:p>
          <a:p>
            <a:pPr marL="609585" indent="-609585"/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002060"/>
                </a:solidFill>
              </a:rPr>
              <a:t>Non-IIS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</a:p>
          <a:p>
            <a:pPr marL="609585" indent="-609585"/>
            <a:r>
              <a:rPr lang="en-GB" dirty="0" err="1" smtClean="0">
                <a:solidFill>
                  <a:srgbClr val="0070C0"/>
                </a:solidFill>
              </a:rPr>
              <a:t>OwinHost</a:t>
            </a:r>
            <a:endParaRPr lang="en-GB" dirty="0" smtClean="0">
              <a:solidFill>
                <a:srgbClr val="0070C0"/>
              </a:solidFill>
            </a:endParaRPr>
          </a:p>
          <a:p>
            <a:pPr marL="609585" indent="-609585"/>
            <a:r>
              <a:rPr lang="en-GB" dirty="0" smtClean="0">
                <a:solidFill>
                  <a:srgbClr val="0070C0"/>
                </a:solidFill>
              </a:rPr>
              <a:t>Self-host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05040" y="965130"/>
            <a:ext cx="4824917" cy="83183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Middleware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805041" y="1854009"/>
            <a:ext cx="2377871" cy="83183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SystemWeb</a:t>
            </a:r>
            <a:endParaRPr lang="en-GB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252087" y="1854009"/>
            <a:ext cx="2377871" cy="83183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Helios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805040" y="2742887"/>
            <a:ext cx="4824917" cy="83183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IIS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839628" y="3987718"/>
            <a:ext cx="4824917" cy="83183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Middleware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839629" y="5801631"/>
            <a:ext cx="2377871" cy="83183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OwinHost</a:t>
            </a:r>
            <a:endParaRPr lang="en-GB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286675" y="5801631"/>
            <a:ext cx="2377871" cy="83183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Self host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839628" y="4881398"/>
            <a:ext cx="4824917" cy="83183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3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HttpListener</a:t>
            </a:r>
            <a:r>
              <a:rPr lang="en-GB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</a:t>
            </a:r>
            <a:r>
              <a:rPr lang="en-GB" sz="3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Nowin</a:t>
            </a:r>
            <a:endParaRPr lang="en-GB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692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HELIOS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69240" y="1182871"/>
            <a:ext cx="11653523" cy="5371411"/>
          </a:xfrm>
        </p:spPr>
        <p:txBody>
          <a:bodyPr/>
          <a:lstStyle/>
          <a:p>
            <a:r>
              <a:rPr lang="en-GB" dirty="0" err="1" smtClean="0">
                <a:solidFill>
                  <a:srgbClr val="002060"/>
                </a:solidFill>
              </a:rPr>
              <a:t>System.Web</a:t>
            </a:r>
            <a:r>
              <a:rPr lang="en-GB" dirty="0" smtClean="0">
                <a:solidFill>
                  <a:srgbClr val="002060"/>
                </a:solidFill>
              </a:rPr>
              <a:t> </a:t>
            </a:r>
            <a:r>
              <a:rPr lang="en-GB" dirty="0" err="1" smtClean="0">
                <a:solidFill>
                  <a:srgbClr val="002060"/>
                </a:solidFill>
              </a:rPr>
              <a:t>ugrađeno</a:t>
            </a:r>
            <a:r>
              <a:rPr lang="en-GB" dirty="0" smtClean="0">
                <a:solidFill>
                  <a:srgbClr val="002060"/>
                </a:solidFill>
              </a:rPr>
              <a:t> </a:t>
            </a:r>
            <a:r>
              <a:rPr lang="en-GB" dirty="0" err="1" smtClean="0">
                <a:solidFill>
                  <a:srgbClr val="002060"/>
                </a:solidFill>
              </a:rPr>
              <a:t>ponašanje</a:t>
            </a:r>
            <a:endParaRPr lang="en-GB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	</a:t>
            </a:r>
            <a:r>
              <a:rPr lang="en-GB" dirty="0" err="1" smtClean="0">
                <a:solidFill>
                  <a:srgbClr val="0070C0"/>
                </a:solidFill>
              </a:rPr>
              <a:t>mješanje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err="1" smtClean="0">
                <a:solidFill>
                  <a:srgbClr val="0070C0"/>
                </a:solidFill>
              </a:rPr>
              <a:t>autentifikacija</a:t>
            </a:r>
            <a:r>
              <a:rPr lang="en-GB" dirty="0" smtClean="0">
                <a:solidFill>
                  <a:srgbClr val="0070C0"/>
                </a:solidFill>
              </a:rPr>
              <a:t>, 401 -&gt; 302, req. </a:t>
            </a:r>
            <a:r>
              <a:rPr lang="en-GB" dirty="0" err="1" smtClean="0">
                <a:solidFill>
                  <a:srgbClr val="0070C0"/>
                </a:solidFill>
              </a:rPr>
              <a:t>validacija</a:t>
            </a:r>
            <a:r>
              <a:rPr lang="en-GB" dirty="0" smtClean="0">
                <a:solidFill>
                  <a:srgbClr val="0070C0"/>
                </a:solidFill>
              </a:rPr>
              <a:t>...</a:t>
            </a:r>
          </a:p>
          <a:p>
            <a:r>
              <a:rPr lang="en-GB" dirty="0" err="1" smtClean="0">
                <a:solidFill>
                  <a:srgbClr val="002060"/>
                </a:solidFill>
              </a:rPr>
              <a:t>Potreba</a:t>
            </a:r>
            <a:r>
              <a:rPr lang="en-GB" dirty="0" smtClean="0">
                <a:solidFill>
                  <a:srgbClr val="002060"/>
                </a:solidFill>
              </a:rPr>
              <a:t> </a:t>
            </a:r>
            <a:r>
              <a:rPr lang="en-GB" dirty="0" err="1" smtClean="0">
                <a:solidFill>
                  <a:srgbClr val="002060"/>
                </a:solidFill>
              </a:rPr>
              <a:t>za</a:t>
            </a:r>
            <a:r>
              <a:rPr lang="en-GB" dirty="0" smtClean="0">
                <a:solidFill>
                  <a:srgbClr val="002060"/>
                </a:solidFill>
              </a:rPr>
              <a:t> </a:t>
            </a:r>
            <a:r>
              <a:rPr lang="en-GB" dirty="0" err="1" smtClean="0">
                <a:solidFill>
                  <a:srgbClr val="002060"/>
                </a:solidFill>
              </a:rPr>
              <a:t>agilnijim</a:t>
            </a:r>
            <a:r>
              <a:rPr lang="en-GB" dirty="0" smtClean="0">
                <a:solidFill>
                  <a:srgbClr val="002060"/>
                </a:solidFill>
              </a:rPr>
              <a:t> </a:t>
            </a:r>
            <a:r>
              <a:rPr lang="en-GB" dirty="0" err="1" smtClean="0">
                <a:solidFill>
                  <a:srgbClr val="002060"/>
                </a:solidFill>
              </a:rPr>
              <a:t>frameworkom</a:t>
            </a:r>
            <a:endParaRPr lang="en-GB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	</a:t>
            </a:r>
            <a:r>
              <a:rPr lang="en-GB" dirty="0" smtClean="0">
                <a:solidFill>
                  <a:srgbClr val="0070C0"/>
                </a:solidFill>
              </a:rPr>
              <a:t>pay-for-play model</a:t>
            </a:r>
          </a:p>
          <a:p>
            <a:r>
              <a:rPr lang="en-GB" dirty="0" err="1" smtClean="0">
                <a:solidFill>
                  <a:srgbClr val="002060"/>
                </a:solidFill>
              </a:rPr>
              <a:t>Cilj</a:t>
            </a:r>
            <a:r>
              <a:rPr lang="en-GB" dirty="0" smtClean="0">
                <a:solidFill>
                  <a:srgbClr val="002060"/>
                </a:solidFill>
              </a:rPr>
              <a:t>: </a:t>
            </a:r>
            <a:r>
              <a:rPr lang="en-GB" dirty="0" err="1" smtClean="0">
                <a:solidFill>
                  <a:srgbClr val="002060"/>
                </a:solidFill>
              </a:rPr>
              <a:t>brz</a:t>
            </a:r>
            <a:r>
              <a:rPr lang="en-GB" dirty="0" smtClean="0">
                <a:solidFill>
                  <a:srgbClr val="002060"/>
                </a:solidFill>
              </a:rPr>
              <a:t>, </a:t>
            </a:r>
            <a:r>
              <a:rPr lang="en-GB" dirty="0" err="1" smtClean="0">
                <a:solidFill>
                  <a:srgbClr val="002060"/>
                </a:solidFill>
              </a:rPr>
              <a:t>agilni</a:t>
            </a:r>
            <a:r>
              <a:rPr lang="en-GB" dirty="0" smtClean="0">
                <a:solidFill>
                  <a:srgbClr val="002060"/>
                </a:solidFill>
              </a:rPr>
              <a:t>, out-of-band, </a:t>
            </a:r>
            <a:r>
              <a:rPr lang="en-GB" dirty="0" err="1" smtClean="0">
                <a:solidFill>
                  <a:srgbClr val="002060"/>
                </a:solidFill>
              </a:rPr>
              <a:t>jednostavan</a:t>
            </a:r>
            <a:endParaRPr lang="en-GB" dirty="0" smtClean="0">
              <a:solidFill>
                <a:srgbClr val="002060"/>
              </a:solidFill>
            </a:endParaRPr>
          </a:p>
          <a:p>
            <a:r>
              <a:rPr lang="en-GB" dirty="0" err="1" smtClean="0">
                <a:solidFill>
                  <a:srgbClr val="002060"/>
                </a:solidFill>
              </a:rPr>
              <a:t>Nije</a:t>
            </a:r>
            <a:r>
              <a:rPr lang="en-GB" dirty="0" smtClean="0">
                <a:solidFill>
                  <a:srgbClr val="002060"/>
                </a:solidFill>
              </a:rPr>
              <a:t> </a:t>
            </a:r>
            <a:r>
              <a:rPr lang="en-GB" dirty="0" err="1" smtClean="0">
                <a:solidFill>
                  <a:srgbClr val="002060"/>
                </a:solidFill>
              </a:rPr>
              <a:t>cilj</a:t>
            </a:r>
            <a:r>
              <a:rPr lang="en-GB" dirty="0" smtClean="0">
                <a:solidFill>
                  <a:srgbClr val="002060"/>
                </a:solidFill>
              </a:rPr>
              <a:t>: 100% </a:t>
            </a:r>
            <a:r>
              <a:rPr lang="en-GB" dirty="0" err="1" smtClean="0">
                <a:solidFill>
                  <a:srgbClr val="002060"/>
                </a:solidFill>
              </a:rPr>
              <a:t>kompatibilnost</a:t>
            </a:r>
            <a:r>
              <a:rPr lang="en-GB" dirty="0" smtClean="0">
                <a:solidFill>
                  <a:srgbClr val="002060"/>
                </a:solidFill>
              </a:rPr>
              <a:t> u </a:t>
            </a:r>
            <a:r>
              <a:rPr lang="en-GB" dirty="0" err="1" smtClean="0">
                <a:solidFill>
                  <a:srgbClr val="002060"/>
                </a:solidFill>
              </a:rPr>
              <a:t>nazad</a:t>
            </a:r>
            <a:endParaRPr lang="en-GB" dirty="0" smtClean="0">
              <a:solidFill>
                <a:srgbClr val="002060"/>
              </a:solidFill>
            </a:endParaRPr>
          </a:p>
          <a:p>
            <a:r>
              <a:rPr lang="en-GB" dirty="0" err="1" smtClean="0">
                <a:solidFill>
                  <a:srgbClr val="002060"/>
                </a:solidFill>
              </a:rPr>
              <a:t>Nuget</a:t>
            </a:r>
            <a:r>
              <a:rPr lang="en-GB" dirty="0">
                <a:solidFill>
                  <a:srgbClr val="002060"/>
                </a:solidFill>
              </a:rPr>
              <a:t>: </a:t>
            </a:r>
            <a:r>
              <a:rPr lang="en-GB" dirty="0" err="1">
                <a:solidFill>
                  <a:srgbClr val="002060"/>
                </a:solidFill>
              </a:rPr>
              <a:t>Microsoft.Owin.Host.IIS</a:t>
            </a:r>
            <a:r>
              <a:rPr lang="en-GB" dirty="0">
                <a:solidFill>
                  <a:srgbClr val="002060"/>
                </a:solidFill>
              </a:rPr>
              <a:t> </a:t>
            </a:r>
            <a:endParaRPr lang="en-GB" dirty="0" smtClean="0">
              <a:solidFill>
                <a:srgbClr val="002060"/>
              </a:solidFill>
            </a:endParaRPr>
          </a:p>
          <a:p>
            <a:r>
              <a:rPr lang="en-GB" dirty="0" err="1" smtClean="0">
                <a:solidFill>
                  <a:srgbClr val="002060"/>
                </a:solidFill>
              </a:rPr>
              <a:t>Perf</a:t>
            </a:r>
            <a:r>
              <a:rPr lang="en-GB" dirty="0" smtClean="0">
                <a:solidFill>
                  <a:srgbClr val="002060"/>
                </a:solidFill>
              </a:rPr>
              <a:t>: 30kb/</a:t>
            </a:r>
            <a:r>
              <a:rPr lang="en-GB" dirty="0" err="1" smtClean="0">
                <a:solidFill>
                  <a:srgbClr val="002060"/>
                </a:solidFill>
              </a:rPr>
              <a:t>req</a:t>
            </a:r>
            <a:r>
              <a:rPr lang="en-GB" dirty="0" smtClean="0">
                <a:solidFill>
                  <a:srgbClr val="002060"/>
                </a:solidFill>
              </a:rPr>
              <a:t> vs 1kb/</a:t>
            </a:r>
            <a:r>
              <a:rPr lang="en-GB" dirty="0" err="1" smtClean="0">
                <a:solidFill>
                  <a:srgbClr val="002060"/>
                </a:solidFill>
              </a:rPr>
              <a:t>req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330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002060"/>
                </a:solidFill>
              </a:rPr>
              <a:t>Motivacija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hr-HR" dirty="0" smtClean="0">
                <a:solidFill>
                  <a:srgbClr val="0070C0"/>
                </a:solidFill>
              </a:rPr>
              <a:t>Zašto sada?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hr-HR" dirty="0" smtClean="0">
                <a:solidFill>
                  <a:srgbClr val="0070C0"/>
                </a:solidFill>
              </a:rPr>
              <a:t>Pogled u budućnost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hr-HR" dirty="0" smtClean="0">
                <a:solidFill>
                  <a:srgbClr val="002060"/>
                </a:solidFill>
              </a:rPr>
              <a:t>Specifikacija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hr-HR" dirty="0" smtClean="0">
                <a:solidFill>
                  <a:srgbClr val="0070C0"/>
                </a:solidFill>
              </a:rPr>
              <a:t>Što je to OWIN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hr-HR" dirty="0" smtClean="0">
                <a:solidFill>
                  <a:srgbClr val="0070C0"/>
                </a:solidFill>
              </a:rPr>
              <a:t>Što su to Katana i Helios</a:t>
            </a:r>
          </a:p>
          <a:p>
            <a:pPr lvl="1"/>
            <a:r>
              <a:rPr lang="hr-HR" dirty="0" smtClean="0">
                <a:solidFill>
                  <a:srgbClr val="0070C0"/>
                </a:solidFill>
              </a:rPr>
              <a:t>Arhitektura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hr-HR" dirty="0" smtClean="0">
                <a:solidFill>
                  <a:srgbClr val="002060"/>
                </a:solidFill>
              </a:rPr>
              <a:t>Demo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hr-HR" dirty="0" smtClean="0">
                <a:solidFill>
                  <a:srgbClr val="0070C0"/>
                </a:solidFill>
              </a:rPr>
              <a:t>Kreiranje web aplikacije sa OWIN-om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hr-HR" dirty="0" smtClean="0">
                <a:solidFill>
                  <a:srgbClr val="0070C0"/>
                </a:solidFill>
              </a:rPr>
              <a:t>Kreiranje web aplikacije sa vlasititim middleware-om</a:t>
            </a:r>
          </a:p>
          <a:p>
            <a:pPr lvl="1"/>
            <a:r>
              <a:rPr lang="hr-HR" dirty="0" smtClean="0">
                <a:solidFill>
                  <a:srgbClr val="0070C0"/>
                </a:solidFill>
              </a:rPr>
              <a:t>Dodavanje WebAPI i NancyFx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69241" y="6118549"/>
            <a:ext cx="5377948" cy="446299"/>
          </a:xfrm>
        </p:spPr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48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MOTIVACIJA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69240" y="1182870"/>
            <a:ext cx="11653523" cy="5675129"/>
          </a:xfrm>
        </p:spPr>
        <p:txBody>
          <a:bodyPr>
            <a:normAutofit/>
          </a:bodyPr>
          <a:lstStyle/>
          <a:p>
            <a:r>
              <a:rPr lang="hr-HR" dirty="0" smtClean="0">
                <a:solidFill>
                  <a:srgbClr val="002060"/>
                </a:solidFill>
              </a:rPr>
              <a:t>System.Web napravljen prije 12+ godina</a:t>
            </a:r>
          </a:p>
          <a:p>
            <a:r>
              <a:rPr lang="hr-HR" dirty="0" smtClean="0">
                <a:solidFill>
                  <a:srgbClr val="002060"/>
                </a:solidFill>
              </a:rPr>
              <a:t>WebForms </a:t>
            </a:r>
            <a:r>
              <a:rPr lang="hr-HR" i="1" dirty="0" smtClean="0">
                <a:solidFill>
                  <a:srgbClr val="002060"/>
                </a:solidFill>
              </a:rPr>
              <a:t>framework</a:t>
            </a:r>
          </a:p>
          <a:p>
            <a:r>
              <a:rPr lang="hr-HR" dirty="0" smtClean="0">
                <a:solidFill>
                  <a:srgbClr val="002060"/>
                </a:solidFill>
              </a:rPr>
              <a:t>Regression bugs</a:t>
            </a:r>
          </a:p>
          <a:p>
            <a:pPr marL="0" indent="0">
              <a:buNone/>
            </a:pPr>
            <a:r>
              <a:rPr lang="hr-HR" dirty="0">
                <a:solidFill>
                  <a:srgbClr val="002060"/>
                </a:solidFill>
              </a:rPr>
              <a:t>	</a:t>
            </a:r>
            <a:r>
              <a:rPr lang="hr-HR" i="1" dirty="0" smtClean="0">
                <a:solidFill>
                  <a:srgbClr val="0070C0"/>
                </a:solidFill>
              </a:rPr>
              <a:t>„We fix one bug and open new ones”</a:t>
            </a:r>
          </a:p>
          <a:p>
            <a:r>
              <a:rPr lang="hr-HR" dirty="0" smtClean="0">
                <a:solidFill>
                  <a:srgbClr val="002060"/>
                </a:solidFill>
              </a:rPr>
              <a:t>Izvršavanje velike količine koda</a:t>
            </a:r>
          </a:p>
          <a:p>
            <a:r>
              <a:rPr lang="hr-HR" dirty="0" smtClean="0">
                <a:solidFill>
                  <a:srgbClr val="002060"/>
                </a:solidFill>
              </a:rPr>
              <a:t>Monolitna arhitektura</a:t>
            </a:r>
          </a:p>
          <a:p>
            <a:r>
              <a:rPr lang="hr-HR" dirty="0" smtClean="0">
                <a:solidFill>
                  <a:srgbClr val="002060"/>
                </a:solidFill>
              </a:rPr>
              <a:t>Spori </a:t>
            </a:r>
            <a:r>
              <a:rPr lang="hr-HR" i="1" dirty="0" smtClean="0">
                <a:solidFill>
                  <a:srgbClr val="002060"/>
                </a:solidFill>
              </a:rPr>
              <a:t>release cycle</a:t>
            </a:r>
            <a:endParaRPr lang="en-GB" i="1" dirty="0" smtClean="0">
              <a:solidFill>
                <a:srgbClr val="002060"/>
              </a:solidFill>
            </a:endParaRPr>
          </a:p>
          <a:p>
            <a:r>
              <a:rPr lang="hr-HR" dirty="0" smtClean="0">
                <a:solidFill>
                  <a:srgbClr val="002060"/>
                </a:solidFill>
              </a:rPr>
              <a:t>Dana</a:t>
            </a:r>
            <a:r>
              <a:rPr lang="en-GB" dirty="0" smtClean="0">
                <a:solidFill>
                  <a:srgbClr val="002060"/>
                </a:solidFill>
              </a:rPr>
              <a:t>s</a:t>
            </a:r>
            <a:r>
              <a:rPr lang="hr-HR" dirty="0" smtClean="0">
                <a:solidFill>
                  <a:srgbClr val="002060"/>
                </a:solidFill>
              </a:rPr>
              <a:t> </a:t>
            </a:r>
            <a:r>
              <a:rPr lang="hr-HR" dirty="0">
                <a:solidFill>
                  <a:srgbClr val="002060"/>
                </a:solidFill>
              </a:rPr>
              <a:t>drugačiji tipovi </a:t>
            </a:r>
            <a:r>
              <a:rPr lang="hr-HR" dirty="0" smtClean="0">
                <a:solidFill>
                  <a:srgbClr val="002060"/>
                </a:solidFill>
              </a:rPr>
              <a:t>aplikacija</a:t>
            </a:r>
            <a:endParaRPr lang="hr-HR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737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MOTIVACIJA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69240" y="1182872"/>
            <a:ext cx="11653523" cy="5675129"/>
          </a:xfrm>
        </p:spPr>
        <p:txBody>
          <a:bodyPr/>
          <a:lstStyle/>
          <a:p>
            <a:r>
              <a:rPr lang="hr-HR" dirty="0" smtClean="0">
                <a:solidFill>
                  <a:srgbClr val="002060"/>
                </a:solidFill>
              </a:rPr>
              <a:t>Performanse</a:t>
            </a:r>
            <a:br>
              <a:rPr lang="hr-HR" dirty="0" smtClean="0">
                <a:solidFill>
                  <a:srgbClr val="002060"/>
                </a:solidFill>
              </a:rPr>
            </a:br>
            <a:r>
              <a:rPr lang="hr-HR" dirty="0" smtClean="0">
                <a:solidFill>
                  <a:srgbClr val="002060"/>
                </a:solidFill>
              </a:rPr>
              <a:t>IIS ostaje</a:t>
            </a:r>
          </a:p>
          <a:p>
            <a:pPr marL="0" indent="0">
              <a:buNone/>
            </a:pPr>
            <a:r>
              <a:rPr lang="hr-HR" dirty="0">
                <a:solidFill>
                  <a:srgbClr val="002060"/>
                </a:solidFill>
              </a:rPr>
              <a:t>	</a:t>
            </a:r>
            <a:r>
              <a:rPr lang="hr-HR" i="1" dirty="0" smtClean="0">
                <a:solidFill>
                  <a:srgbClr val="002060"/>
                </a:solidFill>
              </a:rPr>
              <a:t>„</a:t>
            </a:r>
            <a:r>
              <a:rPr lang="hr-HR" i="1" dirty="0" smtClean="0">
                <a:solidFill>
                  <a:srgbClr val="0070C0"/>
                </a:solidFill>
              </a:rPr>
              <a:t>IIS is the fastest web server, </a:t>
            </a:r>
            <a:br>
              <a:rPr lang="hr-HR" i="1" dirty="0" smtClean="0">
                <a:solidFill>
                  <a:srgbClr val="0070C0"/>
                </a:solidFill>
              </a:rPr>
            </a:br>
            <a:r>
              <a:rPr lang="hr-HR" i="1" dirty="0" smtClean="0">
                <a:solidFill>
                  <a:srgbClr val="0070C0"/>
                </a:solidFill>
              </a:rPr>
              <a:t>	as long you don’t load System.Web”</a:t>
            </a:r>
          </a:p>
          <a:p>
            <a:r>
              <a:rPr lang="hr-HR" dirty="0" smtClean="0">
                <a:solidFill>
                  <a:srgbClr val="002060"/>
                </a:solidFill>
              </a:rPr>
              <a:t>Evolucijski koraci: MVC, WebAPI</a:t>
            </a:r>
          </a:p>
          <a:p>
            <a:pPr marL="0" indent="0">
              <a:buNone/>
            </a:pPr>
            <a:r>
              <a:rPr lang="hr-HR" dirty="0" smtClean="0">
                <a:solidFill>
                  <a:srgbClr val="002060"/>
                </a:solidFill>
              </a:rPr>
              <a:t>	</a:t>
            </a:r>
            <a:r>
              <a:rPr lang="hr-HR" dirty="0" smtClean="0">
                <a:solidFill>
                  <a:srgbClr val="0070C0"/>
                </a:solidFill>
              </a:rPr>
              <a:t>Izdaju se </a:t>
            </a:r>
            <a:r>
              <a:rPr lang="hr-HR" i="1" dirty="0" smtClean="0">
                <a:solidFill>
                  <a:srgbClr val="0070C0"/>
                </a:solidFill>
              </a:rPr>
              <a:t>out of band</a:t>
            </a:r>
          </a:p>
          <a:p>
            <a:r>
              <a:rPr lang="hr-HR" dirty="0" smtClean="0">
                <a:solidFill>
                  <a:srgbClr val="002060"/>
                </a:solidFill>
              </a:rPr>
              <a:t>Tranzicija sa serverski generiranih stranica na statičke stranice + Javascript/HTML/CSS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5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MOTIVACIJA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smtClean="0">
                <a:solidFill>
                  <a:srgbClr val="0070C0"/>
                </a:solidFill>
              </a:rPr>
              <a:t>NodeJS jednostavnost:</a:t>
            </a:r>
          </a:p>
          <a:p>
            <a:pPr marL="0" indent="0">
              <a:buNone/>
            </a:pPr>
            <a:r>
              <a:rPr lang="hr-HR" dirty="0" smtClean="0">
                <a:solidFill>
                  <a:srgbClr val="0070C0"/>
                </a:solidFill>
              </a:rPr>
              <a:t>	krenite jednostavno i dodajte što treba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493" y="2808731"/>
            <a:ext cx="7785100" cy="271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19994"/>
          <a:stretch/>
        </p:blipFill>
        <p:spPr>
          <a:xfrm>
            <a:off x="1364492" y="5677854"/>
            <a:ext cx="777300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98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02" y="70389"/>
            <a:ext cx="2856516" cy="6674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563" y="820886"/>
            <a:ext cx="9678831" cy="5809239"/>
          </a:xfrm>
          <a:prstGeom prst="rect">
            <a:avLst/>
          </a:prstGeom>
          <a:ln w="19050">
            <a:solidFill>
              <a:schemeClr val="tx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2827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OWIN: </a:t>
            </a:r>
            <a:br>
              <a:rPr lang="hr-HR" dirty="0" smtClean="0"/>
            </a:br>
            <a:r>
              <a:rPr lang="hr-HR" dirty="0" smtClean="0"/>
              <a:t>što je to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523"/>
          <a:stretch/>
        </p:blipFill>
        <p:spPr>
          <a:xfrm>
            <a:off x="4914007" y="289310"/>
            <a:ext cx="7115349" cy="627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47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002060"/>
                </a:solidFill>
              </a:rPr>
              <a:t>Open Web Interface for dot Net</a:t>
            </a:r>
          </a:p>
          <a:p>
            <a:r>
              <a:rPr lang="hr-HR" dirty="0" smtClean="0">
                <a:solidFill>
                  <a:srgbClr val="002060"/>
                </a:solidFill>
              </a:rPr>
              <a:t>Definira sučelje između web servera i aplikacije</a:t>
            </a:r>
          </a:p>
          <a:p>
            <a:r>
              <a:rPr lang="hr-HR" dirty="0" smtClean="0">
                <a:solidFill>
                  <a:srgbClr val="002060"/>
                </a:solidFill>
              </a:rPr>
              <a:t>Cilj odvajanje servera i aplikacije</a:t>
            </a:r>
          </a:p>
          <a:p>
            <a:r>
              <a:rPr lang="hr-HR" dirty="0" smtClean="0">
                <a:solidFill>
                  <a:srgbClr val="002060"/>
                </a:solidFill>
              </a:rPr>
              <a:t>Izrada jednostavnijih modula</a:t>
            </a:r>
          </a:p>
          <a:p>
            <a:r>
              <a:rPr lang="hr-HR" dirty="0" smtClean="0">
                <a:solidFill>
                  <a:srgbClr val="002060"/>
                </a:solidFill>
              </a:rPr>
              <a:t>Otvoreni standard</a:t>
            </a:r>
            <a:endParaRPr lang="en-GB" dirty="0" smtClean="0">
              <a:solidFill>
                <a:srgbClr val="002060"/>
              </a:solidFill>
            </a:endParaRPr>
          </a:p>
          <a:p>
            <a:r>
              <a:rPr lang="en-GB" dirty="0" err="1" smtClean="0">
                <a:solidFill>
                  <a:srgbClr val="002060"/>
                </a:solidFill>
              </a:rPr>
              <a:t>Nije</a:t>
            </a:r>
            <a:r>
              <a:rPr lang="en-GB" dirty="0" smtClean="0">
                <a:solidFill>
                  <a:srgbClr val="002060"/>
                </a:solidFill>
              </a:rPr>
              <a:t> </a:t>
            </a:r>
            <a:r>
              <a:rPr lang="en-GB" dirty="0" err="1" smtClean="0">
                <a:solidFill>
                  <a:srgbClr val="002060"/>
                </a:solidFill>
              </a:rPr>
              <a:t>revolucija</a:t>
            </a:r>
            <a:r>
              <a:rPr lang="en-GB" dirty="0" smtClean="0">
                <a:solidFill>
                  <a:srgbClr val="002060"/>
                </a:solidFill>
              </a:rPr>
              <a:t> </a:t>
            </a:r>
            <a:r>
              <a:rPr lang="en-GB" dirty="0" err="1" smtClean="0">
                <a:solidFill>
                  <a:srgbClr val="002060"/>
                </a:solidFill>
              </a:rPr>
              <a:t>nego</a:t>
            </a:r>
            <a:r>
              <a:rPr lang="en-GB" dirty="0" smtClean="0">
                <a:solidFill>
                  <a:srgbClr val="002060"/>
                </a:solidFill>
              </a:rPr>
              <a:t> </a:t>
            </a:r>
            <a:r>
              <a:rPr lang="en-GB" dirty="0" err="1" smtClean="0">
                <a:solidFill>
                  <a:srgbClr val="002060"/>
                </a:solidFill>
              </a:rPr>
              <a:t>evolucija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943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ARHITEKTURA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697804" y="1971473"/>
            <a:ext cx="9001329" cy="418937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r-HR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HOST</a:t>
            </a:r>
            <a:endParaRPr 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937753" y="2775624"/>
            <a:ext cx="8521429" cy="30998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r-HR" sz="3200" dirty="0">
                <a:solidFill>
                  <a:srgbClr val="C00000"/>
                </a:solidFill>
                <a:ea typeface="Segoe UI" pitchFamily="34" charset="0"/>
                <a:cs typeface="Segoe UI" pitchFamily="34" charset="0"/>
              </a:rPr>
              <a:t>OWIN SERVER</a:t>
            </a:r>
            <a:endParaRPr lang="en-US" sz="3200" dirty="0" err="1">
              <a:solidFill>
                <a:srgbClr val="C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309027" y="3929970"/>
            <a:ext cx="2016760" cy="13099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r-HR" sz="1867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Middleware</a:t>
            </a:r>
            <a:endParaRPr lang="en-US" sz="1867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212732" y="3929971"/>
            <a:ext cx="2036323" cy="13099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r-HR" sz="1867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Middleware</a:t>
            </a:r>
            <a:endParaRPr lang="en-US" sz="1867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9182911" y="3929973"/>
            <a:ext cx="2023351" cy="13099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r-HR" sz="1867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</a:t>
            </a:r>
            <a:endParaRPr lang="en-US" sz="1867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Arrow Connector 10"/>
          <p:cNvCxnSpPr>
            <a:stCxn id="24" idx="3"/>
          </p:cNvCxnSpPr>
          <p:nvPr/>
        </p:nvCxnSpPr>
        <p:spPr>
          <a:xfrm>
            <a:off x="2009412" y="3738668"/>
            <a:ext cx="1299617" cy="544747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25788" y="4325565"/>
            <a:ext cx="886945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249055" y="4345020"/>
            <a:ext cx="933856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49056" y="4773036"/>
            <a:ext cx="933857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325787" y="4773036"/>
            <a:ext cx="886947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6" idx="3"/>
          </p:cNvCxnSpPr>
          <p:nvPr/>
        </p:nvCxnSpPr>
        <p:spPr>
          <a:xfrm flipH="1">
            <a:off x="1989308" y="4773036"/>
            <a:ext cx="1319720" cy="632299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 bwMode="auto">
          <a:xfrm>
            <a:off x="289343" y="3193921"/>
            <a:ext cx="1720068" cy="1089495"/>
          </a:xfrm>
          <a:prstGeom prst="flowChartDocumen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r-HR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Request</a:t>
            </a:r>
            <a:endParaRPr lang="en-US" sz="240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Flowchart: Document 25"/>
          <p:cNvSpPr/>
          <p:nvPr/>
        </p:nvSpPr>
        <p:spPr bwMode="auto">
          <a:xfrm>
            <a:off x="269241" y="4860587"/>
            <a:ext cx="1720068" cy="1089495"/>
          </a:xfrm>
          <a:prstGeom prst="flowChartDocumen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r-HR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Response</a:t>
            </a:r>
            <a:endParaRPr lang="en-US" sz="240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549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126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Segoe UI</vt:lpstr>
      <vt:lpstr>Office Theme</vt:lpstr>
      <vt:lpstr>NEW ASP.NET</vt:lpstr>
      <vt:lpstr>AGENDA</vt:lpstr>
      <vt:lpstr>MOTIVACIJA</vt:lpstr>
      <vt:lpstr>MOTIVACIJA</vt:lpstr>
      <vt:lpstr>MOTIVACIJA</vt:lpstr>
      <vt:lpstr>PowerPoint Presentation</vt:lpstr>
      <vt:lpstr>OWIN:  što je to</vt:lpstr>
      <vt:lpstr>OWIN</vt:lpstr>
      <vt:lpstr>ARHITEKTURA</vt:lpstr>
      <vt:lpstr>OWIN specifikacija</vt:lpstr>
      <vt:lpstr>Katana hosts and servers</vt:lpstr>
      <vt:lpstr>HELIOS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ASP.NET</dc:title>
  <dc:creator>Hrvoje Hudoletnjak</dc:creator>
  <cp:lastModifiedBy>Hrvoje Hudoletnjak</cp:lastModifiedBy>
  <cp:revision>1</cp:revision>
  <dcterms:created xsi:type="dcterms:W3CDTF">2014-05-03T16:56:05Z</dcterms:created>
  <dcterms:modified xsi:type="dcterms:W3CDTF">2014-05-03T17:00:57Z</dcterms:modified>
</cp:coreProperties>
</file>