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8" r:id="rId1"/>
  </p:sldMasterIdLst>
  <p:sldIdLst>
    <p:sldId id="256" r:id="rId2"/>
    <p:sldId id="257" r:id="rId3"/>
    <p:sldId id="258" r:id="rId4"/>
    <p:sldId id="260" r:id="rId5"/>
    <p:sldId id="272" r:id="rId6"/>
    <p:sldId id="263" r:id="rId7"/>
    <p:sldId id="291" r:id="rId8"/>
    <p:sldId id="286" r:id="rId9"/>
    <p:sldId id="298" r:id="rId10"/>
    <p:sldId id="297" r:id="rId11"/>
    <p:sldId id="292" r:id="rId12"/>
    <p:sldId id="280" r:id="rId13"/>
    <p:sldId id="269" r:id="rId14"/>
    <p:sldId id="319" r:id="rId15"/>
    <p:sldId id="279" r:id="rId16"/>
    <p:sldId id="270" r:id="rId17"/>
    <p:sldId id="317" r:id="rId18"/>
    <p:sldId id="281" r:id="rId19"/>
    <p:sldId id="285" r:id="rId20"/>
    <p:sldId id="294" r:id="rId21"/>
    <p:sldId id="295" r:id="rId22"/>
    <p:sldId id="318" r:id="rId23"/>
    <p:sldId id="282" r:id="rId24"/>
    <p:sldId id="299" r:id="rId25"/>
    <p:sldId id="302" r:id="rId26"/>
    <p:sldId id="300" r:id="rId27"/>
    <p:sldId id="314" r:id="rId28"/>
    <p:sldId id="305" r:id="rId29"/>
    <p:sldId id="315" r:id="rId30"/>
    <p:sldId id="303" r:id="rId31"/>
    <p:sldId id="308" r:id="rId32"/>
    <p:sldId id="309" r:id="rId33"/>
    <p:sldId id="316" r:id="rId34"/>
    <p:sldId id="310"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41701"/>
    <p:restoredTop sz="95271"/>
  </p:normalViewPr>
  <p:slideViewPr>
    <p:cSldViewPr snapToGrid="0" snapToObjects="1">
      <p:cViewPr varScale="1">
        <p:scale>
          <a:sx n="68" d="100"/>
          <a:sy n="68" d="100"/>
        </p:scale>
        <p:origin x="240" y="8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D52A123B-5402-CD4B-906B-076A4894317E}" type="datetimeFigureOut">
              <a:rPr lang="en-US" smtClean="0"/>
              <a:t>5/11/21</a:t>
            </a:fld>
            <a:endParaRPr lang="en-US"/>
          </a:p>
        </p:txBody>
      </p:sp>
      <p:sp>
        <p:nvSpPr>
          <p:cNvPr id="5" name="Footer Placeholder 4"/>
          <p:cNvSpPr>
            <a:spLocks noGrp="1"/>
          </p:cNvSpPr>
          <p:nvPr>
            <p:ph type="ftr" sz="quarter" idx="11"/>
          </p:nvPr>
        </p:nvSpPr>
        <p:spPr>
          <a:xfrm>
            <a:off x="1371600" y="4323845"/>
            <a:ext cx="6400800" cy="365125"/>
          </a:xfrm>
        </p:spPr>
        <p:txBody>
          <a:bodyPr/>
          <a:lstStyle/>
          <a:p>
            <a:endParaRPr lang="en-US"/>
          </a:p>
        </p:txBody>
      </p:sp>
      <p:sp>
        <p:nvSpPr>
          <p:cNvPr id="6" name="Slide Number Placeholder 5"/>
          <p:cNvSpPr>
            <a:spLocks noGrp="1"/>
          </p:cNvSpPr>
          <p:nvPr>
            <p:ph type="sldNum" sz="quarter" idx="12"/>
          </p:nvPr>
        </p:nvSpPr>
        <p:spPr>
          <a:xfrm>
            <a:off x="8077200" y="1430866"/>
            <a:ext cx="2743200" cy="365125"/>
          </a:xfrm>
        </p:spPr>
        <p:txBody>
          <a:bodyPr/>
          <a:lstStyle/>
          <a:p>
            <a:fld id="{2D14E81D-49BE-5740-9D0D-43322461B1E6}" type="slidenum">
              <a:rPr lang="en-US" smtClean="0"/>
              <a:t>‹#›</a:t>
            </a:fld>
            <a:endParaRPr lang="en-US"/>
          </a:p>
        </p:txBody>
      </p:sp>
    </p:spTree>
    <p:extLst>
      <p:ext uri="{BB962C8B-B14F-4D97-AF65-F5344CB8AC3E}">
        <p14:creationId xmlns:p14="http://schemas.microsoft.com/office/powerpoint/2010/main" val="36121175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52A123B-5402-CD4B-906B-076A4894317E}" type="datetimeFigureOut">
              <a:rPr lang="en-US" smtClean="0"/>
              <a:t>5/11/21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14E81D-49BE-5740-9D0D-43322461B1E6}" type="slidenum">
              <a:rPr lang="en-US" smtClean="0"/>
              <a:t>‹#›</a:t>
            </a:fld>
            <a:endParaRPr lang="en-US"/>
          </a:p>
        </p:txBody>
      </p:sp>
    </p:spTree>
    <p:extLst>
      <p:ext uri="{BB962C8B-B14F-4D97-AF65-F5344CB8AC3E}">
        <p14:creationId xmlns:p14="http://schemas.microsoft.com/office/powerpoint/2010/main" val="35991159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9" name="Picture 8"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D52A123B-5402-CD4B-906B-076A4894317E}" type="datetimeFigureOut">
              <a:rPr lang="en-US" smtClean="0"/>
              <a:t>5/11/21</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2D14E81D-49BE-5740-9D0D-43322461B1E6}" type="slidenum">
              <a:rPr lang="en-US" smtClean="0"/>
              <a:t>‹#›</a:t>
            </a:fld>
            <a:endParaRPr lang="en-US"/>
          </a:p>
        </p:txBody>
      </p:sp>
    </p:spTree>
    <p:extLst>
      <p:ext uri="{BB962C8B-B14F-4D97-AF65-F5344CB8AC3E}">
        <p14:creationId xmlns:p14="http://schemas.microsoft.com/office/powerpoint/2010/main" val="13131426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1" name="Picture 10"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D52A123B-5402-CD4B-906B-076A4894317E}" type="datetimeFigureOut">
              <a:rPr lang="en-US" smtClean="0"/>
              <a:t>5/11/21</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2D14E81D-49BE-5740-9D0D-43322461B1E6}" type="slidenum">
              <a:rPr lang="en-US" smtClean="0"/>
              <a:t>‹#›</a:t>
            </a:fld>
            <a:endParaRPr lang="en-US"/>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8799931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D52A123B-5402-CD4B-906B-076A4894317E}" type="datetimeFigureOut">
              <a:rPr lang="en-US" smtClean="0"/>
              <a:t>5/11/21</a:t>
            </a:fld>
            <a:endParaRPr lang="en-US"/>
          </a:p>
        </p:txBody>
      </p:sp>
      <p:sp>
        <p:nvSpPr>
          <p:cNvPr id="6" name="Footer Placeholder 5"/>
          <p:cNvSpPr>
            <a:spLocks noGrp="1"/>
          </p:cNvSpPr>
          <p:nvPr>
            <p:ph type="ftr" sz="quarter" idx="11"/>
          </p:nvPr>
        </p:nvSpPr>
        <p:spPr>
          <a:xfrm>
            <a:off x="685800" y="378883"/>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2D14E81D-49BE-5740-9D0D-43322461B1E6}" type="slidenum">
              <a:rPr lang="en-US" smtClean="0"/>
              <a:t>‹#›</a:t>
            </a:fld>
            <a:endParaRPr lang="en-US"/>
          </a:p>
        </p:txBody>
      </p:sp>
    </p:spTree>
    <p:extLst>
      <p:ext uri="{BB962C8B-B14F-4D97-AF65-F5344CB8AC3E}">
        <p14:creationId xmlns:p14="http://schemas.microsoft.com/office/powerpoint/2010/main" val="11902649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52A123B-5402-CD4B-906B-076A4894317E}" type="datetimeFigureOut">
              <a:rPr lang="en-US" smtClean="0"/>
              <a:t>5/11/21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D14E81D-49BE-5740-9D0D-43322461B1E6}" type="slidenum">
              <a:rPr lang="en-US" smtClean="0"/>
              <a:t>‹#›</a:t>
            </a:fld>
            <a:endParaRPr lang="en-US"/>
          </a:p>
        </p:txBody>
      </p:sp>
    </p:spTree>
    <p:extLst>
      <p:ext uri="{BB962C8B-B14F-4D97-AF65-F5344CB8AC3E}">
        <p14:creationId xmlns:p14="http://schemas.microsoft.com/office/powerpoint/2010/main" val="16919320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52A123B-5402-CD4B-906B-076A4894317E}" type="datetimeFigureOut">
              <a:rPr lang="en-US" smtClean="0"/>
              <a:t>5/11/21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D14E81D-49BE-5740-9D0D-43322461B1E6}" type="slidenum">
              <a:rPr lang="en-US" smtClean="0"/>
              <a:t>‹#›</a:t>
            </a:fld>
            <a:endParaRPr lang="en-US"/>
          </a:p>
        </p:txBody>
      </p:sp>
    </p:spTree>
    <p:extLst>
      <p:ext uri="{BB962C8B-B14F-4D97-AF65-F5344CB8AC3E}">
        <p14:creationId xmlns:p14="http://schemas.microsoft.com/office/powerpoint/2010/main" val="20405799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52A123B-5402-CD4B-906B-076A4894317E}" type="datetimeFigureOut">
              <a:rPr lang="en-US" smtClean="0"/>
              <a:t>5/11/21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14E81D-49BE-5740-9D0D-43322461B1E6}" type="slidenum">
              <a:rPr lang="en-US" smtClean="0"/>
              <a:t>‹#›</a:t>
            </a:fld>
            <a:endParaRPr lang="en-US"/>
          </a:p>
        </p:txBody>
      </p:sp>
    </p:spTree>
    <p:extLst>
      <p:ext uri="{BB962C8B-B14F-4D97-AF65-F5344CB8AC3E}">
        <p14:creationId xmlns:p14="http://schemas.microsoft.com/office/powerpoint/2010/main" val="123543568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9" name="Picture 8"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D52A123B-5402-CD4B-906B-076A4894317E}" type="datetimeFigureOut">
              <a:rPr lang="en-US" smtClean="0"/>
              <a:t>5/11/21</a:t>
            </a:fld>
            <a:endParaRPr lang="en-US"/>
          </a:p>
        </p:txBody>
      </p:sp>
      <p:sp>
        <p:nvSpPr>
          <p:cNvPr id="5" name="Footer Placeholder 4"/>
          <p:cNvSpPr>
            <a:spLocks noGrp="1"/>
          </p:cNvSpPr>
          <p:nvPr>
            <p:ph type="ftr" sz="quarter" idx="11"/>
          </p:nvPr>
        </p:nvSpPr>
        <p:spPr>
          <a:xfrm>
            <a:off x="685800" y="381000"/>
            <a:ext cx="6991492" cy="36512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2D14E81D-49BE-5740-9D0D-43322461B1E6}" type="slidenum">
              <a:rPr lang="en-US" smtClean="0"/>
              <a:t>‹#›</a:t>
            </a:fld>
            <a:endParaRPr lang="en-US"/>
          </a:p>
        </p:txBody>
      </p:sp>
    </p:spTree>
    <p:extLst>
      <p:ext uri="{BB962C8B-B14F-4D97-AF65-F5344CB8AC3E}">
        <p14:creationId xmlns:p14="http://schemas.microsoft.com/office/powerpoint/2010/main" val="28567048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52A123B-5402-CD4B-906B-076A4894317E}" type="datetimeFigureOut">
              <a:rPr lang="en-US" smtClean="0"/>
              <a:t>5/11/21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14E81D-49BE-5740-9D0D-43322461B1E6}" type="slidenum">
              <a:rPr lang="en-US" smtClean="0"/>
              <a:t>‹#›</a:t>
            </a:fld>
            <a:endParaRPr lang="en-US"/>
          </a:p>
        </p:txBody>
      </p:sp>
    </p:spTree>
    <p:extLst>
      <p:ext uri="{BB962C8B-B14F-4D97-AF65-F5344CB8AC3E}">
        <p14:creationId xmlns:p14="http://schemas.microsoft.com/office/powerpoint/2010/main" val="14063148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D52A123B-5402-CD4B-906B-076A4894317E}" type="datetimeFigureOut">
              <a:rPr lang="en-US" smtClean="0"/>
              <a:t>5/11/21</a:t>
            </a:fld>
            <a:endParaRPr lang="en-US"/>
          </a:p>
        </p:txBody>
      </p:sp>
      <p:sp>
        <p:nvSpPr>
          <p:cNvPr id="5" name="Footer Placeholder 4"/>
          <p:cNvSpPr>
            <a:spLocks noGrp="1"/>
          </p:cNvSpPr>
          <p:nvPr>
            <p:ph type="ftr" sz="quarter" idx="11"/>
          </p:nvPr>
        </p:nvSpPr>
        <p:spPr>
          <a:xfrm>
            <a:off x="685800" y="381001"/>
            <a:ext cx="6991492" cy="36406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2D14E81D-49BE-5740-9D0D-43322461B1E6}" type="slidenum">
              <a:rPr lang="en-US" smtClean="0"/>
              <a:t>‹#›</a:t>
            </a:fld>
            <a:endParaRPr lang="en-US"/>
          </a:p>
        </p:txBody>
      </p:sp>
    </p:spTree>
    <p:extLst>
      <p:ext uri="{BB962C8B-B14F-4D97-AF65-F5344CB8AC3E}">
        <p14:creationId xmlns:p14="http://schemas.microsoft.com/office/powerpoint/2010/main" val="22136303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52A123B-5402-CD4B-906B-076A4894317E}" type="datetimeFigureOut">
              <a:rPr lang="en-US" smtClean="0"/>
              <a:t>5/11/21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14E81D-49BE-5740-9D0D-43322461B1E6}" type="slidenum">
              <a:rPr lang="en-US" smtClean="0"/>
              <a:t>‹#›</a:t>
            </a:fld>
            <a:endParaRPr lang="en-US"/>
          </a:p>
        </p:txBody>
      </p:sp>
    </p:spTree>
    <p:extLst>
      <p:ext uri="{BB962C8B-B14F-4D97-AF65-F5344CB8AC3E}">
        <p14:creationId xmlns:p14="http://schemas.microsoft.com/office/powerpoint/2010/main" val="33454370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52A123B-5402-CD4B-906B-076A4894317E}" type="datetimeFigureOut">
              <a:rPr lang="en-US" smtClean="0"/>
              <a:t>5/11/21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D14E81D-49BE-5740-9D0D-43322461B1E6}" type="slidenum">
              <a:rPr lang="en-US" smtClean="0"/>
              <a:t>‹#›</a:t>
            </a:fld>
            <a:endParaRPr lang="en-US"/>
          </a:p>
        </p:txBody>
      </p:sp>
    </p:spTree>
    <p:extLst>
      <p:ext uri="{BB962C8B-B14F-4D97-AF65-F5344CB8AC3E}">
        <p14:creationId xmlns:p14="http://schemas.microsoft.com/office/powerpoint/2010/main" val="32556077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52A123B-5402-CD4B-906B-076A4894317E}" type="datetimeFigureOut">
              <a:rPr lang="en-US" smtClean="0"/>
              <a:t>5/11/21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D14E81D-49BE-5740-9D0D-43322461B1E6}" type="slidenum">
              <a:rPr lang="en-US" smtClean="0"/>
              <a:t>‹#›</a:t>
            </a:fld>
            <a:endParaRPr lang="en-US"/>
          </a:p>
        </p:txBody>
      </p:sp>
    </p:spTree>
    <p:extLst>
      <p:ext uri="{BB962C8B-B14F-4D97-AF65-F5344CB8AC3E}">
        <p14:creationId xmlns:p14="http://schemas.microsoft.com/office/powerpoint/2010/main" val="2255302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52A123B-5402-CD4B-906B-076A4894317E}" type="datetimeFigureOut">
              <a:rPr lang="en-US" smtClean="0"/>
              <a:t>5/11/21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D14E81D-49BE-5740-9D0D-43322461B1E6}" type="slidenum">
              <a:rPr lang="en-US" smtClean="0"/>
              <a:t>‹#›</a:t>
            </a:fld>
            <a:endParaRPr lang="en-US"/>
          </a:p>
        </p:txBody>
      </p:sp>
    </p:spTree>
    <p:extLst>
      <p:ext uri="{BB962C8B-B14F-4D97-AF65-F5344CB8AC3E}">
        <p14:creationId xmlns:p14="http://schemas.microsoft.com/office/powerpoint/2010/main" val="275374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52A123B-5402-CD4B-906B-076A4894317E}" type="datetimeFigureOut">
              <a:rPr lang="en-US" smtClean="0"/>
              <a:t>5/11/21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14E81D-49BE-5740-9D0D-43322461B1E6}" type="slidenum">
              <a:rPr lang="en-US" smtClean="0"/>
              <a:t>‹#›</a:t>
            </a:fld>
            <a:endParaRPr lang="en-US"/>
          </a:p>
        </p:txBody>
      </p:sp>
    </p:spTree>
    <p:extLst>
      <p:ext uri="{BB962C8B-B14F-4D97-AF65-F5344CB8AC3E}">
        <p14:creationId xmlns:p14="http://schemas.microsoft.com/office/powerpoint/2010/main" val="23860313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52A123B-5402-CD4B-906B-076A4894317E}" type="datetimeFigureOut">
              <a:rPr lang="en-US" smtClean="0"/>
              <a:t>5/11/21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14E81D-49BE-5740-9D0D-43322461B1E6}" type="slidenum">
              <a:rPr lang="en-US" smtClean="0"/>
              <a:t>‹#›</a:t>
            </a:fld>
            <a:endParaRPr lang="en-US"/>
          </a:p>
        </p:txBody>
      </p:sp>
    </p:spTree>
    <p:extLst>
      <p:ext uri="{BB962C8B-B14F-4D97-AF65-F5344CB8AC3E}">
        <p14:creationId xmlns:p14="http://schemas.microsoft.com/office/powerpoint/2010/main" val="21890030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3-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52A123B-5402-CD4B-906B-076A4894317E}" type="datetimeFigureOut">
              <a:rPr lang="en-US" smtClean="0"/>
              <a:t>5/11/21</a:t>
            </a:fld>
            <a:endParaRPr lang="en-US"/>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2D14E81D-49BE-5740-9D0D-43322461B1E6}" type="slidenum">
              <a:rPr lang="en-US" smtClean="0"/>
              <a:t>‹#›</a:t>
            </a:fld>
            <a:endParaRPr lang="en-US"/>
          </a:p>
        </p:txBody>
      </p:sp>
    </p:spTree>
    <p:extLst>
      <p:ext uri="{BB962C8B-B14F-4D97-AF65-F5344CB8AC3E}">
        <p14:creationId xmlns:p14="http://schemas.microsoft.com/office/powerpoint/2010/main" val="131215415"/>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9DA1DC-D363-EE4F-B54A-62BCA970E111}"/>
              </a:ext>
            </a:extLst>
          </p:cNvPr>
          <p:cNvSpPr>
            <a:spLocks noGrp="1"/>
          </p:cNvSpPr>
          <p:nvPr>
            <p:ph type="ctrTitle"/>
          </p:nvPr>
        </p:nvSpPr>
        <p:spPr>
          <a:xfrm>
            <a:off x="1371600" y="1100667"/>
            <a:ext cx="9448800" cy="2527834"/>
          </a:xfrm>
        </p:spPr>
        <p:txBody>
          <a:bodyPr>
            <a:normAutofit fontScale="90000"/>
          </a:bodyPr>
          <a:lstStyle/>
          <a:p>
            <a:pPr algn="ctr"/>
            <a:r>
              <a:rPr lang="en-US" dirty="0"/>
              <a:t>Predicting crime In Montgomery county, MD </a:t>
            </a:r>
          </a:p>
        </p:txBody>
      </p:sp>
    </p:spTree>
    <p:extLst>
      <p:ext uri="{BB962C8B-B14F-4D97-AF65-F5344CB8AC3E}">
        <p14:creationId xmlns:p14="http://schemas.microsoft.com/office/powerpoint/2010/main" val="29625467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14E9E5-2B69-474B-BB77-0AC73E1ED5B4}"/>
              </a:ext>
            </a:extLst>
          </p:cNvPr>
          <p:cNvSpPr>
            <a:spLocks noGrp="1"/>
          </p:cNvSpPr>
          <p:nvPr>
            <p:ph type="title"/>
          </p:nvPr>
        </p:nvSpPr>
        <p:spPr/>
        <p:txBody>
          <a:bodyPr/>
          <a:lstStyle/>
          <a:p>
            <a:pPr algn="ctr"/>
            <a:r>
              <a:rPr lang="en-US" dirty="0"/>
              <a:t>Public Transportation by Crime Type</a:t>
            </a:r>
          </a:p>
        </p:txBody>
      </p:sp>
      <p:pic>
        <p:nvPicPr>
          <p:cNvPr id="4" name="Content Placeholder 3">
            <a:extLst>
              <a:ext uri="{FF2B5EF4-FFF2-40B4-BE49-F238E27FC236}">
                <a16:creationId xmlns:a16="http://schemas.microsoft.com/office/drawing/2014/main" id="{C06F6D45-13E3-4F4D-9EF5-CB1FE0845A4C}"/>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2895600" y="2102645"/>
            <a:ext cx="7600950" cy="4755355"/>
          </a:xfrm>
          <a:prstGeom prst="rect">
            <a:avLst/>
          </a:prstGeom>
        </p:spPr>
      </p:pic>
    </p:spTree>
    <p:extLst>
      <p:ext uri="{BB962C8B-B14F-4D97-AF65-F5344CB8AC3E}">
        <p14:creationId xmlns:p14="http://schemas.microsoft.com/office/powerpoint/2010/main" val="5388864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84E598-0339-544D-9AB5-3C86A7EBD838}"/>
              </a:ext>
            </a:extLst>
          </p:cNvPr>
          <p:cNvSpPr>
            <a:spLocks noGrp="1"/>
          </p:cNvSpPr>
          <p:nvPr>
            <p:ph type="title"/>
          </p:nvPr>
        </p:nvSpPr>
        <p:spPr/>
        <p:txBody>
          <a:bodyPr/>
          <a:lstStyle/>
          <a:p>
            <a:pPr algn="ctr"/>
            <a:r>
              <a:rPr lang="en-US" dirty="0"/>
              <a:t>EDA Summary: Part 4</a:t>
            </a:r>
          </a:p>
        </p:txBody>
      </p:sp>
      <p:sp>
        <p:nvSpPr>
          <p:cNvPr id="3" name="Content Placeholder 2">
            <a:extLst>
              <a:ext uri="{FF2B5EF4-FFF2-40B4-BE49-F238E27FC236}">
                <a16:creationId xmlns:a16="http://schemas.microsoft.com/office/drawing/2014/main" id="{90A51083-C97B-8544-9BD8-198A693C61A2}"/>
              </a:ext>
            </a:extLst>
          </p:cNvPr>
          <p:cNvSpPr>
            <a:spLocks noGrp="1"/>
          </p:cNvSpPr>
          <p:nvPr>
            <p:ph idx="1"/>
          </p:nvPr>
        </p:nvSpPr>
        <p:spPr/>
        <p:txBody>
          <a:bodyPr/>
          <a:lstStyle/>
          <a:p>
            <a:r>
              <a:rPr lang="en-US" dirty="0"/>
              <a:t>The distribution of Crimes Against Society is noticeably shifted upward, indicating that Crimes Against Society tended to occur in places with a slightly higher public transportation percentage. </a:t>
            </a:r>
          </a:p>
        </p:txBody>
      </p:sp>
    </p:spTree>
    <p:extLst>
      <p:ext uri="{BB962C8B-B14F-4D97-AF65-F5344CB8AC3E}">
        <p14:creationId xmlns:p14="http://schemas.microsoft.com/office/powerpoint/2010/main" val="8552571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8211C-386C-0941-932C-C3449F683C70}"/>
              </a:ext>
            </a:extLst>
          </p:cNvPr>
          <p:cNvSpPr>
            <a:spLocks noGrp="1"/>
          </p:cNvSpPr>
          <p:nvPr>
            <p:ph type="title"/>
          </p:nvPr>
        </p:nvSpPr>
        <p:spPr/>
        <p:txBody>
          <a:bodyPr/>
          <a:lstStyle/>
          <a:p>
            <a:pPr algn="ctr"/>
            <a:r>
              <a:rPr lang="en-US" dirty="0"/>
              <a:t>Modeling: Phase 1</a:t>
            </a:r>
          </a:p>
        </p:txBody>
      </p:sp>
      <p:sp>
        <p:nvSpPr>
          <p:cNvPr id="3" name="Content Placeholder 2">
            <a:extLst>
              <a:ext uri="{FF2B5EF4-FFF2-40B4-BE49-F238E27FC236}">
                <a16:creationId xmlns:a16="http://schemas.microsoft.com/office/drawing/2014/main" id="{C268BFFE-C6C4-0D42-975A-C03ABCBEC995}"/>
              </a:ext>
            </a:extLst>
          </p:cNvPr>
          <p:cNvSpPr>
            <a:spLocks noGrp="1"/>
          </p:cNvSpPr>
          <p:nvPr>
            <p:ph idx="1"/>
          </p:nvPr>
        </p:nvSpPr>
        <p:spPr/>
        <p:txBody>
          <a:bodyPr/>
          <a:lstStyle/>
          <a:p>
            <a:r>
              <a:rPr lang="en-US" dirty="0"/>
              <a:t>Is it be possible to predict whether a given crime is a Crime Against Society, Persons, or Property based on socioeconomic census block data, place data, and victims count data?</a:t>
            </a:r>
          </a:p>
        </p:txBody>
      </p:sp>
    </p:spTree>
    <p:extLst>
      <p:ext uri="{BB962C8B-B14F-4D97-AF65-F5344CB8AC3E}">
        <p14:creationId xmlns:p14="http://schemas.microsoft.com/office/powerpoint/2010/main" val="22107011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98094C-0962-4F48-A5A9-FE5D8D1365BF}"/>
              </a:ext>
            </a:extLst>
          </p:cNvPr>
          <p:cNvSpPr>
            <a:spLocks noGrp="1"/>
          </p:cNvSpPr>
          <p:nvPr>
            <p:ph type="title"/>
          </p:nvPr>
        </p:nvSpPr>
        <p:spPr>
          <a:xfrm>
            <a:off x="3181350" y="211922"/>
            <a:ext cx="8610600" cy="1293028"/>
          </a:xfrm>
        </p:spPr>
        <p:txBody>
          <a:bodyPr/>
          <a:lstStyle/>
          <a:p>
            <a:pPr algn="ctr"/>
            <a:r>
              <a:rPr lang="en-US" dirty="0"/>
              <a:t>variable importance for Best Model (Class Imbalance)</a:t>
            </a:r>
          </a:p>
        </p:txBody>
      </p:sp>
      <p:pic>
        <p:nvPicPr>
          <p:cNvPr id="4" name="Picture 3">
            <a:extLst>
              <a:ext uri="{FF2B5EF4-FFF2-40B4-BE49-F238E27FC236}">
                <a16:creationId xmlns:a16="http://schemas.microsoft.com/office/drawing/2014/main" id="{8CE4C42F-92FE-694E-B7EA-013FD8C22AC1}"/>
              </a:ext>
            </a:extLst>
          </p:cNvPr>
          <p:cNvPicPr>
            <a:picLocks noChangeAspect="1"/>
          </p:cNvPicPr>
          <p:nvPr/>
        </p:nvPicPr>
        <p:blipFill>
          <a:blip r:embed="rId2"/>
          <a:stretch>
            <a:fillRect/>
          </a:stretch>
        </p:blipFill>
        <p:spPr>
          <a:xfrm>
            <a:off x="4667250" y="1504950"/>
            <a:ext cx="4365762" cy="5353050"/>
          </a:xfrm>
          <a:prstGeom prst="rect">
            <a:avLst/>
          </a:prstGeom>
        </p:spPr>
      </p:pic>
    </p:spTree>
    <p:extLst>
      <p:ext uri="{BB962C8B-B14F-4D97-AF65-F5344CB8AC3E}">
        <p14:creationId xmlns:p14="http://schemas.microsoft.com/office/powerpoint/2010/main" val="11128524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ACAFD-3C3E-2043-AAA7-6D5B00D39E4C}"/>
              </a:ext>
            </a:extLst>
          </p:cNvPr>
          <p:cNvSpPr>
            <a:spLocks noGrp="1"/>
          </p:cNvSpPr>
          <p:nvPr>
            <p:ph type="title"/>
          </p:nvPr>
        </p:nvSpPr>
        <p:spPr/>
        <p:txBody>
          <a:bodyPr/>
          <a:lstStyle/>
          <a:p>
            <a:pPr algn="ctr"/>
            <a:r>
              <a:rPr lang="en-US" dirty="0"/>
              <a:t>variable importance for Best Model (Class Balance)</a:t>
            </a:r>
          </a:p>
        </p:txBody>
      </p:sp>
      <p:pic>
        <p:nvPicPr>
          <p:cNvPr id="5" name="Content Placeholder 4">
            <a:extLst>
              <a:ext uri="{FF2B5EF4-FFF2-40B4-BE49-F238E27FC236}">
                <a16:creationId xmlns:a16="http://schemas.microsoft.com/office/drawing/2014/main" id="{43E458A1-F07F-F540-AB5E-C026C96B2825}"/>
              </a:ext>
            </a:extLst>
          </p:cNvPr>
          <p:cNvPicPr>
            <a:picLocks noGrp="1" noChangeAspect="1"/>
          </p:cNvPicPr>
          <p:nvPr>
            <p:ph idx="1"/>
          </p:nvPr>
        </p:nvPicPr>
        <p:blipFill>
          <a:blip r:embed="rId2"/>
          <a:stretch>
            <a:fillRect/>
          </a:stretch>
        </p:blipFill>
        <p:spPr>
          <a:xfrm>
            <a:off x="4596618" y="2057401"/>
            <a:ext cx="4128281" cy="4800599"/>
          </a:xfrm>
        </p:spPr>
      </p:pic>
    </p:spTree>
    <p:extLst>
      <p:ext uri="{BB962C8B-B14F-4D97-AF65-F5344CB8AC3E}">
        <p14:creationId xmlns:p14="http://schemas.microsoft.com/office/powerpoint/2010/main" val="32005820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C46FFC-3E9A-1241-AA9C-577C526AECF2}"/>
              </a:ext>
            </a:extLst>
          </p:cNvPr>
          <p:cNvSpPr>
            <a:spLocks noGrp="1"/>
          </p:cNvSpPr>
          <p:nvPr>
            <p:ph type="title"/>
          </p:nvPr>
        </p:nvSpPr>
        <p:spPr>
          <a:xfrm>
            <a:off x="2895600" y="501482"/>
            <a:ext cx="8610600" cy="1293028"/>
          </a:xfrm>
        </p:spPr>
        <p:txBody>
          <a:bodyPr/>
          <a:lstStyle/>
          <a:p>
            <a:pPr algn="ctr"/>
            <a:r>
              <a:rPr lang="en-US" dirty="0"/>
              <a:t>Modeling summary: Part 1</a:t>
            </a:r>
          </a:p>
        </p:txBody>
      </p:sp>
      <p:sp>
        <p:nvSpPr>
          <p:cNvPr id="3" name="Content Placeholder 2">
            <a:extLst>
              <a:ext uri="{FF2B5EF4-FFF2-40B4-BE49-F238E27FC236}">
                <a16:creationId xmlns:a16="http://schemas.microsoft.com/office/drawing/2014/main" id="{5C84BAAE-1361-9E4E-AD2D-C9BEAACB3646}"/>
              </a:ext>
            </a:extLst>
          </p:cNvPr>
          <p:cNvSpPr>
            <a:spLocks noGrp="1"/>
          </p:cNvSpPr>
          <p:nvPr>
            <p:ph idx="1"/>
          </p:nvPr>
        </p:nvSpPr>
        <p:spPr>
          <a:xfrm>
            <a:off x="685800" y="1485900"/>
            <a:ext cx="10820400" cy="5143500"/>
          </a:xfrm>
        </p:spPr>
        <p:txBody>
          <a:bodyPr>
            <a:normAutofit/>
          </a:bodyPr>
          <a:lstStyle/>
          <a:p>
            <a:r>
              <a:rPr lang="en-US" dirty="0"/>
              <a:t>Most crimes took place in vehicles and the crimes that took place in vehicles were predominantly Crimes Against Society, so it was not surprising that this was the most important variable across both models</a:t>
            </a:r>
          </a:p>
          <a:p>
            <a:r>
              <a:rPr lang="en-US" dirty="0"/>
              <a:t>The victims variable was very important to both models, which was expected since Crimes Against Property and Crimes Against Persons were otherwise difficult to differentiate</a:t>
            </a:r>
          </a:p>
          <a:p>
            <a:r>
              <a:rPr lang="en-US" dirty="0"/>
              <a:t>The class balanced model found more of the places where Crimes Against Property  predominantly occurred to be important, presumably to distinguish them from Crimes Against Persons</a:t>
            </a:r>
          </a:p>
        </p:txBody>
      </p:sp>
    </p:spTree>
    <p:extLst>
      <p:ext uri="{BB962C8B-B14F-4D97-AF65-F5344CB8AC3E}">
        <p14:creationId xmlns:p14="http://schemas.microsoft.com/office/powerpoint/2010/main" val="20643586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E3982-3FFC-9247-A96F-D7A42CB24CCD}"/>
              </a:ext>
            </a:extLst>
          </p:cNvPr>
          <p:cNvSpPr>
            <a:spLocks noGrp="1"/>
          </p:cNvSpPr>
          <p:nvPr>
            <p:ph type="title"/>
          </p:nvPr>
        </p:nvSpPr>
        <p:spPr>
          <a:xfrm>
            <a:off x="3263536" y="517618"/>
            <a:ext cx="8610600" cy="1293028"/>
          </a:xfrm>
        </p:spPr>
        <p:txBody>
          <a:bodyPr/>
          <a:lstStyle/>
          <a:p>
            <a:pPr algn="ctr"/>
            <a:r>
              <a:rPr lang="en-US" dirty="0"/>
              <a:t>confusion matrix for Best model (Class Imbalance)</a:t>
            </a:r>
          </a:p>
        </p:txBody>
      </p:sp>
      <p:pic>
        <p:nvPicPr>
          <p:cNvPr id="4" name="Picture 3">
            <a:extLst>
              <a:ext uri="{FF2B5EF4-FFF2-40B4-BE49-F238E27FC236}">
                <a16:creationId xmlns:a16="http://schemas.microsoft.com/office/drawing/2014/main" id="{AC820877-4309-2044-AA74-697C0D29BE49}"/>
              </a:ext>
            </a:extLst>
          </p:cNvPr>
          <p:cNvPicPr>
            <a:picLocks noChangeAspect="1"/>
          </p:cNvPicPr>
          <p:nvPr/>
        </p:nvPicPr>
        <p:blipFill>
          <a:blip r:embed="rId2"/>
          <a:stretch>
            <a:fillRect/>
          </a:stretch>
        </p:blipFill>
        <p:spPr>
          <a:xfrm>
            <a:off x="2205277" y="1810646"/>
            <a:ext cx="7662623" cy="5047354"/>
          </a:xfrm>
          <a:prstGeom prst="rect">
            <a:avLst/>
          </a:prstGeom>
        </p:spPr>
      </p:pic>
    </p:spTree>
    <p:extLst>
      <p:ext uri="{BB962C8B-B14F-4D97-AF65-F5344CB8AC3E}">
        <p14:creationId xmlns:p14="http://schemas.microsoft.com/office/powerpoint/2010/main" val="6513757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7F057C-1A3A-0546-9DCE-89ECC64C5FFC}"/>
              </a:ext>
            </a:extLst>
          </p:cNvPr>
          <p:cNvSpPr>
            <a:spLocks noGrp="1"/>
          </p:cNvSpPr>
          <p:nvPr>
            <p:ph type="title"/>
          </p:nvPr>
        </p:nvSpPr>
        <p:spPr>
          <a:xfrm>
            <a:off x="3048000" y="364323"/>
            <a:ext cx="8610600" cy="1293028"/>
          </a:xfrm>
        </p:spPr>
        <p:txBody>
          <a:bodyPr/>
          <a:lstStyle/>
          <a:p>
            <a:r>
              <a:rPr lang="en-US" dirty="0"/>
              <a:t>confusion matrix for Best model (Class Balance)</a:t>
            </a:r>
          </a:p>
        </p:txBody>
      </p:sp>
      <p:pic>
        <p:nvPicPr>
          <p:cNvPr id="5" name="Content Placeholder 4">
            <a:extLst>
              <a:ext uri="{FF2B5EF4-FFF2-40B4-BE49-F238E27FC236}">
                <a16:creationId xmlns:a16="http://schemas.microsoft.com/office/drawing/2014/main" id="{F422E836-6674-1B42-AB3B-B522C6C5B479}"/>
              </a:ext>
            </a:extLst>
          </p:cNvPr>
          <p:cNvPicPr>
            <a:picLocks noGrp="1" noChangeAspect="1"/>
          </p:cNvPicPr>
          <p:nvPr>
            <p:ph idx="1"/>
          </p:nvPr>
        </p:nvPicPr>
        <p:blipFill>
          <a:blip r:embed="rId2"/>
          <a:stretch>
            <a:fillRect/>
          </a:stretch>
        </p:blipFill>
        <p:spPr>
          <a:xfrm>
            <a:off x="3048000" y="1657351"/>
            <a:ext cx="7486650" cy="5200649"/>
          </a:xfrm>
        </p:spPr>
      </p:pic>
    </p:spTree>
    <p:extLst>
      <p:ext uri="{BB962C8B-B14F-4D97-AF65-F5344CB8AC3E}">
        <p14:creationId xmlns:p14="http://schemas.microsoft.com/office/powerpoint/2010/main" val="32492864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BEC887-4E3C-244C-AF3F-596C7BC34267}"/>
              </a:ext>
            </a:extLst>
          </p:cNvPr>
          <p:cNvSpPr>
            <a:spLocks noGrp="1"/>
          </p:cNvSpPr>
          <p:nvPr>
            <p:ph type="title"/>
          </p:nvPr>
        </p:nvSpPr>
        <p:spPr/>
        <p:txBody>
          <a:bodyPr/>
          <a:lstStyle/>
          <a:p>
            <a:pPr algn="ctr"/>
            <a:r>
              <a:rPr lang="en-US" dirty="0"/>
              <a:t>Modeling Summary: Part 2</a:t>
            </a:r>
          </a:p>
        </p:txBody>
      </p:sp>
      <p:sp>
        <p:nvSpPr>
          <p:cNvPr id="3" name="Content Placeholder 2">
            <a:extLst>
              <a:ext uri="{FF2B5EF4-FFF2-40B4-BE49-F238E27FC236}">
                <a16:creationId xmlns:a16="http://schemas.microsoft.com/office/drawing/2014/main" id="{50A1D7A6-1F51-6948-8AB5-2745E3F93ACB}"/>
              </a:ext>
            </a:extLst>
          </p:cNvPr>
          <p:cNvSpPr>
            <a:spLocks noGrp="1"/>
          </p:cNvSpPr>
          <p:nvPr>
            <p:ph idx="1"/>
          </p:nvPr>
        </p:nvSpPr>
        <p:spPr>
          <a:xfrm>
            <a:off x="685800" y="1791604"/>
            <a:ext cx="10820400" cy="4723496"/>
          </a:xfrm>
        </p:spPr>
        <p:txBody>
          <a:bodyPr/>
          <a:lstStyle/>
          <a:p>
            <a:r>
              <a:rPr lang="en-US" dirty="0"/>
              <a:t>Both models do a poor job of differentiating Crimes Against Persons from Crimes Against Property, as was anticipated during EDA</a:t>
            </a:r>
          </a:p>
          <a:p>
            <a:r>
              <a:rPr lang="en-US" dirty="0"/>
              <a:t>For the class imbalanced model, Crimes Against Persons were predicted incorrectly as Crimes Against Property more often than they were predicted correctly.</a:t>
            </a:r>
          </a:p>
          <a:p>
            <a:r>
              <a:rPr lang="en-US" dirty="0"/>
              <a:t>The class balanced model improved the recall score of the Crimes Against Persons class but slightly worsened its precision score and the recall score of the Crimes Against Property Class</a:t>
            </a:r>
          </a:p>
          <a:p>
            <a:endParaRPr lang="en-US" dirty="0"/>
          </a:p>
          <a:p>
            <a:endParaRPr lang="en-US" dirty="0"/>
          </a:p>
        </p:txBody>
      </p:sp>
    </p:spTree>
    <p:extLst>
      <p:ext uri="{BB962C8B-B14F-4D97-AF65-F5344CB8AC3E}">
        <p14:creationId xmlns:p14="http://schemas.microsoft.com/office/powerpoint/2010/main" val="26372500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1C8D4A-A572-0342-A129-7105AD1E54F9}"/>
              </a:ext>
            </a:extLst>
          </p:cNvPr>
          <p:cNvSpPr>
            <a:spLocks noGrp="1"/>
          </p:cNvSpPr>
          <p:nvPr>
            <p:ph type="title"/>
          </p:nvPr>
        </p:nvSpPr>
        <p:spPr/>
        <p:txBody>
          <a:bodyPr/>
          <a:lstStyle/>
          <a:p>
            <a:pPr algn="ctr"/>
            <a:r>
              <a:rPr lang="en-US" dirty="0"/>
              <a:t>Summary of Accuracy results</a:t>
            </a:r>
          </a:p>
        </p:txBody>
      </p:sp>
      <p:graphicFrame>
        <p:nvGraphicFramePr>
          <p:cNvPr id="4" name="Content Placeholder 3">
            <a:extLst>
              <a:ext uri="{FF2B5EF4-FFF2-40B4-BE49-F238E27FC236}">
                <a16:creationId xmlns:a16="http://schemas.microsoft.com/office/drawing/2014/main" id="{8B8CB28B-DA40-B84C-9898-BC41096E046D}"/>
              </a:ext>
            </a:extLst>
          </p:cNvPr>
          <p:cNvGraphicFramePr>
            <a:graphicFrameLocks noGrp="1"/>
          </p:cNvGraphicFramePr>
          <p:nvPr>
            <p:ph idx="1"/>
            <p:extLst>
              <p:ext uri="{D42A27DB-BD31-4B8C-83A1-F6EECF244321}">
                <p14:modId xmlns:p14="http://schemas.microsoft.com/office/powerpoint/2010/main" val="212571331"/>
              </p:ext>
            </p:extLst>
          </p:nvPr>
        </p:nvGraphicFramePr>
        <p:xfrm>
          <a:off x="2343150" y="2354455"/>
          <a:ext cx="8096250" cy="3672840"/>
        </p:xfrm>
        <a:graphic>
          <a:graphicData uri="http://schemas.openxmlformats.org/drawingml/2006/table">
            <a:tbl>
              <a:tblPr firstRow="1" bandRow="1">
                <a:tableStyleId>{5C22544A-7EE6-4342-B048-85BDC9FD1C3A}</a:tableStyleId>
              </a:tblPr>
              <a:tblGrid>
                <a:gridCol w="2698750">
                  <a:extLst>
                    <a:ext uri="{9D8B030D-6E8A-4147-A177-3AD203B41FA5}">
                      <a16:colId xmlns:a16="http://schemas.microsoft.com/office/drawing/2014/main" val="933200518"/>
                    </a:ext>
                  </a:extLst>
                </a:gridCol>
                <a:gridCol w="2698750">
                  <a:extLst>
                    <a:ext uri="{9D8B030D-6E8A-4147-A177-3AD203B41FA5}">
                      <a16:colId xmlns:a16="http://schemas.microsoft.com/office/drawing/2014/main" val="588177416"/>
                    </a:ext>
                  </a:extLst>
                </a:gridCol>
                <a:gridCol w="2698750">
                  <a:extLst>
                    <a:ext uri="{9D8B030D-6E8A-4147-A177-3AD203B41FA5}">
                      <a16:colId xmlns:a16="http://schemas.microsoft.com/office/drawing/2014/main" val="3369374686"/>
                    </a:ext>
                  </a:extLst>
                </a:gridCol>
              </a:tblGrid>
              <a:tr h="370840">
                <a:tc>
                  <a:txBody>
                    <a:bodyPr/>
                    <a:lstStyle/>
                    <a:p>
                      <a:pPr algn="ctr"/>
                      <a:endParaRPr lang="en-US" dirty="0"/>
                    </a:p>
                  </a:txBody>
                  <a:tcPr/>
                </a:tc>
                <a:tc>
                  <a:txBody>
                    <a:bodyPr/>
                    <a:lstStyle/>
                    <a:p>
                      <a:pPr algn="ctr"/>
                      <a:r>
                        <a:rPr lang="en-US" dirty="0"/>
                        <a:t>Class Imbalance</a:t>
                      </a:r>
                    </a:p>
                  </a:txBody>
                  <a:tcPr/>
                </a:tc>
                <a:tc>
                  <a:txBody>
                    <a:bodyPr/>
                    <a:lstStyle/>
                    <a:p>
                      <a:pPr algn="ctr"/>
                      <a:r>
                        <a:rPr lang="en-US" dirty="0"/>
                        <a:t>Class Balance</a:t>
                      </a:r>
                    </a:p>
                  </a:txBody>
                  <a:tcPr/>
                </a:tc>
                <a:extLst>
                  <a:ext uri="{0D108BD9-81ED-4DB2-BD59-A6C34878D82A}">
                    <a16:rowId xmlns:a16="http://schemas.microsoft.com/office/drawing/2014/main" val="689684789"/>
                  </a:ext>
                </a:extLst>
              </a:tr>
              <a:tr h="370840">
                <a:tc>
                  <a:txBody>
                    <a:bodyPr/>
                    <a:lstStyle/>
                    <a:p>
                      <a:pPr algn="ctr"/>
                      <a:r>
                        <a:rPr lang="en-US" b="1" dirty="0"/>
                        <a:t>Baseline/Dummy</a:t>
                      </a:r>
                    </a:p>
                  </a:txBody>
                  <a:tcPr/>
                </a:tc>
                <a:tc>
                  <a:txBody>
                    <a:bodyPr/>
                    <a:lstStyle/>
                    <a:p>
                      <a:pPr algn="ctr"/>
                      <a:r>
                        <a:rPr lang="en-US" b="1" dirty="0"/>
                        <a:t>0.567</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t>0.567</a:t>
                      </a:r>
                    </a:p>
                    <a:p>
                      <a:pPr algn="ctr"/>
                      <a:endParaRPr lang="en-US" b="1" dirty="0"/>
                    </a:p>
                  </a:txBody>
                  <a:tcPr/>
                </a:tc>
                <a:extLst>
                  <a:ext uri="{0D108BD9-81ED-4DB2-BD59-A6C34878D82A}">
                    <a16:rowId xmlns:a16="http://schemas.microsoft.com/office/drawing/2014/main" val="3195790072"/>
                  </a:ext>
                </a:extLst>
              </a:tr>
              <a:tr h="370840">
                <a:tc>
                  <a:txBody>
                    <a:bodyPr/>
                    <a:lstStyle/>
                    <a:p>
                      <a:pPr algn="ctr"/>
                      <a:r>
                        <a:rPr lang="en-US" dirty="0"/>
                        <a:t>Arbitrary Random Forest</a:t>
                      </a:r>
                    </a:p>
                  </a:txBody>
                  <a:tcPr/>
                </a:tc>
                <a:tc>
                  <a:txBody>
                    <a:bodyPr/>
                    <a:lstStyle/>
                    <a:p>
                      <a:pPr algn="ctr"/>
                      <a:r>
                        <a:rPr lang="en-US" dirty="0"/>
                        <a:t>0.735</a:t>
                      </a:r>
                    </a:p>
                  </a:txBody>
                  <a:tcPr/>
                </a:tc>
                <a:tc>
                  <a:txBody>
                    <a:bodyPr/>
                    <a:lstStyle/>
                    <a:p>
                      <a:pPr algn="ctr"/>
                      <a:r>
                        <a:rPr lang="en-US" dirty="0"/>
                        <a:t>0.698</a:t>
                      </a:r>
                    </a:p>
                  </a:txBody>
                  <a:tcPr/>
                </a:tc>
                <a:extLst>
                  <a:ext uri="{0D108BD9-81ED-4DB2-BD59-A6C34878D82A}">
                    <a16:rowId xmlns:a16="http://schemas.microsoft.com/office/drawing/2014/main" val="1949311593"/>
                  </a:ext>
                </a:extLst>
              </a:tr>
              <a:tr h="370840">
                <a:tc>
                  <a:txBody>
                    <a:bodyPr/>
                    <a:lstStyle/>
                    <a:p>
                      <a:pPr algn="ctr"/>
                      <a:r>
                        <a:rPr lang="en-US" dirty="0"/>
                        <a:t>Arbitrary Neural Network</a:t>
                      </a:r>
                    </a:p>
                  </a:txBody>
                  <a:tcPr/>
                </a:tc>
                <a:tc>
                  <a:txBody>
                    <a:bodyPr/>
                    <a:lstStyle/>
                    <a:p>
                      <a:pPr algn="ctr"/>
                      <a:r>
                        <a:rPr lang="en-US" dirty="0"/>
                        <a:t>0.743</a:t>
                      </a:r>
                    </a:p>
                  </a:txBody>
                  <a:tcPr/>
                </a:tc>
                <a:tc>
                  <a:txBody>
                    <a:bodyPr/>
                    <a:lstStyle/>
                    <a:p>
                      <a:pPr algn="ctr"/>
                      <a:r>
                        <a:rPr lang="en-US" dirty="0"/>
                        <a:t>0.717</a:t>
                      </a:r>
                    </a:p>
                  </a:txBody>
                  <a:tcPr/>
                </a:tc>
                <a:extLst>
                  <a:ext uri="{0D108BD9-81ED-4DB2-BD59-A6C34878D82A}">
                    <a16:rowId xmlns:a16="http://schemas.microsoft.com/office/drawing/2014/main" val="346274986"/>
                  </a:ext>
                </a:extLst>
              </a:tr>
              <a:tr h="370840">
                <a:tc>
                  <a:txBody>
                    <a:bodyPr/>
                    <a:lstStyle/>
                    <a:p>
                      <a:pPr algn="ctr"/>
                      <a:r>
                        <a:rPr lang="en-US" dirty="0"/>
                        <a:t>Best Random Forest</a:t>
                      </a:r>
                    </a:p>
                  </a:txBody>
                  <a:tcPr/>
                </a:tc>
                <a:tc>
                  <a:txBody>
                    <a:bodyPr/>
                    <a:lstStyle/>
                    <a:p>
                      <a:pPr algn="ctr"/>
                      <a:r>
                        <a:rPr lang="en-US" dirty="0"/>
                        <a:t>0.734</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0.654</a:t>
                      </a:r>
                    </a:p>
                    <a:p>
                      <a:pPr algn="ctr"/>
                      <a:endParaRPr lang="en-US" dirty="0"/>
                    </a:p>
                  </a:txBody>
                  <a:tcPr/>
                </a:tc>
                <a:extLst>
                  <a:ext uri="{0D108BD9-81ED-4DB2-BD59-A6C34878D82A}">
                    <a16:rowId xmlns:a16="http://schemas.microsoft.com/office/drawing/2014/main" val="1005794451"/>
                  </a:ext>
                </a:extLst>
              </a:tr>
              <a:tr h="370840">
                <a:tc>
                  <a:txBody>
                    <a:bodyPr/>
                    <a:lstStyle/>
                    <a:p>
                      <a:pPr algn="ctr"/>
                      <a:r>
                        <a:rPr lang="en-US" dirty="0"/>
                        <a:t>Best XGB </a:t>
                      </a:r>
                    </a:p>
                  </a:txBody>
                  <a:tcPr/>
                </a:tc>
                <a:tc>
                  <a:txBody>
                    <a:bodyPr/>
                    <a:lstStyle/>
                    <a:p>
                      <a:pPr algn="ctr"/>
                      <a:r>
                        <a:rPr lang="en-US" dirty="0"/>
                        <a:t>0.748</a:t>
                      </a:r>
                    </a:p>
                  </a:txBody>
                  <a:tcPr/>
                </a:tc>
                <a:tc>
                  <a:txBody>
                    <a:bodyPr/>
                    <a:lstStyle/>
                    <a:p>
                      <a:pPr algn="ctr"/>
                      <a:r>
                        <a:rPr lang="en-US" dirty="0"/>
                        <a:t>0.727</a:t>
                      </a:r>
                    </a:p>
                  </a:txBody>
                  <a:tcPr/>
                </a:tc>
                <a:extLst>
                  <a:ext uri="{0D108BD9-81ED-4DB2-BD59-A6C34878D82A}">
                    <a16:rowId xmlns:a16="http://schemas.microsoft.com/office/drawing/2014/main" val="1661063913"/>
                  </a:ext>
                </a:extLst>
              </a:tr>
              <a:tr h="370840">
                <a:tc>
                  <a:txBody>
                    <a:bodyPr/>
                    <a:lstStyle/>
                    <a:p>
                      <a:pPr algn="ctr"/>
                      <a:r>
                        <a:rPr lang="en-US" b="1" dirty="0"/>
                        <a:t>Best LGB</a:t>
                      </a:r>
                    </a:p>
                  </a:txBody>
                  <a:tcPr/>
                </a:tc>
                <a:tc>
                  <a:txBody>
                    <a:bodyPr/>
                    <a:lstStyle/>
                    <a:p>
                      <a:pPr algn="ctr"/>
                      <a:r>
                        <a:rPr lang="en-US" b="1" dirty="0"/>
                        <a:t>0.753</a:t>
                      </a:r>
                    </a:p>
                  </a:txBody>
                  <a:tcPr/>
                </a:tc>
                <a:tc>
                  <a:txBody>
                    <a:bodyPr/>
                    <a:lstStyle/>
                    <a:p>
                      <a:pPr algn="ctr"/>
                      <a:r>
                        <a:rPr lang="en-US" b="1" dirty="0"/>
                        <a:t>0.739</a:t>
                      </a:r>
                    </a:p>
                  </a:txBody>
                  <a:tcPr/>
                </a:tc>
                <a:extLst>
                  <a:ext uri="{0D108BD9-81ED-4DB2-BD59-A6C34878D82A}">
                    <a16:rowId xmlns:a16="http://schemas.microsoft.com/office/drawing/2014/main" val="3635929864"/>
                  </a:ext>
                </a:extLst>
              </a:tr>
            </a:tbl>
          </a:graphicData>
        </a:graphic>
      </p:graphicFrame>
    </p:spTree>
    <p:extLst>
      <p:ext uri="{BB962C8B-B14F-4D97-AF65-F5344CB8AC3E}">
        <p14:creationId xmlns:p14="http://schemas.microsoft.com/office/powerpoint/2010/main" val="40462175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9D7AE-0BEF-8D4F-9068-9E902690B108}"/>
              </a:ext>
            </a:extLst>
          </p:cNvPr>
          <p:cNvSpPr>
            <a:spLocks noGrp="1"/>
          </p:cNvSpPr>
          <p:nvPr>
            <p:ph type="title"/>
          </p:nvPr>
        </p:nvSpPr>
        <p:spPr>
          <a:xfrm>
            <a:off x="3011149" y="222506"/>
            <a:ext cx="8610600" cy="1293028"/>
          </a:xfrm>
        </p:spPr>
        <p:txBody>
          <a:bodyPr/>
          <a:lstStyle/>
          <a:p>
            <a:pPr algn="ctr"/>
            <a:r>
              <a:rPr lang="en-US" dirty="0"/>
              <a:t>The Data</a:t>
            </a:r>
          </a:p>
        </p:txBody>
      </p:sp>
      <p:graphicFrame>
        <p:nvGraphicFramePr>
          <p:cNvPr id="4" name="Content Placeholder 3">
            <a:extLst>
              <a:ext uri="{FF2B5EF4-FFF2-40B4-BE49-F238E27FC236}">
                <a16:creationId xmlns:a16="http://schemas.microsoft.com/office/drawing/2014/main" id="{E6B31616-D585-7C45-9FC1-13CEFBDFD633}"/>
              </a:ext>
            </a:extLst>
          </p:cNvPr>
          <p:cNvGraphicFramePr>
            <a:graphicFrameLocks noGrp="1"/>
          </p:cNvGraphicFramePr>
          <p:nvPr>
            <p:ph idx="1"/>
            <p:extLst>
              <p:ext uri="{D42A27DB-BD31-4B8C-83A1-F6EECF244321}">
                <p14:modId xmlns:p14="http://schemas.microsoft.com/office/powerpoint/2010/main" val="1632636824"/>
              </p:ext>
            </p:extLst>
          </p:nvPr>
        </p:nvGraphicFramePr>
        <p:xfrm>
          <a:off x="570251" y="1380068"/>
          <a:ext cx="11051498" cy="4731256"/>
        </p:xfrm>
        <a:graphic>
          <a:graphicData uri="http://schemas.openxmlformats.org/drawingml/2006/table">
            <a:tbl>
              <a:tblPr firstRow="1" bandRow="1">
                <a:tableStyleId>{5C22544A-7EE6-4342-B048-85BDC9FD1C3A}</a:tableStyleId>
              </a:tblPr>
              <a:tblGrid>
                <a:gridCol w="2325349">
                  <a:extLst>
                    <a:ext uri="{9D8B030D-6E8A-4147-A177-3AD203B41FA5}">
                      <a16:colId xmlns:a16="http://schemas.microsoft.com/office/drawing/2014/main" val="3541493134"/>
                    </a:ext>
                  </a:extLst>
                </a:gridCol>
                <a:gridCol w="8726149">
                  <a:extLst>
                    <a:ext uri="{9D8B030D-6E8A-4147-A177-3AD203B41FA5}">
                      <a16:colId xmlns:a16="http://schemas.microsoft.com/office/drawing/2014/main" val="3038792347"/>
                    </a:ext>
                  </a:extLst>
                </a:gridCol>
              </a:tblGrid>
              <a:tr h="524154">
                <a:tc>
                  <a:txBody>
                    <a:bodyPr/>
                    <a:lstStyle/>
                    <a:p>
                      <a:pPr algn="ctr"/>
                      <a:r>
                        <a:rPr lang="en-US" sz="1400" dirty="0"/>
                        <a:t>Dataset</a:t>
                      </a:r>
                    </a:p>
                  </a:txBody>
                  <a:tcPr/>
                </a:tc>
                <a:tc>
                  <a:txBody>
                    <a:bodyPr/>
                    <a:lstStyle/>
                    <a:p>
                      <a:pPr algn="ctr"/>
                      <a:r>
                        <a:rPr lang="en-US" sz="1400" dirty="0"/>
                        <a:t>Comments</a:t>
                      </a:r>
                    </a:p>
                  </a:txBody>
                  <a:tcPr/>
                </a:tc>
                <a:extLst>
                  <a:ext uri="{0D108BD9-81ED-4DB2-BD59-A6C34878D82A}">
                    <a16:rowId xmlns:a16="http://schemas.microsoft.com/office/drawing/2014/main" val="2235546037"/>
                  </a:ext>
                </a:extLst>
              </a:tr>
              <a:tr h="1637088">
                <a:tc>
                  <a:txBody>
                    <a:bodyPr/>
                    <a:lstStyle/>
                    <a:p>
                      <a:pPr algn="ctr"/>
                      <a:r>
                        <a:rPr lang="en-US" sz="1400" dirty="0"/>
                        <a:t>Crimes Dataset</a:t>
                      </a:r>
                    </a:p>
                  </a:txBody>
                  <a:tcPr/>
                </a:tc>
                <a:tc>
                  <a:txBody>
                    <a:bodyPr/>
                    <a:lstStyle/>
                    <a:p>
                      <a:pPr marL="285750" indent="-285750" algn="l">
                        <a:buFont typeface="Arial" panose="020B0604020202020204" pitchFamily="34" charset="0"/>
                        <a:buChar char="•"/>
                      </a:pPr>
                      <a:r>
                        <a:rPr lang="en-US" sz="1800" kern="1200" dirty="0">
                          <a:solidFill>
                            <a:schemeClr val="dk1"/>
                          </a:solidFill>
                          <a:effectLst/>
                          <a:latin typeface="+mn-lt"/>
                          <a:ea typeface="+mn-ea"/>
                          <a:cs typeface="+mn-cs"/>
                        </a:rPr>
                        <a:t>240,000 crimes that took place in Montgomery County from 2015 to the present. </a:t>
                      </a:r>
                    </a:p>
                    <a:p>
                      <a:pPr marL="285750" indent="-285750" algn="l">
                        <a:buFont typeface="Arial" panose="020B0604020202020204" pitchFamily="34" charset="0"/>
                        <a:buChar char="•"/>
                      </a:pPr>
                      <a:r>
                        <a:rPr lang="en-US" sz="1800" kern="1200" dirty="0">
                          <a:solidFill>
                            <a:schemeClr val="dk1"/>
                          </a:solidFill>
                          <a:effectLst/>
                          <a:latin typeface="+mn-lt"/>
                          <a:ea typeface="+mn-ea"/>
                          <a:cs typeface="+mn-cs"/>
                        </a:rPr>
                        <a:t>Primary Variables: type of crime, the number of victims, the type of locations where crimes occurred (e.g. residential street, grocery store, commercial parking lot, etc.), and the police districts where crimes occurred. </a:t>
                      </a:r>
                      <a:endParaRPr lang="en-US" sz="1400" dirty="0"/>
                    </a:p>
                  </a:txBody>
                  <a:tcPr/>
                </a:tc>
                <a:extLst>
                  <a:ext uri="{0D108BD9-81ED-4DB2-BD59-A6C34878D82A}">
                    <a16:rowId xmlns:a16="http://schemas.microsoft.com/office/drawing/2014/main" val="4248681345"/>
                  </a:ext>
                </a:extLst>
              </a:tr>
              <a:tr h="73238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Montgomery County Census Block Dataset (</a:t>
                      </a:r>
                      <a:r>
                        <a:rPr lang="en-US" sz="1400" kern="1200" dirty="0">
                          <a:solidFill>
                            <a:schemeClr val="dk1"/>
                          </a:solidFill>
                          <a:effectLst/>
                          <a:latin typeface="+mn-lt"/>
                          <a:ea typeface="+mn-ea"/>
                          <a:cs typeface="+mn-cs"/>
                        </a:rPr>
                        <a:t>Based on the 2019 ACS) </a:t>
                      </a:r>
                    </a:p>
                    <a:p>
                      <a:pPr algn="ctr"/>
                      <a:r>
                        <a:rPr lang="en-US" sz="1400" dirty="0"/>
                        <a:t> </a:t>
                      </a:r>
                    </a:p>
                  </a:txBody>
                  <a:tcPr/>
                </a:tc>
                <a:tc>
                  <a:txBody>
                    <a:bodyPr/>
                    <a:lstStyle/>
                    <a:p>
                      <a:pPr marL="285750" indent="-285750" algn="l">
                        <a:buFont typeface="Arial" panose="020B0604020202020204" pitchFamily="34" charset="0"/>
                        <a:buChar char="•"/>
                      </a:pPr>
                      <a:r>
                        <a:rPr lang="en-US" sz="1800" kern="1200" dirty="0">
                          <a:solidFill>
                            <a:schemeClr val="dk1"/>
                          </a:solidFill>
                          <a:effectLst/>
                          <a:latin typeface="+mn-lt"/>
                          <a:ea typeface="+mn-ea"/>
                          <a:cs typeface="+mn-cs"/>
                        </a:rPr>
                        <a:t>Primary Variables: median income, population, median age, number of unemployed individuals, number of individuals by highest educational attainment, number of individuals by race, and number of individuals who use public transportation. </a:t>
                      </a:r>
                    </a:p>
                    <a:p>
                      <a:pPr marL="285750" indent="-285750" algn="l">
                        <a:buFont typeface="Arial" panose="020B0604020202020204" pitchFamily="34" charset="0"/>
                        <a:buChar char="•"/>
                      </a:pPr>
                      <a:r>
                        <a:rPr lang="en-US" sz="1800" kern="1200" dirty="0">
                          <a:solidFill>
                            <a:schemeClr val="dk1"/>
                          </a:solidFill>
                          <a:effectLst/>
                          <a:latin typeface="+mn-lt"/>
                          <a:ea typeface="+mn-ea"/>
                          <a:cs typeface="+mn-cs"/>
                        </a:rPr>
                        <a:t>Since Montgomery County has 615 blocks, this amounted to 615 possible values for each of the aforementioned variables.</a:t>
                      </a:r>
                      <a:r>
                        <a:rPr lang="en-US" sz="1400" dirty="0">
                          <a:effectLst/>
                        </a:rPr>
                        <a:t> </a:t>
                      </a:r>
                      <a:endParaRPr lang="en-US" sz="1400" dirty="0"/>
                    </a:p>
                  </a:txBody>
                  <a:tcPr/>
                </a:tc>
                <a:extLst>
                  <a:ext uri="{0D108BD9-81ED-4DB2-BD59-A6C34878D82A}">
                    <a16:rowId xmlns:a16="http://schemas.microsoft.com/office/drawing/2014/main" val="2566588263"/>
                  </a:ext>
                </a:extLst>
              </a:tr>
              <a:tr h="732382">
                <a:tc>
                  <a:txBody>
                    <a:bodyPr/>
                    <a:lstStyle/>
                    <a:p>
                      <a:pPr algn="ctr"/>
                      <a:r>
                        <a:rPr lang="en-US" sz="1400" dirty="0"/>
                        <a:t>FCC Block Data</a:t>
                      </a:r>
                    </a:p>
                  </a:txBody>
                  <a:tcPr/>
                </a:tc>
                <a:tc>
                  <a:txBody>
                    <a:bodyPr/>
                    <a:lstStyle/>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kern="1200" dirty="0">
                          <a:solidFill>
                            <a:schemeClr val="dk1"/>
                          </a:solidFill>
                          <a:effectLst/>
                          <a:latin typeface="+mn-lt"/>
                          <a:ea typeface="+mn-ea"/>
                          <a:cs typeface="+mn-cs"/>
                        </a:rPr>
                        <a:t>FCC API provided the block code corresponding to the latitude, longitude coordinates of each crime.</a:t>
                      </a:r>
                      <a:endParaRPr lang="en-US" sz="1400" dirty="0"/>
                    </a:p>
                  </a:txBody>
                  <a:tcPr/>
                </a:tc>
                <a:extLst>
                  <a:ext uri="{0D108BD9-81ED-4DB2-BD59-A6C34878D82A}">
                    <a16:rowId xmlns:a16="http://schemas.microsoft.com/office/drawing/2014/main" val="2166800681"/>
                  </a:ext>
                </a:extLst>
              </a:tr>
            </a:tbl>
          </a:graphicData>
        </a:graphic>
      </p:graphicFrame>
    </p:spTree>
    <p:extLst>
      <p:ext uri="{BB962C8B-B14F-4D97-AF65-F5344CB8AC3E}">
        <p14:creationId xmlns:p14="http://schemas.microsoft.com/office/powerpoint/2010/main" val="12796794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65BA3A-7920-4D46-BB3F-758EFEC5017C}"/>
              </a:ext>
            </a:extLst>
          </p:cNvPr>
          <p:cNvSpPr>
            <a:spLocks noGrp="1"/>
          </p:cNvSpPr>
          <p:nvPr>
            <p:ph type="title"/>
          </p:nvPr>
        </p:nvSpPr>
        <p:spPr/>
        <p:txBody>
          <a:bodyPr/>
          <a:lstStyle/>
          <a:p>
            <a:pPr algn="ctr"/>
            <a:r>
              <a:rPr lang="en-US" dirty="0"/>
              <a:t>Summary of Avg Precision (PR AUC) results</a:t>
            </a:r>
          </a:p>
        </p:txBody>
      </p:sp>
      <p:graphicFrame>
        <p:nvGraphicFramePr>
          <p:cNvPr id="4" name="Content Placeholder 3">
            <a:extLst>
              <a:ext uri="{FF2B5EF4-FFF2-40B4-BE49-F238E27FC236}">
                <a16:creationId xmlns:a16="http://schemas.microsoft.com/office/drawing/2014/main" id="{34DF5F1D-C2C0-4444-932D-14EB19077C13}"/>
              </a:ext>
            </a:extLst>
          </p:cNvPr>
          <p:cNvGraphicFramePr>
            <a:graphicFrameLocks noGrp="1"/>
          </p:cNvGraphicFramePr>
          <p:nvPr>
            <p:ph idx="1"/>
            <p:extLst>
              <p:ext uri="{D42A27DB-BD31-4B8C-83A1-F6EECF244321}">
                <p14:modId xmlns:p14="http://schemas.microsoft.com/office/powerpoint/2010/main" val="599323322"/>
              </p:ext>
            </p:extLst>
          </p:nvPr>
        </p:nvGraphicFramePr>
        <p:xfrm>
          <a:off x="2667000" y="2316480"/>
          <a:ext cx="7842249" cy="3360422"/>
        </p:xfrm>
        <a:graphic>
          <a:graphicData uri="http://schemas.openxmlformats.org/drawingml/2006/table">
            <a:tbl>
              <a:tblPr firstRow="1" bandRow="1">
                <a:tableStyleId>{5C22544A-7EE6-4342-B048-85BDC9FD1C3A}</a:tableStyleId>
              </a:tblPr>
              <a:tblGrid>
                <a:gridCol w="2614083">
                  <a:extLst>
                    <a:ext uri="{9D8B030D-6E8A-4147-A177-3AD203B41FA5}">
                      <a16:colId xmlns:a16="http://schemas.microsoft.com/office/drawing/2014/main" val="4090665460"/>
                    </a:ext>
                  </a:extLst>
                </a:gridCol>
                <a:gridCol w="2614083">
                  <a:extLst>
                    <a:ext uri="{9D8B030D-6E8A-4147-A177-3AD203B41FA5}">
                      <a16:colId xmlns:a16="http://schemas.microsoft.com/office/drawing/2014/main" val="2896091852"/>
                    </a:ext>
                  </a:extLst>
                </a:gridCol>
                <a:gridCol w="2614083">
                  <a:extLst>
                    <a:ext uri="{9D8B030D-6E8A-4147-A177-3AD203B41FA5}">
                      <a16:colId xmlns:a16="http://schemas.microsoft.com/office/drawing/2014/main" val="1069902602"/>
                    </a:ext>
                  </a:extLst>
                </a:gridCol>
              </a:tblGrid>
              <a:tr h="450939">
                <a:tc>
                  <a:txBody>
                    <a:bodyPr/>
                    <a:lstStyle/>
                    <a:p>
                      <a:pPr algn="ctr"/>
                      <a:r>
                        <a:rPr lang="en-US" dirty="0"/>
                        <a:t>Type of Model</a:t>
                      </a:r>
                    </a:p>
                  </a:txBody>
                  <a:tcPr/>
                </a:tc>
                <a:tc>
                  <a:txBody>
                    <a:bodyPr/>
                    <a:lstStyle/>
                    <a:p>
                      <a:pPr algn="ctr"/>
                      <a:r>
                        <a:rPr lang="en-US" dirty="0"/>
                        <a:t>Class Imbalance</a:t>
                      </a:r>
                    </a:p>
                  </a:txBody>
                  <a:tcPr/>
                </a:tc>
                <a:tc>
                  <a:txBody>
                    <a:bodyPr/>
                    <a:lstStyle/>
                    <a:p>
                      <a:pPr algn="ctr"/>
                      <a:r>
                        <a:rPr lang="en-US" dirty="0"/>
                        <a:t>Class Balance</a:t>
                      </a:r>
                    </a:p>
                  </a:txBody>
                  <a:tcPr/>
                </a:tc>
                <a:extLst>
                  <a:ext uri="{0D108BD9-81ED-4DB2-BD59-A6C34878D82A}">
                    <a16:rowId xmlns:a16="http://schemas.microsoft.com/office/drawing/2014/main" val="4011173795"/>
                  </a:ext>
                </a:extLst>
              </a:tr>
              <a:tr h="778333">
                <a:tc>
                  <a:txBody>
                    <a:bodyPr/>
                    <a:lstStyle/>
                    <a:p>
                      <a:pPr algn="ctr"/>
                      <a:r>
                        <a:rPr lang="en-US" dirty="0"/>
                        <a:t>Arbitrary Random Forest</a:t>
                      </a:r>
                    </a:p>
                  </a:txBody>
                  <a:tcPr/>
                </a:tc>
                <a:tc>
                  <a:txBody>
                    <a:bodyPr/>
                    <a:lstStyle/>
                    <a:p>
                      <a:pPr algn="ctr"/>
                      <a:r>
                        <a:rPr lang="en-US" dirty="0"/>
                        <a:t>0.795</a:t>
                      </a:r>
                    </a:p>
                  </a:txBody>
                  <a:tcPr/>
                </a:tc>
                <a:tc>
                  <a:txBody>
                    <a:bodyPr/>
                    <a:lstStyle/>
                    <a:p>
                      <a:pPr algn="ctr"/>
                      <a:r>
                        <a:rPr lang="en-US" dirty="0"/>
                        <a:t>0.760</a:t>
                      </a:r>
                    </a:p>
                  </a:txBody>
                  <a:tcPr/>
                </a:tc>
                <a:extLst>
                  <a:ext uri="{0D108BD9-81ED-4DB2-BD59-A6C34878D82A}">
                    <a16:rowId xmlns:a16="http://schemas.microsoft.com/office/drawing/2014/main" val="2470745650"/>
                  </a:ext>
                </a:extLst>
              </a:tr>
              <a:tr h="778333">
                <a:tc>
                  <a:txBody>
                    <a:bodyPr/>
                    <a:lstStyle/>
                    <a:p>
                      <a:pPr algn="ctr"/>
                      <a:r>
                        <a:rPr lang="en-US" dirty="0"/>
                        <a:t>Arbitrary Neural Network</a:t>
                      </a:r>
                    </a:p>
                  </a:txBody>
                  <a:tcPr/>
                </a:tc>
                <a:tc>
                  <a:txBody>
                    <a:bodyPr/>
                    <a:lstStyle/>
                    <a:p>
                      <a:pPr algn="ctr"/>
                      <a:r>
                        <a:rPr lang="en-US" dirty="0"/>
                        <a:t>0.823</a:t>
                      </a:r>
                    </a:p>
                  </a:txBody>
                  <a:tcPr/>
                </a:tc>
                <a:tc>
                  <a:txBody>
                    <a:bodyPr/>
                    <a:lstStyle/>
                    <a:p>
                      <a:pPr algn="ctr"/>
                      <a:r>
                        <a:rPr lang="en-US" dirty="0"/>
                        <a:t>0.822</a:t>
                      </a:r>
                    </a:p>
                  </a:txBody>
                  <a:tcPr/>
                </a:tc>
                <a:extLst>
                  <a:ext uri="{0D108BD9-81ED-4DB2-BD59-A6C34878D82A}">
                    <a16:rowId xmlns:a16="http://schemas.microsoft.com/office/drawing/2014/main" val="51332048"/>
                  </a:ext>
                </a:extLst>
              </a:tr>
              <a:tr h="450939">
                <a:tc>
                  <a:txBody>
                    <a:bodyPr/>
                    <a:lstStyle/>
                    <a:p>
                      <a:pPr algn="ctr"/>
                      <a:r>
                        <a:rPr lang="en-US" dirty="0"/>
                        <a:t>Best Random Forest</a:t>
                      </a:r>
                    </a:p>
                  </a:txBody>
                  <a:tcPr/>
                </a:tc>
                <a:tc>
                  <a:txBody>
                    <a:bodyPr/>
                    <a:lstStyle/>
                    <a:p>
                      <a:pPr algn="ctr"/>
                      <a:r>
                        <a:rPr lang="en-US" dirty="0"/>
                        <a:t>0.811</a:t>
                      </a:r>
                    </a:p>
                  </a:txBody>
                  <a:tcPr/>
                </a:tc>
                <a:tc>
                  <a:txBody>
                    <a:bodyPr/>
                    <a:lstStyle/>
                    <a:p>
                      <a:pPr algn="ctr"/>
                      <a:r>
                        <a:rPr lang="en-US" dirty="0"/>
                        <a:t>0.752</a:t>
                      </a:r>
                    </a:p>
                  </a:txBody>
                  <a:tcPr/>
                </a:tc>
                <a:extLst>
                  <a:ext uri="{0D108BD9-81ED-4DB2-BD59-A6C34878D82A}">
                    <a16:rowId xmlns:a16="http://schemas.microsoft.com/office/drawing/2014/main" val="2599900189"/>
                  </a:ext>
                </a:extLst>
              </a:tr>
              <a:tr h="450939">
                <a:tc>
                  <a:txBody>
                    <a:bodyPr/>
                    <a:lstStyle/>
                    <a:p>
                      <a:pPr algn="ctr"/>
                      <a:r>
                        <a:rPr lang="en-US" dirty="0"/>
                        <a:t>Best XGB </a:t>
                      </a:r>
                    </a:p>
                  </a:txBody>
                  <a:tcPr/>
                </a:tc>
                <a:tc>
                  <a:txBody>
                    <a:bodyPr/>
                    <a:lstStyle/>
                    <a:p>
                      <a:pPr algn="ctr"/>
                      <a:r>
                        <a:rPr lang="en-US" dirty="0"/>
                        <a:t>0.829</a:t>
                      </a:r>
                    </a:p>
                  </a:txBody>
                  <a:tcPr/>
                </a:tc>
                <a:tc>
                  <a:txBody>
                    <a:bodyPr/>
                    <a:lstStyle/>
                    <a:p>
                      <a:pPr algn="ctr"/>
                      <a:r>
                        <a:rPr lang="en-US" dirty="0"/>
                        <a:t>0.811</a:t>
                      </a:r>
                    </a:p>
                  </a:txBody>
                  <a:tcPr/>
                </a:tc>
                <a:extLst>
                  <a:ext uri="{0D108BD9-81ED-4DB2-BD59-A6C34878D82A}">
                    <a16:rowId xmlns:a16="http://schemas.microsoft.com/office/drawing/2014/main" val="3325134459"/>
                  </a:ext>
                </a:extLst>
              </a:tr>
              <a:tr h="450939">
                <a:tc>
                  <a:txBody>
                    <a:bodyPr/>
                    <a:lstStyle/>
                    <a:p>
                      <a:pPr algn="ctr"/>
                      <a:r>
                        <a:rPr lang="en-US" b="1" dirty="0"/>
                        <a:t>Best LGB</a:t>
                      </a:r>
                    </a:p>
                  </a:txBody>
                  <a:tcPr/>
                </a:tc>
                <a:tc>
                  <a:txBody>
                    <a:bodyPr/>
                    <a:lstStyle/>
                    <a:p>
                      <a:pPr algn="ctr"/>
                      <a:r>
                        <a:rPr lang="en-US" b="1" dirty="0"/>
                        <a:t>0.837</a:t>
                      </a:r>
                    </a:p>
                  </a:txBody>
                  <a:tcPr/>
                </a:tc>
                <a:tc>
                  <a:txBody>
                    <a:bodyPr/>
                    <a:lstStyle/>
                    <a:p>
                      <a:pPr algn="ctr"/>
                      <a:r>
                        <a:rPr lang="en-US" b="1" dirty="0"/>
                        <a:t>0.823</a:t>
                      </a:r>
                    </a:p>
                  </a:txBody>
                  <a:tcPr/>
                </a:tc>
                <a:extLst>
                  <a:ext uri="{0D108BD9-81ED-4DB2-BD59-A6C34878D82A}">
                    <a16:rowId xmlns:a16="http://schemas.microsoft.com/office/drawing/2014/main" val="232058145"/>
                  </a:ext>
                </a:extLst>
              </a:tr>
            </a:tbl>
          </a:graphicData>
        </a:graphic>
      </p:graphicFrame>
    </p:spTree>
    <p:extLst>
      <p:ext uri="{BB962C8B-B14F-4D97-AF65-F5344CB8AC3E}">
        <p14:creationId xmlns:p14="http://schemas.microsoft.com/office/powerpoint/2010/main" val="12874335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DACC4-12BF-A145-A42B-2786938EE1EE}"/>
              </a:ext>
            </a:extLst>
          </p:cNvPr>
          <p:cNvSpPr>
            <a:spLocks noGrp="1"/>
          </p:cNvSpPr>
          <p:nvPr>
            <p:ph type="title"/>
          </p:nvPr>
        </p:nvSpPr>
        <p:spPr/>
        <p:txBody>
          <a:bodyPr/>
          <a:lstStyle/>
          <a:p>
            <a:pPr algn="ctr"/>
            <a:r>
              <a:rPr lang="en-US" dirty="0"/>
              <a:t>Summary of roc AUC results</a:t>
            </a:r>
          </a:p>
        </p:txBody>
      </p:sp>
      <p:graphicFrame>
        <p:nvGraphicFramePr>
          <p:cNvPr id="4" name="Content Placeholder 3">
            <a:extLst>
              <a:ext uri="{FF2B5EF4-FFF2-40B4-BE49-F238E27FC236}">
                <a16:creationId xmlns:a16="http://schemas.microsoft.com/office/drawing/2014/main" id="{C7348064-01B0-B143-9D39-BF1C1DD57004}"/>
              </a:ext>
            </a:extLst>
          </p:cNvPr>
          <p:cNvGraphicFramePr>
            <a:graphicFrameLocks noGrp="1"/>
          </p:cNvGraphicFramePr>
          <p:nvPr>
            <p:ph idx="1"/>
            <p:extLst>
              <p:ext uri="{D42A27DB-BD31-4B8C-83A1-F6EECF244321}">
                <p14:modId xmlns:p14="http://schemas.microsoft.com/office/powerpoint/2010/main" val="2949477184"/>
              </p:ext>
            </p:extLst>
          </p:nvPr>
        </p:nvGraphicFramePr>
        <p:xfrm>
          <a:off x="2197100" y="2316480"/>
          <a:ext cx="8610600" cy="3246122"/>
        </p:xfrm>
        <a:graphic>
          <a:graphicData uri="http://schemas.openxmlformats.org/drawingml/2006/table">
            <a:tbl>
              <a:tblPr firstRow="1" bandRow="1">
                <a:tableStyleId>{5C22544A-7EE6-4342-B048-85BDC9FD1C3A}</a:tableStyleId>
              </a:tblPr>
              <a:tblGrid>
                <a:gridCol w="2870200">
                  <a:extLst>
                    <a:ext uri="{9D8B030D-6E8A-4147-A177-3AD203B41FA5}">
                      <a16:colId xmlns:a16="http://schemas.microsoft.com/office/drawing/2014/main" val="110395022"/>
                    </a:ext>
                  </a:extLst>
                </a:gridCol>
                <a:gridCol w="2870200">
                  <a:extLst>
                    <a:ext uri="{9D8B030D-6E8A-4147-A177-3AD203B41FA5}">
                      <a16:colId xmlns:a16="http://schemas.microsoft.com/office/drawing/2014/main" val="1873499944"/>
                    </a:ext>
                  </a:extLst>
                </a:gridCol>
                <a:gridCol w="2870200">
                  <a:extLst>
                    <a:ext uri="{9D8B030D-6E8A-4147-A177-3AD203B41FA5}">
                      <a16:colId xmlns:a16="http://schemas.microsoft.com/office/drawing/2014/main" val="2819121103"/>
                    </a:ext>
                  </a:extLst>
                </a:gridCol>
              </a:tblGrid>
              <a:tr h="482621">
                <a:tc>
                  <a:txBody>
                    <a:bodyPr/>
                    <a:lstStyle/>
                    <a:p>
                      <a:pPr algn="ctr"/>
                      <a:r>
                        <a:rPr lang="en-US" dirty="0"/>
                        <a:t>Type of Model</a:t>
                      </a:r>
                    </a:p>
                  </a:txBody>
                  <a:tcPr/>
                </a:tc>
                <a:tc>
                  <a:txBody>
                    <a:bodyPr/>
                    <a:lstStyle/>
                    <a:p>
                      <a:pPr algn="ctr"/>
                      <a:r>
                        <a:rPr lang="en-US" dirty="0"/>
                        <a:t>Class Imbalance</a:t>
                      </a:r>
                    </a:p>
                  </a:txBody>
                  <a:tcPr/>
                </a:tc>
                <a:tc>
                  <a:txBody>
                    <a:bodyPr/>
                    <a:lstStyle/>
                    <a:p>
                      <a:pPr algn="ctr"/>
                      <a:r>
                        <a:rPr lang="en-US" dirty="0"/>
                        <a:t>Class Balance</a:t>
                      </a:r>
                    </a:p>
                  </a:txBody>
                  <a:tcPr/>
                </a:tc>
                <a:extLst>
                  <a:ext uri="{0D108BD9-81ED-4DB2-BD59-A6C34878D82A}">
                    <a16:rowId xmlns:a16="http://schemas.microsoft.com/office/drawing/2014/main" val="3893423449"/>
                  </a:ext>
                </a:extLst>
              </a:tr>
              <a:tr h="482621">
                <a:tc>
                  <a:txBody>
                    <a:bodyPr/>
                    <a:lstStyle/>
                    <a:p>
                      <a:pPr algn="ctr"/>
                      <a:r>
                        <a:rPr lang="en-US" dirty="0"/>
                        <a:t>Arbitrary Random Forest</a:t>
                      </a:r>
                    </a:p>
                  </a:txBody>
                  <a:tcPr/>
                </a:tc>
                <a:tc>
                  <a:txBody>
                    <a:bodyPr/>
                    <a:lstStyle/>
                    <a:p>
                      <a:pPr algn="ctr"/>
                      <a:r>
                        <a:rPr lang="en-US" dirty="0"/>
                        <a:t>0.838</a:t>
                      </a:r>
                    </a:p>
                  </a:txBody>
                  <a:tcPr/>
                </a:tc>
                <a:tc>
                  <a:txBody>
                    <a:bodyPr/>
                    <a:lstStyle/>
                    <a:p>
                      <a:pPr algn="ctr"/>
                      <a:r>
                        <a:rPr lang="en-US" dirty="0"/>
                        <a:t>0.826</a:t>
                      </a:r>
                    </a:p>
                  </a:txBody>
                  <a:tcPr/>
                </a:tc>
                <a:extLst>
                  <a:ext uri="{0D108BD9-81ED-4DB2-BD59-A6C34878D82A}">
                    <a16:rowId xmlns:a16="http://schemas.microsoft.com/office/drawing/2014/main" val="1238793999"/>
                  </a:ext>
                </a:extLst>
              </a:tr>
              <a:tr h="833017">
                <a:tc>
                  <a:txBody>
                    <a:bodyPr/>
                    <a:lstStyle/>
                    <a:p>
                      <a:pPr algn="ctr"/>
                      <a:r>
                        <a:rPr lang="en-US" dirty="0"/>
                        <a:t>Arbitrary Neural Network</a:t>
                      </a:r>
                    </a:p>
                  </a:txBody>
                  <a:tcPr/>
                </a:tc>
                <a:tc>
                  <a:txBody>
                    <a:bodyPr/>
                    <a:lstStyle/>
                    <a:p>
                      <a:pPr algn="ctr"/>
                      <a:r>
                        <a:rPr lang="en-US" dirty="0"/>
                        <a:t>0.847</a:t>
                      </a:r>
                    </a:p>
                  </a:txBody>
                  <a:tcPr/>
                </a:tc>
                <a:tc>
                  <a:txBody>
                    <a:bodyPr/>
                    <a:lstStyle/>
                    <a:p>
                      <a:pPr algn="ctr"/>
                      <a:r>
                        <a:rPr lang="en-US" dirty="0"/>
                        <a:t>0.855</a:t>
                      </a:r>
                    </a:p>
                  </a:txBody>
                  <a:tcPr/>
                </a:tc>
                <a:extLst>
                  <a:ext uri="{0D108BD9-81ED-4DB2-BD59-A6C34878D82A}">
                    <a16:rowId xmlns:a16="http://schemas.microsoft.com/office/drawing/2014/main" val="482233924"/>
                  </a:ext>
                </a:extLst>
              </a:tr>
              <a:tr h="482621">
                <a:tc>
                  <a:txBody>
                    <a:bodyPr/>
                    <a:lstStyle/>
                    <a:p>
                      <a:pPr algn="ctr"/>
                      <a:r>
                        <a:rPr lang="en-US" dirty="0"/>
                        <a:t>Best Random Forest</a:t>
                      </a:r>
                    </a:p>
                  </a:txBody>
                  <a:tcPr/>
                </a:tc>
                <a:tc>
                  <a:txBody>
                    <a:bodyPr/>
                    <a:lstStyle/>
                    <a:p>
                      <a:pPr algn="ctr"/>
                      <a:r>
                        <a:rPr lang="en-US" dirty="0"/>
                        <a:t>0.843</a:t>
                      </a:r>
                    </a:p>
                  </a:txBody>
                  <a:tcPr/>
                </a:tc>
                <a:tc>
                  <a:txBody>
                    <a:bodyPr/>
                    <a:lstStyle/>
                    <a:p>
                      <a:pPr algn="ctr"/>
                      <a:r>
                        <a:rPr lang="en-US" dirty="0"/>
                        <a:t>0.832</a:t>
                      </a:r>
                    </a:p>
                  </a:txBody>
                  <a:tcPr/>
                </a:tc>
                <a:extLst>
                  <a:ext uri="{0D108BD9-81ED-4DB2-BD59-A6C34878D82A}">
                    <a16:rowId xmlns:a16="http://schemas.microsoft.com/office/drawing/2014/main" val="1622978373"/>
                  </a:ext>
                </a:extLst>
              </a:tr>
              <a:tr h="482621">
                <a:tc>
                  <a:txBody>
                    <a:bodyPr/>
                    <a:lstStyle/>
                    <a:p>
                      <a:pPr algn="ctr"/>
                      <a:r>
                        <a:rPr lang="en-US" dirty="0"/>
                        <a:t>Best XGB </a:t>
                      </a:r>
                    </a:p>
                  </a:txBody>
                  <a:tcPr/>
                </a:tc>
                <a:tc>
                  <a:txBody>
                    <a:bodyPr/>
                    <a:lstStyle/>
                    <a:p>
                      <a:pPr algn="ctr"/>
                      <a:r>
                        <a:rPr lang="en-US" dirty="0"/>
                        <a:t>0.862</a:t>
                      </a:r>
                    </a:p>
                  </a:txBody>
                  <a:tcPr/>
                </a:tc>
                <a:tc>
                  <a:txBody>
                    <a:bodyPr/>
                    <a:lstStyle/>
                    <a:p>
                      <a:pPr algn="ctr"/>
                      <a:r>
                        <a:rPr lang="en-US" dirty="0"/>
                        <a:t>0.856</a:t>
                      </a:r>
                    </a:p>
                  </a:txBody>
                  <a:tcPr/>
                </a:tc>
                <a:extLst>
                  <a:ext uri="{0D108BD9-81ED-4DB2-BD59-A6C34878D82A}">
                    <a16:rowId xmlns:a16="http://schemas.microsoft.com/office/drawing/2014/main" val="2100581383"/>
                  </a:ext>
                </a:extLst>
              </a:tr>
              <a:tr h="482621">
                <a:tc>
                  <a:txBody>
                    <a:bodyPr/>
                    <a:lstStyle/>
                    <a:p>
                      <a:pPr algn="ctr"/>
                      <a:r>
                        <a:rPr lang="en-US" b="1" dirty="0"/>
                        <a:t>Best LGB</a:t>
                      </a:r>
                    </a:p>
                  </a:txBody>
                  <a:tcPr/>
                </a:tc>
                <a:tc>
                  <a:txBody>
                    <a:bodyPr/>
                    <a:lstStyle/>
                    <a:p>
                      <a:pPr algn="ctr"/>
                      <a:r>
                        <a:rPr lang="en-US" b="1" dirty="0"/>
                        <a:t>0.866</a:t>
                      </a:r>
                    </a:p>
                  </a:txBody>
                  <a:tcPr/>
                </a:tc>
                <a:tc>
                  <a:txBody>
                    <a:bodyPr/>
                    <a:lstStyle/>
                    <a:p>
                      <a:pPr algn="ctr"/>
                      <a:r>
                        <a:rPr lang="en-US" b="1" dirty="0"/>
                        <a:t>0.862</a:t>
                      </a:r>
                    </a:p>
                  </a:txBody>
                  <a:tcPr/>
                </a:tc>
                <a:extLst>
                  <a:ext uri="{0D108BD9-81ED-4DB2-BD59-A6C34878D82A}">
                    <a16:rowId xmlns:a16="http://schemas.microsoft.com/office/drawing/2014/main" val="3555831970"/>
                  </a:ext>
                </a:extLst>
              </a:tr>
            </a:tbl>
          </a:graphicData>
        </a:graphic>
      </p:graphicFrame>
    </p:spTree>
    <p:extLst>
      <p:ext uri="{BB962C8B-B14F-4D97-AF65-F5344CB8AC3E}">
        <p14:creationId xmlns:p14="http://schemas.microsoft.com/office/powerpoint/2010/main" val="14580782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9257C-429B-0B46-B564-AF1C573FCF7A}"/>
              </a:ext>
            </a:extLst>
          </p:cNvPr>
          <p:cNvSpPr>
            <a:spLocks noGrp="1"/>
          </p:cNvSpPr>
          <p:nvPr>
            <p:ph type="title"/>
          </p:nvPr>
        </p:nvSpPr>
        <p:spPr/>
        <p:txBody>
          <a:bodyPr/>
          <a:lstStyle/>
          <a:p>
            <a:pPr algn="ctr"/>
            <a:r>
              <a:rPr lang="en-US" dirty="0"/>
              <a:t>Summary of log loss</a:t>
            </a:r>
          </a:p>
        </p:txBody>
      </p:sp>
      <p:graphicFrame>
        <p:nvGraphicFramePr>
          <p:cNvPr id="4" name="Content Placeholder 3">
            <a:extLst>
              <a:ext uri="{FF2B5EF4-FFF2-40B4-BE49-F238E27FC236}">
                <a16:creationId xmlns:a16="http://schemas.microsoft.com/office/drawing/2014/main" id="{D8B201AA-CD02-EF41-AD43-85DB24CF447E}"/>
              </a:ext>
            </a:extLst>
          </p:cNvPr>
          <p:cNvGraphicFramePr>
            <a:graphicFrameLocks noGrp="1"/>
          </p:cNvGraphicFramePr>
          <p:nvPr>
            <p:ph idx="1"/>
            <p:extLst>
              <p:ext uri="{D42A27DB-BD31-4B8C-83A1-F6EECF244321}">
                <p14:modId xmlns:p14="http://schemas.microsoft.com/office/powerpoint/2010/main" val="600376040"/>
              </p:ext>
            </p:extLst>
          </p:nvPr>
        </p:nvGraphicFramePr>
        <p:xfrm>
          <a:off x="2628900" y="2193923"/>
          <a:ext cx="7981950" cy="3899703"/>
        </p:xfrm>
        <a:graphic>
          <a:graphicData uri="http://schemas.openxmlformats.org/drawingml/2006/table">
            <a:tbl>
              <a:tblPr firstRow="1" bandRow="1">
                <a:tableStyleId>{5C22544A-7EE6-4342-B048-85BDC9FD1C3A}</a:tableStyleId>
              </a:tblPr>
              <a:tblGrid>
                <a:gridCol w="2660650">
                  <a:extLst>
                    <a:ext uri="{9D8B030D-6E8A-4147-A177-3AD203B41FA5}">
                      <a16:colId xmlns:a16="http://schemas.microsoft.com/office/drawing/2014/main" val="1365430771"/>
                    </a:ext>
                  </a:extLst>
                </a:gridCol>
                <a:gridCol w="2660650">
                  <a:extLst>
                    <a:ext uri="{9D8B030D-6E8A-4147-A177-3AD203B41FA5}">
                      <a16:colId xmlns:a16="http://schemas.microsoft.com/office/drawing/2014/main" val="1842970663"/>
                    </a:ext>
                  </a:extLst>
                </a:gridCol>
                <a:gridCol w="2660650">
                  <a:extLst>
                    <a:ext uri="{9D8B030D-6E8A-4147-A177-3AD203B41FA5}">
                      <a16:colId xmlns:a16="http://schemas.microsoft.com/office/drawing/2014/main" val="2791926340"/>
                    </a:ext>
                  </a:extLst>
                </a:gridCol>
              </a:tblGrid>
              <a:tr h="600017">
                <a:tc>
                  <a:txBody>
                    <a:bodyPr/>
                    <a:lstStyle/>
                    <a:p>
                      <a:pPr algn="ctr"/>
                      <a:r>
                        <a:rPr lang="en-US" dirty="0"/>
                        <a:t>Type of Model</a:t>
                      </a:r>
                    </a:p>
                  </a:txBody>
                  <a:tcPr/>
                </a:tc>
                <a:tc>
                  <a:txBody>
                    <a:bodyPr/>
                    <a:lstStyle/>
                    <a:p>
                      <a:pPr algn="ctr"/>
                      <a:r>
                        <a:rPr lang="en-US" dirty="0"/>
                        <a:t>Class Imbalance</a:t>
                      </a:r>
                    </a:p>
                  </a:txBody>
                  <a:tcPr/>
                </a:tc>
                <a:tc>
                  <a:txBody>
                    <a:bodyPr/>
                    <a:lstStyle/>
                    <a:p>
                      <a:pPr algn="ctr"/>
                      <a:r>
                        <a:rPr lang="en-US" dirty="0"/>
                        <a:t>Class Balance</a:t>
                      </a:r>
                    </a:p>
                  </a:txBody>
                  <a:tcPr/>
                </a:tc>
                <a:extLst>
                  <a:ext uri="{0D108BD9-81ED-4DB2-BD59-A6C34878D82A}">
                    <a16:rowId xmlns:a16="http://schemas.microsoft.com/office/drawing/2014/main" val="2153624131"/>
                  </a:ext>
                </a:extLst>
              </a:tr>
              <a:tr h="699884">
                <a:tc>
                  <a:txBody>
                    <a:bodyPr/>
                    <a:lstStyle/>
                    <a:p>
                      <a:pPr algn="ctr"/>
                      <a:r>
                        <a:rPr lang="en-US" dirty="0"/>
                        <a:t>Arbitrary Random Forest</a:t>
                      </a:r>
                    </a:p>
                  </a:txBody>
                  <a:tcPr/>
                </a:tc>
                <a:tc>
                  <a:txBody>
                    <a:bodyPr/>
                    <a:lstStyle/>
                    <a:p>
                      <a:pPr algn="ctr"/>
                      <a:r>
                        <a:rPr lang="en-US" dirty="0"/>
                        <a:t>1.459</a:t>
                      </a:r>
                    </a:p>
                  </a:txBody>
                  <a:tcPr/>
                </a:tc>
                <a:tc>
                  <a:txBody>
                    <a:bodyPr/>
                    <a:lstStyle/>
                    <a:p>
                      <a:pPr algn="ctr"/>
                      <a:r>
                        <a:rPr lang="en-US" dirty="0"/>
                        <a:t>1.629</a:t>
                      </a:r>
                    </a:p>
                  </a:txBody>
                  <a:tcPr/>
                </a:tc>
                <a:extLst>
                  <a:ext uri="{0D108BD9-81ED-4DB2-BD59-A6C34878D82A}">
                    <a16:rowId xmlns:a16="http://schemas.microsoft.com/office/drawing/2014/main" val="499806871"/>
                  </a:ext>
                </a:extLst>
              </a:tr>
              <a:tr h="699884">
                <a:tc>
                  <a:txBody>
                    <a:bodyPr/>
                    <a:lstStyle/>
                    <a:p>
                      <a:pPr algn="ctr"/>
                      <a:r>
                        <a:rPr lang="en-US" dirty="0"/>
                        <a:t>Arbitrary Neural Network</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0.636</a:t>
                      </a:r>
                    </a:p>
                  </a:txBody>
                  <a:tcPr/>
                </a:tc>
                <a:tc>
                  <a:txBody>
                    <a:bodyPr/>
                    <a:lstStyle/>
                    <a:p>
                      <a:pPr algn="ctr"/>
                      <a:r>
                        <a:rPr lang="en-US" dirty="0"/>
                        <a:t>0.677</a:t>
                      </a:r>
                    </a:p>
                  </a:txBody>
                  <a:tcPr/>
                </a:tc>
                <a:extLst>
                  <a:ext uri="{0D108BD9-81ED-4DB2-BD59-A6C34878D82A}">
                    <a16:rowId xmlns:a16="http://schemas.microsoft.com/office/drawing/2014/main" val="566941655"/>
                  </a:ext>
                </a:extLst>
              </a:tr>
              <a:tr h="699884">
                <a:tc>
                  <a:txBody>
                    <a:bodyPr/>
                    <a:lstStyle/>
                    <a:p>
                      <a:pPr algn="ctr"/>
                      <a:r>
                        <a:rPr lang="en-US" dirty="0"/>
                        <a:t>Best Random Forest</a:t>
                      </a:r>
                    </a:p>
                  </a:txBody>
                  <a:tcPr/>
                </a:tc>
                <a:tc>
                  <a:txBody>
                    <a:bodyPr/>
                    <a:lstStyle/>
                    <a:p>
                      <a:pPr algn="ctr"/>
                      <a:r>
                        <a:rPr lang="en-US" dirty="0"/>
                        <a:t>0.659</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0.764</a:t>
                      </a:r>
                    </a:p>
                    <a:p>
                      <a:pPr algn="ctr"/>
                      <a:endParaRPr lang="en-US" dirty="0"/>
                    </a:p>
                  </a:txBody>
                  <a:tcPr/>
                </a:tc>
                <a:extLst>
                  <a:ext uri="{0D108BD9-81ED-4DB2-BD59-A6C34878D82A}">
                    <a16:rowId xmlns:a16="http://schemas.microsoft.com/office/drawing/2014/main" val="4049781634"/>
                  </a:ext>
                </a:extLst>
              </a:tr>
              <a:tr h="600017">
                <a:tc>
                  <a:txBody>
                    <a:bodyPr/>
                    <a:lstStyle/>
                    <a:p>
                      <a:pPr algn="ctr"/>
                      <a:r>
                        <a:rPr lang="en-US" dirty="0"/>
                        <a:t>Best XGB </a:t>
                      </a:r>
                    </a:p>
                  </a:txBody>
                  <a:tcPr/>
                </a:tc>
                <a:tc>
                  <a:txBody>
                    <a:bodyPr/>
                    <a:lstStyle/>
                    <a:p>
                      <a:pPr algn="ctr"/>
                      <a:r>
                        <a:rPr lang="en-US" dirty="0"/>
                        <a:t>0.651</a:t>
                      </a:r>
                    </a:p>
                  </a:txBody>
                  <a:tcPr/>
                </a:tc>
                <a:tc>
                  <a:txBody>
                    <a:bodyPr/>
                    <a:lstStyle/>
                    <a:p>
                      <a:pPr algn="ctr"/>
                      <a:r>
                        <a:rPr lang="en-US" dirty="0"/>
                        <a:t>0.673</a:t>
                      </a:r>
                    </a:p>
                  </a:txBody>
                  <a:tcPr/>
                </a:tc>
                <a:extLst>
                  <a:ext uri="{0D108BD9-81ED-4DB2-BD59-A6C34878D82A}">
                    <a16:rowId xmlns:a16="http://schemas.microsoft.com/office/drawing/2014/main" val="396909804"/>
                  </a:ext>
                </a:extLst>
              </a:tr>
              <a:tr h="600017">
                <a:tc>
                  <a:txBody>
                    <a:bodyPr/>
                    <a:lstStyle/>
                    <a:p>
                      <a:pPr algn="ctr"/>
                      <a:r>
                        <a:rPr lang="en-US" b="1" dirty="0"/>
                        <a:t>Best LGB</a:t>
                      </a:r>
                    </a:p>
                  </a:txBody>
                  <a:tcPr/>
                </a:tc>
                <a:tc>
                  <a:txBody>
                    <a:bodyPr/>
                    <a:lstStyle/>
                    <a:p>
                      <a:pPr algn="ctr"/>
                      <a:r>
                        <a:rPr lang="en-US" b="1" dirty="0"/>
                        <a:t>0.613</a:t>
                      </a:r>
                    </a:p>
                  </a:txBody>
                  <a:tcPr/>
                </a:tc>
                <a:tc>
                  <a:txBody>
                    <a:bodyPr/>
                    <a:lstStyle/>
                    <a:p>
                      <a:pPr algn="ctr"/>
                      <a:r>
                        <a:rPr lang="en-US" b="1" dirty="0"/>
                        <a:t>0.646</a:t>
                      </a:r>
                    </a:p>
                  </a:txBody>
                  <a:tcPr/>
                </a:tc>
                <a:extLst>
                  <a:ext uri="{0D108BD9-81ED-4DB2-BD59-A6C34878D82A}">
                    <a16:rowId xmlns:a16="http://schemas.microsoft.com/office/drawing/2014/main" val="1346278611"/>
                  </a:ext>
                </a:extLst>
              </a:tr>
            </a:tbl>
          </a:graphicData>
        </a:graphic>
      </p:graphicFrame>
    </p:spTree>
    <p:extLst>
      <p:ext uri="{BB962C8B-B14F-4D97-AF65-F5344CB8AC3E}">
        <p14:creationId xmlns:p14="http://schemas.microsoft.com/office/powerpoint/2010/main" val="14298318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1D5DE8-92A5-2C4E-9911-00A77E174C17}"/>
              </a:ext>
            </a:extLst>
          </p:cNvPr>
          <p:cNvSpPr>
            <a:spLocks noGrp="1"/>
          </p:cNvSpPr>
          <p:nvPr>
            <p:ph type="title"/>
          </p:nvPr>
        </p:nvSpPr>
        <p:spPr/>
        <p:txBody>
          <a:bodyPr/>
          <a:lstStyle/>
          <a:p>
            <a:pPr algn="ctr"/>
            <a:r>
              <a:rPr lang="en-US" dirty="0"/>
              <a:t>Modeling summary: part 3</a:t>
            </a:r>
          </a:p>
        </p:txBody>
      </p:sp>
      <p:sp>
        <p:nvSpPr>
          <p:cNvPr id="3" name="Content Placeholder 2">
            <a:extLst>
              <a:ext uri="{FF2B5EF4-FFF2-40B4-BE49-F238E27FC236}">
                <a16:creationId xmlns:a16="http://schemas.microsoft.com/office/drawing/2014/main" id="{1EA152F5-5251-AA4B-ABF9-AFD7031D93BE}"/>
              </a:ext>
            </a:extLst>
          </p:cNvPr>
          <p:cNvSpPr>
            <a:spLocks noGrp="1"/>
          </p:cNvSpPr>
          <p:nvPr>
            <p:ph idx="1"/>
          </p:nvPr>
        </p:nvSpPr>
        <p:spPr>
          <a:xfrm>
            <a:off x="685800" y="2194560"/>
            <a:ext cx="10820400" cy="4453890"/>
          </a:xfrm>
        </p:spPr>
        <p:txBody>
          <a:bodyPr/>
          <a:lstStyle/>
          <a:p>
            <a:r>
              <a:rPr lang="en-US" dirty="0"/>
              <a:t>The best model for both class balanced and class imbalanced data was the light gradient boosted (</a:t>
            </a:r>
            <a:r>
              <a:rPr lang="en-US" dirty="0" err="1"/>
              <a:t>lgb</a:t>
            </a:r>
            <a:r>
              <a:rPr lang="en-US" dirty="0"/>
              <a:t>) tree model</a:t>
            </a:r>
          </a:p>
          <a:p>
            <a:r>
              <a:rPr lang="en-US" dirty="0"/>
              <a:t>The </a:t>
            </a:r>
            <a:r>
              <a:rPr lang="en-US" dirty="0" err="1"/>
              <a:t>lgb</a:t>
            </a:r>
            <a:r>
              <a:rPr lang="en-US" dirty="0"/>
              <a:t> model performed better on the class imbalanced data, but not by much. </a:t>
            </a:r>
          </a:p>
          <a:p>
            <a:r>
              <a:rPr lang="en-US" dirty="0"/>
              <a:t>The class imbalanced model’s accuracy and average </a:t>
            </a:r>
            <a:r>
              <a:rPr lang="en-US"/>
              <a:t>precision were </a:t>
            </a:r>
            <a:r>
              <a:rPr lang="en-US" dirty="0"/>
              <a:t>1.4% higher, but its ROC AUC was only 0.4% higher</a:t>
            </a:r>
          </a:p>
          <a:p>
            <a:r>
              <a:rPr lang="en-US" dirty="0"/>
              <a:t>The gradient-boosted tree models outperformed the arbitrary neural network models, arbitrary random forest models, and the hyperparameter-optimized random forest models</a:t>
            </a:r>
          </a:p>
          <a:p>
            <a:r>
              <a:rPr lang="en-US" dirty="0"/>
              <a:t>The arbitrary neural networks outperformed the best random forest models</a:t>
            </a:r>
          </a:p>
        </p:txBody>
      </p:sp>
    </p:spTree>
    <p:extLst>
      <p:ext uri="{BB962C8B-B14F-4D97-AF65-F5344CB8AC3E}">
        <p14:creationId xmlns:p14="http://schemas.microsoft.com/office/powerpoint/2010/main" val="17950230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3F060-964A-D54A-84D9-B18518B8607D}"/>
              </a:ext>
            </a:extLst>
          </p:cNvPr>
          <p:cNvSpPr>
            <a:spLocks noGrp="1"/>
          </p:cNvSpPr>
          <p:nvPr>
            <p:ph type="title"/>
          </p:nvPr>
        </p:nvSpPr>
        <p:spPr/>
        <p:txBody>
          <a:bodyPr/>
          <a:lstStyle/>
          <a:p>
            <a:pPr algn="ctr"/>
            <a:r>
              <a:rPr lang="en-US" dirty="0"/>
              <a:t>Modeling: phase 2</a:t>
            </a:r>
          </a:p>
        </p:txBody>
      </p:sp>
      <p:sp>
        <p:nvSpPr>
          <p:cNvPr id="3" name="Content Placeholder 2">
            <a:extLst>
              <a:ext uri="{FF2B5EF4-FFF2-40B4-BE49-F238E27FC236}">
                <a16:creationId xmlns:a16="http://schemas.microsoft.com/office/drawing/2014/main" id="{7C5D014F-863C-CB4C-9CD6-11F2F4862FCD}"/>
              </a:ext>
            </a:extLst>
          </p:cNvPr>
          <p:cNvSpPr>
            <a:spLocks noGrp="1"/>
          </p:cNvSpPr>
          <p:nvPr>
            <p:ph idx="1"/>
          </p:nvPr>
        </p:nvSpPr>
        <p:spPr/>
        <p:txBody>
          <a:bodyPr/>
          <a:lstStyle/>
          <a:p>
            <a:r>
              <a:rPr lang="en-US" dirty="0"/>
              <a:t>Is it possible to predict the number of crimes that will occur tomorrow by crime type?</a:t>
            </a:r>
          </a:p>
        </p:txBody>
      </p:sp>
    </p:spTree>
    <p:extLst>
      <p:ext uri="{BB962C8B-B14F-4D97-AF65-F5344CB8AC3E}">
        <p14:creationId xmlns:p14="http://schemas.microsoft.com/office/powerpoint/2010/main" val="33071382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68ECA-D128-C64E-8E7A-913BC016E48C}"/>
              </a:ext>
            </a:extLst>
          </p:cNvPr>
          <p:cNvSpPr>
            <a:spLocks noGrp="1"/>
          </p:cNvSpPr>
          <p:nvPr>
            <p:ph type="title"/>
          </p:nvPr>
        </p:nvSpPr>
        <p:spPr>
          <a:xfrm>
            <a:off x="3314700" y="269073"/>
            <a:ext cx="8610600" cy="1293028"/>
          </a:xfrm>
        </p:spPr>
        <p:txBody>
          <a:bodyPr>
            <a:normAutofit/>
          </a:bodyPr>
          <a:lstStyle/>
          <a:p>
            <a:pPr algn="ctr"/>
            <a:r>
              <a:rPr lang="en-US" sz="3200" dirty="0"/>
              <a:t>Crimes Against Society Over Time</a:t>
            </a:r>
          </a:p>
        </p:txBody>
      </p:sp>
      <p:pic>
        <p:nvPicPr>
          <p:cNvPr id="5" name="Content Placeholder 4">
            <a:extLst>
              <a:ext uri="{FF2B5EF4-FFF2-40B4-BE49-F238E27FC236}">
                <a16:creationId xmlns:a16="http://schemas.microsoft.com/office/drawing/2014/main" id="{D86D44F3-446C-4D47-9A65-EF055391CD8E}"/>
              </a:ext>
            </a:extLst>
          </p:cNvPr>
          <p:cNvPicPr>
            <a:picLocks noGrp="1" noChangeAspect="1"/>
          </p:cNvPicPr>
          <p:nvPr>
            <p:ph idx="1"/>
          </p:nvPr>
        </p:nvPicPr>
        <p:blipFill>
          <a:blip r:embed="rId2"/>
          <a:stretch>
            <a:fillRect/>
          </a:stretch>
        </p:blipFill>
        <p:spPr>
          <a:xfrm>
            <a:off x="2305050" y="1085850"/>
            <a:ext cx="8610600" cy="5772149"/>
          </a:xfrm>
        </p:spPr>
      </p:pic>
    </p:spTree>
    <p:extLst>
      <p:ext uri="{BB962C8B-B14F-4D97-AF65-F5344CB8AC3E}">
        <p14:creationId xmlns:p14="http://schemas.microsoft.com/office/powerpoint/2010/main" val="10262319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394A06-E0EB-CF49-BFAC-662CFB23CA00}"/>
              </a:ext>
            </a:extLst>
          </p:cNvPr>
          <p:cNvSpPr>
            <a:spLocks noGrp="1"/>
          </p:cNvSpPr>
          <p:nvPr>
            <p:ph type="title"/>
          </p:nvPr>
        </p:nvSpPr>
        <p:spPr>
          <a:xfrm>
            <a:off x="2914650" y="326223"/>
            <a:ext cx="8610600" cy="1293028"/>
          </a:xfrm>
        </p:spPr>
        <p:txBody>
          <a:bodyPr>
            <a:normAutofit/>
          </a:bodyPr>
          <a:lstStyle/>
          <a:p>
            <a:pPr algn="ctr"/>
            <a:r>
              <a:rPr lang="en-US" sz="3200" dirty="0"/>
              <a:t>Crimes Against Property over time</a:t>
            </a:r>
          </a:p>
        </p:txBody>
      </p:sp>
      <p:pic>
        <p:nvPicPr>
          <p:cNvPr id="9" name="Content Placeholder 8">
            <a:extLst>
              <a:ext uri="{FF2B5EF4-FFF2-40B4-BE49-F238E27FC236}">
                <a16:creationId xmlns:a16="http://schemas.microsoft.com/office/drawing/2014/main" id="{E0453F42-01D0-FF4A-8479-907378C16ECA}"/>
              </a:ext>
            </a:extLst>
          </p:cNvPr>
          <p:cNvPicPr>
            <a:picLocks noGrp="1" noChangeAspect="1"/>
          </p:cNvPicPr>
          <p:nvPr>
            <p:ph idx="1"/>
          </p:nvPr>
        </p:nvPicPr>
        <p:blipFill>
          <a:blip r:embed="rId2"/>
          <a:stretch>
            <a:fillRect/>
          </a:stretch>
        </p:blipFill>
        <p:spPr>
          <a:xfrm>
            <a:off x="2609850" y="1162050"/>
            <a:ext cx="8477249" cy="5695949"/>
          </a:xfrm>
        </p:spPr>
      </p:pic>
    </p:spTree>
    <p:extLst>
      <p:ext uri="{BB962C8B-B14F-4D97-AF65-F5344CB8AC3E}">
        <p14:creationId xmlns:p14="http://schemas.microsoft.com/office/powerpoint/2010/main" val="41946407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871C2-63AF-7045-AEA7-AED8EB2C0095}"/>
              </a:ext>
            </a:extLst>
          </p:cNvPr>
          <p:cNvSpPr>
            <a:spLocks noGrp="1"/>
          </p:cNvSpPr>
          <p:nvPr>
            <p:ph type="title"/>
          </p:nvPr>
        </p:nvSpPr>
        <p:spPr>
          <a:xfrm>
            <a:off x="3028950" y="364322"/>
            <a:ext cx="8610600" cy="1293028"/>
          </a:xfrm>
        </p:spPr>
        <p:txBody>
          <a:bodyPr>
            <a:normAutofit/>
          </a:bodyPr>
          <a:lstStyle/>
          <a:p>
            <a:pPr algn="ctr"/>
            <a:r>
              <a:rPr lang="en-US" sz="3200" dirty="0"/>
              <a:t>Crimes against persons over time</a:t>
            </a:r>
          </a:p>
        </p:txBody>
      </p:sp>
      <p:pic>
        <p:nvPicPr>
          <p:cNvPr id="5" name="Content Placeholder 4">
            <a:extLst>
              <a:ext uri="{FF2B5EF4-FFF2-40B4-BE49-F238E27FC236}">
                <a16:creationId xmlns:a16="http://schemas.microsoft.com/office/drawing/2014/main" id="{98D1A735-6160-A145-BD11-218B6C3D20C3}"/>
              </a:ext>
            </a:extLst>
          </p:cNvPr>
          <p:cNvPicPr>
            <a:picLocks noGrp="1" noChangeAspect="1"/>
          </p:cNvPicPr>
          <p:nvPr>
            <p:ph idx="1"/>
          </p:nvPr>
        </p:nvPicPr>
        <p:blipFill>
          <a:blip r:embed="rId2"/>
          <a:stretch>
            <a:fillRect/>
          </a:stretch>
        </p:blipFill>
        <p:spPr>
          <a:xfrm>
            <a:off x="2590800" y="1333500"/>
            <a:ext cx="8610600" cy="5524499"/>
          </a:xfrm>
        </p:spPr>
      </p:pic>
    </p:spTree>
    <p:extLst>
      <p:ext uri="{BB962C8B-B14F-4D97-AF65-F5344CB8AC3E}">
        <p14:creationId xmlns:p14="http://schemas.microsoft.com/office/powerpoint/2010/main" val="28545880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462E61-F4D9-E54C-A64A-7B6A4447F546}"/>
              </a:ext>
            </a:extLst>
          </p:cNvPr>
          <p:cNvSpPr>
            <a:spLocks noGrp="1"/>
          </p:cNvSpPr>
          <p:nvPr>
            <p:ph type="title"/>
          </p:nvPr>
        </p:nvSpPr>
        <p:spPr>
          <a:xfrm>
            <a:off x="2895600" y="535773"/>
            <a:ext cx="8610600" cy="1293028"/>
          </a:xfrm>
        </p:spPr>
        <p:txBody>
          <a:bodyPr/>
          <a:lstStyle/>
          <a:p>
            <a:pPr algn="ctr"/>
            <a:r>
              <a:rPr lang="en-US" dirty="0"/>
              <a:t>Actual vs Predicted Crimes Against property</a:t>
            </a:r>
          </a:p>
        </p:txBody>
      </p:sp>
      <p:pic>
        <p:nvPicPr>
          <p:cNvPr id="12" name="Content Placeholder 11">
            <a:extLst>
              <a:ext uri="{FF2B5EF4-FFF2-40B4-BE49-F238E27FC236}">
                <a16:creationId xmlns:a16="http://schemas.microsoft.com/office/drawing/2014/main" id="{A3A6975C-001E-6C44-9823-C262A822DBFB}"/>
              </a:ext>
            </a:extLst>
          </p:cNvPr>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a:xfrm>
            <a:off x="2019300" y="1828801"/>
            <a:ext cx="9086850" cy="5029198"/>
          </a:xfrm>
          <a:prstGeom prst="rect">
            <a:avLst/>
          </a:prstGeom>
        </p:spPr>
      </p:pic>
    </p:spTree>
    <p:extLst>
      <p:ext uri="{BB962C8B-B14F-4D97-AF65-F5344CB8AC3E}">
        <p14:creationId xmlns:p14="http://schemas.microsoft.com/office/powerpoint/2010/main" val="18717292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DF409-1A3A-704F-9918-EC84E9A45729}"/>
              </a:ext>
            </a:extLst>
          </p:cNvPr>
          <p:cNvSpPr>
            <a:spLocks noGrp="1"/>
          </p:cNvSpPr>
          <p:nvPr>
            <p:ph type="title"/>
          </p:nvPr>
        </p:nvSpPr>
        <p:spPr>
          <a:xfrm>
            <a:off x="3390900" y="0"/>
            <a:ext cx="8610600" cy="1293028"/>
          </a:xfrm>
        </p:spPr>
        <p:txBody>
          <a:bodyPr/>
          <a:lstStyle/>
          <a:p>
            <a:pPr algn="ctr"/>
            <a:r>
              <a:rPr lang="en-US" dirty="0"/>
              <a:t>Most Important Variables</a:t>
            </a:r>
          </a:p>
        </p:txBody>
      </p:sp>
      <p:pic>
        <p:nvPicPr>
          <p:cNvPr id="9" name="Content Placeholder 8">
            <a:extLst>
              <a:ext uri="{FF2B5EF4-FFF2-40B4-BE49-F238E27FC236}">
                <a16:creationId xmlns:a16="http://schemas.microsoft.com/office/drawing/2014/main" id="{589BE90D-5B1B-694B-AA66-34D809AC3693}"/>
              </a:ext>
            </a:extLst>
          </p:cNvPr>
          <p:cNvPicPr>
            <a:picLocks noGrp="1" noChangeAspect="1"/>
          </p:cNvPicPr>
          <p:nvPr>
            <p:ph idx="1"/>
          </p:nvPr>
        </p:nvPicPr>
        <p:blipFill>
          <a:blip r:embed="rId2"/>
          <a:stretch>
            <a:fillRect/>
          </a:stretch>
        </p:blipFill>
        <p:spPr>
          <a:xfrm>
            <a:off x="4831376" y="914400"/>
            <a:ext cx="4522173" cy="5943600"/>
          </a:xfrm>
        </p:spPr>
      </p:pic>
    </p:spTree>
    <p:extLst>
      <p:ext uri="{BB962C8B-B14F-4D97-AF65-F5344CB8AC3E}">
        <p14:creationId xmlns:p14="http://schemas.microsoft.com/office/powerpoint/2010/main" val="9385123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060DDC-986E-1045-B183-3585563C295C}"/>
              </a:ext>
            </a:extLst>
          </p:cNvPr>
          <p:cNvSpPr>
            <a:spLocks noGrp="1"/>
          </p:cNvSpPr>
          <p:nvPr>
            <p:ph type="title"/>
          </p:nvPr>
        </p:nvSpPr>
        <p:spPr/>
        <p:txBody>
          <a:bodyPr/>
          <a:lstStyle/>
          <a:p>
            <a:pPr algn="ctr"/>
            <a:r>
              <a:rPr lang="en-US" dirty="0"/>
              <a:t>Number of Crimes by general crime type</a:t>
            </a:r>
          </a:p>
        </p:txBody>
      </p:sp>
      <p:pic>
        <p:nvPicPr>
          <p:cNvPr id="7" name="Content Placeholder 6">
            <a:extLst>
              <a:ext uri="{FF2B5EF4-FFF2-40B4-BE49-F238E27FC236}">
                <a16:creationId xmlns:a16="http://schemas.microsoft.com/office/drawing/2014/main" id="{D04ABA9F-4137-D740-A41B-355D765D657A}"/>
              </a:ext>
            </a:extLst>
          </p:cNvPr>
          <p:cNvPicPr>
            <a:picLocks noGrp="1" noChangeAspect="1"/>
          </p:cNvPicPr>
          <p:nvPr>
            <p:ph idx="1"/>
          </p:nvPr>
        </p:nvPicPr>
        <p:blipFill>
          <a:blip r:embed="rId2"/>
          <a:stretch>
            <a:fillRect/>
          </a:stretch>
        </p:blipFill>
        <p:spPr>
          <a:xfrm>
            <a:off x="2707654" y="2057401"/>
            <a:ext cx="7655546" cy="4800599"/>
          </a:xfrm>
        </p:spPr>
      </p:pic>
    </p:spTree>
    <p:extLst>
      <p:ext uri="{BB962C8B-B14F-4D97-AF65-F5344CB8AC3E}">
        <p14:creationId xmlns:p14="http://schemas.microsoft.com/office/powerpoint/2010/main" val="63734010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24E20-8135-AD4A-AC42-DEF305FB9812}"/>
              </a:ext>
            </a:extLst>
          </p:cNvPr>
          <p:cNvSpPr>
            <a:spLocks noGrp="1"/>
          </p:cNvSpPr>
          <p:nvPr>
            <p:ph type="title"/>
          </p:nvPr>
        </p:nvSpPr>
        <p:spPr/>
        <p:txBody>
          <a:bodyPr/>
          <a:lstStyle/>
          <a:p>
            <a:pPr algn="ctr"/>
            <a:r>
              <a:rPr lang="en-US" dirty="0"/>
              <a:t>Modeling phase 2 summary</a:t>
            </a:r>
          </a:p>
        </p:txBody>
      </p:sp>
      <p:graphicFrame>
        <p:nvGraphicFramePr>
          <p:cNvPr id="4" name="Content Placeholder 3">
            <a:extLst>
              <a:ext uri="{FF2B5EF4-FFF2-40B4-BE49-F238E27FC236}">
                <a16:creationId xmlns:a16="http://schemas.microsoft.com/office/drawing/2014/main" id="{A8ECD075-CA0D-4246-94A0-D9C61E0BE099}"/>
              </a:ext>
            </a:extLst>
          </p:cNvPr>
          <p:cNvGraphicFramePr>
            <a:graphicFrameLocks noGrp="1"/>
          </p:cNvGraphicFramePr>
          <p:nvPr>
            <p:ph idx="1"/>
            <p:extLst>
              <p:ext uri="{D42A27DB-BD31-4B8C-83A1-F6EECF244321}">
                <p14:modId xmlns:p14="http://schemas.microsoft.com/office/powerpoint/2010/main" val="682430613"/>
              </p:ext>
            </p:extLst>
          </p:nvPr>
        </p:nvGraphicFramePr>
        <p:xfrm>
          <a:off x="4057650" y="2057401"/>
          <a:ext cx="5629276" cy="2835276"/>
        </p:xfrm>
        <a:graphic>
          <a:graphicData uri="http://schemas.openxmlformats.org/drawingml/2006/table">
            <a:tbl>
              <a:tblPr firstRow="1" bandRow="1">
                <a:tableStyleId>{5C22544A-7EE6-4342-B048-85BDC9FD1C3A}</a:tableStyleId>
              </a:tblPr>
              <a:tblGrid>
                <a:gridCol w="2209800">
                  <a:extLst>
                    <a:ext uri="{9D8B030D-6E8A-4147-A177-3AD203B41FA5}">
                      <a16:colId xmlns:a16="http://schemas.microsoft.com/office/drawing/2014/main" val="582436281"/>
                    </a:ext>
                  </a:extLst>
                </a:gridCol>
                <a:gridCol w="3419476">
                  <a:extLst>
                    <a:ext uri="{9D8B030D-6E8A-4147-A177-3AD203B41FA5}">
                      <a16:colId xmlns:a16="http://schemas.microsoft.com/office/drawing/2014/main" val="2129934290"/>
                    </a:ext>
                  </a:extLst>
                </a:gridCol>
              </a:tblGrid>
              <a:tr h="708819">
                <a:tc>
                  <a:txBody>
                    <a:bodyPr/>
                    <a:lstStyle/>
                    <a:p>
                      <a:pPr algn="ctr"/>
                      <a:r>
                        <a:rPr lang="en-US" dirty="0"/>
                        <a:t>Metric</a:t>
                      </a:r>
                    </a:p>
                  </a:txBody>
                  <a:tcPr/>
                </a:tc>
                <a:tc>
                  <a:txBody>
                    <a:bodyPr/>
                    <a:lstStyle/>
                    <a:p>
                      <a:pPr algn="ctr"/>
                      <a:r>
                        <a:rPr lang="en-US" dirty="0"/>
                        <a:t>Crimes Against Property</a:t>
                      </a:r>
                    </a:p>
                  </a:txBody>
                  <a:tcPr/>
                </a:tc>
                <a:extLst>
                  <a:ext uri="{0D108BD9-81ED-4DB2-BD59-A6C34878D82A}">
                    <a16:rowId xmlns:a16="http://schemas.microsoft.com/office/drawing/2014/main" val="1558865212"/>
                  </a:ext>
                </a:extLst>
              </a:tr>
              <a:tr h="708819">
                <a:tc>
                  <a:txBody>
                    <a:bodyPr/>
                    <a:lstStyle/>
                    <a:p>
                      <a:pPr algn="ctr"/>
                      <a:r>
                        <a:rPr lang="en-US" dirty="0"/>
                        <a:t>MAE</a:t>
                      </a:r>
                    </a:p>
                  </a:txBody>
                  <a:tcPr/>
                </a:tc>
                <a:tc>
                  <a:txBody>
                    <a:bodyPr/>
                    <a:lstStyle/>
                    <a:p>
                      <a:pPr algn="ctr"/>
                      <a:r>
                        <a:rPr lang="en-US" dirty="0"/>
                        <a:t>11.34</a:t>
                      </a:r>
                    </a:p>
                  </a:txBody>
                  <a:tcPr/>
                </a:tc>
                <a:extLst>
                  <a:ext uri="{0D108BD9-81ED-4DB2-BD59-A6C34878D82A}">
                    <a16:rowId xmlns:a16="http://schemas.microsoft.com/office/drawing/2014/main" val="705843081"/>
                  </a:ext>
                </a:extLst>
              </a:tr>
              <a:tr h="708819">
                <a:tc>
                  <a:txBody>
                    <a:bodyPr/>
                    <a:lstStyle/>
                    <a:p>
                      <a:pPr algn="ctr"/>
                      <a:r>
                        <a:rPr lang="en-US" dirty="0"/>
                        <a:t>RMSE</a:t>
                      </a:r>
                    </a:p>
                  </a:txBody>
                  <a:tcPr/>
                </a:tc>
                <a:tc>
                  <a:txBody>
                    <a:bodyPr/>
                    <a:lstStyle/>
                    <a:p>
                      <a:pPr algn="ctr"/>
                      <a:r>
                        <a:rPr lang="en-US" dirty="0"/>
                        <a:t>14.52</a:t>
                      </a:r>
                    </a:p>
                  </a:txBody>
                  <a:tcPr/>
                </a:tc>
                <a:extLst>
                  <a:ext uri="{0D108BD9-81ED-4DB2-BD59-A6C34878D82A}">
                    <a16:rowId xmlns:a16="http://schemas.microsoft.com/office/drawing/2014/main" val="1126924171"/>
                  </a:ext>
                </a:extLst>
              </a:tr>
              <a:tr h="708819">
                <a:tc>
                  <a:txBody>
                    <a:bodyPr/>
                    <a:lstStyle/>
                    <a:p>
                      <a:pPr algn="ctr"/>
                      <a:r>
                        <a:rPr lang="en-US" dirty="0"/>
                        <a:t>MAPE</a:t>
                      </a:r>
                    </a:p>
                  </a:txBody>
                  <a:tcPr/>
                </a:tc>
                <a:tc>
                  <a:txBody>
                    <a:bodyPr/>
                    <a:lstStyle/>
                    <a:p>
                      <a:pPr algn="ctr"/>
                      <a:r>
                        <a:rPr lang="en-US" dirty="0"/>
                        <a:t>23.96%</a:t>
                      </a:r>
                    </a:p>
                  </a:txBody>
                  <a:tcPr/>
                </a:tc>
                <a:extLst>
                  <a:ext uri="{0D108BD9-81ED-4DB2-BD59-A6C34878D82A}">
                    <a16:rowId xmlns:a16="http://schemas.microsoft.com/office/drawing/2014/main" val="1794526665"/>
                  </a:ext>
                </a:extLst>
              </a:tr>
            </a:tbl>
          </a:graphicData>
        </a:graphic>
      </p:graphicFrame>
    </p:spTree>
    <p:extLst>
      <p:ext uri="{BB962C8B-B14F-4D97-AF65-F5344CB8AC3E}">
        <p14:creationId xmlns:p14="http://schemas.microsoft.com/office/powerpoint/2010/main" val="29719371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F841D2-7FF2-8E44-BCE0-0366574B0EC3}"/>
              </a:ext>
            </a:extLst>
          </p:cNvPr>
          <p:cNvSpPr>
            <a:spLocks noGrp="1"/>
          </p:cNvSpPr>
          <p:nvPr>
            <p:ph type="title"/>
          </p:nvPr>
        </p:nvSpPr>
        <p:spPr/>
        <p:txBody>
          <a:bodyPr/>
          <a:lstStyle/>
          <a:p>
            <a:pPr algn="ctr"/>
            <a:r>
              <a:rPr lang="en-US" dirty="0"/>
              <a:t>Modeling phase 3</a:t>
            </a:r>
          </a:p>
        </p:txBody>
      </p:sp>
      <p:sp>
        <p:nvSpPr>
          <p:cNvPr id="3" name="Content Placeholder 2">
            <a:extLst>
              <a:ext uri="{FF2B5EF4-FFF2-40B4-BE49-F238E27FC236}">
                <a16:creationId xmlns:a16="http://schemas.microsoft.com/office/drawing/2014/main" id="{FF10FDB3-5FB0-B642-8A3F-CB753C12CFE1}"/>
              </a:ext>
            </a:extLst>
          </p:cNvPr>
          <p:cNvSpPr>
            <a:spLocks noGrp="1"/>
          </p:cNvSpPr>
          <p:nvPr>
            <p:ph idx="1"/>
          </p:nvPr>
        </p:nvSpPr>
        <p:spPr/>
        <p:txBody>
          <a:bodyPr/>
          <a:lstStyle/>
          <a:p>
            <a:r>
              <a:rPr lang="en-US" dirty="0"/>
              <a:t>Can we predict the number of crimes that will occur next week by region?</a:t>
            </a:r>
          </a:p>
        </p:txBody>
      </p:sp>
    </p:spTree>
    <p:extLst>
      <p:ext uri="{BB962C8B-B14F-4D97-AF65-F5344CB8AC3E}">
        <p14:creationId xmlns:p14="http://schemas.microsoft.com/office/powerpoint/2010/main" val="71669088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4A987-EFD6-274A-BAFB-7FCF1920365E}"/>
              </a:ext>
            </a:extLst>
          </p:cNvPr>
          <p:cNvSpPr>
            <a:spLocks noGrp="1"/>
          </p:cNvSpPr>
          <p:nvPr>
            <p:ph type="title"/>
          </p:nvPr>
        </p:nvSpPr>
        <p:spPr/>
        <p:txBody>
          <a:bodyPr/>
          <a:lstStyle/>
          <a:p>
            <a:pPr algn="ctr"/>
            <a:r>
              <a:rPr lang="en-US" dirty="0"/>
              <a:t>MC Crime Clusters</a:t>
            </a:r>
          </a:p>
        </p:txBody>
      </p:sp>
      <p:pic>
        <p:nvPicPr>
          <p:cNvPr id="13" name="Content Placeholder 12">
            <a:extLst>
              <a:ext uri="{FF2B5EF4-FFF2-40B4-BE49-F238E27FC236}">
                <a16:creationId xmlns:a16="http://schemas.microsoft.com/office/drawing/2014/main" id="{F2586A6C-D2F1-6241-A3EF-73DA9797C48B}"/>
              </a:ext>
            </a:extLst>
          </p:cNvPr>
          <p:cNvPicPr>
            <a:picLocks noGrp="1" noChangeAspect="1"/>
          </p:cNvPicPr>
          <p:nvPr>
            <p:ph idx="1"/>
          </p:nvPr>
        </p:nvPicPr>
        <p:blipFill>
          <a:blip r:embed="rId2"/>
          <a:stretch>
            <a:fillRect/>
          </a:stretch>
        </p:blipFill>
        <p:spPr>
          <a:xfrm>
            <a:off x="3587750" y="1657350"/>
            <a:ext cx="6280150" cy="4914900"/>
          </a:xfrm>
        </p:spPr>
      </p:pic>
    </p:spTree>
    <p:extLst>
      <p:ext uri="{BB962C8B-B14F-4D97-AF65-F5344CB8AC3E}">
        <p14:creationId xmlns:p14="http://schemas.microsoft.com/office/powerpoint/2010/main" val="407771797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04D0B8-3001-3F4C-A6A2-36A1F5DEEBD2}"/>
              </a:ext>
            </a:extLst>
          </p:cNvPr>
          <p:cNvSpPr>
            <a:spLocks noGrp="1"/>
          </p:cNvSpPr>
          <p:nvPr>
            <p:ph type="title"/>
          </p:nvPr>
        </p:nvSpPr>
        <p:spPr>
          <a:xfrm>
            <a:off x="3181350" y="383373"/>
            <a:ext cx="8610600" cy="1293028"/>
          </a:xfrm>
        </p:spPr>
        <p:txBody>
          <a:bodyPr/>
          <a:lstStyle/>
          <a:p>
            <a:pPr algn="ctr"/>
            <a:r>
              <a:rPr lang="en-US" dirty="0"/>
              <a:t>Actual vs predicted crime against property cluster 0</a:t>
            </a:r>
          </a:p>
        </p:txBody>
      </p:sp>
      <p:pic>
        <p:nvPicPr>
          <p:cNvPr id="5" name="Content Placeholder 4">
            <a:extLst>
              <a:ext uri="{FF2B5EF4-FFF2-40B4-BE49-F238E27FC236}">
                <a16:creationId xmlns:a16="http://schemas.microsoft.com/office/drawing/2014/main" id="{6A862FA2-FA3A-0D49-B514-7E7EE24E1A14}"/>
              </a:ext>
            </a:extLst>
          </p:cNvPr>
          <p:cNvPicPr>
            <a:picLocks noGrp="1" noChangeAspect="1"/>
          </p:cNvPicPr>
          <p:nvPr>
            <p:ph idx="1"/>
          </p:nvPr>
        </p:nvPicPr>
        <p:blipFill>
          <a:blip r:embed="rId2"/>
          <a:stretch>
            <a:fillRect/>
          </a:stretch>
        </p:blipFill>
        <p:spPr>
          <a:xfrm>
            <a:off x="2232966" y="1524000"/>
            <a:ext cx="9158933" cy="5333999"/>
          </a:xfrm>
        </p:spPr>
      </p:pic>
    </p:spTree>
    <p:extLst>
      <p:ext uri="{BB962C8B-B14F-4D97-AF65-F5344CB8AC3E}">
        <p14:creationId xmlns:p14="http://schemas.microsoft.com/office/powerpoint/2010/main" val="313761070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FA02E5-71FB-104E-BFD0-9BE1DF452CC0}"/>
              </a:ext>
            </a:extLst>
          </p:cNvPr>
          <p:cNvSpPr>
            <a:spLocks noGrp="1"/>
          </p:cNvSpPr>
          <p:nvPr>
            <p:ph type="title"/>
          </p:nvPr>
        </p:nvSpPr>
        <p:spPr>
          <a:xfrm>
            <a:off x="2895600" y="0"/>
            <a:ext cx="8610600" cy="1293028"/>
          </a:xfrm>
        </p:spPr>
        <p:txBody>
          <a:bodyPr/>
          <a:lstStyle/>
          <a:p>
            <a:pPr algn="ctr"/>
            <a:r>
              <a:rPr lang="en-US" dirty="0"/>
              <a:t>Crimes Against Property Results </a:t>
            </a:r>
          </a:p>
        </p:txBody>
      </p:sp>
      <p:pic>
        <p:nvPicPr>
          <p:cNvPr id="16" name="Content Placeholder 15">
            <a:extLst>
              <a:ext uri="{FF2B5EF4-FFF2-40B4-BE49-F238E27FC236}">
                <a16:creationId xmlns:a16="http://schemas.microsoft.com/office/drawing/2014/main" id="{754C77A0-A32C-DD46-B6B1-3F1CA5673C06}"/>
              </a:ext>
            </a:extLst>
          </p:cNvPr>
          <p:cNvPicPr>
            <a:picLocks noGrp="1" noChangeAspect="1"/>
          </p:cNvPicPr>
          <p:nvPr>
            <p:ph idx="1"/>
          </p:nvPr>
        </p:nvPicPr>
        <p:blipFill>
          <a:blip r:embed="rId2"/>
          <a:stretch>
            <a:fillRect/>
          </a:stretch>
        </p:blipFill>
        <p:spPr>
          <a:xfrm>
            <a:off x="4705351" y="1123951"/>
            <a:ext cx="4591049" cy="5505450"/>
          </a:xfrm>
        </p:spPr>
      </p:pic>
    </p:spTree>
    <p:extLst>
      <p:ext uri="{BB962C8B-B14F-4D97-AF65-F5344CB8AC3E}">
        <p14:creationId xmlns:p14="http://schemas.microsoft.com/office/powerpoint/2010/main" val="38179676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EE51D8-1A75-DC43-9B0C-8D9EDDD7DD95}"/>
              </a:ext>
            </a:extLst>
          </p:cNvPr>
          <p:cNvSpPr>
            <a:spLocks noGrp="1"/>
          </p:cNvSpPr>
          <p:nvPr>
            <p:ph type="title"/>
          </p:nvPr>
        </p:nvSpPr>
        <p:spPr>
          <a:xfrm>
            <a:off x="3112576" y="655885"/>
            <a:ext cx="8610600" cy="1293028"/>
          </a:xfrm>
        </p:spPr>
        <p:txBody>
          <a:bodyPr>
            <a:normAutofit/>
          </a:bodyPr>
          <a:lstStyle/>
          <a:p>
            <a:pPr algn="ctr"/>
            <a:r>
              <a:rPr lang="en-US" sz="3200" dirty="0"/>
              <a:t>Number of Crimes by Type of place</a:t>
            </a:r>
          </a:p>
        </p:txBody>
      </p:sp>
      <p:pic>
        <p:nvPicPr>
          <p:cNvPr id="4" name="Content Placeholder 3">
            <a:extLst>
              <a:ext uri="{FF2B5EF4-FFF2-40B4-BE49-F238E27FC236}">
                <a16:creationId xmlns:a16="http://schemas.microsoft.com/office/drawing/2014/main" id="{C11290EF-AE6E-FE47-AD01-E7A534C0B912}"/>
              </a:ext>
            </a:extLst>
          </p:cNvPr>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a:xfrm>
            <a:off x="685800" y="1727200"/>
            <a:ext cx="10820399" cy="4995333"/>
          </a:xfrm>
          <a:prstGeom prst="rect">
            <a:avLst/>
          </a:prstGeom>
        </p:spPr>
      </p:pic>
    </p:spTree>
    <p:extLst>
      <p:ext uri="{BB962C8B-B14F-4D97-AF65-F5344CB8AC3E}">
        <p14:creationId xmlns:p14="http://schemas.microsoft.com/office/powerpoint/2010/main" val="17563049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32AB22-0CE1-3740-AC30-39DF285F8B8C}"/>
              </a:ext>
            </a:extLst>
          </p:cNvPr>
          <p:cNvSpPr>
            <a:spLocks noGrp="1"/>
          </p:cNvSpPr>
          <p:nvPr>
            <p:ph type="title"/>
          </p:nvPr>
        </p:nvSpPr>
        <p:spPr/>
        <p:txBody>
          <a:bodyPr/>
          <a:lstStyle/>
          <a:p>
            <a:pPr algn="ctr"/>
            <a:r>
              <a:rPr lang="en-US" dirty="0"/>
              <a:t>EDA Summary: Part 1</a:t>
            </a:r>
          </a:p>
        </p:txBody>
      </p:sp>
      <p:sp>
        <p:nvSpPr>
          <p:cNvPr id="3" name="Content Placeholder 2">
            <a:extLst>
              <a:ext uri="{FF2B5EF4-FFF2-40B4-BE49-F238E27FC236}">
                <a16:creationId xmlns:a16="http://schemas.microsoft.com/office/drawing/2014/main" id="{433529C7-E48C-C845-9367-003E00AF205D}"/>
              </a:ext>
            </a:extLst>
          </p:cNvPr>
          <p:cNvSpPr>
            <a:spLocks noGrp="1"/>
          </p:cNvSpPr>
          <p:nvPr>
            <p:ph idx="1"/>
          </p:nvPr>
        </p:nvSpPr>
        <p:spPr/>
        <p:txBody>
          <a:bodyPr/>
          <a:lstStyle/>
          <a:p>
            <a:r>
              <a:rPr lang="en-US" dirty="0"/>
              <a:t>Almost half of all general crimes were Crimes Against Property</a:t>
            </a:r>
          </a:p>
          <a:p>
            <a:r>
              <a:rPr lang="en-US" dirty="0"/>
              <a:t>The specific crime types with the largest numbers of crimes were theft from vehicle crimes, marijuana possession crimes, 2</a:t>
            </a:r>
            <a:r>
              <a:rPr lang="en-US" baseline="30000" dirty="0"/>
              <a:t>nd</a:t>
            </a:r>
            <a:r>
              <a:rPr lang="en-US" dirty="0"/>
              <a:t> degree assault crimes, and shoplifting crimes</a:t>
            </a:r>
          </a:p>
          <a:p>
            <a:r>
              <a:rPr lang="en-US" dirty="0"/>
              <a:t>While crimes that took place in vehicles made up the largest share of crimes that occurred in any specific place, the majority of crimes occurred in residential areas of some type</a:t>
            </a:r>
          </a:p>
        </p:txBody>
      </p:sp>
    </p:spTree>
    <p:extLst>
      <p:ext uri="{BB962C8B-B14F-4D97-AF65-F5344CB8AC3E}">
        <p14:creationId xmlns:p14="http://schemas.microsoft.com/office/powerpoint/2010/main" val="19135659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DB05F-5E7C-4548-BD7F-9155ACAB5444}"/>
              </a:ext>
            </a:extLst>
          </p:cNvPr>
          <p:cNvSpPr>
            <a:spLocks noGrp="1"/>
          </p:cNvSpPr>
          <p:nvPr>
            <p:ph type="title"/>
          </p:nvPr>
        </p:nvSpPr>
        <p:spPr>
          <a:xfrm>
            <a:off x="3019587" y="442782"/>
            <a:ext cx="8610600" cy="1293028"/>
          </a:xfrm>
        </p:spPr>
        <p:txBody>
          <a:bodyPr/>
          <a:lstStyle/>
          <a:p>
            <a:pPr algn="ctr"/>
            <a:r>
              <a:rPr lang="en-US" dirty="0"/>
              <a:t>Places by general crime type</a:t>
            </a:r>
          </a:p>
        </p:txBody>
      </p:sp>
      <p:pic>
        <p:nvPicPr>
          <p:cNvPr id="6" name="Content Placeholder 5">
            <a:extLst>
              <a:ext uri="{FF2B5EF4-FFF2-40B4-BE49-F238E27FC236}">
                <a16:creationId xmlns:a16="http://schemas.microsoft.com/office/drawing/2014/main" id="{93F5BAC1-1C31-864E-9AAF-B994B29618DD}"/>
              </a:ext>
            </a:extLst>
          </p:cNvPr>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a:xfrm>
            <a:off x="1456841" y="1410346"/>
            <a:ext cx="9872420" cy="5098941"/>
          </a:xfrm>
          <a:prstGeom prst="rect">
            <a:avLst/>
          </a:prstGeom>
        </p:spPr>
      </p:pic>
    </p:spTree>
    <p:extLst>
      <p:ext uri="{BB962C8B-B14F-4D97-AF65-F5344CB8AC3E}">
        <p14:creationId xmlns:p14="http://schemas.microsoft.com/office/powerpoint/2010/main" val="9776230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6277DE-44E8-D346-A468-CA55EC713B76}"/>
              </a:ext>
            </a:extLst>
          </p:cNvPr>
          <p:cNvSpPr>
            <a:spLocks noGrp="1"/>
          </p:cNvSpPr>
          <p:nvPr>
            <p:ph type="title"/>
          </p:nvPr>
        </p:nvSpPr>
        <p:spPr>
          <a:xfrm>
            <a:off x="2895600" y="501482"/>
            <a:ext cx="8610600" cy="1293028"/>
          </a:xfrm>
        </p:spPr>
        <p:txBody>
          <a:bodyPr/>
          <a:lstStyle/>
          <a:p>
            <a:pPr algn="ctr"/>
            <a:r>
              <a:rPr lang="en-US" dirty="0"/>
              <a:t>EDA Summary: Part 2</a:t>
            </a:r>
          </a:p>
        </p:txBody>
      </p:sp>
      <p:sp>
        <p:nvSpPr>
          <p:cNvPr id="3" name="Content Placeholder 2">
            <a:extLst>
              <a:ext uri="{FF2B5EF4-FFF2-40B4-BE49-F238E27FC236}">
                <a16:creationId xmlns:a16="http://schemas.microsoft.com/office/drawing/2014/main" id="{3C95FA11-C8CB-C348-940E-86723301AEA6}"/>
              </a:ext>
            </a:extLst>
          </p:cNvPr>
          <p:cNvSpPr>
            <a:spLocks noGrp="1"/>
          </p:cNvSpPr>
          <p:nvPr>
            <p:ph idx="1"/>
          </p:nvPr>
        </p:nvSpPr>
        <p:spPr>
          <a:xfrm>
            <a:off x="685800" y="1565910"/>
            <a:ext cx="10820400" cy="5063490"/>
          </a:xfrm>
        </p:spPr>
        <p:txBody>
          <a:bodyPr/>
          <a:lstStyle/>
          <a:p>
            <a:r>
              <a:rPr lang="en-US" dirty="0"/>
              <a:t>Crimes Against Property were basically uniformly distributed among these places, though they occurred primarily in unclassified places and residential parking lots, driveways, and streets</a:t>
            </a:r>
          </a:p>
          <a:p>
            <a:r>
              <a:rPr lang="en-US" dirty="0"/>
              <a:t>Crimes Against Society predominantly occurred in vehicles and Crimes Against Persons primarily occurred in apartments, single-family residences, and townhouses.</a:t>
            </a:r>
          </a:p>
          <a:p>
            <a:r>
              <a:rPr lang="en-US" dirty="0"/>
              <a:t>That said, crimes that took place in apartments and single family homes also accounted for a large proportion of Crimes Against Property</a:t>
            </a:r>
          </a:p>
          <a:p>
            <a:r>
              <a:rPr lang="en-US" dirty="0"/>
              <a:t>Given that Crimes Against Property made up over half of all crimes, the number of Crimes Against Property that took place in apartments and single family residences was probably very similar</a:t>
            </a:r>
          </a:p>
        </p:txBody>
      </p:sp>
    </p:spTree>
    <p:extLst>
      <p:ext uri="{BB962C8B-B14F-4D97-AF65-F5344CB8AC3E}">
        <p14:creationId xmlns:p14="http://schemas.microsoft.com/office/powerpoint/2010/main" val="37675955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6AC0F-D793-AD43-B18E-ADCC101922D6}"/>
              </a:ext>
            </a:extLst>
          </p:cNvPr>
          <p:cNvSpPr>
            <a:spLocks noGrp="1"/>
          </p:cNvSpPr>
          <p:nvPr>
            <p:ph type="title"/>
          </p:nvPr>
        </p:nvSpPr>
        <p:spPr/>
        <p:txBody>
          <a:bodyPr/>
          <a:lstStyle/>
          <a:p>
            <a:pPr algn="ctr"/>
            <a:r>
              <a:rPr lang="en-US" dirty="0"/>
              <a:t>Number of victims by General crime type</a:t>
            </a:r>
          </a:p>
        </p:txBody>
      </p:sp>
      <p:pic>
        <p:nvPicPr>
          <p:cNvPr id="7" name="Content Placeholder 6">
            <a:extLst>
              <a:ext uri="{FF2B5EF4-FFF2-40B4-BE49-F238E27FC236}">
                <a16:creationId xmlns:a16="http://schemas.microsoft.com/office/drawing/2014/main" id="{17527765-54D3-A149-BEC0-E8EC6067A3D3}"/>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3429000" y="1899139"/>
            <a:ext cx="7754815" cy="4958862"/>
          </a:xfrm>
          <a:prstGeom prst="rect">
            <a:avLst/>
          </a:prstGeom>
        </p:spPr>
      </p:pic>
    </p:spTree>
    <p:extLst>
      <p:ext uri="{BB962C8B-B14F-4D97-AF65-F5344CB8AC3E}">
        <p14:creationId xmlns:p14="http://schemas.microsoft.com/office/powerpoint/2010/main" val="4522172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9C506-3CDB-DC41-B1F1-60A13B35A7D5}"/>
              </a:ext>
            </a:extLst>
          </p:cNvPr>
          <p:cNvSpPr>
            <a:spLocks noGrp="1"/>
          </p:cNvSpPr>
          <p:nvPr>
            <p:ph type="title"/>
          </p:nvPr>
        </p:nvSpPr>
        <p:spPr/>
        <p:txBody>
          <a:bodyPr/>
          <a:lstStyle/>
          <a:p>
            <a:pPr algn="ctr"/>
            <a:r>
              <a:rPr lang="en-US" dirty="0"/>
              <a:t>EDA Summary: Part 3</a:t>
            </a:r>
          </a:p>
        </p:txBody>
      </p:sp>
      <p:sp>
        <p:nvSpPr>
          <p:cNvPr id="3" name="Content Placeholder 2">
            <a:extLst>
              <a:ext uri="{FF2B5EF4-FFF2-40B4-BE49-F238E27FC236}">
                <a16:creationId xmlns:a16="http://schemas.microsoft.com/office/drawing/2014/main" id="{0A036420-D696-5A48-9D84-87075C16CB79}"/>
              </a:ext>
            </a:extLst>
          </p:cNvPr>
          <p:cNvSpPr>
            <a:spLocks noGrp="1"/>
          </p:cNvSpPr>
          <p:nvPr>
            <p:ph idx="1"/>
          </p:nvPr>
        </p:nvSpPr>
        <p:spPr/>
        <p:txBody>
          <a:bodyPr/>
          <a:lstStyle/>
          <a:p>
            <a:r>
              <a:rPr lang="en-US" dirty="0"/>
              <a:t>Crimes with more than one victim account for almost 20% of all Crimes Against Persons</a:t>
            </a:r>
          </a:p>
          <a:p>
            <a:r>
              <a:rPr lang="en-US" dirty="0"/>
              <a:t>Of those crimes, the majority involved 2 victims</a:t>
            </a:r>
          </a:p>
        </p:txBody>
      </p:sp>
    </p:spTree>
    <p:extLst>
      <p:ext uri="{BB962C8B-B14F-4D97-AF65-F5344CB8AC3E}">
        <p14:creationId xmlns:p14="http://schemas.microsoft.com/office/powerpoint/2010/main" val="4097795755"/>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C4220D"/>
      </a:accent1>
      <a:accent2>
        <a:srgbClr val="EB7712"/>
      </a:accent2>
      <a:accent3>
        <a:srgbClr val="ECBD31"/>
      </a:accent3>
      <a:accent4>
        <a:srgbClr val="92CE4A"/>
      </a:accent4>
      <a:accent5>
        <a:srgbClr val="50CFB4"/>
      </a:accent5>
      <a:accent6>
        <a:srgbClr val="0D8EC5"/>
      </a:accent6>
      <a:hlink>
        <a:srgbClr val="EA5A0C"/>
      </a:hlink>
      <a:folHlink>
        <a:srgbClr val="F09D3A"/>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FE1EB5C7-81A8-4CBA-AE6E-B3BF73DC3895}"/>
    </a:ext>
  </a:extLst>
</a:theme>
</file>

<file path=docProps/app.xml><?xml version="1.0" encoding="utf-8"?>
<Properties xmlns="http://schemas.openxmlformats.org/officeDocument/2006/extended-properties" xmlns:vt="http://schemas.openxmlformats.org/officeDocument/2006/docPropsVTypes">
  <TotalTime>8702</TotalTime>
  <Words>1023</Words>
  <Application>Microsoft Macintosh PowerPoint</Application>
  <PresentationFormat>Widescreen</PresentationFormat>
  <Paragraphs>151</Paragraphs>
  <Slides>34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34</vt:i4>
      </vt:variant>
    </vt:vector>
  </HeadingPairs>
  <TitlesOfParts>
    <vt:vector size="37" baseType="lpstr">
      <vt:lpstr>Arial</vt:lpstr>
      <vt:lpstr>Century Gothic</vt:lpstr>
      <vt:lpstr>Vapor Trail</vt:lpstr>
      <vt:lpstr>Predicting crime In Montgomery county, MD </vt:lpstr>
      <vt:lpstr>The Data</vt:lpstr>
      <vt:lpstr>Number of Crimes by general crime type</vt:lpstr>
      <vt:lpstr>Number of Crimes by Type of place</vt:lpstr>
      <vt:lpstr>EDA Summary: Part 1</vt:lpstr>
      <vt:lpstr>Places by general crime type</vt:lpstr>
      <vt:lpstr>EDA Summary: Part 2</vt:lpstr>
      <vt:lpstr>Number of victims by General crime type</vt:lpstr>
      <vt:lpstr>EDA Summary: Part 3</vt:lpstr>
      <vt:lpstr>Public Transportation by Crime Type</vt:lpstr>
      <vt:lpstr>EDA Summary: Part 4</vt:lpstr>
      <vt:lpstr>Modeling: Phase 1</vt:lpstr>
      <vt:lpstr>variable importance for Best Model (Class Imbalance)</vt:lpstr>
      <vt:lpstr>variable importance for Best Model (Class Balance)</vt:lpstr>
      <vt:lpstr>Modeling summary: Part 1</vt:lpstr>
      <vt:lpstr>confusion matrix for Best model (Class Imbalance)</vt:lpstr>
      <vt:lpstr>confusion matrix for Best model (Class Balance)</vt:lpstr>
      <vt:lpstr>Modeling Summary: Part 2</vt:lpstr>
      <vt:lpstr>Summary of Accuracy results</vt:lpstr>
      <vt:lpstr>Summary of Avg Precision (PR AUC) results</vt:lpstr>
      <vt:lpstr>Summary of roc AUC results</vt:lpstr>
      <vt:lpstr>Summary of log loss</vt:lpstr>
      <vt:lpstr>Modeling summary: part 3</vt:lpstr>
      <vt:lpstr>Modeling: phase 2</vt:lpstr>
      <vt:lpstr>Crimes Against Society Over Time</vt:lpstr>
      <vt:lpstr>Crimes Against Property over time</vt:lpstr>
      <vt:lpstr>Crimes against persons over time</vt:lpstr>
      <vt:lpstr>Actual vs Predicted Crimes Against property</vt:lpstr>
      <vt:lpstr>Most Important Variables</vt:lpstr>
      <vt:lpstr>Modeling phase 2 summary</vt:lpstr>
      <vt:lpstr>Modeling phase 3</vt:lpstr>
      <vt:lpstr>MC Crime Clusters</vt:lpstr>
      <vt:lpstr>Actual vs predicted crime against property cluster 0</vt:lpstr>
      <vt:lpstr>Crimes Against Property Results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crime in Montgomery county, md </dc:title>
  <dc:creator>Hudson Finch-Batista</dc:creator>
  <cp:lastModifiedBy>Hudson Finch-Batista</cp:lastModifiedBy>
  <cp:revision>266</cp:revision>
  <dcterms:created xsi:type="dcterms:W3CDTF">2021-05-01T21:55:08Z</dcterms:created>
  <dcterms:modified xsi:type="dcterms:W3CDTF">2021-05-11T19:11:59Z</dcterms:modified>
</cp:coreProperties>
</file>