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74" r:id="rId5"/>
    <p:sldId id="275" r:id="rId6"/>
    <p:sldId id="276" r:id="rId7"/>
    <p:sldId id="277" r:id="rId8"/>
    <p:sldId id="279" r:id="rId9"/>
    <p:sldId id="280" r:id="rId10"/>
    <p:sldId id="283" r:id="rId11"/>
    <p:sldId id="281" r:id="rId12"/>
    <p:sldId id="282" r:id="rId13"/>
    <p:sldId id="284" r:id="rId14"/>
    <p:sldId id="286" r:id="rId15"/>
    <p:sldId id="278" r:id="rId16"/>
    <p:sldId id="287" r:id="rId17"/>
    <p:sldId id="288" r:id="rId18"/>
    <p:sldId id="289" r:id="rId19"/>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36" autoAdjust="0"/>
  </p:normalViewPr>
  <p:slideViewPr>
    <p:cSldViewPr>
      <p:cViewPr varScale="1">
        <p:scale>
          <a:sx n="65" d="100"/>
          <a:sy n="65" d="100"/>
        </p:scale>
        <p:origin x="-6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A76C7B-D55A-4434-BB77-E71D3B353FDE}" type="datetimeFigureOut">
              <a:rPr lang="zh-CN" altLang="en-US" smtClean="0"/>
              <a:t>2010-9-14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A93094-1135-4B54-9495-C21938FFAEA6}" type="slidenum">
              <a:rPr lang="zh-CN" altLang="en-US" smtClean="0"/>
              <a:t>‹#›</a:t>
            </a:fld>
            <a:endParaRPr lang="zh-CN" altLang="en-US"/>
          </a:p>
        </p:txBody>
      </p:sp>
    </p:spTree>
    <p:extLst>
      <p:ext uri="{BB962C8B-B14F-4D97-AF65-F5344CB8AC3E}">
        <p14:creationId xmlns:p14="http://schemas.microsoft.com/office/powerpoint/2010/main" val="42281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OpenCL</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Open Computing Language</a:t>
            </a:r>
            <a:r>
              <a:rPr lang="zh-CN" altLang="en-US" sz="1200" kern="1200" dirty="0" smtClean="0">
                <a:solidFill>
                  <a:schemeClr val="tx1"/>
                </a:solidFill>
                <a:effectLst/>
                <a:latin typeface="+mn-lt"/>
                <a:ea typeface="+mn-ea"/>
                <a:cs typeface="+mn-cs"/>
              </a:rPr>
              <a:t>，开放计算语言）是由苹果公司发起，</a:t>
            </a:r>
            <a:r>
              <a:rPr lang="en-US" altLang="zh-CN" sz="1200" kern="1200" dirty="0" smtClean="0">
                <a:solidFill>
                  <a:schemeClr val="tx1"/>
                </a:solidFill>
                <a:effectLst/>
                <a:latin typeface="+mn-lt"/>
                <a:ea typeface="+mn-ea"/>
                <a:cs typeface="+mn-cs"/>
              </a:rPr>
              <a:t>Khronos Group</a:t>
            </a:r>
            <a:r>
              <a:rPr lang="zh-CN" altLang="en-US" sz="1200" kern="1200" dirty="0" smtClean="0">
                <a:solidFill>
                  <a:schemeClr val="tx1"/>
                </a:solidFill>
                <a:effectLst/>
                <a:latin typeface="+mn-lt"/>
                <a:ea typeface="+mn-ea"/>
                <a:cs typeface="+mn-cs"/>
              </a:rPr>
              <a:t>公布的，业界众多著名厂商共同制作的面向异构系统通用目的并行编程的开放式、免费标准，也是一个统一的编程环境。</a:t>
            </a:r>
          </a:p>
        </p:txBody>
      </p:sp>
      <p:sp>
        <p:nvSpPr>
          <p:cNvPr id="4" name="灯片编号占位符 3"/>
          <p:cNvSpPr>
            <a:spLocks noGrp="1"/>
          </p:cNvSpPr>
          <p:nvPr>
            <p:ph type="sldNum" sz="quarter" idx="10"/>
          </p:nvPr>
        </p:nvSpPr>
        <p:spPr/>
        <p:txBody>
          <a:bodyPr/>
          <a:lstStyle/>
          <a:p>
            <a:fld id="{21A93094-1135-4B54-9495-C21938FFAEA6}" type="slidenum">
              <a:rPr lang="zh-CN" altLang="en-US" smtClean="0"/>
              <a:t>2</a:t>
            </a:fld>
            <a:endParaRPr lang="zh-CN" altLang="en-US"/>
          </a:p>
        </p:txBody>
      </p:sp>
    </p:spTree>
    <p:extLst>
      <p:ext uri="{BB962C8B-B14F-4D97-AF65-F5344CB8AC3E}">
        <p14:creationId xmlns:p14="http://schemas.microsoft.com/office/powerpoint/2010/main" val="32750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A93094-1135-4B54-9495-C21938FFAEA6}" type="slidenum">
              <a:rPr lang="zh-CN" altLang="en-US" smtClean="0"/>
              <a:t>4</a:t>
            </a:fld>
            <a:endParaRPr lang="zh-CN" altLang="en-US"/>
          </a:p>
        </p:txBody>
      </p:sp>
    </p:spTree>
    <p:extLst>
      <p:ext uri="{BB962C8B-B14F-4D97-AF65-F5344CB8AC3E}">
        <p14:creationId xmlns:p14="http://schemas.microsoft.com/office/powerpoint/2010/main" val="355835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xmlns:mc="http://schemas.openxmlformats.org/markup-compatibility/2006" xmlns:a14="http://schemas.microsoft.com/office/drawing/2010/main" val="000000" mc:Ignorable="">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xmlns:mc="http://schemas.openxmlformats.org/markup-compatibility/2006" xmlns:a14="http://schemas.microsoft.com/office/drawing/2010/main" val="000000" mc:Ignorable="">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xmlns:mc="http://schemas.openxmlformats.org/markup-compatibility/2006" xmlns:a14="http://schemas.microsoft.com/office/drawing/2010/main" val="FFFFFF" mc:Ignorable=""/>
                </a:solidFill>
              </a:defRPr>
            </a:lvl1pPr>
            <a:extLst/>
          </a:lstStyle>
          <a:p>
            <a:fld id="{1D8BD707-D9CF-40AE-B4C6-C98DA3205C09}" type="datetimeFigureOut">
              <a:rPr lang="en-US" altLang="zh-CN" smtClean="0"/>
              <a:pPr/>
              <a:t>9/14/2010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p>
        </p:txBody>
      </p:sp>
      <p:sp>
        <p:nvSpPr>
          <p:cNvPr id="27" name="灯片编号占位符 26"/>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extLst/>
          </a:lstStyle>
          <a:p>
            <a:fld id="{B6F15528-21DE-4FAA-801E-634DDDAF4B2B}" type="slidenum">
              <a:rPr lang="en-US" altLang="zh-CN"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5" name="页脚占位符 4"/>
          <p:cNvSpPr>
            <a:spLocks noGrp="1"/>
          </p:cNvSpPr>
          <p:nvPr>
            <p:ph type="ftr" sz="quarter" idx="11"/>
          </p:nvPr>
        </p:nvSpPr>
        <p:spPr/>
        <p:txBody>
          <a:bodyPr/>
          <a:lstStyle>
            <a:extLst/>
          </a:lstStyle>
          <a:p>
            <a:endParaRPr lang="zh-CN"/>
          </a:p>
        </p:txBody>
      </p:sp>
      <p:sp>
        <p:nvSpPr>
          <p:cNvPr id="6" name="灯片编号占位符 5"/>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5" name="页脚占位符 4"/>
          <p:cNvSpPr>
            <a:spLocks noGrp="1"/>
          </p:cNvSpPr>
          <p:nvPr>
            <p:ph type="ftr" sz="quarter" idx="11"/>
          </p:nvPr>
        </p:nvSpPr>
        <p:spPr/>
        <p:txBody>
          <a:bodyPr/>
          <a:lstStyle>
            <a:extLst/>
          </a:lstStyle>
          <a:p>
            <a:endParaRPr lang="zh-CN"/>
          </a:p>
        </p:txBody>
      </p:sp>
      <p:sp>
        <p:nvSpPr>
          <p:cNvPr id="6" name="灯片编号占位符 5"/>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5" name="页脚占位符 4"/>
          <p:cNvSpPr>
            <a:spLocks noGrp="1"/>
          </p:cNvSpPr>
          <p:nvPr>
            <p:ph type="ftr" sz="quarter" idx="11"/>
          </p:nvPr>
        </p:nvSpPr>
        <p:spPr/>
        <p:txBody>
          <a:bodyPr/>
          <a:lstStyle>
            <a:extLst/>
          </a:lstStyle>
          <a:p>
            <a:endParaRPr lang="zh-CN"/>
          </a:p>
        </p:txBody>
      </p:sp>
      <p:sp>
        <p:nvSpPr>
          <p:cNvPr id="6" name="灯片编号占位符 5"/>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xmlns:mc="http://schemas.openxmlformats.org/markup-compatibility/2006" xmlns:a14="http://schemas.microsoft.com/office/drawing/2010/main" val="000000" mc:Ignorable="">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5" name="页脚占位符 4"/>
          <p:cNvSpPr>
            <a:spLocks noGrp="1"/>
          </p:cNvSpPr>
          <p:nvPr>
            <p:ph type="ftr" sz="quarter" idx="11"/>
          </p:nvPr>
        </p:nvSpPr>
        <p:spPr/>
        <p:txBody>
          <a:bodyPr/>
          <a:lstStyle>
            <a:extLst/>
          </a:lstStyle>
          <a:p>
            <a:endParaRPr lang="zh-CN"/>
          </a:p>
        </p:txBody>
      </p:sp>
      <p:sp>
        <p:nvSpPr>
          <p:cNvPr id="6" name="灯片编号占位符 5"/>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xmlns:mc="http://schemas.openxmlformats.org/markup-compatibility/2006" xmlns:a14="http://schemas.microsoft.com/office/drawing/2010/main" val="000000" mc:Ignorable="">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xmlns:mc="http://schemas.openxmlformats.org/markup-compatibility/2006" xmlns:a14="http://schemas.microsoft.com/office/drawing/2010/main" val="000000" mc:Ignorable="">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6" name="页脚占位符 5"/>
          <p:cNvSpPr>
            <a:spLocks noGrp="1"/>
          </p:cNvSpPr>
          <p:nvPr>
            <p:ph type="ftr" sz="quarter" idx="11"/>
          </p:nvPr>
        </p:nvSpPr>
        <p:spPr/>
        <p:txBody>
          <a:bodyPr/>
          <a:lstStyle>
            <a:extLst/>
          </a:lstStyle>
          <a:p>
            <a:endParaRPr lang="zh-CN"/>
          </a:p>
        </p:txBody>
      </p:sp>
      <p:sp>
        <p:nvSpPr>
          <p:cNvPr id="7" name="灯片编号占位符 6"/>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8" name="页脚占位符 7"/>
          <p:cNvSpPr>
            <a:spLocks noGrp="1"/>
          </p:cNvSpPr>
          <p:nvPr>
            <p:ph type="ftr" sz="quarter" idx="11"/>
          </p:nvPr>
        </p:nvSpPr>
        <p:spPr/>
        <p:txBody>
          <a:bodyPr/>
          <a:lstStyle>
            <a:extLst/>
          </a:lstStyle>
          <a:p>
            <a:endParaRPr lang="zh-CN"/>
          </a:p>
        </p:txBody>
      </p:sp>
      <p:sp>
        <p:nvSpPr>
          <p:cNvPr id="9" name="灯片编号占位符 8"/>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4" name="页脚占位符 3"/>
          <p:cNvSpPr>
            <a:spLocks noGrp="1"/>
          </p:cNvSpPr>
          <p:nvPr>
            <p:ph type="ftr" sz="quarter" idx="11"/>
          </p:nvPr>
        </p:nvSpPr>
        <p:spPr/>
        <p:txBody>
          <a:bodyPr/>
          <a:lstStyle>
            <a:extLst/>
          </a:lstStyle>
          <a:p>
            <a:endParaRPr lang="zh-CN"/>
          </a:p>
        </p:txBody>
      </p:sp>
      <p:sp>
        <p:nvSpPr>
          <p:cNvPr id="5" name="灯片编号占位符 4"/>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D8BD707-D9CF-40AE-B4C6-C98DA3205C09}" type="datetimeFigureOut">
              <a:rPr lang="en-US" altLang="zh-CN" smtClean="0"/>
              <a:pPr/>
              <a:t>9/14/2010</a:t>
            </a:fld>
            <a:endParaRPr lang="zh-CN" altLang="en-US"/>
          </a:p>
        </p:txBody>
      </p:sp>
      <p:sp>
        <p:nvSpPr>
          <p:cNvPr id="3" name="页脚占位符 2"/>
          <p:cNvSpPr>
            <a:spLocks noGrp="1"/>
          </p:cNvSpPr>
          <p:nvPr>
            <p:ph type="ftr" sz="quarter" idx="11"/>
          </p:nvPr>
        </p:nvSpPr>
        <p:spPr/>
        <p:txBody>
          <a:bodyPr/>
          <a:lstStyle>
            <a:extLst/>
          </a:lstStyle>
          <a:p>
            <a:endParaRPr lang="zh-CN"/>
          </a:p>
        </p:txBody>
      </p:sp>
      <p:sp>
        <p:nvSpPr>
          <p:cNvPr id="4" name="灯片编号占位符 3"/>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D8BD707-D9CF-40AE-B4C6-C98DA3205C09}" type="datetimeFigureOut">
              <a:rPr lang="en-US" altLang="zh-CN" smtClean="0"/>
              <a:pPr/>
              <a:t>9/14/2010</a:t>
            </a:fld>
            <a:endParaRPr lang="zh-CN" altLang="en-US"/>
          </a:p>
        </p:txBody>
      </p:sp>
      <p:sp>
        <p:nvSpPr>
          <p:cNvPr id="6" name="页脚占位符 5"/>
          <p:cNvSpPr>
            <a:spLocks noGrp="1"/>
          </p:cNvSpPr>
          <p:nvPr>
            <p:ph type="ftr" sz="quarter" idx="11"/>
          </p:nvPr>
        </p:nvSpPr>
        <p:spPr/>
        <p:txBody>
          <a:bodyPr/>
          <a:lstStyle>
            <a:extLst/>
          </a:lstStyle>
          <a:p>
            <a:endParaRPr lang="zh-CN"/>
          </a:p>
        </p:txBody>
      </p:sp>
      <p:sp>
        <p:nvSpPr>
          <p:cNvPr id="7" name="灯片编号占位符 6"/>
          <p:cNvSpPr>
            <a:spLocks noGrp="1"/>
          </p:cNvSpPr>
          <p:nvPr>
            <p:ph type="sldNum" sz="quarter" idx="12"/>
          </p:nvPr>
        </p:nvSpPr>
        <p:spPr/>
        <p:txBody>
          <a:bodyPr/>
          <a:lstStyle>
            <a:extLst/>
          </a:lstStyle>
          <a:p>
            <a:fld id="{B6F15528-21DE-4FAA-801E-634DDDAF4B2B}" type="slidenum">
              <a:rPr lang="en-US" altLang="zh-CN"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xmlns:mc="http://schemas.openxmlformats.org/markup-compatibility/2006" xmlns:a14="http://schemas.microsoft.com/office/drawing/2010/main" val="000000" mc:Ignorable=""/>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altLang="zh-CN" smtClean="0"/>
              <a:pPr/>
              <a:t>9/14/2010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altLang="zh-CN"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xmlns:mc="http://schemas.openxmlformats.org/markup-compatibility/2006" xmlns:a14="http://schemas.microsoft.com/office/drawing/2010/main" val="000000" mc:Ignorable="">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xmlns:mc="http://schemas.openxmlformats.org/markup-compatibility/2006" xmlns:a14="http://schemas.microsoft.com/office/drawing/2010/main" val="000000" mc:Ignorable="">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xmlns:mc="http://schemas.openxmlformats.org/markup-compatibility/2006" xmlns:a14="http://schemas.microsoft.com/office/drawing/2010/main" val="000000" mc:Ignorable="">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xmlns:mc="http://schemas.openxmlformats.org/markup-compatibility/2006" xmlns:a14="http://schemas.microsoft.com/office/drawing/2010/main" val="000000" mc:Ignorable="">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altLang="zh-CN" smtClean="0"/>
              <a:pPr/>
              <a:t>9/14/2010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altLang="zh-CN"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xmlns:mc="http://schemas.openxmlformats.org/markup-compatibility/2006" xmlns:a14="http://schemas.microsoft.com/office/drawing/2010/main" val="000000" mc:Ignorable="">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effectLst/>
              </a:rPr>
              <a:t>基于</a:t>
            </a:r>
            <a:r>
              <a:rPr lang="en-US" altLang="zh-CN" dirty="0">
                <a:effectLst/>
              </a:rPr>
              <a:t>Intel CPU</a:t>
            </a:r>
            <a:r>
              <a:rPr lang="zh-CN" altLang="en-US" dirty="0">
                <a:effectLst/>
              </a:rPr>
              <a:t>的</a:t>
            </a:r>
            <a:r>
              <a:rPr lang="en-US" altLang="zh-CN" dirty="0" smtClean="0">
                <a:effectLst/>
              </a:rPr>
              <a:t>OpenCL</a:t>
            </a:r>
            <a:r>
              <a:rPr lang="zh-CN" altLang="en-US" dirty="0" smtClean="0">
                <a:effectLst/>
              </a:rPr>
              <a:t>实现</a:t>
            </a:r>
            <a:r>
              <a:rPr lang="zh-CN" altLang="en-US" dirty="0"/>
              <a:t/>
            </a:r>
            <a:br>
              <a:rPr lang="zh-CN" altLang="en-US" dirty="0"/>
            </a:br>
            <a:endParaRPr lang="zh-CN" altLang="en-US" dirty="0"/>
          </a:p>
        </p:txBody>
      </p:sp>
      <p:sp>
        <p:nvSpPr>
          <p:cNvPr id="3" name="副标题 2"/>
          <p:cNvSpPr>
            <a:spLocks noGrp="1"/>
          </p:cNvSpPr>
          <p:nvPr>
            <p:ph type="subTitle" idx="1"/>
          </p:nvPr>
        </p:nvSpPr>
        <p:spPr/>
        <p:txBody>
          <a:bodyPr/>
          <a:lstStyle/>
          <a:p>
            <a:r>
              <a:rPr lang="zh-CN" altLang="en-US" dirty="0"/>
              <a:t>冯博</a:t>
            </a:r>
            <a:r>
              <a:rPr lang="zh-CN" altLang="en-US" dirty="0" smtClean="0"/>
              <a:t>群 赵薇 谢育</a:t>
            </a:r>
            <a:r>
              <a:rPr lang="zh-CN" altLang="en-US" dirty="0" smtClean="0"/>
              <a:t>能</a:t>
            </a:r>
            <a:endParaRPr lang="en-US" altLang="zh-CN" dirty="0" smtClean="0"/>
          </a:p>
          <a:p>
            <a:r>
              <a:rPr lang="en-US" altLang="zh-CN" dirty="0" smtClean="0"/>
              <a:t>2010.9.15</a:t>
            </a:r>
            <a:endParaRPr lang="zh-CN" altLang="en-US" dirty="0"/>
          </a:p>
        </p:txBody>
      </p:sp>
    </p:spTree>
    <p:extLst>
      <p:ext uri="{BB962C8B-B14F-4D97-AF65-F5344CB8AC3E}">
        <p14:creationId xmlns:p14="http://schemas.microsoft.com/office/powerpoint/2010/main" val="14604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Callium3D</a:t>
            </a:r>
            <a:r>
              <a:rPr lang="zh-CN" altLang="en-US" dirty="0"/>
              <a:t>直接与统一的硬件级特性打交道</a:t>
            </a:r>
            <a:endParaRPr lang="zh-CN" altLang="en-US" dirty="0"/>
          </a:p>
        </p:txBody>
      </p:sp>
      <p:sp>
        <p:nvSpPr>
          <p:cNvPr id="3" name="标题 2"/>
          <p:cNvSpPr>
            <a:spLocks noGrp="1"/>
          </p:cNvSpPr>
          <p:nvPr>
            <p:ph type="title"/>
          </p:nvPr>
        </p:nvSpPr>
        <p:spPr/>
        <p:txBody>
          <a:bodyPr/>
          <a:lstStyle/>
          <a:p>
            <a:r>
              <a:rPr lang="en-US" altLang="zh-CN" dirty="0"/>
              <a:t>Gallium3D</a:t>
            </a:r>
            <a:r>
              <a:rPr lang="zh-CN" altLang="en-US" dirty="0" smtClean="0"/>
              <a:t>架构</a:t>
            </a:r>
            <a:endParaRPr lang="zh-CN" altLang="en-US" dirty="0"/>
          </a:p>
        </p:txBody>
      </p:sp>
      <p:pic>
        <p:nvPicPr>
          <p:cNvPr id="2050" name="图片 2"/>
          <p:cNvPicPr>
            <a:picLocks noChangeAspect="1" noChangeArrowheads="1"/>
          </p:cNvPicPr>
          <p:nvPr/>
        </p:nvPicPr>
        <p:blipFill rotWithShape="1">
          <a:blip r:embed="rId2">
            <a:extLst>
              <a:ext uri="{28A0092B-C50C-407E-A947-70E740481C1C}">
                <a14:useLocalDpi xmlns:a14="http://schemas.microsoft.com/office/drawing/2010/main" val="0"/>
              </a:ext>
            </a:extLst>
          </a:blip>
          <a:srcRect l="13760" t="19758" r="11240" b="20564"/>
          <a:stretch/>
        </p:blipFill>
        <p:spPr bwMode="auto">
          <a:xfrm>
            <a:off x="1676400" y="2362200"/>
            <a:ext cx="612895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46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Low </a:t>
            </a:r>
            <a:r>
              <a:rPr lang="en-US" altLang="zh-CN" dirty="0"/>
              <a:t>Level Virtual </a:t>
            </a:r>
            <a:r>
              <a:rPr lang="en-US" altLang="zh-CN" dirty="0" smtClean="0"/>
              <a:t>Machine</a:t>
            </a:r>
            <a:r>
              <a:rPr lang="zh-CN" altLang="en-US" dirty="0" smtClean="0"/>
              <a:t>，底</a:t>
            </a:r>
            <a:r>
              <a:rPr lang="zh-CN" altLang="en-US" dirty="0"/>
              <a:t>层虚拟机</a:t>
            </a:r>
          </a:p>
          <a:p>
            <a:r>
              <a:rPr lang="zh-CN" altLang="en-US" dirty="0"/>
              <a:t>编译器的实</a:t>
            </a:r>
            <a:r>
              <a:rPr lang="zh-CN" altLang="en-US" dirty="0" smtClean="0"/>
              <a:t>现及</a:t>
            </a:r>
            <a:r>
              <a:rPr lang="zh-CN" altLang="en-US" dirty="0"/>
              <a:t>优化的基础框</a:t>
            </a:r>
            <a:r>
              <a:rPr lang="zh-CN" altLang="en-US" dirty="0" smtClean="0"/>
              <a:t>架</a:t>
            </a:r>
            <a:endParaRPr lang="en-US" altLang="zh-CN" dirty="0" smtClean="0"/>
          </a:p>
          <a:p>
            <a:r>
              <a:rPr lang="zh-CN" altLang="en-US" dirty="0"/>
              <a:t>提供了一整</a:t>
            </a:r>
            <a:r>
              <a:rPr lang="zh-CN" altLang="en-US" dirty="0" smtClean="0"/>
              <a:t>套</a:t>
            </a:r>
            <a:r>
              <a:rPr lang="en-US" altLang="zh-CN" dirty="0" smtClean="0"/>
              <a:t>LLVM</a:t>
            </a:r>
            <a:r>
              <a:rPr lang="zh-CN" altLang="en-US" dirty="0" smtClean="0"/>
              <a:t>中</a:t>
            </a:r>
            <a:r>
              <a:rPr lang="zh-CN" altLang="en-US" dirty="0"/>
              <a:t>间代码</a:t>
            </a:r>
            <a:r>
              <a:rPr lang="zh-CN" altLang="en-US" dirty="0" smtClean="0"/>
              <a:t>（</a:t>
            </a:r>
            <a:r>
              <a:rPr lang="en-US" altLang="zh-CN" dirty="0" smtClean="0"/>
              <a:t>IR</a:t>
            </a:r>
            <a:r>
              <a:rPr lang="zh-CN" altLang="en-US" dirty="0"/>
              <a:t>）的规</a:t>
            </a:r>
            <a:r>
              <a:rPr lang="zh-CN" altLang="en-US" dirty="0" smtClean="0"/>
              <a:t>范</a:t>
            </a:r>
            <a:endParaRPr lang="en-US" altLang="zh-CN" dirty="0" smtClean="0"/>
          </a:p>
          <a:p>
            <a:endParaRPr lang="zh-CN" altLang="en-US" dirty="0" smtClean="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LLVM</a:t>
            </a:r>
            <a:r>
              <a:rPr lang="zh-CN" altLang="en-US" dirty="0" smtClean="0"/>
              <a:t>背景</a:t>
            </a:r>
            <a:endParaRPr lang="zh-CN" altLang="en-US" dirty="0"/>
          </a:p>
        </p:txBody>
      </p:sp>
      <p:pic>
        <p:nvPicPr>
          <p:cNvPr id="7170" name="图片 2"/>
          <p:cNvPicPr>
            <a:picLocks noChangeAspect="1" noChangeArrowheads="1"/>
          </p:cNvPicPr>
          <p:nvPr/>
        </p:nvPicPr>
        <p:blipFill rotWithShape="1">
          <a:blip r:embed="rId2">
            <a:extLst>
              <a:ext uri="{28A0092B-C50C-407E-A947-70E740481C1C}">
                <a14:useLocalDpi xmlns:a14="http://schemas.microsoft.com/office/drawing/2010/main" val="0"/>
              </a:ext>
            </a:extLst>
          </a:blip>
          <a:srcRect l="23438" t="46094" r="25293" b="29101"/>
          <a:stretch/>
        </p:blipFill>
        <p:spPr bwMode="auto">
          <a:xfrm>
            <a:off x="838200" y="3124200"/>
            <a:ext cx="7391400" cy="268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89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Clang</a:t>
            </a:r>
            <a:r>
              <a:rPr lang="zh-CN" altLang="en-US" dirty="0" smtClean="0"/>
              <a:t>是</a:t>
            </a:r>
            <a:r>
              <a:rPr lang="en-US" altLang="zh-CN" dirty="0" smtClean="0"/>
              <a:t>LLVM</a:t>
            </a:r>
            <a:r>
              <a:rPr lang="zh-CN" altLang="en-US" dirty="0" smtClean="0"/>
              <a:t>的前</a:t>
            </a:r>
            <a:r>
              <a:rPr lang="zh-CN" altLang="en-US" dirty="0" smtClean="0"/>
              <a:t>端</a:t>
            </a:r>
            <a:endParaRPr lang="en-US" altLang="zh-CN" dirty="0" smtClean="0"/>
          </a:p>
          <a:p>
            <a:endParaRPr lang="en-US" altLang="zh-CN" dirty="0" smtClean="0"/>
          </a:p>
          <a:p>
            <a:r>
              <a:rPr lang="zh-CN" altLang="en-US" dirty="0"/>
              <a:t>完成</a:t>
            </a:r>
            <a:r>
              <a:rPr lang="en-US" altLang="zh-CN" dirty="0"/>
              <a:t>C</a:t>
            </a:r>
            <a:r>
              <a:rPr lang="zh-CN" altLang="en-US" dirty="0"/>
              <a:t>语言的词</a:t>
            </a:r>
            <a:r>
              <a:rPr lang="zh-CN" altLang="en-US" dirty="0" smtClean="0"/>
              <a:t>法</a:t>
            </a:r>
            <a:r>
              <a:rPr lang="zh-CN" altLang="en-US" dirty="0"/>
              <a:t>、</a:t>
            </a:r>
            <a:r>
              <a:rPr lang="zh-CN" altLang="en-US" dirty="0" smtClean="0"/>
              <a:t>语</a:t>
            </a:r>
            <a:r>
              <a:rPr lang="zh-CN" altLang="en-US" dirty="0"/>
              <a:t>法分</a:t>
            </a:r>
            <a:r>
              <a:rPr lang="zh-CN" altLang="en-US" dirty="0" smtClean="0"/>
              <a:t>析及</a:t>
            </a:r>
            <a:r>
              <a:rPr lang="zh-CN" altLang="en-US" dirty="0"/>
              <a:t>中间代码的生</a:t>
            </a:r>
            <a:r>
              <a:rPr lang="zh-CN" altLang="en-US" dirty="0" smtClean="0"/>
              <a:t>成</a:t>
            </a:r>
            <a:endParaRPr lang="en-US" altLang="zh-CN" dirty="0" smtClean="0"/>
          </a:p>
          <a:p>
            <a:endParaRPr lang="en-US" altLang="zh-CN" dirty="0" smtClean="0"/>
          </a:p>
          <a:p>
            <a:r>
              <a:rPr lang="zh-CN" altLang="en-US" dirty="0" smtClean="0"/>
              <a:t>支持向量运算</a:t>
            </a:r>
            <a:endParaRPr lang="en-US" altLang="zh-CN" dirty="0" smtClean="0"/>
          </a:p>
          <a:p>
            <a:endParaRPr lang="zh-CN" altLang="en-US" dirty="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Clang</a:t>
            </a:r>
            <a:r>
              <a:rPr lang="zh-CN" altLang="en-US" dirty="0" smtClean="0"/>
              <a:t>背景</a:t>
            </a:r>
            <a:endParaRPr lang="zh-CN" altLang="en-US" dirty="0"/>
          </a:p>
        </p:txBody>
      </p:sp>
    </p:spTree>
    <p:extLst>
      <p:ext uri="{BB962C8B-B14F-4D97-AF65-F5344CB8AC3E}">
        <p14:creationId xmlns:p14="http://schemas.microsoft.com/office/powerpoint/2010/main" val="124289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查</a:t>
            </a:r>
            <a:r>
              <a:rPr lang="zh-CN" altLang="en-US" dirty="0" smtClean="0"/>
              <a:t>询设备信息</a:t>
            </a:r>
            <a:endParaRPr lang="en-US" altLang="zh-CN" dirty="0" smtClean="0"/>
          </a:p>
          <a:p>
            <a:r>
              <a:rPr lang="zh-CN" altLang="en-US" dirty="0"/>
              <a:t>创</a:t>
            </a:r>
            <a:r>
              <a:rPr lang="zh-CN" altLang="en-US" dirty="0" smtClean="0"/>
              <a:t>建计算的上下文（管理设备信息）</a:t>
            </a:r>
            <a:endParaRPr lang="en-US" altLang="zh-CN" dirty="0" smtClean="0"/>
          </a:p>
          <a:p>
            <a:r>
              <a:rPr lang="zh-CN" altLang="en-US" dirty="0"/>
              <a:t>创</a:t>
            </a:r>
            <a:r>
              <a:rPr lang="zh-CN" altLang="en-US" dirty="0" smtClean="0"/>
              <a:t>建命令队列</a:t>
            </a:r>
            <a:endParaRPr lang="en-US" altLang="zh-CN" dirty="0" smtClean="0"/>
          </a:p>
          <a:p>
            <a:r>
              <a:rPr lang="zh-CN" altLang="en-US" dirty="0"/>
              <a:t>编</a:t>
            </a:r>
            <a:r>
              <a:rPr lang="zh-CN" altLang="en-US" dirty="0" smtClean="0"/>
              <a:t>译</a:t>
            </a:r>
            <a:r>
              <a:rPr lang="en-US" altLang="zh-CN" dirty="0" smtClean="0"/>
              <a:t>kernel</a:t>
            </a:r>
            <a:r>
              <a:rPr lang="zh-CN" altLang="en-US" dirty="0" smtClean="0"/>
              <a:t>程序，</a:t>
            </a:r>
            <a:r>
              <a:rPr lang="zh-CN" altLang="en-US" dirty="0"/>
              <a:t>创建内核对象</a:t>
            </a:r>
            <a:endParaRPr lang="en-US" altLang="zh-CN" dirty="0" smtClean="0"/>
          </a:p>
          <a:p>
            <a:r>
              <a:rPr lang="zh-CN" altLang="en-US" dirty="0"/>
              <a:t>创</a:t>
            </a:r>
            <a:r>
              <a:rPr lang="zh-CN" altLang="en-US" dirty="0" smtClean="0"/>
              <a:t>建内存、图像对象</a:t>
            </a:r>
            <a:endParaRPr lang="en-US" altLang="zh-CN" dirty="0" smtClean="0"/>
          </a:p>
          <a:p>
            <a:r>
              <a:rPr lang="zh-CN" altLang="en-US" dirty="0" smtClean="0"/>
              <a:t>设</a:t>
            </a:r>
            <a:r>
              <a:rPr lang="zh-CN" altLang="en-US" dirty="0"/>
              <a:t>置内核的索引空</a:t>
            </a:r>
            <a:r>
              <a:rPr lang="zh-CN" altLang="en-US" dirty="0" smtClean="0"/>
              <a:t>间，执</a:t>
            </a:r>
            <a:r>
              <a:rPr lang="zh-CN" altLang="en-US" dirty="0"/>
              <a:t>行内</a:t>
            </a:r>
            <a:r>
              <a:rPr lang="zh-CN" altLang="en-US" dirty="0" smtClean="0"/>
              <a:t>核</a:t>
            </a:r>
            <a:endParaRPr lang="en-US" altLang="zh-CN" dirty="0" smtClean="0"/>
          </a:p>
          <a:p>
            <a:r>
              <a:rPr lang="zh-CN" altLang="en-US" dirty="0"/>
              <a:t>将运行的结果拷贝回主机内存</a:t>
            </a:r>
            <a:endParaRPr lang="en-US" altLang="zh-CN" dirty="0" smtClean="0"/>
          </a:p>
          <a:p>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a:t>程</a:t>
            </a:r>
            <a:r>
              <a:rPr lang="zh-CN" altLang="en-US" dirty="0" smtClean="0"/>
              <a:t>序运行流程</a:t>
            </a:r>
            <a:endParaRPr lang="zh-CN" altLang="en-US" dirty="0"/>
          </a:p>
        </p:txBody>
      </p:sp>
    </p:spTree>
    <p:extLst>
      <p:ext uri="{BB962C8B-B14F-4D97-AF65-F5344CB8AC3E}">
        <p14:creationId xmlns:p14="http://schemas.microsoft.com/office/powerpoint/2010/main" val="161799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a:t>Gallium3D</a:t>
            </a:r>
            <a:r>
              <a:rPr lang="zh-CN" altLang="en-US" dirty="0"/>
              <a:t>框架实现</a:t>
            </a:r>
            <a:r>
              <a:rPr lang="en-US" altLang="zh-CN" dirty="0"/>
              <a:t>OpenCL</a:t>
            </a:r>
            <a:r>
              <a:rPr lang="zh-CN" altLang="en-US" dirty="0"/>
              <a:t>（</a:t>
            </a:r>
            <a:r>
              <a:rPr lang="en-US" altLang="zh-CN" dirty="0"/>
              <a:t>Open Computing Language</a:t>
            </a:r>
            <a:r>
              <a:rPr lang="zh-CN" altLang="en-US" dirty="0"/>
              <a:t>，开放计算语言）规范</a:t>
            </a:r>
            <a:r>
              <a:rPr lang="zh-CN" altLang="en-US" dirty="0" smtClean="0"/>
              <a:t>。</a:t>
            </a:r>
            <a:endParaRPr lang="en-US" altLang="zh-CN" dirty="0" smtClean="0"/>
          </a:p>
          <a:p>
            <a:endParaRPr lang="zh-CN" altLang="en-US" dirty="0"/>
          </a:p>
          <a:p>
            <a:r>
              <a:rPr lang="zh-CN" altLang="en-US" dirty="0" smtClean="0"/>
              <a:t>使用技术</a:t>
            </a:r>
            <a:endParaRPr lang="en-US" altLang="zh-CN" dirty="0" smtClean="0"/>
          </a:p>
          <a:p>
            <a:pPr lvl="1"/>
            <a:r>
              <a:rPr lang="en-US" altLang="zh-CN" dirty="0" smtClean="0"/>
              <a:t>Mesa7.8.2</a:t>
            </a:r>
            <a:endParaRPr lang="en-US" altLang="zh-CN" dirty="0" smtClean="0"/>
          </a:p>
          <a:p>
            <a:pPr lvl="1"/>
            <a:r>
              <a:rPr lang="en-US" altLang="zh-CN" dirty="0" smtClean="0"/>
              <a:t>LLVM2.7</a:t>
            </a:r>
            <a:endParaRPr lang="en-US" altLang="zh-CN" dirty="0"/>
          </a:p>
          <a:p>
            <a:pPr lvl="1"/>
            <a:r>
              <a:rPr lang="en-US" altLang="zh-CN" dirty="0" smtClean="0"/>
              <a:t>Clang2.7</a:t>
            </a:r>
            <a:endParaRPr lang="en-US" altLang="zh-CN" dirty="0"/>
          </a:p>
          <a:p>
            <a:pPr lvl="1"/>
            <a:r>
              <a:rPr lang="en-US" altLang="zh-CN" dirty="0" smtClean="0"/>
              <a:t>clover</a:t>
            </a: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smtClean="0"/>
              <a:t>项目简介</a:t>
            </a:r>
            <a:endParaRPr lang="zh-CN" altLang="en-US" dirty="0"/>
          </a:p>
        </p:txBody>
      </p:sp>
    </p:spTree>
    <p:extLst>
      <p:ext uri="{BB962C8B-B14F-4D97-AF65-F5344CB8AC3E}">
        <p14:creationId xmlns:p14="http://schemas.microsoft.com/office/powerpoint/2010/main" val="425412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研究了</a:t>
            </a:r>
            <a:r>
              <a:rPr lang="en-US" altLang="zh-CN" dirty="0" smtClean="0"/>
              <a:t>OpenCL</a:t>
            </a:r>
            <a:r>
              <a:rPr lang="zh-CN" altLang="en-US" dirty="0" smtClean="0"/>
              <a:t>规范</a:t>
            </a:r>
            <a:endParaRPr lang="en-US" altLang="zh-CN" dirty="0" smtClean="0"/>
          </a:p>
          <a:p>
            <a:r>
              <a:rPr lang="zh-CN" altLang="en-US" dirty="0" smtClean="0"/>
              <a:t>了解了</a:t>
            </a:r>
            <a:r>
              <a:rPr lang="en-US" altLang="zh-CN" dirty="0" smtClean="0"/>
              <a:t>Gallium3D</a:t>
            </a:r>
            <a:r>
              <a:rPr lang="zh-CN" altLang="en-US" dirty="0" smtClean="0"/>
              <a:t>架构</a:t>
            </a:r>
            <a:endParaRPr lang="en-US" altLang="zh-CN" dirty="0" smtClean="0"/>
          </a:p>
          <a:p>
            <a:r>
              <a:rPr lang="zh-CN" altLang="en-US" dirty="0" smtClean="0"/>
              <a:t>成功跑通</a:t>
            </a:r>
            <a:r>
              <a:rPr lang="en-US" altLang="zh-CN" dirty="0" smtClean="0"/>
              <a:t>OpenCL</a:t>
            </a:r>
            <a:r>
              <a:rPr lang="zh-CN" altLang="en-US" dirty="0" smtClean="0"/>
              <a:t>程序</a:t>
            </a:r>
            <a:endParaRPr lang="en-US" altLang="zh-CN" dirty="0" smtClean="0"/>
          </a:p>
          <a:p>
            <a:r>
              <a:rPr lang="zh-CN" altLang="en-US" dirty="0"/>
              <a:t>支</a:t>
            </a:r>
            <a:r>
              <a:rPr lang="zh-CN" altLang="en-US" dirty="0" smtClean="0"/>
              <a:t>持加、减、乘运算</a:t>
            </a:r>
            <a:endParaRPr lang="en-US" altLang="zh-CN" dirty="0" smtClean="0"/>
          </a:p>
          <a:p>
            <a:endParaRPr lang="en-US" altLang="zh-CN" dirty="0" smtClean="0"/>
          </a:p>
          <a:p>
            <a:r>
              <a:rPr lang="en-US" altLang="zh-CN" dirty="0"/>
              <a:t>《</a:t>
            </a:r>
            <a:r>
              <a:rPr lang="en-US" altLang="zh-CN" dirty="0" smtClean="0"/>
              <a:t>OpenCL</a:t>
            </a:r>
            <a:r>
              <a:rPr lang="zh-CN" altLang="en-US" dirty="0"/>
              <a:t>编程指</a:t>
            </a:r>
            <a:r>
              <a:rPr lang="zh-CN" altLang="en-US" dirty="0" smtClean="0"/>
              <a:t>南</a:t>
            </a:r>
            <a:r>
              <a:rPr lang="en-US" altLang="zh-CN" dirty="0" smtClean="0"/>
              <a:t>》</a:t>
            </a:r>
            <a:endParaRPr lang="zh-CN" altLang="en-US" dirty="0"/>
          </a:p>
          <a:p>
            <a:r>
              <a:rPr lang="en-US" altLang="zh-CN" dirty="0" smtClean="0"/>
              <a:t>《Gallium3D</a:t>
            </a:r>
            <a:r>
              <a:rPr lang="zh-CN" altLang="en-US" dirty="0"/>
              <a:t>架构文</a:t>
            </a:r>
            <a:r>
              <a:rPr lang="zh-CN" altLang="en-US" dirty="0" smtClean="0"/>
              <a:t>档</a:t>
            </a:r>
            <a:r>
              <a:rPr lang="en-US" altLang="zh-CN" dirty="0" smtClean="0"/>
              <a:t>》</a:t>
            </a:r>
            <a:endParaRPr lang="zh-CN" altLang="en-US" dirty="0"/>
          </a:p>
          <a:p>
            <a:r>
              <a:rPr lang="en-US" altLang="zh-CN" dirty="0" smtClean="0"/>
              <a:t>《LLVM</a:t>
            </a:r>
            <a:r>
              <a:rPr lang="zh-CN" altLang="en-US" dirty="0"/>
              <a:t>使用指</a:t>
            </a:r>
            <a:r>
              <a:rPr lang="zh-CN" altLang="en-US" dirty="0" smtClean="0"/>
              <a:t>南</a:t>
            </a:r>
            <a:r>
              <a:rPr lang="en-US" altLang="zh-CN" dirty="0" smtClean="0"/>
              <a:t>》</a:t>
            </a:r>
          </a:p>
          <a:p>
            <a:r>
              <a:rPr lang="en-US" altLang="zh-CN" dirty="0" smtClean="0"/>
              <a:t>《</a:t>
            </a:r>
            <a:r>
              <a:rPr lang="zh-CN" altLang="en-US" dirty="0"/>
              <a:t>系统架构文档</a:t>
            </a: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项目成果</a:t>
            </a:r>
            <a:endParaRPr lang="zh-CN" altLang="en-US" dirty="0"/>
          </a:p>
        </p:txBody>
      </p:sp>
    </p:spTree>
    <p:extLst>
      <p:ext uri="{BB962C8B-B14F-4D97-AF65-F5344CB8AC3E}">
        <p14:creationId xmlns:p14="http://schemas.microsoft.com/office/powerpoint/2010/main" val="193840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项目难点</a:t>
            </a:r>
            <a:endParaRPr lang="en-US" altLang="zh-CN" dirty="0" smtClean="0"/>
          </a:p>
          <a:p>
            <a:pPr lvl="1"/>
            <a:r>
              <a:rPr lang="zh-CN" altLang="en-US" dirty="0" smtClean="0"/>
              <a:t>相关技术文档不足，项目入手较难</a:t>
            </a:r>
            <a:endParaRPr lang="en-US" altLang="zh-CN" dirty="0" smtClean="0"/>
          </a:p>
          <a:p>
            <a:pPr lvl="1"/>
            <a:r>
              <a:rPr lang="zh-CN" altLang="en-US" dirty="0"/>
              <a:t>没</a:t>
            </a:r>
            <a:r>
              <a:rPr lang="zh-CN" altLang="en-US" dirty="0" smtClean="0"/>
              <a:t>有合适的开源的</a:t>
            </a:r>
            <a:r>
              <a:rPr lang="en-US" altLang="zh-CN" dirty="0" smtClean="0"/>
              <a:t>OpenCL</a:t>
            </a:r>
            <a:r>
              <a:rPr lang="zh-CN" altLang="en-US" dirty="0" smtClean="0"/>
              <a:t>编译器</a:t>
            </a:r>
            <a:endParaRPr lang="en-US" altLang="zh-CN" dirty="0" smtClean="0"/>
          </a:p>
          <a:p>
            <a:pPr lvl="1"/>
            <a:r>
              <a:rPr lang="en-US" altLang="zh-CN" dirty="0" smtClean="0"/>
              <a:t>Gallium3D</a:t>
            </a:r>
            <a:r>
              <a:rPr lang="zh-CN" altLang="en-US" dirty="0" smtClean="0"/>
              <a:t>架构还</a:t>
            </a:r>
            <a:r>
              <a:rPr lang="zh-CN" altLang="en-US" dirty="0"/>
              <a:t>不成熟</a:t>
            </a:r>
            <a:endParaRPr lang="en-US" altLang="zh-CN" dirty="0" smtClean="0"/>
          </a:p>
          <a:p>
            <a:pPr lvl="1"/>
            <a:endParaRPr lang="en-US" altLang="zh-CN" dirty="0" smtClean="0"/>
          </a:p>
          <a:p>
            <a:r>
              <a:rPr lang="zh-CN" altLang="en-US" dirty="0"/>
              <a:t>不</a:t>
            </a:r>
            <a:r>
              <a:rPr lang="zh-CN" altLang="en-US" dirty="0" smtClean="0"/>
              <a:t>足</a:t>
            </a:r>
            <a:endParaRPr lang="en-US" altLang="zh-CN" dirty="0" smtClean="0"/>
          </a:p>
          <a:p>
            <a:pPr lvl="1"/>
            <a:r>
              <a:rPr lang="zh-CN" altLang="en-US" dirty="0"/>
              <a:t>对开</a:t>
            </a:r>
            <a:r>
              <a:rPr lang="zh-CN" altLang="en-US" dirty="0" smtClean="0"/>
              <a:t>源项目学习缺乏经验</a:t>
            </a:r>
            <a:endParaRPr lang="en-US" altLang="zh-CN" dirty="0" smtClean="0"/>
          </a:p>
          <a:p>
            <a:pPr lvl="1"/>
            <a:endParaRPr lang="en-US" altLang="zh-CN" dirty="0" smtClean="0"/>
          </a:p>
        </p:txBody>
      </p:sp>
      <p:sp>
        <p:nvSpPr>
          <p:cNvPr id="3" name="标题 2"/>
          <p:cNvSpPr>
            <a:spLocks noGrp="1"/>
          </p:cNvSpPr>
          <p:nvPr>
            <p:ph type="title"/>
          </p:nvPr>
        </p:nvSpPr>
        <p:spPr/>
        <p:txBody>
          <a:bodyPr/>
          <a:lstStyle/>
          <a:p>
            <a:r>
              <a:rPr lang="zh-CN" altLang="en-US" dirty="0" smtClean="0"/>
              <a:t>经验总结</a:t>
            </a:r>
            <a:endParaRPr lang="zh-CN" altLang="en-US" dirty="0"/>
          </a:p>
        </p:txBody>
      </p:sp>
    </p:spTree>
    <p:extLst>
      <p:ext uri="{BB962C8B-B14F-4D97-AF65-F5344CB8AC3E}">
        <p14:creationId xmlns:p14="http://schemas.microsoft.com/office/powerpoint/2010/main" val="255655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OpenCL</a:t>
            </a:r>
            <a:r>
              <a:rPr lang="zh-CN" altLang="en-US" dirty="0" smtClean="0"/>
              <a:t>编译器的完整实现</a:t>
            </a:r>
            <a:endParaRPr lang="en-US" altLang="zh-CN" dirty="0" smtClean="0"/>
          </a:p>
          <a:p>
            <a:endParaRPr lang="en-US" altLang="zh-CN" dirty="0" smtClean="0"/>
          </a:p>
          <a:p>
            <a:r>
              <a:rPr lang="en-US" altLang="zh-CN" dirty="0" smtClean="0"/>
              <a:t>LLVM</a:t>
            </a:r>
            <a:r>
              <a:rPr lang="zh-CN" altLang="en-US" dirty="0"/>
              <a:t>转成</a:t>
            </a:r>
            <a:r>
              <a:rPr lang="en-US" altLang="zh-CN" dirty="0" smtClean="0"/>
              <a:t>TGSI</a:t>
            </a:r>
            <a:r>
              <a:rPr lang="zh-CN" altLang="en-US" dirty="0" smtClean="0"/>
              <a:t>的完整实现</a:t>
            </a:r>
            <a:endParaRPr lang="en-US" altLang="zh-CN" dirty="0" smtClean="0"/>
          </a:p>
          <a:p>
            <a:endParaRPr lang="en-US" altLang="zh-CN" dirty="0" smtClean="0"/>
          </a:p>
          <a:p>
            <a:r>
              <a:rPr lang="zh-CN" altLang="en-US" dirty="0"/>
              <a:t>基</a:t>
            </a:r>
            <a:r>
              <a:rPr lang="zh-CN" altLang="en-US" dirty="0" smtClean="0"/>
              <a:t>于</a:t>
            </a:r>
            <a:r>
              <a:rPr lang="en-US" altLang="zh-CN" dirty="0" smtClean="0"/>
              <a:t>Intel</a:t>
            </a:r>
            <a:r>
              <a:rPr lang="zh-CN" altLang="en-US" dirty="0"/>
              <a:t>设</a:t>
            </a:r>
            <a:r>
              <a:rPr lang="zh-CN" altLang="en-US" dirty="0" smtClean="0"/>
              <a:t>备的后端实现</a:t>
            </a:r>
            <a:endParaRPr lang="en-US" altLang="zh-CN" dirty="0" smtClean="0"/>
          </a:p>
          <a:p>
            <a:endParaRPr lang="en-US" altLang="zh-CN" dirty="0"/>
          </a:p>
          <a:p>
            <a:r>
              <a:rPr lang="en-US" altLang="zh-CN" dirty="0" smtClean="0"/>
              <a:t>OpenCL</a:t>
            </a:r>
            <a:r>
              <a:rPr lang="zh-CN" altLang="en-US" dirty="0" smtClean="0"/>
              <a:t>运行时系统的完整实现</a:t>
            </a: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项目展望</a:t>
            </a:r>
            <a:endParaRPr lang="zh-CN" altLang="en-US" dirty="0"/>
          </a:p>
        </p:txBody>
      </p:sp>
    </p:spTree>
    <p:extLst>
      <p:ext uri="{BB962C8B-B14F-4D97-AF65-F5344CB8AC3E}">
        <p14:creationId xmlns:p14="http://schemas.microsoft.com/office/powerpoint/2010/main" val="312606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THANKS</a:t>
            </a:r>
            <a:r>
              <a:rPr lang="zh-CN" altLang="en-US" dirty="0" smtClean="0"/>
              <a:t>！</a:t>
            </a: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1238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Open Computing Language</a:t>
            </a:r>
            <a:r>
              <a:rPr lang="zh-CN" altLang="en-US" dirty="0"/>
              <a:t>，开放计算语</a:t>
            </a:r>
            <a:r>
              <a:rPr lang="zh-CN" altLang="en-US" dirty="0" smtClean="0"/>
              <a:t>言</a:t>
            </a:r>
            <a:endParaRPr lang="en-US" altLang="zh-CN" dirty="0" smtClean="0"/>
          </a:p>
          <a:p>
            <a:pPr marL="109728" indent="0">
              <a:buNone/>
            </a:pPr>
            <a:endParaRPr lang="zh-CN" altLang="en-US" dirty="0" smtClean="0"/>
          </a:p>
          <a:p>
            <a:r>
              <a:rPr lang="zh-CN" altLang="en-US" dirty="0" smtClean="0"/>
              <a:t>苹</a:t>
            </a:r>
            <a:r>
              <a:rPr lang="zh-CN" altLang="en-US" dirty="0"/>
              <a:t>果公司发起，</a:t>
            </a:r>
            <a:r>
              <a:rPr lang="en-US" altLang="zh-CN" dirty="0"/>
              <a:t>Khronos Group</a:t>
            </a:r>
            <a:r>
              <a:rPr lang="zh-CN" altLang="en-US" dirty="0"/>
              <a:t>公</a:t>
            </a:r>
            <a:r>
              <a:rPr lang="zh-CN" altLang="en-US" dirty="0" smtClean="0"/>
              <a:t>布</a:t>
            </a:r>
            <a:endParaRPr lang="en-US" altLang="zh-CN" dirty="0" smtClean="0"/>
          </a:p>
          <a:p>
            <a:endParaRPr lang="zh-CN" altLang="en-US" dirty="0"/>
          </a:p>
          <a:p>
            <a:r>
              <a:rPr lang="zh-CN" altLang="en-US" dirty="0" smtClean="0"/>
              <a:t>面</a:t>
            </a:r>
            <a:r>
              <a:rPr lang="zh-CN" altLang="en-US" dirty="0"/>
              <a:t>向异构系</a:t>
            </a:r>
            <a:r>
              <a:rPr lang="zh-CN" altLang="en-US" dirty="0" smtClean="0"/>
              <a:t>统的</a:t>
            </a:r>
            <a:r>
              <a:rPr lang="zh-CN" altLang="en-US" dirty="0"/>
              <a:t>并行编程的开放式、免费标</a:t>
            </a:r>
            <a:r>
              <a:rPr lang="zh-CN" altLang="en-US" dirty="0" smtClean="0"/>
              <a:t>准</a:t>
            </a:r>
            <a:endParaRPr lang="en-US" altLang="zh-CN" dirty="0" smtClean="0"/>
          </a:p>
          <a:p>
            <a:endParaRPr lang="en-US" altLang="zh-CN" dirty="0" smtClean="0"/>
          </a:p>
          <a:p>
            <a:r>
              <a:rPr lang="zh-CN" altLang="en-US" dirty="0" smtClean="0"/>
              <a:t>一</a:t>
            </a:r>
            <a:r>
              <a:rPr lang="zh-CN" altLang="en-US" dirty="0"/>
              <a:t>个统一的编程环</a:t>
            </a:r>
            <a:r>
              <a:rPr lang="zh-CN" altLang="en-US" dirty="0" smtClean="0"/>
              <a:t>境</a:t>
            </a:r>
          </a:p>
          <a:p>
            <a:endParaRPr lang="zh-CN" altLang="en-US" dirty="0"/>
          </a:p>
        </p:txBody>
      </p:sp>
      <p:sp>
        <p:nvSpPr>
          <p:cNvPr id="2" name="标题 1"/>
          <p:cNvSpPr>
            <a:spLocks noGrp="1"/>
          </p:cNvSpPr>
          <p:nvPr>
            <p:ph type="title"/>
          </p:nvPr>
        </p:nvSpPr>
        <p:spPr/>
        <p:txBody>
          <a:bodyPr/>
          <a:lstStyle/>
          <a:p>
            <a:r>
              <a:rPr lang="en-US" altLang="zh-CN" dirty="0" smtClean="0"/>
              <a:t>OpenCL</a:t>
            </a:r>
            <a:r>
              <a:rPr lang="zh-CN" altLang="en-US" dirty="0"/>
              <a:t>背景</a:t>
            </a:r>
          </a:p>
        </p:txBody>
      </p:sp>
      <p:pic>
        <p:nvPicPr>
          <p:cNvPr id="1026" name="图片 2"/>
          <p:cNvPicPr>
            <a:picLocks noChangeAspect="1" noChangeArrowheads="1"/>
          </p:cNvPicPr>
          <p:nvPr/>
        </p:nvPicPr>
        <p:blipFill rotWithShape="1">
          <a:blip r:embed="rId3">
            <a:extLst>
              <a:ext uri="{28A0092B-C50C-407E-A947-70E740481C1C}">
                <a14:useLocalDpi xmlns:a14="http://schemas.microsoft.com/office/drawing/2010/main" val="0"/>
              </a:ext>
            </a:extLst>
          </a:blip>
          <a:srcRect l="14000" t="12499" r="15499" b="14000"/>
          <a:stretch/>
        </p:blipFill>
        <p:spPr bwMode="auto">
          <a:xfrm>
            <a:off x="6019800" y="4267200"/>
            <a:ext cx="2286000" cy="238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11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并</a:t>
            </a:r>
            <a:r>
              <a:rPr lang="zh-CN" altLang="en-US" dirty="0"/>
              <a:t>行编程</a:t>
            </a:r>
            <a:r>
              <a:rPr lang="zh-CN" altLang="en-US" dirty="0" smtClean="0"/>
              <a:t>的框架</a:t>
            </a:r>
            <a:endParaRPr lang="en-US" altLang="zh-CN" dirty="0" smtClean="0"/>
          </a:p>
          <a:p>
            <a:endParaRPr lang="en-US" altLang="zh-CN" dirty="0" smtClean="0"/>
          </a:p>
          <a:p>
            <a:pPr lvl="1"/>
            <a:r>
              <a:rPr lang="zh-CN" altLang="en-US" dirty="0" smtClean="0"/>
              <a:t>一</a:t>
            </a:r>
            <a:r>
              <a:rPr lang="zh-CN" altLang="en-US" dirty="0" smtClean="0"/>
              <a:t>种语</a:t>
            </a:r>
            <a:r>
              <a:rPr lang="zh-CN" altLang="en-US" dirty="0" smtClean="0"/>
              <a:t>言</a:t>
            </a:r>
            <a:endParaRPr lang="en-US" altLang="zh-CN" dirty="0" smtClean="0"/>
          </a:p>
          <a:p>
            <a:pPr lvl="1"/>
            <a:endParaRPr lang="en-US" altLang="zh-CN" dirty="0" smtClean="0"/>
          </a:p>
          <a:p>
            <a:pPr lvl="1"/>
            <a:r>
              <a:rPr lang="zh-CN" altLang="en-US" dirty="0"/>
              <a:t>用</a:t>
            </a:r>
            <a:r>
              <a:rPr lang="zh-CN" altLang="en-US" dirty="0" smtClean="0"/>
              <a:t>户</a:t>
            </a:r>
            <a:r>
              <a:rPr lang="en-US" altLang="zh-CN" dirty="0" smtClean="0"/>
              <a:t>API</a:t>
            </a:r>
          </a:p>
          <a:p>
            <a:pPr lvl="1"/>
            <a:endParaRPr lang="en-US" altLang="zh-CN" dirty="0" smtClean="0"/>
          </a:p>
          <a:p>
            <a:pPr lvl="1"/>
            <a:r>
              <a:rPr lang="zh-CN" altLang="en-US" dirty="0" smtClean="0"/>
              <a:t>一</a:t>
            </a:r>
            <a:r>
              <a:rPr lang="zh-CN" altLang="en-US" dirty="0"/>
              <a:t>个运行时系</a:t>
            </a:r>
            <a:r>
              <a:rPr lang="zh-CN" altLang="en-US" dirty="0" smtClean="0"/>
              <a:t>统</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dirty="0" smtClean="0"/>
              <a:t>OpenCL</a:t>
            </a:r>
            <a:r>
              <a:rPr lang="zh-CN" altLang="en-US" dirty="0" smtClean="0"/>
              <a:t>是什么</a:t>
            </a:r>
            <a:endParaRPr lang="zh-CN" altLang="en-US" dirty="0"/>
          </a:p>
        </p:txBody>
      </p:sp>
    </p:spTree>
    <p:extLst>
      <p:ext uri="{BB962C8B-B14F-4D97-AF65-F5344CB8AC3E}">
        <p14:creationId xmlns:p14="http://schemas.microsoft.com/office/powerpoint/2010/main" val="203415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OpenCL C Language</a:t>
            </a:r>
          </a:p>
          <a:p>
            <a:endParaRPr lang="zh-CN" altLang="en-US" dirty="0"/>
          </a:p>
        </p:txBody>
      </p:sp>
      <p:sp>
        <p:nvSpPr>
          <p:cNvPr id="3" name="标题 2"/>
          <p:cNvSpPr>
            <a:spLocks noGrp="1"/>
          </p:cNvSpPr>
          <p:nvPr>
            <p:ph type="title"/>
          </p:nvPr>
        </p:nvSpPr>
        <p:spPr/>
        <p:txBody>
          <a:bodyPr/>
          <a:lstStyle/>
          <a:p>
            <a:r>
              <a:rPr lang="en-US" altLang="zh-CN" dirty="0" smtClean="0"/>
              <a:t>OpenCL</a:t>
            </a:r>
            <a:r>
              <a:rPr lang="zh-CN" altLang="en-US" dirty="0" smtClean="0"/>
              <a:t>是一种语言</a:t>
            </a:r>
            <a:endParaRPr lang="zh-CN" altLang="en-US" dirty="0"/>
          </a:p>
        </p:txBody>
      </p:sp>
      <p:pic>
        <p:nvPicPr>
          <p:cNvPr id="1026" name="图片 2"/>
          <p:cNvPicPr>
            <a:picLocks noChangeAspect="1" noChangeArrowheads="1"/>
          </p:cNvPicPr>
          <p:nvPr/>
        </p:nvPicPr>
        <p:blipFill rotWithShape="1">
          <a:blip r:embed="rId3">
            <a:extLst>
              <a:ext uri="{28A0092B-C50C-407E-A947-70E740481C1C}">
                <a14:useLocalDpi xmlns:a14="http://schemas.microsoft.com/office/drawing/2010/main" val="0"/>
              </a:ext>
            </a:extLst>
          </a:blip>
          <a:srcRect l="20179" t="33802" r="21420" b="34180"/>
          <a:stretch/>
        </p:blipFill>
        <p:spPr bwMode="auto">
          <a:xfrm>
            <a:off x="304800" y="2209800"/>
            <a:ext cx="8509196" cy="3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96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上下文控制接口</a:t>
            </a:r>
            <a:endParaRPr lang="en-US" altLang="zh-CN" dirty="0" smtClean="0"/>
          </a:p>
          <a:p>
            <a:r>
              <a:rPr lang="zh-CN" altLang="en-US" dirty="0"/>
              <a:t>存储</a:t>
            </a:r>
            <a:r>
              <a:rPr lang="zh-CN" altLang="en-US" dirty="0" smtClean="0"/>
              <a:t>器控制接口</a:t>
            </a:r>
            <a:endParaRPr lang="en-US" altLang="zh-CN" dirty="0" smtClean="0"/>
          </a:p>
          <a:p>
            <a:r>
              <a:rPr lang="zh-CN" altLang="en-US" dirty="0"/>
              <a:t>命令队</a:t>
            </a:r>
            <a:r>
              <a:rPr lang="zh-CN" altLang="en-US" dirty="0" smtClean="0"/>
              <a:t>列控制接口</a:t>
            </a:r>
            <a:endParaRPr lang="en-US" altLang="zh-CN" dirty="0" smtClean="0"/>
          </a:p>
          <a:p>
            <a:r>
              <a:rPr lang="en-US" altLang="zh-CN" dirty="0" smtClean="0"/>
              <a:t>Kernel</a:t>
            </a:r>
            <a:r>
              <a:rPr lang="zh-CN" altLang="en-US" dirty="0" smtClean="0"/>
              <a:t>程序控制接口</a:t>
            </a:r>
            <a:endParaRPr lang="en-US" altLang="zh-CN" dirty="0"/>
          </a:p>
          <a:p>
            <a:r>
              <a:rPr lang="en-US" altLang="zh-CN" dirty="0" smtClean="0"/>
              <a:t>… …</a:t>
            </a:r>
          </a:p>
        </p:txBody>
      </p:sp>
      <p:sp>
        <p:nvSpPr>
          <p:cNvPr id="3" name="标题 2"/>
          <p:cNvSpPr>
            <a:spLocks noGrp="1"/>
          </p:cNvSpPr>
          <p:nvPr>
            <p:ph type="title"/>
          </p:nvPr>
        </p:nvSpPr>
        <p:spPr/>
        <p:txBody>
          <a:bodyPr/>
          <a:lstStyle/>
          <a:p>
            <a:r>
              <a:rPr lang="en-US" altLang="zh-CN" dirty="0" smtClean="0"/>
              <a:t>OpenCL</a:t>
            </a:r>
            <a:r>
              <a:rPr lang="zh-CN" altLang="en-US" dirty="0" smtClean="0"/>
              <a:t>提供用户编程接口</a:t>
            </a:r>
            <a:endParaRPr lang="zh-CN" altLang="en-US" dirty="0"/>
          </a:p>
        </p:txBody>
      </p:sp>
    </p:spTree>
    <p:extLst>
      <p:ext uri="{BB962C8B-B14F-4D97-AF65-F5344CB8AC3E}">
        <p14:creationId xmlns:p14="http://schemas.microsoft.com/office/powerpoint/2010/main" val="109231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OpenCL</a:t>
            </a:r>
            <a:r>
              <a:rPr lang="zh-CN" altLang="en-US" dirty="0" smtClean="0"/>
              <a:t>是一个运行时系统</a:t>
            </a:r>
            <a:endParaRPr lang="zh-CN" altLang="en-US" dirty="0"/>
          </a:p>
        </p:txBody>
      </p:sp>
      <p:pic>
        <p:nvPicPr>
          <p:cNvPr id="4" name="图片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57989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4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OpenCL</a:t>
            </a:r>
            <a:r>
              <a:rPr lang="zh-CN" altLang="en-US" dirty="0"/>
              <a:t>是一个运行时系统</a:t>
            </a:r>
          </a:p>
        </p:txBody>
      </p:sp>
      <p:pic>
        <p:nvPicPr>
          <p:cNvPr id="4" name="图片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05600" cy="451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86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了解</a:t>
            </a:r>
            <a:r>
              <a:rPr lang="en-US" altLang="zh-CN" dirty="0" smtClean="0"/>
              <a:t>OpenCL</a:t>
            </a:r>
            <a:endParaRPr lang="en-US" altLang="zh-CN" dirty="0"/>
          </a:p>
          <a:p>
            <a:r>
              <a:rPr lang="zh-CN" altLang="en-US" dirty="0" smtClean="0"/>
              <a:t>学习</a:t>
            </a:r>
            <a:r>
              <a:rPr lang="en-US" altLang="zh-CN" dirty="0" smtClean="0"/>
              <a:t>Gallium3D</a:t>
            </a:r>
            <a:r>
              <a:rPr lang="zh-CN" altLang="en-US" dirty="0" smtClean="0"/>
              <a:t>架构</a:t>
            </a:r>
            <a:endParaRPr lang="en-US" altLang="zh-CN" dirty="0" smtClean="0"/>
          </a:p>
          <a:p>
            <a:r>
              <a:rPr lang="zh-CN" altLang="en-US" dirty="0"/>
              <a:t>搭</a:t>
            </a:r>
            <a:r>
              <a:rPr lang="zh-CN" altLang="en-US" dirty="0" smtClean="0"/>
              <a:t>建项目整体框</a:t>
            </a:r>
            <a:r>
              <a:rPr lang="zh-CN" altLang="en-US" dirty="0" smtClean="0"/>
              <a:t>架，基于</a:t>
            </a:r>
            <a:r>
              <a:rPr lang="en-US" altLang="zh-CN" dirty="0" smtClean="0"/>
              <a:t>clover</a:t>
            </a:r>
          </a:p>
          <a:p>
            <a:r>
              <a:rPr lang="zh-CN" altLang="en-US" dirty="0"/>
              <a:t>实</a:t>
            </a:r>
            <a:r>
              <a:rPr lang="zh-CN" altLang="en-US" dirty="0" smtClean="0"/>
              <a:t>现前端</a:t>
            </a:r>
            <a:r>
              <a:rPr lang="en-US" altLang="zh-CN" dirty="0" smtClean="0"/>
              <a:t>OpenCL</a:t>
            </a:r>
            <a:r>
              <a:rPr lang="zh-CN" altLang="en-US" dirty="0" smtClean="0"/>
              <a:t>编译器</a:t>
            </a:r>
            <a:endParaRPr lang="en-US" altLang="zh-CN" dirty="0" smtClean="0"/>
          </a:p>
          <a:p>
            <a:pPr lvl="1"/>
            <a:r>
              <a:rPr lang="zh-CN" altLang="en-US" dirty="0"/>
              <a:t>寻</a:t>
            </a:r>
            <a:r>
              <a:rPr lang="zh-CN" altLang="en-US" dirty="0" smtClean="0"/>
              <a:t>找开</a:t>
            </a:r>
            <a:r>
              <a:rPr lang="zh-CN" altLang="en-US" dirty="0" smtClean="0"/>
              <a:t>源编</a:t>
            </a:r>
            <a:r>
              <a:rPr lang="zh-CN" altLang="en-US" dirty="0" smtClean="0"/>
              <a:t>译器</a:t>
            </a:r>
            <a:endParaRPr lang="en-US" altLang="zh-CN" dirty="0" smtClean="0"/>
          </a:p>
          <a:p>
            <a:pPr lvl="1"/>
            <a:r>
              <a:rPr lang="zh-CN" altLang="en-US" dirty="0" smtClean="0"/>
              <a:t>选定</a:t>
            </a:r>
            <a:r>
              <a:rPr lang="en-US" altLang="zh-CN" dirty="0" smtClean="0"/>
              <a:t>LLVM+Clang</a:t>
            </a:r>
          </a:p>
          <a:p>
            <a:r>
              <a:rPr lang="zh-CN" altLang="en-US" dirty="0"/>
              <a:t>连接后</a:t>
            </a:r>
            <a:r>
              <a:rPr lang="zh-CN" altLang="en-US" dirty="0" smtClean="0"/>
              <a:t>端驱动</a:t>
            </a:r>
            <a:r>
              <a:rPr lang="en-US" altLang="zh-CN" dirty="0" smtClean="0"/>
              <a:t>——</a:t>
            </a:r>
            <a:r>
              <a:rPr lang="en-US" altLang="zh-CN" dirty="0"/>
              <a:t>s</a:t>
            </a:r>
            <a:r>
              <a:rPr lang="en-US" altLang="zh-CN" dirty="0" smtClean="0"/>
              <a:t>oftpipe</a:t>
            </a:r>
          </a:p>
          <a:p>
            <a:pPr lvl="1"/>
            <a:r>
              <a:rPr lang="zh-CN" altLang="en-US" dirty="0"/>
              <a:t>配置上下文环境</a:t>
            </a:r>
            <a:endParaRPr lang="en-US" altLang="zh-CN" dirty="0"/>
          </a:p>
          <a:p>
            <a:pPr lvl="1"/>
            <a:r>
              <a:rPr lang="zh-CN" altLang="en-US" dirty="0" smtClean="0"/>
              <a:t>将</a:t>
            </a:r>
            <a:r>
              <a:rPr lang="en-US" altLang="zh-CN" dirty="0" smtClean="0"/>
              <a:t>LLVM</a:t>
            </a:r>
            <a:r>
              <a:rPr lang="zh-CN" altLang="en-US" dirty="0" smtClean="0"/>
              <a:t>中间代码转成</a:t>
            </a:r>
            <a:r>
              <a:rPr lang="en-US" altLang="zh-CN" dirty="0" smtClean="0"/>
              <a:t>TGSI</a:t>
            </a:r>
          </a:p>
          <a:p>
            <a:pPr lvl="1"/>
            <a:r>
              <a:rPr lang="zh-CN" altLang="en-US" dirty="0" smtClean="0"/>
              <a:t>设</a:t>
            </a:r>
            <a:r>
              <a:rPr lang="zh-CN" altLang="en-US" dirty="0" smtClean="0"/>
              <a:t>置</a:t>
            </a:r>
            <a:r>
              <a:rPr lang="en-US" altLang="zh-CN" dirty="0" smtClean="0"/>
              <a:t>Shader</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项目开发的阶段</a:t>
            </a:r>
            <a:endParaRPr lang="zh-CN" altLang="en-US" dirty="0"/>
          </a:p>
        </p:txBody>
      </p:sp>
    </p:spTree>
    <p:extLst>
      <p:ext uri="{BB962C8B-B14F-4D97-AF65-F5344CB8AC3E}">
        <p14:creationId xmlns:p14="http://schemas.microsoft.com/office/powerpoint/2010/main" val="390627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Mesa </a:t>
            </a:r>
            <a:r>
              <a:rPr lang="zh-CN" altLang="en-US" dirty="0"/>
              <a:t>是</a:t>
            </a:r>
            <a:r>
              <a:rPr lang="en-US" altLang="zh-CN" dirty="0"/>
              <a:t>OpenGL</a:t>
            </a:r>
            <a:r>
              <a:rPr lang="zh-CN" altLang="en-US" dirty="0"/>
              <a:t>规范的开源实现</a:t>
            </a:r>
            <a:r>
              <a:rPr lang="zh-CN" altLang="en-US" dirty="0" smtClean="0"/>
              <a:t>，</a:t>
            </a:r>
            <a:r>
              <a:rPr lang="en-US" altLang="zh-CN" dirty="0" smtClean="0"/>
              <a:t>Mesa7.5</a:t>
            </a:r>
            <a:r>
              <a:rPr lang="zh-CN" altLang="en-US" dirty="0" smtClean="0"/>
              <a:t>引入</a:t>
            </a:r>
            <a:r>
              <a:rPr lang="en-US" altLang="zh-CN" dirty="0" smtClean="0"/>
              <a:t>Gallium3D</a:t>
            </a:r>
            <a:r>
              <a:rPr lang="zh-CN" altLang="en-US" dirty="0"/>
              <a:t>架构</a:t>
            </a:r>
            <a:r>
              <a:rPr lang="zh-CN" altLang="en-US" dirty="0" smtClean="0"/>
              <a:t>。</a:t>
            </a:r>
            <a:endParaRPr lang="en-US" altLang="zh-CN" dirty="0" smtClean="0"/>
          </a:p>
          <a:p>
            <a:r>
              <a:rPr lang="en-US" altLang="zh-CN" dirty="0"/>
              <a:t>Callium3D</a:t>
            </a:r>
            <a:r>
              <a:rPr lang="zh-CN" altLang="en-US" dirty="0"/>
              <a:t>提供一套统一的</a:t>
            </a:r>
            <a:r>
              <a:rPr lang="en-US" altLang="zh-CN" dirty="0"/>
              <a:t>API</a:t>
            </a:r>
            <a:r>
              <a:rPr lang="zh-CN" altLang="en-US" dirty="0"/>
              <a:t>，这套</a:t>
            </a:r>
            <a:r>
              <a:rPr lang="en-US" altLang="zh-CN" dirty="0"/>
              <a:t>API</a:t>
            </a:r>
            <a:r>
              <a:rPr lang="zh-CN" altLang="en-US" dirty="0"/>
              <a:t>将标准的硬件特性抽象出来。</a:t>
            </a:r>
          </a:p>
          <a:p>
            <a:endParaRPr lang="en-US" altLang="zh-CN"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en-US" altLang="zh-CN" dirty="0" smtClean="0"/>
              <a:t>Gallium3D</a:t>
            </a:r>
            <a:r>
              <a:rPr lang="zh-CN" altLang="en-US" dirty="0" smtClean="0"/>
              <a:t>架构</a:t>
            </a:r>
            <a:endParaRPr lang="zh-CN" altLang="en-US" dirty="0"/>
          </a:p>
        </p:txBody>
      </p:sp>
      <p:pic>
        <p:nvPicPr>
          <p:cNvPr id="6146" name="图片 2"/>
          <p:cNvPicPr>
            <a:picLocks noChangeAspect="1" noChangeArrowheads="1"/>
          </p:cNvPicPr>
          <p:nvPr/>
        </p:nvPicPr>
        <p:blipFill rotWithShape="1">
          <a:blip r:embed="rId2">
            <a:extLst>
              <a:ext uri="{28A0092B-C50C-407E-A947-70E740481C1C}">
                <a14:useLocalDpi xmlns:a14="http://schemas.microsoft.com/office/drawing/2010/main" val="0"/>
              </a:ext>
            </a:extLst>
          </a:blip>
          <a:srcRect t="5724" b="4565"/>
          <a:stretch/>
        </p:blipFill>
        <p:spPr bwMode="auto">
          <a:xfrm>
            <a:off x="2286000" y="3581400"/>
            <a:ext cx="6705600" cy="278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816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25437C"/>
      </a:dk1>
      <a:lt1>
        <a:sysClr val="window" lastClr="FFFFFF"/>
      </a:lt1>
      <a:dk2>
        <a:srgbClr xmlns:mc="http://schemas.openxmlformats.org/markup-compatibility/2006" xmlns:a14="http://schemas.microsoft.com/office/drawing/2010/main" val="464646" mc:Ignorable=""/>
      </a:dk2>
      <a:lt2>
        <a:srgbClr xmlns:mc="http://schemas.openxmlformats.org/markup-compatibility/2006" xmlns:a14="http://schemas.microsoft.com/office/drawing/2010/main" val="DEF5FA" mc:Ignorable=""/>
      </a:lt2>
      <a:accent1>
        <a:srgbClr xmlns:mc="http://schemas.openxmlformats.org/markup-compatibility/2006" xmlns:a14="http://schemas.microsoft.com/office/drawing/2010/main" val="2DA2BF" mc:Ignorable=""/>
      </a:accent1>
      <a:accent2>
        <a:srgbClr xmlns:mc="http://schemas.openxmlformats.org/markup-compatibility/2006" xmlns:a14="http://schemas.microsoft.com/office/drawing/2010/main" val="DA1F28" mc:Ignorable=""/>
      </a:accent2>
      <a:accent3>
        <a:srgbClr xmlns:mc="http://schemas.openxmlformats.org/markup-compatibility/2006" xmlns:a14="http://schemas.microsoft.com/office/drawing/2010/main" val="EB641B" mc:Ignorable=""/>
      </a:accent3>
      <a:accent4>
        <a:srgbClr xmlns:mc="http://schemas.openxmlformats.org/markup-compatibility/2006" xmlns:a14="http://schemas.microsoft.com/office/drawing/2010/main" val="39639D" mc:Ignorable=""/>
      </a:accent4>
      <a:accent5>
        <a:srgbClr xmlns:mc="http://schemas.openxmlformats.org/markup-compatibility/2006" xmlns:a14="http://schemas.microsoft.com/office/drawing/2010/main" val="474B78" mc:Ignorable=""/>
      </a:accent5>
      <a:accent6>
        <a:srgbClr xmlns:mc="http://schemas.openxmlformats.org/markup-compatibility/2006" xmlns:a14="http://schemas.microsoft.com/office/drawing/2010/main" val="7D3C4A" mc:Ignorable=""/>
      </a:accent6>
      <a:hlink>
        <a:srgbClr xmlns:mc="http://schemas.openxmlformats.org/markup-compatibility/2006" xmlns:a14="http://schemas.microsoft.com/office/drawing/2010/main" val="FF8119" mc:Ignorable=""/>
      </a:hlink>
      <a:folHlink>
        <a:srgbClr xmlns:mc="http://schemas.openxmlformats.org/markup-compatibility/2006" xmlns:a14="http://schemas.microsoft.com/office/drawing/2010/main" val="44B9E8" mc:Ignorable=""/>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25437C"/>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736</Words>
  <Application>Microsoft Office PowerPoint</Application>
  <PresentationFormat>全屏显示(4:3)</PresentationFormat>
  <Paragraphs>104</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聚合</vt:lpstr>
      <vt:lpstr>基于Intel CPU的OpenCL实现 </vt:lpstr>
      <vt:lpstr>OpenCL背景</vt:lpstr>
      <vt:lpstr>OpenCL是什么</vt:lpstr>
      <vt:lpstr>OpenCL是一种语言</vt:lpstr>
      <vt:lpstr>OpenCL提供用户编程接口</vt:lpstr>
      <vt:lpstr>OpenCL是一个运行时系统</vt:lpstr>
      <vt:lpstr>OpenCL是一个运行时系统</vt:lpstr>
      <vt:lpstr>项目开发的阶段</vt:lpstr>
      <vt:lpstr>Gallium3D架构</vt:lpstr>
      <vt:lpstr>Gallium3D架构</vt:lpstr>
      <vt:lpstr>LLVM背景</vt:lpstr>
      <vt:lpstr>Clang背景</vt:lpstr>
      <vt:lpstr>程序运行流程</vt:lpstr>
      <vt:lpstr>项目简介</vt:lpstr>
      <vt:lpstr>项目成果</vt:lpstr>
      <vt:lpstr>经验总结</vt:lpstr>
      <vt:lpstr>项目展望</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基于Intel CPU的OpenCL的实现 </dc:title>
  <dc:creator/>
  <cp:lastModifiedBy>user</cp:lastModifiedBy>
  <cp:revision>149</cp:revision>
  <dcterms:created xsi:type="dcterms:W3CDTF">2006-08-16T00:00:00Z</dcterms:created>
  <dcterms:modified xsi:type="dcterms:W3CDTF">2010-09-14T12:44:28Z</dcterms:modified>
</cp:coreProperties>
</file>