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8"/>
  </p:notesMasterIdLst>
  <p:handoutMasterIdLst>
    <p:handoutMasterId r:id="rId29"/>
  </p:handoutMasterIdLst>
  <p:sldIdLst>
    <p:sldId id="256" r:id="rId2"/>
    <p:sldId id="270"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88FC9AE-793D-480C-859F-5BD5DF8547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a:extLst>
              <a:ext uri="{FF2B5EF4-FFF2-40B4-BE49-F238E27FC236}">
                <a16:creationId xmlns:a16="http://schemas.microsoft.com/office/drawing/2014/main" id="{2D8878BE-0358-4BFD-8B56-B9C2A9C8B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C7B2B5-7797-4F6F-B468-D730F0A89072}" type="datetimeFigureOut">
              <a:rPr lang="en-US" smtClean="0"/>
              <a:t>10/18/2022</a:t>
            </a:fld>
            <a:endParaRPr lang="en-US"/>
          </a:p>
        </p:txBody>
      </p:sp>
      <p:sp>
        <p:nvSpPr>
          <p:cNvPr id="4" name="Alt Bilgi Yer Tutucusu 3">
            <a:extLst>
              <a:ext uri="{FF2B5EF4-FFF2-40B4-BE49-F238E27FC236}">
                <a16:creationId xmlns:a16="http://schemas.microsoft.com/office/drawing/2014/main" id="{24317B38-D2C5-41DF-BEF3-C56F7E5EB7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5" name="Slayt Numarası Yer Tutucusu 4">
            <a:extLst>
              <a:ext uri="{FF2B5EF4-FFF2-40B4-BE49-F238E27FC236}">
                <a16:creationId xmlns:a16="http://schemas.microsoft.com/office/drawing/2014/main" id="{2F931493-20CF-4EFA-9C74-5E2979AE4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4ADB91-4852-4403-AE63-F1A905A7A7E8}" type="slidenum">
              <a:rPr lang="en-US" smtClean="0"/>
              <a:t>‹#›</a:t>
            </a:fld>
            <a:endParaRPr lang="en-US"/>
          </a:p>
        </p:txBody>
      </p:sp>
    </p:spTree>
    <p:extLst>
      <p:ext uri="{BB962C8B-B14F-4D97-AF65-F5344CB8AC3E}">
        <p14:creationId xmlns:p14="http://schemas.microsoft.com/office/powerpoint/2010/main" val="32294154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C4C-69CA-4F35-A711-85F3BCADB051}" type="datetimeFigureOut">
              <a:rPr lang="en-US" smtClean="0"/>
              <a:t>10/18/2022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1D1C3-A8DB-476B-95A4-F708141AD699}" type="slidenum">
              <a:rPr lang="en-US" smtClean="0"/>
              <a:t>‹#›</a:t>
            </a:fld>
            <a:endParaRPr lang="en-US"/>
          </a:p>
        </p:txBody>
      </p:sp>
    </p:spTree>
    <p:extLst>
      <p:ext uri="{BB962C8B-B14F-4D97-AF65-F5344CB8AC3E}">
        <p14:creationId xmlns:p14="http://schemas.microsoft.com/office/powerpoint/2010/main" val="196307220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001AC6D-D75E-479B-8E41-0C3963453987}" type="datetime1">
              <a:rPr lang="tr-TR" smtClean="0"/>
              <a:t>18.10.2022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7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7D726CB-35A9-4D82-9FF8-2E4CFC504CC2}" type="datetime1">
              <a:rPr lang="tr-TR" smtClean="0"/>
              <a:t>18.10.2022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1171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68F86F-C726-4847-ABDE-6DBF7851D9AC}" type="datetime1">
              <a:rPr lang="tr-TR" smtClean="0"/>
              <a:t>18.10.2022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40677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CBA05D-23E3-4227-A892-13BFCEFE772D}" type="datetime1">
              <a:rPr lang="tr-TR" smtClean="0"/>
              <a:t>18.10.2022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92274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FFF6BF0-5802-4276-8CE3-DECB3C6A3A1D}" type="datetime1">
              <a:rPr lang="tr-TR" smtClean="0"/>
              <a:t>18.10.2022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98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1C13705-CBCD-4881-A76D-20B994B6DE04}" type="datetime1">
              <a:rPr lang="tr-TR" smtClean="0"/>
              <a:t>18.10.2022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9452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A4BA1B-6522-463B-A9FB-5B0012F32C44}" type="datetime1">
              <a:rPr lang="tr-TR" smtClean="0"/>
              <a:t>18.10.2022</a:t>
            </a:fld>
            <a:endParaRPr lang="en-US"/>
          </a:p>
        </p:txBody>
      </p:sp>
      <p:sp>
        <p:nvSpPr>
          <p:cNvPr id="8" name="Footer Placeholder 7"/>
          <p:cNvSpPr>
            <a:spLocks noGrp="1"/>
          </p:cNvSpPr>
          <p:nvPr>
            <p:ph type="ftr" sz="quarter" idx="11"/>
          </p:nvPr>
        </p:nvSpPr>
        <p:spPr/>
        <p:txBody>
          <a:bodyPr/>
          <a:lstStyle/>
          <a:p>
            <a:r>
              <a:rPr lang="en-US"/>
              <a:t>Samsun Üniversitesi Uzaktan Eğitim Uygulama ve Araştırma Merkezi</a:t>
            </a:r>
          </a:p>
        </p:txBody>
      </p:sp>
      <p:sp>
        <p:nvSpPr>
          <p:cNvPr id="9" name="Slide Number Placeholder 8"/>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80978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433A4B-877E-47EF-ACA0-0EF0C634A5AA}" type="datetime1">
              <a:rPr lang="tr-TR" smtClean="0"/>
              <a:t>18.10.2022</a:t>
            </a:fld>
            <a:endParaRPr lang="en-US"/>
          </a:p>
        </p:txBody>
      </p:sp>
      <p:sp>
        <p:nvSpPr>
          <p:cNvPr id="4" name="Footer Placeholder 3"/>
          <p:cNvSpPr>
            <a:spLocks noGrp="1"/>
          </p:cNvSpPr>
          <p:nvPr>
            <p:ph type="ftr" sz="quarter" idx="11"/>
          </p:nvPr>
        </p:nvSpPr>
        <p:spPr/>
        <p:txBody>
          <a:bodyPr/>
          <a:lstStyle/>
          <a:p>
            <a:r>
              <a:rPr lang="en-US"/>
              <a:t>Samsun Üniversitesi Uzaktan Eğitim Uygulama ve Araştırma Merkezi</a:t>
            </a:r>
          </a:p>
        </p:txBody>
      </p:sp>
      <p:sp>
        <p:nvSpPr>
          <p:cNvPr id="5" name="Slide Number Placeholder 4"/>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18805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019E4-380A-4526-9177-629CA536D0BB}" type="datetime1">
              <a:rPr lang="tr-TR" smtClean="0"/>
              <a:t>18.10.2022</a:t>
            </a:fld>
            <a:endParaRPr lang="en-US"/>
          </a:p>
        </p:txBody>
      </p:sp>
      <p:sp>
        <p:nvSpPr>
          <p:cNvPr id="3" name="Footer Placeholder 2"/>
          <p:cNvSpPr>
            <a:spLocks noGrp="1"/>
          </p:cNvSpPr>
          <p:nvPr>
            <p:ph type="ftr" sz="quarter" idx="11"/>
          </p:nvPr>
        </p:nvSpPr>
        <p:spPr/>
        <p:txBody>
          <a:bodyPr/>
          <a:lstStyle/>
          <a:p>
            <a:r>
              <a:rPr lang="en-US"/>
              <a:t>Samsun Üniversitesi Uzaktan Eğitim Uygulama ve Araştırma Merkezi</a:t>
            </a:r>
          </a:p>
        </p:txBody>
      </p:sp>
      <p:sp>
        <p:nvSpPr>
          <p:cNvPr id="4" name="Slide Number Placeholder 3"/>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8067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82CB191-83CF-4325-940B-179F2E0C1762}" type="datetime1">
              <a:rPr lang="tr-TR" smtClean="0"/>
              <a:t>18.10.2022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70627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9CE3C2-DA00-4E7B-A67C-0BAB5C9AE74E}" type="datetime1">
              <a:rPr lang="tr-TR" smtClean="0"/>
              <a:t>18.10.2022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302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A9E9FAC-FDBA-42A3-89F9-6391DA301422}" type="datetime1">
              <a:rPr lang="tr-TR" smtClean="0"/>
              <a:t>18.10.2022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7D468D8-26F9-4F97-AB6F-1957610B0A44}" type="slidenum">
              <a:rPr lang="en-US" smtClean="0"/>
              <a:t>‹#›</a:t>
            </a:fld>
            <a:endParaRPr lang="en-US"/>
          </a:p>
        </p:txBody>
      </p:sp>
    </p:spTree>
    <p:extLst>
      <p:ext uri="{BB962C8B-B14F-4D97-AF65-F5344CB8AC3E}">
        <p14:creationId xmlns:p14="http://schemas.microsoft.com/office/powerpoint/2010/main" val="8561469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seyin.demir@samsun.edu.t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ibrahim.keles@samsun.edu.tr"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385EA25-BB2B-4EFE-8859-812B66892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399" y="1879876"/>
            <a:ext cx="2038350" cy="2048610"/>
          </a:xfrm>
          <a:prstGeom prst="rect">
            <a:avLst/>
          </a:prstGeom>
          <a:noFill/>
          <a:extLst>
            <a:ext uri="{909E8E84-426E-40DD-AFC4-6F175D3DCCD1}">
              <a14:hiddenFill xmlns:a14="http://schemas.microsoft.com/office/drawing/2010/main">
                <a:solidFill>
                  <a:srgbClr val="FFFFFF"/>
                </a:solidFill>
              </a14:hiddenFill>
            </a:ext>
          </a:extLst>
        </p:spPr>
      </p:pic>
      <p:sp>
        <p:nvSpPr>
          <p:cNvPr id="11" name="Alt Başlık 2">
            <a:extLst>
              <a:ext uri="{FF2B5EF4-FFF2-40B4-BE49-F238E27FC236}">
                <a16:creationId xmlns:a16="http://schemas.microsoft.com/office/drawing/2014/main" id="{52F73BF7-0A94-4CCA-ABEB-496C619B125B}"/>
              </a:ext>
            </a:extLst>
          </p:cNvPr>
          <p:cNvSpPr txBox="1">
            <a:spLocks/>
          </p:cNvSpPr>
          <p:nvPr/>
        </p:nvSpPr>
        <p:spPr>
          <a:xfrm>
            <a:off x="1524000" y="6584950"/>
            <a:ext cx="9144000" cy="2730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1200" b="1" dirty="0">
                <a:solidFill>
                  <a:schemeClr val="accent1">
                    <a:lumMod val="50000"/>
                  </a:schemeClr>
                </a:solidFill>
              </a:rPr>
              <a:t>Son Güncelleme: </a:t>
            </a:r>
            <a:fld id="{3D78097A-9BA3-40D0-AF44-260CB88CBCEB}" type="datetime1">
              <a:rPr lang="tr-TR" sz="1200" b="1" smtClean="0">
                <a:solidFill>
                  <a:schemeClr val="accent1">
                    <a:lumMod val="50000"/>
                  </a:schemeClr>
                </a:solidFill>
              </a:rPr>
              <a:t>18.10.2022</a:t>
            </a:fld>
            <a:endParaRPr lang="en-US" sz="1200" b="1" dirty="0">
              <a:solidFill>
                <a:schemeClr val="accent1">
                  <a:lumMod val="50000"/>
                </a:schemeClr>
              </a:solidFill>
            </a:endParaRPr>
          </a:p>
        </p:txBody>
      </p:sp>
      <p:sp>
        <p:nvSpPr>
          <p:cNvPr id="8" name="Metin kutusu 7">
            <a:extLst>
              <a:ext uri="{FF2B5EF4-FFF2-40B4-BE49-F238E27FC236}">
                <a16:creationId xmlns:a16="http://schemas.microsoft.com/office/drawing/2014/main" id="{1DB1AAD4-32FD-4817-9FB1-400DBF610A7B}"/>
              </a:ext>
            </a:extLst>
          </p:cNvPr>
          <p:cNvSpPr txBox="1"/>
          <p:nvPr/>
        </p:nvSpPr>
        <p:spPr>
          <a:xfrm>
            <a:off x="488274" y="6163540"/>
            <a:ext cx="11647502" cy="461665"/>
          </a:xfrm>
          <a:prstGeom prst="rect">
            <a:avLst/>
          </a:prstGeom>
          <a:noFill/>
        </p:spPr>
        <p:txBody>
          <a:bodyPr wrap="square">
            <a:spAutoFit/>
          </a:bodyPr>
          <a:lstStyle/>
          <a:p>
            <a:pPr algn="just"/>
            <a:r>
              <a:rPr lang="tr-TR" sz="1200" b="1" i="1" dirty="0">
                <a:solidFill>
                  <a:schemeClr val="accent1">
                    <a:lumMod val="50000"/>
                  </a:schemeClr>
                </a:solidFill>
                <a:latin typeface="Times New Roman" panose="02020603050405020304" pitchFamily="18" charset="0"/>
                <a:cs typeface="Times New Roman" panose="02020603050405020304" pitchFamily="18" charset="0"/>
              </a:rPr>
              <a:t>Bu notlar Samsun Üniversitesi Mühendislik Fakültesi Yazılım Mühendisliği Bölümünde verilen MYAZ601 Bilimsel Araştırma Yöntemleri dersi için çeşitli kaynaklardan derlenerek hazırlanmıştır. Bu kaynaklar Referanslar bölümünde listelenmiştir. Herhangi bir şekilde orijinallik iddiası ve yayın niteliği yoktur. Sadece eğitim amaçlı ders notları niteliğindedir. </a:t>
            </a:r>
            <a:endParaRPr lang="tr-TR"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9F74795C-7F31-4723-8839-6478BFFA8C49}"/>
              </a:ext>
            </a:extLst>
          </p:cNvPr>
          <p:cNvSpPr txBox="1"/>
          <p:nvPr/>
        </p:nvSpPr>
        <p:spPr>
          <a:xfrm>
            <a:off x="2795805" y="198413"/>
            <a:ext cx="6097772" cy="1569660"/>
          </a:xfrm>
          <a:prstGeom prst="rect">
            <a:avLst/>
          </a:prstGeom>
          <a:noFill/>
        </p:spPr>
        <p:txBody>
          <a:bodyPr wrap="square">
            <a:spAutoFit/>
          </a:bodyPr>
          <a:lstStyle/>
          <a:p>
            <a:pPr algn="ctr"/>
            <a:r>
              <a:rPr lang="tr-TR" sz="3600" b="1" dirty="0">
                <a:solidFill>
                  <a:schemeClr val="accent1">
                    <a:lumMod val="50000"/>
                  </a:schemeClr>
                </a:solidFill>
                <a:latin typeface="Times New Roman" panose="02020603050405020304" pitchFamily="18" charset="0"/>
                <a:cs typeface="Times New Roman" panose="02020603050405020304" pitchFamily="18" charset="0"/>
              </a:rPr>
              <a:t>Samsun Üniversitesi </a:t>
            </a:r>
          </a:p>
          <a:p>
            <a:pPr algn="ctr"/>
            <a:r>
              <a:rPr lang="tr-TR" sz="3200" b="1" dirty="0">
                <a:solidFill>
                  <a:schemeClr val="accent1">
                    <a:lumMod val="50000"/>
                  </a:schemeClr>
                </a:solidFill>
                <a:latin typeface="Times New Roman" panose="02020603050405020304" pitchFamily="18" charset="0"/>
                <a:cs typeface="Times New Roman" panose="02020603050405020304" pitchFamily="18" charset="0"/>
              </a:rPr>
              <a:t>Mühendislik Fakültesi </a:t>
            </a:r>
          </a:p>
          <a:p>
            <a:pPr algn="ctr"/>
            <a:r>
              <a:rPr lang="tr-TR" sz="2800" b="1" dirty="0">
                <a:solidFill>
                  <a:schemeClr val="accent1">
                    <a:lumMod val="50000"/>
                  </a:schemeClr>
                </a:solidFill>
                <a:latin typeface="Times New Roman" panose="02020603050405020304" pitchFamily="18" charset="0"/>
                <a:cs typeface="Times New Roman" panose="02020603050405020304" pitchFamily="18" charset="0"/>
              </a:rPr>
              <a:t>Yazılım Mühendisliği Bölümü</a:t>
            </a:r>
          </a:p>
        </p:txBody>
      </p:sp>
      <p:sp>
        <p:nvSpPr>
          <p:cNvPr id="10" name="Unvan 1">
            <a:extLst>
              <a:ext uri="{FF2B5EF4-FFF2-40B4-BE49-F238E27FC236}">
                <a16:creationId xmlns:a16="http://schemas.microsoft.com/office/drawing/2014/main" id="{DEA5802A-680F-47C5-A052-56983B22681A}"/>
              </a:ext>
            </a:extLst>
          </p:cNvPr>
          <p:cNvSpPr txBox="1">
            <a:spLocks/>
          </p:cNvSpPr>
          <p:nvPr/>
        </p:nvSpPr>
        <p:spPr>
          <a:xfrm>
            <a:off x="1994632" y="2109621"/>
            <a:ext cx="7700115" cy="2048610"/>
          </a:xfrm>
          <a:prstGeom prst="rect">
            <a:avLst/>
          </a:prstGeom>
        </p:spPr>
        <p:txBody>
          <a:bodyPr vert="horz" lIns="91440" tIns="45720" rIns="91440" bIns="45720" rtlCol="0" anchor="t">
            <a:noAutofit/>
          </a:bodyPr>
          <a:lstStyle>
            <a:lvl1pPr algn="l" defTabSz="457200" rtl="0" eaLnBrk="1" latinLnBrk="0" hangingPunct="1">
              <a:spcBef>
                <a:spcPct val="0"/>
              </a:spcBef>
              <a:buNone/>
              <a:defRPr lang="tr-TR" sz="4200" b="0" i="0" kern="1200">
                <a:solidFill>
                  <a:schemeClr val="tx2"/>
                </a:solidFill>
                <a:latin typeface="+mj-lt"/>
                <a:ea typeface="+mj-ea"/>
                <a:cs typeface="+mj-cs"/>
              </a:defRPr>
            </a:lvl1pPr>
            <a:lvl2pPr eaLnBrk="1" latinLnBrk="0" hangingPunct="1">
              <a:defRPr lang="tr-TR">
                <a:solidFill>
                  <a:schemeClr val="tx2"/>
                </a:solidFill>
              </a:defRPr>
            </a:lvl2pPr>
            <a:lvl3pPr eaLnBrk="1" latinLnBrk="0" hangingPunct="1">
              <a:defRPr lang="tr-TR">
                <a:solidFill>
                  <a:schemeClr val="tx2"/>
                </a:solidFill>
              </a:defRPr>
            </a:lvl3pPr>
            <a:lvl4pPr eaLnBrk="1" latinLnBrk="0" hangingPunct="1">
              <a:defRPr lang="tr-TR">
                <a:solidFill>
                  <a:schemeClr val="tx2"/>
                </a:solidFill>
              </a:defRPr>
            </a:lvl4pPr>
            <a:lvl5pPr eaLnBrk="1" latinLnBrk="0" hangingPunct="1">
              <a:defRPr lang="tr-TR">
                <a:solidFill>
                  <a:schemeClr val="tx2"/>
                </a:solidFill>
              </a:defRPr>
            </a:lvl5pPr>
            <a:lvl6pPr eaLnBrk="1" latinLnBrk="0" hangingPunct="1">
              <a:defRPr lang="tr-TR">
                <a:solidFill>
                  <a:schemeClr val="tx2"/>
                </a:solidFill>
              </a:defRPr>
            </a:lvl6pPr>
            <a:lvl7pPr eaLnBrk="1" latinLnBrk="0" hangingPunct="1">
              <a:defRPr lang="tr-TR">
                <a:solidFill>
                  <a:schemeClr val="tx2"/>
                </a:solidFill>
              </a:defRPr>
            </a:lvl7pPr>
            <a:lvl8pPr eaLnBrk="1" latinLnBrk="0" hangingPunct="1">
              <a:defRPr lang="tr-TR">
                <a:solidFill>
                  <a:schemeClr val="tx2"/>
                </a:solidFill>
              </a:defRPr>
            </a:lvl8pPr>
            <a:lvl9pPr eaLnBrk="1" latinLnBrk="0" hangingPunct="1">
              <a:defRPr lang="tr-TR">
                <a:solidFill>
                  <a:schemeClr val="tx2"/>
                </a:solidFill>
              </a:defRPr>
            </a:lvl9pPr>
          </a:lstStyle>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MYAZ601 Bilimsel Araştırma Yöntemleri</a:t>
            </a:r>
          </a:p>
          <a:p>
            <a:pPr algn="ctr">
              <a:lnSpc>
                <a:spcPct val="150000"/>
              </a:lnSpc>
            </a:pPr>
            <a:r>
              <a:rPr lang="tr-TR" sz="2400" b="1" dirty="0">
                <a:solidFill>
                  <a:srgbClr val="4472C4">
                    <a:lumMod val="50000"/>
                  </a:srgbClr>
                </a:solidFill>
                <a:latin typeface="Times New Roman" panose="02020603050405020304" pitchFamily="18" charset="0"/>
                <a:cs typeface="Times New Roman" panose="02020603050405020304" pitchFamily="18" charset="0"/>
              </a:rPr>
              <a:t>Araştırmanın Tanımı ve Araştırma Türleri</a:t>
            </a:r>
          </a:p>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1. HAFTA</a:t>
            </a:r>
          </a:p>
        </p:txBody>
      </p:sp>
      <p:sp>
        <p:nvSpPr>
          <p:cNvPr id="12" name="Metin kutusu 11">
            <a:extLst>
              <a:ext uri="{FF2B5EF4-FFF2-40B4-BE49-F238E27FC236}">
                <a16:creationId xmlns:a16="http://schemas.microsoft.com/office/drawing/2014/main" id="{4149F913-D770-420D-9156-25C7A66A22CF}"/>
              </a:ext>
            </a:extLst>
          </p:cNvPr>
          <p:cNvSpPr txBox="1"/>
          <p:nvPr/>
        </p:nvSpPr>
        <p:spPr>
          <a:xfrm>
            <a:off x="3072382" y="4980809"/>
            <a:ext cx="5544616" cy="461665"/>
          </a:xfrm>
          <a:prstGeom prst="rect">
            <a:avLst/>
          </a:prstGeom>
          <a:noFill/>
        </p:spPr>
        <p:txBody>
          <a:bodyPr wrap="square" rtlCol="0">
            <a:spAutoFit/>
          </a:bodyPr>
          <a:lstStyle/>
          <a:p>
            <a:pPr algn="ctr"/>
            <a:r>
              <a:rPr lang="tr-TR" sz="2400" b="1" dirty="0">
                <a:solidFill>
                  <a:schemeClr val="accent1">
                    <a:lumMod val="50000"/>
                  </a:schemeClr>
                </a:solidFill>
                <a:latin typeface="Times New Roman" panose="02020603050405020304" pitchFamily="18" charset="0"/>
                <a:cs typeface="Times New Roman" panose="02020603050405020304" pitchFamily="18" charset="0"/>
              </a:rPr>
              <a:t>Prof. Dr. Hüseyin DEMİR</a:t>
            </a:r>
          </a:p>
        </p:txBody>
      </p:sp>
      <p:sp>
        <p:nvSpPr>
          <p:cNvPr id="15" name="Metin kutusu 14">
            <a:extLst>
              <a:ext uri="{FF2B5EF4-FFF2-40B4-BE49-F238E27FC236}">
                <a16:creationId xmlns:a16="http://schemas.microsoft.com/office/drawing/2014/main" id="{9E59E7AC-87ED-45A9-ABD9-CDA5CA7B4CA8}"/>
              </a:ext>
            </a:extLst>
          </p:cNvPr>
          <p:cNvSpPr txBox="1"/>
          <p:nvPr/>
        </p:nvSpPr>
        <p:spPr>
          <a:xfrm>
            <a:off x="3072382" y="5412460"/>
            <a:ext cx="5544616" cy="707886"/>
          </a:xfrm>
          <a:prstGeom prst="rect">
            <a:avLst/>
          </a:prstGeom>
          <a:noFill/>
        </p:spPr>
        <p:txBody>
          <a:bodyPr wrap="square" rtlCol="0">
            <a:spAutoFit/>
          </a:bodyPr>
          <a:lstStyle/>
          <a:p>
            <a:pPr algn="ctr"/>
            <a:r>
              <a:rPr lang="tr-TR" sz="2000" b="1"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huseyin.demir@samsun.edu.tr</a:t>
            </a:r>
            <a:endParaRPr lang="tr-TR" sz="2000" b="1" dirty="0">
              <a:solidFill>
                <a:schemeClr val="tx2"/>
              </a:solidFill>
              <a:latin typeface="Times New Roman" panose="02020603050405020304" pitchFamily="18" charset="0"/>
              <a:cs typeface="Times New Roman" panose="02020603050405020304" pitchFamily="18" charset="0"/>
            </a:endParaRPr>
          </a:p>
          <a:p>
            <a:pPr algn="ctr"/>
            <a:r>
              <a:rPr lang="tr-TR" sz="2000" b="1" dirty="0">
                <a:solidFill>
                  <a:schemeClr val="tx2"/>
                </a:solidFill>
                <a:latin typeface="Times New Roman" panose="02020603050405020304" pitchFamily="18" charset="0"/>
                <a:cs typeface="Times New Roman" panose="02020603050405020304" pitchFamily="18" charset="0"/>
              </a:rPr>
              <a:t>uzem.samsun.edu.tr</a:t>
            </a:r>
          </a:p>
        </p:txBody>
      </p:sp>
    </p:spTree>
    <p:extLst>
      <p:ext uri="{BB962C8B-B14F-4D97-AF65-F5344CB8AC3E}">
        <p14:creationId xmlns:p14="http://schemas.microsoft.com/office/powerpoint/2010/main" val="9435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21737307-0ABD-49B7-A5B8-423183E6599D}"/>
              </a:ext>
            </a:extLst>
          </p:cNvPr>
          <p:cNvSpPr/>
          <p:nvPr/>
        </p:nvSpPr>
        <p:spPr>
          <a:xfrm>
            <a:off x="259396" y="513073"/>
            <a:ext cx="10577384" cy="5831853"/>
          </a:xfrm>
          <a:prstGeom prst="rect">
            <a:avLst/>
          </a:prstGeom>
        </p:spPr>
        <p:txBody>
          <a:bodyPr wrap="square">
            <a:spAutoFit/>
          </a:bodyPr>
          <a:lstStyle/>
          <a:p>
            <a:pPr marL="514350" indent="-514350" algn="just">
              <a:lnSpc>
                <a:spcPct val="150000"/>
              </a:lnSpc>
              <a:buFont typeface="+mj-lt"/>
              <a:buAutoNum type="arabicPeriod" startAt="3"/>
            </a:pPr>
            <a:r>
              <a:rPr lang="tr-TR" sz="2800" b="1" dirty="0">
                <a:solidFill>
                  <a:srgbClr val="FF0000"/>
                </a:solidFill>
                <a:latin typeface="Times New Roman" panose="02020603050405020304" pitchFamily="18" charset="0"/>
                <a:cs typeface="Times New Roman" panose="02020603050405020304" pitchFamily="18" charset="0"/>
              </a:rPr>
              <a:t>Kuşkucu olmak: </a:t>
            </a:r>
            <a:r>
              <a:rPr lang="tr-TR" sz="2800" dirty="0">
                <a:latin typeface="Times New Roman" panose="02020603050405020304" pitchFamily="18" charset="0"/>
                <a:cs typeface="Times New Roman" panose="02020603050405020304" pitchFamily="18" charset="0"/>
              </a:rPr>
              <a:t>Eleştirici bir gözle bakmak, dinlemek değerlendirmek; savlar karşısında kanıt istemek; çok yönlü kontrol uygulayabilmek; kişisel görüş ayırımına duyarlı olmak vb.</a:t>
            </a:r>
          </a:p>
          <a:p>
            <a:pPr marL="514350" indent="-514350" algn="just">
              <a:lnSpc>
                <a:spcPct val="150000"/>
              </a:lnSpc>
              <a:buFont typeface="+mj-lt"/>
              <a:buAutoNum type="arabicPeriod" startAt="3"/>
            </a:pPr>
            <a:r>
              <a:rPr lang="tr-TR" sz="2800" b="1" dirty="0">
                <a:solidFill>
                  <a:srgbClr val="FF0000"/>
                </a:solidFill>
                <a:latin typeface="Times New Roman" panose="02020603050405020304" pitchFamily="18" charset="0"/>
                <a:cs typeface="Times New Roman" panose="02020603050405020304" pitchFamily="18" charset="0"/>
              </a:rPr>
              <a:t>Düşünce ve gözlemlerinde bağımsız kalabilmek: </a:t>
            </a:r>
            <a:r>
              <a:rPr lang="tr-TR" sz="2800" dirty="0">
                <a:latin typeface="Times New Roman" panose="02020603050405020304" pitchFamily="18" charset="0"/>
                <a:cs typeface="Times New Roman" panose="02020603050405020304" pitchFamily="18" charset="0"/>
              </a:rPr>
              <a:t>Tüm çabalarını, gerçeği aramaya, doğruyu bulup söylemeye yöneltmek; gerçeği değiştirmek ya da görmeme uğruna kimseden etkilenmemek, kendini haklı çıkarmak değil, gerçeği ortaya çıkarma çabası içinde olmak vb.</a:t>
            </a:r>
          </a:p>
          <a:p>
            <a:pPr marL="514350" indent="-514350" algn="just">
              <a:lnSpc>
                <a:spcPct val="150000"/>
              </a:lnSpc>
              <a:buFont typeface="+mj-lt"/>
              <a:buAutoNum type="arabicPeriod" startAt="3"/>
            </a:pPr>
            <a:r>
              <a:rPr lang="tr-TR" sz="2800" b="1" dirty="0">
                <a:solidFill>
                  <a:srgbClr val="FF0000"/>
                </a:solidFill>
                <a:latin typeface="Times New Roman" panose="02020603050405020304" pitchFamily="18" charset="0"/>
                <a:cs typeface="Times New Roman" panose="02020603050405020304" pitchFamily="18" charset="0"/>
              </a:rPr>
              <a:t>Kanıt için kararı erteleyebilmek: </a:t>
            </a:r>
            <a:r>
              <a:rPr lang="tr-TR" sz="2800" dirty="0">
                <a:latin typeface="Times New Roman" panose="02020603050405020304" pitchFamily="18" charset="0"/>
                <a:cs typeface="Times New Roman" panose="02020603050405020304" pitchFamily="18" charset="0"/>
              </a:rPr>
              <a:t>Yeterli kanıt bilgi olmadan karar vermemek, verince de sınırlılıklarını bilmek.</a:t>
            </a:r>
          </a:p>
        </p:txBody>
      </p:sp>
    </p:spTree>
    <p:extLst>
      <p:ext uri="{BB962C8B-B14F-4D97-AF65-F5344CB8AC3E}">
        <p14:creationId xmlns:p14="http://schemas.microsoft.com/office/powerpoint/2010/main" val="372584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7C32C491-D6DA-4271-8714-8D05380D3C42}"/>
              </a:ext>
            </a:extLst>
          </p:cNvPr>
          <p:cNvSpPr/>
          <p:nvPr/>
        </p:nvSpPr>
        <p:spPr>
          <a:xfrm>
            <a:off x="0" y="258901"/>
            <a:ext cx="11292840" cy="6340197"/>
          </a:xfrm>
          <a:prstGeom prst="rect">
            <a:avLst/>
          </a:prstGeom>
        </p:spPr>
        <p:txBody>
          <a:bodyPr wrap="square">
            <a:spAutoFit/>
          </a:bodyPr>
          <a:lstStyle/>
          <a:p>
            <a:pPr algn="just" defTabSz="914400">
              <a:lnSpc>
                <a:spcPct val="150000"/>
              </a:lnSpc>
            </a:pPr>
            <a:r>
              <a:rPr lang="tr-TR" sz="2800" b="1" dirty="0">
                <a:solidFill>
                  <a:srgbClr val="FF0000"/>
                </a:solidFill>
                <a:latin typeface="Times New Roman" panose="02020603050405020304" pitchFamily="18" charset="0"/>
                <a:cs typeface="Times New Roman" panose="02020603050405020304" pitchFamily="18" charset="0"/>
              </a:rPr>
              <a:t>6. </a:t>
            </a:r>
            <a:r>
              <a:rPr lang="tr-TR" sz="2800" b="1" dirty="0" err="1">
                <a:solidFill>
                  <a:srgbClr val="FF0000"/>
                </a:solidFill>
                <a:latin typeface="Times New Roman" panose="02020603050405020304" pitchFamily="18" charset="0"/>
                <a:cs typeface="Times New Roman" panose="02020603050405020304" pitchFamily="18" charset="0"/>
              </a:rPr>
              <a:t>Ölçütlü</a:t>
            </a:r>
            <a:r>
              <a:rPr lang="tr-TR" sz="2800" b="1" dirty="0">
                <a:solidFill>
                  <a:srgbClr val="FF0000"/>
                </a:solidFill>
                <a:latin typeface="Times New Roman" panose="02020603050405020304" pitchFamily="18" charset="0"/>
                <a:cs typeface="Times New Roman" panose="02020603050405020304" pitchFamily="18" charset="0"/>
              </a:rPr>
              <a:t> düşünüp karar verebilmek: </a:t>
            </a:r>
            <a:r>
              <a:rPr lang="tr-TR" sz="2800" dirty="0">
                <a:solidFill>
                  <a:prstClr val="black"/>
                </a:solidFill>
                <a:latin typeface="Times New Roman" panose="02020603050405020304" pitchFamily="18" charset="0"/>
                <a:cs typeface="Times New Roman" panose="02020603050405020304" pitchFamily="18" charset="0"/>
              </a:rPr>
              <a:t>Tüm değerlendirmelerini belli ölçütlere göre yapmak.</a:t>
            </a:r>
          </a:p>
          <a:p>
            <a:pPr algn="just" defTabSz="914400">
              <a:lnSpc>
                <a:spcPct val="150000"/>
              </a:lnSpc>
            </a:pPr>
            <a:r>
              <a:rPr lang="tr-TR" sz="2800" b="1" dirty="0">
                <a:solidFill>
                  <a:srgbClr val="FF0000"/>
                </a:solidFill>
                <a:latin typeface="Times New Roman" panose="02020603050405020304" pitchFamily="18" charset="0"/>
                <a:cs typeface="Times New Roman" panose="02020603050405020304" pitchFamily="18" charset="0"/>
              </a:rPr>
              <a:t>7. Çalışmalarında sebatlı ve özenli olmak: </a:t>
            </a:r>
            <a:r>
              <a:rPr lang="tr-TR" sz="2800" dirty="0">
                <a:solidFill>
                  <a:prstClr val="black"/>
                </a:solidFill>
                <a:latin typeface="Times New Roman" panose="02020603050405020304" pitchFamily="18" charset="0"/>
                <a:cs typeface="Times New Roman" panose="02020603050405020304" pitchFamily="18" charset="0"/>
              </a:rPr>
              <a:t>Gerçeği aramanın kolay olmadığını bilerek, küçük güçlüklerden yılmamak; çalışmalarında düzenli olmak ve her ayrıntıya özen göstermek vb.</a:t>
            </a:r>
          </a:p>
          <a:p>
            <a:pPr algn="just" defTabSz="914400">
              <a:lnSpc>
                <a:spcPct val="150000"/>
              </a:lnSpc>
            </a:pPr>
            <a:r>
              <a:rPr lang="tr-TR" sz="2800" b="1" dirty="0">
                <a:solidFill>
                  <a:srgbClr val="FF0000"/>
                </a:solidFill>
                <a:latin typeface="Times New Roman" panose="02020603050405020304" pitchFamily="18" charset="0"/>
                <a:cs typeface="Times New Roman" panose="02020603050405020304" pitchFamily="18" charset="0"/>
              </a:rPr>
              <a:t>8. Bağıntılı düşünebilmek: </a:t>
            </a:r>
            <a:r>
              <a:rPr lang="tr-TR" sz="2800" dirty="0">
                <a:solidFill>
                  <a:prstClr val="black"/>
                </a:solidFill>
                <a:latin typeface="Times New Roman" panose="02020603050405020304" pitchFamily="18" charset="0"/>
                <a:cs typeface="Times New Roman" panose="02020603050405020304" pitchFamily="18" charset="0"/>
              </a:rPr>
              <a:t>Olaylar arasında bağıntılar ve özellikle </a:t>
            </a:r>
            <a:r>
              <a:rPr lang="tr-TR" sz="2800" dirty="0" err="1">
                <a:solidFill>
                  <a:prstClr val="black"/>
                </a:solidFill>
                <a:latin typeface="Times New Roman" panose="02020603050405020304" pitchFamily="18" charset="0"/>
                <a:cs typeface="Times New Roman" panose="02020603050405020304" pitchFamily="18" charset="0"/>
              </a:rPr>
              <a:t>nedensel</a:t>
            </a:r>
            <a:r>
              <a:rPr lang="tr-TR" sz="2800" dirty="0">
                <a:solidFill>
                  <a:prstClr val="black"/>
                </a:solidFill>
                <a:latin typeface="Times New Roman" panose="02020603050405020304" pitchFamily="18" charset="0"/>
                <a:cs typeface="Times New Roman" panose="02020603050405020304" pitchFamily="18" charset="0"/>
              </a:rPr>
              <a:t> bağıntılar arayabilmek ve bunları değerlendirebilmek.</a:t>
            </a:r>
          </a:p>
          <a:p>
            <a:pPr algn="just" defTabSz="914400"/>
            <a:r>
              <a:rPr lang="tr-TR" sz="2800" b="1" dirty="0">
                <a:solidFill>
                  <a:srgbClr val="FF0000"/>
                </a:solidFill>
                <a:latin typeface="Times New Roman" panose="02020603050405020304" pitchFamily="18" charset="0"/>
                <a:cs typeface="Times New Roman" panose="02020603050405020304" pitchFamily="18" charset="0"/>
              </a:rPr>
              <a:t>9. Yanılabileceğini düşünerek mütevazı olmak ve yargılarında olasılığa yer vermek: </a:t>
            </a:r>
            <a:r>
              <a:rPr lang="tr-TR" sz="2800" dirty="0">
                <a:solidFill>
                  <a:prstClr val="black"/>
                </a:solidFill>
                <a:latin typeface="Times New Roman" panose="02020603050405020304" pitchFamily="18" charset="0"/>
                <a:cs typeface="Times New Roman" panose="02020603050405020304" pitchFamily="18" charset="0"/>
              </a:rPr>
              <a:t>Mutlak bilgiye eriştiğini düşünmekten çok, gerçeğe yaklaşmış ve hatta tamamen yanılmış olabileceğini düşünebilmek; esnek ve hoşgörülü olmaktır.</a:t>
            </a:r>
          </a:p>
        </p:txBody>
      </p:sp>
    </p:spTree>
    <p:extLst>
      <p:ext uri="{BB962C8B-B14F-4D97-AF65-F5344CB8AC3E}">
        <p14:creationId xmlns:p14="http://schemas.microsoft.com/office/powerpoint/2010/main" val="1373851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3D3FFE23-8414-43A7-AC7C-0426C018EE5F}"/>
              </a:ext>
            </a:extLst>
          </p:cNvPr>
          <p:cNvSpPr/>
          <p:nvPr/>
        </p:nvSpPr>
        <p:spPr>
          <a:xfrm>
            <a:off x="370135" y="478334"/>
            <a:ext cx="10764909" cy="5693866"/>
          </a:xfrm>
          <a:prstGeom prst="rect">
            <a:avLst/>
          </a:prstGeom>
        </p:spPr>
        <p:txBody>
          <a:bodyPr wrap="square">
            <a:spAutoFit/>
          </a:bodyPr>
          <a:lstStyle/>
          <a:p>
            <a:pPr algn="just" defTabSz="914400"/>
            <a:r>
              <a:rPr lang="tr-TR" sz="2400" b="1" dirty="0">
                <a:solidFill>
                  <a:srgbClr val="FF0000"/>
                </a:solidFill>
                <a:latin typeface="Times New Roman" panose="02020603050405020304" pitchFamily="18" charset="0"/>
                <a:cs typeface="Times New Roman" panose="02020603050405020304" pitchFamily="18" charset="0"/>
              </a:rPr>
              <a:t>Bilimsel Araştırmaların Aşamaları </a:t>
            </a:r>
          </a:p>
          <a:p>
            <a:pPr algn="just" defTabSz="914400"/>
            <a:r>
              <a:rPr lang="tr-TR" sz="2000" dirty="0">
                <a:solidFill>
                  <a:prstClr val="black"/>
                </a:solidFill>
                <a:latin typeface="Times New Roman" panose="02020603050405020304" pitchFamily="18" charset="0"/>
                <a:cs typeface="Times New Roman" panose="02020603050405020304" pitchFamily="18" charset="0"/>
              </a:rPr>
              <a:t> </a:t>
            </a:r>
          </a:p>
          <a:p>
            <a:pPr marL="457200" indent="-457200" algn="just" defTabSz="914400">
              <a:buFontTx/>
              <a:buAutoNum type="arabicPeriod"/>
            </a:pPr>
            <a:r>
              <a:rPr lang="tr-TR" sz="2000" b="1" dirty="0">
                <a:solidFill>
                  <a:srgbClr val="FF0000"/>
                </a:solidFill>
                <a:latin typeface="Times New Roman" panose="02020603050405020304" pitchFamily="18" charset="0"/>
                <a:cs typeface="Times New Roman" panose="02020603050405020304" pitchFamily="18" charset="0"/>
              </a:rPr>
              <a:t>Araştırma Konusunun Belirlenmesi </a:t>
            </a:r>
          </a:p>
          <a:p>
            <a:pPr algn="just" defTabSz="914400"/>
            <a:r>
              <a:rPr lang="tr-TR" sz="2000" dirty="0">
                <a:solidFill>
                  <a:prstClr val="black"/>
                </a:solidFill>
                <a:latin typeface="Times New Roman" panose="02020603050405020304" pitchFamily="18" charset="0"/>
                <a:cs typeface="Times New Roman" panose="02020603050405020304" pitchFamily="18" charset="0"/>
              </a:rPr>
              <a:t>Araştırmanın konusu ortaya çıkan ve çözülmesi gereken problemin kendisidir. Bu problem güçlük yaratan, var olduğu sürece engel yaratan ve bu nedenle değiştirilmesi gereken durumdur. Araştırma probleminin araştırılabilir olma, sınırları belli olma, açık, kurumsal temellere dayalı ve önemli olma gibi bir dizi özelliği olmalıdır. Araştırmacı ilgi duyduğu konuya eğilmelidir. Araştırmacının ilgi duymadığı bir konuda yapacağı araştırma isteksiz yapılacağı için sönük kalır çoğu zamanda başarısız olur. </a:t>
            </a:r>
          </a:p>
          <a:p>
            <a:pPr algn="just" defTabSz="914400"/>
            <a:r>
              <a:rPr lang="tr-TR" sz="2000" dirty="0">
                <a:solidFill>
                  <a:prstClr val="black"/>
                </a:solidFill>
                <a:latin typeface="Times New Roman" panose="02020603050405020304" pitchFamily="18" charset="0"/>
                <a:cs typeface="Times New Roman" panose="02020603050405020304" pitchFamily="18" charset="0"/>
              </a:rPr>
              <a:t> </a:t>
            </a:r>
          </a:p>
          <a:p>
            <a:pPr algn="just" defTabSz="914400"/>
            <a:r>
              <a:rPr lang="tr-TR" sz="2000" b="1" dirty="0">
                <a:solidFill>
                  <a:srgbClr val="FF0000"/>
                </a:solidFill>
                <a:latin typeface="Times New Roman" panose="02020603050405020304" pitchFamily="18" charset="0"/>
                <a:cs typeface="Times New Roman" panose="02020603050405020304" pitchFamily="18" charset="0"/>
              </a:rPr>
              <a:t>2. Araştırma Problemini Tanımlama </a:t>
            </a:r>
          </a:p>
          <a:p>
            <a:pPr algn="just" defTabSz="914400"/>
            <a:r>
              <a:rPr lang="tr-TR" sz="2000" dirty="0">
                <a:solidFill>
                  <a:prstClr val="black"/>
                </a:solidFill>
                <a:latin typeface="Times New Roman" panose="02020603050405020304" pitchFamily="18" charset="0"/>
                <a:cs typeface="Times New Roman" panose="02020603050405020304" pitchFamily="18" charset="0"/>
              </a:rPr>
              <a:t>Araştırma konusunun belirlenmesinden sonraki aşama, üzerinde araştırma yapılacak olay için bir fikir üretme ve o olayı veya sorunu tanımlama aşamasıdır. Konu seçilirken dikkat edilmesi gereken hususlardan biri de konunun yalnız tespit edilen amacı kapsayacak şekilde sınırlandırılmasıdır. Bu açıdan genel konuların alınmasından kaçınılıp özel konulara yönelmek gerekir. Konunun seçilmesinde gösterilen titizliğin konu için kullanılacak başlığın seçiminde de gösterilmesi gerekir. Konu başlığı araştırılacak konuyu düşünülen şekliyle tam olarak verebilmeli, konunun özünü belirleyecek özellik ve herkesin ilgisini çekecek nitelik göstermelidir. Konu başlığının kısa ve yeteri kadar açıklayıcı olması gerekir. </a:t>
            </a:r>
          </a:p>
        </p:txBody>
      </p:sp>
    </p:spTree>
    <p:extLst>
      <p:ext uri="{BB962C8B-B14F-4D97-AF65-F5344CB8AC3E}">
        <p14:creationId xmlns:p14="http://schemas.microsoft.com/office/powerpoint/2010/main" val="304683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9DEBB7F9-9D6F-4287-B702-BF872E812D2F}"/>
              </a:ext>
            </a:extLst>
          </p:cNvPr>
          <p:cNvSpPr/>
          <p:nvPr/>
        </p:nvSpPr>
        <p:spPr>
          <a:xfrm>
            <a:off x="259396" y="362233"/>
            <a:ext cx="10831342" cy="5324535"/>
          </a:xfrm>
          <a:prstGeom prst="rect">
            <a:avLst/>
          </a:prstGeom>
        </p:spPr>
        <p:txBody>
          <a:bodyPr wrap="square">
            <a:spAutoFit/>
          </a:bodyPr>
          <a:lstStyle/>
          <a:p>
            <a:pPr algn="just" defTabSz="914400"/>
            <a:r>
              <a:rPr lang="tr-TR" sz="2000" b="1" dirty="0">
                <a:solidFill>
                  <a:srgbClr val="FF0000"/>
                </a:solidFill>
                <a:latin typeface="Times New Roman" panose="02020603050405020304" pitchFamily="18" charset="0"/>
                <a:cs typeface="Times New Roman" panose="02020603050405020304" pitchFamily="18" charset="0"/>
              </a:rPr>
              <a:t>3. Araştırma Konusuyla İlgili mevcut literatürün (Kaynakların) Taranması: </a:t>
            </a:r>
          </a:p>
          <a:p>
            <a:pPr algn="just" defTabSz="914400"/>
            <a:r>
              <a:rPr lang="tr-TR" sz="2000" dirty="0">
                <a:solidFill>
                  <a:prstClr val="black"/>
                </a:solidFill>
                <a:latin typeface="Times New Roman" panose="02020603050405020304" pitchFamily="18" charset="0"/>
                <a:cs typeface="Times New Roman" panose="02020603050405020304" pitchFamily="18" charset="0"/>
              </a:rPr>
              <a:t>Araştırma problemi ortaya konulurken araştırmacı bir ön literatür taraması yapmalıdır. Problem ortaya konulduktan sonra bu literatür taraması genişletilmelidir. Akademik araştırmalar, daha önce yapılan bilimsel çalışmalarla elde edilen bulgular, dile getirilen fikirler ve ele alınan yaklaşımlar üzerine bina edilir. Birbirinin devamı niteliğinde yürütülen akademik araştırmalarda araştırma konusu ile ilgili olarak daha önce yapılan çalışmaların gözden geçirilmesi gerekmektedir. Akademik araştırmalarda literatür taraması olarak adlandırılan var olan kaynaklar içerisinde belirli bir konunun detaylı biçimde araştırılması ve o konuya ait verilerin sistemli biçimde toplanması süreci önemli bir yer tutmaktadır ve araştırma süresi boyunca belirli aralıklar ile güncellenmesi gerekmektedir. Literatür taraması araştırmacının çözülmesi gereken sorun veya problemin kuramsal temellerini oluşturmasını, problem ile ilişkili bilgilere ve benzer araştırmalara ulaşmasını ve diğer araştırma sonuçlarını görmesini ve değerlendirmesini sağlar. Kapsamlı ve iyi yapılmış bir literatür taraması araştırmacının problemi yeniden şekillendirmesinde, gerekiyorsa düzeltmesinde veya değiştirmesinde etkili olabilmektedir. Literatür taraması araştırmacının problemi tanımlamasına yardımcı olduğu gibi araştırmanın yönteminin oluşturulmasında, elde edilen bulgularının değerlendirilmesinde ve yorumlanmasında, ulaşılan sonuçlarının tartılmasından gelecek çalışmaların yönlendirilmesine yönelik getirilecek önerilerin şekillendirilmesine kadar birçok hususta katkıda bulunmaktadır. </a:t>
            </a:r>
          </a:p>
        </p:txBody>
      </p:sp>
    </p:spTree>
    <p:extLst>
      <p:ext uri="{BB962C8B-B14F-4D97-AF65-F5344CB8AC3E}">
        <p14:creationId xmlns:p14="http://schemas.microsoft.com/office/powerpoint/2010/main" val="213812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6D661A5A-BB62-4393-B7EA-B1550529372D}"/>
              </a:ext>
            </a:extLst>
          </p:cNvPr>
          <p:cNvSpPr/>
          <p:nvPr/>
        </p:nvSpPr>
        <p:spPr>
          <a:xfrm>
            <a:off x="328474" y="228600"/>
            <a:ext cx="10748149" cy="6119945"/>
          </a:xfrm>
          <a:prstGeom prst="rect">
            <a:avLst/>
          </a:prstGeom>
        </p:spPr>
        <p:txBody>
          <a:bodyPr wrap="square">
            <a:spAutoFit/>
          </a:bodyPr>
          <a:lstStyle/>
          <a:p>
            <a:pPr algn="just">
              <a:lnSpc>
                <a:spcPct val="150000"/>
              </a:lnSpc>
            </a:pPr>
            <a:r>
              <a:rPr lang="tr-TR" sz="2400" dirty="0">
                <a:latin typeface="Times New Roman" panose="02020603050405020304" pitchFamily="18" charset="0"/>
                <a:cs typeface="Times New Roman" panose="02020603050405020304" pitchFamily="18" charset="0"/>
              </a:rPr>
              <a:t> Her tez, makale veya projede mutlaka bir literatür taraması ve analizi yapılarak yapılan çalışmanın asıl amacının ortaya konulmasında, önceki literatürün araştırılan konu hakkında gelinen noktanın tespit edilmesi, literatürdeki boşluk ve atlamaların ortaya konulması ve yapılan çalışmanın önceki literatür içerisinde nereye oturacağını tespit edilmesi gereklidir. Yapılan literatür taraması ile önerilen çalışmanın amaç, araştırma soruları, problem durumu, hipotezler, yöntem, bulgu ve sonuçlar ortaya konulmalıdır.  </a:t>
            </a:r>
          </a:p>
          <a:p>
            <a:pPr algn="just">
              <a:lnSpc>
                <a:spcPct val="150000"/>
              </a:lnSpc>
            </a:pPr>
            <a:r>
              <a:rPr lang="tr-TR" sz="2400" dirty="0">
                <a:latin typeface="Times New Roman" panose="02020603050405020304" pitchFamily="18" charset="0"/>
                <a:cs typeface="Times New Roman" panose="02020603050405020304" pitchFamily="18" charset="0"/>
              </a:rPr>
              <a:t> </a:t>
            </a:r>
          </a:p>
          <a:p>
            <a:pPr algn="just">
              <a:lnSpc>
                <a:spcPct val="150000"/>
              </a:lnSpc>
            </a:pPr>
            <a:r>
              <a:rPr lang="tr-TR" sz="2400" dirty="0">
                <a:latin typeface="Times New Roman" panose="02020603050405020304" pitchFamily="18" charset="0"/>
                <a:cs typeface="Times New Roman" panose="02020603050405020304" pitchFamily="18" charset="0"/>
              </a:rPr>
              <a:t>İyi bir literatür araştırması yapılmış ise araştırmacının bir literatür makalesi yazması/literatür derlemesi yapabilmesi beklenir. Bir literatür makalesi/derlemesi aşağıdaki hususları karşılamalıdır.</a:t>
            </a:r>
          </a:p>
        </p:txBody>
      </p:sp>
    </p:spTree>
    <p:extLst>
      <p:ext uri="{BB962C8B-B14F-4D97-AF65-F5344CB8AC3E}">
        <p14:creationId xmlns:p14="http://schemas.microsoft.com/office/powerpoint/2010/main" val="307381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14A8CC79-9EFC-4EC2-987C-C1B88B053AF2}"/>
              </a:ext>
            </a:extLst>
          </p:cNvPr>
          <p:cNvSpPr/>
          <p:nvPr/>
        </p:nvSpPr>
        <p:spPr>
          <a:xfrm>
            <a:off x="440517" y="466611"/>
            <a:ext cx="9909706" cy="5021055"/>
          </a:xfrm>
          <a:prstGeom prst="rect">
            <a:avLst/>
          </a:prstGeom>
        </p:spPr>
        <p:txBody>
          <a:bodyPr wrap="square">
            <a:spAutoFit/>
          </a:bodyPr>
          <a:lstStyle/>
          <a:p>
            <a:pPr defTabSz="914400">
              <a:lnSpc>
                <a:spcPct val="150000"/>
              </a:lnSpc>
            </a:pPr>
            <a:r>
              <a:rPr lang="tr-TR" sz="2400" b="1" dirty="0">
                <a:solidFill>
                  <a:srgbClr val="FF0000"/>
                </a:solidFill>
                <a:latin typeface="Times New Roman" panose="02020603050405020304" pitchFamily="18" charset="0"/>
                <a:cs typeface="Times New Roman" panose="02020603050405020304" pitchFamily="18" charset="0"/>
              </a:rPr>
              <a:t>4. Araştırma soru veya hipotezlerinin ifade edilmesi </a:t>
            </a:r>
          </a:p>
          <a:p>
            <a:pPr defTabSz="914400">
              <a:lnSpc>
                <a:spcPct val="150000"/>
              </a:lnSpc>
            </a:pPr>
            <a:r>
              <a:rPr lang="tr-TR" sz="2400" dirty="0">
                <a:solidFill>
                  <a:prstClr val="black"/>
                </a:solidFill>
                <a:latin typeface="Times New Roman" panose="02020603050405020304" pitchFamily="18" charset="0"/>
                <a:cs typeface="Times New Roman" panose="02020603050405020304" pitchFamily="18" charset="0"/>
              </a:rPr>
              <a:t> </a:t>
            </a:r>
          </a:p>
          <a:p>
            <a:pPr algn="just" defTabSz="914400">
              <a:lnSpc>
                <a:spcPct val="150000"/>
              </a:lnSpc>
            </a:pPr>
            <a:r>
              <a:rPr lang="tr-TR" sz="2400" dirty="0">
                <a:solidFill>
                  <a:prstClr val="black"/>
                </a:solidFill>
                <a:latin typeface="Times New Roman" panose="02020603050405020304" pitchFamily="18" charset="0"/>
                <a:cs typeface="Times New Roman" panose="02020603050405020304" pitchFamily="18" charset="0"/>
              </a:rPr>
              <a:t>Bilimsel bir probleme karşı sunulan geçici sözüme hipotez denmektedir. Hipotez aşamasındaki bir çözüm henüz deneyle test edilmediğinden sadece varsayım ya da önerme şeklindedir diyebiliriz. Hipotezin bilimsel niteliğinin güçlenmesi için deney, gözlem ve araştırmalarla test edilmesi gerekir. Hipotez, araştırılması amaçlanan konunun açık bir ifadesidir. Araştırma yapılmadan önce belirtilmelidir.  </a:t>
            </a:r>
          </a:p>
          <a:p>
            <a:pPr defTabSz="914400">
              <a:lnSpc>
                <a:spcPct val="150000"/>
              </a:lnSpc>
            </a:pPr>
            <a:r>
              <a:rPr lang="tr-TR" sz="2400" dirty="0">
                <a:solidFill>
                  <a:prstClr val="black"/>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3633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35BECA47-598B-4D40-8A47-09A2B38F737F}"/>
              </a:ext>
            </a:extLst>
          </p:cNvPr>
          <p:cNvSpPr/>
          <p:nvPr/>
        </p:nvSpPr>
        <p:spPr>
          <a:xfrm>
            <a:off x="150921" y="181402"/>
            <a:ext cx="10841194" cy="6119945"/>
          </a:xfrm>
          <a:prstGeom prst="rect">
            <a:avLst/>
          </a:prstGeom>
        </p:spPr>
        <p:txBody>
          <a:bodyPr wrap="square">
            <a:sp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Hipotezin Özellikleri:</a:t>
            </a:r>
          </a:p>
          <a:p>
            <a:pPr algn="just">
              <a:lnSpc>
                <a:spcPct val="150000"/>
              </a:lnSpc>
            </a:pPr>
            <a:r>
              <a:rPr lang="tr-TR" sz="2400" dirty="0">
                <a:latin typeface="Times New Roman" panose="02020603050405020304" pitchFamily="18" charset="0"/>
                <a:cs typeface="Times New Roman" panose="02020603050405020304" pitchFamily="18" charset="0"/>
              </a:rPr>
              <a:t>Bir hipotezde bulunması gereken bazı özellikler vardır. </a:t>
            </a:r>
          </a:p>
          <a:p>
            <a:pPr marL="342900" indent="-342900" algn="just">
              <a:lnSpc>
                <a:spcPct val="150000"/>
              </a:lnSpc>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Objektif, yalın ve net bir dil içermelidir. </a:t>
            </a:r>
          </a:p>
          <a:p>
            <a:pPr marL="342900" indent="-342900" algn="just">
              <a:lnSpc>
                <a:spcPct val="150000"/>
              </a:lnSpc>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Öznel yargılardan uzak olmalıdır. </a:t>
            </a:r>
          </a:p>
          <a:p>
            <a:pPr marL="342900" indent="-342900" algn="just">
              <a:lnSpc>
                <a:spcPct val="150000"/>
              </a:lnSpc>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Test etmeye açık olmalıdır. </a:t>
            </a:r>
          </a:p>
          <a:p>
            <a:pPr marL="342900" indent="-342900" algn="just">
              <a:lnSpc>
                <a:spcPct val="150000"/>
              </a:lnSpc>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Soruna çözüm önermelidir. </a:t>
            </a:r>
          </a:p>
          <a:p>
            <a:pPr marL="342900" indent="-342900" algn="just">
              <a:lnSpc>
                <a:spcPct val="150000"/>
              </a:lnSpc>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Sebep sonuç ilişkisi içermelidir. </a:t>
            </a:r>
          </a:p>
          <a:p>
            <a:pPr marL="342900" indent="-342900" algn="just">
              <a:lnSpc>
                <a:spcPct val="150000"/>
              </a:lnSpc>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Verilere ve araştırmalara uygun olmalıdır. </a:t>
            </a:r>
          </a:p>
          <a:p>
            <a:pPr algn="just">
              <a:lnSpc>
                <a:spcPct val="150000"/>
              </a:lnSpc>
            </a:pPr>
            <a:r>
              <a:rPr lang="tr-TR" sz="2400" dirty="0">
                <a:latin typeface="Times New Roman" panose="02020603050405020304" pitchFamily="18" charset="0"/>
                <a:cs typeface="Times New Roman" panose="02020603050405020304" pitchFamily="18" charset="0"/>
              </a:rPr>
              <a:t> Hipotez oluştururken iki farklı yöntem kullanılır.  </a:t>
            </a:r>
          </a:p>
          <a:p>
            <a:pPr algn="just">
              <a:lnSpc>
                <a:spcPct val="150000"/>
              </a:lnSpc>
            </a:pPr>
            <a:r>
              <a:rPr lang="tr-TR" sz="2400" dirty="0">
                <a:latin typeface="Times New Roman" panose="02020603050405020304" pitchFamily="18" charset="0"/>
                <a:cs typeface="Times New Roman" panose="02020603050405020304" pitchFamily="18" charset="0"/>
              </a:rPr>
              <a:t> Tümdengelim: Gözlem, model oluşturma, geçici hipotez, teori  </a:t>
            </a:r>
          </a:p>
          <a:p>
            <a:pPr algn="just">
              <a:lnSpc>
                <a:spcPct val="150000"/>
              </a:lnSpc>
            </a:pPr>
            <a:r>
              <a:rPr lang="tr-TR" sz="2400" dirty="0">
                <a:latin typeface="Times New Roman" panose="02020603050405020304" pitchFamily="18" charset="0"/>
                <a:cs typeface="Times New Roman" panose="02020603050405020304" pitchFamily="18" charset="0"/>
              </a:rPr>
              <a:t> Tümevarım: Teori, hipotez, gözlem, kanıtlama </a:t>
            </a:r>
          </a:p>
        </p:txBody>
      </p:sp>
    </p:spTree>
    <p:extLst>
      <p:ext uri="{BB962C8B-B14F-4D97-AF65-F5344CB8AC3E}">
        <p14:creationId xmlns:p14="http://schemas.microsoft.com/office/powerpoint/2010/main" val="69152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Resim 7">
            <a:extLst>
              <a:ext uri="{FF2B5EF4-FFF2-40B4-BE49-F238E27FC236}">
                <a16:creationId xmlns:a16="http://schemas.microsoft.com/office/drawing/2014/main" id="{A4236192-87E0-4F18-8DEC-89DAC95CEAEB}"/>
              </a:ext>
            </a:extLst>
          </p:cNvPr>
          <p:cNvPicPr>
            <a:picLocks noChangeAspect="1"/>
          </p:cNvPicPr>
          <p:nvPr/>
        </p:nvPicPr>
        <p:blipFill>
          <a:blip r:embed="rId3"/>
          <a:stretch>
            <a:fillRect/>
          </a:stretch>
        </p:blipFill>
        <p:spPr>
          <a:xfrm>
            <a:off x="1995058" y="1177977"/>
            <a:ext cx="7418524" cy="4070623"/>
          </a:xfrm>
          <a:prstGeom prst="rect">
            <a:avLst/>
          </a:prstGeom>
        </p:spPr>
      </p:pic>
      <p:sp>
        <p:nvSpPr>
          <p:cNvPr id="9" name="Dikdörtgen 8">
            <a:extLst>
              <a:ext uri="{FF2B5EF4-FFF2-40B4-BE49-F238E27FC236}">
                <a16:creationId xmlns:a16="http://schemas.microsoft.com/office/drawing/2014/main" id="{BD7B5EE5-2B4E-45E4-9E08-AB35A52713FD}"/>
              </a:ext>
            </a:extLst>
          </p:cNvPr>
          <p:cNvSpPr/>
          <p:nvPr/>
        </p:nvSpPr>
        <p:spPr>
          <a:xfrm>
            <a:off x="580809" y="444261"/>
            <a:ext cx="10425817" cy="830997"/>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Araştırma hipotezinin oluşturulma adımlarını bir örnek aşağıdaki şekilde ifade edilmiştir</a:t>
            </a:r>
          </a:p>
        </p:txBody>
      </p:sp>
    </p:spTree>
    <p:extLst>
      <p:ext uri="{BB962C8B-B14F-4D97-AF65-F5344CB8AC3E}">
        <p14:creationId xmlns:p14="http://schemas.microsoft.com/office/powerpoint/2010/main" val="150555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3B253A8D-8C69-47F4-9494-E1701DA5A99B}"/>
              </a:ext>
            </a:extLst>
          </p:cNvPr>
          <p:cNvSpPr/>
          <p:nvPr/>
        </p:nvSpPr>
        <p:spPr>
          <a:xfrm>
            <a:off x="259396" y="621726"/>
            <a:ext cx="10875648" cy="4457952"/>
          </a:xfrm>
          <a:prstGeom prst="rect">
            <a:avLst/>
          </a:prstGeom>
        </p:spPr>
        <p:txBody>
          <a:bodyPr wrap="square">
            <a:sp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Hipotez Türleri:</a:t>
            </a:r>
          </a:p>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Basit hipotez: </a:t>
            </a:r>
            <a:r>
              <a:rPr lang="tr-TR" sz="2400" dirty="0">
                <a:latin typeface="Times New Roman" panose="02020603050405020304" pitchFamily="18" charset="0"/>
                <a:cs typeface="Times New Roman" panose="02020603050405020304" pitchFamily="18" charset="0"/>
              </a:rPr>
              <a:t>İki değişken arasında birinin bağımlı değişken veya neden olduğu ve diğerinin bağımlı değişkene veya etkiye sahip olduğu hipotezidir. “Sigara kansere yol açar” bir basit hipotez örneğidir.  </a:t>
            </a:r>
          </a:p>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Karmaşık hipotez: </a:t>
            </a:r>
            <a:r>
              <a:rPr lang="tr-TR" sz="2400" dirty="0">
                <a:latin typeface="Times New Roman" panose="02020603050405020304" pitchFamily="18" charset="0"/>
                <a:cs typeface="Times New Roman" panose="02020603050405020304" pitchFamily="18" charset="0"/>
              </a:rPr>
              <a:t>Birden fazla bağımsız değişken içeren hipotezdir. “Sigara ve alkol kanser ve akciğer hastalıklarına yol açar” hipotezi karmaşık bir hipotezdir.  </a:t>
            </a:r>
          </a:p>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Boş hipotez: </a:t>
            </a:r>
            <a:r>
              <a:rPr lang="tr-TR" sz="2400" dirty="0">
                <a:latin typeface="Times New Roman" panose="02020603050405020304" pitchFamily="18" charset="0"/>
                <a:cs typeface="Times New Roman" panose="02020603050405020304" pitchFamily="18" charset="0"/>
              </a:rPr>
              <a:t>çalışma hipotezinin olumlu ifadesine aykırıdır. Boş hipoteze göre bağımlı değişken ile bağımsız değişken arasında bir ilişki yoktur.  </a:t>
            </a:r>
          </a:p>
        </p:txBody>
      </p:sp>
    </p:spTree>
    <p:extLst>
      <p:ext uri="{BB962C8B-B14F-4D97-AF65-F5344CB8AC3E}">
        <p14:creationId xmlns:p14="http://schemas.microsoft.com/office/powerpoint/2010/main" val="306607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1B3EEC4C-B39F-45B2-B799-E21AF87138E9}"/>
              </a:ext>
            </a:extLst>
          </p:cNvPr>
          <p:cNvSpPr/>
          <p:nvPr/>
        </p:nvSpPr>
        <p:spPr>
          <a:xfrm>
            <a:off x="152864" y="228600"/>
            <a:ext cx="10982180" cy="5565947"/>
          </a:xfrm>
          <a:prstGeom prst="rect">
            <a:avLst/>
          </a:prstGeom>
        </p:spPr>
        <p:txBody>
          <a:bodyPr wrap="square">
            <a:spAutoFit/>
          </a:bodyPr>
          <a:lstStyle/>
          <a:p>
            <a:pPr marL="285750" indent="-285750" algn="just" defTabSz="914400">
              <a:lnSpc>
                <a:spcPct val="150000"/>
              </a:lnSpc>
              <a:buFont typeface="Arial" panose="020B0604020202020204" pitchFamily="34" charset="0"/>
              <a:buChar char="•"/>
            </a:pPr>
            <a:r>
              <a:rPr lang="tr-TR" sz="2400" b="1" dirty="0">
                <a:solidFill>
                  <a:srgbClr val="FF0000"/>
                </a:solidFill>
                <a:latin typeface="Times New Roman" panose="02020603050405020304" pitchFamily="18" charset="0"/>
                <a:cs typeface="Times New Roman" panose="02020603050405020304" pitchFamily="18" charset="0"/>
              </a:rPr>
              <a:t>Alternatif hipotez: </a:t>
            </a:r>
            <a:r>
              <a:rPr lang="tr-TR" sz="2400" dirty="0">
                <a:solidFill>
                  <a:prstClr val="black"/>
                </a:solidFill>
                <a:latin typeface="Times New Roman" panose="02020603050405020304" pitchFamily="18" charset="0"/>
                <a:cs typeface="Times New Roman" panose="02020603050405020304" pitchFamily="18" charset="0"/>
              </a:rPr>
              <a:t>Öncelikle birçok hipotez seçilir; aralarında daha uygulanabilir ve en verimli hipotez seçilir. Bu hipotez türü daha önce formüle edilmiş hipotezdeki değişiklikler nedeniyle ortaya çıkmaktadır. . </a:t>
            </a:r>
          </a:p>
          <a:p>
            <a:pPr marL="285750" indent="-285750" algn="just" defTabSz="914400">
              <a:lnSpc>
                <a:spcPct val="150000"/>
              </a:lnSpc>
              <a:buFont typeface="Arial" panose="020B0604020202020204" pitchFamily="34" charset="0"/>
              <a:buChar char="•"/>
            </a:pPr>
            <a:r>
              <a:rPr lang="tr-TR" sz="2400" b="1" dirty="0">
                <a:solidFill>
                  <a:srgbClr val="FF0000"/>
                </a:solidFill>
                <a:latin typeface="Times New Roman" panose="02020603050405020304" pitchFamily="18" charset="0"/>
                <a:cs typeface="Times New Roman" panose="02020603050405020304" pitchFamily="18" charset="0"/>
              </a:rPr>
              <a:t>Mantıksal hipotez: </a:t>
            </a:r>
            <a:r>
              <a:rPr lang="tr-TR" sz="2400" dirty="0">
                <a:solidFill>
                  <a:prstClr val="black"/>
                </a:solidFill>
                <a:latin typeface="Times New Roman" panose="02020603050405020304" pitchFamily="18" charset="0"/>
                <a:cs typeface="Times New Roman" panose="02020603050405020304" pitchFamily="18" charset="0"/>
              </a:rPr>
              <a:t>Sadece mantık ilkelerini içeren hipotezdir.  </a:t>
            </a:r>
          </a:p>
          <a:p>
            <a:pPr marL="285750" indent="-285750" algn="just" defTabSz="914400">
              <a:lnSpc>
                <a:spcPct val="150000"/>
              </a:lnSpc>
              <a:buFont typeface="Arial" panose="020B0604020202020204" pitchFamily="34" charset="0"/>
              <a:buChar char="•"/>
            </a:pPr>
            <a:r>
              <a:rPr lang="tr-TR" sz="2400" b="1" dirty="0">
                <a:solidFill>
                  <a:srgbClr val="FF0000"/>
                </a:solidFill>
                <a:latin typeface="Times New Roman" panose="02020603050405020304" pitchFamily="18" charset="0"/>
                <a:cs typeface="Times New Roman" panose="02020603050405020304" pitchFamily="18" charset="0"/>
              </a:rPr>
              <a:t>İstatistiksel hipotez: </a:t>
            </a:r>
            <a:r>
              <a:rPr lang="tr-TR" sz="2400" dirty="0">
                <a:solidFill>
                  <a:prstClr val="black"/>
                </a:solidFill>
                <a:latin typeface="Times New Roman" panose="02020603050405020304" pitchFamily="18" charset="0"/>
                <a:cs typeface="Times New Roman" panose="02020603050405020304" pitchFamily="18" charset="0"/>
              </a:rPr>
              <a:t>İstatistiksel olarak doğrulanabilecek bir hipotez istatistiksel hipotez olarak adlandırılır. Doğru veya yanlış kavramları yerine sonuç istatistiksel veriye bağlanır. </a:t>
            </a:r>
          </a:p>
          <a:p>
            <a:pPr marL="285750" indent="-285750" algn="just" defTabSz="914400">
              <a:lnSpc>
                <a:spcPct val="150000"/>
              </a:lnSpc>
              <a:buFont typeface="Arial" panose="020B0604020202020204" pitchFamily="34" charset="0"/>
              <a:buChar char="•"/>
            </a:pPr>
            <a:r>
              <a:rPr lang="tr-TR" sz="2400" b="1" dirty="0">
                <a:solidFill>
                  <a:srgbClr val="FF0000"/>
                </a:solidFill>
                <a:latin typeface="Times New Roman" panose="02020603050405020304" pitchFamily="18" charset="0"/>
                <a:cs typeface="Times New Roman" panose="02020603050405020304" pitchFamily="18" charset="0"/>
              </a:rPr>
              <a:t>Ampirik Hipotez</a:t>
            </a:r>
            <a:r>
              <a:rPr lang="tr-TR" sz="2400" b="1" dirty="0">
                <a:solidFill>
                  <a:prstClr val="black"/>
                </a:solidFill>
                <a:latin typeface="Times New Roman" panose="02020603050405020304" pitchFamily="18" charset="0"/>
                <a:cs typeface="Times New Roman" panose="02020603050405020304" pitchFamily="18" charset="0"/>
              </a:rPr>
              <a:t>; </a:t>
            </a:r>
            <a:r>
              <a:rPr lang="tr-TR" sz="2400" dirty="0">
                <a:solidFill>
                  <a:prstClr val="black"/>
                </a:solidFill>
                <a:latin typeface="Times New Roman" panose="02020603050405020304" pitchFamily="18" charset="0"/>
                <a:cs typeface="Times New Roman" panose="02020603050405020304" pitchFamily="18" charset="0"/>
              </a:rPr>
              <a:t>Ampirik, delile dayandırılan anlamına gelir. Ampirik bilgi, deney ve gözlem sonucu olmuş bir bilgidir. Bilimsel yöntemde ampirik kelime, gözlem ve deney kullanılarak test edilebilen çalışma hipotezinin kullanımını ifade eder</a:t>
            </a:r>
          </a:p>
        </p:txBody>
      </p:sp>
    </p:spTree>
    <p:extLst>
      <p:ext uri="{BB962C8B-B14F-4D97-AF65-F5344CB8AC3E}">
        <p14:creationId xmlns:p14="http://schemas.microsoft.com/office/powerpoint/2010/main" val="350522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2ADD9127-EC5F-4505-842D-8D70F32475F4}"/>
              </a:ext>
            </a:extLst>
          </p:cNvPr>
          <p:cNvSpPr txBox="1"/>
          <p:nvPr/>
        </p:nvSpPr>
        <p:spPr>
          <a:xfrm>
            <a:off x="3609173" y="143807"/>
            <a:ext cx="3979416" cy="530895"/>
          </a:xfrm>
          <a:prstGeom prst="rect">
            <a:avLst/>
          </a:prstGeom>
          <a:noFill/>
        </p:spPr>
        <p:txBody>
          <a:bodyPr wrap="square">
            <a:spAutoFit/>
          </a:bodyPr>
          <a:lstStyle/>
          <a:p>
            <a:r>
              <a:rPr lang="tr-TR" sz="2800" b="1" dirty="0">
                <a:solidFill>
                  <a:srgbClr val="FF0000"/>
                </a:solidFill>
                <a:latin typeface="Times New Roman" panose="02020603050405020304" pitchFamily="18" charset="0"/>
                <a:cs typeface="Times New Roman" panose="02020603050405020304" pitchFamily="18" charset="0"/>
              </a:rPr>
              <a:t>ARAŞTIRMA NEDİR?</a:t>
            </a:r>
          </a:p>
        </p:txBody>
      </p:sp>
      <p:sp>
        <p:nvSpPr>
          <p:cNvPr id="9" name="Metin kutusu 8">
            <a:extLst>
              <a:ext uri="{FF2B5EF4-FFF2-40B4-BE49-F238E27FC236}">
                <a16:creationId xmlns:a16="http://schemas.microsoft.com/office/drawing/2014/main" id="{EC548347-BB67-4602-8812-713428DE9C8D}"/>
              </a:ext>
            </a:extLst>
          </p:cNvPr>
          <p:cNvSpPr txBox="1"/>
          <p:nvPr/>
        </p:nvSpPr>
        <p:spPr>
          <a:xfrm>
            <a:off x="609631" y="1009038"/>
            <a:ext cx="9978500" cy="1883657"/>
          </a:xfrm>
          <a:prstGeom prst="rect">
            <a:avLst/>
          </a:prstGeom>
          <a:noFill/>
        </p:spPr>
        <p:txBody>
          <a:bodyPr wrap="square">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Araştırma teriminin pek çok tanımı yapılmıştır. </a:t>
            </a:r>
            <a:r>
              <a:rPr lang="tr-TR" sz="2000" dirty="0" err="1">
                <a:latin typeface="Times New Roman" panose="02020603050405020304" pitchFamily="18" charset="0"/>
                <a:cs typeface="Times New Roman" panose="02020603050405020304" pitchFamily="18" charset="0"/>
              </a:rPr>
              <a:t>TDK’na</a:t>
            </a:r>
            <a:r>
              <a:rPr lang="tr-TR" sz="2000" dirty="0">
                <a:latin typeface="Times New Roman" panose="02020603050405020304" pitchFamily="18" charset="0"/>
                <a:cs typeface="Times New Roman" panose="02020603050405020304" pitchFamily="18" charset="0"/>
              </a:rPr>
              <a:t> ( Türk Dil Kurumu) göre; “Bilimle ve sanatla ilgili olarak yapılan yöntemli çalışma olarak “ tanımlanmıştır. </a:t>
            </a:r>
            <a:r>
              <a:rPr lang="tr-TR" sz="2000" dirty="0" err="1">
                <a:latin typeface="Times New Roman" panose="02020603050405020304" pitchFamily="18" charset="0"/>
                <a:cs typeface="Times New Roman" panose="02020603050405020304" pitchFamily="18" charset="0"/>
              </a:rPr>
              <a:t>Karasar’a</a:t>
            </a:r>
            <a:r>
              <a:rPr lang="tr-TR" sz="2000" dirty="0">
                <a:latin typeface="Times New Roman" panose="02020603050405020304" pitchFamily="18" charset="0"/>
                <a:cs typeface="Times New Roman" panose="02020603050405020304" pitchFamily="18" charset="0"/>
              </a:rPr>
              <a:t> göre; “Araştırma sorunlara güvenilir çözümler aramak amacıyla, planlı ve sistemli olarak, verilerin toplanması, çözümlenmesi, yorumlanarak değerlendirilmesi ve rapor edilmesi sürecidir.</a:t>
            </a:r>
          </a:p>
        </p:txBody>
      </p:sp>
      <p:sp>
        <p:nvSpPr>
          <p:cNvPr id="11" name="Metin kutusu 10">
            <a:extLst>
              <a:ext uri="{FF2B5EF4-FFF2-40B4-BE49-F238E27FC236}">
                <a16:creationId xmlns:a16="http://schemas.microsoft.com/office/drawing/2014/main" id="{220150ED-4313-4BD9-8353-1F23A9521747}"/>
              </a:ext>
            </a:extLst>
          </p:cNvPr>
          <p:cNvSpPr txBox="1"/>
          <p:nvPr/>
        </p:nvSpPr>
        <p:spPr>
          <a:xfrm>
            <a:off x="690239" y="3361029"/>
            <a:ext cx="9723268" cy="1883657"/>
          </a:xfrm>
          <a:prstGeom prst="rect">
            <a:avLst/>
          </a:prstGeom>
          <a:noFill/>
        </p:spPr>
        <p:txBody>
          <a:bodyPr wrap="square">
            <a:spAutoFit/>
          </a:bodyPr>
          <a:lstStyle/>
          <a:p>
            <a:pPr algn="just">
              <a:lnSpc>
                <a:spcPct val="150000"/>
              </a:lnSpc>
            </a:pPr>
            <a:r>
              <a:rPr lang="tr-TR" sz="2000" b="0" i="0" dirty="0">
                <a:solidFill>
                  <a:srgbClr val="333333"/>
                </a:solidFill>
                <a:effectLst/>
                <a:latin typeface="Times New Roman" panose="02020603050405020304" pitchFamily="18" charset="0"/>
                <a:cs typeface="Times New Roman" panose="02020603050405020304" pitchFamily="18" charset="0"/>
              </a:rPr>
              <a:t>Araştırma, günlük ve akademik hayatta sürdürdüğümüz bir etkinliktir. Günlük hayatta karar vermek ve bilgi edinmek için çeşitli araştırmalar yaparız. Bilimsel araştırmayı kapsayan akademik araştırma ise daha düzenli ve geniş aşamalı bir süreçtir. Bilimsel araştırma, günlük hayattaki araştırmadan farklı olarak bir içerik sunar.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20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1DD64373-6FDD-4CD2-90E9-13C651C7AF88}"/>
              </a:ext>
            </a:extLst>
          </p:cNvPr>
          <p:cNvSpPr/>
          <p:nvPr/>
        </p:nvSpPr>
        <p:spPr>
          <a:xfrm>
            <a:off x="517554" y="466611"/>
            <a:ext cx="10617489" cy="4457952"/>
          </a:xfrm>
          <a:prstGeom prst="rect">
            <a:avLst/>
          </a:prstGeom>
        </p:spPr>
        <p:txBody>
          <a:bodyPr wrap="square">
            <a:spAutoFit/>
          </a:bodyPr>
          <a:lstStyle/>
          <a:p>
            <a:pPr algn="just" defTabSz="914400">
              <a:lnSpc>
                <a:spcPct val="150000"/>
              </a:lnSpc>
            </a:pPr>
            <a:r>
              <a:rPr lang="tr-TR" sz="2400" b="1" dirty="0">
                <a:solidFill>
                  <a:srgbClr val="FF0000"/>
                </a:solidFill>
                <a:latin typeface="Times New Roman" panose="02020603050405020304" pitchFamily="18" charset="0"/>
                <a:cs typeface="Times New Roman" panose="02020603050405020304" pitchFamily="18" charset="0"/>
              </a:rPr>
              <a:t>5. Araştırma Yöntem ve Modelini Belirleme </a:t>
            </a:r>
          </a:p>
          <a:p>
            <a:pPr algn="just" defTabSz="914400">
              <a:lnSpc>
                <a:spcPct val="150000"/>
              </a:lnSpc>
            </a:pPr>
            <a:r>
              <a:rPr lang="tr-TR" sz="2400" dirty="0">
                <a:solidFill>
                  <a:prstClr val="black"/>
                </a:solidFill>
                <a:latin typeface="Times New Roman" panose="02020603050405020304" pitchFamily="18" charset="0"/>
                <a:cs typeface="Times New Roman" panose="02020603050405020304" pitchFamily="18" charset="0"/>
              </a:rPr>
              <a:t> </a:t>
            </a:r>
          </a:p>
          <a:p>
            <a:pPr algn="just" defTabSz="914400">
              <a:lnSpc>
                <a:spcPct val="150000"/>
              </a:lnSpc>
            </a:pPr>
            <a:r>
              <a:rPr lang="tr-TR" sz="2400" dirty="0">
                <a:solidFill>
                  <a:prstClr val="black"/>
                </a:solidFill>
                <a:latin typeface="Times New Roman" panose="02020603050405020304" pitchFamily="18" charset="0"/>
                <a:cs typeface="Times New Roman" panose="02020603050405020304" pitchFamily="18" charset="0"/>
              </a:rPr>
              <a:t>Bu safhada, belirlenen konunun araştırılmasında izlenecek usulün kararlaştırılması yapılır. Araştırmada hangi verilere ihtiyaç var, bu veriler hangi şartlarda ve nasıl bir yöntemle elde edileceği belirlenir. Burada kastedilen yöntem veri toplama ve bu verileri analiz metodunu ifade etmektedir. Araştırmanın türüne göre verilerin nasıl elde edileceği ve bu süreçte uyulması gereken esaslar bilimsel metotlara oturtulur. Araştırmalar kendi içerisinde farklı şekillerde sıralanabilmektedir.</a:t>
            </a:r>
          </a:p>
        </p:txBody>
      </p:sp>
    </p:spTree>
    <p:extLst>
      <p:ext uri="{BB962C8B-B14F-4D97-AF65-F5344CB8AC3E}">
        <p14:creationId xmlns:p14="http://schemas.microsoft.com/office/powerpoint/2010/main" val="77188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24B26769-8827-4499-AB70-5D51AE1CBA97}"/>
              </a:ext>
            </a:extLst>
          </p:cNvPr>
          <p:cNvSpPr/>
          <p:nvPr/>
        </p:nvSpPr>
        <p:spPr>
          <a:xfrm>
            <a:off x="446090" y="415029"/>
            <a:ext cx="10553343" cy="4893647"/>
          </a:xfrm>
          <a:prstGeom prst="rect">
            <a:avLst/>
          </a:prstGeom>
        </p:spPr>
        <p:txBody>
          <a:bodyPr wrap="square">
            <a:spAutoFit/>
          </a:bodyPr>
          <a:lstStyle/>
          <a:p>
            <a:pPr defTabSz="914400"/>
            <a:r>
              <a:rPr lang="tr-TR" sz="2400" b="1" dirty="0">
                <a:solidFill>
                  <a:srgbClr val="FF0000"/>
                </a:solidFill>
                <a:latin typeface="Times New Roman" panose="02020603050405020304" pitchFamily="18" charset="0"/>
                <a:cs typeface="Times New Roman" panose="02020603050405020304" pitchFamily="18" charset="0"/>
              </a:rPr>
              <a:t>1. Araştırma düzeyine göre  </a:t>
            </a:r>
          </a:p>
          <a:p>
            <a:pPr marL="457200" indent="-457200" algn="just" defTabSz="914400">
              <a:buAutoNum type="alphaLcParenR"/>
            </a:pPr>
            <a:r>
              <a:rPr lang="tr-TR" sz="2400" b="1" dirty="0">
                <a:solidFill>
                  <a:prstClr val="black"/>
                </a:solidFill>
                <a:latin typeface="Times New Roman" panose="02020603050405020304" pitchFamily="18" charset="0"/>
                <a:cs typeface="Times New Roman" panose="02020603050405020304" pitchFamily="18" charset="0"/>
              </a:rPr>
              <a:t>Teori üreten araştırmalar-Temel araştırmalar: </a:t>
            </a:r>
            <a:r>
              <a:rPr lang="tr-TR" sz="2400" dirty="0">
                <a:solidFill>
                  <a:prstClr val="black"/>
                </a:solidFill>
                <a:latin typeface="Times New Roman" panose="02020603050405020304" pitchFamily="18" charset="0"/>
                <a:cs typeface="Times New Roman" panose="02020603050405020304" pitchFamily="18" charset="0"/>
              </a:rPr>
              <a:t>Mevcut bilgi veri tabanını genişletmek ve bilinmeyenleri ortaya çıkarmak amacıyla yapılan araştırmalardır)  </a:t>
            </a:r>
          </a:p>
          <a:p>
            <a:pPr marL="457200" indent="-457200" algn="just" defTabSz="914400">
              <a:buAutoNum type="alphaLcParenR"/>
            </a:pPr>
            <a:endParaRPr lang="tr-TR" sz="2400" dirty="0">
              <a:solidFill>
                <a:prstClr val="black"/>
              </a:solidFill>
              <a:latin typeface="Times New Roman" panose="02020603050405020304" pitchFamily="18" charset="0"/>
              <a:cs typeface="Times New Roman" panose="02020603050405020304" pitchFamily="18" charset="0"/>
            </a:endParaRPr>
          </a:p>
          <a:p>
            <a:pPr algn="just" defTabSz="914400"/>
            <a:r>
              <a:rPr lang="tr-TR" sz="2400" b="1" dirty="0">
                <a:solidFill>
                  <a:prstClr val="black"/>
                </a:solidFill>
                <a:latin typeface="Times New Roman" panose="02020603050405020304" pitchFamily="18" charset="0"/>
                <a:cs typeface="Times New Roman" panose="02020603050405020304" pitchFamily="18" charset="0"/>
              </a:rPr>
              <a:t>b) Teknoloji üreten araştırmalar-Uygulamalı araştırmalar. (Uygulamalı Araştırmalar): </a:t>
            </a:r>
            <a:r>
              <a:rPr lang="tr-TR" sz="2400" dirty="0">
                <a:solidFill>
                  <a:prstClr val="black"/>
                </a:solidFill>
                <a:latin typeface="Times New Roman" panose="02020603050405020304" pitchFamily="18" charset="0"/>
                <a:cs typeface="Times New Roman" panose="02020603050405020304" pitchFamily="18" charset="0"/>
              </a:rPr>
              <a:t>İşleme dayalı, problem çözücü ve daha çok Ar-Ge olarak bilinen iyileştirici türden araştırmalardır) </a:t>
            </a:r>
          </a:p>
          <a:p>
            <a:pPr defTabSz="914400"/>
            <a:endParaRPr lang="tr-TR" sz="1200" dirty="0">
              <a:solidFill>
                <a:prstClr val="black"/>
              </a:solidFill>
              <a:latin typeface="Times New Roman" panose="02020603050405020304" pitchFamily="18" charset="0"/>
              <a:cs typeface="Times New Roman" panose="02020603050405020304" pitchFamily="18" charset="0"/>
            </a:endParaRPr>
          </a:p>
          <a:p>
            <a:pPr marL="457200" indent="-457200" defTabSz="914400">
              <a:buFontTx/>
              <a:buAutoNum type="arabicPeriod" startAt="2"/>
            </a:pPr>
            <a:r>
              <a:rPr lang="tr-TR" sz="2400" b="1" dirty="0">
                <a:solidFill>
                  <a:srgbClr val="FF0000"/>
                </a:solidFill>
                <a:latin typeface="Times New Roman" panose="02020603050405020304" pitchFamily="18" charset="0"/>
                <a:cs typeface="Times New Roman" panose="02020603050405020304" pitchFamily="18" charset="0"/>
              </a:rPr>
              <a:t>Araştırmanın amacına göre  </a:t>
            </a:r>
          </a:p>
          <a:p>
            <a:pPr defTabSz="914400"/>
            <a:r>
              <a:rPr lang="tr-TR" sz="2400" b="1" dirty="0">
                <a:solidFill>
                  <a:prstClr val="black"/>
                </a:solidFill>
                <a:latin typeface="Times New Roman" panose="02020603050405020304" pitchFamily="18" charset="0"/>
                <a:cs typeface="Times New Roman" panose="02020603050405020304" pitchFamily="18" charset="0"/>
              </a:rPr>
              <a:t>a) Nedir-nasıldır?  b) Neden? </a:t>
            </a:r>
          </a:p>
          <a:p>
            <a:pPr defTabSz="914400"/>
            <a:endParaRPr lang="tr-TR" sz="1200" dirty="0">
              <a:solidFill>
                <a:prstClr val="black"/>
              </a:solidFill>
              <a:latin typeface="Times New Roman" panose="02020603050405020304" pitchFamily="18" charset="0"/>
              <a:cs typeface="Times New Roman" panose="02020603050405020304" pitchFamily="18" charset="0"/>
            </a:endParaRPr>
          </a:p>
          <a:p>
            <a:pPr defTabSz="914400"/>
            <a:r>
              <a:rPr lang="tr-TR" sz="2400" b="1" dirty="0">
                <a:solidFill>
                  <a:srgbClr val="FF0000"/>
                </a:solidFill>
                <a:latin typeface="Times New Roman" panose="02020603050405020304" pitchFamily="18" charset="0"/>
                <a:cs typeface="Times New Roman" panose="02020603050405020304" pitchFamily="18" charset="0"/>
              </a:rPr>
              <a:t>3. Veri toplama yöntemine göre  </a:t>
            </a:r>
          </a:p>
          <a:p>
            <a:pPr algn="just" defTabSz="914400"/>
            <a:r>
              <a:rPr lang="tr-TR" sz="2400" b="1" dirty="0">
                <a:solidFill>
                  <a:prstClr val="black"/>
                </a:solidFill>
                <a:latin typeface="Times New Roman" panose="02020603050405020304" pitchFamily="18" charset="0"/>
                <a:cs typeface="Times New Roman" panose="02020603050405020304" pitchFamily="18" charset="0"/>
              </a:rPr>
              <a:t>a) Anket yöntemi  b) Gözlem yöntemi  c) Görüşme yöntemi  d) Deney yöntemi  e) Tarama yöntemi  f) Belgesel tarama yöntemi  g) Bilgi arama</a:t>
            </a:r>
          </a:p>
        </p:txBody>
      </p:sp>
    </p:spTree>
    <p:extLst>
      <p:ext uri="{BB962C8B-B14F-4D97-AF65-F5344CB8AC3E}">
        <p14:creationId xmlns:p14="http://schemas.microsoft.com/office/powerpoint/2010/main" val="262082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Resim 7">
            <a:extLst>
              <a:ext uri="{FF2B5EF4-FFF2-40B4-BE49-F238E27FC236}">
                <a16:creationId xmlns:a16="http://schemas.microsoft.com/office/drawing/2014/main" id="{E5B8DDDC-02BD-4046-8B99-EC29ABCA0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696" y="479992"/>
            <a:ext cx="8666338" cy="5692208"/>
          </a:xfrm>
          <a:prstGeom prst="rect">
            <a:avLst/>
          </a:prstGeom>
        </p:spPr>
      </p:pic>
    </p:spTree>
    <p:extLst>
      <p:ext uri="{BB962C8B-B14F-4D97-AF65-F5344CB8AC3E}">
        <p14:creationId xmlns:p14="http://schemas.microsoft.com/office/powerpoint/2010/main" val="414070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Resim 7">
            <a:extLst>
              <a:ext uri="{FF2B5EF4-FFF2-40B4-BE49-F238E27FC236}">
                <a16:creationId xmlns:a16="http://schemas.microsoft.com/office/drawing/2014/main" id="{327D26F4-2146-41CC-A748-98947F503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999" y="298422"/>
            <a:ext cx="7931459" cy="6363854"/>
          </a:xfrm>
          <a:prstGeom prst="rect">
            <a:avLst/>
          </a:prstGeom>
        </p:spPr>
      </p:pic>
    </p:spTree>
    <p:extLst>
      <p:ext uri="{BB962C8B-B14F-4D97-AF65-F5344CB8AC3E}">
        <p14:creationId xmlns:p14="http://schemas.microsoft.com/office/powerpoint/2010/main" val="160005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F5DCD62D-6841-4BCD-A559-7CDB64077201}"/>
              </a:ext>
            </a:extLst>
          </p:cNvPr>
          <p:cNvSpPr/>
          <p:nvPr/>
        </p:nvSpPr>
        <p:spPr>
          <a:xfrm>
            <a:off x="651951" y="403700"/>
            <a:ext cx="10090030" cy="2795958"/>
          </a:xfrm>
          <a:prstGeom prst="rect">
            <a:avLst/>
          </a:prstGeom>
        </p:spPr>
        <p:txBody>
          <a:bodyPr wrap="square">
            <a:spAutoFit/>
          </a:bodyPr>
          <a:lstStyle/>
          <a:p>
            <a:pPr algn="just" defTabSz="914400">
              <a:lnSpc>
                <a:spcPct val="150000"/>
              </a:lnSpc>
            </a:pPr>
            <a:r>
              <a:rPr lang="tr-TR" sz="2400" b="1" dirty="0">
                <a:solidFill>
                  <a:srgbClr val="FF0000"/>
                </a:solidFill>
                <a:latin typeface="Times New Roman" panose="02020603050405020304" pitchFamily="18" charset="0"/>
                <a:cs typeface="Times New Roman" panose="02020603050405020304" pitchFamily="18" charset="0"/>
              </a:rPr>
              <a:t>Yazılım Mühendisliği alanında Bilimsel Araştırmalarda, </a:t>
            </a:r>
          </a:p>
          <a:p>
            <a:pPr algn="just" defTabSz="914400">
              <a:lnSpc>
                <a:spcPct val="150000"/>
              </a:lnSpc>
            </a:pPr>
            <a:r>
              <a:rPr lang="tr-TR" sz="2400" b="1" dirty="0">
                <a:solidFill>
                  <a:prstClr val="black"/>
                </a:solidFill>
                <a:latin typeface="Times New Roman" panose="02020603050405020304" pitchFamily="18" charset="0"/>
                <a:cs typeface="Times New Roman" panose="02020603050405020304" pitchFamily="18" charset="0"/>
              </a:rPr>
              <a:t>1) </a:t>
            </a:r>
            <a:r>
              <a:rPr lang="tr-TR" sz="2400" dirty="0">
                <a:solidFill>
                  <a:prstClr val="black"/>
                </a:solidFill>
                <a:latin typeface="Times New Roman" panose="02020603050405020304" pitchFamily="18" charset="0"/>
                <a:cs typeface="Times New Roman" panose="02020603050405020304" pitchFamily="18" charset="0"/>
              </a:rPr>
              <a:t>Bilgisayar teknolojileri/yazılımsal çalışmalar</a:t>
            </a:r>
          </a:p>
          <a:p>
            <a:pPr algn="just" defTabSz="914400">
              <a:lnSpc>
                <a:spcPct val="150000"/>
              </a:lnSpc>
            </a:pPr>
            <a:r>
              <a:rPr lang="tr-TR" sz="2400" b="1" dirty="0">
                <a:solidFill>
                  <a:prstClr val="black"/>
                </a:solidFill>
                <a:latin typeface="Times New Roman" panose="02020603050405020304" pitchFamily="18" charset="0"/>
                <a:cs typeface="Times New Roman" panose="02020603050405020304" pitchFamily="18" charset="0"/>
              </a:rPr>
              <a:t>2) </a:t>
            </a:r>
            <a:r>
              <a:rPr lang="tr-TR" sz="2400" dirty="0">
                <a:solidFill>
                  <a:prstClr val="black"/>
                </a:solidFill>
                <a:latin typeface="Times New Roman" panose="02020603050405020304" pitchFamily="18" charset="0"/>
                <a:cs typeface="Times New Roman" panose="02020603050405020304" pitchFamily="18" charset="0"/>
              </a:rPr>
              <a:t>Sayısal çalışmalar  </a:t>
            </a:r>
          </a:p>
          <a:p>
            <a:pPr algn="just" defTabSz="914400">
              <a:lnSpc>
                <a:spcPct val="150000"/>
              </a:lnSpc>
            </a:pPr>
            <a:r>
              <a:rPr lang="tr-TR" sz="2400" b="1" dirty="0">
                <a:solidFill>
                  <a:prstClr val="black"/>
                </a:solidFill>
                <a:latin typeface="Times New Roman" panose="02020603050405020304" pitchFamily="18" charset="0"/>
                <a:cs typeface="Times New Roman" panose="02020603050405020304" pitchFamily="18" charset="0"/>
              </a:rPr>
              <a:t>3) </a:t>
            </a:r>
            <a:r>
              <a:rPr lang="tr-TR" sz="2400" dirty="0">
                <a:solidFill>
                  <a:prstClr val="black"/>
                </a:solidFill>
                <a:latin typeface="Times New Roman" panose="02020603050405020304" pitchFamily="18" charset="0"/>
                <a:cs typeface="Times New Roman" panose="02020603050405020304" pitchFamily="18" charset="0"/>
              </a:rPr>
              <a:t>Bilgisayar teknolojileri/yazılımsal ve sayısal çalışmanın bir arada yürütüldüğü çalışmalar yapılmaktadır.</a:t>
            </a:r>
          </a:p>
        </p:txBody>
      </p:sp>
      <p:sp>
        <p:nvSpPr>
          <p:cNvPr id="9" name="Dikdörtgen 8">
            <a:extLst>
              <a:ext uri="{FF2B5EF4-FFF2-40B4-BE49-F238E27FC236}">
                <a16:creationId xmlns:a16="http://schemas.microsoft.com/office/drawing/2014/main" id="{18EB8B5B-4B04-4786-AA1D-E2B6433F80F7}"/>
              </a:ext>
            </a:extLst>
          </p:cNvPr>
          <p:cNvSpPr/>
          <p:nvPr/>
        </p:nvSpPr>
        <p:spPr>
          <a:xfrm>
            <a:off x="657450" y="3398573"/>
            <a:ext cx="10084531" cy="3349956"/>
          </a:xfrm>
          <a:prstGeom prst="rect">
            <a:avLst/>
          </a:prstGeom>
        </p:spPr>
        <p:txBody>
          <a:bodyPr wrap="square">
            <a:spAutoFit/>
          </a:bodyPr>
          <a:lstStyle/>
          <a:p>
            <a:pPr algn="just" defTabSz="914400">
              <a:lnSpc>
                <a:spcPct val="150000"/>
              </a:lnSpc>
            </a:pPr>
            <a:r>
              <a:rPr lang="tr-TR" sz="2400" dirty="0">
                <a:solidFill>
                  <a:prstClr val="black"/>
                </a:solidFill>
                <a:latin typeface="Times New Roman" panose="02020603050405020304" pitchFamily="18" charset="0"/>
                <a:cs typeface="Times New Roman" panose="02020603050405020304" pitchFamily="18" charset="0"/>
              </a:rPr>
              <a:t>Bilgisayar teknolojileri/yazılımsal ve/veya sayısal çalışmaların optimizasyonu için yapay sinir ağları, genetik algoritma gibi bir çok optimizasyon teknikleri kullanılmaktadır. Bilgisayar teknolojileri/yazılımsal çalışmalar için uygun bir hata analizi yapılmalıdır. Sayısal çalışmalar yapılırken sayısal çalışmanın Bilgisayar teknolojileri/yazılımsal çalışma ile mutlaka doğrulanması gerekmektedir</a:t>
            </a:r>
          </a:p>
        </p:txBody>
      </p:sp>
    </p:spTree>
    <p:extLst>
      <p:ext uri="{BB962C8B-B14F-4D97-AF65-F5344CB8AC3E}">
        <p14:creationId xmlns:p14="http://schemas.microsoft.com/office/powerpoint/2010/main" val="168883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646B9E96-6AE2-4A47-95BF-A3FDF4E12283}"/>
              </a:ext>
            </a:extLst>
          </p:cNvPr>
          <p:cNvSpPr/>
          <p:nvPr/>
        </p:nvSpPr>
        <p:spPr>
          <a:xfrm>
            <a:off x="43180" y="0"/>
            <a:ext cx="11091863" cy="6119945"/>
          </a:xfrm>
          <a:prstGeom prst="rect">
            <a:avLst/>
          </a:prstGeom>
        </p:spPr>
        <p:txBody>
          <a:bodyPr wrap="square">
            <a:sp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6. Verilerin Toplanması ve Analizi </a:t>
            </a:r>
          </a:p>
          <a:p>
            <a:pPr algn="just">
              <a:lnSpc>
                <a:spcPct val="150000"/>
              </a:lnSpc>
            </a:pPr>
            <a:r>
              <a:rPr lang="tr-TR" sz="1200"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Belirli amaçlar için toplanan bilgilere veri denir. Araştırmacının belirlediği probleme en uygun çözümü bulabilmesi uygun veri toplama yöntemi seçmesine bağlıdır. Bu yöntemler seçilirken literatür taraması önemli rol oynayacaktır. </a:t>
            </a:r>
          </a:p>
          <a:p>
            <a:pPr algn="just">
              <a:lnSpc>
                <a:spcPct val="150000"/>
              </a:lnSpc>
            </a:pPr>
            <a:r>
              <a:rPr lang="tr-TR" sz="2400" dirty="0">
                <a:latin typeface="Times New Roman" panose="02020603050405020304" pitchFamily="18" charset="0"/>
                <a:cs typeface="Times New Roman" panose="02020603050405020304" pitchFamily="18" charset="0"/>
              </a:rPr>
              <a:t> </a:t>
            </a:r>
          </a:p>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7. Sonuçların, bulguların, yorumlanması </a:t>
            </a:r>
          </a:p>
          <a:p>
            <a:pPr algn="just">
              <a:lnSpc>
                <a:spcPct val="150000"/>
              </a:lnSpc>
            </a:pPr>
            <a:r>
              <a:rPr lang="tr-TR" sz="1200"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Elde edilen veriler tablo, grafik vb. haline getirilerek eğilimler mevcut kuramsal bilgi ile yorumlanır ve literatürdeki veriler ile karşılaştırılır.  </a:t>
            </a:r>
          </a:p>
          <a:p>
            <a:pPr algn="just">
              <a:lnSpc>
                <a:spcPct val="150000"/>
              </a:lnSpc>
            </a:pPr>
            <a:r>
              <a:rPr lang="tr-TR" sz="2400" dirty="0">
                <a:latin typeface="Times New Roman" panose="02020603050405020304" pitchFamily="18" charset="0"/>
                <a:cs typeface="Times New Roman" panose="02020603050405020304" pitchFamily="18" charset="0"/>
              </a:rPr>
              <a:t> </a:t>
            </a:r>
          </a:p>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8. Bilimsel Araştırmaların Raporlaştırılması </a:t>
            </a:r>
          </a:p>
          <a:p>
            <a:pPr algn="just">
              <a:lnSpc>
                <a:spcPct val="150000"/>
              </a:lnSpc>
            </a:pPr>
            <a:r>
              <a:rPr lang="tr-TR" sz="1200"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Bilimsel Yazı Türleri aşağıda verilmiştir.</a:t>
            </a:r>
          </a:p>
        </p:txBody>
      </p:sp>
    </p:spTree>
    <p:extLst>
      <p:ext uri="{BB962C8B-B14F-4D97-AF65-F5344CB8AC3E}">
        <p14:creationId xmlns:p14="http://schemas.microsoft.com/office/powerpoint/2010/main" val="371602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C1F9E59E-679D-4B14-9E3C-5448E0832B07}"/>
              </a:ext>
            </a:extLst>
          </p:cNvPr>
          <p:cNvSpPr>
            <a:spLocks noGrp="1"/>
          </p:cNvSpPr>
          <p:nvPr>
            <p:ph type="title"/>
          </p:nvPr>
        </p:nvSpPr>
        <p:spPr/>
        <p:txBody>
          <a:bodyPr/>
          <a:lstStyle/>
          <a:p>
            <a:r>
              <a:rPr lang="tr-TR" dirty="0"/>
              <a:t>Teşekkürler</a:t>
            </a:r>
            <a:endParaRPr lang="en-US" dirty="0"/>
          </a:p>
        </p:txBody>
      </p:sp>
      <p:sp>
        <p:nvSpPr>
          <p:cNvPr id="11" name="Metin Yer Tutucusu 10">
            <a:extLst>
              <a:ext uri="{FF2B5EF4-FFF2-40B4-BE49-F238E27FC236}">
                <a16:creationId xmlns:a16="http://schemas.microsoft.com/office/drawing/2014/main" id="{BE61F8FF-26C8-482C-9F00-CADC6B92548A}"/>
              </a:ext>
            </a:extLst>
          </p:cNvPr>
          <p:cNvSpPr>
            <a:spLocks noGrp="1"/>
          </p:cNvSpPr>
          <p:nvPr>
            <p:ph type="body" idx="1"/>
          </p:nvPr>
        </p:nvSpPr>
        <p:spPr/>
        <p:txBody>
          <a:bodyPr>
            <a:normAutofit/>
          </a:bodyPr>
          <a:lstStyle/>
          <a:p>
            <a:r>
              <a:rPr lang="tr-TR" dirty="0"/>
              <a:t>Samsun Üniversitesi </a:t>
            </a:r>
            <a:br>
              <a:rPr lang="tr-TR" dirty="0"/>
            </a:br>
            <a:r>
              <a:rPr lang="tr-TR" dirty="0"/>
              <a:t>Uzaktan Eğitim Uygulama ve Araştırma Merkezi</a:t>
            </a:r>
          </a:p>
          <a:p>
            <a:r>
              <a:rPr lang="tr-TR" dirty="0"/>
              <a:t>Prof. Dr. Hüseyin DEMİR</a:t>
            </a:r>
            <a:br>
              <a:rPr lang="tr-TR" dirty="0"/>
            </a:br>
            <a:r>
              <a:rPr lang="tr-TR" dirty="0">
                <a:hlinkClick r:id="rId2"/>
              </a:rPr>
              <a:t>huseyin.demir@samsun.edu.tr</a:t>
            </a:r>
            <a:r>
              <a:rPr lang="tr-TR" dirty="0"/>
              <a:t> </a:t>
            </a:r>
            <a:endParaRPr lang="en-US" dirty="0"/>
          </a:p>
        </p:txBody>
      </p:sp>
      <p:sp>
        <p:nvSpPr>
          <p:cNvPr id="8"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9E5BA8D7-10E4-440C-A5E2-F6E3D19DDD0E}" type="datetime1">
              <a:rPr lang="tr-TR" smtClean="0"/>
              <a:t>18.10.2022</a:t>
            </a:fld>
            <a:endParaRPr lang="en-US" dirty="0"/>
          </a:p>
        </p:txBody>
      </p:sp>
      <p:sp>
        <p:nvSpPr>
          <p:cNvPr id="9"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7" name="Slayt Numarası Yer Tutucusu 6">
            <a:extLst>
              <a:ext uri="{FF2B5EF4-FFF2-40B4-BE49-F238E27FC236}">
                <a16:creationId xmlns:a16="http://schemas.microsoft.com/office/drawing/2014/main" id="{B8BD67F2-589B-48BC-B925-D23E4F9D6425}"/>
              </a:ext>
            </a:extLst>
          </p:cNvPr>
          <p:cNvSpPr>
            <a:spLocks noGrp="1"/>
          </p:cNvSpPr>
          <p:nvPr>
            <p:ph type="sldNum" sz="quarter" idx="12"/>
          </p:nvPr>
        </p:nvSpPr>
        <p:spPr/>
        <p:txBody>
          <a:bodyPr>
            <a:normAutofit lnSpcReduction="10000"/>
          </a:bodyPr>
          <a:lstStyle/>
          <a:p>
            <a:fld id="{87D468D8-26F9-4F97-AB6F-1957610B0A44}" type="slidenum">
              <a:rPr lang="en-US" smtClean="0"/>
              <a:t>26</a:t>
            </a:fld>
            <a:endParaRPr lang="en-US"/>
          </a:p>
        </p:txBody>
      </p:sp>
      <p:pic>
        <p:nvPicPr>
          <p:cNvPr id="12" name="Resim 11">
            <a:extLst>
              <a:ext uri="{FF2B5EF4-FFF2-40B4-BE49-F238E27FC236}">
                <a16:creationId xmlns:a16="http://schemas.microsoft.com/office/drawing/2014/main" id="{B53C03A8-6173-4C46-BB96-1D80670C534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p:spPr>
      </p:pic>
    </p:spTree>
    <p:extLst>
      <p:ext uri="{BB962C8B-B14F-4D97-AF65-F5344CB8AC3E}">
        <p14:creationId xmlns:p14="http://schemas.microsoft.com/office/powerpoint/2010/main" val="334017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11" name="Dikdörtgen 10">
            <a:extLst>
              <a:ext uri="{FF2B5EF4-FFF2-40B4-BE49-F238E27FC236}">
                <a16:creationId xmlns:a16="http://schemas.microsoft.com/office/drawing/2014/main" id="{352AC63D-4C12-4628-A28A-0EF96949A848}"/>
              </a:ext>
            </a:extLst>
          </p:cNvPr>
          <p:cNvSpPr/>
          <p:nvPr/>
        </p:nvSpPr>
        <p:spPr>
          <a:xfrm>
            <a:off x="386894" y="681362"/>
            <a:ext cx="10748150" cy="5170646"/>
          </a:xfrm>
          <a:prstGeom prst="rect">
            <a:avLst/>
          </a:prstGeom>
        </p:spPr>
        <p:txBody>
          <a:bodyPr wrap="square">
            <a:spAutoFit/>
          </a:bodyPr>
          <a:lstStyle/>
          <a:p>
            <a:r>
              <a:rPr lang="tr-TR" sz="2800" b="1" dirty="0">
                <a:solidFill>
                  <a:srgbClr val="FF0000"/>
                </a:solidFill>
                <a:latin typeface="Times New Roman" panose="02020603050405020304" pitchFamily="18" charset="0"/>
                <a:cs typeface="Times New Roman" panose="02020603050405020304" pitchFamily="18" charset="0"/>
              </a:rPr>
              <a:t>Bilimsel Araştırma Nedir?</a:t>
            </a:r>
          </a:p>
          <a:p>
            <a:endParaRPr lang="tr-TR" sz="1200" dirty="0">
              <a:solidFill>
                <a:srgbClr val="000000"/>
              </a:solidFill>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Bilimsel araştırma, problemlere ya da sorunlara güvenilir çözümler üretmek amacıyla planlı, sistematik veri toplama ve analiz etme süreci olarak tanımlanabilir. Bilimsel araştırmalarda bilgi üretmek için bilimsel araştırma yöntemleri kullanılır. </a:t>
            </a:r>
          </a:p>
          <a:p>
            <a:pPr algn="just"/>
            <a:endParaRPr lang="tr-TR" sz="2800" dirty="0">
              <a:solidFill>
                <a:srgbClr val="000000"/>
              </a:solidFill>
              <a:latin typeface="Times New Roman" panose="02020603050405020304" pitchFamily="18" charset="0"/>
              <a:cs typeface="Times New Roman" panose="02020603050405020304" pitchFamily="18" charset="0"/>
            </a:endParaRPr>
          </a:p>
          <a:p>
            <a:pPr algn="just"/>
            <a:r>
              <a:rPr lang="tr-TR" sz="2800" dirty="0">
                <a:solidFill>
                  <a:srgbClr val="000000"/>
                </a:solidFill>
                <a:latin typeface="Times New Roman" panose="02020603050405020304" pitchFamily="18" charset="0"/>
                <a:cs typeface="Times New Roman" panose="02020603050405020304" pitchFamily="18" charset="0"/>
              </a:rPr>
              <a:t>Bir </a:t>
            </a:r>
            <a:r>
              <a:rPr lang="tr-TR" sz="2800" dirty="0" err="1">
                <a:solidFill>
                  <a:srgbClr val="000000"/>
                </a:solidFill>
                <a:latin typeface="Times New Roman" panose="02020603050405020304" pitchFamily="18" charset="0"/>
                <a:cs typeface="Times New Roman" panose="02020603050405020304" pitchFamily="18" charset="0"/>
              </a:rPr>
              <a:t>araştırmanın</a:t>
            </a:r>
            <a:r>
              <a:rPr lang="tr-TR" sz="2800" dirty="0">
                <a:solidFill>
                  <a:srgbClr val="000000"/>
                </a:solidFill>
                <a:latin typeface="Times New Roman" panose="02020603050405020304" pitchFamily="18" charset="0"/>
                <a:cs typeface="Times New Roman" panose="02020603050405020304" pitchFamily="18" charset="0"/>
              </a:rPr>
              <a:t> bilimsel bir nitelik </a:t>
            </a:r>
            <a:r>
              <a:rPr lang="tr-TR" sz="2800" dirty="0" err="1">
                <a:solidFill>
                  <a:srgbClr val="000000"/>
                </a:solidFill>
                <a:latin typeface="Times New Roman" panose="02020603050405020304" pitchFamily="18" charset="0"/>
                <a:cs typeface="Times New Roman" panose="02020603050405020304" pitchFamily="18" charset="0"/>
              </a:rPr>
              <a:t>taşıyabilmesi</a:t>
            </a:r>
            <a:r>
              <a:rPr lang="tr-TR" sz="2800" dirty="0">
                <a:solidFill>
                  <a:srgbClr val="000000"/>
                </a:solidFill>
                <a:latin typeface="Times New Roman" panose="02020603050405020304" pitchFamily="18" charset="0"/>
                <a:cs typeface="Times New Roman" panose="02020603050405020304" pitchFamily="18" charset="0"/>
              </a:rPr>
              <a:t> </a:t>
            </a:r>
            <a:r>
              <a:rPr lang="tr-TR" sz="2800" dirty="0" err="1">
                <a:solidFill>
                  <a:srgbClr val="000000"/>
                </a:solidFill>
                <a:latin typeface="Times New Roman" panose="02020603050405020304" pitchFamily="18" charset="0"/>
                <a:cs typeface="Times New Roman" panose="02020603050405020304" pitchFamily="18" charset="0"/>
              </a:rPr>
              <a:t>için</a:t>
            </a:r>
            <a:r>
              <a:rPr lang="tr-TR" sz="2800" dirty="0">
                <a:solidFill>
                  <a:srgbClr val="000000"/>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tr-TR" sz="2800" b="1" dirty="0">
                <a:solidFill>
                  <a:srgbClr val="000000"/>
                </a:solidFill>
                <a:latin typeface="Times New Roman" panose="02020603050405020304" pitchFamily="18" charset="0"/>
                <a:cs typeface="Times New Roman" panose="02020603050405020304" pitchFamily="18" charset="0"/>
              </a:rPr>
              <a:t>amacı </a:t>
            </a:r>
            <a:r>
              <a:rPr lang="tr-TR" sz="2800" dirty="0">
                <a:solidFill>
                  <a:srgbClr val="000000"/>
                </a:solidFill>
                <a:latin typeface="Times New Roman" panose="02020603050405020304" pitchFamily="18" charset="0"/>
                <a:cs typeface="Times New Roman" panose="02020603050405020304" pitchFamily="18" charset="0"/>
              </a:rPr>
              <a:t>(o konuda var olan bilgiyi </a:t>
            </a:r>
            <a:r>
              <a:rPr lang="tr-TR" sz="2800" dirty="0" err="1">
                <a:solidFill>
                  <a:srgbClr val="000000"/>
                </a:solidFill>
                <a:latin typeface="Times New Roman" panose="02020603050405020304" pitchFamily="18" charset="0"/>
                <a:cs typeface="Times New Roman" panose="02020603050405020304" pitchFamily="18" charset="0"/>
              </a:rPr>
              <a:t>genişletmek</a:t>
            </a:r>
            <a:r>
              <a:rPr lang="tr-TR" sz="2800" dirty="0">
                <a:solidFill>
                  <a:srgbClr val="000000"/>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tr-TR" sz="2800" b="1" dirty="0" err="1">
                <a:solidFill>
                  <a:srgbClr val="000000"/>
                </a:solidFill>
                <a:latin typeface="Times New Roman" panose="02020603050405020304" pitchFamily="18" charset="0"/>
                <a:cs typeface="Times New Roman" panose="02020603050405020304" pitchFamily="18" charset="0"/>
              </a:rPr>
              <a:t>yöntemi</a:t>
            </a:r>
            <a:r>
              <a:rPr lang="tr-TR" sz="2800" b="1" dirty="0">
                <a:solidFill>
                  <a:srgbClr val="000000"/>
                </a:solidFill>
                <a:latin typeface="Times New Roman" panose="02020603050405020304" pitchFamily="18" charset="0"/>
                <a:cs typeface="Times New Roman" panose="02020603050405020304" pitchFamily="18" charset="0"/>
              </a:rPr>
              <a:t> </a:t>
            </a:r>
            <a:r>
              <a:rPr lang="tr-TR" sz="2800" dirty="0">
                <a:solidFill>
                  <a:srgbClr val="000000"/>
                </a:solidFill>
                <a:latin typeface="Times New Roman" panose="02020603050405020304" pitchFamily="18" charset="0"/>
                <a:cs typeface="Times New Roman" panose="02020603050405020304" pitchFamily="18" charset="0"/>
              </a:rPr>
              <a:t>(planlı, kuralları olan sistematik bir </a:t>
            </a:r>
            <a:r>
              <a:rPr lang="tr-TR" sz="2800" dirty="0" err="1">
                <a:solidFill>
                  <a:srgbClr val="000000"/>
                </a:solidFill>
                <a:latin typeface="Times New Roman" panose="02020603050405020304" pitchFamily="18" charset="0"/>
                <a:cs typeface="Times New Roman" panose="02020603050405020304" pitchFamily="18" charset="0"/>
              </a:rPr>
              <a:t>sürec</a:t>
            </a:r>
            <a:r>
              <a:rPr lang="tr-TR" sz="2800" dirty="0">
                <a:solidFill>
                  <a:srgbClr val="000000"/>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tr-TR" sz="2800" b="1" dirty="0">
                <a:solidFill>
                  <a:srgbClr val="000000"/>
                </a:solidFill>
                <a:latin typeface="Times New Roman" panose="02020603050405020304" pitchFamily="18" charset="0"/>
                <a:cs typeface="Times New Roman" panose="02020603050405020304" pitchFamily="18" charset="0"/>
              </a:rPr>
              <a:t>sonucu </a:t>
            </a:r>
            <a:r>
              <a:rPr lang="tr-TR" sz="2800" dirty="0">
                <a:solidFill>
                  <a:srgbClr val="000000"/>
                </a:solidFill>
                <a:latin typeface="Times New Roman" panose="02020603050405020304" pitchFamily="18" charset="0"/>
                <a:cs typeface="Times New Roman" panose="02020603050405020304" pitchFamily="18" charset="0"/>
              </a:rPr>
              <a:t>(</a:t>
            </a:r>
            <a:r>
              <a:rPr lang="tr-TR" sz="2800" dirty="0" err="1">
                <a:solidFill>
                  <a:srgbClr val="000000"/>
                </a:solidFill>
                <a:latin typeface="Times New Roman" panose="02020603050405020304" pitchFamily="18" charset="0"/>
                <a:cs typeface="Times New Roman" panose="02020603050405020304" pitchFamily="18" charset="0"/>
              </a:rPr>
              <a:t>özgün</a:t>
            </a:r>
            <a:r>
              <a:rPr lang="tr-TR" sz="2800" dirty="0">
                <a:solidFill>
                  <a:srgbClr val="000000"/>
                </a:solidFill>
                <a:latin typeface="Times New Roman" panose="02020603050405020304" pitchFamily="18" charset="0"/>
                <a:cs typeface="Times New Roman" panose="02020603050405020304" pitchFamily="18" charset="0"/>
              </a:rPr>
              <a:t>, ilk kez ortaya </a:t>
            </a:r>
            <a:r>
              <a:rPr lang="tr-TR" sz="2800" dirty="0" err="1">
                <a:solidFill>
                  <a:srgbClr val="000000"/>
                </a:solidFill>
                <a:latin typeface="Times New Roman" panose="02020603050405020304" pitchFamily="18" charset="0"/>
                <a:cs typeface="Times New Roman" panose="02020603050405020304" pitchFamily="18" charset="0"/>
              </a:rPr>
              <a:t>çıkıyor</a:t>
            </a:r>
            <a:r>
              <a:rPr lang="tr-TR" sz="2800" dirty="0">
                <a:solidFill>
                  <a:srgbClr val="000000"/>
                </a:solidFill>
                <a:latin typeface="Times New Roman" panose="02020603050405020304" pitchFamily="18" charset="0"/>
                <a:cs typeface="Times New Roman" panose="02020603050405020304" pitchFamily="18" charset="0"/>
              </a:rPr>
              <a:t> olmalı),</a:t>
            </a:r>
          </a:p>
          <a:p>
            <a:endParaRPr lang="tr-TR" sz="1000" dirty="0">
              <a:solidFill>
                <a:srgbClr val="000000"/>
              </a:solidFill>
              <a:latin typeface="Times New Roman" panose="02020603050405020304" pitchFamily="18" charset="0"/>
              <a:cs typeface="Times New Roman" panose="02020603050405020304" pitchFamily="18" charset="0"/>
            </a:endParaRPr>
          </a:p>
          <a:p>
            <a:r>
              <a:rPr lang="tr-TR" sz="2800" dirty="0">
                <a:solidFill>
                  <a:srgbClr val="000000"/>
                </a:solidFill>
                <a:latin typeface="Times New Roman" panose="02020603050405020304" pitchFamily="18" charset="0"/>
                <a:cs typeface="Times New Roman" panose="02020603050405020304" pitchFamily="18" charset="0"/>
              </a:rPr>
              <a:t>olması gerekir. </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44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3A139F69-F13D-4649-9EF0-A6F897502D6B}"/>
              </a:ext>
            </a:extLst>
          </p:cNvPr>
          <p:cNvSpPr/>
          <p:nvPr/>
        </p:nvSpPr>
        <p:spPr>
          <a:xfrm>
            <a:off x="828101" y="1855412"/>
            <a:ext cx="10146503" cy="3316742"/>
          </a:xfrm>
          <a:prstGeom prst="rect">
            <a:avLst/>
          </a:prstGeom>
        </p:spPr>
        <p:txBody>
          <a:bodyPr wrap="square">
            <a:spAutoFit/>
          </a:bodyPr>
          <a:lstStyle/>
          <a:p>
            <a:pPr>
              <a:lnSpc>
                <a:spcPct val="150000"/>
              </a:lnSpc>
            </a:pPr>
            <a:r>
              <a:rPr lang="tr-TR" sz="3600" b="1" dirty="0">
                <a:latin typeface="Times New Roman" panose="02020603050405020304" pitchFamily="18" charset="0"/>
                <a:cs typeface="Times New Roman" panose="02020603050405020304" pitchFamily="18" charset="0"/>
              </a:rPr>
              <a:t>Bilimsel araştırma yöntemleri</a:t>
            </a:r>
            <a:r>
              <a:rPr lang="tr-TR" sz="3600" dirty="0">
                <a:latin typeface="Times New Roman" panose="02020603050405020304" pitchFamily="18" charset="0"/>
                <a:cs typeface="Times New Roman" panose="02020603050405020304" pitchFamily="18" charset="0"/>
              </a:rPr>
              <a:t>, iki ana grupta verilebilir. Bunlar şu şekilde verilebilir.</a:t>
            </a:r>
          </a:p>
          <a:p>
            <a:pPr marL="742950" indent="-742950">
              <a:lnSpc>
                <a:spcPct val="150000"/>
              </a:lnSpc>
              <a:buFont typeface="+mj-lt"/>
              <a:buAutoNum type="arabicPeriod"/>
            </a:pPr>
            <a:r>
              <a:rPr lang="tr-TR" sz="3600" dirty="0">
                <a:latin typeface="Times New Roman" panose="02020603050405020304" pitchFamily="18" charset="0"/>
                <a:cs typeface="Times New Roman" panose="02020603050405020304" pitchFamily="18" charset="0"/>
              </a:rPr>
              <a:t>Niceliksel araştırmalar</a:t>
            </a:r>
          </a:p>
          <a:p>
            <a:pPr marL="742950" indent="-742950">
              <a:lnSpc>
                <a:spcPct val="150000"/>
              </a:lnSpc>
              <a:buFont typeface="+mj-lt"/>
              <a:buAutoNum type="arabicPeriod"/>
            </a:pPr>
            <a:r>
              <a:rPr lang="tr-TR" sz="3600" dirty="0">
                <a:latin typeface="Times New Roman" panose="02020603050405020304" pitchFamily="18" charset="0"/>
                <a:cs typeface="Times New Roman" panose="02020603050405020304" pitchFamily="18" charset="0"/>
              </a:rPr>
              <a:t>Niteliksel araştırmalar</a:t>
            </a:r>
          </a:p>
        </p:txBody>
      </p:sp>
    </p:spTree>
    <p:extLst>
      <p:ext uri="{BB962C8B-B14F-4D97-AF65-F5344CB8AC3E}">
        <p14:creationId xmlns:p14="http://schemas.microsoft.com/office/powerpoint/2010/main" val="108086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64B60F75-8706-4FFF-B0EB-20A56516C029}"/>
              </a:ext>
            </a:extLst>
          </p:cNvPr>
          <p:cNvSpPr/>
          <p:nvPr/>
        </p:nvSpPr>
        <p:spPr>
          <a:xfrm>
            <a:off x="405977" y="614778"/>
            <a:ext cx="10624298" cy="4832092"/>
          </a:xfrm>
          <a:prstGeom prst="rect">
            <a:avLst/>
          </a:prstGeom>
        </p:spPr>
        <p:txBody>
          <a:bodyPr wrap="square">
            <a:spAutoFit/>
          </a:bodyPr>
          <a:lstStyle/>
          <a:p>
            <a:pPr marL="457200" indent="-457200" algn="just">
              <a:buFont typeface="Arial" panose="020B0604020202020204" pitchFamily="34" charset="0"/>
              <a:buChar char="•"/>
            </a:pPr>
            <a:r>
              <a:rPr lang="tr-TR" sz="2800" dirty="0">
                <a:latin typeface="Times New Roman" panose="02020603050405020304" pitchFamily="18" charset="0"/>
                <a:cs typeface="Times New Roman" panose="02020603050405020304" pitchFamily="18" charset="0"/>
              </a:rPr>
              <a:t>Biyoloji, kimya, fizik, mühendislik gibi doğa bilimleri alanlarında araştırmalar gözlem ve ölçmeye dayanır. </a:t>
            </a:r>
          </a:p>
          <a:p>
            <a:pPr marL="457200" indent="-457200" algn="just">
              <a:buFont typeface="Arial" panose="020B0604020202020204" pitchFamily="34" charset="0"/>
              <a:buChar char="•"/>
            </a:pPr>
            <a:r>
              <a:rPr lang="tr-TR" sz="2800" dirty="0">
                <a:latin typeface="Times New Roman" panose="02020603050405020304" pitchFamily="18" charset="0"/>
                <a:cs typeface="Times New Roman" panose="02020603050405020304" pitchFamily="18" charset="0"/>
              </a:rPr>
              <a:t>Gözlem ve ölçmelerin tekrarlanabildiği ve objektif yapıldığı araştırmalara niceliksel araştırma denir. Psikoloji, sosyoloji, antropoloji, eğitim gibi sosyal bilim alanlarında insan ve toplum davranışları incelenmektedir. Bu davranışları sayılarla açıklamak zordur.</a:t>
            </a:r>
          </a:p>
          <a:p>
            <a:pPr marL="457200" indent="-457200" algn="just">
              <a:buFont typeface="Arial" panose="020B0604020202020204" pitchFamily="34" charset="0"/>
              <a:buChar char="•"/>
            </a:pPr>
            <a:r>
              <a:rPr lang="tr-TR" sz="2800" dirty="0">
                <a:latin typeface="Times New Roman" panose="02020603050405020304" pitchFamily="18" charset="0"/>
                <a:cs typeface="Times New Roman" panose="02020603050405020304" pitchFamily="18" charset="0"/>
              </a:rPr>
              <a:t>Dolayısıyla bunlar Niteliksel araştırmaların konusudur. Niteliksel araştırmalar, Niçin, Nasıl ve </a:t>
            </a:r>
            <a:r>
              <a:rPr lang="sv-SE" sz="2800" dirty="0">
                <a:latin typeface="Times New Roman" panose="02020603050405020304" pitchFamily="18" charset="0"/>
                <a:cs typeface="Times New Roman" panose="02020603050405020304" pitchFamily="18" charset="0"/>
              </a:rPr>
              <a:t>Ne şekilde sorularına yanıt ararken, niceliksel bir araştırma Ne kadar, Ne miktarda, Ne kadar</a:t>
            </a:r>
            <a:r>
              <a:rPr lang="tr-TR" sz="2800" dirty="0">
                <a:latin typeface="Times New Roman" panose="02020603050405020304" pitchFamily="18" charset="0"/>
                <a:cs typeface="Times New Roman" panose="02020603050405020304" pitchFamily="18" charset="0"/>
              </a:rPr>
              <a:t> sık, Ne kadar yaygın gibi sorulara yanıt arar.</a:t>
            </a:r>
          </a:p>
        </p:txBody>
      </p:sp>
    </p:spTree>
    <p:extLst>
      <p:ext uri="{BB962C8B-B14F-4D97-AF65-F5344CB8AC3E}">
        <p14:creationId xmlns:p14="http://schemas.microsoft.com/office/powerpoint/2010/main" val="272381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97326DB1-7AA0-40FE-BE3C-2709B2D3B93A}"/>
              </a:ext>
            </a:extLst>
          </p:cNvPr>
          <p:cNvSpPr/>
          <p:nvPr/>
        </p:nvSpPr>
        <p:spPr>
          <a:xfrm>
            <a:off x="230180" y="419089"/>
            <a:ext cx="11121080" cy="954107"/>
          </a:xfrm>
          <a:prstGeom prst="rect">
            <a:avLst/>
          </a:prstGeom>
        </p:spPr>
        <p:txBody>
          <a:bodyPr wrap="square">
            <a:spAutoFit/>
          </a:bodyPr>
          <a:lstStyle/>
          <a:p>
            <a:pPr algn="just"/>
            <a:r>
              <a:rPr lang="tr-TR" sz="2800" dirty="0">
                <a:latin typeface="Times New Roman" panose="02020603050405020304" pitchFamily="18" charset="0"/>
                <a:cs typeface="Times New Roman" panose="02020603050405020304" pitchFamily="18" charset="0"/>
              </a:rPr>
              <a:t>Bilimsel araştırma sistematik bir süreçtir ve bu sistematik süreç aşağıdaki şekilde özetlenebilir.</a:t>
            </a:r>
          </a:p>
        </p:txBody>
      </p:sp>
      <p:pic>
        <p:nvPicPr>
          <p:cNvPr id="9" name="Picture 3">
            <a:extLst>
              <a:ext uri="{FF2B5EF4-FFF2-40B4-BE49-F238E27FC236}">
                <a16:creationId xmlns:a16="http://schemas.microsoft.com/office/drawing/2014/main" id="{3945C664-E483-4F62-BAF5-B2D903AC5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803" y="1689767"/>
            <a:ext cx="53911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268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Picture 2">
            <a:extLst>
              <a:ext uri="{FF2B5EF4-FFF2-40B4-BE49-F238E27FC236}">
                <a16:creationId xmlns:a16="http://schemas.microsoft.com/office/drawing/2014/main" id="{C2EE509D-923D-4D9D-AD8D-9AE2FE0D9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553" y="1393949"/>
            <a:ext cx="6572250"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ikdörtgen 8">
            <a:extLst>
              <a:ext uri="{FF2B5EF4-FFF2-40B4-BE49-F238E27FC236}">
                <a16:creationId xmlns:a16="http://schemas.microsoft.com/office/drawing/2014/main" id="{0134EEA4-1ECB-49DA-AA56-38B9037D4BF4}"/>
              </a:ext>
            </a:extLst>
          </p:cNvPr>
          <p:cNvSpPr/>
          <p:nvPr/>
        </p:nvSpPr>
        <p:spPr>
          <a:xfrm>
            <a:off x="456288" y="562952"/>
            <a:ext cx="10419815" cy="830997"/>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Niceliksel ve niteliksel araştırmanın özellikleri karşılaştırılmalı olarak aşağıda verilmiştir.</a:t>
            </a:r>
          </a:p>
        </p:txBody>
      </p:sp>
    </p:spTree>
    <p:extLst>
      <p:ext uri="{BB962C8B-B14F-4D97-AF65-F5344CB8AC3E}">
        <p14:creationId xmlns:p14="http://schemas.microsoft.com/office/powerpoint/2010/main" val="34455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8B21C35D-E0D7-4FF8-95CF-FF4FD0E00E9B}"/>
              </a:ext>
            </a:extLst>
          </p:cNvPr>
          <p:cNvSpPr/>
          <p:nvPr/>
        </p:nvSpPr>
        <p:spPr>
          <a:xfrm>
            <a:off x="419194" y="396652"/>
            <a:ext cx="10651524" cy="4539191"/>
          </a:xfrm>
          <a:prstGeom prst="rect">
            <a:avLst/>
          </a:prstGeom>
        </p:spPr>
        <p:txBody>
          <a:bodyPr wrap="square">
            <a:spAutoFit/>
          </a:bodyPr>
          <a:lstStyle/>
          <a:p>
            <a:pPr algn="just">
              <a:lnSpc>
                <a:spcPct val="150000"/>
              </a:lnSpc>
            </a:pPr>
            <a:r>
              <a:rPr lang="tr-TR" sz="2800" dirty="0">
                <a:latin typeface="Times New Roman" panose="02020603050405020304" pitchFamily="18" charset="0"/>
                <a:cs typeface="Times New Roman" panose="02020603050405020304" pitchFamily="18" charset="0"/>
              </a:rPr>
              <a:t>Bilimsel tutum ve davranışlar, problem çözmeyi, bilgi üretmeyi, kısaca araştırma teknik yeterliklerini uygulamaya aktarmayı kolaylaştıran araştırıcı düşünce ve davranışlardır. Bu tutum ve davranışlar, yalnız araştırma ya da öğrenme için değil, aynı zamanda, demokratik yaşam için de vazgeçilmez özelliklerdir. Uygun bir bilim, bilimsel yöntem, bilimsel karar, kısaca uygun bir araştırma anlayışı bilimsel tutum ve davranışlara dayanmalıdır.</a:t>
            </a:r>
          </a:p>
        </p:txBody>
      </p:sp>
    </p:spTree>
    <p:extLst>
      <p:ext uri="{BB962C8B-B14F-4D97-AF65-F5344CB8AC3E}">
        <p14:creationId xmlns:p14="http://schemas.microsoft.com/office/powerpoint/2010/main" val="39591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18.10.2022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Dikdörtgen 7">
            <a:extLst>
              <a:ext uri="{FF2B5EF4-FFF2-40B4-BE49-F238E27FC236}">
                <a16:creationId xmlns:a16="http://schemas.microsoft.com/office/drawing/2014/main" id="{5787E985-2736-4593-BFC3-B6B5A04F8D27}"/>
              </a:ext>
            </a:extLst>
          </p:cNvPr>
          <p:cNvSpPr/>
          <p:nvPr/>
        </p:nvSpPr>
        <p:spPr>
          <a:xfrm>
            <a:off x="409379" y="651811"/>
            <a:ext cx="10725665" cy="5185522"/>
          </a:xfrm>
          <a:prstGeom prst="rect">
            <a:avLst/>
          </a:prstGeom>
        </p:spPr>
        <p:txBody>
          <a:bodyPr wrap="square">
            <a:spAutoFit/>
          </a:bodyPr>
          <a:lstStyle/>
          <a:p>
            <a:pPr marL="514350" indent="-514350">
              <a:lnSpc>
                <a:spcPct val="150000"/>
              </a:lnSpc>
              <a:buAutoNum type="arabicPeriod"/>
            </a:pPr>
            <a:r>
              <a:rPr lang="tr-TR" sz="2800" b="1" dirty="0">
                <a:solidFill>
                  <a:srgbClr val="FF0000"/>
                </a:solidFill>
                <a:latin typeface="Times New Roman" panose="02020603050405020304" pitchFamily="18" charset="0"/>
                <a:cs typeface="Times New Roman" panose="02020603050405020304" pitchFamily="18" charset="0"/>
              </a:rPr>
              <a:t>Açık fikirli olmak: </a:t>
            </a:r>
            <a:r>
              <a:rPr lang="tr-TR" sz="2800" dirty="0">
                <a:latin typeface="Times New Roman" panose="02020603050405020304" pitchFamily="18" charset="0"/>
                <a:cs typeface="Times New Roman" panose="02020603050405020304" pitchFamily="18" charset="0"/>
              </a:rPr>
              <a:t>Kişinin, kendi kendisine ve dışarıya karşı dürüst ve samimi olması; olaylara çok yönlü bakabilmesi; kararlarını, yeni kanıtlar bulunduğunda, yeniden gözden geçirebilmesi ve gerektiğinde değiştirebilmesi vb.</a:t>
            </a:r>
          </a:p>
          <a:p>
            <a:pPr marL="514350" indent="-514350">
              <a:lnSpc>
                <a:spcPct val="150000"/>
              </a:lnSpc>
              <a:buAutoNum type="arabicPeriod"/>
            </a:pPr>
            <a:endParaRPr lang="tr-TR" sz="2800" dirty="0">
              <a:latin typeface="Times New Roman" panose="02020603050405020304" pitchFamily="18" charset="0"/>
              <a:cs typeface="Times New Roman" panose="02020603050405020304" pitchFamily="18" charset="0"/>
            </a:endParaRPr>
          </a:p>
          <a:p>
            <a:pPr marL="514350" indent="-514350">
              <a:lnSpc>
                <a:spcPct val="150000"/>
              </a:lnSpc>
              <a:buAutoNum type="arabicPeriod"/>
            </a:pPr>
            <a:r>
              <a:rPr lang="tr-TR" sz="2800" b="1" dirty="0">
                <a:solidFill>
                  <a:srgbClr val="FF0000"/>
                </a:solidFill>
                <a:latin typeface="Times New Roman" panose="02020603050405020304" pitchFamily="18" charset="0"/>
                <a:cs typeface="Times New Roman" panose="02020603050405020304" pitchFamily="18" charset="0"/>
              </a:rPr>
              <a:t>Karşı görüşlerde mantık arayabilme: </a:t>
            </a:r>
            <a:r>
              <a:rPr lang="tr-TR" sz="2800" dirty="0">
                <a:latin typeface="Times New Roman" panose="02020603050405020304" pitchFamily="18" charset="0"/>
                <a:cs typeface="Times New Roman" panose="02020603050405020304" pitchFamily="18" charset="0"/>
              </a:rPr>
              <a:t>Bireyin her karşı görüşte bile bir mantık (doğru olanı) arayabilmesi; en doğruyu kendisinin bildiği saplantısından kurtulması; yanılma payı ve kuşkuya yer vermesi vb.</a:t>
            </a:r>
          </a:p>
        </p:txBody>
      </p:sp>
    </p:spTree>
    <p:extLst>
      <p:ext uri="{BB962C8B-B14F-4D97-AF65-F5344CB8AC3E}">
        <p14:creationId xmlns:p14="http://schemas.microsoft.com/office/powerpoint/2010/main" val="84274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nzara">
  <a:themeElements>
    <a:clrScheme name="Mavi">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786</TotalTime>
  <Words>2174</Words>
  <Application>Microsoft Office PowerPoint</Application>
  <PresentationFormat>Geniş ekran</PresentationFormat>
  <Paragraphs>183</Paragraphs>
  <Slides>26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26</vt:i4>
      </vt:variant>
    </vt:vector>
  </HeadingPairs>
  <TitlesOfParts>
    <vt:vector size="32" baseType="lpstr">
      <vt:lpstr>Arial</vt:lpstr>
      <vt:lpstr>Calibri</vt:lpstr>
      <vt:lpstr>Century Schoolbook</vt:lpstr>
      <vt:lpstr>Times New Roman</vt:lpstr>
      <vt:lpstr>Wingdings 2</vt:lpstr>
      <vt:lpstr>Manzara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 Hazırlama Kılavuzu</dc:title>
  <dc:creator>Zafer CÖMERT</dc:creator>
  <cp:lastModifiedBy>Samsun Üniversitesi</cp:lastModifiedBy>
  <cp:revision>34</cp:revision>
  <dcterms:created xsi:type="dcterms:W3CDTF">2019-09-08T05:36:03Z</dcterms:created>
  <dcterms:modified xsi:type="dcterms:W3CDTF">2022-10-18T07:43:10Z</dcterms:modified>
</cp:coreProperties>
</file>