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handoutMasterIdLst>
    <p:handoutMasterId r:id="rId24"/>
  </p:handoutMasterIdLst>
  <p:sldIdLst>
    <p:sldId id="256" r:id="rId2"/>
    <p:sldId id="270" r:id="rId3"/>
    <p:sldId id="300" r:id="rId4"/>
    <p:sldId id="272" r:id="rId5"/>
    <p:sldId id="271" r:id="rId6"/>
    <p:sldId id="301" r:id="rId7"/>
    <p:sldId id="275" r:id="rId8"/>
    <p:sldId id="302" r:id="rId9"/>
    <p:sldId id="276" r:id="rId10"/>
    <p:sldId id="303" r:id="rId11"/>
    <p:sldId id="277" r:id="rId12"/>
    <p:sldId id="304" r:id="rId13"/>
    <p:sldId id="278" r:id="rId14"/>
    <p:sldId id="305" r:id="rId15"/>
    <p:sldId id="279" r:id="rId16"/>
    <p:sldId id="306" r:id="rId17"/>
    <p:sldId id="280" r:id="rId18"/>
    <p:sldId id="281" r:id="rId19"/>
    <p:sldId id="282" r:id="rId20"/>
    <p:sldId id="283"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11/1/2022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11/1/2022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1.11.2022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1.11.2022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1.11.2022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1.11.2022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1.11.2022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1.11.2022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1.11.2022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1.11.2022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1.11.2022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1.11.2022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1.11.2022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1.11.2022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vargonen.com/server/bulut-sunucu"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1.11.2022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a:t>
            </a:r>
            <a:r>
              <a:rPr lang="tr-TR" sz="1200" b="1" i="1">
                <a:solidFill>
                  <a:schemeClr val="accent1">
                    <a:lumMod val="50000"/>
                  </a:schemeClr>
                </a:solidFill>
                <a:latin typeface="Times New Roman" panose="02020603050405020304" pitchFamily="18" charset="0"/>
                <a:cs typeface="Times New Roman" panose="02020603050405020304" pitchFamily="18" charset="0"/>
              </a:rPr>
              <a:t>Fakültesi Yazılım </a:t>
            </a:r>
            <a:r>
              <a:rPr lang="tr-TR" sz="1200" b="1" i="1" dirty="0">
                <a:solidFill>
                  <a:schemeClr val="accent1">
                    <a:lumMod val="50000"/>
                  </a:schemeClr>
                </a:solidFill>
                <a:latin typeface="Times New Roman" panose="02020603050405020304" pitchFamily="18" charset="0"/>
                <a:cs typeface="Times New Roman" panose="02020603050405020304" pitchFamily="18" charset="0"/>
              </a:rPr>
              <a:t>Mühendisliği Bölümünde </a:t>
            </a:r>
            <a:r>
              <a:rPr lang="tr-TR" sz="1200" b="1" i="1">
                <a:solidFill>
                  <a:schemeClr val="accent1">
                    <a:lumMod val="50000"/>
                  </a:schemeClr>
                </a:solidFill>
                <a:latin typeface="Times New Roman" panose="02020603050405020304" pitchFamily="18" charset="0"/>
                <a:cs typeface="Times New Roman" panose="02020603050405020304" pitchFamily="18" charset="0"/>
              </a:rPr>
              <a:t>verilen MYAZ601 </a:t>
            </a:r>
            <a:r>
              <a:rPr lang="tr-TR" sz="1200" b="1" i="1" dirty="0">
                <a:solidFill>
                  <a:schemeClr val="accent1">
                    <a:lumMod val="50000"/>
                  </a:schemeClr>
                </a:solidFill>
                <a:latin typeface="Times New Roman" panose="02020603050405020304" pitchFamily="18" charset="0"/>
                <a:cs typeface="Times New Roman" panose="02020603050405020304" pitchFamily="18" charset="0"/>
              </a:rPr>
              <a:t>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048610"/>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a:solidFill>
                  <a:schemeClr val="accent1">
                    <a:lumMod val="50000"/>
                  </a:schemeClr>
                </a:solidFill>
                <a:latin typeface="Times New Roman" panose="02020603050405020304" pitchFamily="18" charset="0"/>
                <a:cs typeface="Times New Roman" panose="02020603050405020304" pitchFamily="18" charset="0"/>
              </a:rPr>
              <a:t>MYAZ601 </a:t>
            </a:r>
            <a:r>
              <a:rPr lang="tr-TR" sz="2400" b="1" dirty="0">
                <a:solidFill>
                  <a:schemeClr val="accent1">
                    <a:lumMod val="50000"/>
                  </a:schemeClr>
                </a:solidFill>
                <a:latin typeface="Times New Roman" panose="02020603050405020304" pitchFamily="18" charset="0"/>
                <a:cs typeface="Times New Roman" panose="02020603050405020304" pitchFamily="18" charset="0"/>
              </a:rPr>
              <a:t>Bilimsel Araştırma Yöntemleri</a:t>
            </a:r>
          </a:p>
          <a:p>
            <a:pPr algn="ctr">
              <a:lnSpc>
                <a:spcPct val="150000"/>
              </a:lnSpc>
            </a:pPr>
            <a:r>
              <a:rPr lang="tr-TR" sz="2400" b="1" dirty="0">
                <a:solidFill>
                  <a:srgbClr val="4472C4">
                    <a:lumMod val="50000"/>
                  </a:srgbClr>
                </a:solidFill>
                <a:latin typeface="Times New Roman" panose="02020603050405020304" pitchFamily="18" charset="0"/>
                <a:cs typeface="Times New Roman" panose="02020603050405020304" pitchFamily="18" charset="0"/>
              </a:rPr>
              <a:t>Veri Analizi </a:t>
            </a: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4.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99901B44-2FBD-4B2F-9FE3-681F4349459A}"/>
              </a:ext>
            </a:extLst>
          </p:cNvPr>
          <p:cNvSpPr txBox="1"/>
          <p:nvPr/>
        </p:nvSpPr>
        <p:spPr>
          <a:xfrm>
            <a:off x="639192" y="1569414"/>
            <a:ext cx="10419675" cy="2806987"/>
          </a:xfrm>
          <a:prstGeom prst="rect">
            <a:avLst/>
          </a:prstGeom>
          <a:noFill/>
        </p:spPr>
        <p:txBody>
          <a:bodyPr wrap="square">
            <a:spAutoFit/>
          </a:bodyPr>
          <a:lstStyle/>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Veri analiz modeli doğru ve etkili oluşturulduğunda firmalara çok büyük katkılar sağlayabiliyor. İleriye yönelik daha doğru kararlar almak söz konusu olduğunda başvurulan yöntem veri analizi oluyor. Bu sayede firmalar elindeki bilgileri daha etkili değerlendirerek gelecekteki stratejilerini daha doğru belirleyebiliyor. Büyüme, satış, yatırım gibi birçok konuda firmalar önlerini görmek için veriye başvuruyor.</a:t>
            </a:r>
          </a:p>
        </p:txBody>
      </p:sp>
    </p:spTree>
    <p:extLst>
      <p:ext uri="{BB962C8B-B14F-4D97-AF65-F5344CB8AC3E}">
        <p14:creationId xmlns:p14="http://schemas.microsoft.com/office/powerpoint/2010/main" val="205047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D38DBE26-99F3-42C4-8529-BE2AFC4D726B}"/>
              </a:ext>
            </a:extLst>
          </p:cNvPr>
          <p:cNvSpPr txBox="1"/>
          <p:nvPr/>
        </p:nvSpPr>
        <p:spPr>
          <a:xfrm>
            <a:off x="878890" y="1606794"/>
            <a:ext cx="9721048" cy="2345322"/>
          </a:xfrm>
          <a:prstGeom prst="rect">
            <a:avLst/>
          </a:prstGeom>
          <a:noFill/>
        </p:spPr>
        <p:txBody>
          <a:bodyPr wrap="square">
            <a:spAutoFit/>
          </a:bodyPr>
          <a:lstStyle/>
          <a:p>
            <a:pPr algn="just">
              <a:lnSpc>
                <a:spcPct val="150000"/>
              </a:lnSpc>
            </a:pPr>
            <a:r>
              <a:rPr lang="tr-TR" sz="2000" b="1" i="0" dirty="0">
                <a:solidFill>
                  <a:srgbClr val="4A4A4A"/>
                </a:solidFill>
                <a:effectLst/>
                <a:latin typeface="Times New Roman" panose="02020603050405020304" pitchFamily="18" charset="0"/>
                <a:cs typeface="Times New Roman" panose="02020603050405020304" pitchFamily="18" charset="0"/>
              </a:rPr>
              <a:t>Veri analizinin sağladığı faydalardan biri </a:t>
            </a:r>
            <a:r>
              <a:rPr lang="tr-TR" sz="2000" b="0" i="0" dirty="0">
                <a:solidFill>
                  <a:srgbClr val="4A4A4A"/>
                </a:solidFill>
                <a:effectLst/>
                <a:latin typeface="Times New Roman" panose="02020603050405020304" pitchFamily="18" charset="0"/>
                <a:cs typeface="Times New Roman" panose="02020603050405020304" pitchFamily="18" charset="0"/>
              </a:rPr>
              <a:t>de müşteri memnuniyetini artırmaya yönelik uygulamalara olan katkısı oluyor. </a:t>
            </a:r>
            <a:r>
              <a:rPr lang="tr-TR" sz="2000" b="1" i="0" dirty="0">
                <a:solidFill>
                  <a:srgbClr val="4A4A4A"/>
                </a:solidFill>
                <a:effectLst/>
                <a:latin typeface="Times New Roman" panose="02020603050405020304" pitchFamily="18" charset="0"/>
                <a:cs typeface="Times New Roman" panose="02020603050405020304" pitchFamily="18" charset="0"/>
              </a:rPr>
              <a:t>Veri analizi</a:t>
            </a:r>
            <a:r>
              <a:rPr lang="tr-TR" sz="2000" b="0" i="0" dirty="0">
                <a:solidFill>
                  <a:srgbClr val="4A4A4A"/>
                </a:solidFill>
                <a:effectLst/>
                <a:latin typeface="Times New Roman" panose="02020603050405020304" pitchFamily="18" charset="0"/>
                <a:cs typeface="Times New Roman" panose="02020603050405020304" pitchFamily="18" charset="0"/>
              </a:rPr>
              <a:t> sayesinde müşterilerden alınan geri bildirimler daha doğru değerlendiriliyor ve bu sayede müşteri memnuniyetinin etkili bir biçimde sağlandığı hizmetler ve ürünler sunulabiliyor. Müşteri memnuniyetinin artması da işletme için </a:t>
            </a:r>
            <a:r>
              <a:rPr lang="tr-TR" sz="2000" b="1" i="0" dirty="0">
                <a:solidFill>
                  <a:srgbClr val="4A4A4A"/>
                </a:solidFill>
                <a:effectLst/>
                <a:latin typeface="Times New Roman" panose="02020603050405020304" pitchFamily="18" charset="0"/>
                <a:cs typeface="Times New Roman" panose="02020603050405020304" pitchFamily="18" charset="0"/>
              </a:rPr>
              <a:t>daha yüksek gelir ve prestij anlamına geliyor</a:t>
            </a:r>
            <a:r>
              <a:rPr lang="tr-TR" sz="2000" b="0" i="0" dirty="0">
                <a:solidFill>
                  <a:srgbClr val="4A4A4A"/>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9564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D38DBE26-99F3-42C4-8529-BE2AFC4D726B}"/>
              </a:ext>
            </a:extLst>
          </p:cNvPr>
          <p:cNvSpPr txBox="1"/>
          <p:nvPr/>
        </p:nvSpPr>
        <p:spPr>
          <a:xfrm>
            <a:off x="1012056" y="1883777"/>
            <a:ext cx="9721048" cy="2345322"/>
          </a:xfrm>
          <a:prstGeom prst="rect">
            <a:avLst/>
          </a:prstGeom>
          <a:noFill/>
        </p:spPr>
        <p:txBody>
          <a:bodyPr wrap="square">
            <a:spAutoFit/>
          </a:bodyPr>
          <a:lstStyle/>
          <a:p>
            <a:pPr algn="just">
              <a:lnSpc>
                <a:spcPct val="150000"/>
              </a:lnSpc>
            </a:pPr>
            <a:r>
              <a:rPr lang="tr-TR" sz="2000" b="1" i="0" dirty="0">
                <a:solidFill>
                  <a:srgbClr val="4A4A4A"/>
                </a:solidFill>
                <a:effectLst/>
                <a:latin typeface="Times New Roman" panose="02020603050405020304" pitchFamily="18" charset="0"/>
                <a:cs typeface="Times New Roman" panose="02020603050405020304" pitchFamily="18" charset="0"/>
              </a:rPr>
              <a:t>Verinin analiz edilmesi</a:t>
            </a:r>
            <a:r>
              <a:rPr lang="tr-TR" sz="2000" b="0" i="0" dirty="0">
                <a:solidFill>
                  <a:srgbClr val="4A4A4A"/>
                </a:solidFill>
                <a:effectLst/>
                <a:latin typeface="Times New Roman" panose="02020603050405020304" pitchFamily="18" charset="0"/>
                <a:cs typeface="Times New Roman" panose="02020603050405020304" pitchFamily="18" charset="0"/>
              </a:rPr>
              <a:t> üretim yapan firmalar için de verimlilik anlamı taşıyor. Üretim sahasından elde edilen veriler ile sorunların tespiti ve bunların iyileştirilmesi sağlanabiliyor. </a:t>
            </a:r>
            <a:r>
              <a:rPr lang="tr-TR" sz="2000" b="1" i="0" dirty="0">
                <a:solidFill>
                  <a:srgbClr val="4A4A4A"/>
                </a:solidFill>
                <a:effectLst/>
                <a:latin typeface="Times New Roman" panose="02020603050405020304" pitchFamily="18" charset="0"/>
                <a:cs typeface="Times New Roman" panose="02020603050405020304" pitchFamily="18" charset="0"/>
              </a:rPr>
              <a:t>Bu sayede üretimdeki kayıplar en aza indiriliyor ve hem çıktı hem de </a:t>
            </a:r>
            <a:r>
              <a:rPr lang="tr-TR" sz="2000" b="0" i="0" dirty="0">
                <a:solidFill>
                  <a:srgbClr val="4A4A4A"/>
                </a:solidFill>
                <a:effectLst/>
                <a:latin typeface="Times New Roman" panose="02020603050405020304" pitchFamily="18" charset="0"/>
                <a:cs typeface="Times New Roman" panose="02020603050405020304" pitchFamily="18" charset="0"/>
              </a:rPr>
              <a:t>işçilik anlamında daha büyük verimlilik sağlanıyor. Bu da firmaya kar oranındaki artış olarak yansıyor.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35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EF31A5CE-BECF-4ADB-B02C-DC70035C153D}"/>
              </a:ext>
            </a:extLst>
          </p:cNvPr>
          <p:cNvSpPr txBox="1"/>
          <p:nvPr/>
        </p:nvSpPr>
        <p:spPr>
          <a:xfrm>
            <a:off x="648070" y="1883777"/>
            <a:ext cx="10386874" cy="2345322"/>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Veri Analiz Programlarının Faydaları Nelerdir?</a:t>
            </a:r>
          </a:p>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Verinin öneminin anlaşılması </a:t>
            </a:r>
            <a:r>
              <a:rPr lang="tr-TR" sz="2000" b="0" i="0" dirty="0">
                <a:effectLst/>
                <a:latin typeface="Times New Roman" panose="02020603050405020304" pitchFamily="18" charset="0"/>
                <a:cs typeface="Times New Roman" panose="02020603050405020304" pitchFamily="18" charset="0"/>
              </a:rPr>
              <a:t>ile birlikte bazı eski yöntemler kullanışsız hale gelmiş ve analiz için yeni programlar geliştirilmiştir. Bu programlar veriyi yönetmede büyük kolaylıklar sağlıyor ve sağladığı faydalar ile veri analiz uzmanına da zaman kazandırıyor. </a:t>
            </a:r>
            <a:r>
              <a:rPr lang="tr-TR" sz="2000" b="1" i="0" dirty="0">
                <a:effectLst/>
                <a:latin typeface="Times New Roman" panose="02020603050405020304" pitchFamily="18" charset="0"/>
                <a:cs typeface="Times New Roman" panose="02020603050405020304" pitchFamily="18" charset="0"/>
              </a:rPr>
              <a:t>Veri analiz programları</a:t>
            </a:r>
            <a:r>
              <a:rPr lang="tr-TR" sz="2000" b="0" i="0" dirty="0">
                <a:effectLst/>
                <a:latin typeface="Times New Roman" panose="02020603050405020304" pitchFamily="18" charset="0"/>
                <a:cs typeface="Times New Roman" panose="02020603050405020304" pitchFamily="18" charset="0"/>
              </a:rPr>
              <a:t> arasından ihtiyaca uygun olan programı seçmek büyük önem taşıyor.</a:t>
            </a:r>
          </a:p>
        </p:txBody>
      </p:sp>
    </p:spTree>
    <p:extLst>
      <p:ext uri="{BB962C8B-B14F-4D97-AF65-F5344CB8AC3E}">
        <p14:creationId xmlns:p14="http://schemas.microsoft.com/office/powerpoint/2010/main" val="427113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EF31A5CE-BECF-4ADB-B02C-DC70035C153D}"/>
              </a:ext>
            </a:extLst>
          </p:cNvPr>
          <p:cNvSpPr txBox="1"/>
          <p:nvPr/>
        </p:nvSpPr>
        <p:spPr>
          <a:xfrm>
            <a:off x="612559" y="983527"/>
            <a:ext cx="10386874" cy="1883657"/>
          </a:xfrm>
          <a:prstGeom prst="rect">
            <a:avLst/>
          </a:prstGeom>
          <a:noFill/>
        </p:spPr>
        <p:txBody>
          <a:bodyPr wrap="square">
            <a:spAutoFit/>
          </a:bodyPr>
          <a:lstStyle/>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Pek çok </a:t>
            </a:r>
            <a:r>
              <a:rPr lang="tr-TR" sz="2000" b="1" i="0" dirty="0">
                <a:effectLst/>
                <a:latin typeface="Times New Roman" panose="02020603050405020304" pitchFamily="18" charset="0"/>
                <a:cs typeface="Times New Roman" panose="02020603050405020304" pitchFamily="18" charset="0"/>
              </a:rPr>
              <a:t>veri analiz aracı </a:t>
            </a:r>
            <a:r>
              <a:rPr lang="tr-TR" sz="2000" b="0" i="0" dirty="0">
                <a:effectLst/>
                <a:latin typeface="Times New Roman" panose="02020603050405020304" pitchFamily="18" charset="0"/>
                <a:cs typeface="Times New Roman" panose="02020603050405020304" pitchFamily="18" charset="0"/>
              </a:rPr>
              <a:t>bulunuyor ve bunlar 3 ana kategoriye ayrılıyor. Görsel, sayısal ve sözel olmak üzere üçe ayrılan ve farklı ihtiyaçlara yönelik analizlerin karşılanmasına yarayan birçok program bulunuyor. Pek çok işletme bu araçları birlikte kullanarak daha doğru kararlar alabiliyor. </a:t>
            </a:r>
            <a:r>
              <a:rPr lang="tr-TR" sz="2000" b="1" i="0" dirty="0">
                <a:effectLst/>
                <a:latin typeface="Times New Roman" panose="02020603050405020304" pitchFamily="18" charset="0"/>
                <a:cs typeface="Times New Roman" panose="02020603050405020304" pitchFamily="18" charset="0"/>
              </a:rPr>
              <a:t>Veriyi analiz etmek</a:t>
            </a:r>
            <a:r>
              <a:rPr lang="tr-TR" sz="2000" b="0" i="0" dirty="0">
                <a:effectLst/>
                <a:latin typeface="Times New Roman" panose="02020603050405020304" pitchFamily="18" charset="0"/>
                <a:cs typeface="Times New Roman" panose="02020603050405020304" pitchFamily="18" charset="0"/>
              </a:rPr>
              <a:t> ve anlamlı sonuçlar çıkarmak birçok iş kolu için kritik hale geliyor.</a:t>
            </a:r>
          </a:p>
        </p:txBody>
      </p:sp>
    </p:spTree>
    <p:extLst>
      <p:ext uri="{BB962C8B-B14F-4D97-AF65-F5344CB8AC3E}">
        <p14:creationId xmlns:p14="http://schemas.microsoft.com/office/powerpoint/2010/main" val="124999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4A44F8E1-2DA2-42F1-BA7F-8F139CC41ADA}"/>
              </a:ext>
            </a:extLst>
          </p:cNvPr>
          <p:cNvSpPr txBox="1"/>
          <p:nvPr/>
        </p:nvSpPr>
        <p:spPr>
          <a:xfrm>
            <a:off x="479394" y="543147"/>
            <a:ext cx="10502283" cy="2345322"/>
          </a:xfrm>
          <a:prstGeom prst="rect">
            <a:avLst/>
          </a:prstGeom>
          <a:noFill/>
        </p:spPr>
        <p:txBody>
          <a:bodyPr wrap="square">
            <a:spAutoFit/>
          </a:bodyPr>
          <a:lstStyle/>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Görsel araçlar, </a:t>
            </a:r>
            <a:r>
              <a:rPr lang="tr-TR" sz="2000" b="1" i="0" dirty="0">
                <a:effectLst/>
                <a:latin typeface="Times New Roman" panose="02020603050405020304" pitchFamily="18" charset="0"/>
                <a:cs typeface="Times New Roman" panose="02020603050405020304" pitchFamily="18" charset="0"/>
              </a:rPr>
              <a:t>veri analizlerinin sonuçlarını harita, fotoğraf, grafik</a:t>
            </a:r>
            <a:r>
              <a:rPr lang="tr-TR" sz="2000" b="0" i="0" dirty="0">
                <a:effectLst/>
                <a:latin typeface="Times New Roman" panose="02020603050405020304" pitchFamily="18" charset="0"/>
                <a:cs typeface="Times New Roman" panose="02020603050405020304" pitchFamily="18" charset="0"/>
              </a:rPr>
              <a:t> gibi farklı türlerde ortaya koyuyor. Sayısal olarak veri analizleri sunan araçlar, özellikle sayısal veriler üzerinden sonuçları değerlendirmenize yardımcı oluyor. </a:t>
            </a:r>
            <a:r>
              <a:rPr lang="tr-TR" sz="2000" b="1" i="0" dirty="0">
                <a:effectLst/>
                <a:latin typeface="Times New Roman" panose="02020603050405020304" pitchFamily="18" charset="0"/>
                <a:cs typeface="Times New Roman" panose="02020603050405020304" pitchFamily="18" charset="0"/>
              </a:rPr>
              <a:t>Sayısal ve görsel olarak analizler sunan veri analiz araçları da bulunuyor.</a:t>
            </a:r>
            <a:r>
              <a:rPr lang="tr-TR" sz="2000" b="0" i="0" dirty="0">
                <a:effectLst/>
                <a:latin typeface="Times New Roman" panose="02020603050405020304" pitchFamily="18" charset="0"/>
                <a:cs typeface="Times New Roman" panose="02020603050405020304" pitchFamily="18" charset="0"/>
              </a:rPr>
              <a:t> Sözel olarak, temel problemlerin belirlenmesi, yöntem, kavramsallaştırma, politika ve uygulamalar hakkında değerlendirmeler sunuyor.</a:t>
            </a:r>
          </a:p>
        </p:txBody>
      </p:sp>
    </p:spTree>
    <p:extLst>
      <p:ext uri="{BB962C8B-B14F-4D97-AF65-F5344CB8AC3E}">
        <p14:creationId xmlns:p14="http://schemas.microsoft.com/office/powerpoint/2010/main" val="328546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4A44F8E1-2DA2-42F1-BA7F-8F139CC41ADA}"/>
              </a:ext>
            </a:extLst>
          </p:cNvPr>
          <p:cNvSpPr txBox="1"/>
          <p:nvPr/>
        </p:nvSpPr>
        <p:spPr>
          <a:xfrm>
            <a:off x="559293" y="1773983"/>
            <a:ext cx="10502283" cy="3268652"/>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Veri analizi</a:t>
            </a:r>
            <a:r>
              <a:rPr lang="tr-TR" sz="2000" b="0" i="0" dirty="0">
                <a:effectLst/>
                <a:latin typeface="Times New Roman" panose="02020603050405020304" pitchFamily="18" charset="0"/>
                <a:cs typeface="Times New Roman" panose="02020603050405020304" pitchFamily="18" charset="0"/>
              </a:rPr>
              <a:t> üç temel adımda yapılıyor ve her adımda farklı programlar kullanılıyor. </a:t>
            </a:r>
            <a:r>
              <a:rPr lang="tr-TR" sz="2000" b="1" i="0" dirty="0">
                <a:effectLst/>
                <a:latin typeface="Times New Roman" panose="02020603050405020304" pitchFamily="18" charset="0"/>
                <a:cs typeface="Times New Roman" panose="02020603050405020304" pitchFamily="18" charset="0"/>
              </a:rPr>
              <a:t>Veriye ulaşma, veri analizi, veri görselleştirme</a:t>
            </a:r>
            <a:r>
              <a:rPr lang="tr-TR" sz="2000" b="0" i="0" dirty="0">
                <a:effectLst/>
                <a:latin typeface="Times New Roman" panose="02020603050405020304" pitchFamily="18" charset="0"/>
                <a:cs typeface="Times New Roman" panose="02020603050405020304" pitchFamily="18" charset="0"/>
              </a:rPr>
              <a:t> </a:t>
            </a:r>
            <a:r>
              <a:rPr lang="tr-TR" sz="2000" b="1" i="0" dirty="0">
                <a:effectLst/>
                <a:latin typeface="Times New Roman" panose="02020603050405020304" pitchFamily="18" charset="0"/>
                <a:cs typeface="Times New Roman" panose="02020603050405020304" pitchFamily="18" charset="0"/>
              </a:rPr>
              <a:t>ve raporlama </a:t>
            </a:r>
            <a:r>
              <a:rPr lang="tr-TR" sz="2000" b="0" i="0" dirty="0">
                <a:effectLst/>
                <a:latin typeface="Times New Roman" panose="02020603050405020304" pitchFamily="18" charset="0"/>
                <a:cs typeface="Times New Roman" panose="02020603050405020304" pitchFamily="18" charset="0"/>
              </a:rPr>
              <a:t>şeklinde 3 temel adıma dayanan veri analiz süreci her adımda farklı programlara ihtiyaç duyuyor. </a:t>
            </a:r>
            <a:r>
              <a:rPr lang="tr-TR" sz="2000" b="1" i="0" dirty="0">
                <a:effectLst/>
                <a:latin typeface="Times New Roman" panose="02020603050405020304" pitchFamily="18" charset="0"/>
                <a:cs typeface="Times New Roman" panose="02020603050405020304" pitchFamily="18" charset="0"/>
              </a:rPr>
              <a:t>Veriyi görsel olarak algılamakta daha başarılı olan insan</a:t>
            </a:r>
            <a:r>
              <a:rPr lang="tr-TR" sz="2000" b="0" i="0" dirty="0">
                <a:effectLst/>
                <a:latin typeface="Times New Roman" panose="02020603050405020304" pitchFamily="18" charset="0"/>
                <a:cs typeface="Times New Roman" panose="02020603050405020304" pitchFamily="18" charset="0"/>
              </a:rPr>
              <a:t> beyni için veri görselleştirme programları büyük avantaj sağlıyor.</a:t>
            </a:r>
          </a:p>
          <a:p>
            <a:pPr algn="just" fontAlgn="base">
              <a:lnSpc>
                <a:spcPct val="150000"/>
              </a:lnSpc>
            </a:pPr>
            <a:r>
              <a:rPr lang="tr-TR" sz="2000" b="0" i="0" dirty="0" err="1">
                <a:effectLst/>
                <a:latin typeface="Times New Roman" panose="02020603050405020304" pitchFamily="18" charset="0"/>
                <a:cs typeface="Times New Roman" panose="02020603050405020304" pitchFamily="18" charset="0"/>
              </a:rPr>
              <a:t>Vargonen</a:t>
            </a:r>
            <a:r>
              <a:rPr lang="tr-TR" sz="2000" b="0" i="0" dirty="0">
                <a:effectLst/>
                <a:latin typeface="Times New Roman" panose="02020603050405020304" pitchFamily="18" charset="0"/>
                <a:cs typeface="Times New Roman" panose="02020603050405020304" pitchFamily="18" charset="0"/>
              </a:rPr>
              <a:t> </a:t>
            </a:r>
            <a:r>
              <a:rPr lang="tr-TR" sz="2000" b="1"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Nano </a:t>
            </a:r>
            <a:r>
              <a:rPr lang="tr-TR" sz="2000" b="1" i="0" u="sng"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Cloud</a:t>
            </a:r>
            <a:r>
              <a:rPr lang="tr-TR" sz="2000" b="1"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Server</a:t>
            </a:r>
            <a:r>
              <a:rPr lang="tr-TR" sz="2000" b="0" i="0" dirty="0">
                <a:effectLst/>
                <a:latin typeface="Times New Roman" panose="02020603050405020304" pitchFamily="18" charset="0"/>
                <a:cs typeface="Times New Roman" panose="02020603050405020304" pitchFamily="18" charset="0"/>
              </a:rPr>
              <a:t> ile verilerinizi güvenle saklayabilir, yedekleyebilir ve bulunduğunuz her yerden verilerinize erişebilirsiniz. Son teknoloji donanımları, gelişmiş bulut mimarisi ve geniş sunucu kaynakları ile Nano </a:t>
            </a:r>
            <a:r>
              <a:rPr lang="tr-TR" sz="2000" b="1" i="0" u="sng"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Cloud</a:t>
            </a:r>
            <a:r>
              <a:rPr lang="tr-TR" sz="2000" b="1"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Server</a:t>
            </a:r>
            <a:r>
              <a:rPr lang="tr-TR" sz="2000" b="0" i="0" dirty="0">
                <a:effectLst/>
                <a:latin typeface="Times New Roman" panose="02020603050405020304" pitchFamily="18" charset="0"/>
                <a:cs typeface="Times New Roman" panose="02020603050405020304" pitchFamily="18" charset="0"/>
              </a:rPr>
              <a:t> tüm web ihtiyaçlarınızı kesintisiz olarak karşılar.</a:t>
            </a:r>
          </a:p>
        </p:txBody>
      </p:sp>
    </p:spTree>
    <p:extLst>
      <p:ext uri="{BB962C8B-B14F-4D97-AF65-F5344CB8AC3E}">
        <p14:creationId xmlns:p14="http://schemas.microsoft.com/office/powerpoint/2010/main" val="3058939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8120852-2566-4558-A235-12028A7B7AA2}"/>
              </a:ext>
            </a:extLst>
          </p:cNvPr>
          <p:cNvSpPr txBox="1"/>
          <p:nvPr/>
        </p:nvSpPr>
        <p:spPr>
          <a:xfrm>
            <a:off x="656948" y="496033"/>
            <a:ext cx="10102788" cy="5115311"/>
          </a:xfrm>
          <a:prstGeom prst="rect">
            <a:avLst/>
          </a:prstGeom>
          <a:noFill/>
        </p:spPr>
        <p:txBody>
          <a:bodyPr wrap="square">
            <a:spAutoFit/>
          </a:bodyPr>
          <a:lstStyle/>
          <a:p>
            <a:pPr algn="just" fontAlgn="base">
              <a:lnSpc>
                <a:spcPct val="150000"/>
              </a:lnSpc>
            </a:pPr>
            <a:r>
              <a:rPr lang="tr-TR" sz="2000" b="1" i="0" cap="all" dirty="0">
                <a:effectLst/>
                <a:latin typeface="Times New Roman" panose="02020603050405020304" pitchFamily="18" charset="0"/>
                <a:cs typeface="Times New Roman" panose="02020603050405020304" pitchFamily="18" charset="0"/>
              </a:rPr>
              <a:t>VERİ ANALİZİ PROGRAMLARI</a:t>
            </a: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Toplanan verilerin analizi için değişen teknoloji ile beraber farklı araçlar kullanılabilir. </a:t>
            </a:r>
            <a:r>
              <a:rPr lang="tr-TR" sz="2000" b="0" i="0" dirty="0" err="1">
                <a:effectLst/>
                <a:latin typeface="Times New Roman" panose="02020603050405020304" pitchFamily="18" charset="0"/>
                <a:cs typeface="Times New Roman" panose="02020603050405020304" pitchFamily="18" charset="0"/>
              </a:rPr>
              <a:t>Spss</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Lisrel</a:t>
            </a:r>
            <a:r>
              <a:rPr lang="tr-TR" sz="2000" b="0" i="0" dirty="0">
                <a:effectLst/>
                <a:latin typeface="Times New Roman" panose="02020603050405020304" pitchFamily="18" charset="0"/>
                <a:cs typeface="Times New Roman" panose="02020603050405020304" pitchFamily="18" charset="0"/>
              </a:rPr>
              <a:t> ve </a:t>
            </a:r>
            <a:r>
              <a:rPr lang="tr-TR" sz="2000" b="0" i="0" dirty="0" err="1">
                <a:effectLst/>
                <a:latin typeface="Times New Roman" panose="02020603050405020304" pitchFamily="18" charset="0"/>
                <a:cs typeface="Times New Roman" panose="02020603050405020304" pitchFamily="18" charset="0"/>
              </a:rPr>
              <a:t>Amos</a:t>
            </a:r>
            <a:r>
              <a:rPr lang="tr-TR" sz="2000" b="0" i="0" dirty="0">
                <a:effectLst/>
                <a:latin typeface="Times New Roman" panose="02020603050405020304" pitchFamily="18" charset="0"/>
                <a:cs typeface="Times New Roman" panose="02020603050405020304" pitchFamily="18" charset="0"/>
              </a:rPr>
              <a:t> programları bilimsel araştırmalarda sıklıkla kullanılmaktadır. Yapılacak analiz türüne göre farklı veri analizi programları tercih edilmektedir.</a:t>
            </a:r>
          </a:p>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SPSS İLE İSTATİSTİKSEL ANALİZ</a:t>
            </a:r>
          </a:p>
          <a:p>
            <a:pPr algn="just" fontAlgn="base">
              <a:lnSpc>
                <a:spcPct val="150000"/>
              </a:lnSpc>
            </a:pPr>
            <a:r>
              <a:rPr lang="tr-TR" sz="2000" b="0" i="0" dirty="0" err="1">
                <a:effectLst/>
                <a:latin typeface="Times New Roman" panose="02020603050405020304" pitchFamily="18" charset="0"/>
                <a:cs typeface="Times New Roman" panose="02020603050405020304" pitchFamily="18" charset="0"/>
              </a:rPr>
              <a:t>Spss</a:t>
            </a:r>
            <a:r>
              <a:rPr lang="tr-TR" sz="2000" b="0" i="0" dirty="0">
                <a:effectLst/>
                <a:latin typeface="Times New Roman" panose="02020603050405020304" pitchFamily="18" charset="0"/>
                <a:cs typeface="Times New Roman" panose="02020603050405020304" pitchFamily="18" charset="0"/>
              </a:rPr>
              <a:t> bir paket programdır. Toplanan verilerin analiz edilmesi için kullanılır. Öncelikle toplanan veriler ışığında bir hipotez kurulur. Hipotezler araştırılacak problemin çözülebilmesi için doğru olduğu kabul edilmeyen ifadelerdir. Bu aşamadan sonra ise toplanmış olan verilerin analiz edilebilmesi için </a:t>
            </a:r>
            <a:r>
              <a:rPr lang="tr-TR" sz="2000" b="0" i="0" dirty="0" err="1">
                <a:effectLst/>
                <a:latin typeface="Times New Roman" panose="02020603050405020304" pitchFamily="18" charset="0"/>
                <a:cs typeface="Times New Roman" panose="02020603050405020304" pitchFamily="18" charset="0"/>
              </a:rPr>
              <a:t>Spss</a:t>
            </a:r>
            <a:r>
              <a:rPr lang="tr-TR" sz="2000" b="0" i="0" dirty="0">
                <a:effectLst/>
                <a:latin typeface="Times New Roman" panose="02020603050405020304" pitchFamily="18" charset="0"/>
                <a:cs typeface="Times New Roman" panose="02020603050405020304" pitchFamily="18" charset="0"/>
              </a:rPr>
              <a:t> programına girilmesi gerekir. </a:t>
            </a:r>
            <a:r>
              <a:rPr lang="tr-TR" sz="2000" b="0" i="0" dirty="0" err="1">
                <a:effectLst/>
                <a:latin typeface="Times New Roman" panose="02020603050405020304" pitchFamily="18" charset="0"/>
                <a:cs typeface="Times New Roman" panose="02020603050405020304" pitchFamily="18" charset="0"/>
              </a:rPr>
              <a:t>Spss</a:t>
            </a:r>
            <a:r>
              <a:rPr lang="tr-TR" sz="2000" b="0" i="0" dirty="0">
                <a:effectLst/>
                <a:latin typeface="Times New Roman" panose="02020603050405020304" pitchFamily="18" charset="0"/>
                <a:cs typeface="Times New Roman" panose="02020603050405020304" pitchFamily="18" charset="0"/>
              </a:rPr>
              <a:t> veri girişi yapılmadan </a:t>
            </a:r>
            <a:r>
              <a:rPr lang="tr-TR" sz="2000" b="0" i="0" dirty="0" err="1">
                <a:effectLst/>
                <a:latin typeface="Times New Roman" panose="02020603050405020304" pitchFamily="18" charset="0"/>
                <a:cs typeface="Times New Roman" panose="02020603050405020304" pitchFamily="18" charset="0"/>
              </a:rPr>
              <a:t>spss</a:t>
            </a:r>
            <a:r>
              <a:rPr lang="tr-TR" sz="2000" b="0" i="0" dirty="0">
                <a:effectLst/>
                <a:latin typeface="Times New Roman" panose="02020603050405020304" pitchFamily="18" charset="0"/>
                <a:cs typeface="Times New Roman" panose="02020603050405020304" pitchFamily="18" charset="0"/>
              </a:rPr>
              <a:t> analizi yapılması mümkün değildir. Veriler hakkında bu çalışmalar yapıldıktan sonra veri analizi tamamlanarak yorumlama yapılabilir.</a:t>
            </a:r>
          </a:p>
        </p:txBody>
      </p:sp>
    </p:spTree>
    <p:extLst>
      <p:ext uri="{BB962C8B-B14F-4D97-AF65-F5344CB8AC3E}">
        <p14:creationId xmlns:p14="http://schemas.microsoft.com/office/powerpoint/2010/main" val="235342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0DA10B1-7AFE-43F0-9D31-CB33DF710E2E}"/>
              </a:ext>
            </a:extLst>
          </p:cNvPr>
          <p:cNvSpPr txBox="1"/>
          <p:nvPr/>
        </p:nvSpPr>
        <p:spPr>
          <a:xfrm>
            <a:off x="896645" y="997738"/>
            <a:ext cx="9916358" cy="4197559"/>
          </a:xfrm>
          <a:prstGeom prst="rect">
            <a:avLst/>
          </a:prstGeom>
          <a:noFill/>
        </p:spPr>
        <p:txBody>
          <a:bodyPr wrap="square">
            <a:spAutoFit/>
          </a:bodyPr>
          <a:lstStyle/>
          <a:p>
            <a:pPr algn="just" fontAlgn="base">
              <a:lnSpc>
                <a:spcPct val="150000"/>
              </a:lnSpc>
            </a:pPr>
            <a:r>
              <a:rPr lang="tr-TR" b="1" i="0" cap="all" dirty="0">
                <a:effectLst/>
                <a:latin typeface="Times New Roman" panose="02020603050405020304" pitchFamily="18" charset="0"/>
                <a:cs typeface="Times New Roman" panose="02020603050405020304" pitchFamily="18" charset="0"/>
              </a:rPr>
              <a:t>LISREL İLE VERİ ANALİZİ &amp; AMOS İLE VERİ ANALİZİ</a:t>
            </a:r>
          </a:p>
          <a:p>
            <a:pPr algn="just" fontAlgn="base">
              <a:lnSpc>
                <a:spcPct val="150000"/>
              </a:lnSpc>
            </a:pPr>
            <a:r>
              <a:rPr lang="tr-TR" b="0" i="0" dirty="0">
                <a:effectLst/>
                <a:latin typeface="Times New Roman" panose="02020603050405020304" pitchFamily="18" charset="0"/>
                <a:cs typeface="Times New Roman" panose="02020603050405020304" pitchFamily="18" charset="0"/>
              </a:rPr>
              <a:t>Günümüzde birçok istatistiksel analiz yöntemleri sıradan hale gelmiştir. Bu nedenle uluslararası düzeyde kabul gören bir yöntem olan ve ileri seviye istatistik analiz yöntemlerinden olarak kabul edilen “</a:t>
            </a:r>
            <a:r>
              <a:rPr lang="tr-TR" b="1" i="0" dirty="0">
                <a:effectLst/>
                <a:latin typeface="Times New Roman" panose="02020603050405020304" pitchFamily="18" charset="0"/>
                <a:cs typeface="Times New Roman" panose="02020603050405020304" pitchFamily="18" charset="0"/>
              </a:rPr>
              <a:t>yapısal eşitlik modeli</a:t>
            </a:r>
            <a:r>
              <a:rPr lang="tr-TR" b="0" i="0" dirty="0">
                <a:effectLst/>
                <a:latin typeface="Times New Roman" panose="02020603050405020304" pitchFamily="18" charset="0"/>
                <a:cs typeface="Times New Roman" panose="02020603050405020304" pitchFamily="18" charset="0"/>
              </a:rPr>
              <a:t>” uygulaması öne çıkmaktadır. Bu uygulama ile yapılabilecekler şunlardır;</a:t>
            </a:r>
          </a:p>
          <a:p>
            <a:pPr algn="just" fontAlgn="base">
              <a:lnSpc>
                <a:spcPct val="150000"/>
              </a:lnSpc>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Doğrulayıcı faktörlerin analiz edilmesi</a:t>
            </a:r>
          </a:p>
          <a:p>
            <a:pPr algn="just" fontAlgn="base">
              <a:lnSpc>
                <a:spcPct val="150000"/>
              </a:lnSpc>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Aracılık etkileri</a:t>
            </a:r>
          </a:p>
          <a:p>
            <a:pPr algn="just" fontAlgn="base">
              <a:lnSpc>
                <a:spcPct val="150000"/>
              </a:lnSpc>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İzlenecek yolun analiz edilmesi</a:t>
            </a:r>
          </a:p>
          <a:p>
            <a:pPr algn="just" fontAlgn="base">
              <a:lnSpc>
                <a:spcPct val="150000"/>
              </a:lnSpc>
              <a:buFont typeface="Arial" panose="020B0604020202020204" pitchFamily="34" charset="0"/>
              <a:buChar char="•"/>
            </a:pPr>
            <a:r>
              <a:rPr lang="tr-TR" b="0" i="0" dirty="0">
                <a:effectLst/>
                <a:latin typeface="Times New Roman" panose="02020603050405020304" pitchFamily="18" charset="0"/>
                <a:cs typeface="Times New Roman" panose="02020603050405020304" pitchFamily="18" charset="0"/>
              </a:rPr>
              <a:t>Gizli değişkenlerin analiz edilmesi</a:t>
            </a:r>
          </a:p>
          <a:p>
            <a:pPr algn="just" fontAlgn="base">
              <a:lnSpc>
                <a:spcPct val="150000"/>
              </a:lnSpc>
            </a:pPr>
            <a:r>
              <a:rPr lang="tr-TR" b="0" i="0" dirty="0">
                <a:effectLst/>
                <a:latin typeface="Times New Roman" panose="02020603050405020304" pitchFamily="18" charset="0"/>
                <a:cs typeface="Times New Roman" panose="02020603050405020304" pitchFamily="18" charset="0"/>
              </a:rPr>
              <a:t>Yapısal eşitlik modelinin diğer modellere kıyasla üstün tarafları bulunur. Bunun nedenlerinden biri her maddeyi analiz işlemine dahil etmesidir.</a:t>
            </a:r>
          </a:p>
        </p:txBody>
      </p:sp>
    </p:spTree>
    <p:extLst>
      <p:ext uri="{BB962C8B-B14F-4D97-AF65-F5344CB8AC3E}">
        <p14:creationId xmlns:p14="http://schemas.microsoft.com/office/powerpoint/2010/main" val="26207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06449E92-DE7F-4B46-8B6D-02363BAA2808}"/>
              </a:ext>
            </a:extLst>
          </p:cNvPr>
          <p:cNvSpPr txBox="1"/>
          <p:nvPr/>
        </p:nvSpPr>
        <p:spPr>
          <a:xfrm>
            <a:off x="554139" y="640512"/>
            <a:ext cx="10522485" cy="2806987"/>
          </a:xfrm>
          <a:prstGeom prst="rect">
            <a:avLst/>
          </a:prstGeom>
          <a:noFill/>
        </p:spPr>
        <p:txBody>
          <a:bodyPr wrap="square">
            <a:spAutoFit/>
          </a:bodyPr>
          <a:lstStyle/>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LISREL programı (</a:t>
            </a:r>
            <a:r>
              <a:rPr lang="tr-TR" sz="2000" b="0" i="0" dirty="0" err="1">
                <a:effectLst/>
                <a:latin typeface="Times New Roman" panose="02020603050405020304" pitchFamily="18" charset="0"/>
                <a:cs typeface="Times New Roman" panose="02020603050405020304" pitchFamily="18" charset="0"/>
              </a:rPr>
              <a:t>Linear</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Structural</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Relations</a:t>
            </a:r>
            <a:r>
              <a:rPr lang="tr-TR" sz="2000" b="0" i="0" dirty="0">
                <a:effectLst/>
                <a:latin typeface="Times New Roman" panose="02020603050405020304" pitchFamily="18" charset="0"/>
                <a:cs typeface="Times New Roman" panose="02020603050405020304" pitchFamily="18" charset="0"/>
              </a:rPr>
              <a:t>), yapısal eşitlik modelinde kullanılan istatistiksel bir programdır. </a:t>
            </a:r>
            <a:r>
              <a:rPr lang="tr-TR" sz="2000" b="0" i="0" dirty="0" err="1">
                <a:effectLst/>
                <a:latin typeface="Times New Roman" panose="02020603050405020304" pitchFamily="18" charset="0"/>
                <a:cs typeface="Times New Roman" panose="02020603050405020304" pitchFamily="18" charset="0"/>
              </a:rPr>
              <a:t>Uppsala</a:t>
            </a:r>
            <a:r>
              <a:rPr lang="tr-TR" sz="2000" b="0" i="0" dirty="0">
                <a:effectLst/>
                <a:latin typeface="Times New Roman" panose="02020603050405020304" pitchFamily="18" charset="0"/>
                <a:cs typeface="Times New Roman" panose="02020603050405020304" pitchFamily="18" charset="0"/>
              </a:rPr>
              <a:t> Üniversitesi profesörleri olan </a:t>
            </a:r>
            <a:r>
              <a:rPr lang="tr-TR" sz="2000" b="0" i="0" dirty="0" err="1">
                <a:effectLst/>
                <a:latin typeface="Times New Roman" panose="02020603050405020304" pitchFamily="18" charset="0"/>
                <a:cs typeface="Times New Roman" panose="02020603050405020304" pitchFamily="18" charset="0"/>
              </a:rPr>
              <a:t>Dag</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Sorbom</a:t>
            </a:r>
            <a:r>
              <a:rPr lang="tr-TR" sz="2000" b="0" i="0" dirty="0">
                <a:effectLst/>
                <a:latin typeface="Times New Roman" panose="02020603050405020304" pitchFamily="18" charset="0"/>
                <a:cs typeface="Times New Roman" panose="02020603050405020304" pitchFamily="18" charset="0"/>
              </a:rPr>
              <a:t> ve Karl </a:t>
            </a:r>
            <a:r>
              <a:rPr lang="tr-TR" sz="2000" b="0" i="0" dirty="0" err="1">
                <a:effectLst/>
                <a:latin typeface="Times New Roman" panose="02020603050405020304" pitchFamily="18" charset="0"/>
                <a:cs typeface="Times New Roman" panose="02020603050405020304" pitchFamily="18" charset="0"/>
              </a:rPr>
              <a:t>Gustav</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Jöreskog</a:t>
            </a:r>
            <a:r>
              <a:rPr lang="tr-TR" sz="2000" b="0" i="0" dirty="0">
                <a:effectLst/>
                <a:latin typeface="Times New Roman" panose="02020603050405020304" pitchFamily="18" charset="0"/>
                <a:cs typeface="Times New Roman" panose="02020603050405020304" pitchFamily="18" charset="0"/>
              </a:rPr>
              <a:t> r tarafından 1970’lerde geliştirilmiştir. LISREL, istatistiksel analiz için SPSS gibi geniş bir kullanım alanı sağlamaz. Bununla birlikte, araştırmacılar için daha spesifik olan yapısal eşitlik model, doğrulayıcı faktör analizi, yol analizi gibi analizleri gerçekleştirme fırsatı sunar.</a:t>
            </a:r>
          </a:p>
          <a:p>
            <a:pPr algn="just" fontAlgn="base">
              <a:lnSpc>
                <a:spcPct val="150000"/>
              </a:lnSpc>
            </a:pPr>
            <a:endParaRPr lang="tr-TR"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52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17" name="Metin kutusu 16">
            <a:extLst>
              <a:ext uri="{FF2B5EF4-FFF2-40B4-BE49-F238E27FC236}">
                <a16:creationId xmlns:a16="http://schemas.microsoft.com/office/drawing/2014/main" id="{F9B9D8AA-02C7-42A9-B7CD-FCAB49685582}"/>
              </a:ext>
            </a:extLst>
          </p:cNvPr>
          <p:cNvSpPr txBox="1"/>
          <p:nvPr/>
        </p:nvSpPr>
        <p:spPr>
          <a:xfrm>
            <a:off x="220667" y="873323"/>
            <a:ext cx="10953101" cy="4191981"/>
          </a:xfrm>
          <a:prstGeom prst="rect">
            <a:avLst/>
          </a:prstGeom>
          <a:noFill/>
        </p:spPr>
        <p:txBody>
          <a:bodyPr wrap="square">
            <a:spAutoFit/>
          </a:bodyPr>
          <a:lstStyle/>
          <a:p>
            <a:pPr algn="just">
              <a:lnSpc>
                <a:spcPct val="150000"/>
              </a:lnSpc>
            </a:pPr>
            <a:r>
              <a:rPr lang="tr-TR" sz="2000" b="0" i="0" dirty="0">
                <a:effectLst/>
                <a:latin typeface="Times New Roman" panose="02020603050405020304" pitchFamily="18" charset="0"/>
                <a:cs typeface="Times New Roman" panose="02020603050405020304" pitchFamily="18" charset="0"/>
              </a:rPr>
              <a:t>Teknolojinin hızla geliştiği yeni dünya içerisinde </a:t>
            </a:r>
            <a:r>
              <a:rPr lang="tr-TR" sz="2000" b="1" i="0" dirty="0">
                <a:effectLst/>
                <a:latin typeface="Times New Roman" panose="02020603050405020304" pitchFamily="18" charset="0"/>
                <a:cs typeface="Times New Roman" panose="02020603050405020304" pitchFamily="18" charset="0"/>
              </a:rPr>
              <a:t>veri artık büyük bir önem kazanıyor. </a:t>
            </a:r>
            <a:r>
              <a:rPr lang="tr-TR" sz="2000" b="0" i="0" dirty="0">
                <a:effectLst/>
                <a:latin typeface="Times New Roman" panose="02020603050405020304" pitchFamily="18" charset="0"/>
                <a:cs typeface="Times New Roman" panose="02020603050405020304" pitchFamily="18" charset="0"/>
              </a:rPr>
              <a:t>Veri analizi, çok farklı disiplinlerden faydalanan bir yöntem olmasının yanında en çok istatistik bilimi ile ilişkilendiriliyor. </a:t>
            </a:r>
            <a:endParaRPr lang="tr-TR" sz="2000" dirty="0">
              <a:latin typeface="Times New Roman" panose="02020603050405020304" pitchFamily="18" charset="0"/>
              <a:cs typeface="Times New Roman" panose="02020603050405020304" pitchFamily="18" charset="0"/>
            </a:endParaRPr>
          </a:p>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Veri Analizi, ham verinin toplanması, ayıklanması ve işlenmesi sonucunda yararlı bilgiler bulma, sonuçlara ulaşma ve karar alma süreçlerini destekleyen modelleme süreci olarak tanımlanıyor. İşletmeler için veri analizi; yeni projelerde kararlar, yapılacak yatırımlar, büyüme ya da küçülme gibi kritik karar alma süreçlerinde etkin bir araç olarak kullanılabilecek bilimsel bir yöntem olarak karşımıza çıkıyor.</a:t>
            </a:r>
          </a:p>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462CE9D-663F-48B8-AC7C-E9A20FEB584A}"/>
              </a:ext>
            </a:extLst>
          </p:cNvPr>
          <p:cNvSpPr txBox="1"/>
          <p:nvPr/>
        </p:nvSpPr>
        <p:spPr>
          <a:xfrm>
            <a:off x="1162975" y="940147"/>
            <a:ext cx="9658905" cy="3268652"/>
          </a:xfrm>
          <a:prstGeom prst="rect">
            <a:avLst/>
          </a:prstGeom>
          <a:noFill/>
        </p:spPr>
        <p:txBody>
          <a:bodyPr wrap="square">
            <a:spAutoFit/>
          </a:bodyPr>
          <a:lstStyle/>
          <a:p>
            <a:pPr marL="0" marR="0" lvl="0" indent="0" algn="just" defTabSz="457200" rtl="0" eaLnBrk="1" fontAlgn="base" latinLnBrk="0" hangingPunct="1">
              <a:lnSpc>
                <a:spcPct val="150000"/>
              </a:lnSpc>
              <a:spcBef>
                <a:spcPts val="0"/>
              </a:spcBef>
              <a:spcAft>
                <a:spcPts val="0"/>
              </a:spcAft>
              <a:buClrTx/>
              <a:buSzTx/>
              <a:buFontTx/>
              <a:buNone/>
              <a:tabLst/>
              <a:defRPr/>
            </a:pPr>
            <a:r>
              <a:rPr kumimoji="0" lang="tr-TR"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Amos</a:t>
            </a:r>
            <a:r>
              <a:rPr kumimoji="0" lang="tr-TR"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programı sosyal bilimlerdeki akademik çalışmalarda ve teknik bilimlerin çoğunda yaygın olarak kullanılan istatiksel bir analiz programıdır. Bu programın popüler olarak kullanılma nedenleri arasında hem çok sayıdaki bağımsız değişkeni hem de bağımlı değişkeni birlikte analiz edebilmesidir. Üstelik bu değişkenlerin analizleri sonucunda ayrıntılı veriler elde edilebilmektedir.  </a:t>
            </a:r>
            <a:r>
              <a:rPr kumimoji="0" lang="tr-TR"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Amos</a:t>
            </a:r>
            <a:r>
              <a:rPr kumimoji="0" lang="tr-TR"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tr-TR"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SPSS’den</a:t>
            </a:r>
            <a:r>
              <a:rPr kumimoji="0" lang="tr-TR"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farklı olarak hata oranlarını da analiz sürecine dahil edebilmektedir. Bununla birlikte </a:t>
            </a:r>
            <a:r>
              <a:rPr kumimoji="0" lang="tr-TR"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Amos</a:t>
            </a:r>
            <a:r>
              <a:rPr kumimoji="0" lang="tr-TR"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veri girişi </a:t>
            </a:r>
            <a:r>
              <a:rPr kumimoji="0" lang="tr-TR"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spss</a:t>
            </a:r>
            <a:r>
              <a:rPr kumimoji="0" lang="tr-TR"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veri girişine alışkın olanlar için biraz karmaşık gelebilir.</a:t>
            </a:r>
          </a:p>
        </p:txBody>
      </p:sp>
    </p:spTree>
    <p:extLst>
      <p:ext uri="{BB962C8B-B14F-4D97-AF65-F5344CB8AC3E}">
        <p14:creationId xmlns:p14="http://schemas.microsoft.com/office/powerpoint/2010/main" val="234935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solidFill>
                  <a:schemeClr val="accent1"/>
                </a:solidFill>
              </a:rPr>
              <a:t>Teşekkürler</a:t>
            </a:r>
            <a:endParaRPr lang="en-US" dirty="0">
              <a:solidFill>
                <a:schemeClr val="accent1"/>
              </a:solidFill>
            </a:endParaRPr>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dirty="0">
                <a:solidFill>
                  <a:schemeClr val="accent1"/>
                </a:solidFill>
              </a:rPr>
              <a:t>Samsun Üniversitesi </a:t>
            </a:r>
            <a:br>
              <a:rPr lang="tr-TR" dirty="0">
                <a:solidFill>
                  <a:schemeClr val="accent1"/>
                </a:solidFill>
              </a:rPr>
            </a:br>
            <a:r>
              <a:rPr lang="tr-TR" dirty="0">
                <a:solidFill>
                  <a:schemeClr val="accent1"/>
                </a:solidFill>
              </a:rPr>
              <a:t>Uzaktan Eğitim Uygulama ve Araştırma Merkezi</a:t>
            </a:r>
          </a:p>
          <a:p>
            <a:r>
              <a:rPr lang="tr-TR" dirty="0">
                <a:solidFill>
                  <a:srgbClr val="C00000"/>
                </a:solidFill>
              </a:rPr>
              <a:t>Prof. Dr. Hüseyin DEMİR</a:t>
            </a:r>
            <a:br>
              <a:rPr lang="tr-TR" dirty="0">
                <a:solidFill>
                  <a:srgbClr val="C00000"/>
                </a:solidFill>
              </a:rPr>
            </a:br>
            <a:r>
              <a:rPr lang="tr-TR" dirty="0">
                <a:solidFill>
                  <a:srgbClr val="C00000"/>
                </a:solidFill>
              </a:rPr>
              <a:t>huseyin.demir@samsun.edu.tr </a:t>
            </a:r>
            <a:endParaRPr lang="en-US" dirty="0">
              <a:solidFill>
                <a:srgbClr val="C00000"/>
              </a:solidFill>
            </a:endParaRPr>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1.11.2022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21</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17" name="Metin kutusu 16">
            <a:extLst>
              <a:ext uri="{FF2B5EF4-FFF2-40B4-BE49-F238E27FC236}">
                <a16:creationId xmlns:a16="http://schemas.microsoft.com/office/drawing/2014/main" id="{F9B9D8AA-02C7-42A9-B7CD-FCAB49685582}"/>
              </a:ext>
            </a:extLst>
          </p:cNvPr>
          <p:cNvSpPr txBox="1"/>
          <p:nvPr/>
        </p:nvSpPr>
        <p:spPr>
          <a:xfrm>
            <a:off x="259396" y="287901"/>
            <a:ext cx="10953101" cy="5115311"/>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Verinin analizinden bahsedildiğinde akla gelen Büyük Veri, daha büyük ve karmaşık veri kümelerini ifade ediyor. Sosyal medyada bireylerin paylaştıkları fotoğraflardan atılan mesajlara, bir firmanın satış dosyalarından üretim oranlarına kadar akla gelebilecek bütün veriler büyük veri kapsamında yer alıyor. Büyük Veri bugün, birkaç yıl önce mümkün olmayan şekillerde veri toplanabildiği ve analiz edilebildiği gerçeğini ifade ediyor.</a:t>
            </a:r>
          </a:p>
          <a:p>
            <a:pPr algn="just">
              <a:lnSpc>
                <a:spcPct val="150000"/>
              </a:lnSpc>
            </a:pP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Veri Analizi, İş Zekası (Business </a:t>
            </a:r>
            <a:r>
              <a:rPr lang="tr-TR" sz="2000" dirty="0" err="1">
                <a:latin typeface="Times New Roman" panose="02020603050405020304" pitchFamily="18" charset="0"/>
                <a:cs typeface="Times New Roman" panose="02020603050405020304" pitchFamily="18" charset="0"/>
              </a:rPr>
              <a:t>Intelligence</a:t>
            </a:r>
            <a:r>
              <a:rPr lang="tr-TR" sz="2000" dirty="0">
                <a:latin typeface="Times New Roman" panose="02020603050405020304" pitchFamily="18" charset="0"/>
                <a:cs typeface="Times New Roman" panose="02020603050405020304" pitchFamily="18" charset="0"/>
              </a:rPr>
              <a:t>) ve Veri Madenciliği (Data </a:t>
            </a:r>
            <a:r>
              <a:rPr lang="tr-TR" sz="2000" dirty="0" err="1">
                <a:latin typeface="Times New Roman" panose="02020603050405020304" pitchFamily="18" charset="0"/>
                <a:cs typeface="Times New Roman" panose="02020603050405020304" pitchFamily="18" charset="0"/>
              </a:rPr>
              <a:t>Mining</a:t>
            </a:r>
            <a:r>
              <a:rPr lang="tr-TR" sz="2000" dirty="0">
                <a:latin typeface="Times New Roman" panose="02020603050405020304" pitchFamily="18" charset="0"/>
                <a:cs typeface="Times New Roman" panose="02020603050405020304" pitchFamily="18" charset="0"/>
              </a:rPr>
              <a:t>)’</a:t>
            </a:r>
            <a:r>
              <a:rPr lang="tr-TR" sz="2000" dirty="0" err="1">
                <a:latin typeface="Times New Roman" panose="02020603050405020304" pitchFamily="18" charset="0"/>
                <a:cs typeface="Times New Roman" panose="02020603050405020304" pitchFamily="18" charset="0"/>
              </a:rPr>
              <a:t>nin</a:t>
            </a:r>
            <a:r>
              <a:rPr lang="tr-TR" sz="2000" dirty="0">
                <a:latin typeface="Times New Roman" panose="02020603050405020304" pitchFamily="18" charset="0"/>
                <a:cs typeface="Times New Roman" panose="02020603050405020304" pitchFamily="18" charset="0"/>
              </a:rPr>
              <a:t> temel bir bileşeni olarak kararların verilmesi konusunda iç görü kazanmayı kolaylaştırıyor. Firmalar, hem veri yönetimi çözümlerini hem de verileri işlemeye uygun iç görülere dönüştürmek için veri analizini kullanan müşteri deneyimi yönetimi (</a:t>
            </a:r>
            <a:r>
              <a:rPr lang="tr-TR" sz="2000" dirty="0" err="1">
                <a:latin typeface="Times New Roman" panose="02020603050405020304" pitchFamily="18" charset="0"/>
                <a:cs typeface="Times New Roman" panose="02020603050405020304" pitchFamily="18" charset="0"/>
              </a:rPr>
              <a:t>Customer</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Relationship</a:t>
            </a:r>
            <a:r>
              <a:rPr lang="tr-TR" sz="2000" dirty="0">
                <a:latin typeface="Times New Roman" panose="02020603050405020304" pitchFamily="18" charset="0"/>
                <a:cs typeface="Times New Roman" panose="02020603050405020304" pitchFamily="18" charset="0"/>
              </a:rPr>
              <a:t> Management) çözümlerini kullanarak çok sayıda kaynaktan gelen verileri analiz ediyor.</a:t>
            </a:r>
          </a:p>
        </p:txBody>
      </p:sp>
    </p:spTree>
    <p:extLst>
      <p:ext uri="{BB962C8B-B14F-4D97-AF65-F5344CB8AC3E}">
        <p14:creationId xmlns:p14="http://schemas.microsoft.com/office/powerpoint/2010/main" val="88533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B6CC35ED-29D4-4148-ABBF-00471A4D2510}"/>
              </a:ext>
            </a:extLst>
          </p:cNvPr>
          <p:cNvSpPr txBox="1"/>
          <p:nvPr/>
        </p:nvSpPr>
        <p:spPr>
          <a:xfrm>
            <a:off x="905522" y="3896270"/>
            <a:ext cx="9463596" cy="2345322"/>
          </a:xfrm>
          <a:prstGeom prst="rect">
            <a:avLst/>
          </a:prstGeom>
          <a:noFill/>
        </p:spPr>
        <p:txBody>
          <a:bodyPr wrap="square">
            <a:spAutoFit/>
          </a:bodyPr>
          <a:lstStyle/>
          <a:p>
            <a:pPr algn="just">
              <a:lnSpc>
                <a:spcPct val="150000"/>
              </a:lnSpc>
            </a:pPr>
            <a:r>
              <a:rPr lang="tr-TR" sz="2000" b="1" i="0" dirty="0">
                <a:effectLst/>
                <a:latin typeface="Times New Roman" panose="02020603050405020304" pitchFamily="18" charset="0"/>
                <a:cs typeface="Times New Roman" panose="02020603050405020304" pitchFamily="18" charset="0"/>
              </a:rPr>
              <a:t>Veri analizi nasıl yapılır</a:t>
            </a:r>
            <a:r>
              <a:rPr lang="tr-TR" sz="2000" b="0" i="0" dirty="0">
                <a:effectLst/>
                <a:latin typeface="Times New Roman" panose="02020603050405020304" pitchFamily="18" charset="0"/>
                <a:cs typeface="Times New Roman" panose="02020603050405020304" pitchFamily="18" charset="0"/>
              </a:rPr>
              <a:t>, sorusunun cevabı ise sistematik olmakla ilgilidir.</a:t>
            </a:r>
            <a:r>
              <a:rPr lang="tr-TR" sz="2000" b="1" i="0" dirty="0">
                <a:effectLst/>
                <a:latin typeface="Times New Roman" panose="02020603050405020304" pitchFamily="18" charset="0"/>
                <a:cs typeface="Times New Roman" panose="02020603050405020304" pitchFamily="18" charset="0"/>
              </a:rPr>
              <a:t> Veri analiz </a:t>
            </a:r>
            <a:r>
              <a:rPr lang="tr-TR" sz="2000" b="0" i="0" dirty="0">
                <a:effectLst/>
                <a:latin typeface="Times New Roman" panose="02020603050405020304" pitchFamily="18" charset="0"/>
                <a:cs typeface="Times New Roman" panose="02020603050405020304" pitchFamily="18" charset="0"/>
              </a:rPr>
              <a:t>sürecini en doğru ve sistematik şekilde takip etmelisiniz. Önce gereksinimlerinizi belirlemeli ve </a:t>
            </a:r>
            <a:r>
              <a:rPr lang="tr-TR" sz="2000" b="1" i="0" dirty="0">
                <a:effectLst/>
                <a:latin typeface="Times New Roman" panose="02020603050405020304" pitchFamily="18" charset="0"/>
                <a:cs typeface="Times New Roman" panose="02020603050405020304" pitchFamily="18" charset="0"/>
              </a:rPr>
              <a:t>hedeflerinizi net olarak ortaya koymalısınız. </a:t>
            </a:r>
            <a:r>
              <a:rPr lang="tr-TR" sz="2000" b="0" i="0" dirty="0">
                <a:effectLst/>
                <a:latin typeface="Times New Roman" panose="02020603050405020304" pitchFamily="18" charset="0"/>
                <a:cs typeface="Times New Roman" panose="02020603050405020304" pitchFamily="18" charset="0"/>
              </a:rPr>
              <a:t>Ardından </a:t>
            </a:r>
            <a:r>
              <a:rPr lang="tr-TR" sz="2000" b="1" i="0" dirty="0">
                <a:effectLst/>
                <a:latin typeface="Times New Roman" panose="02020603050405020304" pitchFamily="18" charset="0"/>
                <a:cs typeface="Times New Roman" panose="02020603050405020304" pitchFamily="18" charset="0"/>
              </a:rPr>
              <a:t>problemi tespit etmeli ve veri ölçüm altyapısını oluşturmalısınız.</a:t>
            </a:r>
            <a:r>
              <a:rPr lang="tr-TR" sz="2000" b="0" i="0" dirty="0">
                <a:effectLst/>
                <a:latin typeface="Times New Roman" panose="02020603050405020304" pitchFamily="18" charset="0"/>
                <a:cs typeface="Times New Roman" panose="02020603050405020304" pitchFamily="18" charset="0"/>
              </a:rPr>
              <a:t> Daha sonra verinin toplanması ve </a:t>
            </a:r>
            <a:r>
              <a:rPr lang="tr-TR" sz="2000" b="1" i="0" dirty="0">
                <a:effectLst/>
                <a:latin typeface="Times New Roman" panose="02020603050405020304" pitchFamily="18" charset="0"/>
                <a:cs typeface="Times New Roman" panose="02020603050405020304" pitchFamily="18" charset="0"/>
              </a:rPr>
              <a:t>veri analizi</a:t>
            </a:r>
            <a:r>
              <a:rPr lang="tr-TR" sz="2000" b="0" i="0" dirty="0">
                <a:effectLst/>
                <a:latin typeface="Times New Roman" panose="02020603050405020304" pitchFamily="18" charset="0"/>
                <a:cs typeface="Times New Roman" panose="02020603050405020304" pitchFamily="18" charset="0"/>
              </a:rPr>
              <a:t> adımları geliyor. Son olarak da uygulama ve testler yapılıyor.</a:t>
            </a:r>
            <a:endParaRPr lang="tr-TR"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3E66EA0D-C5C7-41C9-854B-5CBC94E4A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141" y="217723"/>
            <a:ext cx="7095500" cy="370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2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AE8E256A-897B-4212-A1E8-4B1A24EC2B02}"/>
              </a:ext>
            </a:extLst>
          </p:cNvPr>
          <p:cNvSpPr txBox="1"/>
          <p:nvPr/>
        </p:nvSpPr>
        <p:spPr>
          <a:xfrm>
            <a:off x="798989" y="317200"/>
            <a:ext cx="9650027" cy="3360985"/>
          </a:xfrm>
          <a:prstGeom prst="rect">
            <a:avLst/>
          </a:prstGeom>
          <a:noFill/>
        </p:spPr>
        <p:txBody>
          <a:bodyPr wrap="square">
            <a:spAutoFit/>
          </a:bodyPr>
          <a:lstStyle/>
          <a:p>
            <a:pPr algn="just">
              <a:lnSpc>
                <a:spcPct val="150000"/>
              </a:lnSpc>
            </a:pPr>
            <a:r>
              <a:rPr lang="tr-TR" sz="2400" b="1" dirty="0">
                <a:latin typeface="Times New Roman" panose="02020603050405020304" pitchFamily="18" charset="0"/>
                <a:cs typeface="Times New Roman" panose="02020603050405020304" pitchFamily="18" charset="0"/>
              </a:rPr>
              <a:t>Veri Analiz Yöntemleri </a:t>
            </a:r>
          </a:p>
          <a:p>
            <a:pPr algn="just">
              <a:lnSpc>
                <a:spcPct val="150000"/>
              </a:lnSpc>
            </a:pPr>
            <a:r>
              <a:rPr lang="tr-TR" sz="2000" dirty="0">
                <a:latin typeface="Times New Roman" panose="02020603050405020304" pitchFamily="18" charset="0"/>
                <a:cs typeface="Times New Roman" panose="02020603050405020304" pitchFamily="18" charset="0"/>
              </a:rPr>
              <a:t>Veri analiz etmek temel istatistik bilgisini gerektiren farklı yöntemleri içeriyor. Nicel ve nitel analiz olarak ayrılabilen veri analizinde sayısal verilere dayanması nedeniyle nicel analiz türleri daha güvenilir bulunuyor ve tercih ediliyor. Nitel analizlerin de sosyal gerçekliklerin ortaya çıkarılmasında daha kesin sonuçlar verebilmesi için çalışmalar yapılmaya devam ediliyor.</a:t>
            </a: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6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AE8E256A-897B-4212-A1E8-4B1A24EC2B02}"/>
              </a:ext>
            </a:extLst>
          </p:cNvPr>
          <p:cNvSpPr txBox="1"/>
          <p:nvPr/>
        </p:nvSpPr>
        <p:spPr>
          <a:xfrm>
            <a:off x="887765" y="2174771"/>
            <a:ext cx="9650027" cy="2806987"/>
          </a:xfrm>
          <a:prstGeom prst="rect">
            <a:avLst/>
          </a:prstGeom>
          <a:noFill/>
        </p:spPr>
        <p:txBody>
          <a:bodyPr wrap="square">
            <a:spAutoFit/>
          </a:bodyPr>
          <a:lstStyle/>
          <a:p>
            <a:pPr algn="just">
              <a:lnSpc>
                <a:spcPct val="150000"/>
              </a:lnSpc>
            </a:pPr>
            <a:r>
              <a:rPr lang="tr-TR" sz="2000" b="1" i="0" dirty="0">
                <a:solidFill>
                  <a:srgbClr val="4A4A4A"/>
                </a:solidFill>
                <a:effectLst/>
                <a:latin typeface="Times New Roman" panose="02020603050405020304" pitchFamily="18" charset="0"/>
                <a:cs typeface="Times New Roman" panose="02020603050405020304" pitchFamily="18" charset="0"/>
              </a:rPr>
              <a:t>Veri analiz yöntemleri </a:t>
            </a:r>
            <a:r>
              <a:rPr lang="tr-TR" sz="2000" b="0" i="0" dirty="0">
                <a:solidFill>
                  <a:srgbClr val="4A4A4A"/>
                </a:solidFill>
                <a:effectLst/>
                <a:latin typeface="Times New Roman" panose="02020603050405020304" pitchFamily="18" charset="0"/>
                <a:cs typeface="Times New Roman" panose="02020603050405020304" pitchFamily="18" charset="0"/>
              </a:rPr>
              <a:t>arasından ilk karşınıza çıkacak olan nicel </a:t>
            </a:r>
            <a:r>
              <a:rPr lang="tr-TR" sz="2000" b="1" i="0" dirty="0">
                <a:solidFill>
                  <a:srgbClr val="4A4A4A"/>
                </a:solidFill>
                <a:effectLst/>
                <a:latin typeface="Times New Roman" panose="02020603050405020304" pitchFamily="18" charset="0"/>
                <a:cs typeface="Times New Roman" panose="02020603050405020304" pitchFamily="18" charset="0"/>
              </a:rPr>
              <a:t>veri analizi</a:t>
            </a:r>
            <a:r>
              <a:rPr lang="tr-TR" sz="2000" b="0" i="0" dirty="0">
                <a:solidFill>
                  <a:srgbClr val="4A4A4A"/>
                </a:solidFill>
                <a:effectLst/>
                <a:latin typeface="Times New Roman" panose="02020603050405020304" pitchFamily="18" charset="0"/>
                <a:cs typeface="Times New Roman" panose="02020603050405020304" pitchFamily="18" charset="0"/>
              </a:rPr>
              <a:t>, nicel verilerin toplanmasını ve analizini gerektiren bir çalışma olarak tanımlanıyor. Yapılan araştırmanın türüne göre farklı nicel analiz yöntemleri kullanılabiliyor. Doğru sonuçlara ulaşmak için doğru </a:t>
            </a:r>
            <a:r>
              <a:rPr lang="tr-TR" sz="2000" b="1" i="0" dirty="0">
                <a:solidFill>
                  <a:srgbClr val="4A4A4A"/>
                </a:solidFill>
                <a:effectLst/>
                <a:latin typeface="Times New Roman" panose="02020603050405020304" pitchFamily="18" charset="0"/>
                <a:cs typeface="Times New Roman" panose="02020603050405020304" pitchFamily="18" charset="0"/>
              </a:rPr>
              <a:t>nicel analiz yöntemini tercih etmelisiniz.</a:t>
            </a:r>
            <a:r>
              <a:rPr lang="tr-TR" sz="2000" b="0" i="0" dirty="0">
                <a:solidFill>
                  <a:srgbClr val="4A4A4A"/>
                </a:solidFill>
                <a:effectLst/>
                <a:latin typeface="Times New Roman" panose="02020603050405020304" pitchFamily="18" charset="0"/>
                <a:cs typeface="Times New Roman" panose="02020603050405020304" pitchFamily="18" charset="0"/>
              </a:rPr>
              <a:t> Nicel analiz yöntemini, toplanan verilere ve yapılan araştırmanın özelliğine göre seçmelisiniz.</a:t>
            </a: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06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1F5A7A99-32AF-4DB4-B872-951A4B45EF8F}"/>
              </a:ext>
            </a:extLst>
          </p:cNvPr>
          <p:cNvSpPr txBox="1"/>
          <p:nvPr/>
        </p:nvSpPr>
        <p:spPr>
          <a:xfrm>
            <a:off x="736846" y="1773983"/>
            <a:ext cx="10209321" cy="2345322"/>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Nicel analiz yöntemlerine</a:t>
            </a:r>
            <a:r>
              <a:rPr lang="tr-TR" sz="2000" b="0" i="0" dirty="0">
                <a:effectLst/>
                <a:latin typeface="Times New Roman" panose="02020603050405020304" pitchFamily="18" charset="0"/>
                <a:cs typeface="Times New Roman" panose="02020603050405020304" pitchFamily="18" charset="0"/>
              </a:rPr>
              <a:t> Ki kare (</a:t>
            </a:r>
            <a:r>
              <a:rPr lang="tr-TR" sz="2000" b="0" i="0" dirty="0" err="1">
                <a:effectLst/>
                <a:latin typeface="Times New Roman" panose="02020603050405020304" pitchFamily="18" charset="0"/>
                <a:cs typeface="Times New Roman" panose="02020603050405020304" pitchFamily="18" charset="0"/>
              </a:rPr>
              <a:t>Pearson</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Chi</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square</a:t>
            </a:r>
            <a:r>
              <a:rPr lang="tr-TR" sz="2000" b="0" i="0" dirty="0">
                <a:effectLst/>
                <a:latin typeface="Times New Roman" panose="02020603050405020304" pitchFamily="18" charset="0"/>
                <a:cs typeface="Times New Roman" panose="02020603050405020304" pitchFamily="18" charset="0"/>
              </a:rPr>
              <a:t> Test), </a:t>
            </a:r>
            <a:r>
              <a:rPr lang="tr-TR" sz="2000" b="0" i="0" dirty="0" err="1">
                <a:effectLst/>
                <a:latin typeface="Times New Roman" panose="02020603050405020304" pitchFamily="18" charset="0"/>
                <a:cs typeface="Times New Roman" panose="02020603050405020304" pitchFamily="18" charset="0"/>
              </a:rPr>
              <a:t>Fisher</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exact</a:t>
            </a:r>
            <a:r>
              <a:rPr lang="tr-TR" sz="2000" b="0" i="0" dirty="0">
                <a:effectLst/>
                <a:latin typeface="Times New Roman" panose="02020603050405020304" pitchFamily="18" charset="0"/>
                <a:cs typeface="Times New Roman" panose="02020603050405020304" pitchFamily="18" charset="0"/>
              </a:rPr>
              <a:t> Test, </a:t>
            </a:r>
            <a:r>
              <a:rPr lang="tr-TR" sz="2000" b="0" i="0" dirty="0" err="1">
                <a:effectLst/>
                <a:latin typeface="Times New Roman" panose="02020603050405020304" pitchFamily="18" charset="0"/>
                <a:cs typeface="Times New Roman" panose="02020603050405020304" pitchFamily="18" charset="0"/>
              </a:rPr>
              <a:t>McNemar</a:t>
            </a:r>
            <a:r>
              <a:rPr lang="tr-TR" sz="2000" b="0" i="0" dirty="0">
                <a:effectLst/>
                <a:latin typeface="Times New Roman" panose="02020603050405020304" pitchFamily="18" charset="0"/>
                <a:cs typeface="Times New Roman" panose="02020603050405020304" pitchFamily="18" charset="0"/>
              </a:rPr>
              <a:t> Testi, </a:t>
            </a:r>
            <a:r>
              <a:rPr lang="tr-TR" sz="2000" b="0" i="0" dirty="0" err="1">
                <a:effectLst/>
                <a:latin typeface="Times New Roman" panose="02020603050405020304" pitchFamily="18" charset="0"/>
                <a:cs typeface="Times New Roman" panose="02020603050405020304" pitchFamily="18" charset="0"/>
              </a:rPr>
              <a:t>Kappa</a:t>
            </a:r>
            <a:r>
              <a:rPr lang="tr-TR" sz="2000" b="0" i="0" dirty="0">
                <a:effectLst/>
                <a:latin typeface="Times New Roman" panose="02020603050405020304" pitchFamily="18" charset="0"/>
                <a:cs typeface="Times New Roman" panose="02020603050405020304" pitchFamily="18" charset="0"/>
              </a:rPr>
              <a:t> Testi, </a:t>
            </a:r>
            <a:r>
              <a:rPr lang="tr-TR" sz="2000" b="0" i="0" dirty="0" err="1">
                <a:effectLst/>
                <a:latin typeface="Times New Roman" panose="02020603050405020304" pitchFamily="18" charset="0"/>
                <a:cs typeface="Times New Roman" panose="02020603050405020304" pitchFamily="18" charset="0"/>
              </a:rPr>
              <a:t>Odds</a:t>
            </a:r>
            <a:r>
              <a:rPr lang="tr-TR" sz="2000" b="0" i="0" dirty="0">
                <a:effectLst/>
                <a:latin typeface="Times New Roman" panose="02020603050405020304" pitchFamily="18" charset="0"/>
                <a:cs typeface="Times New Roman" panose="02020603050405020304" pitchFamily="18" charset="0"/>
              </a:rPr>
              <a:t> </a:t>
            </a:r>
            <a:r>
              <a:rPr lang="tr-TR" sz="2000" b="0" i="0" dirty="0" err="1">
                <a:effectLst/>
                <a:latin typeface="Times New Roman" panose="02020603050405020304" pitchFamily="18" charset="0"/>
                <a:cs typeface="Times New Roman" panose="02020603050405020304" pitchFamily="18" charset="0"/>
              </a:rPr>
              <a:t>Ratio</a:t>
            </a:r>
            <a:r>
              <a:rPr lang="tr-TR" sz="2000" b="0" i="0" dirty="0">
                <a:effectLst/>
                <a:latin typeface="Times New Roman" panose="02020603050405020304" pitchFamily="18" charset="0"/>
                <a:cs typeface="Times New Roman" panose="02020603050405020304" pitchFamily="18" charset="0"/>
              </a:rPr>
              <a:t>, %95 Güven Aralığı, </a:t>
            </a:r>
            <a:r>
              <a:rPr lang="tr-TR" sz="2000" b="0" i="0" dirty="0" err="1">
                <a:effectLst/>
                <a:latin typeface="Times New Roman" panose="02020603050405020304" pitchFamily="18" charset="0"/>
                <a:cs typeface="Times New Roman" panose="02020603050405020304" pitchFamily="18" charset="0"/>
              </a:rPr>
              <a:t>Kolmogorov-Smirnov</a:t>
            </a:r>
            <a:r>
              <a:rPr lang="tr-TR" sz="2000" b="0" i="0" dirty="0">
                <a:effectLst/>
                <a:latin typeface="Times New Roman" panose="02020603050405020304" pitchFamily="18" charset="0"/>
                <a:cs typeface="Times New Roman" panose="02020603050405020304" pitchFamily="18" charset="0"/>
              </a:rPr>
              <a:t> Test, </a:t>
            </a:r>
            <a:r>
              <a:rPr lang="tr-TR" sz="2000" b="0" i="0" dirty="0" err="1">
                <a:effectLst/>
                <a:latin typeface="Times New Roman" panose="02020603050405020304" pitchFamily="18" charset="0"/>
                <a:cs typeface="Times New Roman" panose="02020603050405020304" pitchFamily="18" charset="0"/>
              </a:rPr>
              <a:t>Binominal</a:t>
            </a:r>
            <a:r>
              <a:rPr lang="tr-TR" sz="2000" b="0" i="0" dirty="0">
                <a:effectLst/>
                <a:latin typeface="Times New Roman" panose="02020603050405020304" pitchFamily="18" charset="0"/>
                <a:cs typeface="Times New Roman" panose="02020603050405020304" pitchFamily="18" charset="0"/>
              </a:rPr>
              <a:t> Test, Mann-</a:t>
            </a:r>
            <a:r>
              <a:rPr lang="tr-TR" sz="2000" b="0" i="0" dirty="0" err="1">
                <a:effectLst/>
                <a:latin typeface="Times New Roman" panose="02020603050405020304" pitchFamily="18" charset="0"/>
                <a:cs typeface="Times New Roman" panose="02020603050405020304" pitchFamily="18" charset="0"/>
              </a:rPr>
              <a:t>Whitney</a:t>
            </a:r>
            <a:r>
              <a:rPr lang="tr-TR" sz="2000" b="0" i="0" dirty="0">
                <a:effectLst/>
                <a:latin typeface="Times New Roman" panose="02020603050405020304" pitchFamily="18" charset="0"/>
                <a:cs typeface="Times New Roman" panose="02020603050405020304" pitchFamily="18" charset="0"/>
              </a:rPr>
              <a:t> U Test, </a:t>
            </a:r>
            <a:r>
              <a:rPr lang="tr-TR" sz="2000" b="0" i="0" dirty="0" err="1">
                <a:effectLst/>
                <a:latin typeface="Times New Roman" panose="02020603050405020304" pitchFamily="18" charset="0"/>
                <a:cs typeface="Times New Roman" panose="02020603050405020304" pitchFamily="18" charset="0"/>
              </a:rPr>
              <a:t>Kruskall</a:t>
            </a:r>
            <a:r>
              <a:rPr lang="tr-TR" sz="2000" b="0" i="0" dirty="0">
                <a:effectLst/>
                <a:latin typeface="Times New Roman" panose="02020603050405020304" pitchFamily="18" charset="0"/>
                <a:cs typeface="Times New Roman" panose="02020603050405020304" pitchFamily="18" charset="0"/>
              </a:rPr>
              <a:t>-Wallis Test, </a:t>
            </a:r>
            <a:r>
              <a:rPr lang="tr-TR" sz="2000" b="0" i="0" dirty="0" err="1">
                <a:effectLst/>
                <a:latin typeface="Times New Roman" panose="02020603050405020304" pitchFamily="18" charset="0"/>
                <a:cs typeface="Times New Roman" panose="02020603050405020304" pitchFamily="18" charset="0"/>
              </a:rPr>
              <a:t>Wilcoxon</a:t>
            </a:r>
            <a:r>
              <a:rPr lang="tr-TR" sz="2000" b="0" i="0" dirty="0">
                <a:effectLst/>
                <a:latin typeface="Times New Roman" panose="02020603050405020304" pitchFamily="18" charset="0"/>
                <a:cs typeface="Times New Roman" panose="02020603050405020304" pitchFamily="18" charset="0"/>
              </a:rPr>
              <a:t> Test, </a:t>
            </a:r>
            <a:r>
              <a:rPr lang="tr-TR" sz="2000" b="0" i="0" dirty="0" err="1">
                <a:effectLst/>
                <a:latin typeface="Times New Roman" panose="02020603050405020304" pitchFamily="18" charset="0"/>
                <a:cs typeface="Times New Roman" panose="02020603050405020304" pitchFamily="18" charset="0"/>
              </a:rPr>
              <a:t>Friedman</a:t>
            </a:r>
            <a:r>
              <a:rPr lang="tr-TR" sz="2000" b="0" i="0" dirty="0">
                <a:effectLst/>
                <a:latin typeface="Times New Roman" panose="02020603050405020304" pitchFamily="18" charset="0"/>
                <a:cs typeface="Times New Roman" panose="02020603050405020304" pitchFamily="18" charset="0"/>
              </a:rPr>
              <a:t> Testi, MANCOVA, Post-hoc Testler, </a:t>
            </a:r>
            <a:r>
              <a:rPr lang="tr-TR" sz="2000" b="0" i="0" dirty="0" err="1">
                <a:effectLst/>
                <a:latin typeface="Times New Roman" panose="02020603050405020304" pitchFamily="18" charset="0"/>
                <a:cs typeface="Times New Roman" panose="02020603050405020304" pitchFamily="18" charset="0"/>
              </a:rPr>
              <a:t>Korrelasyon</a:t>
            </a:r>
            <a:r>
              <a:rPr lang="tr-TR" sz="2000" b="0" i="0" dirty="0">
                <a:effectLst/>
                <a:latin typeface="Times New Roman" panose="02020603050405020304" pitchFamily="18" charset="0"/>
                <a:cs typeface="Times New Roman" panose="02020603050405020304" pitchFamily="18" charset="0"/>
              </a:rPr>
              <a:t> (Korelasyon) Analizi, ANOVA, ANCOVA, MANOVA, MANCOVA testleri başlıca örnekler olarak veriliyor.</a:t>
            </a:r>
            <a:r>
              <a:rPr lang="tr-TR" sz="2000" b="1"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506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1F5A7A99-32AF-4DB4-B872-951A4B45EF8F}"/>
              </a:ext>
            </a:extLst>
          </p:cNvPr>
          <p:cNvSpPr txBox="1"/>
          <p:nvPr/>
        </p:nvSpPr>
        <p:spPr>
          <a:xfrm>
            <a:off x="736846" y="1990247"/>
            <a:ext cx="10209321" cy="2345322"/>
          </a:xfrm>
          <a:prstGeom prst="rect">
            <a:avLst/>
          </a:prstGeom>
          <a:noFill/>
        </p:spPr>
        <p:txBody>
          <a:bodyPr wrap="square">
            <a:spAutoFit/>
          </a:bodyPr>
          <a:lstStyle/>
          <a:p>
            <a:pPr algn="just" fontAlgn="base">
              <a:lnSpc>
                <a:spcPct val="150000"/>
              </a:lnSpc>
            </a:pPr>
            <a:r>
              <a:rPr lang="tr-TR" sz="2000" b="1" i="0" dirty="0">
                <a:effectLst/>
                <a:latin typeface="Times New Roman" panose="02020603050405020304" pitchFamily="18" charset="0"/>
                <a:cs typeface="Times New Roman" panose="02020603050405020304" pitchFamily="18" charset="0"/>
              </a:rPr>
              <a:t>Veri analizi metotları</a:t>
            </a:r>
            <a:r>
              <a:rPr lang="tr-TR" sz="2000" b="0" i="0" dirty="0">
                <a:effectLst/>
                <a:latin typeface="Times New Roman" panose="02020603050405020304" pitchFamily="18" charset="0"/>
                <a:cs typeface="Times New Roman" panose="02020603050405020304" pitchFamily="18" charset="0"/>
              </a:rPr>
              <a:t> arasından nitel veri analizi ise daha çok sosyal gerçekliğin içinde var olan gizli bilgiyi ortaya çıkarmakla ilgileniyor. </a:t>
            </a:r>
            <a:r>
              <a:rPr lang="tr-TR" sz="2000" b="0" i="0" dirty="0" err="1">
                <a:effectLst/>
                <a:latin typeface="Times New Roman" panose="02020603050405020304" pitchFamily="18" charset="0"/>
                <a:cs typeface="Times New Roman" panose="02020603050405020304" pitchFamily="18" charset="0"/>
              </a:rPr>
              <a:t>Betimsel</a:t>
            </a:r>
            <a:r>
              <a:rPr lang="tr-TR" sz="2000" b="0" i="0" dirty="0">
                <a:effectLst/>
                <a:latin typeface="Times New Roman" panose="02020603050405020304" pitchFamily="18" charset="0"/>
                <a:cs typeface="Times New Roman" panose="02020603050405020304" pitchFamily="18" charset="0"/>
              </a:rPr>
              <a:t> Analiz, İçerik Analiz, Doküman Analizi gibi yöntemleri olan nitel analizde araştırmacı kendini sosyal gerçekliğin içine koyarak elde ettiği verileri yorumluyor. Örneğin günlük hayatta kullanılan </a:t>
            </a:r>
            <a:r>
              <a:rPr lang="tr-TR" sz="2000" b="0" i="0" dirty="0" err="1">
                <a:effectLst/>
                <a:latin typeface="Times New Roman" panose="02020603050405020304" pitchFamily="18" charset="0"/>
                <a:cs typeface="Times New Roman" panose="02020603050405020304" pitchFamily="18" charset="0"/>
              </a:rPr>
              <a:t>emojiler</a:t>
            </a:r>
            <a:r>
              <a:rPr lang="tr-TR" sz="2000" b="0" i="0" dirty="0">
                <a:effectLst/>
                <a:latin typeface="Times New Roman" panose="02020603050405020304" pitchFamily="18" charset="0"/>
                <a:cs typeface="Times New Roman" panose="02020603050405020304" pitchFamily="18" charset="0"/>
              </a:rPr>
              <a:t> bile anlamlandırılarak nitel analiz konusu haline gelebiliyor.</a:t>
            </a:r>
          </a:p>
        </p:txBody>
      </p:sp>
    </p:spTree>
    <p:extLst>
      <p:ext uri="{BB962C8B-B14F-4D97-AF65-F5344CB8AC3E}">
        <p14:creationId xmlns:p14="http://schemas.microsoft.com/office/powerpoint/2010/main" val="403830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1.11.2022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99901B44-2FBD-4B2F-9FE3-681F4349459A}"/>
              </a:ext>
            </a:extLst>
          </p:cNvPr>
          <p:cNvSpPr txBox="1"/>
          <p:nvPr/>
        </p:nvSpPr>
        <p:spPr>
          <a:xfrm>
            <a:off x="715369" y="1525026"/>
            <a:ext cx="10419675" cy="3268652"/>
          </a:xfrm>
          <a:prstGeom prst="rect">
            <a:avLst/>
          </a:prstGeom>
          <a:noFill/>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Veri Analizi Neden Önemlidir?</a:t>
            </a:r>
          </a:p>
          <a:p>
            <a:pPr algn="just">
              <a:lnSpc>
                <a:spcPct val="150000"/>
              </a:lnSpc>
            </a:pPr>
            <a:r>
              <a:rPr lang="tr-TR" sz="2000" dirty="0">
                <a:latin typeface="Times New Roman" panose="02020603050405020304" pitchFamily="18" charset="0"/>
                <a:cs typeface="Times New Roman" panose="02020603050405020304" pitchFamily="18" charset="0"/>
              </a:rPr>
              <a:t>Bugün, işletmelerin çoğunun başarıya ulaşma yolunda tercih ettiği yöntemlerden biri olan veri analiz yöntemi, kritik öneme sahip bir konumda bulunuyor. Doğru verilerin doğru yöntemler seçilerek analiz edilmesi firmaya çok büyük faydalar sağlayabileceği gibi, yanlış ve gereksiz bilgilerin yine yanlış yöntemler kullanılarak analiz edilmesinden doğan sonuçlar da firmaları çok büyük zarara uğratabiliyor.</a:t>
            </a:r>
          </a:p>
          <a:p>
            <a:pPr algn="just">
              <a:lnSpc>
                <a:spcPct val="150000"/>
              </a:lnSpc>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5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948</TotalTime>
  <Words>1683</Words>
  <Application>Microsoft Office PowerPoint</Application>
  <PresentationFormat>Geniş ekran</PresentationFormat>
  <Paragraphs>111</Paragraphs>
  <Slides>21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Arial</vt:lpstr>
      <vt:lpstr>Calibri</vt:lpstr>
      <vt:lpstr>Century Schoolbook</vt:lpstr>
      <vt:lpstr>Times New Roman</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41</cp:revision>
  <dcterms:created xsi:type="dcterms:W3CDTF">2019-09-08T05:36:03Z</dcterms:created>
  <dcterms:modified xsi:type="dcterms:W3CDTF">2022-11-01T10:19:46Z</dcterms:modified>
</cp:coreProperties>
</file>