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0"/>
  </p:notesMasterIdLst>
  <p:handoutMasterIdLst>
    <p:handoutMasterId r:id="rId31"/>
  </p:handoutMasterIdLst>
  <p:sldIdLst>
    <p:sldId id="256" r:id="rId2"/>
    <p:sldId id="270" r:id="rId3"/>
    <p:sldId id="272" r:id="rId4"/>
    <p:sldId id="271"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4" r:id="rId23"/>
    <p:sldId id="293" r:id="rId24"/>
    <p:sldId id="292" r:id="rId25"/>
    <p:sldId id="291" r:id="rId26"/>
    <p:sldId id="290" r:id="rId27"/>
    <p:sldId id="295"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Keleş" initials="İK" lastIdx="1" clrIdx="0">
    <p:extLst>
      <p:ext uri="{19B8F6BF-5375-455C-9EA6-DF929625EA0E}">
        <p15:presenceInfo xmlns:p15="http://schemas.microsoft.com/office/powerpoint/2012/main" userId="S::ibrahim.keles@amasya.edu.tr::dfe28865-f4dc-44b9-87c1-ceaa2ec27d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2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1T10:14:43.978" idx="1">
    <p:pos x="1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88FC9AE-793D-480C-859F-5BD5DF8547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a:extLst>
              <a:ext uri="{FF2B5EF4-FFF2-40B4-BE49-F238E27FC236}">
                <a16:creationId xmlns:a16="http://schemas.microsoft.com/office/drawing/2014/main" id="{2D8878BE-0358-4BFD-8B56-B9C2A9C8B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C7B2B5-7797-4F6F-B468-D730F0A89072}" type="datetimeFigureOut">
              <a:rPr lang="en-US" smtClean="0"/>
              <a:t>11/8/2022</a:t>
            </a:fld>
            <a:endParaRPr lang="en-US"/>
          </a:p>
        </p:txBody>
      </p:sp>
      <p:sp>
        <p:nvSpPr>
          <p:cNvPr id="4" name="Alt Bilgi Yer Tutucusu 3">
            <a:extLst>
              <a:ext uri="{FF2B5EF4-FFF2-40B4-BE49-F238E27FC236}">
                <a16:creationId xmlns:a16="http://schemas.microsoft.com/office/drawing/2014/main" id="{24317B38-D2C5-41DF-BEF3-C56F7E5EB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5" name="Slayt Numarası Yer Tutucusu 4">
            <a:extLst>
              <a:ext uri="{FF2B5EF4-FFF2-40B4-BE49-F238E27FC236}">
                <a16:creationId xmlns:a16="http://schemas.microsoft.com/office/drawing/2014/main" id="{2F931493-20CF-4EFA-9C74-5E2979AE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4ADB91-4852-4403-AE63-F1A905A7A7E8}" type="slidenum">
              <a:rPr lang="en-US" smtClean="0"/>
              <a:t>‹#›</a:t>
            </a:fld>
            <a:endParaRPr lang="en-US"/>
          </a:p>
        </p:txBody>
      </p:sp>
    </p:spTree>
    <p:extLst>
      <p:ext uri="{BB962C8B-B14F-4D97-AF65-F5344CB8AC3E}">
        <p14:creationId xmlns:p14="http://schemas.microsoft.com/office/powerpoint/2010/main" val="32294154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C4C-69CA-4F35-A711-85F3BCADB051}" type="datetimeFigureOut">
              <a:rPr lang="en-US" smtClean="0"/>
              <a:t>11/8/2022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1D1C3-A8DB-476B-95A4-F708141AD699}" type="slidenum">
              <a:rPr lang="en-US" smtClean="0"/>
              <a:t>‹#›</a:t>
            </a:fld>
            <a:endParaRPr lang="en-US"/>
          </a:p>
        </p:txBody>
      </p:sp>
    </p:spTree>
    <p:extLst>
      <p:ext uri="{BB962C8B-B14F-4D97-AF65-F5344CB8AC3E}">
        <p14:creationId xmlns:p14="http://schemas.microsoft.com/office/powerpoint/2010/main" val="196307220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01AC6D-D75E-479B-8E41-0C3963453987}" type="datetime1">
              <a:rPr lang="tr-TR" smtClean="0"/>
              <a:t>8.11.2022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7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7D726CB-35A9-4D82-9FF8-2E4CFC504CC2}" type="datetime1">
              <a:rPr lang="tr-TR" smtClean="0"/>
              <a:t>8.11.2022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117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68F86F-C726-4847-ABDE-6DBF7851D9AC}" type="datetime1">
              <a:rPr lang="tr-TR" smtClean="0"/>
              <a:t>8.11.2022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40677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CBA05D-23E3-4227-A892-13BFCEFE772D}" type="datetime1">
              <a:rPr lang="tr-TR" smtClean="0"/>
              <a:t>8.11.2022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92274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FFF6BF0-5802-4276-8CE3-DECB3C6A3A1D}" type="datetime1">
              <a:rPr lang="tr-TR" smtClean="0"/>
              <a:t>8.11.2022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98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1C13705-CBCD-4881-A76D-20B994B6DE04}" type="datetime1">
              <a:rPr lang="tr-TR" smtClean="0"/>
              <a:t>8.11.2022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9452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A4BA1B-6522-463B-A9FB-5B0012F32C44}" type="datetime1">
              <a:rPr lang="tr-TR" smtClean="0"/>
              <a:t>8.11.2022</a:t>
            </a:fld>
            <a:endParaRPr lang="en-US"/>
          </a:p>
        </p:txBody>
      </p:sp>
      <p:sp>
        <p:nvSpPr>
          <p:cNvPr id="8" name="Footer Placeholder 7"/>
          <p:cNvSpPr>
            <a:spLocks noGrp="1"/>
          </p:cNvSpPr>
          <p:nvPr>
            <p:ph type="ftr" sz="quarter" idx="11"/>
          </p:nvPr>
        </p:nvSpPr>
        <p:spPr/>
        <p:txBody>
          <a:bodyPr/>
          <a:lstStyle/>
          <a:p>
            <a:r>
              <a:rPr lang="en-US"/>
              <a:t>Samsun Üniversitesi Uzaktan Eğitim Uygulama ve Araştırma Merkezi</a:t>
            </a:r>
          </a:p>
        </p:txBody>
      </p:sp>
      <p:sp>
        <p:nvSpPr>
          <p:cNvPr id="9" name="Slide Number Placeholder 8"/>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80978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433A4B-877E-47EF-ACA0-0EF0C634A5AA}" type="datetime1">
              <a:rPr lang="tr-TR" smtClean="0"/>
              <a:t>8.11.2022</a:t>
            </a:fld>
            <a:endParaRPr lang="en-US"/>
          </a:p>
        </p:txBody>
      </p:sp>
      <p:sp>
        <p:nvSpPr>
          <p:cNvPr id="4" name="Footer Placeholder 3"/>
          <p:cNvSpPr>
            <a:spLocks noGrp="1"/>
          </p:cNvSpPr>
          <p:nvPr>
            <p:ph type="ftr" sz="quarter" idx="11"/>
          </p:nvPr>
        </p:nvSpPr>
        <p:spPr/>
        <p:txBody>
          <a:bodyPr/>
          <a:lstStyle/>
          <a:p>
            <a:r>
              <a:rPr lang="en-US"/>
              <a:t>Samsun Üniversitesi Uzaktan Eğitim Uygulama ve Araştırma Merkezi</a:t>
            </a:r>
          </a:p>
        </p:txBody>
      </p:sp>
      <p:sp>
        <p:nvSpPr>
          <p:cNvPr id="5" name="Slide Number Placeholder 4"/>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18805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019E4-380A-4526-9177-629CA536D0BB}" type="datetime1">
              <a:rPr lang="tr-TR" smtClean="0"/>
              <a:t>8.11.2022</a:t>
            </a:fld>
            <a:endParaRPr lang="en-US"/>
          </a:p>
        </p:txBody>
      </p:sp>
      <p:sp>
        <p:nvSpPr>
          <p:cNvPr id="3" name="Footer Placeholder 2"/>
          <p:cNvSpPr>
            <a:spLocks noGrp="1"/>
          </p:cNvSpPr>
          <p:nvPr>
            <p:ph type="ftr" sz="quarter" idx="11"/>
          </p:nvPr>
        </p:nvSpPr>
        <p:spPr/>
        <p:txBody>
          <a:bodyPr/>
          <a:lstStyle/>
          <a:p>
            <a:r>
              <a:rPr lang="en-US"/>
              <a:t>Samsun Üniversitesi Uzaktan Eğitim Uygulama ve Araştırma Merkezi</a:t>
            </a:r>
          </a:p>
        </p:txBody>
      </p:sp>
      <p:sp>
        <p:nvSpPr>
          <p:cNvPr id="4" name="Slide Number Placeholder 3"/>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8067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82CB191-83CF-4325-940B-179F2E0C1762}" type="datetime1">
              <a:rPr lang="tr-TR" smtClean="0"/>
              <a:t>8.11.2022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70627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9CE3C2-DA00-4E7B-A67C-0BAB5C9AE74E}" type="datetime1">
              <a:rPr lang="tr-TR" smtClean="0"/>
              <a:t>8.11.2022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302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A9E9FAC-FDBA-42A3-89F9-6391DA301422}" type="datetime1">
              <a:rPr lang="tr-TR" smtClean="0"/>
              <a:t>8.11.2022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7D468D8-26F9-4F97-AB6F-1957610B0A44}" type="slidenum">
              <a:rPr lang="en-US" smtClean="0"/>
              <a:t>‹#›</a:t>
            </a:fld>
            <a:endParaRPr lang="en-US"/>
          </a:p>
        </p:txBody>
      </p:sp>
    </p:spTree>
    <p:extLst>
      <p:ext uri="{BB962C8B-B14F-4D97-AF65-F5344CB8AC3E}">
        <p14:creationId xmlns:p14="http://schemas.microsoft.com/office/powerpoint/2010/main" val="856146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seyin.demir@samsun.edu.t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ibrahim.keles@samsun.edu.tr"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385EA25-BB2B-4EFE-8859-812B66892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99" y="1879876"/>
            <a:ext cx="2038350" cy="2048610"/>
          </a:xfrm>
          <a:prstGeom prst="rect">
            <a:avLst/>
          </a:prstGeom>
          <a:noFill/>
          <a:extLst>
            <a:ext uri="{909E8E84-426E-40DD-AFC4-6F175D3DCCD1}">
              <a14:hiddenFill xmlns:a14="http://schemas.microsoft.com/office/drawing/2010/main">
                <a:solidFill>
                  <a:srgbClr val="FFFFFF"/>
                </a:solidFill>
              </a14:hiddenFill>
            </a:ext>
          </a:extLst>
        </p:spPr>
      </p:pic>
      <p:sp>
        <p:nvSpPr>
          <p:cNvPr id="11" name="Alt Başlık 2">
            <a:extLst>
              <a:ext uri="{FF2B5EF4-FFF2-40B4-BE49-F238E27FC236}">
                <a16:creationId xmlns:a16="http://schemas.microsoft.com/office/drawing/2014/main" id="{52F73BF7-0A94-4CCA-ABEB-496C619B125B}"/>
              </a:ext>
            </a:extLst>
          </p:cNvPr>
          <p:cNvSpPr txBox="1">
            <a:spLocks/>
          </p:cNvSpPr>
          <p:nvPr/>
        </p:nvSpPr>
        <p:spPr>
          <a:xfrm>
            <a:off x="1524000" y="6584950"/>
            <a:ext cx="9144000" cy="2730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1200" b="1" dirty="0">
                <a:solidFill>
                  <a:schemeClr val="accent1">
                    <a:lumMod val="50000"/>
                  </a:schemeClr>
                </a:solidFill>
              </a:rPr>
              <a:t>Son Güncelleme: </a:t>
            </a:r>
            <a:fld id="{3D78097A-9BA3-40D0-AF44-260CB88CBCEB}" type="datetime1">
              <a:rPr lang="tr-TR" sz="1200" b="1" smtClean="0">
                <a:solidFill>
                  <a:schemeClr val="accent1">
                    <a:lumMod val="50000"/>
                  </a:schemeClr>
                </a:solidFill>
              </a:rPr>
              <a:t>8.11.2022</a:t>
            </a:fld>
            <a:endParaRPr lang="en-US" sz="1200" b="1" dirty="0">
              <a:solidFill>
                <a:schemeClr val="accent1">
                  <a:lumMod val="50000"/>
                </a:schemeClr>
              </a:solidFill>
            </a:endParaRPr>
          </a:p>
        </p:txBody>
      </p:sp>
      <p:sp>
        <p:nvSpPr>
          <p:cNvPr id="8" name="Metin kutusu 7">
            <a:extLst>
              <a:ext uri="{FF2B5EF4-FFF2-40B4-BE49-F238E27FC236}">
                <a16:creationId xmlns:a16="http://schemas.microsoft.com/office/drawing/2014/main" id="{1DB1AAD4-32FD-4817-9FB1-400DBF610A7B}"/>
              </a:ext>
            </a:extLst>
          </p:cNvPr>
          <p:cNvSpPr txBox="1"/>
          <p:nvPr/>
        </p:nvSpPr>
        <p:spPr>
          <a:xfrm>
            <a:off x="488274" y="6163540"/>
            <a:ext cx="11647502" cy="461665"/>
          </a:xfrm>
          <a:prstGeom prst="rect">
            <a:avLst/>
          </a:prstGeom>
          <a:noFill/>
        </p:spPr>
        <p:txBody>
          <a:bodyPr wrap="square">
            <a:spAutoFit/>
          </a:bodyPr>
          <a:lstStyle/>
          <a:p>
            <a:pPr algn="just"/>
            <a:r>
              <a:rPr lang="tr-TR" sz="1200" b="1" i="1" dirty="0">
                <a:solidFill>
                  <a:schemeClr val="accent1">
                    <a:lumMod val="50000"/>
                  </a:schemeClr>
                </a:solidFill>
                <a:latin typeface="Times New Roman" panose="02020603050405020304" pitchFamily="18" charset="0"/>
                <a:cs typeface="Times New Roman" panose="02020603050405020304" pitchFamily="18" charset="0"/>
              </a:rPr>
              <a:t>Bu notlar Samsun Üniversitesi Mühendislik Fakültesi Yazılım Mühendisliği Bölümünde verilen MYAZ601 Bilimsel Araştırma Yöntemleri dersi için çeşitli kaynaklardan derlenerek hazırlanmıştır. Bu kaynaklar Referanslar bölümünde listelenmiştir. Herhangi bir şekilde orijinallik iddiası ve yayın niteliği yoktur. Sadece eğitim amaçlı ders notları niteliğindedir. </a:t>
            </a:r>
            <a:endParaRPr lang="tr-TR"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9F74795C-7F31-4723-8839-6478BFFA8C49}"/>
              </a:ext>
            </a:extLst>
          </p:cNvPr>
          <p:cNvSpPr txBox="1"/>
          <p:nvPr/>
        </p:nvSpPr>
        <p:spPr>
          <a:xfrm>
            <a:off x="2795805" y="198413"/>
            <a:ext cx="6097772" cy="1569660"/>
          </a:xfrm>
          <a:prstGeom prst="rect">
            <a:avLst/>
          </a:prstGeom>
          <a:noFill/>
        </p:spPr>
        <p:txBody>
          <a:bodyPr wrap="square">
            <a:spAutoFit/>
          </a:bodyPr>
          <a:lstStyle/>
          <a:p>
            <a:pPr algn="ctr"/>
            <a:r>
              <a:rPr lang="tr-TR" sz="3600" b="1" dirty="0">
                <a:solidFill>
                  <a:schemeClr val="accent1">
                    <a:lumMod val="50000"/>
                  </a:schemeClr>
                </a:solidFill>
                <a:latin typeface="Times New Roman" panose="02020603050405020304" pitchFamily="18" charset="0"/>
                <a:cs typeface="Times New Roman" panose="02020603050405020304" pitchFamily="18" charset="0"/>
              </a:rPr>
              <a:t>Samsun Üniversitesi </a:t>
            </a:r>
          </a:p>
          <a:p>
            <a:pPr algn="ctr"/>
            <a:r>
              <a:rPr lang="tr-TR" sz="3200" b="1" dirty="0">
                <a:solidFill>
                  <a:schemeClr val="accent1">
                    <a:lumMod val="50000"/>
                  </a:schemeClr>
                </a:solidFill>
                <a:latin typeface="Times New Roman" panose="02020603050405020304" pitchFamily="18" charset="0"/>
                <a:cs typeface="Times New Roman" panose="02020603050405020304" pitchFamily="18" charset="0"/>
              </a:rPr>
              <a:t>Mühendislik Fakültesi </a:t>
            </a:r>
          </a:p>
          <a:p>
            <a:pPr algn="ctr"/>
            <a:r>
              <a:rPr lang="tr-TR" sz="2800" b="1" dirty="0">
                <a:solidFill>
                  <a:schemeClr val="accent1">
                    <a:lumMod val="50000"/>
                  </a:schemeClr>
                </a:solidFill>
                <a:latin typeface="Times New Roman" panose="02020603050405020304" pitchFamily="18" charset="0"/>
                <a:cs typeface="Times New Roman" panose="02020603050405020304" pitchFamily="18" charset="0"/>
              </a:rPr>
              <a:t>Yazılım Mühendisliği Bölümü</a:t>
            </a:r>
          </a:p>
        </p:txBody>
      </p:sp>
      <p:sp>
        <p:nvSpPr>
          <p:cNvPr id="10" name="Unvan 1">
            <a:extLst>
              <a:ext uri="{FF2B5EF4-FFF2-40B4-BE49-F238E27FC236}">
                <a16:creationId xmlns:a16="http://schemas.microsoft.com/office/drawing/2014/main" id="{DEA5802A-680F-47C5-A052-56983B22681A}"/>
              </a:ext>
            </a:extLst>
          </p:cNvPr>
          <p:cNvSpPr txBox="1">
            <a:spLocks/>
          </p:cNvSpPr>
          <p:nvPr/>
        </p:nvSpPr>
        <p:spPr>
          <a:xfrm>
            <a:off x="1994632" y="2109621"/>
            <a:ext cx="7700115" cy="2048610"/>
          </a:xfrm>
          <a:prstGeom prst="rect">
            <a:avLst/>
          </a:prstGeom>
        </p:spPr>
        <p:txBody>
          <a:bodyPr vert="horz" lIns="91440" tIns="45720" rIns="91440" bIns="45720" rtlCol="0" anchor="t">
            <a:noAutofit/>
          </a:bodyPr>
          <a:lstStyle>
            <a:lvl1pPr algn="l" defTabSz="457200" rtl="0" eaLnBrk="1" latinLnBrk="0" hangingPunct="1">
              <a:spcBef>
                <a:spcPct val="0"/>
              </a:spcBef>
              <a:buNone/>
              <a:defRPr lang="tr-TR" sz="4200" b="0" i="0" kern="1200">
                <a:solidFill>
                  <a:schemeClr val="tx2"/>
                </a:solidFill>
                <a:latin typeface="+mj-lt"/>
                <a:ea typeface="+mj-ea"/>
                <a:cs typeface="+mj-cs"/>
              </a:defRPr>
            </a:lvl1pPr>
            <a:lvl2pPr eaLnBrk="1" latinLnBrk="0" hangingPunct="1">
              <a:defRPr lang="tr-TR">
                <a:solidFill>
                  <a:schemeClr val="tx2"/>
                </a:solidFill>
              </a:defRPr>
            </a:lvl2pPr>
            <a:lvl3pPr eaLnBrk="1" latinLnBrk="0" hangingPunct="1">
              <a:defRPr lang="tr-TR">
                <a:solidFill>
                  <a:schemeClr val="tx2"/>
                </a:solidFill>
              </a:defRPr>
            </a:lvl3pPr>
            <a:lvl4pPr eaLnBrk="1" latinLnBrk="0" hangingPunct="1">
              <a:defRPr lang="tr-TR">
                <a:solidFill>
                  <a:schemeClr val="tx2"/>
                </a:solidFill>
              </a:defRPr>
            </a:lvl4pPr>
            <a:lvl5pPr eaLnBrk="1" latinLnBrk="0" hangingPunct="1">
              <a:defRPr lang="tr-TR">
                <a:solidFill>
                  <a:schemeClr val="tx2"/>
                </a:solidFill>
              </a:defRPr>
            </a:lvl5pPr>
            <a:lvl6pPr eaLnBrk="1" latinLnBrk="0" hangingPunct="1">
              <a:defRPr lang="tr-TR">
                <a:solidFill>
                  <a:schemeClr val="tx2"/>
                </a:solidFill>
              </a:defRPr>
            </a:lvl6pPr>
            <a:lvl7pPr eaLnBrk="1" latinLnBrk="0" hangingPunct="1">
              <a:defRPr lang="tr-TR">
                <a:solidFill>
                  <a:schemeClr val="tx2"/>
                </a:solidFill>
              </a:defRPr>
            </a:lvl7pPr>
            <a:lvl8pPr eaLnBrk="1" latinLnBrk="0" hangingPunct="1">
              <a:defRPr lang="tr-TR">
                <a:solidFill>
                  <a:schemeClr val="tx2"/>
                </a:solidFill>
              </a:defRPr>
            </a:lvl8pPr>
            <a:lvl9pPr eaLnBrk="1" latinLnBrk="0" hangingPunct="1">
              <a:defRPr lang="tr-TR">
                <a:solidFill>
                  <a:schemeClr val="tx2"/>
                </a:solidFill>
              </a:defRPr>
            </a:lvl9pPr>
          </a:lstStyle>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MYAZ601 Bilimsel Araştırma Yöntemleri</a:t>
            </a:r>
          </a:p>
          <a:p>
            <a:pPr algn="ctr">
              <a:lnSpc>
                <a:spcPct val="150000"/>
              </a:lnSpc>
            </a:pPr>
            <a:r>
              <a:rPr lang="tr-TR" sz="2400" b="1" dirty="0">
                <a:solidFill>
                  <a:srgbClr val="4472C4">
                    <a:lumMod val="50000"/>
                  </a:srgbClr>
                </a:solidFill>
                <a:latin typeface="Times New Roman" panose="02020603050405020304" pitchFamily="18" charset="0"/>
                <a:cs typeface="Times New Roman" panose="02020603050405020304" pitchFamily="18" charset="0"/>
              </a:rPr>
              <a:t>Makale Yazımı - I (Şekil ve Tablo Hazırlama)</a:t>
            </a:r>
          </a:p>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5. HAFTA</a:t>
            </a:r>
          </a:p>
        </p:txBody>
      </p:sp>
      <p:sp>
        <p:nvSpPr>
          <p:cNvPr id="12" name="Metin kutusu 11">
            <a:extLst>
              <a:ext uri="{FF2B5EF4-FFF2-40B4-BE49-F238E27FC236}">
                <a16:creationId xmlns:a16="http://schemas.microsoft.com/office/drawing/2014/main" id="{4149F913-D770-420D-9156-25C7A66A22CF}"/>
              </a:ext>
            </a:extLst>
          </p:cNvPr>
          <p:cNvSpPr txBox="1"/>
          <p:nvPr/>
        </p:nvSpPr>
        <p:spPr>
          <a:xfrm>
            <a:off x="3072382" y="4980809"/>
            <a:ext cx="5544616" cy="461665"/>
          </a:xfrm>
          <a:prstGeom prst="rect">
            <a:avLst/>
          </a:prstGeom>
          <a:noFill/>
        </p:spPr>
        <p:txBody>
          <a:bodyPr wrap="square" rtlCol="0">
            <a:spAutoFit/>
          </a:bodyPr>
          <a:lstStyle/>
          <a:p>
            <a:pPr algn="ctr"/>
            <a:r>
              <a:rPr lang="tr-TR" sz="2400" b="1" dirty="0">
                <a:solidFill>
                  <a:schemeClr val="accent1">
                    <a:lumMod val="50000"/>
                  </a:schemeClr>
                </a:solidFill>
                <a:latin typeface="Times New Roman" panose="02020603050405020304" pitchFamily="18" charset="0"/>
                <a:cs typeface="Times New Roman" panose="02020603050405020304" pitchFamily="18" charset="0"/>
              </a:rPr>
              <a:t>Prof. Dr. Hüseyin DEMİR</a:t>
            </a:r>
          </a:p>
        </p:txBody>
      </p:sp>
      <p:sp>
        <p:nvSpPr>
          <p:cNvPr id="15" name="Metin kutusu 14">
            <a:extLst>
              <a:ext uri="{FF2B5EF4-FFF2-40B4-BE49-F238E27FC236}">
                <a16:creationId xmlns:a16="http://schemas.microsoft.com/office/drawing/2014/main" id="{9E59E7AC-87ED-45A9-ABD9-CDA5CA7B4CA8}"/>
              </a:ext>
            </a:extLst>
          </p:cNvPr>
          <p:cNvSpPr txBox="1"/>
          <p:nvPr/>
        </p:nvSpPr>
        <p:spPr>
          <a:xfrm>
            <a:off x="3072382" y="5412460"/>
            <a:ext cx="5544616" cy="707886"/>
          </a:xfrm>
          <a:prstGeom prst="rect">
            <a:avLst/>
          </a:prstGeom>
          <a:noFill/>
        </p:spPr>
        <p:txBody>
          <a:bodyPr wrap="square" rtlCol="0">
            <a:spAutoFit/>
          </a:bodyPr>
          <a:lstStyle/>
          <a:p>
            <a:pPr algn="ctr"/>
            <a:r>
              <a:rPr lang="tr-TR" sz="2000" b="1"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huseyin.demir@samsun.edu.tr</a:t>
            </a:r>
            <a:endParaRPr lang="tr-TR" sz="2000" b="1" dirty="0">
              <a:solidFill>
                <a:schemeClr val="tx2"/>
              </a:solidFill>
              <a:latin typeface="Times New Roman" panose="02020603050405020304" pitchFamily="18" charset="0"/>
              <a:cs typeface="Times New Roman" panose="02020603050405020304" pitchFamily="18" charset="0"/>
            </a:endParaRPr>
          </a:p>
          <a:p>
            <a:pPr algn="ctr"/>
            <a:r>
              <a:rPr lang="tr-TR" sz="2000" b="1" dirty="0">
                <a:solidFill>
                  <a:schemeClr val="tx2"/>
                </a:solidFill>
                <a:latin typeface="Times New Roman" panose="02020603050405020304" pitchFamily="18" charset="0"/>
                <a:cs typeface="Times New Roman" panose="02020603050405020304" pitchFamily="18" charset="0"/>
              </a:rPr>
              <a:t>uzem.samsun.edu.tr</a:t>
            </a:r>
          </a:p>
        </p:txBody>
      </p:sp>
    </p:spTree>
    <p:extLst>
      <p:ext uri="{BB962C8B-B14F-4D97-AF65-F5344CB8AC3E}">
        <p14:creationId xmlns:p14="http://schemas.microsoft.com/office/powerpoint/2010/main" val="9435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Picture 5" descr="tablo7">
            <a:extLst>
              <a:ext uri="{FF2B5EF4-FFF2-40B4-BE49-F238E27FC236}">
                <a16:creationId xmlns:a16="http://schemas.microsoft.com/office/drawing/2014/main" id="{2CFEC9C2-8908-4A82-A825-DCA07469F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329" y="400035"/>
            <a:ext cx="694372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etin kutusu 1">
            <a:extLst>
              <a:ext uri="{FF2B5EF4-FFF2-40B4-BE49-F238E27FC236}">
                <a16:creationId xmlns:a16="http://schemas.microsoft.com/office/drawing/2014/main" id="{D10C70CA-6BD5-441B-BEDF-718C37EC0EE2}"/>
              </a:ext>
            </a:extLst>
          </p:cNvPr>
          <p:cNvSpPr txBox="1"/>
          <p:nvPr/>
        </p:nvSpPr>
        <p:spPr>
          <a:xfrm>
            <a:off x="2027067" y="3968319"/>
            <a:ext cx="7412855" cy="1883657"/>
          </a:xfrm>
          <a:prstGeom prst="rect">
            <a:avLst/>
          </a:prstGeom>
          <a:noFill/>
        </p:spPr>
        <p:txBody>
          <a:bodyPr wrap="square" rtlCol="0">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Tablo 8 iyi kurulmuş bir tablo örneğidir. Karşıya değil, aşağıya doğru okunur. Metine atıf yapılmaksızın verilerin anlamına yeterince açıklık kazandıran başlıklar içermektedir. Dipnotlar açıklayıcılığı vardır ve aşırı ölçüde deneysel ayrıntıları tekrarlamaktadır.</a:t>
            </a:r>
          </a:p>
        </p:txBody>
      </p:sp>
    </p:spTree>
    <p:extLst>
      <p:ext uri="{BB962C8B-B14F-4D97-AF65-F5344CB8AC3E}">
        <p14:creationId xmlns:p14="http://schemas.microsoft.com/office/powerpoint/2010/main" val="414710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200F7A93-75B8-4AE1-9ECE-41D8707192D5}"/>
              </a:ext>
            </a:extLst>
          </p:cNvPr>
          <p:cNvSpPr txBox="1"/>
          <p:nvPr/>
        </p:nvSpPr>
        <p:spPr>
          <a:xfrm>
            <a:off x="1438182" y="1654140"/>
            <a:ext cx="9037467" cy="2806987"/>
          </a:xfrm>
          <a:prstGeom prst="rect">
            <a:avLst/>
          </a:prstGeom>
          <a:noFill/>
        </p:spPr>
        <p:txBody>
          <a:bodyPr wrap="square">
            <a:spAutoFit/>
          </a:bodyPr>
          <a:lstStyle/>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Metin içinde tablo ve grafiklere atıfta bulunacaksanız, bunu aşağıdaki ifadeleri kullanarak yapabilirsiniz:</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Edilgen bir ifade ile: “Sonuçlar Tablo 1’de gösterilmiştir…” gibi.</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Etken bir ifade ile: ”Tablo 1…….. göstermektedir” gibi.</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Parantez kullanarak: “Üç numune test edilmiştir (Tablo 1)” gibi.</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“Gibi” kelimesini kullanarak: “Tablo 1’de gösterildiği gibi.”</a:t>
            </a:r>
          </a:p>
        </p:txBody>
      </p:sp>
    </p:spTree>
    <p:extLst>
      <p:ext uri="{BB962C8B-B14F-4D97-AF65-F5344CB8AC3E}">
        <p14:creationId xmlns:p14="http://schemas.microsoft.com/office/powerpoint/2010/main" val="185824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374475E1-8726-49FB-B27B-8BA1A90F87E0}"/>
              </a:ext>
            </a:extLst>
          </p:cNvPr>
          <p:cNvSpPr txBox="1"/>
          <p:nvPr/>
        </p:nvSpPr>
        <p:spPr>
          <a:xfrm>
            <a:off x="2442839" y="321434"/>
            <a:ext cx="7306322" cy="523220"/>
          </a:xfrm>
          <a:prstGeom prst="rect">
            <a:avLst/>
          </a:prstGeom>
          <a:noFill/>
        </p:spPr>
        <p:txBody>
          <a:bodyPr wrap="square">
            <a:spAutoFit/>
          </a:bodyPr>
          <a:lstStyle/>
          <a:p>
            <a:r>
              <a:rPr kumimoji="0" lang="tr-TR" altLang="tr-TR" sz="2800" b="1" i="0" u="none" strike="noStrike" kern="0" cap="none" spc="0" normalizeH="0" baseline="0" noProof="0" dirty="0">
                <a:ln>
                  <a:noFill/>
                </a:ln>
                <a:solidFill>
                  <a:srgbClr val="000066"/>
                </a:solidFill>
                <a:effectLst/>
                <a:uLnTx/>
                <a:uFillTx/>
                <a:latin typeface="Verdana" panose="020B0604030504040204" pitchFamily="34" charset="0"/>
                <a:ea typeface="+mj-ea"/>
                <a:cs typeface="+mj-cs"/>
              </a:rPr>
              <a:t>Etkin Gösterimler Nasıl Hazırlanır ? </a:t>
            </a:r>
            <a:endParaRPr lang="tr-TR" dirty="0"/>
          </a:p>
        </p:txBody>
      </p:sp>
      <p:sp>
        <p:nvSpPr>
          <p:cNvPr id="9" name="Text Box 5">
            <a:extLst>
              <a:ext uri="{FF2B5EF4-FFF2-40B4-BE49-F238E27FC236}">
                <a16:creationId xmlns:a16="http://schemas.microsoft.com/office/drawing/2014/main" id="{334FE10D-9BA6-46AE-A93A-073C14DA4772}"/>
              </a:ext>
            </a:extLst>
          </p:cNvPr>
          <p:cNvSpPr txBox="1">
            <a:spLocks noChangeArrowheads="1"/>
          </p:cNvSpPr>
          <p:nvPr/>
        </p:nvSpPr>
        <p:spPr bwMode="auto">
          <a:xfrm>
            <a:off x="1125676" y="1311171"/>
            <a:ext cx="80645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tr-TR" altLang="tr-TR" sz="2000" dirty="0">
                <a:solidFill>
                  <a:srgbClr val="000066"/>
                </a:solidFill>
              </a:rPr>
              <a:t>Bir kitabın yüz sayfada ortaya koyabildiğini, bir resim anında verebilir.</a:t>
            </a:r>
          </a:p>
          <a:p>
            <a:pPr eaLnBrk="1" hangingPunct="1">
              <a:spcBef>
                <a:spcPct val="50000"/>
              </a:spcBef>
              <a:buFont typeface="Wingdings" panose="05000000000000000000" pitchFamily="2" charset="2"/>
              <a:buNone/>
            </a:pPr>
            <a:r>
              <a:rPr lang="tr-TR" altLang="tr-TR" sz="2000" dirty="0"/>
              <a:t>						</a:t>
            </a:r>
            <a:r>
              <a:rPr lang="tr-TR" altLang="tr-TR" sz="2000" i="1" dirty="0" err="1"/>
              <a:t>Ivan</a:t>
            </a:r>
            <a:r>
              <a:rPr lang="tr-TR" altLang="tr-TR" sz="2000" i="1" dirty="0"/>
              <a:t> </a:t>
            </a:r>
            <a:r>
              <a:rPr lang="tr-TR" altLang="tr-TR" sz="2000" i="1" dirty="0" err="1"/>
              <a:t>Sergeyevich</a:t>
            </a:r>
            <a:r>
              <a:rPr lang="tr-TR" altLang="tr-TR" sz="2000" i="1" dirty="0"/>
              <a:t> </a:t>
            </a:r>
            <a:r>
              <a:rPr lang="tr-TR" altLang="tr-TR" sz="2000" i="1" dirty="0" err="1"/>
              <a:t>Turgenev</a:t>
            </a:r>
            <a:endParaRPr lang="tr-TR" altLang="tr-TR" sz="2000" i="1" dirty="0"/>
          </a:p>
        </p:txBody>
      </p:sp>
      <p:pic>
        <p:nvPicPr>
          <p:cNvPr id="11" name="Picture 6" descr="sekil1">
            <a:extLst>
              <a:ext uri="{FF2B5EF4-FFF2-40B4-BE49-F238E27FC236}">
                <a16:creationId xmlns:a16="http://schemas.microsoft.com/office/drawing/2014/main" id="{57CBF465-36F1-410E-A50E-40ED768E9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576" y="2174771"/>
            <a:ext cx="72771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7">
            <a:extLst>
              <a:ext uri="{FF2B5EF4-FFF2-40B4-BE49-F238E27FC236}">
                <a16:creationId xmlns:a16="http://schemas.microsoft.com/office/drawing/2014/main" id="{C51BF539-0DCE-460C-976B-38CD4421A77D}"/>
              </a:ext>
            </a:extLst>
          </p:cNvPr>
          <p:cNvSpPr txBox="1">
            <a:spLocks noChangeArrowheads="1"/>
          </p:cNvSpPr>
          <p:nvPr/>
        </p:nvSpPr>
        <p:spPr bwMode="auto">
          <a:xfrm>
            <a:off x="5445264" y="3254271"/>
            <a:ext cx="381635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tr-TR" altLang="tr-TR" sz="1600"/>
              <a:t>Güzel, ancak ihtiyaç duyulmayan bir şekil. Bunun yerine,</a:t>
            </a:r>
          </a:p>
          <a:p>
            <a:pPr eaLnBrk="1" hangingPunct="1">
              <a:spcBef>
                <a:spcPct val="50000"/>
              </a:spcBef>
              <a:buFont typeface="Wingdings" panose="05000000000000000000" pitchFamily="2" charset="2"/>
              <a:buNone/>
            </a:pPr>
            <a:r>
              <a:rPr lang="tr-TR" altLang="tr-TR" sz="1600" b="1"/>
              <a:t>“Ortalama 14 gün hastanede kalan 56 hastadan oluşan test grubunda, 6 sı enfeksiyon aldı.”</a:t>
            </a:r>
            <a:r>
              <a:rPr lang="tr-TR" altLang="tr-TR" sz="1600"/>
              <a:t> </a:t>
            </a:r>
          </a:p>
          <a:p>
            <a:pPr algn="just" eaLnBrk="1" hangingPunct="1">
              <a:spcBef>
                <a:spcPct val="50000"/>
              </a:spcBef>
              <a:buFont typeface="Wingdings" panose="05000000000000000000" pitchFamily="2" charset="2"/>
              <a:buNone/>
            </a:pPr>
            <a:r>
              <a:rPr lang="tr-TR" altLang="tr-TR" sz="1600"/>
              <a:t>şeklinde bir cümle ile yer değiştirebilir.</a:t>
            </a:r>
          </a:p>
        </p:txBody>
      </p:sp>
    </p:spTree>
    <p:extLst>
      <p:ext uri="{BB962C8B-B14F-4D97-AF65-F5344CB8AC3E}">
        <p14:creationId xmlns:p14="http://schemas.microsoft.com/office/powerpoint/2010/main" val="246734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78728C0B-BD07-4766-8F03-1339FCB6E8D6}"/>
              </a:ext>
            </a:extLst>
          </p:cNvPr>
          <p:cNvSpPr txBox="1"/>
          <p:nvPr/>
        </p:nvSpPr>
        <p:spPr>
          <a:xfrm>
            <a:off x="1057872" y="690563"/>
            <a:ext cx="9221191" cy="5115311"/>
          </a:xfrm>
          <a:prstGeom prst="rect">
            <a:avLst/>
          </a:prstGeom>
          <a:noFill/>
        </p:spPr>
        <p:txBody>
          <a:bodyPr wrap="square">
            <a:spAutoFit/>
          </a:bodyPr>
          <a:lstStyle/>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Şekiller sonuçların görsel sunumudur. Grafik, çizelge, çizim, resim veya haritalar şekillere örnektir. Şekillerin görsel etkisi vardır ve ana bulguyu etkili bir şekilde iletirler. Geleneksel olarak, ilişkilerin trendlerini ve modellerini gösterirler. Ancak süreçleri ve zor verileri basitçe ifade etmek için de kullanılabilirler.</a:t>
            </a:r>
          </a:p>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Şekiller, tablolarda gösterilen bilgileri tekrarlamamalıdır. Aynı durum, tablolar için de geçerlidir.</a:t>
            </a:r>
          </a:p>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Şekiller, grafik, fotoğraf, çizim veya harita gibi çeşitli formlarda olabilir. Ana fikrinizi sunmak için, en etkili olacağını düşündüğünüz şekli seçmeniz gerekir.</a:t>
            </a:r>
          </a:p>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Oransal bir bilgiyi göstermek istiyorsanız, bar grafik ya da pasta grafik kullanabilirsiniz. İki değişken arasındaki ilişkiyi göstermek için ise, dağılım grafiği veya çizgi grafiği kullanılır.</a:t>
            </a:r>
          </a:p>
        </p:txBody>
      </p:sp>
    </p:spTree>
    <p:extLst>
      <p:ext uri="{BB962C8B-B14F-4D97-AF65-F5344CB8AC3E}">
        <p14:creationId xmlns:p14="http://schemas.microsoft.com/office/powerpoint/2010/main" val="169531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04296D9-AD65-4563-B483-3AFD4A28F7A7}"/>
              </a:ext>
            </a:extLst>
          </p:cNvPr>
          <p:cNvSpPr txBox="1"/>
          <p:nvPr/>
        </p:nvSpPr>
        <p:spPr>
          <a:xfrm>
            <a:off x="1562471" y="1298230"/>
            <a:ext cx="8806648" cy="3268652"/>
          </a:xfrm>
          <a:prstGeom prst="rect">
            <a:avLst/>
          </a:prstGeom>
          <a:noFill/>
        </p:spPr>
        <p:txBody>
          <a:bodyPr wrap="square">
            <a:spAutoFit/>
          </a:bodyPr>
          <a:lstStyle/>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Metindeki şekilleri düzenlerken, mutlaka aşağıdaki noktalara dikkat etmelisiniz:</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Şekiller sayfanın ortasında yer almalıdır.</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Şekil sayısı ile etiketlenmelidir ve uygun açıklayıcı başlık konmalıdır. Tutarlı olduğu sürece kısaltma da kullanılabilir.</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Metindeki sıraları ile numaralandırılmalıdır.</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Metindeki sıraları ile </a:t>
            </a:r>
            <a:r>
              <a:rPr lang="tr-TR" sz="2000" b="0" i="0" dirty="0" err="1">
                <a:solidFill>
                  <a:srgbClr val="000000"/>
                </a:solidFill>
                <a:effectLst/>
                <a:latin typeface="Times New Roman" panose="02020603050405020304" pitchFamily="18" charset="0"/>
                <a:cs typeface="Times New Roman" panose="02020603050405020304" pitchFamily="18" charset="0"/>
              </a:rPr>
              <a:t>referanslandırılmalıdır</a:t>
            </a:r>
            <a:r>
              <a:rPr lang="tr-TR" sz="20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Şekillerin etrafında pek fazla metin olmamalıdır.</a:t>
            </a:r>
          </a:p>
        </p:txBody>
      </p:sp>
    </p:spTree>
    <p:extLst>
      <p:ext uri="{BB962C8B-B14F-4D97-AF65-F5344CB8AC3E}">
        <p14:creationId xmlns:p14="http://schemas.microsoft.com/office/powerpoint/2010/main" val="234196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Text Box 5">
            <a:extLst>
              <a:ext uri="{FF2B5EF4-FFF2-40B4-BE49-F238E27FC236}">
                <a16:creationId xmlns:a16="http://schemas.microsoft.com/office/drawing/2014/main" id="{32DFE56D-ADC7-4265-970E-E841D55CC36B}"/>
              </a:ext>
            </a:extLst>
          </p:cNvPr>
          <p:cNvSpPr txBox="1">
            <a:spLocks noChangeArrowheads="1"/>
          </p:cNvSpPr>
          <p:nvPr/>
        </p:nvSpPr>
        <p:spPr bwMode="auto">
          <a:xfrm>
            <a:off x="1560682" y="1033971"/>
            <a:ext cx="7920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marL="342900" marR="0" lvl="0" indent="-342900" algn="just" defTabSz="914400" eaLnBrk="1" fontAlgn="base" latinLnBrk="0" hangingPunct="1">
              <a:lnSpc>
                <a:spcPct val="100000"/>
              </a:lnSpc>
              <a:spcBef>
                <a:spcPct val="50000"/>
              </a:spcBef>
              <a:spcAft>
                <a:spcPct val="0"/>
              </a:spcAft>
              <a:buClr>
                <a:srgbClr val="996666"/>
              </a:buClr>
              <a:buSzPct val="80000"/>
              <a:buFont typeface="Wingdings" panose="05000000000000000000" pitchFamily="2" charset="2"/>
              <a:buNone/>
              <a:tabLst/>
              <a:defRPr/>
            </a:pPr>
            <a:r>
              <a:rPr kumimoji="0" lang="tr-TR" altLang="tr-TR" sz="2400" b="0" i="0" u="none" strike="noStrike" kern="0" cap="none" spc="0" normalizeH="0" baseline="0" noProof="0" dirty="0">
                <a:ln>
                  <a:noFill/>
                </a:ln>
                <a:solidFill>
                  <a:srgbClr val="006600"/>
                </a:solidFill>
                <a:effectLst/>
                <a:uLnTx/>
                <a:uFillTx/>
                <a:latin typeface="Arial" panose="020B0604020202020204" pitchFamily="34" charset="0"/>
              </a:rPr>
              <a:t>Birçok deneyin sonuçları tablo veya grafik olarak sunulabilir. Hangisini tercih etmeliyiz?</a:t>
            </a:r>
          </a:p>
        </p:txBody>
      </p:sp>
      <p:sp>
        <p:nvSpPr>
          <p:cNvPr id="9" name="Text Box 6">
            <a:extLst>
              <a:ext uri="{FF2B5EF4-FFF2-40B4-BE49-F238E27FC236}">
                <a16:creationId xmlns:a16="http://schemas.microsoft.com/office/drawing/2014/main" id="{BA4C80A8-AC0C-4DDB-8E7B-D3D3CD48C74A}"/>
              </a:ext>
            </a:extLst>
          </p:cNvPr>
          <p:cNvSpPr txBox="1">
            <a:spLocks noChangeArrowheads="1"/>
          </p:cNvSpPr>
          <p:nvPr/>
        </p:nvSpPr>
        <p:spPr bwMode="auto">
          <a:xfrm>
            <a:off x="1848020" y="2473834"/>
            <a:ext cx="7561262"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marL="342900" marR="0" lvl="0" indent="-342900" defTabSz="914400" eaLnBrk="1" fontAlgn="base" latinLnBrk="0" hangingPunct="1">
              <a:lnSpc>
                <a:spcPct val="100000"/>
              </a:lnSpc>
              <a:spcBef>
                <a:spcPct val="50000"/>
              </a:spcBef>
              <a:spcAft>
                <a:spcPct val="0"/>
              </a:spcAft>
              <a:buClr>
                <a:srgbClr val="996666"/>
              </a:buClr>
              <a:buSzPct val="80000"/>
              <a:buFont typeface="Wingdings" panose="05000000000000000000" pitchFamily="2" charset="2"/>
              <a:buChar char="l"/>
              <a:tabLst/>
              <a:defRPr/>
            </a:pPr>
            <a:r>
              <a:rPr kumimoji="0" lang="tr-TR" altLang="tr-TR" sz="2400" b="0" i="0" u="none" strike="noStrike" kern="0" cap="none" spc="0" normalizeH="0" baseline="0" noProof="0">
                <a:ln>
                  <a:noFill/>
                </a:ln>
                <a:solidFill>
                  <a:srgbClr val="000000"/>
                </a:solidFill>
                <a:effectLst/>
                <a:uLnTx/>
                <a:uFillTx/>
                <a:latin typeface="Arial" panose="020B0604020202020204" pitchFamily="34" charset="0"/>
              </a:rPr>
              <a:t>Veriler ilginç bir resim oluşturacak şekilde ön plana çıkıyorsa grafik kullanılmalıdır.</a:t>
            </a:r>
          </a:p>
          <a:p>
            <a:pPr marL="342900" marR="0" lvl="0" indent="-342900" defTabSz="914400" eaLnBrk="1" fontAlgn="base" latinLnBrk="0" hangingPunct="1">
              <a:lnSpc>
                <a:spcPct val="100000"/>
              </a:lnSpc>
              <a:spcBef>
                <a:spcPct val="50000"/>
              </a:spcBef>
              <a:spcAft>
                <a:spcPct val="0"/>
              </a:spcAft>
              <a:buClr>
                <a:srgbClr val="996666"/>
              </a:buClr>
              <a:buSzPct val="80000"/>
              <a:buFont typeface="Wingdings" panose="05000000000000000000" pitchFamily="2" charset="2"/>
              <a:buChar char="l"/>
              <a:tabLst/>
              <a:defRPr/>
            </a:pPr>
            <a:r>
              <a:rPr kumimoji="0" lang="tr-TR" altLang="tr-TR" sz="2400" b="0" i="0" u="none" strike="noStrike" kern="0" cap="none" spc="0" normalizeH="0" baseline="0" noProof="0">
                <a:ln>
                  <a:noFill/>
                </a:ln>
                <a:solidFill>
                  <a:srgbClr val="000000"/>
                </a:solidFill>
                <a:effectLst/>
                <a:uLnTx/>
                <a:uFillTx/>
                <a:latin typeface="Arial" panose="020B0604020202020204" pitchFamily="34" charset="0"/>
              </a:rPr>
              <a:t>Sayılar heyecan verici bir eğilim olmaksızın duruyorsa tablo yeterlidir.</a:t>
            </a:r>
          </a:p>
        </p:txBody>
      </p:sp>
    </p:spTree>
    <p:extLst>
      <p:ext uri="{BB962C8B-B14F-4D97-AF65-F5344CB8AC3E}">
        <p14:creationId xmlns:p14="http://schemas.microsoft.com/office/powerpoint/2010/main" val="270936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Picture 5" descr="sekil2">
            <a:extLst>
              <a:ext uri="{FF2B5EF4-FFF2-40B4-BE49-F238E27FC236}">
                <a16:creationId xmlns:a16="http://schemas.microsoft.com/office/drawing/2014/main" id="{05EE3A43-6FBF-413B-A06A-6A2351FD6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332" y="359523"/>
            <a:ext cx="7321469" cy="2350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sekil3">
            <a:extLst>
              <a:ext uri="{FF2B5EF4-FFF2-40B4-BE49-F238E27FC236}">
                <a16:creationId xmlns:a16="http://schemas.microsoft.com/office/drawing/2014/main" id="{1581D6A8-7C5D-4B7B-B0D7-3A70AAB63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076" y="3571460"/>
            <a:ext cx="6028439" cy="297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7">
            <a:extLst>
              <a:ext uri="{FF2B5EF4-FFF2-40B4-BE49-F238E27FC236}">
                <a16:creationId xmlns:a16="http://schemas.microsoft.com/office/drawing/2014/main" id="{D46D61D7-7205-47AF-BB36-E27EEE7A7138}"/>
              </a:ext>
            </a:extLst>
          </p:cNvPr>
          <p:cNvSpPr txBox="1">
            <a:spLocks noChangeArrowheads="1"/>
          </p:cNvSpPr>
          <p:nvPr/>
        </p:nvSpPr>
        <p:spPr bwMode="auto">
          <a:xfrm>
            <a:off x="7662490" y="4037759"/>
            <a:ext cx="29818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marL="342900" marR="0" lvl="0" indent="-342900" algn="just" defTabSz="914400" eaLnBrk="1" fontAlgn="base" latinLnBrk="0" hangingPunct="1">
              <a:lnSpc>
                <a:spcPct val="100000"/>
              </a:lnSpc>
              <a:spcBef>
                <a:spcPct val="50000"/>
              </a:spcBef>
              <a:spcAft>
                <a:spcPct val="0"/>
              </a:spcAft>
              <a:buClr>
                <a:srgbClr val="996666"/>
              </a:buClr>
              <a:buSzPct val="80000"/>
              <a:buFont typeface="Wingdings" panose="05000000000000000000" pitchFamily="2" charset="2"/>
              <a:buNone/>
              <a:tabLst/>
              <a:defRPr/>
            </a:pPr>
            <a:r>
              <a:rPr kumimoji="0" lang="tr-TR" altLang="tr-TR" sz="1800" b="1" i="0" u="none" strike="noStrike" kern="0" cap="none" spc="0" normalizeH="0" baseline="0" noProof="0" dirty="0">
                <a:ln>
                  <a:noFill/>
                </a:ln>
                <a:solidFill>
                  <a:srgbClr val="FF3300"/>
                </a:solidFill>
                <a:effectLst/>
                <a:uLnTx/>
                <a:uFillTx/>
                <a:latin typeface="Arial" panose="020B0604020202020204" pitchFamily="34" charset="0"/>
              </a:rPr>
              <a:t>Şekil, tablodan daha etkin bir sunumdur.</a:t>
            </a:r>
          </a:p>
        </p:txBody>
      </p:sp>
    </p:spTree>
    <p:extLst>
      <p:ext uri="{BB962C8B-B14F-4D97-AF65-F5344CB8AC3E}">
        <p14:creationId xmlns:p14="http://schemas.microsoft.com/office/powerpoint/2010/main" val="25256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1BACE0D5-CD6E-4D5D-86B4-E9E07716403A}"/>
              </a:ext>
            </a:extLst>
          </p:cNvPr>
          <p:cNvSpPr txBox="1"/>
          <p:nvPr/>
        </p:nvSpPr>
        <p:spPr>
          <a:xfrm>
            <a:off x="1012053" y="1232102"/>
            <a:ext cx="9534617" cy="4653646"/>
          </a:xfrm>
          <a:prstGeom prst="rect">
            <a:avLst/>
          </a:prstGeom>
          <a:noFill/>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Mükemmel sonuçlara ulaşan birçok çalışma, kafa karıştırıcı bir raporla sunulduğu için eyleme geçemiyor veya amacına ulaşamıyor. Bir rapora göre, grafikler bulguların açık ve net bir şekilde gösterilmesi konusunda oldukça başarılı.</a:t>
            </a:r>
          </a:p>
          <a:p>
            <a:pPr algn="just">
              <a:lnSpc>
                <a:spcPct val="150000"/>
              </a:lnSpc>
            </a:pP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a:latin typeface="Times New Roman" panose="02020603050405020304" pitchFamily="18" charset="0"/>
                <a:cs typeface="Times New Roman" panose="02020603050405020304" pitchFamily="18" charset="0"/>
              </a:rPr>
              <a:t>Grafik kullanmanın en zor yanı, mevcut birçok seçenek arasından doğru grafik türünü seçmektir. Birçok kişi, anket grafiği türlerinin güçlü ve zayıf yanlarını anlamadığı için hiç düşünmeden gözüne en hoş görüneni seçiyor veya raporunu pasta ya da dikey çubuk grafikleriyle doldurarak güvenli olduğunu düşündüğü alanda kalmayı tercih ediyor. Araştırmacıların verilerin sonuçlarını göstermek için en etkili grafiği kullanmaları önemlidir.</a:t>
            </a:r>
          </a:p>
        </p:txBody>
      </p:sp>
    </p:spTree>
    <p:extLst>
      <p:ext uri="{BB962C8B-B14F-4D97-AF65-F5344CB8AC3E}">
        <p14:creationId xmlns:p14="http://schemas.microsoft.com/office/powerpoint/2010/main" val="196624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99467E56-EFF9-48D1-8B20-8ECF9B56DB89}"/>
              </a:ext>
            </a:extLst>
          </p:cNvPr>
          <p:cNvSpPr txBox="1"/>
          <p:nvPr/>
        </p:nvSpPr>
        <p:spPr>
          <a:xfrm>
            <a:off x="3906175" y="228600"/>
            <a:ext cx="4110361" cy="523220"/>
          </a:xfrm>
          <a:prstGeom prst="rect">
            <a:avLst/>
          </a:prstGeom>
          <a:noFill/>
        </p:spPr>
        <p:txBody>
          <a:bodyPr wrap="square">
            <a:spAutoFit/>
          </a:bodyPr>
          <a:lstStyle/>
          <a:p>
            <a:r>
              <a:rPr lang="tr-TR" sz="2800" b="1" dirty="0">
                <a:latin typeface="Times New Roman" panose="02020603050405020304" pitchFamily="18" charset="0"/>
                <a:cs typeface="Times New Roman" panose="02020603050405020304" pitchFamily="18" charset="0"/>
              </a:rPr>
              <a:t>Temel Grafik Türleri</a:t>
            </a:r>
          </a:p>
        </p:txBody>
      </p:sp>
      <p:sp>
        <p:nvSpPr>
          <p:cNvPr id="9" name="Metin kutusu 8">
            <a:extLst>
              <a:ext uri="{FF2B5EF4-FFF2-40B4-BE49-F238E27FC236}">
                <a16:creationId xmlns:a16="http://schemas.microsoft.com/office/drawing/2014/main" id="{4A8DDB1E-BE73-4265-8E50-B8B73D519A44}"/>
              </a:ext>
            </a:extLst>
          </p:cNvPr>
          <p:cNvSpPr txBox="1"/>
          <p:nvPr/>
        </p:nvSpPr>
        <p:spPr>
          <a:xfrm>
            <a:off x="506028" y="949990"/>
            <a:ext cx="6143346" cy="523220"/>
          </a:xfrm>
          <a:prstGeom prst="rect">
            <a:avLst/>
          </a:prstGeom>
          <a:noFill/>
        </p:spPr>
        <p:txBody>
          <a:bodyPr wrap="square">
            <a:spAutoFit/>
          </a:bodyPr>
          <a:lstStyle/>
          <a:p>
            <a:pPr algn="l"/>
            <a:r>
              <a:rPr lang="tr-TR" sz="2800" b="1" i="0" dirty="0">
                <a:solidFill>
                  <a:srgbClr val="333E48"/>
                </a:solidFill>
                <a:effectLst/>
                <a:latin typeface="Times New Roman" panose="02020603050405020304" pitchFamily="18" charset="0"/>
                <a:cs typeface="Times New Roman" panose="02020603050405020304" pitchFamily="18" charset="0"/>
              </a:rPr>
              <a:t>1) Dikey çubuk grafikleri</a:t>
            </a:r>
          </a:p>
        </p:txBody>
      </p:sp>
      <p:pic>
        <p:nvPicPr>
          <p:cNvPr id="4" name="Resim 3">
            <a:extLst>
              <a:ext uri="{FF2B5EF4-FFF2-40B4-BE49-F238E27FC236}">
                <a16:creationId xmlns:a16="http://schemas.microsoft.com/office/drawing/2014/main" id="{CB036379-4AEC-4C9C-A9C4-F56790E9A934}"/>
              </a:ext>
            </a:extLst>
          </p:cNvPr>
          <p:cNvPicPr>
            <a:picLocks noChangeAspect="1"/>
          </p:cNvPicPr>
          <p:nvPr/>
        </p:nvPicPr>
        <p:blipFill>
          <a:blip r:embed="rId3"/>
          <a:stretch>
            <a:fillRect/>
          </a:stretch>
        </p:blipFill>
        <p:spPr>
          <a:xfrm>
            <a:off x="199655" y="1773983"/>
            <a:ext cx="5761700" cy="3464702"/>
          </a:xfrm>
          <a:prstGeom prst="rect">
            <a:avLst/>
          </a:prstGeom>
        </p:spPr>
      </p:pic>
      <p:sp>
        <p:nvSpPr>
          <p:cNvPr id="12" name="Metin kutusu 11">
            <a:extLst>
              <a:ext uri="{FF2B5EF4-FFF2-40B4-BE49-F238E27FC236}">
                <a16:creationId xmlns:a16="http://schemas.microsoft.com/office/drawing/2014/main" id="{3DFED84B-8C96-4303-B198-49D67E275686}"/>
              </a:ext>
            </a:extLst>
          </p:cNvPr>
          <p:cNvSpPr txBox="1"/>
          <p:nvPr/>
        </p:nvSpPr>
        <p:spPr>
          <a:xfrm>
            <a:off x="6177574" y="1560686"/>
            <a:ext cx="4734726" cy="3785652"/>
          </a:xfrm>
          <a:prstGeom prst="rect">
            <a:avLst/>
          </a:prstGeom>
          <a:noFill/>
        </p:spPr>
        <p:txBody>
          <a:bodyPr wrap="square">
            <a:spAutoFit/>
          </a:bodyPr>
          <a:lstStyle/>
          <a:p>
            <a:pPr algn="just"/>
            <a:r>
              <a:rPr lang="tr-TR" sz="2000" b="0" i="0" dirty="0">
                <a:effectLst/>
                <a:latin typeface="Times New Roman" panose="02020603050405020304" pitchFamily="18" charset="0"/>
                <a:cs typeface="Times New Roman" panose="02020603050405020304" pitchFamily="18" charset="0"/>
              </a:rPr>
              <a:t>Dikey çubuk grafikleri, 2 ila 7 farklı grup arasındaki ortalamaları veya yüzdeleri karşılaştırmak için en iyi seçenektir. Şekilde gördüğünüz gibi her çubuk arasında boşluk bırakılır. Bu nedenle, x ekseninin karşılıklı dışlamalı kategoriler (çoktan seçmeli veya onay kutusu soruları gibi) içeren bir ölçeği temel alması gerekir. Bu grafikte, yanıtlayanlara yalnızca bir seçeneği (günlük, haftalık...) seçme olanağı verildiğinden dolayı mutluluk seviyesiyle çapraz analiz yapmak için dikey çubuk grafiği idealdir.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36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D341591F-A5C4-4170-90C4-0044E578C1EE}"/>
              </a:ext>
            </a:extLst>
          </p:cNvPr>
          <p:cNvSpPr txBox="1"/>
          <p:nvPr/>
        </p:nvSpPr>
        <p:spPr>
          <a:xfrm>
            <a:off x="674703" y="401260"/>
            <a:ext cx="6143346" cy="523220"/>
          </a:xfrm>
          <a:prstGeom prst="rect">
            <a:avLst/>
          </a:prstGeom>
          <a:noFill/>
        </p:spPr>
        <p:txBody>
          <a:bodyPr wrap="square">
            <a:spAutoFit/>
          </a:bodyPr>
          <a:lstStyle/>
          <a:p>
            <a:r>
              <a:rPr lang="tr-TR" sz="2800" b="1" dirty="0">
                <a:latin typeface="Times New Roman" panose="02020603050405020304" pitchFamily="18" charset="0"/>
                <a:cs typeface="Times New Roman" panose="02020603050405020304" pitchFamily="18" charset="0"/>
              </a:rPr>
              <a:t>2) Yatay çubuk grafikleri</a:t>
            </a:r>
          </a:p>
        </p:txBody>
      </p:sp>
      <p:pic>
        <p:nvPicPr>
          <p:cNvPr id="3" name="Resim 2">
            <a:extLst>
              <a:ext uri="{FF2B5EF4-FFF2-40B4-BE49-F238E27FC236}">
                <a16:creationId xmlns:a16="http://schemas.microsoft.com/office/drawing/2014/main" id="{40D7FB54-3E64-4CFD-AA34-255C3FE5BC25}"/>
              </a:ext>
            </a:extLst>
          </p:cNvPr>
          <p:cNvPicPr>
            <a:picLocks noChangeAspect="1"/>
          </p:cNvPicPr>
          <p:nvPr/>
        </p:nvPicPr>
        <p:blipFill>
          <a:blip r:embed="rId3"/>
          <a:stretch>
            <a:fillRect/>
          </a:stretch>
        </p:blipFill>
        <p:spPr>
          <a:xfrm>
            <a:off x="309577" y="1124782"/>
            <a:ext cx="5463330" cy="3409118"/>
          </a:xfrm>
          <a:prstGeom prst="rect">
            <a:avLst/>
          </a:prstGeom>
        </p:spPr>
      </p:pic>
      <p:sp>
        <p:nvSpPr>
          <p:cNvPr id="11" name="Metin kutusu 10">
            <a:extLst>
              <a:ext uri="{FF2B5EF4-FFF2-40B4-BE49-F238E27FC236}">
                <a16:creationId xmlns:a16="http://schemas.microsoft.com/office/drawing/2014/main" id="{EAFBB591-5F92-4396-BCFB-51197068DD85}"/>
              </a:ext>
            </a:extLst>
          </p:cNvPr>
          <p:cNvSpPr txBox="1"/>
          <p:nvPr/>
        </p:nvSpPr>
        <p:spPr>
          <a:xfrm>
            <a:off x="6178430" y="1257021"/>
            <a:ext cx="4767307" cy="4191981"/>
          </a:xfrm>
          <a:prstGeom prst="rect">
            <a:avLst/>
          </a:prstGeom>
          <a:noFill/>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En az 8 farklı grup arasında ortalama veya yüzdeler karşılaştırılırken yatay çubuk grafikleri kullanılır. Dikey çubuk grafiğinde olduğu gibi, yatay çubuk grafiği de yalnızca karşılıklı dışlamalı kategoriler karşılaştırılırken kullanılmalıdır. Bu grafikte, 7'den fazla şekerleme kategorisi birbirinden bağımsız olarak ölçülmüş ve birbiriyle karşılaştırılmıştır.</a:t>
            </a:r>
          </a:p>
        </p:txBody>
      </p:sp>
    </p:spTree>
    <p:extLst>
      <p:ext uri="{BB962C8B-B14F-4D97-AF65-F5344CB8AC3E}">
        <p14:creationId xmlns:p14="http://schemas.microsoft.com/office/powerpoint/2010/main" val="296890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11" name="Metin kutusu 10">
            <a:extLst>
              <a:ext uri="{FF2B5EF4-FFF2-40B4-BE49-F238E27FC236}">
                <a16:creationId xmlns:a16="http://schemas.microsoft.com/office/drawing/2014/main" id="{F4B3F43F-B95B-4FD4-9AA1-4C45C3C22F89}"/>
              </a:ext>
            </a:extLst>
          </p:cNvPr>
          <p:cNvSpPr txBox="1"/>
          <p:nvPr/>
        </p:nvSpPr>
        <p:spPr>
          <a:xfrm>
            <a:off x="832280" y="296442"/>
            <a:ext cx="10131641" cy="5115311"/>
          </a:xfrm>
          <a:prstGeom prst="rect">
            <a:avLst/>
          </a:prstGeom>
          <a:noFill/>
        </p:spPr>
        <p:txBody>
          <a:bodyPr wrap="square">
            <a:spAutoFit/>
          </a:bodyPr>
          <a:lstStyle/>
          <a:p>
            <a:pPr algn="just">
              <a:lnSpc>
                <a:spcPct val="150000"/>
              </a:lnSpc>
            </a:pPr>
            <a:r>
              <a:rPr lang="tr-TR" sz="2000" b="1" i="0" dirty="0">
                <a:solidFill>
                  <a:srgbClr val="000000"/>
                </a:solidFill>
                <a:effectLst/>
                <a:latin typeface="Times New Roman" panose="02020603050405020304" pitchFamily="18" charset="0"/>
                <a:cs typeface="Times New Roman" panose="02020603050405020304" pitchFamily="18" charset="0"/>
              </a:rPr>
              <a:t>Tablo nedir?</a:t>
            </a:r>
            <a:endParaRPr lang="tr-TR" sz="20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Tablolar, sütunlar halinde sunulan sayı ve metin listelerinden oluşur. Mevcut yazıyı sentezler, değişkenleri açıklar veya anket sorularının ifade tarzını ortaya koyarlar.</a:t>
            </a:r>
          </a:p>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Metindeki sayıların veya listelenmiş verilerin tablo olarak kullanılması, bir tezi veya makaleyi daha okunabilir kılmaya yardımcı olur. Tablolarda tipik olarak ham verileri kullanılır. Ancak değişkenler arasındaki ilişkilerin gösterilmek istendiği durumlar buna dahil değildir.</a:t>
            </a:r>
          </a:p>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Tablolar, Word veya Excel aracılığı ile oluşturulabilir. Bir tabloyu oluşturan unsurlar arasında, açıklama veya başlık, sütun başlığı ve tablonun gövdesi bulunmaktadır. Ayrıca, nitelik veya nicelik ile ilgili, ara başlıklar ve dip notlar kullanılabilir.</a:t>
            </a:r>
          </a:p>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Paragrafların düzenlenmesi kadar, tabloların düzenlenmesi de önemlidir. İyi düzenlenmiş bir tablo, okuyucunun verileri daha kolay anlamlandırmasına izin verir.</a:t>
            </a:r>
          </a:p>
        </p:txBody>
      </p:sp>
    </p:spTree>
    <p:extLst>
      <p:ext uri="{BB962C8B-B14F-4D97-AF65-F5344CB8AC3E}">
        <p14:creationId xmlns:p14="http://schemas.microsoft.com/office/powerpoint/2010/main" val="259720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F9DCDEE-6001-45A0-9693-6B8D1E98AE1C}"/>
              </a:ext>
            </a:extLst>
          </p:cNvPr>
          <p:cNvSpPr txBox="1"/>
          <p:nvPr/>
        </p:nvSpPr>
        <p:spPr>
          <a:xfrm>
            <a:off x="479395" y="228600"/>
            <a:ext cx="6143346" cy="523220"/>
          </a:xfrm>
          <a:prstGeom prst="rect">
            <a:avLst/>
          </a:prstGeom>
          <a:noFill/>
        </p:spPr>
        <p:txBody>
          <a:bodyPr wrap="square">
            <a:spAutoFit/>
          </a:bodyPr>
          <a:lstStyle/>
          <a:p>
            <a:pPr algn="just"/>
            <a:r>
              <a:rPr lang="tr-TR" sz="2800" b="1" dirty="0">
                <a:latin typeface="Times New Roman" panose="02020603050405020304" pitchFamily="18" charset="0"/>
                <a:cs typeface="Times New Roman" panose="02020603050405020304" pitchFamily="18" charset="0"/>
              </a:rPr>
              <a:t>3) Pasta grafikleri</a:t>
            </a:r>
          </a:p>
        </p:txBody>
      </p:sp>
      <p:pic>
        <p:nvPicPr>
          <p:cNvPr id="3" name="Resim 2">
            <a:extLst>
              <a:ext uri="{FF2B5EF4-FFF2-40B4-BE49-F238E27FC236}">
                <a16:creationId xmlns:a16="http://schemas.microsoft.com/office/drawing/2014/main" id="{2829952C-75C6-4BCD-809A-3A1EDFAF1F8B}"/>
              </a:ext>
            </a:extLst>
          </p:cNvPr>
          <p:cNvPicPr>
            <a:picLocks noChangeAspect="1"/>
          </p:cNvPicPr>
          <p:nvPr/>
        </p:nvPicPr>
        <p:blipFill>
          <a:blip r:embed="rId3"/>
          <a:stretch>
            <a:fillRect/>
          </a:stretch>
        </p:blipFill>
        <p:spPr>
          <a:xfrm>
            <a:off x="259396" y="1097502"/>
            <a:ext cx="5466410" cy="3323577"/>
          </a:xfrm>
          <a:prstGeom prst="rect">
            <a:avLst/>
          </a:prstGeom>
        </p:spPr>
      </p:pic>
      <p:sp>
        <p:nvSpPr>
          <p:cNvPr id="11" name="Metin kutusu 10">
            <a:extLst>
              <a:ext uri="{FF2B5EF4-FFF2-40B4-BE49-F238E27FC236}">
                <a16:creationId xmlns:a16="http://schemas.microsoft.com/office/drawing/2014/main" id="{0AD4341F-D89B-487F-9395-26180DFF7D72}"/>
              </a:ext>
            </a:extLst>
          </p:cNvPr>
          <p:cNvSpPr txBox="1"/>
          <p:nvPr/>
        </p:nvSpPr>
        <p:spPr>
          <a:xfrm>
            <a:off x="6102838" y="892086"/>
            <a:ext cx="4631278" cy="5576976"/>
          </a:xfrm>
          <a:prstGeom prst="rect">
            <a:avLst/>
          </a:prstGeom>
          <a:noFill/>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Pasta grafikler, tek bir boyutta örnek bir dağılımı göstermek için kullanılır. Başka bir deyişle, bir değişkene dayalı gruplar arasındaki farklılıkları göstermek istediğinizde pasta grafikleri kullanmak en iyi tercih olacaktır. Yandaki örnekte pamuk şeker satışlarında yaşın önemini göstermek için örnek grubu farklı yaş gruplarına ayırdık. Bununla birlikte, pasta grafiklerin yalnızca bir araya geldiklerinde bir bütünü oluşturan kategorilerle kullanılması gerektiği unutulmamalıdır.</a:t>
            </a:r>
          </a:p>
        </p:txBody>
      </p:sp>
    </p:spTree>
    <p:extLst>
      <p:ext uri="{BB962C8B-B14F-4D97-AF65-F5344CB8AC3E}">
        <p14:creationId xmlns:p14="http://schemas.microsoft.com/office/powerpoint/2010/main" val="162618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0679B83D-8A36-4758-B846-21A5A3898E59}"/>
              </a:ext>
            </a:extLst>
          </p:cNvPr>
          <p:cNvSpPr txBox="1"/>
          <p:nvPr/>
        </p:nvSpPr>
        <p:spPr>
          <a:xfrm>
            <a:off x="541538" y="228600"/>
            <a:ext cx="3045041" cy="523220"/>
          </a:xfrm>
          <a:prstGeom prst="rect">
            <a:avLst/>
          </a:prstGeom>
          <a:noFill/>
        </p:spPr>
        <p:txBody>
          <a:bodyPr wrap="square">
            <a:spAutoFit/>
          </a:bodyPr>
          <a:lstStyle/>
          <a:p>
            <a:r>
              <a:rPr lang="tr-TR" sz="2800" b="1" dirty="0">
                <a:latin typeface="Times New Roman" panose="02020603050405020304" pitchFamily="18" charset="0"/>
                <a:cs typeface="Times New Roman" panose="02020603050405020304" pitchFamily="18" charset="0"/>
              </a:rPr>
              <a:t>4) Çizgi grafikler</a:t>
            </a:r>
          </a:p>
        </p:txBody>
      </p:sp>
      <p:pic>
        <p:nvPicPr>
          <p:cNvPr id="3" name="Resim 2">
            <a:extLst>
              <a:ext uri="{FF2B5EF4-FFF2-40B4-BE49-F238E27FC236}">
                <a16:creationId xmlns:a16="http://schemas.microsoft.com/office/drawing/2014/main" id="{CE8ABFA6-F652-4DE3-973C-16FE2E7585DF}"/>
              </a:ext>
            </a:extLst>
          </p:cNvPr>
          <p:cNvPicPr>
            <a:picLocks noChangeAspect="1"/>
          </p:cNvPicPr>
          <p:nvPr/>
        </p:nvPicPr>
        <p:blipFill>
          <a:blip r:embed="rId3"/>
          <a:stretch>
            <a:fillRect/>
          </a:stretch>
        </p:blipFill>
        <p:spPr>
          <a:xfrm>
            <a:off x="1887533" y="751820"/>
            <a:ext cx="7143750" cy="3838575"/>
          </a:xfrm>
          <a:prstGeom prst="rect">
            <a:avLst/>
          </a:prstGeom>
        </p:spPr>
      </p:pic>
      <p:sp>
        <p:nvSpPr>
          <p:cNvPr id="12" name="Metin kutusu 11">
            <a:extLst>
              <a:ext uri="{FF2B5EF4-FFF2-40B4-BE49-F238E27FC236}">
                <a16:creationId xmlns:a16="http://schemas.microsoft.com/office/drawing/2014/main" id="{D89F36BC-0506-4C9D-A9ED-F13FC8BDDCDB}"/>
              </a:ext>
            </a:extLst>
          </p:cNvPr>
          <p:cNvSpPr txBox="1"/>
          <p:nvPr/>
        </p:nvSpPr>
        <p:spPr>
          <a:xfrm>
            <a:off x="968949" y="4755912"/>
            <a:ext cx="9330431" cy="1938992"/>
          </a:xfrm>
          <a:prstGeom prst="rect">
            <a:avLst/>
          </a:prstGeom>
          <a:noFill/>
        </p:spPr>
        <p:txBody>
          <a:bodyPr wrap="square">
            <a:spAutoFit/>
          </a:bodyPr>
          <a:lstStyle/>
          <a:p>
            <a:pPr algn="just"/>
            <a:r>
              <a:rPr lang="tr-TR" sz="2000" dirty="0">
                <a:latin typeface="Times New Roman" panose="02020603050405020304" pitchFamily="18" charset="0"/>
                <a:cs typeface="Times New Roman" panose="02020603050405020304" pitchFamily="18" charset="0"/>
              </a:rPr>
              <a:t>Çizgi grafikler zaman içindeki trendleri göstermek için kullanılır. Bu grafik türü, en sık olarak satışların uzun vadedeki ilerleme durumunu ölçmek veya şirketler ya da kuruluşlar için önem taşıyan her türlü ampirik istatistik için kullanılır. İki farklı değişkenin zaman içindeki durumunu karşılaştırmak amacıyla da kullanılabilir. Örnekte 5 yıllık dönemde devlet tarafından sağlanan sağlıklı yaşam kaynaklarındaki artış ile pamuk şeker satışları arasındaki ilişki gösterilmiştir.</a:t>
            </a:r>
          </a:p>
        </p:txBody>
      </p:sp>
    </p:spTree>
    <p:extLst>
      <p:ext uri="{BB962C8B-B14F-4D97-AF65-F5344CB8AC3E}">
        <p14:creationId xmlns:p14="http://schemas.microsoft.com/office/powerpoint/2010/main" val="408023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8752A70E-B005-43E2-80FC-6F5A813A0E92}"/>
              </a:ext>
            </a:extLst>
          </p:cNvPr>
          <p:cNvSpPr txBox="1"/>
          <p:nvPr/>
        </p:nvSpPr>
        <p:spPr>
          <a:xfrm>
            <a:off x="328474" y="228600"/>
            <a:ext cx="6143346" cy="523220"/>
          </a:xfrm>
          <a:prstGeom prst="rect">
            <a:avLst/>
          </a:prstGeom>
          <a:noFill/>
        </p:spPr>
        <p:txBody>
          <a:bodyPr wrap="square">
            <a:spAutoFit/>
          </a:bodyPr>
          <a:lstStyle/>
          <a:p>
            <a:r>
              <a:rPr lang="tr-TR" sz="2800" b="1" dirty="0">
                <a:latin typeface="Times New Roman" panose="02020603050405020304" pitchFamily="18" charset="0"/>
                <a:cs typeface="Times New Roman" panose="02020603050405020304" pitchFamily="18" charset="0"/>
              </a:rPr>
              <a:t>5) </a:t>
            </a:r>
            <a:r>
              <a:rPr lang="tr-TR" sz="2800" b="1" dirty="0" err="1">
                <a:latin typeface="Times New Roman" panose="02020603050405020304" pitchFamily="18" charset="0"/>
                <a:cs typeface="Times New Roman" panose="02020603050405020304" pitchFamily="18" charset="0"/>
              </a:rPr>
              <a:t>Saçılım</a:t>
            </a:r>
            <a:r>
              <a:rPr lang="tr-TR" sz="2800" b="1" dirty="0">
                <a:latin typeface="Times New Roman" panose="02020603050405020304" pitchFamily="18" charset="0"/>
                <a:cs typeface="Times New Roman" panose="02020603050405020304" pitchFamily="18" charset="0"/>
              </a:rPr>
              <a:t> grafiği</a:t>
            </a:r>
          </a:p>
        </p:txBody>
      </p:sp>
      <p:pic>
        <p:nvPicPr>
          <p:cNvPr id="3" name="Resim 2">
            <a:extLst>
              <a:ext uri="{FF2B5EF4-FFF2-40B4-BE49-F238E27FC236}">
                <a16:creationId xmlns:a16="http://schemas.microsoft.com/office/drawing/2014/main" id="{6AB702D6-49B1-4EEB-A006-5986311DD8CD}"/>
              </a:ext>
            </a:extLst>
          </p:cNvPr>
          <p:cNvPicPr>
            <a:picLocks noChangeAspect="1"/>
          </p:cNvPicPr>
          <p:nvPr/>
        </p:nvPicPr>
        <p:blipFill>
          <a:blip r:embed="rId3"/>
          <a:stretch>
            <a:fillRect/>
          </a:stretch>
        </p:blipFill>
        <p:spPr>
          <a:xfrm>
            <a:off x="3871644" y="228600"/>
            <a:ext cx="6604006" cy="3768686"/>
          </a:xfrm>
          <a:prstGeom prst="rect">
            <a:avLst/>
          </a:prstGeom>
        </p:spPr>
      </p:pic>
      <p:sp>
        <p:nvSpPr>
          <p:cNvPr id="11" name="Metin kutusu 10">
            <a:extLst>
              <a:ext uri="{FF2B5EF4-FFF2-40B4-BE49-F238E27FC236}">
                <a16:creationId xmlns:a16="http://schemas.microsoft.com/office/drawing/2014/main" id="{516099C9-9700-470E-BA09-13E6231C1E91}"/>
              </a:ext>
            </a:extLst>
          </p:cNvPr>
          <p:cNvSpPr txBox="1"/>
          <p:nvPr/>
        </p:nvSpPr>
        <p:spPr>
          <a:xfrm>
            <a:off x="426128" y="3958938"/>
            <a:ext cx="10156055" cy="2806987"/>
          </a:xfrm>
          <a:prstGeom prst="rect">
            <a:avLst/>
          </a:prstGeom>
          <a:noFill/>
        </p:spPr>
        <p:txBody>
          <a:bodyPr wrap="square">
            <a:spAutoFit/>
          </a:bodyPr>
          <a:lstStyle/>
          <a:p>
            <a:pPr algn="just">
              <a:lnSpc>
                <a:spcPct val="150000"/>
              </a:lnSpc>
            </a:pPr>
            <a:r>
              <a:rPr lang="tr-TR" sz="2000" dirty="0" err="1">
                <a:latin typeface="Times New Roman" panose="02020603050405020304" pitchFamily="18" charset="0"/>
                <a:cs typeface="Times New Roman" panose="02020603050405020304" pitchFamily="18" charset="0"/>
              </a:rPr>
              <a:t>Saçılım</a:t>
            </a:r>
            <a:r>
              <a:rPr lang="tr-TR" sz="2000" dirty="0">
                <a:latin typeface="Times New Roman" panose="02020603050405020304" pitchFamily="18" charset="0"/>
                <a:cs typeface="Times New Roman" panose="02020603050405020304" pitchFamily="18" charset="0"/>
              </a:rPr>
              <a:t> grafikleri, farklı nesnelerin 2 ya da 3 farklı boyuta dayalı bir ortalama üzerindeki yerleşimini göstermek amacıyla kullanılır. Bu sayede yarışan değişkenler arasında hızlı ve kolay karşılaştırmalar yapmak mümkün olur. Yukarıdaki örnek grafikte her bir şekerlemenin üretim maliyetine ve satış fiyatına göre birbiriyle karşılaştırması görülür. Grafiği inceleyen kişi, iki nesne arasındaki farkı veya bir nesnenin grafikte büyük kareyle gösterilen ortalamayla olan ilişkisini hemen görebilir.</a:t>
            </a:r>
          </a:p>
        </p:txBody>
      </p:sp>
    </p:spTree>
    <p:extLst>
      <p:ext uri="{BB962C8B-B14F-4D97-AF65-F5344CB8AC3E}">
        <p14:creationId xmlns:p14="http://schemas.microsoft.com/office/powerpoint/2010/main" val="48387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B2EF1819-955D-4571-8513-DEF2B4BF3BEE}"/>
              </a:ext>
            </a:extLst>
          </p:cNvPr>
          <p:cNvSpPr txBox="1"/>
          <p:nvPr/>
        </p:nvSpPr>
        <p:spPr>
          <a:xfrm>
            <a:off x="461638" y="228600"/>
            <a:ext cx="2707690" cy="526002"/>
          </a:xfrm>
          <a:prstGeom prst="rect">
            <a:avLst/>
          </a:prstGeom>
          <a:noFill/>
        </p:spPr>
        <p:txBody>
          <a:bodyPr wrap="square">
            <a:spAutoFit/>
          </a:bodyPr>
          <a:lstStyle/>
          <a:p>
            <a:pPr algn="l"/>
            <a:r>
              <a:rPr lang="tr-TR" sz="2800" b="1" i="0" dirty="0">
                <a:solidFill>
                  <a:srgbClr val="333E48"/>
                </a:solidFill>
                <a:effectLst/>
                <a:latin typeface="Times New Roman" panose="02020603050405020304" pitchFamily="18" charset="0"/>
                <a:cs typeface="Times New Roman" panose="02020603050405020304" pitchFamily="18" charset="0"/>
              </a:rPr>
              <a:t>6) </a:t>
            </a:r>
            <a:r>
              <a:rPr lang="tr-TR" sz="2800" b="1" i="0" dirty="0" err="1">
                <a:solidFill>
                  <a:srgbClr val="333E48"/>
                </a:solidFill>
                <a:effectLst/>
                <a:latin typeface="Times New Roman" panose="02020603050405020304" pitchFamily="18" charset="0"/>
                <a:cs typeface="Times New Roman" panose="02020603050405020304" pitchFamily="18" charset="0"/>
              </a:rPr>
              <a:t>Histogram</a:t>
            </a:r>
            <a:endParaRPr lang="tr-TR" sz="2800" b="1" i="0" dirty="0">
              <a:solidFill>
                <a:srgbClr val="333E48"/>
              </a:solidFill>
              <a:effectLst/>
              <a:latin typeface="Times New Roman" panose="02020603050405020304" pitchFamily="18" charset="0"/>
              <a:cs typeface="Times New Roman" panose="02020603050405020304" pitchFamily="18" charset="0"/>
            </a:endParaRPr>
          </a:p>
        </p:txBody>
      </p:sp>
      <p:pic>
        <p:nvPicPr>
          <p:cNvPr id="3" name="Resim 2">
            <a:extLst>
              <a:ext uri="{FF2B5EF4-FFF2-40B4-BE49-F238E27FC236}">
                <a16:creationId xmlns:a16="http://schemas.microsoft.com/office/drawing/2014/main" id="{0339A1C5-873C-4EA1-B2EA-44A17AE6B052}"/>
              </a:ext>
            </a:extLst>
          </p:cNvPr>
          <p:cNvPicPr>
            <a:picLocks noChangeAspect="1"/>
          </p:cNvPicPr>
          <p:nvPr/>
        </p:nvPicPr>
        <p:blipFill>
          <a:blip r:embed="rId3"/>
          <a:stretch>
            <a:fillRect/>
          </a:stretch>
        </p:blipFill>
        <p:spPr>
          <a:xfrm>
            <a:off x="4181222" y="92075"/>
            <a:ext cx="5941926" cy="4056355"/>
          </a:xfrm>
          <a:prstGeom prst="rect">
            <a:avLst/>
          </a:prstGeom>
        </p:spPr>
      </p:pic>
      <p:sp>
        <p:nvSpPr>
          <p:cNvPr id="11" name="Metin kutusu 10">
            <a:extLst>
              <a:ext uri="{FF2B5EF4-FFF2-40B4-BE49-F238E27FC236}">
                <a16:creationId xmlns:a16="http://schemas.microsoft.com/office/drawing/2014/main" id="{F1E4995A-A5A0-4AA2-B5E8-F97109DAA3BA}"/>
              </a:ext>
            </a:extLst>
          </p:cNvPr>
          <p:cNvSpPr txBox="1"/>
          <p:nvPr/>
        </p:nvSpPr>
        <p:spPr>
          <a:xfrm>
            <a:off x="259396" y="3958938"/>
            <a:ext cx="10913135" cy="2806987"/>
          </a:xfrm>
          <a:prstGeom prst="rect">
            <a:avLst/>
          </a:prstGeom>
          <a:noFill/>
        </p:spPr>
        <p:txBody>
          <a:bodyPr wrap="square">
            <a:spAutoFit/>
          </a:bodyPr>
          <a:lstStyle/>
          <a:p>
            <a:pPr algn="just">
              <a:lnSpc>
                <a:spcPct val="150000"/>
              </a:lnSpc>
            </a:pPr>
            <a:r>
              <a:rPr lang="tr-TR" sz="2000" dirty="0" err="1">
                <a:latin typeface="Times New Roman" panose="02020603050405020304" pitchFamily="18" charset="0"/>
                <a:cs typeface="Times New Roman" panose="02020603050405020304" pitchFamily="18" charset="0"/>
              </a:rPr>
              <a:t>Histogramlar</a:t>
            </a:r>
            <a:r>
              <a:rPr lang="tr-TR" sz="2000" dirty="0">
                <a:latin typeface="Times New Roman" panose="02020603050405020304" pitchFamily="18" charset="0"/>
                <a:cs typeface="Times New Roman" panose="02020603050405020304" pitchFamily="18" charset="0"/>
              </a:rPr>
              <a:t>, pasta grafiklerde olduğu gibi örnek dağılımı tek bir boyutta parçalara ayırır. </a:t>
            </a:r>
            <a:r>
              <a:rPr lang="tr-TR" sz="2000" dirty="0" err="1">
                <a:latin typeface="Times New Roman" panose="02020603050405020304" pitchFamily="18" charset="0"/>
                <a:cs typeface="Times New Roman" panose="02020603050405020304" pitchFamily="18" charset="0"/>
              </a:rPr>
              <a:t>Histogramlarla</a:t>
            </a:r>
            <a:r>
              <a:rPr lang="tr-TR" sz="2000" dirty="0">
                <a:latin typeface="Times New Roman" panose="02020603050405020304" pitchFamily="18" charset="0"/>
                <a:cs typeface="Times New Roman" panose="02020603050405020304" pitchFamily="18" charset="0"/>
              </a:rPr>
              <a:t> diğer grafik türleri arasındaki gerçek fark, </a:t>
            </a:r>
            <a:r>
              <a:rPr lang="tr-TR" sz="2000" dirty="0" err="1">
                <a:latin typeface="Times New Roman" panose="02020603050405020304" pitchFamily="18" charset="0"/>
                <a:cs typeface="Times New Roman" panose="02020603050405020304" pitchFamily="18" charset="0"/>
              </a:rPr>
              <a:t>histogramların</a:t>
            </a:r>
            <a:r>
              <a:rPr lang="tr-TR" sz="2000" dirty="0">
                <a:latin typeface="Times New Roman" panose="02020603050405020304" pitchFamily="18" charset="0"/>
                <a:cs typeface="Times New Roman" panose="02020603050405020304" pitchFamily="18" charset="0"/>
              </a:rPr>
              <a:t> ayrı aralıklarla ölçülen boyutlar üzerinde örnek dağılımları göstermek için ideal olmalarıdır. </a:t>
            </a:r>
            <a:r>
              <a:rPr lang="tr-TR" sz="2000" dirty="0" err="1">
                <a:latin typeface="Times New Roman" panose="02020603050405020304" pitchFamily="18" charset="0"/>
                <a:cs typeface="Times New Roman" panose="02020603050405020304" pitchFamily="18" charset="0"/>
              </a:rPr>
              <a:t>Histogramlarda</a:t>
            </a:r>
            <a:r>
              <a:rPr lang="tr-TR" sz="2000" dirty="0">
                <a:latin typeface="Times New Roman" panose="02020603050405020304" pitchFamily="18" charset="0"/>
                <a:cs typeface="Times New Roman" panose="02020603050405020304" pitchFamily="18" charset="0"/>
              </a:rPr>
              <a:t>, yatay ve dikey çubuk grafiklerinden farklı olarak, x ekseni karşılıklı dışlamalı kategorilere ayrılmaz. Örnekteki </a:t>
            </a:r>
            <a:r>
              <a:rPr lang="tr-TR" sz="2000" dirty="0" err="1">
                <a:latin typeface="Times New Roman" panose="02020603050405020304" pitchFamily="18" charset="0"/>
                <a:cs typeface="Times New Roman" panose="02020603050405020304" pitchFamily="18" charset="0"/>
              </a:rPr>
              <a:t>histogram</a:t>
            </a:r>
            <a:r>
              <a:rPr lang="tr-TR" sz="2000" dirty="0">
                <a:latin typeface="Times New Roman" panose="02020603050405020304" pitchFamily="18" charset="0"/>
                <a:cs typeface="Times New Roman" panose="02020603050405020304" pitchFamily="18" charset="0"/>
              </a:rPr>
              <a:t>, tüketilen her bir şekerleme aralığında hafta başına düşen yanıtlayan sayısını gösterir. X ekseni devamlı bir ölçektir, ancak her çubuk bu ölçekte beş birimden ya da şekerleme parçasından oluşan bir aralığı ifade eder.</a:t>
            </a:r>
          </a:p>
        </p:txBody>
      </p:sp>
    </p:spTree>
    <p:extLst>
      <p:ext uri="{BB962C8B-B14F-4D97-AF65-F5344CB8AC3E}">
        <p14:creationId xmlns:p14="http://schemas.microsoft.com/office/powerpoint/2010/main" val="141442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Picture 4" descr="sekil4">
            <a:extLst>
              <a:ext uri="{FF2B5EF4-FFF2-40B4-BE49-F238E27FC236}">
                <a16:creationId xmlns:a16="http://schemas.microsoft.com/office/drawing/2014/main" id="{C425D562-29BC-42DC-A195-53D19D971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616" y="211967"/>
            <a:ext cx="8678720" cy="643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92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Text Box 5">
            <a:extLst>
              <a:ext uri="{FF2B5EF4-FFF2-40B4-BE49-F238E27FC236}">
                <a16:creationId xmlns:a16="http://schemas.microsoft.com/office/drawing/2014/main" id="{CEB51B4D-9D08-45F3-BFBC-206F63AE4226}"/>
              </a:ext>
            </a:extLst>
          </p:cNvPr>
          <p:cNvSpPr txBox="1">
            <a:spLocks noChangeArrowheads="1"/>
          </p:cNvSpPr>
          <p:nvPr/>
        </p:nvSpPr>
        <p:spPr bwMode="auto">
          <a:xfrm>
            <a:off x="1151894" y="296708"/>
            <a:ext cx="712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marL="342900" marR="0" lvl="0" indent="-342900" defTabSz="914400" eaLnBrk="1" fontAlgn="base" latinLnBrk="0" hangingPunct="1">
              <a:lnSpc>
                <a:spcPct val="100000"/>
              </a:lnSpc>
              <a:spcBef>
                <a:spcPct val="50000"/>
              </a:spcBef>
              <a:spcAft>
                <a:spcPct val="0"/>
              </a:spcAft>
              <a:buClr>
                <a:srgbClr val="996666"/>
              </a:buClr>
              <a:buSzPct val="80000"/>
              <a:buFont typeface="Wingdings" panose="05000000000000000000" pitchFamily="2" charset="2"/>
              <a:buNone/>
              <a:tabLst/>
              <a:defRPr/>
            </a:pPr>
            <a:r>
              <a:rPr kumimoji="0" lang="tr-TR" altLang="tr-TR"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Grafiklerde semboller nasıl kullanılır ?</a:t>
            </a:r>
          </a:p>
        </p:txBody>
      </p:sp>
      <p:sp>
        <p:nvSpPr>
          <p:cNvPr id="9" name="Text Box 6">
            <a:extLst>
              <a:ext uri="{FF2B5EF4-FFF2-40B4-BE49-F238E27FC236}">
                <a16:creationId xmlns:a16="http://schemas.microsoft.com/office/drawing/2014/main" id="{7DA614EE-F691-4DDC-AAB7-2FF152979E55}"/>
              </a:ext>
            </a:extLst>
          </p:cNvPr>
          <p:cNvSpPr txBox="1">
            <a:spLocks noChangeArrowheads="1"/>
          </p:cNvSpPr>
          <p:nvPr/>
        </p:nvSpPr>
        <p:spPr bwMode="auto">
          <a:xfrm>
            <a:off x="1078869" y="1088870"/>
            <a:ext cx="82089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marL="342900" marR="0" lvl="0" indent="-342900" defTabSz="914400" eaLnBrk="1" fontAlgn="base" latinLnBrk="0" hangingPunct="1">
              <a:lnSpc>
                <a:spcPct val="100000"/>
              </a:lnSpc>
              <a:spcBef>
                <a:spcPct val="50000"/>
              </a:spcBef>
              <a:spcAft>
                <a:spcPct val="0"/>
              </a:spcAft>
              <a:buClr>
                <a:srgbClr val="000066"/>
              </a:buClr>
              <a:buSzPct val="80000"/>
              <a:buFont typeface="Wingdings" panose="05000000000000000000" pitchFamily="2" charset="2"/>
              <a:buChar char="l"/>
              <a:tabLst/>
              <a:defRPr/>
            </a:pPr>
            <a:r>
              <a:rPr kumimoji="0" lang="tr-TR"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Standart semboller, açık-kapalı daireler, üçgenler ve karelerdir (</a:t>
            </a:r>
            <a:r>
              <a:rPr kumimoji="0" lang="en-US"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o</a:t>
            </a:r>
            <a:r>
              <a:rPr kumimoji="0" lang="tr-TR"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l-GR"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Δ</a:t>
            </a:r>
            <a:r>
              <a:rPr kumimoji="0" lang="tr-TR"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l-GR"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tr-TR"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l-GR"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tr-TR"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a:t>
            </a:r>
          </a:p>
          <a:p>
            <a:pPr marL="342900" marR="0" lvl="0" indent="-342900" defTabSz="914400" eaLnBrk="1" fontAlgn="base" latinLnBrk="0" hangingPunct="1">
              <a:lnSpc>
                <a:spcPct val="100000"/>
              </a:lnSpc>
              <a:spcBef>
                <a:spcPct val="50000"/>
              </a:spcBef>
              <a:spcAft>
                <a:spcPct val="0"/>
              </a:spcAft>
              <a:buClr>
                <a:srgbClr val="000066"/>
              </a:buClr>
              <a:buSzPct val="80000"/>
              <a:buFont typeface="Wingdings" panose="05000000000000000000" pitchFamily="2" charset="2"/>
              <a:buChar char="l"/>
              <a:tabLst/>
              <a:defRPr/>
            </a:pPr>
            <a:r>
              <a:rPr kumimoji="0" lang="tr-TR" altLang="tr-TR"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Bir grafik için çok sayıda sembole ihtiyaç varsa grafik iki parçaya bölünebilir.</a:t>
            </a:r>
          </a:p>
        </p:txBody>
      </p:sp>
    </p:spTree>
    <p:extLst>
      <p:ext uri="{BB962C8B-B14F-4D97-AF65-F5344CB8AC3E}">
        <p14:creationId xmlns:p14="http://schemas.microsoft.com/office/powerpoint/2010/main" val="11750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69734AFA-4F6D-431F-A977-7A65837240F0}"/>
              </a:ext>
            </a:extLst>
          </p:cNvPr>
          <p:cNvSpPr txBox="1"/>
          <p:nvPr/>
        </p:nvSpPr>
        <p:spPr>
          <a:xfrm>
            <a:off x="398361" y="176058"/>
            <a:ext cx="10786369" cy="6505884"/>
          </a:xfrm>
          <a:prstGeom prst="rect">
            <a:avLst/>
          </a:prstGeom>
          <a:noFill/>
        </p:spPr>
        <p:txBody>
          <a:bodyPr wrap="square">
            <a:spAutoFit/>
          </a:bodyPr>
          <a:lstStyle/>
          <a:p>
            <a:pPr algn="just">
              <a:lnSpc>
                <a:spcPct val="150000"/>
              </a:lnSpc>
            </a:pPr>
            <a:r>
              <a:rPr lang="tr-TR" sz="2800" b="1" dirty="0">
                <a:latin typeface="Times New Roman" panose="02020603050405020304" pitchFamily="18" charset="0"/>
                <a:cs typeface="Times New Roman" panose="02020603050405020304" pitchFamily="18" charset="0"/>
              </a:rPr>
              <a:t>Ne zaman ve nasıl kullanmalıyız?</a:t>
            </a:r>
          </a:p>
          <a:p>
            <a:pPr algn="just">
              <a:lnSpc>
                <a:spcPct val="150000"/>
              </a:lnSpc>
            </a:pPr>
            <a:r>
              <a:rPr lang="tr-TR" dirty="0">
                <a:latin typeface="Times New Roman" panose="02020603050405020304" pitchFamily="18" charset="0"/>
                <a:cs typeface="Times New Roman" panose="02020603050405020304" pitchFamily="18" charset="0"/>
              </a:rPr>
              <a:t>Bir tez ya da makale yazarken, bilgiyi okuyucuya iletmenin en etkili yolunu belirlemek oldukça önemlidir. Özellikle de, argümanınızı kurgulamak ve desteklemek için verilerinizi sayılar, kelimeler veya görseller şeklinde kullanmayı planlıyorsanız. Genel olarak, veri özetleri, metin, tablo veya şekil biçiminde olabilir. Yazarların çoğu, daha çok metin şeklindeki verileri kullanmaya alışkındır. Bu da, basit sonuçların iletilmesinde tercih edilen en iyi yoldur.</a:t>
            </a:r>
          </a:p>
          <a:p>
            <a:pPr algn="just">
              <a:lnSpc>
                <a:spcPct val="150000"/>
              </a:lnSpc>
            </a:pPr>
            <a:r>
              <a:rPr lang="tr-TR" dirty="0">
                <a:latin typeface="Times New Roman" panose="02020603050405020304" pitchFamily="18" charset="0"/>
                <a:cs typeface="Times New Roman" panose="02020603050405020304" pitchFamily="18" charset="0"/>
              </a:rPr>
              <a:t>Öncelikle, sonuçlarınızı bir veya iki cümle ile açık bir şekilde sunabiliyorsanız, tablo veya şekil kullanmaya gerek yoktur. Sınırlı bir alana sığdırılamayacak kadar çok sayısal veri varsa veya veriler metinle açıklanamayacak kadar karmaşıksa, metni darmadağınık hale getirmeden daha çok bilgiye yer vermenin en pratik yolu tablo ve şekil kullanımından geçer. Ayrıca, tablolar ve şekiller okuyucu için hızlı birer referans noktasıdır ve metin yolu ile ifade edilmeye çalışıldığında kavranması güç olan trendleri, modelleri ve ilişkileri ortaya koyarlar.</a:t>
            </a:r>
          </a:p>
          <a:p>
            <a:pPr algn="just">
              <a:lnSpc>
                <a:spcPct val="150000"/>
              </a:lnSpc>
            </a:pPr>
            <a:r>
              <a:rPr lang="tr-TR" dirty="0">
                <a:latin typeface="Times New Roman" panose="02020603050405020304" pitchFamily="18" charset="0"/>
                <a:cs typeface="Times New Roman" panose="02020603050405020304" pitchFamily="18" charset="0"/>
              </a:rPr>
              <a:t>Şekil ve tablolardan ihtiyaç olduğu sürece yararlanabilirsiniz ancak bunların kullanımının belli bir disiplin gerektirdiğini de unutmamalısınız. Tablo ve şekilleri, metni bölmemek için ayrı sayfalara veya çalışmanın sonuna koyabilirsiniz. Gerçekten gerekliyse, metnin içinde de yer alabilirler ama elbette ki, metni küçük küçük parçalara bölmedikleri sürece!</a:t>
            </a:r>
          </a:p>
        </p:txBody>
      </p:sp>
    </p:spTree>
    <p:extLst>
      <p:ext uri="{BB962C8B-B14F-4D97-AF65-F5344CB8AC3E}">
        <p14:creationId xmlns:p14="http://schemas.microsoft.com/office/powerpoint/2010/main" val="43832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9" name="Metin kutusu 8">
            <a:extLst>
              <a:ext uri="{FF2B5EF4-FFF2-40B4-BE49-F238E27FC236}">
                <a16:creationId xmlns:a16="http://schemas.microsoft.com/office/drawing/2014/main" id="{64ABF186-2337-40B2-88D6-8D46B099EDA7}"/>
              </a:ext>
            </a:extLst>
          </p:cNvPr>
          <p:cNvSpPr txBox="1"/>
          <p:nvPr/>
        </p:nvSpPr>
        <p:spPr>
          <a:xfrm>
            <a:off x="1589103" y="757938"/>
            <a:ext cx="7386222" cy="5627503"/>
          </a:xfrm>
          <a:prstGeom prst="rect">
            <a:avLst/>
          </a:prstGeom>
          <a:noFill/>
        </p:spPr>
        <p:txBody>
          <a:bodyPr wrap="square">
            <a:spAutoFit/>
          </a:bodyPr>
          <a:lstStyle/>
          <a:p>
            <a:pPr algn="ctr">
              <a:lnSpc>
                <a:spcPct val="250000"/>
              </a:lnSpc>
            </a:pPr>
            <a:r>
              <a:rPr lang="tr-TR" sz="2800" b="1" dirty="0">
                <a:latin typeface="Times New Roman" panose="02020603050405020304" pitchFamily="18" charset="0"/>
                <a:cs typeface="Times New Roman" panose="02020603050405020304" pitchFamily="18" charset="0"/>
              </a:rPr>
              <a:t>SON OLARAK!</a:t>
            </a:r>
          </a:p>
          <a:p>
            <a:pPr marL="342900" indent="-342900">
              <a:lnSpc>
                <a:spcPct val="250000"/>
              </a:lnSpc>
              <a:buFont typeface="Arial" panose="020B0604020202020204" pitchFamily="34" charset="0"/>
              <a:buChar char="•"/>
            </a:pPr>
            <a:r>
              <a:rPr lang="tr-TR" sz="2400" b="1" dirty="0">
                <a:latin typeface="Times New Roman" panose="02020603050405020304" pitchFamily="18" charset="0"/>
                <a:cs typeface="Times New Roman" panose="02020603050405020304" pitchFamily="18" charset="0"/>
              </a:rPr>
              <a:t>Amaca göre ne göstermek istediğinizi saptayın.</a:t>
            </a:r>
          </a:p>
          <a:p>
            <a:pPr>
              <a:lnSpc>
                <a:spcPct val="250000"/>
              </a:lnSpc>
            </a:pPr>
            <a:r>
              <a:rPr lang="tr-TR" sz="2400" b="1" dirty="0">
                <a:latin typeface="Times New Roman" panose="02020603050405020304" pitchFamily="18" charset="0"/>
                <a:cs typeface="Times New Roman" panose="02020603050405020304" pitchFamily="18" charset="0"/>
              </a:rPr>
              <a:t>• Sadece gerekli veriyi gösterin.</a:t>
            </a:r>
          </a:p>
          <a:p>
            <a:pPr>
              <a:lnSpc>
                <a:spcPct val="250000"/>
              </a:lnSpc>
            </a:pPr>
            <a:r>
              <a:rPr lang="tr-TR" sz="2400" b="1" dirty="0">
                <a:latin typeface="Times New Roman" panose="02020603050405020304" pitchFamily="18" charset="0"/>
                <a:cs typeface="Times New Roman" panose="02020603050405020304" pitchFamily="18" charset="0"/>
              </a:rPr>
              <a:t>• Gereksiz şekil, renk ve çizgilerden arındırın.</a:t>
            </a:r>
          </a:p>
          <a:p>
            <a:pPr>
              <a:lnSpc>
                <a:spcPct val="250000"/>
              </a:lnSpc>
            </a:pPr>
            <a:r>
              <a:rPr lang="tr-TR" sz="2400" b="1" dirty="0">
                <a:latin typeface="Times New Roman" panose="02020603050405020304" pitchFamily="18" charset="0"/>
                <a:cs typeface="Times New Roman" panose="02020603050405020304" pitchFamily="18" charset="0"/>
              </a:rPr>
              <a:t>• En basit, yalın fakat anlaşılır grafiği seçin.</a:t>
            </a:r>
          </a:p>
          <a:p>
            <a:pPr>
              <a:lnSpc>
                <a:spcPct val="250000"/>
              </a:lnSpc>
            </a:pPr>
            <a:r>
              <a:rPr lang="tr-TR" sz="2400" b="1" dirty="0">
                <a:latin typeface="Times New Roman" panose="02020603050405020304" pitchFamily="18" charset="0"/>
                <a:cs typeface="Times New Roman" panose="02020603050405020304" pitchFamily="18" charset="0"/>
              </a:rPr>
              <a:t>• Gereksiz 3D kullanmayın!!</a:t>
            </a:r>
          </a:p>
        </p:txBody>
      </p:sp>
    </p:spTree>
    <p:extLst>
      <p:ext uri="{BB962C8B-B14F-4D97-AF65-F5344CB8AC3E}">
        <p14:creationId xmlns:p14="http://schemas.microsoft.com/office/powerpoint/2010/main" val="76847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C1F9E59E-679D-4B14-9E3C-5448E0832B07}"/>
              </a:ext>
            </a:extLst>
          </p:cNvPr>
          <p:cNvSpPr>
            <a:spLocks noGrp="1"/>
          </p:cNvSpPr>
          <p:nvPr>
            <p:ph type="title"/>
          </p:nvPr>
        </p:nvSpPr>
        <p:spPr/>
        <p:txBody>
          <a:bodyPr/>
          <a:lstStyle/>
          <a:p>
            <a:r>
              <a:rPr lang="tr-TR" dirty="0">
                <a:solidFill>
                  <a:srgbClr val="002060"/>
                </a:solidFill>
              </a:rPr>
              <a:t>Teşekkürler</a:t>
            </a:r>
            <a:endParaRPr lang="en-US" dirty="0">
              <a:solidFill>
                <a:srgbClr val="002060"/>
              </a:solidFill>
            </a:endParaRPr>
          </a:p>
        </p:txBody>
      </p:sp>
      <p:sp>
        <p:nvSpPr>
          <p:cNvPr id="11" name="Metin Yer Tutucusu 10">
            <a:extLst>
              <a:ext uri="{FF2B5EF4-FFF2-40B4-BE49-F238E27FC236}">
                <a16:creationId xmlns:a16="http://schemas.microsoft.com/office/drawing/2014/main" id="{BE61F8FF-26C8-482C-9F00-CADC6B92548A}"/>
              </a:ext>
            </a:extLst>
          </p:cNvPr>
          <p:cNvSpPr>
            <a:spLocks noGrp="1"/>
          </p:cNvSpPr>
          <p:nvPr>
            <p:ph type="body" idx="1"/>
          </p:nvPr>
        </p:nvSpPr>
        <p:spPr/>
        <p:txBody>
          <a:bodyPr>
            <a:normAutofit/>
          </a:bodyPr>
          <a:lstStyle/>
          <a:p>
            <a:r>
              <a:rPr lang="tr-TR" dirty="0">
                <a:solidFill>
                  <a:srgbClr val="0070C0"/>
                </a:solidFill>
              </a:rPr>
              <a:t>Samsun Üniversitesi </a:t>
            </a:r>
            <a:br>
              <a:rPr lang="tr-TR" dirty="0">
                <a:solidFill>
                  <a:srgbClr val="0070C0"/>
                </a:solidFill>
              </a:rPr>
            </a:br>
            <a:r>
              <a:rPr lang="tr-TR" dirty="0">
                <a:solidFill>
                  <a:srgbClr val="0070C0"/>
                </a:solidFill>
              </a:rPr>
              <a:t>Uzaktan Eğitim Uygulama ve Araştırma Merkezi</a:t>
            </a:r>
          </a:p>
          <a:p>
            <a:r>
              <a:rPr lang="tr-TR" dirty="0">
                <a:solidFill>
                  <a:srgbClr val="C00000"/>
                </a:solidFill>
              </a:rPr>
              <a:t>Prof. Dr. Hüseyin DEMİR</a:t>
            </a:r>
            <a:br>
              <a:rPr lang="tr-TR" dirty="0">
                <a:solidFill>
                  <a:srgbClr val="C00000"/>
                </a:solidFill>
              </a:rPr>
            </a:br>
            <a:r>
              <a:rPr lang="tr-TR" dirty="0">
                <a:solidFill>
                  <a:srgbClr val="C00000"/>
                </a:solidFill>
              </a:rPr>
              <a:t>huseyin.demir</a:t>
            </a:r>
            <a:r>
              <a:rPr lang="tr-TR" dirty="0">
                <a:solidFill>
                  <a:srgbClr val="C00000"/>
                </a:solidFill>
                <a:hlinkClick r:id="rId2">
                  <a:extLst>
                    <a:ext uri="{A12FA001-AC4F-418D-AE19-62706E023703}">
                      <ahyp:hlinkClr xmlns:ahyp="http://schemas.microsoft.com/office/drawing/2018/hyperlinkcolor" val="tx"/>
                    </a:ext>
                  </a:extLst>
                </a:hlinkClick>
              </a:rPr>
              <a:t>@samsun.edu.tr</a:t>
            </a:r>
            <a:r>
              <a:rPr lang="tr-TR" dirty="0">
                <a:solidFill>
                  <a:srgbClr val="C00000"/>
                </a:solidFill>
              </a:rPr>
              <a:t> </a:t>
            </a:r>
            <a:endParaRPr lang="en-US" dirty="0">
              <a:solidFill>
                <a:srgbClr val="C00000"/>
              </a:solidFill>
            </a:endParaRPr>
          </a:p>
        </p:txBody>
      </p:sp>
      <p:sp>
        <p:nvSpPr>
          <p:cNvPr id="8"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9E5BA8D7-10E4-440C-A5E2-F6E3D19DDD0E}" type="datetime1">
              <a:rPr lang="tr-TR" smtClean="0"/>
              <a:t>8.11.2022</a:t>
            </a:fld>
            <a:endParaRPr lang="en-US" dirty="0"/>
          </a:p>
        </p:txBody>
      </p:sp>
      <p:sp>
        <p:nvSpPr>
          <p:cNvPr id="9"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7" name="Slayt Numarası Yer Tutucusu 6">
            <a:extLst>
              <a:ext uri="{FF2B5EF4-FFF2-40B4-BE49-F238E27FC236}">
                <a16:creationId xmlns:a16="http://schemas.microsoft.com/office/drawing/2014/main" id="{B8BD67F2-589B-48BC-B925-D23E4F9D6425}"/>
              </a:ext>
            </a:extLst>
          </p:cNvPr>
          <p:cNvSpPr>
            <a:spLocks noGrp="1"/>
          </p:cNvSpPr>
          <p:nvPr>
            <p:ph type="sldNum" sz="quarter" idx="12"/>
          </p:nvPr>
        </p:nvSpPr>
        <p:spPr/>
        <p:txBody>
          <a:bodyPr>
            <a:normAutofit lnSpcReduction="10000"/>
          </a:bodyPr>
          <a:lstStyle/>
          <a:p>
            <a:fld id="{87D468D8-26F9-4F97-AB6F-1957610B0A44}" type="slidenum">
              <a:rPr lang="en-US" smtClean="0"/>
              <a:t>28</a:t>
            </a:fld>
            <a:endParaRPr lang="en-US"/>
          </a:p>
        </p:txBody>
      </p:sp>
      <p:pic>
        <p:nvPicPr>
          <p:cNvPr id="12" name="Resim 11">
            <a:extLst>
              <a:ext uri="{FF2B5EF4-FFF2-40B4-BE49-F238E27FC236}">
                <a16:creationId xmlns:a16="http://schemas.microsoft.com/office/drawing/2014/main" id="{B53C03A8-6173-4C46-BB96-1D80670C534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p:spPr>
      </p:pic>
    </p:spTree>
    <p:extLst>
      <p:ext uri="{BB962C8B-B14F-4D97-AF65-F5344CB8AC3E}">
        <p14:creationId xmlns:p14="http://schemas.microsoft.com/office/powerpoint/2010/main" val="33401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0111B0F9-19AD-442C-9408-0334A4254CCF}"/>
              </a:ext>
            </a:extLst>
          </p:cNvPr>
          <p:cNvSpPr txBox="1"/>
          <p:nvPr/>
        </p:nvSpPr>
        <p:spPr>
          <a:xfrm>
            <a:off x="1309826" y="1229550"/>
            <a:ext cx="9572348" cy="3730317"/>
          </a:xfrm>
          <a:prstGeom prst="rect">
            <a:avLst/>
          </a:prstGeom>
          <a:noFill/>
        </p:spPr>
        <p:txBody>
          <a:bodyPr wrap="square">
            <a:spAutoFit/>
          </a:bodyPr>
          <a:lstStyle/>
          <a:p>
            <a:pPr algn="just">
              <a:lnSpc>
                <a:spcPct val="150000"/>
              </a:lnSpc>
            </a:pPr>
            <a:r>
              <a:rPr lang="tr-TR" sz="2000" b="0" i="0" dirty="0">
                <a:solidFill>
                  <a:srgbClr val="000000"/>
                </a:solidFill>
                <a:effectLst/>
                <a:latin typeface="Times New Roman" panose="02020603050405020304" pitchFamily="18" charset="0"/>
                <a:cs typeface="Times New Roman" panose="02020603050405020304" pitchFamily="18" charset="0"/>
              </a:rPr>
              <a:t>Tablolar düzenlenirken, mutlaka aşağıdaki noktalara dikkat edilmeli:</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Tablolar sayfanın ortasında yer almalıdır.</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Metindeki sıraları ile numaralandırılmalıdır.</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Metindeki sıraları ile </a:t>
            </a:r>
            <a:r>
              <a:rPr lang="tr-TR" sz="2000" b="0" i="0" dirty="0" err="1">
                <a:solidFill>
                  <a:srgbClr val="000000"/>
                </a:solidFill>
                <a:effectLst/>
                <a:latin typeface="Times New Roman" panose="02020603050405020304" pitchFamily="18" charset="0"/>
                <a:cs typeface="Times New Roman" panose="02020603050405020304" pitchFamily="18" charset="0"/>
              </a:rPr>
              <a:t>referanslandırılmalıdır</a:t>
            </a:r>
            <a:r>
              <a:rPr lang="tr-TR" sz="20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Tablo numarası ve açıklayıcı bir başlıkla etiketlenmelidir.</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Sütun ve sıralar ölçü birimleri de dahil olmak üzere, verileri açıklayacak şekilde etiketlenmelidir.</a:t>
            </a:r>
          </a:p>
          <a:p>
            <a:pPr algn="just">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Tablonun etrafında pek fazla metin olmamalıdır.</a:t>
            </a:r>
          </a:p>
        </p:txBody>
      </p:sp>
    </p:spTree>
    <p:extLst>
      <p:ext uri="{BB962C8B-B14F-4D97-AF65-F5344CB8AC3E}">
        <p14:creationId xmlns:p14="http://schemas.microsoft.com/office/powerpoint/2010/main" val="209453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BD4BC01B-455D-4B75-9ACC-516FCD3BB5CF}"/>
              </a:ext>
            </a:extLst>
          </p:cNvPr>
          <p:cNvSpPr txBox="1"/>
          <p:nvPr/>
        </p:nvSpPr>
        <p:spPr>
          <a:xfrm>
            <a:off x="831140" y="308521"/>
            <a:ext cx="9226118" cy="2591543"/>
          </a:xfrm>
          <a:prstGeom prst="rect">
            <a:avLst/>
          </a:prstGeom>
          <a:noFill/>
        </p:spPr>
        <p:txBody>
          <a:bodyPr wrap="square">
            <a:spAutoFit/>
          </a:bodyPr>
          <a:lstStyle/>
          <a:p>
            <a:pPr marL="0" marR="0" lvl="0" indent="0" algn="just" defTabSz="914400" rtl="0" eaLnBrk="1" fontAlgn="base" latinLnBrk="0" hangingPunct="1">
              <a:lnSpc>
                <a:spcPct val="150000"/>
              </a:lnSpc>
              <a:spcBef>
                <a:spcPct val="50000"/>
              </a:spcBef>
              <a:spcAft>
                <a:spcPct val="0"/>
              </a:spcAft>
              <a:buClr>
                <a:srgbClr val="996666"/>
              </a:buClr>
              <a:buSzPct val="80000"/>
              <a:buFont typeface="Wingdings" panose="05000000000000000000" pitchFamily="2" charset="2"/>
              <a:buNone/>
              <a:tabLst/>
              <a:defRPr/>
            </a:pPr>
            <a:r>
              <a:rPr kumimoji="0" lang="tr-TR" altLang="tr-TR"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Tablolar ne zaman kullanılmalıdır ?</a:t>
            </a:r>
          </a:p>
          <a:p>
            <a:pPr marL="0" marR="0" lvl="0" indent="0" algn="just" defTabSz="914400" rtl="0" eaLnBrk="1" fontAlgn="base" latinLnBrk="0" hangingPunct="1">
              <a:lnSpc>
                <a:spcPct val="150000"/>
              </a:lnSpc>
              <a:spcBef>
                <a:spcPct val="50000"/>
              </a:spcBef>
              <a:spcAft>
                <a:spcPct val="0"/>
              </a:spcAft>
              <a:buClr>
                <a:srgbClr val="CC3300"/>
              </a:buClr>
              <a:buSzPct val="80000"/>
              <a:buFont typeface="Wingdings" panose="05000000000000000000" pitchFamily="2" charset="2"/>
              <a:buChar char="l"/>
              <a:tabLst/>
              <a:defRPr/>
            </a:pPr>
            <a:r>
              <a:rPr kumimoji="0" lang="tr-TR" altLang="tr-TR"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Kullanılıp kullanılmayacağına karar vermek önemli bir problemdir. Örnek ve kritik değer niteliğindeki değerlerin tablo ile verilmesi yeterlidir. Eğer bir kaç saptama yapılmış ise bunlar metin içerisinde rahatlıkla verilebilir. Aşağıda hatalı bir tablo kullanımı gösterilmiştir.</a:t>
            </a:r>
          </a:p>
        </p:txBody>
      </p:sp>
      <p:pic>
        <p:nvPicPr>
          <p:cNvPr id="9" name="Picture 4" descr="tablo1">
            <a:extLst>
              <a:ext uri="{FF2B5EF4-FFF2-40B4-BE49-F238E27FC236}">
                <a16:creationId xmlns:a16="http://schemas.microsoft.com/office/drawing/2014/main" id="{4E4D06EF-59F8-4B82-B32A-EFAD7AF24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078" y="2839192"/>
            <a:ext cx="844867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a:extLst>
              <a:ext uri="{FF2B5EF4-FFF2-40B4-BE49-F238E27FC236}">
                <a16:creationId xmlns:a16="http://schemas.microsoft.com/office/drawing/2014/main" id="{BD8FCC1A-7E64-4332-B847-71B3ACB0743E}"/>
              </a:ext>
            </a:extLst>
          </p:cNvPr>
          <p:cNvSpPr txBox="1">
            <a:spLocks noChangeArrowheads="1"/>
          </p:cNvSpPr>
          <p:nvPr/>
        </p:nvSpPr>
        <p:spPr bwMode="auto">
          <a:xfrm>
            <a:off x="1667213" y="6330521"/>
            <a:ext cx="8265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algn="just" eaLnBrk="1" hangingPunct="1">
              <a:spcBef>
                <a:spcPct val="50000"/>
              </a:spcBef>
              <a:buClr>
                <a:srgbClr val="660033"/>
              </a:buClr>
            </a:pPr>
            <a:r>
              <a:rPr lang="tr-TR" altLang="tr-TR" sz="1800" dirty="0">
                <a:latin typeface="Times New Roman" panose="02020603050405020304" pitchFamily="18" charset="0"/>
                <a:cs typeface="Times New Roman" panose="02020603050405020304" pitchFamily="18" charset="0"/>
              </a:rPr>
              <a:t>İlk iki kolonda veriler ve değişkenler yerine standart koşullar verildiği için hatalıdır.</a:t>
            </a:r>
          </a:p>
        </p:txBody>
      </p:sp>
    </p:spTree>
    <p:extLst>
      <p:ext uri="{BB962C8B-B14F-4D97-AF65-F5344CB8AC3E}">
        <p14:creationId xmlns:p14="http://schemas.microsoft.com/office/powerpoint/2010/main" val="113445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Picture 5">
            <a:extLst>
              <a:ext uri="{FF2B5EF4-FFF2-40B4-BE49-F238E27FC236}">
                <a16:creationId xmlns:a16="http://schemas.microsoft.com/office/drawing/2014/main" id="{7D6F0746-DEE9-4069-80F4-1FC37F11A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771524"/>
            <a:ext cx="4465637"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a:extLst>
              <a:ext uri="{FF2B5EF4-FFF2-40B4-BE49-F238E27FC236}">
                <a16:creationId xmlns:a16="http://schemas.microsoft.com/office/drawing/2014/main" id="{3C768B98-0438-41D6-A663-233D77212D16}"/>
              </a:ext>
            </a:extLst>
          </p:cNvPr>
          <p:cNvSpPr txBox="1">
            <a:spLocks noChangeArrowheads="1"/>
          </p:cNvSpPr>
          <p:nvPr/>
        </p:nvSpPr>
        <p:spPr bwMode="auto">
          <a:xfrm>
            <a:off x="6096000" y="987424"/>
            <a:ext cx="3240088"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algn="just" defTabSz="914400" eaLnBrk="1" fontAlgn="base" hangingPunct="1">
              <a:spcBef>
                <a:spcPct val="50000"/>
              </a:spcBef>
              <a:spcAft>
                <a:spcPct val="0"/>
              </a:spcAft>
              <a:buClr>
                <a:srgbClr val="660033"/>
              </a:buClr>
              <a:buSzPct val="80000"/>
              <a:buFont typeface="Wingdings" panose="05000000000000000000" pitchFamily="2" charset="2"/>
              <a:buChar char="l"/>
            </a:pPr>
            <a:r>
              <a:rPr lang="tr-TR" altLang="tr-TR" sz="1600" dirty="0">
                <a:solidFill>
                  <a:srgbClr val="000000"/>
                </a:solidFill>
                <a:latin typeface="Times New Roman" panose="02020603050405020304" pitchFamily="18" charset="0"/>
              </a:rPr>
              <a:t>Tekrarlar olmadığı için doğru bir tablo olarak gözüküyor. Ancak,</a:t>
            </a:r>
          </a:p>
          <a:p>
            <a:pPr algn="just" defTabSz="914400" eaLnBrk="1" fontAlgn="base" hangingPunct="1">
              <a:spcBef>
                <a:spcPct val="50000"/>
              </a:spcBef>
              <a:spcAft>
                <a:spcPct val="0"/>
              </a:spcAft>
              <a:buClr>
                <a:srgbClr val="996666"/>
              </a:buClr>
              <a:buSzPct val="80000"/>
              <a:buFont typeface="Wingdings" panose="05000000000000000000" pitchFamily="2" charset="2"/>
              <a:buNone/>
            </a:pPr>
            <a:r>
              <a:rPr lang="tr-TR" altLang="tr-TR" sz="1600" dirty="0">
                <a:solidFill>
                  <a:srgbClr val="000000"/>
                </a:solidFill>
                <a:latin typeface="Times New Roman" panose="02020603050405020304" pitchFamily="18" charset="0"/>
              </a:rPr>
              <a:t>“Meşe tohumları 20 ve 40 </a:t>
            </a:r>
            <a:r>
              <a:rPr lang="en-US" altLang="tr-TR" sz="1600" dirty="0">
                <a:solidFill>
                  <a:srgbClr val="000000"/>
                </a:solidFill>
                <a:latin typeface="Times New Roman" panose="02020603050405020304" pitchFamily="18" charset="0"/>
                <a:cs typeface="Times New Roman" panose="02020603050405020304" pitchFamily="18" charset="0"/>
              </a:rPr>
              <a:t>º</a:t>
            </a:r>
            <a:r>
              <a:rPr lang="tr-TR" altLang="tr-TR" sz="1600" dirty="0">
                <a:solidFill>
                  <a:srgbClr val="000000"/>
                </a:solidFill>
                <a:latin typeface="Times New Roman" panose="02020603050405020304" pitchFamily="18" charset="0"/>
                <a:cs typeface="Times New Roman" panose="02020603050405020304" pitchFamily="18" charset="0"/>
              </a:rPr>
              <a:t>C arasında büyüdü, </a:t>
            </a:r>
            <a:r>
              <a:rPr lang="tr-TR" altLang="tr-TR" sz="1600" dirty="0">
                <a:solidFill>
                  <a:srgbClr val="000000"/>
                </a:solidFill>
                <a:latin typeface="Times New Roman" panose="02020603050405020304" pitchFamily="18" charset="0"/>
              </a:rPr>
              <a:t>20 </a:t>
            </a:r>
            <a:r>
              <a:rPr lang="en-US" altLang="tr-TR" sz="1600" dirty="0">
                <a:solidFill>
                  <a:srgbClr val="000000"/>
                </a:solidFill>
                <a:latin typeface="Times New Roman" panose="02020603050405020304" pitchFamily="18" charset="0"/>
              </a:rPr>
              <a:t>º</a:t>
            </a:r>
            <a:r>
              <a:rPr lang="tr-TR" altLang="tr-TR" sz="1600" dirty="0">
                <a:solidFill>
                  <a:srgbClr val="000000"/>
                </a:solidFill>
                <a:latin typeface="Times New Roman" panose="02020603050405020304" pitchFamily="18" charset="0"/>
              </a:rPr>
              <a:t>C </a:t>
            </a:r>
            <a:r>
              <a:rPr lang="tr-TR" altLang="tr-TR" sz="1600" dirty="0" err="1">
                <a:solidFill>
                  <a:srgbClr val="000000"/>
                </a:solidFill>
                <a:latin typeface="Times New Roman" panose="02020603050405020304" pitchFamily="18" charset="0"/>
              </a:rPr>
              <a:t>nin</a:t>
            </a:r>
            <a:r>
              <a:rPr lang="tr-TR" altLang="tr-TR" sz="1600" dirty="0">
                <a:solidFill>
                  <a:srgbClr val="000000"/>
                </a:solidFill>
                <a:latin typeface="Times New Roman" panose="02020603050405020304" pitchFamily="18" charset="0"/>
              </a:rPr>
              <a:t> altında veya 40 </a:t>
            </a:r>
            <a:r>
              <a:rPr lang="en-US" altLang="tr-TR" sz="1600" dirty="0">
                <a:solidFill>
                  <a:srgbClr val="000000"/>
                </a:solidFill>
                <a:latin typeface="Times New Roman" panose="02020603050405020304" pitchFamily="18" charset="0"/>
              </a:rPr>
              <a:t>º</a:t>
            </a:r>
            <a:r>
              <a:rPr lang="tr-TR" altLang="tr-TR" sz="1600" dirty="0">
                <a:solidFill>
                  <a:srgbClr val="000000"/>
                </a:solidFill>
                <a:latin typeface="Times New Roman" panose="02020603050405020304" pitchFamily="18" charset="0"/>
              </a:rPr>
              <a:t>C </a:t>
            </a:r>
            <a:r>
              <a:rPr lang="tr-TR" altLang="tr-TR" sz="1600" dirty="0" err="1">
                <a:solidFill>
                  <a:srgbClr val="000000"/>
                </a:solidFill>
                <a:latin typeface="Times New Roman" panose="02020603050405020304" pitchFamily="18" charset="0"/>
              </a:rPr>
              <a:t>nin</a:t>
            </a:r>
            <a:r>
              <a:rPr lang="tr-TR" altLang="tr-TR" sz="1600" dirty="0">
                <a:solidFill>
                  <a:srgbClr val="000000"/>
                </a:solidFill>
                <a:latin typeface="Times New Roman" panose="02020603050405020304" pitchFamily="18" charset="0"/>
              </a:rPr>
              <a:t> üstünde ölçülebilen bir büyüme olmadı.”</a:t>
            </a:r>
          </a:p>
          <a:p>
            <a:pPr algn="just" defTabSz="914400" eaLnBrk="1" fontAlgn="base" hangingPunct="1">
              <a:spcBef>
                <a:spcPct val="50000"/>
              </a:spcBef>
              <a:spcAft>
                <a:spcPct val="0"/>
              </a:spcAft>
              <a:buClr>
                <a:srgbClr val="996666"/>
              </a:buClr>
              <a:buSzPct val="80000"/>
              <a:buFont typeface="Wingdings" panose="05000000000000000000" pitchFamily="2" charset="2"/>
              <a:buNone/>
            </a:pPr>
            <a:r>
              <a:rPr lang="tr-TR" altLang="tr-TR" sz="1600" dirty="0">
                <a:solidFill>
                  <a:srgbClr val="000000"/>
                </a:solidFill>
                <a:latin typeface="Times New Roman" panose="02020603050405020304" pitchFamily="18" charset="0"/>
              </a:rPr>
              <a:t>Şeklinde metin içerisinde yazabiliriz.</a:t>
            </a:r>
            <a:endParaRPr lang="en-US" altLang="tr-TR" sz="1600" dirty="0">
              <a:solidFill>
                <a:srgbClr val="000000"/>
              </a:solidFill>
              <a:latin typeface="Times New Roman" panose="02020603050405020304" pitchFamily="18" charset="0"/>
            </a:endParaRPr>
          </a:p>
        </p:txBody>
      </p:sp>
      <p:sp>
        <p:nvSpPr>
          <p:cNvPr id="11" name="Text Box 7">
            <a:extLst>
              <a:ext uri="{FF2B5EF4-FFF2-40B4-BE49-F238E27FC236}">
                <a16:creationId xmlns:a16="http://schemas.microsoft.com/office/drawing/2014/main" id="{DE1FF7D7-F35F-48D2-A94B-90D04D192E44}"/>
              </a:ext>
            </a:extLst>
          </p:cNvPr>
          <p:cNvSpPr txBox="1">
            <a:spLocks noChangeArrowheads="1"/>
          </p:cNvSpPr>
          <p:nvPr/>
        </p:nvSpPr>
        <p:spPr bwMode="auto">
          <a:xfrm>
            <a:off x="5303838" y="3651249"/>
            <a:ext cx="41052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algn="just" defTabSz="914400" eaLnBrk="1" fontAlgn="base" hangingPunct="1">
              <a:spcBef>
                <a:spcPct val="50000"/>
              </a:spcBef>
              <a:spcAft>
                <a:spcPct val="0"/>
              </a:spcAft>
              <a:buClr>
                <a:srgbClr val="660033"/>
              </a:buClr>
              <a:buSzPct val="80000"/>
              <a:buFont typeface="Wingdings" panose="05000000000000000000" pitchFamily="2" charset="2"/>
              <a:buChar char="l"/>
            </a:pPr>
            <a:r>
              <a:rPr lang="tr-TR" altLang="tr-TR" sz="2000">
                <a:solidFill>
                  <a:srgbClr val="000066"/>
                </a:solidFill>
                <a:latin typeface="Times New Roman" panose="02020603050405020304" pitchFamily="18" charset="0"/>
              </a:rPr>
              <a:t>Ne zaman ki tablonun içerisinde yer alan değerler kolaylıkla kelimelere dökülüyorsa anlatacağımız şeyi metin içerisine alabiliriz.</a:t>
            </a:r>
          </a:p>
        </p:txBody>
      </p:sp>
    </p:spTree>
    <p:extLst>
      <p:ext uri="{BB962C8B-B14F-4D97-AF65-F5344CB8AC3E}">
        <p14:creationId xmlns:p14="http://schemas.microsoft.com/office/powerpoint/2010/main" val="140788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Picture 5" descr="tablo3">
            <a:extLst>
              <a:ext uri="{FF2B5EF4-FFF2-40B4-BE49-F238E27FC236}">
                <a16:creationId xmlns:a16="http://schemas.microsoft.com/office/drawing/2014/main" id="{AA54D67E-4FC3-4567-BC0E-BC6F31707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141" y="458796"/>
            <a:ext cx="68675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etin kutusu 10">
            <a:extLst>
              <a:ext uri="{FF2B5EF4-FFF2-40B4-BE49-F238E27FC236}">
                <a16:creationId xmlns:a16="http://schemas.microsoft.com/office/drawing/2014/main" id="{3BF5921D-CF94-42CF-9F3D-24CE0F58D2E2}"/>
              </a:ext>
            </a:extLst>
          </p:cNvPr>
          <p:cNvSpPr txBox="1"/>
          <p:nvPr/>
        </p:nvSpPr>
        <p:spPr>
          <a:xfrm>
            <a:off x="774838" y="2287596"/>
            <a:ext cx="9279384" cy="2806987"/>
          </a:xfrm>
          <a:prstGeom prst="rect">
            <a:avLst/>
          </a:prstGeom>
          <a:noFill/>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Bazı yazarlar bütün verileri tablolaştırması gerektiğine inanır. Yukarıdaki tablo hatalı bir kullanıma örnektir. Çünkü bu tablonun dipnotunda sonuçların önemli olmadığı anlaşılmaktadır. Bu verileri yayınlamaya değer buluyorsak sonuçlar kısmında bir cümle ile ifade edilebilirdi Örneğin; ‘‘ Başarısızlık oranlarındaki fark </a:t>
            </a:r>
            <a:r>
              <a:rPr lang="tr-TR" sz="2000" dirty="0" err="1">
                <a:latin typeface="Times New Roman" panose="02020603050405020304" pitchFamily="18" charset="0"/>
                <a:cs typeface="Times New Roman" panose="02020603050405020304" pitchFamily="18" charset="0"/>
              </a:rPr>
              <a:t>nicillin</a:t>
            </a:r>
            <a:r>
              <a:rPr lang="tr-TR" sz="2000" dirty="0">
                <a:latin typeface="Times New Roman" panose="02020603050405020304" pitchFamily="18" charset="0"/>
                <a:cs typeface="Times New Roman" panose="02020603050405020304" pitchFamily="18" charset="0"/>
              </a:rPr>
              <a:t>% 14(35 de 5) ve </a:t>
            </a:r>
            <a:r>
              <a:rPr lang="tr-TR" sz="2000" dirty="0" err="1">
                <a:latin typeface="Times New Roman" panose="02020603050405020304" pitchFamily="18" charset="0"/>
                <a:cs typeface="Times New Roman" panose="02020603050405020304" pitchFamily="18" charset="0"/>
              </a:rPr>
              <a:t>potassinın</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penicilin</a:t>
            </a:r>
            <a:r>
              <a:rPr lang="tr-TR" sz="2000" dirty="0">
                <a:latin typeface="Times New Roman" panose="02020603050405020304" pitchFamily="18" charset="0"/>
                <a:cs typeface="Times New Roman" panose="02020603050405020304" pitchFamily="18" charset="0"/>
              </a:rPr>
              <a:t> V için % 26 (34 de 9) önemli değildir (P=0.21)’’ şeklinde yazılabilir.</a:t>
            </a:r>
          </a:p>
          <a:p>
            <a:pPr algn="just">
              <a:lnSpc>
                <a:spcPct val="150000"/>
              </a:lnSpc>
            </a:pPr>
            <a:endParaRPr lang="tr-TR" sz="2000" dirty="0">
              <a:latin typeface="Times New Roman" panose="02020603050405020304" pitchFamily="18" charset="0"/>
              <a:cs typeface="Times New Roman" panose="02020603050405020304" pitchFamily="18" charset="0"/>
            </a:endParaRPr>
          </a:p>
        </p:txBody>
      </p:sp>
      <p:pic>
        <p:nvPicPr>
          <p:cNvPr id="14" name="Resim 13">
            <a:extLst>
              <a:ext uri="{FF2B5EF4-FFF2-40B4-BE49-F238E27FC236}">
                <a16:creationId xmlns:a16="http://schemas.microsoft.com/office/drawing/2014/main" id="{60BE2D28-D8D3-48B1-90DC-77EF454C7E96}"/>
              </a:ext>
            </a:extLst>
          </p:cNvPr>
          <p:cNvPicPr>
            <a:picLocks noChangeAspect="1"/>
          </p:cNvPicPr>
          <p:nvPr/>
        </p:nvPicPr>
        <p:blipFill>
          <a:blip r:embed="rId4"/>
          <a:stretch>
            <a:fillRect/>
          </a:stretch>
        </p:blipFill>
        <p:spPr>
          <a:xfrm>
            <a:off x="600050" y="4819650"/>
            <a:ext cx="10210800" cy="1352550"/>
          </a:xfrm>
          <a:prstGeom prst="rect">
            <a:avLst/>
          </a:prstGeom>
        </p:spPr>
      </p:pic>
    </p:spTree>
    <p:extLst>
      <p:ext uri="{BB962C8B-B14F-4D97-AF65-F5344CB8AC3E}">
        <p14:creationId xmlns:p14="http://schemas.microsoft.com/office/powerpoint/2010/main" val="364580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Picture 6" descr="tablo4">
            <a:extLst>
              <a:ext uri="{FF2B5EF4-FFF2-40B4-BE49-F238E27FC236}">
                <a16:creationId xmlns:a16="http://schemas.microsoft.com/office/drawing/2014/main" id="{4DADF18F-AD0A-4D9F-8AD7-93BC0D1C2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696" y="438150"/>
            <a:ext cx="696277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etin kutusu 10">
            <a:extLst>
              <a:ext uri="{FF2B5EF4-FFF2-40B4-BE49-F238E27FC236}">
                <a16:creationId xmlns:a16="http://schemas.microsoft.com/office/drawing/2014/main" id="{E52E8747-CA9F-4164-9D9E-743433ABFCB0}"/>
              </a:ext>
            </a:extLst>
          </p:cNvPr>
          <p:cNvSpPr txBox="1"/>
          <p:nvPr/>
        </p:nvSpPr>
        <p:spPr>
          <a:xfrm>
            <a:off x="1420219" y="3987006"/>
            <a:ext cx="8853256" cy="960328"/>
          </a:xfrm>
          <a:prstGeom prst="rect">
            <a:avLst/>
          </a:prstGeom>
          <a:noFill/>
        </p:spPr>
        <p:txBody>
          <a:bodyPr wrap="square">
            <a:spAutoFit/>
          </a:bodyPr>
          <a:lstStyle/>
          <a:p>
            <a:pPr algn="just">
              <a:lnSpc>
                <a:spcPct val="150000"/>
              </a:lnSpc>
            </a:pPr>
            <a:r>
              <a:rPr lang="tr-TR" sz="2000" b="0" i="0" u="none" strike="noStrike" baseline="0" dirty="0">
                <a:latin typeface="Times New Roman" panose="02020603050405020304" pitchFamily="18" charset="0"/>
                <a:cs typeface="Times New Roman" panose="02020603050405020304" pitchFamily="18" charset="0"/>
              </a:rPr>
              <a:t>Diğer bir faydasız tablo, kelime listesidir. Tablo 5 tipik bir örnektir. Bu bilgi metin içinde kolayca verilebilir. </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22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Text Box 5">
            <a:extLst>
              <a:ext uri="{FF2B5EF4-FFF2-40B4-BE49-F238E27FC236}">
                <a16:creationId xmlns:a16="http://schemas.microsoft.com/office/drawing/2014/main" id="{84D37637-EE81-4E61-A5AE-611F078C0F57}"/>
              </a:ext>
            </a:extLst>
          </p:cNvPr>
          <p:cNvSpPr txBox="1">
            <a:spLocks noChangeArrowheads="1"/>
          </p:cNvSpPr>
          <p:nvPr/>
        </p:nvSpPr>
        <p:spPr bwMode="auto">
          <a:xfrm>
            <a:off x="1722900" y="1782762"/>
            <a:ext cx="75596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2400">
                <a:solidFill>
                  <a:schemeClr val="tx1"/>
                </a:solidFill>
                <a:latin typeface="Arial" panose="020B0604020202020204" pitchFamily="34" charset="0"/>
              </a:defRPr>
            </a:lvl9pPr>
          </a:lstStyle>
          <a:p>
            <a:pPr marL="342900" marR="0" lvl="0" indent="-342900" algn="just" defTabSz="914400" eaLnBrk="1" fontAlgn="base" latinLnBrk="0" hangingPunct="1">
              <a:lnSpc>
                <a:spcPct val="100000"/>
              </a:lnSpc>
              <a:spcBef>
                <a:spcPct val="50000"/>
              </a:spcBef>
              <a:spcAft>
                <a:spcPct val="0"/>
              </a:spcAft>
              <a:buClr>
                <a:srgbClr val="000066"/>
              </a:buClr>
              <a:buSzPct val="80000"/>
              <a:buFont typeface="Wingdings" panose="05000000000000000000" pitchFamily="2" charset="2"/>
              <a:buChar char="l"/>
              <a:tabLst/>
              <a:defRPr/>
            </a:pPr>
            <a:r>
              <a:rPr kumimoji="0" lang="tr-TR" altLang="tr-TR"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Verileri metin içerisinde, tabloda veya şekillerde sunmalıyız. </a:t>
            </a:r>
          </a:p>
          <a:p>
            <a:pPr marL="342900" marR="0" lvl="0" indent="-342900" algn="just" defTabSz="914400" eaLnBrk="1" fontAlgn="base" latinLnBrk="0" hangingPunct="1">
              <a:lnSpc>
                <a:spcPct val="100000"/>
              </a:lnSpc>
              <a:spcBef>
                <a:spcPct val="50000"/>
              </a:spcBef>
              <a:spcAft>
                <a:spcPct val="0"/>
              </a:spcAft>
              <a:buClr>
                <a:srgbClr val="000066"/>
              </a:buClr>
              <a:buSzPct val="80000"/>
              <a:buFont typeface="Wingdings" panose="05000000000000000000" pitchFamily="2" charset="2"/>
              <a:buChar char="l"/>
              <a:tabLst/>
              <a:defRPr/>
            </a:pPr>
            <a:r>
              <a:rPr kumimoji="0" lang="tr-TR" altLang="tr-TR"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Aynı veriler kesinlikle birden fazla yerde sunulmamalıdır.</a:t>
            </a:r>
          </a:p>
          <a:p>
            <a:pPr marL="342900" marR="0" lvl="0" indent="-342900" algn="just" defTabSz="914400" eaLnBrk="1" fontAlgn="base" latinLnBrk="0" hangingPunct="1">
              <a:lnSpc>
                <a:spcPct val="100000"/>
              </a:lnSpc>
              <a:spcBef>
                <a:spcPct val="50000"/>
              </a:spcBef>
              <a:spcAft>
                <a:spcPct val="0"/>
              </a:spcAft>
              <a:buClr>
                <a:srgbClr val="000066"/>
              </a:buClr>
              <a:buSzPct val="80000"/>
              <a:buFont typeface="Wingdings" panose="05000000000000000000" pitchFamily="2" charset="2"/>
              <a:buChar char="l"/>
              <a:tabLst/>
              <a:defRPr/>
            </a:pPr>
            <a:r>
              <a:rPr kumimoji="0" lang="tr-TR" altLang="tr-TR"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Veriler tabloda yatay veya düşey olarak sunulabilir.</a:t>
            </a:r>
          </a:p>
          <a:p>
            <a:pPr marL="342900" marR="0" lvl="0" indent="-342900" algn="just" defTabSz="914400" eaLnBrk="1" fontAlgn="base" latinLnBrk="0" hangingPunct="1">
              <a:lnSpc>
                <a:spcPct val="100000"/>
              </a:lnSpc>
              <a:spcBef>
                <a:spcPct val="50000"/>
              </a:spcBef>
              <a:spcAft>
                <a:spcPct val="0"/>
              </a:spcAft>
              <a:buClr>
                <a:srgbClr val="000066"/>
              </a:buClr>
              <a:buSzPct val="80000"/>
              <a:buFont typeface="Wingdings" panose="05000000000000000000" pitchFamily="2" charset="2"/>
              <a:buChar char="l"/>
              <a:tabLst/>
              <a:defRPr/>
            </a:pPr>
            <a:r>
              <a:rPr kumimoji="0" lang="tr-TR" altLang="tr-TR"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Okuyucunun bilgiyi kolay kavrayabilmesi için veriler yukardan aşağıya doğru okunmalıdır.</a:t>
            </a:r>
          </a:p>
          <a:p>
            <a:pPr marL="342900" marR="0" lvl="0" indent="-342900" algn="just" defTabSz="914400" eaLnBrk="1" fontAlgn="base" latinLnBrk="0" hangingPunct="1">
              <a:lnSpc>
                <a:spcPct val="100000"/>
              </a:lnSpc>
              <a:spcBef>
                <a:spcPct val="50000"/>
              </a:spcBef>
              <a:spcAft>
                <a:spcPct val="0"/>
              </a:spcAft>
              <a:buClr>
                <a:srgbClr val="000066"/>
              </a:buClr>
              <a:buSzPct val="80000"/>
              <a:buFont typeface="Wingdings" panose="05000000000000000000" pitchFamily="2" charset="2"/>
              <a:buChar char="l"/>
              <a:tabLst/>
              <a:defRPr/>
            </a:pPr>
            <a:r>
              <a:rPr kumimoji="0" lang="tr-TR" altLang="tr-TR"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Tablo başlıklarında üstel yazılar kullanılmamalıdır.</a:t>
            </a:r>
          </a:p>
          <a:p>
            <a:pPr marL="342900" marR="0" lvl="0" indent="-342900" algn="just" defTabSz="914400" eaLnBrk="1" fontAlgn="base" latinLnBrk="0" hangingPunct="1">
              <a:lnSpc>
                <a:spcPct val="100000"/>
              </a:lnSpc>
              <a:spcBef>
                <a:spcPct val="50000"/>
              </a:spcBef>
              <a:spcAft>
                <a:spcPct val="0"/>
              </a:spcAft>
              <a:buClr>
                <a:srgbClr val="000066"/>
              </a:buClr>
              <a:buSzPct val="80000"/>
              <a:buFont typeface="Wingdings" panose="05000000000000000000" pitchFamily="2" charset="2"/>
              <a:buChar char="l"/>
              <a:tabLst/>
              <a:defRPr/>
            </a:pPr>
            <a:r>
              <a:rPr kumimoji="0" lang="tr-TR" altLang="tr-TR"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Tablonun başlığı makalenin başlığı gibidir. Kısa ve öz olmalıdır. İki veya daha fazla cümleye bölünmemelidir.</a:t>
            </a:r>
          </a:p>
        </p:txBody>
      </p:sp>
      <p:sp>
        <p:nvSpPr>
          <p:cNvPr id="9" name="Metin kutusu 8">
            <a:extLst>
              <a:ext uri="{FF2B5EF4-FFF2-40B4-BE49-F238E27FC236}">
                <a16:creationId xmlns:a16="http://schemas.microsoft.com/office/drawing/2014/main" id="{E944372E-DF83-4406-A3BB-C877E0C5B657}"/>
              </a:ext>
            </a:extLst>
          </p:cNvPr>
          <p:cNvSpPr txBox="1"/>
          <p:nvPr/>
        </p:nvSpPr>
        <p:spPr>
          <a:xfrm>
            <a:off x="1826581" y="527914"/>
            <a:ext cx="6103398" cy="461665"/>
          </a:xfrm>
          <a:prstGeom prst="rect">
            <a:avLst/>
          </a:prstGeom>
          <a:noFill/>
        </p:spPr>
        <p:txBody>
          <a:bodyPr wrap="square">
            <a:spAutoFit/>
          </a:bodyPr>
          <a:lstStyle/>
          <a:p>
            <a:r>
              <a:rPr kumimoji="0" lang="tr-TR" altLang="tr-TR" sz="2400" b="1" i="0" u="none" strike="noStrike" kern="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Tablo Kullanımı </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04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8.11.2022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pic>
        <p:nvPicPr>
          <p:cNvPr id="8" name="Picture 5" descr="tablo5">
            <a:extLst>
              <a:ext uri="{FF2B5EF4-FFF2-40B4-BE49-F238E27FC236}">
                <a16:creationId xmlns:a16="http://schemas.microsoft.com/office/drawing/2014/main" id="{532AB951-3408-43ED-BC1E-7452D7A54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806" y="228600"/>
            <a:ext cx="6934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tablo6">
            <a:extLst>
              <a:ext uri="{FF2B5EF4-FFF2-40B4-BE49-F238E27FC236}">
                <a16:creationId xmlns:a16="http://schemas.microsoft.com/office/drawing/2014/main" id="{BCF13A8C-7BDA-41C3-BD13-AF3F2F361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431" y="2638595"/>
            <a:ext cx="68865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etin kutusu 1">
            <a:extLst>
              <a:ext uri="{FF2B5EF4-FFF2-40B4-BE49-F238E27FC236}">
                <a16:creationId xmlns:a16="http://schemas.microsoft.com/office/drawing/2014/main" id="{779A075D-BED9-4615-9E2F-30353CF0A18A}"/>
              </a:ext>
            </a:extLst>
          </p:cNvPr>
          <p:cNvSpPr txBox="1"/>
          <p:nvPr/>
        </p:nvSpPr>
        <p:spPr>
          <a:xfrm>
            <a:off x="1406956" y="5059472"/>
            <a:ext cx="8438379" cy="960328"/>
          </a:xfrm>
          <a:prstGeom prst="rect">
            <a:avLst/>
          </a:prstGeom>
          <a:noFill/>
        </p:spPr>
        <p:txBody>
          <a:bodyPr wrap="square" rtlCol="0">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Tablo 6 ve 7 aynı bilgiyi içermesine karşın farklı şekilde gösterilmiştir. Tablo 7 okuyucunun bilgiyi daha kolay kavramasına imkan vermektedir.</a:t>
            </a:r>
          </a:p>
        </p:txBody>
      </p:sp>
    </p:spTree>
    <p:extLst>
      <p:ext uri="{BB962C8B-B14F-4D97-AF65-F5344CB8AC3E}">
        <p14:creationId xmlns:p14="http://schemas.microsoft.com/office/powerpoint/2010/main" val="105428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nzara">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1216</TotalTime>
  <Words>2098</Words>
  <Application>Microsoft Office PowerPoint</Application>
  <PresentationFormat>Geniş ekran</PresentationFormat>
  <Paragraphs>179</Paragraphs>
  <Slides>28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28</vt:i4>
      </vt:variant>
    </vt:vector>
  </HeadingPairs>
  <TitlesOfParts>
    <vt:vector size="36" baseType="lpstr">
      <vt:lpstr>Arial</vt:lpstr>
      <vt:lpstr>Calibri</vt:lpstr>
      <vt:lpstr>Century Schoolbook</vt:lpstr>
      <vt:lpstr>Times New Roman</vt:lpstr>
      <vt:lpstr>Verdana</vt:lpstr>
      <vt:lpstr>Wingdings</vt:lpstr>
      <vt:lpstr>Wingdings 2</vt:lpstr>
      <vt:lpstr>Manzara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 Hazırlama Kılavuzu</dc:title>
  <dc:creator>Zafer CÖMERT</dc:creator>
  <cp:lastModifiedBy>Samsun Üniversitesi</cp:lastModifiedBy>
  <cp:revision>44</cp:revision>
  <dcterms:created xsi:type="dcterms:W3CDTF">2019-09-08T05:36:03Z</dcterms:created>
  <dcterms:modified xsi:type="dcterms:W3CDTF">2022-11-08T07:43:40Z</dcterms:modified>
</cp:coreProperties>
</file>