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0"/>
  </p:notesMasterIdLst>
  <p:handoutMasterIdLst>
    <p:handoutMasterId r:id="rId21"/>
  </p:handout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Keleş" initials="İK" lastIdx="1" clrIdx="0">
    <p:extLst>
      <p:ext uri="{19B8F6BF-5375-455C-9EA6-DF929625EA0E}">
        <p15:presenceInfo xmlns:p15="http://schemas.microsoft.com/office/powerpoint/2012/main" userId="S::ibrahim.keles@amasya.edu.tr::dfe28865-f4dc-44b9-87c1-ceaa2ec27d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88FC9AE-793D-480C-859F-5BD5DF8547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a:extLst>
              <a:ext uri="{FF2B5EF4-FFF2-40B4-BE49-F238E27FC236}">
                <a16:creationId xmlns:a16="http://schemas.microsoft.com/office/drawing/2014/main" id="{2D8878BE-0358-4BFD-8B56-B9C2A9C8B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C7B2B5-7797-4F6F-B468-D730F0A89072}" type="datetimeFigureOut">
              <a:rPr lang="en-US" smtClean="0"/>
              <a:t>11/22/2022</a:t>
            </a:fld>
            <a:endParaRPr lang="en-US"/>
          </a:p>
        </p:txBody>
      </p:sp>
      <p:sp>
        <p:nvSpPr>
          <p:cNvPr id="4" name="Alt Bilgi Yer Tutucusu 3">
            <a:extLst>
              <a:ext uri="{FF2B5EF4-FFF2-40B4-BE49-F238E27FC236}">
                <a16:creationId xmlns:a16="http://schemas.microsoft.com/office/drawing/2014/main" id="{24317B38-D2C5-41DF-BEF3-C56F7E5EB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5" name="Slayt Numarası Yer Tutucusu 4">
            <a:extLst>
              <a:ext uri="{FF2B5EF4-FFF2-40B4-BE49-F238E27FC236}">
                <a16:creationId xmlns:a16="http://schemas.microsoft.com/office/drawing/2014/main" id="{2F931493-20CF-4EFA-9C74-5E2979AE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ADB91-4852-4403-AE63-F1A905A7A7E8}" type="slidenum">
              <a:rPr lang="en-US" smtClean="0"/>
              <a:t>‹#›</a:t>
            </a:fld>
            <a:endParaRPr lang="en-US"/>
          </a:p>
        </p:txBody>
      </p:sp>
    </p:spTree>
    <p:extLst>
      <p:ext uri="{BB962C8B-B14F-4D97-AF65-F5344CB8AC3E}">
        <p14:creationId xmlns:p14="http://schemas.microsoft.com/office/powerpoint/2010/main" val="32294154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C4C-69CA-4F35-A711-85F3BCADB051}" type="datetimeFigureOut">
              <a:rPr lang="en-US" smtClean="0"/>
              <a:t>11/22/2022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1D1C3-A8DB-476B-95A4-F708141AD699}" type="slidenum">
              <a:rPr lang="en-US" smtClean="0"/>
              <a:t>‹#›</a:t>
            </a:fld>
            <a:endParaRPr lang="en-US"/>
          </a:p>
        </p:txBody>
      </p:sp>
    </p:spTree>
    <p:extLst>
      <p:ext uri="{BB962C8B-B14F-4D97-AF65-F5344CB8AC3E}">
        <p14:creationId xmlns:p14="http://schemas.microsoft.com/office/powerpoint/2010/main" val="19630722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01AC6D-D75E-479B-8E41-0C3963453987}" type="datetime1">
              <a:rPr lang="tr-TR" smtClean="0"/>
              <a:t>22.11.2022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7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D726CB-35A9-4D82-9FF8-2E4CFC504CC2}" type="datetime1">
              <a:rPr lang="tr-TR" smtClean="0"/>
              <a:t>22.11.2022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117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68F86F-C726-4847-ABDE-6DBF7851D9AC}" type="datetime1">
              <a:rPr lang="tr-TR" smtClean="0"/>
              <a:t>22.11.2022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40677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CBA05D-23E3-4227-A892-13BFCEFE772D}" type="datetime1">
              <a:rPr lang="tr-TR" smtClean="0"/>
              <a:t>22.11.2022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92274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FFF6BF0-5802-4276-8CE3-DECB3C6A3A1D}" type="datetime1">
              <a:rPr lang="tr-TR" smtClean="0"/>
              <a:t>22.11.2022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98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1C13705-CBCD-4881-A76D-20B994B6DE04}" type="datetime1">
              <a:rPr lang="tr-TR" smtClean="0"/>
              <a:t>22.11.2022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9452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A4BA1B-6522-463B-A9FB-5B0012F32C44}" type="datetime1">
              <a:rPr lang="tr-TR" smtClean="0"/>
              <a:t>22.11.2022</a:t>
            </a:fld>
            <a:endParaRPr lang="en-US"/>
          </a:p>
        </p:txBody>
      </p:sp>
      <p:sp>
        <p:nvSpPr>
          <p:cNvPr id="8" name="Footer Placeholder 7"/>
          <p:cNvSpPr>
            <a:spLocks noGrp="1"/>
          </p:cNvSpPr>
          <p:nvPr>
            <p:ph type="ftr" sz="quarter" idx="11"/>
          </p:nvPr>
        </p:nvSpPr>
        <p:spPr/>
        <p:txBody>
          <a:bodyPr/>
          <a:lstStyle/>
          <a:p>
            <a:r>
              <a:rPr lang="en-US"/>
              <a:t>Samsun Üniversitesi Uzaktan Eğitim Uygulama ve Araştırma Merkezi</a:t>
            </a:r>
          </a:p>
        </p:txBody>
      </p:sp>
      <p:sp>
        <p:nvSpPr>
          <p:cNvPr id="9" name="Slide Number Placeholder 8"/>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8097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433A4B-877E-47EF-ACA0-0EF0C634A5AA}" type="datetime1">
              <a:rPr lang="tr-TR" smtClean="0"/>
              <a:t>22.11.2022</a:t>
            </a:fld>
            <a:endParaRPr lang="en-US"/>
          </a:p>
        </p:txBody>
      </p:sp>
      <p:sp>
        <p:nvSpPr>
          <p:cNvPr id="4" name="Footer Placeholder 3"/>
          <p:cNvSpPr>
            <a:spLocks noGrp="1"/>
          </p:cNvSpPr>
          <p:nvPr>
            <p:ph type="ftr" sz="quarter" idx="11"/>
          </p:nvPr>
        </p:nvSpPr>
        <p:spPr/>
        <p:txBody>
          <a:bodyPr/>
          <a:lstStyle/>
          <a:p>
            <a:r>
              <a:rPr lang="en-US"/>
              <a:t>Samsun Üniversitesi Uzaktan Eğitim Uygulama ve Araştırma Merkezi</a:t>
            </a:r>
          </a:p>
        </p:txBody>
      </p:sp>
      <p:sp>
        <p:nvSpPr>
          <p:cNvPr id="5" name="Slide Number Placeholder 4"/>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18805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019E4-380A-4526-9177-629CA536D0BB}" type="datetime1">
              <a:rPr lang="tr-TR" smtClean="0"/>
              <a:t>22.11.2022</a:t>
            </a:fld>
            <a:endParaRPr lang="en-US"/>
          </a:p>
        </p:txBody>
      </p:sp>
      <p:sp>
        <p:nvSpPr>
          <p:cNvPr id="3" name="Footer Placeholder 2"/>
          <p:cNvSpPr>
            <a:spLocks noGrp="1"/>
          </p:cNvSpPr>
          <p:nvPr>
            <p:ph type="ftr" sz="quarter" idx="11"/>
          </p:nvPr>
        </p:nvSpPr>
        <p:spPr/>
        <p:txBody>
          <a:bodyPr/>
          <a:lstStyle/>
          <a:p>
            <a:r>
              <a:rPr lang="en-US"/>
              <a:t>Samsun Üniversitesi Uzaktan Eğitim Uygulama ve Araştırma Merkezi</a:t>
            </a:r>
          </a:p>
        </p:txBody>
      </p:sp>
      <p:sp>
        <p:nvSpPr>
          <p:cNvPr id="4" name="Slide Number Placeholder 3"/>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806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82CB191-83CF-4325-940B-179F2E0C1762}" type="datetime1">
              <a:rPr lang="tr-TR" smtClean="0"/>
              <a:t>22.11.2022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70627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9CE3C2-DA00-4E7B-A67C-0BAB5C9AE74E}" type="datetime1">
              <a:rPr lang="tr-TR" smtClean="0"/>
              <a:t>22.11.2022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302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A9E9FAC-FDBA-42A3-89F9-6391DA301422}" type="datetime1">
              <a:rPr lang="tr-TR" smtClean="0"/>
              <a:t>22.11.2022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7D468D8-26F9-4F97-AB6F-1957610B0A44}" type="slidenum">
              <a:rPr lang="en-US" smtClean="0"/>
              <a:t>‹#›</a:t>
            </a:fld>
            <a:endParaRPr lang="en-US"/>
          </a:p>
        </p:txBody>
      </p:sp>
    </p:spTree>
    <p:extLst>
      <p:ext uri="{BB962C8B-B14F-4D97-AF65-F5344CB8AC3E}">
        <p14:creationId xmlns:p14="http://schemas.microsoft.com/office/powerpoint/2010/main" val="856146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seyin.demir@samsun.edu.t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ibrahim.keles@samsun.edu.tr"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migazete.gov.tr/eskiler/2014/02/20140215-6.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mpusula.com/bilimsel-dergide-yayin-icin-tavsiyeler/"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kampusula.com/bilimsel-makale-reddi-neden-olu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85EA25-BB2B-4EFE-8859-812B66892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99" y="1879876"/>
            <a:ext cx="2038350" cy="2048610"/>
          </a:xfrm>
          <a:prstGeom prst="rect">
            <a:avLst/>
          </a:prstGeom>
          <a:noFill/>
          <a:extLst>
            <a:ext uri="{909E8E84-426E-40DD-AFC4-6F175D3DCCD1}">
              <a14:hiddenFill xmlns:a14="http://schemas.microsoft.com/office/drawing/2010/main">
                <a:solidFill>
                  <a:srgbClr val="FFFFFF"/>
                </a:solidFill>
              </a14:hiddenFill>
            </a:ext>
          </a:extLst>
        </p:spPr>
      </p:pic>
      <p:sp>
        <p:nvSpPr>
          <p:cNvPr id="11" name="Alt Başlık 2">
            <a:extLst>
              <a:ext uri="{FF2B5EF4-FFF2-40B4-BE49-F238E27FC236}">
                <a16:creationId xmlns:a16="http://schemas.microsoft.com/office/drawing/2014/main" id="{52F73BF7-0A94-4CCA-ABEB-496C619B125B}"/>
              </a:ext>
            </a:extLst>
          </p:cNvPr>
          <p:cNvSpPr txBox="1">
            <a:spLocks/>
          </p:cNvSpPr>
          <p:nvPr/>
        </p:nvSpPr>
        <p:spPr>
          <a:xfrm>
            <a:off x="1524000" y="6584950"/>
            <a:ext cx="9144000" cy="2730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1200" b="1" dirty="0">
                <a:solidFill>
                  <a:schemeClr val="accent1">
                    <a:lumMod val="50000"/>
                  </a:schemeClr>
                </a:solidFill>
              </a:rPr>
              <a:t>Son Güncelleme: </a:t>
            </a:r>
            <a:fld id="{3D78097A-9BA3-40D0-AF44-260CB88CBCEB}" type="datetime1">
              <a:rPr lang="tr-TR" sz="1200" b="1" smtClean="0">
                <a:solidFill>
                  <a:schemeClr val="accent1">
                    <a:lumMod val="50000"/>
                  </a:schemeClr>
                </a:solidFill>
              </a:rPr>
              <a:t>22.11.2022</a:t>
            </a:fld>
            <a:endParaRPr lang="en-US" sz="1200" b="1" dirty="0">
              <a:solidFill>
                <a:schemeClr val="accent1">
                  <a:lumMod val="50000"/>
                </a:schemeClr>
              </a:solidFill>
            </a:endParaRPr>
          </a:p>
        </p:txBody>
      </p:sp>
      <p:sp>
        <p:nvSpPr>
          <p:cNvPr id="8" name="Metin kutusu 7">
            <a:extLst>
              <a:ext uri="{FF2B5EF4-FFF2-40B4-BE49-F238E27FC236}">
                <a16:creationId xmlns:a16="http://schemas.microsoft.com/office/drawing/2014/main" id="{1DB1AAD4-32FD-4817-9FB1-400DBF610A7B}"/>
              </a:ext>
            </a:extLst>
          </p:cNvPr>
          <p:cNvSpPr txBox="1"/>
          <p:nvPr/>
        </p:nvSpPr>
        <p:spPr>
          <a:xfrm>
            <a:off x="488274" y="6163540"/>
            <a:ext cx="11647502" cy="461665"/>
          </a:xfrm>
          <a:prstGeom prst="rect">
            <a:avLst/>
          </a:prstGeom>
          <a:noFill/>
        </p:spPr>
        <p:txBody>
          <a:bodyPr wrap="square">
            <a:spAutoFit/>
          </a:bodyPr>
          <a:lstStyle/>
          <a:p>
            <a:pPr algn="just"/>
            <a:r>
              <a:rPr lang="tr-TR" sz="1200" b="1" i="1" dirty="0">
                <a:solidFill>
                  <a:schemeClr val="accent1">
                    <a:lumMod val="50000"/>
                  </a:schemeClr>
                </a:solidFill>
                <a:latin typeface="Times New Roman" panose="02020603050405020304" pitchFamily="18" charset="0"/>
                <a:cs typeface="Times New Roman" panose="02020603050405020304" pitchFamily="18" charset="0"/>
              </a:rPr>
              <a:t>Bu notlar Samsun Üniversitesi Mühendislik Fakültesi Yazılım Mühendisliği Bölümünde verilen MYAZ601 Bilimsel Araştırma Yöntemleri dersi için çeşitli kaynaklardan derlenerek hazırlanmıştır. Bu kaynaklar Referanslar bölümünde listelenmiştir. Herhangi bir şekilde orijinallik iddiası ve yayın niteliği yoktur. Sadece eğitim amaçlı ders notları niteliğindedir. </a:t>
            </a:r>
            <a:endParaRPr lang="tr-TR"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9F74795C-7F31-4723-8839-6478BFFA8C49}"/>
              </a:ext>
            </a:extLst>
          </p:cNvPr>
          <p:cNvSpPr txBox="1"/>
          <p:nvPr/>
        </p:nvSpPr>
        <p:spPr>
          <a:xfrm>
            <a:off x="2795805" y="198413"/>
            <a:ext cx="6097772" cy="1569660"/>
          </a:xfrm>
          <a:prstGeom prst="rect">
            <a:avLst/>
          </a:prstGeom>
          <a:noFill/>
        </p:spPr>
        <p:txBody>
          <a:bodyPr wrap="square">
            <a:spAutoFit/>
          </a:bodyPr>
          <a:lstStyle/>
          <a:p>
            <a:pPr algn="ctr"/>
            <a:r>
              <a:rPr lang="tr-TR" sz="3600" b="1" dirty="0">
                <a:solidFill>
                  <a:schemeClr val="accent1">
                    <a:lumMod val="50000"/>
                  </a:schemeClr>
                </a:solidFill>
                <a:latin typeface="Times New Roman" panose="02020603050405020304" pitchFamily="18" charset="0"/>
                <a:cs typeface="Times New Roman" panose="02020603050405020304" pitchFamily="18" charset="0"/>
              </a:rPr>
              <a:t>Samsun Üniversitesi </a:t>
            </a:r>
          </a:p>
          <a:p>
            <a:pPr algn="ctr"/>
            <a:r>
              <a:rPr lang="tr-TR" sz="3200" b="1" dirty="0">
                <a:solidFill>
                  <a:schemeClr val="accent1">
                    <a:lumMod val="50000"/>
                  </a:schemeClr>
                </a:solidFill>
                <a:latin typeface="Times New Roman" panose="02020603050405020304" pitchFamily="18" charset="0"/>
                <a:cs typeface="Times New Roman" panose="02020603050405020304" pitchFamily="18" charset="0"/>
              </a:rPr>
              <a:t>Mühendislik Fakültesi </a:t>
            </a:r>
          </a:p>
          <a:p>
            <a:pPr algn="ctr"/>
            <a:r>
              <a:rPr lang="tr-TR" sz="2800" b="1" dirty="0">
                <a:solidFill>
                  <a:schemeClr val="accent1">
                    <a:lumMod val="50000"/>
                  </a:schemeClr>
                </a:solidFill>
                <a:latin typeface="Times New Roman" panose="02020603050405020304" pitchFamily="18" charset="0"/>
                <a:cs typeface="Times New Roman" panose="02020603050405020304" pitchFamily="18" charset="0"/>
              </a:rPr>
              <a:t>Yazılım Mühendisliği Bölümü</a:t>
            </a:r>
          </a:p>
        </p:txBody>
      </p:sp>
      <p:sp>
        <p:nvSpPr>
          <p:cNvPr id="10" name="Unvan 1">
            <a:extLst>
              <a:ext uri="{FF2B5EF4-FFF2-40B4-BE49-F238E27FC236}">
                <a16:creationId xmlns:a16="http://schemas.microsoft.com/office/drawing/2014/main" id="{DEA5802A-680F-47C5-A052-56983B22681A}"/>
              </a:ext>
            </a:extLst>
          </p:cNvPr>
          <p:cNvSpPr txBox="1">
            <a:spLocks/>
          </p:cNvSpPr>
          <p:nvPr/>
        </p:nvSpPr>
        <p:spPr>
          <a:xfrm>
            <a:off x="1994632" y="2109621"/>
            <a:ext cx="7700115" cy="2048610"/>
          </a:xfrm>
          <a:prstGeom prst="rect">
            <a:avLst/>
          </a:prstGeom>
        </p:spPr>
        <p:txBody>
          <a:bodyPr vert="horz" lIns="91440" tIns="45720" rIns="91440" bIns="45720" rtlCol="0" anchor="t">
            <a:noAutofit/>
          </a:bodyPr>
          <a:lstStyle>
            <a:lvl1pPr algn="l" defTabSz="457200" rtl="0" eaLnBrk="1" latinLnBrk="0" hangingPunct="1">
              <a:spcBef>
                <a:spcPct val="0"/>
              </a:spcBef>
              <a:buNone/>
              <a:defRPr lang="tr-TR" sz="4200" b="0" i="0" kern="1200">
                <a:solidFill>
                  <a:schemeClr val="tx2"/>
                </a:solidFill>
                <a:latin typeface="+mj-lt"/>
                <a:ea typeface="+mj-ea"/>
                <a:cs typeface="+mj-cs"/>
              </a:defRPr>
            </a:lvl1pPr>
            <a:lvl2pPr eaLnBrk="1" latinLnBrk="0" hangingPunct="1">
              <a:defRPr lang="tr-TR">
                <a:solidFill>
                  <a:schemeClr val="tx2"/>
                </a:solidFill>
              </a:defRPr>
            </a:lvl2pPr>
            <a:lvl3pPr eaLnBrk="1" latinLnBrk="0" hangingPunct="1">
              <a:defRPr lang="tr-TR">
                <a:solidFill>
                  <a:schemeClr val="tx2"/>
                </a:solidFill>
              </a:defRPr>
            </a:lvl3pPr>
            <a:lvl4pPr eaLnBrk="1" latinLnBrk="0" hangingPunct="1">
              <a:defRPr lang="tr-TR">
                <a:solidFill>
                  <a:schemeClr val="tx2"/>
                </a:solidFill>
              </a:defRPr>
            </a:lvl4pPr>
            <a:lvl5pPr eaLnBrk="1" latinLnBrk="0" hangingPunct="1">
              <a:defRPr lang="tr-TR">
                <a:solidFill>
                  <a:schemeClr val="tx2"/>
                </a:solidFill>
              </a:defRPr>
            </a:lvl5pPr>
            <a:lvl6pPr eaLnBrk="1" latinLnBrk="0" hangingPunct="1">
              <a:defRPr lang="tr-TR">
                <a:solidFill>
                  <a:schemeClr val="tx2"/>
                </a:solidFill>
              </a:defRPr>
            </a:lvl6pPr>
            <a:lvl7pPr eaLnBrk="1" latinLnBrk="0" hangingPunct="1">
              <a:defRPr lang="tr-TR">
                <a:solidFill>
                  <a:schemeClr val="tx2"/>
                </a:solidFill>
              </a:defRPr>
            </a:lvl7pPr>
            <a:lvl8pPr eaLnBrk="1" latinLnBrk="0" hangingPunct="1">
              <a:defRPr lang="tr-TR">
                <a:solidFill>
                  <a:schemeClr val="tx2"/>
                </a:solidFill>
              </a:defRPr>
            </a:lvl8pPr>
            <a:lvl9pPr eaLnBrk="1" latinLnBrk="0" hangingPunct="1">
              <a:defRPr lang="tr-TR">
                <a:solidFill>
                  <a:schemeClr val="tx2"/>
                </a:solidFill>
              </a:defRPr>
            </a:lvl9pPr>
          </a:lstStyle>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MYAZ601 Bilimsel Araştırma Yöntemleri</a:t>
            </a:r>
          </a:p>
          <a:p>
            <a:pPr algn="ctr">
              <a:lnSpc>
                <a:spcPct val="150000"/>
              </a:lnSpc>
            </a:pPr>
            <a:r>
              <a:rPr lang="tr-TR" sz="2400" b="1" dirty="0">
                <a:solidFill>
                  <a:srgbClr val="4472C4">
                    <a:lumMod val="50000"/>
                  </a:srgbClr>
                </a:solidFill>
                <a:latin typeface="Times New Roman" panose="02020603050405020304" pitchFamily="18" charset="0"/>
                <a:cs typeface="Times New Roman" panose="02020603050405020304" pitchFamily="18" charset="0"/>
              </a:rPr>
              <a:t>Makale Yazımı - II (Materyal, Metot ve Bulgular)</a:t>
            </a:r>
          </a:p>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6. HAFTA</a:t>
            </a:r>
          </a:p>
        </p:txBody>
      </p:sp>
      <p:sp>
        <p:nvSpPr>
          <p:cNvPr id="12" name="Metin kutusu 11">
            <a:extLst>
              <a:ext uri="{FF2B5EF4-FFF2-40B4-BE49-F238E27FC236}">
                <a16:creationId xmlns:a16="http://schemas.microsoft.com/office/drawing/2014/main" id="{4149F913-D770-420D-9156-25C7A66A22CF}"/>
              </a:ext>
            </a:extLst>
          </p:cNvPr>
          <p:cNvSpPr txBox="1"/>
          <p:nvPr/>
        </p:nvSpPr>
        <p:spPr>
          <a:xfrm>
            <a:off x="3072382" y="4980809"/>
            <a:ext cx="5544616" cy="461665"/>
          </a:xfrm>
          <a:prstGeom prst="rect">
            <a:avLst/>
          </a:prstGeom>
          <a:noFill/>
        </p:spPr>
        <p:txBody>
          <a:bodyPr wrap="square" rtlCol="0">
            <a:spAutoFit/>
          </a:bodyPr>
          <a:lstStyle/>
          <a:p>
            <a:pPr algn="ctr"/>
            <a:r>
              <a:rPr lang="tr-TR" sz="2400" b="1" dirty="0">
                <a:solidFill>
                  <a:schemeClr val="accent1">
                    <a:lumMod val="50000"/>
                  </a:schemeClr>
                </a:solidFill>
                <a:latin typeface="Times New Roman" panose="02020603050405020304" pitchFamily="18" charset="0"/>
                <a:cs typeface="Times New Roman" panose="02020603050405020304" pitchFamily="18" charset="0"/>
              </a:rPr>
              <a:t>Prof. Dr. Hüseyin DEMİR</a:t>
            </a:r>
          </a:p>
        </p:txBody>
      </p:sp>
      <p:sp>
        <p:nvSpPr>
          <p:cNvPr id="15" name="Metin kutusu 14">
            <a:extLst>
              <a:ext uri="{FF2B5EF4-FFF2-40B4-BE49-F238E27FC236}">
                <a16:creationId xmlns:a16="http://schemas.microsoft.com/office/drawing/2014/main" id="{9E59E7AC-87ED-45A9-ABD9-CDA5CA7B4CA8}"/>
              </a:ext>
            </a:extLst>
          </p:cNvPr>
          <p:cNvSpPr txBox="1"/>
          <p:nvPr/>
        </p:nvSpPr>
        <p:spPr>
          <a:xfrm>
            <a:off x="3072382" y="5412460"/>
            <a:ext cx="5544616" cy="707886"/>
          </a:xfrm>
          <a:prstGeom prst="rect">
            <a:avLst/>
          </a:prstGeom>
          <a:noFill/>
        </p:spPr>
        <p:txBody>
          <a:bodyPr wrap="square" rtlCol="0">
            <a:spAutoFit/>
          </a:bodyPr>
          <a:lstStyle/>
          <a:p>
            <a:pPr algn="ctr"/>
            <a:r>
              <a:rPr lang="tr-TR" sz="20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huseyin.demir@samsun.edu.tr</a:t>
            </a:r>
            <a:endParaRPr lang="tr-TR" sz="2000" b="1" dirty="0">
              <a:solidFill>
                <a:schemeClr val="tx2"/>
              </a:solidFill>
              <a:latin typeface="Times New Roman" panose="02020603050405020304" pitchFamily="18" charset="0"/>
              <a:cs typeface="Times New Roman" panose="02020603050405020304" pitchFamily="18" charset="0"/>
            </a:endParaRPr>
          </a:p>
          <a:p>
            <a:pPr algn="ctr"/>
            <a:r>
              <a:rPr lang="tr-TR" sz="2000" b="1" dirty="0">
                <a:solidFill>
                  <a:schemeClr val="tx2"/>
                </a:solidFill>
                <a:latin typeface="Times New Roman" panose="02020603050405020304" pitchFamily="18" charset="0"/>
                <a:cs typeface="Times New Roman" panose="02020603050405020304" pitchFamily="18" charset="0"/>
              </a:rPr>
              <a:t>uzem.samsun.edu.tr</a:t>
            </a:r>
          </a:p>
        </p:txBody>
      </p:sp>
    </p:spTree>
    <p:extLst>
      <p:ext uri="{BB962C8B-B14F-4D97-AF65-F5344CB8AC3E}">
        <p14:creationId xmlns:p14="http://schemas.microsoft.com/office/powerpoint/2010/main" val="9435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DD57C862-CA36-438F-A043-F544BB81D06E}"/>
              </a:ext>
            </a:extLst>
          </p:cNvPr>
          <p:cNvSpPr txBox="1"/>
          <p:nvPr/>
        </p:nvSpPr>
        <p:spPr>
          <a:xfrm>
            <a:off x="971827" y="530441"/>
            <a:ext cx="6143346" cy="400110"/>
          </a:xfrm>
          <a:prstGeom prst="rect">
            <a:avLst/>
          </a:prstGeom>
          <a:noFill/>
        </p:spPr>
        <p:txBody>
          <a:bodyPr wrap="square">
            <a:spAutoFit/>
          </a:bodyPr>
          <a:lstStyle/>
          <a:p>
            <a:pPr algn="l"/>
            <a:r>
              <a:rPr lang="tr-TR" sz="2000" b="1" i="0" dirty="0">
                <a:solidFill>
                  <a:srgbClr val="000000"/>
                </a:solidFill>
                <a:effectLst/>
                <a:latin typeface="Times New Roman" panose="02020603050405020304" pitchFamily="18" charset="0"/>
                <a:cs typeface="Times New Roman" panose="02020603050405020304" pitchFamily="18" charset="0"/>
              </a:rPr>
              <a:t>Bu alanda bulunmaması gerekenler;</a:t>
            </a:r>
          </a:p>
        </p:txBody>
      </p:sp>
      <p:pic>
        <p:nvPicPr>
          <p:cNvPr id="4" name="Resim 3">
            <a:extLst>
              <a:ext uri="{FF2B5EF4-FFF2-40B4-BE49-F238E27FC236}">
                <a16:creationId xmlns:a16="http://schemas.microsoft.com/office/drawing/2014/main" id="{D8083094-5FDD-4202-8BCE-11A8C7101088}"/>
              </a:ext>
            </a:extLst>
          </p:cNvPr>
          <p:cNvPicPr>
            <a:picLocks noChangeAspect="1"/>
          </p:cNvPicPr>
          <p:nvPr/>
        </p:nvPicPr>
        <p:blipFill>
          <a:blip r:embed="rId3"/>
          <a:stretch>
            <a:fillRect/>
          </a:stretch>
        </p:blipFill>
        <p:spPr>
          <a:xfrm>
            <a:off x="1060604" y="1185990"/>
            <a:ext cx="6955932" cy="4986210"/>
          </a:xfrm>
          <a:prstGeom prst="rect">
            <a:avLst/>
          </a:prstGeom>
        </p:spPr>
      </p:pic>
    </p:spTree>
    <p:extLst>
      <p:ext uri="{BB962C8B-B14F-4D97-AF65-F5344CB8AC3E}">
        <p14:creationId xmlns:p14="http://schemas.microsoft.com/office/powerpoint/2010/main" val="136830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4AC19DC-4006-4726-8EF0-C13D99BC3F9A}"/>
              </a:ext>
            </a:extLst>
          </p:cNvPr>
          <p:cNvSpPr txBox="1"/>
          <p:nvPr/>
        </p:nvSpPr>
        <p:spPr>
          <a:xfrm>
            <a:off x="672854" y="228600"/>
            <a:ext cx="3861786" cy="400110"/>
          </a:xfrm>
          <a:prstGeom prst="rect">
            <a:avLst/>
          </a:prstGeom>
          <a:noFill/>
        </p:spPr>
        <p:txBody>
          <a:bodyPr wrap="square">
            <a:spAutoFit/>
          </a:bodyPr>
          <a:lstStyle/>
          <a:p>
            <a:r>
              <a:rPr lang="tr-TR" sz="2000" b="1" i="0" dirty="0">
                <a:effectLst/>
                <a:latin typeface="Times New Roman" panose="02020603050405020304" pitchFamily="18" charset="0"/>
                <a:cs typeface="Times New Roman" panose="02020603050405020304" pitchFamily="18" charset="0"/>
              </a:rPr>
              <a:t>Bu alanda bulunması gerekenler;</a:t>
            </a:r>
            <a:endParaRPr lang="tr-TR" sz="2000"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40B05E82-F252-4AFE-AF77-158CFBC31899}"/>
              </a:ext>
            </a:extLst>
          </p:cNvPr>
          <p:cNvPicPr>
            <a:picLocks noChangeAspect="1"/>
          </p:cNvPicPr>
          <p:nvPr/>
        </p:nvPicPr>
        <p:blipFill>
          <a:blip r:embed="rId3"/>
          <a:stretch>
            <a:fillRect/>
          </a:stretch>
        </p:blipFill>
        <p:spPr>
          <a:xfrm>
            <a:off x="672853" y="971457"/>
            <a:ext cx="6997453" cy="5061491"/>
          </a:xfrm>
          <a:prstGeom prst="rect">
            <a:avLst/>
          </a:prstGeom>
        </p:spPr>
      </p:pic>
    </p:spTree>
    <p:extLst>
      <p:ext uri="{BB962C8B-B14F-4D97-AF65-F5344CB8AC3E}">
        <p14:creationId xmlns:p14="http://schemas.microsoft.com/office/powerpoint/2010/main" val="268618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A529887-7001-4009-82BD-AFAE39147A2A}"/>
              </a:ext>
            </a:extLst>
          </p:cNvPr>
          <p:cNvSpPr txBox="1"/>
          <p:nvPr/>
        </p:nvSpPr>
        <p:spPr>
          <a:xfrm>
            <a:off x="4589755" y="450542"/>
            <a:ext cx="2485747" cy="523220"/>
          </a:xfrm>
          <a:prstGeom prst="rect">
            <a:avLst/>
          </a:prstGeom>
          <a:noFill/>
        </p:spPr>
        <p:txBody>
          <a:bodyPr wrap="square">
            <a:spAutoFit/>
          </a:bodyPr>
          <a:lstStyle/>
          <a:p>
            <a:pPr algn="l"/>
            <a:r>
              <a:rPr lang="tr-TR" sz="2800" b="1" i="0" dirty="0">
                <a:solidFill>
                  <a:srgbClr val="000000"/>
                </a:solidFill>
                <a:effectLst/>
                <a:latin typeface="Times New Roman" panose="02020603050405020304" pitchFamily="18" charset="0"/>
                <a:cs typeface="Times New Roman" panose="02020603050405020304" pitchFamily="18" charset="0"/>
              </a:rPr>
              <a:t>BULGULAR</a:t>
            </a:r>
          </a:p>
        </p:txBody>
      </p:sp>
      <p:sp>
        <p:nvSpPr>
          <p:cNvPr id="9" name="Metin kutusu 8">
            <a:extLst>
              <a:ext uri="{FF2B5EF4-FFF2-40B4-BE49-F238E27FC236}">
                <a16:creationId xmlns:a16="http://schemas.microsoft.com/office/drawing/2014/main" id="{E0EE82D8-D0D6-4338-9366-AE0769E6771B}"/>
              </a:ext>
            </a:extLst>
          </p:cNvPr>
          <p:cNvSpPr txBox="1"/>
          <p:nvPr/>
        </p:nvSpPr>
        <p:spPr>
          <a:xfrm>
            <a:off x="958788" y="1042166"/>
            <a:ext cx="9951868" cy="3691844"/>
          </a:xfrm>
          <a:prstGeom prst="rect">
            <a:avLst/>
          </a:prstGeom>
          <a:noFill/>
        </p:spPr>
        <p:txBody>
          <a:bodyPr wrap="square">
            <a:spAutoFit/>
          </a:bodyPr>
          <a:lstStyle/>
          <a:p>
            <a:pPr algn="just" fontAlgn="base">
              <a:lnSpc>
                <a:spcPct val="200000"/>
              </a:lnSpc>
            </a:pPr>
            <a:r>
              <a:rPr lang="tr-TR" sz="2000" b="0" i="0" dirty="0">
                <a:solidFill>
                  <a:srgbClr val="000000"/>
                </a:solidFill>
                <a:effectLst/>
                <a:latin typeface="Times New Roman" panose="02020603050405020304" pitchFamily="18" charset="0"/>
                <a:cs typeface="Times New Roman" panose="02020603050405020304" pitchFamily="18" charset="0"/>
              </a:rPr>
              <a:t>Bilimsel makalede bulgular kısmı yazılması zor bölümlerden biridir. Açık ve öz bir şekilde sunulması gereken çok miktarda bilimsel veri içerebileceğinden, bu bölümü dikkatlice planlamak oldukça önemlidir.</a:t>
            </a:r>
          </a:p>
          <a:p>
            <a:pPr algn="just" fontAlgn="base">
              <a:lnSpc>
                <a:spcPct val="200000"/>
              </a:lnSpc>
            </a:pPr>
            <a:r>
              <a:rPr lang="tr-TR" sz="2000" b="0" i="0" dirty="0">
                <a:solidFill>
                  <a:srgbClr val="000000"/>
                </a:solidFill>
                <a:effectLst/>
                <a:latin typeface="Times New Roman" panose="02020603050405020304" pitchFamily="18" charset="0"/>
                <a:cs typeface="Times New Roman" panose="02020603050405020304" pitchFamily="18" charset="0"/>
              </a:rPr>
              <a:t>Bilimsel makalede bulgular bölümünün amacı, araştırmanızın temel sonuçlarını sunmaktır. Bulgular ve tartışmalar, araştırma makalenizi gönderdiğiniz derginin gereksinimlerine bağlı olarak bir bölüm halinde birleştirilebilir veya ayrı bölümler olarak düzenlenebilir.</a:t>
            </a:r>
          </a:p>
        </p:txBody>
      </p:sp>
    </p:spTree>
    <p:extLst>
      <p:ext uri="{BB962C8B-B14F-4D97-AF65-F5344CB8AC3E}">
        <p14:creationId xmlns:p14="http://schemas.microsoft.com/office/powerpoint/2010/main" val="20713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15A5721D-9768-4FA5-AD8F-48750842D93A}"/>
              </a:ext>
            </a:extLst>
          </p:cNvPr>
          <p:cNvSpPr txBox="1"/>
          <p:nvPr/>
        </p:nvSpPr>
        <p:spPr>
          <a:xfrm>
            <a:off x="479394" y="266148"/>
            <a:ext cx="10655650" cy="6500306"/>
          </a:xfrm>
          <a:prstGeom prst="rect">
            <a:avLst/>
          </a:prstGeom>
          <a:noFill/>
        </p:spPr>
        <p:txBody>
          <a:bodyPr wrap="square">
            <a:spAutoFit/>
          </a:bodyPr>
          <a:lstStyle/>
          <a:p>
            <a:pPr algn="just">
              <a:lnSpc>
                <a:spcPct val="150000"/>
              </a:lnSpc>
            </a:pPr>
            <a:r>
              <a:rPr lang="tr-TR" sz="2000" b="0" i="0" dirty="0">
                <a:effectLst/>
                <a:latin typeface="Times New Roman" panose="02020603050405020304" pitchFamily="18" charset="0"/>
                <a:cs typeface="Times New Roman" panose="02020603050405020304" pitchFamily="18" charset="0"/>
              </a:rPr>
              <a:t>Bulgular bölümü, bulguların ve verilerin kısaca çalışma neticesinde ulaşılan sonuçların yazılı olarak ifade edildiği kısımdır. Bu kısımda çalışma neticesinde elde edilen sonuçların bir özeti ile birlikte tablo ve grafikler yardımıyla rakamsal verilerin detaylı bir şekilde aktarımı yapılmalı ve istatistiksel verilerin bu alanda ifadesi gerçekleştirilmelidir. </a:t>
            </a:r>
            <a:r>
              <a:rPr lang="tr-TR" sz="2000" b="0" i="0" dirty="0">
                <a:solidFill>
                  <a:schemeClr val="accent1"/>
                </a:solidFill>
                <a:effectLst/>
                <a:latin typeface="Times New Roman" panose="02020603050405020304" pitchFamily="18" charset="0"/>
                <a:cs typeface="Times New Roman" panose="02020603050405020304" pitchFamily="18" charset="0"/>
              </a:rPr>
              <a:t>Tablolar, grafikler </a:t>
            </a:r>
            <a:r>
              <a:rPr lang="tr-TR" sz="2000" b="0" i="0" dirty="0" err="1">
                <a:solidFill>
                  <a:schemeClr val="accent1"/>
                </a:solidFill>
                <a:effectLst/>
                <a:latin typeface="Times New Roman" panose="02020603050405020304" pitchFamily="18" charset="0"/>
                <a:cs typeface="Times New Roman" panose="02020603050405020304" pitchFamily="18" charset="0"/>
              </a:rPr>
              <a:t>vb</a:t>
            </a:r>
            <a:r>
              <a:rPr lang="tr-TR" sz="2000" b="0" i="0" dirty="0">
                <a:solidFill>
                  <a:schemeClr val="accent1"/>
                </a:solidFill>
                <a:effectLst/>
                <a:latin typeface="Times New Roman" panose="02020603050405020304" pitchFamily="18" charset="0"/>
                <a:cs typeface="Times New Roman" panose="02020603050405020304" pitchFamily="18" charset="0"/>
              </a:rPr>
              <a:t> diğer şekiller yazı içerisinde uygun zamanda ilgili cümle sonunda belirtilmeli ve bu şekilde okuyucu doğru zamanda doğru grafik, şekil veya tabloya yönlendirilmelidir.</a:t>
            </a:r>
          </a:p>
          <a:p>
            <a:pPr algn="just">
              <a:lnSpc>
                <a:spcPct val="150000"/>
              </a:lnSpc>
            </a:pPr>
            <a:r>
              <a:rPr lang="tr-TR" sz="2000" b="0" i="0" dirty="0">
                <a:effectLst/>
                <a:latin typeface="Times New Roman" panose="02020603050405020304" pitchFamily="18" charset="0"/>
                <a:cs typeface="Times New Roman" panose="02020603050405020304" pitchFamily="18" charset="0"/>
              </a:rPr>
              <a:t>Bu bölümde en sık tekrar edilen hatalardan birisi tablo ve grafiklerin yanlış veriler için kullanılması ve/veya tablo ve grafikler ile ifade edilmesi gereken grafiklerin yazı ile metin içerisinde ifade edilmesidir. Bu durum yapılan çalışmanın okuyucu tarafından anlaşılmasını güçleştirmektedir. Ayrıca bir diğer sık tekrarlanan hata ise bu bölümde olmaması gereken tartışma ve sonuç ifade eden çıkarımlardır. </a:t>
            </a:r>
            <a:r>
              <a:rPr lang="tr-TR" sz="2000" b="0" i="0" dirty="0">
                <a:solidFill>
                  <a:schemeClr val="accent1"/>
                </a:solidFill>
                <a:effectLst/>
                <a:latin typeface="Times New Roman" panose="02020603050405020304" pitchFamily="18" charset="0"/>
                <a:cs typeface="Times New Roman" panose="02020603050405020304" pitchFamily="18" charset="0"/>
              </a:rPr>
              <a:t>Tartışma ve Sonuç kısmı bu tür çıkarımlar için ayrılmış alandır bu nedenle Bulgular bölümünde yalnızca bulguların aktarılması beklenmektedir</a:t>
            </a:r>
            <a:r>
              <a:rPr lang="tr-TR" sz="2000" b="0" i="0" dirty="0">
                <a:effectLst/>
                <a:latin typeface="Times New Roman" panose="02020603050405020304" pitchFamily="18" charset="0"/>
                <a:cs typeface="Times New Roman" panose="02020603050405020304" pitchFamily="18" charset="0"/>
              </a:rPr>
              <a:t>. Alıntı ifadelerin yer alması uygun değildir çünkü bu bölüm yapılan çalışmanın verilerini içerir ve yalnızca yapılan çalışma hakkında ifadelere yer vardır.</a:t>
            </a:r>
          </a:p>
        </p:txBody>
      </p:sp>
    </p:spTree>
    <p:extLst>
      <p:ext uri="{BB962C8B-B14F-4D97-AF65-F5344CB8AC3E}">
        <p14:creationId xmlns:p14="http://schemas.microsoft.com/office/powerpoint/2010/main" val="41461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99AED18A-0EC9-44D4-8D5C-25B663D51ACE}"/>
              </a:ext>
            </a:extLst>
          </p:cNvPr>
          <p:cNvSpPr txBox="1"/>
          <p:nvPr/>
        </p:nvSpPr>
        <p:spPr>
          <a:xfrm>
            <a:off x="259396" y="228600"/>
            <a:ext cx="10659374" cy="5576976"/>
          </a:xfrm>
          <a:prstGeom prst="rect">
            <a:avLst/>
          </a:prstGeom>
          <a:noFill/>
        </p:spPr>
        <p:txBody>
          <a:bodyPr wrap="square">
            <a:spAutoFit/>
          </a:bodyPr>
          <a:lstStyle/>
          <a:p>
            <a:pPr algn="just">
              <a:lnSpc>
                <a:spcPct val="150000"/>
              </a:lnSpc>
            </a:pPr>
            <a:r>
              <a:rPr lang="tr-TR" sz="2000" b="0" i="0" dirty="0">
                <a:effectLst/>
                <a:latin typeface="Times New Roman" panose="02020603050405020304" pitchFamily="18" charset="0"/>
                <a:cs typeface="Times New Roman" panose="02020603050405020304" pitchFamily="18" charset="0"/>
              </a:rPr>
              <a:t>Tablo ve Şekiller makale okunmadan da ne hakkında olduğu ve neyi ifade ettiği anlaşılabilecek bir şekilde düzenlenmelidir. Grafikler söz konusu olduğunda örneğin tekir balıklarında bulunan radyoaktif madde içeriğini rakamsal olarak ifade eden bir grafik kullanılıyorsa, mutlaka grafiğin bir köşesinde normal kabul edilen değer belirtilmelidir. Bu şekilde okuyucu radyoaktif maddelerin hangi dozlarda zararlı olabileceğini bilmese dahi, bu bilgiden yararlanarak kolayca yapılan çalışmadaki durum hakkında fikir sahibi olabilir.</a:t>
            </a:r>
          </a:p>
          <a:p>
            <a:pPr algn="just">
              <a:lnSpc>
                <a:spcPct val="150000"/>
              </a:lnSpc>
            </a:pPr>
            <a:r>
              <a:rPr lang="tr-TR" sz="2000" b="0" i="0" dirty="0">
                <a:effectLst/>
                <a:latin typeface="Times New Roman" panose="02020603050405020304" pitchFamily="18" charset="0"/>
                <a:cs typeface="Times New Roman" panose="02020603050405020304" pitchFamily="18" charset="0"/>
              </a:rPr>
              <a:t>Bilgisayarlarca otomatik olarak çizilen grafiklerdeki eğrilerin daha gerçekçi olması amacıyla çalışma yapılan değerlerin her iki </a:t>
            </a:r>
            <a:r>
              <a:rPr lang="tr-TR" sz="2000" b="0" i="0" dirty="0" err="1">
                <a:effectLst/>
                <a:latin typeface="Times New Roman" panose="02020603050405020304" pitchFamily="18" charset="0"/>
                <a:cs typeface="Times New Roman" panose="02020603050405020304" pitchFamily="18" charset="0"/>
              </a:rPr>
              <a:t>uc</a:t>
            </a:r>
            <a:r>
              <a:rPr lang="tr-TR" sz="2000" b="0" i="0" dirty="0">
                <a:effectLst/>
                <a:latin typeface="Times New Roman" panose="02020603050405020304" pitchFamily="18" charset="0"/>
                <a:cs typeface="Times New Roman" panose="02020603050405020304" pitchFamily="18" charset="0"/>
              </a:rPr>
              <a:t> noktasına uzak 2-3 örnek de çalışmaya dahil edilmelidir. Örneğin 13 ile 17 derece arasında alabalıkların gelişimi hakkında bir grafik çizilecek ise 13 ile 17 derece arasında 100-200 örnek bulunurken, 5-7-11 dereceler ile 19-22-25 dereceler arasında da bir kaç örneğin bulunması gerekmektedir. Bu şekilde eğrinin eğimi bilgisayar tarafından, küçük bir aralığa sıkışmış onlarca örneğe ait eğriye oranla daha doğru olarak çizilecektir.</a:t>
            </a:r>
          </a:p>
        </p:txBody>
      </p:sp>
    </p:spTree>
    <p:extLst>
      <p:ext uri="{BB962C8B-B14F-4D97-AF65-F5344CB8AC3E}">
        <p14:creationId xmlns:p14="http://schemas.microsoft.com/office/powerpoint/2010/main" val="135410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8B4AB59E-6C55-47D0-9C48-170AA7822555}"/>
              </a:ext>
            </a:extLst>
          </p:cNvPr>
          <p:cNvSpPr txBox="1"/>
          <p:nvPr/>
        </p:nvSpPr>
        <p:spPr>
          <a:xfrm>
            <a:off x="949910" y="1445444"/>
            <a:ext cx="9978501" cy="3126556"/>
          </a:xfrm>
          <a:prstGeom prst="rect">
            <a:avLst/>
          </a:prstGeom>
          <a:noFill/>
        </p:spPr>
        <p:txBody>
          <a:bodyPr wrap="square">
            <a:spAutoFit/>
          </a:bodyPr>
          <a:lstStyle/>
          <a:p>
            <a:pPr algn="just">
              <a:lnSpc>
                <a:spcPct val="200000"/>
              </a:lnSpc>
            </a:pPr>
            <a:r>
              <a:rPr lang="tr-TR" sz="2000" b="0" i="0" dirty="0">
                <a:effectLst/>
                <a:latin typeface="Times New Roman" panose="02020603050405020304" pitchFamily="18" charset="0"/>
                <a:cs typeface="Times New Roman" panose="02020603050405020304" pitchFamily="18" charset="0"/>
              </a:rPr>
              <a:t>Bu bölümde çok sık tekrar edilen bir diğer hata ise makale içerisinde sürekli kendini tekrar eden cümlelerdir, giriş bölümünde, materyal ve metot bölümünde belirtilen yöntemler, bilgiler, materyaller burada tekrar belirtilmemelidir. Bu bölümde ya da diğer bölümlerde belirtilen tüm tablo ve grafiklerin listesi ve açıklamaları isteğe bağlı olarak referans bölümünden sonra liste olarak ifade edilmesi uygundur.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83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175358F5-5034-4B1F-B0A9-D96AFA2C37B6}"/>
              </a:ext>
            </a:extLst>
          </p:cNvPr>
          <p:cNvSpPr txBox="1"/>
          <p:nvPr/>
        </p:nvSpPr>
        <p:spPr>
          <a:xfrm>
            <a:off x="988317" y="228600"/>
            <a:ext cx="4243526" cy="400110"/>
          </a:xfrm>
          <a:prstGeom prst="rect">
            <a:avLst/>
          </a:prstGeom>
          <a:noFill/>
        </p:spPr>
        <p:txBody>
          <a:bodyPr wrap="square">
            <a:spAutoFit/>
          </a:bodyPr>
          <a:lstStyle/>
          <a:p>
            <a:pPr algn="l"/>
            <a:r>
              <a:rPr lang="tr-TR" sz="2000" b="1" i="0" dirty="0">
                <a:effectLst/>
                <a:latin typeface="Times New Roman" panose="02020603050405020304" pitchFamily="18" charset="0"/>
                <a:cs typeface="Times New Roman" panose="02020603050405020304" pitchFamily="18" charset="0"/>
              </a:rPr>
              <a:t>Bu alanda bulunmaması gerekenler;</a:t>
            </a:r>
          </a:p>
        </p:txBody>
      </p:sp>
      <p:pic>
        <p:nvPicPr>
          <p:cNvPr id="4" name="Resim 3">
            <a:extLst>
              <a:ext uri="{FF2B5EF4-FFF2-40B4-BE49-F238E27FC236}">
                <a16:creationId xmlns:a16="http://schemas.microsoft.com/office/drawing/2014/main" id="{656ED6BC-A407-4EE1-94FD-BFC1C47FC61E}"/>
              </a:ext>
            </a:extLst>
          </p:cNvPr>
          <p:cNvPicPr>
            <a:picLocks noChangeAspect="1"/>
          </p:cNvPicPr>
          <p:nvPr/>
        </p:nvPicPr>
        <p:blipFill>
          <a:blip r:embed="rId3"/>
          <a:stretch>
            <a:fillRect/>
          </a:stretch>
        </p:blipFill>
        <p:spPr>
          <a:xfrm>
            <a:off x="872490" y="736848"/>
            <a:ext cx="7583427" cy="5968080"/>
          </a:xfrm>
          <a:prstGeom prst="rect">
            <a:avLst/>
          </a:prstGeom>
        </p:spPr>
      </p:pic>
    </p:spTree>
    <p:extLst>
      <p:ext uri="{BB962C8B-B14F-4D97-AF65-F5344CB8AC3E}">
        <p14:creationId xmlns:p14="http://schemas.microsoft.com/office/powerpoint/2010/main" val="218759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991AB64-0CB1-40A8-9B5C-6FB0A7793B07}"/>
              </a:ext>
            </a:extLst>
          </p:cNvPr>
          <p:cNvSpPr txBox="1"/>
          <p:nvPr/>
        </p:nvSpPr>
        <p:spPr>
          <a:xfrm>
            <a:off x="674704" y="134930"/>
            <a:ext cx="4021584" cy="400110"/>
          </a:xfrm>
          <a:prstGeom prst="rect">
            <a:avLst/>
          </a:prstGeom>
          <a:noFill/>
        </p:spPr>
        <p:txBody>
          <a:bodyPr wrap="square">
            <a:spAutoFit/>
          </a:bodyPr>
          <a:lstStyle/>
          <a:p>
            <a:r>
              <a:rPr lang="tr-TR" sz="2000" b="1" i="0" dirty="0">
                <a:effectLst/>
                <a:latin typeface="Times New Roman" panose="02020603050405020304" pitchFamily="18" charset="0"/>
                <a:cs typeface="Times New Roman" panose="02020603050405020304" pitchFamily="18" charset="0"/>
              </a:rPr>
              <a:t>Bu alanda bulunması gerekenler;</a:t>
            </a:r>
            <a:endParaRPr lang="tr-TR" sz="2000"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D395A48F-9E10-4909-95D9-6E9B0C295646}"/>
              </a:ext>
            </a:extLst>
          </p:cNvPr>
          <p:cNvPicPr>
            <a:picLocks noChangeAspect="1"/>
          </p:cNvPicPr>
          <p:nvPr/>
        </p:nvPicPr>
        <p:blipFill>
          <a:blip r:embed="rId3"/>
          <a:stretch>
            <a:fillRect/>
          </a:stretch>
        </p:blipFill>
        <p:spPr>
          <a:xfrm>
            <a:off x="674704" y="750810"/>
            <a:ext cx="8537074" cy="4682324"/>
          </a:xfrm>
          <a:prstGeom prst="rect">
            <a:avLst/>
          </a:prstGeom>
        </p:spPr>
      </p:pic>
    </p:spTree>
    <p:extLst>
      <p:ext uri="{BB962C8B-B14F-4D97-AF65-F5344CB8AC3E}">
        <p14:creationId xmlns:p14="http://schemas.microsoft.com/office/powerpoint/2010/main" val="236490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C1F9E59E-679D-4B14-9E3C-5448E0832B07}"/>
              </a:ext>
            </a:extLst>
          </p:cNvPr>
          <p:cNvSpPr>
            <a:spLocks noGrp="1"/>
          </p:cNvSpPr>
          <p:nvPr>
            <p:ph type="title"/>
          </p:nvPr>
        </p:nvSpPr>
        <p:spPr/>
        <p:txBody>
          <a:bodyPr/>
          <a:lstStyle/>
          <a:p>
            <a:r>
              <a:rPr lang="tr-TR" dirty="0">
                <a:solidFill>
                  <a:srgbClr val="0070C0"/>
                </a:solidFill>
              </a:rPr>
              <a:t>Teşekkürler</a:t>
            </a:r>
            <a:endParaRPr lang="en-US" dirty="0">
              <a:solidFill>
                <a:srgbClr val="0070C0"/>
              </a:solidFill>
            </a:endParaRPr>
          </a:p>
        </p:txBody>
      </p:sp>
      <p:sp>
        <p:nvSpPr>
          <p:cNvPr id="11" name="Metin Yer Tutucusu 10">
            <a:extLst>
              <a:ext uri="{FF2B5EF4-FFF2-40B4-BE49-F238E27FC236}">
                <a16:creationId xmlns:a16="http://schemas.microsoft.com/office/drawing/2014/main" id="{BE61F8FF-26C8-482C-9F00-CADC6B92548A}"/>
              </a:ext>
            </a:extLst>
          </p:cNvPr>
          <p:cNvSpPr>
            <a:spLocks noGrp="1"/>
          </p:cNvSpPr>
          <p:nvPr>
            <p:ph type="body" idx="1"/>
          </p:nvPr>
        </p:nvSpPr>
        <p:spPr/>
        <p:txBody>
          <a:bodyPr>
            <a:normAutofit/>
          </a:bodyPr>
          <a:lstStyle/>
          <a:p>
            <a:r>
              <a:rPr lang="tr-TR" dirty="0">
                <a:solidFill>
                  <a:srgbClr val="0070C0"/>
                </a:solidFill>
              </a:rPr>
              <a:t>Samsun Üniversitesi </a:t>
            </a:r>
            <a:br>
              <a:rPr lang="tr-TR" dirty="0">
                <a:solidFill>
                  <a:srgbClr val="0070C0"/>
                </a:solidFill>
              </a:rPr>
            </a:br>
            <a:r>
              <a:rPr lang="tr-TR" dirty="0">
                <a:solidFill>
                  <a:srgbClr val="0070C0"/>
                </a:solidFill>
              </a:rPr>
              <a:t>Uzaktan Eğitim Uygulama ve Araştırma Merkezi</a:t>
            </a:r>
          </a:p>
          <a:p>
            <a:r>
              <a:rPr lang="tr-TR" dirty="0">
                <a:solidFill>
                  <a:srgbClr val="C00000"/>
                </a:solidFill>
              </a:rPr>
              <a:t>Prof. Dr. Hüseyin DEMİR</a:t>
            </a:r>
            <a:br>
              <a:rPr lang="tr-TR" dirty="0">
                <a:solidFill>
                  <a:srgbClr val="C00000"/>
                </a:solidFill>
              </a:rPr>
            </a:br>
            <a:r>
              <a:rPr lang="tr-TR" dirty="0">
                <a:solidFill>
                  <a:srgbClr val="C00000"/>
                </a:solidFill>
              </a:rPr>
              <a:t>huseyin.demir</a:t>
            </a:r>
            <a:r>
              <a:rPr lang="tr-TR" dirty="0">
                <a:solidFill>
                  <a:srgbClr val="C00000"/>
                </a:solidFill>
                <a:hlinkClick r:id="rId2">
                  <a:extLst>
                    <a:ext uri="{A12FA001-AC4F-418D-AE19-62706E023703}">
                      <ahyp:hlinkClr xmlns:ahyp="http://schemas.microsoft.com/office/drawing/2018/hyperlinkcolor" val="tx"/>
                    </a:ext>
                  </a:extLst>
                </a:hlinkClick>
              </a:rPr>
              <a:t>@samsun.edu.tr</a:t>
            </a:r>
            <a:r>
              <a:rPr lang="tr-TR" dirty="0">
                <a:solidFill>
                  <a:srgbClr val="C00000"/>
                </a:solidFill>
              </a:rPr>
              <a:t> </a:t>
            </a:r>
            <a:endParaRPr lang="en-US" dirty="0">
              <a:solidFill>
                <a:srgbClr val="C00000"/>
              </a:solidFill>
            </a:endParaRPr>
          </a:p>
        </p:txBody>
      </p:sp>
      <p:sp>
        <p:nvSpPr>
          <p:cNvPr id="8"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9E5BA8D7-10E4-440C-A5E2-F6E3D19DDD0E}" type="datetime1">
              <a:rPr lang="tr-TR" smtClean="0"/>
              <a:t>22.11.2022</a:t>
            </a:fld>
            <a:endParaRPr lang="en-US" dirty="0"/>
          </a:p>
        </p:txBody>
      </p:sp>
      <p:sp>
        <p:nvSpPr>
          <p:cNvPr id="9"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7" name="Slayt Numarası Yer Tutucusu 6">
            <a:extLst>
              <a:ext uri="{FF2B5EF4-FFF2-40B4-BE49-F238E27FC236}">
                <a16:creationId xmlns:a16="http://schemas.microsoft.com/office/drawing/2014/main" id="{B8BD67F2-589B-48BC-B925-D23E4F9D6425}"/>
              </a:ext>
            </a:extLst>
          </p:cNvPr>
          <p:cNvSpPr>
            <a:spLocks noGrp="1"/>
          </p:cNvSpPr>
          <p:nvPr>
            <p:ph type="sldNum" sz="quarter" idx="12"/>
          </p:nvPr>
        </p:nvSpPr>
        <p:spPr/>
        <p:txBody>
          <a:bodyPr>
            <a:normAutofit lnSpcReduction="10000"/>
          </a:bodyPr>
          <a:lstStyle/>
          <a:p>
            <a:fld id="{87D468D8-26F9-4F97-AB6F-1957610B0A44}" type="slidenum">
              <a:rPr lang="en-US" smtClean="0"/>
              <a:t>18</a:t>
            </a:fld>
            <a:endParaRPr lang="en-US"/>
          </a:p>
        </p:txBody>
      </p:sp>
      <p:pic>
        <p:nvPicPr>
          <p:cNvPr id="12" name="Resim 11">
            <a:extLst>
              <a:ext uri="{FF2B5EF4-FFF2-40B4-BE49-F238E27FC236}">
                <a16:creationId xmlns:a16="http://schemas.microsoft.com/office/drawing/2014/main" id="{B53C03A8-6173-4C46-BB96-1D80670C534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p:spPr>
      </p:pic>
    </p:spTree>
    <p:extLst>
      <p:ext uri="{BB962C8B-B14F-4D97-AF65-F5344CB8AC3E}">
        <p14:creationId xmlns:p14="http://schemas.microsoft.com/office/powerpoint/2010/main" val="33401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CAB77B60-311D-4FB6-AAA9-06E9FA8CDDFB}"/>
              </a:ext>
            </a:extLst>
          </p:cNvPr>
          <p:cNvSpPr txBox="1"/>
          <p:nvPr/>
        </p:nvSpPr>
        <p:spPr>
          <a:xfrm>
            <a:off x="3921340" y="486052"/>
            <a:ext cx="3731211" cy="461665"/>
          </a:xfrm>
          <a:prstGeom prst="rect">
            <a:avLst/>
          </a:prstGeom>
          <a:noFill/>
        </p:spPr>
        <p:txBody>
          <a:bodyPr wrap="square">
            <a:spAutoFit/>
          </a:bodyPr>
          <a:lstStyle/>
          <a:p>
            <a:r>
              <a:rPr lang="tr-TR" sz="2400" b="1" dirty="0">
                <a:latin typeface="Times New Roman" panose="02020603050405020304" pitchFamily="18" charset="0"/>
                <a:cs typeface="Times New Roman" panose="02020603050405020304" pitchFamily="18" charset="0"/>
              </a:rPr>
              <a:t>MATERYAL VE METOT </a:t>
            </a:r>
          </a:p>
        </p:txBody>
      </p:sp>
      <p:sp>
        <p:nvSpPr>
          <p:cNvPr id="12" name="Metin kutusu 11">
            <a:extLst>
              <a:ext uri="{FF2B5EF4-FFF2-40B4-BE49-F238E27FC236}">
                <a16:creationId xmlns:a16="http://schemas.microsoft.com/office/drawing/2014/main" id="{A90E8DF5-3785-4075-9F81-32904CE9CA34}"/>
              </a:ext>
            </a:extLst>
          </p:cNvPr>
          <p:cNvSpPr txBox="1"/>
          <p:nvPr/>
        </p:nvSpPr>
        <p:spPr>
          <a:xfrm>
            <a:off x="905152" y="1181099"/>
            <a:ext cx="9969994" cy="3268652"/>
          </a:xfrm>
          <a:prstGeom prst="rect">
            <a:avLst/>
          </a:prstGeom>
          <a:noFill/>
        </p:spPr>
        <p:txBody>
          <a:bodyPr wrap="square">
            <a:spAutoFit/>
          </a:bodyPr>
          <a:lstStyle/>
          <a:p>
            <a:pPr algn="just">
              <a:lnSpc>
                <a:spcPct val="150000"/>
              </a:lnSpc>
            </a:pPr>
            <a:r>
              <a:rPr lang="tr-TR" sz="2000" b="0" i="0" dirty="0">
                <a:solidFill>
                  <a:srgbClr val="4A4A4A"/>
                </a:solidFill>
                <a:effectLst/>
                <a:latin typeface="Times New Roman" panose="02020603050405020304" pitchFamily="18" charset="0"/>
                <a:cs typeface="Times New Roman" panose="02020603050405020304" pitchFamily="18" charset="0"/>
              </a:rPr>
              <a:t>Materyal ve Metot makalenin en önemli bölümüdür. Bu bölümde yapılacak anlatım ile aynı çalışmayı gerçekleştirecek kişinin yazar ile aynı adımları rahatlıkla takip edebilmesi ve yazar tarafından ulaşılan sonuçlara aynı olmasa bile 3. kişilerce yakınlaşılabilmesini sağlamak gerekmektedir. Eksiksiz olarak çalışma boyunca gerçekleştirilen her adım, bir başkası tarafından tekrar edilebilecek kadar ayrıntı ile, bu bölümde belirtilmelidir. Yapılan çalışmanın bilimsel geçerliliğinin kabul edilebilmesi için tekrar edilebilir olması gerekmektedir. Sonuçları etkileyebilecek detayların mutlaka aktarılması gerekmektedir.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20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41F921B8-9CD4-4A58-B9BF-44EA4D087AFC}"/>
              </a:ext>
            </a:extLst>
          </p:cNvPr>
          <p:cNvSpPr txBox="1"/>
          <p:nvPr/>
        </p:nvSpPr>
        <p:spPr>
          <a:xfrm>
            <a:off x="1036468" y="802430"/>
            <a:ext cx="9545715" cy="4191981"/>
          </a:xfrm>
          <a:prstGeom prst="rect">
            <a:avLst/>
          </a:prstGeom>
          <a:noFill/>
        </p:spPr>
        <p:txBody>
          <a:bodyPr wrap="square">
            <a:spAutoFit/>
          </a:bodyPr>
          <a:lstStyle/>
          <a:p>
            <a:pPr algn="just">
              <a:lnSpc>
                <a:spcPct val="150000"/>
              </a:lnSpc>
            </a:pPr>
            <a:r>
              <a:rPr lang="tr-TR" sz="2000" b="0" i="0" dirty="0">
                <a:solidFill>
                  <a:srgbClr val="4A4A4A"/>
                </a:solidFill>
                <a:effectLst/>
                <a:latin typeface="Times New Roman" panose="02020603050405020304" pitchFamily="18" charset="0"/>
                <a:cs typeface="Times New Roman" panose="02020603050405020304" pitchFamily="18" charset="0"/>
              </a:rPr>
              <a:t>Örneğin örnek tüplerinin A,B,C,D olarak etiketlenmesi ve gözlemlenmek üzere bekletilmesi gibi sonuçları etkilemeyecek detaylar önemsiz ve belirtilmemesi gerekirken, örnek tüplerine ait özel durumların olması (materyaline bağlı olarak) ve doğru bir gözlem yapabilmek için belli bir zaman belli koşullarda saklanmasının gerekmesi gibi durumlar doğrudan sonuçları etkileyeceğinden bunun belirtilmesi gerekmektedir. Aynı şekilde bir kaza olması ve gözlemlenmesi gereken süre içerisinde gözlemin gerçekleşmemesi ya da belli bir süre sonra gerçekleşmesi durumunda bu sürecin de belirtilmesi gerekmektedir. Çünkü araştırmacılar/okuyucular/editörler ancak bu şekilde yapılan çalışmayı değerlendirebilir ve geçerliliği hakkında bir hükme varabilirler.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33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00BEDE4A-6BE6-4BDB-B836-D554EFB7268F}"/>
              </a:ext>
            </a:extLst>
          </p:cNvPr>
          <p:cNvSpPr txBox="1"/>
          <p:nvPr/>
        </p:nvSpPr>
        <p:spPr>
          <a:xfrm>
            <a:off x="559292" y="612417"/>
            <a:ext cx="10369119" cy="5115311"/>
          </a:xfrm>
          <a:prstGeom prst="rect">
            <a:avLst/>
          </a:prstGeom>
          <a:noFill/>
        </p:spPr>
        <p:txBody>
          <a:bodyPr wrap="square">
            <a:spAutoFit/>
          </a:bodyPr>
          <a:lstStyle/>
          <a:p>
            <a:pPr algn="just">
              <a:lnSpc>
                <a:spcPct val="150000"/>
              </a:lnSpc>
            </a:pPr>
            <a:r>
              <a:rPr lang="tr-TR" sz="2000" b="0" i="0" dirty="0">
                <a:solidFill>
                  <a:srgbClr val="4A4A4A"/>
                </a:solidFill>
                <a:effectLst/>
                <a:latin typeface="Times New Roman" panose="02020603050405020304" pitchFamily="18" charset="0"/>
                <a:cs typeface="Times New Roman" panose="02020603050405020304" pitchFamily="18" charset="0"/>
              </a:rPr>
              <a:t>Eğer daha önceden geliştirilmiş bir metot kullanıldıysa alıntılama yaparak belirtilmelidir. Bu durum bilimde çok sık olarak tekrar edilmektedir. Yaygın olarak kullanılan ve bilinen metotların (ki-kare testi gibi) alıntılanmasına ve geliştiricisinin belirtilmesine bile artık gerek duyulmamaktadır. Ancak kullanılan metotta bir takım değişikliklere gidildiyse bu değişikliklerin ayrıntılı bir biçimde belirtilmesi gerekmektedir.</a:t>
            </a:r>
          </a:p>
          <a:p>
            <a:pPr algn="just">
              <a:lnSpc>
                <a:spcPct val="150000"/>
              </a:lnSpc>
            </a:pPr>
            <a:r>
              <a:rPr lang="tr-TR" sz="2000" b="0" i="0" dirty="0">
                <a:solidFill>
                  <a:srgbClr val="4A4A4A"/>
                </a:solidFill>
                <a:effectLst/>
                <a:latin typeface="Times New Roman" panose="02020603050405020304" pitchFamily="18" charset="0"/>
                <a:cs typeface="Times New Roman" panose="02020603050405020304" pitchFamily="18" charset="0"/>
              </a:rPr>
              <a:t>Bunların haricinde bütün birimler metrik sistem olmalı, 24 saatlik zaman kullanılmalı ve tarihler gün ay yıl şeklinde belirtilmelidir. Boy/Uzunluk ölçülerinde, derece birimlerinde, ağırlıklarda en sık rastlanan hata ise virgülden sonraki basamakların doğruluğunun tartışmalı olması durumudur. Örneğin derece belirtilirken 28.2897 derece şeklinde belirtmek inandırıcı değildir ve pratik görülmemektedir, bu yüzden 28.3 derece olarak ifade edilmelidir. Aynı durum cm, kg gibi birimlerde de geçerlidir ve dikkat edilmesi gerekir.</a:t>
            </a:r>
          </a:p>
        </p:txBody>
      </p:sp>
    </p:spTree>
    <p:extLst>
      <p:ext uri="{BB962C8B-B14F-4D97-AF65-F5344CB8AC3E}">
        <p14:creationId xmlns:p14="http://schemas.microsoft.com/office/powerpoint/2010/main" val="356546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EF97DD8B-043A-4E27-B817-515C9A549BE3}"/>
              </a:ext>
            </a:extLst>
          </p:cNvPr>
          <p:cNvSpPr txBox="1"/>
          <p:nvPr/>
        </p:nvSpPr>
        <p:spPr>
          <a:xfrm>
            <a:off x="1071978" y="940155"/>
            <a:ext cx="9581225" cy="4191981"/>
          </a:xfrm>
          <a:prstGeom prst="rect">
            <a:avLst/>
          </a:prstGeom>
          <a:noFill/>
        </p:spPr>
        <p:txBody>
          <a:bodyPr wrap="square">
            <a:spAutoFit/>
          </a:bodyPr>
          <a:lstStyle/>
          <a:p>
            <a:pPr algn="just">
              <a:lnSpc>
                <a:spcPct val="150000"/>
              </a:lnSpc>
            </a:pPr>
            <a:r>
              <a:rPr lang="tr-TR" sz="2000" b="0" i="0" dirty="0">
                <a:solidFill>
                  <a:srgbClr val="4A4A4A"/>
                </a:solidFill>
                <a:effectLst/>
                <a:latin typeface="Times New Roman" panose="02020603050405020304" pitchFamily="18" charset="0"/>
                <a:cs typeface="Times New Roman" panose="02020603050405020304" pitchFamily="18" charset="0"/>
              </a:rPr>
              <a:t>Genel olarak bu bölümde kullanılan alet ve </a:t>
            </a:r>
            <a:r>
              <a:rPr lang="tr-TR" sz="2000" b="0" i="0" dirty="0" err="1">
                <a:solidFill>
                  <a:srgbClr val="4A4A4A"/>
                </a:solidFill>
                <a:effectLst/>
                <a:latin typeface="Times New Roman" panose="02020603050405020304" pitchFamily="18" charset="0"/>
                <a:cs typeface="Times New Roman" panose="02020603050405020304" pitchFamily="18" charset="0"/>
              </a:rPr>
              <a:t>edavatların</a:t>
            </a:r>
            <a:r>
              <a:rPr lang="tr-TR" sz="2000" b="0" i="0" dirty="0">
                <a:solidFill>
                  <a:srgbClr val="4A4A4A"/>
                </a:solidFill>
                <a:effectLst/>
                <a:latin typeface="Times New Roman" panose="02020603050405020304" pitchFamily="18" charset="0"/>
                <a:cs typeface="Times New Roman" panose="02020603050405020304" pitchFamily="18" charset="0"/>
              </a:rPr>
              <a:t> neler olduğu, hangi bölgelerde çalışmanın gerçekleştirildiği ya da hangi bölgelere ait canlılar ile çalışmanın gerçekleştirildiği, çalışmada kullanılan canlıların yaşamlarının hangi evrelerinde oldukları, çalışmanın ne kadar sürdüğü, çalışmada kullanılan tank, oda gibi yerlerin durumları ve sıcaklık, ışık gibi fiziksel detayları, ışık alma süresi ya da radyasyona tabii kalma süresi, dalga boyları, alınan örneklerin derinlikleri ya da ölçüm yapılan derinlikler, çalışma yapılan bölgenin konumu, ölçüm cihazlarının ne kadar sıklıkla kalibre edildikleri, hangi sıklıklarla ölçümler yapıldığı gibi çoğaltılabilecek bir çok soruya cevabın bu bölümde bulunması beklenmektedir.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17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58D0F91B-FD7E-445B-9837-D1A8C69ED27B}"/>
              </a:ext>
            </a:extLst>
          </p:cNvPr>
          <p:cNvSpPr txBox="1"/>
          <p:nvPr/>
        </p:nvSpPr>
        <p:spPr>
          <a:xfrm>
            <a:off x="2199442" y="559228"/>
            <a:ext cx="8382740" cy="4922951"/>
          </a:xfrm>
          <a:prstGeom prst="rect">
            <a:avLst/>
          </a:prstGeom>
          <a:noFill/>
        </p:spPr>
        <p:txBody>
          <a:bodyPr wrap="square">
            <a:spAutoFit/>
          </a:bodyPr>
          <a:lstStyle/>
          <a:p>
            <a:pPr algn="just" fontAlgn="base">
              <a:lnSpc>
                <a:spcPct val="200000"/>
              </a:lnSpc>
            </a:pPr>
            <a:r>
              <a:rPr lang="tr-TR" sz="2000" b="0" i="0" dirty="0">
                <a:solidFill>
                  <a:srgbClr val="000000"/>
                </a:solidFill>
                <a:effectLst/>
                <a:latin typeface="Times New Roman" panose="02020603050405020304" pitchFamily="18" charset="0"/>
                <a:cs typeface="Times New Roman" panose="02020603050405020304" pitchFamily="18" charset="0"/>
              </a:rPr>
              <a:t>Bilimsel makalede yöntem bölümü içerisinde genel anlamda,</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çalışmada kullanılan malzemeleri tanımlamaları</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çalışma için malzemelerin nasıl hazırlandığını</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araştırma protokolünün tanımlaması</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ölçümlerin nasıl yapıldığı</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hangi hesaplamaların yapıldığı</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verileri analiz etmek için hangi istatistiksel testlerin yapıldığı</a:t>
            </a:r>
          </a:p>
          <a:p>
            <a:pPr algn="just" fontAlgn="base">
              <a:lnSpc>
                <a:spcPct val="200000"/>
              </a:lnSpc>
            </a:pPr>
            <a:r>
              <a:rPr lang="tr-TR" sz="2000" b="0" i="0" dirty="0">
                <a:solidFill>
                  <a:srgbClr val="000000"/>
                </a:solidFill>
                <a:effectLst/>
                <a:latin typeface="Times New Roman" panose="02020603050405020304" pitchFamily="18" charset="0"/>
                <a:cs typeface="Times New Roman" panose="02020603050405020304" pitchFamily="18" charset="0"/>
              </a:rPr>
              <a:t>açıklanmalıdır.</a:t>
            </a:r>
          </a:p>
        </p:txBody>
      </p:sp>
    </p:spTree>
    <p:extLst>
      <p:ext uri="{BB962C8B-B14F-4D97-AF65-F5344CB8AC3E}">
        <p14:creationId xmlns:p14="http://schemas.microsoft.com/office/powerpoint/2010/main" val="422938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2F8258E8-6645-4325-9EFB-CBC32205E90D}"/>
              </a:ext>
            </a:extLst>
          </p:cNvPr>
          <p:cNvSpPr txBox="1"/>
          <p:nvPr/>
        </p:nvSpPr>
        <p:spPr>
          <a:xfrm>
            <a:off x="921058" y="290416"/>
            <a:ext cx="9536837" cy="6277168"/>
          </a:xfrm>
          <a:prstGeom prst="rect">
            <a:avLst/>
          </a:prstGeom>
          <a:noFill/>
        </p:spPr>
        <p:txBody>
          <a:bodyPr wrap="square">
            <a:spAutoFit/>
          </a:bodyPr>
          <a:lstStyle/>
          <a:p>
            <a:pPr algn="just" fontAlgn="base">
              <a:lnSpc>
                <a:spcPct val="200000"/>
              </a:lnSpc>
            </a:pPr>
            <a:r>
              <a:rPr lang="tr-TR" sz="2400" b="1" i="0" dirty="0">
                <a:solidFill>
                  <a:srgbClr val="000000"/>
                </a:solidFill>
                <a:effectLst/>
                <a:latin typeface="Times New Roman" panose="02020603050405020304" pitchFamily="18" charset="0"/>
                <a:cs typeface="Times New Roman" panose="02020603050405020304" pitchFamily="18" charset="0"/>
              </a:rPr>
              <a:t>Bilimsel makalede yöntem içeriği ve yazım biçimi</a:t>
            </a:r>
          </a:p>
          <a:p>
            <a:pPr algn="just" fontAlgn="base">
              <a:lnSpc>
                <a:spcPct val="200000"/>
              </a:lnSpc>
            </a:pPr>
            <a:r>
              <a:rPr lang="tr-TR" sz="2000" b="0" i="0" dirty="0">
                <a:solidFill>
                  <a:srgbClr val="000000"/>
                </a:solidFill>
                <a:effectLst/>
                <a:latin typeface="Times New Roman" panose="02020603050405020304" pitchFamily="18" charset="0"/>
                <a:cs typeface="Times New Roman" panose="02020603050405020304" pitchFamily="18" charset="0"/>
              </a:rPr>
              <a:t>Genel olarak bilimsel makalede yöntem bölümü “Malzemeler” ve “Yöntem” olmak üzere iki bölümden oluşur. Gerekli durumlarda malzemeler metot bölümü içerisinde verilebilir. Bu bölümdeki cümlelerin zaman yapıları genel olarak edilgendir.</a:t>
            </a:r>
          </a:p>
          <a:p>
            <a:pPr algn="just" fontAlgn="base"/>
            <a:r>
              <a:rPr lang="tr-TR" sz="2000" b="0" i="0" dirty="0">
                <a:solidFill>
                  <a:srgbClr val="000000"/>
                </a:solidFill>
                <a:effectLst/>
                <a:latin typeface="Times New Roman" panose="02020603050405020304" pitchFamily="18" charset="0"/>
                <a:cs typeface="Times New Roman" panose="02020603050405020304" pitchFamily="18" charset="0"/>
              </a:rPr>
              <a:t>(</a:t>
            </a:r>
            <a:r>
              <a:rPr lang="tr-TR" sz="2000" b="0" i="0" dirty="0">
                <a:solidFill>
                  <a:srgbClr val="414141"/>
                </a:solidFill>
                <a:effectLst/>
                <a:latin typeface="Inder"/>
              </a:rPr>
              <a:t> </a:t>
            </a:r>
            <a:r>
              <a:rPr lang="tr-TR" sz="2000" b="0" i="0" dirty="0">
                <a:effectLst/>
                <a:latin typeface="Times New Roman" panose="02020603050405020304" pitchFamily="18" charset="0"/>
                <a:cs typeface="Times New Roman" panose="02020603050405020304" pitchFamily="18" charset="0"/>
              </a:rPr>
              <a:t>İşçiler kamyondaki eşyaları indirdi.--- “Kamyondaki eşyalar indirildi.”)</a:t>
            </a:r>
          </a:p>
          <a:p>
            <a:pPr algn="just" fontAlgn="base">
              <a:buFont typeface="Arial" panose="020B0604020202020204" pitchFamily="34" charset="0"/>
              <a:buChar char="•"/>
            </a:pPr>
            <a:r>
              <a:rPr lang="tr-TR" sz="2000" b="0" i="0" dirty="0">
                <a:solidFill>
                  <a:srgbClr val="414141"/>
                </a:solidFill>
                <a:effectLst/>
                <a:latin typeface="Times New Roman" panose="02020603050405020304" pitchFamily="18" charset="0"/>
                <a:cs typeface="Times New Roman" panose="02020603050405020304" pitchFamily="18" charset="0"/>
              </a:rPr>
              <a:t>&gt; Okulun etrafı çitlerle </a:t>
            </a:r>
            <a:r>
              <a:rPr lang="tr-TR" sz="2000" b="1" i="0" dirty="0">
                <a:solidFill>
                  <a:srgbClr val="414141"/>
                </a:solidFill>
                <a:effectLst/>
                <a:latin typeface="Times New Roman" panose="02020603050405020304" pitchFamily="18" charset="0"/>
                <a:cs typeface="Times New Roman" panose="02020603050405020304" pitchFamily="18" charset="0"/>
              </a:rPr>
              <a:t>sarıldı</a:t>
            </a:r>
            <a:r>
              <a:rPr lang="tr-TR" sz="2000" b="0" i="0" dirty="0">
                <a:solidFill>
                  <a:srgbClr val="414141"/>
                </a:solidFill>
                <a:effectLst/>
                <a:latin typeface="Times New Roman" panose="02020603050405020304" pitchFamily="18" charset="0"/>
                <a:cs typeface="Times New Roman" panose="02020603050405020304" pitchFamily="18" charset="0"/>
              </a:rPr>
              <a:t> (yüklem).</a:t>
            </a:r>
          </a:p>
          <a:p>
            <a:pPr algn="just" fontAlgn="base">
              <a:buFont typeface="Arial" panose="020B0604020202020204" pitchFamily="34" charset="0"/>
              <a:buChar char="•"/>
            </a:pPr>
            <a:r>
              <a:rPr lang="tr-TR" sz="2000" b="0" i="0" dirty="0">
                <a:solidFill>
                  <a:srgbClr val="414141"/>
                </a:solidFill>
                <a:effectLst/>
                <a:latin typeface="Times New Roman" panose="02020603050405020304" pitchFamily="18" charset="0"/>
                <a:cs typeface="Times New Roman" panose="02020603050405020304" pitchFamily="18" charset="0"/>
              </a:rPr>
              <a:t>&gt; Şehrin sokakları güzelce </a:t>
            </a:r>
            <a:r>
              <a:rPr lang="tr-TR" sz="2000" b="1" i="0" dirty="0">
                <a:solidFill>
                  <a:srgbClr val="414141"/>
                </a:solidFill>
                <a:effectLst/>
                <a:latin typeface="Times New Roman" panose="02020603050405020304" pitchFamily="18" charset="0"/>
                <a:cs typeface="Times New Roman" panose="02020603050405020304" pitchFamily="18" charset="0"/>
              </a:rPr>
              <a:t>yıkandı</a:t>
            </a:r>
            <a:r>
              <a:rPr lang="tr-TR" sz="2000" b="0" i="0" dirty="0">
                <a:solidFill>
                  <a:srgbClr val="414141"/>
                </a:solidFill>
                <a:effectLst/>
                <a:latin typeface="Times New Roman" panose="02020603050405020304" pitchFamily="18" charset="0"/>
                <a:cs typeface="Times New Roman" panose="02020603050405020304" pitchFamily="18" charset="0"/>
              </a:rPr>
              <a:t> (yüklem).</a:t>
            </a:r>
          </a:p>
          <a:p>
            <a:pPr algn="just" fontAlgn="base">
              <a:buFont typeface="Arial" panose="020B0604020202020204" pitchFamily="34" charset="0"/>
              <a:buChar char="•"/>
            </a:pPr>
            <a:r>
              <a:rPr lang="tr-TR" sz="2000" b="0" i="0" dirty="0">
                <a:solidFill>
                  <a:srgbClr val="414141"/>
                </a:solidFill>
                <a:effectLst/>
                <a:latin typeface="Times New Roman" panose="02020603050405020304" pitchFamily="18" charset="0"/>
                <a:cs typeface="Times New Roman" panose="02020603050405020304" pitchFamily="18" charset="0"/>
              </a:rPr>
              <a:t>&gt; Yüzbaşı Hüseyin omzundan </a:t>
            </a:r>
            <a:r>
              <a:rPr lang="tr-TR" sz="2000" b="1" i="0" dirty="0">
                <a:solidFill>
                  <a:srgbClr val="414141"/>
                </a:solidFill>
                <a:effectLst/>
                <a:latin typeface="Times New Roman" panose="02020603050405020304" pitchFamily="18" charset="0"/>
                <a:cs typeface="Times New Roman" panose="02020603050405020304" pitchFamily="18" charset="0"/>
              </a:rPr>
              <a:t>vurulmuş</a:t>
            </a:r>
            <a:r>
              <a:rPr lang="tr-TR" sz="2000" b="0" i="0" dirty="0">
                <a:solidFill>
                  <a:srgbClr val="414141"/>
                </a:solidFill>
                <a:effectLst/>
                <a:latin typeface="Times New Roman" panose="02020603050405020304" pitchFamily="18" charset="0"/>
                <a:cs typeface="Times New Roman" panose="02020603050405020304" pitchFamily="18" charset="0"/>
              </a:rPr>
              <a:t> (yüklem).</a:t>
            </a:r>
          </a:p>
          <a:p>
            <a:pPr algn="just" fontAlgn="base">
              <a:lnSpc>
                <a:spcPct val="200000"/>
              </a:lnSpc>
            </a:pPr>
            <a:r>
              <a:rPr lang="tr-TR" sz="2000" b="0" i="0" dirty="0">
                <a:solidFill>
                  <a:srgbClr val="000000"/>
                </a:solidFill>
                <a:effectLst/>
                <a:latin typeface="Times New Roman" panose="02020603050405020304" pitchFamily="18" charset="0"/>
                <a:cs typeface="Times New Roman" panose="02020603050405020304" pitchFamily="18" charset="0"/>
              </a:rPr>
              <a:t>“Malzemeler” çalışmada kullanılan çeşitli işlemlerde kullanılan incelenen her şeyi ve enstrümanları ifade eder.</a:t>
            </a:r>
          </a:p>
          <a:p>
            <a:pPr algn="just" fontAlgn="base">
              <a:lnSpc>
                <a:spcPct val="200000"/>
              </a:lnSpc>
            </a:pPr>
            <a:r>
              <a:rPr lang="tr-TR" sz="2000" b="0" i="0" dirty="0">
                <a:solidFill>
                  <a:srgbClr val="000000"/>
                </a:solidFill>
                <a:effectLst/>
                <a:latin typeface="Times New Roman" panose="02020603050405020304" pitchFamily="18" charset="0"/>
                <a:cs typeface="Times New Roman" panose="02020603050405020304" pitchFamily="18" charset="0"/>
              </a:rPr>
              <a:t>“Yöntemler” kısmı ise ölçümlerin ve hesaplamaların nasıl yapıldığını ve verilerin nasıl analiz edildiğini ifade eder.</a:t>
            </a:r>
          </a:p>
        </p:txBody>
      </p:sp>
    </p:spTree>
    <p:extLst>
      <p:ext uri="{BB962C8B-B14F-4D97-AF65-F5344CB8AC3E}">
        <p14:creationId xmlns:p14="http://schemas.microsoft.com/office/powerpoint/2010/main" val="319794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5DD33E1C-D592-4797-9A83-3E2FE083F3AE}"/>
              </a:ext>
            </a:extLst>
          </p:cNvPr>
          <p:cNvSpPr txBox="1"/>
          <p:nvPr/>
        </p:nvSpPr>
        <p:spPr>
          <a:xfrm>
            <a:off x="505237" y="805973"/>
            <a:ext cx="10449808" cy="4653646"/>
          </a:xfrm>
          <a:prstGeom prst="rect">
            <a:avLst/>
          </a:prstGeom>
          <a:noFill/>
        </p:spPr>
        <p:txBody>
          <a:bodyPr wrap="square">
            <a:spAutoFit/>
          </a:bodyPr>
          <a:lstStyle/>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Bu bölümlerin gelişigüzel bir şekilde verilmesi karmaşıklık ve belirsizliklere sebep olabileceği için yukarıda maddeler halinde belirtilen açıklamalara dikkatli bir şekilde yer verilmelidir.</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Ancak bunları aşırı derecede detaylara boğarak verilmesi rahatsız edici olabilir. Bazı durumlarda ise birtakım detayların verilmesi kaçınılmaz olabilmektedir. Bu durumlarda Ek Bilgi (</a:t>
            </a:r>
            <a:r>
              <a:rPr lang="tr-TR" sz="2000" b="0" i="0" dirty="0" err="1">
                <a:solidFill>
                  <a:srgbClr val="000000"/>
                </a:solidFill>
                <a:effectLst/>
                <a:latin typeface="Times New Roman" panose="02020603050405020304" pitchFamily="18" charset="0"/>
                <a:cs typeface="Times New Roman" panose="02020603050405020304" pitchFamily="18" charset="0"/>
              </a:rPr>
              <a:t>Supplementary</a:t>
            </a:r>
            <a:r>
              <a:rPr lang="tr-TR" sz="2000" b="0" i="0" dirty="0">
                <a:solidFill>
                  <a:srgbClr val="000000"/>
                </a:solidFill>
                <a:effectLst/>
                <a:latin typeface="Times New Roman" panose="02020603050405020304" pitchFamily="18" charset="0"/>
                <a:cs typeface="Times New Roman" panose="02020603050405020304" pitchFamily="18" charset="0"/>
              </a:rPr>
              <a:t> Information) olarak verilmesi makalenin akışı açısından daha uygun olacaktır.</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Detaylar verilecekse her bir yöntem ayrı başlıklar altında verilmesi daha anlaşılır olmasını sağlayacaktır.</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Eğer ki çalışmada insan veya hayvan deneklerle çalışılmışsa, çalışma protokolünün </a:t>
            </a:r>
            <a:r>
              <a:rPr lang="tr-TR" sz="2000" b="1" i="0" u="none" strike="noStrike" dirty="0">
                <a:solidFill>
                  <a:schemeClr val="accent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etik ilkelere uyduğunu</a:t>
            </a:r>
            <a:r>
              <a:rPr lang="tr-TR" sz="2000" b="0" i="0" dirty="0">
                <a:solidFill>
                  <a:schemeClr val="accent1"/>
                </a:solidFill>
                <a:effectLst/>
                <a:latin typeface="Times New Roman" panose="02020603050405020304" pitchFamily="18" charset="0"/>
                <a:cs typeface="Times New Roman" panose="02020603050405020304" pitchFamily="18" charset="0"/>
              </a:rPr>
              <a:t> </a:t>
            </a:r>
            <a:r>
              <a:rPr lang="tr-TR" sz="2000" b="0" i="0" dirty="0">
                <a:solidFill>
                  <a:srgbClr val="000000"/>
                </a:solidFill>
                <a:effectLst/>
                <a:latin typeface="Times New Roman" panose="02020603050405020304" pitchFamily="18" charset="0"/>
                <a:cs typeface="Times New Roman" panose="02020603050405020304" pitchFamily="18" charset="0"/>
              </a:rPr>
              <a:t>belirlediğine dair bir beyan olmalıdır. Bu tür bir onay olmadan, hiçbir araştırma projesi gerçekleştiremez ve çalışmanızı saygın hakemli bilim dergilerinde yayınlanamazsınız.</a:t>
            </a:r>
          </a:p>
        </p:txBody>
      </p:sp>
    </p:spTree>
    <p:extLst>
      <p:ext uri="{BB962C8B-B14F-4D97-AF65-F5344CB8AC3E}">
        <p14:creationId xmlns:p14="http://schemas.microsoft.com/office/powerpoint/2010/main" val="270245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186E3BE6-10A6-4A0A-AA2D-8911EED19B97}"/>
              </a:ext>
            </a:extLst>
          </p:cNvPr>
          <p:cNvSpPr txBox="1"/>
          <p:nvPr/>
        </p:nvSpPr>
        <p:spPr>
          <a:xfrm>
            <a:off x="131960" y="88780"/>
            <a:ext cx="11091864" cy="6500306"/>
          </a:xfrm>
          <a:prstGeom prst="rect">
            <a:avLst/>
          </a:prstGeom>
          <a:noFill/>
        </p:spPr>
        <p:txBody>
          <a:bodyPr wrap="square">
            <a:spAutoFit/>
          </a:bodyPr>
          <a:lstStyle/>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Bilimsel makalede yöntem bölümünün içeriği olarak biraz daha detay vermek gerekirse;</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Belirli teknik özellikler, miktarlar ve hazırlama kaynağı veya yöntemi</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Kullanılan ekipmanı tanımı ve ilgili olduğu yerde gerekirse resim/şekil</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Akıllarda soru işareti bırakmayacak şekilde okuyucu için “Nasıl” ve “Ne kadar” ile ilgili soruların cevapları</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Çok sayıda veri kullanılıyorsa, okuyucunun daha kolay anlayıp karşılaştırma yapabilmesi için tablolar</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gibi bilgiler yer almalıdır.</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Tüm bunların yanında kaçınılması gereken bazı noktalar da vardır. Bunlardan bazıları;</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Yöntem bölümüne sonuçları dahil etmek</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Tekrarlanabilirliği ya da geçerliliğini sağlamak için aşırı detaylar eklemek</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Ticari ürünlere gereksiz referans vermek</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“Tescilli” ürünlere veya okuyucu tarafından kullanılamayan işlemlere referans vermek</a:t>
            </a:r>
          </a:p>
          <a:p>
            <a:pPr algn="just" fontAlgn="base">
              <a:lnSpc>
                <a:spcPct val="150000"/>
              </a:lnSpc>
            </a:pPr>
            <a:r>
              <a:rPr lang="tr-TR" sz="2000" b="1" i="0" u="none" strike="noStrike" dirty="0">
                <a:solidFill>
                  <a:schemeClr val="accent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Bilimsel makalenizi hazırlarken</a:t>
            </a:r>
            <a:r>
              <a:rPr lang="tr-TR" sz="2000" b="0" i="0" dirty="0">
                <a:solidFill>
                  <a:schemeClr val="accent1"/>
                </a:solidFill>
                <a:effectLst/>
                <a:latin typeface="Times New Roman" panose="02020603050405020304" pitchFamily="18" charset="0"/>
                <a:cs typeface="Times New Roman" panose="02020603050405020304" pitchFamily="18" charset="0"/>
              </a:rPr>
              <a:t> </a:t>
            </a:r>
            <a:r>
              <a:rPr lang="tr-TR" sz="2000" b="0" i="0" dirty="0">
                <a:solidFill>
                  <a:srgbClr val="000000"/>
                </a:solidFill>
                <a:effectLst/>
                <a:latin typeface="Times New Roman" panose="02020603050405020304" pitchFamily="18" charset="0"/>
                <a:cs typeface="Times New Roman" panose="02020603050405020304" pitchFamily="18" charset="0"/>
              </a:rPr>
              <a:t>göndermeyi düşündüğünüz derginin Yazarlar için kılavuzu (</a:t>
            </a:r>
            <a:r>
              <a:rPr lang="tr-TR" sz="2000" b="0" i="0" dirty="0" err="1">
                <a:solidFill>
                  <a:srgbClr val="000000"/>
                </a:solidFill>
                <a:effectLst/>
                <a:latin typeface="Times New Roman" panose="02020603050405020304" pitchFamily="18" charset="0"/>
                <a:cs typeface="Times New Roman" panose="02020603050405020304" pitchFamily="18" charset="0"/>
              </a:rPr>
              <a:t>Guidelines</a:t>
            </a:r>
            <a:r>
              <a:rPr lang="tr-TR" sz="2000" b="0" i="0" dirty="0">
                <a:solidFill>
                  <a:srgbClr val="000000"/>
                </a:solidFill>
                <a:effectLst/>
                <a:latin typeface="Times New Roman" panose="02020603050405020304" pitchFamily="18" charset="0"/>
                <a:cs typeface="Times New Roman" panose="02020603050405020304" pitchFamily="18" charset="0"/>
              </a:rPr>
              <a:t> </a:t>
            </a:r>
            <a:r>
              <a:rPr lang="tr-TR" sz="2000" b="0" i="0" dirty="0" err="1">
                <a:solidFill>
                  <a:srgbClr val="000000"/>
                </a:solidFill>
                <a:effectLst/>
                <a:latin typeface="Times New Roman" panose="02020603050405020304" pitchFamily="18" charset="0"/>
                <a:cs typeface="Times New Roman" panose="02020603050405020304" pitchFamily="18" charset="0"/>
              </a:rPr>
              <a:t>for</a:t>
            </a:r>
            <a:r>
              <a:rPr lang="tr-TR" sz="2000" b="0" i="0" dirty="0">
                <a:solidFill>
                  <a:srgbClr val="000000"/>
                </a:solidFill>
                <a:effectLst/>
                <a:latin typeface="Times New Roman" panose="02020603050405020304" pitchFamily="18" charset="0"/>
                <a:cs typeface="Times New Roman" panose="02020603050405020304" pitchFamily="18" charset="0"/>
              </a:rPr>
              <a:t> </a:t>
            </a:r>
            <a:r>
              <a:rPr lang="tr-TR" sz="2000" b="0" i="0" dirty="0" err="1">
                <a:solidFill>
                  <a:srgbClr val="000000"/>
                </a:solidFill>
                <a:effectLst/>
                <a:latin typeface="Times New Roman" panose="02020603050405020304" pitchFamily="18" charset="0"/>
                <a:cs typeface="Times New Roman" panose="02020603050405020304" pitchFamily="18" charset="0"/>
              </a:rPr>
              <a:t>Authors</a:t>
            </a:r>
            <a:r>
              <a:rPr lang="tr-TR" sz="2000" b="0" i="0" dirty="0">
                <a:solidFill>
                  <a:srgbClr val="000000"/>
                </a:solidFill>
                <a:effectLst/>
                <a:latin typeface="Times New Roman" panose="02020603050405020304" pitchFamily="18" charset="0"/>
                <a:cs typeface="Times New Roman" panose="02020603050405020304" pitchFamily="18" charset="0"/>
              </a:rPr>
              <a:t>) dikkatli bir şekilde incelemeniz </a:t>
            </a:r>
            <a:r>
              <a:rPr lang="tr-TR" sz="2000" b="1" i="0" u="none" strike="noStrike" dirty="0">
                <a:solidFill>
                  <a:schemeClr val="accent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bilimsel makalenizin reddedilme</a:t>
            </a:r>
            <a:r>
              <a:rPr lang="tr-TR" sz="2000" b="0" i="0" dirty="0">
                <a:solidFill>
                  <a:schemeClr val="accent1"/>
                </a:solidFill>
                <a:effectLst/>
                <a:latin typeface="Times New Roman" panose="02020603050405020304" pitchFamily="18" charset="0"/>
                <a:cs typeface="Times New Roman" panose="02020603050405020304" pitchFamily="18" charset="0"/>
              </a:rPr>
              <a:t> </a:t>
            </a:r>
            <a:r>
              <a:rPr lang="tr-TR" sz="2000" b="0" i="0" dirty="0">
                <a:solidFill>
                  <a:srgbClr val="000000"/>
                </a:solidFill>
                <a:effectLst/>
                <a:latin typeface="Times New Roman" panose="02020603050405020304" pitchFamily="18" charset="0"/>
                <a:cs typeface="Times New Roman" panose="02020603050405020304" pitchFamily="18" charset="0"/>
              </a:rPr>
              <a:t>ihtimalini düşürecektir.</a:t>
            </a:r>
          </a:p>
        </p:txBody>
      </p:sp>
    </p:spTree>
    <p:extLst>
      <p:ext uri="{BB962C8B-B14F-4D97-AF65-F5344CB8AC3E}">
        <p14:creationId xmlns:p14="http://schemas.microsoft.com/office/powerpoint/2010/main" val="81089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nzara">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1194</TotalTime>
  <Words>1597</Words>
  <Application>Microsoft Office PowerPoint</Application>
  <PresentationFormat>Geniş ekran</PresentationFormat>
  <Paragraphs>115</Paragraphs>
  <Slides>18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18</vt:i4>
      </vt:variant>
    </vt:vector>
  </HeadingPairs>
  <TitlesOfParts>
    <vt:vector size="25" baseType="lpstr">
      <vt:lpstr>Arial</vt:lpstr>
      <vt:lpstr>Calibri</vt:lpstr>
      <vt:lpstr>Century Schoolbook</vt:lpstr>
      <vt:lpstr>Inder</vt:lpstr>
      <vt:lpstr>Times New Roman</vt:lpstr>
      <vt:lpstr>Wingdings 2</vt:lpstr>
      <vt:lpstr>Manzara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 Hazırlama Kılavuzu</dc:title>
  <dc:creator>Zafer CÖMERT</dc:creator>
  <cp:lastModifiedBy>Samsun Üniversitesi</cp:lastModifiedBy>
  <cp:revision>46</cp:revision>
  <dcterms:created xsi:type="dcterms:W3CDTF">2019-09-08T05:36:03Z</dcterms:created>
  <dcterms:modified xsi:type="dcterms:W3CDTF">2022-11-22T06:43:16Z</dcterms:modified>
</cp:coreProperties>
</file>