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handoutMasterIdLst>
    <p:handoutMasterId r:id="rId25"/>
  </p:handoutMasterIdLst>
  <p:sldIdLst>
    <p:sldId id="256" r:id="rId2"/>
    <p:sldId id="270" r:id="rId3"/>
    <p:sldId id="272" r:id="rId4"/>
    <p:sldId id="273" r:id="rId5"/>
    <p:sldId id="274" r:id="rId6"/>
    <p:sldId id="271"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Keleş" initials="İK" lastIdx="1" clrIdx="0">
    <p:extLst>
      <p:ext uri="{19B8F6BF-5375-455C-9EA6-DF929625EA0E}">
        <p15:presenceInfo xmlns:p15="http://schemas.microsoft.com/office/powerpoint/2012/main" userId="S::ibrahim.keles@amasya.edu.tr::dfe28865-f4dc-44b9-87c1-ceaa2ec27d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88FC9AE-793D-480C-859F-5BD5DF8547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a:extLst>
              <a:ext uri="{FF2B5EF4-FFF2-40B4-BE49-F238E27FC236}">
                <a16:creationId xmlns:a16="http://schemas.microsoft.com/office/drawing/2014/main" id="{2D8878BE-0358-4BFD-8B56-B9C2A9C8B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C7B2B5-7797-4F6F-B468-D730F0A89072}" type="datetimeFigureOut">
              <a:rPr lang="en-US" smtClean="0"/>
              <a:t>11/22/2022</a:t>
            </a:fld>
            <a:endParaRPr lang="en-US"/>
          </a:p>
        </p:txBody>
      </p:sp>
      <p:sp>
        <p:nvSpPr>
          <p:cNvPr id="4" name="Alt Bilgi Yer Tutucusu 3">
            <a:extLst>
              <a:ext uri="{FF2B5EF4-FFF2-40B4-BE49-F238E27FC236}">
                <a16:creationId xmlns:a16="http://schemas.microsoft.com/office/drawing/2014/main" id="{24317B38-D2C5-41DF-BEF3-C56F7E5EB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5" name="Slayt Numarası Yer Tutucusu 4">
            <a:extLst>
              <a:ext uri="{FF2B5EF4-FFF2-40B4-BE49-F238E27FC236}">
                <a16:creationId xmlns:a16="http://schemas.microsoft.com/office/drawing/2014/main" id="{2F931493-20CF-4EFA-9C74-5E2979AE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ADB91-4852-4403-AE63-F1A905A7A7E8}" type="slidenum">
              <a:rPr lang="en-US" smtClean="0"/>
              <a:t>‹#›</a:t>
            </a:fld>
            <a:endParaRPr lang="en-US"/>
          </a:p>
        </p:txBody>
      </p:sp>
    </p:spTree>
    <p:extLst>
      <p:ext uri="{BB962C8B-B14F-4D97-AF65-F5344CB8AC3E}">
        <p14:creationId xmlns:p14="http://schemas.microsoft.com/office/powerpoint/2010/main" val="32294154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C4C-69CA-4F35-A711-85F3BCADB051}" type="datetimeFigureOut">
              <a:rPr lang="en-US" smtClean="0"/>
              <a:t>11/22/2022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1D1C3-A8DB-476B-95A4-F708141AD699}" type="slidenum">
              <a:rPr lang="en-US" smtClean="0"/>
              <a:t>‹#›</a:t>
            </a:fld>
            <a:endParaRPr lang="en-US"/>
          </a:p>
        </p:txBody>
      </p:sp>
    </p:spTree>
    <p:extLst>
      <p:ext uri="{BB962C8B-B14F-4D97-AF65-F5344CB8AC3E}">
        <p14:creationId xmlns:p14="http://schemas.microsoft.com/office/powerpoint/2010/main" val="19630722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01AC6D-D75E-479B-8E41-0C3963453987}" type="datetime1">
              <a:rPr lang="tr-TR" smtClean="0"/>
              <a:t>22.11.2022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7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D726CB-35A9-4D82-9FF8-2E4CFC504CC2}" type="datetime1">
              <a:rPr lang="tr-TR" smtClean="0"/>
              <a:t>22.11.2022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117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68F86F-C726-4847-ABDE-6DBF7851D9AC}" type="datetime1">
              <a:rPr lang="tr-TR" smtClean="0"/>
              <a:t>22.11.2022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40677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CBA05D-23E3-4227-A892-13BFCEFE772D}" type="datetime1">
              <a:rPr lang="tr-TR" smtClean="0"/>
              <a:t>22.11.2022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92274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FFF6BF0-5802-4276-8CE3-DECB3C6A3A1D}" type="datetime1">
              <a:rPr lang="tr-TR" smtClean="0"/>
              <a:t>22.11.2022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98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1C13705-CBCD-4881-A76D-20B994B6DE04}" type="datetime1">
              <a:rPr lang="tr-TR" smtClean="0"/>
              <a:t>22.11.2022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9452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A4BA1B-6522-463B-A9FB-5B0012F32C44}" type="datetime1">
              <a:rPr lang="tr-TR" smtClean="0"/>
              <a:t>22.11.2022</a:t>
            </a:fld>
            <a:endParaRPr lang="en-US"/>
          </a:p>
        </p:txBody>
      </p:sp>
      <p:sp>
        <p:nvSpPr>
          <p:cNvPr id="8" name="Footer Placeholder 7"/>
          <p:cNvSpPr>
            <a:spLocks noGrp="1"/>
          </p:cNvSpPr>
          <p:nvPr>
            <p:ph type="ftr" sz="quarter" idx="11"/>
          </p:nvPr>
        </p:nvSpPr>
        <p:spPr/>
        <p:txBody>
          <a:bodyPr/>
          <a:lstStyle/>
          <a:p>
            <a:r>
              <a:rPr lang="en-US"/>
              <a:t>Samsun Üniversitesi Uzaktan Eğitim Uygulama ve Araştırma Merkezi</a:t>
            </a:r>
          </a:p>
        </p:txBody>
      </p:sp>
      <p:sp>
        <p:nvSpPr>
          <p:cNvPr id="9" name="Slide Number Placeholder 8"/>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8097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433A4B-877E-47EF-ACA0-0EF0C634A5AA}" type="datetime1">
              <a:rPr lang="tr-TR" smtClean="0"/>
              <a:t>22.11.2022</a:t>
            </a:fld>
            <a:endParaRPr lang="en-US"/>
          </a:p>
        </p:txBody>
      </p:sp>
      <p:sp>
        <p:nvSpPr>
          <p:cNvPr id="4" name="Footer Placeholder 3"/>
          <p:cNvSpPr>
            <a:spLocks noGrp="1"/>
          </p:cNvSpPr>
          <p:nvPr>
            <p:ph type="ftr" sz="quarter" idx="11"/>
          </p:nvPr>
        </p:nvSpPr>
        <p:spPr/>
        <p:txBody>
          <a:bodyPr/>
          <a:lstStyle/>
          <a:p>
            <a:r>
              <a:rPr lang="en-US"/>
              <a:t>Samsun Üniversitesi Uzaktan Eğitim Uygulama ve Araştırma Merkezi</a:t>
            </a:r>
          </a:p>
        </p:txBody>
      </p:sp>
      <p:sp>
        <p:nvSpPr>
          <p:cNvPr id="5" name="Slide Number Placeholder 4"/>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18805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019E4-380A-4526-9177-629CA536D0BB}" type="datetime1">
              <a:rPr lang="tr-TR" smtClean="0"/>
              <a:t>22.11.2022</a:t>
            </a:fld>
            <a:endParaRPr lang="en-US"/>
          </a:p>
        </p:txBody>
      </p:sp>
      <p:sp>
        <p:nvSpPr>
          <p:cNvPr id="3" name="Footer Placeholder 2"/>
          <p:cNvSpPr>
            <a:spLocks noGrp="1"/>
          </p:cNvSpPr>
          <p:nvPr>
            <p:ph type="ftr" sz="quarter" idx="11"/>
          </p:nvPr>
        </p:nvSpPr>
        <p:spPr/>
        <p:txBody>
          <a:bodyPr/>
          <a:lstStyle/>
          <a:p>
            <a:r>
              <a:rPr lang="en-US"/>
              <a:t>Samsun Üniversitesi Uzaktan Eğitim Uygulama ve Araştırma Merkezi</a:t>
            </a:r>
          </a:p>
        </p:txBody>
      </p:sp>
      <p:sp>
        <p:nvSpPr>
          <p:cNvPr id="4" name="Slide Number Placeholder 3"/>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806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82CB191-83CF-4325-940B-179F2E0C1762}" type="datetime1">
              <a:rPr lang="tr-TR" smtClean="0"/>
              <a:t>22.11.2022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70627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9CE3C2-DA00-4E7B-A67C-0BAB5C9AE74E}" type="datetime1">
              <a:rPr lang="tr-TR" smtClean="0"/>
              <a:t>22.11.2022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302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A9E9FAC-FDBA-42A3-89F9-6391DA301422}" type="datetime1">
              <a:rPr lang="tr-TR" smtClean="0"/>
              <a:t>22.11.2022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7D468D8-26F9-4F97-AB6F-1957610B0A44}" type="slidenum">
              <a:rPr lang="en-US" smtClean="0"/>
              <a:t>‹#›</a:t>
            </a:fld>
            <a:endParaRPr lang="en-US"/>
          </a:p>
        </p:txBody>
      </p:sp>
    </p:spTree>
    <p:extLst>
      <p:ext uri="{BB962C8B-B14F-4D97-AF65-F5344CB8AC3E}">
        <p14:creationId xmlns:p14="http://schemas.microsoft.com/office/powerpoint/2010/main" val="856146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seyin.demir@samsun.edu.t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ibrahim.keles@samsun.edu.t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85EA25-BB2B-4EFE-8859-812B66892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99" y="1879876"/>
            <a:ext cx="2038350" cy="2048610"/>
          </a:xfrm>
          <a:prstGeom prst="rect">
            <a:avLst/>
          </a:prstGeom>
          <a:noFill/>
          <a:extLst>
            <a:ext uri="{909E8E84-426E-40DD-AFC4-6F175D3DCCD1}">
              <a14:hiddenFill xmlns:a14="http://schemas.microsoft.com/office/drawing/2010/main">
                <a:solidFill>
                  <a:srgbClr val="FFFFFF"/>
                </a:solidFill>
              </a14:hiddenFill>
            </a:ext>
          </a:extLst>
        </p:spPr>
      </p:pic>
      <p:sp>
        <p:nvSpPr>
          <p:cNvPr id="11" name="Alt Başlık 2">
            <a:extLst>
              <a:ext uri="{FF2B5EF4-FFF2-40B4-BE49-F238E27FC236}">
                <a16:creationId xmlns:a16="http://schemas.microsoft.com/office/drawing/2014/main" id="{52F73BF7-0A94-4CCA-ABEB-496C619B125B}"/>
              </a:ext>
            </a:extLst>
          </p:cNvPr>
          <p:cNvSpPr txBox="1">
            <a:spLocks/>
          </p:cNvSpPr>
          <p:nvPr/>
        </p:nvSpPr>
        <p:spPr>
          <a:xfrm>
            <a:off x="1524000" y="6584950"/>
            <a:ext cx="9144000" cy="2730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1200" b="1" dirty="0">
                <a:solidFill>
                  <a:schemeClr val="accent1">
                    <a:lumMod val="50000"/>
                  </a:schemeClr>
                </a:solidFill>
              </a:rPr>
              <a:t>Son Güncelleme: </a:t>
            </a:r>
            <a:fld id="{3D78097A-9BA3-40D0-AF44-260CB88CBCEB}" type="datetime1">
              <a:rPr lang="tr-TR" sz="1200" b="1" smtClean="0">
                <a:solidFill>
                  <a:schemeClr val="accent1">
                    <a:lumMod val="50000"/>
                  </a:schemeClr>
                </a:solidFill>
              </a:rPr>
              <a:t>22.11.2022</a:t>
            </a:fld>
            <a:endParaRPr lang="en-US" sz="1200" b="1" dirty="0">
              <a:solidFill>
                <a:schemeClr val="accent1">
                  <a:lumMod val="50000"/>
                </a:schemeClr>
              </a:solidFill>
            </a:endParaRPr>
          </a:p>
        </p:txBody>
      </p:sp>
      <p:sp>
        <p:nvSpPr>
          <p:cNvPr id="8" name="Metin kutusu 7">
            <a:extLst>
              <a:ext uri="{FF2B5EF4-FFF2-40B4-BE49-F238E27FC236}">
                <a16:creationId xmlns:a16="http://schemas.microsoft.com/office/drawing/2014/main" id="{1DB1AAD4-32FD-4817-9FB1-400DBF610A7B}"/>
              </a:ext>
            </a:extLst>
          </p:cNvPr>
          <p:cNvSpPr txBox="1"/>
          <p:nvPr/>
        </p:nvSpPr>
        <p:spPr>
          <a:xfrm>
            <a:off x="488274" y="6163540"/>
            <a:ext cx="11647502" cy="461665"/>
          </a:xfrm>
          <a:prstGeom prst="rect">
            <a:avLst/>
          </a:prstGeom>
          <a:noFill/>
        </p:spPr>
        <p:txBody>
          <a:bodyPr wrap="square">
            <a:spAutoFit/>
          </a:bodyPr>
          <a:lstStyle/>
          <a:p>
            <a:pPr algn="just"/>
            <a:r>
              <a:rPr lang="tr-TR" sz="1200" b="1" i="1" dirty="0">
                <a:solidFill>
                  <a:schemeClr val="accent1">
                    <a:lumMod val="50000"/>
                  </a:schemeClr>
                </a:solidFill>
                <a:latin typeface="Times New Roman" panose="02020603050405020304" pitchFamily="18" charset="0"/>
                <a:cs typeface="Times New Roman" panose="02020603050405020304" pitchFamily="18" charset="0"/>
              </a:rPr>
              <a:t>Bu notlar Samsun Üniversitesi Mühendislik Fakültesi Yazılım Mühendisliği Bölümünde verilen MYAZ601 Bilimsel Araştırma Yöntemleri dersi için çeşitli kaynaklardan derlenerek hazırlanmıştır. Bu kaynaklar Referanslar bölümünde listelenmiştir. Herhangi bir şekilde orijinallik iddiası ve yayın niteliği yoktur. Sadece eğitim amaçlı ders notları niteliğindedir. </a:t>
            </a:r>
            <a:endParaRPr lang="tr-TR"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9F74795C-7F31-4723-8839-6478BFFA8C49}"/>
              </a:ext>
            </a:extLst>
          </p:cNvPr>
          <p:cNvSpPr txBox="1"/>
          <p:nvPr/>
        </p:nvSpPr>
        <p:spPr>
          <a:xfrm>
            <a:off x="2795805" y="198413"/>
            <a:ext cx="6097772" cy="1569660"/>
          </a:xfrm>
          <a:prstGeom prst="rect">
            <a:avLst/>
          </a:prstGeom>
          <a:noFill/>
        </p:spPr>
        <p:txBody>
          <a:bodyPr wrap="square">
            <a:spAutoFit/>
          </a:bodyPr>
          <a:lstStyle/>
          <a:p>
            <a:pPr algn="ctr"/>
            <a:r>
              <a:rPr lang="tr-TR" sz="3600" b="1" dirty="0">
                <a:solidFill>
                  <a:schemeClr val="accent1">
                    <a:lumMod val="50000"/>
                  </a:schemeClr>
                </a:solidFill>
                <a:latin typeface="Times New Roman" panose="02020603050405020304" pitchFamily="18" charset="0"/>
                <a:cs typeface="Times New Roman" panose="02020603050405020304" pitchFamily="18" charset="0"/>
              </a:rPr>
              <a:t>Samsun Üniversitesi </a:t>
            </a:r>
          </a:p>
          <a:p>
            <a:pPr algn="ctr"/>
            <a:r>
              <a:rPr lang="tr-TR" sz="3200" b="1" dirty="0">
                <a:solidFill>
                  <a:schemeClr val="accent1">
                    <a:lumMod val="50000"/>
                  </a:schemeClr>
                </a:solidFill>
                <a:latin typeface="Times New Roman" panose="02020603050405020304" pitchFamily="18" charset="0"/>
                <a:cs typeface="Times New Roman" panose="02020603050405020304" pitchFamily="18" charset="0"/>
              </a:rPr>
              <a:t>Mühendislik Fakültesi </a:t>
            </a:r>
          </a:p>
          <a:p>
            <a:pPr algn="ctr"/>
            <a:r>
              <a:rPr lang="tr-TR" sz="2800" b="1" dirty="0">
                <a:solidFill>
                  <a:schemeClr val="accent1">
                    <a:lumMod val="50000"/>
                  </a:schemeClr>
                </a:solidFill>
                <a:latin typeface="Times New Roman" panose="02020603050405020304" pitchFamily="18" charset="0"/>
                <a:cs typeface="Times New Roman" panose="02020603050405020304" pitchFamily="18" charset="0"/>
              </a:rPr>
              <a:t>Yazılım Mühendisliği Bölümü</a:t>
            </a:r>
          </a:p>
        </p:txBody>
      </p:sp>
      <p:sp>
        <p:nvSpPr>
          <p:cNvPr id="10" name="Unvan 1">
            <a:extLst>
              <a:ext uri="{FF2B5EF4-FFF2-40B4-BE49-F238E27FC236}">
                <a16:creationId xmlns:a16="http://schemas.microsoft.com/office/drawing/2014/main" id="{DEA5802A-680F-47C5-A052-56983B22681A}"/>
              </a:ext>
            </a:extLst>
          </p:cNvPr>
          <p:cNvSpPr txBox="1">
            <a:spLocks/>
          </p:cNvSpPr>
          <p:nvPr/>
        </p:nvSpPr>
        <p:spPr>
          <a:xfrm>
            <a:off x="1994632" y="2109621"/>
            <a:ext cx="7700115" cy="2048610"/>
          </a:xfrm>
          <a:prstGeom prst="rect">
            <a:avLst/>
          </a:prstGeom>
        </p:spPr>
        <p:txBody>
          <a:bodyPr vert="horz" lIns="91440" tIns="45720" rIns="91440" bIns="45720" rtlCol="0" anchor="t">
            <a:noAutofit/>
          </a:bodyPr>
          <a:lstStyle>
            <a:lvl1pPr algn="l" defTabSz="457200" rtl="0" eaLnBrk="1" latinLnBrk="0" hangingPunct="1">
              <a:spcBef>
                <a:spcPct val="0"/>
              </a:spcBef>
              <a:buNone/>
              <a:defRPr lang="tr-TR" sz="4200" b="0" i="0" kern="1200">
                <a:solidFill>
                  <a:schemeClr val="tx2"/>
                </a:solidFill>
                <a:latin typeface="+mj-lt"/>
                <a:ea typeface="+mj-ea"/>
                <a:cs typeface="+mj-cs"/>
              </a:defRPr>
            </a:lvl1pPr>
            <a:lvl2pPr eaLnBrk="1" latinLnBrk="0" hangingPunct="1">
              <a:defRPr lang="tr-TR">
                <a:solidFill>
                  <a:schemeClr val="tx2"/>
                </a:solidFill>
              </a:defRPr>
            </a:lvl2pPr>
            <a:lvl3pPr eaLnBrk="1" latinLnBrk="0" hangingPunct="1">
              <a:defRPr lang="tr-TR">
                <a:solidFill>
                  <a:schemeClr val="tx2"/>
                </a:solidFill>
              </a:defRPr>
            </a:lvl3pPr>
            <a:lvl4pPr eaLnBrk="1" latinLnBrk="0" hangingPunct="1">
              <a:defRPr lang="tr-TR">
                <a:solidFill>
                  <a:schemeClr val="tx2"/>
                </a:solidFill>
              </a:defRPr>
            </a:lvl4pPr>
            <a:lvl5pPr eaLnBrk="1" latinLnBrk="0" hangingPunct="1">
              <a:defRPr lang="tr-TR">
                <a:solidFill>
                  <a:schemeClr val="tx2"/>
                </a:solidFill>
              </a:defRPr>
            </a:lvl5pPr>
            <a:lvl6pPr eaLnBrk="1" latinLnBrk="0" hangingPunct="1">
              <a:defRPr lang="tr-TR">
                <a:solidFill>
                  <a:schemeClr val="tx2"/>
                </a:solidFill>
              </a:defRPr>
            </a:lvl6pPr>
            <a:lvl7pPr eaLnBrk="1" latinLnBrk="0" hangingPunct="1">
              <a:defRPr lang="tr-TR">
                <a:solidFill>
                  <a:schemeClr val="tx2"/>
                </a:solidFill>
              </a:defRPr>
            </a:lvl7pPr>
            <a:lvl8pPr eaLnBrk="1" latinLnBrk="0" hangingPunct="1">
              <a:defRPr lang="tr-TR">
                <a:solidFill>
                  <a:schemeClr val="tx2"/>
                </a:solidFill>
              </a:defRPr>
            </a:lvl8pPr>
            <a:lvl9pPr eaLnBrk="1" latinLnBrk="0" hangingPunct="1">
              <a:defRPr lang="tr-TR">
                <a:solidFill>
                  <a:schemeClr val="tx2"/>
                </a:solidFill>
              </a:defRPr>
            </a:lvl9pPr>
          </a:lstStyle>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MYAZ601 Bilimsel Araştırma Yöntemleri</a:t>
            </a:r>
          </a:p>
          <a:p>
            <a:pPr algn="ctr">
              <a:lnSpc>
                <a:spcPct val="150000"/>
              </a:lnSpc>
            </a:pPr>
            <a:r>
              <a:rPr lang="tr-TR" sz="2400" b="1" dirty="0">
                <a:solidFill>
                  <a:srgbClr val="4472C4">
                    <a:lumMod val="50000"/>
                  </a:srgbClr>
                </a:solidFill>
                <a:latin typeface="Times New Roman" panose="02020603050405020304" pitchFamily="18" charset="0"/>
                <a:cs typeface="Times New Roman" panose="02020603050405020304" pitchFamily="18" charset="0"/>
              </a:rPr>
              <a:t>Makale Yazımı - III (Tartışma ve Giriş)</a:t>
            </a:r>
          </a:p>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7. HAFTA</a:t>
            </a:r>
          </a:p>
        </p:txBody>
      </p:sp>
      <p:sp>
        <p:nvSpPr>
          <p:cNvPr id="12" name="Metin kutusu 11">
            <a:extLst>
              <a:ext uri="{FF2B5EF4-FFF2-40B4-BE49-F238E27FC236}">
                <a16:creationId xmlns:a16="http://schemas.microsoft.com/office/drawing/2014/main" id="{4149F913-D770-420D-9156-25C7A66A22CF}"/>
              </a:ext>
            </a:extLst>
          </p:cNvPr>
          <p:cNvSpPr txBox="1"/>
          <p:nvPr/>
        </p:nvSpPr>
        <p:spPr>
          <a:xfrm>
            <a:off x="3072382" y="4980809"/>
            <a:ext cx="5544616" cy="461665"/>
          </a:xfrm>
          <a:prstGeom prst="rect">
            <a:avLst/>
          </a:prstGeom>
          <a:noFill/>
        </p:spPr>
        <p:txBody>
          <a:bodyPr wrap="square" rtlCol="0">
            <a:spAutoFit/>
          </a:bodyPr>
          <a:lstStyle/>
          <a:p>
            <a:pPr algn="ctr"/>
            <a:r>
              <a:rPr lang="tr-TR" sz="2400" b="1" dirty="0">
                <a:solidFill>
                  <a:schemeClr val="accent1">
                    <a:lumMod val="50000"/>
                  </a:schemeClr>
                </a:solidFill>
                <a:latin typeface="Times New Roman" panose="02020603050405020304" pitchFamily="18" charset="0"/>
                <a:cs typeface="Times New Roman" panose="02020603050405020304" pitchFamily="18" charset="0"/>
              </a:rPr>
              <a:t>Prof. Dr. Hüseyin Demir</a:t>
            </a:r>
          </a:p>
        </p:txBody>
      </p:sp>
      <p:sp>
        <p:nvSpPr>
          <p:cNvPr id="15" name="Metin kutusu 14">
            <a:extLst>
              <a:ext uri="{FF2B5EF4-FFF2-40B4-BE49-F238E27FC236}">
                <a16:creationId xmlns:a16="http://schemas.microsoft.com/office/drawing/2014/main" id="{9E59E7AC-87ED-45A9-ABD9-CDA5CA7B4CA8}"/>
              </a:ext>
            </a:extLst>
          </p:cNvPr>
          <p:cNvSpPr txBox="1"/>
          <p:nvPr/>
        </p:nvSpPr>
        <p:spPr>
          <a:xfrm>
            <a:off x="3072382" y="5412460"/>
            <a:ext cx="5544616" cy="707886"/>
          </a:xfrm>
          <a:prstGeom prst="rect">
            <a:avLst/>
          </a:prstGeom>
          <a:noFill/>
        </p:spPr>
        <p:txBody>
          <a:bodyPr wrap="square" rtlCol="0">
            <a:spAutoFit/>
          </a:bodyPr>
          <a:lstStyle/>
          <a:p>
            <a:pPr algn="ctr"/>
            <a:r>
              <a:rPr lang="tr-TR" sz="20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huseyin.demir@samsun.edu.tr</a:t>
            </a:r>
            <a:endParaRPr lang="tr-TR" sz="2000" b="1" dirty="0">
              <a:solidFill>
                <a:schemeClr val="tx2"/>
              </a:solidFill>
              <a:latin typeface="Times New Roman" panose="02020603050405020304" pitchFamily="18" charset="0"/>
              <a:cs typeface="Times New Roman" panose="02020603050405020304" pitchFamily="18" charset="0"/>
            </a:endParaRPr>
          </a:p>
          <a:p>
            <a:pPr algn="ctr"/>
            <a:r>
              <a:rPr lang="tr-TR" sz="2000" b="1" dirty="0">
                <a:solidFill>
                  <a:schemeClr val="tx2"/>
                </a:solidFill>
                <a:latin typeface="Times New Roman" panose="02020603050405020304" pitchFamily="18" charset="0"/>
                <a:cs typeface="Times New Roman" panose="02020603050405020304" pitchFamily="18" charset="0"/>
              </a:rPr>
              <a:t>uzem.samsun.edu.tr</a:t>
            </a:r>
          </a:p>
        </p:txBody>
      </p:sp>
    </p:spTree>
    <p:extLst>
      <p:ext uri="{BB962C8B-B14F-4D97-AF65-F5344CB8AC3E}">
        <p14:creationId xmlns:p14="http://schemas.microsoft.com/office/powerpoint/2010/main" val="9435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E5DAEA58-415C-443A-90F9-A41C55808A7F}"/>
              </a:ext>
            </a:extLst>
          </p:cNvPr>
          <p:cNvSpPr txBox="1"/>
          <p:nvPr/>
        </p:nvSpPr>
        <p:spPr>
          <a:xfrm>
            <a:off x="259396" y="172867"/>
            <a:ext cx="10875648" cy="707886"/>
          </a:xfrm>
          <a:prstGeom prst="rect">
            <a:avLst/>
          </a:prstGeom>
          <a:noFill/>
        </p:spPr>
        <p:txBody>
          <a:bodyPr wrap="square">
            <a:spAutoFit/>
          </a:bodyPr>
          <a:lstStyle/>
          <a:p>
            <a:pPr algn="just"/>
            <a:r>
              <a:rPr lang="tr-TR" sz="2000" b="0" i="0" dirty="0">
                <a:solidFill>
                  <a:srgbClr val="000000"/>
                </a:solidFill>
                <a:effectLst/>
                <a:latin typeface="Times New Roman" panose="02020603050405020304" pitchFamily="18" charset="0"/>
                <a:cs typeface="Times New Roman" panose="02020603050405020304" pitchFamily="18" charset="0"/>
              </a:rPr>
              <a:t>Bilimsel makalenizin tartışma bölümünde genel olarak kullanılan ifadeler/cümleler aşağıdaki tabloda verilmiştir. Bu ifadeleri/cümleleri kullanarak cümleler arasındaki bağlantıları sağlayabilirsiniz</a:t>
            </a:r>
            <a:endParaRPr lang="tr-TR" sz="2000" dirty="0">
              <a:latin typeface="Times New Roman" panose="02020603050405020304" pitchFamily="18" charset="0"/>
              <a:cs typeface="Times New Roman" panose="02020603050405020304" pitchFamily="18" charset="0"/>
            </a:endParaRPr>
          </a:p>
        </p:txBody>
      </p:sp>
      <p:graphicFrame>
        <p:nvGraphicFramePr>
          <p:cNvPr id="3" name="Tablo 2">
            <a:extLst>
              <a:ext uri="{FF2B5EF4-FFF2-40B4-BE49-F238E27FC236}">
                <a16:creationId xmlns:a16="http://schemas.microsoft.com/office/drawing/2014/main" id="{812D4EED-E840-498A-B313-D62980E6584A}"/>
              </a:ext>
            </a:extLst>
          </p:cNvPr>
          <p:cNvGraphicFramePr>
            <a:graphicFrameLocks noGrp="1"/>
          </p:cNvGraphicFramePr>
          <p:nvPr>
            <p:extLst>
              <p:ext uri="{D42A27DB-BD31-4B8C-83A1-F6EECF244321}">
                <p14:modId xmlns:p14="http://schemas.microsoft.com/office/powerpoint/2010/main" val="1668528163"/>
              </p:ext>
            </p:extLst>
          </p:nvPr>
        </p:nvGraphicFramePr>
        <p:xfrm>
          <a:off x="363985" y="917632"/>
          <a:ext cx="10537794" cy="5940252"/>
        </p:xfrm>
        <a:graphic>
          <a:graphicData uri="http://schemas.openxmlformats.org/drawingml/2006/table">
            <a:tbl>
              <a:tblPr/>
              <a:tblGrid>
                <a:gridCol w="5268897">
                  <a:extLst>
                    <a:ext uri="{9D8B030D-6E8A-4147-A177-3AD203B41FA5}">
                      <a16:colId xmlns:a16="http://schemas.microsoft.com/office/drawing/2014/main" val="2404720677"/>
                    </a:ext>
                  </a:extLst>
                </a:gridCol>
                <a:gridCol w="5268897">
                  <a:extLst>
                    <a:ext uri="{9D8B030D-6E8A-4147-A177-3AD203B41FA5}">
                      <a16:colId xmlns:a16="http://schemas.microsoft.com/office/drawing/2014/main" val="2545970480"/>
                    </a:ext>
                  </a:extLst>
                </a:gridCol>
              </a:tblGrid>
              <a:tr h="191089">
                <a:tc>
                  <a:txBody>
                    <a:bodyPr/>
                    <a:lstStyle/>
                    <a:p>
                      <a:pPr algn="l" fontAlgn="base"/>
                      <a:r>
                        <a:rPr lang="tr-TR" sz="1200" b="1" dirty="0">
                          <a:effectLst/>
                          <a:latin typeface="Times New Roman" panose="02020603050405020304" pitchFamily="18" charset="0"/>
                          <a:cs typeface="Times New Roman" panose="02020603050405020304" pitchFamily="18" charset="0"/>
                        </a:rPr>
                        <a:t>Amaç</a:t>
                      </a:r>
                    </a:p>
                  </a:txBody>
                  <a:tcPr marL="10422" marR="10422" marT="10422" marB="10422" anchor="ctr">
                    <a:lnL w="12700" cap="flat" cmpd="sng" algn="ctr">
                      <a:solidFill>
                        <a:srgbClr val="604DC7"/>
                      </a:solidFill>
                      <a:prstDash val="solid"/>
                      <a:round/>
                      <a:headEnd type="none" w="med" len="med"/>
                      <a:tailEnd type="none" w="med" len="med"/>
                    </a:lnL>
                    <a:lnR w="12700" cap="flat" cmpd="sng" algn="ctr">
                      <a:solidFill>
                        <a:srgbClr val="604BC7"/>
                      </a:solidFill>
                      <a:prstDash val="solid"/>
                      <a:round/>
                      <a:headEnd type="none" w="med" len="med"/>
                      <a:tailEnd type="none" w="med" len="med"/>
                    </a:lnR>
                    <a:lnT w="12700" cap="flat" cmpd="sng" algn="ctr">
                      <a:solidFill>
                        <a:srgbClr val="604DC7"/>
                      </a:solidFill>
                      <a:prstDash val="solid"/>
                      <a:round/>
                      <a:headEnd type="none" w="med" len="med"/>
                      <a:tailEnd type="none" w="med" len="med"/>
                    </a:lnT>
                    <a:lnB w="12700" cap="flat" cmpd="sng" algn="ctr">
                      <a:solidFill>
                        <a:srgbClr val="604DC7"/>
                      </a:solidFill>
                      <a:prstDash val="solid"/>
                      <a:round/>
                      <a:headEnd type="none" w="med" len="med"/>
                      <a:tailEnd type="none" w="med" len="med"/>
                    </a:lnB>
                    <a:solidFill>
                      <a:srgbClr val="FFFFFF"/>
                    </a:solidFill>
                  </a:tcPr>
                </a:tc>
                <a:tc>
                  <a:txBody>
                    <a:bodyPr/>
                    <a:lstStyle/>
                    <a:p>
                      <a:pPr algn="l" fontAlgn="base"/>
                      <a:r>
                        <a:rPr lang="tr-TR" sz="1200" b="1">
                          <a:effectLst/>
                          <a:latin typeface="Times New Roman" panose="02020603050405020304" pitchFamily="18" charset="0"/>
                          <a:cs typeface="Times New Roman" panose="02020603050405020304" pitchFamily="18" charset="0"/>
                        </a:rPr>
                        <a:t>İfadeler/Cümleler</a:t>
                      </a:r>
                    </a:p>
                  </a:txBody>
                  <a:tcPr marL="10422" marR="10422" marT="10422" marB="10422" anchor="ctr">
                    <a:lnL w="12700" cap="flat" cmpd="sng" algn="ctr">
                      <a:solidFill>
                        <a:srgbClr val="604BC7"/>
                      </a:solidFill>
                      <a:prstDash val="solid"/>
                      <a:round/>
                      <a:headEnd type="none" w="med" len="med"/>
                      <a:tailEnd type="none" w="med" len="med"/>
                    </a:lnL>
                    <a:lnR w="7620" cap="flat" cmpd="sng" algn="ctr">
                      <a:solidFill>
                        <a:srgbClr val="604BC7"/>
                      </a:solidFill>
                      <a:prstDash val="solid"/>
                      <a:round/>
                      <a:headEnd type="none" w="med" len="med"/>
                      <a:tailEnd type="none" w="med" len="med"/>
                    </a:lnR>
                    <a:lnT w="12700" cap="flat" cmpd="sng" algn="ctr">
                      <a:solidFill>
                        <a:srgbClr val="604BC7"/>
                      </a:solidFill>
                      <a:prstDash val="solid"/>
                      <a:round/>
                      <a:headEnd type="none" w="med" len="med"/>
                      <a:tailEnd type="none" w="med" len="med"/>
                    </a:lnT>
                    <a:lnB w="12700" cap="flat" cmpd="sng" algn="ctr">
                      <a:solidFill>
                        <a:srgbClr val="604DC7"/>
                      </a:solidFill>
                      <a:prstDash val="solid"/>
                      <a:round/>
                      <a:headEnd type="none" w="med" len="med"/>
                      <a:tailEnd type="none" w="med" len="med"/>
                    </a:lnB>
                    <a:solidFill>
                      <a:srgbClr val="FFFFFF"/>
                    </a:solidFill>
                  </a:tcPr>
                </a:tc>
                <a:extLst>
                  <a:ext uri="{0D108BD9-81ED-4DB2-BD59-A6C34878D82A}">
                    <a16:rowId xmlns:a16="http://schemas.microsoft.com/office/drawing/2014/main" val="2764702325"/>
                  </a:ext>
                </a:extLst>
              </a:tr>
              <a:tr h="534164">
                <a:tc>
                  <a:txBody>
                    <a:bodyPr/>
                    <a:lstStyle/>
                    <a:p>
                      <a:pPr algn="l" fontAlgn="base"/>
                      <a:r>
                        <a:rPr lang="tr-TR" sz="1200" dirty="0">
                          <a:effectLst/>
                          <a:latin typeface="Times New Roman" panose="02020603050405020304" pitchFamily="18" charset="0"/>
                          <a:cs typeface="Times New Roman" panose="02020603050405020304" pitchFamily="18" charset="0"/>
                        </a:rPr>
                        <a:t>Genel açıklama sağlamak için</a:t>
                      </a:r>
                    </a:p>
                  </a:txBody>
                  <a:tcPr marL="10422" marR="10422" marT="10422" marB="10422" anchor="ctr">
                    <a:lnL w="12700" cap="flat" cmpd="sng" algn="ctr">
                      <a:solidFill>
                        <a:srgbClr val="604DC7"/>
                      </a:solidFill>
                      <a:prstDash val="solid"/>
                      <a:round/>
                      <a:headEnd type="none" w="med" len="med"/>
                      <a:tailEnd type="none" w="med" len="med"/>
                    </a:lnL>
                    <a:lnR w="12700" cap="flat" cmpd="sng" algn="ctr">
                      <a:solidFill>
                        <a:srgbClr val="604DC7"/>
                      </a:solidFill>
                      <a:prstDash val="solid"/>
                      <a:round/>
                      <a:headEnd type="none" w="med" len="med"/>
                      <a:tailEnd type="none" w="med" len="med"/>
                    </a:lnR>
                    <a:lnT w="12700" cap="flat" cmpd="sng" algn="ctr">
                      <a:solidFill>
                        <a:srgbClr val="604D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0F0F0"/>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In order to (to introduce an explanation)</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In other words/to put in another way (to state something in a different way), that is/that is to say (to add further details)</a:t>
                      </a:r>
                    </a:p>
                  </a:txBody>
                  <a:tcPr marL="10422" marR="10422" marT="10422" marB="10422" anchor="ctr">
                    <a:lnL w="12700" cap="flat" cmpd="sng" algn="ctr">
                      <a:solidFill>
                        <a:srgbClr val="604DC7"/>
                      </a:solidFill>
                      <a:prstDash val="solid"/>
                      <a:round/>
                      <a:headEnd type="none" w="med" len="med"/>
                      <a:tailEnd type="none" w="med" len="med"/>
                    </a:lnL>
                    <a:lnR w="7620" cap="flat" cmpd="sng" algn="ctr">
                      <a:solidFill>
                        <a:srgbClr val="604DC7"/>
                      </a:solidFill>
                      <a:prstDash val="solid"/>
                      <a:round/>
                      <a:headEnd type="none" w="med" len="med"/>
                      <a:tailEnd type="none" w="med" len="med"/>
                    </a:lnR>
                    <a:lnT w="12700" cap="flat" cmpd="sng" algn="ctr">
                      <a:solidFill>
                        <a:srgbClr val="604D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0F0F0"/>
                    </a:solidFill>
                  </a:tcPr>
                </a:tc>
                <a:extLst>
                  <a:ext uri="{0D108BD9-81ED-4DB2-BD59-A6C34878D82A}">
                    <a16:rowId xmlns:a16="http://schemas.microsoft.com/office/drawing/2014/main" val="3229912245"/>
                  </a:ext>
                </a:extLst>
              </a:tr>
              <a:tr h="705702">
                <a:tc>
                  <a:txBody>
                    <a:bodyPr/>
                    <a:lstStyle/>
                    <a:p>
                      <a:pPr algn="l" fontAlgn="base"/>
                      <a:r>
                        <a:rPr lang="tr-TR" sz="1200">
                          <a:effectLst/>
                          <a:latin typeface="Times New Roman" panose="02020603050405020304" pitchFamily="18" charset="0"/>
                          <a:cs typeface="Times New Roman" panose="02020603050405020304" pitchFamily="18" charset="0"/>
                        </a:rPr>
                        <a:t>Bir şeyi desteklemek için daha fazla bilgi sağlamak</a:t>
                      </a:r>
                    </a:p>
                  </a:txBody>
                  <a:tcPr marL="10422" marR="10422" marT="10422" marB="10422" anchor="ctr">
                    <a:lnL w="12700" cap="flat" cmpd="sng" algn="ctr">
                      <a:solidFill>
                        <a:srgbClr val="804E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404CC7"/>
                      </a:solidFill>
                      <a:prstDash val="solid"/>
                      <a:round/>
                      <a:headEnd type="none" w="med" len="med"/>
                      <a:tailEnd type="none" w="med" len="med"/>
                    </a:lnB>
                    <a:solidFill>
                      <a:srgbClr val="FFFFFF"/>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Moreover, furthermore, what’s more, likewise, similarly, another key point/fact to remember, as well as (instead of also/and), not only but also (to highlight one piece of information more than the first one), coupled with (to state two or more issues simultaneously), first, …/second, …/third, … (to organize in a logical order)</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FFFFF"/>
                    </a:solidFill>
                  </a:tcPr>
                </a:tc>
                <a:extLst>
                  <a:ext uri="{0D108BD9-81ED-4DB2-BD59-A6C34878D82A}">
                    <a16:rowId xmlns:a16="http://schemas.microsoft.com/office/drawing/2014/main" val="2999255379"/>
                  </a:ext>
                </a:extLst>
              </a:tr>
              <a:tr h="362627">
                <a:tc>
                  <a:txBody>
                    <a:bodyPr/>
                    <a:lstStyle/>
                    <a:p>
                      <a:pPr algn="l" fontAlgn="base"/>
                      <a:r>
                        <a:rPr lang="tr-TR" sz="1200">
                          <a:effectLst/>
                          <a:latin typeface="Times New Roman" panose="02020603050405020304" pitchFamily="18" charset="0"/>
                          <a:cs typeface="Times New Roman" panose="02020603050405020304" pitchFamily="18" charset="0"/>
                        </a:rPr>
                        <a:t>Çelişkiyi belirtmek için</a:t>
                      </a:r>
                    </a:p>
                  </a:txBody>
                  <a:tcPr marL="10422" marR="10422" marT="10422" marB="10422" anchor="ctr">
                    <a:lnL w="12700" cap="flat" cmpd="sng" algn="ctr">
                      <a:solidFill>
                        <a:srgbClr val="404C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404CC7"/>
                      </a:solidFill>
                      <a:prstDash val="solid"/>
                      <a:round/>
                      <a:headEnd type="none" w="med" len="med"/>
                      <a:tailEnd type="none" w="med" len="med"/>
                    </a:lnT>
                    <a:lnB w="12700" cap="flat" cmpd="sng" algn="ctr">
                      <a:solidFill>
                        <a:srgbClr val="604DC7"/>
                      </a:solidFill>
                      <a:prstDash val="solid"/>
                      <a:round/>
                      <a:headEnd type="none" w="med" len="med"/>
                      <a:tailEnd type="none" w="med" len="med"/>
                    </a:lnB>
                    <a:solidFill>
                      <a:srgbClr val="F0F0F0"/>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However, on the other hand, by contrast/in comparison, then again (to cast doubt on an assertion), yet</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0F0F0"/>
                    </a:solidFill>
                  </a:tcPr>
                </a:tc>
                <a:extLst>
                  <a:ext uri="{0D108BD9-81ED-4DB2-BD59-A6C34878D82A}">
                    <a16:rowId xmlns:a16="http://schemas.microsoft.com/office/drawing/2014/main" val="2237290423"/>
                  </a:ext>
                </a:extLst>
              </a:tr>
              <a:tr h="705702">
                <a:tc>
                  <a:txBody>
                    <a:bodyPr/>
                    <a:lstStyle/>
                    <a:p>
                      <a:pPr algn="l" fontAlgn="base"/>
                      <a:r>
                        <a:rPr lang="tr-TR" sz="1200">
                          <a:effectLst/>
                          <a:latin typeface="Times New Roman" panose="02020603050405020304" pitchFamily="18" charset="0"/>
                          <a:cs typeface="Times New Roman" panose="02020603050405020304" pitchFamily="18" charset="0"/>
                        </a:rPr>
                        <a:t>Bir kanıtın kusurunu kabul etmek veya bir şart eklemek için</a:t>
                      </a:r>
                    </a:p>
                  </a:txBody>
                  <a:tcPr marL="10422" marR="10422" marT="10422" marB="10422" anchor="ctr">
                    <a:lnL w="12700" cap="flat" cmpd="sng" algn="ctr">
                      <a:solidFill>
                        <a:srgbClr val="604D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604DC7"/>
                      </a:solidFill>
                      <a:prstDash val="solid"/>
                      <a:round/>
                      <a:headEnd type="none" w="med" len="med"/>
                      <a:tailEnd type="none" w="med" len="med"/>
                    </a:lnT>
                    <a:lnB w="12700" cap="flat" cmpd="sng" algn="ctr">
                      <a:solidFill>
                        <a:srgbClr val="0052C7"/>
                      </a:solidFill>
                      <a:prstDash val="solid"/>
                      <a:round/>
                      <a:headEnd type="none" w="med" len="med"/>
                      <a:tailEnd type="none" w="med" len="med"/>
                    </a:lnB>
                    <a:solidFill>
                      <a:srgbClr val="FFFFFF"/>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Despite this/in spite of this (to outline a point that stands regardless of a defect in evidence), provided that/on condition that, in view of/in light of (to refer to a new revelation or a piece of information that affects some situation), nonetheless/nevertheless</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FFFFF"/>
                    </a:solidFill>
                  </a:tcPr>
                </a:tc>
                <a:extLst>
                  <a:ext uri="{0D108BD9-81ED-4DB2-BD59-A6C34878D82A}">
                    <a16:rowId xmlns:a16="http://schemas.microsoft.com/office/drawing/2014/main" val="3160179721"/>
                  </a:ext>
                </a:extLst>
              </a:tr>
              <a:tr h="191089">
                <a:tc>
                  <a:txBody>
                    <a:bodyPr/>
                    <a:lstStyle/>
                    <a:p>
                      <a:pPr algn="l" fontAlgn="base"/>
                      <a:r>
                        <a:rPr lang="tr-TR" sz="1200">
                          <a:effectLst/>
                          <a:latin typeface="Times New Roman" panose="02020603050405020304" pitchFamily="18" charset="0"/>
                          <a:cs typeface="Times New Roman" panose="02020603050405020304" pitchFamily="18" charset="0"/>
                        </a:rPr>
                        <a:t>Bir örnek vermek için</a:t>
                      </a:r>
                    </a:p>
                  </a:txBody>
                  <a:tcPr marL="10422" marR="10422" marT="10422" marB="10422" anchor="ctr">
                    <a:lnL w="12700" cap="flat" cmpd="sng" algn="ctr">
                      <a:solidFill>
                        <a:srgbClr val="0052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0052C7"/>
                      </a:solidFill>
                      <a:prstDash val="solid"/>
                      <a:round/>
                      <a:headEnd type="none" w="med" len="med"/>
                      <a:tailEnd type="none" w="med" len="med"/>
                    </a:lnT>
                    <a:lnB w="12700" cap="flat" cmpd="sng" algn="ctr">
                      <a:solidFill>
                        <a:srgbClr val="404CC7"/>
                      </a:solidFill>
                      <a:prstDash val="solid"/>
                      <a:round/>
                      <a:headEnd type="none" w="med" len="med"/>
                      <a:tailEnd type="none" w="med" len="med"/>
                    </a:lnB>
                    <a:solidFill>
                      <a:srgbClr val="F0F0F0"/>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For instance, to give an illustration</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0F0F0"/>
                    </a:solidFill>
                  </a:tcPr>
                </a:tc>
                <a:extLst>
                  <a:ext uri="{0D108BD9-81ED-4DB2-BD59-A6C34878D82A}">
                    <a16:rowId xmlns:a16="http://schemas.microsoft.com/office/drawing/2014/main" val="2175106707"/>
                  </a:ext>
                </a:extLst>
              </a:tr>
              <a:tr h="191199">
                <a:tc>
                  <a:txBody>
                    <a:bodyPr/>
                    <a:lstStyle/>
                    <a:p>
                      <a:pPr algn="l" fontAlgn="base"/>
                      <a:r>
                        <a:rPr lang="tr-TR" sz="1200">
                          <a:effectLst/>
                          <a:latin typeface="Times New Roman" panose="02020603050405020304" pitchFamily="18" charset="0"/>
                          <a:cs typeface="Times New Roman" panose="02020603050405020304" pitchFamily="18" charset="0"/>
                        </a:rPr>
                        <a:t>Önemli bulguları vurgulamak için</a:t>
                      </a:r>
                    </a:p>
                  </a:txBody>
                  <a:tcPr marL="10422" marR="10422" marT="10422" marB="10422" anchor="ctr">
                    <a:lnL w="12700" cap="flat" cmpd="sng" algn="ctr">
                      <a:solidFill>
                        <a:srgbClr val="404C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404C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FFFFF"/>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Interestingly, curiously, remarkably, inexplicably, crucially, critically</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604DC7"/>
                      </a:solidFill>
                      <a:prstDash val="solid"/>
                      <a:round/>
                      <a:headEnd type="none" w="med" len="med"/>
                      <a:tailEnd type="none" w="med" len="med"/>
                    </a:lnB>
                    <a:solidFill>
                      <a:srgbClr val="FFFFFF"/>
                    </a:solidFill>
                  </a:tcPr>
                </a:tc>
                <a:extLst>
                  <a:ext uri="{0D108BD9-81ED-4DB2-BD59-A6C34878D82A}">
                    <a16:rowId xmlns:a16="http://schemas.microsoft.com/office/drawing/2014/main" val="1176534341"/>
                  </a:ext>
                </a:extLst>
              </a:tr>
              <a:tr h="191089">
                <a:tc>
                  <a:txBody>
                    <a:bodyPr/>
                    <a:lstStyle/>
                    <a:p>
                      <a:pPr algn="l" fontAlgn="base"/>
                      <a:r>
                        <a:rPr lang="tr-TR" sz="1200">
                          <a:effectLst/>
                          <a:latin typeface="Times New Roman" panose="02020603050405020304" pitchFamily="18" charset="0"/>
                          <a:cs typeface="Times New Roman" panose="02020603050405020304" pitchFamily="18" charset="0"/>
                        </a:rPr>
                        <a:t>Bulguların kabul edilebilirliğini belirtmek için</a:t>
                      </a:r>
                    </a:p>
                  </a:txBody>
                  <a:tcPr marL="10422" marR="10422" marT="10422" marB="10422" anchor="ctr">
                    <a:lnL w="12700" cap="flat" cmpd="sng" algn="ctr">
                      <a:solidFill>
                        <a:srgbClr val="804EC7"/>
                      </a:solidFill>
                      <a:prstDash val="solid"/>
                      <a:round/>
                      <a:headEnd type="none" w="med" len="med"/>
                      <a:tailEnd type="none" w="med" len="med"/>
                    </a:lnL>
                    <a:lnR w="12700" cap="flat" cmpd="sng" algn="ctr">
                      <a:solidFill>
                        <a:srgbClr val="604D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404CC7"/>
                      </a:solidFill>
                      <a:prstDash val="solid"/>
                      <a:round/>
                      <a:headEnd type="none" w="med" len="med"/>
                      <a:tailEnd type="none" w="med" len="med"/>
                    </a:lnB>
                    <a:solidFill>
                      <a:srgbClr val="F0F0F0"/>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As expected, anticipated, predicted, hypothesized</a:t>
                      </a:r>
                    </a:p>
                  </a:txBody>
                  <a:tcPr marL="10422" marR="10422" marT="10422" marB="10422" anchor="ctr">
                    <a:lnL w="12700" cap="flat" cmpd="sng" algn="ctr">
                      <a:solidFill>
                        <a:srgbClr val="604DC7"/>
                      </a:solidFill>
                      <a:prstDash val="solid"/>
                      <a:round/>
                      <a:headEnd type="none" w="med" len="med"/>
                      <a:tailEnd type="none" w="med" len="med"/>
                    </a:lnL>
                    <a:lnR w="7620" cap="flat" cmpd="sng" algn="ctr">
                      <a:solidFill>
                        <a:srgbClr val="604DC7"/>
                      </a:solidFill>
                      <a:prstDash val="solid"/>
                      <a:round/>
                      <a:headEnd type="none" w="med" len="med"/>
                      <a:tailEnd type="none" w="med" len="med"/>
                    </a:lnR>
                    <a:lnT w="12700" cap="flat" cmpd="sng" algn="ctr">
                      <a:solidFill>
                        <a:srgbClr val="604D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0F0F0"/>
                    </a:solidFill>
                  </a:tcPr>
                </a:tc>
                <a:extLst>
                  <a:ext uri="{0D108BD9-81ED-4DB2-BD59-A6C34878D82A}">
                    <a16:rowId xmlns:a16="http://schemas.microsoft.com/office/drawing/2014/main" val="1748330560"/>
                  </a:ext>
                </a:extLst>
              </a:tr>
              <a:tr h="705702">
                <a:tc>
                  <a:txBody>
                    <a:bodyPr/>
                    <a:lstStyle/>
                    <a:p>
                      <a:pPr algn="l" fontAlgn="base"/>
                      <a:r>
                        <a:rPr lang="tr-TR" sz="1200">
                          <a:effectLst/>
                          <a:latin typeface="Times New Roman" panose="02020603050405020304" pitchFamily="18" charset="0"/>
                          <a:cs typeface="Times New Roman" panose="02020603050405020304" pitchFamily="18" charset="0"/>
                        </a:rPr>
                        <a:t>İstenmeyen/beklenmeyen bulguları belirtmek için</a:t>
                      </a:r>
                    </a:p>
                  </a:txBody>
                  <a:tcPr marL="10422" marR="10422" marT="10422" marB="10422" anchor="ctr">
                    <a:lnL w="12700" cap="flat" cmpd="sng" algn="ctr">
                      <a:solidFill>
                        <a:srgbClr val="404C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404CC7"/>
                      </a:solidFill>
                      <a:prstDash val="solid"/>
                      <a:round/>
                      <a:headEnd type="none" w="med" len="med"/>
                      <a:tailEnd type="none" w="med" len="med"/>
                    </a:lnT>
                    <a:lnB w="12700" cap="flat" cmpd="sng" algn="ctr">
                      <a:solidFill>
                        <a:srgbClr val="604DC7"/>
                      </a:solidFill>
                      <a:prstDash val="solid"/>
                      <a:round/>
                      <a:headEnd type="none" w="med" len="med"/>
                      <a:tailEnd type="none" w="med" len="med"/>
                    </a:lnB>
                    <a:solidFill>
                      <a:srgbClr val="FFFFFF"/>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Our findings failed to account for/justify/explain/give an explanation for/give a reason for…</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Contrary to expectations, unlike other research</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Surprisingly, unfortunately, disappointingly, regrettably</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FFFFF"/>
                    </a:solidFill>
                  </a:tcPr>
                </a:tc>
                <a:extLst>
                  <a:ext uri="{0D108BD9-81ED-4DB2-BD59-A6C34878D82A}">
                    <a16:rowId xmlns:a16="http://schemas.microsoft.com/office/drawing/2014/main" val="731402472"/>
                  </a:ext>
                </a:extLst>
              </a:tr>
              <a:tr h="534164">
                <a:tc>
                  <a:txBody>
                    <a:bodyPr/>
                    <a:lstStyle/>
                    <a:p>
                      <a:pPr algn="l" fontAlgn="base"/>
                      <a:r>
                        <a:rPr lang="tr-TR" sz="1200">
                          <a:effectLst/>
                          <a:latin typeface="Times New Roman" panose="02020603050405020304" pitchFamily="18" charset="0"/>
                          <a:cs typeface="Times New Roman" panose="02020603050405020304" pitchFamily="18" charset="0"/>
                        </a:rPr>
                        <a:t>Fikir / olasılık ifade etmek</a:t>
                      </a:r>
                    </a:p>
                  </a:txBody>
                  <a:tcPr marL="10422" marR="10422" marT="10422" marB="10422" anchor="ctr">
                    <a:lnL w="12700" cap="flat" cmpd="sng" algn="ctr">
                      <a:solidFill>
                        <a:srgbClr val="604D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604D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0F0F0"/>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To the best of our knowledge, as far as we know, we believe, in our opinion</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It would seem/appear</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It would lend itself well to, it may be useful for</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0F0F0"/>
                    </a:solidFill>
                  </a:tcPr>
                </a:tc>
                <a:extLst>
                  <a:ext uri="{0D108BD9-81ED-4DB2-BD59-A6C34878D82A}">
                    <a16:rowId xmlns:a16="http://schemas.microsoft.com/office/drawing/2014/main" val="3693479841"/>
                  </a:ext>
                </a:extLst>
              </a:tr>
              <a:tr h="534164">
                <a:tc>
                  <a:txBody>
                    <a:bodyPr/>
                    <a:lstStyle/>
                    <a:p>
                      <a:pPr algn="l" fontAlgn="base"/>
                      <a:r>
                        <a:rPr lang="tr-TR" sz="1200">
                          <a:effectLst/>
                          <a:latin typeface="Times New Roman" panose="02020603050405020304" pitchFamily="18" charset="0"/>
                          <a:cs typeface="Times New Roman" panose="02020603050405020304" pitchFamily="18" charset="0"/>
                        </a:rPr>
                        <a:t>Sonuçları yeniden ifade etmek için</a:t>
                      </a:r>
                    </a:p>
                  </a:txBody>
                  <a:tcPr marL="10422" marR="10422" marT="10422" marB="10422" anchor="ctr">
                    <a:lnL w="12700" cap="flat" cmpd="sng" algn="ctr">
                      <a:solidFill>
                        <a:srgbClr val="804E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FFFFF"/>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Our findings suggests/would seem to suggest/imply/highlight/underline/indicate/support the idea/point towards the idea/investigate/give an account of</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FFFFF"/>
                    </a:solidFill>
                  </a:tcPr>
                </a:tc>
                <a:extLst>
                  <a:ext uri="{0D108BD9-81ED-4DB2-BD59-A6C34878D82A}">
                    <a16:rowId xmlns:a16="http://schemas.microsoft.com/office/drawing/2014/main" val="2233964775"/>
                  </a:ext>
                </a:extLst>
              </a:tr>
              <a:tr h="362627">
                <a:tc>
                  <a:txBody>
                    <a:bodyPr/>
                    <a:lstStyle/>
                    <a:p>
                      <a:pPr algn="l" fontAlgn="base"/>
                      <a:r>
                        <a:rPr lang="tr-TR" sz="1200">
                          <a:effectLst/>
                          <a:latin typeface="Times New Roman" panose="02020603050405020304" pitchFamily="18" charset="0"/>
                          <a:cs typeface="Times New Roman" panose="02020603050405020304" pitchFamily="18" charset="0"/>
                        </a:rPr>
                        <a:t>Sonuçlandırmak için</a:t>
                      </a:r>
                    </a:p>
                  </a:txBody>
                  <a:tcPr marL="10422" marR="10422" marT="10422" marB="10422" anchor="ctr">
                    <a:lnL w="12700" cap="flat" cmpd="sng" algn="ctr">
                      <a:solidFill>
                        <a:srgbClr val="804E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604DC7"/>
                      </a:solidFill>
                      <a:prstDash val="solid"/>
                      <a:round/>
                      <a:headEnd type="none" w="med" len="med"/>
                      <a:tailEnd type="none" w="med" len="med"/>
                    </a:lnB>
                    <a:solidFill>
                      <a:srgbClr val="F0F0F0"/>
                    </a:solidFill>
                  </a:tcPr>
                </a:tc>
                <a:tc>
                  <a:txBody>
                    <a:bodyPr/>
                    <a:lstStyle/>
                    <a:p>
                      <a:pPr algn="l" fontAlgn="base"/>
                      <a:r>
                        <a:rPr lang="en-US" sz="1200">
                          <a:effectLst/>
                          <a:latin typeface="Times New Roman" panose="02020603050405020304" pitchFamily="18" charset="0"/>
                          <a:cs typeface="Times New Roman" panose="02020603050405020304" pitchFamily="18" charset="0"/>
                        </a:rPr>
                        <a:t>In conclusion, to sum up, in summary, taken together, altogether, obviously, overall, ultimately</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12700" cap="flat" cmpd="sng" algn="ctr">
                      <a:solidFill>
                        <a:srgbClr val="804EC7"/>
                      </a:solidFill>
                      <a:prstDash val="solid"/>
                      <a:round/>
                      <a:headEnd type="none" w="med" len="med"/>
                      <a:tailEnd type="none" w="med" len="med"/>
                    </a:lnB>
                    <a:solidFill>
                      <a:srgbClr val="F0F0F0"/>
                    </a:solidFill>
                  </a:tcPr>
                </a:tc>
                <a:extLst>
                  <a:ext uri="{0D108BD9-81ED-4DB2-BD59-A6C34878D82A}">
                    <a16:rowId xmlns:a16="http://schemas.microsoft.com/office/drawing/2014/main" val="1267507231"/>
                  </a:ext>
                </a:extLst>
              </a:tr>
              <a:tr h="362627">
                <a:tc>
                  <a:txBody>
                    <a:bodyPr/>
                    <a:lstStyle/>
                    <a:p>
                      <a:pPr algn="l" fontAlgn="base"/>
                      <a:r>
                        <a:rPr lang="tr-TR" sz="1200" dirty="0">
                          <a:effectLst/>
                          <a:latin typeface="Times New Roman" panose="02020603050405020304" pitchFamily="18" charset="0"/>
                          <a:cs typeface="Times New Roman" panose="02020603050405020304" pitchFamily="18" charset="0"/>
                        </a:rPr>
                        <a:t>Gelecekteki çalışma için öneride bulunmak</a:t>
                      </a:r>
                    </a:p>
                  </a:txBody>
                  <a:tcPr marL="10422" marR="10422" marT="10422" marB="10422" anchor="ctr">
                    <a:lnL w="12700" cap="flat" cmpd="sng" algn="ctr">
                      <a:solidFill>
                        <a:srgbClr val="604DC7"/>
                      </a:solidFill>
                      <a:prstDash val="solid"/>
                      <a:round/>
                      <a:headEnd type="none" w="med" len="med"/>
                      <a:tailEnd type="none" w="med" len="med"/>
                    </a:lnL>
                    <a:lnR w="12700" cap="flat" cmpd="sng" algn="ctr">
                      <a:solidFill>
                        <a:srgbClr val="804EC7"/>
                      </a:solidFill>
                      <a:prstDash val="solid"/>
                      <a:round/>
                      <a:headEnd type="none" w="med" len="med"/>
                      <a:tailEnd type="none" w="med" len="med"/>
                    </a:lnR>
                    <a:lnT w="12700" cap="flat" cmpd="sng" algn="ctr">
                      <a:solidFill>
                        <a:srgbClr val="604DC7"/>
                      </a:solidFill>
                      <a:prstDash val="solid"/>
                      <a:round/>
                      <a:headEnd type="none" w="med" len="med"/>
                      <a:tailEnd type="none" w="med" len="med"/>
                    </a:lnT>
                    <a:lnB w="7620" cap="flat" cmpd="sng" algn="ctr">
                      <a:solidFill>
                        <a:srgbClr val="604DC7"/>
                      </a:solidFill>
                      <a:prstDash val="solid"/>
                      <a:round/>
                      <a:headEnd type="none" w="med" len="med"/>
                      <a:tailEnd type="none" w="med" len="med"/>
                    </a:lnB>
                    <a:solidFill>
                      <a:srgbClr val="FFFFFF"/>
                    </a:solidFill>
                  </a:tcPr>
                </a:tc>
                <a:tc>
                  <a:txBody>
                    <a:bodyPr/>
                    <a:lstStyle/>
                    <a:p>
                      <a:pPr algn="l" fontAlgn="base"/>
                      <a:r>
                        <a:rPr lang="en-US" sz="1200" dirty="0">
                          <a:effectLst/>
                          <a:latin typeface="Times New Roman" panose="02020603050405020304" pitchFamily="18" charset="0"/>
                          <a:cs typeface="Times New Roman" panose="02020603050405020304" pitchFamily="18" charset="0"/>
                        </a:rPr>
                        <a:t>It is desirable for future work, it warrants further investigation</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It should be addressed/considered/investigated in future work</a:t>
                      </a:r>
                    </a:p>
                  </a:txBody>
                  <a:tcPr marL="10422" marR="10422" marT="10422" marB="10422" anchor="ctr">
                    <a:lnL w="12700" cap="flat" cmpd="sng" algn="ctr">
                      <a:solidFill>
                        <a:srgbClr val="804EC7"/>
                      </a:solidFill>
                      <a:prstDash val="solid"/>
                      <a:round/>
                      <a:headEnd type="none" w="med" len="med"/>
                      <a:tailEnd type="none" w="med" len="med"/>
                    </a:lnL>
                    <a:lnR w="7620" cap="flat" cmpd="sng" algn="ctr">
                      <a:solidFill>
                        <a:srgbClr val="804EC7"/>
                      </a:solidFill>
                      <a:prstDash val="solid"/>
                      <a:round/>
                      <a:headEnd type="none" w="med" len="med"/>
                      <a:tailEnd type="none" w="med" len="med"/>
                    </a:lnR>
                    <a:lnT w="12700" cap="flat" cmpd="sng" algn="ctr">
                      <a:solidFill>
                        <a:srgbClr val="804EC7"/>
                      </a:solidFill>
                      <a:prstDash val="solid"/>
                      <a:round/>
                      <a:headEnd type="none" w="med" len="med"/>
                      <a:tailEnd type="none" w="med" len="med"/>
                    </a:lnT>
                    <a:lnB w="7620" cap="flat" cmpd="sng" algn="ctr">
                      <a:solidFill>
                        <a:srgbClr val="804EC7"/>
                      </a:solidFill>
                      <a:prstDash val="solid"/>
                      <a:round/>
                      <a:headEnd type="none" w="med" len="med"/>
                      <a:tailEnd type="none" w="med" len="med"/>
                    </a:lnB>
                    <a:solidFill>
                      <a:srgbClr val="FFFFFF"/>
                    </a:solidFill>
                  </a:tcPr>
                </a:tc>
                <a:extLst>
                  <a:ext uri="{0D108BD9-81ED-4DB2-BD59-A6C34878D82A}">
                    <a16:rowId xmlns:a16="http://schemas.microsoft.com/office/drawing/2014/main" val="3312933672"/>
                  </a:ext>
                </a:extLst>
              </a:tr>
            </a:tbl>
          </a:graphicData>
        </a:graphic>
      </p:graphicFrame>
    </p:spTree>
    <p:extLst>
      <p:ext uri="{BB962C8B-B14F-4D97-AF65-F5344CB8AC3E}">
        <p14:creationId xmlns:p14="http://schemas.microsoft.com/office/powerpoint/2010/main" val="274510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6F2AAA16-0B0A-471F-ACF1-42FE758FB648}"/>
              </a:ext>
            </a:extLst>
          </p:cNvPr>
          <p:cNvSpPr txBox="1"/>
          <p:nvPr/>
        </p:nvSpPr>
        <p:spPr>
          <a:xfrm>
            <a:off x="1189608" y="147351"/>
            <a:ext cx="8282865" cy="400110"/>
          </a:xfrm>
          <a:prstGeom prst="rect">
            <a:avLst/>
          </a:prstGeom>
          <a:noFill/>
        </p:spPr>
        <p:txBody>
          <a:bodyPr wrap="square">
            <a:spAutoFit/>
          </a:bodyPr>
          <a:lstStyle/>
          <a:p>
            <a:pPr algn="just" fontAlgn="base"/>
            <a:r>
              <a:rPr lang="tr-TR" sz="2000" b="1" i="0" dirty="0">
                <a:solidFill>
                  <a:srgbClr val="000000"/>
                </a:solidFill>
                <a:effectLst/>
                <a:latin typeface="Times New Roman" panose="02020603050405020304" pitchFamily="18" charset="0"/>
                <a:cs typeface="Times New Roman" panose="02020603050405020304" pitchFamily="18" charset="0"/>
              </a:rPr>
              <a:t>Bilimsel makalede tartışma bölümünü yazarken dikkat edilecek noktalar</a:t>
            </a:r>
          </a:p>
        </p:txBody>
      </p:sp>
      <p:sp>
        <p:nvSpPr>
          <p:cNvPr id="9" name="Metin kutusu 8">
            <a:extLst>
              <a:ext uri="{FF2B5EF4-FFF2-40B4-BE49-F238E27FC236}">
                <a16:creationId xmlns:a16="http://schemas.microsoft.com/office/drawing/2014/main" id="{DE9DA476-0361-4ECF-8C67-AC83C05A88D4}"/>
              </a:ext>
            </a:extLst>
          </p:cNvPr>
          <p:cNvSpPr txBox="1"/>
          <p:nvPr/>
        </p:nvSpPr>
        <p:spPr>
          <a:xfrm>
            <a:off x="1189608" y="692827"/>
            <a:ext cx="9596761" cy="4922951"/>
          </a:xfrm>
          <a:prstGeom prst="rect">
            <a:avLst/>
          </a:prstGeom>
          <a:noFill/>
        </p:spPr>
        <p:txBody>
          <a:bodyPr wrap="square">
            <a:spAutoFit/>
          </a:bodyPr>
          <a:lstStyle/>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Ayrıntılı veya tekrarlayıcı olmayın.</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Kısa ve öz olun ve düşüncelerinizi açıkça belirtin.</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Aşırı teknik dil kullanmaktan kaçının.</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Mantıklı bir düşünce akışını izleyin.</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Şimdiki fiil zamanını, özellikle </a:t>
            </a:r>
            <a:r>
              <a:rPr lang="tr-TR" sz="2000" b="0" i="0" dirty="0" err="1">
                <a:solidFill>
                  <a:srgbClr val="000000"/>
                </a:solidFill>
                <a:effectLst/>
                <a:latin typeface="Times New Roman" panose="02020603050405020304" pitchFamily="18" charset="0"/>
                <a:cs typeface="Times New Roman" panose="02020603050405020304" pitchFamily="18" charset="0"/>
              </a:rPr>
              <a:t>varolan</a:t>
            </a:r>
            <a:r>
              <a:rPr lang="tr-TR" sz="2000" b="0" i="0" dirty="0">
                <a:solidFill>
                  <a:srgbClr val="000000"/>
                </a:solidFill>
                <a:effectLst/>
                <a:latin typeface="Times New Roman" panose="02020603050405020304" pitchFamily="18" charset="0"/>
                <a:cs typeface="Times New Roman" panose="02020603050405020304" pitchFamily="18" charset="0"/>
              </a:rPr>
              <a:t> gerçekler için kullanın; ancak, geçmiş zamanda belirli çalışmalara ve referanslara bakın.</a:t>
            </a:r>
          </a:p>
          <a:p>
            <a:pPr algn="just" fontAlgn="base">
              <a:lnSpc>
                <a:spcPct val="20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Gerekirse, sunumunuzu organize etmeye veya yorumlarınızı temalara göre gruplandırmaya yardımcı olması için alt başlıklar kullanın.</a:t>
            </a:r>
          </a:p>
        </p:txBody>
      </p:sp>
    </p:spTree>
    <p:extLst>
      <p:ext uri="{BB962C8B-B14F-4D97-AF65-F5344CB8AC3E}">
        <p14:creationId xmlns:p14="http://schemas.microsoft.com/office/powerpoint/2010/main" val="336372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ADCCBE67-62A7-429A-8661-9F75AE7840F9}"/>
              </a:ext>
            </a:extLst>
          </p:cNvPr>
          <p:cNvSpPr txBox="1"/>
          <p:nvPr/>
        </p:nvSpPr>
        <p:spPr>
          <a:xfrm>
            <a:off x="648070" y="602745"/>
            <a:ext cx="10102788" cy="5115311"/>
          </a:xfrm>
          <a:prstGeom prst="rect">
            <a:avLst/>
          </a:prstGeom>
          <a:noFill/>
        </p:spPr>
        <p:txBody>
          <a:bodyPr wrap="square">
            <a:spAutoFit/>
          </a:bodyPr>
          <a:lstStyle/>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Her ne kadar bilimsel makale yazma konusunda bilginiz olsa da bilimsel makalede tartışma bölümünü yazmak bir tecrübe ister. Bu tecrübeye sahip olabilmek için;</a:t>
            </a:r>
          </a:p>
          <a:p>
            <a:pPr algn="just" fontAlgn="base">
              <a:lnSpc>
                <a:spcPct val="150000"/>
              </a:lnSpc>
              <a:buFont typeface="Arial" panose="020B0604020202020204" pitchFamily="34" charset="0"/>
              <a:buChar char="•"/>
            </a:pPr>
            <a:r>
              <a:rPr lang="tr-TR" sz="2000" b="0" i="0" dirty="0">
                <a:effectLst/>
                <a:latin typeface="Times New Roman" panose="02020603050405020304" pitchFamily="18" charset="0"/>
                <a:cs typeface="Times New Roman" panose="02020603050405020304" pitchFamily="18" charset="0"/>
              </a:rPr>
              <a:t>Olabildiğince çok makale okuyun ve bilimsel grupların sonuçları ne kadar önemli ilettiğini ve tartıştığını öğrenmek için eleştirel bir şekilde okuyun</a:t>
            </a:r>
          </a:p>
          <a:p>
            <a:pPr algn="just" fontAlgn="base">
              <a:lnSpc>
                <a:spcPct val="150000"/>
              </a:lnSpc>
              <a:buFont typeface="Arial" panose="020B0604020202020204" pitchFamily="34" charset="0"/>
              <a:buChar char="•"/>
            </a:pPr>
            <a:r>
              <a:rPr lang="tr-TR" sz="2000" b="0" i="0" dirty="0">
                <a:effectLst/>
                <a:latin typeface="Times New Roman" panose="02020603050405020304" pitchFamily="18" charset="0"/>
                <a:cs typeface="Times New Roman" panose="02020603050405020304" pitchFamily="18" charset="0"/>
              </a:rPr>
              <a:t>Bir analiz kapasitesi oluşturmak için meslektaşlar tarafından yazılan makaleleri gözden geçirmeye çalışın (her birini daha iyi değerlendirmek için makalelerin ayrı bileşenlerini), sentezleyin (parçaları bir araya getirin) ve makaleyi bir bütün olarak değerlendirin.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Özetle, tartışma bölümü, araştırdığınız sorunun kısa bir özetini ve yayınlanmış literatür bağlamında önemli ve küçük bulguların eleştirel bir tartışmasını içerir. Sınırlamalar da kabul edilmeli ve araştırmanızın gelecekteki yönleri tartışılmalıdır. Çalışmanızın önemini, genel sonucunu ve büyük etkisini tartışın.</a:t>
            </a:r>
          </a:p>
        </p:txBody>
      </p:sp>
    </p:spTree>
    <p:extLst>
      <p:ext uri="{BB962C8B-B14F-4D97-AF65-F5344CB8AC3E}">
        <p14:creationId xmlns:p14="http://schemas.microsoft.com/office/powerpoint/2010/main" val="145347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9C3351BB-1DBF-4799-A5DE-EF0FA600272A}"/>
              </a:ext>
            </a:extLst>
          </p:cNvPr>
          <p:cNvSpPr txBox="1"/>
          <p:nvPr/>
        </p:nvSpPr>
        <p:spPr>
          <a:xfrm>
            <a:off x="3888420" y="379520"/>
            <a:ext cx="2805344" cy="523220"/>
          </a:xfrm>
          <a:prstGeom prst="rect">
            <a:avLst/>
          </a:prstGeom>
          <a:noFill/>
        </p:spPr>
        <p:txBody>
          <a:bodyPr wrap="square">
            <a:spAutoFit/>
          </a:bodyPr>
          <a:lstStyle/>
          <a:p>
            <a:pPr algn="l"/>
            <a:r>
              <a:rPr lang="tr-TR" sz="2800" b="1" i="0" dirty="0">
                <a:effectLst/>
                <a:latin typeface="Times New Roman" panose="02020603050405020304" pitchFamily="18" charset="0"/>
                <a:cs typeface="Times New Roman" panose="02020603050405020304" pitchFamily="18" charset="0"/>
              </a:rPr>
              <a:t>GİRİŞ YAZIMI</a:t>
            </a:r>
          </a:p>
        </p:txBody>
      </p:sp>
      <p:sp>
        <p:nvSpPr>
          <p:cNvPr id="9" name="Metin kutusu 8">
            <a:extLst>
              <a:ext uri="{FF2B5EF4-FFF2-40B4-BE49-F238E27FC236}">
                <a16:creationId xmlns:a16="http://schemas.microsoft.com/office/drawing/2014/main" id="{F08CD88F-95C6-468F-A36F-821C97B69965}"/>
              </a:ext>
            </a:extLst>
          </p:cNvPr>
          <p:cNvSpPr txBox="1"/>
          <p:nvPr/>
        </p:nvSpPr>
        <p:spPr>
          <a:xfrm>
            <a:off x="692458" y="1042748"/>
            <a:ext cx="9650027" cy="4653646"/>
          </a:xfrm>
          <a:prstGeom prst="rect">
            <a:avLst/>
          </a:prstGeom>
          <a:noFill/>
        </p:spPr>
        <p:txBody>
          <a:bodyPr wrap="square">
            <a:spAutoFit/>
          </a:bodyPr>
          <a:lstStyle/>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Bilimsel makalede giriş bölümü, sizin çalışma alanınıza ne kadar hakim olduğunuzu gösteren bölümdür. Bu bölüm, yapmış olduğunuz çalışmanın alanınızda yapılan diğer çalışmalardan farkını ve alana yapacağınız katkıyı göstererek bilimsel makalenizin değerini ortaya koyar.</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Bilimsel makalenin giriş bölümü bir çok amaca hizmet eder. Çalışmanızın altyapısını sunar, konunuzu ve amaçlarınızı tanıtır ve makaleye genel bir bakış sağlar. İyi bir tanıtım, sağlam bir temel sağlar ve okuyucuları makalenizin ana bölümlerine (yöntemler, sonuçlar ve tartışma) devam etmeye teşvik eder.</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“Giriş” bölümünde seçmiş olduğunuz konuda bir bilgi boşluğu olduğunu saptamalı ve ardından bu boşluğu doldurma niyetinde olduğunuzu ve bunun nedenini açıklamanız gerekir.</a:t>
            </a:r>
          </a:p>
        </p:txBody>
      </p:sp>
    </p:spTree>
    <p:extLst>
      <p:ext uri="{BB962C8B-B14F-4D97-AF65-F5344CB8AC3E}">
        <p14:creationId xmlns:p14="http://schemas.microsoft.com/office/powerpoint/2010/main" val="411354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9C7C3518-5D54-42CE-845D-5BB384CFAA73}"/>
              </a:ext>
            </a:extLst>
          </p:cNvPr>
          <p:cNvSpPr txBox="1"/>
          <p:nvPr/>
        </p:nvSpPr>
        <p:spPr>
          <a:xfrm>
            <a:off x="1012056" y="866365"/>
            <a:ext cx="9918802" cy="4191981"/>
          </a:xfrm>
          <a:prstGeom prst="rect">
            <a:avLst/>
          </a:prstGeom>
          <a:noFill/>
        </p:spPr>
        <p:txBody>
          <a:bodyPr wrap="square">
            <a:spAutoFit/>
          </a:bodyPr>
          <a:lstStyle/>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Genel olarak bilimsel makalede giriş bölümü şu soruları cevaplamalıdır;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Çözülmesi gereken sorun nedir?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Mevcut çözüm var mı?</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Hangisi en iyidir?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Başlıca sınırlama nedir?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Ne başarmayı umuyorsanız?</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Basitçe ifade etmek gerekirse, bilimsel makalede giriş bölümünde ‘Neden?’ sorusunun cevabı verilmelidir. Bu soru “</a:t>
            </a:r>
            <a:r>
              <a:rPr lang="tr-TR" sz="2000" b="0" i="1" dirty="0">
                <a:solidFill>
                  <a:srgbClr val="000000"/>
                </a:solidFill>
                <a:effectLst/>
                <a:latin typeface="Times New Roman" panose="02020603050405020304" pitchFamily="18" charset="0"/>
                <a:cs typeface="Times New Roman" panose="02020603050405020304" pitchFamily="18" charset="0"/>
              </a:rPr>
              <a:t>Neden araştırmak için seçtiniz?</a:t>
            </a:r>
            <a:r>
              <a:rPr lang="tr-TR" sz="2000" b="0" i="0" dirty="0">
                <a:solidFill>
                  <a:srgbClr val="000000"/>
                </a:solidFill>
                <a:effectLst/>
                <a:latin typeface="Times New Roman" panose="02020603050405020304" pitchFamily="18" charset="0"/>
                <a:cs typeface="Times New Roman" panose="02020603050405020304" pitchFamily="18" charset="0"/>
              </a:rPr>
              <a:t>“, “</a:t>
            </a:r>
            <a:r>
              <a:rPr lang="tr-TR" sz="2000" b="0" i="1" dirty="0">
                <a:solidFill>
                  <a:srgbClr val="000000"/>
                </a:solidFill>
                <a:effectLst/>
                <a:latin typeface="Times New Roman" panose="02020603050405020304" pitchFamily="18" charset="0"/>
                <a:cs typeface="Times New Roman" panose="02020603050405020304" pitchFamily="18" charset="0"/>
              </a:rPr>
              <a:t>Neden önemlidir?</a:t>
            </a:r>
            <a:r>
              <a:rPr lang="tr-TR" sz="2000" b="0" i="0" dirty="0">
                <a:solidFill>
                  <a:srgbClr val="000000"/>
                </a:solidFill>
                <a:effectLst/>
                <a:latin typeface="Times New Roman" panose="02020603050405020304" pitchFamily="18" charset="0"/>
                <a:cs typeface="Times New Roman" panose="02020603050405020304" pitchFamily="18" charset="0"/>
              </a:rPr>
              <a:t>“, “</a:t>
            </a:r>
            <a:r>
              <a:rPr lang="tr-TR" sz="2000" b="0" i="1" dirty="0">
                <a:solidFill>
                  <a:srgbClr val="000000"/>
                </a:solidFill>
                <a:effectLst/>
                <a:latin typeface="Times New Roman" panose="02020603050405020304" pitchFamily="18" charset="0"/>
                <a:cs typeface="Times New Roman" panose="02020603050405020304" pitchFamily="18" charset="0"/>
              </a:rPr>
              <a:t>Neden belirli bir yöntemi veya yaklaşımı benimsediniz?</a:t>
            </a:r>
            <a:r>
              <a:rPr lang="tr-TR" sz="2000" b="0" i="0" dirty="0">
                <a:solidFill>
                  <a:srgbClr val="000000"/>
                </a:solidFill>
                <a:effectLst/>
                <a:latin typeface="Times New Roman" panose="02020603050405020304" pitchFamily="18" charset="0"/>
                <a:cs typeface="Times New Roman" panose="02020603050405020304" pitchFamily="18" charset="0"/>
              </a:rPr>
              <a:t>” gibi sorularla derinleştirilebilir.</a:t>
            </a:r>
          </a:p>
        </p:txBody>
      </p:sp>
    </p:spTree>
    <p:extLst>
      <p:ext uri="{BB962C8B-B14F-4D97-AF65-F5344CB8AC3E}">
        <p14:creationId xmlns:p14="http://schemas.microsoft.com/office/powerpoint/2010/main" val="25623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7062E980-0F9B-4FDF-BE8C-AB879796AC49}"/>
              </a:ext>
            </a:extLst>
          </p:cNvPr>
          <p:cNvSpPr txBox="1"/>
          <p:nvPr/>
        </p:nvSpPr>
        <p:spPr>
          <a:xfrm>
            <a:off x="965967" y="228600"/>
            <a:ext cx="8284566" cy="523220"/>
          </a:xfrm>
          <a:prstGeom prst="rect">
            <a:avLst/>
          </a:prstGeom>
          <a:noFill/>
        </p:spPr>
        <p:txBody>
          <a:bodyPr wrap="square">
            <a:spAutoFit/>
          </a:bodyPr>
          <a:lstStyle/>
          <a:p>
            <a:pPr algn="just" fontAlgn="base"/>
            <a:r>
              <a:rPr lang="tr-TR" sz="2800" b="1" i="0" dirty="0">
                <a:effectLst/>
                <a:latin typeface="Times New Roman" panose="02020603050405020304" pitchFamily="18" charset="0"/>
                <a:cs typeface="Times New Roman" panose="02020603050405020304" pitchFamily="18" charset="0"/>
              </a:rPr>
              <a:t>Bilimsel makalede giriş bölümü yazımı için öneriler</a:t>
            </a:r>
          </a:p>
        </p:txBody>
      </p:sp>
      <p:sp>
        <p:nvSpPr>
          <p:cNvPr id="9" name="Metin kutusu 8">
            <a:extLst>
              <a:ext uri="{FF2B5EF4-FFF2-40B4-BE49-F238E27FC236}">
                <a16:creationId xmlns:a16="http://schemas.microsoft.com/office/drawing/2014/main" id="{4D6B5F0E-583A-4013-B78E-A180EC381FF8}"/>
              </a:ext>
            </a:extLst>
          </p:cNvPr>
          <p:cNvSpPr txBox="1"/>
          <p:nvPr/>
        </p:nvSpPr>
        <p:spPr>
          <a:xfrm>
            <a:off x="1083075" y="1056889"/>
            <a:ext cx="9543495" cy="5115311"/>
          </a:xfrm>
          <a:prstGeom prst="rect">
            <a:avLst/>
          </a:prstGeom>
          <a:noFill/>
        </p:spPr>
        <p:txBody>
          <a:bodyPr wrap="square">
            <a:spAutoFit/>
          </a:bodyPr>
          <a:lstStyle/>
          <a:p>
            <a:pPr algn="just" fontAlgn="base">
              <a:lnSpc>
                <a:spcPct val="150000"/>
              </a:lnSpc>
            </a:pPr>
            <a:r>
              <a:rPr lang="tr-TR" sz="2000" b="1" i="0" dirty="0">
                <a:solidFill>
                  <a:srgbClr val="000000"/>
                </a:solidFill>
                <a:effectLst/>
                <a:latin typeface="Times New Roman" panose="02020603050405020304" pitchFamily="18" charset="0"/>
                <a:cs typeface="Times New Roman" panose="02020603050405020304" pitchFamily="18" charset="0"/>
              </a:rPr>
              <a:t>1. Genelden özele doğru anlatın</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Bilimsel makalede giriş bölümünün ilk paragrafında araştırma alanınızı kısaca açıklayın ve makalenizin konusuna doğru konuyu daraltın. Böylece araştırma konunuzu daha geniş alanda konumlandırmanıza yardımcı olur ve çalışmanızı yalnızca alanınızdaki uzmanlar için değil, daha geniş bir kitleye erişilebilir hale getirmiş olursunuz.</a:t>
            </a:r>
          </a:p>
          <a:p>
            <a:pPr algn="just" fontAlgn="base">
              <a:lnSpc>
                <a:spcPct val="150000"/>
              </a:lnSpc>
            </a:pPr>
            <a:r>
              <a:rPr lang="tr-TR" sz="2000" b="1" i="0" dirty="0">
                <a:solidFill>
                  <a:srgbClr val="000000"/>
                </a:solidFill>
                <a:effectLst/>
                <a:latin typeface="Times New Roman" panose="02020603050405020304" pitchFamily="18" charset="0"/>
                <a:cs typeface="Times New Roman" panose="02020603050405020304" pitchFamily="18" charset="0"/>
              </a:rPr>
              <a:t>2. Amaç ve önemi belirtin</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“Konunun önemini göstermeme” veya “belirli bir motivasyondan yoksun olma” gibi sebeplerden dolayı reddedilen makalelerde, genellikle bu nokta ihmal edilmiştir. Neyi başarmak istediğinizi ve okuyucunun neden bu başarınızla ilgilenmesi gerektiğini belirtin. Temel yapı “A’yı yapmayı hedefliyoruz, ki bu önemlidir, çünkü B’ye yol açacaktır.” şeklinde olabilir.</a:t>
            </a:r>
          </a:p>
        </p:txBody>
      </p:sp>
    </p:spTree>
    <p:extLst>
      <p:ext uri="{BB962C8B-B14F-4D97-AF65-F5344CB8AC3E}">
        <p14:creationId xmlns:p14="http://schemas.microsoft.com/office/powerpoint/2010/main" val="419273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1AA1952F-1973-4066-BB04-8EAFCFC0BFD5}"/>
              </a:ext>
            </a:extLst>
          </p:cNvPr>
          <p:cNvSpPr txBox="1"/>
          <p:nvPr/>
        </p:nvSpPr>
        <p:spPr>
          <a:xfrm>
            <a:off x="656948" y="228600"/>
            <a:ext cx="10209320" cy="6038641"/>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3. Aşırı alıntıdan kaçının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Editörler kendi dergilerinin bakış açılarına doğal bir şekilde uyum sağlamış makaleleri yayınlamak ister. Güncel inceleme makaleler (</a:t>
            </a:r>
            <a:r>
              <a:rPr lang="tr-TR" sz="2000" b="0" i="0" dirty="0" err="1">
                <a:effectLst/>
                <a:latin typeface="Times New Roman" panose="02020603050405020304" pitchFamily="18" charset="0"/>
                <a:cs typeface="Times New Roman" panose="02020603050405020304" pitchFamily="18" charset="0"/>
              </a:rPr>
              <a:t>review</a:t>
            </a:r>
            <a:r>
              <a:rPr lang="tr-TR" sz="2000" b="0" i="0" dirty="0">
                <a:effectLst/>
                <a:latin typeface="Times New Roman" panose="02020603050405020304" pitchFamily="18" charset="0"/>
                <a:cs typeface="Times New Roman" panose="02020603050405020304" pitchFamily="18" charset="0"/>
              </a:rPr>
              <a:t>) ile bazı orijinal ve önemli esere atıfta bulunarak çalışmanızın dayandığı temel bilimsel yayınları eklemeniz uygun olacaktır.</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Ancak bunu yaparken aşırı referans vererek yapmaktan kaçının. Vereceğiniz referansların konu ile alakalı çalışmanızı destekleyici olmasına özen gösterin.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Odağınızı çalışmanızın belirli konusuna daralttıktan sonra, çalışmanızla ilgili </a:t>
            </a:r>
            <a:r>
              <a:rPr lang="tr-TR" sz="2000" b="1" i="1" dirty="0">
                <a:effectLst/>
                <a:latin typeface="Times New Roman" panose="02020603050405020304" pitchFamily="18" charset="0"/>
                <a:cs typeface="Times New Roman" panose="02020603050405020304" pitchFamily="18" charset="0"/>
              </a:rPr>
              <a:t>en yeni</a:t>
            </a:r>
            <a:r>
              <a:rPr lang="tr-TR" sz="2000" b="0" i="0" dirty="0">
                <a:effectLst/>
                <a:latin typeface="Times New Roman" panose="02020603050405020304" pitchFamily="18" charset="0"/>
                <a:cs typeface="Times New Roman" panose="02020603050405020304" pitchFamily="18" charset="0"/>
              </a:rPr>
              <a:t> ve </a:t>
            </a:r>
            <a:r>
              <a:rPr lang="tr-TR" sz="2000" b="1" i="1" dirty="0">
                <a:effectLst/>
                <a:latin typeface="Times New Roman" panose="02020603050405020304" pitchFamily="18" charset="0"/>
                <a:cs typeface="Times New Roman" panose="02020603050405020304" pitchFamily="18" charset="0"/>
              </a:rPr>
              <a:t>en alakalı</a:t>
            </a:r>
            <a:r>
              <a:rPr lang="tr-TR" sz="2000" b="0" i="0" dirty="0">
                <a:effectLst/>
                <a:latin typeface="Times New Roman" panose="02020603050405020304" pitchFamily="18" charset="0"/>
                <a:cs typeface="Times New Roman" panose="02020603050405020304" pitchFamily="18" charset="0"/>
              </a:rPr>
              <a:t> literatürü uygun bir şekilde kapsamalısınız. Literatür incelemeniz eksizsiz olmalı, ancak aşırı uzun olmamalıdır. Unutmayın ki, bir inceleme makalesi (</a:t>
            </a:r>
            <a:r>
              <a:rPr lang="tr-TR" sz="2000" b="0" i="0" dirty="0" err="1">
                <a:effectLst/>
                <a:latin typeface="Times New Roman" panose="02020603050405020304" pitchFamily="18" charset="0"/>
                <a:cs typeface="Times New Roman" panose="02020603050405020304" pitchFamily="18" charset="0"/>
              </a:rPr>
              <a:t>review</a:t>
            </a:r>
            <a:r>
              <a:rPr lang="tr-TR" sz="2000" b="0" i="0" dirty="0">
                <a:effectLst/>
                <a:latin typeface="Times New Roman" panose="02020603050405020304" pitchFamily="18" charset="0"/>
                <a:cs typeface="Times New Roman" panose="02020603050405020304" pitchFamily="18" charset="0"/>
              </a:rPr>
              <a:t>) değil araştırma makalesi yazıyorsunuz.</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Bilimsel makalede giriş bölümünün çok uzun veya alıntılarla taştığını fark ederseniz, inceleme makalelerinde zaten özetlenmiş olan tüm makalelerden ziyade inceleme makalelerine atıf yapabilirsiniz.</a:t>
            </a:r>
          </a:p>
        </p:txBody>
      </p:sp>
    </p:spTree>
    <p:extLst>
      <p:ext uri="{BB962C8B-B14F-4D97-AF65-F5344CB8AC3E}">
        <p14:creationId xmlns:p14="http://schemas.microsoft.com/office/powerpoint/2010/main" val="170883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2ABED723-5F57-4D1D-9528-7724DBC05FDD}"/>
              </a:ext>
            </a:extLst>
          </p:cNvPr>
          <p:cNvSpPr txBox="1"/>
          <p:nvPr/>
        </p:nvSpPr>
        <p:spPr>
          <a:xfrm>
            <a:off x="798989" y="879258"/>
            <a:ext cx="9818703" cy="3730317"/>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4. Bir cümle için çok fazla referans vermemeye çalışın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“Bir çok çalışma A ve B’nin arasında kayda değer bir ilişki bulmuştur. [4-15]” böyle yazılmış bir cümle çok fazla sayıda atıf içermektedir. Bu referanslar konunuzu açıklamak için ideal olabilir ve hiç birinden vazgeçmek istemeyebilirsiniz. Ancak örnekteki cümle, verilen referanslar için yeterince kapsayıcı ve açıklayıcı değildir.</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Eğer ki tüm bu referansları vermek istiyorsanız, daha detaylı bir şekilde vermeniz gerekmektedir. Örneğin; “A ve B arasında kayda değer bir ilişki erkeklerde [4-7] kadınlarda [8-11] ve çocuklarda [12-15] bulunmuştur.</a:t>
            </a:r>
          </a:p>
        </p:txBody>
      </p:sp>
    </p:spTree>
    <p:extLst>
      <p:ext uri="{BB962C8B-B14F-4D97-AF65-F5344CB8AC3E}">
        <p14:creationId xmlns:p14="http://schemas.microsoft.com/office/powerpoint/2010/main" val="8285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52314AB5-BDE3-4BC5-B89A-484E859505ED}"/>
              </a:ext>
            </a:extLst>
          </p:cNvPr>
          <p:cNvSpPr txBox="1"/>
          <p:nvPr/>
        </p:nvSpPr>
        <p:spPr>
          <a:xfrm>
            <a:off x="577049" y="346087"/>
            <a:ext cx="10173809" cy="5576976"/>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5. Hipotezinizi veya araştırma sorunuzu açıkça belirtin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Deneysel bilimlerde araştırma için, bir hipotez belirtmek araştırmayı çerçevelemenin etkili bir yolu olabilir. Örneğin, “Bu çalışmada, A’nın B yöntemi sayesinde C ile ilişkili olduğunu gösteriyoruz” yerine “Bu çalışmada A’nın C ile ilişkili olduğunu varsayıyoruz ve bu hipotezi test etmek için B yöntemini kullanıyoruz.”</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Teorik bilimler veya keşif araştırmaları için, bunun yerine bir araştırma sorusu belirtmeyi düşünebilirsiniz: “Bu çalışmada, aşağıdaki araştırma sorusunu inceliyoruz: A, B ile ilişkili mi?”</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Araştırma sorusunun her zaman soru formunda (bir soru işareti ile) ifade edilmesi gerekmediğini unutmayın; bunun yerine, soruyu açıklayıcı bir cümleye koyabilirsiniz: “Bu çalışmada, A’nın B ile ilişkili olup olmadığını araştırıyoruz.”</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Hipotezler ve araştırma soruları etkilidir, çünkü bilimsel makaleye şekil vermeye yardımcı olurlar ve okuyucuları bilimsel makaleye sorunsuzca yönlendiren “yön tabelası” olarak hizmet ederler.</a:t>
            </a:r>
          </a:p>
        </p:txBody>
      </p:sp>
    </p:spTree>
    <p:extLst>
      <p:ext uri="{BB962C8B-B14F-4D97-AF65-F5344CB8AC3E}">
        <p14:creationId xmlns:p14="http://schemas.microsoft.com/office/powerpoint/2010/main" val="301775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3DACB255-CA1E-4919-956A-093C87F891D0}"/>
              </a:ext>
            </a:extLst>
          </p:cNvPr>
          <p:cNvSpPr txBox="1"/>
          <p:nvPr/>
        </p:nvSpPr>
        <p:spPr>
          <a:xfrm>
            <a:off x="1020932" y="454449"/>
            <a:ext cx="9525740" cy="4191981"/>
          </a:xfrm>
          <a:prstGeom prst="rect">
            <a:avLst/>
          </a:prstGeom>
          <a:noFill/>
        </p:spPr>
        <p:txBody>
          <a:bodyPr wrap="square">
            <a:spAutoFit/>
          </a:bodyPr>
          <a:lstStyle/>
          <a:p>
            <a:pPr algn="just" fontAlgn="base">
              <a:lnSpc>
                <a:spcPct val="150000"/>
              </a:lnSpc>
            </a:pPr>
            <a:r>
              <a:rPr lang="tr-TR" sz="2000" b="1" i="0" dirty="0">
                <a:solidFill>
                  <a:srgbClr val="000000"/>
                </a:solidFill>
                <a:effectLst/>
                <a:latin typeface="Times New Roman" panose="02020603050405020304" pitchFamily="18" charset="0"/>
                <a:cs typeface="Times New Roman" panose="02020603050405020304" pitchFamily="18" charset="0"/>
              </a:rPr>
              <a:t>6. Makaleye genel bir bakış vermeyi düşünün</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Bilimsel makale giriş bölümünde düzenli bir genel bakış bazı alanlarda diğerlerinden daha yaygındır. Özellikle teknolojide yaygın olmakla birlikte tıpta daha az görülür. Girişinizin son paragrafında, alanınıza uygunsa makalenizi bölüm </a:t>
            </a:r>
            <a:r>
              <a:rPr lang="tr-TR" sz="2000" b="0" i="0" dirty="0" err="1">
                <a:solidFill>
                  <a:srgbClr val="000000"/>
                </a:solidFill>
                <a:effectLst/>
                <a:latin typeface="Times New Roman" panose="02020603050405020304" pitchFamily="18" charset="0"/>
                <a:cs typeface="Times New Roman" panose="02020603050405020304" pitchFamily="18" charset="0"/>
              </a:rPr>
              <a:t>bölüm</a:t>
            </a:r>
            <a:r>
              <a:rPr lang="tr-TR" sz="2000" b="0" i="0" dirty="0">
                <a:solidFill>
                  <a:srgbClr val="000000"/>
                </a:solidFill>
                <a:effectLst/>
                <a:latin typeface="Times New Roman" panose="02020603050405020304" pitchFamily="18" charset="0"/>
                <a:cs typeface="Times New Roman" panose="02020603050405020304" pitchFamily="18" charset="0"/>
              </a:rPr>
              <a:t> vermeyi göz önünde bulundurabilirsiniz.</a:t>
            </a:r>
          </a:p>
          <a:p>
            <a:pPr algn="just" fontAlgn="base">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Örneğin, “Bölüm </a:t>
            </a:r>
            <a:r>
              <a:rPr lang="tr-TR" sz="2000" b="0" i="0" dirty="0" err="1">
                <a:solidFill>
                  <a:srgbClr val="000000"/>
                </a:solidFill>
                <a:effectLst/>
                <a:latin typeface="Times New Roman" panose="02020603050405020304" pitchFamily="18" charset="0"/>
                <a:cs typeface="Times New Roman" panose="02020603050405020304" pitchFamily="18" charset="0"/>
              </a:rPr>
              <a:t>II’de</a:t>
            </a:r>
            <a:r>
              <a:rPr lang="tr-TR" sz="2000" b="0" i="0" dirty="0">
                <a:solidFill>
                  <a:srgbClr val="000000"/>
                </a:solidFill>
                <a:effectLst/>
                <a:latin typeface="Times New Roman" panose="02020603050405020304" pitchFamily="18" charset="0"/>
                <a:cs typeface="Times New Roman" panose="02020603050405020304" pitchFamily="18" charset="0"/>
              </a:rPr>
              <a:t> analiz yöntemlerimizi ve kullandığımız veri kümelerini açıklıyoruz. Bölüm </a:t>
            </a:r>
            <a:r>
              <a:rPr lang="tr-TR" sz="2000" b="0" i="0" dirty="0" err="1">
                <a:solidFill>
                  <a:srgbClr val="000000"/>
                </a:solidFill>
                <a:effectLst/>
                <a:latin typeface="Times New Roman" panose="02020603050405020304" pitchFamily="18" charset="0"/>
                <a:cs typeface="Times New Roman" panose="02020603050405020304" pitchFamily="18" charset="0"/>
              </a:rPr>
              <a:t>III’te</a:t>
            </a:r>
            <a:r>
              <a:rPr lang="tr-TR" sz="2000" b="0" i="0" dirty="0">
                <a:solidFill>
                  <a:srgbClr val="000000"/>
                </a:solidFill>
                <a:effectLst/>
                <a:latin typeface="Times New Roman" panose="02020603050405020304" pitchFamily="18" charset="0"/>
                <a:cs typeface="Times New Roman" panose="02020603050405020304" pitchFamily="18" charset="0"/>
              </a:rPr>
              <a:t> sonuçları sunuyoruz. Bölüm </a:t>
            </a:r>
            <a:r>
              <a:rPr lang="tr-TR" sz="2000" b="0" i="0" dirty="0" err="1">
                <a:solidFill>
                  <a:srgbClr val="000000"/>
                </a:solidFill>
                <a:effectLst/>
                <a:latin typeface="Times New Roman" panose="02020603050405020304" pitchFamily="18" charset="0"/>
                <a:cs typeface="Times New Roman" panose="02020603050405020304" pitchFamily="18" charset="0"/>
              </a:rPr>
              <a:t>IV’te</a:t>
            </a:r>
            <a:r>
              <a:rPr lang="tr-TR" sz="2000" b="0" i="0" dirty="0">
                <a:solidFill>
                  <a:srgbClr val="000000"/>
                </a:solidFill>
                <a:effectLst/>
                <a:latin typeface="Times New Roman" panose="02020603050405020304" pitchFamily="18" charset="0"/>
                <a:cs typeface="Times New Roman" panose="02020603050405020304" pitchFamily="18" charset="0"/>
              </a:rPr>
              <a:t> sonuçları tartışıyor ve bulgularımızı literatürdekilerle karşılaştırıyoruz. Bölüm V’de sonuçlarımızı ve gelecekteki araştırmalar için olası konuları öneriyoruz.”</a:t>
            </a:r>
          </a:p>
        </p:txBody>
      </p:sp>
    </p:spTree>
    <p:extLst>
      <p:ext uri="{BB962C8B-B14F-4D97-AF65-F5344CB8AC3E}">
        <p14:creationId xmlns:p14="http://schemas.microsoft.com/office/powerpoint/2010/main" val="415091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2" name="Metin kutusu 1">
            <a:extLst>
              <a:ext uri="{FF2B5EF4-FFF2-40B4-BE49-F238E27FC236}">
                <a16:creationId xmlns:a16="http://schemas.microsoft.com/office/drawing/2014/main" id="{95D54069-857C-4BD1-B680-256F10237549}"/>
              </a:ext>
            </a:extLst>
          </p:cNvPr>
          <p:cNvSpPr txBox="1"/>
          <p:nvPr/>
        </p:nvSpPr>
        <p:spPr>
          <a:xfrm>
            <a:off x="4243527" y="228600"/>
            <a:ext cx="2272683" cy="523220"/>
          </a:xfrm>
          <a:prstGeom prst="rect">
            <a:avLst/>
          </a:prstGeom>
          <a:noFill/>
        </p:spPr>
        <p:txBody>
          <a:bodyPr wrap="square" rtlCol="0">
            <a:spAutoFit/>
          </a:bodyPr>
          <a:lstStyle/>
          <a:p>
            <a:r>
              <a:rPr lang="tr-TR" sz="2800" b="1" dirty="0">
                <a:latin typeface="Times New Roman" panose="02020603050405020304" pitchFamily="18" charset="0"/>
                <a:cs typeface="Times New Roman" panose="02020603050405020304" pitchFamily="18" charset="0"/>
              </a:rPr>
              <a:t>TARTIŞMA</a:t>
            </a:r>
          </a:p>
        </p:txBody>
      </p:sp>
      <p:sp>
        <p:nvSpPr>
          <p:cNvPr id="11" name="Metin kutusu 10">
            <a:extLst>
              <a:ext uri="{FF2B5EF4-FFF2-40B4-BE49-F238E27FC236}">
                <a16:creationId xmlns:a16="http://schemas.microsoft.com/office/drawing/2014/main" id="{05919027-9936-4A00-80CB-10708EF85915}"/>
              </a:ext>
            </a:extLst>
          </p:cNvPr>
          <p:cNvSpPr txBox="1"/>
          <p:nvPr/>
        </p:nvSpPr>
        <p:spPr>
          <a:xfrm>
            <a:off x="903303" y="1118522"/>
            <a:ext cx="9510205" cy="4307398"/>
          </a:xfrm>
          <a:prstGeom prst="rect">
            <a:avLst/>
          </a:prstGeom>
          <a:noFill/>
        </p:spPr>
        <p:txBody>
          <a:bodyPr wrap="square">
            <a:spAutoFit/>
          </a:bodyPr>
          <a:lstStyle/>
          <a:p>
            <a:pPr algn="just">
              <a:lnSpc>
                <a:spcPct val="200000"/>
              </a:lnSpc>
            </a:pPr>
            <a:r>
              <a:rPr lang="tr-TR" sz="2000" b="0" i="0" dirty="0">
                <a:effectLst/>
                <a:latin typeface="Times New Roman" panose="02020603050405020304" pitchFamily="18" charset="0"/>
                <a:cs typeface="Times New Roman" panose="02020603050405020304" pitchFamily="18" charset="0"/>
              </a:rPr>
              <a:t>Genel olarak tartışma bölümünün uzunluğu önceki bölümlerin (giriş, gereç ve yöntemler ve bulgular) toplamından fazla olmamalı ve 6-7 paragrafta tamamlanmalıdır. Her paragraf kabaca 200 kelimeyi aşmamalı ve bunun için sık sık kelime sayımı yapılmalıdır. Tartışma bölümünü genel olarak 3 ayrı kısımda kaleme alınabilir. </a:t>
            </a:r>
          </a:p>
          <a:p>
            <a:pPr algn="just">
              <a:lnSpc>
                <a:spcPct val="200000"/>
              </a:lnSpc>
            </a:pPr>
            <a:r>
              <a:rPr lang="tr-TR" sz="2000" b="0" i="0" dirty="0">
                <a:effectLst/>
                <a:latin typeface="Times New Roman" panose="02020603050405020304" pitchFamily="18" charset="0"/>
                <a:cs typeface="Times New Roman" panose="02020603050405020304" pitchFamily="18" charset="0"/>
              </a:rPr>
              <a:t>1-Giriş paragrafı, </a:t>
            </a:r>
          </a:p>
          <a:p>
            <a:pPr algn="just">
              <a:lnSpc>
                <a:spcPct val="200000"/>
              </a:lnSpc>
            </a:pPr>
            <a:r>
              <a:rPr lang="tr-TR" sz="2000" b="0" i="0" dirty="0">
                <a:effectLst/>
                <a:latin typeface="Times New Roman" panose="02020603050405020304" pitchFamily="18" charset="0"/>
                <a:cs typeface="Times New Roman" panose="02020603050405020304" pitchFamily="18" charset="0"/>
              </a:rPr>
              <a:t>2-Ara paragraflar, </a:t>
            </a:r>
          </a:p>
          <a:p>
            <a:pPr algn="just">
              <a:lnSpc>
                <a:spcPct val="200000"/>
              </a:lnSpc>
            </a:pPr>
            <a:r>
              <a:rPr lang="tr-TR" sz="2000" b="0" i="0" dirty="0">
                <a:effectLst/>
                <a:latin typeface="Times New Roman" panose="02020603050405020304" pitchFamily="18" charset="0"/>
                <a:cs typeface="Times New Roman" panose="02020603050405020304" pitchFamily="18" charset="0"/>
              </a:rPr>
              <a:t>3-Sonuç paragrafı.</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20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513A924A-490C-4F81-9F3B-BFA7CDB7AF03}"/>
              </a:ext>
            </a:extLst>
          </p:cNvPr>
          <p:cNvSpPr txBox="1"/>
          <p:nvPr/>
        </p:nvSpPr>
        <p:spPr>
          <a:xfrm>
            <a:off x="390617" y="511219"/>
            <a:ext cx="10744427" cy="5115311"/>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7. Bilimsel makalede giriş bölümünü kısa tutmaya çalışın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Bilimsel makalede giriş bölümünün aşırı uzun olmasından kaçının. 500-1000 kelime içeren bir giriş bölümü ideal uzunluktadır diyebiliriz. Ancak bilimsel makaleyi göndermeyi düşündüğünüz derginin yönergelerini ve geçmiş sayılarını kontrol etmek daha doğru olacaktır.</a:t>
            </a:r>
          </a:p>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8. Gösterin anlatmayın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Bilimsel makalede giriş bölümünün bir amacı, araştırma konunuzun neden çalışmaya değer olduğunu açıklamaktır. En yaygın hatalardan biri de, “A konusu önemlidir” demektir. Konunun önemli olduğunu söylemek yerine, konunun neden önemli olduğunu gösterin.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Örneğin, “Yeni malzemelerin geliştirilmesi otomotiv endüstrisi için önemlidir” yazmak yerine, “Yeni malzemelerin geliştirilmesi otomotiv endüstrisinin güvenliği ve yakıt ekonomisini geliştirecek daha güçlü, daha hafif araçlar üretmesi için gereklidir.”</a:t>
            </a:r>
          </a:p>
        </p:txBody>
      </p:sp>
    </p:spTree>
    <p:extLst>
      <p:ext uri="{BB962C8B-B14F-4D97-AF65-F5344CB8AC3E}">
        <p14:creationId xmlns:p14="http://schemas.microsoft.com/office/powerpoint/2010/main" val="359903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25D2A5DD-C2F5-4FBB-977F-FA528DF10014}"/>
              </a:ext>
            </a:extLst>
          </p:cNvPr>
          <p:cNvSpPr txBox="1"/>
          <p:nvPr/>
        </p:nvSpPr>
        <p:spPr>
          <a:xfrm>
            <a:off x="259396" y="456162"/>
            <a:ext cx="10817227" cy="6038641"/>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9. Okuyucuyu detaylara boğmayın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Bilimsel makalede giriş bölümünde, makaleniz yöntemlere başlamadan önce çalışmanın ana sonuçlarını genel olarak özetleyen bir alandaysa, çok fazla ayrıntılı sonuç belirtmekten kaçınmalısınız. Çünkü bu sonuçların düzgün bir şekilde anlaşılması için makalenizin diğer bölümlerinde genişletilmesine ihtiyacı vardır.</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“Algoritmamızın belleğin% 55’ini ve geleneksel algoritmanın hesaplama süresinin% 45’ini gerektirdiğini görüyoruz” demek yerine, girişteki bulgulara genel bir bakış vermek daha iyidir: “Burada önerilenleri karşılaştırdığımızda bellek kullanımı ve hesaplama hızı açısından geleneksel bir algoritmaya sahip algoritma, önerilen algoritmanın hem daha küçük hem de daha hızlı olduğunu gösteriyor”.</a:t>
            </a:r>
          </a:p>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10. Dergi gereksinimlerini kontrol edin</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Birçok derginin yazarlarına yönelik kılavuzlarında giriş için belirli gereksinimleri vardır. Örneğin, belirtilen maksimum kelime sayısı veya yönergeler hipotez ifadesi veya ana sonuçlarınızın bir özeti gibi belirli bir içerik gerektirebilir.</a:t>
            </a:r>
          </a:p>
        </p:txBody>
      </p:sp>
    </p:spTree>
    <p:extLst>
      <p:ext uri="{BB962C8B-B14F-4D97-AF65-F5344CB8AC3E}">
        <p14:creationId xmlns:p14="http://schemas.microsoft.com/office/powerpoint/2010/main" val="54821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C1F9E59E-679D-4B14-9E3C-5448E0832B07}"/>
              </a:ext>
            </a:extLst>
          </p:cNvPr>
          <p:cNvSpPr>
            <a:spLocks noGrp="1"/>
          </p:cNvSpPr>
          <p:nvPr>
            <p:ph type="title"/>
          </p:nvPr>
        </p:nvSpPr>
        <p:spPr/>
        <p:txBody>
          <a:bodyPr/>
          <a:lstStyle/>
          <a:p>
            <a:r>
              <a:rPr lang="tr-TR" dirty="0">
                <a:solidFill>
                  <a:schemeClr val="accent1"/>
                </a:solidFill>
              </a:rPr>
              <a:t>Teşekkürler</a:t>
            </a:r>
            <a:endParaRPr lang="en-US" dirty="0">
              <a:solidFill>
                <a:schemeClr val="accent1"/>
              </a:solidFill>
            </a:endParaRPr>
          </a:p>
        </p:txBody>
      </p:sp>
      <p:sp>
        <p:nvSpPr>
          <p:cNvPr id="11" name="Metin Yer Tutucusu 10">
            <a:extLst>
              <a:ext uri="{FF2B5EF4-FFF2-40B4-BE49-F238E27FC236}">
                <a16:creationId xmlns:a16="http://schemas.microsoft.com/office/drawing/2014/main" id="{BE61F8FF-26C8-482C-9F00-CADC6B92548A}"/>
              </a:ext>
            </a:extLst>
          </p:cNvPr>
          <p:cNvSpPr>
            <a:spLocks noGrp="1"/>
          </p:cNvSpPr>
          <p:nvPr>
            <p:ph type="body" idx="1"/>
          </p:nvPr>
        </p:nvSpPr>
        <p:spPr/>
        <p:txBody>
          <a:bodyPr>
            <a:normAutofit/>
          </a:bodyPr>
          <a:lstStyle/>
          <a:p>
            <a:r>
              <a:rPr lang="tr-TR" dirty="0">
                <a:solidFill>
                  <a:schemeClr val="accent1"/>
                </a:solidFill>
              </a:rPr>
              <a:t>Samsun Üniversitesi </a:t>
            </a:r>
            <a:br>
              <a:rPr lang="tr-TR" dirty="0">
                <a:solidFill>
                  <a:schemeClr val="accent1"/>
                </a:solidFill>
              </a:rPr>
            </a:br>
            <a:r>
              <a:rPr lang="tr-TR" dirty="0">
                <a:solidFill>
                  <a:schemeClr val="accent1"/>
                </a:solidFill>
              </a:rPr>
              <a:t>Uzaktan Eğitim Uygulama ve Araştırma Merkezi</a:t>
            </a:r>
          </a:p>
          <a:p>
            <a:r>
              <a:rPr lang="tr-TR" dirty="0">
                <a:solidFill>
                  <a:schemeClr val="accent1"/>
                </a:solidFill>
              </a:rPr>
              <a:t>Prof. Dr. Hüseyin Demir</a:t>
            </a:r>
            <a:br>
              <a:rPr lang="tr-TR" dirty="0">
                <a:solidFill>
                  <a:schemeClr val="accent1"/>
                </a:solidFill>
              </a:rPr>
            </a:br>
            <a:r>
              <a:rPr lang="tr-TR" u="sng" dirty="0">
                <a:solidFill>
                  <a:schemeClr val="accent1"/>
                </a:solidFill>
              </a:rPr>
              <a:t>huseyin.demir</a:t>
            </a:r>
            <a:r>
              <a:rPr lang="tr-TR" u="sng" dirty="0">
                <a:solidFill>
                  <a:srgbClr val="F49100"/>
                </a:solidFill>
              </a:rPr>
              <a:t>@</a:t>
            </a:r>
            <a:r>
              <a:rPr lang="tr-TR" u="sng" dirty="0">
                <a:solidFill>
                  <a:schemeClr val="accent1"/>
                </a:solidFill>
                <a:hlinkClick r:id="rId2">
                  <a:extLst>
                    <a:ext uri="{A12FA001-AC4F-418D-AE19-62706E023703}">
                      <ahyp:hlinkClr xmlns:ahyp="http://schemas.microsoft.com/office/drawing/2018/hyperlinkcolor" val="tx"/>
                    </a:ext>
                  </a:extLst>
                </a:hlinkClick>
              </a:rPr>
              <a:t>samsun.edu.tr</a:t>
            </a:r>
            <a:r>
              <a:rPr lang="tr-TR" u="sng" dirty="0">
                <a:solidFill>
                  <a:schemeClr val="accent1"/>
                </a:solidFill>
              </a:rPr>
              <a:t> </a:t>
            </a:r>
            <a:endParaRPr lang="en-US" u="sng" dirty="0">
              <a:solidFill>
                <a:schemeClr val="accent1"/>
              </a:solidFill>
            </a:endParaRPr>
          </a:p>
        </p:txBody>
      </p:sp>
      <p:sp>
        <p:nvSpPr>
          <p:cNvPr id="8"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9E5BA8D7-10E4-440C-A5E2-F6E3D19DDD0E}" type="datetime1">
              <a:rPr lang="tr-TR" smtClean="0"/>
              <a:t>22.11.2022</a:t>
            </a:fld>
            <a:endParaRPr lang="en-US" dirty="0"/>
          </a:p>
        </p:txBody>
      </p:sp>
      <p:sp>
        <p:nvSpPr>
          <p:cNvPr id="9"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7" name="Slayt Numarası Yer Tutucusu 6">
            <a:extLst>
              <a:ext uri="{FF2B5EF4-FFF2-40B4-BE49-F238E27FC236}">
                <a16:creationId xmlns:a16="http://schemas.microsoft.com/office/drawing/2014/main" id="{B8BD67F2-589B-48BC-B925-D23E4F9D6425}"/>
              </a:ext>
            </a:extLst>
          </p:cNvPr>
          <p:cNvSpPr>
            <a:spLocks noGrp="1"/>
          </p:cNvSpPr>
          <p:nvPr>
            <p:ph type="sldNum" sz="quarter" idx="12"/>
          </p:nvPr>
        </p:nvSpPr>
        <p:spPr/>
        <p:txBody>
          <a:bodyPr>
            <a:normAutofit lnSpcReduction="10000"/>
          </a:bodyPr>
          <a:lstStyle/>
          <a:p>
            <a:fld id="{87D468D8-26F9-4F97-AB6F-1957610B0A44}" type="slidenum">
              <a:rPr lang="en-US" smtClean="0"/>
              <a:t>22</a:t>
            </a:fld>
            <a:endParaRPr lang="en-US"/>
          </a:p>
        </p:txBody>
      </p:sp>
      <p:pic>
        <p:nvPicPr>
          <p:cNvPr id="12" name="Resim 11">
            <a:extLst>
              <a:ext uri="{FF2B5EF4-FFF2-40B4-BE49-F238E27FC236}">
                <a16:creationId xmlns:a16="http://schemas.microsoft.com/office/drawing/2014/main" id="{B53C03A8-6173-4C46-BB96-1D80670C534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p:spPr>
      </p:pic>
    </p:spTree>
    <p:extLst>
      <p:ext uri="{BB962C8B-B14F-4D97-AF65-F5344CB8AC3E}">
        <p14:creationId xmlns:p14="http://schemas.microsoft.com/office/powerpoint/2010/main" val="33401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7F8AA0C-5E0C-4D91-A748-C9AF46A19135}"/>
              </a:ext>
            </a:extLst>
          </p:cNvPr>
          <p:cNvSpPr txBox="1"/>
          <p:nvPr/>
        </p:nvSpPr>
        <p:spPr>
          <a:xfrm>
            <a:off x="407231" y="530441"/>
            <a:ext cx="10432404" cy="5115311"/>
          </a:xfrm>
          <a:prstGeom prst="rect">
            <a:avLst/>
          </a:prstGeom>
          <a:noFill/>
        </p:spPr>
        <p:txBody>
          <a:bodyPr wrap="square">
            <a:spAutoFit/>
          </a:bodyPr>
          <a:lstStyle/>
          <a:p>
            <a:pPr algn="just">
              <a:lnSpc>
                <a:spcPct val="150000"/>
              </a:lnSpc>
            </a:pPr>
            <a:r>
              <a:rPr lang="tr-TR" sz="2000" b="0" i="0" dirty="0">
                <a:effectLst/>
                <a:latin typeface="Times New Roman" panose="02020603050405020304" pitchFamily="18" charset="0"/>
                <a:cs typeface="Times New Roman" panose="02020603050405020304" pitchFamily="18" charset="0"/>
              </a:rPr>
              <a:t>Giriş paragrafı çalışmanın ana fikrinin bulunduğu tartışma kısmıdır. Çalışmanın giriş bölümü tekrarlanmadan çalışmanın cevap aradığı soru ve güncelliği irdelenir. Giriş paragrafı konu ile ilgili tartışmasız bir giriş cümlesi ile başladıktan sonra kabaca çalışma hakkında şu sorulara yanıt veren bir kısımla devam eder. </a:t>
            </a:r>
          </a:p>
          <a:p>
            <a:pPr algn="just">
              <a:lnSpc>
                <a:spcPct val="150000"/>
              </a:lnSpc>
            </a:pPr>
            <a:r>
              <a:rPr lang="tr-TR" sz="2000" b="0" i="0" dirty="0">
                <a:effectLst/>
                <a:latin typeface="Times New Roman" panose="02020603050405020304" pitchFamily="18" charset="0"/>
                <a:cs typeface="Times New Roman" panose="02020603050405020304" pitchFamily="18" charset="0"/>
              </a:rPr>
              <a:t>1-Bizim odaklandığımız, tartışılması veya geliştirilmesi geren konu nedir?, </a:t>
            </a:r>
          </a:p>
          <a:p>
            <a:pPr algn="just">
              <a:lnSpc>
                <a:spcPct val="150000"/>
              </a:lnSpc>
            </a:pPr>
            <a:r>
              <a:rPr lang="tr-TR" sz="2000" b="0" i="0" dirty="0">
                <a:effectLst/>
                <a:latin typeface="Times New Roman" panose="02020603050405020304" pitchFamily="18" charset="0"/>
                <a:cs typeface="Times New Roman" panose="02020603050405020304" pitchFamily="18" charset="0"/>
              </a:rPr>
              <a:t>2-Buna nasıl bir çözüm önerisi getirilebilir, </a:t>
            </a:r>
          </a:p>
          <a:p>
            <a:pPr algn="just">
              <a:lnSpc>
                <a:spcPct val="150000"/>
              </a:lnSpc>
            </a:pPr>
            <a:r>
              <a:rPr lang="tr-TR" sz="2000" b="0" i="0" dirty="0">
                <a:effectLst/>
                <a:latin typeface="Times New Roman" panose="02020603050405020304" pitchFamily="18" charset="0"/>
                <a:cs typeface="Times New Roman" panose="02020603050405020304" pitchFamily="18" charset="0"/>
              </a:rPr>
              <a:t>3-Buradaki yeni, farklı veya </a:t>
            </a:r>
            <a:r>
              <a:rPr lang="tr-TR" sz="2000" b="0" i="0" dirty="0" err="1">
                <a:effectLst/>
                <a:latin typeface="Times New Roman" panose="02020603050405020304" pitchFamily="18" charset="0"/>
                <a:cs typeface="Times New Roman" panose="02020603050405020304" pitchFamily="18" charset="0"/>
              </a:rPr>
              <a:t>innovatif</a:t>
            </a:r>
            <a:r>
              <a:rPr lang="tr-TR" sz="2000" b="0" i="0" dirty="0">
                <a:effectLst/>
                <a:latin typeface="Times New Roman" panose="02020603050405020304" pitchFamily="18" charset="0"/>
                <a:cs typeface="Times New Roman" panose="02020603050405020304" pitchFamily="18" charset="0"/>
              </a:rPr>
              <a:t> konu ne olabilir?,</a:t>
            </a:r>
          </a:p>
          <a:p>
            <a:pPr algn="just">
              <a:lnSpc>
                <a:spcPct val="150000"/>
              </a:lnSpc>
            </a:pPr>
            <a:r>
              <a:rPr lang="tr-TR" sz="2000" b="0" i="0" dirty="0">
                <a:effectLst/>
                <a:latin typeface="Times New Roman" panose="02020603050405020304" pitchFamily="18" charset="0"/>
                <a:cs typeface="Times New Roman" panose="02020603050405020304" pitchFamily="18" charset="0"/>
              </a:rPr>
              <a:t> 4- Bizim çalışmamız bu problemin çözümüne nasıl katkıda bulunabilir. </a:t>
            </a:r>
          </a:p>
          <a:p>
            <a:pPr algn="just">
              <a:lnSpc>
                <a:spcPct val="150000"/>
              </a:lnSpc>
            </a:pPr>
            <a:r>
              <a:rPr lang="tr-TR" sz="2000" b="0" i="0" dirty="0">
                <a:effectLst/>
                <a:latin typeface="Times New Roman" panose="02020603050405020304" pitchFamily="18" charset="0"/>
                <a:cs typeface="Times New Roman" panose="02020603050405020304" pitchFamily="18" charset="0"/>
              </a:rPr>
              <a:t>Bu formattaki giriş paragrafı tüm klinik çalışmalarda okuyucuyu tartışmanın geri kalanına ısındırma konusunda faydalıdır. Ancak deneysel çalışmalarda temel bulguların ilk paragrafta özetlenmesi genel olarak dergi editörlerince tavsiye edilmektedir.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52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B4E636A2-183D-4093-988D-AEA68E07A2A7}"/>
              </a:ext>
            </a:extLst>
          </p:cNvPr>
          <p:cNvSpPr txBox="1"/>
          <p:nvPr/>
        </p:nvSpPr>
        <p:spPr>
          <a:xfrm>
            <a:off x="1168491" y="1373196"/>
            <a:ext cx="9199485" cy="2806987"/>
          </a:xfrm>
          <a:prstGeom prst="rect">
            <a:avLst/>
          </a:prstGeom>
          <a:noFill/>
        </p:spPr>
        <p:txBody>
          <a:bodyPr wrap="square">
            <a:spAutoFit/>
          </a:bodyPr>
          <a:lstStyle/>
          <a:p>
            <a:pPr algn="just">
              <a:lnSpc>
                <a:spcPct val="150000"/>
              </a:lnSpc>
            </a:pPr>
            <a:r>
              <a:rPr lang="tr-TR" sz="2000" b="0" i="0" dirty="0">
                <a:effectLst/>
                <a:latin typeface="Times New Roman" panose="02020603050405020304" pitchFamily="18" charset="0"/>
                <a:cs typeface="Times New Roman" panose="02020603050405020304" pitchFamily="18" charset="0"/>
              </a:rPr>
              <a:t>Tartışma bölümünün son paragrafında ise; çalışmanın “sınırlayıcı” ve çok iddialı olmayan bir ifade ile de; “güçlü” yönlerinden bahsedilmelidir. Çalışmanın sınırlayıcı yönlerinden bahsedilmesi hem yazarların çalışmalarına objektif bakışlarını yansıtacak; hem de dergi hakemlerinin soracakları soruları önceden cevaplanmasını sağlayacaktır. Diğer taraftan son paragrafta, konuya ilişkin gelecekte yapılabilecek çalışmalara (</a:t>
            </a:r>
            <a:r>
              <a:rPr lang="tr-TR" sz="2000" b="0" i="0" dirty="0" err="1">
                <a:effectLst/>
                <a:latin typeface="Times New Roman" panose="02020603050405020304" pitchFamily="18" charset="0"/>
                <a:cs typeface="Times New Roman" panose="02020603050405020304" pitchFamily="18" charset="0"/>
              </a:rPr>
              <a:t>future</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directions</a:t>
            </a:r>
            <a:r>
              <a:rPr lang="tr-TR" sz="2000" b="0" i="0" dirty="0">
                <a:effectLst/>
                <a:latin typeface="Times New Roman" panose="02020603050405020304" pitchFamily="18" charset="0"/>
                <a:cs typeface="Times New Roman" panose="02020603050405020304" pitchFamily="18" charset="0"/>
              </a:rPr>
              <a:t>) veya potansiyel klinik uygulamalara (</a:t>
            </a:r>
            <a:r>
              <a:rPr lang="tr-TR" sz="2000" b="0" i="0" dirty="0" err="1">
                <a:effectLst/>
                <a:latin typeface="Times New Roman" panose="02020603050405020304" pitchFamily="18" charset="0"/>
                <a:cs typeface="Times New Roman" panose="02020603050405020304" pitchFamily="18" charset="0"/>
              </a:rPr>
              <a:t>clinical</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points</a:t>
            </a:r>
            <a:r>
              <a:rPr lang="tr-TR" sz="2000" b="0" i="0" dirty="0">
                <a:effectLst/>
                <a:latin typeface="Times New Roman" panose="02020603050405020304" pitchFamily="18" charset="0"/>
                <a:cs typeface="Times New Roman" panose="02020603050405020304" pitchFamily="18" charset="0"/>
              </a:rPr>
              <a:t>) vurgu yapılabilir. </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26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3B481621-D384-4E19-B419-5FDDCD4A2A9B}"/>
              </a:ext>
            </a:extLst>
          </p:cNvPr>
          <p:cNvSpPr txBox="1"/>
          <p:nvPr/>
        </p:nvSpPr>
        <p:spPr>
          <a:xfrm>
            <a:off x="259396" y="140186"/>
            <a:ext cx="10571361" cy="6130974"/>
          </a:xfrm>
          <a:prstGeom prst="rect">
            <a:avLst/>
          </a:prstGeom>
          <a:noFill/>
        </p:spPr>
        <p:txBody>
          <a:bodyPr wrap="square">
            <a:spAutoFit/>
          </a:bodyPr>
          <a:lstStyle/>
          <a:p>
            <a:pPr algn="just">
              <a:lnSpc>
                <a:spcPct val="150000"/>
              </a:lnSpc>
            </a:pPr>
            <a:r>
              <a:rPr lang="tr-TR" sz="2400" b="1" i="0" dirty="0">
                <a:effectLst/>
                <a:latin typeface="Times New Roman" panose="02020603050405020304" pitchFamily="18" charset="0"/>
                <a:cs typeface="Times New Roman" panose="02020603050405020304" pitchFamily="18" charset="0"/>
              </a:rPr>
              <a:t>Tartışma bölümünün ara paragrafları nasıl oluşturulmalıdır?</a:t>
            </a:r>
          </a:p>
          <a:p>
            <a:pPr algn="just">
              <a:lnSpc>
                <a:spcPct val="150000"/>
              </a:lnSpc>
            </a:pPr>
            <a:r>
              <a:rPr lang="tr-TR" sz="2000" b="0" i="0" dirty="0">
                <a:effectLst/>
                <a:latin typeface="Times New Roman" panose="02020603050405020304" pitchFamily="18" charset="0"/>
                <a:cs typeface="Times New Roman" panose="02020603050405020304" pitchFamily="18" charset="0"/>
              </a:rPr>
              <a:t>Tartışma bölümünün giriş ve son paragrafları haricindeki paragraflar aslında makalenin sıkıcılık testinden geçtiği yerdir. Burada konuyla ilişkili diğer araştırmacıların ne yaptığı değil, sizin ne bulduğunuz tartışılır. Önceki çalışmalar sadece sizin bulgularınızın açıklayıcısı ya da destekçisi olabilir. Her paragraf kendi içerisinde tartıştığı konuya göre lehte ve aleyhte görüşler, kritik değerlendirme ve öğrenme noktaları içermelidir.</a:t>
            </a:r>
          </a:p>
          <a:p>
            <a:pPr algn="just">
              <a:lnSpc>
                <a:spcPct val="150000"/>
              </a:lnSpc>
            </a:pPr>
            <a:r>
              <a:rPr lang="tr-TR" sz="2000" b="0" i="0" dirty="0">
                <a:effectLst/>
                <a:latin typeface="Times New Roman" panose="02020603050405020304" pitchFamily="18" charset="0"/>
                <a:cs typeface="Times New Roman" panose="02020603050405020304" pitchFamily="18" charset="0"/>
              </a:rPr>
              <a:t>Bizim ara paragrafların yönetimindeki yaklaşımımız </a:t>
            </a:r>
            <a:r>
              <a:rPr lang="tr-TR" sz="2000" b="0" i="1" dirty="0">
                <a:effectLst/>
                <a:latin typeface="Times New Roman" panose="02020603050405020304" pitchFamily="18" charset="0"/>
                <a:cs typeface="Times New Roman" panose="02020603050405020304" pitchFamily="18" charset="0"/>
              </a:rPr>
              <a:t>“böl ve yönet”</a:t>
            </a:r>
            <a:r>
              <a:rPr lang="tr-TR" sz="2000" b="0" i="0" dirty="0">
                <a:effectLst/>
                <a:latin typeface="Times New Roman" panose="02020603050405020304" pitchFamily="18" charset="0"/>
                <a:cs typeface="Times New Roman" panose="02020603050405020304" pitchFamily="18" charset="0"/>
              </a:rPr>
              <a:t> taktiğidir. Buna göre çalışmanın önem sırasına göre bulguları belirlenir ve her bulgu için bir paragraf oluşturulur. Her paragraf önce tartışılacak bulgu ile ilgili “tartışmasız” bir giriş cümlesi ile başlar. Bu cümle temelde “biz ne bulduk?” sorusunun cevabı da olabilir. Ardından tartışılacak konu ile ilişkiyi sağlayan bir bağlantı cümlesi yerleştirilir. Sonrasında güncel literatür ışığında bulgu tartışıldıktan sonra bu konudaki yeni fikirler ortaya konur ve bir sonuç cümlesi ile paragraf kapatılır.</a:t>
            </a:r>
            <a:endParaRPr lang="tr-TR" sz="2000" dirty="0">
              <a:latin typeface="Times New Roman" panose="02020603050405020304" pitchFamily="18" charset="0"/>
              <a:cs typeface="Times New Roman" panose="02020603050405020304" pitchFamily="18" charset="0"/>
            </a:endParaRPr>
          </a:p>
          <a:p>
            <a:pPr algn="just">
              <a:lnSpc>
                <a:spcPct val="150000"/>
              </a:lnSpc>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5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3" name="Resim 2">
            <a:extLst>
              <a:ext uri="{FF2B5EF4-FFF2-40B4-BE49-F238E27FC236}">
                <a16:creationId xmlns:a16="http://schemas.microsoft.com/office/drawing/2014/main" id="{06641A9A-90D0-4F77-AE90-ED01F2F935E2}"/>
              </a:ext>
            </a:extLst>
          </p:cNvPr>
          <p:cNvPicPr>
            <a:picLocks noChangeAspect="1"/>
          </p:cNvPicPr>
          <p:nvPr/>
        </p:nvPicPr>
        <p:blipFill>
          <a:blip r:embed="rId3"/>
          <a:stretch>
            <a:fillRect/>
          </a:stretch>
        </p:blipFill>
        <p:spPr>
          <a:xfrm>
            <a:off x="1377947" y="75009"/>
            <a:ext cx="8943975" cy="6707981"/>
          </a:xfrm>
          <a:prstGeom prst="rect">
            <a:avLst/>
          </a:prstGeom>
        </p:spPr>
      </p:pic>
    </p:spTree>
    <p:extLst>
      <p:ext uri="{BB962C8B-B14F-4D97-AF65-F5344CB8AC3E}">
        <p14:creationId xmlns:p14="http://schemas.microsoft.com/office/powerpoint/2010/main" val="92496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71A780E3-78DC-4E15-A8E6-17BA445C7AD2}"/>
              </a:ext>
            </a:extLst>
          </p:cNvPr>
          <p:cNvSpPr txBox="1"/>
          <p:nvPr/>
        </p:nvSpPr>
        <p:spPr>
          <a:xfrm>
            <a:off x="435005" y="228600"/>
            <a:ext cx="10289220" cy="5576976"/>
          </a:xfrm>
          <a:prstGeom prst="rect">
            <a:avLst/>
          </a:prstGeom>
          <a:noFill/>
        </p:spPr>
        <p:txBody>
          <a:bodyPr wrap="square">
            <a:spAutoFit/>
          </a:bodyPr>
          <a:lstStyle/>
          <a:p>
            <a:pPr algn="just">
              <a:lnSpc>
                <a:spcPct val="150000"/>
              </a:lnSpc>
            </a:pPr>
            <a:r>
              <a:rPr lang="tr-TR" sz="2000" b="0" i="0" dirty="0">
                <a:effectLst/>
                <a:latin typeface="Times New Roman" panose="02020603050405020304" pitchFamily="18" charset="0"/>
                <a:cs typeface="Times New Roman" panose="02020603050405020304" pitchFamily="18" charset="0"/>
              </a:rPr>
              <a:t>Bu paragrafta fazla detaya girmeden paragrafın konusu olan ana bulgu vurgulanmalıdır. Diğer çalışmalar içerisindeki yeri ve önemi belirtilmelidir. Ancak bu yapılırken </a:t>
            </a:r>
            <a:r>
              <a:rPr lang="tr-TR" sz="2000" b="0" i="0" dirty="0" err="1">
                <a:effectLst/>
                <a:latin typeface="Times New Roman" panose="02020603050405020304" pitchFamily="18" charset="0"/>
                <a:cs typeface="Times New Roman" panose="02020603050405020304" pitchFamily="18" charset="0"/>
              </a:rPr>
              <a:t>refere</a:t>
            </a:r>
            <a:r>
              <a:rPr lang="tr-TR" sz="2000" b="0" i="0" dirty="0">
                <a:effectLst/>
                <a:latin typeface="Times New Roman" panose="02020603050405020304" pitchFamily="18" charset="0"/>
                <a:cs typeface="Times New Roman" panose="02020603050405020304" pitchFamily="18" charset="0"/>
              </a:rPr>
              <a:t> edilecek çalışmalar rastgele değil, bir mantık dahilinde sunulmalı (geçmişten günümüze, az vakadan çok vakaya doğru) ve diğer çalışmalar ile çelişen yönleri varsa bunlar üzerinde durulmalıdır. Bulguların desteklemediği veya kesinliğinden emin olunamayan sonuçlar yazılmamalı ve bulgular kısmında verilen numerik değerler çok gerekmedikçe tekrarlanmamalıdır.</a:t>
            </a:r>
          </a:p>
          <a:p>
            <a:pPr algn="just">
              <a:lnSpc>
                <a:spcPct val="150000"/>
              </a:lnSpc>
            </a:pPr>
            <a:r>
              <a:rPr lang="tr-TR" sz="2000" b="0" i="0" dirty="0">
                <a:effectLst/>
                <a:latin typeface="Times New Roman" panose="02020603050405020304" pitchFamily="18" charset="0"/>
                <a:cs typeface="Times New Roman" panose="02020603050405020304" pitchFamily="18" charset="0"/>
              </a:rPr>
              <a:t>Bunların yanında paragraf içerisinde şu soruların sorulması ve bunlara yanıt aranması da paragrafın yazımını kolaylaştıracaktır.</a:t>
            </a:r>
            <a:endParaRPr lang="tr-TR" sz="2000" baseline="30000" dirty="0">
              <a:latin typeface="Times New Roman" panose="02020603050405020304" pitchFamily="18" charset="0"/>
              <a:cs typeface="Times New Roman" panose="02020603050405020304" pitchFamily="18" charset="0"/>
            </a:endParaRPr>
          </a:p>
          <a:p>
            <a:pPr algn="just">
              <a:lnSpc>
                <a:spcPct val="150000"/>
              </a:lnSpc>
            </a:pPr>
            <a:r>
              <a:rPr lang="tr-TR" sz="2000" b="0" i="0" dirty="0">
                <a:effectLst/>
                <a:latin typeface="Times New Roman" panose="02020603050405020304" pitchFamily="18" charset="0"/>
                <a:cs typeface="Times New Roman" panose="02020603050405020304" pitchFamily="18" charset="0"/>
              </a:rPr>
              <a:t>1-Tartışılan bulgu yanlış veya yetersiz olabilir mi?, </a:t>
            </a:r>
          </a:p>
          <a:p>
            <a:pPr algn="just">
              <a:lnSpc>
                <a:spcPct val="150000"/>
              </a:lnSpc>
            </a:pPr>
            <a:r>
              <a:rPr lang="tr-TR" sz="2000" b="0" i="0" dirty="0">
                <a:effectLst/>
                <a:latin typeface="Times New Roman" panose="02020603050405020304" pitchFamily="18" charset="0"/>
                <a:cs typeface="Times New Roman" panose="02020603050405020304" pitchFamily="18" charset="0"/>
              </a:rPr>
              <a:t>2-Neden yanlış olabilir? (yetersiz </a:t>
            </a:r>
            <a:r>
              <a:rPr lang="tr-TR" sz="2000" b="0" i="0" dirty="0" err="1">
                <a:effectLst/>
                <a:latin typeface="Times New Roman" panose="02020603050405020304" pitchFamily="18" charset="0"/>
                <a:cs typeface="Times New Roman" panose="02020603050405020304" pitchFamily="18" charset="0"/>
              </a:rPr>
              <a:t>körleme</a:t>
            </a:r>
            <a:r>
              <a:rPr lang="tr-TR" sz="2000" b="0" i="0" dirty="0">
                <a:effectLst/>
                <a:latin typeface="Times New Roman" panose="02020603050405020304" pitchFamily="18" charset="0"/>
                <a:cs typeface="Times New Roman" panose="02020603050405020304" pitchFamily="18" charset="0"/>
              </a:rPr>
              <a:t>, protokol </a:t>
            </a:r>
            <a:r>
              <a:rPr lang="tr-TR" sz="2000" b="0" i="0" dirty="0" err="1">
                <a:effectLst/>
                <a:latin typeface="Times New Roman" panose="02020603050405020304" pitchFamily="18" charset="0"/>
                <a:cs typeface="Times New Roman" panose="02020603050405020304" pitchFamily="18" charset="0"/>
              </a:rPr>
              <a:t>kirlenmesi,takiplerden</a:t>
            </a:r>
            <a:r>
              <a:rPr lang="tr-TR" sz="2000" b="0" i="0" dirty="0">
                <a:effectLst/>
                <a:latin typeface="Times New Roman" panose="02020603050405020304" pitchFamily="18" charset="0"/>
                <a:cs typeface="Times New Roman" panose="02020603050405020304" pitchFamily="18" charset="0"/>
              </a:rPr>
              <a:t> çıkma, çalışmanın gücünün düşük olması </a:t>
            </a:r>
            <a:r>
              <a:rPr lang="tr-TR" sz="2000" b="0" i="0" dirty="0" err="1">
                <a:effectLst/>
                <a:latin typeface="Times New Roman" panose="02020603050405020304" pitchFamily="18" charset="0"/>
                <a:cs typeface="Times New Roman" panose="02020603050405020304" pitchFamily="18" charset="0"/>
              </a:rPr>
              <a:t>v.b</a:t>
            </a:r>
            <a:r>
              <a:rPr lang="tr-TR" sz="2000" b="0" i="0" dirty="0">
                <a:effectLst/>
                <a:latin typeface="Times New Roman" panose="02020603050405020304" pitchFamily="18" charset="0"/>
                <a:cs typeface="Times New Roman" panose="02020603050405020304" pitchFamily="18" charset="0"/>
              </a:rPr>
              <a:t>.), </a:t>
            </a:r>
          </a:p>
          <a:p>
            <a:pPr algn="just">
              <a:lnSpc>
                <a:spcPct val="150000"/>
              </a:lnSpc>
            </a:pPr>
            <a:r>
              <a:rPr lang="tr-TR" sz="2000" b="0" i="0" dirty="0">
                <a:effectLst/>
                <a:latin typeface="Times New Roman" panose="02020603050405020304" pitchFamily="18" charset="0"/>
                <a:cs typeface="Times New Roman" panose="02020603050405020304" pitchFamily="18" charset="0"/>
              </a:rPr>
              <a:t>3-Sonuç ne anlama geliyor?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5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07DC9FAD-E7A9-4849-A8C4-AA5597E7FFED}"/>
              </a:ext>
            </a:extLst>
          </p:cNvPr>
          <p:cNvSpPr txBox="1"/>
          <p:nvPr/>
        </p:nvSpPr>
        <p:spPr>
          <a:xfrm>
            <a:off x="2414727" y="228600"/>
            <a:ext cx="6767003" cy="400110"/>
          </a:xfrm>
          <a:prstGeom prst="rect">
            <a:avLst/>
          </a:prstGeom>
          <a:noFill/>
        </p:spPr>
        <p:txBody>
          <a:bodyPr wrap="square">
            <a:spAutoFit/>
          </a:bodyPr>
          <a:lstStyle/>
          <a:p>
            <a:r>
              <a:rPr lang="tr-TR" sz="2000" b="1" i="0" dirty="0">
                <a:effectLst/>
                <a:latin typeface="Times New Roman" panose="02020603050405020304" pitchFamily="18" charset="0"/>
                <a:cs typeface="Times New Roman" panose="02020603050405020304" pitchFamily="18" charset="0"/>
              </a:rPr>
              <a:t>TARTIŞMA BÖLÜMÜNÜN YAZIMINDAKİ HATALAR</a:t>
            </a:r>
            <a:endParaRPr lang="tr-TR" sz="2000" dirty="0">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174ECA0B-6EA6-4423-87DB-0C383E8C5957}"/>
              </a:ext>
            </a:extLst>
          </p:cNvPr>
          <p:cNvSpPr txBox="1"/>
          <p:nvPr/>
        </p:nvSpPr>
        <p:spPr>
          <a:xfrm>
            <a:off x="559294" y="745621"/>
            <a:ext cx="10517330" cy="5576976"/>
          </a:xfrm>
          <a:prstGeom prst="rect">
            <a:avLst/>
          </a:prstGeom>
          <a:noFill/>
        </p:spPr>
        <p:txBody>
          <a:bodyPr wrap="square">
            <a:spAutoFit/>
          </a:bodyPr>
          <a:lstStyle/>
          <a:p>
            <a:pPr algn="just">
              <a:lnSpc>
                <a:spcPct val="150000"/>
              </a:lnSpc>
            </a:pPr>
            <a:r>
              <a:rPr lang="tr-TR" sz="2000" b="0" i="0" dirty="0">
                <a:effectLst/>
                <a:latin typeface="Times New Roman" panose="02020603050405020304" pitchFamily="18" charset="0"/>
                <a:cs typeface="Times New Roman" panose="02020603050405020304" pitchFamily="18" charset="0"/>
              </a:rPr>
              <a:t>Tartışma bölümünün kaleme alınmasında yapılan belki de en önemli hata, tüm literatürden bahsetme ihtiyacıdır. Burada hatırlanması gereken derleme yazılmadığı, literatürün değil, o paragrafın ilişkili olduğu bulgunun tartışılması gerektiğidir. Bu arada paragraflardaki her kelime sayılarak özenle yerleştirilmelidir. Anlamı değişmeden çıkarılabilecek her kelime çıkarılmalıdır. Paragraflarda “kelime salatası” ile adeta “destan yazılması” çabuk retlerin en önemli nedenidir. Çünkü hakem tartışma bölümünün düzeltilmesinin zor olduğuna kanaat getirdiği zaman, vakit kaybını önlemek için kararını ret yönünde kullanacaktır.</a:t>
            </a:r>
          </a:p>
          <a:p>
            <a:pPr algn="just">
              <a:lnSpc>
                <a:spcPct val="150000"/>
              </a:lnSpc>
            </a:pPr>
            <a:r>
              <a:rPr lang="tr-TR" sz="2000" dirty="0">
                <a:latin typeface="Times New Roman" panose="02020603050405020304" pitchFamily="18" charset="0"/>
                <a:cs typeface="Times New Roman" panose="02020603050405020304" pitchFamily="18" charset="0"/>
              </a:rPr>
              <a:t>Diğer önemli bir hata konusu da; tartışma bölümünde çok fazla referans verilmesi veya verilen referansların yazıda atıfta bulunulduğu bölüm ile ilişkili olmamasıdır. Çalışmaları </a:t>
            </a:r>
            <a:r>
              <a:rPr lang="tr-TR" sz="2000" dirty="0" err="1">
                <a:latin typeface="Times New Roman" panose="02020603050405020304" pitchFamily="18" charset="0"/>
                <a:cs typeface="Times New Roman" panose="02020603050405020304" pitchFamily="18" charset="0"/>
              </a:rPr>
              <a:t>refere</a:t>
            </a:r>
            <a:r>
              <a:rPr lang="tr-TR" sz="2000" dirty="0">
                <a:latin typeface="Times New Roman" panose="02020603050405020304" pitchFamily="18" charset="0"/>
                <a:cs typeface="Times New Roman" panose="02020603050405020304" pitchFamily="18" charset="0"/>
              </a:rPr>
              <a:t> ederken mümkün olduğu kadar (paragraf girişlerindeki tartışmasız cümleler veya paragraflar arası bağlantıyı sağlayan cümleler haricinde)  orijinal makaleler kullanılmalıdır. Bildiri özetleri hiç </a:t>
            </a:r>
            <a:r>
              <a:rPr lang="tr-TR" sz="2000" dirty="0" err="1">
                <a:latin typeface="Times New Roman" panose="02020603050405020304" pitchFamily="18" charset="0"/>
                <a:cs typeface="Times New Roman" panose="02020603050405020304" pitchFamily="18" charset="0"/>
              </a:rPr>
              <a:t>refere</a:t>
            </a:r>
            <a:r>
              <a:rPr lang="tr-TR" sz="2000" dirty="0">
                <a:latin typeface="Times New Roman" panose="02020603050405020304" pitchFamily="18" charset="0"/>
                <a:cs typeface="Times New Roman" panose="02020603050405020304" pitchFamily="18" charset="0"/>
              </a:rPr>
              <a:t> edilmemeli, derleme makaleleri ise çok gerekmedikçe verilmemelidir.</a:t>
            </a:r>
          </a:p>
        </p:txBody>
      </p:sp>
    </p:spTree>
    <p:extLst>
      <p:ext uri="{BB962C8B-B14F-4D97-AF65-F5344CB8AC3E}">
        <p14:creationId xmlns:p14="http://schemas.microsoft.com/office/powerpoint/2010/main" val="406829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22.11.2022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497F8FD4-3766-44BC-9F37-137FFDAA20F8}"/>
              </a:ext>
            </a:extLst>
          </p:cNvPr>
          <p:cNvSpPr txBox="1"/>
          <p:nvPr/>
        </p:nvSpPr>
        <p:spPr>
          <a:xfrm>
            <a:off x="259396" y="681647"/>
            <a:ext cx="10660138" cy="4653646"/>
          </a:xfrm>
          <a:prstGeom prst="rect">
            <a:avLst/>
          </a:prstGeom>
          <a:noFill/>
        </p:spPr>
        <p:txBody>
          <a:bodyPr wrap="square">
            <a:spAutoFit/>
          </a:bodyPr>
          <a:lstStyle/>
          <a:p>
            <a:pPr algn="just">
              <a:lnSpc>
                <a:spcPct val="150000"/>
              </a:lnSpc>
            </a:pPr>
            <a:r>
              <a:rPr lang="tr-TR" sz="2000" b="1" i="0" dirty="0">
                <a:effectLst/>
                <a:latin typeface="Times New Roman" panose="02020603050405020304" pitchFamily="18" charset="0"/>
                <a:cs typeface="Times New Roman" panose="02020603050405020304" pitchFamily="18" charset="0"/>
              </a:rPr>
              <a:t>Yazım ve dilbilgisi konusunda nelere dikkat edilmelidir?</a:t>
            </a:r>
          </a:p>
          <a:p>
            <a:pPr algn="just">
              <a:lnSpc>
                <a:spcPct val="150000"/>
              </a:lnSpc>
            </a:pPr>
            <a:r>
              <a:rPr lang="tr-TR" sz="2000" b="0" i="0" dirty="0">
                <a:effectLst/>
                <a:latin typeface="Times New Roman" panose="02020603050405020304" pitchFamily="18" charset="0"/>
                <a:cs typeface="Times New Roman" panose="02020603050405020304" pitchFamily="18" charset="0"/>
              </a:rPr>
              <a:t>Makalenin genelinde olduğu gibi, tartışma kısmında da metin basit bir dille; sanki bir meslektaşımız ile konuşuyor gibi yazılmalıdır. </a:t>
            </a:r>
            <a:r>
              <a:rPr lang="tr-TR" sz="2000" b="0" i="0" baseline="30000" dirty="0">
                <a:effectLst/>
                <a:latin typeface="Times New Roman" panose="02020603050405020304" pitchFamily="18" charset="0"/>
                <a:cs typeface="Times New Roman" panose="02020603050405020304" pitchFamily="18" charset="0"/>
              </a:rPr>
              <a:t>2 </a:t>
            </a:r>
            <a:r>
              <a:rPr lang="tr-TR" sz="2000" b="0" i="0" dirty="0">
                <a:effectLst/>
                <a:latin typeface="Times New Roman" panose="02020603050405020304" pitchFamily="18" charset="0"/>
                <a:cs typeface="Times New Roman" panose="02020603050405020304" pitchFamily="18" charset="0"/>
              </a:rPr>
              <a:t>Her cümle tek bir noktayı işaret etmeli, gereksiz yere uzun olmamalı ve toplamda 25-30 kelimeyi geçmemelidir. Önceki cümle ile bağlantıyı sağlayan eski bilgi cümlenin başında, cümle ile verilmesi amaçlanan yeni bilgi cümlenin sonunda yer almalıdır. Cümlelerin oluşturulması sırasında gereksiz kelimelerden kaçılmalı ve “edilgen çatı” (</a:t>
            </a:r>
            <a:r>
              <a:rPr lang="tr-TR" sz="2000" b="0" i="0" dirty="0" err="1">
                <a:effectLst/>
                <a:latin typeface="Times New Roman" panose="02020603050405020304" pitchFamily="18" charset="0"/>
                <a:cs typeface="Times New Roman" panose="02020603050405020304" pitchFamily="18" charset="0"/>
              </a:rPr>
              <a:t>passive</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voice</a:t>
            </a:r>
            <a:r>
              <a:rPr lang="tr-TR" sz="2000" b="0" i="0" dirty="0">
                <a:effectLst/>
                <a:latin typeface="Times New Roman" panose="02020603050405020304" pitchFamily="18" charset="0"/>
                <a:cs typeface="Times New Roman" panose="02020603050405020304" pitchFamily="18" charset="0"/>
              </a:rPr>
              <a:t>)’dan çok “etken çatı” (</a:t>
            </a:r>
            <a:r>
              <a:rPr lang="tr-TR" sz="2000" b="0" i="0" dirty="0" err="1">
                <a:effectLst/>
                <a:latin typeface="Times New Roman" panose="02020603050405020304" pitchFamily="18" charset="0"/>
                <a:cs typeface="Times New Roman" panose="02020603050405020304" pitchFamily="18" charset="0"/>
              </a:rPr>
              <a:t>active</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voice</a:t>
            </a:r>
            <a:r>
              <a:rPr lang="tr-TR" sz="2000" b="0" i="0" dirty="0">
                <a:effectLst/>
                <a:latin typeface="Times New Roman" panose="02020603050405020304" pitchFamily="18" charset="0"/>
                <a:cs typeface="Times New Roman" panose="02020603050405020304" pitchFamily="18" charset="0"/>
              </a:rPr>
              <a:t>) kullanılmalıdır. Türkçe bilim dili olarak kullanıldığında geleneksel olarak “edilgen çatı” kullanıldığından bu durum bizim yazma alışkanlıklarımız ile çelişmektedir. Ancak cümlelere “biz” diye başlamaktan kaçınılmamalıdır. Çünkü dergi editörleri yazının anlaşılabilirliğini artırma amacı ile etken çatı kullanımını tavsiye etmektedirler.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42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nzara">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1276</TotalTime>
  <Words>2854</Words>
  <Application>Microsoft Office PowerPoint</Application>
  <PresentationFormat>Geniş ekran</PresentationFormat>
  <Paragraphs>182</Paragraphs>
  <Slides>22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22</vt:i4>
      </vt:variant>
    </vt:vector>
  </HeadingPairs>
  <TitlesOfParts>
    <vt:vector size="28" baseType="lpstr">
      <vt:lpstr>Arial</vt:lpstr>
      <vt:lpstr>Calibri</vt:lpstr>
      <vt:lpstr>Century Schoolbook</vt:lpstr>
      <vt:lpstr>Times New Roman</vt:lpstr>
      <vt:lpstr>Wingdings 2</vt:lpstr>
      <vt:lpstr>Manzara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 Hazırlama Kılavuzu</dc:title>
  <dc:creator>Zafer CÖMERT</dc:creator>
  <cp:lastModifiedBy>Samsun Üniversitesi</cp:lastModifiedBy>
  <cp:revision>48</cp:revision>
  <dcterms:created xsi:type="dcterms:W3CDTF">2019-09-08T05:36:03Z</dcterms:created>
  <dcterms:modified xsi:type="dcterms:W3CDTF">2022-11-22T06:38:36Z</dcterms:modified>
</cp:coreProperties>
</file>