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2"/>
  </p:notesMasterIdLst>
  <p:handoutMasterIdLst>
    <p:handoutMasterId r:id="rId23"/>
  </p:handoutMasterIdLst>
  <p:sldIdLst>
    <p:sldId id="256" r:id="rId2"/>
    <p:sldId id="270" r:id="rId3"/>
    <p:sldId id="273" r:id="rId4"/>
    <p:sldId id="272" r:id="rId5"/>
    <p:sldId id="271"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brahim Keleş" initials="İK" lastIdx="1" clrIdx="0">
    <p:extLst>
      <p:ext uri="{19B8F6BF-5375-455C-9EA6-DF929625EA0E}">
        <p15:presenceInfo xmlns:p15="http://schemas.microsoft.com/office/powerpoint/2012/main" userId="S::ibrahim.keles@amasya.edu.tr::dfe28865-f4dc-44b9-87c1-ceaa2ec27d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30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1" d="100"/>
          <a:sy n="91" d="100"/>
        </p:scale>
        <p:origin x="37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A88FC9AE-793D-480C-859F-5BD5DF8547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UZEM</a:t>
            </a:r>
          </a:p>
        </p:txBody>
      </p:sp>
      <p:sp>
        <p:nvSpPr>
          <p:cNvPr id="3" name="Veri Yer Tutucusu 2">
            <a:extLst>
              <a:ext uri="{FF2B5EF4-FFF2-40B4-BE49-F238E27FC236}">
                <a16:creationId xmlns:a16="http://schemas.microsoft.com/office/drawing/2014/main" id="{2D8878BE-0358-4BFD-8B56-B9C2A9C8BE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C7B2B5-7797-4F6F-B468-D730F0A89072}" type="datetimeFigureOut">
              <a:rPr lang="en-US" smtClean="0"/>
              <a:t>12/6/2022</a:t>
            </a:fld>
            <a:endParaRPr lang="en-US"/>
          </a:p>
        </p:txBody>
      </p:sp>
      <p:sp>
        <p:nvSpPr>
          <p:cNvPr id="4" name="Alt Bilgi Yer Tutucusu 3">
            <a:extLst>
              <a:ext uri="{FF2B5EF4-FFF2-40B4-BE49-F238E27FC236}">
                <a16:creationId xmlns:a16="http://schemas.microsoft.com/office/drawing/2014/main" id="{24317B38-D2C5-41DF-BEF3-C56F7E5EB7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Samsun Üniversitesi Uzaktan Eğitim Uygulama ve Araştırma Merkezi</a:t>
            </a:r>
          </a:p>
        </p:txBody>
      </p:sp>
      <p:sp>
        <p:nvSpPr>
          <p:cNvPr id="5" name="Slayt Numarası Yer Tutucusu 4">
            <a:extLst>
              <a:ext uri="{FF2B5EF4-FFF2-40B4-BE49-F238E27FC236}">
                <a16:creationId xmlns:a16="http://schemas.microsoft.com/office/drawing/2014/main" id="{2F931493-20CF-4EFA-9C74-5E2979AE4D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4ADB91-4852-4403-AE63-F1A905A7A7E8}" type="slidenum">
              <a:rPr lang="en-US" smtClean="0"/>
              <a:t>‹#›</a:t>
            </a:fld>
            <a:endParaRPr lang="en-US"/>
          </a:p>
        </p:txBody>
      </p:sp>
    </p:spTree>
    <p:extLst>
      <p:ext uri="{BB962C8B-B14F-4D97-AF65-F5344CB8AC3E}">
        <p14:creationId xmlns:p14="http://schemas.microsoft.com/office/powerpoint/2010/main" val="322941543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UZEM</a:t>
            </a: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54C4C-69CA-4F35-A711-85F3BCADB051}" type="datetimeFigureOut">
              <a:rPr lang="en-US" smtClean="0"/>
              <a:t>12/6/2022</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Samsun Üniversitesi Uzaktan Eğitim Uygulama ve Araştırma Merkezi</a:t>
            </a: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91D1C3-A8DB-476B-95A4-F708141AD699}" type="slidenum">
              <a:rPr lang="en-US" smtClean="0"/>
              <a:t>‹#›</a:t>
            </a:fld>
            <a:endParaRPr lang="en-US"/>
          </a:p>
        </p:txBody>
      </p:sp>
    </p:spTree>
    <p:extLst>
      <p:ext uri="{BB962C8B-B14F-4D97-AF65-F5344CB8AC3E}">
        <p14:creationId xmlns:p14="http://schemas.microsoft.com/office/powerpoint/2010/main" val="196307220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001AC6D-D75E-479B-8E41-0C3963453987}" type="datetime1">
              <a:rPr lang="tr-TR" smtClean="0"/>
              <a:t>6.12.2022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7D468D8-26F9-4F97-AB6F-1957610B0A4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474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7D726CB-35A9-4D82-9FF8-2E4CFC504CC2}" type="datetime1">
              <a:rPr lang="tr-TR" smtClean="0"/>
              <a:t>6.12.2022</a:t>
            </a:fld>
            <a:endParaRPr lang="en-US"/>
          </a:p>
        </p:txBody>
      </p:sp>
      <p:sp>
        <p:nvSpPr>
          <p:cNvPr id="5" name="Footer Placeholder 4"/>
          <p:cNvSpPr>
            <a:spLocks noGrp="1"/>
          </p:cNvSpPr>
          <p:nvPr>
            <p:ph type="ftr" sz="quarter" idx="11"/>
          </p:nvPr>
        </p:nvSpPr>
        <p:spPr/>
        <p:txBody>
          <a:body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11710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668F86F-C726-4847-ABDE-6DBF7851D9AC}" type="datetime1">
              <a:rPr lang="tr-TR" smtClean="0"/>
              <a:t>6.12.2022</a:t>
            </a:fld>
            <a:endParaRPr lang="en-US"/>
          </a:p>
        </p:txBody>
      </p:sp>
      <p:sp>
        <p:nvSpPr>
          <p:cNvPr id="5" name="Footer Placeholder 4"/>
          <p:cNvSpPr>
            <a:spLocks noGrp="1"/>
          </p:cNvSpPr>
          <p:nvPr>
            <p:ph type="ftr" sz="quarter" idx="11"/>
          </p:nvPr>
        </p:nvSpPr>
        <p:spPr/>
        <p:txBody>
          <a:body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406779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ACBA05D-23E3-4227-A892-13BFCEFE772D}" type="datetime1">
              <a:rPr lang="tr-TR" smtClean="0"/>
              <a:t>6.12.2022</a:t>
            </a:fld>
            <a:endParaRPr lang="en-US"/>
          </a:p>
        </p:txBody>
      </p:sp>
      <p:sp>
        <p:nvSpPr>
          <p:cNvPr id="5" name="Footer Placeholder 4"/>
          <p:cNvSpPr>
            <a:spLocks noGrp="1"/>
          </p:cNvSpPr>
          <p:nvPr>
            <p:ph type="ftr" sz="quarter" idx="11"/>
          </p:nvPr>
        </p:nvSpPr>
        <p:spPr/>
        <p:txBody>
          <a:body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3922747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FFF6BF0-5802-4276-8CE3-DECB3C6A3A1D}" type="datetime1">
              <a:rPr lang="tr-TR" smtClean="0"/>
              <a:t>6.12.2022</a:t>
            </a:fld>
            <a:endParaRPr lang="en-US"/>
          </a:p>
        </p:txBody>
      </p:sp>
      <p:sp>
        <p:nvSpPr>
          <p:cNvPr id="5" name="Footer Placeholder 4"/>
          <p:cNvSpPr>
            <a:spLocks noGrp="1"/>
          </p:cNvSpPr>
          <p:nvPr>
            <p:ph type="ftr" sz="quarter" idx="11"/>
          </p:nvPr>
        </p:nvSpPr>
        <p:spPr/>
        <p:txBody>
          <a:bodyPr/>
          <a:lstStyle/>
          <a:p>
            <a:r>
              <a:rPr lang="en-US"/>
              <a:t>Samsun Üniversitesi Uzaktan Eğitim Uygulama ve Araştırma Merkezi</a:t>
            </a:r>
          </a:p>
        </p:txBody>
      </p:sp>
      <p:sp>
        <p:nvSpPr>
          <p:cNvPr id="6" name="Slide Number Placeholder 5"/>
          <p:cNvSpPr>
            <a:spLocks noGrp="1"/>
          </p:cNvSpPr>
          <p:nvPr>
            <p:ph type="sldNum" sz="quarter" idx="12"/>
          </p:nvPr>
        </p:nvSpPr>
        <p:spPr/>
        <p:txBody>
          <a:bodyPr/>
          <a:lstStyle/>
          <a:p>
            <a:fld id="{87D468D8-26F9-4F97-AB6F-1957610B0A4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9841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1C13705-CBCD-4881-A76D-20B994B6DE04}" type="datetime1">
              <a:rPr lang="tr-TR" smtClean="0"/>
              <a:t>6.12.2022</a:t>
            </a:fld>
            <a:endParaRPr lang="en-US"/>
          </a:p>
        </p:txBody>
      </p:sp>
      <p:sp>
        <p:nvSpPr>
          <p:cNvPr id="6" name="Footer Placeholder 5"/>
          <p:cNvSpPr>
            <a:spLocks noGrp="1"/>
          </p:cNvSpPr>
          <p:nvPr>
            <p:ph type="ftr" sz="quarter" idx="11"/>
          </p:nvPr>
        </p:nvSpPr>
        <p:spPr/>
        <p:txBody>
          <a:bodyPr/>
          <a:lstStyle/>
          <a:p>
            <a:r>
              <a:rPr lang="en-US"/>
              <a:t>Samsun Üniversitesi Uzaktan Eğitim Uygulama ve Araştırma Merkezi</a:t>
            </a:r>
          </a:p>
        </p:txBody>
      </p:sp>
      <p:sp>
        <p:nvSpPr>
          <p:cNvPr id="7" name="Slide Number Placeholder 6"/>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69452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tr-TR"/>
              <a:t>Asıl metin stillerini düzenlemek için tıklayın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4A4BA1B-6522-463B-A9FB-5B0012F32C44}" type="datetime1">
              <a:rPr lang="tr-TR" smtClean="0"/>
              <a:t>6.12.2022</a:t>
            </a:fld>
            <a:endParaRPr lang="en-US"/>
          </a:p>
        </p:txBody>
      </p:sp>
      <p:sp>
        <p:nvSpPr>
          <p:cNvPr id="8" name="Footer Placeholder 7"/>
          <p:cNvSpPr>
            <a:spLocks noGrp="1"/>
          </p:cNvSpPr>
          <p:nvPr>
            <p:ph type="ftr" sz="quarter" idx="11"/>
          </p:nvPr>
        </p:nvSpPr>
        <p:spPr/>
        <p:txBody>
          <a:bodyPr/>
          <a:lstStyle/>
          <a:p>
            <a:r>
              <a:rPr lang="en-US"/>
              <a:t>Samsun Üniversitesi Uzaktan Eğitim Uygulama ve Araştırma Merkezi</a:t>
            </a:r>
          </a:p>
        </p:txBody>
      </p:sp>
      <p:sp>
        <p:nvSpPr>
          <p:cNvPr id="9" name="Slide Number Placeholder 8"/>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380978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C433A4B-877E-47EF-ACA0-0EF0C634A5AA}" type="datetime1">
              <a:rPr lang="tr-TR" smtClean="0"/>
              <a:t>6.12.2022</a:t>
            </a:fld>
            <a:endParaRPr lang="en-US"/>
          </a:p>
        </p:txBody>
      </p:sp>
      <p:sp>
        <p:nvSpPr>
          <p:cNvPr id="4" name="Footer Placeholder 3"/>
          <p:cNvSpPr>
            <a:spLocks noGrp="1"/>
          </p:cNvSpPr>
          <p:nvPr>
            <p:ph type="ftr" sz="quarter" idx="11"/>
          </p:nvPr>
        </p:nvSpPr>
        <p:spPr/>
        <p:txBody>
          <a:bodyPr/>
          <a:lstStyle/>
          <a:p>
            <a:r>
              <a:rPr lang="en-US"/>
              <a:t>Samsun Üniversitesi Uzaktan Eğitim Uygulama ve Araştırma Merkezi</a:t>
            </a:r>
          </a:p>
        </p:txBody>
      </p:sp>
      <p:sp>
        <p:nvSpPr>
          <p:cNvPr id="5" name="Slide Number Placeholder 4"/>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218805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019E4-380A-4526-9177-629CA536D0BB}" type="datetime1">
              <a:rPr lang="tr-TR" smtClean="0"/>
              <a:t>6.12.2022</a:t>
            </a:fld>
            <a:endParaRPr lang="en-US"/>
          </a:p>
        </p:txBody>
      </p:sp>
      <p:sp>
        <p:nvSpPr>
          <p:cNvPr id="3" name="Footer Placeholder 2"/>
          <p:cNvSpPr>
            <a:spLocks noGrp="1"/>
          </p:cNvSpPr>
          <p:nvPr>
            <p:ph type="ftr" sz="quarter" idx="11"/>
          </p:nvPr>
        </p:nvSpPr>
        <p:spPr/>
        <p:txBody>
          <a:bodyPr/>
          <a:lstStyle/>
          <a:p>
            <a:r>
              <a:rPr lang="en-US"/>
              <a:t>Samsun Üniversitesi Uzaktan Eğitim Uygulama ve Araştırma Merkezi</a:t>
            </a:r>
          </a:p>
        </p:txBody>
      </p:sp>
      <p:sp>
        <p:nvSpPr>
          <p:cNvPr id="4" name="Slide Number Placeholder 3"/>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68067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tr-TR"/>
              <a:t>Asıl başlık stilini düzenlemek için tıklayın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82CB191-83CF-4325-940B-179F2E0C1762}" type="datetime1">
              <a:rPr lang="tr-TR" smtClean="0"/>
              <a:t>6.12.2022</a:t>
            </a:fld>
            <a:endParaRPr lang="en-US"/>
          </a:p>
        </p:txBody>
      </p:sp>
      <p:sp>
        <p:nvSpPr>
          <p:cNvPr id="6" name="Footer Placeholder 5"/>
          <p:cNvSpPr>
            <a:spLocks noGrp="1"/>
          </p:cNvSpPr>
          <p:nvPr>
            <p:ph type="ftr" sz="quarter" idx="11"/>
          </p:nvPr>
        </p:nvSpPr>
        <p:spPr/>
        <p:txBody>
          <a:bodyPr/>
          <a:lstStyle/>
          <a:p>
            <a:r>
              <a:rPr lang="en-US"/>
              <a:t>Samsun Üniversitesi Uzaktan Eğitim Uygulama ve Araştırma Merkezi</a:t>
            </a:r>
          </a:p>
        </p:txBody>
      </p:sp>
      <p:sp>
        <p:nvSpPr>
          <p:cNvPr id="7" name="Slide Number Placeholder 6"/>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70627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29CE3C2-DA00-4E7B-A67C-0BAB5C9AE74E}" type="datetime1">
              <a:rPr lang="tr-TR" smtClean="0"/>
              <a:t>6.12.2022</a:t>
            </a:fld>
            <a:endParaRPr lang="en-US"/>
          </a:p>
        </p:txBody>
      </p:sp>
      <p:sp>
        <p:nvSpPr>
          <p:cNvPr id="6" name="Footer Placeholder 5"/>
          <p:cNvSpPr>
            <a:spLocks noGrp="1"/>
          </p:cNvSpPr>
          <p:nvPr>
            <p:ph type="ftr" sz="quarter" idx="11"/>
          </p:nvPr>
        </p:nvSpPr>
        <p:spPr/>
        <p:txBody>
          <a:bodyPr/>
          <a:lstStyle/>
          <a:p>
            <a:r>
              <a:rPr lang="en-US"/>
              <a:t>Samsun Üniversitesi Uzaktan Eğitim Uygulama ve Araştırma Merkezi</a:t>
            </a:r>
          </a:p>
        </p:txBody>
      </p:sp>
      <p:sp>
        <p:nvSpPr>
          <p:cNvPr id="7" name="Slide Number Placeholder 6"/>
          <p:cNvSpPr>
            <a:spLocks noGrp="1"/>
          </p:cNvSpPr>
          <p:nvPr>
            <p:ph type="sldNum" sz="quarter" idx="12"/>
          </p:nvPr>
        </p:nvSpPr>
        <p:spPr/>
        <p:txBody>
          <a:bodyPr/>
          <a:lstStyle/>
          <a:p>
            <a:fld id="{87D468D8-26F9-4F97-AB6F-1957610B0A44}" type="slidenum">
              <a:rPr lang="en-US" smtClean="0"/>
              <a:t>‹#›</a:t>
            </a:fld>
            <a:endParaRPr lang="en-US"/>
          </a:p>
        </p:txBody>
      </p:sp>
    </p:spTree>
    <p:extLst>
      <p:ext uri="{BB962C8B-B14F-4D97-AF65-F5344CB8AC3E}">
        <p14:creationId xmlns:p14="http://schemas.microsoft.com/office/powerpoint/2010/main" val="230222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A9E9FAC-FDBA-42A3-89F9-6391DA301422}" type="datetime1">
              <a:rPr lang="tr-TR" smtClean="0"/>
              <a:t>6.12.2022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US"/>
              <a:t>Samsun Üniversitesi Uzaktan Eğitim Uygulama ve Araştırma Merkezi</a:t>
            </a: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7D468D8-26F9-4F97-AB6F-1957610B0A44}" type="slidenum">
              <a:rPr lang="en-US" smtClean="0"/>
              <a:t>‹#›</a:t>
            </a:fld>
            <a:endParaRPr lang="en-US"/>
          </a:p>
        </p:txBody>
      </p:sp>
    </p:spTree>
    <p:extLst>
      <p:ext uri="{BB962C8B-B14F-4D97-AF65-F5344CB8AC3E}">
        <p14:creationId xmlns:p14="http://schemas.microsoft.com/office/powerpoint/2010/main" val="8561469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useyin.demir@samsun.edu.tr"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mpusula.com/bilimsel-dergide-yayin-icin-tavsiyeler/"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ibrahim.keles@samsun.edu.tr"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385EA25-BB2B-4EFE-8859-812B66892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7399" y="1879876"/>
            <a:ext cx="2038350" cy="2048610"/>
          </a:xfrm>
          <a:prstGeom prst="rect">
            <a:avLst/>
          </a:prstGeom>
          <a:noFill/>
          <a:extLst>
            <a:ext uri="{909E8E84-426E-40DD-AFC4-6F175D3DCCD1}">
              <a14:hiddenFill xmlns:a14="http://schemas.microsoft.com/office/drawing/2010/main">
                <a:solidFill>
                  <a:srgbClr val="FFFFFF"/>
                </a:solidFill>
              </a14:hiddenFill>
            </a:ext>
          </a:extLst>
        </p:spPr>
      </p:pic>
      <p:sp>
        <p:nvSpPr>
          <p:cNvPr id="11" name="Alt Başlık 2">
            <a:extLst>
              <a:ext uri="{FF2B5EF4-FFF2-40B4-BE49-F238E27FC236}">
                <a16:creationId xmlns:a16="http://schemas.microsoft.com/office/drawing/2014/main" id="{52F73BF7-0A94-4CCA-ABEB-496C619B125B}"/>
              </a:ext>
            </a:extLst>
          </p:cNvPr>
          <p:cNvSpPr txBox="1">
            <a:spLocks/>
          </p:cNvSpPr>
          <p:nvPr/>
        </p:nvSpPr>
        <p:spPr>
          <a:xfrm>
            <a:off x="1524000" y="6584950"/>
            <a:ext cx="9144000" cy="2730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tr-TR" sz="1200" b="1" dirty="0">
                <a:solidFill>
                  <a:schemeClr val="accent1">
                    <a:lumMod val="50000"/>
                  </a:schemeClr>
                </a:solidFill>
              </a:rPr>
              <a:t>Son Güncelleme: </a:t>
            </a:r>
            <a:fld id="{3D78097A-9BA3-40D0-AF44-260CB88CBCEB}" type="datetime1">
              <a:rPr lang="tr-TR" sz="1200" b="1" smtClean="0">
                <a:solidFill>
                  <a:schemeClr val="accent1">
                    <a:lumMod val="50000"/>
                  </a:schemeClr>
                </a:solidFill>
              </a:rPr>
              <a:t>6.12.2022</a:t>
            </a:fld>
            <a:endParaRPr lang="en-US" sz="1200" b="1" dirty="0">
              <a:solidFill>
                <a:schemeClr val="accent1">
                  <a:lumMod val="50000"/>
                </a:schemeClr>
              </a:solidFill>
            </a:endParaRPr>
          </a:p>
        </p:txBody>
      </p:sp>
      <p:sp>
        <p:nvSpPr>
          <p:cNvPr id="8" name="Metin kutusu 7">
            <a:extLst>
              <a:ext uri="{FF2B5EF4-FFF2-40B4-BE49-F238E27FC236}">
                <a16:creationId xmlns:a16="http://schemas.microsoft.com/office/drawing/2014/main" id="{1DB1AAD4-32FD-4817-9FB1-400DBF610A7B}"/>
              </a:ext>
            </a:extLst>
          </p:cNvPr>
          <p:cNvSpPr txBox="1"/>
          <p:nvPr/>
        </p:nvSpPr>
        <p:spPr>
          <a:xfrm>
            <a:off x="488274" y="6163540"/>
            <a:ext cx="11647502" cy="461665"/>
          </a:xfrm>
          <a:prstGeom prst="rect">
            <a:avLst/>
          </a:prstGeom>
          <a:noFill/>
        </p:spPr>
        <p:txBody>
          <a:bodyPr wrap="square">
            <a:spAutoFit/>
          </a:bodyPr>
          <a:lstStyle/>
          <a:p>
            <a:pPr algn="just"/>
            <a:r>
              <a:rPr lang="tr-TR" sz="1200" b="1" i="1" dirty="0">
                <a:solidFill>
                  <a:schemeClr val="accent1">
                    <a:lumMod val="50000"/>
                  </a:schemeClr>
                </a:solidFill>
                <a:latin typeface="Times New Roman" panose="02020603050405020304" pitchFamily="18" charset="0"/>
                <a:cs typeface="Times New Roman" panose="02020603050405020304" pitchFamily="18" charset="0"/>
              </a:rPr>
              <a:t>Bu notlar Samsun Üniversitesi Mühendislik Fakültesi Yazılım Mühendisliği Bölümünde verilen MYAZ601 Bilimsel Araştırma Yöntemleri dersi için çeşitli kaynaklardan derlenerek hazırlanmıştır. Bu kaynaklar Referanslar bölümünde listelenmiştir. Herhangi bir şekilde orijinallik iddiası ve yayın niteliği yoktur. Sadece eğitim amaçlı ders notları niteliğindedir. </a:t>
            </a:r>
            <a:endParaRPr lang="tr-TR"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9" name="Metin kutusu 8">
            <a:extLst>
              <a:ext uri="{FF2B5EF4-FFF2-40B4-BE49-F238E27FC236}">
                <a16:creationId xmlns:a16="http://schemas.microsoft.com/office/drawing/2014/main" id="{9F74795C-7F31-4723-8839-6478BFFA8C49}"/>
              </a:ext>
            </a:extLst>
          </p:cNvPr>
          <p:cNvSpPr txBox="1"/>
          <p:nvPr/>
        </p:nvSpPr>
        <p:spPr>
          <a:xfrm>
            <a:off x="2795805" y="198413"/>
            <a:ext cx="6097772" cy="1569660"/>
          </a:xfrm>
          <a:prstGeom prst="rect">
            <a:avLst/>
          </a:prstGeom>
          <a:noFill/>
        </p:spPr>
        <p:txBody>
          <a:bodyPr wrap="square">
            <a:spAutoFit/>
          </a:bodyPr>
          <a:lstStyle/>
          <a:p>
            <a:pPr algn="ctr"/>
            <a:r>
              <a:rPr lang="tr-TR" sz="3600" b="1" dirty="0">
                <a:solidFill>
                  <a:schemeClr val="accent1">
                    <a:lumMod val="50000"/>
                  </a:schemeClr>
                </a:solidFill>
                <a:latin typeface="Times New Roman" panose="02020603050405020304" pitchFamily="18" charset="0"/>
                <a:cs typeface="Times New Roman" panose="02020603050405020304" pitchFamily="18" charset="0"/>
              </a:rPr>
              <a:t>Samsun Üniversitesi </a:t>
            </a:r>
          </a:p>
          <a:p>
            <a:pPr algn="ctr"/>
            <a:r>
              <a:rPr lang="tr-TR" sz="3200" b="1" dirty="0">
                <a:solidFill>
                  <a:schemeClr val="accent1">
                    <a:lumMod val="50000"/>
                  </a:schemeClr>
                </a:solidFill>
                <a:latin typeface="Times New Roman" panose="02020603050405020304" pitchFamily="18" charset="0"/>
                <a:cs typeface="Times New Roman" panose="02020603050405020304" pitchFamily="18" charset="0"/>
              </a:rPr>
              <a:t>Mühendislik Fakültesi </a:t>
            </a:r>
          </a:p>
          <a:p>
            <a:pPr algn="ctr"/>
            <a:r>
              <a:rPr lang="tr-TR" sz="2800" b="1" dirty="0">
                <a:solidFill>
                  <a:schemeClr val="accent1">
                    <a:lumMod val="50000"/>
                  </a:schemeClr>
                </a:solidFill>
                <a:latin typeface="Times New Roman" panose="02020603050405020304" pitchFamily="18" charset="0"/>
                <a:cs typeface="Times New Roman" panose="02020603050405020304" pitchFamily="18" charset="0"/>
              </a:rPr>
              <a:t>Yazılım Mühendisliği Bölümü</a:t>
            </a:r>
          </a:p>
        </p:txBody>
      </p:sp>
      <p:sp>
        <p:nvSpPr>
          <p:cNvPr id="10" name="Unvan 1">
            <a:extLst>
              <a:ext uri="{FF2B5EF4-FFF2-40B4-BE49-F238E27FC236}">
                <a16:creationId xmlns:a16="http://schemas.microsoft.com/office/drawing/2014/main" id="{DEA5802A-680F-47C5-A052-56983B22681A}"/>
              </a:ext>
            </a:extLst>
          </p:cNvPr>
          <p:cNvSpPr txBox="1">
            <a:spLocks/>
          </p:cNvSpPr>
          <p:nvPr/>
        </p:nvSpPr>
        <p:spPr>
          <a:xfrm>
            <a:off x="1994632" y="2109621"/>
            <a:ext cx="7700115" cy="2489012"/>
          </a:xfrm>
          <a:prstGeom prst="rect">
            <a:avLst/>
          </a:prstGeom>
        </p:spPr>
        <p:txBody>
          <a:bodyPr vert="horz" lIns="91440" tIns="45720" rIns="91440" bIns="45720" rtlCol="0" anchor="t">
            <a:noAutofit/>
          </a:bodyPr>
          <a:lstStyle>
            <a:lvl1pPr algn="l" defTabSz="457200" rtl="0" eaLnBrk="1" latinLnBrk="0" hangingPunct="1">
              <a:spcBef>
                <a:spcPct val="0"/>
              </a:spcBef>
              <a:buNone/>
              <a:defRPr lang="tr-TR" sz="4200" b="0" i="0" kern="1200">
                <a:solidFill>
                  <a:schemeClr val="tx2"/>
                </a:solidFill>
                <a:latin typeface="+mj-lt"/>
                <a:ea typeface="+mj-ea"/>
                <a:cs typeface="+mj-cs"/>
              </a:defRPr>
            </a:lvl1pPr>
            <a:lvl2pPr eaLnBrk="1" latinLnBrk="0" hangingPunct="1">
              <a:defRPr lang="tr-TR">
                <a:solidFill>
                  <a:schemeClr val="tx2"/>
                </a:solidFill>
              </a:defRPr>
            </a:lvl2pPr>
            <a:lvl3pPr eaLnBrk="1" latinLnBrk="0" hangingPunct="1">
              <a:defRPr lang="tr-TR">
                <a:solidFill>
                  <a:schemeClr val="tx2"/>
                </a:solidFill>
              </a:defRPr>
            </a:lvl3pPr>
            <a:lvl4pPr eaLnBrk="1" latinLnBrk="0" hangingPunct="1">
              <a:defRPr lang="tr-TR">
                <a:solidFill>
                  <a:schemeClr val="tx2"/>
                </a:solidFill>
              </a:defRPr>
            </a:lvl4pPr>
            <a:lvl5pPr eaLnBrk="1" latinLnBrk="0" hangingPunct="1">
              <a:defRPr lang="tr-TR">
                <a:solidFill>
                  <a:schemeClr val="tx2"/>
                </a:solidFill>
              </a:defRPr>
            </a:lvl5pPr>
            <a:lvl6pPr eaLnBrk="1" latinLnBrk="0" hangingPunct="1">
              <a:defRPr lang="tr-TR">
                <a:solidFill>
                  <a:schemeClr val="tx2"/>
                </a:solidFill>
              </a:defRPr>
            </a:lvl6pPr>
            <a:lvl7pPr eaLnBrk="1" latinLnBrk="0" hangingPunct="1">
              <a:defRPr lang="tr-TR">
                <a:solidFill>
                  <a:schemeClr val="tx2"/>
                </a:solidFill>
              </a:defRPr>
            </a:lvl7pPr>
            <a:lvl8pPr eaLnBrk="1" latinLnBrk="0" hangingPunct="1">
              <a:defRPr lang="tr-TR">
                <a:solidFill>
                  <a:schemeClr val="tx2"/>
                </a:solidFill>
              </a:defRPr>
            </a:lvl8pPr>
            <a:lvl9pPr eaLnBrk="1" latinLnBrk="0" hangingPunct="1">
              <a:defRPr lang="tr-TR">
                <a:solidFill>
                  <a:schemeClr val="tx2"/>
                </a:solidFill>
              </a:defRPr>
            </a:lvl9pPr>
          </a:lstStyle>
          <a:p>
            <a:pPr algn="ctr">
              <a:lnSpc>
                <a:spcPct val="150000"/>
              </a:lnSpc>
            </a:pPr>
            <a:r>
              <a:rPr lang="tr-TR" sz="2400" b="1" dirty="0">
                <a:solidFill>
                  <a:schemeClr val="accent1">
                    <a:lumMod val="50000"/>
                  </a:schemeClr>
                </a:solidFill>
                <a:latin typeface="Times New Roman" panose="02020603050405020304" pitchFamily="18" charset="0"/>
                <a:cs typeface="Times New Roman" panose="02020603050405020304" pitchFamily="18" charset="0"/>
              </a:rPr>
              <a:t>MYAZ601 Bilimsel Araştırma Yöntemleri</a:t>
            </a:r>
          </a:p>
          <a:p>
            <a:pPr algn="ctr">
              <a:lnSpc>
                <a:spcPct val="150000"/>
              </a:lnSpc>
            </a:pPr>
            <a:r>
              <a:rPr lang="tr-TR" sz="2400" b="1" dirty="0">
                <a:solidFill>
                  <a:srgbClr val="4472C4">
                    <a:lumMod val="50000"/>
                  </a:srgbClr>
                </a:solidFill>
                <a:latin typeface="Times New Roman" panose="02020603050405020304" pitchFamily="18" charset="0"/>
                <a:cs typeface="Times New Roman" panose="02020603050405020304" pitchFamily="18" charset="0"/>
              </a:rPr>
              <a:t>Makale Yazımı - IV (Özet Yazımı, Sunum Mektubu Hazırlama ve Dergiye Sunum-</a:t>
            </a:r>
            <a:r>
              <a:rPr lang="tr-TR" sz="2400" b="1" dirty="0" err="1">
                <a:solidFill>
                  <a:srgbClr val="4472C4">
                    <a:lumMod val="50000"/>
                  </a:srgbClr>
                </a:solidFill>
                <a:latin typeface="Times New Roman" panose="02020603050405020304" pitchFamily="18" charset="0"/>
                <a:cs typeface="Times New Roman" panose="02020603050405020304" pitchFamily="18" charset="0"/>
              </a:rPr>
              <a:t>Review</a:t>
            </a:r>
            <a:r>
              <a:rPr lang="tr-TR" sz="2400" b="1" dirty="0">
                <a:solidFill>
                  <a:srgbClr val="4472C4">
                    <a:lumMod val="50000"/>
                  </a:srgbClr>
                </a:solidFill>
                <a:latin typeface="Times New Roman" panose="02020603050405020304" pitchFamily="18" charset="0"/>
                <a:cs typeface="Times New Roman" panose="02020603050405020304" pitchFamily="18" charset="0"/>
              </a:rPr>
              <a:t> Aşamaları)</a:t>
            </a:r>
          </a:p>
          <a:p>
            <a:pPr algn="ctr">
              <a:lnSpc>
                <a:spcPct val="150000"/>
              </a:lnSpc>
            </a:pPr>
            <a:r>
              <a:rPr lang="tr-TR" sz="2400" b="1" dirty="0">
                <a:solidFill>
                  <a:schemeClr val="accent1">
                    <a:lumMod val="50000"/>
                  </a:schemeClr>
                </a:solidFill>
                <a:latin typeface="Times New Roman" panose="02020603050405020304" pitchFamily="18" charset="0"/>
                <a:cs typeface="Times New Roman" panose="02020603050405020304" pitchFamily="18" charset="0"/>
              </a:rPr>
              <a:t>8. HAFTA</a:t>
            </a:r>
          </a:p>
        </p:txBody>
      </p:sp>
      <p:sp>
        <p:nvSpPr>
          <p:cNvPr id="12" name="Metin kutusu 11">
            <a:extLst>
              <a:ext uri="{FF2B5EF4-FFF2-40B4-BE49-F238E27FC236}">
                <a16:creationId xmlns:a16="http://schemas.microsoft.com/office/drawing/2014/main" id="{4149F913-D770-420D-9156-25C7A66A22CF}"/>
              </a:ext>
            </a:extLst>
          </p:cNvPr>
          <p:cNvSpPr txBox="1"/>
          <p:nvPr/>
        </p:nvSpPr>
        <p:spPr>
          <a:xfrm>
            <a:off x="3072382" y="4980809"/>
            <a:ext cx="5544616" cy="461665"/>
          </a:xfrm>
          <a:prstGeom prst="rect">
            <a:avLst/>
          </a:prstGeom>
          <a:noFill/>
        </p:spPr>
        <p:txBody>
          <a:bodyPr wrap="square" rtlCol="0">
            <a:spAutoFit/>
          </a:bodyPr>
          <a:lstStyle/>
          <a:p>
            <a:pPr algn="ctr"/>
            <a:r>
              <a:rPr lang="tr-TR" sz="2400" b="1" dirty="0">
                <a:solidFill>
                  <a:schemeClr val="accent1">
                    <a:lumMod val="50000"/>
                  </a:schemeClr>
                </a:solidFill>
                <a:latin typeface="Times New Roman" panose="02020603050405020304" pitchFamily="18" charset="0"/>
                <a:cs typeface="Times New Roman" panose="02020603050405020304" pitchFamily="18" charset="0"/>
              </a:rPr>
              <a:t>Prof. Dr. Hüseyin DEMİR</a:t>
            </a:r>
          </a:p>
        </p:txBody>
      </p:sp>
      <p:sp>
        <p:nvSpPr>
          <p:cNvPr id="15" name="Metin kutusu 14">
            <a:extLst>
              <a:ext uri="{FF2B5EF4-FFF2-40B4-BE49-F238E27FC236}">
                <a16:creationId xmlns:a16="http://schemas.microsoft.com/office/drawing/2014/main" id="{9E59E7AC-87ED-45A9-ABD9-CDA5CA7B4CA8}"/>
              </a:ext>
            </a:extLst>
          </p:cNvPr>
          <p:cNvSpPr txBox="1"/>
          <p:nvPr/>
        </p:nvSpPr>
        <p:spPr>
          <a:xfrm>
            <a:off x="3072382" y="5412460"/>
            <a:ext cx="5544616" cy="707886"/>
          </a:xfrm>
          <a:prstGeom prst="rect">
            <a:avLst/>
          </a:prstGeom>
          <a:noFill/>
        </p:spPr>
        <p:txBody>
          <a:bodyPr wrap="square" rtlCol="0">
            <a:spAutoFit/>
          </a:bodyPr>
          <a:lstStyle/>
          <a:p>
            <a:pPr algn="ctr"/>
            <a:r>
              <a:rPr lang="tr-TR" sz="2000" b="1" dirty="0">
                <a:solidFill>
                  <a:schemeClr val="tx2"/>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huseyin.demir@samsun.edu.tr</a:t>
            </a:r>
            <a:endParaRPr lang="tr-TR" sz="2000" b="1" dirty="0">
              <a:solidFill>
                <a:schemeClr val="tx2"/>
              </a:solidFill>
              <a:latin typeface="Times New Roman" panose="02020603050405020304" pitchFamily="18" charset="0"/>
              <a:cs typeface="Times New Roman" panose="02020603050405020304" pitchFamily="18" charset="0"/>
            </a:endParaRPr>
          </a:p>
          <a:p>
            <a:pPr algn="ctr"/>
            <a:r>
              <a:rPr lang="tr-TR" sz="2000" b="1" dirty="0">
                <a:solidFill>
                  <a:schemeClr val="tx2"/>
                </a:solidFill>
                <a:latin typeface="Times New Roman" panose="02020603050405020304" pitchFamily="18" charset="0"/>
                <a:cs typeface="Times New Roman" panose="02020603050405020304" pitchFamily="18" charset="0"/>
              </a:rPr>
              <a:t>uzem.samsun.edu.tr</a:t>
            </a:r>
          </a:p>
        </p:txBody>
      </p:sp>
    </p:spTree>
    <p:extLst>
      <p:ext uri="{BB962C8B-B14F-4D97-AF65-F5344CB8AC3E}">
        <p14:creationId xmlns:p14="http://schemas.microsoft.com/office/powerpoint/2010/main" val="94358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6.12.2022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10</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799F8B46-ACB3-4240-B0DD-2BB277CC9042}"/>
              </a:ext>
            </a:extLst>
          </p:cNvPr>
          <p:cNvSpPr txBox="1"/>
          <p:nvPr/>
        </p:nvSpPr>
        <p:spPr>
          <a:xfrm>
            <a:off x="745723" y="133559"/>
            <a:ext cx="10188285" cy="6500306"/>
          </a:xfrm>
          <a:prstGeom prst="rect">
            <a:avLst/>
          </a:prstGeom>
          <a:noFill/>
        </p:spPr>
        <p:txBody>
          <a:bodyPr wrap="square">
            <a:spAutoFit/>
          </a:bodyPr>
          <a:lstStyle/>
          <a:p>
            <a:pPr algn="just">
              <a:lnSpc>
                <a:spcPct val="150000"/>
              </a:lnSpc>
            </a:pPr>
            <a:r>
              <a:rPr lang="tr-TR" sz="2000" b="1" dirty="0">
                <a:latin typeface="Times New Roman" panose="02020603050405020304" pitchFamily="18" charset="0"/>
                <a:cs typeface="Times New Roman" panose="02020603050405020304" pitchFamily="18" charset="0"/>
              </a:rPr>
              <a:t>Gerekli bilgiler:</a:t>
            </a:r>
          </a:p>
          <a:p>
            <a:pPr marL="342900" indent="-342900" algn="just">
              <a:lnSpc>
                <a:spcPct val="150000"/>
              </a:lnSpc>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Editörün ismi (bilindiği zaman)</a:t>
            </a:r>
          </a:p>
          <a:p>
            <a:pPr marL="342900" indent="-342900" algn="just">
              <a:lnSpc>
                <a:spcPct val="150000"/>
              </a:lnSpc>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Başvurduğunuz derginin ismi</a:t>
            </a:r>
          </a:p>
          <a:p>
            <a:pPr marL="342900" indent="-342900" algn="just">
              <a:lnSpc>
                <a:spcPct val="150000"/>
              </a:lnSpc>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Yazınızın ismi</a:t>
            </a:r>
          </a:p>
          <a:p>
            <a:pPr marL="342900" indent="-342900" algn="just">
              <a:lnSpc>
                <a:spcPct val="150000"/>
              </a:lnSpc>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Yazınızın cinsi(İnceleme, araştırma, vaka analizi, vb.)</a:t>
            </a:r>
          </a:p>
          <a:p>
            <a:pPr marL="342900" indent="-342900" algn="just">
              <a:lnSpc>
                <a:spcPct val="150000"/>
              </a:lnSpc>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Başvuru tarihi</a:t>
            </a:r>
          </a:p>
          <a:p>
            <a:pPr marL="342900" indent="-342900" algn="just">
              <a:lnSpc>
                <a:spcPct val="150000"/>
              </a:lnSpc>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Çalışmanızda cevaplamaya çalıştığınız araştırma sorusu</a:t>
            </a:r>
          </a:p>
          <a:p>
            <a:pPr marL="342900" indent="-342900" algn="just">
              <a:lnSpc>
                <a:spcPct val="150000"/>
              </a:lnSpc>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Kullanılan metodoloji</a:t>
            </a:r>
          </a:p>
          <a:p>
            <a:pPr marL="342900" indent="-342900" algn="just">
              <a:lnSpc>
                <a:spcPct val="150000"/>
              </a:lnSpc>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Bilimsel topluluğun ilke bulguları ve önemi (araştırmanızın bir konsept anlayışımızı nasıl ilerlettiğini)</a:t>
            </a:r>
          </a:p>
          <a:p>
            <a:pPr marL="342900" indent="-342900" algn="just">
              <a:lnSpc>
                <a:spcPct val="150000"/>
              </a:lnSpc>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Sorumlu yazar iletişim bilgileri</a:t>
            </a:r>
          </a:p>
          <a:p>
            <a:pPr marL="342900" indent="-342900" algn="just">
              <a:lnSpc>
                <a:spcPct val="150000"/>
              </a:lnSpc>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Makalenizin önceden yayınlanmamış olduğu ve şu anda başka bir dergide görüşülmediği ve tüm yazarlar tarafından onaylandığını ve makalenin bu dergiye gönderilmesine karar verildiği beyanı</a:t>
            </a:r>
          </a:p>
        </p:txBody>
      </p:sp>
    </p:spTree>
    <p:extLst>
      <p:ext uri="{BB962C8B-B14F-4D97-AF65-F5344CB8AC3E}">
        <p14:creationId xmlns:p14="http://schemas.microsoft.com/office/powerpoint/2010/main" val="3131431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6.12.2022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11</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122521D5-8AE0-4CAF-8576-3713BD9D0FDC}"/>
              </a:ext>
            </a:extLst>
          </p:cNvPr>
          <p:cNvSpPr txBox="1"/>
          <p:nvPr/>
        </p:nvSpPr>
        <p:spPr>
          <a:xfrm>
            <a:off x="816746" y="337209"/>
            <a:ext cx="10259878" cy="5576976"/>
          </a:xfrm>
          <a:prstGeom prst="rect">
            <a:avLst/>
          </a:prstGeom>
          <a:noFill/>
        </p:spPr>
        <p:txBody>
          <a:bodyPr wrap="square">
            <a:spAutoFit/>
          </a:bodyPr>
          <a:lstStyle/>
          <a:p>
            <a:pPr algn="just">
              <a:lnSpc>
                <a:spcPct val="150000"/>
              </a:lnSpc>
            </a:pPr>
            <a:r>
              <a:rPr lang="tr-TR" sz="2000" b="1" dirty="0">
                <a:latin typeface="Times New Roman" panose="02020603050405020304" pitchFamily="18" charset="0"/>
                <a:cs typeface="Times New Roman" panose="02020603050405020304" pitchFamily="18" charset="0"/>
              </a:rPr>
              <a:t>Sıkça talep edilen diğer bilgiler:</a:t>
            </a:r>
          </a:p>
          <a:p>
            <a:pPr marL="342900" indent="-342900" algn="just">
              <a:lnSpc>
                <a:spcPct val="150000"/>
              </a:lnSpc>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Daha önce dergi tarafından yayınlanan benzer makalelerin kısa listesi</a:t>
            </a:r>
          </a:p>
          <a:p>
            <a:pPr marL="342900" indent="-342900" algn="just">
              <a:lnSpc>
                <a:spcPct val="150000"/>
              </a:lnSpc>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Sizin veya birlikte çalıştığınız yazarların, daha önce yayınlanmış veya diğer dergiler tarafından inceleniyor olan çalışmalarının listesi. Bu eserlerin kopyalarını ekleyebilirsiniz.</a:t>
            </a:r>
          </a:p>
          <a:p>
            <a:pPr marL="342900" indent="-342900" algn="just">
              <a:lnSpc>
                <a:spcPct val="150000"/>
              </a:lnSpc>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Editör (</a:t>
            </a:r>
            <a:r>
              <a:rPr lang="tr-TR" sz="2000" dirty="0" err="1">
                <a:latin typeface="Times New Roman" panose="02020603050405020304" pitchFamily="18" charset="0"/>
                <a:cs typeface="Times New Roman" panose="02020603050405020304" pitchFamily="18" charset="0"/>
              </a:rPr>
              <a:t>ler</a:t>
            </a:r>
            <a:r>
              <a:rPr lang="tr-TR" sz="2000" dirty="0">
                <a:latin typeface="Times New Roman" panose="02020603050405020304" pitchFamily="18" charset="0"/>
                <a:cs typeface="Times New Roman" panose="02020603050405020304" pitchFamily="18" charset="0"/>
              </a:rPr>
              <a:t> )le olan daha önceki tartışmalar (örneğin ilgili konuyu bir konferansta bir editörle tartıştıysanız)</a:t>
            </a:r>
          </a:p>
          <a:p>
            <a:pPr marL="342900" indent="-342900" algn="just">
              <a:lnSpc>
                <a:spcPct val="150000"/>
              </a:lnSpc>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Makalenizi değerlendirmek için gereken teknik özellikler</a:t>
            </a:r>
          </a:p>
          <a:p>
            <a:pPr marL="342900" indent="-342900" algn="just">
              <a:lnSpc>
                <a:spcPct val="150000"/>
              </a:lnSpc>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Yazınızı gözden geçirenler ve iletişim bilgileri</a:t>
            </a:r>
          </a:p>
          <a:p>
            <a:pPr marL="342900" indent="-342900" algn="just">
              <a:lnSpc>
                <a:spcPct val="150000"/>
              </a:lnSpc>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Gerekirse, gözden geçirenler hariç tutulur (bu bilgi büyük olasılıkla çevrimiçi gönderimler formlarında başka bir yerde istenir)</a:t>
            </a:r>
          </a:p>
          <a:p>
            <a:pPr marL="342900" indent="-342900" algn="just">
              <a:lnSpc>
                <a:spcPct val="150000"/>
              </a:lnSpc>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Derginin gerektirdiği diğer açıklamalar / ifadeler (ör. Etik standartlara uyum, çıkar çatışmaları, sunum şartlarına ilişkin anlaşma, telif hakkı imzalama vb.)</a:t>
            </a:r>
          </a:p>
        </p:txBody>
      </p:sp>
    </p:spTree>
    <p:extLst>
      <p:ext uri="{BB962C8B-B14F-4D97-AF65-F5344CB8AC3E}">
        <p14:creationId xmlns:p14="http://schemas.microsoft.com/office/powerpoint/2010/main" val="1639092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6.12.2022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12</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DAF1D185-C2ED-4D48-9924-1500396D0ED1}"/>
              </a:ext>
            </a:extLst>
          </p:cNvPr>
          <p:cNvSpPr txBox="1"/>
          <p:nvPr/>
        </p:nvSpPr>
        <p:spPr>
          <a:xfrm>
            <a:off x="1136341" y="564485"/>
            <a:ext cx="9809825" cy="5207644"/>
          </a:xfrm>
          <a:prstGeom prst="rect">
            <a:avLst/>
          </a:prstGeom>
          <a:noFill/>
        </p:spPr>
        <p:txBody>
          <a:bodyPr wrap="square">
            <a:spAutoFit/>
          </a:bodyPr>
          <a:lstStyle/>
          <a:p>
            <a:pPr algn="just" fontAlgn="base">
              <a:lnSpc>
                <a:spcPct val="150000"/>
              </a:lnSpc>
            </a:pPr>
            <a:r>
              <a:rPr lang="tr-TR" sz="2400" b="1" i="0" dirty="0">
                <a:solidFill>
                  <a:srgbClr val="333333"/>
                </a:solidFill>
                <a:effectLst/>
                <a:latin typeface="Times New Roman" panose="02020603050405020304" pitchFamily="18" charset="0"/>
                <a:cs typeface="Times New Roman" panose="02020603050405020304" pitchFamily="18" charset="0"/>
              </a:rPr>
              <a:t>Ne yapmamalısınız?</a:t>
            </a:r>
          </a:p>
          <a:p>
            <a:pPr algn="just" fontAlgn="base">
              <a:lnSpc>
                <a:spcPct val="150000"/>
              </a:lnSpc>
            </a:pPr>
            <a:r>
              <a:rPr lang="tr-TR" sz="2000" b="0" i="0" dirty="0">
                <a:solidFill>
                  <a:srgbClr val="555555"/>
                </a:solidFill>
                <a:effectLst/>
                <a:latin typeface="Times New Roman" panose="02020603050405020304" pitchFamily="18" charset="0"/>
                <a:cs typeface="Times New Roman" panose="02020603050405020304" pitchFamily="18" charset="0"/>
              </a:rPr>
              <a:t>o   </a:t>
            </a:r>
            <a:r>
              <a:rPr lang="tr-TR" sz="2000" b="1" i="0" dirty="0">
                <a:solidFill>
                  <a:srgbClr val="333333"/>
                </a:solidFill>
                <a:effectLst/>
                <a:latin typeface="Times New Roman" panose="02020603050405020304" pitchFamily="18" charset="0"/>
                <a:cs typeface="Times New Roman" panose="02020603050405020304" pitchFamily="18" charset="0"/>
              </a:rPr>
              <a:t>Çok fazla jargon kullanmayın </a:t>
            </a:r>
            <a:r>
              <a:rPr lang="tr-TR" sz="2000" b="0" i="0" dirty="0">
                <a:solidFill>
                  <a:srgbClr val="555555"/>
                </a:solidFill>
                <a:effectLst/>
                <a:latin typeface="Times New Roman" panose="02020603050405020304" pitchFamily="18" charset="0"/>
                <a:cs typeface="Times New Roman" panose="02020603050405020304" pitchFamily="18" charset="0"/>
              </a:rPr>
              <a:t>veya çok fazla kısaltma içermeyin.</a:t>
            </a:r>
          </a:p>
          <a:p>
            <a:pPr algn="just" fontAlgn="base">
              <a:lnSpc>
                <a:spcPct val="150000"/>
              </a:lnSpc>
            </a:pPr>
            <a:r>
              <a:rPr lang="tr-TR" sz="2000" b="0" i="0" dirty="0">
                <a:solidFill>
                  <a:srgbClr val="555555"/>
                </a:solidFill>
                <a:effectLst/>
                <a:latin typeface="Times New Roman" panose="02020603050405020304" pitchFamily="18" charset="0"/>
                <a:cs typeface="Times New Roman" panose="02020603050405020304" pitchFamily="18" charset="0"/>
              </a:rPr>
              <a:t>o   </a:t>
            </a:r>
            <a:r>
              <a:rPr lang="tr-TR" sz="2000" b="1" i="0" dirty="0">
                <a:solidFill>
                  <a:srgbClr val="333333"/>
                </a:solidFill>
                <a:effectLst/>
                <a:latin typeface="Times New Roman" panose="02020603050405020304" pitchFamily="18" charset="0"/>
                <a:cs typeface="Times New Roman" panose="02020603050405020304" pitchFamily="18" charset="0"/>
              </a:rPr>
              <a:t>Bulgularınızı veya bunların önemini fazla süslemeyin</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Novel</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first</a:t>
            </a:r>
            <a:r>
              <a:rPr lang="tr-TR" sz="2000" b="0" i="0" dirty="0">
                <a:solidFill>
                  <a:srgbClr val="555555"/>
                </a:solidFill>
                <a:effectLst/>
                <a:latin typeface="Times New Roman" panose="02020603050405020304" pitchFamily="18" charset="0"/>
                <a:cs typeface="Times New Roman" panose="02020603050405020304" pitchFamily="18" charset="0"/>
              </a:rPr>
              <a:t> ever”, “</a:t>
            </a:r>
            <a:r>
              <a:rPr lang="tr-TR" sz="2000" b="0" i="0" dirty="0" err="1">
                <a:solidFill>
                  <a:srgbClr val="555555"/>
                </a:solidFill>
                <a:effectLst/>
                <a:latin typeface="Times New Roman" panose="02020603050405020304" pitchFamily="18" charset="0"/>
                <a:cs typeface="Times New Roman" panose="02020603050405020304" pitchFamily="18" charset="0"/>
              </a:rPr>
              <a:t>paradigm-changin</a:t>
            </a:r>
            <a:r>
              <a:rPr lang="tr-TR" sz="2000" b="0" i="0" dirty="0">
                <a:solidFill>
                  <a:srgbClr val="555555"/>
                </a:solidFill>
                <a:effectLst/>
                <a:latin typeface="Times New Roman" panose="02020603050405020304" pitchFamily="18" charset="0"/>
                <a:cs typeface="Times New Roman" panose="02020603050405020304" pitchFamily="18" charset="0"/>
              </a:rPr>
              <a:t>.”  gibi sözcüklerden kaçının. Bu tür ifadeleri kullanmak yanlıştır ve editör, eserinizin esaslarını objektif olarak değerlendirme imkânınızı sorgulayacaktır.</a:t>
            </a:r>
          </a:p>
          <a:p>
            <a:pPr algn="just" fontAlgn="base">
              <a:lnSpc>
                <a:spcPct val="150000"/>
              </a:lnSpc>
            </a:pPr>
            <a:r>
              <a:rPr lang="tr-TR" sz="2000" b="0" i="0" dirty="0">
                <a:solidFill>
                  <a:srgbClr val="555555"/>
                </a:solidFill>
                <a:effectLst/>
                <a:latin typeface="Times New Roman" panose="02020603050405020304" pitchFamily="18" charset="0"/>
                <a:cs typeface="Times New Roman" panose="02020603050405020304" pitchFamily="18" charset="0"/>
              </a:rPr>
              <a:t>o   </a:t>
            </a:r>
            <a:r>
              <a:rPr lang="tr-TR" sz="2000" b="1" i="0" dirty="0">
                <a:solidFill>
                  <a:srgbClr val="333333"/>
                </a:solidFill>
                <a:effectLst/>
                <a:latin typeface="Times New Roman" panose="02020603050405020304" pitchFamily="18" charset="0"/>
                <a:cs typeface="Times New Roman" panose="02020603050405020304" pitchFamily="18" charset="0"/>
              </a:rPr>
              <a:t>Yazınızı beğenenleri adlandırmayın.</a:t>
            </a:r>
            <a:r>
              <a:rPr lang="tr-TR" sz="2000" b="0" i="0" dirty="0">
                <a:solidFill>
                  <a:srgbClr val="555555"/>
                </a:solidFill>
                <a:effectLst/>
                <a:latin typeface="Times New Roman" panose="02020603050405020304" pitchFamily="18" charset="0"/>
                <a:cs typeface="Times New Roman" panose="02020603050405020304" pitchFamily="18" charset="0"/>
              </a:rPr>
              <a:t> Makalenizi onaylayan ve beğenen kişileri listelemek editörlerin ilgisini çekmez. Onlar sadece içeriğinizin ölçütlerine uyup uymadığını öğrenmek isterler.</a:t>
            </a:r>
          </a:p>
          <a:p>
            <a:pPr algn="just" fontAlgn="base">
              <a:lnSpc>
                <a:spcPct val="150000"/>
              </a:lnSpc>
            </a:pPr>
            <a:r>
              <a:rPr lang="tr-TR" sz="2000" b="0" i="0" dirty="0">
                <a:solidFill>
                  <a:srgbClr val="555555"/>
                </a:solidFill>
                <a:effectLst/>
                <a:latin typeface="Times New Roman" panose="02020603050405020304" pitchFamily="18" charset="0"/>
                <a:cs typeface="Times New Roman" panose="02020603050405020304" pitchFamily="18" charset="0"/>
              </a:rPr>
              <a:t>o   </a:t>
            </a:r>
            <a:r>
              <a:rPr lang="tr-TR" sz="2000" b="1" i="0" dirty="0">
                <a:solidFill>
                  <a:srgbClr val="333333"/>
                </a:solidFill>
                <a:effectLst/>
                <a:latin typeface="Times New Roman" panose="02020603050405020304" pitchFamily="18" charset="0"/>
                <a:cs typeface="Times New Roman" panose="02020603050405020304" pitchFamily="18" charset="0"/>
              </a:rPr>
              <a:t>Roman yazmayın.</a:t>
            </a:r>
            <a:r>
              <a:rPr lang="tr-TR" sz="2000" b="0" i="0" dirty="0">
                <a:solidFill>
                  <a:srgbClr val="555555"/>
                </a:solidFill>
                <a:effectLst/>
                <a:latin typeface="Times New Roman" panose="02020603050405020304" pitchFamily="18" charset="0"/>
                <a:cs typeface="Times New Roman" panose="02020603050405020304" pitchFamily="18" charset="0"/>
              </a:rPr>
              <a:t> Çalışmalarınızı yeterince açıklamak ve konseptinizi editörlere satmak istiyorsanız, kapak mektubunuzu bir sayfa kadar tutun. Mektup kısa bir özet olmalı.</a:t>
            </a:r>
          </a:p>
          <a:p>
            <a:pPr algn="just" fontAlgn="base">
              <a:lnSpc>
                <a:spcPct val="150000"/>
              </a:lnSpc>
            </a:pPr>
            <a:r>
              <a:rPr lang="tr-TR" sz="2000" b="0" i="0" dirty="0">
                <a:solidFill>
                  <a:srgbClr val="555555"/>
                </a:solidFill>
                <a:effectLst/>
                <a:latin typeface="Times New Roman" panose="02020603050405020304" pitchFamily="18" charset="0"/>
                <a:cs typeface="Times New Roman" panose="02020603050405020304" pitchFamily="18" charset="0"/>
              </a:rPr>
              <a:t>o   </a:t>
            </a:r>
            <a:r>
              <a:rPr lang="tr-TR" sz="2000" b="1" i="0" dirty="0">
                <a:solidFill>
                  <a:srgbClr val="333333"/>
                </a:solidFill>
                <a:effectLst/>
                <a:latin typeface="Times New Roman" panose="02020603050405020304" pitchFamily="18" charset="0"/>
                <a:cs typeface="Times New Roman" panose="02020603050405020304" pitchFamily="18" charset="0"/>
              </a:rPr>
              <a:t>Mizahı kullanmaktan kaçının.</a:t>
            </a:r>
            <a:r>
              <a:rPr lang="tr-TR" sz="2000" b="0" i="0" dirty="0">
                <a:solidFill>
                  <a:srgbClr val="555555"/>
                </a:solidFill>
                <a:effectLst/>
                <a:latin typeface="Times New Roman" panose="02020603050405020304" pitchFamily="18" charset="0"/>
                <a:cs typeface="Times New Roman" panose="02020603050405020304" pitchFamily="18" charset="0"/>
              </a:rPr>
              <a:t> Editörlerin gözünde bu ters tepki yaratabilir.</a:t>
            </a:r>
          </a:p>
        </p:txBody>
      </p:sp>
    </p:spTree>
    <p:extLst>
      <p:ext uri="{BB962C8B-B14F-4D97-AF65-F5344CB8AC3E}">
        <p14:creationId xmlns:p14="http://schemas.microsoft.com/office/powerpoint/2010/main" val="167494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6.12.2022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13</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08B53F94-33C1-4272-B2D7-402D72E2CF8B}"/>
              </a:ext>
            </a:extLst>
          </p:cNvPr>
          <p:cNvSpPr txBox="1"/>
          <p:nvPr/>
        </p:nvSpPr>
        <p:spPr>
          <a:xfrm>
            <a:off x="390617" y="528974"/>
            <a:ext cx="10608816" cy="5940088"/>
          </a:xfrm>
          <a:prstGeom prst="rect">
            <a:avLst/>
          </a:prstGeom>
          <a:noFill/>
        </p:spPr>
        <p:txBody>
          <a:bodyPr wrap="square">
            <a:spAutoFit/>
          </a:bodyPr>
          <a:lstStyle/>
          <a:p>
            <a:pPr algn="ctr" fontAlgn="base"/>
            <a:r>
              <a:rPr lang="tr-TR" sz="2000" b="1" i="0" dirty="0">
                <a:solidFill>
                  <a:srgbClr val="333333"/>
                </a:solidFill>
                <a:effectLst/>
                <a:latin typeface="Times New Roman" panose="02020603050405020304" pitchFamily="18" charset="0"/>
                <a:cs typeface="Times New Roman" panose="02020603050405020304" pitchFamily="18" charset="0"/>
              </a:rPr>
              <a:t>AÇIKLAMALI ÖRNEK</a:t>
            </a:r>
            <a:endParaRPr lang="tr-TR" sz="2000" b="0" i="0" dirty="0">
              <a:solidFill>
                <a:srgbClr val="555555"/>
              </a:solidFill>
              <a:effectLst/>
              <a:latin typeface="Times New Roman" panose="02020603050405020304" pitchFamily="18" charset="0"/>
              <a:cs typeface="Times New Roman" panose="02020603050405020304" pitchFamily="18" charset="0"/>
            </a:endParaRPr>
          </a:p>
          <a:p>
            <a:pPr algn="ctr" fontAlgn="base"/>
            <a:r>
              <a:rPr lang="tr-TR" sz="2000" b="1" i="0" dirty="0">
                <a:solidFill>
                  <a:srgbClr val="333333"/>
                </a:solidFill>
                <a:effectLst/>
                <a:latin typeface="Times New Roman" panose="02020603050405020304" pitchFamily="18" charset="0"/>
                <a:cs typeface="Times New Roman" panose="02020603050405020304" pitchFamily="18" charset="0"/>
              </a:rPr>
              <a:t>Dergiye Gönderim Niyet Mektubu</a:t>
            </a:r>
            <a:endParaRPr lang="tr-TR" sz="2000" b="0" i="0" dirty="0">
              <a:solidFill>
                <a:srgbClr val="555555"/>
              </a:solidFill>
              <a:effectLst/>
              <a:latin typeface="Times New Roman" panose="02020603050405020304" pitchFamily="18" charset="0"/>
              <a:cs typeface="Times New Roman" panose="02020603050405020304" pitchFamily="18" charset="0"/>
            </a:endParaRPr>
          </a:p>
          <a:p>
            <a:pPr algn="l" fontAlgn="base"/>
            <a:r>
              <a:rPr lang="tr-TR" sz="2000" b="0" i="0" dirty="0">
                <a:solidFill>
                  <a:srgbClr val="555555"/>
                </a:solidFill>
                <a:effectLst/>
                <a:latin typeface="Times New Roman" panose="02020603050405020304" pitchFamily="18" charset="0"/>
                <a:cs typeface="Times New Roman" panose="02020603050405020304" pitchFamily="18" charset="0"/>
              </a:rPr>
              <a:t> </a:t>
            </a:r>
          </a:p>
          <a:p>
            <a:pPr algn="l" fontAlgn="base"/>
            <a:r>
              <a:rPr lang="tr-TR" sz="2000" b="0" i="0" dirty="0">
                <a:solidFill>
                  <a:srgbClr val="555555"/>
                </a:solidFill>
                <a:effectLst/>
                <a:latin typeface="Times New Roman" panose="02020603050405020304" pitchFamily="18" charset="0"/>
                <a:cs typeface="Times New Roman" panose="02020603050405020304" pitchFamily="18" charset="0"/>
              </a:rPr>
              <a:t>[Dergi Editörünün İsim ve Soyadı][Mezuniyet Derecesi  (eğer var ise)]</a:t>
            </a:r>
          </a:p>
          <a:p>
            <a:pPr algn="l" fontAlgn="base"/>
            <a:r>
              <a:rPr lang="tr-TR" sz="2000" b="0" i="0" dirty="0">
                <a:solidFill>
                  <a:srgbClr val="FF0000"/>
                </a:solidFill>
                <a:effectLst/>
                <a:latin typeface="Times New Roman" panose="02020603050405020304" pitchFamily="18" charset="0"/>
                <a:cs typeface="Times New Roman" panose="02020603050405020304" pitchFamily="18" charset="0"/>
              </a:rPr>
              <a:t>İPUCU: Alıcı adının bulunduğu kısma herhangi bir lisans derecesini dahil etmek alışa geldiktir.</a:t>
            </a:r>
            <a:endParaRPr lang="tr-TR" sz="2000" b="0" i="0" dirty="0">
              <a:solidFill>
                <a:srgbClr val="555555"/>
              </a:solidFill>
              <a:effectLst/>
              <a:latin typeface="Times New Roman" panose="02020603050405020304" pitchFamily="18" charset="0"/>
              <a:cs typeface="Times New Roman" panose="02020603050405020304" pitchFamily="18" charset="0"/>
            </a:endParaRPr>
          </a:p>
          <a:p>
            <a:pPr algn="l" fontAlgn="base"/>
            <a:r>
              <a:rPr lang="tr-TR" sz="2000" b="0" i="1" dirty="0" err="1">
                <a:solidFill>
                  <a:srgbClr val="008000"/>
                </a:solidFill>
                <a:effectLst/>
                <a:latin typeface="Times New Roman" panose="02020603050405020304" pitchFamily="18" charset="0"/>
                <a:cs typeface="Times New Roman" panose="02020603050405020304" pitchFamily="18" charset="0"/>
              </a:rPr>
              <a:t>örn</a:t>
            </a:r>
            <a:r>
              <a:rPr lang="tr-TR" sz="2000" b="0" i="1" dirty="0">
                <a:solidFill>
                  <a:srgbClr val="008000"/>
                </a:solidFill>
                <a:effectLst/>
                <a:latin typeface="Times New Roman" panose="02020603050405020304" pitchFamily="18" charset="0"/>
                <a:cs typeface="Times New Roman" panose="02020603050405020304" pitchFamily="18" charset="0"/>
              </a:rPr>
              <a:t>.,</a:t>
            </a:r>
            <a:r>
              <a:rPr lang="tr-TR" sz="2000" b="0" i="0" dirty="0">
                <a:solidFill>
                  <a:srgbClr val="008000"/>
                </a:solidFill>
                <a:effectLst/>
                <a:latin typeface="Times New Roman" panose="02020603050405020304" pitchFamily="18" charset="0"/>
                <a:cs typeface="Times New Roman" panose="02020603050405020304" pitchFamily="18" charset="0"/>
              </a:rPr>
              <a:t> John Smith, MD </a:t>
            </a:r>
            <a:r>
              <a:rPr lang="tr-TR" sz="2000" b="0" i="0" dirty="0" err="1">
                <a:solidFill>
                  <a:srgbClr val="008000"/>
                </a:solidFill>
                <a:effectLst/>
                <a:latin typeface="Times New Roman" panose="02020603050405020304" pitchFamily="18" charset="0"/>
                <a:cs typeface="Times New Roman" panose="02020603050405020304" pitchFamily="18" charset="0"/>
              </a:rPr>
              <a:t>or</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Carolyn</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Daniels</a:t>
            </a:r>
            <a:r>
              <a:rPr lang="tr-TR" sz="2000" b="0" i="0" dirty="0">
                <a:solidFill>
                  <a:srgbClr val="008000"/>
                </a:solidFill>
                <a:effectLst/>
                <a:latin typeface="Times New Roman" panose="02020603050405020304" pitchFamily="18" charset="0"/>
                <a:cs typeface="Times New Roman" panose="02020603050405020304" pitchFamily="18" charset="0"/>
              </a:rPr>
              <a:t>, MPH</a:t>
            </a:r>
            <a:endParaRPr lang="tr-TR" sz="2000" b="0" i="0" dirty="0">
              <a:solidFill>
                <a:srgbClr val="555555"/>
              </a:solidFill>
              <a:effectLst/>
              <a:latin typeface="Times New Roman" panose="02020603050405020304" pitchFamily="18" charset="0"/>
              <a:cs typeface="Times New Roman" panose="02020603050405020304" pitchFamily="18" charset="0"/>
            </a:endParaRPr>
          </a:p>
          <a:p>
            <a:pPr algn="l" fontAlgn="base"/>
            <a:r>
              <a:rPr lang="tr-TR" sz="2000" b="0" i="0" dirty="0">
                <a:solidFill>
                  <a:srgbClr val="555555"/>
                </a:solidFill>
                <a:effectLst/>
                <a:latin typeface="Times New Roman" panose="02020603050405020304" pitchFamily="18" charset="0"/>
                <a:cs typeface="Times New Roman" panose="02020603050405020304" pitchFamily="18" charset="0"/>
              </a:rPr>
              <a:t>[Başlık]</a:t>
            </a:r>
          </a:p>
          <a:p>
            <a:pPr algn="l" fontAlgn="base"/>
            <a:r>
              <a:rPr lang="tr-TR" sz="2000" b="0" i="1" dirty="0" err="1">
                <a:solidFill>
                  <a:srgbClr val="008000"/>
                </a:solidFill>
                <a:effectLst/>
                <a:latin typeface="Times New Roman" panose="02020603050405020304" pitchFamily="18" charset="0"/>
                <a:cs typeface="Times New Roman" panose="02020603050405020304" pitchFamily="18" charset="0"/>
              </a:rPr>
              <a:t>örn</a:t>
            </a:r>
            <a:r>
              <a:rPr lang="tr-TR" sz="2000" b="0" i="1" dirty="0">
                <a:solidFill>
                  <a:srgbClr val="008000"/>
                </a:solidFill>
                <a:effectLst/>
                <a:latin typeface="Times New Roman" panose="02020603050405020304" pitchFamily="18" charset="0"/>
                <a:cs typeface="Times New Roman" panose="02020603050405020304" pitchFamily="18" charset="0"/>
              </a:rPr>
              <a:t>.,</a:t>
            </a:r>
            <a:r>
              <a:rPr lang="tr-TR" sz="2000" b="0" i="0" dirty="0">
                <a:solidFill>
                  <a:srgbClr val="008000"/>
                </a:solidFill>
                <a:effectLst/>
                <a:latin typeface="Times New Roman" panose="02020603050405020304" pitchFamily="18" charset="0"/>
                <a:cs typeface="Times New Roman" panose="02020603050405020304" pitchFamily="18" charset="0"/>
              </a:rPr>
              <a:t> Editor-in-</a:t>
            </a:r>
            <a:r>
              <a:rPr lang="tr-TR" sz="2000" b="0" i="0" dirty="0" err="1">
                <a:solidFill>
                  <a:srgbClr val="008000"/>
                </a:solidFill>
                <a:effectLst/>
                <a:latin typeface="Times New Roman" panose="02020603050405020304" pitchFamily="18" charset="0"/>
                <a:cs typeface="Times New Roman" panose="02020603050405020304" pitchFamily="18" charset="0"/>
              </a:rPr>
              <a:t>Chief</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Managing</a:t>
            </a:r>
            <a:r>
              <a:rPr lang="tr-TR" sz="2000" b="0" i="0" dirty="0">
                <a:solidFill>
                  <a:srgbClr val="008000"/>
                </a:solidFill>
                <a:effectLst/>
                <a:latin typeface="Times New Roman" panose="02020603050405020304" pitchFamily="18" charset="0"/>
                <a:cs typeface="Times New Roman" panose="02020603050405020304" pitchFamily="18" charset="0"/>
              </a:rPr>
              <a:t> Editor, </a:t>
            </a:r>
            <a:r>
              <a:rPr lang="tr-TR" sz="2000" b="0" i="0" dirty="0" err="1">
                <a:solidFill>
                  <a:srgbClr val="008000"/>
                </a:solidFill>
                <a:effectLst/>
                <a:latin typeface="Times New Roman" panose="02020603050405020304" pitchFamily="18" charset="0"/>
                <a:cs typeface="Times New Roman" panose="02020603050405020304" pitchFamily="18" charset="0"/>
              </a:rPr>
              <a:t>Co</a:t>
            </a:r>
            <a:r>
              <a:rPr lang="tr-TR" sz="2000" b="0" i="0" dirty="0">
                <a:solidFill>
                  <a:srgbClr val="008000"/>
                </a:solidFill>
                <a:effectLst/>
                <a:latin typeface="Times New Roman" panose="02020603050405020304" pitchFamily="18" charset="0"/>
                <a:cs typeface="Times New Roman" panose="02020603050405020304" pitchFamily="18" charset="0"/>
              </a:rPr>
              <a:t>-</a:t>
            </a:r>
            <a:r>
              <a:rPr lang="tr-TR" sz="2000" b="0" i="0" dirty="0" err="1">
                <a:solidFill>
                  <a:srgbClr val="008000"/>
                </a:solidFill>
                <a:effectLst/>
                <a:latin typeface="Times New Roman" panose="02020603050405020304" pitchFamily="18" charset="0"/>
                <a:cs typeface="Times New Roman" panose="02020603050405020304" pitchFamily="18" charset="0"/>
              </a:rPr>
              <a:t>Editors</a:t>
            </a:r>
            <a:r>
              <a:rPr lang="tr-TR" sz="2000" b="0" i="0" dirty="0">
                <a:solidFill>
                  <a:srgbClr val="008000"/>
                </a:solidFill>
                <a:effectLst/>
                <a:latin typeface="Times New Roman" panose="02020603050405020304" pitchFamily="18" charset="0"/>
                <a:cs typeface="Times New Roman" panose="02020603050405020304" pitchFamily="18" charset="0"/>
              </a:rPr>
              <a:t>-in-</a:t>
            </a:r>
            <a:r>
              <a:rPr lang="tr-TR" sz="2000" b="0" i="0" dirty="0" err="1">
                <a:solidFill>
                  <a:srgbClr val="008000"/>
                </a:solidFill>
                <a:effectLst/>
                <a:latin typeface="Times New Roman" panose="02020603050405020304" pitchFamily="18" charset="0"/>
                <a:cs typeface="Times New Roman" panose="02020603050405020304" pitchFamily="18" charset="0"/>
              </a:rPr>
              <a:t>Chief</a:t>
            </a:r>
            <a:endParaRPr lang="tr-TR" sz="2000" b="0" i="0" dirty="0">
              <a:solidFill>
                <a:srgbClr val="555555"/>
              </a:solidFill>
              <a:effectLst/>
              <a:latin typeface="Times New Roman" panose="02020603050405020304" pitchFamily="18" charset="0"/>
              <a:cs typeface="Times New Roman" panose="02020603050405020304" pitchFamily="18" charset="0"/>
            </a:endParaRPr>
          </a:p>
          <a:p>
            <a:pPr algn="l" fontAlgn="base"/>
            <a:r>
              <a:rPr lang="tr-TR" sz="2000" b="0" i="0" dirty="0">
                <a:solidFill>
                  <a:srgbClr val="555555"/>
                </a:solidFill>
                <a:effectLst/>
                <a:latin typeface="Times New Roman" panose="02020603050405020304" pitchFamily="18" charset="0"/>
                <a:cs typeface="Times New Roman" panose="02020603050405020304" pitchFamily="18" charset="0"/>
              </a:rPr>
              <a:t>[Derginin İsmi]</a:t>
            </a:r>
          </a:p>
          <a:p>
            <a:pPr algn="l" fontAlgn="base"/>
            <a:r>
              <a:rPr lang="tr-TR" sz="2000" b="0" i="0" dirty="0">
                <a:solidFill>
                  <a:srgbClr val="555555"/>
                </a:solidFill>
                <a:effectLst/>
                <a:latin typeface="Times New Roman" panose="02020603050405020304" pitchFamily="18" charset="0"/>
                <a:cs typeface="Times New Roman" panose="02020603050405020304" pitchFamily="18" charset="0"/>
              </a:rPr>
              <a:t>[Derginin Adresi]</a:t>
            </a:r>
          </a:p>
          <a:p>
            <a:pPr algn="l" fontAlgn="base"/>
            <a:r>
              <a:rPr lang="tr-TR" sz="2000" b="0" i="0" dirty="0">
                <a:solidFill>
                  <a:srgbClr val="555555"/>
                </a:solidFill>
                <a:effectLst/>
                <a:latin typeface="Times New Roman" panose="02020603050405020304" pitchFamily="18" charset="0"/>
                <a:cs typeface="Times New Roman" panose="02020603050405020304" pitchFamily="18" charset="0"/>
              </a:rPr>
              <a:t>[Başvuru Tarihi: Ay Gün, Yıl]</a:t>
            </a:r>
          </a:p>
          <a:p>
            <a:pPr algn="l" fontAlgn="base"/>
            <a:r>
              <a:rPr lang="tr-TR" sz="2000" b="0" i="0" dirty="0" err="1">
                <a:solidFill>
                  <a:srgbClr val="555555"/>
                </a:solidFill>
                <a:effectLst/>
                <a:latin typeface="Times New Roman" panose="02020603050405020304" pitchFamily="18" charset="0"/>
                <a:cs typeface="Times New Roman" panose="02020603050405020304" pitchFamily="18" charset="0"/>
              </a:rPr>
              <a:t>Dear</a:t>
            </a:r>
            <a:r>
              <a:rPr lang="tr-TR" sz="2000" b="0" i="0" dirty="0">
                <a:solidFill>
                  <a:srgbClr val="555555"/>
                </a:solidFill>
                <a:effectLst/>
                <a:latin typeface="Times New Roman" panose="02020603050405020304" pitchFamily="18" charset="0"/>
                <a:cs typeface="Times New Roman" panose="02020603050405020304" pitchFamily="18" charset="0"/>
              </a:rPr>
              <a:t> Dr./</a:t>
            </a:r>
            <a:r>
              <a:rPr lang="tr-TR" sz="2000" b="0" i="0" dirty="0" err="1">
                <a:solidFill>
                  <a:srgbClr val="555555"/>
                </a:solidFill>
                <a:effectLst/>
                <a:latin typeface="Times New Roman" panose="02020603050405020304" pitchFamily="18" charset="0"/>
                <a:cs typeface="Times New Roman" panose="02020603050405020304" pitchFamily="18" charset="0"/>
              </a:rPr>
              <a:t>Mr</a:t>
            </a:r>
            <a:r>
              <a:rPr lang="tr-TR" sz="2000" b="0" i="0" dirty="0">
                <a:solidFill>
                  <a:srgbClr val="555555"/>
                </a:solidFill>
                <a:effectLst/>
                <a:latin typeface="Times New Roman" panose="02020603050405020304" pitchFamily="18" charset="0"/>
                <a:cs typeface="Times New Roman" panose="02020603050405020304" pitchFamily="18" charset="0"/>
              </a:rPr>
              <a:t>./</a:t>
            </a:r>
            <a:r>
              <a:rPr lang="tr-TR" sz="2000" b="0" i="0" dirty="0" err="1">
                <a:solidFill>
                  <a:srgbClr val="555555"/>
                </a:solidFill>
                <a:effectLst/>
                <a:latin typeface="Times New Roman" panose="02020603050405020304" pitchFamily="18" charset="0"/>
                <a:cs typeface="Times New Roman" panose="02020603050405020304" pitchFamily="18" charset="0"/>
              </a:rPr>
              <a:t>Ms</a:t>
            </a:r>
            <a:r>
              <a:rPr lang="tr-TR" sz="2000" b="0" i="0" dirty="0">
                <a:solidFill>
                  <a:srgbClr val="555555"/>
                </a:solidFill>
                <a:effectLst/>
                <a:latin typeface="Times New Roman" panose="02020603050405020304" pitchFamily="18" charset="0"/>
                <a:cs typeface="Times New Roman" panose="02020603050405020304" pitchFamily="18" charset="0"/>
              </a:rPr>
              <a:t>. [Editörün soyadı]:</a:t>
            </a:r>
          </a:p>
          <a:p>
            <a:pPr algn="l" fontAlgn="base"/>
            <a:r>
              <a:rPr lang="tr-TR" sz="2000" b="0" i="0" dirty="0">
                <a:solidFill>
                  <a:srgbClr val="FF0000"/>
                </a:solidFill>
                <a:effectLst/>
                <a:latin typeface="Times New Roman" panose="02020603050405020304" pitchFamily="18" charset="0"/>
                <a:cs typeface="Times New Roman" panose="02020603050405020304" pitchFamily="18" charset="0"/>
              </a:rPr>
              <a:t>İPUCU: Editörün </a:t>
            </a:r>
            <a:r>
              <a:rPr lang="tr-TR" sz="2000" b="0" i="0" dirty="0" err="1">
                <a:solidFill>
                  <a:srgbClr val="FF0000"/>
                </a:solidFill>
                <a:effectLst/>
                <a:latin typeface="Times New Roman" panose="02020603050405020304" pitchFamily="18" charset="0"/>
                <a:cs typeface="Times New Roman" panose="02020603050405020304" pitchFamily="18" charset="0"/>
              </a:rPr>
              <a:t>ism</a:t>
            </a:r>
            <a:r>
              <a:rPr lang="tr-TR" sz="2000" b="0" i="0" dirty="0">
                <a:solidFill>
                  <a:srgbClr val="FF0000"/>
                </a:solidFill>
                <a:effectLst/>
                <a:latin typeface="Times New Roman" panose="02020603050405020304" pitchFamily="18" charset="0"/>
                <a:cs typeface="Times New Roman" panose="02020603050405020304" pitchFamily="18" charset="0"/>
              </a:rPr>
              <a:t> beli değilse, “</a:t>
            </a:r>
            <a:r>
              <a:rPr lang="tr-TR" sz="2000" b="0" i="0" dirty="0" err="1">
                <a:solidFill>
                  <a:srgbClr val="FF0000"/>
                </a:solidFill>
                <a:effectLst/>
                <a:latin typeface="Times New Roman" panose="02020603050405020304" pitchFamily="18" charset="0"/>
                <a:cs typeface="Times New Roman" panose="02020603050405020304" pitchFamily="18" charset="0"/>
              </a:rPr>
              <a:t>Dear</a:t>
            </a:r>
            <a:r>
              <a:rPr lang="tr-TR" sz="2000" b="0" i="0" dirty="0">
                <a:solidFill>
                  <a:srgbClr val="FF0000"/>
                </a:solidFill>
                <a:effectLst/>
                <a:latin typeface="Times New Roman" panose="02020603050405020304" pitchFamily="18" charset="0"/>
                <a:cs typeface="Times New Roman" panose="02020603050405020304" pitchFamily="18" charset="0"/>
              </a:rPr>
              <a:t> </a:t>
            </a:r>
            <a:r>
              <a:rPr lang="tr-TR" sz="2000" b="0" i="0" dirty="0" err="1">
                <a:solidFill>
                  <a:srgbClr val="FF0000"/>
                </a:solidFill>
                <a:effectLst/>
                <a:latin typeface="Times New Roman" panose="02020603050405020304" pitchFamily="18" charset="0"/>
                <a:cs typeface="Times New Roman" panose="02020603050405020304" pitchFamily="18" charset="0"/>
              </a:rPr>
              <a:t>Managing</a:t>
            </a:r>
            <a:r>
              <a:rPr lang="tr-TR" sz="2000" b="0" i="0" dirty="0">
                <a:solidFill>
                  <a:srgbClr val="FF0000"/>
                </a:solidFill>
                <a:effectLst/>
                <a:latin typeface="Times New Roman" panose="02020603050405020304" pitchFamily="18" charset="0"/>
                <a:cs typeface="Times New Roman" panose="02020603050405020304" pitchFamily="18" charset="0"/>
              </a:rPr>
              <a:t> Editor:” veya “</a:t>
            </a:r>
            <a:r>
              <a:rPr lang="tr-TR" sz="2000" b="0" i="0" dirty="0" err="1">
                <a:solidFill>
                  <a:srgbClr val="FF0000"/>
                </a:solidFill>
                <a:effectLst/>
                <a:latin typeface="Times New Roman" panose="02020603050405020304" pitchFamily="18" charset="0"/>
                <a:cs typeface="Times New Roman" panose="02020603050405020304" pitchFamily="18" charset="0"/>
              </a:rPr>
              <a:t>Dear</a:t>
            </a:r>
            <a:r>
              <a:rPr lang="tr-TR" sz="2000" b="0" i="0" dirty="0">
                <a:solidFill>
                  <a:srgbClr val="FF0000"/>
                </a:solidFill>
                <a:effectLst/>
                <a:latin typeface="Times New Roman" panose="02020603050405020304" pitchFamily="18" charset="0"/>
                <a:cs typeface="Times New Roman" panose="02020603050405020304" pitchFamily="18" charset="0"/>
              </a:rPr>
              <a:t> Editor-in-</a:t>
            </a:r>
            <a:r>
              <a:rPr lang="tr-TR" sz="2000" b="0" i="0" dirty="0" err="1">
                <a:solidFill>
                  <a:srgbClr val="FF0000"/>
                </a:solidFill>
                <a:effectLst/>
                <a:latin typeface="Times New Roman" panose="02020603050405020304" pitchFamily="18" charset="0"/>
                <a:cs typeface="Times New Roman" panose="02020603050405020304" pitchFamily="18" charset="0"/>
              </a:rPr>
              <a:t>Chief</a:t>
            </a:r>
            <a:r>
              <a:rPr lang="tr-TR" sz="2000" b="0" i="0" dirty="0">
                <a:solidFill>
                  <a:srgbClr val="FF0000"/>
                </a:solidFill>
                <a:effectLst/>
                <a:latin typeface="Times New Roman" panose="02020603050405020304" pitchFamily="18" charset="0"/>
                <a:cs typeface="Times New Roman" panose="02020603050405020304" pitchFamily="18" charset="0"/>
              </a:rPr>
              <a:t>:” gibi tanımları kullanın. Tabi eğer ismini biliyorsanız bu daha iyidir. Dergilerin siteleri uzun zamandır </a:t>
            </a:r>
            <a:r>
              <a:rPr lang="tr-TR" sz="2000" b="0" i="0" dirty="0" err="1">
                <a:solidFill>
                  <a:srgbClr val="FF0000"/>
                </a:solidFill>
                <a:effectLst/>
                <a:latin typeface="Times New Roman" panose="02020603050405020304" pitchFamily="18" charset="0"/>
                <a:cs typeface="Times New Roman" panose="02020603050405020304" pitchFamily="18" charset="0"/>
              </a:rPr>
              <a:t>revise</a:t>
            </a:r>
            <a:r>
              <a:rPr lang="tr-TR" sz="2000" b="0" i="0" dirty="0">
                <a:solidFill>
                  <a:srgbClr val="FF0000"/>
                </a:solidFill>
                <a:effectLst/>
                <a:latin typeface="Times New Roman" panose="02020603050405020304" pitchFamily="18" charset="0"/>
                <a:cs typeface="Times New Roman" panose="02020603050405020304" pitchFamily="18" charset="0"/>
              </a:rPr>
              <a:t> edilmemiş olabilir, en iyisi dergiyi aramak ve niyet mektubunu kimin adına göndereceğinizin teyidini almaktır.</a:t>
            </a:r>
            <a:endParaRPr lang="tr-TR" sz="2000" b="0" i="0" dirty="0">
              <a:solidFill>
                <a:srgbClr val="555555"/>
              </a:solidFill>
              <a:effectLst/>
              <a:latin typeface="Times New Roman" panose="02020603050405020304" pitchFamily="18" charset="0"/>
              <a:cs typeface="Times New Roman" panose="02020603050405020304" pitchFamily="18" charset="0"/>
            </a:endParaRPr>
          </a:p>
          <a:p>
            <a:pPr algn="l" fontAlgn="base"/>
            <a:r>
              <a:rPr lang="tr-TR" sz="2000" b="0" i="0" dirty="0">
                <a:solidFill>
                  <a:srgbClr val="FF0000"/>
                </a:solidFill>
                <a:effectLst/>
                <a:latin typeface="Times New Roman" panose="02020603050405020304" pitchFamily="18" charset="0"/>
                <a:cs typeface="Times New Roman" panose="02020603050405020304" pitchFamily="18" charset="0"/>
              </a:rPr>
              <a:t>İPUCU: Resmi yazılarda “</a:t>
            </a:r>
            <a:r>
              <a:rPr lang="tr-TR" sz="2000" b="0" i="0" dirty="0" err="1">
                <a:solidFill>
                  <a:srgbClr val="FF0000"/>
                </a:solidFill>
                <a:effectLst/>
                <a:latin typeface="Times New Roman" panose="02020603050405020304" pitchFamily="18" charset="0"/>
                <a:cs typeface="Times New Roman" panose="02020603050405020304" pitchFamily="18" charset="0"/>
              </a:rPr>
              <a:t>Mrs</a:t>
            </a:r>
            <a:r>
              <a:rPr lang="tr-TR" sz="2000" b="0" i="0" dirty="0">
                <a:solidFill>
                  <a:srgbClr val="FF0000"/>
                </a:solidFill>
                <a:effectLst/>
                <a:latin typeface="Times New Roman" panose="02020603050405020304" pitchFamily="18" charset="0"/>
                <a:cs typeface="Times New Roman" panose="02020603050405020304" pitchFamily="18" charset="0"/>
              </a:rPr>
              <a:t>.” veya “</a:t>
            </a:r>
            <a:r>
              <a:rPr lang="tr-TR" sz="2000" b="0" i="0" dirty="0" err="1">
                <a:solidFill>
                  <a:srgbClr val="FF0000"/>
                </a:solidFill>
                <a:effectLst/>
                <a:latin typeface="Times New Roman" panose="02020603050405020304" pitchFamily="18" charset="0"/>
                <a:cs typeface="Times New Roman" panose="02020603050405020304" pitchFamily="18" charset="0"/>
              </a:rPr>
              <a:t>Miss”asla</a:t>
            </a:r>
            <a:r>
              <a:rPr lang="tr-TR" sz="2000" b="0" i="0" dirty="0">
                <a:solidFill>
                  <a:srgbClr val="FF0000"/>
                </a:solidFill>
                <a:effectLst/>
                <a:latin typeface="Times New Roman" panose="02020603050405020304" pitchFamily="18" charset="0"/>
                <a:cs typeface="Times New Roman" panose="02020603050405020304" pitchFamily="18" charset="0"/>
              </a:rPr>
              <a:t> </a:t>
            </a:r>
            <a:r>
              <a:rPr lang="tr-TR" sz="2000" b="0" i="0" dirty="0" err="1">
                <a:solidFill>
                  <a:srgbClr val="FF0000"/>
                </a:solidFill>
                <a:effectLst/>
                <a:latin typeface="Times New Roman" panose="02020603050405020304" pitchFamily="18" charset="0"/>
                <a:cs typeface="Times New Roman" panose="02020603050405020304" pitchFamily="18" charset="0"/>
              </a:rPr>
              <a:t>kulanmayın</a:t>
            </a:r>
            <a:r>
              <a:rPr lang="tr-TR" sz="2000" b="0" i="0" dirty="0">
                <a:solidFill>
                  <a:srgbClr val="FF0000"/>
                </a:solidFill>
                <a:effectLst/>
                <a:latin typeface="Times New Roman" panose="02020603050405020304" pitchFamily="18" charset="0"/>
                <a:cs typeface="Times New Roman" panose="02020603050405020304" pitchFamily="18" charset="0"/>
              </a:rPr>
              <a:t>; “</a:t>
            </a:r>
            <a:r>
              <a:rPr lang="tr-TR" sz="2000" b="0" i="0" dirty="0" err="1">
                <a:solidFill>
                  <a:srgbClr val="FF0000"/>
                </a:solidFill>
                <a:effectLst/>
                <a:latin typeface="Times New Roman" panose="02020603050405020304" pitchFamily="18" charset="0"/>
                <a:cs typeface="Times New Roman" panose="02020603050405020304" pitchFamily="18" charset="0"/>
              </a:rPr>
              <a:t>Ms</a:t>
            </a:r>
            <a:r>
              <a:rPr lang="tr-TR" sz="2000" b="0" i="0" dirty="0">
                <a:solidFill>
                  <a:srgbClr val="FF0000"/>
                </a:solidFill>
                <a:effectLst/>
                <a:latin typeface="Times New Roman" panose="02020603050405020304" pitchFamily="18" charset="0"/>
                <a:cs typeface="Times New Roman" panose="02020603050405020304" pitchFamily="18" charset="0"/>
              </a:rPr>
              <a:t>.” kullanın.</a:t>
            </a:r>
            <a:endParaRPr lang="tr-TR" sz="2000" b="0" i="0" dirty="0">
              <a:solidFill>
                <a:srgbClr val="555555"/>
              </a:solidFill>
              <a:effectLst/>
              <a:latin typeface="Times New Roman" panose="02020603050405020304" pitchFamily="18" charset="0"/>
              <a:cs typeface="Times New Roman" panose="02020603050405020304" pitchFamily="18" charset="0"/>
            </a:endParaRPr>
          </a:p>
          <a:p>
            <a:pPr algn="l" fontAlgn="base"/>
            <a:r>
              <a:rPr lang="tr-TR" sz="2000" b="0" i="0" dirty="0">
                <a:solidFill>
                  <a:srgbClr val="FF0000"/>
                </a:solidFill>
                <a:effectLst/>
                <a:latin typeface="Times New Roman" panose="02020603050405020304" pitchFamily="18" charset="0"/>
                <a:cs typeface="Times New Roman" panose="02020603050405020304" pitchFamily="18" charset="0"/>
              </a:rPr>
              <a:t>İPUCU:</a:t>
            </a:r>
            <a:r>
              <a:rPr lang="tr-TR" sz="2000" b="1" i="0" dirty="0">
                <a:solidFill>
                  <a:srgbClr val="000080"/>
                </a:solidFill>
                <a:effectLst/>
                <a:latin typeface="Times New Roman" panose="02020603050405020304" pitchFamily="18" charset="0"/>
                <a:cs typeface="Times New Roman" panose="02020603050405020304" pitchFamily="18" charset="0"/>
              </a:rPr>
              <a:t> Asla</a:t>
            </a:r>
            <a:r>
              <a:rPr lang="tr-TR" sz="2000" b="1" i="0" dirty="0">
                <a:solidFill>
                  <a:srgbClr val="333333"/>
                </a:solidFill>
                <a:effectLst/>
                <a:latin typeface="Times New Roman" panose="02020603050405020304" pitchFamily="18" charset="0"/>
                <a:cs typeface="Times New Roman" panose="02020603050405020304" pitchFamily="18" charset="0"/>
              </a:rPr>
              <a:t> </a:t>
            </a:r>
            <a:r>
              <a:rPr lang="tr-TR" sz="2000" b="0" i="0" dirty="0">
                <a:solidFill>
                  <a:srgbClr val="FF0000"/>
                </a:solidFill>
                <a:effectLst/>
                <a:latin typeface="Times New Roman" panose="02020603050405020304" pitchFamily="18" charset="0"/>
                <a:cs typeface="Times New Roman" panose="02020603050405020304" pitchFamily="18" charset="0"/>
              </a:rPr>
              <a:t>“</a:t>
            </a:r>
            <a:r>
              <a:rPr lang="tr-TR" sz="2000" b="0" i="0" dirty="0" err="1">
                <a:solidFill>
                  <a:srgbClr val="FF0000"/>
                </a:solidFill>
                <a:effectLst/>
                <a:latin typeface="Times New Roman" panose="02020603050405020304" pitchFamily="18" charset="0"/>
                <a:cs typeface="Times New Roman" panose="02020603050405020304" pitchFamily="18" charset="0"/>
              </a:rPr>
              <a:t>Dear</a:t>
            </a:r>
            <a:r>
              <a:rPr lang="tr-TR" sz="2000" b="0" i="0" dirty="0">
                <a:solidFill>
                  <a:srgbClr val="FF0000"/>
                </a:solidFill>
                <a:effectLst/>
                <a:latin typeface="Times New Roman" panose="02020603050405020304" pitchFamily="18" charset="0"/>
                <a:cs typeface="Times New Roman" panose="02020603050405020304" pitchFamily="18" charset="0"/>
              </a:rPr>
              <a:t> </a:t>
            </a:r>
            <a:r>
              <a:rPr lang="tr-TR" sz="2000" b="0" i="0" dirty="0" err="1">
                <a:solidFill>
                  <a:srgbClr val="FF0000"/>
                </a:solidFill>
                <a:effectLst/>
                <a:latin typeface="Times New Roman" panose="02020603050405020304" pitchFamily="18" charset="0"/>
                <a:cs typeface="Times New Roman" panose="02020603050405020304" pitchFamily="18" charset="0"/>
              </a:rPr>
              <a:t>Sir</a:t>
            </a:r>
            <a:r>
              <a:rPr lang="tr-TR" sz="2000" b="0" i="0" dirty="0">
                <a:solidFill>
                  <a:srgbClr val="FF0000"/>
                </a:solidFill>
                <a:effectLst/>
                <a:latin typeface="Times New Roman" panose="02020603050405020304" pitchFamily="18" charset="0"/>
                <a:cs typeface="Times New Roman" panose="02020603050405020304" pitchFamily="18" charset="0"/>
              </a:rPr>
              <a:t>”  veya benzer bir ifadeyi kullanmayın. Çoğu editörün kadın olduğu durumlarda bu hakaret olarak görülecektir!</a:t>
            </a:r>
            <a:endParaRPr lang="tr-TR" sz="2000" b="0" i="0" dirty="0">
              <a:solidFill>
                <a:srgbClr val="55555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5090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6.12.2022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14</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2800BDC0-3945-4B45-BF2B-657B5BFEC6AA}"/>
              </a:ext>
            </a:extLst>
          </p:cNvPr>
          <p:cNvSpPr txBox="1"/>
          <p:nvPr/>
        </p:nvSpPr>
        <p:spPr>
          <a:xfrm>
            <a:off x="861134" y="365672"/>
            <a:ext cx="9800947" cy="6500306"/>
          </a:xfrm>
          <a:prstGeom prst="rect">
            <a:avLst/>
          </a:prstGeom>
          <a:noFill/>
        </p:spPr>
        <p:txBody>
          <a:bodyPr wrap="square">
            <a:spAutoFit/>
          </a:bodyPr>
          <a:lstStyle/>
          <a:p>
            <a:pPr algn="just" fontAlgn="base">
              <a:lnSpc>
                <a:spcPct val="150000"/>
              </a:lnSpc>
            </a:pPr>
            <a:r>
              <a:rPr lang="tr-TR" sz="2000" b="0" i="0" dirty="0">
                <a:solidFill>
                  <a:srgbClr val="FF0000"/>
                </a:solidFill>
                <a:effectLst/>
                <a:latin typeface="Times New Roman" panose="02020603050405020304" pitchFamily="18" charset="0"/>
                <a:cs typeface="Times New Roman" panose="02020603050405020304" pitchFamily="18" charset="0"/>
              </a:rPr>
              <a:t>[Para.1: 2–3 cümleleri]</a:t>
            </a:r>
            <a:r>
              <a:rPr lang="tr-TR" sz="2000" b="0" i="0" dirty="0">
                <a:solidFill>
                  <a:srgbClr val="555555"/>
                </a:solidFill>
                <a:effectLst/>
                <a:latin typeface="Times New Roman" panose="02020603050405020304" pitchFamily="18" charset="0"/>
                <a:cs typeface="Times New Roman" panose="02020603050405020304" pitchFamily="18" charset="0"/>
              </a:rPr>
              <a:t> I am </a:t>
            </a:r>
            <a:r>
              <a:rPr lang="tr-TR" sz="2000" b="0" i="0" dirty="0" err="1">
                <a:solidFill>
                  <a:srgbClr val="555555"/>
                </a:solidFill>
                <a:effectLst/>
                <a:latin typeface="Times New Roman" panose="02020603050405020304" pitchFamily="18" charset="0"/>
                <a:cs typeface="Times New Roman" panose="02020603050405020304" pitchFamily="18" charset="0"/>
              </a:rPr>
              <a:t>writing</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to</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submit</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our</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manuscript</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entitled</a:t>
            </a:r>
            <a:r>
              <a:rPr lang="tr-TR" sz="2000" b="0" i="0" dirty="0">
                <a:solidFill>
                  <a:srgbClr val="555555"/>
                </a:solidFill>
                <a:effectLst/>
                <a:latin typeface="Times New Roman" panose="02020603050405020304" pitchFamily="18" charset="0"/>
                <a:cs typeface="Times New Roman" panose="02020603050405020304" pitchFamily="18" charset="0"/>
              </a:rPr>
              <a:t>, ["Başlık"] </a:t>
            </a:r>
            <a:r>
              <a:rPr lang="tr-TR" sz="2000" b="0" i="0" dirty="0" err="1">
                <a:solidFill>
                  <a:srgbClr val="555555"/>
                </a:solidFill>
                <a:effectLst/>
                <a:latin typeface="Times New Roman" panose="02020603050405020304" pitchFamily="18" charset="0"/>
                <a:cs typeface="Times New Roman" panose="02020603050405020304" pitchFamily="18" charset="0"/>
              </a:rPr>
              <a:t>for</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consideration</a:t>
            </a:r>
            <a:r>
              <a:rPr lang="tr-TR" sz="2000" b="0" i="0" dirty="0">
                <a:solidFill>
                  <a:srgbClr val="555555"/>
                </a:solidFill>
                <a:effectLst/>
                <a:latin typeface="Times New Roman" panose="02020603050405020304" pitchFamily="18" charset="0"/>
                <a:cs typeface="Times New Roman" panose="02020603050405020304" pitchFamily="18" charset="0"/>
              </a:rPr>
              <a:t> as a [Derginin İsmi][Makale Türü]. [Bir ila iki cümle, "çalışma tasarımı" </a:t>
            </a:r>
            <a:r>
              <a:rPr lang="tr-TR" sz="2000" b="0" i="0" dirty="0" err="1">
                <a:solidFill>
                  <a:srgbClr val="555555"/>
                </a:solidFill>
                <a:effectLst/>
                <a:latin typeface="Times New Roman" panose="02020603050405020304" pitchFamily="18" charset="0"/>
                <a:cs typeface="Times New Roman" panose="02020603050405020304" pitchFamily="18" charset="0"/>
              </a:rPr>
              <a:t>nı</a:t>
            </a:r>
            <a:r>
              <a:rPr lang="tr-TR" sz="2000" b="0" i="0" dirty="0">
                <a:solidFill>
                  <a:srgbClr val="555555"/>
                </a:solidFill>
                <a:effectLst/>
                <a:latin typeface="Times New Roman" panose="02020603050405020304" pitchFamily="18" charset="0"/>
                <a:cs typeface="Times New Roman" panose="02020603050405020304" pitchFamily="18" charset="0"/>
              </a:rPr>
              <a:t>, uygulandığında araştırma sorunuzu, ana bulgularınızı ve sonucunuzu özetler.]</a:t>
            </a:r>
          </a:p>
          <a:p>
            <a:pPr algn="just" fontAlgn="base">
              <a:lnSpc>
                <a:spcPct val="150000"/>
              </a:lnSpc>
            </a:pPr>
            <a:r>
              <a:rPr lang="tr-TR" sz="2000" b="0" i="1" dirty="0" err="1">
                <a:solidFill>
                  <a:srgbClr val="008000"/>
                </a:solidFill>
                <a:effectLst/>
                <a:latin typeface="Times New Roman" panose="02020603050405020304" pitchFamily="18" charset="0"/>
                <a:cs typeface="Times New Roman" panose="02020603050405020304" pitchFamily="18" charset="0"/>
              </a:rPr>
              <a:t>örn</a:t>
            </a:r>
            <a:r>
              <a:rPr lang="tr-TR" sz="2000" b="0" i="1" dirty="0">
                <a:solidFill>
                  <a:srgbClr val="008000"/>
                </a:solidFill>
                <a:effectLst/>
                <a:latin typeface="Times New Roman" panose="02020603050405020304" pitchFamily="18" charset="0"/>
                <a:cs typeface="Times New Roman" panose="02020603050405020304" pitchFamily="18" charset="0"/>
              </a:rPr>
              <a:t>.,</a:t>
            </a:r>
            <a:r>
              <a:rPr lang="tr-TR" sz="2000" b="0" i="0" dirty="0">
                <a:solidFill>
                  <a:srgbClr val="008000"/>
                </a:solidFill>
                <a:effectLst/>
                <a:latin typeface="Times New Roman" panose="02020603050405020304" pitchFamily="18" charset="0"/>
                <a:cs typeface="Times New Roman" panose="02020603050405020304" pitchFamily="18" charset="0"/>
              </a:rPr>
              <a:t> I am </a:t>
            </a:r>
            <a:r>
              <a:rPr lang="tr-TR" sz="2000" b="0" i="0" dirty="0" err="1">
                <a:solidFill>
                  <a:srgbClr val="008000"/>
                </a:solidFill>
                <a:effectLst/>
                <a:latin typeface="Times New Roman" panose="02020603050405020304" pitchFamily="18" charset="0"/>
                <a:cs typeface="Times New Roman" panose="02020603050405020304" pitchFamily="18" charset="0"/>
              </a:rPr>
              <a:t>writing</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to</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submit</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our</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manuscript</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entitled</a:t>
            </a:r>
            <a:r>
              <a:rPr lang="tr-TR" sz="2000" b="0" i="0" dirty="0">
                <a:solidFill>
                  <a:srgbClr val="008000"/>
                </a:solidFill>
                <a:effectLst/>
                <a:latin typeface="Times New Roman" panose="02020603050405020304" pitchFamily="18" charset="0"/>
                <a:cs typeface="Times New Roman" panose="02020603050405020304" pitchFamily="18" charset="0"/>
              </a:rPr>
              <a:t>, “X Marks </a:t>
            </a:r>
            <a:r>
              <a:rPr lang="tr-TR" sz="2000" b="0" i="0" dirty="0" err="1">
                <a:solidFill>
                  <a:srgbClr val="008000"/>
                </a:solidFill>
                <a:effectLst/>
                <a:latin typeface="Times New Roman" panose="02020603050405020304" pitchFamily="18" charset="0"/>
                <a:cs typeface="Times New Roman" panose="02020603050405020304" pitchFamily="18" charset="0"/>
              </a:rPr>
              <a:t>the</a:t>
            </a:r>
            <a:r>
              <a:rPr lang="tr-TR" sz="2000" b="0" i="0" dirty="0">
                <a:solidFill>
                  <a:srgbClr val="008000"/>
                </a:solidFill>
                <a:effectLst/>
                <a:latin typeface="Times New Roman" panose="02020603050405020304" pitchFamily="18" charset="0"/>
                <a:cs typeface="Times New Roman" panose="02020603050405020304" pitchFamily="18" charset="0"/>
              </a:rPr>
              <a:t> Spot” </a:t>
            </a:r>
            <a:r>
              <a:rPr lang="tr-TR" sz="2000" b="0" i="0" dirty="0" err="1">
                <a:solidFill>
                  <a:srgbClr val="008000"/>
                </a:solidFill>
                <a:effectLst/>
                <a:latin typeface="Times New Roman" panose="02020603050405020304" pitchFamily="18" charset="0"/>
                <a:cs typeface="Times New Roman" panose="02020603050405020304" pitchFamily="18" charset="0"/>
              </a:rPr>
              <a:t>for</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consideration</a:t>
            </a:r>
            <a:r>
              <a:rPr lang="tr-TR" sz="2000" b="0" i="0" dirty="0">
                <a:solidFill>
                  <a:srgbClr val="008000"/>
                </a:solidFill>
                <a:effectLst/>
                <a:latin typeface="Times New Roman" panose="02020603050405020304" pitchFamily="18" charset="0"/>
                <a:cs typeface="Times New Roman" panose="02020603050405020304" pitchFamily="18" charset="0"/>
              </a:rPr>
              <a:t> as an </a:t>
            </a:r>
            <a:r>
              <a:rPr lang="tr-TR" sz="2000" b="0" i="1" dirty="0" err="1">
                <a:solidFill>
                  <a:srgbClr val="008000"/>
                </a:solidFill>
                <a:effectLst/>
                <a:latin typeface="Times New Roman" panose="02020603050405020304" pitchFamily="18" charset="0"/>
                <a:cs typeface="Times New Roman" panose="02020603050405020304" pitchFamily="18" charset="0"/>
              </a:rPr>
              <a:t>Awesome</a:t>
            </a:r>
            <a:r>
              <a:rPr lang="tr-TR" sz="2000" b="0" i="1" dirty="0">
                <a:solidFill>
                  <a:srgbClr val="008000"/>
                </a:solidFill>
                <a:effectLst/>
                <a:latin typeface="Times New Roman" panose="02020603050405020304" pitchFamily="18" charset="0"/>
                <a:cs typeface="Times New Roman" panose="02020603050405020304" pitchFamily="18" charset="0"/>
              </a:rPr>
              <a:t> </a:t>
            </a:r>
            <a:r>
              <a:rPr lang="tr-TR" sz="2000" b="0" i="1" dirty="0" err="1">
                <a:solidFill>
                  <a:srgbClr val="008000"/>
                </a:solidFill>
                <a:effectLst/>
                <a:latin typeface="Times New Roman" panose="02020603050405020304" pitchFamily="18" charset="0"/>
                <a:cs typeface="Times New Roman" panose="02020603050405020304" pitchFamily="18" charset="0"/>
              </a:rPr>
              <a:t>Science</a:t>
            </a:r>
            <a:r>
              <a:rPr lang="tr-TR" sz="2000" b="0" i="1" dirty="0">
                <a:solidFill>
                  <a:srgbClr val="008000"/>
                </a:solidFill>
                <a:effectLst/>
                <a:latin typeface="Times New Roman" panose="02020603050405020304" pitchFamily="18" charset="0"/>
                <a:cs typeface="Times New Roman" panose="02020603050405020304" pitchFamily="18" charset="0"/>
              </a:rPr>
              <a:t> </a:t>
            </a:r>
            <a:r>
              <a:rPr lang="tr-TR" sz="2000" b="0" i="1" dirty="0" err="1">
                <a:solidFill>
                  <a:srgbClr val="008000"/>
                </a:solidFill>
                <a:effectLst/>
                <a:latin typeface="Times New Roman" panose="02020603050405020304" pitchFamily="18" charset="0"/>
                <a:cs typeface="Times New Roman" panose="02020603050405020304" pitchFamily="18" charset="0"/>
              </a:rPr>
              <a:t>Journal</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research</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article</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We</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examined</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the</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efficacy</a:t>
            </a:r>
            <a:r>
              <a:rPr lang="tr-TR" sz="2000" b="0" i="0" dirty="0">
                <a:solidFill>
                  <a:srgbClr val="008000"/>
                </a:solidFill>
                <a:effectLst/>
                <a:latin typeface="Times New Roman" panose="02020603050405020304" pitchFamily="18" charset="0"/>
                <a:cs typeface="Times New Roman" panose="02020603050405020304" pitchFamily="18" charset="0"/>
              </a:rPr>
              <a:t> of </a:t>
            </a:r>
            <a:r>
              <a:rPr lang="tr-TR" sz="2000" b="0" i="0" dirty="0" err="1">
                <a:solidFill>
                  <a:srgbClr val="008000"/>
                </a:solidFill>
                <a:effectLst/>
                <a:latin typeface="Times New Roman" panose="02020603050405020304" pitchFamily="18" charset="0"/>
                <a:cs typeface="Times New Roman" panose="02020603050405020304" pitchFamily="18" charset="0"/>
              </a:rPr>
              <a:t>using</a:t>
            </a:r>
            <a:r>
              <a:rPr lang="tr-TR" sz="2000" b="0" i="0" dirty="0">
                <a:solidFill>
                  <a:srgbClr val="008000"/>
                </a:solidFill>
                <a:effectLst/>
                <a:latin typeface="Times New Roman" panose="02020603050405020304" pitchFamily="18" charset="0"/>
                <a:cs typeface="Times New Roman" panose="02020603050405020304" pitchFamily="18" charset="0"/>
              </a:rPr>
              <a:t> X </a:t>
            </a:r>
            <a:r>
              <a:rPr lang="tr-TR" sz="2000" b="0" i="0" dirty="0" err="1">
                <a:solidFill>
                  <a:srgbClr val="008000"/>
                </a:solidFill>
                <a:effectLst/>
                <a:latin typeface="Times New Roman" panose="02020603050405020304" pitchFamily="18" charset="0"/>
                <a:cs typeface="Times New Roman" panose="02020603050405020304" pitchFamily="18" charset="0"/>
              </a:rPr>
              <a:t>factors</a:t>
            </a:r>
            <a:r>
              <a:rPr lang="tr-TR" sz="2000" b="0" i="0" dirty="0">
                <a:solidFill>
                  <a:srgbClr val="008000"/>
                </a:solidFill>
                <a:effectLst/>
                <a:latin typeface="Times New Roman" panose="02020603050405020304" pitchFamily="18" charset="0"/>
                <a:cs typeface="Times New Roman" panose="02020603050405020304" pitchFamily="18" charset="0"/>
              </a:rPr>
              <a:t> as </a:t>
            </a:r>
            <a:r>
              <a:rPr lang="tr-TR" sz="2000" b="0" i="0" dirty="0" err="1">
                <a:solidFill>
                  <a:srgbClr val="008000"/>
                </a:solidFill>
                <a:effectLst/>
                <a:latin typeface="Times New Roman" panose="02020603050405020304" pitchFamily="18" charset="0"/>
                <a:cs typeface="Times New Roman" panose="02020603050405020304" pitchFamily="18" charset="0"/>
              </a:rPr>
              <a:t>indicators</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for</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depression</a:t>
            </a:r>
            <a:r>
              <a:rPr lang="tr-TR" sz="2000" b="0" i="0" dirty="0">
                <a:solidFill>
                  <a:srgbClr val="008000"/>
                </a:solidFill>
                <a:effectLst/>
                <a:latin typeface="Times New Roman" panose="02020603050405020304" pitchFamily="18" charset="0"/>
                <a:cs typeface="Times New Roman" panose="02020603050405020304" pitchFamily="18" charset="0"/>
              </a:rPr>
              <a:t> in Y </a:t>
            </a:r>
            <a:r>
              <a:rPr lang="tr-TR" sz="2000" b="0" i="0" dirty="0" err="1">
                <a:solidFill>
                  <a:srgbClr val="008000"/>
                </a:solidFill>
                <a:effectLst/>
                <a:latin typeface="Times New Roman" panose="02020603050405020304" pitchFamily="18" charset="0"/>
                <a:cs typeface="Times New Roman" panose="02020603050405020304" pitchFamily="18" charset="0"/>
              </a:rPr>
              <a:t>subjects</a:t>
            </a:r>
            <a:r>
              <a:rPr lang="tr-TR" sz="2000" b="0" i="0" dirty="0">
                <a:solidFill>
                  <a:srgbClr val="008000"/>
                </a:solidFill>
                <a:effectLst/>
                <a:latin typeface="Times New Roman" panose="02020603050405020304" pitchFamily="18" charset="0"/>
                <a:cs typeface="Times New Roman" panose="02020603050405020304" pitchFamily="18" charset="0"/>
              </a:rPr>
              <a:t> in Z </a:t>
            </a:r>
            <a:r>
              <a:rPr lang="tr-TR" sz="2000" b="0" i="0" dirty="0" err="1">
                <a:solidFill>
                  <a:srgbClr val="008000"/>
                </a:solidFill>
                <a:effectLst/>
                <a:latin typeface="Times New Roman" panose="02020603050405020304" pitchFamily="18" charset="0"/>
                <a:cs typeface="Times New Roman" panose="02020603050405020304" pitchFamily="18" charset="0"/>
              </a:rPr>
              <a:t>regions</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through</a:t>
            </a:r>
            <a:r>
              <a:rPr lang="tr-TR" sz="2000" b="0" i="0" dirty="0">
                <a:solidFill>
                  <a:srgbClr val="008000"/>
                </a:solidFill>
                <a:effectLst/>
                <a:latin typeface="Times New Roman" panose="02020603050405020304" pitchFamily="18" charset="0"/>
                <a:cs typeface="Times New Roman" panose="02020603050405020304" pitchFamily="18" charset="0"/>
              </a:rPr>
              <a:t> a 12-month </a:t>
            </a:r>
            <a:r>
              <a:rPr lang="tr-TR" sz="2000" b="0" i="0" dirty="0" err="1">
                <a:solidFill>
                  <a:srgbClr val="008000"/>
                </a:solidFill>
                <a:effectLst/>
                <a:latin typeface="Times New Roman" panose="02020603050405020304" pitchFamily="18" charset="0"/>
                <a:cs typeface="Times New Roman" panose="02020603050405020304" pitchFamily="18" charset="0"/>
              </a:rPr>
              <a:t>prospective</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cohort</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study</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and</a:t>
            </a:r>
            <a:r>
              <a:rPr lang="tr-TR" sz="2000" b="0" i="0" dirty="0">
                <a:solidFill>
                  <a:srgbClr val="008000"/>
                </a:solidFill>
                <a:effectLst/>
                <a:latin typeface="Times New Roman" panose="02020603050405020304" pitchFamily="18" charset="0"/>
                <a:cs typeface="Times New Roman" panose="02020603050405020304" pitchFamily="18" charset="0"/>
              </a:rPr>
              <a:t> can </a:t>
            </a:r>
            <a:r>
              <a:rPr lang="tr-TR" sz="2000" b="0" i="0" dirty="0" err="1">
                <a:solidFill>
                  <a:srgbClr val="008000"/>
                </a:solidFill>
                <a:effectLst/>
                <a:latin typeface="Times New Roman" panose="02020603050405020304" pitchFamily="18" charset="0"/>
                <a:cs typeface="Times New Roman" panose="02020603050405020304" pitchFamily="18" charset="0"/>
              </a:rPr>
              <a:t>confirm</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that</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monitoring</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the</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levels</a:t>
            </a:r>
            <a:r>
              <a:rPr lang="tr-TR" sz="2000" b="0" i="0" dirty="0">
                <a:solidFill>
                  <a:srgbClr val="008000"/>
                </a:solidFill>
                <a:effectLst/>
                <a:latin typeface="Times New Roman" panose="02020603050405020304" pitchFamily="18" charset="0"/>
                <a:cs typeface="Times New Roman" panose="02020603050405020304" pitchFamily="18" charset="0"/>
              </a:rPr>
              <a:t> of X is </a:t>
            </a:r>
            <a:r>
              <a:rPr lang="tr-TR" sz="2000" b="0" i="0" dirty="0" err="1">
                <a:solidFill>
                  <a:srgbClr val="008000"/>
                </a:solidFill>
                <a:effectLst/>
                <a:latin typeface="Times New Roman" panose="02020603050405020304" pitchFamily="18" charset="0"/>
                <a:cs typeface="Times New Roman" panose="02020603050405020304" pitchFamily="18" charset="0"/>
              </a:rPr>
              <a:t>critical</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to</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identifying</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the</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onset</a:t>
            </a:r>
            <a:r>
              <a:rPr lang="tr-TR" sz="2000" b="0" i="0" dirty="0">
                <a:solidFill>
                  <a:srgbClr val="008000"/>
                </a:solidFill>
                <a:effectLst/>
                <a:latin typeface="Times New Roman" panose="02020603050405020304" pitchFamily="18" charset="0"/>
                <a:cs typeface="Times New Roman" panose="02020603050405020304" pitchFamily="18" charset="0"/>
              </a:rPr>
              <a:t> of </a:t>
            </a:r>
            <a:r>
              <a:rPr lang="tr-TR" sz="2000" b="0" i="0" dirty="0" err="1">
                <a:solidFill>
                  <a:srgbClr val="008000"/>
                </a:solidFill>
                <a:effectLst/>
                <a:latin typeface="Times New Roman" panose="02020603050405020304" pitchFamily="18" charset="0"/>
                <a:cs typeface="Times New Roman" panose="02020603050405020304" pitchFamily="18" charset="0"/>
              </a:rPr>
              <a:t>depression</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regardless</a:t>
            </a:r>
            <a:r>
              <a:rPr lang="tr-TR" sz="2000" b="0" i="0" dirty="0">
                <a:solidFill>
                  <a:srgbClr val="008000"/>
                </a:solidFill>
                <a:effectLst/>
                <a:latin typeface="Times New Roman" panose="02020603050405020304" pitchFamily="18" charset="0"/>
                <a:cs typeface="Times New Roman" panose="02020603050405020304" pitchFamily="18" charset="0"/>
              </a:rPr>
              <a:t> of </a:t>
            </a:r>
            <a:r>
              <a:rPr lang="tr-TR" sz="2000" b="0" i="0" dirty="0" err="1">
                <a:solidFill>
                  <a:srgbClr val="008000"/>
                </a:solidFill>
                <a:effectLst/>
                <a:latin typeface="Times New Roman" panose="02020603050405020304" pitchFamily="18" charset="0"/>
                <a:cs typeface="Times New Roman" panose="02020603050405020304" pitchFamily="18" charset="0"/>
              </a:rPr>
              <a:t>geographical</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influences</a:t>
            </a:r>
            <a:r>
              <a:rPr lang="tr-TR" sz="2000" b="0" i="0" dirty="0">
                <a:solidFill>
                  <a:srgbClr val="008000"/>
                </a:solidFill>
                <a:effectLst/>
                <a:latin typeface="Times New Roman" panose="02020603050405020304" pitchFamily="18" charset="0"/>
                <a:cs typeface="Times New Roman" panose="02020603050405020304" pitchFamily="18" charset="0"/>
              </a:rPr>
              <a:t>.</a:t>
            </a:r>
          </a:p>
          <a:p>
            <a:pPr algn="just" fontAlgn="base">
              <a:lnSpc>
                <a:spcPct val="150000"/>
              </a:lnSpc>
            </a:pPr>
            <a:r>
              <a:rPr lang="tr-TR" sz="2000" b="0" i="0" dirty="0">
                <a:solidFill>
                  <a:srgbClr val="555555"/>
                </a:solidFill>
                <a:effectLst/>
                <a:latin typeface="Times New Roman" panose="02020603050405020304" pitchFamily="18" charset="0"/>
                <a:cs typeface="Times New Roman" panose="02020603050405020304" pitchFamily="18" charset="0"/>
              </a:rPr>
              <a:t>"X Marks </a:t>
            </a:r>
            <a:r>
              <a:rPr lang="tr-TR" sz="2000" b="0" i="0" dirty="0" err="1">
                <a:solidFill>
                  <a:srgbClr val="555555"/>
                </a:solidFill>
                <a:effectLst/>
                <a:latin typeface="Times New Roman" panose="02020603050405020304" pitchFamily="18" charset="0"/>
                <a:cs typeface="Times New Roman" panose="02020603050405020304" pitchFamily="18" charset="0"/>
              </a:rPr>
              <a:t>the</a:t>
            </a:r>
            <a:r>
              <a:rPr lang="tr-TR" sz="2000" b="0" i="0" dirty="0">
                <a:solidFill>
                  <a:srgbClr val="555555"/>
                </a:solidFill>
                <a:effectLst/>
                <a:latin typeface="Times New Roman" panose="02020603050405020304" pitchFamily="18" charset="0"/>
                <a:cs typeface="Times New Roman" panose="02020603050405020304" pitchFamily="18" charset="0"/>
              </a:rPr>
              <a:t> Spot" başlıklı makalemizi </a:t>
            </a:r>
            <a:r>
              <a:rPr lang="tr-TR" sz="2000" b="0" i="0" dirty="0" err="1">
                <a:solidFill>
                  <a:srgbClr val="555555"/>
                </a:solidFill>
                <a:effectLst/>
                <a:latin typeface="Times New Roman" panose="02020603050405020304" pitchFamily="18" charset="0"/>
                <a:cs typeface="Times New Roman" panose="02020603050405020304" pitchFamily="18" charset="0"/>
              </a:rPr>
              <a:t>Awesome</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Science</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Journal</a:t>
            </a:r>
            <a:r>
              <a:rPr lang="tr-TR" sz="2000" b="0" i="0" dirty="0">
                <a:solidFill>
                  <a:srgbClr val="555555"/>
                </a:solidFill>
                <a:effectLst/>
                <a:latin typeface="Times New Roman" panose="02020603050405020304" pitchFamily="18" charset="0"/>
                <a:cs typeface="Times New Roman" panose="02020603050405020304" pitchFamily="18" charset="0"/>
              </a:rPr>
              <a:t> derginizde araştırma makalesi olarak değerlendirilmek üzere göndermek için yazıyorum. 12 aylık ileriye dönük bir </a:t>
            </a:r>
            <a:r>
              <a:rPr lang="tr-TR" sz="2000" b="0" i="0" dirty="0" err="1">
                <a:solidFill>
                  <a:srgbClr val="555555"/>
                </a:solidFill>
                <a:effectLst/>
                <a:latin typeface="Times New Roman" panose="02020603050405020304" pitchFamily="18" charset="0"/>
                <a:cs typeface="Times New Roman" panose="02020603050405020304" pitchFamily="18" charset="0"/>
              </a:rPr>
              <a:t>kohort</a:t>
            </a:r>
            <a:r>
              <a:rPr lang="tr-TR" sz="2000" b="0" i="0" dirty="0">
                <a:solidFill>
                  <a:srgbClr val="555555"/>
                </a:solidFill>
                <a:effectLst/>
                <a:latin typeface="Times New Roman" panose="02020603050405020304" pitchFamily="18" charset="0"/>
                <a:cs typeface="Times New Roman" panose="02020603050405020304" pitchFamily="18" charset="0"/>
              </a:rPr>
              <a:t> çalışmasıyla Z bölgelerindeki Y deneklerinde depresyon için göstergeler olarak X faktörlerini kullanmanın etkinliğini inceledik ve coğrafi etkilerden bağımsız olarak X düzeylerinin izlenmesinin depresyonun başlangıcını belirlemek için kritik olduğunu doğrulayabiliriz.</a:t>
            </a:r>
          </a:p>
        </p:txBody>
      </p:sp>
    </p:spTree>
    <p:extLst>
      <p:ext uri="{BB962C8B-B14F-4D97-AF65-F5344CB8AC3E}">
        <p14:creationId xmlns:p14="http://schemas.microsoft.com/office/powerpoint/2010/main" val="132986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6.12.2022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15</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F1194C43-ACD1-4538-9B9D-38AB2229B796}"/>
              </a:ext>
            </a:extLst>
          </p:cNvPr>
          <p:cNvSpPr txBox="1"/>
          <p:nvPr/>
        </p:nvSpPr>
        <p:spPr>
          <a:xfrm>
            <a:off x="34302" y="44390"/>
            <a:ext cx="11249660" cy="6740307"/>
          </a:xfrm>
          <a:prstGeom prst="rect">
            <a:avLst/>
          </a:prstGeom>
          <a:noFill/>
        </p:spPr>
        <p:txBody>
          <a:bodyPr wrap="square">
            <a:spAutoFit/>
          </a:bodyPr>
          <a:lstStyle/>
          <a:p>
            <a:pPr algn="just" fontAlgn="base"/>
            <a:r>
              <a:rPr lang="tr-TR" b="0" i="0" dirty="0">
                <a:solidFill>
                  <a:srgbClr val="FF0000"/>
                </a:solidFill>
                <a:effectLst/>
                <a:latin typeface="Times New Roman" panose="02020603050405020304" pitchFamily="18" charset="0"/>
                <a:cs typeface="Times New Roman" panose="02020603050405020304" pitchFamily="18" charset="0"/>
              </a:rPr>
              <a:t>[Para. 2: 2–5 cümleleri]</a:t>
            </a:r>
            <a:r>
              <a:rPr lang="tr-TR" b="0" i="0" dirty="0">
                <a:solidFill>
                  <a:srgbClr val="555555"/>
                </a:solidFill>
                <a:effectLst/>
                <a:latin typeface="Times New Roman" panose="02020603050405020304" pitchFamily="18" charset="0"/>
                <a:cs typeface="Times New Roman" panose="02020603050405020304" pitchFamily="18" charset="0"/>
              </a:rPr>
              <a:t> </a:t>
            </a:r>
            <a:r>
              <a:rPr lang="tr-TR" b="0" i="0" dirty="0" err="1">
                <a:solidFill>
                  <a:srgbClr val="555555"/>
                </a:solidFill>
                <a:effectLst/>
                <a:latin typeface="Times New Roman" panose="02020603050405020304" pitchFamily="18" charset="0"/>
                <a:cs typeface="Times New Roman" panose="02020603050405020304" pitchFamily="18" charset="0"/>
              </a:rPr>
              <a:t>Given</a:t>
            </a:r>
            <a:r>
              <a:rPr lang="tr-TR" b="0" i="0" dirty="0">
                <a:solidFill>
                  <a:srgbClr val="555555"/>
                </a:solidFill>
                <a:effectLst/>
                <a:latin typeface="Times New Roman" panose="02020603050405020304" pitchFamily="18" charset="0"/>
                <a:cs typeface="Times New Roman" panose="02020603050405020304" pitchFamily="18" charset="0"/>
              </a:rPr>
              <a:t> </a:t>
            </a:r>
            <a:r>
              <a:rPr lang="tr-TR" b="0" i="0" dirty="0" err="1">
                <a:solidFill>
                  <a:srgbClr val="555555"/>
                </a:solidFill>
                <a:effectLst/>
                <a:latin typeface="Times New Roman" panose="02020603050405020304" pitchFamily="18" charset="0"/>
                <a:cs typeface="Times New Roman" panose="02020603050405020304" pitchFamily="18" charset="0"/>
              </a:rPr>
              <a:t>that</a:t>
            </a:r>
            <a:r>
              <a:rPr lang="tr-TR" b="0" i="0" dirty="0">
                <a:solidFill>
                  <a:srgbClr val="555555"/>
                </a:solidFill>
                <a:effectLst/>
                <a:latin typeface="Times New Roman" panose="02020603050405020304" pitchFamily="18" charset="0"/>
                <a:cs typeface="Times New Roman" panose="02020603050405020304" pitchFamily="18" charset="0"/>
              </a:rPr>
              <a:t> [Araştırmanızın İçeriği], </a:t>
            </a:r>
            <a:r>
              <a:rPr lang="tr-TR" b="0" i="0" dirty="0" err="1">
                <a:solidFill>
                  <a:srgbClr val="555555"/>
                </a:solidFill>
                <a:effectLst/>
                <a:latin typeface="Times New Roman" panose="02020603050405020304" pitchFamily="18" charset="0"/>
                <a:cs typeface="Times New Roman" panose="02020603050405020304" pitchFamily="18" charset="0"/>
              </a:rPr>
              <a:t>we</a:t>
            </a:r>
            <a:r>
              <a:rPr lang="tr-TR" b="0" i="0" dirty="0">
                <a:solidFill>
                  <a:srgbClr val="555555"/>
                </a:solidFill>
                <a:effectLst/>
                <a:latin typeface="Times New Roman" panose="02020603050405020304" pitchFamily="18" charset="0"/>
                <a:cs typeface="Times New Roman" panose="02020603050405020304" pitchFamily="18" charset="0"/>
              </a:rPr>
              <a:t> </a:t>
            </a:r>
            <a:r>
              <a:rPr lang="tr-TR" b="0" i="0" dirty="0" err="1">
                <a:solidFill>
                  <a:srgbClr val="555555"/>
                </a:solidFill>
                <a:effectLst/>
                <a:latin typeface="Times New Roman" panose="02020603050405020304" pitchFamily="18" charset="0"/>
                <a:cs typeface="Times New Roman" panose="02020603050405020304" pitchFamily="18" charset="0"/>
              </a:rPr>
              <a:t>believe</a:t>
            </a:r>
            <a:r>
              <a:rPr lang="tr-TR" b="0" i="0" dirty="0">
                <a:solidFill>
                  <a:srgbClr val="555555"/>
                </a:solidFill>
                <a:effectLst/>
                <a:latin typeface="Times New Roman" panose="02020603050405020304" pitchFamily="18" charset="0"/>
                <a:cs typeface="Times New Roman" panose="02020603050405020304" pitchFamily="18" charset="0"/>
              </a:rPr>
              <a:t> </a:t>
            </a:r>
            <a:r>
              <a:rPr lang="tr-TR" b="0" i="0" dirty="0" err="1">
                <a:solidFill>
                  <a:srgbClr val="555555"/>
                </a:solidFill>
                <a:effectLst/>
                <a:latin typeface="Times New Roman" panose="02020603050405020304" pitchFamily="18" charset="0"/>
                <a:cs typeface="Times New Roman" panose="02020603050405020304" pitchFamily="18" charset="0"/>
              </a:rPr>
              <a:t>that</a:t>
            </a:r>
            <a:r>
              <a:rPr lang="tr-TR" b="0" i="0" dirty="0">
                <a:solidFill>
                  <a:srgbClr val="555555"/>
                </a:solidFill>
                <a:effectLst/>
                <a:latin typeface="Times New Roman" panose="02020603050405020304" pitchFamily="18" charset="0"/>
                <a:cs typeface="Times New Roman" panose="02020603050405020304" pitchFamily="18" charset="0"/>
              </a:rPr>
              <a:t> </a:t>
            </a:r>
            <a:r>
              <a:rPr lang="tr-TR" b="0" i="0" dirty="0" err="1">
                <a:solidFill>
                  <a:srgbClr val="555555"/>
                </a:solidFill>
                <a:effectLst/>
                <a:latin typeface="Times New Roman" panose="02020603050405020304" pitchFamily="18" charset="0"/>
                <a:cs typeface="Times New Roman" panose="02020603050405020304" pitchFamily="18" charset="0"/>
              </a:rPr>
              <a:t>the</a:t>
            </a:r>
            <a:r>
              <a:rPr lang="tr-TR" b="0" i="0" dirty="0">
                <a:solidFill>
                  <a:srgbClr val="555555"/>
                </a:solidFill>
                <a:effectLst/>
                <a:latin typeface="Times New Roman" panose="02020603050405020304" pitchFamily="18" charset="0"/>
                <a:cs typeface="Times New Roman" panose="02020603050405020304" pitchFamily="18" charset="0"/>
              </a:rPr>
              <a:t> </a:t>
            </a:r>
            <a:r>
              <a:rPr lang="tr-TR" b="0" i="0" dirty="0" err="1">
                <a:solidFill>
                  <a:srgbClr val="555555"/>
                </a:solidFill>
                <a:effectLst/>
                <a:latin typeface="Times New Roman" panose="02020603050405020304" pitchFamily="18" charset="0"/>
                <a:cs typeface="Times New Roman" panose="02020603050405020304" pitchFamily="18" charset="0"/>
              </a:rPr>
              <a:t>findings</a:t>
            </a:r>
            <a:r>
              <a:rPr lang="tr-TR" b="0" i="0" dirty="0">
                <a:solidFill>
                  <a:srgbClr val="555555"/>
                </a:solidFill>
                <a:effectLst/>
                <a:latin typeface="Times New Roman" panose="02020603050405020304" pitchFamily="18" charset="0"/>
                <a:cs typeface="Times New Roman" panose="02020603050405020304" pitchFamily="18" charset="0"/>
              </a:rPr>
              <a:t> </a:t>
            </a:r>
            <a:r>
              <a:rPr lang="tr-TR" b="0" i="0" dirty="0" err="1">
                <a:solidFill>
                  <a:srgbClr val="555555"/>
                </a:solidFill>
                <a:effectLst/>
                <a:latin typeface="Times New Roman" panose="02020603050405020304" pitchFamily="18" charset="0"/>
                <a:cs typeface="Times New Roman" panose="02020603050405020304" pitchFamily="18" charset="0"/>
              </a:rPr>
              <a:t>presented</a:t>
            </a:r>
            <a:r>
              <a:rPr lang="tr-TR" b="0" i="0" dirty="0">
                <a:solidFill>
                  <a:srgbClr val="555555"/>
                </a:solidFill>
                <a:effectLst/>
                <a:latin typeface="Times New Roman" panose="02020603050405020304" pitchFamily="18" charset="0"/>
                <a:cs typeface="Times New Roman" panose="02020603050405020304" pitchFamily="18" charset="0"/>
              </a:rPr>
              <a:t> in </a:t>
            </a:r>
            <a:r>
              <a:rPr lang="tr-TR" b="0" i="0" dirty="0" err="1">
                <a:solidFill>
                  <a:srgbClr val="555555"/>
                </a:solidFill>
                <a:effectLst/>
                <a:latin typeface="Times New Roman" panose="02020603050405020304" pitchFamily="18" charset="0"/>
                <a:cs typeface="Times New Roman" panose="02020603050405020304" pitchFamily="18" charset="0"/>
              </a:rPr>
              <a:t>our</a:t>
            </a:r>
            <a:r>
              <a:rPr lang="tr-TR" b="0" i="0" dirty="0">
                <a:solidFill>
                  <a:srgbClr val="555555"/>
                </a:solidFill>
                <a:effectLst/>
                <a:latin typeface="Times New Roman" panose="02020603050405020304" pitchFamily="18" charset="0"/>
                <a:cs typeface="Times New Roman" panose="02020603050405020304" pitchFamily="18" charset="0"/>
              </a:rPr>
              <a:t> </a:t>
            </a:r>
            <a:r>
              <a:rPr lang="tr-TR" b="0" i="0" dirty="0" err="1">
                <a:solidFill>
                  <a:srgbClr val="555555"/>
                </a:solidFill>
                <a:effectLst/>
                <a:latin typeface="Times New Roman" panose="02020603050405020304" pitchFamily="18" charset="0"/>
                <a:cs typeface="Times New Roman" panose="02020603050405020304" pitchFamily="18" charset="0"/>
              </a:rPr>
              <a:t>paper</a:t>
            </a:r>
            <a:r>
              <a:rPr lang="tr-TR" b="0" i="0" dirty="0">
                <a:solidFill>
                  <a:srgbClr val="555555"/>
                </a:solidFill>
                <a:effectLst/>
                <a:latin typeface="Times New Roman" panose="02020603050405020304" pitchFamily="18" charset="0"/>
                <a:cs typeface="Times New Roman" panose="02020603050405020304" pitchFamily="18" charset="0"/>
              </a:rPr>
              <a:t> </a:t>
            </a:r>
            <a:r>
              <a:rPr lang="tr-TR" b="0" i="0" dirty="0" err="1">
                <a:solidFill>
                  <a:srgbClr val="555555"/>
                </a:solidFill>
                <a:effectLst/>
                <a:latin typeface="Times New Roman" panose="02020603050405020304" pitchFamily="18" charset="0"/>
                <a:cs typeface="Times New Roman" panose="02020603050405020304" pitchFamily="18" charset="0"/>
              </a:rPr>
              <a:t>will</a:t>
            </a:r>
            <a:r>
              <a:rPr lang="tr-TR" b="0" i="0" dirty="0">
                <a:solidFill>
                  <a:srgbClr val="555555"/>
                </a:solidFill>
                <a:effectLst/>
                <a:latin typeface="Times New Roman" panose="02020603050405020304" pitchFamily="18" charset="0"/>
                <a:cs typeface="Times New Roman" panose="02020603050405020304" pitchFamily="18" charset="0"/>
              </a:rPr>
              <a:t> </a:t>
            </a:r>
            <a:r>
              <a:rPr lang="tr-TR" b="0" i="0" dirty="0" err="1">
                <a:solidFill>
                  <a:srgbClr val="555555"/>
                </a:solidFill>
                <a:effectLst/>
                <a:latin typeface="Times New Roman" panose="02020603050405020304" pitchFamily="18" charset="0"/>
                <a:cs typeface="Times New Roman" panose="02020603050405020304" pitchFamily="18" charset="0"/>
              </a:rPr>
              <a:t>appeal</a:t>
            </a:r>
            <a:r>
              <a:rPr lang="tr-TR" b="0" i="0" dirty="0">
                <a:solidFill>
                  <a:srgbClr val="555555"/>
                </a:solidFill>
                <a:effectLst/>
                <a:latin typeface="Times New Roman" panose="02020603050405020304" pitchFamily="18" charset="0"/>
                <a:cs typeface="Times New Roman" panose="02020603050405020304" pitchFamily="18" charset="0"/>
              </a:rPr>
              <a:t> </a:t>
            </a:r>
            <a:r>
              <a:rPr lang="tr-TR" b="0" i="0" dirty="0" err="1">
                <a:solidFill>
                  <a:srgbClr val="555555"/>
                </a:solidFill>
                <a:effectLst/>
                <a:latin typeface="Times New Roman" panose="02020603050405020304" pitchFamily="18" charset="0"/>
                <a:cs typeface="Times New Roman" panose="02020603050405020304" pitchFamily="18" charset="0"/>
              </a:rPr>
              <a:t>to</a:t>
            </a:r>
            <a:r>
              <a:rPr lang="tr-TR" b="0" i="0" dirty="0">
                <a:solidFill>
                  <a:srgbClr val="555555"/>
                </a:solidFill>
                <a:effectLst/>
                <a:latin typeface="Times New Roman" panose="02020603050405020304" pitchFamily="18" charset="0"/>
                <a:cs typeface="Times New Roman" panose="02020603050405020304" pitchFamily="18" charset="0"/>
              </a:rPr>
              <a:t> </a:t>
            </a:r>
            <a:r>
              <a:rPr lang="tr-TR" b="0" i="0" dirty="0" err="1">
                <a:solidFill>
                  <a:srgbClr val="555555"/>
                </a:solidFill>
                <a:effectLst/>
                <a:latin typeface="Times New Roman" panose="02020603050405020304" pitchFamily="18" charset="0"/>
                <a:cs typeface="Times New Roman" panose="02020603050405020304" pitchFamily="18" charset="0"/>
              </a:rPr>
              <a:t>the</a:t>
            </a:r>
            <a:r>
              <a:rPr lang="tr-TR" b="0" i="0" dirty="0">
                <a:solidFill>
                  <a:srgbClr val="555555"/>
                </a:solidFill>
                <a:effectLst/>
                <a:latin typeface="Times New Roman" panose="02020603050405020304" pitchFamily="18" charset="0"/>
                <a:cs typeface="Times New Roman" panose="02020603050405020304" pitchFamily="18" charset="0"/>
              </a:rPr>
              <a:t> [Okuyucu Profili] </a:t>
            </a:r>
            <a:r>
              <a:rPr lang="tr-TR" b="0" i="0" dirty="0" err="1">
                <a:solidFill>
                  <a:srgbClr val="555555"/>
                </a:solidFill>
                <a:effectLst/>
                <a:latin typeface="Times New Roman" panose="02020603050405020304" pitchFamily="18" charset="0"/>
                <a:cs typeface="Times New Roman" panose="02020603050405020304" pitchFamily="18" charset="0"/>
              </a:rPr>
              <a:t>who</a:t>
            </a:r>
            <a:r>
              <a:rPr lang="tr-TR" b="0" i="0" dirty="0">
                <a:solidFill>
                  <a:srgbClr val="555555"/>
                </a:solidFill>
                <a:effectLst/>
                <a:latin typeface="Times New Roman" panose="02020603050405020304" pitchFamily="18" charset="0"/>
                <a:cs typeface="Times New Roman" panose="02020603050405020304" pitchFamily="18" charset="0"/>
              </a:rPr>
              <a:t> </a:t>
            </a:r>
            <a:r>
              <a:rPr lang="tr-TR" b="0" i="0" dirty="0" err="1">
                <a:solidFill>
                  <a:srgbClr val="555555"/>
                </a:solidFill>
                <a:effectLst/>
                <a:latin typeface="Times New Roman" panose="02020603050405020304" pitchFamily="18" charset="0"/>
                <a:cs typeface="Times New Roman" panose="02020603050405020304" pitchFamily="18" charset="0"/>
              </a:rPr>
              <a:t>subscribe</a:t>
            </a:r>
            <a:r>
              <a:rPr lang="tr-TR" b="0" i="0" dirty="0">
                <a:solidFill>
                  <a:srgbClr val="555555"/>
                </a:solidFill>
                <a:effectLst/>
                <a:latin typeface="Times New Roman" panose="02020603050405020304" pitchFamily="18" charset="0"/>
                <a:cs typeface="Times New Roman" panose="02020603050405020304" pitchFamily="18" charset="0"/>
              </a:rPr>
              <a:t> </a:t>
            </a:r>
            <a:r>
              <a:rPr lang="tr-TR" b="0" i="0" dirty="0" err="1">
                <a:solidFill>
                  <a:srgbClr val="555555"/>
                </a:solidFill>
                <a:effectLst/>
                <a:latin typeface="Times New Roman" panose="02020603050405020304" pitchFamily="18" charset="0"/>
                <a:cs typeface="Times New Roman" panose="02020603050405020304" pitchFamily="18" charset="0"/>
              </a:rPr>
              <a:t>to</a:t>
            </a:r>
            <a:r>
              <a:rPr lang="tr-TR" b="0" i="0" dirty="0">
                <a:solidFill>
                  <a:srgbClr val="555555"/>
                </a:solidFill>
                <a:effectLst/>
                <a:latin typeface="Times New Roman" panose="02020603050405020304" pitchFamily="18" charset="0"/>
                <a:cs typeface="Times New Roman" panose="02020603050405020304" pitchFamily="18" charset="0"/>
              </a:rPr>
              <a:t> [Derginin İsmi].</a:t>
            </a:r>
          </a:p>
          <a:p>
            <a:pPr algn="just" fontAlgn="base"/>
            <a:r>
              <a:rPr lang="tr-TR" b="0" i="0" dirty="0" err="1">
                <a:solidFill>
                  <a:srgbClr val="555555"/>
                </a:solidFill>
                <a:effectLst/>
                <a:latin typeface="Times New Roman" panose="02020603050405020304" pitchFamily="18" charset="0"/>
                <a:cs typeface="Times New Roman" panose="02020603050405020304" pitchFamily="18" charset="0"/>
              </a:rPr>
              <a:t>Our</a:t>
            </a:r>
            <a:r>
              <a:rPr lang="tr-TR" b="0" i="0" dirty="0">
                <a:solidFill>
                  <a:srgbClr val="555555"/>
                </a:solidFill>
                <a:effectLst/>
                <a:latin typeface="Times New Roman" panose="02020603050405020304" pitchFamily="18" charset="0"/>
                <a:cs typeface="Times New Roman" panose="02020603050405020304" pitchFamily="18" charset="0"/>
              </a:rPr>
              <a:t> </a:t>
            </a:r>
            <a:r>
              <a:rPr lang="tr-TR" b="0" i="0" dirty="0" err="1">
                <a:solidFill>
                  <a:srgbClr val="555555"/>
                </a:solidFill>
                <a:effectLst/>
                <a:latin typeface="Times New Roman" panose="02020603050405020304" pitchFamily="18" charset="0"/>
                <a:cs typeface="Times New Roman" panose="02020603050405020304" pitchFamily="18" charset="0"/>
              </a:rPr>
              <a:t>findings</a:t>
            </a:r>
            <a:r>
              <a:rPr lang="tr-TR" b="0" i="0" dirty="0">
                <a:solidFill>
                  <a:srgbClr val="555555"/>
                </a:solidFill>
                <a:effectLst/>
                <a:latin typeface="Times New Roman" panose="02020603050405020304" pitchFamily="18" charset="0"/>
                <a:cs typeface="Times New Roman" panose="02020603050405020304" pitchFamily="18" charset="0"/>
              </a:rPr>
              <a:t> </a:t>
            </a:r>
            <a:r>
              <a:rPr lang="tr-TR" b="0" i="0" dirty="0" err="1">
                <a:solidFill>
                  <a:srgbClr val="555555"/>
                </a:solidFill>
                <a:effectLst/>
                <a:latin typeface="Times New Roman" panose="02020603050405020304" pitchFamily="18" charset="0"/>
                <a:cs typeface="Times New Roman" panose="02020603050405020304" pitchFamily="18" charset="0"/>
              </a:rPr>
              <a:t>will</a:t>
            </a:r>
            <a:r>
              <a:rPr lang="tr-TR" b="0" i="0" dirty="0">
                <a:solidFill>
                  <a:srgbClr val="555555"/>
                </a:solidFill>
                <a:effectLst/>
                <a:latin typeface="Times New Roman" panose="02020603050405020304" pitchFamily="18" charset="0"/>
                <a:cs typeface="Times New Roman" panose="02020603050405020304" pitchFamily="18" charset="0"/>
              </a:rPr>
              <a:t> </a:t>
            </a:r>
            <a:r>
              <a:rPr lang="tr-TR" b="0" i="0" dirty="0" err="1">
                <a:solidFill>
                  <a:srgbClr val="555555"/>
                </a:solidFill>
                <a:effectLst/>
                <a:latin typeface="Times New Roman" panose="02020603050405020304" pitchFamily="18" charset="0"/>
                <a:cs typeface="Times New Roman" panose="02020603050405020304" pitchFamily="18" charset="0"/>
              </a:rPr>
              <a:t>allow</a:t>
            </a:r>
            <a:r>
              <a:rPr lang="tr-TR" b="0" i="0" dirty="0">
                <a:solidFill>
                  <a:srgbClr val="555555"/>
                </a:solidFill>
                <a:effectLst/>
                <a:latin typeface="Times New Roman" panose="02020603050405020304" pitchFamily="18" charset="0"/>
                <a:cs typeface="Times New Roman" panose="02020603050405020304" pitchFamily="18" charset="0"/>
              </a:rPr>
              <a:t> </a:t>
            </a:r>
            <a:r>
              <a:rPr lang="tr-TR" b="0" i="0" dirty="0" err="1">
                <a:solidFill>
                  <a:srgbClr val="555555"/>
                </a:solidFill>
                <a:effectLst/>
                <a:latin typeface="Times New Roman" panose="02020603050405020304" pitchFamily="18" charset="0"/>
                <a:cs typeface="Times New Roman" panose="02020603050405020304" pitchFamily="18" charset="0"/>
              </a:rPr>
              <a:t>your</a:t>
            </a:r>
            <a:r>
              <a:rPr lang="tr-TR" b="0" i="0" dirty="0">
                <a:solidFill>
                  <a:srgbClr val="555555"/>
                </a:solidFill>
                <a:effectLst/>
                <a:latin typeface="Times New Roman" panose="02020603050405020304" pitchFamily="18" charset="0"/>
                <a:cs typeface="Times New Roman" panose="02020603050405020304" pitchFamily="18" charset="0"/>
              </a:rPr>
              <a:t> </a:t>
            </a:r>
            <a:r>
              <a:rPr lang="tr-TR" b="0" i="0" dirty="0" err="1">
                <a:solidFill>
                  <a:srgbClr val="555555"/>
                </a:solidFill>
                <a:effectLst/>
                <a:latin typeface="Times New Roman" panose="02020603050405020304" pitchFamily="18" charset="0"/>
                <a:cs typeface="Times New Roman" panose="02020603050405020304" pitchFamily="18" charset="0"/>
              </a:rPr>
              <a:t>readers</a:t>
            </a:r>
            <a:r>
              <a:rPr lang="tr-TR" b="0" i="0" dirty="0">
                <a:solidFill>
                  <a:srgbClr val="555555"/>
                </a:solidFill>
                <a:effectLst/>
                <a:latin typeface="Times New Roman" panose="02020603050405020304" pitchFamily="18" charset="0"/>
                <a:cs typeface="Times New Roman" panose="02020603050405020304" pitchFamily="18" charset="0"/>
              </a:rPr>
              <a:t> </a:t>
            </a:r>
            <a:r>
              <a:rPr lang="tr-TR" b="0" i="0" dirty="0" err="1">
                <a:solidFill>
                  <a:srgbClr val="555555"/>
                </a:solidFill>
                <a:effectLst/>
                <a:latin typeface="Times New Roman" panose="02020603050405020304" pitchFamily="18" charset="0"/>
                <a:cs typeface="Times New Roman" panose="02020603050405020304" pitchFamily="18" charset="0"/>
              </a:rPr>
              <a:t>to</a:t>
            </a:r>
            <a:r>
              <a:rPr lang="tr-TR" b="0" i="0" dirty="0">
                <a:solidFill>
                  <a:srgbClr val="555555"/>
                </a:solidFill>
                <a:effectLst/>
                <a:latin typeface="Times New Roman" panose="02020603050405020304" pitchFamily="18" charset="0"/>
                <a:cs typeface="Times New Roman" panose="02020603050405020304" pitchFamily="18" charset="0"/>
              </a:rPr>
              <a:t> [Derginin Amaç ve Kapsamına makalenizin uyan yönlerini tanımlayın].</a:t>
            </a:r>
          </a:p>
          <a:p>
            <a:pPr algn="just" fontAlgn="base"/>
            <a:r>
              <a:rPr lang="tr-TR" b="0" i="0" dirty="0">
                <a:solidFill>
                  <a:srgbClr val="FF0000"/>
                </a:solidFill>
                <a:effectLst/>
                <a:latin typeface="Times New Roman" panose="02020603050405020304" pitchFamily="18" charset="0"/>
                <a:cs typeface="Times New Roman" panose="02020603050405020304" pitchFamily="18" charset="0"/>
              </a:rPr>
              <a:t>İPUCU: Dergi gönderim ön yazınızda derginin hedef kitlesine  seçmiş olduğunuz konunun nasıl yardımcı olabileceğine değinin.</a:t>
            </a:r>
            <a:endParaRPr lang="tr-TR" b="0" i="0" dirty="0">
              <a:solidFill>
                <a:srgbClr val="555555"/>
              </a:solidFill>
              <a:effectLst/>
              <a:latin typeface="Times New Roman" panose="02020603050405020304" pitchFamily="18" charset="0"/>
              <a:cs typeface="Times New Roman" panose="02020603050405020304" pitchFamily="18" charset="0"/>
            </a:endParaRPr>
          </a:p>
          <a:p>
            <a:pPr algn="just" fontAlgn="base"/>
            <a:r>
              <a:rPr lang="tr-TR" b="0" i="0" dirty="0">
                <a:solidFill>
                  <a:srgbClr val="FF0000"/>
                </a:solidFill>
                <a:effectLst/>
                <a:latin typeface="Times New Roman" panose="02020603050405020304" pitchFamily="18" charset="0"/>
                <a:cs typeface="Times New Roman" panose="02020603050405020304" pitchFamily="18" charset="0"/>
              </a:rPr>
              <a:t>İPUCU: Derginin kitlesi ile konunuzun nasıl örtüştüğünü belirtin. Örneğin, derginizin hedef okuyucularının birçoğu, kamu politikası etkileriyle ilgileniyorsa, makalenizin dergi okurlarına kamu kaygılarına daha etkili bir şekilde cevap verebilecek daha güçlü politikalar geliştirmelerine nasıl yardımcı olabileceğini tartışmak isteyebilirsiniz.</a:t>
            </a:r>
            <a:endParaRPr lang="tr-TR" b="0" i="0" dirty="0">
              <a:solidFill>
                <a:srgbClr val="555555"/>
              </a:solidFill>
              <a:effectLst/>
              <a:latin typeface="Times New Roman" panose="02020603050405020304" pitchFamily="18" charset="0"/>
              <a:cs typeface="Times New Roman" panose="02020603050405020304" pitchFamily="18" charset="0"/>
            </a:endParaRPr>
          </a:p>
          <a:p>
            <a:pPr algn="just" fontAlgn="base"/>
            <a:r>
              <a:rPr lang="tr-TR" b="0" i="0" dirty="0">
                <a:solidFill>
                  <a:srgbClr val="FF0000"/>
                </a:solidFill>
                <a:effectLst/>
                <a:latin typeface="Times New Roman" panose="02020603050405020304" pitchFamily="18" charset="0"/>
                <a:cs typeface="Times New Roman" panose="02020603050405020304" pitchFamily="18" charset="0"/>
              </a:rPr>
              <a:t>İPUCU: Neden araştırma konunuzun ele alınması gerektiğinden bahsedin.</a:t>
            </a:r>
            <a:endParaRPr lang="tr-TR" b="0" i="0" dirty="0">
              <a:solidFill>
                <a:srgbClr val="555555"/>
              </a:solidFill>
              <a:effectLst/>
              <a:latin typeface="Times New Roman" panose="02020603050405020304" pitchFamily="18" charset="0"/>
              <a:cs typeface="Times New Roman" panose="02020603050405020304" pitchFamily="18" charset="0"/>
            </a:endParaRPr>
          </a:p>
          <a:p>
            <a:pPr algn="just" fontAlgn="base"/>
            <a:r>
              <a:rPr lang="tr-TR" b="0" i="1" dirty="0" err="1">
                <a:solidFill>
                  <a:srgbClr val="008000"/>
                </a:solidFill>
                <a:effectLst/>
                <a:latin typeface="Times New Roman" panose="02020603050405020304" pitchFamily="18" charset="0"/>
                <a:cs typeface="Times New Roman" panose="02020603050405020304" pitchFamily="18" charset="0"/>
              </a:rPr>
              <a:t>örn</a:t>
            </a:r>
            <a:r>
              <a:rPr lang="tr-TR" b="0" i="1" dirty="0">
                <a:solidFill>
                  <a:srgbClr val="008000"/>
                </a:solidFill>
                <a:effectLst/>
                <a:latin typeface="Times New Roman" panose="02020603050405020304" pitchFamily="18" charset="0"/>
                <a:cs typeface="Times New Roman" panose="02020603050405020304" pitchFamily="18" charset="0"/>
              </a:rPr>
              <a:t>.,</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Given</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the</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struggle</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policymakers</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have</a:t>
            </a:r>
            <a:r>
              <a:rPr lang="tr-TR" b="0" i="0" dirty="0">
                <a:solidFill>
                  <a:srgbClr val="008000"/>
                </a:solidFill>
                <a:effectLst/>
                <a:latin typeface="Times New Roman" panose="02020603050405020304" pitchFamily="18" charset="0"/>
                <a:cs typeface="Times New Roman" panose="02020603050405020304" pitchFamily="18" charset="0"/>
              </a:rPr>
              <a:t> had </a:t>
            </a:r>
            <a:r>
              <a:rPr lang="tr-TR" b="0" i="0" dirty="0" err="1">
                <a:solidFill>
                  <a:srgbClr val="008000"/>
                </a:solidFill>
                <a:effectLst/>
                <a:latin typeface="Times New Roman" panose="02020603050405020304" pitchFamily="18" charset="0"/>
                <a:cs typeface="Times New Roman" panose="02020603050405020304" pitchFamily="18" charset="0"/>
              </a:rPr>
              <a:t>to</a:t>
            </a:r>
            <a:r>
              <a:rPr lang="tr-TR" b="0" i="0" dirty="0">
                <a:solidFill>
                  <a:srgbClr val="008000"/>
                </a:solidFill>
                <a:effectLst/>
                <a:latin typeface="Times New Roman" panose="02020603050405020304" pitchFamily="18" charset="0"/>
                <a:cs typeface="Times New Roman" panose="02020603050405020304" pitchFamily="18" charset="0"/>
              </a:rPr>
              <a:t> define </a:t>
            </a:r>
            <a:r>
              <a:rPr lang="tr-TR" b="0" i="0" dirty="0" err="1">
                <a:solidFill>
                  <a:srgbClr val="008000"/>
                </a:solidFill>
                <a:effectLst/>
                <a:latin typeface="Times New Roman" panose="02020603050405020304" pitchFamily="18" charset="0"/>
                <a:cs typeface="Times New Roman" panose="02020603050405020304" pitchFamily="18" charset="0"/>
              </a:rPr>
              <a:t>proper</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criteria</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to</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diagnose</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the</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onset</a:t>
            </a:r>
            <a:r>
              <a:rPr lang="tr-TR" b="0" i="0" dirty="0">
                <a:solidFill>
                  <a:srgbClr val="008000"/>
                </a:solidFill>
                <a:effectLst/>
                <a:latin typeface="Times New Roman" panose="02020603050405020304" pitchFamily="18" charset="0"/>
                <a:cs typeface="Times New Roman" panose="02020603050405020304" pitchFamily="18" charset="0"/>
              </a:rPr>
              <a:t> of </a:t>
            </a:r>
            <a:r>
              <a:rPr lang="tr-TR" b="0" i="0" dirty="0" err="1">
                <a:solidFill>
                  <a:srgbClr val="008000"/>
                </a:solidFill>
                <a:effectLst/>
                <a:latin typeface="Times New Roman" panose="02020603050405020304" pitchFamily="18" charset="0"/>
                <a:cs typeface="Times New Roman" panose="02020603050405020304" pitchFamily="18" charset="0"/>
              </a:rPr>
              <a:t>depression</a:t>
            </a:r>
            <a:r>
              <a:rPr lang="tr-TR" b="0" i="0" dirty="0">
                <a:solidFill>
                  <a:srgbClr val="008000"/>
                </a:solidFill>
                <a:effectLst/>
                <a:latin typeface="Times New Roman" panose="02020603050405020304" pitchFamily="18" charset="0"/>
                <a:cs typeface="Times New Roman" panose="02020603050405020304" pitchFamily="18" charset="0"/>
              </a:rPr>
              <a:t> in </a:t>
            </a:r>
            <a:r>
              <a:rPr lang="tr-TR" b="0" i="0" dirty="0" err="1">
                <a:solidFill>
                  <a:srgbClr val="008000"/>
                </a:solidFill>
                <a:effectLst/>
                <a:latin typeface="Times New Roman" panose="02020603050405020304" pitchFamily="18" charset="0"/>
                <a:cs typeface="Times New Roman" panose="02020603050405020304" pitchFamily="18" charset="0"/>
              </a:rPr>
              <a:t>teenagers</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we</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felt</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compelled</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to</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identify</a:t>
            </a:r>
            <a:r>
              <a:rPr lang="tr-TR" b="0" i="0" dirty="0">
                <a:solidFill>
                  <a:srgbClr val="008000"/>
                </a:solidFill>
                <a:effectLst/>
                <a:latin typeface="Times New Roman" panose="02020603050405020304" pitchFamily="18" charset="0"/>
                <a:cs typeface="Times New Roman" panose="02020603050405020304" pitchFamily="18" charset="0"/>
              </a:rPr>
              <a:t> a </a:t>
            </a:r>
            <a:r>
              <a:rPr lang="tr-TR" b="0" i="0" dirty="0" err="1">
                <a:solidFill>
                  <a:srgbClr val="008000"/>
                </a:solidFill>
                <a:effectLst/>
                <a:latin typeface="Times New Roman" panose="02020603050405020304" pitchFamily="18" charset="0"/>
                <a:cs typeface="Times New Roman" panose="02020603050405020304" pitchFamily="18" charset="0"/>
              </a:rPr>
              <a:t>cost-effective</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and</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universal</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methodology</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that</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local</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school</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administrators</a:t>
            </a:r>
            <a:r>
              <a:rPr lang="tr-TR" b="0" i="0" dirty="0">
                <a:solidFill>
                  <a:srgbClr val="008000"/>
                </a:solidFill>
                <a:effectLst/>
                <a:latin typeface="Times New Roman" panose="02020603050405020304" pitchFamily="18" charset="0"/>
                <a:cs typeface="Times New Roman" panose="02020603050405020304" pitchFamily="18" charset="0"/>
              </a:rPr>
              <a:t> can </a:t>
            </a:r>
            <a:r>
              <a:rPr lang="tr-TR" b="0" i="0" dirty="0" err="1">
                <a:solidFill>
                  <a:srgbClr val="008000"/>
                </a:solidFill>
                <a:effectLst/>
                <a:latin typeface="Times New Roman" panose="02020603050405020304" pitchFamily="18" charset="0"/>
                <a:cs typeface="Times New Roman" panose="02020603050405020304" pitchFamily="18" charset="0"/>
              </a:rPr>
              <a:t>use</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to</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screen</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students</a:t>
            </a:r>
            <a:r>
              <a:rPr lang="tr-TR" b="0" i="0" dirty="0">
                <a:solidFill>
                  <a:srgbClr val="008000"/>
                </a:solidFill>
                <a:effectLst/>
                <a:latin typeface="Times New Roman" panose="02020603050405020304" pitchFamily="18" charset="0"/>
                <a:cs typeface="Times New Roman" panose="02020603050405020304" pitchFamily="18" charset="0"/>
              </a:rPr>
              <a:t>.”</a:t>
            </a:r>
            <a:endParaRPr lang="tr-TR" b="0" i="0" dirty="0">
              <a:solidFill>
                <a:srgbClr val="555555"/>
              </a:solidFill>
              <a:effectLst/>
              <a:latin typeface="Times New Roman" panose="02020603050405020304" pitchFamily="18" charset="0"/>
              <a:cs typeface="Times New Roman" panose="02020603050405020304" pitchFamily="18" charset="0"/>
            </a:endParaRPr>
          </a:p>
          <a:p>
            <a:pPr algn="just" fontAlgn="base"/>
            <a:r>
              <a:rPr lang="tr-TR" b="0" i="0" dirty="0">
                <a:solidFill>
                  <a:srgbClr val="FF0000"/>
                </a:solidFill>
                <a:effectLst/>
                <a:latin typeface="Times New Roman" panose="02020603050405020304" pitchFamily="18" charset="0"/>
                <a:cs typeface="Times New Roman" panose="02020603050405020304" pitchFamily="18" charset="0"/>
              </a:rPr>
              <a:t>İPUCU: Eğer seçmiş olduğunuz konu ile ilgili dergide daha önce bir makale yayınlanmamışsa bunu belirtin. Örneğin, “</a:t>
            </a:r>
            <a:r>
              <a:rPr lang="tr-TR" b="0" i="0" dirty="0" err="1">
                <a:solidFill>
                  <a:srgbClr val="FF0000"/>
                </a:solidFill>
                <a:effectLst/>
                <a:latin typeface="Times New Roman" panose="02020603050405020304" pitchFamily="18" charset="0"/>
                <a:cs typeface="Times New Roman" panose="02020603050405020304" pitchFamily="18" charset="0"/>
              </a:rPr>
              <a:t>After</a:t>
            </a:r>
            <a:r>
              <a:rPr lang="tr-TR" b="0" i="0" dirty="0">
                <a:solidFill>
                  <a:srgbClr val="FF0000"/>
                </a:solidFill>
                <a:effectLst/>
                <a:latin typeface="Times New Roman" panose="02020603050405020304" pitchFamily="18" charset="0"/>
                <a:cs typeface="Times New Roman" panose="02020603050405020304" pitchFamily="18" charset="0"/>
              </a:rPr>
              <a:t> </a:t>
            </a:r>
            <a:r>
              <a:rPr lang="tr-TR" b="0" i="0" dirty="0" err="1">
                <a:solidFill>
                  <a:srgbClr val="FF0000"/>
                </a:solidFill>
                <a:effectLst/>
                <a:latin typeface="Times New Roman" panose="02020603050405020304" pitchFamily="18" charset="0"/>
                <a:cs typeface="Times New Roman" panose="02020603050405020304" pitchFamily="18" charset="0"/>
              </a:rPr>
              <a:t>initially</a:t>
            </a:r>
            <a:r>
              <a:rPr lang="tr-TR" b="0" i="0" dirty="0">
                <a:solidFill>
                  <a:srgbClr val="FF0000"/>
                </a:solidFill>
                <a:effectLst/>
                <a:latin typeface="Times New Roman" panose="02020603050405020304" pitchFamily="18" charset="0"/>
                <a:cs typeface="Times New Roman" panose="02020603050405020304" pitchFamily="18" charset="0"/>
              </a:rPr>
              <a:t> </a:t>
            </a:r>
            <a:r>
              <a:rPr lang="tr-TR" b="0" i="0" dirty="0" err="1">
                <a:solidFill>
                  <a:srgbClr val="FF0000"/>
                </a:solidFill>
                <a:effectLst/>
                <a:latin typeface="Times New Roman" panose="02020603050405020304" pitchFamily="18" charset="0"/>
                <a:cs typeface="Times New Roman" panose="02020603050405020304" pitchFamily="18" charset="0"/>
              </a:rPr>
              <a:t>researching</a:t>
            </a:r>
            <a:r>
              <a:rPr lang="tr-TR" b="0" i="0" dirty="0">
                <a:solidFill>
                  <a:srgbClr val="FF0000"/>
                </a:solidFill>
                <a:effectLst/>
                <a:latin typeface="Times New Roman" panose="02020603050405020304" pitchFamily="18" charset="0"/>
                <a:cs typeface="Times New Roman" panose="02020603050405020304" pitchFamily="18" charset="0"/>
              </a:rPr>
              <a:t> X, Y </a:t>
            </a:r>
            <a:r>
              <a:rPr lang="tr-TR" b="0" i="0" dirty="0" err="1">
                <a:solidFill>
                  <a:srgbClr val="FF0000"/>
                </a:solidFill>
                <a:effectLst/>
                <a:latin typeface="Times New Roman" panose="02020603050405020304" pitchFamily="18" charset="0"/>
                <a:cs typeface="Times New Roman" panose="02020603050405020304" pitchFamily="18" charset="0"/>
              </a:rPr>
              <a:t>approached</a:t>
            </a:r>
            <a:r>
              <a:rPr lang="tr-TR" b="0" i="0" dirty="0">
                <a:solidFill>
                  <a:srgbClr val="FF0000"/>
                </a:solidFill>
                <a:effectLst/>
                <a:latin typeface="Times New Roman" panose="02020603050405020304" pitchFamily="18" charset="0"/>
                <a:cs typeface="Times New Roman" panose="02020603050405020304" pitchFamily="18" charset="0"/>
              </a:rPr>
              <a:t> us </a:t>
            </a:r>
            <a:r>
              <a:rPr lang="tr-TR" b="0" i="0" dirty="0" err="1">
                <a:solidFill>
                  <a:srgbClr val="FF0000"/>
                </a:solidFill>
                <a:effectLst/>
                <a:latin typeface="Times New Roman" panose="02020603050405020304" pitchFamily="18" charset="0"/>
                <a:cs typeface="Times New Roman" panose="02020603050405020304" pitchFamily="18" charset="0"/>
              </a:rPr>
              <a:t>to</a:t>
            </a:r>
            <a:r>
              <a:rPr lang="tr-TR" b="0" i="0" dirty="0">
                <a:solidFill>
                  <a:srgbClr val="FF0000"/>
                </a:solidFill>
                <a:effectLst/>
                <a:latin typeface="Times New Roman" panose="02020603050405020304" pitchFamily="18" charset="0"/>
                <a:cs typeface="Times New Roman" panose="02020603050405020304" pitchFamily="18" charset="0"/>
              </a:rPr>
              <a:t> </a:t>
            </a:r>
            <a:r>
              <a:rPr lang="tr-TR" b="0" i="0" dirty="0" err="1">
                <a:solidFill>
                  <a:srgbClr val="FF0000"/>
                </a:solidFill>
                <a:effectLst/>
                <a:latin typeface="Times New Roman" panose="02020603050405020304" pitchFamily="18" charset="0"/>
                <a:cs typeface="Times New Roman" panose="02020603050405020304" pitchFamily="18" charset="0"/>
              </a:rPr>
              <a:t>conduct</a:t>
            </a:r>
            <a:r>
              <a:rPr lang="tr-TR" b="0" i="0" dirty="0">
                <a:solidFill>
                  <a:srgbClr val="FF0000"/>
                </a:solidFill>
                <a:effectLst/>
                <a:latin typeface="Times New Roman" panose="02020603050405020304" pitchFamily="18" charset="0"/>
                <a:cs typeface="Times New Roman" panose="02020603050405020304" pitchFamily="18" charset="0"/>
              </a:rPr>
              <a:t> a </a:t>
            </a:r>
            <a:r>
              <a:rPr lang="tr-TR" b="0" i="0" dirty="0" err="1">
                <a:solidFill>
                  <a:srgbClr val="FF0000"/>
                </a:solidFill>
                <a:effectLst/>
                <a:latin typeface="Times New Roman" panose="02020603050405020304" pitchFamily="18" charset="0"/>
                <a:cs typeface="Times New Roman" panose="02020603050405020304" pitchFamily="18" charset="0"/>
              </a:rPr>
              <a:t>follow-up</a:t>
            </a:r>
            <a:r>
              <a:rPr lang="tr-TR" b="0" i="0" dirty="0">
                <a:solidFill>
                  <a:srgbClr val="FF0000"/>
                </a:solidFill>
                <a:effectLst/>
                <a:latin typeface="Times New Roman" panose="02020603050405020304" pitchFamily="18" charset="0"/>
                <a:cs typeface="Times New Roman" panose="02020603050405020304" pitchFamily="18" charset="0"/>
              </a:rPr>
              <a:t> </a:t>
            </a:r>
            <a:r>
              <a:rPr lang="tr-TR" b="0" i="0" dirty="0" err="1">
                <a:solidFill>
                  <a:srgbClr val="FF0000"/>
                </a:solidFill>
                <a:effectLst/>
                <a:latin typeface="Times New Roman" panose="02020603050405020304" pitchFamily="18" charset="0"/>
                <a:cs typeface="Times New Roman" panose="02020603050405020304" pitchFamily="18" charset="0"/>
              </a:rPr>
              <a:t>study</a:t>
            </a:r>
            <a:r>
              <a:rPr lang="tr-TR" b="0" i="0" dirty="0">
                <a:solidFill>
                  <a:srgbClr val="FF0000"/>
                </a:solidFill>
                <a:effectLst/>
                <a:latin typeface="Times New Roman" panose="02020603050405020304" pitchFamily="18" charset="0"/>
                <a:cs typeface="Times New Roman" panose="02020603050405020304" pitchFamily="18" charset="0"/>
              </a:rPr>
              <a:t> </a:t>
            </a:r>
            <a:r>
              <a:rPr lang="tr-TR" b="0" i="0" dirty="0" err="1">
                <a:solidFill>
                  <a:srgbClr val="FF0000"/>
                </a:solidFill>
                <a:effectLst/>
                <a:latin typeface="Times New Roman" panose="02020603050405020304" pitchFamily="18" charset="0"/>
                <a:cs typeface="Times New Roman" panose="02020603050405020304" pitchFamily="18" charset="0"/>
              </a:rPr>
              <a:t>that</a:t>
            </a:r>
            <a:r>
              <a:rPr lang="tr-TR" b="0" i="0" dirty="0">
                <a:solidFill>
                  <a:srgbClr val="FF0000"/>
                </a:solidFill>
                <a:effectLst/>
                <a:latin typeface="Times New Roman" panose="02020603050405020304" pitchFamily="18" charset="0"/>
                <a:cs typeface="Times New Roman" panose="02020603050405020304" pitchFamily="18" charset="0"/>
              </a:rPr>
              <a:t> </a:t>
            </a:r>
            <a:r>
              <a:rPr lang="tr-TR" b="0" i="0" dirty="0" err="1">
                <a:solidFill>
                  <a:srgbClr val="FF0000"/>
                </a:solidFill>
                <a:effectLst/>
                <a:latin typeface="Times New Roman" panose="02020603050405020304" pitchFamily="18" charset="0"/>
                <a:cs typeface="Times New Roman" panose="02020603050405020304" pitchFamily="18" charset="0"/>
              </a:rPr>
              <a:t>examined</a:t>
            </a:r>
            <a:r>
              <a:rPr lang="tr-TR" b="0" i="0" dirty="0">
                <a:solidFill>
                  <a:srgbClr val="FF0000"/>
                </a:solidFill>
                <a:effectLst/>
                <a:latin typeface="Times New Roman" panose="02020603050405020304" pitchFamily="18" charset="0"/>
                <a:cs typeface="Times New Roman" panose="02020603050405020304" pitchFamily="18" charset="0"/>
              </a:rPr>
              <a:t> Z. </a:t>
            </a:r>
            <a:r>
              <a:rPr lang="tr-TR" b="0" i="0" dirty="0" err="1">
                <a:solidFill>
                  <a:srgbClr val="FF0000"/>
                </a:solidFill>
                <a:effectLst/>
                <a:latin typeface="Times New Roman" panose="02020603050405020304" pitchFamily="18" charset="0"/>
                <a:cs typeface="Times New Roman" panose="02020603050405020304" pitchFamily="18" charset="0"/>
              </a:rPr>
              <a:t>While</a:t>
            </a:r>
            <a:r>
              <a:rPr lang="tr-TR" b="0" i="0" dirty="0">
                <a:solidFill>
                  <a:srgbClr val="FF0000"/>
                </a:solidFill>
                <a:effectLst/>
                <a:latin typeface="Times New Roman" panose="02020603050405020304" pitchFamily="18" charset="0"/>
                <a:cs typeface="Times New Roman" panose="02020603050405020304" pitchFamily="18" charset="0"/>
              </a:rPr>
              <a:t> </a:t>
            </a:r>
            <a:r>
              <a:rPr lang="tr-TR" b="0" i="0" dirty="0" err="1">
                <a:solidFill>
                  <a:srgbClr val="FF0000"/>
                </a:solidFill>
                <a:effectLst/>
                <a:latin typeface="Times New Roman" panose="02020603050405020304" pitchFamily="18" charset="0"/>
                <a:cs typeface="Times New Roman" panose="02020603050405020304" pitchFamily="18" charset="0"/>
              </a:rPr>
              <a:t>pursuing</a:t>
            </a:r>
            <a:r>
              <a:rPr lang="tr-TR" b="0" i="0" dirty="0">
                <a:solidFill>
                  <a:srgbClr val="FF0000"/>
                </a:solidFill>
                <a:effectLst/>
                <a:latin typeface="Times New Roman" panose="02020603050405020304" pitchFamily="18" charset="0"/>
                <a:cs typeface="Times New Roman" panose="02020603050405020304" pitchFamily="18" charset="0"/>
              </a:rPr>
              <a:t> </a:t>
            </a:r>
            <a:r>
              <a:rPr lang="tr-TR" b="0" i="0" dirty="0" err="1">
                <a:solidFill>
                  <a:srgbClr val="FF0000"/>
                </a:solidFill>
                <a:effectLst/>
                <a:latin typeface="Times New Roman" panose="02020603050405020304" pitchFamily="18" charset="0"/>
                <a:cs typeface="Times New Roman" panose="02020603050405020304" pitchFamily="18" charset="0"/>
              </a:rPr>
              <a:t>this</a:t>
            </a:r>
            <a:r>
              <a:rPr lang="tr-TR" b="0" i="0" dirty="0">
                <a:solidFill>
                  <a:srgbClr val="FF0000"/>
                </a:solidFill>
                <a:effectLst/>
                <a:latin typeface="Times New Roman" panose="02020603050405020304" pitchFamily="18" charset="0"/>
                <a:cs typeface="Times New Roman" panose="02020603050405020304" pitchFamily="18" charset="0"/>
              </a:rPr>
              <a:t> </a:t>
            </a:r>
            <a:r>
              <a:rPr lang="tr-TR" b="0" i="0" dirty="0" err="1">
                <a:solidFill>
                  <a:srgbClr val="FF0000"/>
                </a:solidFill>
                <a:effectLst/>
                <a:latin typeface="Times New Roman" panose="02020603050405020304" pitchFamily="18" charset="0"/>
                <a:cs typeface="Times New Roman" panose="02020603050405020304" pitchFamily="18" charset="0"/>
              </a:rPr>
              <a:t>project</a:t>
            </a:r>
            <a:r>
              <a:rPr lang="tr-TR" b="0" i="0" dirty="0">
                <a:solidFill>
                  <a:srgbClr val="FF0000"/>
                </a:solidFill>
                <a:effectLst/>
                <a:latin typeface="Times New Roman" panose="02020603050405020304" pitchFamily="18" charset="0"/>
                <a:cs typeface="Times New Roman" panose="02020603050405020304" pitchFamily="18" charset="0"/>
              </a:rPr>
              <a:t>, </a:t>
            </a:r>
            <a:r>
              <a:rPr lang="tr-TR" b="0" i="0" dirty="0" err="1">
                <a:solidFill>
                  <a:srgbClr val="FF0000"/>
                </a:solidFill>
                <a:effectLst/>
                <a:latin typeface="Times New Roman" panose="02020603050405020304" pitchFamily="18" charset="0"/>
                <a:cs typeface="Times New Roman" panose="02020603050405020304" pitchFamily="18" charset="0"/>
              </a:rPr>
              <a:t>we</a:t>
            </a:r>
            <a:r>
              <a:rPr lang="tr-TR" b="0" i="0" dirty="0">
                <a:solidFill>
                  <a:srgbClr val="FF0000"/>
                </a:solidFill>
                <a:effectLst/>
                <a:latin typeface="Times New Roman" panose="02020603050405020304" pitchFamily="18" charset="0"/>
                <a:cs typeface="Times New Roman" panose="02020603050405020304" pitchFamily="18" charset="0"/>
              </a:rPr>
              <a:t> </a:t>
            </a:r>
            <a:r>
              <a:rPr lang="tr-TR" b="0" i="0" dirty="0" err="1">
                <a:solidFill>
                  <a:srgbClr val="FF0000"/>
                </a:solidFill>
                <a:effectLst/>
                <a:latin typeface="Times New Roman" panose="02020603050405020304" pitchFamily="18" charset="0"/>
                <a:cs typeface="Times New Roman" panose="02020603050405020304" pitchFamily="18" charset="0"/>
              </a:rPr>
              <a:t>discovered</a:t>
            </a:r>
            <a:r>
              <a:rPr lang="tr-TR" b="0" i="0" dirty="0">
                <a:solidFill>
                  <a:srgbClr val="FF0000"/>
                </a:solidFill>
                <a:effectLst/>
                <a:latin typeface="Times New Roman" panose="02020603050405020304" pitchFamily="18" charset="0"/>
                <a:cs typeface="Times New Roman" panose="02020603050405020304" pitchFamily="18" charset="0"/>
              </a:rPr>
              <a:t> [</a:t>
            </a:r>
            <a:r>
              <a:rPr lang="tr-TR" b="0" i="0" dirty="0" err="1">
                <a:solidFill>
                  <a:srgbClr val="FF0000"/>
                </a:solidFill>
                <a:effectLst/>
                <a:latin typeface="Times New Roman" panose="02020603050405020304" pitchFamily="18" charset="0"/>
                <a:cs typeface="Times New Roman" panose="02020603050405020304" pitchFamily="18" charset="0"/>
              </a:rPr>
              <a:t>some</a:t>
            </a:r>
            <a:r>
              <a:rPr lang="tr-TR" b="0" i="0" dirty="0">
                <a:solidFill>
                  <a:srgbClr val="FF0000"/>
                </a:solidFill>
                <a:effectLst/>
                <a:latin typeface="Times New Roman" panose="02020603050405020304" pitchFamily="18" charset="0"/>
                <a:cs typeface="Times New Roman" panose="02020603050405020304" pitchFamily="18" charset="0"/>
              </a:rPr>
              <a:t> </a:t>
            </a:r>
            <a:r>
              <a:rPr lang="tr-TR" b="0" i="0" dirty="0" err="1">
                <a:solidFill>
                  <a:srgbClr val="FF0000"/>
                </a:solidFill>
                <a:effectLst/>
                <a:latin typeface="Times New Roman" panose="02020603050405020304" pitchFamily="18" charset="0"/>
                <a:cs typeface="Times New Roman" panose="02020603050405020304" pitchFamily="18" charset="0"/>
              </a:rPr>
              <a:t>new</a:t>
            </a:r>
            <a:r>
              <a:rPr lang="tr-TR" b="0" i="0" dirty="0">
                <a:solidFill>
                  <a:srgbClr val="FF0000"/>
                </a:solidFill>
                <a:effectLst/>
                <a:latin typeface="Times New Roman" panose="02020603050405020304" pitchFamily="18" charset="0"/>
                <a:cs typeface="Times New Roman" panose="02020603050405020304" pitchFamily="18" charset="0"/>
              </a:rPr>
              <a:t> </a:t>
            </a:r>
            <a:r>
              <a:rPr lang="tr-TR" b="0" i="0" dirty="0" err="1">
                <a:solidFill>
                  <a:srgbClr val="FF0000"/>
                </a:solidFill>
                <a:effectLst/>
                <a:latin typeface="Times New Roman" panose="02020603050405020304" pitchFamily="18" charset="0"/>
                <a:cs typeface="Times New Roman" panose="02020603050405020304" pitchFamily="18" charset="0"/>
              </a:rPr>
              <a:t>understanding</a:t>
            </a:r>
            <a:r>
              <a:rPr lang="tr-TR" b="0" i="0" dirty="0">
                <a:solidFill>
                  <a:srgbClr val="FF0000"/>
                </a:solidFill>
                <a:effectLst/>
                <a:latin typeface="Times New Roman" panose="02020603050405020304" pitchFamily="18" charset="0"/>
                <a:cs typeface="Times New Roman" panose="02020603050405020304" pitchFamily="18" charset="0"/>
              </a:rPr>
              <a:t> </a:t>
            </a:r>
            <a:r>
              <a:rPr lang="tr-TR" b="0" i="0" dirty="0" err="1">
                <a:solidFill>
                  <a:srgbClr val="FF0000"/>
                </a:solidFill>
                <a:effectLst/>
                <a:latin typeface="Times New Roman" panose="02020603050405020304" pitchFamily="18" charset="0"/>
                <a:cs typeface="Times New Roman" panose="02020603050405020304" pitchFamily="18" charset="0"/>
              </a:rPr>
              <a:t>that</a:t>
            </a:r>
            <a:r>
              <a:rPr lang="tr-TR" b="0" i="0" dirty="0">
                <a:solidFill>
                  <a:srgbClr val="FF0000"/>
                </a:solidFill>
                <a:effectLst/>
                <a:latin typeface="Times New Roman" panose="02020603050405020304" pitchFamily="18" charset="0"/>
                <a:cs typeface="Times New Roman" panose="02020603050405020304" pitchFamily="18" charset="0"/>
              </a:rPr>
              <a:t> </a:t>
            </a:r>
            <a:r>
              <a:rPr lang="tr-TR" b="0" i="0" dirty="0" err="1">
                <a:solidFill>
                  <a:srgbClr val="FF0000"/>
                </a:solidFill>
                <a:effectLst/>
                <a:latin typeface="Times New Roman" panose="02020603050405020304" pitchFamily="18" charset="0"/>
                <a:cs typeface="Times New Roman" panose="02020603050405020304" pitchFamily="18" charset="0"/>
              </a:rPr>
              <a:t>made</a:t>
            </a:r>
            <a:r>
              <a:rPr lang="tr-TR" b="0" i="0" dirty="0">
                <a:solidFill>
                  <a:srgbClr val="FF0000"/>
                </a:solidFill>
                <a:effectLst/>
                <a:latin typeface="Times New Roman" panose="02020603050405020304" pitchFamily="18" charset="0"/>
                <a:cs typeface="Times New Roman" panose="02020603050405020304" pitchFamily="18" charset="0"/>
              </a:rPr>
              <a:t> </a:t>
            </a:r>
            <a:r>
              <a:rPr lang="tr-TR" b="0" i="0" dirty="0" err="1">
                <a:solidFill>
                  <a:srgbClr val="FF0000"/>
                </a:solidFill>
                <a:effectLst/>
                <a:latin typeface="Times New Roman" panose="02020603050405020304" pitchFamily="18" charset="0"/>
                <a:cs typeface="Times New Roman" panose="02020603050405020304" pitchFamily="18" charset="0"/>
              </a:rPr>
              <a:t>you</a:t>
            </a:r>
            <a:r>
              <a:rPr lang="tr-TR" b="0" i="0" dirty="0">
                <a:solidFill>
                  <a:srgbClr val="FF0000"/>
                </a:solidFill>
                <a:effectLst/>
                <a:latin typeface="Times New Roman" panose="02020603050405020304" pitchFamily="18" charset="0"/>
                <a:cs typeface="Times New Roman" panose="02020603050405020304" pitchFamily="18" charset="0"/>
              </a:rPr>
              <a:t> </a:t>
            </a:r>
            <a:r>
              <a:rPr lang="tr-TR" b="0" i="0" dirty="0" err="1">
                <a:solidFill>
                  <a:srgbClr val="FF0000"/>
                </a:solidFill>
                <a:effectLst/>
                <a:latin typeface="Times New Roman" panose="02020603050405020304" pitchFamily="18" charset="0"/>
                <a:cs typeface="Times New Roman" panose="02020603050405020304" pitchFamily="18" charset="0"/>
              </a:rPr>
              <a:t>decide</a:t>
            </a:r>
            <a:r>
              <a:rPr lang="tr-TR" b="0" i="0" dirty="0">
                <a:solidFill>
                  <a:srgbClr val="FF0000"/>
                </a:solidFill>
                <a:effectLst/>
                <a:latin typeface="Times New Roman" panose="02020603050405020304" pitchFamily="18" charset="0"/>
                <a:cs typeface="Times New Roman" panose="02020603050405020304" pitchFamily="18" charset="0"/>
              </a:rPr>
              <a:t> </a:t>
            </a:r>
            <a:r>
              <a:rPr lang="tr-TR" b="0" i="0" dirty="0" err="1">
                <a:solidFill>
                  <a:srgbClr val="FF0000"/>
                </a:solidFill>
                <a:effectLst/>
                <a:latin typeface="Times New Roman" panose="02020603050405020304" pitchFamily="18" charset="0"/>
                <a:cs typeface="Times New Roman" panose="02020603050405020304" pitchFamily="18" charset="0"/>
              </a:rPr>
              <a:t>the</a:t>
            </a:r>
            <a:r>
              <a:rPr lang="tr-TR" b="0" i="0" dirty="0">
                <a:solidFill>
                  <a:srgbClr val="FF0000"/>
                </a:solidFill>
                <a:effectLst/>
                <a:latin typeface="Times New Roman" panose="02020603050405020304" pitchFamily="18" charset="0"/>
                <a:cs typeface="Times New Roman" panose="02020603050405020304" pitchFamily="18" charset="0"/>
              </a:rPr>
              <a:t> </a:t>
            </a:r>
            <a:r>
              <a:rPr lang="tr-TR" b="0" i="0" dirty="0" err="1">
                <a:solidFill>
                  <a:srgbClr val="FF0000"/>
                </a:solidFill>
                <a:effectLst/>
                <a:latin typeface="Times New Roman" panose="02020603050405020304" pitchFamily="18" charset="0"/>
                <a:cs typeface="Times New Roman" panose="02020603050405020304" pitchFamily="18" charset="0"/>
              </a:rPr>
              <a:t>information</a:t>
            </a:r>
            <a:r>
              <a:rPr lang="tr-TR" b="0" i="0" dirty="0">
                <a:solidFill>
                  <a:srgbClr val="FF0000"/>
                </a:solidFill>
                <a:effectLst/>
                <a:latin typeface="Times New Roman" panose="02020603050405020304" pitchFamily="18" charset="0"/>
                <a:cs typeface="Times New Roman" panose="02020603050405020304" pitchFamily="18" charset="0"/>
              </a:rPr>
              <a:t> </a:t>
            </a:r>
            <a:r>
              <a:rPr lang="tr-TR" b="0" i="0" dirty="0" err="1">
                <a:solidFill>
                  <a:srgbClr val="FF0000"/>
                </a:solidFill>
                <a:effectLst/>
                <a:latin typeface="Times New Roman" panose="02020603050405020304" pitchFamily="18" charset="0"/>
                <a:cs typeface="Times New Roman" panose="02020603050405020304" pitchFamily="18" charset="0"/>
              </a:rPr>
              <a:t>needed</a:t>
            </a:r>
            <a:r>
              <a:rPr lang="tr-TR" b="0" i="0" dirty="0">
                <a:solidFill>
                  <a:srgbClr val="FF0000"/>
                </a:solidFill>
                <a:effectLst/>
                <a:latin typeface="Times New Roman" panose="02020603050405020304" pitchFamily="18" charset="0"/>
                <a:cs typeface="Times New Roman" panose="02020603050405020304" pitchFamily="18" charset="0"/>
              </a:rPr>
              <a:t> </a:t>
            </a:r>
            <a:r>
              <a:rPr lang="tr-TR" b="0" i="0" dirty="0" err="1">
                <a:solidFill>
                  <a:srgbClr val="FF0000"/>
                </a:solidFill>
                <a:effectLst/>
                <a:latin typeface="Times New Roman" panose="02020603050405020304" pitchFamily="18" charset="0"/>
                <a:cs typeface="Times New Roman" panose="02020603050405020304" pitchFamily="18" charset="0"/>
              </a:rPr>
              <a:t>to</a:t>
            </a:r>
            <a:r>
              <a:rPr lang="tr-TR" b="0" i="0" dirty="0">
                <a:solidFill>
                  <a:srgbClr val="FF0000"/>
                </a:solidFill>
                <a:effectLst/>
                <a:latin typeface="Times New Roman" panose="02020603050405020304" pitchFamily="18" charset="0"/>
                <a:cs typeface="Times New Roman" panose="02020603050405020304" pitchFamily="18" charset="0"/>
              </a:rPr>
              <a:t> be </a:t>
            </a:r>
            <a:r>
              <a:rPr lang="tr-TR" b="0" i="0" dirty="0" err="1">
                <a:solidFill>
                  <a:srgbClr val="FF0000"/>
                </a:solidFill>
                <a:effectLst/>
                <a:latin typeface="Times New Roman" panose="02020603050405020304" pitchFamily="18" charset="0"/>
                <a:cs typeface="Times New Roman" panose="02020603050405020304" pitchFamily="18" charset="0"/>
              </a:rPr>
              <a:t>shared</a:t>
            </a:r>
            <a:r>
              <a:rPr lang="tr-TR" b="0" i="0" dirty="0">
                <a:solidFill>
                  <a:srgbClr val="FF0000"/>
                </a:solidFill>
                <a:effectLst/>
                <a:latin typeface="Times New Roman" panose="02020603050405020304" pitchFamily="18" charset="0"/>
                <a:cs typeface="Times New Roman" panose="02020603050405020304" pitchFamily="18" charset="0"/>
              </a:rPr>
              <a:t> </a:t>
            </a:r>
            <a:r>
              <a:rPr lang="tr-TR" b="0" i="0" dirty="0" err="1">
                <a:solidFill>
                  <a:srgbClr val="FF0000"/>
                </a:solidFill>
                <a:effectLst/>
                <a:latin typeface="Times New Roman" panose="02020603050405020304" pitchFamily="18" charset="0"/>
                <a:cs typeface="Times New Roman" panose="02020603050405020304" pitchFamily="18" charset="0"/>
              </a:rPr>
              <a:t>with</a:t>
            </a:r>
            <a:r>
              <a:rPr lang="tr-TR" b="0" i="0" dirty="0">
                <a:solidFill>
                  <a:srgbClr val="FF0000"/>
                </a:solidFill>
                <a:effectLst/>
                <a:latin typeface="Times New Roman" panose="02020603050405020304" pitchFamily="18" charset="0"/>
                <a:cs typeface="Times New Roman" panose="02020603050405020304" pitchFamily="18" charset="0"/>
              </a:rPr>
              <a:t> </a:t>
            </a:r>
            <a:r>
              <a:rPr lang="tr-TR" b="0" i="0" dirty="0" err="1">
                <a:solidFill>
                  <a:srgbClr val="FF0000"/>
                </a:solidFill>
                <a:effectLst/>
                <a:latin typeface="Times New Roman" panose="02020603050405020304" pitchFamily="18" charset="0"/>
                <a:cs typeface="Times New Roman" panose="02020603050405020304" pitchFamily="18" charset="0"/>
              </a:rPr>
              <a:t>your</a:t>
            </a:r>
            <a:r>
              <a:rPr lang="tr-TR" b="0" i="0" dirty="0">
                <a:solidFill>
                  <a:srgbClr val="FF0000"/>
                </a:solidFill>
                <a:effectLst/>
                <a:latin typeface="Times New Roman" panose="02020603050405020304" pitchFamily="18" charset="0"/>
                <a:cs typeface="Times New Roman" panose="02020603050405020304" pitchFamily="18" charset="0"/>
              </a:rPr>
              <a:t> </a:t>
            </a:r>
            <a:r>
              <a:rPr lang="tr-TR" b="0" i="0" dirty="0" err="1">
                <a:solidFill>
                  <a:srgbClr val="FF0000"/>
                </a:solidFill>
                <a:effectLst/>
                <a:latin typeface="Times New Roman" panose="02020603050405020304" pitchFamily="18" charset="0"/>
                <a:cs typeface="Times New Roman" panose="02020603050405020304" pitchFamily="18" charset="0"/>
              </a:rPr>
              <a:t>peers</a:t>
            </a:r>
            <a:r>
              <a:rPr lang="tr-TR" b="0" i="0" dirty="0">
                <a:solidFill>
                  <a:srgbClr val="FF0000"/>
                </a:solidFill>
                <a:effectLst/>
                <a:latin typeface="Times New Roman" panose="02020603050405020304" pitchFamily="18" charset="0"/>
                <a:cs typeface="Times New Roman" panose="02020603050405020304" pitchFamily="18" charset="0"/>
              </a:rPr>
              <a:t> </a:t>
            </a:r>
            <a:r>
              <a:rPr lang="tr-TR" b="0" i="0" dirty="0" err="1">
                <a:solidFill>
                  <a:srgbClr val="FF0000"/>
                </a:solidFill>
                <a:effectLst/>
                <a:latin typeface="Times New Roman" panose="02020603050405020304" pitchFamily="18" charset="0"/>
                <a:cs typeface="Times New Roman" panose="02020603050405020304" pitchFamily="18" charset="0"/>
              </a:rPr>
              <a:t>via</a:t>
            </a:r>
            <a:r>
              <a:rPr lang="tr-TR" b="0" i="0" dirty="0">
                <a:solidFill>
                  <a:srgbClr val="FF0000"/>
                </a:solidFill>
                <a:effectLst/>
                <a:latin typeface="Times New Roman" panose="02020603050405020304" pitchFamily="18" charset="0"/>
                <a:cs typeface="Times New Roman" panose="02020603050405020304" pitchFamily="18" charset="0"/>
              </a:rPr>
              <a:t> </a:t>
            </a:r>
            <a:r>
              <a:rPr lang="tr-TR" b="0" i="0" dirty="0" err="1">
                <a:solidFill>
                  <a:srgbClr val="FF0000"/>
                </a:solidFill>
                <a:effectLst/>
                <a:latin typeface="Times New Roman" panose="02020603050405020304" pitchFamily="18" charset="0"/>
                <a:cs typeface="Times New Roman" panose="02020603050405020304" pitchFamily="18" charset="0"/>
              </a:rPr>
              <a:t>publication</a:t>
            </a:r>
            <a:r>
              <a:rPr lang="tr-TR" b="0" i="0" dirty="0">
                <a:solidFill>
                  <a:srgbClr val="FF0000"/>
                </a:solidFill>
                <a:effectLst/>
                <a:latin typeface="Times New Roman" panose="02020603050405020304" pitchFamily="18" charset="0"/>
                <a:cs typeface="Times New Roman" panose="02020603050405020304" pitchFamily="18" charset="0"/>
              </a:rPr>
              <a:t>.]“</a:t>
            </a:r>
            <a:endParaRPr lang="tr-TR" b="0" i="0" dirty="0">
              <a:solidFill>
                <a:srgbClr val="555555"/>
              </a:solidFill>
              <a:effectLst/>
              <a:latin typeface="Times New Roman" panose="02020603050405020304" pitchFamily="18" charset="0"/>
              <a:cs typeface="Times New Roman" panose="02020603050405020304" pitchFamily="18" charset="0"/>
            </a:endParaRPr>
          </a:p>
          <a:p>
            <a:pPr algn="just" fontAlgn="base"/>
            <a:r>
              <a:rPr lang="tr-TR" b="0" i="1" dirty="0" err="1">
                <a:solidFill>
                  <a:srgbClr val="008000"/>
                </a:solidFill>
                <a:effectLst/>
                <a:latin typeface="Times New Roman" panose="02020603050405020304" pitchFamily="18" charset="0"/>
                <a:cs typeface="Times New Roman" panose="02020603050405020304" pitchFamily="18" charset="0"/>
              </a:rPr>
              <a:t>örn</a:t>
            </a:r>
            <a:r>
              <a:rPr lang="tr-TR" b="0" i="1" dirty="0">
                <a:solidFill>
                  <a:srgbClr val="008000"/>
                </a:solidFill>
                <a:effectLst/>
                <a:latin typeface="Times New Roman" panose="02020603050405020304" pitchFamily="18" charset="0"/>
                <a:cs typeface="Times New Roman" panose="02020603050405020304" pitchFamily="18" charset="0"/>
              </a:rPr>
              <a:t>.,</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Given</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the</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alarming</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increase</a:t>
            </a:r>
            <a:r>
              <a:rPr lang="tr-TR" b="0" i="0" dirty="0">
                <a:solidFill>
                  <a:srgbClr val="008000"/>
                </a:solidFill>
                <a:effectLst/>
                <a:latin typeface="Times New Roman" panose="02020603050405020304" pitchFamily="18" charset="0"/>
                <a:cs typeface="Times New Roman" panose="02020603050405020304" pitchFamily="18" charset="0"/>
              </a:rPr>
              <a:t> in </a:t>
            </a:r>
            <a:r>
              <a:rPr lang="tr-TR" b="0" i="0" dirty="0" err="1">
                <a:solidFill>
                  <a:srgbClr val="008000"/>
                </a:solidFill>
                <a:effectLst/>
                <a:latin typeface="Times New Roman" panose="02020603050405020304" pitchFamily="18" charset="0"/>
                <a:cs typeface="Times New Roman" panose="02020603050405020304" pitchFamily="18" charset="0"/>
              </a:rPr>
              <a:t>depression</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rates</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among</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teenagers</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and</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the</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lack</a:t>
            </a:r>
            <a:r>
              <a:rPr lang="tr-TR" b="0" i="0" dirty="0">
                <a:solidFill>
                  <a:srgbClr val="008000"/>
                </a:solidFill>
                <a:effectLst/>
                <a:latin typeface="Times New Roman" panose="02020603050405020304" pitchFamily="18" charset="0"/>
                <a:cs typeface="Times New Roman" panose="02020603050405020304" pitchFamily="18" charset="0"/>
              </a:rPr>
              <a:t> of </a:t>
            </a:r>
            <a:r>
              <a:rPr lang="tr-TR" b="0" i="0" dirty="0" err="1">
                <a:solidFill>
                  <a:srgbClr val="008000"/>
                </a:solidFill>
                <a:effectLst/>
                <a:latin typeface="Times New Roman" panose="02020603050405020304" pitchFamily="18" charset="0"/>
                <a:cs typeface="Times New Roman" panose="02020603050405020304" pitchFamily="18" charset="0"/>
              </a:rPr>
              <a:t>any</a:t>
            </a:r>
            <a:r>
              <a:rPr lang="tr-TR" b="0" i="0" dirty="0">
                <a:solidFill>
                  <a:srgbClr val="008000"/>
                </a:solidFill>
                <a:effectLst/>
                <a:latin typeface="Times New Roman" panose="02020603050405020304" pitchFamily="18" charset="0"/>
                <a:cs typeface="Times New Roman" panose="02020603050405020304" pitchFamily="18" charset="0"/>
              </a:rPr>
              <a:t> uniform </a:t>
            </a:r>
            <a:r>
              <a:rPr lang="tr-TR" b="0" i="0" dirty="0" err="1">
                <a:solidFill>
                  <a:srgbClr val="008000"/>
                </a:solidFill>
                <a:effectLst/>
                <a:latin typeface="Times New Roman" panose="02020603050405020304" pitchFamily="18" charset="0"/>
                <a:cs typeface="Times New Roman" panose="02020603050405020304" pitchFamily="18" charset="0"/>
              </a:rPr>
              <a:t>practical</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tests</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for</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screening</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students</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we</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believe</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that</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the</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findings</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presented</a:t>
            </a:r>
            <a:r>
              <a:rPr lang="tr-TR" b="0" i="0" dirty="0">
                <a:solidFill>
                  <a:srgbClr val="008000"/>
                </a:solidFill>
                <a:effectLst/>
                <a:latin typeface="Times New Roman" panose="02020603050405020304" pitchFamily="18" charset="0"/>
                <a:cs typeface="Times New Roman" panose="02020603050405020304" pitchFamily="18" charset="0"/>
              </a:rPr>
              <a:t> in </a:t>
            </a:r>
            <a:r>
              <a:rPr lang="tr-TR" b="0" i="0" dirty="0" err="1">
                <a:solidFill>
                  <a:srgbClr val="008000"/>
                </a:solidFill>
                <a:effectLst/>
                <a:latin typeface="Times New Roman" panose="02020603050405020304" pitchFamily="18" charset="0"/>
                <a:cs typeface="Times New Roman" panose="02020603050405020304" pitchFamily="18" charset="0"/>
              </a:rPr>
              <a:t>our</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paper</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will</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appeal</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to</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education</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policymakers</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who</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subscribe</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to</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1" dirty="0" err="1">
                <a:solidFill>
                  <a:srgbClr val="008000"/>
                </a:solidFill>
                <a:effectLst/>
                <a:latin typeface="Times New Roman" panose="02020603050405020304" pitchFamily="18" charset="0"/>
                <a:cs typeface="Times New Roman" panose="02020603050405020304" pitchFamily="18" charset="0"/>
              </a:rPr>
              <a:t>The</a:t>
            </a:r>
            <a:r>
              <a:rPr lang="tr-TR" b="0" i="1" dirty="0">
                <a:solidFill>
                  <a:srgbClr val="008000"/>
                </a:solidFill>
                <a:effectLst/>
                <a:latin typeface="Times New Roman" panose="02020603050405020304" pitchFamily="18" charset="0"/>
                <a:cs typeface="Times New Roman" panose="02020603050405020304" pitchFamily="18" charset="0"/>
              </a:rPr>
              <a:t> </a:t>
            </a:r>
            <a:r>
              <a:rPr lang="tr-TR" b="0" i="1" dirty="0" err="1">
                <a:solidFill>
                  <a:srgbClr val="008000"/>
                </a:solidFill>
                <a:effectLst/>
                <a:latin typeface="Times New Roman" panose="02020603050405020304" pitchFamily="18" charset="0"/>
                <a:cs typeface="Times New Roman" panose="02020603050405020304" pitchFamily="18" charset="0"/>
              </a:rPr>
              <a:t>Journal</a:t>
            </a:r>
            <a:r>
              <a:rPr lang="tr-TR" b="0" i="1" dirty="0">
                <a:solidFill>
                  <a:srgbClr val="008000"/>
                </a:solidFill>
                <a:effectLst/>
                <a:latin typeface="Times New Roman" panose="02020603050405020304" pitchFamily="18" charset="0"/>
                <a:cs typeface="Times New Roman" panose="02020603050405020304" pitchFamily="18" charset="0"/>
              </a:rPr>
              <a:t> of </a:t>
            </a:r>
            <a:r>
              <a:rPr lang="tr-TR" b="0" i="1" dirty="0" err="1">
                <a:solidFill>
                  <a:srgbClr val="008000"/>
                </a:solidFill>
                <a:effectLst/>
                <a:latin typeface="Times New Roman" panose="02020603050405020304" pitchFamily="18" charset="0"/>
                <a:cs typeface="Times New Roman" panose="02020603050405020304" pitchFamily="18" charset="0"/>
              </a:rPr>
              <a:t>Education</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Although</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prior</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research</a:t>
            </a:r>
            <a:r>
              <a:rPr lang="tr-TR" b="0" i="0" dirty="0">
                <a:solidFill>
                  <a:srgbClr val="008000"/>
                </a:solidFill>
                <a:effectLst/>
                <a:latin typeface="Times New Roman" panose="02020603050405020304" pitchFamily="18" charset="0"/>
                <a:cs typeface="Times New Roman" panose="02020603050405020304" pitchFamily="18" charset="0"/>
              </a:rPr>
              <a:t> has </a:t>
            </a:r>
            <a:r>
              <a:rPr lang="tr-TR" b="0" i="0" dirty="0" err="1">
                <a:solidFill>
                  <a:srgbClr val="008000"/>
                </a:solidFill>
                <a:effectLst/>
                <a:latin typeface="Times New Roman" panose="02020603050405020304" pitchFamily="18" charset="0"/>
                <a:cs typeface="Times New Roman" panose="02020603050405020304" pitchFamily="18" charset="0"/>
              </a:rPr>
              <a:t>identified</a:t>
            </a:r>
            <a:r>
              <a:rPr lang="tr-TR" b="0" i="0" dirty="0">
                <a:solidFill>
                  <a:srgbClr val="008000"/>
                </a:solidFill>
                <a:effectLst/>
                <a:latin typeface="Times New Roman" panose="02020603050405020304" pitchFamily="18" charset="0"/>
                <a:cs typeface="Times New Roman" panose="02020603050405020304" pitchFamily="18" charset="0"/>
              </a:rPr>
              <a:t> a </a:t>
            </a:r>
            <a:r>
              <a:rPr lang="tr-TR" b="0" i="0" dirty="0" err="1">
                <a:solidFill>
                  <a:srgbClr val="008000"/>
                </a:solidFill>
                <a:effectLst/>
                <a:latin typeface="Times New Roman" panose="02020603050405020304" pitchFamily="18" charset="0"/>
                <a:cs typeface="Times New Roman" panose="02020603050405020304" pitchFamily="18" charset="0"/>
              </a:rPr>
              <a:t>few</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methods</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that</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could</a:t>
            </a:r>
            <a:r>
              <a:rPr lang="tr-TR" b="0" i="0" dirty="0">
                <a:solidFill>
                  <a:srgbClr val="008000"/>
                </a:solidFill>
                <a:effectLst/>
                <a:latin typeface="Times New Roman" panose="02020603050405020304" pitchFamily="18" charset="0"/>
                <a:cs typeface="Times New Roman" panose="02020603050405020304" pitchFamily="18" charset="0"/>
              </a:rPr>
              <a:t> be </a:t>
            </a:r>
            <a:r>
              <a:rPr lang="tr-TR" b="0" i="0" dirty="0" err="1">
                <a:solidFill>
                  <a:srgbClr val="008000"/>
                </a:solidFill>
                <a:effectLst/>
                <a:latin typeface="Times New Roman" panose="02020603050405020304" pitchFamily="18" charset="0"/>
                <a:cs typeface="Times New Roman" panose="02020603050405020304" pitchFamily="18" charset="0"/>
              </a:rPr>
              <a:t>used</a:t>
            </a:r>
            <a:r>
              <a:rPr lang="tr-TR" b="0" i="0" dirty="0">
                <a:solidFill>
                  <a:srgbClr val="008000"/>
                </a:solidFill>
                <a:effectLst/>
                <a:latin typeface="Times New Roman" panose="02020603050405020304" pitchFamily="18" charset="0"/>
                <a:cs typeface="Times New Roman" panose="02020603050405020304" pitchFamily="18" charset="0"/>
              </a:rPr>
              <a:t> in </a:t>
            </a:r>
            <a:r>
              <a:rPr lang="tr-TR" b="0" i="0" dirty="0" err="1">
                <a:solidFill>
                  <a:srgbClr val="008000"/>
                </a:solidFill>
                <a:effectLst/>
                <a:latin typeface="Times New Roman" panose="02020603050405020304" pitchFamily="18" charset="0"/>
                <a:cs typeface="Times New Roman" panose="02020603050405020304" pitchFamily="18" charset="0"/>
              </a:rPr>
              <a:t>depression</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screening</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such</a:t>
            </a:r>
            <a:r>
              <a:rPr lang="tr-TR" b="0" i="0" dirty="0">
                <a:solidFill>
                  <a:srgbClr val="008000"/>
                </a:solidFill>
                <a:effectLst/>
                <a:latin typeface="Times New Roman" panose="02020603050405020304" pitchFamily="18" charset="0"/>
                <a:cs typeface="Times New Roman" panose="02020603050405020304" pitchFamily="18" charset="0"/>
              </a:rPr>
              <a:t> as X </a:t>
            </a:r>
            <a:r>
              <a:rPr lang="tr-TR" b="0" i="0" dirty="0" err="1">
                <a:solidFill>
                  <a:srgbClr val="008000"/>
                </a:solidFill>
                <a:effectLst/>
                <a:latin typeface="Times New Roman" panose="02020603050405020304" pitchFamily="18" charset="0"/>
                <a:cs typeface="Times New Roman" panose="02020603050405020304" pitchFamily="18" charset="0"/>
              </a:rPr>
              <a:t>and</a:t>
            </a:r>
            <a:r>
              <a:rPr lang="tr-TR" b="0" i="0" dirty="0">
                <a:solidFill>
                  <a:srgbClr val="008000"/>
                </a:solidFill>
                <a:effectLst/>
                <a:latin typeface="Times New Roman" panose="02020603050405020304" pitchFamily="18" charset="0"/>
                <a:cs typeface="Times New Roman" panose="02020603050405020304" pitchFamily="18" charset="0"/>
              </a:rPr>
              <a:t> Y, </a:t>
            </a:r>
            <a:r>
              <a:rPr lang="tr-TR" b="0" i="0" dirty="0" err="1">
                <a:solidFill>
                  <a:srgbClr val="008000"/>
                </a:solidFill>
                <a:effectLst/>
                <a:latin typeface="Times New Roman" panose="02020603050405020304" pitchFamily="18" charset="0"/>
                <a:cs typeface="Times New Roman" panose="02020603050405020304" pitchFamily="18" charset="0"/>
              </a:rPr>
              <a:t>the</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applications</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developed</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from</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those</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findings</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have</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been</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cost-prohibitive</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and</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difficult</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to</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administer</a:t>
            </a:r>
            <a:r>
              <a:rPr lang="tr-TR" b="0" i="0" dirty="0">
                <a:solidFill>
                  <a:srgbClr val="008000"/>
                </a:solidFill>
                <a:effectLst/>
                <a:latin typeface="Times New Roman" panose="02020603050405020304" pitchFamily="18" charset="0"/>
                <a:cs typeface="Times New Roman" panose="02020603050405020304" pitchFamily="18" charset="0"/>
              </a:rPr>
              <a:t> on a </a:t>
            </a:r>
            <a:r>
              <a:rPr lang="tr-TR" b="0" i="0" dirty="0" err="1">
                <a:solidFill>
                  <a:srgbClr val="008000"/>
                </a:solidFill>
                <a:effectLst/>
                <a:latin typeface="Times New Roman" panose="02020603050405020304" pitchFamily="18" charset="0"/>
                <a:cs typeface="Times New Roman" panose="02020603050405020304" pitchFamily="18" charset="0"/>
              </a:rPr>
              <a:t>national</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level</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Thus</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our</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findings</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will</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allow</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your</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readers</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to</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understand</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the</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factors</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involved</a:t>
            </a:r>
            <a:r>
              <a:rPr lang="tr-TR" b="0" i="0" dirty="0">
                <a:solidFill>
                  <a:srgbClr val="008000"/>
                </a:solidFill>
                <a:effectLst/>
                <a:latin typeface="Times New Roman" panose="02020603050405020304" pitchFamily="18" charset="0"/>
                <a:cs typeface="Times New Roman" panose="02020603050405020304" pitchFamily="18" charset="0"/>
              </a:rPr>
              <a:t> in </a:t>
            </a:r>
            <a:r>
              <a:rPr lang="tr-TR" b="0" i="0" dirty="0" err="1">
                <a:solidFill>
                  <a:srgbClr val="008000"/>
                </a:solidFill>
                <a:effectLst/>
                <a:latin typeface="Times New Roman" panose="02020603050405020304" pitchFamily="18" charset="0"/>
                <a:cs typeface="Times New Roman" panose="02020603050405020304" pitchFamily="18" charset="0"/>
              </a:rPr>
              <a:t>identifying</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the</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onset</a:t>
            </a:r>
            <a:r>
              <a:rPr lang="tr-TR" b="0" i="0" dirty="0">
                <a:solidFill>
                  <a:srgbClr val="008000"/>
                </a:solidFill>
                <a:effectLst/>
                <a:latin typeface="Times New Roman" panose="02020603050405020304" pitchFamily="18" charset="0"/>
                <a:cs typeface="Times New Roman" panose="02020603050405020304" pitchFamily="18" charset="0"/>
              </a:rPr>
              <a:t> of </a:t>
            </a:r>
            <a:r>
              <a:rPr lang="tr-TR" b="0" i="0" dirty="0" err="1">
                <a:solidFill>
                  <a:srgbClr val="008000"/>
                </a:solidFill>
                <a:effectLst/>
                <a:latin typeface="Times New Roman" panose="02020603050405020304" pitchFamily="18" charset="0"/>
                <a:cs typeface="Times New Roman" panose="02020603050405020304" pitchFamily="18" charset="0"/>
              </a:rPr>
              <a:t>depression</a:t>
            </a:r>
            <a:r>
              <a:rPr lang="tr-TR" b="0" i="0" dirty="0">
                <a:solidFill>
                  <a:srgbClr val="008000"/>
                </a:solidFill>
                <a:effectLst/>
                <a:latin typeface="Times New Roman" panose="02020603050405020304" pitchFamily="18" charset="0"/>
                <a:cs typeface="Times New Roman" panose="02020603050405020304" pitchFamily="18" charset="0"/>
              </a:rPr>
              <a:t> in </a:t>
            </a:r>
            <a:r>
              <a:rPr lang="tr-TR" b="0" i="0" dirty="0" err="1">
                <a:solidFill>
                  <a:srgbClr val="008000"/>
                </a:solidFill>
                <a:effectLst/>
                <a:latin typeface="Times New Roman" panose="02020603050405020304" pitchFamily="18" charset="0"/>
                <a:cs typeface="Times New Roman" panose="02020603050405020304" pitchFamily="18" charset="0"/>
              </a:rPr>
              <a:t>teenagers</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better</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and</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develop</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more</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cost-effective</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screening</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procedures</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that</a:t>
            </a:r>
            <a:r>
              <a:rPr lang="tr-TR" b="0" i="0" dirty="0">
                <a:solidFill>
                  <a:srgbClr val="008000"/>
                </a:solidFill>
                <a:effectLst/>
                <a:latin typeface="Times New Roman" panose="02020603050405020304" pitchFamily="18" charset="0"/>
                <a:cs typeface="Times New Roman" panose="02020603050405020304" pitchFamily="18" charset="0"/>
              </a:rPr>
              <a:t> can be </a:t>
            </a:r>
            <a:r>
              <a:rPr lang="tr-TR" b="0" i="0" dirty="0" err="1">
                <a:solidFill>
                  <a:srgbClr val="008000"/>
                </a:solidFill>
                <a:effectLst/>
                <a:latin typeface="Times New Roman" panose="02020603050405020304" pitchFamily="18" charset="0"/>
                <a:cs typeface="Times New Roman" panose="02020603050405020304" pitchFamily="18" charset="0"/>
              </a:rPr>
              <a:t>employed</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nationally</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In</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so</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doing</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we</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hope</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that</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our</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research</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advances</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the</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toolset</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needed</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to</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combat</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the</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concerns</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preoccupying</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the</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minds</a:t>
            </a:r>
            <a:r>
              <a:rPr lang="tr-TR" b="0" i="0" dirty="0">
                <a:solidFill>
                  <a:srgbClr val="008000"/>
                </a:solidFill>
                <a:effectLst/>
                <a:latin typeface="Times New Roman" panose="02020603050405020304" pitchFamily="18" charset="0"/>
                <a:cs typeface="Times New Roman" panose="02020603050405020304" pitchFamily="18" charset="0"/>
              </a:rPr>
              <a:t> of </a:t>
            </a:r>
            <a:r>
              <a:rPr lang="tr-TR" b="0" i="0" dirty="0" err="1">
                <a:solidFill>
                  <a:srgbClr val="008000"/>
                </a:solidFill>
                <a:effectLst/>
                <a:latin typeface="Times New Roman" panose="02020603050405020304" pitchFamily="18" charset="0"/>
                <a:cs typeface="Times New Roman" panose="02020603050405020304" pitchFamily="18" charset="0"/>
              </a:rPr>
              <a:t>many</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school</a:t>
            </a:r>
            <a:r>
              <a:rPr lang="tr-TR" b="0" i="0" dirty="0">
                <a:solidFill>
                  <a:srgbClr val="008000"/>
                </a:solidFill>
                <a:effectLst/>
                <a:latin typeface="Times New Roman" panose="02020603050405020304" pitchFamily="18" charset="0"/>
                <a:cs typeface="Times New Roman" panose="02020603050405020304" pitchFamily="18" charset="0"/>
              </a:rPr>
              <a:t> </a:t>
            </a:r>
            <a:r>
              <a:rPr lang="tr-TR" b="0" i="0" dirty="0" err="1">
                <a:solidFill>
                  <a:srgbClr val="008000"/>
                </a:solidFill>
                <a:effectLst/>
                <a:latin typeface="Times New Roman" panose="02020603050405020304" pitchFamily="18" charset="0"/>
                <a:cs typeface="Times New Roman" panose="02020603050405020304" pitchFamily="18" charset="0"/>
              </a:rPr>
              <a:t>administrators</a:t>
            </a:r>
            <a:r>
              <a:rPr lang="tr-TR" b="0" i="0" dirty="0">
                <a:solidFill>
                  <a:srgbClr val="008000"/>
                </a:solidFill>
                <a:effectLst/>
                <a:latin typeface="Times New Roman" panose="02020603050405020304" pitchFamily="18" charset="0"/>
                <a:cs typeface="Times New Roman" panose="02020603050405020304" pitchFamily="18" charset="0"/>
              </a:rPr>
              <a:t>.</a:t>
            </a:r>
            <a:endParaRPr lang="tr-TR" b="0" i="0" dirty="0">
              <a:solidFill>
                <a:srgbClr val="55555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9588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6.12.2022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16</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B2F8A3E9-DA15-4E5A-AEAE-BB49716BD1DD}"/>
              </a:ext>
            </a:extLst>
          </p:cNvPr>
          <p:cNvSpPr txBox="1"/>
          <p:nvPr/>
        </p:nvSpPr>
        <p:spPr>
          <a:xfrm>
            <a:off x="43180" y="438329"/>
            <a:ext cx="11249660" cy="5632311"/>
          </a:xfrm>
          <a:prstGeom prst="rect">
            <a:avLst/>
          </a:prstGeom>
          <a:noFill/>
        </p:spPr>
        <p:txBody>
          <a:bodyPr wrap="square">
            <a:spAutoFit/>
          </a:bodyPr>
          <a:lstStyle/>
          <a:p>
            <a:pPr algn="just" fontAlgn="base"/>
            <a:r>
              <a:rPr lang="tr-TR" sz="2000" b="0" i="0" dirty="0">
                <a:solidFill>
                  <a:srgbClr val="FF0000"/>
                </a:solidFill>
                <a:effectLst/>
                <a:latin typeface="Times New Roman" panose="02020603050405020304" pitchFamily="18" charset="0"/>
                <a:cs typeface="Times New Roman" panose="02020603050405020304" pitchFamily="18" charset="0"/>
              </a:rPr>
              <a:t>[Para 3: Benzer çalışmalar] </a:t>
            </a:r>
            <a:r>
              <a:rPr lang="tr-TR" sz="2000" b="0" i="0" dirty="0">
                <a:solidFill>
                  <a:srgbClr val="555555"/>
                </a:solidFill>
                <a:effectLst/>
                <a:latin typeface="Times New Roman" panose="02020603050405020304" pitchFamily="18" charset="0"/>
                <a:cs typeface="Times New Roman" panose="02020603050405020304" pitchFamily="18" charset="0"/>
              </a:rPr>
              <a:t>“</a:t>
            </a:r>
            <a:r>
              <a:rPr lang="tr-TR" sz="2000" b="0" i="0" dirty="0" err="1">
                <a:solidFill>
                  <a:srgbClr val="555555"/>
                </a:solidFill>
                <a:effectLst/>
                <a:latin typeface="Times New Roman" panose="02020603050405020304" pitchFamily="18" charset="0"/>
                <a:cs typeface="Times New Roman" panose="02020603050405020304" pitchFamily="18" charset="0"/>
              </a:rPr>
              <a:t>This</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manuscript</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expands</a:t>
            </a:r>
            <a:r>
              <a:rPr lang="tr-TR" sz="2000" b="0" i="0" dirty="0">
                <a:solidFill>
                  <a:srgbClr val="555555"/>
                </a:solidFill>
                <a:effectLst/>
                <a:latin typeface="Times New Roman" panose="02020603050405020304" pitchFamily="18" charset="0"/>
                <a:cs typeface="Times New Roman" panose="02020603050405020304" pitchFamily="18" charset="0"/>
              </a:rPr>
              <a:t> on </a:t>
            </a:r>
            <a:r>
              <a:rPr lang="tr-TR" sz="2000" b="0" i="0" dirty="0" err="1">
                <a:solidFill>
                  <a:srgbClr val="555555"/>
                </a:solidFill>
                <a:effectLst/>
                <a:latin typeface="Times New Roman" panose="02020603050405020304" pitchFamily="18" charset="0"/>
                <a:cs typeface="Times New Roman" panose="02020603050405020304" pitchFamily="18" charset="0"/>
              </a:rPr>
              <a:t>the</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prior</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research</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conducted</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and</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published</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by</a:t>
            </a:r>
            <a:r>
              <a:rPr lang="tr-TR" sz="2000" b="0" i="0" dirty="0">
                <a:solidFill>
                  <a:srgbClr val="555555"/>
                </a:solidFill>
                <a:effectLst/>
                <a:latin typeface="Times New Roman" panose="02020603050405020304" pitchFamily="18" charset="0"/>
                <a:cs typeface="Times New Roman" panose="02020603050405020304" pitchFamily="18" charset="0"/>
              </a:rPr>
              <a:t> [Yazarlar] in [Dergi İsmi]” veya “</a:t>
            </a:r>
            <a:r>
              <a:rPr lang="tr-TR" sz="2000" b="0" i="0" dirty="0" err="1">
                <a:solidFill>
                  <a:srgbClr val="555555"/>
                </a:solidFill>
                <a:effectLst/>
                <a:latin typeface="Times New Roman" panose="02020603050405020304" pitchFamily="18" charset="0"/>
                <a:cs typeface="Times New Roman" panose="02020603050405020304" pitchFamily="18" charset="0"/>
              </a:rPr>
              <a:t>This</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paper</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examines</a:t>
            </a:r>
            <a:r>
              <a:rPr lang="tr-TR" sz="2000" b="0" i="0" dirty="0">
                <a:solidFill>
                  <a:srgbClr val="555555"/>
                </a:solidFill>
                <a:effectLst/>
                <a:latin typeface="Times New Roman" panose="02020603050405020304" pitchFamily="18" charset="0"/>
                <a:cs typeface="Times New Roman" panose="02020603050405020304" pitchFamily="18" charset="0"/>
              </a:rPr>
              <a:t> a </a:t>
            </a:r>
            <a:r>
              <a:rPr lang="tr-TR" sz="2000" b="0" i="0" dirty="0" err="1">
                <a:solidFill>
                  <a:srgbClr val="555555"/>
                </a:solidFill>
                <a:effectLst/>
                <a:latin typeface="Times New Roman" panose="02020603050405020304" pitchFamily="18" charset="0"/>
                <a:cs typeface="Times New Roman" panose="02020603050405020304" pitchFamily="18" charset="0"/>
              </a:rPr>
              <a:t>different</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aspect</a:t>
            </a:r>
            <a:r>
              <a:rPr lang="tr-TR" sz="2000" b="0" i="0" dirty="0">
                <a:solidFill>
                  <a:srgbClr val="555555"/>
                </a:solidFill>
                <a:effectLst/>
                <a:latin typeface="Times New Roman" panose="02020603050405020304" pitchFamily="18" charset="0"/>
                <a:cs typeface="Times New Roman" panose="02020603050405020304" pitchFamily="18" charset="0"/>
              </a:rPr>
              <a:t> of]/ [</a:t>
            </a:r>
            <a:r>
              <a:rPr lang="tr-TR" sz="2000" b="0" i="0" dirty="0" err="1">
                <a:solidFill>
                  <a:srgbClr val="555555"/>
                </a:solidFill>
                <a:effectLst/>
                <a:latin typeface="Times New Roman" panose="02020603050405020304" pitchFamily="18" charset="0"/>
                <a:cs typeface="Times New Roman" panose="02020603050405020304" pitchFamily="18" charset="0"/>
              </a:rPr>
              <a:t>takes</a:t>
            </a:r>
            <a:r>
              <a:rPr lang="tr-TR" sz="2000" b="0" i="0" dirty="0">
                <a:solidFill>
                  <a:srgbClr val="555555"/>
                </a:solidFill>
                <a:effectLst/>
                <a:latin typeface="Times New Roman" panose="02020603050405020304" pitchFamily="18" charset="0"/>
                <a:cs typeface="Times New Roman" panose="02020603050405020304" pitchFamily="18" charset="0"/>
              </a:rPr>
              <a:t> a </a:t>
            </a:r>
            <a:r>
              <a:rPr lang="tr-TR" sz="2000" b="0" i="0" dirty="0" err="1">
                <a:solidFill>
                  <a:srgbClr val="555555"/>
                </a:solidFill>
                <a:effectLst/>
                <a:latin typeface="Times New Roman" panose="02020603050405020304" pitchFamily="18" charset="0"/>
                <a:cs typeface="Times New Roman" panose="02020603050405020304" pitchFamily="18" charset="0"/>
              </a:rPr>
              <a:t>different</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approach</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to</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the</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issues</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explored</a:t>
            </a:r>
            <a:r>
              <a:rPr lang="tr-TR" sz="2000" b="0" i="0" dirty="0">
                <a:solidFill>
                  <a:srgbClr val="555555"/>
                </a:solidFill>
                <a:effectLst/>
                <a:latin typeface="Times New Roman" panose="02020603050405020304" pitchFamily="18" charset="0"/>
                <a:cs typeface="Times New Roman" panose="02020603050405020304" pitchFamily="18" charset="0"/>
              </a:rPr>
              <a:t> in </a:t>
            </a:r>
            <a:r>
              <a:rPr lang="tr-TR" sz="2000" b="0" i="0" dirty="0" err="1">
                <a:solidFill>
                  <a:srgbClr val="555555"/>
                </a:solidFill>
                <a:effectLst/>
                <a:latin typeface="Times New Roman" panose="02020603050405020304" pitchFamily="18" charset="0"/>
                <a:cs typeface="Times New Roman" panose="02020603050405020304" pitchFamily="18" charset="0"/>
              </a:rPr>
              <a:t>the</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following</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papers</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also</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published</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by</a:t>
            </a:r>
            <a:r>
              <a:rPr lang="tr-TR" sz="2000" b="0" i="0" dirty="0">
                <a:solidFill>
                  <a:srgbClr val="555555"/>
                </a:solidFill>
                <a:effectLst/>
                <a:latin typeface="Times New Roman" panose="02020603050405020304" pitchFamily="18" charset="0"/>
                <a:cs typeface="Times New Roman" panose="02020603050405020304" pitchFamily="18" charset="0"/>
              </a:rPr>
              <a:t> [Dergi İsmi].”</a:t>
            </a:r>
          </a:p>
          <a:p>
            <a:pPr algn="just" fontAlgn="base"/>
            <a:r>
              <a:rPr lang="tr-TR" sz="2000" b="0" i="0" dirty="0">
                <a:solidFill>
                  <a:srgbClr val="555555"/>
                </a:solidFill>
                <a:effectLst/>
                <a:latin typeface="Times New Roman" panose="02020603050405020304" pitchFamily="18" charset="0"/>
                <a:cs typeface="Times New Roman" panose="02020603050405020304" pitchFamily="18" charset="0"/>
              </a:rPr>
              <a:t>1. Makale 1</a:t>
            </a:r>
          </a:p>
          <a:p>
            <a:pPr algn="just" fontAlgn="base"/>
            <a:r>
              <a:rPr lang="tr-TR" sz="2000" b="0" i="0" dirty="0">
                <a:solidFill>
                  <a:srgbClr val="555555"/>
                </a:solidFill>
                <a:effectLst/>
                <a:latin typeface="Times New Roman" panose="02020603050405020304" pitchFamily="18" charset="0"/>
                <a:cs typeface="Times New Roman" panose="02020603050405020304" pitchFamily="18" charset="0"/>
              </a:rPr>
              <a:t>2. Makale 2</a:t>
            </a:r>
          </a:p>
          <a:p>
            <a:pPr algn="just" fontAlgn="base"/>
            <a:r>
              <a:rPr lang="tr-TR" sz="2000" b="0" i="0" dirty="0">
                <a:solidFill>
                  <a:srgbClr val="555555"/>
                </a:solidFill>
                <a:effectLst/>
                <a:latin typeface="Times New Roman" panose="02020603050405020304" pitchFamily="18" charset="0"/>
                <a:cs typeface="Times New Roman" panose="02020603050405020304" pitchFamily="18" charset="0"/>
              </a:rPr>
              <a:t>3. Makale 3</a:t>
            </a:r>
          </a:p>
          <a:p>
            <a:pPr algn="just" fontAlgn="base"/>
            <a:r>
              <a:rPr lang="tr-TR" sz="2000" b="0" i="0" dirty="0">
                <a:solidFill>
                  <a:srgbClr val="FF0000"/>
                </a:solidFill>
                <a:effectLst/>
                <a:latin typeface="Times New Roman" panose="02020603050405020304" pitchFamily="18" charset="0"/>
                <a:cs typeface="Times New Roman" panose="02020603050405020304" pitchFamily="18" charset="0"/>
              </a:rPr>
              <a:t>İPUCU: Kısa süre önce hedef derginiz tarafından yayınlanan benzer çalışmaları belirtmelisiniz, ancak beşten fazla listelemeyin. Yalnızca bir makaleden bahsetmek isterseniz, önceki cümleyi şu şekilde değiştirin: “</a:t>
            </a:r>
            <a:r>
              <a:rPr lang="tr-TR" sz="2000" b="0" i="0" dirty="0" err="1">
                <a:solidFill>
                  <a:srgbClr val="FF0000"/>
                </a:solidFill>
                <a:effectLst/>
                <a:latin typeface="Times New Roman" panose="02020603050405020304" pitchFamily="18" charset="0"/>
                <a:cs typeface="Times New Roman" panose="02020603050405020304" pitchFamily="18" charset="0"/>
              </a:rPr>
              <a:t>This</a:t>
            </a:r>
            <a:r>
              <a:rPr lang="tr-TR" sz="2000" b="0" i="0" dirty="0">
                <a:solidFill>
                  <a:srgbClr val="FF0000"/>
                </a:solidFill>
                <a:effectLst/>
                <a:latin typeface="Times New Roman" panose="02020603050405020304" pitchFamily="18" charset="0"/>
                <a:cs typeface="Times New Roman" panose="02020603050405020304" pitchFamily="18" charset="0"/>
              </a:rPr>
              <a:t> </a:t>
            </a:r>
            <a:r>
              <a:rPr lang="tr-TR" sz="2000" b="0" i="0" dirty="0" err="1">
                <a:solidFill>
                  <a:srgbClr val="FF0000"/>
                </a:solidFill>
                <a:effectLst/>
                <a:latin typeface="Times New Roman" panose="02020603050405020304" pitchFamily="18" charset="0"/>
                <a:cs typeface="Times New Roman" panose="02020603050405020304" pitchFamily="18" charset="0"/>
              </a:rPr>
              <a:t>paper</a:t>
            </a:r>
            <a:r>
              <a:rPr lang="tr-TR" sz="2000" b="0" i="0" dirty="0">
                <a:solidFill>
                  <a:srgbClr val="FF0000"/>
                </a:solidFill>
                <a:effectLst/>
                <a:latin typeface="Times New Roman" panose="02020603050405020304" pitchFamily="18" charset="0"/>
                <a:cs typeface="Times New Roman" panose="02020603050405020304" pitchFamily="18" charset="0"/>
              </a:rPr>
              <a:t> [</a:t>
            </a:r>
            <a:r>
              <a:rPr lang="tr-TR" sz="2000" b="0" i="0" dirty="0" err="1">
                <a:solidFill>
                  <a:srgbClr val="FF0000"/>
                </a:solidFill>
                <a:effectLst/>
                <a:latin typeface="Times New Roman" panose="02020603050405020304" pitchFamily="18" charset="0"/>
                <a:cs typeface="Times New Roman" panose="02020603050405020304" pitchFamily="18" charset="0"/>
              </a:rPr>
              <a:t>examines</a:t>
            </a:r>
            <a:r>
              <a:rPr lang="tr-TR" sz="2000" b="0" i="0" dirty="0">
                <a:solidFill>
                  <a:srgbClr val="FF0000"/>
                </a:solidFill>
                <a:effectLst/>
                <a:latin typeface="Times New Roman" panose="02020603050405020304" pitchFamily="18" charset="0"/>
                <a:cs typeface="Times New Roman" panose="02020603050405020304" pitchFamily="18" charset="0"/>
              </a:rPr>
              <a:t> a </a:t>
            </a:r>
            <a:r>
              <a:rPr lang="tr-TR" sz="2000" b="0" i="0" dirty="0" err="1">
                <a:solidFill>
                  <a:srgbClr val="FF0000"/>
                </a:solidFill>
                <a:effectLst/>
                <a:latin typeface="Times New Roman" panose="02020603050405020304" pitchFamily="18" charset="0"/>
                <a:cs typeface="Times New Roman" panose="02020603050405020304" pitchFamily="18" charset="0"/>
              </a:rPr>
              <a:t>different</a:t>
            </a:r>
            <a:r>
              <a:rPr lang="tr-TR" sz="2000" b="0" i="0" dirty="0">
                <a:solidFill>
                  <a:srgbClr val="FF0000"/>
                </a:solidFill>
                <a:effectLst/>
                <a:latin typeface="Times New Roman" panose="02020603050405020304" pitchFamily="18" charset="0"/>
                <a:cs typeface="Times New Roman" panose="02020603050405020304" pitchFamily="18" charset="0"/>
              </a:rPr>
              <a:t> </a:t>
            </a:r>
            <a:r>
              <a:rPr lang="tr-TR" sz="2000" b="0" i="0" dirty="0" err="1">
                <a:solidFill>
                  <a:srgbClr val="FF0000"/>
                </a:solidFill>
                <a:effectLst/>
                <a:latin typeface="Times New Roman" panose="02020603050405020304" pitchFamily="18" charset="0"/>
                <a:cs typeface="Times New Roman" panose="02020603050405020304" pitchFamily="18" charset="0"/>
              </a:rPr>
              <a:t>aspect</a:t>
            </a:r>
            <a:r>
              <a:rPr lang="tr-TR" sz="2000" b="0" i="0" dirty="0">
                <a:solidFill>
                  <a:srgbClr val="FF0000"/>
                </a:solidFill>
                <a:effectLst/>
                <a:latin typeface="Times New Roman" panose="02020603050405020304" pitchFamily="18" charset="0"/>
                <a:cs typeface="Times New Roman" panose="02020603050405020304" pitchFamily="18" charset="0"/>
              </a:rPr>
              <a:t> of]/ [</a:t>
            </a:r>
            <a:r>
              <a:rPr lang="tr-TR" sz="2000" b="0" i="0" dirty="0" err="1">
                <a:solidFill>
                  <a:srgbClr val="FF0000"/>
                </a:solidFill>
                <a:effectLst/>
                <a:latin typeface="Times New Roman" panose="02020603050405020304" pitchFamily="18" charset="0"/>
                <a:cs typeface="Times New Roman" panose="02020603050405020304" pitchFamily="18" charset="0"/>
              </a:rPr>
              <a:t>takes</a:t>
            </a:r>
            <a:r>
              <a:rPr lang="tr-TR" sz="2000" b="0" i="0" dirty="0">
                <a:solidFill>
                  <a:srgbClr val="FF0000"/>
                </a:solidFill>
                <a:effectLst/>
                <a:latin typeface="Times New Roman" panose="02020603050405020304" pitchFamily="18" charset="0"/>
                <a:cs typeface="Times New Roman" panose="02020603050405020304" pitchFamily="18" charset="0"/>
              </a:rPr>
              <a:t> a </a:t>
            </a:r>
            <a:r>
              <a:rPr lang="tr-TR" sz="2000" b="0" i="0" dirty="0" err="1">
                <a:solidFill>
                  <a:srgbClr val="FF0000"/>
                </a:solidFill>
                <a:effectLst/>
                <a:latin typeface="Times New Roman" panose="02020603050405020304" pitchFamily="18" charset="0"/>
                <a:cs typeface="Times New Roman" panose="02020603050405020304" pitchFamily="18" charset="0"/>
              </a:rPr>
              <a:t>different</a:t>
            </a:r>
            <a:r>
              <a:rPr lang="tr-TR" sz="2000" b="0" i="0" dirty="0">
                <a:solidFill>
                  <a:srgbClr val="FF0000"/>
                </a:solidFill>
                <a:effectLst/>
                <a:latin typeface="Times New Roman" panose="02020603050405020304" pitchFamily="18" charset="0"/>
                <a:cs typeface="Times New Roman" panose="02020603050405020304" pitchFamily="18" charset="0"/>
              </a:rPr>
              <a:t> </a:t>
            </a:r>
            <a:r>
              <a:rPr lang="tr-TR" sz="2000" b="0" i="0" dirty="0" err="1">
                <a:solidFill>
                  <a:srgbClr val="FF0000"/>
                </a:solidFill>
                <a:effectLst/>
                <a:latin typeface="Times New Roman" panose="02020603050405020304" pitchFamily="18" charset="0"/>
                <a:cs typeface="Times New Roman" panose="02020603050405020304" pitchFamily="18" charset="0"/>
              </a:rPr>
              <a:t>approach</a:t>
            </a:r>
            <a:r>
              <a:rPr lang="tr-TR" sz="2000" b="0" i="0" dirty="0">
                <a:solidFill>
                  <a:srgbClr val="FF0000"/>
                </a:solidFill>
                <a:effectLst/>
                <a:latin typeface="Times New Roman" panose="02020603050405020304" pitchFamily="18" charset="0"/>
                <a:cs typeface="Times New Roman" panose="02020603050405020304" pitchFamily="18" charset="0"/>
              </a:rPr>
              <a:t> </a:t>
            </a:r>
            <a:r>
              <a:rPr lang="tr-TR" sz="2000" b="0" i="0" dirty="0" err="1">
                <a:solidFill>
                  <a:srgbClr val="FF0000"/>
                </a:solidFill>
                <a:effectLst/>
                <a:latin typeface="Times New Roman" panose="02020603050405020304" pitchFamily="18" charset="0"/>
                <a:cs typeface="Times New Roman" panose="02020603050405020304" pitchFamily="18" charset="0"/>
              </a:rPr>
              <a:t>to</a:t>
            </a:r>
            <a:r>
              <a:rPr lang="tr-TR" sz="2000" b="0" i="0" dirty="0">
                <a:solidFill>
                  <a:srgbClr val="FF0000"/>
                </a:solidFill>
                <a:effectLst/>
                <a:latin typeface="Times New Roman" panose="02020603050405020304" pitchFamily="18" charset="0"/>
                <a:cs typeface="Times New Roman" panose="02020603050405020304" pitchFamily="18" charset="0"/>
              </a:rPr>
              <a:t>] </a:t>
            </a:r>
            <a:r>
              <a:rPr lang="tr-TR" sz="2000" b="0" i="0" dirty="0" err="1">
                <a:solidFill>
                  <a:srgbClr val="FF0000"/>
                </a:solidFill>
                <a:effectLst/>
                <a:latin typeface="Times New Roman" panose="02020603050405020304" pitchFamily="18" charset="0"/>
                <a:cs typeface="Times New Roman" panose="02020603050405020304" pitchFamily="18" charset="0"/>
              </a:rPr>
              <a:t>the</a:t>
            </a:r>
            <a:r>
              <a:rPr lang="tr-TR" sz="2000" b="0" i="0" dirty="0">
                <a:solidFill>
                  <a:srgbClr val="FF0000"/>
                </a:solidFill>
                <a:effectLst/>
                <a:latin typeface="Times New Roman" panose="02020603050405020304" pitchFamily="18" charset="0"/>
                <a:cs typeface="Times New Roman" panose="02020603050405020304" pitchFamily="18" charset="0"/>
              </a:rPr>
              <a:t> </a:t>
            </a:r>
            <a:r>
              <a:rPr lang="tr-TR" sz="2000" b="0" i="0" dirty="0" err="1">
                <a:solidFill>
                  <a:srgbClr val="FF0000"/>
                </a:solidFill>
                <a:effectLst/>
                <a:latin typeface="Times New Roman" panose="02020603050405020304" pitchFamily="18" charset="0"/>
                <a:cs typeface="Times New Roman" panose="02020603050405020304" pitchFamily="18" charset="0"/>
              </a:rPr>
              <a:t>issues</a:t>
            </a:r>
            <a:r>
              <a:rPr lang="tr-TR" sz="2000" b="0" i="0" dirty="0">
                <a:solidFill>
                  <a:srgbClr val="FF0000"/>
                </a:solidFill>
                <a:effectLst/>
                <a:latin typeface="Times New Roman" panose="02020603050405020304" pitchFamily="18" charset="0"/>
                <a:cs typeface="Times New Roman" panose="02020603050405020304" pitchFamily="18" charset="0"/>
              </a:rPr>
              <a:t> </a:t>
            </a:r>
            <a:r>
              <a:rPr lang="tr-TR" sz="2000" b="0" i="0" dirty="0" err="1">
                <a:solidFill>
                  <a:srgbClr val="FF0000"/>
                </a:solidFill>
                <a:effectLst/>
                <a:latin typeface="Times New Roman" panose="02020603050405020304" pitchFamily="18" charset="0"/>
                <a:cs typeface="Times New Roman" panose="02020603050405020304" pitchFamily="18" charset="0"/>
              </a:rPr>
              <a:t>explored</a:t>
            </a:r>
            <a:r>
              <a:rPr lang="tr-TR" sz="2000" b="0" i="0" dirty="0">
                <a:solidFill>
                  <a:srgbClr val="FF0000"/>
                </a:solidFill>
                <a:effectLst/>
                <a:latin typeface="Times New Roman" panose="02020603050405020304" pitchFamily="18" charset="0"/>
                <a:cs typeface="Times New Roman" panose="02020603050405020304" pitchFamily="18" charset="0"/>
              </a:rPr>
              <a:t> </a:t>
            </a:r>
            <a:r>
              <a:rPr lang="tr-TR" sz="2000" b="0" i="0" dirty="0" err="1">
                <a:solidFill>
                  <a:srgbClr val="FF0000"/>
                </a:solidFill>
                <a:effectLst/>
                <a:latin typeface="Times New Roman" panose="02020603050405020304" pitchFamily="18" charset="0"/>
                <a:cs typeface="Times New Roman" panose="02020603050405020304" pitchFamily="18" charset="0"/>
              </a:rPr>
              <a:t>by</a:t>
            </a:r>
            <a:r>
              <a:rPr lang="tr-TR" sz="2000" b="0" i="0" dirty="0">
                <a:solidFill>
                  <a:srgbClr val="FF0000"/>
                </a:solidFill>
                <a:effectLst/>
                <a:latin typeface="Times New Roman" panose="02020603050405020304" pitchFamily="18" charset="0"/>
                <a:cs typeface="Times New Roman" panose="02020603050405020304" pitchFamily="18" charset="0"/>
              </a:rPr>
              <a:t> [Yazarlar] in [Makalenin İsmi], </a:t>
            </a:r>
            <a:r>
              <a:rPr lang="tr-TR" sz="2000" b="0" i="0" dirty="0" err="1">
                <a:solidFill>
                  <a:srgbClr val="FF0000"/>
                </a:solidFill>
                <a:effectLst/>
                <a:latin typeface="Times New Roman" panose="02020603050405020304" pitchFamily="18" charset="0"/>
                <a:cs typeface="Times New Roman" panose="02020603050405020304" pitchFamily="18" charset="0"/>
              </a:rPr>
              <a:t>also</a:t>
            </a:r>
            <a:r>
              <a:rPr lang="tr-TR" sz="2000" b="0" i="0" dirty="0">
                <a:solidFill>
                  <a:srgbClr val="FF0000"/>
                </a:solidFill>
                <a:effectLst/>
                <a:latin typeface="Times New Roman" panose="02020603050405020304" pitchFamily="18" charset="0"/>
                <a:cs typeface="Times New Roman" panose="02020603050405020304" pitchFamily="18" charset="0"/>
              </a:rPr>
              <a:t> </a:t>
            </a:r>
            <a:r>
              <a:rPr lang="tr-TR" sz="2000" b="0" i="0" dirty="0" err="1">
                <a:solidFill>
                  <a:srgbClr val="FF0000"/>
                </a:solidFill>
                <a:effectLst/>
                <a:latin typeface="Times New Roman" panose="02020603050405020304" pitchFamily="18" charset="0"/>
                <a:cs typeface="Times New Roman" panose="02020603050405020304" pitchFamily="18" charset="0"/>
              </a:rPr>
              <a:t>published</a:t>
            </a:r>
            <a:r>
              <a:rPr lang="tr-TR" sz="2000" b="0" i="0" dirty="0">
                <a:solidFill>
                  <a:srgbClr val="FF0000"/>
                </a:solidFill>
                <a:effectLst/>
                <a:latin typeface="Times New Roman" panose="02020603050405020304" pitchFamily="18" charset="0"/>
                <a:cs typeface="Times New Roman" panose="02020603050405020304" pitchFamily="18" charset="0"/>
              </a:rPr>
              <a:t> </a:t>
            </a:r>
            <a:r>
              <a:rPr lang="tr-TR" sz="2000" b="0" i="0" dirty="0" err="1">
                <a:solidFill>
                  <a:srgbClr val="FF0000"/>
                </a:solidFill>
                <a:effectLst/>
                <a:latin typeface="Times New Roman" panose="02020603050405020304" pitchFamily="18" charset="0"/>
                <a:cs typeface="Times New Roman" panose="02020603050405020304" pitchFamily="18" charset="0"/>
              </a:rPr>
              <a:t>by</a:t>
            </a:r>
            <a:r>
              <a:rPr lang="tr-TR" sz="2000" b="0" i="0" dirty="0">
                <a:solidFill>
                  <a:srgbClr val="FF0000"/>
                </a:solidFill>
                <a:effectLst/>
                <a:latin typeface="Times New Roman" panose="02020603050405020304" pitchFamily="18" charset="0"/>
                <a:cs typeface="Times New Roman" panose="02020603050405020304" pitchFamily="18" charset="0"/>
              </a:rPr>
              <a:t> [Dergi İsmi] on [TARİH].”</a:t>
            </a:r>
            <a:endParaRPr lang="tr-TR" sz="2000" b="0" i="0" dirty="0">
              <a:solidFill>
                <a:srgbClr val="555555"/>
              </a:solidFill>
              <a:effectLst/>
              <a:latin typeface="Times New Roman" panose="02020603050405020304" pitchFamily="18" charset="0"/>
              <a:cs typeface="Times New Roman" panose="02020603050405020304" pitchFamily="18" charset="0"/>
            </a:endParaRPr>
          </a:p>
          <a:p>
            <a:pPr algn="just" fontAlgn="base"/>
            <a:r>
              <a:rPr lang="tr-TR" sz="2000" b="0" i="0" dirty="0">
                <a:solidFill>
                  <a:srgbClr val="FF0000"/>
                </a:solidFill>
                <a:effectLst/>
                <a:latin typeface="Times New Roman" panose="02020603050405020304" pitchFamily="18" charset="0"/>
                <a:cs typeface="Times New Roman" panose="02020603050405020304" pitchFamily="18" charset="0"/>
              </a:rPr>
              <a:t>[Para. 4: Sıklıkla gereken ek açıklamalar]</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Each</a:t>
            </a:r>
            <a:r>
              <a:rPr lang="tr-TR" sz="2000" b="0" i="0" dirty="0">
                <a:solidFill>
                  <a:srgbClr val="555555"/>
                </a:solidFill>
                <a:effectLst/>
                <a:latin typeface="Times New Roman" panose="02020603050405020304" pitchFamily="18" charset="0"/>
                <a:cs typeface="Times New Roman" panose="02020603050405020304" pitchFamily="18" charset="0"/>
              </a:rPr>
              <a:t> of </a:t>
            </a:r>
            <a:r>
              <a:rPr lang="tr-TR" sz="2000" b="0" i="0" dirty="0" err="1">
                <a:solidFill>
                  <a:srgbClr val="555555"/>
                </a:solidFill>
                <a:effectLst/>
                <a:latin typeface="Times New Roman" panose="02020603050405020304" pitchFamily="18" charset="0"/>
                <a:cs typeface="Times New Roman" panose="02020603050405020304" pitchFamily="18" charset="0"/>
              </a:rPr>
              <a:t>the</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authors</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confirms</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that</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this</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manuscript</a:t>
            </a:r>
            <a:r>
              <a:rPr lang="tr-TR" sz="2000" b="0" i="0" dirty="0">
                <a:solidFill>
                  <a:srgbClr val="555555"/>
                </a:solidFill>
                <a:effectLst/>
                <a:latin typeface="Times New Roman" panose="02020603050405020304" pitchFamily="18" charset="0"/>
                <a:cs typeface="Times New Roman" panose="02020603050405020304" pitchFamily="18" charset="0"/>
              </a:rPr>
              <a:t> has not </a:t>
            </a:r>
            <a:r>
              <a:rPr lang="tr-TR" sz="2000" b="0" i="0" dirty="0" err="1">
                <a:solidFill>
                  <a:srgbClr val="555555"/>
                </a:solidFill>
                <a:effectLst/>
                <a:latin typeface="Times New Roman" panose="02020603050405020304" pitchFamily="18" charset="0"/>
                <a:cs typeface="Times New Roman" panose="02020603050405020304" pitchFamily="18" charset="0"/>
              </a:rPr>
              <a:t>been</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previously</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published</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and</a:t>
            </a:r>
            <a:r>
              <a:rPr lang="tr-TR" sz="2000" b="0" i="0" dirty="0">
                <a:solidFill>
                  <a:srgbClr val="555555"/>
                </a:solidFill>
                <a:effectLst/>
                <a:latin typeface="Times New Roman" panose="02020603050405020304" pitchFamily="18" charset="0"/>
                <a:cs typeface="Times New Roman" panose="02020603050405020304" pitchFamily="18" charset="0"/>
              </a:rPr>
              <a:t> is not </a:t>
            </a:r>
            <a:r>
              <a:rPr lang="tr-TR" sz="2000" b="0" i="0" dirty="0" err="1">
                <a:solidFill>
                  <a:srgbClr val="555555"/>
                </a:solidFill>
                <a:effectLst/>
                <a:latin typeface="Times New Roman" panose="02020603050405020304" pitchFamily="18" charset="0"/>
                <a:cs typeface="Times New Roman" panose="02020603050405020304" pitchFamily="18" charset="0"/>
              </a:rPr>
              <a:t>currently</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under</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consideration</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by</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any</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other</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journal</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Additionally</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all</a:t>
            </a:r>
            <a:r>
              <a:rPr lang="tr-TR" sz="2000" b="0" i="0" dirty="0">
                <a:solidFill>
                  <a:srgbClr val="555555"/>
                </a:solidFill>
                <a:effectLst/>
                <a:latin typeface="Times New Roman" panose="02020603050405020304" pitchFamily="18" charset="0"/>
                <a:cs typeface="Times New Roman" panose="02020603050405020304" pitchFamily="18" charset="0"/>
              </a:rPr>
              <a:t> of </a:t>
            </a:r>
            <a:r>
              <a:rPr lang="tr-TR" sz="2000" b="0" i="0" dirty="0" err="1">
                <a:solidFill>
                  <a:srgbClr val="555555"/>
                </a:solidFill>
                <a:effectLst/>
                <a:latin typeface="Times New Roman" panose="02020603050405020304" pitchFamily="18" charset="0"/>
                <a:cs typeface="Times New Roman" panose="02020603050405020304" pitchFamily="18" charset="0"/>
              </a:rPr>
              <a:t>the</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authors</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have</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approved</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the</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contents</a:t>
            </a:r>
            <a:r>
              <a:rPr lang="tr-TR" sz="2000" b="0" i="0" dirty="0">
                <a:solidFill>
                  <a:srgbClr val="555555"/>
                </a:solidFill>
                <a:effectLst/>
                <a:latin typeface="Times New Roman" panose="02020603050405020304" pitchFamily="18" charset="0"/>
                <a:cs typeface="Times New Roman" panose="02020603050405020304" pitchFamily="18" charset="0"/>
              </a:rPr>
              <a:t> of </a:t>
            </a:r>
            <a:r>
              <a:rPr lang="tr-TR" sz="2000" b="0" i="0" dirty="0" err="1">
                <a:solidFill>
                  <a:srgbClr val="555555"/>
                </a:solidFill>
                <a:effectLst/>
                <a:latin typeface="Times New Roman" panose="02020603050405020304" pitchFamily="18" charset="0"/>
                <a:cs typeface="Times New Roman" panose="02020603050405020304" pitchFamily="18" charset="0"/>
              </a:rPr>
              <a:t>this</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paper</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and</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have</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agreed</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to</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the</a:t>
            </a:r>
            <a:r>
              <a:rPr lang="tr-TR" sz="2000" b="0" i="0" dirty="0">
                <a:solidFill>
                  <a:srgbClr val="555555"/>
                </a:solidFill>
                <a:effectLst/>
                <a:latin typeface="Times New Roman" panose="02020603050405020304" pitchFamily="18" charset="0"/>
                <a:cs typeface="Times New Roman" panose="02020603050405020304" pitchFamily="18" charset="0"/>
              </a:rPr>
              <a:t> [Dergi İsmi]‘s </a:t>
            </a:r>
            <a:r>
              <a:rPr lang="tr-TR" sz="2000" b="0" i="0" dirty="0" err="1">
                <a:solidFill>
                  <a:srgbClr val="555555"/>
                </a:solidFill>
                <a:effectLst/>
                <a:latin typeface="Times New Roman" panose="02020603050405020304" pitchFamily="18" charset="0"/>
                <a:cs typeface="Times New Roman" panose="02020603050405020304" pitchFamily="18" charset="0"/>
              </a:rPr>
              <a:t>submission</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policies</a:t>
            </a:r>
            <a:r>
              <a:rPr lang="tr-TR" sz="2000" b="0" i="0" dirty="0">
                <a:solidFill>
                  <a:srgbClr val="555555"/>
                </a:solidFill>
                <a:effectLst/>
                <a:latin typeface="Times New Roman" panose="02020603050405020304" pitchFamily="18" charset="0"/>
                <a:cs typeface="Times New Roman" panose="02020603050405020304" pitchFamily="18" charset="0"/>
              </a:rPr>
              <a:t>.</a:t>
            </a:r>
          </a:p>
          <a:p>
            <a:pPr algn="just" fontAlgn="base"/>
            <a:r>
              <a:rPr lang="tr-TR" sz="2000" b="0" i="0" dirty="0">
                <a:solidFill>
                  <a:srgbClr val="FF0000"/>
                </a:solidFill>
                <a:effectLst/>
                <a:latin typeface="Times New Roman" panose="02020603050405020304" pitchFamily="18" charset="0"/>
                <a:cs typeface="Times New Roman" panose="02020603050405020304" pitchFamily="18" charset="0"/>
              </a:rPr>
              <a:t>İPUCU: Araştırmanın bir bölümünü başka yerlerde daha önceden kamuya açıkladıysanız, bunu belirtin. Örneğin , diyebilirsiniz ki, “</a:t>
            </a:r>
            <a:r>
              <a:rPr lang="tr-TR" sz="2000" b="0" i="0" dirty="0" err="1">
                <a:solidFill>
                  <a:srgbClr val="FF0000"/>
                </a:solidFill>
                <a:effectLst/>
                <a:latin typeface="Times New Roman" panose="02020603050405020304" pitchFamily="18" charset="0"/>
                <a:cs typeface="Times New Roman" panose="02020603050405020304" pitchFamily="18" charset="0"/>
              </a:rPr>
              <a:t>We</a:t>
            </a:r>
            <a:r>
              <a:rPr lang="tr-TR" sz="2000" b="0" i="0" dirty="0">
                <a:solidFill>
                  <a:srgbClr val="FF0000"/>
                </a:solidFill>
                <a:effectLst/>
                <a:latin typeface="Times New Roman" panose="02020603050405020304" pitchFamily="18" charset="0"/>
                <a:cs typeface="Times New Roman" panose="02020603050405020304" pitchFamily="18" charset="0"/>
              </a:rPr>
              <a:t> </a:t>
            </a:r>
            <a:r>
              <a:rPr lang="tr-TR" sz="2000" b="0" i="0" dirty="0" err="1">
                <a:solidFill>
                  <a:srgbClr val="FF0000"/>
                </a:solidFill>
                <a:effectLst/>
                <a:latin typeface="Times New Roman" panose="02020603050405020304" pitchFamily="18" charset="0"/>
                <a:cs typeface="Times New Roman" panose="02020603050405020304" pitchFamily="18" charset="0"/>
              </a:rPr>
              <a:t>have</a:t>
            </a:r>
            <a:r>
              <a:rPr lang="tr-TR" sz="2000" b="0" i="0" dirty="0">
                <a:solidFill>
                  <a:srgbClr val="FF0000"/>
                </a:solidFill>
                <a:effectLst/>
                <a:latin typeface="Times New Roman" panose="02020603050405020304" pitchFamily="18" charset="0"/>
                <a:cs typeface="Times New Roman" panose="02020603050405020304" pitchFamily="18" charset="0"/>
              </a:rPr>
              <a:t> </a:t>
            </a:r>
            <a:r>
              <a:rPr lang="tr-TR" sz="2000" b="0" i="0" dirty="0" err="1">
                <a:solidFill>
                  <a:srgbClr val="FF0000"/>
                </a:solidFill>
                <a:effectLst/>
                <a:latin typeface="Times New Roman" panose="02020603050405020304" pitchFamily="18" charset="0"/>
                <a:cs typeface="Times New Roman" panose="02020603050405020304" pitchFamily="18" charset="0"/>
              </a:rPr>
              <a:t>presented</a:t>
            </a:r>
            <a:r>
              <a:rPr lang="tr-TR" sz="2000" b="0" i="0" dirty="0">
                <a:solidFill>
                  <a:srgbClr val="FF0000"/>
                </a:solidFill>
                <a:effectLst/>
                <a:latin typeface="Times New Roman" panose="02020603050405020304" pitchFamily="18" charset="0"/>
                <a:cs typeface="Times New Roman" panose="02020603050405020304" pitchFamily="18" charset="0"/>
              </a:rPr>
              <a:t> a </a:t>
            </a:r>
            <a:r>
              <a:rPr lang="tr-TR" sz="2000" b="0" i="0" dirty="0" err="1">
                <a:solidFill>
                  <a:srgbClr val="FF0000"/>
                </a:solidFill>
                <a:effectLst/>
                <a:latin typeface="Times New Roman" panose="02020603050405020304" pitchFamily="18" charset="0"/>
                <a:cs typeface="Times New Roman" panose="02020603050405020304" pitchFamily="18" charset="0"/>
              </a:rPr>
              <a:t>subset</a:t>
            </a:r>
            <a:r>
              <a:rPr lang="tr-TR" sz="2000" b="0" i="0" dirty="0">
                <a:solidFill>
                  <a:srgbClr val="FF0000"/>
                </a:solidFill>
                <a:effectLst/>
                <a:latin typeface="Times New Roman" panose="02020603050405020304" pitchFamily="18" charset="0"/>
                <a:cs typeface="Times New Roman" panose="02020603050405020304" pitchFamily="18" charset="0"/>
              </a:rPr>
              <a:t> of </a:t>
            </a:r>
            <a:r>
              <a:rPr lang="tr-TR" sz="2000" b="0" i="0" dirty="0" err="1">
                <a:solidFill>
                  <a:srgbClr val="FF0000"/>
                </a:solidFill>
                <a:effectLst/>
                <a:latin typeface="Times New Roman" panose="02020603050405020304" pitchFamily="18" charset="0"/>
                <a:cs typeface="Times New Roman" panose="02020603050405020304" pitchFamily="18" charset="0"/>
              </a:rPr>
              <a:t>our</a:t>
            </a:r>
            <a:r>
              <a:rPr lang="tr-TR" sz="2000" b="0" i="0" dirty="0">
                <a:solidFill>
                  <a:srgbClr val="FF0000"/>
                </a:solidFill>
                <a:effectLst/>
                <a:latin typeface="Times New Roman" panose="02020603050405020304" pitchFamily="18" charset="0"/>
                <a:cs typeface="Times New Roman" panose="02020603050405020304" pitchFamily="18" charset="0"/>
              </a:rPr>
              <a:t> </a:t>
            </a:r>
            <a:r>
              <a:rPr lang="tr-TR" sz="2000" b="0" i="0" dirty="0" err="1">
                <a:solidFill>
                  <a:srgbClr val="FF0000"/>
                </a:solidFill>
                <a:effectLst/>
                <a:latin typeface="Times New Roman" panose="02020603050405020304" pitchFamily="18" charset="0"/>
                <a:cs typeface="Times New Roman" panose="02020603050405020304" pitchFamily="18" charset="0"/>
              </a:rPr>
              <a:t>findings</a:t>
            </a:r>
            <a:r>
              <a:rPr lang="tr-TR" sz="2000" b="0" i="0" dirty="0">
                <a:solidFill>
                  <a:srgbClr val="FF0000"/>
                </a:solidFill>
                <a:effectLst/>
                <a:latin typeface="Times New Roman" panose="02020603050405020304" pitchFamily="18" charset="0"/>
                <a:cs typeface="Times New Roman" panose="02020603050405020304" pitchFamily="18" charset="0"/>
              </a:rPr>
              <a:t> [bir Yayın Türü olarak] in [Yer] in [Sene].”</a:t>
            </a:r>
            <a:endParaRPr lang="tr-TR" sz="2000" b="0" i="0" dirty="0">
              <a:solidFill>
                <a:srgbClr val="555555"/>
              </a:solidFill>
              <a:effectLst/>
              <a:latin typeface="Times New Roman" panose="02020603050405020304" pitchFamily="18" charset="0"/>
              <a:cs typeface="Times New Roman" panose="02020603050405020304" pitchFamily="18" charset="0"/>
            </a:endParaRPr>
          </a:p>
          <a:p>
            <a:pPr algn="just" fontAlgn="base"/>
            <a:r>
              <a:rPr lang="tr-TR" sz="2000" b="0" i="1" dirty="0" err="1">
                <a:solidFill>
                  <a:srgbClr val="008000"/>
                </a:solidFill>
                <a:effectLst/>
                <a:latin typeface="Times New Roman" panose="02020603050405020304" pitchFamily="18" charset="0"/>
                <a:cs typeface="Times New Roman" panose="02020603050405020304" pitchFamily="18" charset="0"/>
              </a:rPr>
              <a:t>örn</a:t>
            </a:r>
            <a:r>
              <a:rPr lang="tr-TR" sz="2000" b="0" i="1" dirty="0">
                <a:solidFill>
                  <a:srgbClr val="008000"/>
                </a:solidFill>
                <a:effectLst/>
                <a:latin typeface="Times New Roman" panose="02020603050405020304" pitchFamily="18" charset="0"/>
                <a:cs typeface="Times New Roman" panose="02020603050405020304" pitchFamily="18" charset="0"/>
              </a:rPr>
              <a:t>.,</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We</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have</a:t>
            </a:r>
            <a:r>
              <a:rPr lang="tr-TR" sz="2000" b="0" i="0" dirty="0">
                <a:solidFill>
                  <a:srgbClr val="008000"/>
                </a:solidFill>
                <a:effectLst/>
                <a:latin typeface="Times New Roman" panose="02020603050405020304" pitchFamily="18" charset="0"/>
                <a:cs typeface="Times New Roman" panose="02020603050405020304" pitchFamily="18" charset="0"/>
              </a:rPr>
              <a:t> since </a:t>
            </a:r>
            <a:r>
              <a:rPr lang="tr-TR" sz="2000" b="0" i="0" dirty="0" err="1">
                <a:solidFill>
                  <a:srgbClr val="008000"/>
                </a:solidFill>
                <a:effectLst/>
                <a:latin typeface="Times New Roman" panose="02020603050405020304" pitchFamily="18" charset="0"/>
                <a:cs typeface="Times New Roman" panose="02020603050405020304" pitchFamily="18" charset="0"/>
              </a:rPr>
              <a:t>expanded</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the</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scope</a:t>
            </a:r>
            <a:r>
              <a:rPr lang="tr-TR" sz="2000" b="0" i="0" dirty="0">
                <a:solidFill>
                  <a:srgbClr val="008000"/>
                </a:solidFill>
                <a:effectLst/>
                <a:latin typeface="Times New Roman" panose="02020603050405020304" pitchFamily="18" charset="0"/>
                <a:cs typeface="Times New Roman" panose="02020603050405020304" pitchFamily="18" charset="0"/>
              </a:rPr>
              <a:t> of </a:t>
            </a:r>
            <a:r>
              <a:rPr lang="tr-TR" sz="2000" b="0" i="0" dirty="0" err="1">
                <a:solidFill>
                  <a:srgbClr val="008000"/>
                </a:solidFill>
                <a:effectLst/>
                <a:latin typeface="Times New Roman" panose="02020603050405020304" pitchFamily="18" charset="0"/>
                <a:cs typeface="Times New Roman" panose="02020603050405020304" pitchFamily="18" charset="0"/>
              </a:rPr>
              <a:t>our</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research</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to</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contemplate</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international</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feasibility</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and</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acquired</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additional</a:t>
            </a:r>
            <a:r>
              <a:rPr lang="tr-TR" sz="2000" b="0" i="0" dirty="0">
                <a:solidFill>
                  <a:srgbClr val="008000"/>
                </a:solidFill>
                <a:effectLst/>
                <a:latin typeface="Times New Roman" panose="02020603050405020304" pitchFamily="18" charset="0"/>
                <a:cs typeface="Times New Roman" panose="02020603050405020304" pitchFamily="18" charset="0"/>
              </a:rPr>
              <a:t> data </a:t>
            </a:r>
            <a:r>
              <a:rPr lang="tr-TR" sz="2000" b="0" i="0" dirty="0" err="1">
                <a:solidFill>
                  <a:srgbClr val="008000"/>
                </a:solidFill>
                <a:effectLst/>
                <a:latin typeface="Times New Roman" panose="02020603050405020304" pitchFamily="18" charset="0"/>
                <a:cs typeface="Times New Roman" panose="02020603050405020304" pitchFamily="18" charset="0"/>
              </a:rPr>
              <a:t>that</a:t>
            </a:r>
            <a:r>
              <a:rPr lang="tr-TR" sz="2000" b="0" i="0" dirty="0">
                <a:solidFill>
                  <a:srgbClr val="008000"/>
                </a:solidFill>
                <a:effectLst/>
                <a:latin typeface="Times New Roman" panose="02020603050405020304" pitchFamily="18" charset="0"/>
                <a:cs typeface="Times New Roman" panose="02020603050405020304" pitchFamily="18" charset="0"/>
              </a:rPr>
              <a:t> has </a:t>
            </a:r>
            <a:r>
              <a:rPr lang="tr-TR" sz="2000" b="0" i="0" dirty="0" err="1">
                <a:solidFill>
                  <a:srgbClr val="008000"/>
                </a:solidFill>
                <a:effectLst/>
                <a:latin typeface="Times New Roman" panose="02020603050405020304" pitchFamily="18" charset="0"/>
                <a:cs typeface="Times New Roman" panose="02020603050405020304" pitchFamily="18" charset="0"/>
              </a:rPr>
              <a:t>helped</a:t>
            </a:r>
            <a:r>
              <a:rPr lang="tr-TR" sz="2000" b="0" i="0" dirty="0">
                <a:solidFill>
                  <a:srgbClr val="008000"/>
                </a:solidFill>
                <a:effectLst/>
                <a:latin typeface="Times New Roman" panose="02020603050405020304" pitchFamily="18" charset="0"/>
                <a:cs typeface="Times New Roman" panose="02020603050405020304" pitchFamily="18" charset="0"/>
              </a:rPr>
              <a:t> us </a:t>
            </a:r>
            <a:r>
              <a:rPr lang="tr-TR" sz="2000" b="0" i="0" dirty="0" err="1">
                <a:solidFill>
                  <a:srgbClr val="008000"/>
                </a:solidFill>
                <a:effectLst/>
                <a:latin typeface="Times New Roman" panose="02020603050405020304" pitchFamily="18" charset="0"/>
                <a:cs typeface="Times New Roman" panose="02020603050405020304" pitchFamily="18" charset="0"/>
              </a:rPr>
              <a:t>to</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develop</a:t>
            </a:r>
            <a:r>
              <a:rPr lang="tr-TR" sz="2000" b="0" i="0" dirty="0">
                <a:solidFill>
                  <a:srgbClr val="008000"/>
                </a:solidFill>
                <a:effectLst/>
                <a:latin typeface="Times New Roman" panose="02020603050405020304" pitchFamily="18" charset="0"/>
                <a:cs typeface="Times New Roman" panose="02020603050405020304" pitchFamily="18" charset="0"/>
              </a:rPr>
              <a:t> a </a:t>
            </a:r>
            <a:r>
              <a:rPr lang="tr-TR" sz="2000" b="0" i="0" dirty="0" err="1">
                <a:solidFill>
                  <a:srgbClr val="008000"/>
                </a:solidFill>
                <a:effectLst/>
                <a:latin typeface="Times New Roman" panose="02020603050405020304" pitchFamily="18" charset="0"/>
                <a:cs typeface="Times New Roman" panose="02020603050405020304" pitchFamily="18" charset="0"/>
              </a:rPr>
              <a:t>new</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understanding</a:t>
            </a:r>
            <a:r>
              <a:rPr lang="tr-TR" sz="2000" b="0" i="0" dirty="0">
                <a:solidFill>
                  <a:srgbClr val="008000"/>
                </a:solidFill>
                <a:effectLst/>
                <a:latin typeface="Times New Roman" panose="02020603050405020304" pitchFamily="18" charset="0"/>
                <a:cs typeface="Times New Roman" panose="02020603050405020304" pitchFamily="18" charset="0"/>
              </a:rPr>
              <a:t> of </a:t>
            </a:r>
            <a:r>
              <a:rPr lang="tr-TR" sz="2000" b="0" i="0" dirty="0" err="1">
                <a:solidFill>
                  <a:srgbClr val="008000"/>
                </a:solidFill>
                <a:effectLst/>
                <a:latin typeface="Times New Roman" panose="02020603050405020304" pitchFamily="18" charset="0"/>
                <a:cs typeface="Times New Roman" panose="02020603050405020304" pitchFamily="18" charset="0"/>
              </a:rPr>
              <a:t>geographical</a:t>
            </a:r>
            <a:r>
              <a:rPr lang="tr-TR" sz="2000" b="0" i="0" dirty="0">
                <a:solidFill>
                  <a:srgbClr val="008000"/>
                </a:solidFill>
                <a:effectLst/>
                <a:latin typeface="Times New Roman" panose="02020603050405020304" pitchFamily="18" charset="0"/>
                <a:cs typeface="Times New Roman" panose="02020603050405020304" pitchFamily="18" charset="0"/>
              </a:rPr>
              <a:t> </a:t>
            </a:r>
            <a:r>
              <a:rPr lang="tr-TR" sz="2000" b="0" i="0" dirty="0" err="1">
                <a:solidFill>
                  <a:srgbClr val="008000"/>
                </a:solidFill>
                <a:effectLst/>
                <a:latin typeface="Times New Roman" panose="02020603050405020304" pitchFamily="18" charset="0"/>
                <a:cs typeface="Times New Roman" panose="02020603050405020304" pitchFamily="18" charset="0"/>
              </a:rPr>
              <a:t>influences</a:t>
            </a:r>
            <a:r>
              <a:rPr lang="tr-TR" sz="2000" b="0" i="0" dirty="0">
                <a:solidFill>
                  <a:srgbClr val="008000"/>
                </a:solidFill>
                <a:effectLst/>
                <a:latin typeface="Times New Roman" panose="02020603050405020304" pitchFamily="18" charset="0"/>
                <a:cs typeface="Times New Roman" panose="02020603050405020304" pitchFamily="18" charset="0"/>
              </a:rPr>
              <a:t>.</a:t>
            </a:r>
            <a:endParaRPr lang="tr-TR" sz="2000" b="0" i="0" dirty="0">
              <a:solidFill>
                <a:srgbClr val="55555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1682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6.12.2022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17</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28CB1AA8-5A23-4AE4-81E3-72608B7C3DC4}"/>
              </a:ext>
            </a:extLst>
          </p:cNvPr>
          <p:cNvSpPr txBox="1"/>
          <p:nvPr/>
        </p:nvSpPr>
        <p:spPr>
          <a:xfrm>
            <a:off x="682440" y="228600"/>
            <a:ext cx="10452604" cy="6038641"/>
          </a:xfrm>
          <a:prstGeom prst="rect">
            <a:avLst/>
          </a:prstGeom>
          <a:noFill/>
        </p:spPr>
        <p:txBody>
          <a:bodyPr wrap="square">
            <a:spAutoFit/>
          </a:bodyPr>
          <a:lstStyle/>
          <a:p>
            <a:pPr algn="just" fontAlgn="base">
              <a:lnSpc>
                <a:spcPct val="150000"/>
              </a:lnSpc>
            </a:pPr>
            <a:r>
              <a:rPr lang="tr-TR" sz="2000" b="0" i="0" dirty="0">
                <a:solidFill>
                  <a:srgbClr val="FF0000"/>
                </a:solidFill>
                <a:effectLst/>
                <a:latin typeface="Times New Roman" panose="02020603050405020304" pitchFamily="18" charset="0"/>
                <a:cs typeface="Times New Roman" panose="02020603050405020304" pitchFamily="18" charset="0"/>
              </a:rPr>
              <a:t>[Para. 5: Hakemler] </a:t>
            </a:r>
            <a:r>
              <a:rPr lang="tr-TR" sz="2000" b="0" i="0" dirty="0" err="1">
                <a:solidFill>
                  <a:srgbClr val="555555"/>
                </a:solidFill>
                <a:effectLst/>
                <a:latin typeface="Times New Roman" panose="02020603050405020304" pitchFamily="18" charset="0"/>
                <a:cs typeface="Times New Roman" panose="02020603050405020304" pitchFamily="18" charset="0"/>
              </a:rPr>
              <a:t>Should</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you</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select</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our</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manuscript</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for</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peer</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review</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we</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would</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like</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to</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suggest</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the</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following</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potential</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reviewers</a:t>
            </a:r>
            <a:r>
              <a:rPr lang="tr-TR" sz="2000" b="0" i="0" dirty="0">
                <a:solidFill>
                  <a:srgbClr val="555555"/>
                </a:solidFill>
                <a:effectLst/>
                <a:latin typeface="Times New Roman" panose="02020603050405020304" pitchFamily="18" charset="0"/>
                <a:cs typeface="Times New Roman" panose="02020603050405020304" pitchFamily="18" charset="0"/>
              </a:rPr>
              <a:t>/</a:t>
            </a:r>
            <a:r>
              <a:rPr lang="tr-TR" sz="2000" b="0" i="0" dirty="0" err="1">
                <a:solidFill>
                  <a:srgbClr val="555555"/>
                </a:solidFill>
                <a:effectLst/>
                <a:latin typeface="Times New Roman" panose="02020603050405020304" pitchFamily="18" charset="0"/>
                <a:cs typeface="Times New Roman" panose="02020603050405020304" pitchFamily="18" charset="0"/>
              </a:rPr>
              <a:t>referees</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because</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they</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would</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have</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the</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requisite</a:t>
            </a:r>
            <a:r>
              <a:rPr lang="tr-TR" sz="2000" b="0" i="0" dirty="0">
                <a:solidFill>
                  <a:srgbClr val="555555"/>
                </a:solidFill>
                <a:effectLst/>
                <a:latin typeface="Times New Roman" panose="02020603050405020304" pitchFamily="18" charset="0"/>
                <a:cs typeface="Times New Roman" panose="02020603050405020304" pitchFamily="18" charset="0"/>
              </a:rPr>
              <a:t> background </a:t>
            </a:r>
            <a:r>
              <a:rPr lang="tr-TR" sz="2000" b="0" i="0" dirty="0" err="1">
                <a:solidFill>
                  <a:srgbClr val="555555"/>
                </a:solidFill>
                <a:effectLst/>
                <a:latin typeface="Times New Roman" panose="02020603050405020304" pitchFamily="18" charset="0"/>
                <a:cs typeface="Times New Roman" panose="02020603050405020304" pitchFamily="18" charset="0"/>
              </a:rPr>
              <a:t>to</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evaluate</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our</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findings</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and</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interpretation</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objectively</a:t>
            </a:r>
            <a:r>
              <a:rPr lang="tr-TR" sz="2000" b="0" i="0" dirty="0">
                <a:solidFill>
                  <a:srgbClr val="555555"/>
                </a:solidFill>
                <a:effectLst/>
                <a:latin typeface="Times New Roman" panose="02020603050405020304" pitchFamily="18" charset="0"/>
                <a:cs typeface="Times New Roman" panose="02020603050405020304" pitchFamily="18" charset="0"/>
              </a:rPr>
              <a:t>.</a:t>
            </a:r>
          </a:p>
          <a:p>
            <a:pPr algn="just" fontAlgn="base">
              <a:lnSpc>
                <a:spcPct val="150000"/>
              </a:lnSpc>
              <a:buFont typeface="Arial" panose="020B0604020202020204" pitchFamily="34" charset="0"/>
              <a:buChar char="•"/>
            </a:pPr>
            <a:r>
              <a:rPr lang="tr-TR" sz="2000" b="0" i="0" dirty="0">
                <a:solidFill>
                  <a:srgbClr val="555555"/>
                </a:solidFill>
                <a:effectLst/>
                <a:latin typeface="Times New Roman" panose="02020603050405020304" pitchFamily="18" charset="0"/>
                <a:cs typeface="Times New Roman" panose="02020603050405020304" pitchFamily="18" charset="0"/>
              </a:rPr>
              <a:t>[İsim, kurum, e-posta ve uzmanlık]</a:t>
            </a:r>
          </a:p>
          <a:p>
            <a:pPr algn="just" fontAlgn="base">
              <a:lnSpc>
                <a:spcPct val="150000"/>
              </a:lnSpc>
              <a:buFont typeface="Arial" panose="020B0604020202020204" pitchFamily="34" charset="0"/>
              <a:buChar char="•"/>
            </a:pPr>
            <a:r>
              <a:rPr lang="tr-TR" sz="2000" b="0" i="0" dirty="0">
                <a:solidFill>
                  <a:srgbClr val="555555"/>
                </a:solidFill>
                <a:effectLst/>
                <a:latin typeface="Times New Roman" panose="02020603050405020304" pitchFamily="18" charset="0"/>
                <a:cs typeface="Times New Roman" panose="02020603050405020304" pitchFamily="18" charset="0"/>
              </a:rPr>
              <a:t>[İsim, kurum, e-posta ve uzmanlık]</a:t>
            </a:r>
          </a:p>
          <a:p>
            <a:pPr algn="just" fontAlgn="base">
              <a:lnSpc>
                <a:spcPct val="150000"/>
              </a:lnSpc>
              <a:buFont typeface="Arial" panose="020B0604020202020204" pitchFamily="34" charset="0"/>
              <a:buChar char="•"/>
            </a:pPr>
            <a:r>
              <a:rPr lang="tr-TR" sz="2000" b="0" i="0" dirty="0">
                <a:solidFill>
                  <a:srgbClr val="555555"/>
                </a:solidFill>
                <a:effectLst/>
                <a:latin typeface="Times New Roman" panose="02020603050405020304" pitchFamily="18" charset="0"/>
                <a:cs typeface="Times New Roman" panose="02020603050405020304" pitchFamily="18" charset="0"/>
              </a:rPr>
              <a:t>[İsim, kurum, e-posta ve uzmanlık]</a:t>
            </a:r>
          </a:p>
          <a:p>
            <a:pPr algn="just" fontAlgn="base">
              <a:lnSpc>
                <a:spcPct val="150000"/>
              </a:lnSpc>
            </a:pPr>
            <a:r>
              <a:rPr lang="tr-TR" sz="2000" b="0" i="0" dirty="0" err="1">
                <a:solidFill>
                  <a:srgbClr val="555555"/>
                </a:solidFill>
                <a:effectLst/>
                <a:latin typeface="Times New Roman" panose="02020603050405020304" pitchFamily="18" charset="0"/>
                <a:cs typeface="Times New Roman" panose="02020603050405020304" pitchFamily="18" charset="0"/>
              </a:rPr>
              <a:t>To</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the</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best</a:t>
            </a:r>
            <a:r>
              <a:rPr lang="tr-TR" sz="2000" b="0" i="0" dirty="0">
                <a:solidFill>
                  <a:srgbClr val="555555"/>
                </a:solidFill>
                <a:effectLst/>
                <a:latin typeface="Times New Roman" panose="02020603050405020304" pitchFamily="18" charset="0"/>
                <a:cs typeface="Times New Roman" panose="02020603050405020304" pitchFamily="18" charset="0"/>
              </a:rPr>
              <a:t> of </a:t>
            </a:r>
            <a:r>
              <a:rPr lang="tr-TR" sz="2000" b="0" i="0" dirty="0" err="1">
                <a:solidFill>
                  <a:srgbClr val="555555"/>
                </a:solidFill>
                <a:effectLst/>
                <a:latin typeface="Times New Roman" panose="02020603050405020304" pitchFamily="18" charset="0"/>
                <a:cs typeface="Times New Roman" panose="02020603050405020304" pitchFamily="18" charset="0"/>
              </a:rPr>
              <a:t>our</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knowledge</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none</a:t>
            </a:r>
            <a:r>
              <a:rPr lang="tr-TR" sz="2000" b="0" i="0" dirty="0">
                <a:solidFill>
                  <a:srgbClr val="555555"/>
                </a:solidFill>
                <a:effectLst/>
                <a:latin typeface="Times New Roman" panose="02020603050405020304" pitchFamily="18" charset="0"/>
                <a:cs typeface="Times New Roman" panose="02020603050405020304" pitchFamily="18" charset="0"/>
              </a:rPr>
              <a:t> of </a:t>
            </a:r>
            <a:r>
              <a:rPr lang="tr-TR" sz="2000" b="0" i="0" dirty="0" err="1">
                <a:solidFill>
                  <a:srgbClr val="555555"/>
                </a:solidFill>
                <a:effectLst/>
                <a:latin typeface="Times New Roman" panose="02020603050405020304" pitchFamily="18" charset="0"/>
                <a:cs typeface="Times New Roman" panose="02020603050405020304" pitchFamily="18" charset="0"/>
              </a:rPr>
              <a:t>the</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above-suggested</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persons</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have</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any</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conflict</a:t>
            </a:r>
            <a:r>
              <a:rPr lang="tr-TR" sz="2000" b="0" i="0" dirty="0">
                <a:solidFill>
                  <a:srgbClr val="555555"/>
                </a:solidFill>
                <a:effectLst/>
                <a:latin typeface="Times New Roman" panose="02020603050405020304" pitchFamily="18" charset="0"/>
                <a:cs typeface="Times New Roman" panose="02020603050405020304" pitchFamily="18" charset="0"/>
              </a:rPr>
              <a:t> of </a:t>
            </a:r>
            <a:r>
              <a:rPr lang="tr-TR" sz="2000" b="0" i="0" dirty="0" err="1">
                <a:solidFill>
                  <a:srgbClr val="555555"/>
                </a:solidFill>
                <a:effectLst/>
                <a:latin typeface="Times New Roman" panose="02020603050405020304" pitchFamily="18" charset="0"/>
                <a:cs typeface="Times New Roman" panose="02020603050405020304" pitchFamily="18" charset="0"/>
              </a:rPr>
              <a:t>interest</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financial</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or</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otherwise</a:t>
            </a:r>
            <a:r>
              <a:rPr lang="tr-TR" sz="2000" b="0" i="0" dirty="0">
                <a:solidFill>
                  <a:srgbClr val="555555"/>
                </a:solidFill>
                <a:effectLst/>
                <a:latin typeface="Times New Roman" panose="02020603050405020304" pitchFamily="18" charset="0"/>
                <a:cs typeface="Times New Roman" panose="02020603050405020304" pitchFamily="18" charset="0"/>
              </a:rPr>
              <a:t>.</a:t>
            </a:r>
          </a:p>
          <a:p>
            <a:pPr algn="just" fontAlgn="base">
              <a:lnSpc>
                <a:spcPct val="150000"/>
              </a:lnSpc>
            </a:pPr>
            <a:r>
              <a:rPr lang="tr-TR" sz="2000" b="0" i="0" dirty="0">
                <a:solidFill>
                  <a:srgbClr val="FF0000"/>
                </a:solidFill>
                <a:effectLst/>
                <a:latin typeface="Times New Roman" panose="02020603050405020304" pitchFamily="18" charset="0"/>
                <a:cs typeface="Times New Roman" panose="02020603050405020304" pitchFamily="18" charset="0"/>
              </a:rPr>
              <a:t>İPUCU: Derginin önerilerinizden en az birini kullanması muhtemel olduğu için 3-5 yorumcu ekleyin.</a:t>
            </a:r>
            <a:endParaRPr lang="tr-TR" sz="2000" b="0" i="0" dirty="0">
              <a:solidFill>
                <a:srgbClr val="555555"/>
              </a:solidFill>
              <a:effectLst/>
              <a:latin typeface="Times New Roman" panose="02020603050405020304" pitchFamily="18" charset="0"/>
              <a:cs typeface="Times New Roman" panose="02020603050405020304" pitchFamily="18" charset="0"/>
            </a:endParaRPr>
          </a:p>
          <a:p>
            <a:pPr algn="just" fontAlgn="base">
              <a:lnSpc>
                <a:spcPct val="150000"/>
              </a:lnSpc>
            </a:pPr>
            <a:r>
              <a:rPr lang="tr-TR" sz="2000" b="0" i="0" dirty="0">
                <a:solidFill>
                  <a:srgbClr val="FF0000"/>
                </a:solidFill>
                <a:effectLst/>
                <a:latin typeface="Times New Roman" panose="02020603050405020304" pitchFamily="18" charset="0"/>
                <a:cs typeface="Times New Roman" panose="02020603050405020304" pitchFamily="18" charset="0"/>
              </a:rPr>
              <a:t>İPUCU: Hedef derginizin kullandığı terimi (“</a:t>
            </a:r>
            <a:r>
              <a:rPr lang="tr-TR" sz="2000" b="0" i="0" dirty="0" err="1">
                <a:solidFill>
                  <a:srgbClr val="FF0000"/>
                </a:solidFill>
                <a:effectLst/>
                <a:latin typeface="Times New Roman" panose="02020603050405020304" pitchFamily="18" charset="0"/>
                <a:cs typeface="Times New Roman" panose="02020603050405020304" pitchFamily="18" charset="0"/>
              </a:rPr>
              <a:t>reviewer</a:t>
            </a:r>
            <a:r>
              <a:rPr lang="tr-TR" sz="2000" b="0" i="0" dirty="0">
                <a:solidFill>
                  <a:srgbClr val="FF0000"/>
                </a:solidFill>
                <a:effectLst/>
                <a:latin typeface="Times New Roman" panose="02020603050405020304" pitchFamily="18" charset="0"/>
                <a:cs typeface="Times New Roman" panose="02020603050405020304" pitchFamily="18" charset="0"/>
              </a:rPr>
              <a:t>” </a:t>
            </a:r>
            <a:r>
              <a:rPr lang="tr-TR" sz="2000" b="0" i="0" dirty="0" err="1">
                <a:solidFill>
                  <a:srgbClr val="FF0000"/>
                </a:solidFill>
                <a:effectLst/>
                <a:latin typeface="Times New Roman" panose="02020603050405020304" pitchFamily="18" charset="0"/>
                <a:cs typeface="Times New Roman" panose="02020603050405020304" pitchFamily="18" charset="0"/>
              </a:rPr>
              <a:t>or</a:t>
            </a:r>
            <a:r>
              <a:rPr lang="tr-TR" sz="2000" b="0" i="0" dirty="0">
                <a:solidFill>
                  <a:srgbClr val="FF0000"/>
                </a:solidFill>
                <a:effectLst/>
                <a:latin typeface="Times New Roman" panose="02020603050405020304" pitchFamily="18" charset="0"/>
                <a:cs typeface="Times New Roman" panose="02020603050405020304" pitchFamily="18" charset="0"/>
              </a:rPr>
              <a:t> “</a:t>
            </a:r>
            <a:r>
              <a:rPr lang="tr-TR" sz="2000" b="0" i="0" dirty="0" err="1">
                <a:solidFill>
                  <a:srgbClr val="FF0000"/>
                </a:solidFill>
                <a:effectLst/>
                <a:latin typeface="Times New Roman" panose="02020603050405020304" pitchFamily="18" charset="0"/>
                <a:cs typeface="Times New Roman" panose="02020603050405020304" pitchFamily="18" charset="0"/>
              </a:rPr>
              <a:t>referee</a:t>
            </a:r>
            <a:r>
              <a:rPr lang="tr-TR" sz="2000" b="0" i="0" dirty="0">
                <a:solidFill>
                  <a:srgbClr val="FF0000"/>
                </a:solidFill>
                <a:effectLst/>
                <a:latin typeface="Times New Roman" panose="02020603050405020304" pitchFamily="18" charset="0"/>
                <a:cs typeface="Times New Roman" panose="02020603050405020304" pitchFamily="18" charset="0"/>
              </a:rPr>
              <a:t>”) kullanın. Bir dergi terminolojisine yakından dikkat etmek, dergi üzerinde doğru bir şekilde araştırma yaptığınızı ve hazır olduğunuzu gösteriyor!</a:t>
            </a:r>
            <a:endParaRPr lang="tr-TR" sz="2000" b="0" i="0" dirty="0">
              <a:solidFill>
                <a:srgbClr val="55555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89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6.12.2022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18</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98F0F78E-5F39-420C-B8F3-78392758E495}"/>
              </a:ext>
            </a:extLst>
          </p:cNvPr>
          <p:cNvSpPr txBox="1"/>
          <p:nvPr/>
        </p:nvSpPr>
        <p:spPr>
          <a:xfrm>
            <a:off x="710214" y="266148"/>
            <a:ext cx="10253708" cy="6247864"/>
          </a:xfrm>
          <a:prstGeom prst="rect">
            <a:avLst/>
          </a:prstGeom>
          <a:noFill/>
        </p:spPr>
        <p:txBody>
          <a:bodyPr wrap="square">
            <a:spAutoFit/>
          </a:bodyPr>
          <a:lstStyle/>
          <a:p>
            <a:pPr algn="just" fontAlgn="base"/>
            <a:r>
              <a:rPr lang="tr-TR" sz="2000" b="0" i="0" dirty="0">
                <a:solidFill>
                  <a:srgbClr val="FF0000"/>
                </a:solidFill>
                <a:effectLst/>
                <a:latin typeface="Times New Roman" panose="02020603050405020304" pitchFamily="18" charset="0"/>
                <a:cs typeface="Times New Roman" panose="02020603050405020304" pitchFamily="18" charset="0"/>
              </a:rPr>
              <a:t>[Para. 6: Sıkça talep edilen ek bilgiler]</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Each</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named</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author</a:t>
            </a:r>
            <a:r>
              <a:rPr lang="tr-TR" sz="2000" b="0" i="0" dirty="0">
                <a:solidFill>
                  <a:srgbClr val="555555"/>
                </a:solidFill>
                <a:effectLst/>
                <a:latin typeface="Times New Roman" panose="02020603050405020304" pitchFamily="18" charset="0"/>
                <a:cs typeface="Times New Roman" panose="02020603050405020304" pitchFamily="18" charset="0"/>
              </a:rPr>
              <a:t> has </a:t>
            </a:r>
            <a:r>
              <a:rPr lang="tr-TR" sz="2000" b="0" i="0" dirty="0" err="1">
                <a:solidFill>
                  <a:srgbClr val="555555"/>
                </a:solidFill>
                <a:effectLst/>
                <a:latin typeface="Times New Roman" panose="02020603050405020304" pitchFamily="18" charset="0"/>
                <a:cs typeface="Times New Roman" panose="02020603050405020304" pitchFamily="18" charset="0"/>
              </a:rPr>
              <a:t>substantially</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contributed</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to</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conducting</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the</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underlying</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research</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and</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drafting</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this</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manuscript</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Additionally</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to</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the</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best</a:t>
            </a:r>
            <a:r>
              <a:rPr lang="tr-TR" sz="2000" b="0" i="0" dirty="0">
                <a:solidFill>
                  <a:srgbClr val="555555"/>
                </a:solidFill>
                <a:effectLst/>
                <a:latin typeface="Times New Roman" panose="02020603050405020304" pitchFamily="18" charset="0"/>
                <a:cs typeface="Times New Roman" panose="02020603050405020304" pitchFamily="18" charset="0"/>
              </a:rPr>
              <a:t> of </a:t>
            </a:r>
            <a:r>
              <a:rPr lang="tr-TR" sz="2000" b="0" i="0" dirty="0" err="1">
                <a:solidFill>
                  <a:srgbClr val="555555"/>
                </a:solidFill>
                <a:effectLst/>
                <a:latin typeface="Times New Roman" panose="02020603050405020304" pitchFamily="18" charset="0"/>
                <a:cs typeface="Times New Roman" panose="02020603050405020304" pitchFamily="18" charset="0"/>
              </a:rPr>
              <a:t>our</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knowledge</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the</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named</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authors</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have</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no</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conflict</a:t>
            </a:r>
            <a:r>
              <a:rPr lang="tr-TR" sz="2000" b="0" i="0" dirty="0">
                <a:solidFill>
                  <a:srgbClr val="555555"/>
                </a:solidFill>
                <a:effectLst/>
                <a:latin typeface="Times New Roman" panose="02020603050405020304" pitchFamily="18" charset="0"/>
                <a:cs typeface="Times New Roman" panose="02020603050405020304" pitchFamily="18" charset="0"/>
              </a:rPr>
              <a:t> of </a:t>
            </a:r>
            <a:r>
              <a:rPr lang="tr-TR" sz="2000" b="0" i="0" dirty="0" err="1">
                <a:solidFill>
                  <a:srgbClr val="555555"/>
                </a:solidFill>
                <a:effectLst/>
                <a:latin typeface="Times New Roman" panose="02020603050405020304" pitchFamily="18" charset="0"/>
                <a:cs typeface="Times New Roman" panose="02020603050405020304" pitchFamily="18" charset="0"/>
              </a:rPr>
              <a:t>interest</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financial</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or</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otherwise</a:t>
            </a:r>
            <a:r>
              <a:rPr lang="tr-TR" sz="2000" b="0" i="0" dirty="0">
                <a:solidFill>
                  <a:srgbClr val="555555"/>
                </a:solidFill>
                <a:effectLst/>
                <a:latin typeface="Times New Roman" panose="02020603050405020304" pitchFamily="18" charset="0"/>
                <a:cs typeface="Times New Roman" panose="02020603050405020304" pitchFamily="18" charset="0"/>
              </a:rPr>
              <a:t>.</a:t>
            </a:r>
          </a:p>
          <a:p>
            <a:pPr algn="just" fontAlgn="base"/>
            <a:r>
              <a:rPr lang="tr-TR" sz="2000" b="0" i="0" dirty="0" err="1">
                <a:solidFill>
                  <a:srgbClr val="555555"/>
                </a:solidFill>
                <a:effectLst/>
                <a:latin typeface="Times New Roman" panose="02020603050405020304" pitchFamily="18" charset="0"/>
                <a:cs typeface="Times New Roman" panose="02020603050405020304" pitchFamily="18" charset="0"/>
              </a:rPr>
              <a:t>Sincerely</a:t>
            </a:r>
            <a:r>
              <a:rPr lang="tr-TR" sz="2000" b="0" i="0" dirty="0">
                <a:solidFill>
                  <a:srgbClr val="555555"/>
                </a:solidFill>
                <a:effectLst/>
                <a:latin typeface="Times New Roman" panose="02020603050405020304" pitchFamily="18" charset="0"/>
                <a:cs typeface="Times New Roman" panose="02020603050405020304" pitchFamily="18" charset="0"/>
              </a:rPr>
              <a:t>,</a:t>
            </a:r>
          </a:p>
          <a:p>
            <a:pPr algn="just" fontAlgn="base"/>
            <a:r>
              <a:rPr lang="tr-TR" sz="2000" b="0" i="0" dirty="0">
                <a:solidFill>
                  <a:srgbClr val="555555"/>
                </a:solidFill>
                <a:effectLst/>
                <a:latin typeface="Times New Roman" panose="02020603050405020304" pitchFamily="18" charset="0"/>
                <a:cs typeface="Times New Roman" panose="02020603050405020304" pitchFamily="18" charset="0"/>
              </a:rPr>
              <a:t> </a:t>
            </a:r>
          </a:p>
          <a:p>
            <a:pPr algn="just" fontAlgn="base"/>
            <a:r>
              <a:rPr lang="tr-TR" sz="2000" b="0" i="0" dirty="0">
                <a:solidFill>
                  <a:srgbClr val="555555"/>
                </a:solidFill>
                <a:effectLst/>
                <a:latin typeface="Times New Roman" panose="02020603050405020304" pitchFamily="18" charset="0"/>
                <a:cs typeface="Times New Roman" panose="02020603050405020304" pitchFamily="18" charset="0"/>
              </a:rPr>
              <a:t>[İsminiz]</a:t>
            </a:r>
          </a:p>
          <a:p>
            <a:pPr algn="just" fontAlgn="base"/>
            <a:r>
              <a:rPr lang="tr-TR" sz="2000" b="0" i="0" dirty="0" err="1">
                <a:solidFill>
                  <a:srgbClr val="555555"/>
                </a:solidFill>
                <a:effectLst/>
                <a:latin typeface="Times New Roman" panose="02020603050405020304" pitchFamily="18" charset="0"/>
                <a:cs typeface="Times New Roman" panose="02020603050405020304" pitchFamily="18" charset="0"/>
              </a:rPr>
              <a:t>Corresponding</a:t>
            </a:r>
            <a:r>
              <a:rPr lang="tr-TR" sz="2000" b="0" i="0" dirty="0">
                <a:solidFill>
                  <a:srgbClr val="555555"/>
                </a:solidFill>
                <a:effectLst/>
                <a:latin typeface="Times New Roman" panose="02020603050405020304" pitchFamily="18" charset="0"/>
                <a:cs typeface="Times New Roman" panose="02020603050405020304" pitchFamily="18" charset="0"/>
              </a:rPr>
              <a:t> Author</a:t>
            </a:r>
          </a:p>
          <a:p>
            <a:pPr algn="just" fontAlgn="base"/>
            <a:r>
              <a:rPr lang="tr-TR" sz="2000" b="0" i="0" dirty="0" err="1">
                <a:solidFill>
                  <a:srgbClr val="555555"/>
                </a:solidFill>
                <a:effectLst/>
                <a:latin typeface="Times New Roman" panose="02020603050405020304" pitchFamily="18" charset="0"/>
                <a:cs typeface="Times New Roman" panose="02020603050405020304" pitchFamily="18" charset="0"/>
              </a:rPr>
              <a:t>Institution</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Title</a:t>
            </a:r>
            <a:endParaRPr lang="tr-TR" sz="2000" b="0" i="0" dirty="0">
              <a:solidFill>
                <a:srgbClr val="555555"/>
              </a:solidFill>
              <a:effectLst/>
              <a:latin typeface="Times New Roman" panose="02020603050405020304" pitchFamily="18" charset="0"/>
              <a:cs typeface="Times New Roman" panose="02020603050405020304" pitchFamily="18" charset="0"/>
            </a:endParaRPr>
          </a:p>
          <a:p>
            <a:pPr algn="just" fontAlgn="base"/>
            <a:r>
              <a:rPr lang="tr-TR" sz="2000" b="0" i="0" dirty="0" err="1">
                <a:solidFill>
                  <a:srgbClr val="555555"/>
                </a:solidFill>
                <a:effectLst/>
                <a:latin typeface="Times New Roman" panose="02020603050405020304" pitchFamily="18" charset="0"/>
                <a:cs typeface="Times New Roman" panose="02020603050405020304" pitchFamily="18" charset="0"/>
              </a:rPr>
              <a:t>Institution</a:t>
            </a:r>
            <a:r>
              <a:rPr lang="tr-TR" sz="2000" b="0" i="0" dirty="0">
                <a:solidFill>
                  <a:srgbClr val="555555"/>
                </a:solidFill>
                <a:effectLst/>
                <a:latin typeface="Times New Roman" panose="02020603050405020304" pitchFamily="18" charset="0"/>
                <a:cs typeface="Times New Roman" panose="02020603050405020304" pitchFamily="18" charset="0"/>
              </a:rPr>
              <a:t>/</a:t>
            </a:r>
            <a:r>
              <a:rPr lang="tr-TR" sz="2000" b="0" i="0" dirty="0" err="1">
                <a:solidFill>
                  <a:srgbClr val="555555"/>
                </a:solidFill>
                <a:effectLst/>
                <a:latin typeface="Times New Roman" panose="02020603050405020304" pitchFamily="18" charset="0"/>
                <a:cs typeface="Times New Roman" panose="02020603050405020304" pitchFamily="18" charset="0"/>
              </a:rPr>
              <a:t>Affiliation</a:t>
            </a:r>
            <a:r>
              <a:rPr lang="tr-TR" sz="2000" b="0" i="0" dirty="0">
                <a:solidFill>
                  <a:srgbClr val="555555"/>
                </a:solidFill>
                <a:effectLst/>
                <a:latin typeface="Times New Roman" panose="02020603050405020304" pitchFamily="18" charset="0"/>
                <a:cs typeface="Times New Roman" panose="02020603050405020304" pitchFamily="18" charset="0"/>
              </a:rPr>
              <a:t> Name</a:t>
            </a:r>
          </a:p>
          <a:p>
            <a:pPr algn="just" fontAlgn="base"/>
            <a:r>
              <a:rPr lang="tr-TR" sz="2000" b="0" i="0" dirty="0">
                <a:solidFill>
                  <a:srgbClr val="555555"/>
                </a:solidFill>
                <a:effectLst/>
                <a:latin typeface="Times New Roman" panose="02020603050405020304" pitchFamily="18" charset="0"/>
                <a:cs typeface="Times New Roman" panose="02020603050405020304" pitchFamily="18" charset="0"/>
              </a:rPr>
              <a:t>[Kurumun Adres Bilgisi]</a:t>
            </a:r>
          </a:p>
          <a:p>
            <a:pPr algn="just" fontAlgn="base"/>
            <a:r>
              <a:rPr lang="tr-TR" sz="2000" b="0" i="0" dirty="0">
                <a:solidFill>
                  <a:srgbClr val="555555"/>
                </a:solidFill>
                <a:effectLst/>
                <a:latin typeface="Times New Roman" panose="02020603050405020304" pitchFamily="18" charset="0"/>
                <a:cs typeface="Times New Roman" panose="02020603050405020304" pitchFamily="18" charset="0"/>
              </a:rPr>
              <a:t>[Eposta adresiniz]</a:t>
            </a:r>
          </a:p>
          <a:p>
            <a:pPr algn="just" fontAlgn="base"/>
            <a:r>
              <a:rPr lang="tr-TR" sz="2000" b="0" i="0" dirty="0">
                <a:solidFill>
                  <a:srgbClr val="555555"/>
                </a:solidFill>
                <a:effectLst/>
                <a:latin typeface="Times New Roman" panose="02020603050405020304" pitchFamily="18" charset="0"/>
                <a:cs typeface="Times New Roman" panose="02020603050405020304" pitchFamily="18" charset="0"/>
              </a:rPr>
              <a:t>[Tel: (ilgili ülke / alan kodunu ekleyin)]</a:t>
            </a:r>
          </a:p>
          <a:p>
            <a:pPr algn="just" fontAlgn="base"/>
            <a:r>
              <a:rPr lang="tr-TR" sz="2000" b="0" i="0" dirty="0">
                <a:solidFill>
                  <a:srgbClr val="555555"/>
                </a:solidFill>
                <a:effectLst/>
                <a:latin typeface="Times New Roman" panose="02020603050405020304" pitchFamily="18" charset="0"/>
                <a:cs typeface="Times New Roman" panose="02020603050405020304" pitchFamily="18" charset="0"/>
              </a:rPr>
              <a:t>[Faks: (ilgili ülke / alan kodunu ekleyin)]</a:t>
            </a:r>
          </a:p>
          <a:p>
            <a:pPr algn="just" fontAlgn="base"/>
            <a:r>
              <a:rPr lang="tr-TR" sz="2000" b="0" i="0" dirty="0" err="1">
                <a:solidFill>
                  <a:srgbClr val="555555"/>
                </a:solidFill>
                <a:effectLst/>
                <a:latin typeface="Times New Roman" panose="02020603050405020304" pitchFamily="18" charset="0"/>
                <a:cs typeface="Times New Roman" panose="02020603050405020304" pitchFamily="18" charset="0"/>
              </a:rPr>
              <a:t>Additional</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Contact</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should</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the</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corresponding</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author</a:t>
            </a:r>
            <a:r>
              <a:rPr lang="tr-TR" sz="2000" b="0" i="0" dirty="0">
                <a:solidFill>
                  <a:srgbClr val="555555"/>
                </a:solidFill>
                <a:effectLst/>
                <a:latin typeface="Times New Roman" panose="02020603050405020304" pitchFamily="18" charset="0"/>
                <a:cs typeface="Times New Roman" panose="02020603050405020304" pitchFamily="18" charset="0"/>
              </a:rPr>
              <a:t> not be </a:t>
            </a:r>
            <a:r>
              <a:rPr lang="tr-TR" sz="2000" b="0" i="0" dirty="0" err="1">
                <a:solidFill>
                  <a:srgbClr val="555555"/>
                </a:solidFill>
                <a:effectLst/>
                <a:latin typeface="Times New Roman" panose="02020603050405020304" pitchFamily="18" charset="0"/>
                <a:cs typeface="Times New Roman" panose="02020603050405020304" pitchFamily="18" charset="0"/>
              </a:rPr>
              <a:t>available</a:t>
            </a:r>
            <a:r>
              <a:rPr lang="tr-TR" sz="2000" b="0" i="0" dirty="0">
                <a:solidFill>
                  <a:srgbClr val="555555"/>
                </a:solidFill>
                <a:effectLst/>
                <a:latin typeface="Times New Roman" panose="02020603050405020304" pitchFamily="18" charset="0"/>
                <a:cs typeface="Times New Roman" panose="02020603050405020304" pitchFamily="18" charset="0"/>
              </a:rPr>
              <a:t>]</a:t>
            </a:r>
          </a:p>
          <a:p>
            <a:pPr algn="just" fontAlgn="base"/>
            <a:r>
              <a:rPr lang="tr-TR" sz="2000" b="0" i="0" dirty="0" err="1">
                <a:solidFill>
                  <a:srgbClr val="555555"/>
                </a:solidFill>
                <a:effectLst/>
                <a:latin typeface="Times New Roman" panose="02020603050405020304" pitchFamily="18" charset="0"/>
                <a:cs typeface="Times New Roman" panose="02020603050405020304" pitchFamily="18" charset="0"/>
              </a:rPr>
              <a:t>Institution</a:t>
            </a:r>
            <a:r>
              <a:rPr lang="tr-TR" sz="2000" b="0" i="0" dirty="0">
                <a:solidFill>
                  <a:srgbClr val="555555"/>
                </a:solidFill>
                <a:effectLst/>
                <a:latin typeface="Times New Roman" panose="02020603050405020304" pitchFamily="18" charset="0"/>
                <a:cs typeface="Times New Roman" panose="02020603050405020304" pitchFamily="18" charset="0"/>
              </a:rPr>
              <a:t> </a:t>
            </a:r>
            <a:r>
              <a:rPr lang="tr-TR" sz="2000" b="0" i="0" dirty="0" err="1">
                <a:solidFill>
                  <a:srgbClr val="555555"/>
                </a:solidFill>
                <a:effectLst/>
                <a:latin typeface="Times New Roman" panose="02020603050405020304" pitchFamily="18" charset="0"/>
                <a:cs typeface="Times New Roman" panose="02020603050405020304" pitchFamily="18" charset="0"/>
              </a:rPr>
              <a:t>Title</a:t>
            </a:r>
            <a:endParaRPr lang="tr-TR" sz="2000" b="0" i="0" dirty="0">
              <a:solidFill>
                <a:srgbClr val="555555"/>
              </a:solidFill>
              <a:effectLst/>
              <a:latin typeface="Times New Roman" panose="02020603050405020304" pitchFamily="18" charset="0"/>
              <a:cs typeface="Times New Roman" panose="02020603050405020304" pitchFamily="18" charset="0"/>
            </a:endParaRPr>
          </a:p>
          <a:p>
            <a:pPr algn="just" fontAlgn="base"/>
            <a:r>
              <a:rPr lang="tr-TR" sz="2000" b="0" i="0" dirty="0" err="1">
                <a:solidFill>
                  <a:srgbClr val="555555"/>
                </a:solidFill>
                <a:effectLst/>
                <a:latin typeface="Times New Roman" panose="02020603050405020304" pitchFamily="18" charset="0"/>
                <a:cs typeface="Times New Roman" panose="02020603050405020304" pitchFamily="18" charset="0"/>
              </a:rPr>
              <a:t>Institution</a:t>
            </a:r>
            <a:r>
              <a:rPr lang="tr-TR" sz="2000" b="0" i="0" dirty="0">
                <a:solidFill>
                  <a:srgbClr val="555555"/>
                </a:solidFill>
                <a:effectLst/>
                <a:latin typeface="Times New Roman" panose="02020603050405020304" pitchFamily="18" charset="0"/>
                <a:cs typeface="Times New Roman" panose="02020603050405020304" pitchFamily="18" charset="0"/>
              </a:rPr>
              <a:t>/</a:t>
            </a:r>
            <a:r>
              <a:rPr lang="tr-TR" sz="2000" b="0" i="0" dirty="0" err="1">
                <a:solidFill>
                  <a:srgbClr val="555555"/>
                </a:solidFill>
                <a:effectLst/>
                <a:latin typeface="Times New Roman" panose="02020603050405020304" pitchFamily="18" charset="0"/>
                <a:cs typeface="Times New Roman" panose="02020603050405020304" pitchFamily="18" charset="0"/>
              </a:rPr>
              <a:t>Affiliation</a:t>
            </a:r>
            <a:r>
              <a:rPr lang="tr-TR" sz="2000" b="0" i="0" dirty="0">
                <a:solidFill>
                  <a:srgbClr val="555555"/>
                </a:solidFill>
                <a:effectLst/>
                <a:latin typeface="Times New Roman" panose="02020603050405020304" pitchFamily="18" charset="0"/>
                <a:cs typeface="Times New Roman" panose="02020603050405020304" pitchFamily="18" charset="0"/>
              </a:rPr>
              <a:t> Name</a:t>
            </a:r>
          </a:p>
          <a:p>
            <a:pPr algn="just" fontAlgn="base"/>
            <a:r>
              <a:rPr lang="tr-TR" sz="2000" b="0" i="0" dirty="0">
                <a:solidFill>
                  <a:srgbClr val="555555"/>
                </a:solidFill>
                <a:effectLst/>
                <a:latin typeface="Times New Roman" panose="02020603050405020304" pitchFamily="18" charset="0"/>
                <a:cs typeface="Times New Roman" panose="02020603050405020304" pitchFamily="18" charset="0"/>
              </a:rPr>
              <a:t>[Kurumun Adres Bilgisi]</a:t>
            </a:r>
          </a:p>
          <a:p>
            <a:pPr algn="just" fontAlgn="base"/>
            <a:r>
              <a:rPr lang="tr-TR" sz="2000" b="0" i="0" dirty="0">
                <a:solidFill>
                  <a:srgbClr val="555555"/>
                </a:solidFill>
                <a:effectLst/>
                <a:latin typeface="Times New Roman" panose="02020603050405020304" pitchFamily="18" charset="0"/>
                <a:cs typeface="Times New Roman" panose="02020603050405020304" pitchFamily="18" charset="0"/>
              </a:rPr>
              <a:t>[Eposta adresiniz]</a:t>
            </a:r>
          </a:p>
          <a:p>
            <a:pPr algn="just" fontAlgn="base"/>
            <a:r>
              <a:rPr lang="tr-TR" sz="2000" b="0" i="0" dirty="0">
                <a:solidFill>
                  <a:srgbClr val="555555"/>
                </a:solidFill>
                <a:effectLst/>
                <a:latin typeface="Times New Roman" panose="02020603050405020304" pitchFamily="18" charset="0"/>
                <a:cs typeface="Times New Roman" panose="02020603050405020304" pitchFamily="18" charset="0"/>
              </a:rPr>
              <a:t>[Tel: (ilgili ülke / alan kodunu ekleyin)]</a:t>
            </a:r>
          </a:p>
          <a:p>
            <a:pPr algn="just" fontAlgn="base"/>
            <a:r>
              <a:rPr lang="tr-TR" sz="2000" b="0" i="0" dirty="0">
                <a:solidFill>
                  <a:srgbClr val="555555"/>
                </a:solidFill>
                <a:effectLst/>
                <a:latin typeface="Times New Roman" panose="02020603050405020304" pitchFamily="18" charset="0"/>
                <a:cs typeface="Times New Roman" panose="02020603050405020304" pitchFamily="18" charset="0"/>
              </a:rPr>
              <a:t>[Faks: (ilgili ülke / alan kodunu ekleyin)]</a:t>
            </a:r>
          </a:p>
        </p:txBody>
      </p:sp>
    </p:spTree>
    <p:extLst>
      <p:ext uri="{BB962C8B-B14F-4D97-AF65-F5344CB8AC3E}">
        <p14:creationId xmlns:p14="http://schemas.microsoft.com/office/powerpoint/2010/main" val="113479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6.12.2022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19</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9" name="Metin kutusu 8">
            <a:extLst>
              <a:ext uri="{FF2B5EF4-FFF2-40B4-BE49-F238E27FC236}">
                <a16:creationId xmlns:a16="http://schemas.microsoft.com/office/drawing/2014/main" id="{D17B0E86-5861-4818-889A-FD02767335FF}"/>
              </a:ext>
            </a:extLst>
          </p:cNvPr>
          <p:cNvSpPr txBox="1"/>
          <p:nvPr/>
        </p:nvSpPr>
        <p:spPr>
          <a:xfrm>
            <a:off x="365928" y="99271"/>
            <a:ext cx="10769116" cy="6275051"/>
          </a:xfrm>
          <a:prstGeom prst="rect">
            <a:avLst/>
          </a:prstGeom>
          <a:noFill/>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Mektubunuzu göndermeden önce hızlı kontrol listesi</a:t>
            </a:r>
          </a:p>
          <a:p>
            <a:pPr algn="just">
              <a:lnSpc>
                <a:spcPct val="150000"/>
              </a:lnSpc>
            </a:pPr>
            <a:r>
              <a:rPr lang="tr-TR" dirty="0">
                <a:latin typeface="Times New Roman" panose="02020603050405020304" pitchFamily="18" charset="0"/>
                <a:cs typeface="Times New Roman" panose="02020603050405020304" pitchFamily="18" charset="0"/>
              </a:rPr>
              <a:t>1.Yazı tipini </a:t>
            </a:r>
            <a:r>
              <a:rPr lang="tr-TR" dirty="0" err="1">
                <a:latin typeface="Times New Roman" panose="02020603050405020304" pitchFamily="18" charset="0"/>
                <a:cs typeface="Times New Roman" panose="02020603050405020304" pitchFamily="18" charset="0"/>
              </a:rPr>
              <a:t>Arial</a:t>
            </a:r>
            <a:r>
              <a:rPr lang="tr-TR" dirty="0">
                <a:latin typeface="Times New Roman" panose="02020603050405020304" pitchFamily="18" charset="0"/>
                <a:cs typeface="Times New Roman" panose="02020603050405020304" pitchFamily="18" charset="0"/>
              </a:rPr>
              <a:t> veya Times New Roman, boyut 12 punto olarak ayarlayın.</a:t>
            </a:r>
          </a:p>
          <a:p>
            <a:pPr algn="just">
              <a:lnSpc>
                <a:spcPct val="150000"/>
              </a:lnSpc>
            </a:pPr>
            <a:endParaRPr lang="tr-TR" dirty="0">
              <a:latin typeface="Times New Roman" panose="02020603050405020304" pitchFamily="18" charset="0"/>
              <a:cs typeface="Times New Roman" panose="02020603050405020304" pitchFamily="18" charset="0"/>
            </a:endParaRPr>
          </a:p>
          <a:p>
            <a:pPr algn="just">
              <a:lnSpc>
                <a:spcPct val="150000"/>
              </a:lnSpc>
            </a:pPr>
            <a:r>
              <a:rPr lang="tr-TR" dirty="0">
                <a:latin typeface="Times New Roman" panose="02020603050405020304" pitchFamily="18" charset="0"/>
                <a:cs typeface="Times New Roman" panose="02020603050405020304" pitchFamily="18" charset="0"/>
              </a:rPr>
              <a:t>2.Tüm metinleri tek boşlukla doldurun.</a:t>
            </a:r>
          </a:p>
          <a:p>
            <a:pPr algn="just">
              <a:lnSpc>
                <a:spcPct val="150000"/>
              </a:lnSpc>
            </a:pPr>
            <a:endParaRPr lang="tr-TR" dirty="0">
              <a:latin typeface="Times New Roman" panose="02020603050405020304" pitchFamily="18" charset="0"/>
              <a:cs typeface="Times New Roman" panose="02020603050405020304" pitchFamily="18" charset="0"/>
            </a:endParaRPr>
          </a:p>
          <a:p>
            <a:pPr algn="just">
              <a:lnSpc>
                <a:spcPct val="150000"/>
              </a:lnSpc>
            </a:pPr>
            <a:r>
              <a:rPr lang="tr-TR" dirty="0">
                <a:latin typeface="Times New Roman" panose="02020603050405020304" pitchFamily="18" charset="0"/>
                <a:cs typeface="Times New Roman" panose="02020603050405020304" pitchFamily="18" charset="0"/>
              </a:rPr>
              <a:t>3.Gövde paragrafları arasında bir satır boşluğu kullanın.</a:t>
            </a:r>
          </a:p>
          <a:p>
            <a:pPr algn="just">
              <a:lnSpc>
                <a:spcPct val="150000"/>
              </a:lnSpc>
            </a:pPr>
            <a:endParaRPr lang="tr-TR" dirty="0">
              <a:latin typeface="Times New Roman" panose="02020603050405020304" pitchFamily="18" charset="0"/>
              <a:cs typeface="Times New Roman" panose="02020603050405020304" pitchFamily="18" charset="0"/>
            </a:endParaRPr>
          </a:p>
          <a:p>
            <a:pPr algn="just">
              <a:lnSpc>
                <a:spcPct val="150000"/>
              </a:lnSpc>
            </a:pPr>
            <a:r>
              <a:rPr lang="tr-TR" dirty="0">
                <a:latin typeface="Times New Roman" panose="02020603050405020304" pitchFamily="18" charset="0"/>
                <a:cs typeface="Times New Roman" panose="02020603050405020304" pitchFamily="18" charset="0"/>
              </a:rPr>
              <a:t>4.Paragrafları girintili yapmayın.</a:t>
            </a:r>
          </a:p>
          <a:p>
            <a:pPr algn="just">
              <a:lnSpc>
                <a:spcPct val="150000"/>
              </a:lnSpc>
            </a:pPr>
            <a:endParaRPr lang="tr-TR" dirty="0">
              <a:latin typeface="Times New Roman" panose="02020603050405020304" pitchFamily="18" charset="0"/>
              <a:cs typeface="Times New Roman" panose="02020603050405020304" pitchFamily="18" charset="0"/>
            </a:endParaRPr>
          </a:p>
          <a:p>
            <a:pPr algn="just">
              <a:lnSpc>
                <a:spcPct val="150000"/>
              </a:lnSpc>
            </a:pPr>
            <a:r>
              <a:rPr lang="tr-TR" dirty="0">
                <a:latin typeface="Times New Roman" panose="02020603050405020304" pitchFamily="18" charset="0"/>
                <a:cs typeface="Times New Roman" panose="02020603050405020304" pitchFamily="18" charset="0"/>
              </a:rPr>
              <a:t>5.Gönderimden önce tüm mektubu bir tanıdığınıza okutun.</a:t>
            </a:r>
          </a:p>
          <a:p>
            <a:pPr algn="just">
              <a:lnSpc>
                <a:spcPct val="150000"/>
              </a:lnSpc>
            </a:pPr>
            <a:endParaRPr lang="tr-TR" dirty="0">
              <a:latin typeface="Times New Roman" panose="02020603050405020304" pitchFamily="18" charset="0"/>
              <a:cs typeface="Times New Roman" panose="02020603050405020304" pitchFamily="18" charset="0"/>
            </a:endParaRPr>
          </a:p>
          <a:p>
            <a:pPr algn="just">
              <a:lnSpc>
                <a:spcPct val="150000"/>
              </a:lnSpc>
            </a:pPr>
            <a:r>
              <a:rPr lang="tr-TR" dirty="0">
                <a:latin typeface="Times New Roman" panose="02020603050405020304" pitchFamily="18" charset="0"/>
                <a:cs typeface="Times New Roman" panose="02020603050405020304" pitchFamily="18" charset="0"/>
              </a:rPr>
              <a:t>6.Yazım ve dilbilgisi kontrol yazılımını kullanın. Gerekirse, mektubunuzu netlik ve kararlılık açısından gözden geçirmek için </a:t>
            </a:r>
            <a:r>
              <a:rPr lang="tr-TR" dirty="0" err="1">
                <a:latin typeface="Times New Roman" panose="02020603050405020304" pitchFamily="18" charset="0"/>
                <a:cs typeface="Times New Roman" panose="02020603050405020304" pitchFamily="18" charset="0"/>
              </a:rPr>
              <a:t>Wordvice</a:t>
            </a:r>
            <a:r>
              <a:rPr lang="tr-TR" dirty="0">
                <a:latin typeface="Times New Roman" panose="02020603050405020304" pitchFamily="18" charset="0"/>
                <a:cs typeface="Times New Roman" panose="02020603050405020304" pitchFamily="18" charset="0"/>
              </a:rPr>
              <a:t> gibi profesyonel redaksiyon ve düzenleme servislerini kullanın.</a:t>
            </a:r>
          </a:p>
          <a:p>
            <a:pPr algn="just">
              <a:lnSpc>
                <a:spcPct val="150000"/>
              </a:lnSpc>
            </a:pPr>
            <a:endParaRPr lang="tr-TR" dirty="0">
              <a:latin typeface="Times New Roman" panose="02020603050405020304" pitchFamily="18" charset="0"/>
              <a:cs typeface="Times New Roman" panose="02020603050405020304" pitchFamily="18" charset="0"/>
            </a:endParaRPr>
          </a:p>
          <a:p>
            <a:pPr algn="just">
              <a:lnSpc>
                <a:spcPct val="150000"/>
              </a:lnSpc>
            </a:pPr>
            <a:r>
              <a:rPr lang="tr-TR" dirty="0">
                <a:latin typeface="Times New Roman" panose="02020603050405020304" pitchFamily="18" charset="0"/>
                <a:cs typeface="Times New Roman" panose="02020603050405020304" pitchFamily="18" charset="0"/>
              </a:rPr>
              <a:t>7.Editörün adını kontrol edin. Gerekirse onaylamak için dergiyi arayın.</a:t>
            </a:r>
          </a:p>
        </p:txBody>
      </p:sp>
    </p:spTree>
    <p:extLst>
      <p:ext uri="{BB962C8B-B14F-4D97-AF65-F5344CB8AC3E}">
        <p14:creationId xmlns:p14="http://schemas.microsoft.com/office/powerpoint/2010/main" val="260002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6.12.2022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2</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9" name="Metin kutusu 8">
            <a:extLst>
              <a:ext uri="{FF2B5EF4-FFF2-40B4-BE49-F238E27FC236}">
                <a16:creationId xmlns:a16="http://schemas.microsoft.com/office/drawing/2014/main" id="{E5267CEF-483B-45AA-AD61-045273A5726F}"/>
              </a:ext>
            </a:extLst>
          </p:cNvPr>
          <p:cNvSpPr txBox="1"/>
          <p:nvPr/>
        </p:nvSpPr>
        <p:spPr>
          <a:xfrm>
            <a:off x="4594563" y="228600"/>
            <a:ext cx="3002873" cy="523220"/>
          </a:xfrm>
          <a:prstGeom prst="rect">
            <a:avLst/>
          </a:prstGeom>
          <a:noFill/>
        </p:spPr>
        <p:txBody>
          <a:bodyPr wrap="square">
            <a:spAutoFit/>
          </a:bodyPr>
          <a:lstStyle/>
          <a:p>
            <a:r>
              <a:rPr lang="tr-TR" sz="2800" b="1" dirty="0">
                <a:latin typeface="Times New Roman" panose="02020603050405020304" pitchFamily="18" charset="0"/>
                <a:cs typeface="Times New Roman" panose="02020603050405020304" pitchFamily="18" charset="0"/>
              </a:rPr>
              <a:t>ÖZET YAZIMI</a:t>
            </a:r>
          </a:p>
        </p:txBody>
      </p:sp>
      <p:sp>
        <p:nvSpPr>
          <p:cNvPr id="12" name="Metin kutusu 11">
            <a:extLst>
              <a:ext uri="{FF2B5EF4-FFF2-40B4-BE49-F238E27FC236}">
                <a16:creationId xmlns:a16="http://schemas.microsoft.com/office/drawing/2014/main" id="{F5CEF77D-A857-410D-93FA-AA07673C4E4A}"/>
              </a:ext>
            </a:extLst>
          </p:cNvPr>
          <p:cNvSpPr txBox="1"/>
          <p:nvPr/>
        </p:nvSpPr>
        <p:spPr>
          <a:xfrm>
            <a:off x="956569" y="1255231"/>
            <a:ext cx="9661124" cy="3268652"/>
          </a:xfrm>
          <a:prstGeom prst="rect">
            <a:avLst/>
          </a:prstGeom>
          <a:noFill/>
        </p:spPr>
        <p:txBody>
          <a:bodyPr wrap="square">
            <a:spAutoFit/>
          </a:bodyPr>
          <a:lstStyle/>
          <a:p>
            <a:pPr algn="just" fontAlgn="base">
              <a:lnSpc>
                <a:spcPct val="150000"/>
              </a:lnSpc>
            </a:pPr>
            <a:r>
              <a:rPr lang="tr-TR" sz="2000" b="0" i="0" dirty="0">
                <a:effectLst/>
                <a:latin typeface="Times New Roman" panose="02020603050405020304" pitchFamily="18" charset="0"/>
                <a:cs typeface="Times New Roman" panose="02020603050405020304" pitchFamily="18" charset="0"/>
              </a:rPr>
              <a:t>Bilimsel makalenin en önemli kısımlarından birisi </a:t>
            </a:r>
            <a:r>
              <a:rPr lang="tr-TR" sz="2000" b="1" i="0" dirty="0">
                <a:effectLst/>
                <a:latin typeface="Times New Roman" panose="02020603050405020304" pitchFamily="18" charset="0"/>
                <a:cs typeface="Times New Roman" panose="02020603050405020304" pitchFamily="18" charset="0"/>
              </a:rPr>
              <a:t>bilimsel makale özetidir</a:t>
            </a:r>
            <a:r>
              <a:rPr lang="tr-TR" sz="2000" b="0" i="0" dirty="0">
                <a:effectLst/>
                <a:latin typeface="Times New Roman" panose="02020603050405020304" pitchFamily="18" charset="0"/>
                <a:cs typeface="Times New Roman" panose="02020603050405020304" pitchFamily="18" charset="0"/>
              </a:rPr>
              <a:t>. Bu bölümü, makalenizin reklamı ya da vitrini olarak düşünebiliriz. Okuyucu önce bu kısmı görür beğenirse makalenin geri kalan kısmını okumak ister.</a:t>
            </a:r>
          </a:p>
          <a:p>
            <a:pPr algn="just" fontAlgn="base">
              <a:lnSpc>
                <a:spcPct val="150000"/>
              </a:lnSpc>
            </a:pPr>
            <a:endParaRPr lang="tr-TR" sz="2000" b="0" i="0" dirty="0">
              <a:effectLst/>
              <a:latin typeface="Times New Roman" panose="02020603050405020304" pitchFamily="18" charset="0"/>
              <a:cs typeface="Times New Roman" panose="02020603050405020304" pitchFamily="18" charset="0"/>
            </a:endParaRPr>
          </a:p>
          <a:p>
            <a:pPr algn="just" fontAlgn="base">
              <a:lnSpc>
                <a:spcPct val="150000"/>
              </a:lnSpc>
            </a:pPr>
            <a:r>
              <a:rPr lang="tr-TR" sz="2000" b="0" i="0" dirty="0">
                <a:effectLst/>
                <a:latin typeface="Times New Roman" panose="02020603050405020304" pitchFamily="18" charset="0"/>
                <a:cs typeface="Times New Roman" panose="02020603050405020304" pitchFamily="18" charset="0"/>
              </a:rPr>
              <a:t>Bilimsel makale özeti yazımı her ne kadar kolay gibi görünse de dikkat edilmesi gereken bir çok nokta bulunmaktadır. Bu noktalara göstereceğiniz özen, </a:t>
            </a:r>
            <a:r>
              <a:rPr lang="tr-TR" sz="2000" b="1"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bilimsel makalenizin kabulünden</a:t>
            </a:r>
            <a:r>
              <a:rPr lang="tr-TR" sz="2000" b="0" i="0" dirty="0">
                <a:effectLst/>
                <a:latin typeface="Times New Roman" panose="02020603050405020304" pitchFamily="18" charset="0"/>
                <a:cs typeface="Times New Roman" panose="02020603050405020304" pitchFamily="18" charset="0"/>
              </a:rPr>
              <a:t> diğer insanlara ulaşmasına kadar bir çok konuda rahat etmenizi sağlayacaktır.</a:t>
            </a:r>
          </a:p>
        </p:txBody>
      </p:sp>
    </p:spTree>
    <p:extLst>
      <p:ext uri="{BB962C8B-B14F-4D97-AF65-F5344CB8AC3E}">
        <p14:creationId xmlns:p14="http://schemas.microsoft.com/office/powerpoint/2010/main" val="2597201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aşlık 9">
            <a:extLst>
              <a:ext uri="{FF2B5EF4-FFF2-40B4-BE49-F238E27FC236}">
                <a16:creationId xmlns:a16="http://schemas.microsoft.com/office/drawing/2014/main" id="{C1F9E59E-679D-4B14-9E3C-5448E0832B07}"/>
              </a:ext>
            </a:extLst>
          </p:cNvPr>
          <p:cNvSpPr>
            <a:spLocks noGrp="1"/>
          </p:cNvSpPr>
          <p:nvPr>
            <p:ph type="title"/>
          </p:nvPr>
        </p:nvSpPr>
        <p:spPr/>
        <p:txBody>
          <a:bodyPr/>
          <a:lstStyle/>
          <a:p>
            <a:r>
              <a:rPr lang="tr-TR" dirty="0">
                <a:solidFill>
                  <a:srgbClr val="002060"/>
                </a:solidFill>
              </a:rPr>
              <a:t>Teşekkürler</a:t>
            </a:r>
            <a:endParaRPr lang="en-US" dirty="0">
              <a:solidFill>
                <a:srgbClr val="002060"/>
              </a:solidFill>
            </a:endParaRPr>
          </a:p>
        </p:txBody>
      </p:sp>
      <p:sp>
        <p:nvSpPr>
          <p:cNvPr id="11" name="Metin Yer Tutucusu 10">
            <a:extLst>
              <a:ext uri="{FF2B5EF4-FFF2-40B4-BE49-F238E27FC236}">
                <a16:creationId xmlns:a16="http://schemas.microsoft.com/office/drawing/2014/main" id="{BE61F8FF-26C8-482C-9F00-CADC6B92548A}"/>
              </a:ext>
            </a:extLst>
          </p:cNvPr>
          <p:cNvSpPr>
            <a:spLocks noGrp="1"/>
          </p:cNvSpPr>
          <p:nvPr>
            <p:ph type="body" idx="1"/>
          </p:nvPr>
        </p:nvSpPr>
        <p:spPr/>
        <p:txBody>
          <a:bodyPr>
            <a:normAutofit/>
          </a:bodyPr>
          <a:lstStyle/>
          <a:p>
            <a:r>
              <a:rPr lang="tr-TR" dirty="0">
                <a:solidFill>
                  <a:srgbClr val="0070C0"/>
                </a:solidFill>
              </a:rPr>
              <a:t>Samsun Üniversitesi </a:t>
            </a:r>
            <a:br>
              <a:rPr lang="tr-TR" dirty="0">
                <a:solidFill>
                  <a:srgbClr val="0070C0"/>
                </a:solidFill>
              </a:rPr>
            </a:br>
            <a:r>
              <a:rPr lang="tr-TR" dirty="0">
                <a:solidFill>
                  <a:srgbClr val="0070C0"/>
                </a:solidFill>
              </a:rPr>
              <a:t>Uzaktan Eğitim Uygulama ve Araştırma Merkezi</a:t>
            </a:r>
          </a:p>
          <a:p>
            <a:r>
              <a:rPr lang="tr-TR" dirty="0">
                <a:solidFill>
                  <a:srgbClr val="0070C0"/>
                </a:solidFill>
              </a:rPr>
              <a:t>Prof. Dr. Hüseyin DEMİR</a:t>
            </a:r>
            <a:br>
              <a:rPr lang="tr-TR" dirty="0">
                <a:solidFill>
                  <a:srgbClr val="0070C0"/>
                </a:solidFill>
              </a:rPr>
            </a:br>
            <a:r>
              <a:rPr lang="tr-TR" dirty="0">
                <a:solidFill>
                  <a:srgbClr val="0070C0"/>
                </a:solidFill>
              </a:rPr>
              <a:t>huseyin.demir</a:t>
            </a:r>
            <a:r>
              <a:rPr lang="tr-TR" dirty="0">
                <a:solidFill>
                  <a:srgbClr val="F49100"/>
                </a:solidFill>
                <a:hlinkClick r:id="rId2">
                  <a:extLst>
                    <a:ext uri="{A12FA001-AC4F-418D-AE19-62706E023703}">
                      <ahyp:hlinkClr xmlns:ahyp="http://schemas.microsoft.com/office/drawing/2018/hyperlinkcolor" val="tx"/>
                    </a:ext>
                  </a:extLst>
                </a:hlinkClick>
              </a:rPr>
              <a:t>@</a:t>
            </a:r>
            <a:r>
              <a:rPr lang="tr-TR" dirty="0">
                <a:solidFill>
                  <a:srgbClr val="0070C0"/>
                </a:solidFill>
                <a:hlinkClick r:id="rId2">
                  <a:extLst>
                    <a:ext uri="{A12FA001-AC4F-418D-AE19-62706E023703}">
                      <ahyp:hlinkClr xmlns:ahyp="http://schemas.microsoft.com/office/drawing/2018/hyperlinkcolor" val="tx"/>
                    </a:ext>
                  </a:extLst>
                </a:hlinkClick>
              </a:rPr>
              <a:t>samsun.edu.tr</a:t>
            </a:r>
            <a:r>
              <a:rPr lang="tr-TR" dirty="0">
                <a:solidFill>
                  <a:srgbClr val="0070C0"/>
                </a:solidFill>
              </a:rPr>
              <a:t> </a:t>
            </a:r>
            <a:endParaRPr lang="en-US" dirty="0">
              <a:solidFill>
                <a:srgbClr val="0070C0"/>
              </a:solidFill>
            </a:endParaRPr>
          </a:p>
        </p:txBody>
      </p:sp>
      <p:sp>
        <p:nvSpPr>
          <p:cNvPr id="8"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9E5BA8D7-10E4-440C-A5E2-F6E3D19DDD0E}" type="datetime1">
              <a:rPr lang="tr-TR" smtClean="0"/>
              <a:t>6.12.2022</a:t>
            </a:fld>
            <a:endParaRPr lang="en-US" dirty="0"/>
          </a:p>
        </p:txBody>
      </p:sp>
      <p:sp>
        <p:nvSpPr>
          <p:cNvPr id="9"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7" name="Slayt Numarası Yer Tutucusu 6">
            <a:extLst>
              <a:ext uri="{FF2B5EF4-FFF2-40B4-BE49-F238E27FC236}">
                <a16:creationId xmlns:a16="http://schemas.microsoft.com/office/drawing/2014/main" id="{B8BD67F2-589B-48BC-B925-D23E4F9D6425}"/>
              </a:ext>
            </a:extLst>
          </p:cNvPr>
          <p:cNvSpPr>
            <a:spLocks noGrp="1"/>
          </p:cNvSpPr>
          <p:nvPr>
            <p:ph type="sldNum" sz="quarter" idx="12"/>
          </p:nvPr>
        </p:nvSpPr>
        <p:spPr/>
        <p:txBody>
          <a:bodyPr>
            <a:normAutofit lnSpcReduction="10000"/>
          </a:bodyPr>
          <a:lstStyle/>
          <a:p>
            <a:fld id="{87D468D8-26F9-4F97-AB6F-1957610B0A44}" type="slidenum">
              <a:rPr lang="en-US" smtClean="0"/>
              <a:t>20</a:t>
            </a:fld>
            <a:endParaRPr lang="en-US"/>
          </a:p>
        </p:txBody>
      </p:sp>
      <p:pic>
        <p:nvPicPr>
          <p:cNvPr id="12" name="Resim 11">
            <a:extLst>
              <a:ext uri="{FF2B5EF4-FFF2-40B4-BE49-F238E27FC236}">
                <a16:creationId xmlns:a16="http://schemas.microsoft.com/office/drawing/2014/main" id="{B53C03A8-6173-4C46-BB96-1D80670C534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p:spPr>
      </p:pic>
    </p:spTree>
    <p:extLst>
      <p:ext uri="{BB962C8B-B14F-4D97-AF65-F5344CB8AC3E}">
        <p14:creationId xmlns:p14="http://schemas.microsoft.com/office/powerpoint/2010/main" val="3340172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6.12.2022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3</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6D6B0675-2326-4DC3-97DB-552696F093F8}"/>
              </a:ext>
            </a:extLst>
          </p:cNvPr>
          <p:cNvSpPr txBox="1"/>
          <p:nvPr/>
        </p:nvSpPr>
        <p:spPr>
          <a:xfrm>
            <a:off x="259396" y="97473"/>
            <a:ext cx="10875648" cy="6038641"/>
          </a:xfrm>
          <a:prstGeom prst="rect">
            <a:avLst/>
          </a:prstGeom>
          <a:noFill/>
        </p:spPr>
        <p:txBody>
          <a:bodyPr wrap="square">
            <a:spAutoFit/>
          </a:bodyPr>
          <a:lstStyle/>
          <a:p>
            <a:pPr algn="just" fontAlgn="base">
              <a:lnSpc>
                <a:spcPct val="150000"/>
              </a:lnSpc>
            </a:pPr>
            <a:r>
              <a:rPr lang="tr-TR" sz="2000" b="1" i="0" dirty="0">
                <a:solidFill>
                  <a:srgbClr val="444444"/>
                </a:solidFill>
                <a:effectLst/>
                <a:latin typeface="Times New Roman" panose="02020603050405020304" pitchFamily="18" charset="0"/>
                <a:cs typeface="Times New Roman" panose="02020603050405020304" pitchFamily="18" charset="0"/>
              </a:rPr>
              <a:t>Bir makalenin özetini çıkarma</a:t>
            </a:r>
            <a:r>
              <a:rPr lang="tr-TR" sz="2000" b="0" i="0" dirty="0">
                <a:solidFill>
                  <a:srgbClr val="444444"/>
                </a:solidFill>
                <a:effectLst/>
                <a:latin typeface="Times New Roman" panose="02020603050405020304" pitchFamily="18" charset="0"/>
                <a:cs typeface="Times New Roman" panose="02020603050405020304" pitchFamily="18" charset="0"/>
              </a:rPr>
              <a:t> noktasında dikkat edilmesi gereken konular şunlardır:</a:t>
            </a:r>
          </a:p>
          <a:p>
            <a:pPr algn="just" fontAlgn="base">
              <a:lnSpc>
                <a:spcPct val="150000"/>
              </a:lnSpc>
              <a:buFont typeface="Arial" panose="020B0604020202020204" pitchFamily="34" charset="0"/>
              <a:buChar char="•"/>
            </a:pPr>
            <a:r>
              <a:rPr lang="tr-TR" sz="2000" b="0" i="0" dirty="0">
                <a:solidFill>
                  <a:srgbClr val="444444"/>
                </a:solidFill>
                <a:effectLst/>
                <a:latin typeface="Times New Roman" panose="02020603050405020304" pitchFamily="18" charset="0"/>
                <a:cs typeface="Times New Roman" panose="02020603050405020304" pitchFamily="18" charset="0"/>
              </a:rPr>
              <a:t>Özet kısmı çalışmanın ilk bölümünü oluşturmaktadır. Buna rağmen çalışmanın kısa bir derlemesi olduğundan en son yazılması uygun görülmektedir.</a:t>
            </a:r>
          </a:p>
          <a:p>
            <a:pPr algn="just" fontAlgn="base">
              <a:lnSpc>
                <a:spcPct val="150000"/>
              </a:lnSpc>
              <a:buFont typeface="Arial" panose="020B0604020202020204" pitchFamily="34" charset="0"/>
              <a:buChar char="•"/>
            </a:pPr>
            <a:r>
              <a:rPr lang="tr-TR" sz="2000" b="0" i="0" dirty="0">
                <a:solidFill>
                  <a:srgbClr val="444444"/>
                </a:solidFill>
                <a:effectLst/>
                <a:latin typeface="Times New Roman" panose="02020603050405020304" pitchFamily="18" charset="0"/>
                <a:cs typeface="Times New Roman" panose="02020603050405020304" pitchFamily="18" charset="0"/>
              </a:rPr>
              <a:t>Söz konusu bölümü oluştururken belirli bir sırayla ilerlemek kolaylık sağlamaktadır. Ayrıca anahtar kelimeler ve cümleler çalışmanın bölümlerinden sırayla seçilirlerse ortaya düzenli bir özet çıkmaktadır.</a:t>
            </a:r>
          </a:p>
          <a:p>
            <a:pPr algn="just" fontAlgn="base">
              <a:lnSpc>
                <a:spcPct val="150000"/>
              </a:lnSpc>
              <a:buFont typeface="Arial" panose="020B0604020202020204" pitchFamily="34" charset="0"/>
              <a:buChar char="•"/>
            </a:pPr>
            <a:r>
              <a:rPr lang="tr-TR" sz="2000" b="0" i="0" dirty="0">
                <a:solidFill>
                  <a:srgbClr val="444444"/>
                </a:solidFill>
                <a:effectLst/>
                <a:latin typeface="Times New Roman" panose="02020603050405020304" pitchFamily="18" charset="0"/>
                <a:cs typeface="Times New Roman" panose="02020603050405020304" pitchFamily="18" charset="0"/>
              </a:rPr>
              <a:t>Özet kısmı, farklı bölümlerden alınan bilgilerin birleştirilmesiyle oluştuğundan bağlama ifadeleri doğru ve etkili kullanılmalıdır.</a:t>
            </a:r>
          </a:p>
          <a:p>
            <a:pPr algn="just" fontAlgn="base">
              <a:lnSpc>
                <a:spcPct val="150000"/>
              </a:lnSpc>
              <a:buFont typeface="Arial" panose="020B0604020202020204" pitchFamily="34" charset="0"/>
              <a:buChar char="•"/>
            </a:pPr>
            <a:r>
              <a:rPr lang="tr-TR" sz="2000" b="0" i="0" dirty="0">
                <a:solidFill>
                  <a:srgbClr val="444444"/>
                </a:solidFill>
                <a:effectLst/>
                <a:latin typeface="Times New Roman" panose="02020603050405020304" pitchFamily="18" charset="0"/>
                <a:cs typeface="Times New Roman" panose="02020603050405020304" pitchFamily="18" charset="0"/>
              </a:rPr>
              <a:t>Bu bölümü yazarken; “ulaşıldı”, “varıldı” gibi pasif cümle yapıları kullanmaya özen gösterilmelidir. Bununla birlikte zaman zaman “yaptık”, “vardık” gibi aktif cümleler de kullanılabilmektedir.</a:t>
            </a:r>
          </a:p>
          <a:p>
            <a:pPr algn="just" fontAlgn="base">
              <a:lnSpc>
                <a:spcPct val="150000"/>
              </a:lnSpc>
              <a:buFont typeface="Arial" panose="020B0604020202020204" pitchFamily="34" charset="0"/>
              <a:buChar char="•"/>
            </a:pPr>
            <a:r>
              <a:rPr lang="tr-TR" sz="2000" b="0" i="0" dirty="0">
                <a:solidFill>
                  <a:srgbClr val="444444"/>
                </a:solidFill>
                <a:effectLst/>
                <a:latin typeface="Times New Roman" panose="02020603050405020304" pitchFamily="18" charset="0"/>
                <a:cs typeface="Times New Roman" panose="02020603050405020304" pitchFamily="18" charset="0"/>
              </a:rPr>
              <a:t>Özet yazılırken, “geçmiş zaman” kullanmaya özen gösterilmelidir ve girintisi olmayan tek bir paragraf şeklinde biçimlendirilmelidir.</a:t>
            </a:r>
          </a:p>
          <a:p>
            <a:pPr algn="just" fontAlgn="base">
              <a:lnSpc>
                <a:spcPct val="150000"/>
              </a:lnSpc>
              <a:buFont typeface="Arial" panose="020B0604020202020204" pitchFamily="34" charset="0"/>
              <a:buChar char="•"/>
            </a:pPr>
            <a:r>
              <a:rPr lang="tr-TR" sz="2000" b="0" i="0" dirty="0">
                <a:solidFill>
                  <a:srgbClr val="444444"/>
                </a:solidFill>
                <a:effectLst/>
                <a:latin typeface="Times New Roman" panose="02020603050405020304" pitchFamily="18" charset="0"/>
                <a:cs typeface="Times New Roman" panose="02020603050405020304" pitchFamily="18" charset="0"/>
              </a:rPr>
              <a:t>Özetin son kısmında yapılan çalışmadan elde edilen sonuçlar paylaşılmalı, uygulama yöntemlerinden kısaca söz edilmelidir. Bununla birlikte ek araştırmalara değinilebilmektedir.</a:t>
            </a:r>
          </a:p>
        </p:txBody>
      </p:sp>
    </p:spTree>
    <p:extLst>
      <p:ext uri="{BB962C8B-B14F-4D97-AF65-F5344CB8AC3E}">
        <p14:creationId xmlns:p14="http://schemas.microsoft.com/office/powerpoint/2010/main" val="1940990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6.12.2022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4</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54C132AB-951F-4646-B7BB-928EFE4FDF1F}"/>
              </a:ext>
            </a:extLst>
          </p:cNvPr>
          <p:cNvSpPr txBox="1"/>
          <p:nvPr/>
        </p:nvSpPr>
        <p:spPr>
          <a:xfrm>
            <a:off x="390617" y="328409"/>
            <a:ext cx="10422385" cy="4653646"/>
          </a:xfrm>
          <a:prstGeom prst="rect">
            <a:avLst/>
          </a:prstGeom>
          <a:noFill/>
        </p:spPr>
        <p:txBody>
          <a:bodyPr wrap="square">
            <a:spAutoFit/>
          </a:bodyPr>
          <a:lstStyle/>
          <a:p>
            <a:pPr algn="just" fontAlgn="base">
              <a:lnSpc>
                <a:spcPct val="150000"/>
              </a:lnSpc>
            </a:pPr>
            <a:r>
              <a:rPr lang="tr-TR" sz="2000" b="1" i="0" dirty="0">
                <a:solidFill>
                  <a:srgbClr val="232323"/>
                </a:solidFill>
                <a:effectLst/>
                <a:latin typeface="Times New Roman" panose="02020603050405020304" pitchFamily="18" charset="0"/>
                <a:cs typeface="Times New Roman" panose="02020603050405020304" pitchFamily="18" charset="0"/>
              </a:rPr>
              <a:t>Makale Özeti Kaç Kelime Olmalı?</a:t>
            </a:r>
          </a:p>
          <a:p>
            <a:pPr algn="just" fontAlgn="base">
              <a:lnSpc>
                <a:spcPct val="150000"/>
              </a:lnSpc>
            </a:pPr>
            <a:r>
              <a:rPr lang="tr-TR" sz="2000" b="1" i="0" dirty="0">
                <a:solidFill>
                  <a:srgbClr val="444444"/>
                </a:solidFill>
                <a:effectLst/>
                <a:latin typeface="Times New Roman" panose="02020603050405020304" pitchFamily="18" charset="0"/>
                <a:cs typeface="Times New Roman" panose="02020603050405020304" pitchFamily="18" charset="0"/>
              </a:rPr>
              <a:t>Akademik makale özeti</a:t>
            </a:r>
            <a:r>
              <a:rPr lang="tr-TR" sz="2000" b="0" i="0" dirty="0">
                <a:solidFill>
                  <a:srgbClr val="444444"/>
                </a:solidFill>
                <a:effectLst/>
                <a:latin typeface="Times New Roman" panose="02020603050405020304" pitchFamily="18" charset="0"/>
                <a:cs typeface="Times New Roman" panose="02020603050405020304" pitchFamily="18" charset="0"/>
              </a:rPr>
              <a:t>, genel olarak 300 kelimeden oluşmaktadır. Özet bölümü olabilecek en az kelime ile en önemli bilgileri ifade etme becerisi olarak düşünülmelidir. Bununla birlikte makale özetinin türüne bağlı olarak kelime sayısı değişiklik göstermektedir. Genel bir sınıflandırma yapıldığında dört çeşit özet bulunmaktadır.</a:t>
            </a:r>
          </a:p>
          <a:p>
            <a:pPr algn="just" fontAlgn="base">
              <a:lnSpc>
                <a:spcPct val="150000"/>
              </a:lnSpc>
            </a:pPr>
            <a:r>
              <a:rPr lang="tr-TR" sz="2000" b="1" i="0" dirty="0">
                <a:solidFill>
                  <a:srgbClr val="444444"/>
                </a:solidFill>
                <a:effectLst/>
                <a:latin typeface="Times New Roman" panose="02020603050405020304" pitchFamily="18" charset="0"/>
                <a:cs typeface="Times New Roman" panose="02020603050405020304" pitchFamily="18" charset="0"/>
              </a:rPr>
              <a:t>1- Eleştirel Özet</a:t>
            </a:r>
          </a:p>
          <a:p>
            <a:pPr algn="just" fontAlgn="base">
              <a:lnSpc>
                <a:spcPct val="150000"/>
              </a:lnSpc>
            </a:pPr>
            <a:r>
              <a:rPr lang="tr-TR" sz="2000" b="0" i="0" dirty="0">
                <a:solidFill>
                  <a:srgbClr val="444444"/>
                </a:solidFill>
                <a:effectLst/>
                <a:latin typeface="Times New Roman" panose="02020603050405020304" pitchFamily="18" charset="0"/>
                <a:cs typeface="Times New Roman" panose="02020603050405020304" pitchFamily="18" charset="0"/>
              </a:rPr>
              <a:t>Bu tür elde edilen ana bulguların yanı sıra çalışmanın geçerliği ve güvenilirliği, bütünlüğü ve düzeni gibi konularda da bilgi vermektedir. Bu özet türünde araştırmacı, aynı konuda yazılmış diğer çalışmalar ile bir karşılaştırma yapmaktadır. Bu çeşit 400-500 kelime civarında oluşturulabilmekte ve nadir kullanılmaktadır.</a:t>
            </a:r>
          </a:p>
        </p:txBody>
      </p:sp>
    </p:spTree>
    <p:extLst>
      <p:ext uri="{BB962C8B-B14F-4D97-AF65-F5344CB8AC3E}">
        <p14:creationId xmlns:p14="http://schemas.microsoft.com/office/powerpoint/2010/main" val="119937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6.12.2022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5</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53D16C1C-09F0-4F91-88D7-10630829EBF6}"/>
              </a:ext>
            </a:extLst>
          </p:cNvPr>
          <p:cNvSpPr txBox="1"/>
          <p:nvPr/>
        </p:nvSpPr>
        <p:spPr>
          <a:xfrm>
            <a:off x="466029" y="409679"/>
            <a:ext cx="10669015" cy="6038641"/>
          </a:xfrm>
          <a:prstGeom prst="rect">
            <a:avLst/>
          </a:prstGeom>
          <a:noFill/>
        </p:spPr>
        <p:txBody>
          <a:bodyPr wrap="square">
            <a:spAutoFit/>
          </a:bodyPr>
          <a:lstStyle/>
          <a:p>
            <a:pPr algn="just" fontAlgn="base">
              <a:lnSpc>
                <a:spcPct val="150000"/>
              </a:lnSpc>
            </a:pPr>
            <a:r>
              <a:rPr lang="tr-TR" sz="2000" b="1" i="0" dirty="0">
                <a:solidFill>
                  <a:srgbClr val="444444"/>
                </a:solidFill>
                <a:effectLst/>
                <a:latin typeface="Times New Roman" panose="02020603050405020304" pitchFamily="18" charset="0"/>
                <a:cs typeface="Times New Roman" panose="02020603050405020304" pitchFamily="18" charset="0"/>
              </a:rPr>
              <a:t>2- Açıklayıcı Özet</a:t>
            </a:r>
            <a:endParaRPr lang="tr-TR" sz="2000" b="0" i="0" dirty="0">
              <a:solidFill>
                <a:srgbClr val="444444"/>
              </a:solidFill>
              <a:effectLst/>
              <a:latin typeface="Times New Roman" panose="02020603050405020304" pitchFamily="18" charset="0"/>
              <a:cs typeface="Times New Roman" panose="02020603050405020304" pitchFamily="18" charset="0"/>
            </a:endParaRPr>
          </a:p>
          <a:p>
            <a:pPr algn="just" fontAlgn="base">
              <a:lnSpc>
                <a:spcPct val="150000"/>
              </a:lnSpc>
            </a:pPr>
            <a:r>
              <a:rPr lang="tr-TR" sz="2000" b="1" i="0" dirty="0">
                <a:solidFill>
                  <a:srgbClr val="444444"/>
                </a:solidFill>
                <a:effectLst/>
                <a:latin typeface="Times New Roman" panose="02020603050405020304" pitchFamily="18" charset="0"/>
                <a:cs typeface="Times New Roman" panose="02020603050405020304" pitchFamily="18" charset="0"/>
              </a:rPr>
              <a:t>Bilimsel makale özeti</a:t>
            </a:r>
            <a:r>
              <a:rPr lang="tr-TR" sz="2000" b="0" i="0" dirty="0">
                <a:solidFill>
                  <a:srgbClr val="444444"/>
                </a:solidFill>
                <a:effectLst/>
                <a:latin typeface="Times New Roman" panose="02020603050405020304" pitchFamily="18" charset="0"/>
                <a:cs typeface="Times New Roman" panose="02020603050405020304" pitchFamily="18" charset="0"/>
              </a:rPr>
              <a:t> türlerinden bir diğeri açıklayıcı özettir. Bu tür yapılan çalışmayla ilgili herhangi bir yargıda bulunmamakta, yalnızca çalışmada elde edilen bilgi türünü belirtmektedir. Açıklayıcı özette anahtar kelimeler kullanılmaktadır ve araştırmanın amacını ve kapsamını içerebilmektedir. Tanımlayıcı özetler genellikle 100 kelime veya daha az olmaktadır.</a:t>
            </a:r>
          </a:p>
          <a:p>
            <a:pPr algn="just" fontAlgn="base">
              <a:lnSpc>
                <a:spcPct val="150000"/>
              </a:lnSpc>
            </a:pPr>
            <a:r>
              <a:rPr lang="tr-TR" sz="2000" b="1" i="0" dirty="0">
                <a:solidFill>
                  <a:srgbClr val="444444"/>
                </a:solidFill>
                <a:effectLst/>
                <a:latin typeface="Times New Roman" panose="02020603050405020304" pitchFamily="18" charset="0"/>
                <a:cs typeface="Times New Roman" panose="02020603050405020304" pitchFamily="18" charset="0"/>
              </a:rPr>
              <a:t>3- Bilgilendirici Özet</a:t>
            </a:r>
            <a:endParaRPr lang="tr-TR" sz="2000" b="0" i="0" dirty="0">
              <a:solidFill>
                <a:srgbClr val="444444"/>
              </a:solidFill>
              <a:effectLst/>
              <a:latin typeface="Times New Roman" panose="02020603050405020304" pitchFamily="18" charset="0"/>
              <a:cs typeface="Times New Roman" panose="02020603050405020304" pitchFamily="18" charset="0"/>
            </a:endParaRPr>
          </a:p>
          <a:p>
            <a:pPr algn="just" fontAlgn="base">
              <a:lnSpc>
                <a:spcPct val="150000"/>
              </a:lnSpc>
            </a:pPr>
            <a:r>
              <a:rPr lang="tr-TR" sz="2000" b="0" i="0" dirty="0">
                <a:solidFill>
                  <a:srgbClr val="444444"/>
                </a:solidFill>
                <a:effectLst/>
                <a:latin typeface="Times New Roman" panose="02020603050405020304" pitchFamily="18" charset="0"/>
                <a:cs typeface="Times New Roman" panose="02020603050405020304" pitchFamily="18" charset="0"/>
              </a:rPr>
              <a:t>Bilgilendirici özet başta söylediğimiz gibi vitrin görevi gören türdür. Çalışmadaki tüm bulgular ve kanıtlar kısaca sunulmakta ve açıklanmaktadır. Araştırmacının önerilerini de içeren bu türde kelime sayısı genellikle 300’ü geçmemektedir. Ancak kelime sayısının araştırma alanına göre değişebileceği bilinmelidir.</a:t>
            </a:r>
          </a:p>
          <a:p>
            <a:pPr algn="just" fontAlgn="base">
              <a:lnSpc>
                <a:spcPct val="150000"/>
              </a:lnSpc>
            </a:pPr>
            <a:r>
              <a:rPr lang="tr-TR" sz="2000" b="1" i="0" dirty="0">
                <a:solidFill>
                  <a:srgbClr val="444444"/>
                </a:solidFill>
                <a:effectLst/>
                <a:latin typeface="Times New Roman" panose="02020603050405020304" pitchFamily="18" charset="0"/>
                <a:cs typeface="Times New Roman" panose="02020603050405020304" pitchFamily="18" charset="0"/>
              </a:rPr>
              <a:t>4- Vurgulayıcı Özet</a:t>
            </a:r>
            <a:endParaRPr lang="tr-TR" sz="2000" b="0" i="0" dirty="0">
              <a:solidFill>
                <a:srgbClr val="444444"/>
              </a:solidFill>
              <a:effectLst/>
              <a:latin typeface="Times New Roman" panose="02020603050405020304" pitchFamily="18" charset="0"/>
              <a:cs typeface="Times New Roman" panose="02020603050405020304" pitchFamily="18" charset="0"/>
            </a:endParaRPr>
          </a:p>
          <a:p>
            <a:pPr algn="just" fontAlgn="base">
              <a:lnSpc>
                <a:spcPct val="150000"/>
              </a:lnSpc>
            </a:pPr>
            <a:r>
              <a:rPr lang="tr-TR" sz="2000" b="0" i="0" dirty="0">
                <a:solidFill>
                  <a:srgbClr val="444444"/>
                </a:solidFill>
                <a:effectLst/>
                <a:latin typeface="Times New Roman" panose="02020603050405020304" pitchFamily="18" charset="0"/>
                <a:cs typeface="Times New Roman" panose="02020603050405020304" pitchFamily="18" charset="0"/>
              </a:rPr>
              <a:t>Konuya ilgi çekmek adına eksik ifadeler kullanılarak bilinçli olarak vurgulanan özel bir türdür. Gerçek bir özet olarak görülmediğinden akademik yazılarda çok nadir kullanılmaktadır</a:t>
            </a:r>
          </a:p>
        </p:txBody>
      </p:sp>
    </p:spTree>
    <p:extLst>
      <p:ext uri="{BB962C8B-B14F-4D97-AF65-F5344CB8AC3E}">
        <p14:creationId xmlns:p14="http://schemas.microsoft.com/office/powerpoint/2010/main" val="9928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6.12.2022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6</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FFD57B49-2E6E-485C-A77D-ED773ECA2D8D}"/>
              </a:ext>
            </a:extLst>
          </p:cNvPr>
          <p:cNvSpPr txBox="1"/>
          <p:nvPr/>
        </p:nvSpPr>
        <p:spPr>
          <a:xfrm>
            <a:off x="182708" y="178847"/>
            <a:ext cx="10952336" cy="6592639"/>
          </a:xfrm>
          <a:prstGeom prst="rect">
            <a:avLst/>
          </a:prstGeom>
          <a:noFill/>
        </p:spPr>
        <p:txBody>
          <a:bodyPr wrap="square">
            <a:spAutoFit/>
          </a:bodyPr>
          <a:lstStyle/>
          <a:p>
            <a:pPr algn="just" fontAlgn="base">
              <a:lnSpc>
                <a:spcPct val="150000"/>
              </a:lnSpc>
            </a:pPr>
            <a:r>
              <a:rPr lang="tr-TR" sz="2400" b="1" i="0" dirty="0">
                <a:solidFill>
                  <a:srgbClr val="232323"/>
                </a:solidFill>
                <a:effectLst/>
                <a:latin typeface="Times New Roman" panose="02020603050405020304" pitchFamily="18" charset="0"/>
                <a:cs typeface="Times New Roman" panose="02020603050405020304" pitchFamily="18" charset="0"/>
              </a:rPr>
              <a:t>Makale Özetinde Ne Olmalı?</a:t>
            </a:r>
          </a:p>
          <a:p>
            <a:pPr algn="just" fontAlgn="base">
              <a:lnSpc>
                <a:spcPct val="150000"/>
              </a:lnSpc>
            </a:pPr>
            <a:r>
              <a:rPr lang="tr-TR" sz="2000" b="1" i="0" dirty="0">
                <a:solidFill>
                  <a:srgbClr val="444444"/>
                </a:solidFill>
                <a:effectLst/>
                <a:latin typeface="Times New Roman" panose="02020603050405020304" pitchFamily="18" charset="0"/>
                <a:cs typeface="Times New Roman" panose="02020603050405020304" pitchFamily="18" charset="0"/>
              </a:rPr>
              <a:t>Makale özeti çıkarma,</a:t>
            </a:r>
            <a:r>
              <a:rPr lang="tr-TR" sz="2000" b="0" i="0" dirty="0">
                <a:solidFill>
                  <a:srgbClr val="444444"/>
                </a:solidFill>
                <a:effectLst/>
                <a:latin typeface="Times New Roman" panose="02020603050405020304" pitchFamily="18" charset="0"/>
                <a:cs typeface="Times New Roman" panose="02020603050405020304" pitchFamily="18" charset="0"/>
              </a:rPr>
              <a:t> temel olarak şunları içermelidir:</a:t>
            </a:r>
          </a:p>
          <a:p>
            <a:pPr algn="just" fontAlgn="base">
              <a:lnSpc>
                <a:spcPct val="150000"/>
              </a:lnSpc>
              <a:buFont typeface="Arial" panose="020B0604020202020204" pitchFamily="34" charset="0"/>
              <a:buChar char="•"/>
            </a:pPr>
            <a:r>
              <a:rPr lang="tr-TR" sz="2000" b="1" i="0" dirty="0">
                <a:solidFill>
                  <a:srgbClr val="444444"/>
                </a:solidFill>
                <a:effectLst/>
                <a:latin typeface="Times New Roman" panose="02020603050405020304" pitchFamily="18" charset="0"/>
                <a:cs typeface="Times New Roman" panose="02020603050405020304" pitchFamily="18" charset="0"/>
              </a:rPr>
              <a:t>Çalışılan konu ve çalışma konusunun problemleri.</a:t>
            </a:r>
            <a:endParaRPr lang="tr-TR" sz="2000" b="0" i="0" dirty="0">
              <a:solidFill>
                <a:srgbClr val="444444"/>
              </a:solidFill>
              <a:effectLst/>
              <a:latin typeface="Times New Roman" panose="02020603050405020304" pitchFamily="18" charset="0"/>
              <a:cs typeface="Times New Roman" panose="02020603050405020304" pitchFamily="18" charset="0"/>
            </a:endParaRPr>
          </a:p>
          <a:p>
            <a:pPr algn="just" fontAlgn="base">
              <a:lnSpc>
                <a:spcPct val="150000"/>
              </a:lnSpc>
            </a:pPr>
            <a:r>
              <a:rPr lang="tr-TR" sz="2000" b="0" i="0" dirty="0">
                <a:solidFill>
                  <a:srgbClr val="444444"/>
                </a:solidFill>
                <a:effectLst/>
                <a:latin typeface="Times New Roman" panose="02020603050405020304" pitchFamily="18" charset="0"/>
                <a:cs typeface="Times New Roman" panose="02020603050405020304" pitchFamily="18" charset="0"/>
              </a:rPr>
              <a:t>Her araştırma bir problemden yola çıktığından özet konusunda ilk olarak ele alınması gereken, araştırmanın problemidir. Problem açıklanırken, o problemin seçilme nedenine değinerek problemin amacından bahsetmeye zemin hazırlanabilmektedir.</a:t>
            </a:r>
          </a:p>
          <a:p>
            <a:pPr algn="just" fontAlgn="base">
              <a:lnSpc>
                <a:spcPct val="150000"/>
              </a:lnSpc>
              <a:buFont typeface="Arial" panose="020B0604020202020204" pitchFamily="34" charset="0"/>
              <a:buChar char="•"/>
            </a:pPr>
            <a:r>
              <a:rPr lang="tr-TR" sz="2000" b="1" i="0" dirty="0">
                <a:solidFill>
                  <a:srgbClr val="444444"/>
                </a:solidFill>
                <a:effectLst/>
                <a:latin typeface="Times New Roman" panose="02020603050405020304" pitchFamily="18" charset="0"/>
                <a:cs typeface="Times New Roman" panose="02020603050405020304" pitchFamily="18" charset="0"/>
              </a:rPr>
              <a:t>Araştırmanın genel amacı ve temel planı.</a:t>
            </a:r>
            <a:endParaRPr lang="tr-TR" sz="2000" b="0" i="0" dirty="0">
              <a:solidFill>
                <a:srgbClr val="444444"/>
              </a:solidFill>
              <a:effectLst/>
              <a:latin typeface="Times New Roman" panose="02020603050405020304" pitchFamily="18" charset="0"/>
              <a:cs typeface="Times New Roman" panose="02020603050405020304" pitchFamily="18" charset="0"/>
            </a:endParaRPr>
          </a:p>
          <a:p>
            <a:pPr algn="just" fontAlgn="base">
              <a:lnSpc>
                <a:spcPct val="150000"/>
              </a:lnSpc>
            </a:pPr>
            <a:r>
              <a:rPr lang="tr-TR" sz="2000" b="0" i="0" dirty="0">
                <a:solidFill>
                  <a:srgbClr val="444444"/>
                </a:solidFill>
                <a:effectLst/>
                <a:latin typeface="Times New Roman" panose="02020603050405020304" pitchFamily="18" charset="0"/>
                <a:cs typeface="Times New Roman" panose="02020603050405020304" pitchFamily="18" charset="0"/>
              </a:rPr>
              <a:t>Araştırmanın ne amaçla gerçekleştirildiği açık ve net bir şekilde ifade edilmelidir. Amaca giden yolda kullanılan yöntem ve analizlerden bahsedilmelidir. Böylelikle araştırmanın temel planı da ortaya koyulmuş olacaktır.</a:t>
            </a:r>
          </a:p>
          <a:p>
            <a:pPr algn="just" fontAlgn="base">
              <a:lnSpc>
                <a:spcPct val="150000"/>
              </a:lnSpc>
              <a:buFont typeface="Arial" panose="020B0604020202020204" pitchFamily="34" charset="0"/>
              <a:buChar char="•"/>
            </a:pPr>
            <a:r>
              <a:rPr lang="tr-TR" sz="2000" b="1" i="0" dirty="0">
                <a:solidFill>
                  <a:srgbClr val="444444"/>
                </a:solidFill>
                <a:effectLst/>
                <a:latin typeface="Times New Roman" panose="02020603050405020304" pitchFamily="18" charset="0"/>
                <a:cs typeface="Times New Roman" panose="02020603050405020304" pitchFamily="18" charset="0"/>
              </a:rPr>
              <a:t>Araştırma sonucunda yapılan analizlerden ulaşılan bulgular ve ortaya çıkan sonuçlar.</a:t>
            </a:r>
            <a:endParaRPr lang="tr-TR" sz="2000" b="0" i="0" dirty="0">
              <a:solidFill>
                <a:srgbClr val="444444"/>
              </a:solidFill>
              <a:effectLst/>
              <a:latin typeface="Times New Roman" panose="02020603050405020304" pitchFamily="18" charset="0"/>
              <a:cs typeface="Times New Roman" panose="02020603050405020304" pitchFamily="18" charset="0"/>
            </a:endParaRPr>
          </a:p>
          <a:p>
            <a:pPr algn="just" fontAlgn="base">
              <a:lnSpc>
                <a:spcPct val="150000"/>
              </a:lnSpc>
            </a:pPr>
            <a:r>
              <a:rPr lang="tr-TR" sz="2000" b="1" i="0" dirty="0">
                <a:solidFill>
                  <a:srgbClr val="444444"/>
                </a:solidFill>
                <a:effectLst/>
                <a:latin typeface="Times New Roman" panose="02020603050405020304" pitchFamily="18" charset="0"/>
                <a:cs typeface="Times New Roman" panose="02020603050405020304" pitchFamily="18" charset="0"/>
              </a:rPr>
              <a:t>Bilimsel bir makale özeti</a:t>
            </a:r>
            <a:r>
              <a:rPr lang="tr-TR" sz="2000" b="0" i="0" dirty="0">
                <a:solidFill>
                  <a:srgbClr val="444444"/>
                </a:solidFill>
                <a:effectLst/>
                <a:latin typeface="Times New Roman" panose="02020603050405020304" pitchFamily="18" charset="0"/>
                <a:cs typeface="Times New Roman" panose="02020603050405020304" pitchFamily="18" charset="0"/>
              </a:rPr>
              <a:t>, mutlaka ulaşılan sonuçlardan bahsetmelidir. Çalışmada araştırma sonuçlarına nasıl ulaşıldığının ve sonuçların ne anlama geldiğinin açıklamasının bulunduğu belirtilmelidir. Yapılan araştırmanın önemi ve literatüre katkısı hakkında kısa bir cümleyle özet sonlandırılabilmektedir.</a:t>
            </a:r>
          </a:p>
        </p:txBody>
      </p:sp>
    </p:spTree>
    <p:extLst>
      <p:ext uri="{BB962C8B-B14F-4D97-AF65-F5344CB8AC3E}">
        <p14:creationId xmlns:p14="http://schemas.microsoft.com/office/powerpoint/2010/main" val="254695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6.12.2022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7</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CE5415A6-3309-485F-8335-1AE78D0CECE1}"/>
              </a:ext>
            </a:extLst>
          </p:cNvPr>
          <p:cNvSpPr txBox="1"/>
          <p:nvPr/>
        </p:nvSpPr>
        <p:spPr>
          <a:xfrm>
            <a:off x="623011" y="694146"/>
            <a:ext cx="10620139" cy="3730317"/>
          </a:xfrm>
          <a:prstGeom prst="rect">
            <a:avLst/>
          </a:prstGeom>
          <a:noFill/>
        </p:spPr>
        <p:txBody>
          <a:bodyPr wrap="square">
            <a:spAutoFit/>
          </a:bodyPr>
          <a:lstStyle/>
          <a:p>
            <a:pPr algn="just" fontAlgn="base">
              <a:lnSpc>
                <a:spcPct val="150000"/>
              </a:lnSpc>
            </a:pPr>
            <a:r>
              <a:rPr lang="tr-TR" sz="2000" b="1" i="0" dirty="0">
                <a:solidFill>
                  <a:srgbClr val="000000"/>
                </a:solidFill>
                <a:effectLst/>
                <a:latin typeface="Times New Roman" panose="02020603050405020304" pitchFamily="18" charset="0"/>
                <a:cs typeface="Times New Roman" panose="02020603050405020304" pitchFamily="18" charset="0"/>
              </a:rPr>
              <a:t>Bilimsel makale özetinde olmaması gerekenler</a:t>
            </a:r>
          </a:p>
          <a:p>
            <a:pPr algn="just" fontAlgn="base">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Uzun temel veya bağlamsal bilgiler</a:t>
            </a:r>
          </a:p>
          <a:p>
            <a:pPr algn="just" fontAlgn="base">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Gereksiz ifadeler, gereksiz zarflar ve sıfatlar ve tekrarlanan bilgiler</a:t>
            </a:r>
          </a:p>
          <a:p>
            <a:pPr algn="just" fontAlgn="base">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Genel ve özel kısaltmalar</a:t>
            </a:r>
          </a:p>
          <a:p>
            <a:pPr algn="just" fontAlgn="base">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Diğer kaynaklara atıflar (“şu anki araştırmalar şunu gösteriyor…” “çalışmalar gösteriyor ki… ” vb.)</a:t>
            </a:r>
          </a:p>
          <a:p>
            <a:pPr algn="just" fontAlgn="base">
              <a:lnSpc>
                <a:spcPct val="150000"/>
              </a:lnSpc>
              <a:buFont typeface="Arial" panose="020B0604020202020204" pitchFamily="34" charset="0"/>
              <a:buChar char="•"/>
            </a:pPr>
            <a:r>
              <a:rPr lang="tr-TR" sz="2000" b="0" i="0" dirty="0" err="1">
                <a:solidFill>
                  <a:srgbClr val="000000"/>
                </a:solidFill>
                <a:effectLst/>
                <a:latin typeface="Times New Roman" panose="02020603050405020304" pitchFamily="18" charset="0"/>
                <a:cs typeface="Times New Roman" panose="02020603050405020304" pitchFamily="18" charset="0"/>
              </a:rPr>
              <a:t>Eksiltili</a:t>
            </a:r>
            <a:r>
              <a:rPr lang="tr-TR" sz="2000" b="0" i="0" dirty="0">
                <a:solidFill>
                  <a:srgbClr val="000000"/>
                </a:solidFill>
                <a:effectLst/>
                <a:latin typeface="Times New Roman" panose="02020603050405020304" pitchFamily="18" charset="0"/>
                <a:cs typeface="Times New Roman" panose="02020603050405020304" pitchFamily="18" charset="0"/>
              </a:rPr>
              <a:t> (“…” ile biten) veya eksik cümleler</a:t>
            </a:r>
          </a:p>
          <a:p>
            <a:pPr algn="just" fontAlgn="base">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Teknik dil veya okuyucu için kafa karıştırıcı olabilecek terimler</a:t>
            </a:r>
          </a:p>
          <a:p>
            <a:pPr algn="just" fontAlgn="base">
              <a:lnSpc>
                <a:spcPct val="150000"/>
              </a:lnSpc>
              <a:buFont typeface="Arial" panose="020B0604020202020204" pitchFamily="34" charset="0"/>
              <a:buChar char="•"/>
            </a:pPr>
            <a:r>
              <a:rPr lang="tr-TR" sz="2000" b="0" i="0" dirty="0">
                <a:solidFill>
                  <a:srgbClr val="000000"/>
                </a:solidFill>
                <a:effectLst/>
                <a:latin typeface="Times New Roman" panose="02020603050405020304" pitchFamily="18" charset="0"/>
                <a:cs typeface="Times New Roman" panose="02020603050405020304" pitchFamily="18" charset="0"/>
              </a:rPr>
              <a:t>Herhangi bir görüntü, illüstrasyon, şekil veya tablo veya bunlara yapılan referanslar</a:t>
            </a:r>
          </a:p>
        </p:txBody>
      </p:sp>
    </p:spTree>
    <p:extLst>
      <p:ext uri="{BB962C8B-B14F-4D97-AF65-F5344CB8AC3E}">
        <p14:creationId xmlns:p14="http://schemas.microsoft.com/office/powerpoint/2010/main" val="2416954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6.12.2022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8</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2" name="Metin kutusu 1">
            <a:extLst>
              <a:ext uri="{FF2B5EF4-FFF2-40B4-BE49-F238E27FC236}">
                <a16:creationId xmlns:a16="http://schemas.microsoft.com/office/drawing/2014/main" id="{7A6046F4-2E89-4BAC-9FE6-8B7118C32AFA}"/>
              </a:ext>
            </a:extLst>
          </p:cNvPr>
          <p:cNvSpPr txBox="1"/>
          <p:nvPr/>
        </p:nvSpPr>
        <p:spPr>
          <a:xfrm>
            <a:off x="1889464" y="450542"/>
            <a:ext cx="8413071" cy="461665"/>
          </a:xfrm>
          <a:prstGeom prst="rect">
            <a:avLst/>
          </a:prstGeom>
          <a:noFill/>
        </p:spPr>
        <p:txBody>
          <a:bodyPr wrap="square" rtlCol="0">
            <a:spAutoFit/>
          </a:bodyPr>
          <a:lstStyle/>
          <a:p>
            <a:r>
              <a:rPr lang="tr-TR" sz="2400" b="1" dirty="0">
                <a:latin typeface="Times New Roman" panose="02020603050405020304" pitchFamily="18" charset="0"/>
                <a:cs typeface="Times New Roman" panose="02020603050405020304" pitchFamily="18" charset="0"/>
              </a:rPr>
              <a:t>Dergiye Makale Gönderim Yazısı Nasıl Hazırlanmalı</a:t>
            </a:r>
          </a:p>
        </p:txBody>
      </p:sp>
      <p:sp>
        <p:nvSpPr>
          <p:cNvPr id="8" name="Metin kutusu 7">
            <a:extLst>
              <a:ext uri="{FF2B5EF4-FFF2-40B4-BE49-F238E27FC236}">
                <a16:creationId xmlns:a16="http://schemas.microsoft.com/office/drawing/2014/main" id="{01019B7A-E262-4AF4-9411-FE086D732B84}"/>
              </a:ext>
            </a:extLst>
          </p:cNvPr>
          <p:cNvSpPr txBox="1"/>
          <p:nvPr/>
        </p:nvSpPr>
        <p:spPr>
          <a:xfrm>
            <a:off x="858913" y="1181099"/>
            <a:ext cx="9820923" cy="4191981"/>
          </a:xfrm>
          <a:prstGeom prst="rect">
            <a:avLst/>
          </a:prstGeom>
          <a:noFill/>
        </p:spPr>
        <p:txBody>
          <a:bodyPr wrap="square">
            <a:spAutoFit/>
          </a:bodyPr>
          <a:lstStyle/>
          <a:p>
            <a:pPr algn="just">
              <a:lnSpc>
                <a:spcPct val="150000"/>
              </a:lnSpc>
            </a:pPr>
            <a:r>
              <a:rPr lang="tr-TR" sz="2000" dirty="0">
                <a:latin typeface="Times New Roman" panose="02020603050405020304" pitchFamily="18" charset="0"/>
                <a:cs typeface="Times New Roman" panose="02020603050405020304" pitchFamily="18" charset="0"/>
              </a:rPr>
              <a:t>Araştırma makalenizin amacı araştırmanızın esasını kanıtlamak olsa da, güçlü bir tanıtım mektubu, araştırmanızın önemini vurgulama ve konseptinizi dergi editörlerine “satma” fırsatınızdır.</a:t>
            </a:r>
          </a:p>
          <a:p>
            <a:pPr algn="just">
              <a:lnSpc>
                <a:spcPct val="150000"/>
              </a:lnSpc>
            </a:pPr>
            <a:r>
              <a:rPr lang="tr-TR" sz="2000" dirty="0">
                <a:latin typeface="Times New Roman" panose="02020603050405020304" pitchFamily="18" charset="0"/>
                <a:cs typeface="Times New Roman" panose="02020603050405020304" pitchFamily="18" charset="0"/>
              </a:rPr>
              <a:t>Ne yazık ki, bir makalenin kabul edip edilmeme konusundaki karar verme sürecinin bir bölümünün iş modeline dayandığını itiraf etmeliyiz. Editörler, okuyucularıyla ilgilenecek makaleleri seçmelidir. Diğer bir deyişle, kâğıdınız yayınlanırsa, onlara para kazandırmalıdır. Araştırma kağıdınızın başlığı ve içeriği ile (örneğin yazınız çok teknik ise)  tek başına derginin ilgi alanlarına nasıl hitap edeceğinizi bilmediğinizde, kapak mektubu editörleri ikna etmeye yarayacak bir fırsattır.</a:t>
            </a:r>
          </a:p>
        </p:txBody>
      </p:sp>
    </p:spTree>
    <p:extLst>
      <p:ext uri="{BB962C8B-B14F-4D97-AF65-F5344CB8AC3E}">
        <p14:creationId xmlns:p14="http://schemas.microsoft.com/office/powerpoint/2010/main" val="79215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Veri Yer Tutucusu 4">
            <a:extLst>
              <a:ext uri="{FF2B5EF4-FFF2-40B4-BE49-F238E27FC236}">
                <a16:creationId xmlns:a16="http://schemas.microsoft.com/office/drawing/2014/main" id="{E84699CD-37E3-4A76-A53E-67D76559C622}"/>
              </a:ext>
            </a:extLst>
          </p:cNvPr>
          <p:cNvSpPr>
            <a:spLocks noGrp="1"/>
          </p:cNvSpPr>
          <p:nvPr>
            <p:ph type="dt" sz="half" idx="10"/>
          </p:nvPr>
        </p:nvSpPr>
        <p:spPr/>
        <p:txBody>
          <a:bodyPr/>
          <a:lstStyle/>
          <a:p>
            <a:fld id="{F0D87589-9AFD-4FC3-9B50-379A28BC648A}" type="datetime1">
              <a:rPr lang="tr-TR" smtClean="0"/>
              <a:t>6.12.2022</a:t>
            </a:fld>
            <a:endParaRPr lang="en-US" dirty="0"/>
          </a:p>
        </p:txBody>
      </p:sp>
      <p:sp>
        <p:nvSpPr>
          <p:cNvPr id="7" name="Alt Bilgi Yer Tutucusu 6">
            <a:extLst>
              <a:ext uri="{FF2B5EF4-FFF2-40B4-BE49-F238E27FC236}">
                <a16:creationId xmlns:a16="http://schemas.microsoft.com/office/drawing/2014/main" id="{FDA53530-3991-491A-8A25-ACA68C126ED3}"/>
              </a:ext>
            </a:extLst>
          </p:cNvPr>
          <p:cNvSpPr>
            <a:spLocks noGrp="1"/>
          </p:cNvSpPr>
          <p:nvPr>
            <p:ph type="ftr" sz="quarter" idx="11"/>
          </p:nvPr>
        </p:nvSpPr>
        <p:spPr/>
        <p:txBody>
          <a:bodyPr/>
          <a:lstStyle/>
          <a:p>
            <a:r>
              <a:rPr lang="tr-TR" dirty="0"/>
              <a:t>Akademik birim adı(fakülte, yüksekokul vs.)</a:t>
            </a:r>
            <a:endParaRPr lang="en-US" dirty="0"/>
          </a:p>
        </p:txBody>
      </p:sp>
      <p:sp>
        <p:nvSpPr>
          <p:cNvPr id="6" name="Slayt Numarası Yer Tutucusu 5">
            <a:extLst>
              <a:ext uri="{FF2B5EF4-FFF2-40B4-BE49-F238E27FC236}">
                <a16:creationId xmlns:a16="http://schemas.microsoft.com/office/drawing/2014/main" id="{E4617BCF-BEF3-4357-8E8E-44CCA6A08BFE}"/>
              </a:ext>
            </a:extLst>
          </p:cNvPr>
          <p:cNvSpPr>
            <a:spLocks noGrp="1"/>
          </p:cNvSpPr>
          <p:nvPr>
            <p:ph type="sldNum" sz="quarter" idx="12"/>
          </p:nvPr>
        </p:nvSpPr>
        <p:spPr/>
        <p:txBody>
          <a:bodyPr>
            <a:normAutofit lnSpcReduction="10000"/>
          </a:bodyPr>
          <a:lstStyle/>
          <a:p>
            <a:fld id="{87D468D8-26F9-4F97-AB6F-1957610B0A44}" type="slidenum">
              <a:rPr lang="en-US" smtClean="0"/>
              <a:t>9</a:t>
            </a:fld>
            <a:endParaRPr lang="en-US"/>
          </a:p>
        </p:txBody>
      </p:sp>
      <p:pic>
        <p:nvPicPr>
          <p:cNvPr id="10" name="Resim 9">
            <a:extLst>
              <a:ext uri="{FF2B5EF4-FFF2-40B4-BE49-F238E27FC236}">
                <a16:creationId xmlns:a16="http://schemas.microsoft.com/office/drawing/2014/main" id="{58E0113A-2FF9-415A-8527-73265FA500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1260" y="1373196"/>
            <a:ext cx="797560" cy="801575"/>
          </a:xfrm>
          <a:prstGeom prst="rect">
            <a:avLst/>
          </a:prstGeom>
          <a:noFill/>
        </p:spPr>
      </p:pic>
      <p:sp>
        <p:nvSpPr>
          <p:cNvPr id="8" name="Metin kutusu 7">
            <a:extLst>
              <a:ext uri="{FF2B5EF4-FFF2-40B4-BE49-F238E27FC236}">
                <a16:creationId xmlns:a16="http://schemas.microsoft.com/office/drawing/2014/main" id="{75C465D5-4461-4777-AB03-5698EDB942DC}"/>
              </a:ext>
            </a:extLst>
          </p:cNvPr>
          <p:cNvSpPr txBox="1"/>
          <p:nvPr/>
        </p:nvSpPr>
        <p:spPr>
          <a:xfrm>
            <a:off x="843379" y="1505557"/>
            <a:ext cx="9960745" cy="3268652"/>
          </a:xfrm>
          <a:prstGeom prst="rect">
            <a:avLst/>
          </a:prstGeom>
          <a:noFill/>
        </p:spPr>
        <p:txBody>
          <a:bodyPr wrap="square">
            <a:spAutoFit/>
          </a:bodyPr>
          <a:lstStyle/>
          <a:p>
            <a:pPr algn="just">
              <a:lnSpc>
                <a:spcPct val="150000"/>
              </a:lnSpc>
            </a:pPr>
            <a:r>
              <a:rPr lang="tr-TR" sz="2000" dirty="0">
                <a:latin typeface="Times New Roman" panose="02020603050405020304" pitchFamily="18" charset="0"/>
                <a:cs typeface="Times New Roman" panose="02020603050405020304" pitchFamily="18" charset="0"/>
              </a:rPr>
              <a:t>Ekonomik faktörlere ek olarak, birçok editör yazarların temel talimatları izleyip izleyemediğini incelemek için kapak mektubunu kullanır. Örneğin, yazarlara yönelik bir dergi rehberi, yazınızın etik uygulamaları içermesi gerektiğini belirtiyorsa, ve siz bu öğeleri içermezseniz, araştırmanız en ilerici projeniz olsa bile otomatik olarak reddedilecektir! Yönergeleri takip edemediğinizde ve kapak mektubunun ayrıntılarına dikkatli davranmadığınızda, editörler araştırmanızın kalitesini ve titizliğini merak edebilirler. Bu durum, editörlere vermek istediğiniz bir izlenim değildir ve daha baştan kaybetmenize neden olabilir!</a:t>
            </a:r>
          </a:p>
        </p:txBody>
      </p:sp>
    </p:spTree>
    <p:extLst>
      <p:ext uri="{BB962C8B-B14F-4D97-AF65-F5344CB8AC3E}">
        <p14:creationId xmlns:p14="http://schemas.microsoft.com/office/powerpoint/2010/main" val="180775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nzara">
  <a:themeElements>
    <a:clrScheme name="Mavi">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anzar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nzar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1567</TotalTime>
  <Words>2875</Words>
  <Application>Microsoft Office PowerPoint</Application>
  <PresentationFormat>Geniş ekran</PresentationFormat>
  <Paragraphs>210</Paragraphs>
  <Slides>20</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20</vt:i4>
      </vt:variant>
    </vt:vector>
  </HeadingPairs>
  <TitlesOfParts>
    <vt:vector size="26" baseType="lpstr">
      <vt:lpstr>Arial</vt:lpstr>
      <vt:lpstr>Calibri</vt:lpstr>
      <vt:lpstr>Century Schoolbook</vt:lpstr>
      <vt:lpstr>Times New Roman</vt:lpstr>
      <vt:lpstr>Wingdings 2</vt:lpstr>
      <vt:lpstr>Manzara</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Sunu Hazırlama Kılavuzu</dc:title>
  <dc:creator>Zafer CÖMERT</dc:creator>
  <cp:lastModifiedBy>Samsun Üniversitesi</cp:lastModifiedBy>
  <cp:revision>53</cp:revision>
  <dcterms:created xsi:type="dcterms:W3CDTF">2019-09-08T05:36:03Z</dcterms:created>
  <dcterms:modified xsi:type="dcterms:W3CDTF">2022-12-06T07:36:29Z</dcterms:modified>
</cp:coreProperties>
</file>