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0"/>
  </p:notesMasterIdLst>
  <p:handoutMasterIdLst>
    <p:handoutMasterId r:id="rId31"/>
  </p:handoutMasterIdLst>
  <p:sldIdLst>
    <p:sldId id="256" r:id="rId2"/>
    <p:sldId id="270" r:id="rId3"/>
    <p:sldId id="272" r:id="rId4"/>
    <p:sldId id="271" r:id="rId5"/>
    <p:sldId id="273" r:id="rId6"/>
    <p:sldId id="274" r:id="rId7"/>
    <p:sldId id="275" r:id="rId8"/>
    <p:sldId id="278" r:id="rId9"/>
    <p:sldId id="277" r:id="rId10"/>
    <p:sldId id="276" r:id="rId11"/>
    <p:sldId id="283" r:id="rId12"/>
    <p:sldId id="282" r:id="rId13"/>
    <p:sldId id="281" r:id="rId14"/>
    <p:sldId id="280" r:id="rId15"/>
    <p:sldId id="279" r:id="rId16"/>
    <p:sldId id="287" r:id="rId17"/>
    <p:sldId id="286" r:id="rId18"/>
    <p:sldId id="285" r:id="rId19"/>
    <p:sldId id="284" r:id="rId20"/>
    <p:sldId id="291" r:id="rId21"/>
    <p:sldId id="290" r:id="rId22"/>
    <p:sldId id="289" r:id="rId23"/>
    <p:sldId id="292" r:id="rId24"/>
    <p:sldId id="295" r:id="rId25"/>
    <p:sldId id="294" r:id="rId26"/>
    <p:sldId id="293" r:id="rId27"/>
    <p:sldId id="288"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Keleş" initials="İK" lastIdx="1" clrIdx="0">
    <p:extLst>
      <p:ext uri="{19B8F6BF-5375-455C-9EA6-DF929625EA0E}">
        <p15:presenceInfo xmlns:p15="http://schemas.microsoft.com/office/powerpoint/2012/main" userId="S::ibrahim.keles@amasya.edu.tr::dfe28865-f4dc-44b9-87c1-ceaa2ec27d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88FC9AE-793D-480C-859F-5BD5DF8547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a:extLst>
              <a:ext uri="{FF2B5EF4-FFF2-40B4-BE49-F238E27FC236}">
                <a16:creationId xmlns:a16="http://schemas.microsoft.com/office/drawing/2014/main" id="{2D8878BE-0358-4BFD-8B56-B9C2A9C8B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C7B2B5-7797-4F6F-B468-D730F0A89072}" type="datetimeFigureOut">
              <a:rPr lang="en-US" smtClean="0"/>
              <a:t>12/13/2022</a:t>
            </a:fld>
            <a:endParaRPr lang="en-US"/>
          </a:p>
        </p:txBody>
      </p:sp>
      <p:sp>
        <p:nvSpPr>
          <p:cNvPr id="4" name="Alt Bilgi Yer Tutucusu 3">
            <a:extLst>
              <a:ext uri="{FF2B5EF4-FFF2-40B4-BE49-F238E27FC236}">
                <a16:creationId xmlns:a16="http://schemas.microsoft.com/office/drawing/2014/main" id="{24317B38-D2C5-41DF-BEF3-C56F7E5EB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5" name="Slayt Numarası Yer Tutucusu 4">
            <a:extLst>
              <a:ext uri="{FF2B5EF4-FFF2-40B4-BE49-F238E27FC236}">
                <a16:creationId xmlns:a16="http://schemas.microsoft.com/office/drawing/2014/main" id="{2F931493-20CF-4EFA-9C74-5E2979AE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4ADB91-4852-4403-AE63-F1A905A7A7E8}" type="slidenum">
              <a:rPr lang="en-US" smtClean="0"/>
              <a:t>‹#›</a:t>
            </a:fld>
            <a:endParaRPr lang="en-US"/>
          </a:p>
        </p:txBody>
      </p:sp>
    </p:spTree>
    <p:extLst>
      <p:ext uri="{BB962C8B-B14F-4D97-AF65-F5344CB8AC3E}">
        <p14:creationId xmlns:p14="http://schemas.microsoft.com/office/powerpoint/2010/main" val="32294154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C4C-69CA-4F35-A711-85F3BCADB051}" type="datetimeFigureOut">
              <a:rPr lang="en-US" smtClean="0"/>
              <a:t>12/13/2022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1D1C3-A8DB-476B-95A4-F708141AD699}" type="slidenum">
              <a:rPr lang="en-US" smtClean="0"/>
              <a:t>‹#›</a:t>
            </a:fld>
            <a:endParaRPr lang="en-US"/>
          </a:p>
        </p:txBody>
      </p:sp>
    </p:spTree>
    <p:extLst>
      <p:ext uri="{BB962C8B-B14F-4D97-AF65-F5344CB8AC3E}">
        <p14:creationId xmlns:p14="http://schemas.microsoft.com/office/powerpoint/2010/main" val="196307220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01AC6D-D75E-479B-8E41-0C3963453987}" type="datetime1">
              <a:rPr lang="tr-TR" smtClean="0"/>
              <a:t>13.12.2022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7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7D726CB-35A9-4D82-9FF8-2E4CFC504CC2}" type="datetime1">
              <a:rPr lang="tr-TR" smtClean="0"/>
              <a:t>13.12.2022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117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68F86F-C726-4847-ABDE-6DBF7851D9AC}" type="datetime1">
              <a:rPr lang="tr-TR" smtClean="0"/>
              <a:t>13.12.2022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40677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CBA05D-23E3-4227-A892-13BFCEFE772D}" type="datetime1">
              <a:rPr lang="tr-TR" smtClean="0"/>
              <a:t>13.12.2022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92274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FFF6BF0-5802-4276-8CE3-DECB3C6A3A1D}" type="datetime1">
              <a:rPr lang="tr-TR" smtClean="0"/>
              <a:t>13.12.2022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98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1C13705-CBCD-4881-A76D-20B994B6DE04}" type="datetime1">
              <a:rPr lang="tr-TR" smtClean="0"/>
              <a:t>13.12.2022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9452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A4BA1B-6522-463B-A9FB-5B0012F32C44}" type="datetime1">
              <a:rPr lang="tr-TR" smtClean="0"/>
              <a:t>13.12.2022</a:t>
            </a:fld>
            <a:endParaRPr lang="en-US"/>
          </a:p>
        </p:txBody>
      </p:sp>
      <p:sp>
        <p:nvSpPr>
          <p:cNvPr id="8" name="Footer Placeholder 7"/>
          <p:cNvSpPr>
            <a:spLocks noGrp="1"/>
          </p:cNvSpPr>
          <p:nvPr>
            <p:ph type="ftr" sz="quarter" idx="11"/>
          </p:nvPr>
        </p:nvSpPr>
        <p:spPr/>
        <p:txBody>
          <a:bodyPr/>
          <a:lstStyle/>
          <a:p>
            <a:r>
              <a:rPr lang="en-US"/>
              <a:t>Samsun Üniversitesi Uzaktan Eğitim Uygulama ve Araştırma Merkezi</a:t>
            </a:r>
          </a:p>
        </p:txBody>
      </p:sp>
      <p:sp>
        <p:nvSpPr>
          <p:cNvPr id="9" name="Slide Number Placeholder 8"/>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80978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433A4B-877E-47EF-ACA0-0EF0C634A5AA}" type="datetime1">
              <a:rPr lang="tr-TR" smtClean="0"/>
              <a:t>13.12.2022</a:t>
            </a:fld>
            <a:endParaRPr lang="en-US"/>
          </a:p>
        </p:txBody>
      </p:sp>
      <p:sp>
        <p:nvSpPr>
          <p:cNvPr id="4" name="Footer Placeholder 3"/>
          <p:cNvSpPr>
            <a:spLocks noGrp="1"/>
          </p:cNvSpPr>
          <p:nvPr>
            <p:ph type="ftr" sz="quarter" idx="11"/>
          </p:nvPr>
        </p:nvSpPr>
        <p:spPr/>
        <p:txBody>
          <a:bodyPr/>
          <a:lstStyle/>
          <a:p>
            <a:r>
              <a:rPr lang="en-US"/>
              <a:t>Samsun Üniversitesi Uzaktan Eğitim Uygulama ve Araştırma Merkezi</a:t>
            </a:r>
          </a:p>
        </p:txBody>
      </p:sp>
      <p:sp>
        <p:nvSpPr>
          <p:cNvPr id="5" name="Slide Number Placeholder 4"/>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18805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019E4-380A-4526-9177-629CA536D0BB}" type="datetime1">
              <a:rPr lang="tr-TR" smtClean="0"/>
              <a:t>13.12.2022</a:t>
            </a:fld>
            <a:endParaRPr lang="en-US"/>
          </a:p>
        </p:txBody>
      </p:sp>
      <p:sp>
        <p:nvSpPr>
          <p:cNvPr id="3" name="Footer Placeholder 2"/>
          <p:cNvSpPr>
            <a:spLocks noGrp="1"/>
          </p:cNvSpPr>
          <p:nvPr>
            <p:ph type="ftr" sz="quarter" idx="11"/>
          </p:nvPr>
        </p:nvSpPr>
        <p:spPr/>
        <p:txBody>
          <a:bodyPr/>
          <a:lstStyle/>
          <a:p>
            <a:r>
              <a:rPr lang="en-US"/>
              <a:t>Samsun Üniversitesi Uzaktan Eğitim Uygulama ve Araştırma Merkezi</a:t>
            </a:r>
          </a:p>
        </p:txBody>
      </p:sp>
      <p:sp>
        <p:nvSpPr>
          <p:cNvPr id="4" name="Slide Number Placeholder 3"/>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8067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82CB191-83CF-4325-940B-179F2E0C1762}" type="datetime1">
              <a:rPr lang="tr-TR" smtClean="0"/>
              <a:t>13.12.2022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70627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9CE3C2-DA00-4E7B-A67C-0BAB5C9AE74E}" type="datetime1">
              <a:rPr lang="tr-TR" smtClean="0"/>
              <a:t>13.12.2022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302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A9E9FAC-FDBA-42A3-89F9-6391DA301422}" type="datetime1">
              <a:rPr lang="tr-TR" smtClean="0"/>
              <a:t>13.12.2022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7D468D8-26F9-4F97-AB6F-1957610B0A44}" type="slidenum">
              <a:rPr lang="en-US" smtClean="0"/>
              <a:t>‹#›</a:t>
            </a:fld>
            <a:endParaRPr lang="en-US"/>
          </a:p>
        </p:txBody>
      </p:sp>
    </p:spTree>
    <p:extLst>
      <p:ext uri="{BB962C8B-B14F-4D97-AF65-F5344CB8AC3E}">
        <p14:creationId xmlns:p14="http://schemas.microsoft.com/office/powerpoint/2010/main" val="856146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seyin.demir@samsun.edu.t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huseyin.demir@samsun.edu.tr"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385EA25-BB2B-4EFE-8859-812B66892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99" y="1879876"/>
            <a:ext cx="2038350" cy="2048610"/>
          </a:xfrm>
          <a:prstGeom prst="rect">
            <a:avLst/>
          </a:prstGeom>
          <a:noFill/>
          <a:extLst>
            <a:ext uri="{909E8E84-426E-40DD-AFC4-6F175D3DCCD1}">
              <a14:hiddenFill xmlns:a14="http://schemas.microsoft.com/office/drawing/2010/main">
                <a:solidFill>
                  <a:srgbClr val="FFFFFF"/>
                </a:solidFill>
              </a14:hiddenFill>
            </a:ext>
          </a:extLst>
        </p:spPr>
      </p:pic>
      <p:sp>
        <p:nvSpPr>
          <p:cNvPr id="11" name="Alt Başlık 2">
            <a:extLst>
              <a:ext uri="{FF2B5EF4-FFF2-40B4-BE49-F238E27FC236}">
                <a16:creationId xmlns:a16="http://schemas.microsoft.com/office/drawing/2014/main" id="{52F73BF7-0A94-4CCA-ABEB-496C619B125B}"/>
              </a:ext>
            </a:extLst>
          </p:cNvPr>
          <p:cNvSpPr txBox="1">
            <a:spLocks/>
          </p:cNvSpPr>
          <p:nvPr/>
        </p:nvSpPr>
        <p:spPr>
          <a:xfrm>
            <a:off x="1524000" y="6584950"/>
            <a:ext cx="9144000" cy="2730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1200" b="1" dirty="0">
                <a:solidFill>
                  <a:schemeClr val="accent1">
                    <a:lumMod val="50000"/>
                  </a:schemeClr>
                </a:solidFill>
              </a:rPr>
              <a:t>Son Güncelleme: </a:t>
            </a:r>
            <a:fld id="{3D78097A-9BA3-40D0-AF44-260CB88CBCEB}" type="datetime1">
              <a:rPr lang="tr-TR" sz="1200" b="1" smtClean="0">
                <a:solidFill>
                  <a:schemeClr val="accent1">
                    <a:lumMod val="50000"/>
                  </a:schemeClr>
                </a:solidFill>
              </a:rPr>
              <a:t>13.12.2022</a:t>
            </a:fld>
            <a:endParaRPr lang="en-US" sz="1200" b="1" dirty="0">
              <a:solidFill>
                <a:schemeClr val="accent1">
                  <a:lumMod val="50000"/>
                </a:schemeClr>
              </a:solidFill>
            </a:endParaRPr>
          </a:p>
        </p:txBody>
      </p:sp>
      <p:sp>
        <p:nvSpPr>
          <p:cNvPr id="8" name="Metin kutusu 7">
            <a:extLst>
              <a:ext uri="{FF2B5EF4-FFF2-40B4-BE49-F238E27FC236}">
                <a16:creationId xmlns:a16="http://schemas.microsoft.com/office/drawing/2014/main" id="{1DB1AAD4-32FD-4817-9FB1-400DBF610A7B}"/>
              </a:ext>
            </a:extLst>
          </p:cNvPr>
          <p:cNvSpPr txBox="1"/>
          <p:nvPr/>
        </p:nvSpPr>
        <p:spPr>
          <a:xfrm>
            <a:off x="488274" y="6163540"/>
            <a:ext cx="11647502" cy="461665"/>
          </a:xfrm>
          <a:prstGeom prst="rect">
            <a:avLst/>
          </a:prstGeom>
          <a:noFill/>
        </p:spPr>
        <p:txBody>
          <a:bodyPr wrap="square">
            <a:spAutoFit/>
          </a:bodyPr>
          <a:lstStyle/>
          <a:p>
            <a:pPr algn="just"/>
            <a:r>
              <a:rPr lang="tr-TR" sz="1200" b="1" i="1" dirty="0">
                <a:solidFill>
                  <a:schemeClr val="accent1">
                    <a:lumMod val="50000"/>
                  </a:schemeClr>
                </a:solidFill>
                <a:latin typeface="Times New Roman" panose="02020603050405020304" pitchFamily="18" charset="0"/>
                <a:cs typeface="Times New Roman" panose="02020603050405020304" pitchFamily="18" charset="0"/>
              </a:rPr>
              <a:t>Bu notlar Samsun Üniversitesi Mühendislik Fakültesi Yazılım Mühendisliği Bölümünde verilen MYAZ601 Bilimsel Araştırma Yöntemleri dersi için çeşitli kaynaklardan derlenerek hazırlanmıştır. Bu kaynaklar Referanslar bölümünde listelenmiştir. Herhangi bir şekilde orijinallik iddiası ve yayın niteliği yoktur. Sadece eğitim amaçlı ders notları niteliğindedir. </a:t>
            </a:r>
            <a:endParaRPr lang="tr-TR"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9F74795C-7F31-4723-8839-6478BFFA8C49}"/>
              </a:ext>
            </a:extLst>
          </p:cNvPr>
          <p:cNvSpPr txBox="1"/>
          <p:nvPr/>
        </p:nvSpPr>
        <p:spPr>
          <a:xfrm>
            <a:off x="2795805" y="198413"/>
            <a:ext cx="6097772" cy="1569660"/>
          </a:xfrm>
          <a:prstGeom prst="rect">
            <a:avLst/>
          </a:prstGeom>
          <a:noFill/>
        </p:spPr>
        <p:txBody>
          <a:bodyPr wrap="square">
            <a:spAutoFit/>
          </a:bodyPr>
          <a:lstStyle/>
          <a:p>
            <a:pPr algn="ctr"/>
            <a:r>
              <a:rPr lang="tr-TR" sz="3600" b="1" dirty="0">
                <a:solidFill>
                  <a:schemeClr val="accent1">
                    <a:lumMod val="50000"/>
                  </a:schemeClr>
                </a:solidFill>
                <a:latin typeface="Times New Roman" panose="02020603050405020304" pitchFamily="18" charset="0"/>
                <a:cs typeface="Times New Roman" panose="02020603050405020304" pitchFamily="18" charset="0"/>
              </a:rPr>
              <a:t>Samsun Üniversitesi </a:t>
            </a:r>
          </a:p>
          <a:p>
            <a:pPr algn="ctr"/>
            <a:r>
              <a:rPr lang="tr-TR" sz="3200" b="1" dirty="0">
                <a:solidFill>
                  <a:schemeClr val="accent1">
                    <a:lumMod val="50000"/>
                  </a:schemeClr>
                </a:solidFill>
                <a:latin typeface="Times New Roman" panose="02020603050405020304" pitchFamily="18" charset="0"/>
                <a:cs typeface="Times New Roman" panose="02020603050405020304" pitchFamily="18" charset="0"/>
              </a:rPr>
              <a:t>Mühendislik Fakültesi </a:t>
            </a:r>
          </a:p>
          <a:p>
            <a:pPr algn="ctr"/>
            <a:r>
              <a:rPr lang="tr-TR" sz="2800" b="1" dirty="0">
                <a:solidFill>
                  <a:schemeClr val="accent1">
                    <a:lumMod val="50000"/>
                  </a:schemeClr>
                </a:solidFill>
                <a:latin typeface="Times New Roman" panose="02020603050405020304" pitchFamily="18" charset="0"/>
                <a:cs typeface="Times New Roman" panose="02020603050405020304" pitchFamily="18" charset="0"/>
              </a:rPr>
              <a:t>Yazılım Mühendisliği Bölümü</a:t>
            </a:r>
          </a:p>
        </p:txBody>
      </p:sp>
      <p:sp>
        <p:nvSpPr>
          <p:cNvPr id="10" name="Unvan 1">
            <a:extLst>
              <a:ext uri="{FF2B5EF4-FFF2-40B4-BE49-F238E27FC236}">
                <a16:creationId xmlns:a16="http://schemas.microsoft.com/office/drawing/2014/main" id="{DEA5802A-680F-47C5-A052-56983B22681A}"/>
              </a:ext>
            </a:extLst>
          </p:cNvPr>
          <p:cNvSpPr txBox="1">
            <a:spLocks/>
          </p:cNvSpPr>
          <p:nvPr/>
        </p:nvSpPr>
        <p:spPr>
          <a:xfrm>
            <a:off x="1994632" y="2109621"/>
            <a:ext cx="7700115" cy="2489012"/>
          </a:xfrm>
          <a:prstGeom prst="rect">
            <a:avLst/>
          </a:prstGeom>
        </p:spPr>
        <p:txBody>
          <a:bodyPr vert="horz" lIns="91440" tIns="45720" rIns="91440" bIns="45720" rtlCol="0" anchor="t">
            <a:noAutofit/>
          </a:bodyPr>
          <a:lstStyle>
            <a:lvl1pPr algn="l" defTabSz="457200" rtl="0" eaLnBrk="1" latinLnBrk="0" hangingPunct="1">
              <a:spcBef>
                <a:spcPct val="0"/>
              </a:spcBef>
              <a:buNone/>
              <a:defRPr lang="tr-TR" sz="4200" b="0" i="0" kern="1200">
                <a:solidFill>
                  <a:schemeClr val="tx2"/>
                </a:solidFill>
                <a:latin typeface="+mj-lt"/>
                <a:ea typeface="+mj-ea"/>
                <a:cs typeface="+mj-cs"/>
              </a:defRPr>
            </a:lvl1pPr>
            <a:lvl2pPr eaLnBrk="1" latinLnBrk="0" hangingPunct="1">
              <a:defRPr lang="tr-TR">
                <a:solidFill>
                  <a:schemeClr val="tx2"/>
                </a:solidFill>
              </a:defRPr>
            </a:lvl2pPr>
            <a:lvl3pPr eaLnBrk="1" latinLnBrk="0" hangingPunct="1">
              <a:defRPr lang="tr-TR">
                <a:solidFill>
                  <a:schemeClr val="tx2"/>
                </a:solidFill>
              </a:defRPr>
            </a:lvl3pPr>
            <a:lvl4pPr eaLnBrk="1" latinLnBrk="0" hangingPunct="1">
              <a:defRPr lang="tr-TR">
                <a:solidFill>
                  <a:schemeClr val="tx2"/>
                </a:solidFill>
              </a:defRPr>
            </a:lvl4pPr>
            <a:lvl5pPr eaLnBrk="1" latinLnBrk="0" hangingPunct="1">
              <a:defRPr lang="tr-TR">
                <a:solidFill>
                  <a:schemeClr val="tx2"/>
                </a:solidFill>
              </a:defRPr>
            </a:lvl5pPr>
            <a:lvl6pPr eaLnBrk="1" latinLnBrk="0" hangingPunct="1">
              <a:defRPr lang="tr-TR">
                <a:solidFill>
                  <a:schemeClr val="tx2"/>
                </a:solidFill>
              </a:defRPr>
            </a:lvl6pPr>
            <a:lvl7pPr eaLnBrk="1" latinLnBrk="0" hangingPunct="1">
              <a:defRPr lang="tr-TR">
                <a:solidFill>
                  <a:schemeClr val="tx2"/>
                </a:solidFill>
              </a:defRPr>
            </a:lvl7pPr>
            <a:lvl8pPr eaLnBrk="1" latinLnBrk="0" hangingPunct="1">
              <a:defRPr lang="tr-TR">
                <a:solidFill>
                  <a:schemeClr val="tx2"/>
                </a:solidFill>
              </a:defRPr>
            </a:lvl8pPr>
            <a:lvl9pPr eaLnBrk="1" latinLnBrk="0" hangingPunct="1">
              <a:defRPr lang="tr-TR">
                <a:solidFill>
                  <a:schemeClr val="tx2"/>
                </a:solidFill>
              </a:defRPr>
            </a:lvl9pPr>
          </a:lstStyle>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MYAZ601 Bilimsel Araştırma Yöntemleri</a:t>
            </a:r>
          </a:p>
          <a:p>
            <a:pPr algn="ctr"/>
            <a:r>
              <a:rPr lang="tr-TR" altLang="tr-TR" sz="2400" b="1" dirty="0">
                <a:solidFill>
                  <a:schemeClr val="accent1">
                    <a:lumMod val="50000"/>
                  </a:schemeClr>
                </a:solidFill>
                <a:latin typeface="Times New Roman" panose="02020603050405020304" pitchFamily="18" charset="0"/>
                <a:cs typeface="Times New Roman" panose="02020603050405020304" pitchFamily="18" charset="0"/>
              </a:rPr>
              <a:t>ETİK NEDİR?</a:t>
            </a:r>
            <a:endParaRPr lang="tr-TR" sz="2400" b="1" dirty="0">
              <a:solidFill>
                <a:schemeClr val="accent1">
                  <a:lumMod val="50000"/>
                </a:schemeClr>
              </a:solidFill>
              <a:latin typeface="Times New Roman" panose="02020603050405020304" pitchFamily="18" charset="0"/>
              <a:cs typeface="Times New Roman" panose="02020603050405020304" pitchFamily="18" charset="0"/>
            </a:endParaRPr>
          </a:p>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9. HAFTA</a:t>
            </a:r>
          </a:p>
        </p:txBody>
      </p:sp>
      <p:sp>
        <p:nvSpPr>
          <p:cNvPr id="12" name="Metin kutusu 11">
            <a:extLst>
              <a:ext uri="{FF2B5EF4-FFF2-40B4-BE49-F238E27FC236}">
                <a16:creationId xmlns:a16="http://schemas.microsoft.com/office/drawing/2014/main" id="{4149F913-D770-420D-9156-25C7A66A22CF}"/>
              </a:ext>
            </a:extLst>
          </p:cNvPr>
          <p:cNvSpPr txBox="1"/>
          <p:nvPr/>
        </p:nvSpPr>
        <p:spPr>
          <a:xfrm>
            <a:off x="3072382" y="4980809"/>
            <a:ext cx="5544616" cy="461665"/>
          </a:xfrm>
          <a:prstGeom prst="rect">
            <a:avLst/>
          </a:prstGeom>
          <a:noFill/>
        </p:spPr>
        <p:txBody>
          <a:bodyPr wrap="square" rtlCol="0">
            <a:spAutoFit/>
          </a:bodyPr>
          <a:lstStyle/>
          <a:p>
            <a:pPr algn="ctr"/>
            <a:r>
              <a:rPr lang="tr-TR" sz="2400" b="1" dirty="0">
                <a:solidFill>
                  <a:schemeClr val="accent1">
                    <a:lumMod val="50000"/>
                  </a:schemeClr>
                </a:solidFill>
                <a:latin typeface="Times New Roman" panose="02020603050405020304" pitchFamily="18" charset="0"/>
                <a:cs typeface="Times New Roman" panose="02020603050405020304" pitchFamily="18" charset="0"/>
              </a:rPr>
              <a:t>Prof. Dr. Hüseyin DEMİR</a:t>
            </a:r>
          </a:p>
        </p:txBody>
      </p:sp>
      <p:sp>
        <p:nvSpPr>
          <p:cNvPr id="15" name="Metin kutusu 14">
            <a:extLst>
              <a:ext uri="{FF2B5EF4-FFF2-40B4-BE49-F238E27FC236}">
                <a16:creationId xmlns:a16="http://schemas.microsoft.com/office/drawing/2014/main" id="{9E59E7AC-87ED-45A9-ABD9-CDA5CA7B4CA8}"/>
              </a:ext>
            </a:extLst>
          </p:cNvPr>
          <p:cNvSpPr txBox="1"/>
          <p:nvPr/>
        </p:nvSpPr>
        <p:spPr>
          <a:xfrm>
            <a:off x="3072382" y="5412460"/>
            <a:ext cx="5544616" cy="707886"/>
          </a:xfrm>
          <a:prstGeom prst="rect">
            <a:avLst/>
          </a:prstGeom>
          <a:noFill/>
        </p:spPr>
        <p:txBody>
          <a:bodyPr wrap="square" rtlCol="0">
            <a:spAutoFit/>
          </a:bodyPr>
          <a:lstStyle/>
          <a:p>
            <a:pPr algn="ctr"/>
            <a:r>
              <a:rPr lang="tr-TR" sz="2000" b="1"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huseyin.demir@samsun.edu.tr</a:t>
            </a:r>
            <a:endParaRPr lang="tr-TR" sz="2000" b="1" dirty="0">
              <a:solidFill>
                <a:schemeClr val="tx2"/>
              </a:solidFill>
              <a:latin typeface="Times New Roman" panose="02020603050405020304" pitchFamily="18" charset="0"/>
              <a:cs typeface="Times New Roman" panose="02020603050405020304" pitchFamily="18" charset="0"/>
            </a:endParaRPr>
          </a:p>
          <a:p>
            <a:pPr algn="ctr"/>
            <a:r>
              <a:rPr lang="tr-TR" sz="2000" b="1" dirty="0">
                <a:solidFill>
                  <a:schemeClr val="tx2"/>
                </a:solidFill>
                <a:latin typeface="Times New Roman" panose="02020603050405020304" pitchFamily="18" charset="0"/>
                <a:cs typeface="Times New Roman" panose="02020603050405020304" pitchFamily="18" charset="0"/>
              </a:rPr>
              <a:t>uzem.samsun.edu.tr</a:t>
            </a:r>
          </a:p>
        </p:txBody>
      </p:sp>
    </p:spTree>
    <p:extLst>
      <p:ext uri="{BB962C8B-B14F-4D97-AF65-F5344CB8AC3E}">
        <p14:creationId xmlns:p14="http://schemas.microsoft.com/office/powerpoint/2010/main" val="9435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9CF1EB94-2C72-4180-B316-43D895F102F6}"/>
              </a:ext>
            </a:extLst>
          </p:cNvPr>
          <p:cNvSpPr/>
          <p:nvPr/>
        </p:nvSpPr>
        <p:spPr>
          <a:xfrm>
            <a:off x="2409125" y="1373196"/>
            <a:ext cx="6096000" cy="3637919"/>
          </a:xfrm>
          <a:prstGeom prst="rect">
            <a:avLst/>
          </a:prstGeom>
        </p:spPr>
        <p:txBody>
          <a:bodyPr>
            <a:spAutoFit/>
          </a:bodyPr>
          <a:lstStyle/>
          <a:p>
            <a:pPr marL="457200" indent="-457200">
              <a:lnSpc>
                <a:spcPct val="90000"/>
              </a:lnSpc>
              <a:buClr>
                <a:schemeClr val="tx1"/>
              </a:buClr>
              <a:buFont typeface="Arial" panose="020B0604020202020204" pitchFamily="34" charset="0"/>
              <a:buChar char="•"/>
            </a:pPr>
            <a:r>
              <a:rPr lang="tr-TR" altLang="tr-TR" sz="3200" dirty="0" err="1"/>
              <a:t>Aşırmacılık</a:t>
            </a:r>
            <a:r>
              <a:rPr lang="tr-TR" altLang="tr-TR" sz="3200" dirty="0"/>
              <a:t> ( </a:t>
            </a:r>
            <a:r>
              <a:rPr lang="tr-TR" altLang="tr-TR" sz="3200" i="1" dirty="0" err="1"/>
              <a:t>Plagiarism</a:t>
            </a:r>
            <a:r>
              <a:rPr lang="tr-TR" altLang="tr-TR" sz="3200" i="1" dirty="0"/>
              <a:t> </a:t>
            </a:r>
            <a:r>
              <a:rPr lang="tr-TR" altLang="tr-TR" sz="3200" dirty="0"/>
              <a:t>) </a:t>
            </a:r>
          </a:p>
          <a:p>
            <a:pPr marL="457200" indent="-457200">
              <a:lnSpc>
                <a:spcPct val="90000"/>
              </a:lnSpc>
              <a:buClr>
                <a:schemeClr val="tx1"/>
              </a:buClr>
              <a:buFont typeface="Arial" panose="020B0604020202020204" pitchFamily="34" charset="0"/>
              <a:buChar char="•"/>
            </a:pPr>
            <a:r>
              <a:rPr lang="tr-TR" altLang="tr-TR" sz="3200" dirty="0" err="1"/>
              <a:t>Uydurmacılık</a:t>
            </a:r>
            <a:r>
              <a:rPr lang="tr-TR" altLang="tr-TR" sz="3200" dirty="0"/>
              <a:t> ( </a:t>
            </a:r>
            <a:r>
              <a:rPr lang="tr-TR" altLang="tr-TR" sz="3200" i="1" dirty="0" err="1"/>
              <a:t>Fabrication</a:t>
            </a:r>
            <a:r>
              <a:rPr lang="tr-TR" altLang="tr-TR" sz="3200" i="1" dirty="0"/>
              <a:t> )</a:t>
            </a:r>
            <a:endParaRPr lang="tr-TR" altLang="tr-TR" sz="3200" dirty="0"/>
          </a:p>
          <a:p>
            <a:pPr marL="457200" indent="-457200">
              <a:lnSpc>
                <a:spcPct val="90000"/>
              </a:lnSpc>
              <a:buClr>
                <a:schemeClr val="tx1"/>
              </a:buClr>
              <a:buFont typeface="Arial" panose="020B0604020202020204" pitchFamily="34" charset="0"/>
              <a:buChar char="•"/>
            </a:pPr>
            <a:r>
              <a:rPr lang="tr-TR" altLang="tr-TR" sz="3200" dirty="0" err="1"/>
              <a:t>Saptırmacılık</a:t>
            </a:r>
            <a:r>
              <a:rPr lang="tr-TR" altLang="tr-TR" sz="3200" dirty="0"/>
              <a:t> veya Çarpıtma ( </a:t>
            </a:r>
            <a:r>
              <a:rPr lang="tr-TR" altLang="tr-TR" sz="3200" i="1" dirty="0" err="1"/>
              <a:t>Falsification</a:t>
            </a:r>
            <a:r>
              <a:rPr lang="tr-TR" altLang="tr-TR" sz="3200" i="1" dirty="0"/>
              <a:t> )</a:t>
            </a:r>
            <a:endParaRPr lang="tr-TR" altLang="tr-TR" sz="3200" dirty="0"/>
          </a:p>
          <a:p>
            <a:pPr marL="457200" indent="-457200">
              <a:lnSpc>
                <a:spcPct val="90000"/>
              </a:lnSpc>
              <a:buClr>
                <a:schemeClr val="tx1"/>
              </a:buClr>
              <a:buFont typeface="Arial" panose="020B0604020202020204" pitchFamily="34" charset="0"/>
              <a:buChar char="•"/>
            </a:pPr>
            <a:r>
              <a:rPr lang="tr-TR" altLang="tr-TR" sz="3200" dirty="0"/>
              <a:t>Yayın Tekrarı ( </a:t>
            </a:r>
            <a:r>
              <a:rPr lang="tr-TR" altLang="tr-TR" sz="3200" i="1" dirty="0" err="1"/>
              <a:t>Duplication</a:t>
            </a:r>
            <a:r>
              <a:rPr lang="tr-TR" altLang="tr-TR" sz="3200" i="1" dirty="0"/>
              <a:t> </a:t>
            </a:r>
            <a:r>
              <a:rPr lang="tr-TR" altLang="tr-TR" sz="3200" dirty="0"/>
              <a:t>) </a:t>
            </a:r>
          </a:p>
          <a:p>
            <a:pPr marL="457200" indent="-457200">
              <a:lnSpc>
                <a:spcPct val="90000"/>
              </a:lnSpc>
              <a:buClr>
                <a:schemeClr val="tx1"/>
              </a:buClr>
              <a:buFont typeface="Arial" panose="020B0604020202020204" pitchFamily="34" charset="0"/>
              <a:buChar char="•"/>
            </a:pPr>
            <a:r>
              <a:rPr lang="tr-TR" altLang="tr-TR" sz="3200" dirty="0"/>
              <a:t>Dilimleme ( </a:t>
            </a:r>
            <a:r>
              <a:rPr lang="tr-TR" altLang="tr-TR" sz="3200" i="1" dirty="0" err="1"/>
              <a:t>Salami</a:t>
            </a:r>
            <a:r>
              <a:rPr lang="tr-TR" altLang="tr-TR" sz="3200" i="1" dirty="0"/>
              <a:t> </a:t>
            </a:r>
            <a:r>
              <a:rPr lang="tr-TR" altLang="tr-TR" sz="3200" i="1" dirty="0" err="1"/>
              <a:t>Slicing</a:t>
            </a:r>
            <a:r>
              <a:rPr lang="tr-TR" altLang="tr-TR" sz="3200" i="1" dirty="0"/>
              <a:t> </a:t>
            </a:r>
            <a:r>
              <a:rPr lang="tr-TR" altLang="tr-TR" sz="3200" dirty="0"/>
              <a:t>) </a:t>
            </a:r>
          </a:p>
          <a:p>
            <a:pPr marL="457200" indent="-457200">
              <a:lnSpc>
                <a:spcPct val="90000"/>
              </a:lnSpc>
              <a:buClr>
                <a:schemeClr val="tx1"/>
              </a:buClr>
              <a:buFont typeface="Arial" panose="020B0604020202020204" pitchFamily="34" charset="0"/>
              <a:buChar char="•"/>
            </a:pPr>
            <a:r>
              <a:rPr lang="tr-TR" altLang="tr-TR" sz="3200" dirty="0"/>
              <a:t>Destekleyenleri Belirtmeme </a:t>
            </a:r>
          </a:p>
          <a:p>
            <a:pPr marL="457200" indent="-457200">
              <a:lnSpc>
                <a:spcPct val="90000"/>
              </a:lnSpc>
              <a:buClr>
                <a:schemeClr val="tx1"/>
              </a:buClr>
              <a:buFont typeface="Arial" panose="020B0604020202020204" pitchFamily="34" charset="0"/>
              <a:buChar char="•"/>
            </a:pPr>
            <a:r>
              <a:rPr lang="tr-TR" altLang="tr-TR" sz="3200" dirty="0"/>
              <a:t>Hayali Yazarlık </a:t>
            </a:r>
          </a:p>
        </p:txBody>
      </p:sp>
      <p:sp>
        <p:nvSpPr>
          <p:cNvPr id="9" name="Dikdörtgen 8">
            <a:extLst>
              <a:ext uri="{FF2B5EF4-FFF2-40B4-BE49-F238E27FC236}">
                <a16:creationId xmlns:a16="http://schemas.microsoft.com/office/drawing/2014/main" id="{50999CD7-F8E8-4B41-AF44-6875B8F99AB0}"/>
              </a:ext>
            </a:extLst>
          </p:cNvPr>
          <p:cNvSpPr/>
          <p:nvPr/>
        </p:nvSpPr>
        <p:spPr>
          <a:xfrm>
            <a:off x="3826003" y="614629"/>
            <a:ext cx="3642279" cy="584775"/>
          </a:xfrm>
          <a:prstGeom prst="rect">
            <a:avLst/>
          </a:prstGeom>
        </p:spPr>
        <p:txBody>
          <a:bodyPr wrap="none">
            <a:spAutoFit/>
          </a:bodyPr>
          <a:lstStyle/>
          <a:p>
            <a:r>
              <a:rPr lang="tr-TR" altLang="tr-TR" sz="3200" b="1" dirty="0">
                <a:solidFill>
                  <a:srgbClr val="FF0000"/>
                </a:solidFill>
              </a:rPr>
              <a:t>Etik Dışı Davranışlar </a:t>
            </a:r>
            <a:endParaRPr lang="tr-TR" sz="3200" dirty="0">
              <a:solidFill>
                <a:srgbClr val="FF0000"/>
              </a:solidFill>
            </a:endParaRPr>
          </a:p>
        </p:txBody>
      </p:sp>
    </p:spTree>
    <p:extLst>
      <p:ext uri="{BB962C8B-B14F-4D97-AF65-F5344CB8AC3E}">
        <p14:creationId xmlns:p14="http://schemas.microsoft.com/office/powerpoint/2010/main" val="344579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88FA7FE5-64E2-4909-A72B-E1A9D2D89DCD}"/>
              </a:ext>
            </a:extLst>
          </p:cNvPr>
          <p:cNvSpPr/>
          <p:nvPr/>
        </p:nvSpPr>
        <p:spPr>
          <a:xfrm>
            <a:off x="4207239" y="489113"/>
            <a:ext cx="3950120" cy="523220"/>
          </a:xfrm>
          <a:prstGeom prst="rect">
            <a:avLst/>
          </a:prstGeom>
        </p:spPr>
        <p:txBody>
          <a:bodyPr wrap="none">
            <a:spAutoFit/>
          </a:bodyPr>
          <a:lstStyle/>
          <a:p>
            <a:r>
              <a:rPr lang="tr-TR" altLang="tr-TR" sz="2800" b="1" dirty="0" err="1">
                <a:solidFill>
                  <a:srgbClr val="FF0000"/>
                </a:solidFill>
              </a:rPr>
              <a:t>Aşırmacılık</a:t>
            </a:r>
            <a:r>
              <a:rPr lang="tr-TR" altLang="tr-TR" sz="2800" b="1" dirty="0">
                <a:solidFill>
                  <a:srgbClr val="FF0000"/>
                </a:solidFill>
              </a:rPr>
              <a:t> (</a:t>
            </a:r>
            <a:r>
              <a:rPr lang="tr-TR" altLang="tr-TR" sz="2800" b="1" i="1" dirty="0" err="1">
                <a:solidFill>
                  <a:srgbClr val="FF0000"/>
                </a:solidFill>
              </a:rPr>
              <a:t>Plagiarism</a:t>
            </a:r>
            <a:r>
              <a:rPr lang="tr-TR" altLang="tr-TR" sz="2800" b="1" i="1" dirty="0">
                <a:solidFill>
                  <a:srgbClr val="FF0000"/>
                </a:solidFill>
              </a:rPr>
              <a:t> </a:t>
            </a:r>
            <a:r>
              <a:rPr lang="tr-TR" altLang="tr-TR" sz="2800" b="1" dirty="0">
                <a:solidFill>
                  <a:srgbClr val="FF0000"/>
                </a:solidFill>
              </a:rPr>
              <a:t>) </a:t>
            </a:r>
            <a:endParaRPr lang="tr-TR" sz="2800" b="1" dirty="0">
              <a:solidFill>
                <a:srgbClr val="FF0000"/>
              </a:solidFill>
            </a:endParaRPr>
          </a:p>
        </p:txBody>
      </p:sp>
      <p:sp>
        <p:nvSpPr>
          <p:cNvPr id="9" name="Dikdörtgen 8">
            <a:extLst>
              <a:ext uri="{FF2B5EF4-FFF2-40B4-BE49-F238E27FC236}">
                <a16:creationId xmlns:a16="http://schemas.microsoft.com/office/drawing/2014/main" id="{609785FE-7C6F-4673-A0D4-B45950FDFD13}"/>
              </a:ext>
            </a:extLst>
          </p:cNvPr>
          <p:cNvSpPr/>
          <p:nvPr/>
        </p:nvSpPr>
        <p:spPr>
          <a:xfrm>
            <a:off x="999406" y="1166842"/>
            <a:ext cx="9949911" cy="4524315"/>
          </a:xfrm>
          <a:prstGeom prst="rect">
            <a:avLst/>
          </a:prstGeom>
        </p:spPr>
        <p:txBody>
          <a:bodyPr wrap="square">
            <a:spAutoFit/>
          </a:bodyPr>
          <a:lstStyle/>
          <a:p>
            <a:pPr>
              <a:buFont typeface="Wingdings" pitchFamily="2" charset="2"/>
              <a:buNone/>
            </a:pPr>
            <a:r>
              <a:rPr lang="tr-TR" altLang="tr-TR" sz="3200" b="1" dirty="0">
                <a:solidFill>
                  <a:srgbClr val="FF0000"/>
                </a:solidFill>
              </a:rPr>
              <a:t>Korsanlık ( </a:t>
            </a:r>
            <a:r>
              <a:rPr lang="tr-TR" altLang="tr-TR" sz="3200" b="1" i="1" dirty="0" err="1">
                <a:solidFill>
                  <a:srgbClr val="FF0000"/>
                </a:solidFill>
              </a:rPr>
              <a:t>Piracy</a:t>
            </a:r>
            <a:r>
              <a:rPr lang="tr-TR" altLang="tr-TR" sz="3200" b="1" i="1" dirty="0">
                <a:solidFill>
                  <a:srgbClr val="FF0000"/>
                </a:solidFill>
              </a:rPr>
              <a:t> </a:t>
            </a:r>
            <a:r>
              <a:rPr lang="tr-TR" altLang="tr-TR" sz="3200" b="1" dirty="0">
                <a:solidFill>
                  <a:srgbClr val="FF0000"/>
                </a:solidFill>
              </a:rPr>
              <a:t>): </a:t>
            </a:r>
          </a:p>
          <a:p>
            <a:pPr>
              <a:buFont typeface="Wingdings" pitchFamily="2" charset="2"/>
              <a:buNone/>
            </a:pPr>
            <a:r>
              <a:rPr lang="tr-TR" altLang="tr-TR" sz="3200" b="1" dirty="0">
                <a:solidFill>
                  <a:srgbClr val="FF0000"/>
                </a:solidFill>
              </a:rPr>
              <a:t>	</a:t>
            </a:r>
          </a:p>
          <a:p>
            <a:pPr marL="457200" indent="-457200" algn="just">
              <a:buFont typeface="Arial" panose="020B0604020202020204" pitchFamily="34" charset="0"/>
              <a:buChar char="•"/>
            </a:pPr>
            <a:r>
              <a:rPr lang="tr-TR" altLang="tr-TR" sz="3200" dirty="0"/>
              <a:t>Başka birisine ait yapıtı (yazılı, basılı ve elektronik ortamdaki yapıtı) sanatsal uygulamaları olduğu gibi alarak kendi adıyla sunmak, </a:t>
            </a:r>
          </a:p>
          <a:p>
            <a:pPr marL="457200" indent="-457200" algn="just">
              <a:buFont typeface="Arial" panose="020B0604020202020204" pitchFamily="34" charset="0"/>
              <a:buChar char="•"/>
            </a:pPr>
            <a:r>
              <a:rPr lang="tr-TR" altLang="tr-TR" sz="3200" dirty="0"/>
              <a:t>Başka birisine ait yapıtın (yazılı, basılı ve elektronik ortamdaki yapıtın) bir bölümünü </a:t>
            </a:r>
            <a:r>
              <a:rPr lang="tr-TR" altLang="tr-TR" sz="3200" i="1" dirty="0"/>
              <a:t>bilimsel yayın kurallarına uygun bir biçimde atıfta bulunmadan </a:t>
            </a:r>
            <a:r>
              <a:rPr lang="tr-TR" altLang="tr-TR" sz="3200" dirty="0"/>
              <a:t>kendi yapıtı gibi sunmak, </a:t>
            </a:r>
          </a:p>
        </p:txBody>
      </p:sp>
    </p:spTree>
    <p:extLst>
      <p:ext uri="{BB962C8B-B14F-4D97-AF65-F5344CB8AC3E}">
        <p14:creationId xmlns:p14="http://schemas.microsoft.com/office/powerpoint/2010/main" val="118887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41E3F80A-BF61-437E-AD69-F67EBC7B311D}"/>
              </a:ext>
            </a:extLst>
          </p:cNvPr>
          <p:cNvSpPr/>
          <p:nvPr/>
        </p:nvSpPr>
        <p:spPr>
          <a:xfrm>
            <a:off x="879332" y="1373196"/>
            <a:ext cx="9949911" cy="4216539"/>
          </a:xfrm>
          <a:prstGeom prst="rect">
            <a:avLst/>
          </a:prstGeom>
        </p:spPr>
        <p:txBody>
          <a:bodyPr wrap="square">
            <a:spAutoFit/>
          </a:bodyPr>
          <a:lstStyle/>
          <a:p>
            <a:pPr marL="457200" indent="-457200" algn="just">
              <a:buFont typeface="Arial" panose="020B0604020202020204" pitchFamily="34" charset="0"/>
              <a:buChar char="•"/>
            </a:pPr>
            <a:r>
              <a:rPr lang="tr-TR" altLang="tr-TR" sz="2800" dirty="0"/>
              <a:t>Kaynak yapıta , sanatsal uygulamalara uygun ve kuşkuya yer bırakmayacak biçimde bilimsel yayın kurallarına uygun olarak göndermeler yapmadan, başkalarına ait düşünce, bulgu ve sanatsal uygulamaları kendisininmiş gibi sunmak, </a:t>
            </a:r>
          </a:p>
          <a:p>
            <a:pPr marL="457200" indent="-457200" algn="just">
              <a:buFont typeface="Arial" panose="020B0604020202020204" pitchFamily="34" charset="0"/>
              <a:buChar char="•"/>
            </a:pPr>
            <a:endParaRPr lang="tr-TR" altLang="tr-TR" sz="1600" dirty="0"/>
          </a:p>
          <a:p>
            <a:pPr marL="457200" indent="-457200" algn="just">
              <a:buFont typeface="Arial" panose="020B0604020202020204" pitchFamily="34" charset="0"/>
              <a:buChar char="•"/>
            </a:pPr>
            <a:r>
              <a:rPr lang="tr-TR" altLang="tr-TR" sz="2800" dirty="0"/>
              <a:t>Başkalarına ait düşünce, bulgu ve sanatsal uygulamaları bunların alıntı olduğunu apaçık biçimde gösterecek –örneğin çift tırnak içinde yazarak, metin içinde işaretleyerek, dipnotta ya da metnin sonunda kaynakçada belirterek- biçimde dile getirmeden sunmak, </a:t>
            </a:r>
          </a:p>
        </p:txBody>
      </p:sp>
      <p:sp>
        <p:nvSpPr>
          <p:cNvPr id="9" name="Dikdörtgen 8">
            <a:extLst>
              <a:ext uri="{FF2B5EF4-FFF2-40B4-BE49-F238E27FC236}">
                <a16:creationId xmlns:a16="http://schemas.microsoft.com/office/drawing/2014/main" id="{D65435EA-F82D-489D-A3B7-06507B6A5997}"/>
              </a:ext>
            </a:extLst>
          </p:cNvPr>
          <p:cNvSpPr/>
          <p:nvPr/>
        </p:nvSpPr>
        <p:spPr>
          <a:xfrm>
            <a:off x="3879227" y="667727"/>
            <a:ext cx="3950120" cy="523220"/>
          </a:xfrm>
          <a:prstGeom prst="rect">
            <a:avLst/>
          </a:prstGeom>
        </p:spPr>
        <p:txBody>
          <a:bodyPr wrap="none">
            <a:spAutoFit/>
          </a:bodyPr>
          <a:lstStyle/>
          <a:p>
            <a:r>
              <a:rPr lang="tr-TR" altLang="tr-TR" sz="2800" b="1" dirty="0" err="1">
                <a:solidFill>
                  <a:srgbClr val="FF0000"/>
                </a:solidFill>
              </a:rPr>
              <a:t>Aşırmacılık</a:t>
            </a:r>
            <a:r>
              <a:rPr lang="tr-TR" altLang="tr-TR" sz="2800" b="1" dirty="0">
                <a:solidFill>
                  <a:srgbClr val="FF0000"/>
                </a:solidFill>
              </a:rPr>
              <a:t> ( </a:t>
            </a:r>
            <a:r>
              <a:rPr lang="tr-TR" altLang="tr-TR" sz="2800" b="1" i="1" dirty="0" err="1">
                <a:solidFill>
                  <a:srgbClr val="FF0000"/>
                </a:solidFill>
              </a:rPr>
              <a:t>Plagiarism</a:t>
            </a:r>
            <a:r>
              <a:rPr lang="tr-TR" altLang="tr-TR" sz="2800" b="1" i="1" dirty="0">
                <a:solidFill>
                  <a:srgbClr val="FF0000"/>
                </a:solidFill>
              </a:rPr>
              <a:t> </a:t>
            </a:r>
            <a:r>
              <a:rPr lang="tr-TR" altLang="tr-TR" sz="2800" b="1" dirty="0">
                <a:solidFill>
                  <a:srgbClr val="FF0000"/>
                </a:solidFill>
              </a:rPr>
              <a:t>) </a:t>
            </a:r>
            <a:endParaRPr lang="tr-TR" sz="2800" b="1" dirty="0">
              <a:solidFill>
                <a:srgbClr val="FF0000"/>
              </a:solidFill>
            </a:endParaRPr>
          </a:p>
        </p:txBody>
      </p:sp>
    </p:spTree>
    <p:extLst>
      <p:ext uri="{BB962C8B-B14F-4D97-AF65-F5344CB8AC3E}">
        <p14:creationId xmlns:p14="http://schemas.microsoft.com/office/powerpoint/2010/main" val="396643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D083B6F7-AAC7-422A-89FF-03D47EA82F2C}"/>
              </a:ext>
            </a:extLst>
          </p:cNvPr>
          <p:cNvSpPr/>
          <p:nvPr/>
        </p:nvSpPr>
        <p:spPr>
          <a:xfrm>
            <a:off x="676133" y="1905506"/>
            <a:ext cx="9949912" cy="3046988"/>
          </a:xfrm>
          <a:prstGeom prst="rect">
            <a:avLst/>
          </a:prstGeom>
        </p:spPr>
        <p:txBody>
          <a:bodyPr wrap="square">
            <a:spAutoFit/>
          </a:bodyPr>
          <a:lstStyle/>
          <a:p>
            <a:pPr marL="457200" indent="-457200" algn="just">
              <a:buFont typeface="Arial" panose="020B0604020202020204" pitchFamily="34" charset="0"/>
              <a:buChar char="•"/>
            </a:pPr>
            <a:r>
              <a:rPr lang="tr-TR" altLang="tr-TR" sz="3200" dirty="0"/>
              <a:t>Alıntı yapılan kaynağa ilişkin bilgi vermemek veya eksik bilgi vermek, </a:t>
            </a:r>
          </a:p>
          <a:p>
            <a:pPr marL="457200" indent="-457200" algn="just">
              <a:buFont typeface="Arial" panose="020B0604020202020204" pitchFamily="34" charset="0"/>
              <a:buChar char="•"/>
            </a:pPr>
            <a:endParaRPr lang="tr-TR" altLang="tr-TR" sz="3200" dirty="0"/>
          </a:p>
          <a:p>
            <a:pPr marL="457200" indent="-457200" algn="just">
              <a:buFont typeface="Arial" panose="020B0604020202020204" pitchFamily="34" charset="0"/>
              <a:buChar char="•"/>
            </a:pPr>
            <a:r>
              <a:rPr lang="tr-TR" altLang="tr-TR" sz="3200" dirty="0"/>
              <a:t>Yalnızca farklı kelimeler ve ifadeler kullanarak, kısmen değiştirerek başkalarına ait araştırma sonuçlarını ya da düşünceleri ve uygulamaları kendisininmiş gibi sunmak </a:t>
            </a:r>
          </a:p>
        </p:txBody>
      </p:sp>
      <p:sp>
        <p:nvSpPr>
          <p:cNvPr id="9" name="Dikdörtgen 8">
            <a:extLst>
              <a:ext uri="{FF2B5EF4-FFF2-40B4-BE49-F238E27FC236}">
                <a16:creationId xmlns:a16="http://schemas.microsoft.com/office/drawing/2014/main" id="{3D8C9C87-0077-4647-805C-092F488AAE5C}"/>
              </a:ext>
            </a:extLst>
          </p:cNvPr>
          <p:cNvSpPr/>
          <p:nvPr/>
        </p:nvSpPr>
        <p:spPr>
          <a:xfrm>
            <a:off x="3602733" y="1090389"/>
            <a:ext cx="4485523" cy="584775"/>
          </a:xfrm>
          <a:prstGeom prst="rect">
            <a:avLst/>
          </a:prstGeom>
        </p:spPr>
        <p:txBody>
          <a:bodyPr wrap="none">
            <a:spAutoFit/>
          </a:bodyPr>
          <a:lstStyle/>
          <a:p>
            <a:r>
              <a:rPr lang="tr-TR" altLang="tr-TR" sz="3200" b="1" dirty="0" err="1">
                <a:solidFill>
                  <a:srgbClr val="FF0000"/>
                </a:solidFill>
              </a:rPr>
              <a:t>Aşırmacılık</a:t>
            </a:r>
            <a:r>
              <a:rPr lang="tr-TR" altLang="tr-TR" sz="3200" b="1" dirty="0">
                <a:solidFill>
                  <a:srgbClr val="FF0000"/>
                </a:solidFill>
              </a:rPr>
              <a:t> ( </a:t>
            </a:r>
            <a:r>
              <a:rPr lang="tr-TR" altLang="tr-TR" sz="3200" b="1" i="1" dirty="0" err="1">
                <a:solidFill>
                  <a:srgbClr val="FF0000"/>
                </a:solidFill>
              </a:rPr>
              <a:t>Plagiarism</a:t>
            </a:r>
            <a:r>
              <a:rPr lang="tr-TR" altLang="tr-TR" sz="3200" b="1" i="1" dirty="0">
                <a:solidFill>
                  <a:srgbClr val="FF0000"/>
                </a:solidFill>
              </a:rPr>
              <a:t> </a:t>
            </a:r>
            <a:r>
              <a:rPr lang="tr-TR" altLang="tr-TR" sz="3200" b="1" dirty="0">
                <a:solidFill>
                  <a:srgbClr val="FF0000"/>
                </a:solidFill>
              </a:rPr>
              <a:t>) </a:t>
            </a:r>
            <a:endParaRPr lang="tr-TR" sz="3200" b="1" dirty="0">
              <a:solidFill>
                <a:srgbClr val="FF0000"/>
              </a:solidFill>
            </a:endParaRPr>
          </a:p>
        </p:txBody>
      </p:sp>
    </p:spTree>
    <p:extLst>
      <p:ext uri="{BB962C8B-B14F-4D97-AF65-F5344CB8AC3E}">
        <p14:creationId xmlns:p14="http://schemas.microsoft.com/office/powerpoint/2010/main" val="315135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04DB7449-3D47-4B73-AAB4-33F70DFD6C16}"/>
              </a:ext>
            </a:extLst>
          </p:cNvPr>
          <p:cNvSpPr/>
          <p:nvPr/>
        </p:nvSpPr>
        <p:spPr>
          <a:xfrm>
            <a:off x="814678" y="2353117"/>
            <a:ext cx="9949911" cy="1569660"/>
          </a:xfrm>
          <a:prstGeom prst="rect">
            <a:avLst/>
          </a:prstGeom>
        </p:spPr>
        <p:txBody>
          <a:bodyPr wrap="square">
            <a:spAutoFit/>
          </a:bodyPr>
          <a:lstStyle/>
          <a:p>
            <a:pPr algn="just">
              <a:buFont typeface="Wingdings" pitchFamily="2" charset="2"/>
              <a:buNone/>
            </a:pPr>
            <a:r>
              <a:rPr lang="tr-TR" altLang="tr-TR" sz="3200" dirty="0"/>
              <a:t>Yapılmayan bir araştırmayı yapılmış gibi göstermek ve/veya yapılmayan bir araştırmaya dayandırarak sahte bulgular ortaya koymak, </a:t>
            </a:r>
          </a:p>
        </p:txBody>
      </p:sp>
      <p:sp>
        <p:nvSpPr>
          <p:cNvPr id="9" name="Dikdörtgen 8">
            <a:extLst>
              <a:ext uri="{FF2B5EF4-FFF2-40B4-BE49-F238E27FC236}">
                <a16:creationId xmlns:a16="http://schemas.microsoft.com/office/drawing/2014/main" id="{8FF5AE15-DC6B-4BCD-A9BD-F2744DA6E84C}"/>
              </a:ext>
            </a:extLst>
          </p:cNvPr>
          <p:cNvSpPr/>
          <p:nvPr/>
        </p:nvSpPr>
        <p:spPr>
          <a:xfrm>
            <a:off x="3298406" y="1411771"/>
            <a:ext cx="4982454" cy="584775"/>
          </a:xfrm>
          <a:prstGeom prst="rect">
            <a:avLst/>
          </a:prstGeom>
        </p:spPr>
        <p:txBody>
          <a:bodyPr wrap="none">
            <a:spAutoFit/>
          </a:bodyPr>
          <a:lstStyle/>
          <a:p>
            <a:r>
              <a:rPr lang="tr-TR" altLang="tr-TR" sz="3200" b="1" dirty="0" err="1">
                <a:solidFill>
                  <a:srgbClr val="FF0000"/>
                </a:solidFill>
              </a:rPr>
              <a:t>Uydurmacılık</a:t>
            </a:r>
            <a:r>
              <a:rPr lang="tr-TR" altLang="tr-TR" sz="3200" b="1" dirty="0">
                <a:solidFill>
                  <a:srgbClr val="FF0000"/>
                </a:solidFill>
              </a:rPr>
              <a:t> (</a:t>
            </a:r>
            <a:r>
              <a:rPr lang="tr-TR" altLang="tr-TR" sz="3200" b="1" i="1" dirty="0" err="1">
                <a:solidFill>
                  <a:srgbClr val="FF0000"/>
                </a:solidFill>
              </a:rPr>
              <a:t>Fabrication</a:t>
            </a:r>
            <a:r>
              <a:rPr lang="tr-TR" altLang="tr-TR" sz="3200" b="1" dirty="0">
                <a:solidFill>
                  <a:srgbClr val="FF0000"/>
                </a:solidFill>
              </a:rPr>
              <a:t>) </a:t>
            </a:r>
            <a:endParaRPr lang="tr-TR" sz="3200" b="1" dirty="0">
              <a:solidFill>
                <a:srgbClr val="FF0000"/>
              </a:solidFill>
            </a:endParaRPr>
          </a:p>
        </p:txBody>
      </p:sp>
    </p:spTree>
    <p:extLst>
      <p:ext uri="{BB962C8B-B14F-4D97-AF65-F5344CB8AC3E}">
        <p14:creationId xmlns:p14="http://schemas.microsoft.com/office/powerpoint/2010/main" val="119199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64EB5387-9E00-480B-A7C3-5F71023FFE21}"/>
              </a:ext>
            </a:extLst>
          </p:cNvPr>
          <p:cNvSpPr/>
          <p:nvPr/>
        </p:nvSpPr>
        <p:spPr>
          <a:xfrm>
            <a:off x="874835" y="1760761"/>
            <a:ext cx="9949911" cy="3046988"/>
          </a:xfrm>
          <a:prstGeom prst="rect">
            <a:avLst/>
          </a:prstGeom>
        </p:spPr>
        <p:txBody>
          <a:bodyPr wrap="square">
            <a:spAutoFit/>
          </a:bodyPr>
          <a:lstStyle/>
          <a:p>
            <a:pPr marL="457200" indent="-457200" algn="just">
              <a:buFont typeface="Arial" panose="020B0604020202020204" pitchFamily="34" charset="0"/>
              <a:buChar char="•"/>
            </a:pPr>
            <a:r>
              <a:rPr lang="tr-TR" altLang="tr-TR" sz="3200" dirty="0"/>
              <a:t>Araştırma ve uygulamaların yöntem veya sonuçlarını kasıtlı olarak saptırmak ve değiştirmek, </a:t>
            </a:r>
          </a:p>
          <a:p>
            <a:pPr marL="457200" indent="-457200" algn="just">
              <a:buFont typeface="Arial" panose="020B0604020202020204" pitchFamily="34" charset="0"/>
              <a:buChar char="•"/>
            </a:pPr>
            <a:endParaRPr lang="tr-TR" altLang="tr-TR" sz="3200" dirty="0"/>
          </a:p>
          <a:p>
            <a:pPr marL="457200" indent="-457200" algn="just">
              <a:buFont typeface="Arial" panose="020B0604020202020204" pitchFamily="34" charset="0"/>
              <a:buChar char="•"/>
            </a:pPr>
            <a:r>
              <a:rPr lang="tr-TR" altLang="tr-TR" sz="3200" dirty="0"/>
              <a:t>Yapılan araştırma ve uygulamaların , araştırmanın ve uygulamanın niteliğini bozacak derecede farklı bir biçimde sunmak, </a:t>
            </a:r>
          </a:p>
        </p:txBody>
      </p:sp>
      <p:sp>
        <p:nvSpPr>
          <p:cNvPr id="9" name="Dikdörtgen 8">
            <a:extLst>
              <a:ext uri="{FF2B5EF4-FFF2-40B4-BE49-F238E27FC236}">
                <a16:creationId xmlns:a16="http://schemas.microsoft.com/office/drawing/2014/main" id="{CA91891D-5236-4F5D-BCB2-A8216A3A354F}"/>
              </a:ext>
            </a:extLst>
          </p:cNvPr>
          <p:cNvSpPr/>
          <p:nvPr/>
        </p:nvSpPr>
        <p:spPr>
          <a:xfrm>
            <a:off x="1880931" y="922002"/>
            <a:ext cx="7521842" cy="584775"/>
          </a:xfrm>
          <a:prstGeom prst="rect">
            <a:avLst/>
          </a:prstGeom>
        </p:spPr>
        <p:txBody>
          <a:bodyPr wrap="square">
            <a:spAutoFit/>
          </a:bodyPr>
          <a:lstStyle/>
          <a:p>
            <a:pPr algn="ctr"/>
            <a:r>
              <a:rPr lang="tr-TR" altLang="tr-TR" sz="3200" b="1" dirty="0" err="1">
                <a:solidFill>
                  <a:srgbClr val="FF0000"/>
                </a:solidFill>
              </a:rPr>
              <a:t>Saptırmacılık</a:t>
            </a:r>
            <a:r>
              <a:rPr lang="tr-TR" altLang="tr-TR" sz="3200" b="1" dirty="0">
                <a:solidFill>
                  <a:srgbClr val="FF0000"/>
                </a:solidFill>
              </a:rPr>
              <a:t> veya Çarpıtma (</a:t>
            </a:r>
            <a:r>
              <a:rPr lang="tr-TR" altLang="tr-TR" sz="3200" b="1" i="1" dirty="0" err="1">
                <a:solidFill>
                  <a:srgbClr val="FF0000"/>
                </a:solidFill>
              </a:rPr>
              <a:t>Falsification</a:t>
            </a:r>
            <a:r>
              <a:rPr lang="tr-TR" altLang="tr-TR" sz="3200" b="1" i="1" dirty="0">
                <a:solidFill>
                  <a:srgbClr val="FF0000"/>
                </a:solidFill>
              </a:rPr>
              <a:t>)</a:t>
            </a:r>
            <a:r>
              <a:rPr lang="tr-TR" altLang="tr-TR" sz="3200" b="1" dirty="0">
                <a:solidFill>
                  <a:srgbClr val="FF0000"/>
                </a:solidFill>
              </a:rPr>
              <a:t> </a:t>
            </a:r>
            <a:endParaRPr lang="tr-TR" sz="3200" b="1" dirty="0">
              <a:solidFill>
                <a:srgbClr val="FF0000"/>
              </a:solidFill>
            </a:endParaRPr>
          </a:p>
        </p:txBody>
      </p:sp>
    </p:spTree>
    <p:extLst>
      <p:ext uri="{BB962C8B-B14F-4D97-AF65-F5344CB8AC3E}">
        <p14:creationId xmlns:p14="http://schemas.microsoft.com/office/powerpoint/2010/main" val="253995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043D830A-B81C-47CB-8AFA-9BED36C5D5F1}"/>
              </a:ext>
            </a:extLst>
          </p:cNvPr>
          <p:cNvSpPr/>
          <p:nvPr/>
        </p:nvSpPr>
        <p:spPr>
          <a:xfrm>
            <a:off x="925515" y="1341596"/>
            <a:ext cx="9949911" cy="4678204"/>
          </a:xfrm>
          <a:prstGeom prst="rect">
            <a:avLst/>
          </a:prstGeom>
        </p:spPr>
        <p:txBody>
          <a:bodyPr wrap="square">
            <a:spAutoFit/>
          </a:bodyPr>
          <a:lstStyle/>
          <a:p>
            <a:pPr marL="457200" indent="-457200" algn="just">
              <a:buFont typeface="Arial" panose="020B0604020202020204" pitchFamily="34" charset="0"/>
              <a:buChar char="•"/>
            </a:pPr>
            <a:r>
              <a:rPr lang="tr-TR" altLang="tr-TR" sz="3200" dirty="0"/>
              <a:t> Kullanılmayan bir araştırma materyalini ve/veya cihazı kullanılmış gibi göstermek,</a:t>
            </a:r>
          </a:p>
          <a:p>
            <a:pPr algn="just"/>
            <a:endParaRPr lang="tr-TR" altLang="tr-TR" sz="1200" dirty="0"/>
          </a:p>
          <a:p>
            <a:pPr marL="457200" indent="-457200" algn="just">
              <a:buFont typeface="Arial" panose="020B0604020202020204" pitchFamily="34" charset="0"/>
              <a:buChar char="•"/>
            </a:pPr>
            <a:r>
              <a:rPr lang="tr-TR" altLang="tr-TR" sz="3200" dirty="0"/>
              <a:t>Araştırma sürecini, sürecin niteliğini değiştirecek biçimde, olduğundan farklı sunmak, </a:t>
            </a:r>
          </a:p>
          <a:p>
            <a:pPr marL="457200" indent="-457200" algn="just">
              <a:buFont typeface="Arial" panose="020B0604020202020204" pitchFamily="34" charset="0"/>
              <a:buChar char="•"/>
            </a:pPr>
            <a:endParaRPr lang="tr-TR" altLang="tr-TR" sz="1200" dirty="0"/>
          </a:p>
          <a:p>
            <a:pPr marL="457200" indent="-457200" algn="just">
              <a:buFont typeface="Arial" panose="020B0604020202020204" pitchFamily="34" charset="0"/>
              <a:buChar char="•"/>
            </a:pPr>
            <a:r>
              <a:rPr lang="tr-TR" altLang="tr-TR" sz="3200" dirty="0"/>
              <a:t>Araştırma kayıtlarını kasıtlı olarak değiştirmek, </a:t>
            </a:r>
          </a:p>
          <a:p>
            <a:pPr algn="just"/>
            <a:endParaRPr lang="tr-TR" altLang="tr-TR" sz="1200" dirty="0"/>
          </a:p>
          <a:p>
            <a:pPr marL="457200" indent="-457200" algn="just">
              <a:buFont typeface="Arial" panose="020B0604020202020204" pitchFamily="34" charset="0"/>
              <a:buChar char="•"/>
            </a:pPr>
            <a:r>
              <a:rPr lang="tr-TR" altLang="tr-TR" sz="3200" dirty="0"/>
              <a:t>5846 Sayılı Fikir ve Sanat Eserleri Kanunu ve onun değişen 4110 sayılı maddelerine aykırı davranmak </a:t>
            </a:r>
          </a:p>
          <a:p>
            <a:pPr marL="457200" indent="-457200" algn="just">
              <a:buFont typeface="Arial" panose="020B0604020202020204" pitchFamily="34" charset="0"/>
              <a:buChar char="•"/>
            </a:pPr>
            <a:endParaRPr lang="tr-TR" altLang="tr-TR" sz="3200" dirty="0"/>
          </a:p>
        </p:txBody>
      </p:sp>
      <p:sp>
        <p:nvSpPr>
          <p:cNvPr id="9" name="Dikdörtgen 8">
            <a:extLst>
              <a:ext uri="{FF2B5EF4-FFF2-40B4-BE49-F238E27FC236}">
                <a16:creationId xmlns:a16="http://schemas.microsoft.com/office/drawing/2014/main" id="{6DCDE92C-4563-41BC-A248-94068FB89AB6}"/>
              </a:ext>
            </a:extLst>
          </p:cNvPr>
          <p:cNvSpPr/>
          <p:nvPr/>
        </p:nvSpPr>
        <p:spPr>
          <a:xfrm>
            <a:off x="2155207" y="490351"/>
            <a:ext cx="7490526" cy="584775"/>
          </a:xfrm>
          <a:prstGeom prst="rect">
            <a:avLst/>
          </a:prstGeom>
        </p:spPr>
        <p:txBody>
          <a:bodyPr wrap="square">
            <a:spAutoFit/>
          </a:bodyPr>
          <a:lstStyle/>
          <a:p>
            <a:pPr algn="ctr"/>
            <a:r>
              <a:rPr lang="tr-TR" altLang="tr-TR" sz="3200" b="1" dirty="0" err="1">
                <a:solidFill>
                  <a:srgbClr val="FF0000"/>
                </a:solidFill>
              </a:rPr>
              <a:t>Saptırmacılık</a:t>
            </a:r>
            <a:r>
              <a:rPr lang="tr-TR" altLang="tr-TR" sz="3200" b="1" dirty="0">
                <a:solidFill>
                  <a:srgbClr val="FF0000"/>
                </a:solidFill>
              </a:rPr>
              <a:t> veya Çarpıtma (</a:t>
            </a:r>
            <a:r>
              <a:rPr lang="tr-TR" altLang="tr-TR" sz="3200" b="1" i="1" dirty="0" err="1">
                <a:solidFill>
                  <a:srgbClr val="FF0000"/>
                </a:solidFill>
              </a:rPr>
              <a:t>Falsification</a:t>
            </a:r>
            <a:r>
              <a:rPr lang="tr-TR" altLang="tr-TR" sz="3200" b="1" i="1" dirty="0">
                <a:solidFill>
                  <a:srgbClr val="FF0000"/>
                </a:solidFill>
              </a:rPr>
              <a:t>)</a:t>
            </a:r>
            <a:endParaRPr lang="tr-TR" sz="3200" b="1" dirty="0">
              <a:solidFill>
                <a:srgbClr val="FF0000"/>
              </a:solidFill>
            </a:endParaRPr>
          </a:p>
        </p:txBody>
      </p:sp>
    </p:spTree>
    <p:extLst>
      <p:ext uri="{BB962C8B-B14F-4D97-AF65-F5344CB8AC3E}">
        <p14:creationId xmlns:p14="http://schemas.microsoft.com/office/powerpoint/2010/main" val="144642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E79845A6-8B1E-4DE8-8F67-C6A617226D63}"/>
              </a:ext>
            </a:extLst>
          </p:cNvPr>
          <p:cNvSpPr/>
          <p:nvPr/>
        </p:nvSpPr>
        <p:spPr>
          <a:xfrm>
            <a:off x="1027115" y="2544728"/>
            <a:ext cx="9949911" cy="1077218"/>
          </a:xfrm>
          <a:prstGeom prst="rect">
            <a:avLst/>
          </a:prstGeom>
        </p:spPr>
        <p:txBody>
          <a:bodyPr wrap="square">
            <a:spAutoFit/>
          </a:bodyPr>
          <a:lstStyle/>
          <a:p>
            <a:pPr algn="just">
              <a:buFont typeface="Wingdings" pitchFamily="2" charset="2"/>
              <a:buNone/>
            </a:pPr>
            <a:r>
              <a:rPr lang="tr-TR" altLang="tr-TR" sz="3200" dirty="0"/>
              <a:t>Aynı araştırmayı veya makaleyi bilgi vermeksizin yeniden diğer yayın organlarına göndermek ya da yayımlamak, </a:t>
            </a:r>
          </a:p>
        </p:txBody>
      </p:sp>
      <p:sp>
        <p:nvSpPr>
          <p:cNvPr id="9" name="Dikdörtgen 8">
            <a:extLst>
              <a:ext uri="{FF2B5EF4-FFF2-40B4-BE49-F238E27FC236}">
                <a16:creationId xmlns:a16="http://schemas.microsoft.com/office/drawing/2014/main" id="{1C61CC2B-A4F6-494D-98D8-7CE683526AE3}"/>
              </a:ext>
            </a:extLst>
          </p:cNvPr>
          <p:cNvSpPr/>
          <p:nvPr/>
        </p:nvSpPr>
        <p:spPr>
          <a:xfrm>
            <a:off x="3475324" y="1619470"/>
            <a:ext cx="4908844" cy="584775"/>
          </a:xfrm>
          <a:prstGeom prst="rect">
            <a:avLst/>
          </a:prstGeom>
        </p:spPr>
        <p:txBody>
          <a:bodyPr wrap="none">
            <a:spAutoFit/>
          </a:bodyPr>
          <a:lstStyle/>
          <a:p>
            <a:pPr algn="ctr"/>
            <a:r>
              <a:rPr lang="tr-TR" altLang="tr-TR" sz="3200" b="1" dirty="0">
                <a:solidFill>
                  <a:srgbClr val="FF0000"/>
                </a:solidFill>
              </a:rPr>
              <a:t>Yayın Tekrarı (</a:t>
            </a:r>
            <a:r>
              <a:rPr lang="tr-TR" altLang="tr-TR" sz="3200" b="1" i="1" dirty="0" err="1">
                <a:solidFill>
                  <a:srgbClr val="FF0000"/>
                </a:solidFill>
              </a:rPr>
              <a:t>Duplication</a:t>
            </a:r>
            <a:r>
              <a:rPr lang="tr-TR" altLang="tr-TR" sz="3200" b="1" dirty="0">
                <a:solidFill>
                  <a:srgbClr val="FF0000"/>
                </a:solidFill>
              </a:rPr>
              <a:t>) </a:t>
            </a:r>
            <a:endParaRPr lang="tr-TR" sz="3200" b="1" dirty="0">
              <a:solidFill>
                <a:srgbClr val="FF0000"/>
              </a:solidFill>
            </a:endParaRPr>
          </a:p>
        </p:txBody>
      </p:sp>
    </p:spTree>
    <p:extLst>
      <p:ext uri="{BB962C8B-B14F-4D97-AF65-F5344CB8AC3E}">
        <p14:creationId xmlns:p14="http://schemas.microsoft.com/office/powerpoint/2010/main" val="348980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54DF6EA3-BF69-42CB-B1B1-C2648E970AAB}"/>
              </a:ext>
            </a:extLst>
          </p:cNvPr>
          <p:cNvSpPr/>
          <p:nvPr/>
        </p:nvSpPr>
        <p:spPr>
          <a:xfrm>
            <a:off x="837889" y="2133599"/>
            <a:ext cx="9949911" cy="2062103"/>
          </a:xfrm>
          <a:prstGeom prst="rect">
            <a:avLst/>
          </a:prstGeom>
        </p:spPr>
        <p:txBody>
          <a:bodyPr wrap="square">
            <a:spAutoFit/>
          </a:bodyPr>
          <a:lstStyle/>
          <a:p>
            <a:pPr algn="just">
              <a:buFont typeface="Wingdings" pitchFamily="2" charset="2"/>
              <a:buNone/>
            </a:pPr>
            <a:r>
              <a:rPr lang="tr-TR" altLang="tr-TR" sz="3200" dirty="0"/>
              <a:t>Bir araştırmanın sonuçlarını, araştırmanın bütünlüğünü ve niteliğini bozmadan tek bir makale olarak yayınlamak olanaklı iken parçalara ayırarak iki veya daha çok sayıda yayın yapmak . </a:t>
            </a:r>
          </a:p>
        </p:txBody>
      </p:sp>
      <p:sp>
        <p:nvSpPr>
          <p:cNvPr id="9" name="Dikdörtgen 8">
            <a:extLst>
              <a:ext uri="{FF2B5EF4-FFF2-40B4-BE49-F238E27FC236}">
                <a16:creationId xmlns:a16="http://schemas.microsoft.com/office/drawing/2014/main" id="{B0CB08EE-AFDC-419D-A31F-63241E0A58CA}"/>
              </a:ext>
            </a:extLst>
          </p:cNvPr>
          <p:cNvSpPr/>
          <p:nvPr/>
        </p:nvSpPr>
        <p:spPr>
          <a:xfrm>
            <a:off x="3502757" y="1107360"/>
            <a:ext cx="4620176" cy="584775"/>
          </a:xfrm>
          <a:prstGeom prst="rect">
            <a:avLst/>
          </a:prstGeom>
        </p:spPr>
        <p:txBody>
          <a:bodyPr wrap="none">
            <a:spAutoFit/>
          </a:bodyPr>
          <a:lstStyle/>
          <a:p>
            <a:r>
              <a:rPr lang="tr-TR" altLang="tr-TR" sz="3200" b="1" dirty="0">
                <a:solidFill>
                  <a:srgbClr val="FF0000"/>
                </a:solidFill>
              </a:rPr>
              <a:t>Dilimleme (</a:t>
            </a:r>
            <a:r>
              <a:rPr lang="tr-TR" altLang="tr-TR" sz="3200" b="1" i="1" dirty="0" err="1">
                <a:solidFill>
                  <a:srgbClr val="FF0000"/>
                </a:solidFill>
              </a:rPr>
              <a:t>Salami</a:t>
            </a:r>
            <a:r>
              <a:rPr lang="tr-TR" altLang="tr-TR" sz="3200" b="1" i="1" dirty="0">
                <a:solidFill>
                  <a:srgbClr val="FF0000"/>
                </a:solidFill>
              </a:rPr>
              <a:t> </a:t>
            </a:r>
            <a:r>
              <a:rPr lang="tr-TR" altLang="tr-TR" sz="3200" b="1" i="1" dirty="0" err="1">
                <a:solidFill>
                  <a:srgbClr val="FF0000"/>
                </a:solidFill>
              </a:rPr>
              <a:t>Slicing</a:t>
            </a:r>
            <a:r>
              <a:rPr lang="tr-TR" altLang="tr-TR" sz="3200" b="1" dirty="0">
                <a:solidFill>
                  <a:srgbClr val="FF0000"/>
                </a:solidFill>
              </a:rPr>
              <a:t>)</a:t>
            </a:r>
            <a:endParaRPr lang="tr-TR" sz="3200" b="1" dirty="0">
              <a:solidFill>
                <a:srgbClr val="FF0000"/>
              </a:solidFill>
            </a:endParaRPr>
          </a:p>
        </p:txBody>
      </p:sp>
    </p:spTree>
    <p:extLst>
      <p:ext uri="{BB962C8B-B14F-4D97-AF65-F5344CB8AC3E}">
        <p14:creationId xmlns:p14="http://schemas.microsoft.com/office/powerpoint/2010/main" val="67795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33921027-0990-42BE-AEB4-7956F00EFED4}"/>
              </a:ext>
            </a:extLst>
          </p:cNvPr>
          <p:cNvSpPr/>
          <p:nvPr/>
        </p:nvSpPr>
        <p:spPr>
          <a:xfrm>
            <a:off x="3229485" y="963781"/>
            <a:ext cx="5018938" cy="584775"/>
          </a:xfrm>
          <a:prstGeom prst="rect">
            <a:avLst/>
          </a:prstGeom>
        </p:spPr>
        <p:txBody>
          <a:bodyPr wrap="none">
            <a:spAutoFit/>
          </a:bodyPr>
          <a:lstStyle/>
          <a:p>
            <a:r>
              <a:rPr lang="tr-TR" altLang="tr-TR" sz="3200" b="1" dirty="0">
                <a:solidFill>
                  <a:srgbClr val="FF0000"/>
                </a:solidFill>
              </a:rPr>
              <a:t>Destekleyenleri Belirtmeme </a:t>
            </a:r>
            <a:endParaRPr lang="tr-TR" sz="3200" b="1" dirty="0">
              <a:solidFill>
                <a:srgbClr val="FF0000"/>
              </a:solidFill>
            </a:endParaRPr>
          </a:p>
        </p:txBody>
      </p:sp>
      <p:sp>
        <p:nvSpPr>
          <p:cNvPr id="9" name="Dikdörtgen 8">
            <a:extLst>
              <a:ext uri="{FF2B5EF4-FFF2-40B4-BE49-F238E27FC236}">
                <a16:creationId xmlns:a16="http://schemas.microsoft.com/office/drawing/2014/main" id="{721846F1-5BC3-4A32-BCC6-3E837B6AC532}"/>
              </a:ext>
            </a:extLst>
          </p:cNvPr>
          <p:cNvSpPr/>
          <p:nvPr/>
        </p:nvSpPr>
        <p:spPr>
          <a:xfrm>
            <a:off x="763998" y="1801301"/>
            <a:ext cx="9949911" cy="1274195"/>
          </a:xfrm>
          <a:prstGeom prst="rect">
            <a:avLst/>
          </a:prstGeom>
        </p:spPr>
        <p:txBody>
          <a:bodyPr wrap="square">
            <a:spAutoFit/>
          </a:bodyPr>
          <a:lstStyle/>
          <a:p>
            <a:pPr algn="just">
              <a:lnSpc>
                <a:spcPct val="80000"/>
              </a:lnSpc>
              <a:buFont typeface="Wingdings" pitchFamily="2" charset="2"/>
              <a:buNone/>
            </a:pPr>
            <a:r>
              <a:rPr lang="tr-TR" altLang="tr-TR" sz="3200" dirty="0"/>
              <a:t>Destek alınarak yürütülen araştırmaların yayınlarında destek veren kişi, kurum veya kuruluşlar ile onların araştırmadaki katkılarını açık bir biçimde belirtmemek, </a:t>
            </a:r>
          </a:p>
        </p:txBody>
      </p:sp>
    </p:spTree>
    <p:extLst>
      <p:ext uri="{BB962C8B-B14F-4D97-AF65-F5344CB8AC3E}">
        <p14:creationId xmlns:p14="http://schemas.microsoft.com/office/powerpoint/2010/main" val="202167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BFC0B5AD-992E-45D5-82C7-D1D839221D61}"/>
              </a:ext>
            </a:extLst>
          </p:cNvPr>
          <p:cNvSpPr/>
          <p:nvPr/>
        </p:nvSpPr>
        <p:spPr>
          <a:xfrm>
            <a:off x="836302" y="659291"/>
            <a:ext cx="10072915" cy="5262979"/>
          </a:xfrm>
          <a:prstGeom prst="rect">
            <a:avLst/>
          </a:prstGeom>
        </p:spPr>
        <p:txBody>
          <a:bodyPr wrap="square">
            <a:spAutoFit/>
          </a:bodyPr>
          <a:lstStyle/>
          <a:p>
            <a:pPr algn="just">
              <a:buFont typeface="Wingdings" pitchFamily="2" charset="2"/>
              <a:buNone/>
            </a:pPr>
            <a:r>
              <a:rPr lang="tr-TR" altLang="tr-TR" sz="2800" dirty="0"/>
              <a:t>Etik sözcüğü, Yunanca "karakter" anlamına gelen ‘’</a:t>
            </a:r>
            <a:r>
              <a:rPr lang="tr-TR" altLang="tr-TR" sz="2800" dirty="0" err="1"/>
              <a:t>ethos</a:t>
            </a:r>
            <a:r>
              <a:rPr lang="tr-TR" altLang="tr-TR" sz="2800" dirty="0"/>
              <a:t>’’ sözcüğünden türetilmiştir. </a:t>
            </a:r>
          </a:p>
          <a:p>
            <a:pPr algn="just">
              <a:buFont typeface="Wingdings" pitchFamily="2" charset="2"/>
              <a:buNone/>
            </a:pPr>
            <a:endParaRPr lang="tr-TR" altLang="tr-TR" sz="2800" dirty="0"/>
          </a:p>
          <a:p>
            <a:pPr algn="just">
              <a:buFont typeface="Wingdings" pitchFamily="2" charset="2"/>
              <a:buNone/>
            </a:pPr>
            <a:r>
              <a:rPr lang="tr-TR" altLang="tr-TR" sz="2800" dirty="0" err="1"/>
              <a:t>Ethos'tan</a:t>
            </a:r>
            <a:r>
              <a:rPr lang="tr-TR" altLang="tr-TR" sz="2800" dirty="0"/>
              <a:t> türetilen "</a:t>
            </a:r>
            <a:r>
              <a:rPr lang="tr-TR" altLang="tr-TR" sz="2800" dirty="0" err="1"/>
              <a:t>ethics</a:t>
            </a:r>
            <a:r>
              <a:rPr lang="tr-TR" altLang="tr-TR" sz="2800" dirty="0"/>
              <a:t>" kavramı da, ideal ve soyut olana işaret ederek, ahlak kurallarının ve değerlerinin incelenmesi sonucu ortaya çıkmaktadır. </a:t>
            </a:r>
          </a:p>
          <a:p>
            <a:pPr algn="just">
              <a:buFont typeface="Wingdings" pitchFamily="2" charset="2"/>
              <a:buNone/>
            </a:pPr>
            <a:endParaRPr lang="tr-TR" altLang="tr-TR" sz="2800" dirty="0"/>
          </a:p>
          <a:p>
            <a:pPr algn="just">
              <a:buFont typeface="Wingdings" pitchFamily="2" charset="2"/>
              <a:buNone/>
            </a:pPr>
            <a:r>
              <a:rPr lang="tr-TR" altLang="tr-TR" sz="2800" dirty="0" err="1"/>
              <a:t>Aksiyoloji</a:t>
            </a:r>
            <a:r>
              <a:rPr lang="tr-TR" altLang="tr-TR" sz="2800" dirty="0"/>
              <a:t> dalı olarak kabul gören etik, felsefenin dört ana dalından biridir. </a:t>
            </a:r>
          </a:p>
          <a:p>
            <a:pPr algn="just">
              <a:buFont typeface="Wingdings" pitchFamily="2" charset="2"/>
              <a:buNone/>
            </a:pPr>
            <a:endParaRPr lang="tr-TR" altLang="tr-TR" sz="2800" dirty="0"/>
          </a:p>
          <a:p>
            <a:pPr algn="just">
              <a:buFont typeface="Wingdings" pitchFamily="2" charset="2"/>
              <a:buNone/>
            </a:pPr>
            <a:r>
              <a:rPr lang="tr-TR" altLang="tr-TR" sz="2800" dirty="0"/>
              <a:t>Yanlışı doğrudan ayırabilmek amacıyla ahlâk kavramının doğasını anlamaya çalışır. </a:t>
            </a:r>
          </a:p>
        </p:txBody>
      </p:sp>
    </p:spTree>
    <p:extLst>
      <p:ext uri="{BB962C8B-B14F-4D97-AF65-F5344CB8AC3E}">
        <p14:creationId xmlns:p14="http://schemas.microsoft.com/office/powerpoint/2010/main" val="259720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2029F567-C9CD-4A0A-9926-61E47E6179F6}"/>
              </a:ext>
            </a:extLst>
          </p:cNvPr>
          <p:cNvSpPr/>
          <p:nvPr/>
        </p:nvSpPr>
        <p:spPr>
          <a:xfrm>
            <a:off x="796057" y="1218486"/>
            <a:ext cx="9848850" cy="4801314"/>
          </a:xfrm>
          <a:prstGeom prst="rect">
            <a:avLst/>
          </a:prstGeom>
        </p:spPr>
        <p:txBody>
          <a:bodyPr wrap="square">
            <a:spAutoFit/>
          </a:bodyPr>
          <a:lstStyle/>
          <a:p>
            <a:pPr marL="457200" indent="-457200" algn="just">
              <a:buFont typeface="Arial" panose="020B0604020202020204" pitchFamily="34" charset="0"/>
              <a:buChar char="•"/>
            </a:pPr>
            <a:r>
              <a:rPr lang="tr-TR" altLang="tr-TR" sz="3200" dirty="0"/>
              <a:t>Araştırmaya ve/veya yayına aktif katkısı olmayan kişi veya kişileri, konumları ya da sıfatları nedeniyle, yazarlar listesine almak. </a:t>
            </a:r>
          </a:p>
          <a:p>
            <a:pPr marL="457200" indent="-457200" algn="just">
              <a:buFont typeface="Arial" panose="020B0604020202020204" pitchFamily="34" charset="0"/>
              <a:buChar char="•"/>
            </a:pPr>
            <a:endParaRPr lang="tr-TR" altLang="tr-TR" sz="1200" dirty="0"/>
          </a:p>
          <a:p>
            <a:pPr marL="457200" indent="-457200" algn="just">
              <a:buFont typeface="Arial" panose="020B0604020202020204" pitchFamily="34" charset="0"/>
              <a:buChar char="•"/>
            </a:pPr>
            <a:r>
              <a:rPr lang="tr-TR" altLang="tr-TR" sz="3200" dirty="0"/>
              <a:t>Araştırmaya açık ve araştırmanın gidişi açısından önemli bir aktif katkısı olmayan kişilerin adını yazarlar listesine koymak veya yazarlıkla bağdaşamayacak katkılarına dayanarak yeni yazar (veya yazarlar) eklemek veya yazar sıralamasını değiştirmek, </a:t>
            </a:r>
          </a:p>
          <a:p>
            <a:pPr algn="just"/>
            <a:endParaRPr lang="tr-TR" altLang="tr-TR" sz="3200" dirty="0"/>
          </a:p>
        </p:txBody>
      </p:sp>
      <p:sp>
        <p:nvSpPr>
          <p:cNvPr id="9" name="Dikdörtgen 8">
            <a:extLst>
              <a:ext uri="{FF2B5EF4-FFF2-40B4-BE49-F238E27FC236}">
                <a16:creationId xmlns:a16="http://schemas.microsoft.com/office/drawing/2014/main" id="{61598EF0-B681-4257-A436-BE04683D9230}"/>
              </a:ext>
            </a:extLst>
          </p:cNvPr>
          <p:cNvSpPr/>
          <p:nvPr/>
        </p:nvSpPr>
        <p:spPr>
          <a:xfrm>
            <a:off x="4158070" y="325649"/>
            <a:ext cx="2708947" cy="584775"/>
          </a:xfrm>
          <a:prstGeom prst="rect">
            <a:avLst/>
          </a:prstGeom>
        </p:spPr>
        <p:txBody>
          <a:bodyPr wrap="none">
            <a:spAutoFit/>
          </a:bodyPr>
          <a:lstStyle/>
          <a:p>
            <a:r>
              <a:rPr lang="tr-TR" altLang="tr-TR" sz="3200" b="1" dirty="0">
                <a:solidFill>
                  <a:srgbClr val="FF0000"/>
                </a:solidFill>
              </a:rPr>
              <a:t>Hayali Yazarlık </a:t>
            </a:r>
            <a:endParaRPr lang="tr-TR" sz="3200" b="1" dirty="0">
              <a:solidFill>
                <a:srgbClr val="FF0000"/>
              </a:solidFill>
            </a:endParaRPr>
          </a:p>
        </p:txBody>
      </p:sp>
    </p:spTree>
    <p:extLst>
      <p:ext uri="{BB962C8B-B14F-4D97-AF65-F5344CB8AC3E}">
        <p14:creationId xmlns:p14="http://schemas.microsoft.com/office/powerpoint/2010/main" val="204957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D9B8E79A-88AE-407D-BE68-48057575AAA9}"/>
              </a:ext>
            </a:extLst>
          </p:cNvPr>
          <p:cNvSpPr/>
          <p:nvPr/>
        </p:nvSpPr>
        <p:spPr>
          <a:xfrm>
            <a:off x="259396" y="1120676"/>
            <a:ext cx="10706100" cy="4616648"/>
          </a:xfrm>
          <a:prstGeom prst="rect">
            <a:avLst/>
          </a:prstGeom>
        </p:spPr>
        <p:txBody>
          <a:bodyPr wrap="square">
            <a:spAutoFit/>
          </a:bodyPr>
          <a:lstStyle/>
          <a:p>
            <a:pPr algn="just"/>
            <a:r>
              <a:rPr lang="tr-TR" altLang="tr-TR" sz="2800" dirty="0"/>
              <a:t>Araştırma ve makalede ortak araştırıcı ve yazarlardan araştırmada ve/veya makalede aktif katkısı bulunanların isimlerini çıkarmak, </a:t>
            </a:r>
          </a:p>
          <a:p>
            <a:pPr algn="just"/>
            <a:endParaRPr lang="tr-TR" altLang="tr-TR" sz="1200" dirty="0"/>
          </a:p>
          <a:p>
            <a:pPr algn="just"/>
            <a:r>
              <a:rPr lang="tr-TR" altLang="tr-TR" sz="2800" dirty="0"/>
              <a:t>Yazar sıralamasını gerekçesiz veya uygun olmayan bir biçimde değiştirmek, örneğin </a:t>
            </a:r>
          </a:p>
          <a:p>
            <a:pPr algn="just">
              <a:buFont typeface="Wingdings" pitchFamily="2" charset="2"/>
              <a:buNone/>
            </a:pPr>
            <a:endParaRPr lang="tr-TR" altLang="tr-TR" sz="1200" dirty="0"/>
          </a:p>
          <a:p>
            <a:pPr algn="just">
              <a:buFont typeface="Wingdings" pitchFamily="2" charset="2"/>
              <a:buNone/>
            </a:pPr>
            <a:r>
              <a:rPr lang="tr-TR" altLang="tr-TR" sz="2800" dirty="0"/>
              <a:t>a) araştırmaya katılanları, yazarlar listesinde araştırmaya aktif katkılarına göre sıralamamak, </a:t>
            </a:r>
          </a:p>
          <a:p>
            <a:pPr algn="just">
              <a:buFont typeface="Wingdings" pitchFamily="2" charset="2"/>
              <a:buNone/>
            </a:pPr>
            <a:endParaRPr lang="tr-TR" altLang="tr-TR" sz="1200" dirty="0"/>
          </a:p>
          <a:p>
            <a:pPr algn="just">
              <a:buFont typeface="Wingdings" pitchFamily="2" charset="2"/>
              <a:buNone/>
            </a:pPr>
            <a:r>
              <a:rPr lang="tr-TR" altLang="tr-TR" sz="2800" dirty="0"/>
              <a:t>b) ya da araştırmaya katkısı açık bir biçimde diğerlerinden az olan birini yazarlar listesinde daha üst sıralara koymak . , </a:t>
            </a:r>
          </a:p>
          <a:p>
            <a:pPr algn="just"/>
            <a:endParaRPr lang="tr-TR" altLang="tr-TR" sz="2800" dirty="0"/>
          </a:p>
        </p:txBody>
      </p:sp>
      <p:sp>
        <p:nvSpPr>
          <p:cNvPr id="9" name="Dikdörtgen 8">
            <a:extLst>
              <a:ext uri="{FF2B5EF4-FFF2-40B4-BE49-F238E27FC236}">
                <a16:creationId xmlns:a16="http://schemas.microsoft.com/office/drawing/2014/main" id="{62FA43D4-D75D-4EFA-B15D-B064F175E23E}"/>
              </a:ext>
            </a:extLst>
          </p:cNvPr>
          <p:cNvSpPr/>
          <p:nvPr/>
        </p:nvSpPr>
        <p:spPr>
          <a:xfrm>
            <a:off x="4304460" y="488825"/>
            <a:ext cx="2615973" cy="584775"/>
          </a:xfrm>
          <a:prstGeom prst="rect">
            <a:avLst/>
          </a:prstGeom>
        </p:spPr>
        <p:txBody>
          <a:bodyPr wrap="none">
            <a:spAutoFit/>
          </a:bodyPr>
          <a:lstStyle/>
          <a:p>
            <a:r>
              <a:rPr lang="tr-TR" altLang="tr-TR" sz="3200" b="1" dirty="0">
                <a:solidFill>
                  <a:srgbClr val="FF0000"/>
                </a:solidFill>
              </a:rPr>
              <a:t>Hayali Yazarlık</a:t>
            </a:r>
            <a:endParaRPr lang="tr-TR" sz="3200" b="1" dirty="0">
              <a:solidFill>
                <a:srgbClr val="FF0000"/>
              </a:solidFill>
            </a:endParaRPr>
          </a:p>
        </p:txBody>
      </p:sp>
    </p:spTree>
    <p:extLst>
      <p:ext uri="{BB962C8B-B14F-4D97-AF65-F5344CB8AC3E}">
        <p14:creationId xmlns:p14="http://schemas.microsoft.com/office/powerpoint/2010/main" val="215208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4F0AA675-4996-4A46-AE83-222D9BD585C8}"/>
              </a:ext>
            </a:extLst>
          </p:cNvPr>
          <p:cNvSpPr/>
          <p:nvPr/>
        </p:nvSpPr>
        <p:spPr>
          <a:xfrm>
            <a:off x="648423" y="1274941"/>
            <a:ext cx="9949911" cy="4585871"/>
          </a:xfrm>
          <a:prstGeom prst="rect">
            <a:avLst/>
          </a:prstGeom>
        </p:spPr>
        <p:txBody>
          <a:bodyPr wrap="square">
            <a:spAutoFit/>
          </a:bodyPr>
          <a:lstStyle/>
          <a:p>
            <a:pPr algn="just"/>
            <a:r>
              <a:rPr lang="tr-TR" altLang="tr-TR" sz="3200" dirty="0"/>
              <a:t>Yabancı dilden kitap, makale vb. tercüme ederek, kendi yazmış gibi basmak. </a:t>
            </a:r>
          </a:p>
          <a:p>
            <a:pPr algn="just">
              <a:buFont typeface="Wingdings" pitchFamily="2" charset="2"/>
              <a:buNone/>
            </a:pPr>
            <a:endParaRPr lang="tr-TR" altLang="tr-TR" sz="1200" dirty="0"/>
          </a:p>
          <a:p>
            <a:pPr algn="just"/>
            <a:r>
              <a:rPr lang="tr-TR" altLang="tr-TR" sz="3200" dirty="0"/>
              <a:t>Yüksek Lisans ve Doktora çalışmalarından çıkan yayınlarda öğrencinin veya danışmanın ismini yazmamak. </a:t>
            </a:r>
          </a:p>
          <a:p>
            <a:pPr algn="just"/>
            <a:endParaRPr lang="tr-TR" altLang="tr-TR" sz="1200" dirty="0"/>
          </a:p>
          <a:p>
            <a:pPr algn="just"/>
            <a:r>
              <a:rPr lang="tr-TR" altLang="tr-TR" sz="3200" dirty="0"/>
              <a:t>İnsanlar ve hayvanlar üzerinde yapılan araştırmalarda etik kurallara uymamak.</a:t>
            </a:r>
          </a:p>
          <a:p>
            <a:pPr algn="just">
              <a:buFont typeface="Wingdings" pitchFamily="2" charset="2"/>
              <a:buNone/>
            </a:pPr>
            <a:endParaRPr lang="tr-TR" altLang="tr-TR" sz="1200" dirty="0"/>
          </a:p>
          <a:p>
            <a:pPr algn="just"/>
            <a:r>
              <a:rPr lang="tr-TR" altLang="tr-TR" sz="3200" dirty="0"/>
              <a:t>Helsinki Bildirgesi ve iyi hekimlik ilkelerine saygılı davranmamak.</a:t>
            </a:r>
          </a:p>
        </p:txBody>
      </p:sp>
      <p:sp>
        <p:nvSpPr>
          <p:cNvPr id="9" name="Dikdörtgen 8">
            <a:extLst>
              <a:ext uri="{FF2B5EF4-FFF2-40B4-BE49-F238E27FC236}">
                <a16:creationId xmlns:a16="http://schemas.microsoft.com/office/drawing/2014/main" id="{61D0E72C-A2CA-4B5E-9A32-038231443ACD}"/>
              </a:ext>
            </a:extLst>
          </p:cNvPr>
          <p:cNvSpPr/>
          <p:nvPr/>
        </p:nvSpPr>
        <p:spPr>
          <a:xfrm>
            <a:off x="4315392" y="460701"/>
            <a:ext cx="2615973" cy="584775"/>
          </a:xfrm>
          <a:prstGeom prst="rect">
            <a:avLst/>
          </a:prstGeom>
        </p:spPr>
        <p:txBody>
          <a:bodyPr wrap="none">
            <a:spAutoFit/>
          </a:bodyPr>
          <a:lstStyle/>
          <a:p>
            <a:r>
              <a:rPr lang="tr-TR" altLang="tr-TR" sz="3200" b="1" dirty="0">
                <a:solidFill>
                  <a:srgbClr val="FF0000"/>
                </a:solidFill>
              </a:rPr>
              <a:t>Hayali Yazarlık</a:t>
            </a:r>
            <a:endParaRPr lang="tr-TR" sz="3200" b="1" dirty="0">
              <a:solidFill>
                <a:srgbClr val="FF0000"/>
              </a:solidFill>
            </a:endParaRPr>
          </a:p>
        </p:txBody>
      </p:sp>
    </p:spTree>
    <p:extLst>
      <p:ext uri="{BB962C8B-B14F-4D97-AF65-F5344CB8AC3E}">
        <p14:creationId xmlns:p14="http://schemas.microsoft.com/office/powerpoint/2010/main" val="315817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697DE0D5-E424-40AA-A158-C88E31020EA2}"/>
              </a:ext>
            </a:extLst>
          </p:cNvPr>
          <p:cNvSpPr/>
          <p:nvPr/>
        </p:nvSpPr>
        <p:spPr>
          <a:xfrm>
            <a:off x="701211" y="1075095"/>
            <a:ext cx="10433833" cy="3785652"/>
          </a:xfrm>
          <a:prstGeom prst="rect">
            <a:avLst/>
          </a:prstGeom>
        </p:spPr>
        <p:txBody>
          <a:bodyPr wrap="square">
            <a:spAutoFit/>
          </a:bodyPr>
          <a:lstStyle/>
          <a:p>
            <a:r>
              <a:rPr lang="tr-TR" sz="2400" b="1" dirty="0">
                <a:solidFill>
                  <a:srgbClr val="FF0000"/>
                </a:solidFill>
              </a:rPr>
              <a:t>Bilim İnsanının Sorumlulukları ve Etik </a:t>
            </a:r>
          </a:p>
          <a:p>
            <a:r>
              <a:rPr lang="tr-TR" sz="2400" dirty="0"/>
              <a:t> </a:t>
            </a:r>
          </a:p>
          <a:p>
            <a:pPr algn="just"/>
            <a:r>
              <a:rPr lang="tr-TR" sz="2400" dirty="0"/>
              <a:t>Ahlak insanın değer ve tutumlarını içerirken, etik; insanların bireysel ve toplumsal anlamda kurdukları ilişkilerin temelinde var olan değerleri, kuralları, doğru-yanlış, iyi-kötü gibi kavramları ahlaksal açıdan araştıran felsefe disiplinidir. </a:t>
            </a:r>
          </a:p>
          <a:p>
            <a:pPr algn="just"/>
            <a:r>
              <a:rPr lang="tr-TR" sz="2400" dirty="0"/>
              <a:t> </a:t>
            </a:r>
          </a:p>
          <a:p>
            <a:pPr algn="just"/>
            <a:r>
              <a:rPr lang="tr-TR" sz="2400" dirty="0"/>
              <a:t>Bilim etiği ise, bilimsel etkinliklerin yürütülmesi sırasında ortaya çıkan değer sorunları ile bunlara getirilen çözüm önerilerinin tartışıldığı alan olarak ifade edilebilir. Bilim etiği, bilimsel çalışmalarda bulunanlara, bu çalışmalar sırasında uymaları gereken ilkeleri gösterir. </a:t>
            </a:r>
          </a:p>
        </p:txBody>
      </p:sp>
    </p:spTree>
    <p:extLst>
      <p:ext uri="{BB962C8B-B14F-4D97-AF65-F5344CB8AC3E}">
        <p14:creationId xmlns:p14="http://schemas.microsoft.com/office/powerpoint/2010/main" val="322758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EE4B5633-FC27-48C5-9BAB-DCD6E76BC58C}"/>
              </a:ext>
            </a:extLst>
          </p:cNvPr>
          <p:cNvSpPr/>
          <p:nvPr/>
        </p:nvSpPr>
        <p:spPr>
          <a:xfrm>
            <a:off x="364288" y="1047816"/>
            <a:ext cx="10405241" cy="3970318"/>
          </a:xfrm>
          <a:prstGeom prst="rect">
            <a:avLst/>
          </a:prstGeom>
        </p:spPr>
        <p:txBody>
          <a:bodyPr wrap="square">
            <a:spAutoFit/>
          </a:bodyPr>
          <a:lstStyle/>
          <a:p>
            <a:pPr algn="just"/>
            <a:r>
              <a:rPr lang="tr-TR" sz="2400" b="1" dirty="0">
                <a:solidFill>
                  <a:srgbClr val="FF0000"/>
                </a:solidFill>
              </a:rPr>
              <a:t>TÜBİTAK (2006), etik ihlallerini ve yüzdeleri şu şekilde listelemektedir; </a:t>
            </a:r>
          </a:p>
          <a:p>
            <a:pPr algn="just"/>
            <a:endParaRPr lang="tr-TR" sz="1200" dirty="0"/>
          </a:p>
          <a:p>
            <a:pPr marL="342900" indent="-342900" algn="just">
              <a:buFont typeface="Arial" panose="020B0604020202020204" pitchFamily="34" charset="0"/>
              <a:buChar char="•"/>
            </a:pPr>
            <a:r>
              <a:rPr lang="tr-TR" sz="2400" b="1" dirty="0">
                <a:solidFill>
                  <a:srgbClr val="FF0000"/>
                </a:solidFill>
              </a:rPr>
              <a:t>Uydurma (</a:t>
            </a:r>
            <a:r>
              <a:rPr lang="tr-TR" sz="2400" b="1" dirty="0" err="1">
                <a:solidFill>
                  <a:srgbClr val="FF0000"/>
                </a:solidFill>
              </a:rPr>
              <a:t>fabrication</a:t>
            </a:r>
            <a:r>
              <a:rPr lang="tr-TR" sz="2400" b="1" dirty="0">
                <a:solidFill>
                  <a:srgbClr val="FF0000"/>
                </a:solidFill>
              </a:rPr>
              <a:t>): </a:t>
            </a:r>
            <a:r>
              <a:rPr lang="tr-TR" sz="2400" dirty="0"/>
              <a:t>Araştırmada bulunmayan verileri üretmek, bunları rapor etmek veya yayımlamak. </a:t>
            </a:r>
          </a:p>
          <a:p>
            <a:pPr marL="342900" indent="-342900" algn="just">
              <a:buFont typeface="Arial" panose="020B0604020202020204" pitchFamily="34" charset="0"/>
              <a:buChar char="•"/>
            </a:pPr>
            <a:r>
              <a:rPr lang="tr-TR" sz="2400" b="1" dirty="0">
                <a:solidFill>
                  <a:srgbClr val="FF0000"/>
                </a:solidFill>
              </a:rPr>
              <a:t>Çarpıtma (</a:t>
            </a:r>
            <a:r>
              <a:rPr lang="tr-TR" sz="2400" b="1" dirty="0" err="1">
                <a:solidFill>
                  <a:srgbClr val="FF0000"/>
                </a:solidFill>
              </a:rPr>
              <a:t>falsification</a:t>
            </a:r>
            <a:r>
              <a:rPr lang="tr-TR" sz="2400" b="1" dirty="0">
                <a:solidFill>
                  <a:srgbClr val="FF0000"/>
                </a:solidFill>
              </a:rPr>
              <a:t>): </a:t>
            </a:r>
            <a:r>
              <a:rPr lang="tr-TR" sz="2400" dirty="0"/>
              <a:t>Değişik sonuç verebilecek şekilde araştırma materyalleri, cihazlar, işlemler ve araştırma kayıtlarında değişiklik yapmak veya sonuçları değiştirmek. </a:t>
            </a:r>
          </a:p>
          <a:p>
            <a:pPr marL="342900" indent="-342900" algn="just">
              <a:buFont typeface="Arial" panose="020B0604020202020204" pitchFamily="34" charset="0"/>
              <a:buChar char="•"/>
            </a:pPr>
            <a:r>
              <a:rPr lang="tr-TR" sz="2400" b="1" dirty="0">
                <a:solidFill>
                  <a:srgbClr val="FF0000"/>
                </a:solidFill>
              </a:rPr>
              <a:t>Aşırma-intihal (</a:t>
            </a:r>
            <a:r>
              <a:rPr lang="tr-TR" sz="2400" b="1" dirty="0" err="1">
                <a:solidFill>
                  <a:srgbClr val="FF0000"/>
                </a:solidFill>
              </a:rPr>
              <a:t>plagiarism</a:t>
            </a:r>
            <a:r>
              <a:rPr lang="tr-TR" sz="2400" b="1" dirty="0">
                <a:solidFill>
                  <a:srgbClr val="FF0000"/>
                </a:solidFill>
              </a:rPr>
              <a:t>): </a:t>
            </a:r>
            <a:r>
              <a:rPr lang="tr-TR" sz="2400" dirty="0"/>
              <a:t>Başkalarının metotlarını, verilerini, yazılarını ve şekillerini sahiplerine atıf yapmadan kullanmak. (%20.6) </a:t>
            </a:r>
          </a:p>
          <a:p>
            <a:pPr marL="342900" indent="-342900" algn="just">
              <a:buFont typeface="Arial" panose="020B0604020202020204" pitchFamily="34" charset="0"/>
              <a:buChar char="•"/>
            </a:pPr>
            <a:r>
              <a:rPr lang="tr-TR" sz="2400" b="1" dirty="0" err="1">
                <a:solidFill>
                  <a:srgbClr val="FF0000"/>
                </a:solidFill>
              </a:rPr>
              <a:t>Duplikasyon</a:t>
            </a:r>
            <a:r>
              <a:rPr lang="tr-TR" sz="2400" b="1" dirty="0">
                <a:solidFill>
                  <a:srgbClr val="FF0000"/>
                </a:solidFill>
              </a:rPr>
              <a:t> (</a:t>
            </a:r>
            <a:r>
              <a:rPr lang="tr-TR" sz="2400" b="1" dirty="0" err="1">
                <a:solidFill>
                  <a:srgbClr val="FF0000"/>
                </a:solidFill>
              </a:rPr>
              <a:t>duplication</a:t>
            </a:r>
            <a:r>
              <a:rPr lang="tr-TR" sz="2400" b="1" dirty="0">
                <a:solidFill>
                  <a:srgbClr val="FF0000"/>
                </a:solidFill>
              </a:rPr>
              <a:t>): </a:t>
            </a:r>
            <a:r>
              <a:rPr lang="tr-TR" sz="2400" dirty="0"/>
              <a:t>Aynı araştırma sonuçlarını birden fazla dergiye yayım </a:t>
            </a:r>
            <a:r>
              <a:rPr lang="tr-TR" sz="2400" dirty="0" err="1"/>
              <a:t>icin</a:t>
            </a:r>
            <a:r>
              <a:rPr lang="tr-TR" sz="2400" dirty="0"/>
              <a:t> göndermek veya yayımlamak. (%19.6) </a:t>
            </a:r>
          </a:p>
        </p:txBody>
      </p:sp>
    </p:spTree>
    <p:extLst>
      <p:ext uri="{BB962C8B-B14F-4D97-AF65-F5344CB8AC3E}">
        <p14:creationId xmlns:p14="http://schemas.microsoft.com/office/powerpoint/2010/main" val="36821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2FEA4080-98C1-4F5D-9A7C-B969DBDA972C}"/>
              </a:ext>
            </a:extLst>
          </p:cNvPr>
          <p:cNvSpPr/>
          <p:nvPr/>
        </p:nvSpPr>
        <p:spPr>
          <a:xfrm>
            <a:off x="446024" y="761437"/>
            <a:ext cx="10689020" cy="4524315"/>
          </a:xfrm>
          <a:prstGeom prst="rect">
            <a:avLst/>
          </a:prstGeom>
        </p:spPr>
        <p:txBody>
          <a:bodyPr wrap="square">
            <a:spAutoFit/>
          </a:bodyPr>
          <a:lstStyle/>
          <a:p>
            <a:pPr marL="342900" indent="-342900" algn="just">
              <a:buFont typeface="Arial" panose="020B0604020202020204" pitchFamily="34" charset="0"/>
              <a:buChar char="•"/>
            </a:pPr>
            <a:r>
              <a:rPr lang="tr-TR" sz="2400" b="1" dirty="0">
                <a:solidFill>
                  <a:srgbClr val="FF0000"/>
                </a:solidFill>
              </a:rPr>
              <a:t>Dilimleme (</a:t>
            </a:r>
            <a:r>
              <a:rPr lang="tr-TR" sz="2400" b="1" dirty="0" err="1">
                <a:solidFill>
                  <a:srgbClr val="FF0000"/>
                </a:solidFill>
              </a:rPr>
              <a:t>Least</a:t>
            </a:r>
            <a:r>
              <a:rPr lang="tr-TR" sz="2400" b="1" dirty="0">
                <a:solidFill>
                  <a:srgbClr val="FF0000"/>
                </a:solidFill>
              </a:rPr>
              <a:t> </a:t>
            </a:r>
            <a:r>
              <a:rPr lang="tr-TR" sz="2400" b="1" dirty="0" err="1">
                <a:solidFill>
                  <a:srgbClr val="FF0000"/>
                </a:solidFill>
              </a:rPr>
              <a:t>Publishable</a:t>
            </a:r>
            <a:r>
              <a:rPr lang="tr-TR" sz="2400" b="1" dirty="0">
                <a:solidFill>
                  <a:srgbClr val="FF0000"/>
                </a:solidFill>
              </a:rPr>
              <a:t> </a:t>
            </a:r>
            <a:r>
              <a:rPr lang="tr-TR" sz="2400" b="1" dirty="0" err="1">
                <a:solidFill>
                  <a:srgbClr val="FF0000"/>
                </a:solidFill>
              </a:rPr>
              <a:t>Units</a:t>
            </a:r>
            <a:r>
              <a:rPr lang="tr-TR" sz="2400" b="1" dirty="0">
                <a:solidFill>
                  <a:srgbClr val="FF0000"/>
                </a:solidFill>
              </a:rPr>
              <a:t>): </a:t>
            </a:r>
            <a:r>
              <a:rPr lang="tr-TR" sz="2400" dirty="0"/>
              <a:t>Bir araştırmanın sonuçlarını, araştırmanın bütünlüğünü bozacak şekilde ve uygun olmayan biçimde ayırarak çok sayıda yayın yapmak. (%9.5) </a:t>
            </a:r>
          </a:p>
          <a:p>
            <a:pPr marL="342900" indent="-342900" algn="just">
              <a:buFont typeface="Arial" panose="020B0604020202020204" pitchFamily="34" charset="0"/>
              <a:buChar char="•"/>
            </a:pPr>
            <a:r>
              <a:rPr lang="tr-TR" sz="2400" b="1" dirty="0">
                <a:solidFill>
                  <a:srgbClr val="FF0000"/>
                </a:solidFill>
              </a:rPr>
              <a:t>Destek belirtmeme: </a:t>
            </a:r>
            <a:r>
              <a:rPr lang="tr-TR" sz="2400" dirty="0"/>
              <a:t>Desteklenerek yürütülen araştırmaların sonuçlarını içeren sunum ve yayınlarda destek veren kurum veya kuruluş desteğini belirtmemek. (%20,6) </a:t>
            </a:r>
          </a:p>
          <a:p>
            <a:pPr marL="342900" indent="-342900" algn="just">
              <a:buFont typeface="Arial" panose="020B0604020202020204" pitchFamily="34" charset="0"/>
              <a:buChar char="•"/>
            </a:pPr>
            <a:r>
              <a:rPr lang="tr-TR" sz="2400" b="1" dirty="0">
                <a:solidFill>
                  <a:srgbClr val="FF0000"/>
                </a:solidFill>
              </a:rPr>
              <a:t>Yazar adlarında değişiklik yapma: </a:t>
            </a:r>
            <a:r>
              <a:rPr lang="tr-TR" sz="2400" dirty="0"/>
              <a:t>Araştırma ve makalede ortak araştırıcı ve yazarların yazılı görüş birliği olmadan, araştırmada aktif katkısı bulunanların isimlerini çıkartmak veya yazarlıkla bağdaşmayacak katkı nedeniyle yeni yazarlar eklemek veya yazar sıralamasını değiştirmek. (%19.6) </a:t>
            </a:r>
          </a:p>
          <a:p>
            <a:pPr marL="342900" indent="-342900" algn="just">
              <a:buFont typeface="Arial" panose="020B0604020202020204" pitchFamily="34" charset="0"/>
              <a:buChar char="•"/>
            </a:pPr>
            <a:r>
              <a:rPr lang="tr-TR" sz="2400" b="1" dirty="0">
                <a:solidFill>
                  <a:srgbClr val="FF0000"/>
                </a:solidFill>
              </a:rPr>
              <a:t>Diğer: </a:t>
            </a:r>
            <a:r>
              <a:rPr lang="tr-TR" sz="2400" dirty="0"/>
              <a:t>Araştırma ve yayın etiği ilkeleriyle bağdaşmayan diğer davranışlarda bulunmak. (%4) </a:t>
            </a:r>
          </a:p>
        </p:txBody>
      </p:sp>
    </p:spTree>
    <p:extLst>
      <p:ext uri="{BB962C8B-B14F-4D97-AF65-F5344CB8AC3E}">
        <p14:creationId xmlns:p14="http://schemas.microsoft.com/office/powerpoint/2010/main" val="143121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E6B86AEB-8213-422F-BF5F-67A9EB341511}"/>
              </a:ext>
            </a:extLst>
          </p:cNvPr>
          <p:cNvSpPr/>
          <p:nvPr/>
        </p:nvSpPr>
        <p:spPr>
          <a:xfrm>
            <a:off x="429172" y="914905"/>
            <a:ext cx="10531365" cy="3046988"/>
          </a:xfrm>
          <a:prstGeom prst="rect">
            <a:avLst/>
          </a:prstGeom>
        </p:spPr>
        <p:txBody>
          <a:bodyPr wrap="square">
            <a:spAutoFit/>
          </a:bodyPr>
          <a:lstStyle/>
          <a:p>
            <a:pPr algn="just"/>
            <a:r>
              <a:rPr lang="tr-TR" sz="2400" b="1" dirty="0">
                <a:solidFill>
                  <a:srgbClr val="FF0000"/>
                </a:solidFill>
              </a:rPr>
              <a:t>TÜBA 2002’deki raporunda etik dışı davranışların nedenlerini dört ana başlık altında toplamıştır; </a:t>
            </a:r>
          </a:p>
          <a:p>
            <a:pPr marL="342900" indent="-342900" algn="just">
              <a:buFont typeface="Arial" panose="020B0604020202020204" pitchFamily="34" charset="0"/>
              <a:buChar char="•"/>
            </a:pPr>
            <a:r>
              <a:rPr lang="tr-TR" sz="2400" dirty="0"/>
              <a:t>Eğitim eksikliği; Bilimsel araştırma eğitiminin ve disiplininin verilmemesi </a:t>
            </a:r>
          </a:p>
          <a:p>
            <a:pPr marL="342900" indent="-342900" algn="just">
              <a:buFont typeface="Arial" panose="020B0604020202020204" pitchFamily="34" charset="0"/>
              <a:buChar char="•"/>
            </a:pPr>
            <a:r>
              <a:rPr lang="tr-TR" sz="2400" dirty="0"/>
              <a:t>Bireysel özellikler; Bireylerin biran önce yükselme, ün kazanma, arzu ve hırsları </a:t>
            </a:r>
          </a:p>
          <a:p>
            <a:pPr marL="342900" indent="-342900" algn="just">
              <a:buFont typeface="Arial" panose="020B0604020202020204" pitchFamily="34" charset="0"/>
              <a:buChar char="•"/>
            </a:pPr>
            <a:r>
              <a:rPr lang="tr-TR" sz="2400" dirty="0"/>
              <a:t>Bilimde niceliğin niteliğin önüne geçmesi; Fazla sayıda yayın yapmak ile bilimsel saygınlığın artacağı yanılgısına düşmektir. </a:t>
            </a:r>
          </a:p>
          <a:p>
            <a:pPr marL="342900" indent="-342900" algn="just">
              <a:buFont typeface="Arial" panose="020B0604020202020204" pitchFamily="34" charset="0"/>
              <a:buChar char="•"/>
            </a:pPr>
            <a:r>
              <a:rPr lang="tr-TR" sz="2400" dirty="0"/>
              <a:t>Mali nedenler; Burs, proje veya sanayi desteğini kaybetme korkusuyla yapılan etik dışı davranışlar. </a:t>
            </a:r>
          </a:p>
        </p:txBody>
      </p:sp>
    </p:spTree>
    <p:extLst>
      <p:ext uri="{BB962C8B-B14F-4D97-AF65-F5344CB8AC3E}">
        <p14:creationId xmlns:p14="http://schemas.microsoft.com/office/powerpoint/2010/main" val="270791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2665D881-EB11-4986-B8AF-55230FD81C5A}"/>
              </a:ext>
            </a:extLst>
          </p:cNvPr>
          <p:cNvSpPr/>
          <p:nvPr/>
        </p:nvSpPr>
        <p:spPr>
          <a:xfrm>
            <a:off x="808149" y="1373196"/>
            <a:ext cx="9949911" cy="3631763"/>
          </a:xfrm>
          <a:prstGeom prst="rect">
            <a:avLst/>
          </a:prstGeom>
        </p:spPr>
        <p:txBody>
          <a:bodyPr wrap="square">
            <a:spAutoFit/>
          </a:bodyPr>
          <a:lstStyle/>
          <a:p>
            <a:pPr algn="just"/>
            <a:r>
              <a:rPr lang="tr-TR" sz="2400" b="1" dirty="0" err="1">
                <a:solidFill>
                  <a:srgbClr val="FF0000"/>
                </a:solidFill>
              </a:rPr>
              <a:t>American</a:t>
            </a:r>
            <a:r>
              <a:rPr lang="tr-TR" sz="2400" b="1" dirty="0">
                <a:solidFill>
                  <a:srgbClr val="FF0000"/>
                </a:solidFill>
              </a:rPr>
              <a:t> </a:t>
            </a:r>
            <a:r>
              <a:rPr lang="tr-TR" sz="2400" b="1" dirty="0" err="1">
                <a:solidFill>
                  <a:srgbClr val="FF0000"/>
                </a:solidFill>
              </a:rPr>
              <a:t>College</a:t>
            </a:r>
            <a:r>
              <a:rPr lang="tr-TR" sz="2400" b="1" dirty="0">
                <a:solidFill>
                  <a:srgbClr val="FF0000"/>
                </a:solidFill>
              </a:rPr>
              <a:t> of </a:t>
            </a:r>
            <a:r>
              <a:rPr lang="tr-TR" sz="2400" b="1" dirty="0" err="1">
                <a:solidFill>
                  <a:srgbClr val="FF0000"/>
                </a:solidFill>
              </a:rPr>
              <a:t>Physicians</a:t>
            </a:r>
            <a:r>
              <a:rPr lang="tr-TR" sz="2400" b="1" dirty="0">
                <a:solidFill>
                  <a:srgbClr val="FF0000"/>
                </a:solidFill>
              </a:rPr>
              <a:t>, 1998; Bilimsel Araştırma ve Yayın Etiği hakkında şu maddeleri belirtmiştir: </a:t>
            </a:r>
          </a:p>
          <a:p>
            <a:pPr algn="just"/>
            <a:endParaRPr lang="tr-TR" sz="1200" b="1" dirty="0">
              <a:solidFill>
                <a:srgbClr val="FF0000"/>
              </a:solidFill>
            </a:endParaRPr>
          </a:p>
          <a:p>
            <a:pPr marL="285750" indent="-285750" algn="just">
              <a:buFont typeface="Arial" panose="020B0604020202020204" pitchFamily="34" charset="0"/>
              <a:buChar char="•"/>
            </a:pPr>
            <a:r>
              <a:rPr lang="tr-TR" sz="2400" dirty="0"/>
              <a:t>Araştırmanın temeli dürüstlüktür. </a:t>
            </a:r>
          </a:p>
          <a:p>
            <a:pPr marL="285750" indent="-285750" algn="just">
              <a:buFont typeface="Arial" panose="020B0604020202020204" pitchFamily="34" charset="0"/>
              <a:buChar char="•"/>
            </a:pPr>
            <a:r>
              <a:rPr lang="tr-TR" sz="2400" dirty="0"/>
              <a:t>Araştırmada yanıltma kötülenmeli ve cezalandırılmalıdır. </a:t>
            </a:r>
          </a:p>
          <a:p>
            <a:pPr marL="285750" indent="-285750" algn="just">
              <a:buFont typeface="Arial" panose="020B0604020202020204" pitchFamily="34" charset="0"/>
              <a:buChar char="•"/>
            </a:pPr>
            <a:r>
              <a:rPr lang="tr-TR" sz="2400" dirty="0"/>
              <a:t>Proje başvurusundan yayına kadar her basamakta dürüstlük ve ahlak esastır. </a:t>
            </a:r>
          </a:p>
          <a:p>
            <a:pPr marL="285750" indent="-285750" algn="just">
              <a:buFont typeface="Arial" panose="020B0604020202020204" pitchFamily="34" charset="0"/>
              <a:buChar char="•"/>
            </a:pPr>
            <a:r>
              <a:rPr lang="tr-TR" sz="2400" dirty="0"/>
              <a:t>Araştırıcılar veri toplarken titizlik, tarafsızlık önyargısızlık ve denetime açıklık sergilemelidir. </a:t>
            </a:r>
          </a:p>
          <a:p>
            <a:pPr marL="285750" indent="-285750" algn="just">
              <a:buFont typeface="Arial" panose="020B0604020202020204" pitchFamily="34" charset="0"/>
              <a:buChar char="•"/>
            </a:pPr>
            <a:r>
              <a:rPr lang="tr-TR" sz="2400" dirty="0"/>
              <a:t>Bilimsel araştırmanın temel amacı kendini yüceltme, toplumca tanınma, </a:t>
            </a:r>
            <a:r>
              <a:rPr lang="tr-TR" sz="2400" dirty="0" err="1"/>
              <a:t>meslekdaşlarınca</a:t>
            </a:r>
            <a:r>
              <a:rPr lang="tr-TR" sz="2400" dirty="0"/>
              <a:t> tanınma, maddi kazanç olmamalı. </a:t>
            </a:r>
          </a:p>
        </p:txBody>
      </p:sp>
    </p:spTree>
    <p:extLst>
      <p:ext uri="{BB962C8B-B14F-4D97-AF65-F5344CB8AC3E}">
        <p14:creationId xmlns:p14="http://schemas.microsoft.com/office/powerpoint/2010/main" val="378311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C1F9E59E-679D-4B14-9E3C-5448E0832B07}"/>
              </a:ext>
            </a:extLst>
          </p:cNvPr>
          <p:cNvSpPr>
            <a:spLocks noGrp="1"/>
          </p:cNvSpPr>
          <p:nvPr>
            <p:ph type="title"/>
          </p:nvPr>
        </p:nvSpPr>
        <p:spPr/>
        <p:txBody>
          <a:bodyPr/>
          <a:lstStyle/>
          <a:p>
            <a:r>
              <a:rPr lang="tr-TR" dirty="0">
                <a:solidFill>
                  <a:srgbClr val="002060"/>
                </a:solidFill>
              </a:rPr>
              <a:t>Teşekkürler</a:t>
            </a:r>
            <a:endParaRPr lang="en-US" dirty="0">
              <a:solidFill>
                <a:srgbClr val="002060"/>
              </a:solidFill>
            </a:endParaRPr>
          </a:p>
        </p:txBody>
      </p:sp>
      <p:sp>
        <p:nvSpPr>
          <p:cNvPr id="11" name="Metin Yer Tutucusu 10">
            <a:extLst>
              <a:ext uri="{FF2B5EF4-FFF2-40B4-BE49-F238E27FC236}">
                <a16:creationId xmlns:a16="http://schemas.microsoft.com/office/drawing/2014/main" id="{BE61F8FF-26C8-482C-9F00-CADC6B92548A}"/>
              </a:ext>
            </a:extLst>
          </p:cNvPr>
          <p:cNvSpPr>
            <a:spLocks noGrp="1"/>
          </p:cNvSpPr>
          <p:nvPr>
            <p:ph type="body" idx="1"/>
          </p:nvPr>
        </p:nvSpPr>
        <p:spPr/>
        <p:txBody>
          <a:bodyPr>
            <a:normAutofit/>
          </a:bodyPr>
          <a:lstStyle/>
          <a:p>
            <a:r>
              <a:rPr lang="tr-TR" b="1" dirty="0">
                <a:solidFill>
                  <a:srgbClr val="002060"/>
                </a:solidFill>
              </a:rPr>
              <a:t>Samsun Üniversitesi </a:t>
            </a:r>
            <a:br>
              <a:rPr lang="tr-TR" b="1" dirty="0">
                <a:solidFill>
                  <a:srgbClr val="002060"/>
                </a:solidFill>
              </a:rPr>
            </a:br>
            <a:r>
              <a:rPr lang="tr-TR" b="1" dirty="0">
                <a:solidFill>
                  <a:srgbClr val="002060"/>
                </a:solidFill>
              </a:rPr>
              <a:t>Uzaktan Eğitim Uygulama ve Araştırma Merkezi</a:t>
            </a:r>
          </a:p>
          <a:p>
            <a:r>
              <a:rPr lang="tr-TR" b="1" dirty="0">
                <a:solidFill>
                  <a:srgbClr val="C00000"/>
                </a:solidFill>
              </a:rPr>
              <a:t>Prof. Dr. Hüseyin DEMİR</a:t>
            </a:r>
            <a:br>
              <a:rPr lang="tr-TR" b="1" dirty="0">
                <a:solidFill>
                  <a:srgbClr val="C00000"/>
                </a:solidFill>
              </a:rPr>
            </a:br>
            <a:r>
              <a:rPr lang="tr-TR" b="1" dirty="0">
                <a:solidFill>
                  <a:srgbClr val="C00000"/>
                </a:solidFill>
                <a:hlinkClick r:id="rId2">
                  <a:extLst>
                    <a:ext uri="{A12FA001-AC4F-418D-AE19-62706E023703}">
                      <ahyp:hlinkClr xmlns:ahyp="http://schemas.microsoft.com/office/drawing/2018/hyperlinkcolor" val="tx"/>
                    </a:ext>
                  </a:extLst>
                </a:hlinkClick>
              </a:rPr>
              <a:t>huseyin.demir@samsun.edu.tr</a:t>
            </a:r>
            <a:r>
              <a:rPr lang="tr-TR" b="1" dirty="0">
                <a:solidFill>
                  <a:srgbClr val="C00000"/>
                </a:solidFill>
              </a:rPr>
              <a:t> </a:t>
            </a:r>
            <a:endParaRPr lang="en-US" b="1" dirty="0">
              <a:solidFill>
                <a:srgbClr val="C00000"/>
              </a:solidFill>
            </a:endParaRPr>
          </a:p>
        </p:txBody>
      </p:sp>
      <p:sp>
        <p:nvSpPr>
          <p:cNvPr id="8"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9E5BA8D7-10E4-440C-A5E2-F6E3D19DDD0E}" type="datetime1">
              <a:rPr lang="tr-TR" smtClean="0"/>
              <a:t>13.12.2022</a:t>
            </a:fld>
            <a:endParaRPr lang="en-US" dirty="0"/>
          </a:p>
        </p:txBody>
      </p:sp>
      <p:sp>
        <p:nvSpPr>
          <p:cNvPr id="9"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7" name="Slayt Numarası Yer Tutucusu 6">
            <a:extLst>
              <a:ext uri="{FF2B5EF4-FFF2-40B4-BE49-F238E27FC236}">
                <a16:creationId xmlns:a16="http://schemas.microsoft.com/office/drawing/2014/main" id="{B8BD67F2-589B-48BC-B925-D23E4F9D6425}"/>
              </a:ext>
            </a:extLst>
          </p:cNvPr>
          <p:cNvSpPr>
            <a:spLocks noGrp="1"/>
          </p:cNvSpPr>
          <p:nvPr>
            <p:ph type="sldNum" sz="quarter" idx="12"/>
          </p:nvPr>
        </p:nvSpPr>
        <p:spPr/>
        <p:txBody>
          <a:bodyPr>
            <a:normAutofit lnSpcReduction="10000"/>
          </a:bodyPr>
          <a:lstStyle/>
          <a:p>
            <a:fld id="{87D468D8-26F9-4F97-AB6F-1957610B0A44}" type="slidenum">
              <a:rPr lang="en-US" smtClean="0"/>
              <a:t>28</a:t>
            </a:fld>
            <a:endParaRPr lang="en-US"/>
          </a:p>
        </p:txBody>
      </p:sp>
      <p:pic>
        <p:nvPicPr>
          <p:cNvPr id="12" name="Resim 11">
            <a:extLst>
              <a:ext uri="{FF2B5EF4-FFF2-40B4-BE49-F238E27FC236}">
                <a16:creationId xmlns:a16="http://schemas.microsoft.com/office/drawing/2014/main" id="{B53C03A8-6173-4C46-BB96-1D80670C534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p:spPr>
      </p:pic>
    </p:spTree>
    <p:extLst>
      <p:ext uri="{BB962C8B-B14F-4D97-AF65-F5344CB8AC3E}">
        <p14:creationId xmlns:p14="http://schemas.microsoft.com/office/powerpoint/2010/main" val="33401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8C5F3DE1-70C5-4F9C-9927-A829A156723C}"/>
              </a:ext>
            </a:extLst>
          </p:cNvPr>
          <p:cNvSpPr/>
          <p:nvPr/>
        </p:nvSpPr>
        <p:spPr>
          <a:xfrm>
            <a:off x="4543328" y="818057"/>
            <a:ext cx="1901483" cy="523220"/>
          </a:xfrm>
          <a:prstGeom prst="rect">
            <a:avLst/>
          </a:prstGeom>
        </p:spPr>
        <p:txBody>
          <a:bodyPr wrap="none">
            <a:spAutoFit/>
          </a:bodyPr>
          <a:lstStyle/>
          <a:p>
            <a:r>
              <a:rPr lang="tr-TR" altLang="tr-TR" sz="2800" b="1">
                <a:solidFill>
                  <a:srgbClr val="FF0000"/>
                </a:solidFill>
              </a:rPr>
              <a:t>BİLİM ETİĞİ</a:t>
            </a:r>
            <a:endParaRPr lang="tr-TR" sz="2800" dirty="0">
              <a:solidFill>
                <a:srgbClr val="FF0000"/>
              </a:solidFill>
            </a:endParaRPr>
          </a:p>
        </p:txBody>
      </p:sp>
      <p:sp>
        <p:nvSpPr>
          <p:cNvPr id="9" name="Dikdörtgen 8">
            <a:extLst>
              <a:ext uri="{FF2B5EF4-FFF2-40B4-BE49-F238E27FC236}">
                <a16:creationId xmlns:a16="http://schemas.microsoft.com/office/drawing/2014/main" id="{CBAE4A00-E5A3-464C-BC4E-C1813A77599C}"/>
              </a:ext>
            </a:extLst>
          </p:cNvPr>
          <p:cNvSpPr/>
          <p:nvPr/>
        </p:nvSpPr>
        <p:spPr>
          <a:xfrm>
            <a:off x="519114" y="1749143"/>
            <a:ext cx="9949912" cy="2419124"/>
          </a:xfrm>
          <a:prstGeom prst="rect">
            <a:avLst/>
          </a:prstGeom>
        </p:spPr>
        <p:txBody>
          <a:bodyPr wrap="square">
            <a:spAutoFit/>
          </a:bodyPr>
          <a:lstStyle/>
          <a:p>
            <a:pPr algn="just">
              <a:lnSpc>
                <a:spcPct val="90000"/>
              </a:lnSpc>
              <a:buFont typeface="Wingdings" pitchFamily="2" charset="2"/>
              <a:buNone/>
            </a:pPr>
            <a:r>
              <a:rPr lang="tr-TR" altLang="tr-TR" sz="2800" dirty="0"/>
              <a:t>Bilim Etiği; bilimsel araştırma ve geliştirmenin, yani bilim üretiminin ne olduğu ve nasıl yapıldığının tanımı içinde yer alan, kurucu unsurlarından biri olarak; diğer yandan da, bilim insanlarının meslek etiğini, yani mesleklerini icra ederken yerine getirdikleri çok çeşitli görevleri yaparken uymak zorunda oldukları kurallardır.</a:t>
            </a:r>
          </a:p>
          <a:p>
            <a:pPr algn="r">
              <a:lnSpc>
                <a:spcPct val="90000"/>
              </a:lnSpc>
              <a:buFont typeface="Wingdings" pitchFamily="2" charset="2"/>
              <a:buNone/>
            </a:pPr>
            <a:r>
              <a:rPr lang="tr-TR" altLang="tr-TR" sz="2800" dirty="0"/>
              <a:t>Türkiye Bilimler Akademisi (TÜBA)</a:t>
            </a:r>
          </a:p>
        </p:txBody>
      </p:sp>
    </p:spTree>
    <p:extLst>
      <p:ext uri="{BB962C8B-B14F-4D97-AF65-F5344CB8AC3E}">
        <p14:creationId xmlns:p14="http://schemas.microsoft.com/office/powerpoint/2010/main" val="33874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590FFE09-D8BF-4C61-9F6B-479710AF744D}"/>
              </a:ext>
            </a:extLst>
          </p:cNvPr>
          <p:cNvSpPr/>
          <p:nvPr/>
        </p:nvSpPr>
        <p:spPr>
          <a:xfrm>
            <a:off x="2471589" y="657879"/>
            <a:ext cx="7434018" cy="523220"/>
          </a:xfrm>
          <a:prstGeom prst="rect">
            <a:avLst/>
          </a:prstGeom>
        </p:spPr>
        <p:txBody>
          <a:bodyPr wrap="square">
            <a:spAutoFit/>
          </a:bodyPr>
          <a:lstStyle/>
          <a:p>
            <a:r>
              <a:rPr lang="tr-TR" altLang="tr-TR" sz="2800" b="1" dirty="0">
                <a:solidFill>
                  <a:srgbClr val="FF0000"/>
                </a:solidFill>
              </a:rPr>
              <a:t>BİLİM ETİĞİNDE TEMEL İLKELER</a:t>
            </a:r>
            <a:endParaRPr lang="tr-TR" sz="2800" dirty="0">
              <a:solidFill>
                <a:srgbClr val="FF0000"/>
              </a:solidFill>
            </a:endParaRPr>
          </a:p>
        </p:txBody>
      </p:sp>
      <p:sp>
        <p:nvSpPr>
          <p:cNvPr id="9" name="Dikdörtgen 8">
            <a:extLst>
              <a:ext uri="{FF2B5EF4-FFF2-40B4-BE49-F238E27FC236}">
                <a16:creationId xmlns:a16="http://schemas.microsoft.com/office/drawing/2014/main" id="{428F09C9-D757-4067-8CF6-8FFCF8B7F833}"/>
              </a:ext>
            </a:extLst>
          </p:cNvPr>
          <p:cNvSpPr/>
          <p:nvPr/>
        </p:nvSpPr>
        <p:spPr>
          <a:xfrm>
            <a:off x="463696" y="1524783"/>
            <a:ext cx="9949911" cy="3970318"/>
          </a:xfrm>
          <a:prstGeom prst="rect">
            <a:avLst/>
          </a:prstGeom>
        </p:spPr>
        <p:txBody>
          <a:bodyPr wrap="square">
            <a:spAutoFit/>
          </a:bodyPr>
          <a:lstStyle/>
          <a:p>
            <a:pPr marL="609600" indent="-609600">
              <a:buFontTx/>
              <a:buAutoNum type="arabicPeriod"/>
            </a:pPr>
            <a:r>
              <a:rPr lang="tr-TR" altLang="tr-TR" sz="2800" u="sng" dirty="0"/>
              <a:t>Gerçeğe Uygunluk:</a:t>
            </a:r>
            <a:r>
              <a:rPr lang="tr-TR" altLang="tr-TR" sz="2800" dirty="0"/>
              <a:t> </a:t>
            </a:r>
          </a:p>
          <a:p>
            <a:pPr marL="609600" indent="-609600">
              <a:buFontTx/>
              <a:buNone/>
            </a:pPr>
            <a:r>
              <a:rPr lang="tr-TR" altLang="tr-TR" sz="2800" dirty="0"/>
              <a:t>	Veriler, sadece bilimsel yöntemlerle yürütülen gerçek deney ve gözlemlerden elde edilir. </a:t>
            </a:r>
          </a:p>
          <a:p>
            <a:pPr marL="609600" indent="-609600">
              <a:buFontTx/>
              <a:buNone/>
            </a:pPr>
            <a:endParaRPr lang="tr-TR" altLang="tr-TR" sz="2800" dirty="0"/>
          </a:p>
          <a:p>
            <a:pPr marL="609600" indent="-609600">
              <a:buFont typeface="+mj-lt"/>
              <a:buAutoNum type="arabicPeriod" startAt="2"/>
            </a:pPr>
            <a:r>
              <a:rPr lang="tr-TR" altLang="tr-TR" sz="2800" u="sng" dirty="0"/>
              <a:t>Bilimsel Araştırmanın Zarar Vermemesi: </a:t>
            </a:r>
          </a:p>
          <a:p>
            <a:pPr marL="609600" indent="-609600" algn="just">
              <a:buFontTx/>
              <a:buNone/>
            </a:pPr>
            <a:r>
              <a:rPr lang="tr-TR" altLang="tr-TR" sz="2800" dirty="0"/>
              <a:t>	Araştırmanın deneklere zarar vermemesi, deneklerin olası riskler konusunda açık şekilde bilgilendirilmesi ve deneye katılım kararının etki ve baskı olmaksızın özgürce alınması gerekir. </a:t>
            </a:r>
          </a:p>
        </p:txBody>
      </p:sp>
    </p:spTree>
    <p:extLst>
      <p:ext uri="{BB962C8B-B14F-4D97-AF65-F5344CB8AC3E}">
        <p14:creationId xmlns:p14="http://schemas.microsoft.com/office/powerpoint/2010/main" val="391072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9839173A-9FC5-4AB9-8B0B-F6D5DB25F88E}"/>
              </a:ext>
            </a:extLst>
          </p:cNvPr>
          <p:cNvSpPr/>
          <p:nvPr/>
        </p:nvSpPr>
        <p:spPr>
          <a:xfrm>
            <a:off x="1410851" y="761612"/>
            <a:ext cx="8896350" cy="4832092"/>
          </a:xfrm>
          <a:prstGeom prst="rect">
            <a:avLst/>
          </a:prstGeom>
        </p:spPr>
        <p:txBody>
          <a:bodyPr wrap="square">
            <a:spAutoFit/>
          </a:bodyPr>
          <a:lstStyle/>
          <a:p>
            <a:pPr>
              <a:buFont typeface="Wingdings" pitchFamily="2" charset="2"/>
              <a:buNone/>
            </a:pPr>
            <a:r>
              <a:rPr lang="tr-TR" altLang="tr-TR" sz="2800" dirty="0"/>
              <a:t>3. </a:t>
            </a:r>
            <a:r>
              <a:rPr lang="tr-TR" altLang="tr-TR" sz="2800" u="sng" dirty="0"/>
              <a:t>Sorumluluk ve Haklar: </a:t>
            </a:r>
          </a:p>
          <a:p>
            <a:pPr algn="just">
              <a:buFont typeface="Wingdings" pitchFamily="2" charset="2"/>
              <a:buNone/>
            </a:pPr>
            <a:r>
              <a:rPr lang="tr-TR" altLang="tr-TR" sz="2800" dirty="0"/>
              <a:t>Bilim insanları araştırma sonuçları ile ilgili olarak toplumu bilgilendirmek, olası zararlı uygulamalar konusunda uyarmakla yükümlüdürler. </a:t>
            </a:r>
          </a:p>
          <a:p>
            <a:pPr>
              <a:buFont typeface="Wingdings" pitchFamily="2" charset="2"/>
              <a:buNone/>
            </a:pPr>
            <a:endParaRPr lang="tr-TR" altLang="tr-TR" sz="2800" dirty="0"/>
          </a:p>
          <a:p>
            <a:pPr>
              <a:buFont typeface="Wingdings" pitchFamily="2" charset="2"/>
              <a:buNone/>
            </a:pPr>
            <a:r>
              <a:rPr lang="tr-TR" altLang="tr-TR" sz="2800" dirty="0"/>
              <a:t>4. </a:t>
            </a:r>
            <a:r>
              <a:rPr lang="tr-TR" altLang="tr-TR" sz="2800" u="sng" dirty="0"/>
              <a:t>Yazarlar: </a:t>
            </a:r>
          </a:p>
          <a:p>
            <a:pPr algn="just">
              <a:buFont typeface="Wingdings" pitchFamily="2" charset="2"/>
              <a:buNone/>
            </a:pPr>
            <a:r>
              <a:rPr lang="tr-TR" altLang="tr-TR" sz="2800" dirty="0"/>
              <a:t>Araştırma sonuçları araştırmayı yapanların tümünün isimleriyle yayınlanır. Araştırmanın tasarlanması, planlanması, yürütülmesi ve yayına hazırlanması aşamalarında etkin katkıda bulunmamış kişilerin isimleri yazar isimleri arasına katılamaz.</a:t>
            </a:r>
          </a:p>
        </p:txBody>
      </p:sp>
    </p:spTree>
    <p:extLst>
      <p:ext uri="{BB962C8B-B14F-4D97-AF65-F5344CB8AC3E}">
        <p14:creationId xmlns:p14="http://schemas.microsoft.com/office/powerpoint/2010/main" val="142219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92EE8F54-B830-493A-B6E6-CCD76E90C98F}"/>
              </a:ext>
            </a:extLst>
          </p:cNvPr>
          <p:cNvSpPr/>
          <p:nvPr/>
        </p:nvSpPr>
        <p:spPr>
          <a:xfrm>
            <a:off x="1265259" y="1181099"/>
            <a:ext cx="8928800" cy="2677656"/>
          </a:xfrm>
          <a:prstGeom prst="rect">
            <a:avLst/>
          </a:prstGeom>
        </p:spPr>
        <p:txBody>
          <a:bodyPr wrap="square">
            <a:spAutoFit/>
          </a:bodyPr>
          <a:lstStyle/>
          <a:p>
            <a:pPr>
              <a:buFont typeface="Wingdings" pitchFamily="2" charset="2"/>
              <a:buNone/>
            </a:pPr>
            <a:r>
              <a:rPr lang="tr-TR" altLang="tr-TR" sz="2800" dirty="0"/>
              <a:t>5. </a:t>
            </a:r>
            <a:r>
              <a:rPr lang="tr-TR" altLang="tr-TR" sz="2800" u="sng" dirty="0"/>
              <a:t>Kaynak Gösterme ve Alıntılar: </a:t>
            </a:r>
          </a:p>
          <a:p>
            <a:pPr algn="just">
              <a:buFont typeface="Wingdings" pitchFamily="2" charset="2"/>
              <a:buNone/>
            </a:pPr>
            <a:r>
              <a:rPr lang="tr-TR" altLang="tr-TR" sz="2800" dirty="0"/>
              <a:t>Bilimsel yayınlarda ya da genel kamuoyuna dönük olarak yayınlanan her türlü makale, derleme, kitap ve benzeri yayınlarda daha önce yayınlanmış veya yayınlanmamış bir çalışmadan yararlanılırken, o çalışma bilimsel yayın kurallarına uygun biçimde kaynak olarak gösterilmelidir. </a:t>
            </a:r>
          </a:p>
        </p:txBody>
      </p:sp>
    </p:spTree>
    <p:extLst>
      <p:ext uri="{BB962C8B-B14F-4D97-AF65-F5344CB8AC3E}">
        <p14:creationId xmlns:p14="http://schemas.microsoft.com/office/powerpoint/2010/main" val="8809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BE707596-2BEC-40CE-AB69-EB4D10387CF7}"/>
              </a:ext>
            </a:extLst>
          </p:cNvPr>
          <p:cNvSpPr/>
          <p:nvPr/>
        </p:nvSpPr>
        <p:spPr>
          <a:xfrm>
            <a:off x="993364" y="1373196"/>
            <a:ext cx="9315450" cy="2751522"/>
          </a:xfrm>
          <a:prstGeom prst="rect">
            <a:avLst/>
          </a:prstGeom>
        </p:spPr>
        <p:txBody>
          <a:bodyPr wrap="square">
            <a:spAutoFit/>
          </a:bodyPr>
          <a:lstStyle/>
          <a:p>
            <a:pPr>
              <a:lnSpc>
                <a:spcPct val="90000"/>
              </a:lnSpc>
              <a:buFont typeface="Wingdings" pitchFamily="2" charset="2"/>
              <a:buNone/>
            </a:pPr>
            <a:r>
              <a:rPr lang="tr-TR" altLang="tr-TR" sz="3200" dirty="0"/>
              <a:t>6. </a:t>
            </a:r>
            <a:r>
              <a:rPr lang="tr-TR" altLang="tr-TR" sz="3200" u="sng" dirty="0"/>
              <a:t>Bilim İnsanı ve Akademik Etkinliklerde Etik:</a:t>
            </a:r>
            <a:r>
              <a:rPr lang="tr-TR" altLang="tr-TR" sz="3200" dirty="0"/>
              <a:t> </a:t>
            </a:r>
          </a:p>
          <a:p>
            <a:pPr algn="just">
              <a:lnSpc>
                <a:spcPct val="90000"/>
              </a:lnSpc>
              <a:buFont typeface="Wingdings" pitchFamily="2" charset="2"/>
              <a:buNone/>
            </a:pPr>
            <a:r>
              <a:rPr lang="tr-TR" altLang="tr-TR" sz="3200" dirty="0"/>
              <a:t>Bilim insanı, akademik yaşamının bütün evrelerinde ve öğretim, yönetim ve akademik değerlendirmelere ilişkin görevlerde bilimsel liyakati temel ölçüt olarak kabul eder, etik kurallarının dışına çıkmaz ve bu kuralların dışına çıkılmasına göz yummaz. </a:t>
            </a:r>
          </a:p>
        </p:txBody>
      </p:sp>
    </p:spTree>
    <p:extLst>
      <p:ext uri="{BB962C8B-B14F-4D97-AF65-F5344CB8AC3E}">
        <p14:creationId xmlns:p14="http://schemas.microsoft.com/office/powerpoint/2010/main" val="36488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FE569CFD-CA9E-4900-8B26-1E3CB5C4AFC6}"/>
              </a:ext>
            </a:extLst>
          </p:cNvPr>
          <p:cNvSpPr/>
          <p:nvPr/>
        </p:nvSpPr>
        <p:spPr>
          <a:xfrm>
            <a:off x="1120968" y="1818178"/>
            <a:ext cx="9162082" cy="3046988"/>
          </a:xfrm>
          <a:prstGeom prst="rect">
            <a:avLst/>
          </a:prstGeom>
        </p:spPr>
        <p:txBody>
          <a:bodyPr wrap="square">
            <a:spAutoFit/>
          </a:bodyPr>
          <a:lstStyle/>
          <a:p>
            <a:pPr algn="just">
              <a:buFont typeface="Wingdings" pitchFamily="2" charset="2"/>
              <a:buNone/>
            </a:pPr>
            <a:r>
              <a:rPr lang="tr-TR" altLang="tr-TR" sz="3200" dirty="0"/>
              <a:t>Bilimsel yayınların dürüstlük, açıklık, başkalarının fikirlerine ve yaratılarına saygı gibi temel ilkelere uygun biçimde yapılmasını sağlamayı amaçlayan ve bunun gerçekleşmesi için -kimi etik ilkeler geliştirme de içinde olmak üzere- çalışmalar yapan uygulamalı etik alanıdır. </a:t>
            </a:r>
          </a:p>
        </p:txBody>
      </p:sp>
      <p:sp>
        <p:nvSpPr>
          <p:cNvPr id="9" name="Dikdörtgen 8">
            <a:extLst>
              <a:ext uri="{FF2B5EF4-FFF2-40B4-BE49-F238E27FC236}">
                <a16:creationId xmlns:a16="http://schemas.microsoft.com/office/drawing/2014/main" id="{7A635007-04A6-4CD3-8ECB-DD5D490EADFD}"/>
              </a:ext>
            </a:extLst>
          </p:cNvPr>
          <p:cNvSpPr/>
          <p:nvPr/>
        </p:nvSpPr>
        <p:spPr>
          <a:xfrm>
            <a:off x="3368168" y="953703"/>
            <a:ext cx="4251805" cy="584775"/>
          </a:xfrm>
          <a:prstGeom prst="rect">
            <a:avLst/>
          </a:prstGeom>
        </p:spPr>
        <p:txBody>
          <a:bodyPr wrap="none">
            <a:spAutoFit/>
          </a:bodyPr>
          <a:lstStyle/>
          <a:p>
            <a:r>
              <a:rPr lang="tr-TR" altLang="tr-TR" sz="3200" b="1" dirty="0">
                <a:solidFill>
                  <a:srgbClr val="FF0000"/>
                </a:solidFill>
              </a:rPr>
              <a:t>Araştırma ve Yayın Etiği </a:t>
            </a:r>
            <a:endParaRPr lang="tr-TR" sz="3200" dirty="0">
              <a:solidFill>
                <a:srgbClr val="FF0000"/>
              </a:solidFill>
            </a:endParaRPr>
          </a:p>
        </p:txBody>
      </p:sp>
    </p:spTree>
    <p:extLst>
      <p:ext uri="{BB962C8B-B14F-4D97-AF65-F5344CB8AC3E}">
        <p14:creationId xmlns:p14="http://schemas.microsoft.com/office/powerpoint/2010/main" val="384054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13.12.2022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0C7D736B-A84B-4718-8EC4-691A2726EEA4}"/>
              </a:ext>
            </a:extLst>
          </p:cNvPr>
          <p:cNvSpPr/>
          <p:nvPr/>
        </p:nvSpPr>
        <p:spPr>
          <a:xfrm>
            <a:off x="4546114" y="228600"/>
            <a:ext cx="2062168" cy="584775"/>
          </a:xfrm>
          <a:prstGeom prst="rect">
            <a:avLst/>
          </a:prstGeom>
        </p:spPr>
        <p:txBody>
          <a:bodyPr wrap="none">
            <a:spAutoFit/>
          </a:bodyPr>
          <a:lstStyle/>
          <a:p>
            <a:r>
              <a:rPr lang="tr-TR" altLang="tr-TR" sz="3200" b="1" dirty="0">
                <a:solidFill>
                  <a:srgbClr val="FF0000"/>
                </a:solidFill>
              </a:rPr>
              <a:t>Etik İlkeler </a:t>
            </a:r>
            <a:endParaRPr lang="tr-TR" sz="3200" dirty="0">
              <a:solidFill>
                <a:srgbClr val="FF0000"/>
              </a:solidFill>
            </a:endParaRPr>
          </a:p>
        </p:txBody>
      </p:sp>
      <p:sp>
        <p:nvSpPr>
          <p:cNvPr id="9" name="Dikdörtgen 8">
            <a:extLst>
              <a:ext uri="{FF2B5EF4-FFF2-40B4-BE49-F238E27FC236}">
                <a16:creationId xmlns:a16="http://schemas.microsoft.com/office/drawing/2014/main" id="{A5232827-21CB-4CFB-9D7F-A82102B48F9C}"/>
              </a:ext>
            </a:extLst>
          </p:cNvPr>
          <p:cNvSpPr/>
          <p:nvPr/>
        </p:nvSpPr>
        <p:spPr>
          <a:xfrm>
            <a:off x="602242" y="840241"/>
            <a:ext cx="9949911" cy="4918269"/>
          </a:xfrm>
          <a:prstGeom prst="rect">
            <a:avLst/>
          </a:prstGeom>
        </p:spPr>
        <p:txBody>
          <a:bodyPr wrap="square">
            <a:spAutoFit/>
          </a:bodyPr>
          <a:lstStyle/>
          <a:p>
            <a:pPr marL="285750" indent="-285750" algn="just">
              <a:lnSpc>
                <a:spcPct val="80000"/>
              </a:lnSpc>
              <a:buClr>
                <a:schemeClr val="tx1"/>
              </a:buClr>
              <a:buFont typeface="Arial" panose="020B0604020202020204" pitchFamily="34" charset="0"/>
              <a:buChar char="•"/>
            </a:pPr>
            <a:r>
              <a:rPr lang="tr-TR" altLang="tr-TR" sz="2800" dirty="0"/>
              <a:t>Araştırmanın planlanması, yürütülmesi ve bulguların analizi sürecinde dürüstlük ve açıklık ilkelerine bağlı kalınması, </a:t>
            </a:r>
          </a:p>
          <a:p>
            <a:pPr marL="285750" indent="-285750" algn="just">
              <a:lnSpc>
                <a:spcPct val="80000"/>
              </a:lnSpc>
              <a:buClr>
                <a:schemeClr val="tx1"/>
              </a:buClr>
              <a:buFont typeface="Arial" panose="020B0604020202020204" pitchFamily="34" charset="0"/>
              <a:buChar char="•"/>
            </a:pPr>
            <a:endParaRPr lang="tr-TR" altLang="tr-TR" sz="2800" dirty="0"/>
          </a:p>
          <a:p>
            <a:pPr marL="285750" indent="-285750" algn="just">
              <a:lnSpc>
                <a:spcPct val="80000"/>
              </a:lnSpc>
              <a:buClr>
                <a:schemeClr val="tx1"/>
              </a:buClr>
              <a:buFont typeface="Arial" panose="020B0604020202020204" pitchFamily="34" charset="0"/>
              <a:buChar char="•"/>
            </a:pPr>
            <a:r>
              <a:rPr lang="tr-TR" altLang="tr-TR" sz="2800" dirty="0"/>
              <a:t>Benzer araştırmaları yapan araştırmacıların ve sanatçıların fikir ve bulgularına saygılı olunması ve yayın aşamasında gerekli atıflarda bulunulması,</a:t>
            </a:r>
          </a:p>
          <a:p>
            <a:pPr marL="285750" indent="-285750" algn="just">
              <a:lnSpc>
                <a:spcPct val="80000"/>
              </a:lnSpc>
              <a:buClr>
                <a:schemeClr val="tx1"/>
              </a:buClr>
              <a:buFont typeface="Arial" panose="020B0604020202020204" pitchFamily="34" charset="0"/>
              <a:buChar char="•"/>
            </a:pPr>
            <a:endParaRPr lang="tr-TR" altLang="tr-TR" sz="2800" dirty="0"/>
          </a:p>
          <a:p>
            <a:pPr marL="285750" indent="-285750" algn="just">
              <a:lnSpc>
                <a:spcPct val="80000"/>
              </a:lnSpc>
              <a:buClr>
                <a:schemeClr val="tx1"/>
              </a:buClr>
              <a:buFont typeface="Arial" panose="020B0604020202020204" pitchFamily="34" charset="0"/>
              <a:buChar char="•"/>
            </a:pPr>
            <a:r>
              <a:rPr lang="tr-TR" altLang="tr-TR" sz="2800" dirty="0"/>
              <a:t>Bilimsel araştırmanın ve yayının her aşamasında objektif olunması, </a:t>
            </a:r>
          </a:p>
          <a:p>
            <a:pPr marL="285750" indent="-285750" algn="just">
              <a:lnSpc>
                <a:spcPct val="80000"/>
              </a:lnSpc>
              <a:buClr>
                <a:schemeClr val="tx1"/>
              </a:buClr>
              <a:buFont typeface="Arial" panose="020B0604020202020204" pitchFamily="34" charset="0"/>
              <a:buChar char="•"/>
            </a:pPr>
            <a:endParaRPr lang="tr-TR" altLang="tr-TR" sz="2800" dirty="0"/>
          </a:p>
          <a:p>
            <a:pPr marL="285750" indent="-285750" algn="just">
              <a:lnSpc>
                <a:spcPct val="80000"/>
              </a:lnSpc>
              <a:buClr>
                <a:schemeClr val="tx1"/>
              </a:buClr>
              <a:buFont typeface="Arial" panose="020B0604020202020204" pitchFamily="34" charset="0"/>
              <a:buChar char="•"/>
            </a:pPr>
            <a:r>
              <a:rPr lang="tr-TR" altLang="tr-TR" sz="2800" dirty="0"/>
              <a:t>Sağlık Bakanlığı'nın insan üzerinde yapılan ilaç araştırmaları ile ilgili yönetmeliğine uygun davranılması, </a:t>
            </a:r>
          </a:p>
          <a:p>
            <a:pPr marL="285750" indent="-285750" algn="just">
              <a:lnSpc>
                <a:spcPct val="80000"/>
              </a:lnSpc>
              <a:buClr>
                <a:schemeClr val="tx1"/>
              </a:buClr>
              <a:buFont typeface="Arial" panose="020B0604020202020204" pitchFamily="34" charset="0"/>
              <a:buChar char="•"/>
            </a:pPr>
            <a:endParaRPr lang="tr-TR" altLang="tr-TR" sz="2800" dirty="0"/>
          </a:p>
          <a:p>
            <a:pPr marL="285750" indent="-285750" algn="just">
              <a:lnSpc>
                <a:spcPct val="80000"/>
              </a:lnSpc>
              <a:buClr>
                <a:schemeClr val="tx1"/>
              </a:buClr>
              <a:buFont typeface="Arial" panose="020B0604020202020204" pitchFamily="34" charset="0"/>
              <a:buChar char="•"/>
            </a:pPr>
            <a:r>
              <a:rPr lang="tr-TR" altLang="tr-TR" sz="2800" dirty="0"/>
              <a:t>İyi klinik uygulamaları ilkelerine uygun davranılması. </a:t>
            </a:r>
          </a:p>
        </p:txBody>
      </p:sp>
    </p:spTree>
    <p:extLst>
      <p:ext uri="{BB962C8B-B14F-4D97-AF65-F5344CB8AC3E}">
        <p14:creationId xmlns:p14="http://schemas.microsoft.com/office/powerpoint/2010/main" val="3991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nzara">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1597</TotalTime>
  <Words>1791</Words>
  <Application>Microsoft Office PowerPoint</Application>
  <PresentationFormat>Geniş ekran</PresentationFormat>
  <Paragraphs>220</Paragraphs>
  <Slides>28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28</vt:i4>
      </vt:variant>
    </vt:vector>
  </HeadingPairs>
  <TitlesOfParts>
    <vt:vector size="35" baseType="lpstr">
      <vt:lpstr>Arial</vt:lpstr>
      <vt:lpstr>Calibri</vt:lpstr>
      <vt:lpstr>Century Schoolbook</vt:lpstr>
      <vt:lpstr>Times New Roman</vt:lpstr>
      <vt:lpstr>Wingdings</vt:lpstr>
      <vt:lpstr>Wingdings 2</vt:lpstr>
      <vt:lpstr>Manzara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 Hazırlama Kılavuzu</dc:title>
  <dc:creator>Zafer CÖMERT</dc:creator>
  <cp:lastModifiedBy>Samsun Üniversitesi</cp:lastModifiedBy>
  <cp:revision>54</cp:revision>
  <dcterms:created xsi:type="dcterms:W3CDTF">2019-09-08T05:36:03Z</dcterms:created>
  <dcterms:modified xsi:type="dcterms:W3CDTF">2022-12-13T07:33:25Z</dcterms:modified>
</cp:coreProperties>
</file>