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64" r:id="rId3"/>
    <p:sldId id="256" r:id="rId4"/>
    <p:sldId id="259" r:id="rId5"/>
    <p:sldId id="260" r:id="rId6"/>
    <p:sldId id="257" r:id="rId7"/>
    <p:sldId id="258" r:id="rId8"/>
    <p:sldId id="261" r:id="rId9"/>
    <p:sldId id="267" r:id="rId10"/>
    <p:sldId id="266" r:id="rId11"/>
    <p:sldId id="263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DEFA01-7C1C-49DB-9455-3D452C5EE184}" type="datetimeFigureOut">
              <a:rPr lang="pt-BR" smtClean="0"/>
              <a:pPr/>
              <a:t>07/11/2020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130698-11B0-4070-ADF2-1D6605BCA8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eu-email@example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content.com/br/blog/o-que-e-github/" TargetMode="External"/><Relationship Id="rId2" Type="http://schemas.openxmlformats.org/officeDocument/2006/relationships/hyperlink" Target="https://blog.rocketseat.com.br/iniciando-com-git-github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www.linkedin.com/in/elisetevidotti/" TargetMode="External"/><Relationship Id="rId7" Type="http://schemas.openxmlformats.org/officeDocument/2006/relationships/image" Target="../media/image14.jpeg"/><Relationship Id="rId2" Type="http://schemas.openxmlformats.org/officeDocument/2006/relationships/hyperlink" Target="https://github.com/lizvidotti9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hyperlink" Target="mailto:liz.vidotti@gmail.com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4315" y="2143116"/>
            <a:ext cx="8215370" cy="1828800"/>
          </a:xfrm>
        </p:spPr>
        <p:txBody>
          <a:bodyPr>
            <a:normAutofit/>
          </a:bodyPr>
          <a:lstStyle/>
          <a:p>
            <a:r>
              <a:rPr lang="pt-BR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Primeiros Passos com </a:t>
            </a:r>
            <a:r>
              <a:rPr lang="pt-BR" sz="3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pt-BR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pt-BR" sz="3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pt-BR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300294" y="4143380"/>
            <a:ext cx="6772300" cy="1752600"/>
          </a:xfrm>
        </p:spPr>
        <p:txBody>
          <a:bodyPr>
            <a:noAutofit/>
          </a:bodyPr>
          <a:lstStyle/>
          <a:p>
            <a:pPr algn="r">
              <a:buSzPct val="100000"/>
              <a:buFont typeface="Wingdings" pitchFamily="2" charset="2"/>
              <a:buChar char="ü"/>
            </a:pPr>
            <a:r>
              <a:rPr lang="pt-BR" sz="2000" dirty="0" smtClean="0"/>
              <a:t>Entendendo o que é controle de versão;</a:t>
            </a:r>
          </a:p>
          <a:p>
            <a:pPr algn="r">
              <a:buSzPct val="100000"/>
              <a:buFont typeface="Wingdings" pitchFamily="2" charset="2"/>
              <a:buChar char="ü"/>
            </a:pPr>
            <a:r>
              <a:rPr lang="pt-BR" sz="2000" dirty="0" smtClean="0"/>
              <a:t>Como fazer </a:t>
            </a:r>
            <a:r>
              <a:rPr lang="pt-BR" sz="2000" i="1" dirty="0" err="1" smtClean="0"/>
              <a:t>upload</a:t>
            </a:r>
            <a:r>
              <a:rPr lang="pt-BR" sz="2000" dirty="0" smtClean="0"/>
              <a:t> do meu projeto no </a:t>
            </a:r>
            <a:r>
              <a:rPr lang="pt-BR" sz="2000" i="1" dirty="0" err="1" smtClean="0"/>
              <a:t>Github</a:t>
            </a:r>
            <a:r>
              <a:rPr lang="pt-BR" sz="2000" dirty="0" smtClean="0"/>
              <a:t>;</a:t>
            </a:r>
          </a:p>
          <a:p>
            <a:pPr algn="r">
              <a:buSzPct val="100000"/>
              <a:buFont typeface="Wingdings" pitchFamily="2" charset="2"/>
              <a:buChar char="ü"/>
            </a:pPr>
            <a:r>
              <a:rPr lang="pt-BR" sz="2000" dirty="0" smtClean="0"/>
              <a:t>Como funciona a linguagem </a:t>
            </a:r>
            <a:r>
              <a:rPr lang="pt-BR" sz="2000" i="1" dirty="0" err="1" smtClean="0"/>
              <a:t>MarkDown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Colocando seu repositório no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Autofit/>
          </a:bodyPr>
          <a:lstStyle/>
          <a:p>
            <a:r>
              <a:rPr lang="pt-BR" sz="1800" dirty="0" smtClean="0"/>
              <a:t>Assinatura no </a:t>
            </a:r>
            <a:r>
              <a:rPr lang="pt-BR" sz="1800" dirty="0" err="1" smtClean="0"/>
              <a:t>Git</a:t>
            </a:r>
            <a:r>
              <a:rPr lang="pt-BR" sz="1800" dirty="0" smtClean="0"/>
              <a:t>. Lembre de usar seu e-mail do </a:t>
            </a:r>
            <a:r>
              <a:rPr lang="pt-BR" sz="1800" dirty="0" err="1" smtClean="0"/>
              <a:t>GitHub</a:t>
            </a:r>
            <a:r>
              <a:rPr lang="pt-BR" sz="1800" dirty="0" smtClean="0"/>
              <a:t>!</a:t>
            </a:r>
          </a:p>
          <a:p>
            <a:pPr lvl="1"/>
            <a:r>
              <a:rPr lang="pt-BR" sz="1800" b="1" dirty="0" err="1" smtClean="0"/>
              <a:t>git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config</a:t>
            </a:r>
            <a:r>
              <a:rPr lang="pt-BR" sz="1800" b="1" dirty="0" smtClean="0"/>
              <a:t> --global </a:t>
            </a:r>
            <a:r>
              <a:rPr lang="pt-BR" sz="1800" b="1" dirty="0" err="1" smtClean="0"/>
              <a:t>user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"Seu nome" </a:t>
            </a:r>
          </a:p>
          <a:p>
            <a:pPr lvl="1"/>
            <a:r>
              <a:rPr lang="pt-BR" sz="1800" b="1" dirty="0" err="1" smtClean="0"/>
              <a:t>git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config</a:t>
            </a:r>
            <a:r>
              <a:rPr lang="pt-BR" sz="1800" b="1" dirty="0" smtClean="0"/>
              <a:t> --global </a:t>
            </a:r>
            <a:r>
              <a:rPr lang="pt-BR" sz="1800" b="1" dirty="0" err="1" smtClean="0"/>
              <a:t>user</a:t>
            </a:r>
            <a:r>
              <a:rPr lang="pt-BR" sz="1800" b="1" dirty="0" smtClean="0"/>
              <a:t>.email </a:t>
            </a:r>
            <a:r>
              <a:rPr lang="pt-BR" sz="1800" b="1" dirty="0" smtClean="0">
                <a:hlinkClick r:id="rId2"/>
              </a:rPr>
              <a:t>seu-email@example.com</a:t>
            </a:r>
            <a:endParaRPr lang="pt-BR" sz="1800" b="1" dirty="0" smtClean="0"/>
          </a:p>
          <a:p>
            <a:r>
              <a:rPr lang="pt-BR" sz="1800" dirty="0" smtClean="0"/>
              <a:t>Iniciando um </a:t>
            </a:r>
            <a:r>
              <a:rPr lang="pt-BR" sz="1800" dirty="0" err="1" smtClean="0"/>
              <a:t>respositório</a:t>
            </a:r>
            <a:r>
              <a:rPr lang="pt-BR" sz="1800" dirty="0" smtClean="0"/>
              <a:t> local: </a:t>
            </a:r>
            <a:r>
              <a:rPr lang="pt-BR" sz="1800" b="1" dirty="0" err="1" smtClean="0"/>
              <a:t>git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init</a:t>
            </a:r>
            <a:endParaRPr lang="pt-BR" sz="1800" b="1" dirty="0" smtClean="0"/>
          </a:p>
          <a:p>
            <a:r>
              <a:rPr lang="pt-BR" sz="1800" dirty="0" smtClean="0"/>
              <a:t>Relatório do repositório: </a:t>
            </a:r>
            <a:r>
              <a:rPr lang="pt-BR" sz="1800" b="1" dirty="0" err="1" smtClean="0"/>
              <a:t>git</a:t>
            </a:r>
            <a:r>
              <a:rPr lang="pt-BR" sz="1800" b="1" dirty="0" smtClean="0"/>
              <a:t> status</a:t>
            </a:r>
          </a:p>
          <a:p>
            <a:r>
              <a:rPr lang="pt-BR" sz="1800" dirty="0" smtClean="0"/>
              <a:t>Visualizar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: </a:t>
            </a:r>
            <a:r>
              <a:rPr lang="pt-BR" sz="1800" b="1" dirty="0" err="1" smtClean="0"/>
              <a:t>git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log</a:t>
            </a:r>
            <a:endParaRPr lang="pt-BR" sz="1800" b="1" dirty="0" smtClean="0"/>
          </a:p>
          <a:p>
            <a:r>
              <a:rPr lang="pt-BR" sz="1800" dirty="0" smtClean="0"/>
              <a:t>Adicionar um arquivo ao repositório: </a:t>
            </a:r>
            <a:r>
              <a:rPr lang="pt-BR" sz="1800" b="1" dirty="0" err="1" smtClean="0"/>
              <a:t>git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add</a:t>
            </a:r>
            <a:r>
              <a:rPr lang="pt-BR" sz="1800" b="1" dirty="0" smtClean="0"/>
              <a:t> &lt;&lt;nome do arquivo&gt;&gt;</a:t>
            </a:r>
          </a:p>
          <a:p>
            <a:r>
              <a:rPr lang="pt-BR" sz="1800" dirty="0" smtClean="0"/>
              <a:t>Adicionar todos os arquivos ao </a:t>
            </a:r>
            <a:r>
              <a:rPr lang="pt-BR" sz="1800" dirty="0" err="1" smtClean="0"/>
              <a:t>respositório</a:t>
            </a:r>
            <a:r>
              <a:rPr lang="pt-BR" sz="1800" dirty="0" smtClean="0"/>
              <a:t>: </a:t>
            </a:r>
            <a:r>
              <a:rPr lang="pt-BR" sz="1800" b="1" dirty="0" err="1" smtClean="0"/>
              <a:t>git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add</a:t>
            </a:r>
            <a:r>
              <a:rPr lang="pt-BR" sz="1800" b="1" dirty="0" smtClean="0"/>
              <a:t> .</a:t>
            </a:r>
          </a:p>
          <a:p>
            <a:r>
              <a:rPr lang="pt-BR" sz="1800" dirty="0" smtClean="0"/>
              <a:t>Adicionando um </a:t>
            </a:r>
            <a:r>
              <a:rPr lang="pt-BR" sz="1800" dirty="0" err="1" smtClean="0"/>
              <a:t>commit</a:t>
            </a:r>
            <a:r>
              <a:rPr lang="pt-BR" sz="1800" dirty="0" smtClean="0"/>
              <a:t>: </a:t>
            </a:r>
            <a:r>
              <a:rPr lang="pt-BR" sz="1800" b="1" dirty="0" err="1" smtClean="0"/>
              <a:t>git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commit</a:t>
            </a:r>
            <a:r>
              <a:rPr lang="pt-BR" sz="1800" b="1" dirty="0" smtClean="0"/>
              <a:t> –m ‘Descrição curta’</a:t>
            </a:r>
            <a:endParaRPr lang="pt-BR" sz="1800" dirty="0" smtClean="0"/>
          </a:p>
          <a:p>
            <a:r>
              <a:rPr lang="pt-BR" sz="1800" dirty="0" smtClean="0"/>
              <a:t>Adiciona repositório local no </a:t>
            </a:r>
            <a:r>
              <a:rPr lang="pt-BR" sz="1800" dirty="0" err="1" smtClean="0"/>
              <a:t>Github</a:t>
            </a:r>
            <a:r>
              <a:rPr lang="pt-BR" sz="1800" dirty="0" smtClean="0"/>
              <a:t>: </a:t>
            </a:r>
          </a:p>
          <a:p>
            <a:pPr lvl="1"/>
            <a:r>
              <a:rPr lang="en-US" sz="1800" b="1" dirty="0" err="1" smtClean="0"/>
              <a:t>git</a:t>
            </a:r>
            <a:r>
              <a:rPr lang="en-US" sz="1800" b="1" dirty="0" smtClean="0"/>
              <a:t> remote add origin https://github.com/&lt;&lt;nome-usuario&gt;&gt;/&lt;&lt;nome -</a:t>
            </a:r>
            <a:r>
              <a:rPr lang="en-US" sz="1800" b="1" dirty="0" err="1" smtClean="0"/>
              <a:t>repositorio</a:t>
            </a:r>
            <a:r>
              <a:rPr lang="en-US" sz="1800" b="1" dirty="0" smtClean="0"/>
              <a:t>&gt;&gt;.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</a:t>
            </a:r>
          </a:p>
          <a:p>
            <a:pPr lvl="1"/>
            <a:r>
              <a:rPr lang="en-US" sz="1800" b="1" dirty="0" err="1" smtClean="0"/>
              <a:t>git</a:t>
            </a:r>
            <a:r>
              <a:rPr lang="en-US" sz="1800" b="1" dirty="0" smtClean="0"/>
              <a:t> branch -M main </a:t>
            </a:r>
          </a:p>
          <a:p>
            <a:pPr lvl="1"/>
            <a:r>
              <a:rPr lang="en-US" sz="1800" b="1" dirty="0" err="1" smtClean="0"/>
              <a:t>git</a:t>
            </a:r>
            <a:r>
              <a:rPr lang="en-US" sz="1800" b="1" dirty="0" smtClean="0"/>
              <a:t> push -u origin main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FERNANDES, Diego. </a:t>
            </a:r>
            <a:r>
              <a:rPr lang="pt-BR" sz="2000" b="1" dirty="0" err="1" smtClean="0"/>
              <a:t>Git</a:t>
            </a:r>
            <a:r>
              <a:rPr lang="pt-BR" sz="2000" b="1" dirty="0" smtClean="0"/>
              <a:t> &amp; </a:t>
            </a:r>
            <a:r>
              <a:rPr lang="pt-BR" sz="2000" b="1" dirty="0" err="1" smtClean="0"/>
              <a:t>Github</a:t>
            </a:r>
            <a:r>
              <a:rPr lang="pt-BR" sz="2000" b="1" dirty="0" smtClean="0"/>
              <a:t>: O que é? Por que? Como iniciar? </a:t>
            </a:r>
            <a:r>
              <a:rPr lang="pt-BR" sz="2000" dirty="0" smtClean="0"/>
              <a:t>Disponível em </a:t>
            </a:r>
            <a:r>
              <a:rPr lang="pt-BR" sz="2000" dirty="0" smtClean="0">
                <a:hlinkClick r:id="rId2"/>
              </a:rPr>
              <a:t>https://blog.rocketseat.com.br/iniciando-com-git-github/</a:t>
            </a:r>
            <a:r>
              <a:rPr lang="pt-BR" sz="2000" dirty="0" smtClean="0"/>
              <a:t>. Acesso em 07/11/2020.</a:t>
            </a:r>
          </a:p>
          <a:p>
            <a:r>
              <a:rPr lang="pt-BR" sz="2000" dirty="0" smtClean="0"/>
              <a:t>SOUSA, Ivan. </a:t>
            </a:r>
            <a:r>
              <a:rPr lang="pt-BR" sz="2000" b="1" dirty="0" smtClean="0"/>
              <a:t>Entenda de uma vez o que é </a:t>
            </a:r>
            <a:r>
              <a:rPr lang="pt-BR" sz="2000" b="1" dirty="0" err="1" smtClean="0"/>
              <a:t>Github</a:t>
            </a:r>
            <a:r>
              <a:rPr lang="pt-BR" sz="2000" b="1" dirty="0" smtClean="0"/>
              <a:t> e a importância dele num negócio</a:t>
            </a:r>
            <a:r>
              <a:rPr lang="pt-BR" sz="2000" dirty="0" smtClean="0"/>
              <a:t>. Disponível em </a:t>
            </a:r>
            <a:r>
              <a:rPr lang="pt-BR" sz="2000" dirty="0" smtClean="0">
                <a:hlinkClick r:id="rId3"/>
              </a:rPr>
              <a:t>https://rockcontent.com/br/blog/o-que-e-github/</a:t>
            </a:r>
            <a:r>
              <a:rPr lang="pt-BR" sz="2000" dirty="0" smtClean="0"/>
              <a:t>. Acesso em 07/11/2020.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Obrigada!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43108" y="2457456"/>
            <a:ext cx="5816740" cy="2971808"/>
          </a:xfrm>
        </p:spPr>
        <p:txBody>
          <a:bodyPr anchor="t">
            <a:normAutofit/>
          </a:bodyPr>
          <a:lstStyle/>
          <a:p>
            <a:r>
              <a:rPr lang="pt-BR" sz="2000" dirty="0" err="1" smtClean="0"/>
              <a:t>Github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2"/>
              </a:rPr>
              <a:t>https://github.com/lizvidotti91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err="1" smtClean="0"/>
              <a:t>LinkedIn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3"/>
              </a:rPr>
              <a:t>https://www.linkedin.com/in/elisetevidotti/</a:t>
            </a: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r>
              <a:rPr lang="pt-BR" sz="2000" dirty="0" smtClean="0"/>
              <a:t>Email: </a:t>
            </a:r>
            <a:r>
              <a:rPr lang="pt-BR" sz="2000" dirty="0" smtClean="0">
                <a:hlinkClick r:id="rId4"/>
              </a:rPr>
              <a:t>liz.vidotti@gmail.com</a:t>
            </a: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r>
              <a:rPr lang="pt-BR" sz="2000" dirty="0" err="1" smtClean="0"/>
              <a:t>Instagram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4"/>
              </a:rPr>
              <a:t>https://www.instagram.com/365lizes/</a:t>
            </a:r>
          </a:p>
        </p:txBody>
      </p:sp>
      <p:pic>
        <p:nvPicPr>
          <p:cNvPr id="22532" name="Picture 4" descr="GitHub Logos and Usage · GitHu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351810"/>
            <a:ext cx="866165" cy="720000"/>
          </a:xfrm>
          <a:prstGeom prst="rect">
            <a:avLst/>
          </a:prstGeom>
          <a:noFill/>
        </p:spPr>
      </p:pic>
      <p:sp>
        <p:nvSpPr>
          <p:cNvPr id="22534" name="AutoShape 6" descr="Linkedin - ícones de mídia social grá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536" name="AutoShape 8" descr="Linkedin - ícones de mídia social grá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538" name="AutoShape 10" descr="data:image/png;base64,iVBORw0KGgoAAAANSUhEUgAAAOEAAADhCAMAAAAJbSJIAAAAb1BMVEUAd7f///8AcrUAbrMAdbbK3Ou30uaMttcAc7U/jcJ7rdKGsNN0pM2vy+IAbLIAa7L3+/0Le7ns9Pnh7fVZmcjY5/Kox+Aafrvy+fxIkcTA1+mbwNwzh7+0z+Td6vNspM2UvNrR4u9insoAZrAjhL6yZ374AAAHJklEQVR4nO2d6ZaqvBKGQxIxtJsgiuDc6uH+r/GAQ7fSDEVClMqX91+v1WAeMleqKsR70WI7TfKYYFWcJ9Pt4hWJPP9x2EhGBf90OTXEBWVy4zcQpjETny7hIBIyDmsIjzn7dMkGlNwvq4ShtKP+HhLs8Ep4ijD3vjrxaPdMeIo+XSADuiNeCUMbAQvEw4NwKW1rojdxtrgT7u0aZH7FgxthatM08SoZXgntbKJX8bgkDO2twqIS/YIwsLUXlhKJRxby06UwKrYmvs2NtCDckhn9dCGMip5IYnM3LDriN8ktnixIOekTvCYLkHj26RI4ORkQv+rTpTAkzqmM6D4I9jxCbnWsFWci2Z3XN+PHfJVeiCXGx7tEtA/nr8Zkb7uJ7GGUm4lXo9XFEhudENs6vlLnzIZ1LdtU2+ezvvFvv+Ssha9Qit1UF6XtgMWIg9vcynZdgJ53wIzIvroBPW+H11AgAgig512wjqg3uzhA80+XVFWsc5R5yMc5Z/AMCughNbv+nKMCNMFYiZzDAT0Po0mLTvsQ7hAOp/LYh3CBcNrvMc6U2qNrpuK7HyG+8wEKngxvOqBburHabX2zVugI+w00xVCDjjACrkkfWqOzL/Yl9Ag2QrnshkJO2LMfztEZ+/uOpfhGGhp2Uz3rjI+ww4pYFT7XI77vR/iNbw/M1r0I0Q2lBWGvjnhGuMkXmz6EX+i2FqTfnD9Ht2Yr1WeHeMJYhX2WNXOEvbAU1KhfTBU4qxB28lRqi7QKCbSdrinGYeYmHkOmfdTxDDxrO8S/KcDaCW8SWcdef44csEDkqzbAZYa5id4lWw4w0Hti3MTycz3fMcA7TbyK17p9rRKbIk+FzKcv/fF42tvEV4pTSZNp6G+3fji9FH9Y0QEr4pxSVoha6D/r5OTkZKd4OXgjtMJ2SxQzkowiSuIszzMaRZIZD+8QzWo+UuMtTzUuhiiTWXJKJ8enLdt6OQlPl1wyU7s0TtnmX6MSWn8gw1ne/NC/S1zzVPFD8Vc1RdCvFv4sNgLJ6a59l3+o6yo06bAmT6pPcZmdOo1Cq2k8/GJYnrt+dvGXkF66HvIWL7GdQibAA1k/GJgRcjzz91AmBhR1+9RQo6TVjlD5uWE3pSDntk3lq9IT5Kkff00aN8bk1Mvnw/VHCvPVr/wgzAXgcvsuPOrpQFdoPlzAFczHtOrSBiO8ncdx5nf/a91PDoQII6wmZuhBKHhft527jmSYAcc0Ie+yxjZrng+CaJhQgA4NjCKaJYSdijQjDrEsN0vY17GsquUA1jCjhP9TGkWfNUBgoEnCb9Bc2y59DxCThL3COZqkHchiknAQrXTb6egJtX0kxk+o60MwfkJdXyUEhJr+ZggIvalWJWIg1Euqh4HQ08rIhoJQy+cMBaGWAzYOQp1ZHwfhViMQAgehp7E4RUKoMZoiIdQIlX8v4XyxXC5VjG8r9fnifYTLNIkpux6GBrO+z2tEBr6LcLKJqLhPa5xTRkAnH79STzzyHsJFUs1tx2m/4ED1ZABvIfTr8hNy2X0G+Sv10MB3EDZdrkH33S7mD6knA3gD4a5xuqbw0LK58pxvntBvKRss09hVyotv44SLVkNSBH5R9Rh6PITtJeM59D3KMbqmCQ8dixFwqiplY41pwqyj+4DDrcOREnZPYxLohqJ8A4Jhwq4qhKfjUg60Nkt47p7FoFnxluMkhJz+AZPIKGflMEsIubYA6G6jnP/HKCFo3wrsiMo7RKOEINsDNO9BPEbCBFQo4FCjepGFUUJQ1+EUtodSPdA3SQg8MwIOpqpJDU0STmADPDujJUxhS0lgkw9GSAjcDjCYA7HqBtG4fymAEDblYyaEmRUdoSP8JCHMkIGZEDbSqB4h4iFU9TTFQ6h6NjMGQthI4wgdoSN0hI7QETpCR+gIHaEjdISO0BE6QkfoCB2hI3SEjtAROkJH6AgdoSN0hI7QETpCR+gIHaEjdISO0BE6QkfoCB2hI4QIdiXwn7z6oEAeYBoECrvt9Z+iJzvnkLdXo6pgF88DYyJ5AiJUjbAEfcE/CeG4AERF+tD4ctDl2coZBwiJOlvc8W96EkDwLjzbOM+7v5dW7nL51RrEuT7VfT267xhsgMGHV4ms6yunehn2qcyDRu2j+q/HWdz8UBCwXt+cM972sn2/t9X+QouUHupdoNaX2Xitl9N/S8oTJRJlJP90EQwrJ1qZoscvkRD1lIooRGdEYz2HQWxL9FK2j15yQTRymyJQsQMgXmpzM2VhQehZvazzSkKLK5GlV0L9C4XGKlEmXSwJj5YOp/xq/iDXHbL+3V5jVHQ1Q14JvZmNtRjdUoLfCL2ZdbXI74APQi+Vdg03Qj5yvjwIvWM21NWlIxBn+Y+N9YewvPvKEkbBxJMZ+4nQm6eBZC2XpSMQ54LJIH02pT4TFlqEX5sMklV0nIqzzdehYr/+PyJejj+qK5H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540" name="AutoShape 12" descr="data:image/png;base64,iVBORw0KGgoAAAANSUhEUgAAAOEAAADhCAMAAAAJbSJIAAAAb1BMVEUAd7f///8AcrUAbrMAdbbK3Ou30uaMttcAc7U/jcJ7rdKGsNN0pM2vy+IAbLIAa7L3+/0Le7ns9Pnh7fVZmcjY5/Kox+Aafrvy+fxIkcTA1+mbwNwzh7+0z+Td6vNspM2UvNrR4u9insoAZrAjhL6yZ374AAAHJklEQVR4nO2d6ZaqvBKGQxIxtJsgiuDc6uH+r/GAQ7fSDEVClMqX91+v1WAeMleqKsR70WI7TfKYYFWcJ9Pt4hWJPP9x2EhGBf90OTXEBWVy4zcQpjETny7hIBIyDmsIjzn7dMkGlNwvq4ShtKP+HhLs8Ep4ijD3vjrxaPdMeIo+XSADuiNeCUMbAQvEw4NwKW1rojdxtrgT7u0aZH7FgxthatM08SoZXgntbKJX8bgkDO2twqIS/YIwsLUXlhKJRxby06UwKrYmvs2NtCDckhn9dCGMip5IYnM3LDriN8ktnixIOekTvCYLkHj26RI4ORkQv+rTpTAkzqmM6D4I9jxCbnWsFWci2Z3XN+PHfJVeiCXGx7tEtA/nr8Zkb7uJ7GGUm4lXo9XFEhudENs6vlLnzIZ1LdtU2+ezvvFvv+Ssha9Qit1UF6XtgMWIg9vcynZdgJ53wIzIvroBPW+H11AgAgig512wjqg3uzhA80+XVFWsc5R5yMc5Z/AMCughNbv+nKMCNMFYiZzDAT0Po0mLTvsQ7hAOp/LYh3CBcNrvMc6U2qNrpuK7HyG+8wEKngxvOqBburHabX2zVugI+w00xVCDjjACrkkfWqOzL/Yl9Ag2QrnshkJO2LMfztEZ+/uOpfhGGhp2Uz3rjI+ww4pYFT7XI77vR/iNbw/M1r0I0Q2lBWGvjnhGuMkXmz6EX+i2FqTfnD9Ht2Yr1WeHeMJYhX2WNXOEvbAU1KhfTBU4qxB28lRqi7QKCbSdrinGYeYmHkOmfdTxDDxrO8S/KcDaCW8SWcdef44csEDkqzbAZYa5id4lWw4w0Hti3MTycz3fMcA7TbyK17p9rRKbIk+FzKcv/fF42tvEV4pTSZNp6G+3fji9FH9Y0QEr4pxSVoha6D/r5OTkZKd4OXgjtMJ2SxQzkowiSuIszzMaRZIZD+8QzWo+UuMtTzUuhiiTWXJKJ8enLdt6OQlPl1wyU7s0TtnmX6MSWn8gw1ne/NC/S1zzVPFD8Vc1RdCvFv4sNgLJ6a59l3+o6yo06bAmT6pPcZmdOo1Cq2k8/GJYnrt+dvGXkF66HvIWL7GdQibAA1k/GJgRcjzz91AmBhR1+9RQo6TVjlD5uWE3pSDntk3lq9IT5Kkff00aN8bk1Mvnw/VHCvPVr/wgzAXgcvsuPOrpQFdoPlzAFczHtOrSBiO8ncdx5nf/a91PDoQII6wmZuhBKHhft527jmSYAcc0Ie+yxjZrng+CaJhQgA4NjCKaJYSdijQjDrEsN0vY17GsquUA1jCjhP9TGkWfNUBgoEnCb9Bc2y59DxCThL3COZqkHchiknAQrXTb6egJtX0kxk+o60MwfkJdXyUEhJr+ZggIvalWJWIg1Euqh4HQ08rIhoJQy+cMBaGWAzYOQp1ZHwfhViMQAgehp7E4RUKoMZoiIdQIlX8v4XyxXC5VjG8r9fnifYTLNIkpux6GBrO+z2tEBr6LcLKJqLhPa5xTRkAnH79STzzyHsJFUs1tx2m/4ED1ZABvIfTr8hNy2X0G+Sv10MB3EDZdrkH33S7mD6knA3gD4a5xuqbw0LK58pxvntBvKRss09hVyotv44SLVkNSBH5R9Rh6PITtJeM59D3KMbqmCQ8dixFwqiplY41pwqyj+4DDrcOREnZPYxLohqJ8A4Jhwq4qhKfjUg60Nkt47p7FoFnxluMkhJz+AZPIKGflMEsIubYA6G6jnP/HKCFo3wrsiMo7RKOEINsDNO9BPEbCBFQo4FCjepGFUUJQ1+EUtodSPdA3SQg8MwIOpqpJDU0STmADPDujJUxhS0lgkw9GSAjcDjCYA7HqBtG4fymAEDblYyaEmRUdoSP8JCHMkIGZEDbSqB4h4iFU9TTFQ6h6NjMGQthI4wgdoSN0hI7QETpCR+gIHaEjdISO0BE6QkfoCB2hI3SEjtAROkJH6AgdoSN0hI7QETpCR+gIHaEjdISO0BE6QkfoCB2hI4QIdiXwn7z6oEAeYBoECrvt9Z+iJzvnkLdXo6pgF88DYyJ5AiJUjbAEfcE/CeG4AERF+tD4ctDl2coZBwiJOlvc8W96EkDwLjzbOM+7v5dW7nL51RrEuT7VfT267xhsgMGHV4ms6yunehn2qcyDRu2j+q/HWdz8UBCwXt+cM972sn2/t9X+QouUHupdoNaX2Xitl9N/S8oTJRJlJP90EQwrJ1qZoscvkRD1lIooRGdEYz2HQWxL9FK2j15yQTRymyJQsQMgXmpzM2VhQehZvazzSkKLK5GlV0L9C4XGKlEmXSwJj5YOp/xq/iDXHbL+3V5jVHQ1Q14JvZmNtRjdUoLfCL2ZdbXI74APQi+Vdg03Qj5yvjwIvWM21NWlIxBn+Y+N9YewvPvKEkbBxJMZ+4nQm6eBZC2XpSMQ54LJIH02pT4TFlqEX5sMklV0nIqzzdehYr/+PyJejj+qK5H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42" name="Picture 14" descr="ícone O linkedin, logotipo, praça Livre de Internet 20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28" y="3137628"/>
            <a:ext cx="720000" cy="720000"/>
          </a:xfrm>
          <a:prstGeom prst="rect">
            <a:avLst/>
          </a:prstGeom>
          <a:noFill/>
        </p:spPr>
      </p:pic>
      <p:pic>
        <p:nvPicPr>
          <p:cNvPr id="22544" name="Picture 16" descr="Gmail gets a new colourful look, but old one still looks better |  Technology News,The Indian Express"/>
          <p:cNvPicPr>
            <a:picLocks noChangeAspect="1" noChangeArrowheads="1"/>
          </p:cNvPicPr>
          <p:nvPr/>
        </p:nvPicPr>
        <p:blipFill>
          <a:blip r:embed="rId7" cstate="print"/>
          <a:srcRect l="30884" t="15875" r="29409" b="16657"/>
          <a:stretch>
            <a:fillRect/>
          </a:stretch>
        </p:blipFill>
        <p:spPr bwMode="auto">
          <a:xfrm>
            <a:off x="1428728" y="3923446"/>
            <a:ext cx="762368" cy="720000"/>
          </a:xfrm>
          <a:prstGeom prst="rect">
            <a:avLst/>
          </a:prstGeom>
          <a:noFill/>
        </p:spPr>
      </p:pic>
      <p:pic>
        <p:nvPicPr>
          <p:cNvPr id="22546" name="Picture 18" descr="Pequeno Conto: A Fúria No Instagram Com Preço | Logotipo instagram, Símbolo  do instagram, Botão do youtub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728" y="4714884"/>
            <a:ext cx="725669" cy="720000"/>
          </a:xfrm>
          <a:prstGeom prst="rect">
            <a:avLst/>
          </a:prstGeom>
          <a:noFill/>
        </p:spPr>
      </p:pic>
      <p:sp>
        <p:nvSpPr>
          <p:cNvPr id="22548" name="AutoShape 20" descr="Client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550" name="AutoShape 22" descr="Client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52" name="Picture 24" descr="laptop wav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72330" y="214290"/>
            <a:ext cx="1800000" cy="18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7158" y="2929099"/>
            <a:ext cx="5530988" cy="2257428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Cursando Técnico em Desenvolvimento de Sistemas, SENAI </a:t>
            </a:r>
            <a:r>
              <a:rPr lang="pt-BR" sz="2000" dirty="0" err="1" smtClean="0"/>
              <a:t>Cimatec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Especialista em Assistência Técnica para Habitação e Direito à Cidade, FAUFBA;</a:t>
            </a:r>
          </a:p>
          <a:p>
            <a:r>
              <a:rPr lang="pt-BR" sz="2000" dirty="0" smtClean="0"/>
              <a:t>Graduada em Arquitetura e Urbanismo, UNIFACS.</a:t>
            </a:r>
          </a:p>
        </p:txBody>
      </p:sp>
      <p:pic>
        <p:nvPicPr>
          <p:cNvPr id="1028" name="Picture 4" descr="h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3082" y="1857364"/>
            <a:ext cx="3790950" cy="379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i="1" dirty="0" err="1" smtClean="0"/>
              <a:t>Git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86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Sistema </a:t>
            </a:r>
            <a:r>
              <a:rPr lang="pt-BR" sz="2400" i="1" dirty="0" smtClean="0"/>
              <a:t>open-source </a:t>
            </a:r>
            <a:r>
              <a:rPr lang="pt-BR" sz="2400" dirty="0" smtClean="0"/>
              <a:t>de controle de versão;</a:t>
            </a:r>
          </a:p>
          <a:p>
            <a:r>
              <a:rPr lang="pt-BR" sz="2400" dirty="0" smtClean="0"/>
              <a:t>Não há problemas com códigos sobrescritos ou perda de informações;</a:t>
            </a:r>
          </a:p>
          <a:p>
            <a:r>
              <a:rPr lang="pt-BR" sz="2400" dirty="0" smtClean="0"/>
              <a:t>Vários desenvolvedores podem trabalhar ao mesmo tempo no mesmo projeto;</a:t>
            </a:r>
          </a:p>
          <a:p>
            <a:r>
              <a:rPr lang="pt-BR" sz="2400" dirty="0" smtClean="0"/>
              <a:t>Criado em 2005 por Linus Torvalds;</a:t>
            </a:r>
            <a:endParaRPr lang="pt-BR" sz="2400" dirty="0"/>
          </a:p>
        </p:txBody>
      </p:sp>
      <p:pic>
        <p:nvPicPr>
          <p:cNvPr id="21506" name="Picture 2" descr="Git Logo PNG Transparent &amp; SVG Vector - Freebie Supply"/>
          <p:cNvPicPr>
            <a:picLocks noChangeAspect="1" noChangeArrowheads="1"/>
          </p:cNvPicPr>
          <p:nvPr/>
        </p:nvPicPr>
        <p:blipFill>
          <a:blip r:embed="rId2"/>
          <a:srcRect l="10313" t="27500" r="8125" b="27500"/>
          <a:stretch>
            <a:fillRect/>
          </a:stretch>
        </p:blipFill>
        <p:spPr bwMode="auto">
          <a:xfrm>
            <a:off x="4794014" y="5058024"/>
            <a:ext cx="4350018" cy="18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i="1" dirty="0" err="1" smtClean="0"/>
              <a:t>Commits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Pontos na história do projeto;</a:t>
            </a:r>
          </a:p>
          <a:p>
            <a:r>
              <a:rPr lang="pt-BR" sz="2400" dirty="0" smtClean="0"/>
              <a:t>Conjunto de Alterações em um ou mais arquivos, acompanhados de um texto descritivo;</a:t>
            </a:r>
          </a:p>
          <a:p>
            <a:r>
              <a:rPr lang="pt-BR" sz="2400" dirty="0" smtClean="0"/>
              <a:t>Descrições claras, simples e objetivas;</a:t>
            </a:r>
            <a:endParaRPr lang="pt-BR" sz="2400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767774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5500694" y="6500834"/>
            <a:ext cx="2714644" cy="30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/>
              <a:t>Fonte da imagem: </a:t>
            </a:r>
            <a:r>
              <a:rPr lang="pt-BR" sz="1400" dirty="0" smtClean="0"/>
              <a:t>Arquivo Pessoal</a:t>
            </a:r>
            <a:endParaRPr lang="pt-B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i="1" dirty="0" err="1" smtClean="0"/>
              <a:t>Branches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7174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Cópia de um repositório. Por padrão, o </a:t>
            </a:r>
            <a:r>
              <a:rPr lang="pt-BR" sz="2400" i="1" dirty="0" err="1" smtClean="0"/>
              <a:t>Git</a:t>
            </a:r>
            <a:r>
              <a:rPr lang="pt-BR" sz="2400" i="1" dirty="0" smtClean="0"/>
              <a:t> </a:t>
            </a:r>
            <a:r>
              <a:rPr lang="pt-BR" sz="2400" dirty="0" smtClean="0"/>
              <a:t>cria uma </a:t>
            </a:r>
            <a:r>
              <a:rPr lang="pt-BR" sz="2400" i="1" dirty="0" err="1" smtClean="0"/>
              <a:t>branch</a:t>
            </a:r>
            <a:r>
              <a:rPr lang="pt-BR" sz="2400" i="1" dirty="0" smtClean="0"/>
              <a:t> </a:t>
            </a:r>
            <a:r>
              <a:rPr lang="pt-BR" sz="2400" dirty="0" smtClean="0"/>
              <a:t>chamada </a:t>
            </a:r>
            <a:r>
              <a:rPr lang="pt-BR" sz="2400" i="1" dirty="0" err="1" smtClean="0"/>
              <a:t>master</a:t>
            </a:r>
            <a:r>
              <a:rPr lang="pt-BR" sz="2400" dirty="0" smtClean="0"/>
              <a:t>. Assim, podem ser criadas cópias dessa </a:t>
            </a:r>
            <a:r>
              <a:rPr lang="pt-BR" sz="2400" i="1" dirty="0" err="1" smtClean="0"/>
              <a:t>branch</a:t>
            </a:r>
            <a:r>
              <a:rPr lang="pt-BR" sz="2400" i="1" dirty="0" smtClean="0"/>
              <a:t> </a:t>
            </a:r>
            <a:r>
              <a:rPr lang="pt-BR" sz="2400" dirty="0" smtClean="0"/>
              <a:t>principal;</a:t>
            </a:r>
          </a:p>
          <a:p>
            <a:r>
              <a:rPr lang="pt-BR" sz="2400" dirty="0" smtClean="0"/>
              <a:t>Uma mesma versão do código pode sofrer alterações de diferentes fontes e diferentes desenvolvedores;</a:t>
            </a:r>
          </a:p>
          <a:p>
            <a:r>
              <a:rPr lang="pt-BR" sz="2400" dirty="0" smtClean="0"/>
              <a:t>É possível mesclar diferentes </a:t>
            </a:r>
            <a:r>
              <a:rPr lang="pt-BR" sz="2400" i="1" dirty="0" err="1" smtClean="0"/>
              <a:t>branches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0161" y="3980834"/>
            <a:ext cx="4723871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4572000" y="62633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/>
              <a:t>Fonte da imagem: </a:t>
            </a:r>
            <a:r>
              <a:rPr lang="pt-BR" sz="1400" dirty="0" smtClean="0"/>
              <a:t>https://www.nobledesktop.com/learn/git/git-branches</a:t>
            </a:r>
            <a:endParaRPr lang="pt-B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i="1" dirty="0" smtClean="0"/>
              <a:t>Hub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Aparelho que permite a conexão de computadores a uma rede local, para compartilhar informação;</a:t>
            </a:r>
          </a:p>
          <a:p>
            <a:r>
              <a:rPr lang="pt-BR" sz="2400" dirty="0" smtClean="0"/>
              <a:t>Também chamado concentrador;</a:t>
            </a:r>
            <a:endParaRPr lang="pt-BR" sz="2400" dirty="0"/>
          </a:p>
        </p:txBody>
      </p:sp>
      <p:pic>
        <p:nvPicPr>
          <p:cNvPr id="20482" name="Picture 2" descr="Hub TP-Link UH 700 USB 3.0 7 portas | Amazon.com.b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205304"/>
            <a:ext cx="5135507" cy="216000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572000" y="62116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/>
              <a:t>Fonte da imagem: </a:t>
            </a:r>
            <a:r>
              <a:rPr lang="pt-BR" sz="1400" dirty="0" smtClean="0"/>
              <a:t>https://www.amazon.com.br/HUB-TP-Link-Hubs-UH700/dp/B00LI4O9EA</a:t>
            </a:r>
            <a:endParaRPr lang="pt-BR" sz="1400" dirty="0"/>
          </a:p>
        </p:txBody>
      </p:sp>
      <p:pic>
        <p:nvPicPr>
          <p:cNvPr id="20484" name="Picture 4" descr="O que é um HUB de computador? - Palpite Digit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071942"/>
            <a:ext cx="3478365" cy="2160000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357158" y="6072206"/>
            <a:ext cx="4000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/>
              <a:t>Fonte da Imagem: </a:t>
            </a:r>
            <a:r>
              <a:rPr lang="pt-BR" sz="1400" dirty="0" smtClean="0"/>
              <a:t>https://www.palpitedigital.com/o-que-e-um-hub-de-computador/</a:t>
            </a:r>
            <a:endParaRPr lang="pt-BR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i="1" dirty="0" err="1" smtClean="0"/>
              <a:t>GitHub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Serviço </a:t>
            </a:r>
            <a:r>
              <a:rPr lang="pt-BR" sz="2400" i="1" dirty="0" smtClean="0"/>
              <a:t>online </a:t>
            </a:r>
            <a:r>
              <a:rPr lang="pt-BR" sz="2400" dirty="0" smtClean="0"/>
              <a:t>de hospedagem de repositórios </a:t>
            </a:r>
            <a:r>
              <a:rPr lang="pt-BR" sz="2400" i="1" dirty="0" err="1" smtClean="0"/>
              <a:t>Git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Uma das maiores plataformas </a:t>
            </a:r>
            <a:r>
              <a:rPr lang="pt-BR" sz="2400" i="1" dirty="0" smtClean="0"/>
              <a:t>online </a:t>
            </a:r>
            <a:r>
              <a:rPr lang="pt-BR" sz="2400" dirty="0" smtClean="0"/>
              <a:t>de trabalho colaborativo;</a:t>
            </a:r>
            <a:endParaRPr lang="pt-BR" sz="2400" dirty="0"/>
          </a:p>
        </p:txBody>
      </p:sp>
      <p:pic>
        <p:nvPicPr>
          <p:cNvPr id="4" name="Picture 4" descr="GitHub Logos and Usage · GitHu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718" y="3453739"/>
            <a:ext cx="4009438" cy="3332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i="1" dirty="0" err="1" smtClean="0"/>
              <a:t>Pull</a:t>
            </a:r>
            <a:r>
              <a:rPr lang="pt-BR" i="1" dirty="0" smtClean="0"/>
              <a:t> </a:t>
            </a:r>
            <a:r>
              <a:rPr lang="pt-BR" i="1" dirty="0" err="1" smtClean="0"/>
              <a:t>Request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Informar que deseja-se incorporar uma </a:t>
            </a:r>
            <a:r>
              <a:rPr lang="pt-BR" sz="2400" dirty="0" err="1" smtClean="0"/>
              <a:t>branch</a:t>
            </a:r>
            <a:r>
              <a:rPr lang="pt-BR" sz="2400" dirty="0"/>
              <a:t> </a:t>
            </a:r>
            <a:r>
              <a:rPr lang="pt-BR" sz="2400" dirty="0" smtClean="0"/>
              <a:t>(ramificação) diferente ao repositório original;</a:t>
            </a:r>
          </a:p>
          <a:p>
            <a:r>
              <a:rPr lang="pt-BR" sz="2400" dirty="0" smtClean="0"/>
              <a:t>Necessita de aprovação do(s) administrador(</a:t>
            </a:r>
            <a:r>
              <a:rPr lang="pt-BR" sz="2400" dirty="0" err="1" smtClean="0"/>
              <a:t>es</a:t>
            </a:r>
            <a:r>
              <a:rPr lang="pt-BR" sz="2400" dirty="0" smtClean="0"/>
              <a:t>) do repositório;</a:t>
            </a:r>
            <a:endParaRPr lang="pt-BR" sz="24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 t="12688"/>
          <a:stretch>
            <a:fillRect/>
          </a:stretch>
        </p:blipFill>
        <p:spPr bwMode="auto">
          <a:xfrm>
            <a:off x="443747" y="3214686"/>
            <a:ext cx="8414533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5500694" y="6500834"/>
            <a:ext cx="2714644" cy="30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/>
              <a:t>Fonte da imagem: </a:t>
            </a:r>
            <a:r>
              <a:rPr lang="pt-BR" sz="1400" dirty="0" smtClean="0"/>
              <a:t>Arquivo Pessoal</a:t>
            </a:r>
            <a:endParaRPr lang="pt-B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MarkDown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Criado em 2004 por John </a:t>
            </a:r>
            <a:r>
              <a:rPr lang="pt-BR" sz="2400" dirty="0" err="1" smtClean="0"/>
              <a:t>Gruber</a:t>
            </a:r>
            <a:r>
              <a:rPr lang="pt-BR" sz="2400" dirty="0" smtClean="0"/>
              <a:t> e Aaron </a:t>
            </a:r>
            <a:r>
              <a:rPr lang="pt-BR" sz="2400" dirty="0" err="1" smtClean="0"/>
              <a:t>Swartz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Linguagem de marcação simples;</a:t>
            </a:r>
          </a:p>
          <a:p>
            <a:r>
              <a:rPr lang="pt-BR" sz="2400" dirty="0" smtClean="0"/>
              <a:t>Pode ser convertido em HTML;</a:t>
            </a:r>
          </a:p>
          <a:p>
            <a:r>
              <a:rPr lang="pt-BR" sz="2400" b="1" dirty="0" smtClean="0"/>
              <a:t>Editor online: </a:t>
            </a:r>
            <a:r>
              <a:rPr lang="pt-BR" sz="2400" dirty="0" smtClean="0"/>
              <a:t>https://pandao.github.io/editor.md/en.html</a:t>
            </a:r>
            <a:endParaRPr lang="pt-BR" sz="2400" dirty="0" smtClean="0"/>
          </a:p>
        </p:txBody>
      </p:sp>
      <p:pic>
        <p:nvPicPr>
          <p:cNvPr id="1026" name="Picture 2" descr="Markdown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71414"/>
            <a:ext cx="1756097" cy="10800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549" y="3475148"/>
            <a:ext cx="7001913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</TotalTime>
  <Words>530</Words>
  <Application>Microsoft Office PowerPoint</Application>
  <PresentationFormat>Apresentação na tela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Mediano</vt:lpstr>
      <vt:lpstr>Primeiros Passos com git e Github</vt:lpstr>
      <vt:lpstr>Quem sou eu?</vt:lpstr>
      <vt:lpstr>O que é Git?</vt:lpstr>
      <vt:lpstr>O que são Commits?</vt:lpstr>
      <vt:lpstr>O que são Branches?</vt:lpstr>
      <vt:lpstr>O que é Hub?</vt:lpstr>
      <vt:lpstr>O que é GitHub?</vt:lpstr>
      <vt:lpstr>O que é Pull Request?</vt:lpstr>
      <vt:lpstr>O que é MarkDown?</vt:lpstr>
      <vt:lpstr>Colocando seu repositório no Github</vt:lpstr>
      <vt:lpstr>Referências</vt:lpstr>
      <vt:lpstr>Obrigada!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Git?</dc:title>
  <dc:creator>Liz Vidotti</dc:creator>
  <cp:lastModifiedBy>Liz Vidotti</cp:lastModifiedBy>
  <cp:revision>19</cp:revision>
  <dcterms:created xsi:type="dcterms:W3CDTF">2020-11-07T18:11:58Z</dcterms:created>
  <dcterms:modified xsi:type="dcterms:W3CDTF">2020-11-07T21:30:27Z</dcterms:modified>
</cp:coreProperties>
</file>