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61" r:id="rId2"/>
    <p:sldId id="403" r:id="rId3"/>
    <p:sldId id="404" r:id="rId4"/>
    <p:sldId id="411" r:id="rId5"/>
    <p:sldId id="388" r:id="rId6"/>
    <p:sldId id="405" r:id="rId7"/>
    <p:sldId id="414" r:id="rId8"/>
    <p:sldId id="406" r:id="rId9"/>
    <p:sldId id="401" r:id="rId10"/>
    <p:sldId id="407" r:id="rId11"/>
    <p:sldId id="408" r:id="rId12"/>
    <p:sldId id="409" r:id="rId13"/>
    <p:sldId id="410" r:id="rId14"/>
    <p:sldId id="427" r:id="rId15"/>
    <p:sldId id="412" r:id="rId16"/>
    <p:sldId id="415" r:id="rId17"/>
    <p:sldId id="416" r:id="rId18"/>
    <p:sldId id="394" r:id="rId19"/>
    <p:sldId id="397" r:id="rId20"/>
    <p:sldId id="396" r:id="rId21"/>
    <p:sldId id="395" r:id="rId22"/>
    <p:sldId id="417" r:id="rId23"/>
    <p:sldId id="420" r:id="rId24"/>
    <p:sldId id="419" r:id="rId25"/>
    <p:sldId id="418" r:id="rId26"/>
    <p:sldId id="421" r:id="rId27"/>
    <p:sldId id="424" r:id="rId28"/>
    <p:sldId id="422" r:id="rId29"/>
    <p:sldId id="428" r:id="rId30"/>
    <p:sldId id="425" r:id="rId31"/>
    <p:sldId id="426" r:id="rId32"/>
    <p:sldId id="429" r:id="rId33"/>
  </p:sldIdLst>
  <p:sldSz cx="9144000" cy="6858000" type="screen4x3"/>
  <p:notesSz cx="6646863" cy="9929813"/>
  <p:embeddedFontLst>
    <p:embeddedFont>
      <p:font typeface="Arial Unicode MS" panose="020B0604020202020204" charset="-128"/>
      <p:regular r:id="rId3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993300"/>
    <a:srgbClr val="006600"/>
    <a:srgbClr val="3366CC"/>
    <a:srgbClr val="0099CC"/>
    <a:srgbClr val="99FF99"/>
    <a:srgbClr val="C0C0C0"/>
    <a:srgbClr val="CC33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20" autoAdjust="0"/>
    <p:restoredTop sz="94660" autoAdjust="0"/>
  </p:normalViewPr>
  <p:slideViewPr>
    <p:cSldViewPr>
      <p:cViewPr varScale="1">
        <p:scale>
          <a:sx n="72" d="100"/>
          <a:sy n="72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13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18050"/>
            <a:ext cx="487521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432925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5B6590-09CD-4D8E-9FC3-B164C009A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EC8E4-7DB7-45B8-90D8-D98FAA693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BBDA2-3BEE-47FB-9516-C486DCFF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2A066-16FA-496F-9C9D-FC7524203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81030-041C-4A73-A72B-89F59F18F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57200"/>
            <a:ext cx="44958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4958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84B53-C7F4-4765-BA08-5F599E304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2187-6570-4E2B-998D-34F0C4496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07AA3-C5D8-4703-9635-1D1AC73A9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CE078-645D-4B56-8F94-31EA53762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EEE65-215D-4CF3-88C9-5DC816934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074A-24A6-48A6-8626-9DB56CE66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FD3A-606E-4CB0-BBCE-77DC22283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/>
            </a:lvl1pPr>
          </a:lstStyle>
          <a:p>
            <a:pPr>
              <a:defRPr/>
            </a:pPr>
            <a:fld id="{421F7FE6-388A-4745-8E0E-E5A359E62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A69A68-B834-407F-99AC-62E6A89836D1}" type="slidenum">
              <a:rPr lang="en-US"/>
              <a:pPr/>
              <a:t>1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500062"/>
            <a:ext cx="7772400" cy="4214821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Tin học cơ sở 2</a:t>
            </a:r>
            <a:b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 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Lập trình</a:t>
            </a:r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</a:t>
            </a:r>
            <a:b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Cấu trúc cơ bản của chương trình</a:t>
            </a:r>
            <a:b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</a:t>
            </a:r>
            <a:endParaRPr lang="en-US" sz="40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Khai báo và sử dụng hằng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99CC"/>
                </a:solidFill>
              </a:rPr>
              <a:t>/* file vd3.cpp */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6600"/>
                </a:solidFill>
              </a:rPr>
              <a:t># include &lt;iostream&gt;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using namespace std;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int main()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{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const int a = 75;</a:t>
            </a:r>
          </a:p>
          <a:p>
            <a:pPr>
              <a:buNone/>
            </a:pPr>
            <a:r>
              <a:rPr lang="en-US" sz="2400" dirty="0"/>
              <a:t>	const int b = 0113;</a:t>
            </a:r>
          </a:p>
          <a:p>
            <a:pPr>
              <a:buNone/>
            </a:pPr>
            <a:r>
              <a:rPr lang="en-US" sz="2400" dirty="0"/>
              <a:t>	const int c = 0x4b;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6600"/>
                </a:solidFill>
              </a:rPr>
              <a:t># define   PI 3.14</a:t>
            </a:r>
          </a:p>
          <a:p>
            <a:pPr>
              <a:buNone/>
            </a:pPr>
            <a:r>
              <a:rPr lang="en-US" sz="2400" dirty="0"/>
              <a:t>   	</a:t>
            </a:r>
            <a:r>
              <a:rPr lang="en-US" sz="2400" dirty="0" err="1"/>
              <a:t>cout</a:t>
            </a:r>
            <a:r>
              <a:rPr lang="en-US" sz="2400" dirty="0"/>
              <a:t> &lt;&lt; " a = " &lt;&lt; a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 b = " &lt;&lt; b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 c = " &lt;&lt; c &lt;&lt; </a:t>
            </a:r>
            <a:r>
              <a:rPr lang="en-US" sz="2400" dirty="0">
                <a:highlight>
                  <a:srgbClr val="FFFF00"/>
                </a:highlight>
              </a:rPr>
              <a:t>\n\r;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 PI = " &lt;&lt; PI &lt;&lt; </a:t>
            </a:r>
            <a:r>
              <a:rPr lang="en-US" sz="2400" dirty="0" err="1">
                <a:highlight>
                  <a:srgbClr val="FFFF00"/>
                </a:highlight>
              </a:rPr>
              <a:t>endl</a:t>
            </a:r>
            <a:r>
              <a:rPr lang="en-US" sz="2400" dirty="0">
                <a:highlight>
                  <a:srgbClr val="FFFF00"/>
                </a:highlight>
              </a:rPr>
              <a:t>;</a:t>
            </a:r>
          </a:p>
          <a:p>
            <a:pPr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00372"/>
            <a:ext cx="4495800" cy="3857628"/>
          </a:xfrm>
        </p:spPr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 err="1"/>
              <a:t>endl</a:t>
            </a:r>
            <a:r>
              <a:rPr lang="en-US" dirty="0"/>
              <a:t> : sang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>
                <a:solidFill>
                  <a:srgbClr val="006600"/>
                </a:solidFill>
              </a:rPr>
              <a:t>(“\n\r”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714876" y="500042"/>
            <a:ext cx="4281518" cy="22860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75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kern="0" dirty="0">
                <a:solidFill>
                  <a:schemeClr val="bg1"/>
                </a:solidFill>
                <a:latin typeface="+mn-lt"/>
              </a:rPr>
              <a:t>b = 75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= 75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kern="0" dirty="0">
                <a:solidFill>
                  <a:schemeClr val="bg1"/>
                </a:solidFill>
                <a:latin typeface="+mn-lt"/>
              </a:rPr>
              <a:t>PI = 3.14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Phạm vi sử dụng của biến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6600"/>
                </a:solidFill>
              </a:rPr>
              <a:t># include &lt;iostream&gt;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using namespace std; </a:t>
            </a:r>
          </a:p>
          <a:p>
            <a:pPr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b="1" dirty="0" err="1">
                <a:solidFill>
                  <a:srgbClr val="FF0000"/>
                </a:solidFill>
              </a:rPr>
              <a:t>nơi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toàn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chương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(file .</a:t>
            </a:r>
            <a:r>
              <a:rPr lang="en-US" b="1" dirty="0" err="1">
                <a:solidFill>
                  <a:srgbClr val="FF0000"/>
                </a:solidFill>
              </a:rPr>
              <a:t>cpp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u="sng" dirty="0" err="1">
                <a:solidFill>
                  <a:srgbClr val="FF0000"/>
                </a:solidFill>
              </a:rPr>
              <a:t>phạm</a:t>
            </a:r>
            <a:r>
              <a:rPr lang="en-US" u="sng" dirty="0">
                <a:solidFill>
                  <a:srgbClr val="FF0000"/>
                </a:solidFill>
              </a:rPr>
              <a:t> vi </a:t>
            </a:r>
            <a:r>
              <a:rPr lang="en-US" u="sng" dirty="0" err="1">
                <a:solidFill>
                  <a:srgbClr val="FF0000"/>
                </a:solidFill>
              </a:rPr>
              <a:t>sử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dụng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của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int main( 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r>
              <a:rPr lang="en-US" sz="2400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rgbClr val="000099"/>
                </a:solidFill>
              </a:rPr>
              <a:t>// </a:t>
            </a:r>
            <a:r>
              <a:rPr lang="en-US" b="1" dirty="0" err="1">
                <a:solidFill>
                  <a:srgbClr val="000099"/>
                </a:solidFill>
              </a:rPr>
              <a:t>nơi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khai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báo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biến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cục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bộ</a:t>
            </a:r>
            <a:endParaRPr lang="en-US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</a:rPr>
              <a:t>	// </a:t>
            </a:r>
            <a:r>
              <a:rPr lang="en-US" u="sng" dirty="0" err="1">
                <a:solidFill>
                  <a:srgbClr val="000099"/>
                </a:solidFill>
              </a:rPr>
              <a:t>phạm</a:t>
            </a:r>
            <a:r>
              <a:rPr lang="en-US" u="sng" dirty="0">
                <a:solidFill>
                  <a:srgbClr val="000099"/>
                </a:solidFill>
              </a:rPr>
              <a:t> vi </a:t>
            </a:r>
            <a:r>
              <a:rPr lang="en-US" u="sng" dirty="0" err="1">
                <a:solidFill>
                  <a:srgbClr val="000099"/>
                </a:solidFill>
              </a:rPr>
              <a:t>sử</a:t>
            </a:r>
            <a:r>
              <a:rPr lang="en-US" u="sng" dirty="0">
                <a:solidFill>
                  <a:srgbClr val="000099"/>
                </a:solidFill>
              </a:rPr>
              <a:t> </a:t>
            </a:r>
            <a:r>
              <a:rPr lang="en-US" u="sng" dirty="0" err="1">
                <a:solidFill>
                  <a:srgbClr val="000099"/>
                </a:solidFill>
              </a:rPr>
              <a:t>dụng</a:t>
            </a:r>
            <a:r>
              <a:rPr lang="en-US" u="sng" dirty="0">
                <a:solidFill>
                  <a:srgbClr val="000099"/>
                </a:solidFill>
              </a:rPr>
              <a:t> </a:t>
            </a:r>
            <a:r>
              <a:rPr lang="en-US" u="sng" dirty="0" err="1">
                <a:solidFill>
                  <a:srgbClr val="000099"/>
                </a:solidFill>
              </a:rPr>
              <a:t>của</a:t>
            </a:r>
            <a:r>
              <a:rPr lang="en-US" u="sng" dirty="0">
                <a:solidFill>
                  <a:srgbClr val="000099"/>
                </a:solidFill>
              </a:rPr>
              <a:t> </a:t>
            </a:r>
            <a:r>
              <a:rPr lang="en-US" u="sng" dirty="0" err="1">
                <a:solidFill>
                  <a:srgbClr val="000099"/>
                </a:solidFill>
              </a:rPr>
              <a:t>biến</a:t>
            </a:r>
            <a:r>
              <a:rPr lang="en-US" dirty="0">
                <a:solidFill>
                  <a:srgbClr val="000099"/>
                </a:solidFill>
              </a:rPr>
              <a:t>: </a:t>
            </a:r>
            <a:r>
              <a:rPr lang="en-US" dirty="0" err="1">
                <a:solidFill>
                  <a:srgbClr val="000099"/>
                </a:solidFill>
              </a:rPr>
              <a:t>chỉ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dùng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trong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hàm</a:t>
            </a:r>
            <a:r>
              <a:rPr lang="en-US" dirty="0">
                <a:solidFill>
                  <a:srgbClr val="000099"/>
                </a:solidFill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….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//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main() 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	return 0;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Chuỗi ký tự (string)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byte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byte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‘\0’ 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0).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"".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string (</a:t>
            </a:r>
            <a:r>
              <a:rPr lang="en-US" dirty="0" err="1"/>
              <a:t>của</a:t>
            </a:r>
            <a:r>
              <a:rPr lang="en-US" dirty="0"/>
              <a:t> C++)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6600"/>
                </a:solidFill>
              </a:rPr>
              <a:t>#include &lt;string&gt;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string s1 = “This is a C++ string”; // </a:t>
            </a:r>
            <a:r>
              <a:rPr lang="en-US" dirty="0" err="1">
                <a:solidFill>
                  <a:srgbClr val="000099"/>
                </a:solidFill>
              </a:rPr>
              <a:t>chỉ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có</a:t>
            </a:r>
            <a:r>
              <a:rPr lang="en-US" dirty="0">
                <a:solidFill>
                  <a:srgbClr val="000099"/>
                </a:solidFill>
              </a:rPr>
              <a:t> ở C++</a:t>
            </a:r>
          </a:p>
          <a:p>
            <a:pPr>
              <a:buNone/>
            </a:pPr>
            <a:r>
              <a:rPr lang="en-US" dirty="0"/>
              <a:t>char  s2[50], s3[]=“standard C string”; // </a:t>
            </a:r>
            <a:r>
              <a:rPr lang="en-US" dirty="0" err="1">
                <a:solidFill>
                  <a:srgbClr val="000099"/>
                </a:solidFill>
              </a:rPr>
              <a:t>ngôn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ngữ</a:t>
            </a:r>
            <a:r>
              <a:rPr lang="en-US" dirty="0">
                <a:solidFill>
                  <a:srgbClr val="000099"/>
                </a:solidFill>
              </a:rPr>
              <a:t> C </a:t>
            </a:r>
            <a:r>
              <a:rPr lang="en-US" dirty="0" err="1">
                <a:solidFill>
                  <a:srgbClr val="000099"/>
                </a:solidFill>
              </a:rPr>
              <a:t>chuẩn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Khai báo và sử dụng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714876" cy="6400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99CC"/>
                </a:solidFill>
              </a:rPr>
              <a:t>/* file vd4.cpp */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6600"/>
                </a:solidFill>
              </a:rPr>
              <a:t># include &lt;iostream&gt;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6600"/>
                </a:solidFill>
              </a:rPr>
              <a:t># include </a:t>
            </a:r>
            <a:r>
              <a:rPr lang="en-US" sz="2400" b="1" dirty="0">
                <a:solidFill>
                  <a:srgbClr val="FF0000"/>
                </a:solidFill>
              </a:rPr>
              <a:t>&lt;string&gt;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using namespace std;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int main()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{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string s1 = </a:t>
            </a:r>
            <a:r>
              <a:rPr lang="en-US" sz="2400" dirty="0">
                <a:solidFill>
                  <a:srgbClr val="000099"/>
                </a:solidFill>
              </a:rPr>
              <a:t>"Hello,";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string s2 = </a:t>
            </a:r>
            <a:r>
              <a:rPr lang="en-US" sz="2400" dirty="0">
                <a:solidFill>
                  <a:srgbClr val="000099"/>
                </a:solidFill>
              </a:rPr>
              <a:t>"how are you ?";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string s3;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s3 = s1 + s2;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s3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FR" sz="2400" dirty="0"/>
              <a:t>	cout &lt;&lt; </a:t>
            </a:r>
            <a:r>
              <a:rPr lang="fr-FR" sz="2400" dirty="0">
                <a:solidFill>
                  <a:srgbClr val="000099"/>
                </a:solidFill>
              </a:rPr>
              <a:t>"</a:t>
            </a:r>
            <a:r>
              <a:rPr lang="fr-FR" sz="2400" dirty="0" err="1">
                <a:solidFill>
                  <a:srgbClr val="000099"/>
                </a:solidFill>
              </a:rPr>
              <a:t>ky</a:t>
            </a:r>
            <a:r>
              <a:rPr lang="fr-FR" sz="2400" dirty="0">
                <a:solidFill>
                  <a:srgbClr val="000099"/>
                </a:solidFill>
              </a:rPr>
              <a:t> tu </a:t>
            </a:r>
            <a:r>
              <a:rPr lang="fr-FR" sz="2400" dirty="0" err="1">
                <a:solidFill>
                  <a:srgbClr val="000099"/>
                </a:solidFill>
              </a:rPr>
              <a:t>dau</a:t>
            </a:r>
            <a:r>
              <a:rPr lang="fr-FR" sz="2400" dirty="0">
                <a:solidFill>
                  <a:srgbClr val="000099"/>
                </a:solidFill>
              </a:rPr>
              <a:t> </a:t>
            </a:r>
            <a:r>
              <a:rPr lang="fr-FR" sz="2400" dirty="0" err="1">
                <a:solidFill>
                  <a:srgbClr val="000099"/>
                </a:solidFill>
              </a:rPr>
              <a:t>cua</a:t>
            </a:r>
            <a:r>
              <a:rPr lang="fr-FR" sz="2400" dirty="0">
                <a:solidFill>
                  <a:srgbClr val="000099"/>
                </a:solidFill>
              </a:rPr>
              <a:t> s1 la:" </a:t>
            </a:r>
            <a:r>
              <a:rPr lang="fr-FR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FR" sz="2400" dirty="0"/>
              <a:t>	cout &lt;&lt; s1[0] &lt;&lt; </a:t>
            </a:r>
            <a:r>
              <a:rPr lang="fr-FR" sz="2400" dirty="0" err="1"/>
              <a:t>endl</a:t>
            </a:r>
            <a:r>
              <a:rPr lang="fr-FR" sz="2400" dirty="0"/>
              <a:t>;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return 0;</a:t>
            </a:r>
          </a:p>
          <a:p>
            <a:pPr>
              <a:buNone/>
            </a:pPr>
            <a:r>
              <a:rPr lang="en-US" sz="2400" dirty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6" y="3000372"/>
            <a:ext cx="4429124" cy="3857628"/>
          </a:xfrm>
        </p:spPr>
        <p:txBody>
          <a:bodyPr/>
          <a:lstStyle/>
          <a:p>
            <a:r>
              <a:rPr lang="en-US" sz="2400" dirty="0" err="1"/>
              <a:t>Kiểu</a:t>
            </a:r>
            <a:r>
              <a:rPr lang="en-US" sz="2400" dirty="0"/>
              <a:t> string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C++.</a:t>
            </a:r>
          </a:p>
          <a:p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string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chuổi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6600"/>
                </a:solidFill>
              </a:rPr>
              <a:t>[</a:t>
            </a:r>
            <a:r>
              <a:rPr lang="en-US" sz="2400" b="1" dirty="0" err="1">
                <a:solidFill>
                  <a:srgbClr val="006600"/>
                </a:solidFill>
              </a:rPr>
              <a:t>biến</a:t>
            </a:r>
            <a:r>
              <a:rPr lang="en-US" sz="2400" b="1" dirty="0">
                <a:solidFill>
                  <a:srgbClr val="006600"/>
                </a:solidFill>
              </a:rPr>
              <a:t>]</a:t>
            </a:r>
            <a:r>
              <a:rPr lang="en-US" sz="2400" dirty="0">
                <a:solidFill>
                  <a:srgbClr val="006600"/>
                </a:solidFill>
              </a:rPr>
              <a:t>.[</a:t>
            </a:r>
            <a:r>
              <a:rPr lang="en-US" sz="2400" b="1" dirty="0" err="1">
                <a:solidFill>
                  <a:srgbClr val="006600"/>
                </a:solidFill>
              </a:rPr>
              <a:t>hàm</a:t>
            </a:r>
            <a:r>
              <a:rPr lang="en-US" sz="2400" b="1" dirty="0">
                <a:solidFill>
                  <a:srgbClr val="006600"/>
                </a:solidFill>
              </a:rPr>
              <a:t>]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: </a:t>
            </a:r>
            <a:r>
              <a:rPr lang="en-US" sz="2400" u="sng" dirty="0">
                <a:solidFill>
                  <a:srgbClr val="000099"/>
                </a:solidFill>
              </a:rPr>
              <a:t>http://www.cplusplus.com/reference/string/string/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714876" y="500042"/>
            <a:ext cx="4281518" cy="22860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Hello,how are you ?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fr-FR">
                <a:solidFill>
                  <a:schemeClr val="bg1"/>
                </a:solidFill>
              </a:rPr>
              <a:t>ky tu dau cua s1 la:H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 ký tự hằng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500034" y="642916"/>
          <a:ext cx="5429288" cy="465827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35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61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Chữ cái A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‘A’</a:t>
                      </a:r>
                      <a:endParaRPr lang="en-US" sz="2800" b="1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1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Dấu nháy đơn  ‘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‘\’’</a:t>
                      </a:r>
                      <a:endParaRPr lang="en-US" sz="2800" b="1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1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Dấu nháy kép  “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‘\”’</a:t>
                      </a:r>
                      <a:endParaRPr lang="en-US" sz="2800" b="1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67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Dấu gạch chéo ngược  \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‘\\’</a:t>
                      </a:r>
                      <a:endParaRPr lang="en-US" sz="2800" b="1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50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Kí tự xuống dòng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‘\n’</a:t>
                      </a:r>
                      <a:endParaRPr lang="en-US" sz="2800" b="1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1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Kí tự NUL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‘\0’</a:t>
                      </a:r>
                      <a:endParaRPr lang="en-US" sz="2800" b="1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619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Kí tự Tab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‘\t’</a:t>
                      </a:r>
                      <a:endParaRPr lang="en-US" sz="2800" b="1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/ LỆNH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Cấu trúc điều khiển cơ bản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C2187-6570-4E2B-998D-34F0C44962F5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gán (=)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: </a:t>
            </a:r>
            <a:r>
              <a:rPr lang="en-US" dirty="0">
                <a:solidFill>
                  <a:srgbClr val="000099"/>
                </a:solidFill>
              </a:rPr>
              <a:t>[</a:t>
            </a:r>
            <a:r>
              <a:rPr lang="en-US" b="1" dirty="0" err="1">
                <a:solidFill>
                  <a:srgbClr val="000099"/>
                </a:solidFill>
              </a:rPr>
              <a:t>biến</a:t>
            </a:r>
            <a:r>
              <a:rPr lang="en-US" b="1" dirty="0">
                <a:solidFill>
                  <a:srgbClr val="000099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[</a:t>
            </a:r>
            <a:r>
              <a:rPr lang="en-US" b="1" dirty="0" err="1">
                <a:solidFill>
                  <a:srgbClr val="000099"/>
                </a:solidFill>
              </a:rPr>
              <a:t>biểu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thức</a:t>
            </a:r>
            <a:r>
              <a:rPr lang="en-US" b="1" dirty="0">
                <a:solidFill>
                  <a:srgbClr val="000099"/>
                </a:solidFill>
              </a:rPr>
              <a:t>]</a:t>
            </a:r>
            <a:r>
              <a:rPr lang="en-US" dirty="0"/>
              <a:t>; 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(=)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u="sng" dirty="0" err="1"/>
              <a:t>giá</a:t>
            </a:r>
            <a:r>
              <a:rPr lang="en-US" u="sng" dirty="0"/>
              <a:t> </a:t>
            </a:r>
            <a:r>
              <a:rPr lang="en-US" u="sng" dirty="0" err="1"/>
              <a:t>trị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u="sng" dirty="0" err="1"/>
              <a:t>biến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thi</a:t>
            </a:r>
            <a:r>
              <a:rPr lang="en-US" i="1" dirty="0"/>
              <a:t> </a:t>
            </a:r>
            <a:r>
              <a:rPr lang="en-US" i="1" dirty="0" err="1"/>
              <a:t>lệnh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a = 5;  b = 2;  a = b;  b = 7; 	</a:t>
            </a:r>
            <a:r>
              <a:rPr lang="en-US" dirty="0">
                <a:solidFill>
                  <a:srgbClr val="006600"/>
                </a:solidFill>
              </a:rPr>
              <a:t>// </a:t>
            </a:r>
            <a:r>
              <a:rPr lang="en-US" dirty="0" err="1">
                <a:solidFill>
                  <a:srgbClr val="006600"/>
                </a:solidFill>
              </a:rPr>
              <a:t>giá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trị</a:t>
            </a:r>
            <a:r>
              <a:rPr lang="en-US" dirty="0">
                <a:solidFill>
                  <a:srgbClr val="006600"/>
                </a:solidFill>
              </a:rPr>
              <a:t> a </a:t>
            </a:r>
            <a:r>
              <a:rPr lang="en-US" dirty="0" err="1">
                <a:solidFill>
                  <a:srgbClr val="006600"/>
                </a:solidFill>
              </a:rPr>
              <a:t>là</a:t>
            </a:r>
            <a:r>
              <a:rPr lang="en-US" dirty="0">
                <a:solidFill>
                  <a:srgbClr val="006600"/>
                </a:solidFill>
              </a:rPr>
              <a:t> 2, </a:t>
            </a:r>
            <a:r>
              <a:rPr lang="en-US" dirty="0" err="1">
                <a:solidFill>
                  <a:srgbClr val="006600"/>
                </a:solidFill>
              </a:rPr>
              <a:t>giá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trị</a:t>
            </a:r>
            <a:r>
              <a:rPr lang="en-US" dirty="0">
                <a:solidFill>
                  <a:srgbClr val="006600"/>
                </a:solidFill>
              </a:rPr>
              <a:t> b </a:t>
            </a:r>
            <a:r>
              <a:rPr lang="en-US" dirty="0" err="1">
                <a:solidFill>
                  <a:srgbClr val="006600"/>
                </a:solidFill>
              </a:rPr>
              <a:t>là</a:t>
            </a:r>
            <a:r>
              <a:rPr lang="en-US" dirty="0">
                <a:solidFill>
                  <a:srgbClr val="006600"/>
                </a:solidFill>
              </a:rPr>
              <a:t> 7</a:t>
            </a:r>
          </a:p>
          <a:p>
            <a:pPr>
              <a:buNone/>
            </a:pPr>
            <a:r>
              <a:rPr lang="en-US" dirty="0">
                <a:solidFill>
                  <a:srgbClr val="006600"/>
                </a:solidFill>
              </a:rPr>
              <a:t>	</a:t>
            </a:r>
            <a:r>
              <a:rPr lang="en-US" dirty="0"/>
              <a:t>a = b = 2;				</a:t>
            </a:r>
            <a:r>
              <a:rPr lang="en-US" dirty="0">
                <a:solidFill>
                  <a:srgbClr val="006600"/>
                </a:solidFill>
              </a:rPr>
              <a:t>// </a:t>
            </a:r>
            <a:r>
              <a:rPr lang="en-US" dirty="0" err="1">
                <a:solidFill>
                  <a:srgbClr val="006600"/>
                </a:solidFill>
              </a:rPr>
              <a:t>giá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trị</a:t>
            </a:r>
            <a:r>
              <a:rPr lang="en-US" dirty="0">
                <a:solidFill>
                  <a:srgbClr val="006600"/>
                </a:solidFill>
              </a:rPr>
              <a:t> a </a:t>
            </a:r>
            <a:r>
              <a:rPr lang="en-US" dirty="0" err="1">
                <a:solidFill>
                  <a:srgbClr val="006600"/>
                </a:solidFill>
              </a:rPr>
              <a:t>là</a:t>
            </a:r>
            <a:r>
              <a:rPr lang="en-US" dirty="0">
                <a:solidFill>
                  <a:srgbClr val="006600"/>
                </a:solidFill>
              </a:rPr>
              <a:t> 2, </a:t>
            </a:r>
            <a:r>
              <a:rPr lang="en-US" dirty="0" err="1">
                <a:solidFill>
                  <a:srgbClr val="006600"/>
                </a:solidFill>
              </a:rPr>
              <a:t>giá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trị</a:t>
            </a:r>
            <a:r>
              <a:rPr lang="en-US" dirty="0">
                <a:solidFill>
                  <a:srgbClr val="006600"/>
                </a:solidFill>
              </a:rPr>
              <a:t> b </a:t>
            </a:r>
            <a:r>
              <a:rPr lang="en-US" dirty="0" err="1">
                <a:solidFill>
                  <a:srgbClr val="006600"/>
                </a:solidFill>
              </a:rPr>
              <a:t>là</a:t>
            </a:r>
            <a:r>
              <a:rPr lang="en-US" dirty="0">
                <a:solidFill>
                  <a:srgbClr val="006600"/>
                </a:solidFill>
              </a:rPr>
              <a:t> 2</a:t>
            </a:r>
            <a:endParaRPr lang="en-US" dirty="0"/>
          </a:p>
          <a:p>
            <a:pPr>
              <a:buNone/>
            </a:pPr>
            <a:r>
              <a:rPr lang="en-US" dirty="0"/>
              <a:t>	a = 2 + (b = 5);		       	// </a:t>
            </a:r>
            <a:r>
              <a:rPr lang="en-US" dirty="0" err="1">
                <a:solidFill>
                  <a:srgbClr val="006600"/>
                </a:solidFill>
              </a:rPr>
              <a:t>giá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trị</a:t>
            </a:r>
            <a:r>
              <a:rPr lang="en-US" dirty="0">
                <a:solidFill>
                  <a:srgbClr val="006600"/>
                </a:solidFill>
              </a:rPr>
              <a:t> a </a:t>
            </a:r>
            <a:r>
              <a:rPr lang="en-US" dirty="0" err="1">
                <a:solidFill>
                  <a:srgbClr val="006600"/>
                </a:solidFill>
              </a:rPr>
              <a:t>là</a:t>
            </a:r>
            <a:r>
              <a:rPr lang="en-US" dirty="0">
                <a:solidFill>
                  <a:srgbClr val="006600"/>
                </a:solidFill>
              </a:rPr>
              <a:t> 7, </a:t>
            </a:r>
            <a:r>
              <a:rPr lang="en-US" dirty="0" err="1">
                <a:solidFill>
                  <a:srgbClr val="006600"/>
                </a:solidFill>
              </a:rPr>
              <a:t>giá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trị</a:t>
            </a:r>
            <a:r>
              <a:rPr lang="en-US" dirty="0">
                <a:solidFill>
                  <a:srgbClr val="006600"/>
                </a:solidFill>
              </a:rPr>
              <a:t> b </a:t>
            </a:r>
            <a:r>
              <a:rPr lang="en-US" dirty="0" err="1">
                <a:solidFill>
                  <a:srgbClr val="006600"/>
                </a:solidFill>
              </a:rPr>
              <a:t>là</a:t>
            </a:r>
            <a:r>
              <a:rPr lang="en-US" dirty="0">
                <a:solidFill>
                  <a:srgbClr val="006600"/>
                </a:solidFill>
              </a:rPr>
              <a:t> 5</a:t>
            </a:r>
          </a:p>
          <a:p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 char c; unsigned int </a:t>
            </a:r>
            <a:r>
              <a:rPr lang="en-US" dirty="0" err="1"/>
              <a:t>ui</a:t>
            </a:r>
            <a:r>
              <a:rPr lang="en-US" dirty="0"/>
              <a:t>; unsigned char </a:t>
            </a:r>
            <a:r>
              <a:rPr lang="en-US" dirty="0" err="1"/>
              <a:t>uc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c = 5; </a:t>
            </a:r>
            <a:r>
              <a:rPr lang="en-US" dirty="0" err="1"/>
              <a:t>i</a:t>
            </a:r>
            <a:r>
              <a:rPr lang="en-US" dirty="0"/>
              <a:t> = c*10; //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int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c*500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c =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;  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 = c</a:t>
            </a:r>
            <a:r>
              <a:rPr lang="en-US" dirty="0"/>
              <a:t>; //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u="sng" dirty="0" err="1">
                <a:solidFill>
                  <a:srgbClr val="C00000"/>
                </a:solidFill>
              </a:rPr>
              <a:t>không</a:t>
            </a:r>
            <a:r>
              <a:rPr lang="en-US" u="sng" dirty="0">
                <a:solidFill>
                  <a:srgbClr val="C00000"/>
                </a:solidFill>
              </a:rPr>
              <a:t> an </a:t>
            </a:r>
            <a:r>
              <a:rPr lang="en-US" u="sng" dirty="0" err="1">
                <a:solidFill>
                  <a:srgbClr val="C00000"/>
                </a:solidFill>
              </a:rPr>
              <a:t>toàn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C/C++: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char</a:t>
            </a:r>
            <a:r>
              <a:rPr lang="en-US" dirty="0"/>
              <a:t>  →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 → </a:t>
            </a:r>
            <a:r>
              <a:rPr lang="en-US" dirty="0">
                <a:solidFill>
                  <a:srgbClr val="FF0000"/>
                </a:solidFill>
              </a:rPr>
              <a:t>long int  </a:t>
            </a:r>
            <a:r>
              <a:rPr lang="en-US" dirty="0"/>
              <a:t>→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 →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 → </a:t>
            </a:r>
            <a:r>
              <a:rPr lang="en-US" dirty="0">
                <a:solidFill>
                  <a:srgbClr val="FF0000"/>
                </a:solidFill>
              </a:rPr>
              <a:t>long double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C++ :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(range)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99CC"/>
                </a:solidFill>
              </a:rPr>
              <a:t>// file vd5.cpp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6600"/>
                </a:solidFill>
              </a:rPr>
              <a:t>#include &lt;iostream&gt;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using namespace std;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int main(int </a:t>
            </a:r>
            <a:r>
              <a:rPr lang="en-US" sz="2400" dirty="0" err="1"/>
              <a:t>argc</a:t>
            </a:r>
            <a:r>
              <a:rPr lang="en-US" sz="2400" dirty="0"/>
              <a:t>, char** </a:t>
            </a:r>
            <a:r>
              <a:rPr lang="en-US" sz="2400" dirty="0" err="1"/>
              <a:t>argv</a:t>
            </a:r>
            <a:r>
              <a:rPr lang="en-US" sz="2400" dirty="0"/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int  x;   unsigned  int  </a:t>
            </a:r>
            <a:r>
              <a:rPr lang="en-US" sz="2400" dirty="0" err="1"/>
              <a:t>ux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char  y; unsigned  char  </a:t>
            </a:r>
            <a:r>
              <a:rPr lang="en-US" sz="2400" dirty="0" err="1"/>
              <a:t>uy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y = -5; 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x = y;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uy</a:t>
            </a:r>
            <a:r>
              <a:rPr lang="en-US" sz="2400" dirty="0"/>
              <a:t>  =  </a:t>
            </a:r>
            <a:r>
              <a:rPr lang="en-US" sz="2400" dirty="0" err="1"/>
              <a:t>ux</a:t>
            </a:r>
            <a:r>
              <a:rPr lang="en-US" sz="2400" dirty="0"/>
              <a:t>  = x;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"x:"&lt;&lt; x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"y:"&lt;&lt; (int)y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 err="1"/>
              <a:t>ux</a:t>
            </a:r>
            <a:r>
              <a:rPr lang="en-US" sz="2400" dirty="0"/>
              <a:t>:"&lt;&lt; </a:t>
            </a:r>
            <a:r>
              <a:rPr lang="en-US" sz="2400" dirty="0" err="1"/>
              <a:t>ux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en-US" sz="2400" dirty="0" err="1"/>
              <a:t>uy</a:t>
            </a:r>
            <a:r>
              <a:rPr lang="en-US" sz="2400" dirty="0"/>
              <a:t>:"&lt;&lt; (unsigned)</a:t>
            </a:r>
            <a:r>
              <a:rPr lang="en-US" sz="2400" dirty="0" err="1"/>
              <a:t>uy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return 0;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500042"/>
            <a:ext cx="4281518" cy="1971668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x:-5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y:-5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ux:4294967291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uy:251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200" y="2500306"/>
            <a:ext cx="4495800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 dirty="0">
                <a:solidFill>
                  <a:srgbClr val="000099"/>
                </a:solidFill>
              </a:rPr>
              <a:t>range(char) &lt;  range(int)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 dirty="0">
                <a:solidFill>
                  <a:srgbClr val="000099"/>
                </a:solidFill>
              </a:rPr>
              <a:t>range(unsigned char) &lt;  range(unsigned int)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range(int) </a:t>
            </a:r>
            <a:r>
              <a:rPr lang="en-US" sz="2400" kern="0" dirty="0">
                <a:solidFill>
                  <a:srgbClr val="C00000"/>
                </a:solidFill>
              </a:rPr>
              <a:t>≠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range(unsigned int)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 dirty="0">
                <a:solidFill>
                  <a:srgbClr val="C00000"/>
                </a:solidFill>
              </a:rPr>
              <a:t>range(char) ≠ range(unsigned char)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kern="0" dirty="0">
                <a:solidFill>
                  <a:srgbClr val="000099"/>
                </a:solidFill>
              </a:rPr>
              <a:t>(int)y </a:t>
            </a:r>
            <a:r>
              <a:rPr lang="en-US" sz="2400" kern="0" dirty="0"/>
              <a:t>: </a:t>
            </a:r>
            <a:r>
              <a:rPr lang="en-US" sz="2400" kern="0" dirty="0" err="1"/>
              <a:t>toán</a:t>
            </a:r>
            <a:r>
              <a:rPr lang="en-US" sz="2400" kern="0" dirty="0"/>
              <a:t> </a:t>
            </a:r>
            <a:r>
              <a:rPr lang="en-US" sz="2400" kern="0" dirty="0" err="1"/>
              <a:t>tử</a:t>
            </a:r>
            <a:r>
              <a:rPr lang="en-US" sz="2400" kern="0" dirty="0"/>
              <a:t> </a:t>
            </a:r>
            <a:r>
              <a:rPr lang="en-US" sz="2400" kern="0" dirty="0" err="1"/>
              <a:t>đổi</a:t>
            </a:r>
            <a:r>
              <a:rPr lang="en-US" sz="2400" kern="0" dirty="0"/>
              <a:t> sang </a:t>
            </a:r>
            <a:r>
              <a:rPr lang="en-US" sz="2400" kern="0" dirty="0" err="1"/>
              <a:t>kiểu</a:t>
            </a:r>
            <a:r>
              <a:rPr lang="en-US" sz="2400" kern="0" dirty="0"/>
              <a:t> int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sz="2400" kern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82D916-AC27-4793-9ECC-3DD14CA0EBAC}" type="slidenum">
              <a:rPr lang="en-US"/>
              <a:pPr/>
              <a:t>18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Các toán tử số học</a:t>
            </a:r>
          </a:p>
        </p:txBody>
      </p:sp>
      <p:graphicFrame>
        <p:nvGraphicFramePr>
          <p:cNvPr id="297007" name="Group 47"/>
          <p:cNvGraphicFramePr>
            <a:graphicFrameLocks noGrp="1"/>
          </p:cNvGraphicFramePr>
          <p:nvPr>
            <p:ph sz="half" idx="2"/>
          </p:nvPr>
        </p:nvGraphicFramePr>
        <p:xfrm>
          <a:off x="571472" y="714356"/>
          <a:ext cx="7920038" cy="2743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Toán tử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Ví dụ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Cộng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4.9	// =16.9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3.98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	// = -0.02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Nhân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	 	// = 6.8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2.0	 	// = 4.5 (*)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Lấy phần dư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%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	 //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dư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71472" y="3571876"/>
            <a:ext cx="7929618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Đây là các</a:t>
            </a:r>
            <a:r>
              <a:rPr kumimoji="0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toán tử được dùng trong biểu thức tính toán với con số các giá trị số (không phải chuỗi hoặc logic), ví dụ: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baseline="0">
                <a:latin typeface="+mn-lt"/>
              </a:rPr>
              <a:t>	x</a:t>
            </a:r>
            <a:r>
              <a:rPr lang="en-US" sz="2400" kern="0">
                <a:latin typeface="+mn-lt"/>
              </a:rPr>
              <a:t> = (15*32) / 3;</a:t>
            </a: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D9F752-3180-42CC-B1DC-EB021C33E334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Các toán tử trên kiểu số nguyên</a:t>
            </a:r>
          </a:p>
        </p:txBody>
      </p:sp>
      <p:graphicFrame>
        <p:nvGraphicFramePr>
          <p:cNvPr id="305278" name="Group 126"/>
          <p:cNvGraphicFramePr>
            <a:graphicFrameLocks noGrp="1"/>
          </p:cNvGraphicFramePr>
          <p:nvPr>
            <p:ph sz="half" idx="2"/>
          </p:nvPr>
        </p:nvGraphicFramePr>
        <p:xfrm>
          <a:off x="611188" y="549275"/>
          <a:ext cx="7777162" cy="22860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Toán Tử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Ví dụ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Tăng một (tiền tố)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k=1; n = ++k; // n= 2, k=2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a++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Tăng một (hậu tố)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k=1; n = k++; //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1, k=2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Giảm một (tiền tố)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a--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Giảm một (hậu tố)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5277" name="Group 125"/>
          <p:cNvGraphicFramePr>
            <a:graphicFrameLocks noGrp="1"/>
          </p:cNvGraphicFramePr>
          <p:nvPr/>
        </p:nvGraphicFramePr>
        <p:xfrm>
          <a:off x="612775" y="2852738"/>
          <a:ext cx="7775575" cy="3869373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Toán Tử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Ví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dụ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Tương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đương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với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+=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+=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n + 25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-=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-=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n –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*=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*=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n *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/=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/=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n /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%=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%=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n % 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&lt;&lt;=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&lt;&lt;= 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n &lt;&lt; 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&gt;&gt;=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&gt;&gt;= 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n &gt;&gt; 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C++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99CC"/>
                </a:solidFill>
              </a:rPr>
              <a:t>/* file vd1.cpp */</a:t>
            </a:r>
          </a:p>
          <a:p>
            <a:pPr>
              <a:buNone/>
            </a:pPr>
            <a:r>
              <a:rPr lang="en-US" dirty="0">
                <a:solidFill>
                  <a:srgbClr val="006600"/>
                </a:solidFill>
              </a:rPr>
              <a:t># include &lt;iostream&gt; 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int main()</a:t>
            </a:r>
          </a:p>
          <a:p>
            <a:pPr>
              <a:buNone/>
            </a:pPr>
            <a:r>
              <a:rPr lang="en-US" dirty="0"/>
              <a:t>{ </a:t>
            </a:r>
            <a:endParaRPr lang="en-US" dirty="0">
              <a:solidFill>
                <a:srgbClr val="0099CC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"Hello World!";</a:t>
            </a:r>
          </a:p>
          <a:p>
            <a:pPr>
              <a:buNone/>
            </a:pPr>
            <a:r>
              <a:rPr lang="en-US" sz="2400" dirty="0">
                <a:solidFill>
                  <a:srgbClr val="0099CC"/>
                </a:solidFill>
              </a:rPr>
              <a:t> /* </a:t>
            </a:r>
            <a:r>
              <a:rPr lang="en-US" sz="2400" dirty="0" err="1">
                <a:solidFill>
                  <a:srgbClr val="0099CC"/>
                </a:solidFill>
              </a:rPr>
              <a:t>nếu</a:t>
            </a:r>
            <a:r>
              <a:rPr lang="en-US" sz="2400" dirty="0">
                <a:solidFill>
                  <a:srgbClr val="0099CC"/>
                </a:solidFill>
              </a:rPr>
              <a:t> </a:t>
            </a:r>
            <a:r>
              <a:rPr lang="en-US" sz="2400" dirty="0" err="1">
                <a:solidFill>
                  <a:srgbClr val="0099CC"/>
                </a:solidFill>
              </a:rPr>
              <a:t>không</a:t>
            </a:r>
            <a:r>
              <a:rPr lang="en-US" sz="2400" dirty="0">
                <a:solidFill>
                  <a:srgbClr val="0099CC"/>
                </a:solidFill>
              </a:rPr>
              <a:t> </a:t>
            </a:r>
            <a:r>
              <a:rPr lang="en-US" sz="2400" dirty="0" err="1">
                <a:solidFill>
                  <a:srgbClr val="0099CC"/>
                </a:solidFill>
              </a:rPr>
              <a:t>có</a:t>
            </a:r>
            <a:r>
              <a:rPr lang="en-US" sz="2400" dirty="0">
                <a:solidFill>
                  <a:srgbClr val="0099CC"/>
                </a:solidFill>
              </a:rPr>
              <a:t> namespace std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	std::</a:t>
            </a:r>
            <a:r>
              <a:rPr lang="en-US" sz="2400" b="1" dirty="0" err="1">
                <a:solidFill>
                  <a:srgbClr val="FF0000"/>
                </a:solidFill>
              </a:rPr>
              <a:t>cout</a:t>
            </a:r>
            <a:r>
              <a:rPr lang="en-US" sz="2400" b="1" dirty="0">
                <a:solidFill>
                  <a:srgbClr val="FF0000"/>
                </a:solidFill>
              </a:rPr>
              <a:t>&lt;&lt;“Hello World!”;</a:t>
            </a:r>
          </a:p>
          <a:p>
            <a:pPr>
              <a:buNone/>
            </a:pPr>
            <a:r>
              <a:rPr lang="en-US" sz="2400" dirty="0">
                <a:solidFill>
                  <a:srgbClr val="0099CC"/>
                </a:solidFill>
              </a:rPr>
              <a:t>*/</a:t>
            </a:r>
          </a:p>
          <a:p>
            <a:pPr>
              <a:buNone/>
            </a:pPr>
            <a:r>
              <a:rPr lang="en-US" dirty="0"/>
              <a:t>   return 0; </a:t>
            </a:r>
            <a:r>
              <a:rPr lang="en-US" dirty="0">
                <a:solidFill>
                  <a:srgbClr val="0099CC"/>
                </a:solidFill>
              </a:rPr>
              <a:t>// </a:t>
            </a:r>
            <a:r>
              <a:rPr lang="en-US" sz="2400" dirty="0" err="1">
                <a:solidFill>
                  <a:srgbClr val="0099CC"/>
                </a:solidFill>
              </a:rPr>
              <a:t>kiểu</a:t>
            </a:r>
            <a:r>
              <a:rPr lang="en-US" sz="2400" dirty="0">
                <a:solidFill>
                  <a:srgbClr val="0099CC"/>
                </a:solidFill>
              </a:rPr>
              <a:t> int </a:t>
            </a:r>
            <a:r>
              <a:rPr lang="en-US" sz="2400" dirty="0" err="1">
                <a:solidFill>
                  <a:srgbClr val="0099CC"/>
                </a:solidFill>
              </a:rPr>
              <a:t>của</a:t>
            </a:r>
            <a:r>
              <a:rPr lang="en-US" sz="2400" dirty="0">
                <a:solidFill>
                  <a:srgbClr val="0099CC"/>
                </a:solidFill>
              </a:rPr>
              <a:t> main</a:t>
            </a:r>
            <a:endParaRPr lang="en-US" dirty="0">
              <a:solidFill>
                <a:srgbClr val="0099CC"/>
              </a:solidFill>
            </a:endParaRPr>
          </a:p>
          <a:p>
            <a:pPr>
              <a:buNone/>
            </a:pPr>
            <a:r>
              <a:rPr lang="en-US" dirty="0"/>
              <a:t>}</a:t>
            </a:r>
            <a:endParaRPr lang="en-US" dirty="0">
              <a:solidFill>
                <a:srgbClr val="0099CC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500042"/>
            <a:ext cx="4281518" cy="1757354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Hello World!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200" y="2285992"/>
            <a:ext cx="449580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# include &lt;iostream&gt;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4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	</a:t>
            </a:r>
            <a:r>
              <a:rPr lang="en-US" sz="2400" kern="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sz="24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thị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nạp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iostream.h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nhận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dạng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lệnh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nhập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xuất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(&lt;&lt;)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</a:rPr>
              <a:t>u</a:t>
            </a:r>
            <a:r>
              <a:rPr lang="en-US" sz="2400" kern="0" baseline="0" dirty="0">
                <a:latin typeface="+mn-lt"/>
              </a:rPr>
              <a:t>sing namespace std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b="1" kern="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truy</a:t>
            </a:r>
            <a:r>
              <a:rPr lang="en-US" sz="2400" b="1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xuất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ngắn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gọn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40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vào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viện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chuẩn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400" kern="0" baseline="0" dirty="0">
                <a:latin typeface="+mn-lt"/>
              </a:rPr>
              <a:t>main</a:t>
            </a:r>
            <a:r>
              <a:rPr lang="en-US" sz="2400" b="1" kern="0" baseline="0" dirty="0">
                <a:latin typeface="+mn-lt"/>
              </a:rPr>
              <a:t> </a:t>
            </a:r>
            <a:r>
              <a:rPr lang="en-US" sz="2400" kern="0" baseline="0" dirty="0">
                <a:latin typeface="+mn-lt"/>
              </a:rPr>
              <a:t>( ): </a:t>
            </a:r>
            <a:r>
              <a:rPr lang="en-US" sz="2400" kern="0" baseline="0" dirty="0" err="1">
                <a:solidFill>
                  <a:srgbClr val="000099"/>
                </a:solidFill>
                <a:latin typeface="+mn-lt"/>
              </a:rPr>
              <a:t>bắt</a:t>
            </a:r>
            <a:r>
              <a:rPr lang="en-US" sz="2400" kern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00099"/>
                </a:solidFill>
                <a:latin typeface="+mn-lt"/>
              </a:rPr>
              <a:t>buộc</a:t>
            </a:r>
            <a:r>
              <a:rPr lang="en-US" sz="2400" kern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00099"/>
                </a:solidFill>
                <a:latin typeface="+mn-lt"/>
              </a:rPr>
              <a:t>phải</a:t>
            </a:r>
            <a:r>
              <a:rPr lang="en-US" sz="2400" kern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00099"/>
                </a:solidFill>
                <a:latin typeface="+mn-lt"/>
              </a:rPr>
              <a:t>có</a:t>
            </a:r>
            <a:r>
              <a:rPr lang="en-US" sz="2400" kern="0" dirty="0">
                <a:solidFill>
                  <a:srgbClr val="000099"/>
                </a:solidFill>
                <a:latin typeface="+mn-l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400" kern="0" dirty="0" err="1">
                <a:latin typeface="+mn-lt"/>
              </a:rPr>
              <a:t>Kết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thúc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lệnh</a:t>
            </a:r>
            <a:r>
              <a:rPr lang="en-US" sz="2400" kern="0" dirty="0">
                <a:latin typeface="+mn-lt"/>
              </a:rPr>
              <a:t>  </a:t>
            </a:r>
            <a:r>
              <a:rPr lang="en-US" sz="2400" kern="0" dirty="0" err="1">
                <a:latin typeface="+mn-lt"/>
              </a:rPr>
              <a:t>phải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là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dấu</a:t>
            </a:r>
            <a:r>
              <a:rPr lang="en-US" sz="2400" kern="0" dirty="0">
                <a:latin typeface="+mn-lt"/>
              </a:rPr>
              <a:t> ‘</a:t>
            </a:r>
            <a:r>
              <a:rPr lang="en-US" sz="2400" b="1" kern="0" dirty="0">
                <a:solidFill>
                  <a:srgbClr val="C00000"/>
                </a:solidFill>
                <a:latin typeface="+mn-lt"/>
              </a:rPr>
              <a:t>;</a:t>
            </a:r>
            <a:r>
              <a:rPr lang="en-US" sz="2400" kern="0" dirty="0">
                <a:latin typeface="+mn-lt"/>
              </a:rPr>
              <a:t>’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dirty="0" err="1"/>
              <a:t>cout</a:t>
            </a:r>
            <a:r>
              <a:rPr lang="en-US" sz="2400" dirty="0"/>
              <a:t> &lt;&lt; “Hello World!”;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0099"/>
                </a:solidFill>
              </a:rPr>
              <a:t>Gửi</a:t>
            </a:r>
            <a:r>
              <a:rPr lang="en-US" sz="24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“</a:t>
            </a:r>
            <a:r>
              <a:rPr lang="en-US" sz="2400" kern="0" dirty="0">
                <a:solidFill>
                  <a:schemeClr val="accent6">
                    <a:lumMod val="75000"/>
                  </a:schemeClr>
                </a:solidFill>
              </a:rPr>
              <a:t>Hello World” </a:t>
            </a:r>
            <a:r>
              <a:rPr lang="en-US" sz="24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 </a:t>
            </a:r>
            <a:r>
              <a:rPr lang="en-US" sz="2400" u="sng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console</a:t>
            </a:r>
            <a:r>
              <a:rPr lang="en-US" sz="24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  <a:p>
            <a:pPr marL="342900" lvl="0" indent="-342900" eaLnBrk="0" hangingPunct="0">
              <a:spcBef>
                <a:spcPct val="20000"/>
              </a:spcBef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7892CB-D69D-406C-83EE-E3155CA6DF2E}" type="slidenum">
              <a:rPr lang="en-US"/>
              <a:pPr/>
              <a:t>20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Các toán tử luận lý (boolean)</a:t>
            </a:r>
          </a:p>
        </p:txBody>
      </p:sp>
      <p:graphicFrame>
        <p:nvGraphicFramePr>
          <p:cNvPr id="300181" name="Group 14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86097516"/>
              </p:ext>
            </p:extLst>
          </p:nvPr>
        </p:nvGraphicFramePr>
        <p:xfrm>
          <a:off x="684213" y="728666"/>
          <a:ext cx="7920037" cy="3200400"/>
        </p:xfrm>
        <a:graphic>
          <a:graphicData uri="http://schemas.openxmlformats.org/drawingml/2006/table">
            <a:tbl>
              <a:tblPr/>
              <a:tblGrid>
                <a:gridCol w="126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Ví dụ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 sánh bằng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	 //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≠0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không bằng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	 //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nhỏ hơn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5.5	 // đúng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nhỏ hơn hoặc bằng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	 // đúng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lớn hơn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	 //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lớn hơn hoặc bằng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6.3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 //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0189" name="Group 157"/>
          <p:cNvGraphicFramePr>
            <a:graphicFrameLocks noGrp="1"/>
          </p:cNvGraphicFramePr>
          <p:nvPr>
            <p:ph sz="quarter" idx="3"/>
          </p:nvPr>
        </p:nvGraphicFramePr>
        <p:xfrm>
          <a:off x="684213" y="4378325"/>
          <a:ext cx="7920037" cy="186055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Toán tử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Ví dụ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Phủ định (NOT)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 == 5)            //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“Và” (AND)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 &lt; 6)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(6 &lt; 6)  //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“Hoặc”  (OR)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 &lt; 6)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(6 &lt; 5)    //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(≠0)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8AF394-F27A-41D0-B18B-A554726D5318}" type="slidenum">
              <a:rPr lang="en-US"/>
              <a:pPr/>
              <a:t>21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</a:t>
            </a:r>
          </a:p>
        </p:txBody>
      </p:sp>
      <p:graphicFrame>
        <p:nvGraphicFramePr>
          <p:cNvPr id="298057" name="Group 73"/>
          <p:cNvGraphicFramePr>
            <a:graphicFrameLocks noGrp="1"/>
          </p:cNvGraphicFramePr>
          <p:nvPr>
            <p:ph sz="half" idx="2"/>
          </p:nvPr>
        </p:nvGraphicFramePr>
        <p:xfrm>
          <a:off x="571472" y="714356"/>
          <a:ext cx="8064500" cy="32004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Ví dụ (trong hệ nhị phân)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Phủ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             // = 1010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 (AND) bit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    // = 0101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 (OR) bit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   	 // = 1011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 chọn (XOR) bit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0010  	//  = 0001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Dịch trái n bit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	//  = 0100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Dịch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phải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 bit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	// = 0010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chọn 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:   </a:t>
            </a:r>
          </a:p>
          <a:p>
            <a:pPr algn="ctr">
              <a:buNone/>
            </a:pPr>
            <a:r>
              <a:rPr lang="en-US" b="1" dirty="0" err="1">
                <a:solidFill>
                  <a:srgbClr val="C00000"/>
                </a:solidFill>
              </a:rPr>
              <a:t>điều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kiện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?</a:t>
            </a:r>
            <a:r>
              <a:rPr lang="en-US" dirty="0"/>
              <a:t> </a:t>
            </a:r>
            <a:r>
              <a:rPr lang="en-US" b="1" dirty="0" err="1">
                <a:solidFill>
                  <a:srgbClr val="006600"/>
                </a:solidFill>
              </a:rPr>
              <a:t>biểu</a:t>
            </a:r>
            <a:r>
              <a:rPr lang="en-US" b="1" dirty="0">
                <a:solidFill>
                  <a:srgbClr val="006600"/>
                </a:solidFill>
              </a:rPr>
              <a:t> </a:t>
            </a:r>
            <a:r>
              <a:rPr lang="en-US" b="1" dirty="0" err="1">
                <a:solidFill>
                  <a:srgbClr val="006600"/>
                </a:solidFill>
              </a:rPr>
              <a:t>thức</a:t>
            </a:r>
            <a:r>
              <a:rPr lang="en-US" b="1" dirty="0">
                <a:solidFill>
                  <a:srgbClr val="006600"/>
                </a:solidFill>
              </a:rPr>
              <a:t> 1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biểu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thức</a:t>
            </a:r>
            <a:r>
              <a:rPr lang="en-US" b="1" dirty="0">
                <a:solidFill>
                  <a:srgbClr val="7030A0"/>
                </a:solidFill>
              </a:rPr>
              <a:t> 2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điều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?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biểu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thức</a:t>
            </a:r>
            <a:r>
              <a:rPr lang="en-US" dirty="0">
                <a:solidFill>
                  <a:srgbClr val="006600"/>
                </a:solidFill>
              </a:rPr>
              <a:t> 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biểu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int x = 2, y = 3, max;	</a:t>
            </a:r>
          </a:p>
          <a:p>
            <a:pPr>
              <a:buNone/>
            </a:pPr>
            <a:r>
              <a:rPr lang="en-US" dirty="0"/>
              <a:t>	max = (</a:t>
            </a:r>
            <a:r>
              <a:rPr lang="en-US" b="1" dirty="0">
                <a:solidFill>
                  <a:srgbClr val="FF0000"/>
                </a:solidFill>
              </a:rPr>
              <a:t>x &gt;= y </a:t>
            </a:r>
            <a:r>
              <a:rPr lang="en-US" b="1" dirty="0"/>
              <a:t>?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>
                <a:solidFill>
                  <a:srgbClr val="003300"/>
                </a:solidFill>
              </a:rPr>
              <a:t>x</a:t>
            </a:r>
            <a:r>
              <a:rPr lang="en-US" b="1" dirty="0"/>
              <a:t> : </a:t>
            </a:r>
            <a:r>
              <a:rPr lang="en-US" b="1" dirty="0">
                <a:solidFill>
                  <a:srgbClr val="000099"/>
                </a:solidFill>
              </a:rPr>
              <a:t>y</a:t>
            </a:r>
            <a:r>
              <a:rPr lang="en-US" dirty="0"/>
              <a:t>); 	//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max = 3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u="sng" dirty="0" err="1"/>
              <a:t>giống</a:t>
            </a:r>
            <a:r>
              <a:rPr lang="en-US" u="sng" dirty="0"/>
              <a:t> </a:t>
            </a:r>
            <a:r>
              <a:rPr lang="en-US" u="sng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NHẬP /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Cấu trúc điều khiển cơ bản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C2187-6570-4E2B-998D-34F0C44962F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xuất (</a:t>
            </a:r>
            <a:r>
              <a:rPr lang="en-US">
                <a:solidFill>
                  <a:srgbClr val="FF0000"/>
                </a:solidFill>
              </a:rPr>
              <a:t>cout &lt;&lt;)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ra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(</a:t>
            </a:r>
            <a:r>
              <a:rPr lang="en-US" dirty="0" err="1"/>
              <a:t>stdout</a:t>
            </a:r>
            <a:r>
              <a:rPr lang="en-US" dirty="0"/>
              <a:t>: standard output console),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int age = 60;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&lt;&lt;</a:t>
            </a:r>
            <a:r>
              <a:rPr lang="en-US" dirty="0"/>
              <a:t> "</a:t>
            </a:r>
            <a:r>
              <a:rPr lang="en-US" dirty="0">
                <a:solidFill>
                  <a:srgbClr val="006600"/>
                </a:solidFill>
              </a:rPr>
              <a:t>Hello, 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&lt;&lt;</a:t>
            </a:r>
            <a:r>
              <a:rPr lang="en-US" dirty="0"/>
              <a:t> "</a:t>
            </a:r>
            <a:r>
              <a:rPr lang="en-US" dirty="0">
                <a:solidFill>
                  <a:srgbClr val="006600"/>
                </a:solidFill>
              </a:rPr>
              <a:t>I am 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&lt;&lt;</a:t>
            </a:r>
            <a:r>
              <a:rPr lang="en-US" dirty="0"/>
              <a:t> "</a:t>
            </a:r>
            <a:r>
              <a:rPr lang="en-US" dirty="0">
                <a:solidFill>
                  <a:srgbClr val="006600"/>
                </a:solidFill>
              </a:rPr>
              <a:t>a C++ statement</a:t>
            </a:r>
            <a:r>
              <a:rPr lang="en-US" dirty="0"/>
              <a:t>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>
                <a:solidFill>
                  <a:srgbClr val="006600"/>
                </a:solidFill>
              </a:rPr>
              <a:t>I am </a:t>
            </a:r>
            <a:r>
              <a:rPr lang="en-US" dirty="0"/>
              <a:t>" &lt;&lt; age &lt;&lt; " </a:t>
            </a:r>
            <a:r>
              <a:rPr lang="en-US" dirty="0">
                <a:solidFill>
                  <a:srgbClr val="006600"/>
                </a:solidFill>
              </a:rPr>
              <a:t>years old.”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 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sz="3200" b="1" dirty="0" err="1">
                <a:solidFill>
                  <a:srgbClr val="C00000"/>
                </a:solidFill>
              </a:rPr>
              <a:t>cin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&gt;&gt;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99"/>
                </a:solidFill>
              </a:rPr>
              <a:t>[</a:t>
            </a:r>
            <a:r>
              <a:rPr lang="en-US" sz="3200" dirty="0" err="1">
                <a:solidFill>
                  <a:srgbClr val="000099"/>
                </a:solidFill>
              </a:rPr>
              <a:t>biến</a:t>
            </a:r>
            <a:r>
              <a:rPr lang="en-US" sz="3200" dirty="0">
                <a:solidFill>
                  <a:srgbClr val="000099"/>
                </a:solidFill>
              </a:rPr>
              <a:t>]</a:t>
            </a:r>
            <a:endParaRPr lang="en-US" dirty="0">
              <a:solidFill>
                <a:srgbClr val="000099"/>
              </a:solidFill>
            </a:endParaRPr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[</a:t>
            </a:r>
            <a:r>
              <a:rPr lang="en-US" dirty="0" err="1"/>
              <a:t>biến</a:t>
            </a:r>
            <a:r>
              <a:rPr lang="en-US" dirty="0"/>
              <a:t>]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(stdin: standard  input console),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int age;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age;</a:t>
            </a:r>
          </a:p>
          <a:p>
            <a:pPr>
              <a:buNone/>
            </a:pPr>
            <a:r>
              <a:rPr lang="en-US" dirty="0"/>
              <a:t>	int a, b;  </a:t>
            </a:r>
            <a:r>
              <a:rPr lang="en-US" dirty="0" err="1"/>
              <a:t>cin</a:t>
            </a:r>
            <a:r>
              <a:rPr lang="en-US" dirty="0"/>
              <a:t> &gt;&gt; a &gt;&gt; b; </a:t>
            </a:r>
            <a:r>
              <a:rPr lang="en-US" dirty="0">
                <a:solidFill>
                  <a:srgbClr val="3366CC"/>
                </a:solidFill>
              </a:rPr>
              <a:t>// </a:t>
            </a:r>
            <a:r>
              <a:rPr lang="en-US" dirty="0" err="1">
                <a:solidFill>
                  <a:srgbClr val="3366CC"/>
                </a:solidFill>
              </a:rPr>
              <a:t>tương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đương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cin</a:t>
            </a:r>
            <a:r>
              <a:rPr lang="en-US" dirty="0">
                <a:solidFill>
                  <a:srgbClr val="3366CC"/>
                </a:solidFill>
              </a:rPr>
              <a:t> &gt;&gt; a;  </a:t>
            </a:r>
            <a:r>
              <a:rPr lang="en-US" dirty="0" err="1">
                <a:solidFill>
                  <a:srgbClr val="3366CC"/>
                </a:solidFill>
              </a:rPr>
              <a:t>cin</a:t>
            </a:r>
            <a:r>
              <a:rPr lang="en-US" dirty="0">
                <a:solidFill>
                  <a:srgbClr val="3366CC"/>
                </a:solidFill>
              </a:rPr>
              <a:t> &gt;&gt; b;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string s; </a:t>
            </a:r>
            <a:r>
              <a:rPr lang="en-US" dirty="0" err="1"/>
              <a:t>cin</a:t>
            </a:r>
            <a:r>
              <a:rPr lang="en-US" dirty="0"/>
              <a:t> &gt;&gt; s; 	</a:t>
            </a:r>
            <a:r>
              <a:rPr lang="en-US" dirty="0">
                <a:solidFill>
                  <a:srgbClr val="C00000"/>
                </a:solidFill>
              </a:rPr>
              <a:t>// </a:t>
            </a:r>
            <a:r>
              <a:rPr lang="en-US" dirty="0" err="1">
                <a:solidFill>
                  <a:srgbClr val="C00000"/>
                </a:solidFill>
              </a:rPr>
              <a:t>chuỗi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không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chứa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dấu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cách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Lệnh nhập bằng </a:t>
            </a:r>
            <a:r>
              <a:rPr lang="en-US">
                <a:solidFill>
                  <a:srgbClr val="C00000"/>
                </a:solidFill>
              </a:rPr>
              <a:t>cin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7429520" cy="6400800"/>
          </a:xfrm>
        </p:spPr>
        <p:txBody>
          <a:bodyPr/>
          <a:lstStyle/>
          <a:p>
            <a:pPr>
              <a:buNone/>
            </a:pPr>
            <a:r>
              <a:rPr lang="en-US" sz="2600" dirty="0">
                <a:solidFill>
                  <a:srgbClr val="3366CC"/>
                </a:solidFill>
              </a:rPr>
              <a:t>// file vd7.cpp:nhap so </a:t>
            </a:r>
            <a:r>
              <a:rPr lang="en-US" sz="2600" dirty="0" err="1">
                <a:solidFill>
                  <a:srgbClr val="3366CC"/>
                </a:solidFill>
              </a:rPr>
              <a:t>tu</a:t>
            </a:r>
            <a:r>
              <a:rPr lang="en-US" sz="2600" dirty="0">
                <a:solidFill>
                  <a:srgbClr val="3366CC"/>
                </a:solidFill>
              </a:rPr>
              <a:t> ban </a:t>
            </a:r>
            <a:r>
              <a:rPr lang="en-US" sz="2600" dirty="0" err="1">
                <a:solidFill>
                  <a:srgbClr val="3366CC"/>
                </a:solidFill>
              </a:rPr>
              <a:t>phim</a:t>
            </a:r>
            <a:endParaRPr lang="en-US" sz="2600" dirty="0">
              <a:solidFill>
                <a:srgbClr val="3366CC"/>
              </a:solidFill>
            </a:endParaRPr>
          </a:p>
          <a:p>
            <a:pPr>
              <a:buNone/>
            </a:pPr>
            <a:r>
              <a:rPr lang="en-US" sz="2600" dirty="0">
                <a:solidFill>
                  <a:srgbClr val="006600"/>
                </a:solidFill>
              </a:rPr>
              <a:t>#include &lt;iostream&gt;</a:t>
            </a:r>
          </a:p>
          <a:p>
            <a:pPr>
              <a:buNone/>
            </a:pPr>
            <a:r>
              <a:rPr lang="en-US" sz="2600" dirty="0"/>
              <a:t>using namespace std;</a:t>
            </a:r>
          </a:p>
          <a:p>
            <a:pPr>
              <a:buNone/>
            </a:pPr>
            <a:r>
              <a:rPr lang="en-US" sz="2600" dirty="0"/>
              <a:t>int main(int </a:t>
            </a:r>
            <a:r>
              <a:rPr lang="en-US" sz="2600" dirty="0" err="1"/>
              <a:t>argc</a:t>
            </a:r>
            <a:r>
              <a:rPr lang="en-US" sz="2600" dirty="0"/>
              <a:t>, char** </a:t>
            </a:r>
            <a:r>
              <a:rPr lang="en-US" sz="2600" dirty="0" err="1"/>
              <a:t>argv</a:t>
            </a:r>
            <a:r>
              <a:rPr lang="en-US" sz="2600" dirty="0"/>
              <a:t>) </a:t>
            </a:r>
          </a:p>
          <a:p>
            <a:pPr>
              <a:buNone/>
            </a:pPr>
            <a:r>
              <a:rPr lang="en-US" sz="2600" dirty="0"/>
              <a:t>{</a:t>
            </a:r>
          </a:p>
          <a:p>
            <a:pPr>
              <a:buNone/>
            </a:pPr>
            <a:r>
              <a:rPr lang="en-US" sz="2600" dirty="0"/>
              <a:t>	int n; float f;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“Hay </a:t>
            </a:r>
            <a:r>
              <a:rPr lang="en-US" sz="2600" dirty="0" err="1"/>
              <a:t>nhap</a:t>
            </a:r>
            <a:r>
              <a:rPr lang="en-US" sz="2600" dirty="0"/>
              <a:t> 1 so </a:t>
            </a:r>
            <a:r>
              <a:rPr lang="en-US" sz="2600" dirty="0" err="1"/>
              <a:t>nguyen</a:t>
            </a:r>
            <a:r>
              <a:rPr lang="en-US" sz="2600" dirty="0"/>
              <a:t>:”;  </a:t>
            </a:r>
            <a:r>
              <a:rPr lang="en-US" sz="2600" b="1" dirty="0" err="1">
                <a:solidFill>
                  <a:srgbClr val="C00000"/>
                </a:solidFill>
              </a:rPr>
              <a:t>cin</a:t>
            </a:r>
            <a:r>
              <a:rPr lang="en-US" sz="2600" b="1" dirty="0">
                <a:solidFill>
                  <a:srgbClr val="C00000"/>
                </a:solidFill>
              </a:rPr>
              <a:t> &gt;&gt; n;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“So </a:t>
            </a:r>
            <a:r>
              <a:rPr lang="en-US" sz="2600" dirty="0" err="1"/>
              <a:t>nguyen</a:t>
            </a:r>
            <a:r>
              <a:rPr lang="en-US" sz="2600" dirty="0"/>
              <a:t> </a:t>
            </a:r>
            <a:r>
              <a:rPr lang="en-US" sz="2600" dirty="0" err="1"/>
              <a:t>vua</a:t>
            </a:r>
            <a:r>
              <a:rPr lang="en-US" sz="2600" dirty="0"/>
              <a:t> </a:t>
            </a:r>
            <a:r>
              <a:rPr lang="en-US" sz="2600" dirty="0" err="1"/>
              <a:t>nhap</a:t>
            </a:r>
            <a:r>
              <a:rPr lang="en-US" sz="2600" dirty="0"/>
              <a:t> la:” &lt;&lt; n &lt;&lt; </a:t>
            </a:r>
            <a:r>
              <a:rPr lang="en-US" sz="2600" dirty="0" err="1"/>
              <a:t>endl</a:t>
            </a:r>
            <a:r>
              <a:rPr lang="en-US" sz="2600" dirty="0"/>
              <a:t>;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“Hay </a:t>
            </a:r>
            <a:r>
              <a:rPr lang="en-US" sz="2600" dirty="0" err="1"/>
              <a:t>nhap</a:t>
            </a:r>
            <a:r>
              <a:rPr lang="en-US" sz="2600" dirty="0"/>
              <a:t> 1 so </a:t>
            </a:r>
            <a:r>
              <a:rPr lang="en-US" sz="2600" dirty="0" err="1"/>
              <a:t>thuc</a:t>
            </a:r>
            <a:r>
              <a:rPr lang="en-US" sz="2600" dirty="0"/>
              <a:t>:”;  </a:t>
            </a:r>
            <a:r>
              <a:rPr lang="en-US" sz="2600" b="1" dirty="0" err="1">
                <a:solidFill>
                  <a:srgbClr val="C00000"/>
                </a:solidFill>
              </a:rPr>
              <a:t>cin</a:t>
            </a:r>
            <a:r>
              <a:rPr lang="en-US" sz="2600" b="1" dirty="0">
                <a:solidFill>
                  <a:srgbClr val="C00000"/>
                </a:solidFill>
              </a:rPr>
              <a:t> &gt;&gt; f;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 &lt;&lt; “So </a:t>
            </a:r>
            <a:r>
              <a:rPr lang="en-US" sz="2600" dirty="0" err="1"/>
              <a:t>thuc</a:t>
            </a:r>
            <a:r>
              <a:rPr lang="en-US" sz="2600" dirty="0"/>
              <a:t> </a:t>
            </a:r>
            <a:r>
              <a:rPr lang="en-US" sz="2600" dirty="0" err="1"/>
              <a:t>vua</a:t>
            </a:r>
            <a:r>
              <a:rPr lang="en-US" sz="2600" dirty="0"/>
              <a:t> </a:t>
            </a:r>
            <a:r>
              <a:rPr lang="en-US" sz="2600" dirty="0" err="1"/>
              <a:t>nhap</a:t>
            </a:r>
            <a:r>
              <a:rPr lang="en-US" sz="2600" dirty="0"/>
              <a:t> la:” &lt;&lt; f &lt;&lt; </a:t>
            </a:r>
            <a:r>
              <a:rPr lang="en-US" sz="2600" dirty="0" err="1"/>
              <a:t>endl</a:t>
            </a:r>
            <a:r>
              <a:rPr lang="en-US" sz="2600" dirty="0"/>
              <a:t>; </a:t>
            </a:r>
          </a:p>
          <a:p>
            <a:pPr>
              <a:buNone/>
            </a:pPr>
            <a:r>
              <a:rPr lang="en-US" sz="2600" dirty="0"/>
              <a:t> 	return 0; </a:t>
            </a:r>
          </a:p>
          <a:p>
            <a:pPr>
              <a:buNone/>
            </a:pPr>
            <a:r>
              <a:rPr lang="en-US" sz="26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600076"/>
            <a:ext cx="4281518" cy="1971668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Hay nhap 1 so nguyen:18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So nguyen vua nhap la:18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Hay nhap 1 so thuc:3.141592</a:t>
            </a: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</a:rPr>
              <a:t>So thuc vua nhap la:3.1415</a:t>
            </a:r>
          </a:p>
          <a:p>
            <a:pPr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chuỗi có chứa khoảng trắng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chuổi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string name;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006600"/>
                </a:solidFill>
              </a:rPr>
              <a:t>“What's your name? ”; </a:t>
            </a:r>
            <a:r>
              <a:rPr lang="en-US" dirty="0" err="1"/>
              <a:t>cin</a:t>
            </a:r>
            <a:r>
              <a:rPr lang="en-US" dirty="0"/>
              <a:t> &gt;&gt; name;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006600"/>
                </a:solidFill>
              </a:rPr>
              <a:t>“Your name is ” </a:t>
            </a:r>
            <a:r>
              <a:rPr lang="en-US" dirty="0"/>
              <a:t>&lt;&lt; name;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 // </a:t>
            </a:r>
            <a:r>
              <a:rPr lang="en-US" dirty="0" err="1">
                <a:solidFill>
                  <a:srgbClr val="C00000"/>
                </a:solidFill>
              </a:rPr>
              <a:t>nhập</a:t>
            </a:r>
            <a:r>
              <a:rPr lang="en-US" dirty="0">
                <a:solidFill>
                  <a:srgbClr val="C00000"/>
                </a:solidFill>
              </a:rPr>
              <a:t> : Victor Hugo 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</a:t>
            </a:r>
            <a:r>
              <a:rPr lang="en-US" dirty="0">
                <a:solidFill>
                  <a:srgbClr val="C00000"/>
                </a:solidFill>
              </a:rPr>
              <a:t>   ta </a:t>
            </a:r>
            <a:r>
              <a:rPr lang="en-US" dirty="0" err="1">
                <a:solidFill>
                  <a:srgbClr val="C00000"/>
                </a:solidFill>
              </a:rPr>
              <a:t>có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biến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name = “Victor” !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000099"/>
                </a:solidFill>
                <a:sym typeface="Wingdings" pitchFamily="2" charset="2"/>
              </a:rPr>
              <a:t>getline</a:t>
            </a:r>
            <a:r>
              <a:rPr lang="en-US" b="1" dirty="0">
                <a:solidFill>
                  <a:srgbClr val="000099"/>
                </a:solidFill>
                <a:sym typeface="Wingdings" pitchFamily="2" charset="2"/>
              </a:rPr>
              <a:t>()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thế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nhập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chuỗi</a:t>
            </a:r>
            <a:r>
              <a:rPr lang="en-US" dirty="0">
                <a:sym typeface="Wingdings" pitchFamily="2" charset="2"/>
              </a:rPr>
              <a:t> (string)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chứa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khoảng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trắng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name;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“What's your name? ”;  </a:t>
            </a:r>
            <a:r>
              <a:rPr lang="en-US" b="1" dirty="0" err="1">
                <a:solidFill>
                  <a:srgbClr val="000099"/>
                </a:solidFill>
              </a:rPr>
              <a:t>getline</a:t>
            </a:r>
            <a:r>
              <a:rPr lang="en-US" b="1" dirty="0">
                <a:solidFill>
                  <a:srgbClr val="000099"/>
                </a:solidFill>
              </a:rPr>
              <a:t>(</a:t>
            </a:r>
            <a:r>
              <a:rPr lang="en-US" b="1" dirty="0" err="1">
                <a:solidFill>
                  <a:srgbClr val="000099"/>
                </a:solidFill>
              </a:rPr>
              <a:t>cin</a:t>
            </a:r>
            <a:r>
              <a:rPr lang="en-US" b="1" dirty="0">
                <a:solidFill>
                  <a:srgbClr val="000099"/>
                </a:solidFill>
              </a:rPr>
              <a:t>, name);</a:t>
            </a:r>
          </a:p>
          <a:p>
            <a:r>
              <a:rPr lang="en-US" b="1" dirty="0" err="1">
                <a:solidFill>
                  <a:srgbClr val="000099"/>
                </a:solidFill>
              </a:rPr>
              <a:t>fgets</a:t>
            </a:r>
            <a:r>
              <a:rPr lang="en-US" b="1" dirty="0">
                <a:solidFill>
                  <a:srgbClr val="000099"/>
                </a:solidFill>
              </a:rPr>
              <a:t>()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C </a:t>
            </a:r>
            <a:r>
              <a:rPr lang="en-US" dirty="0" err="1">
                <a:highlight>
                  <a:srgbClr val="FFFF00"/>
                </a:highlight>
              </a:rPr>
              <a:t>chuẩn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char</a:t>
            </a:r>
            <a:r>
              <a:rPr lang="en-US" dirty="0"/>
              <a:t> name</a:t>
            </a:r>
            <a:r>
              <a:rPr lang="en-US" dirty="0">
                <a:solidFill>
                  <a:srgbClr val="C00000"/>
                </a:solidFill>
              </a:rPr>
              <a:t>[20]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“What's your name? ”; </a:t>
            </a:r>
            <a:r>
              <a:rPr lang="en-US" b="1" dirty="0" err="1">
                <a:solidFill>
                  <a:srgbClr val="000099"/>
                </a:solidFill>
              </a:rPr>
              <a:t>fgets</a:t>
            </a:r>
            <a:r>
              <a:rPr lang="en-US" b="1" dirty="0">
                <a:solidFill>
                  <a:srgbClr val="000099"/>
                </a:solidFill>
              </a:rPr>
              <a:t> (name,20,</a:t>
            </a:r>
            <a:r>
              <a:rPr lang="en-US" b="1" dirty="0">
                <a:solidFill>
                  <a:srgbClr val="C00000"/>
                </a:solidFill>
              </a:rPr>
              <a:t>stdin</a:t>
            </a:r>
            <a:r>
              <a:rPr lang="en-US" b="1" dirty="0">
                <a:solidFill>
                  <a:srgbClr val="000099"/>
                </a:solidFill>
              </a:rPr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scanf () &amp; printf()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/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(...):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(…): in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scanf</a:t>
            </a:r>
            <a:r>
              <a:rPr lang="en-US" dirty="0"/>
              <a:t> (</a:t>
            </a:r>
            <a:r>
              <a:rPr lang="en-US" dirty="0" err="1">
                <a:solidFill>
                  <a:srgbClr val="006600"/>
                </a:solidFill>
              </a:rPr>
              <a:t>khuông_mẫu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biến1,</a:t>
            </a:r>
            <a:r>
              <a:rPr lang="en-US" b="1" dirty="0">
                <a:solidFill>
                  <a:srgbClr val="FF0000"/>
                </a:solidFill>
              </a:rPr>
              <a:t> &amp;</a:t>
            </a:r>
            <a:r>
              <a:rPr lang="en-US" dirty="0"/>
              <a:t>biến2,… 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dirty="0"/>
              <a:t> ( </a:t>
            </a:r>
            <a:r>
              <a:rPr lang="en-US" dirty="0" err="1">
                <a:solidFill>
                  <a:srgbClr val="006600"/>
                </a:solidFill>
              </a:rPr>
              <a:t>khuông_mẫu</a:t>
            </a:r>
            <a:r>
              <a:rPr lang="en-US" dirty="0"/>
              <a:t>, biến1, biến2,… );</a:t>
            </a:r>
          </a:p>
          <a:p>
            <a:pPr>
              <a:buNone/>
            </a:pPr>
            <a:endParaRPr lang="en-US" b="1" dirty="0">
              <a:solidFill>
                <a:srgbClr val="000099"/>
              </a:solidFill>
            </a:endParaRPr>
          </a:p>
          <a:p>
            <a:pPr>
              <a:buNone/>
            </a:pP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00"/>
                </a:solidFill>
              </a:rPr>
              <a:t>Khuông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mẫu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() &amp;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  </a:t>
            </a:r>
            <a:r>
              <a:rPr lang="en-US" b="1" dirty="0">
                <a:solidFill>
                  <a:srgbClr val="0066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>
                <a:solidFill>
                  <a:srgbClr val="006600"/>
                </a:solidFill>
              </a:rPr>
              <a:t>[</a:t>
            </a:r>
            <a:r>
              <a:rPr lang="en-US" b="1" i="1" dirty="0"/>
              <a:t>options</a:t>
            </a:r>
            <a:r>
              <a:rPr lang="en-US" b="1" dirty="0">
                <a:solidFill>
                  <a:srgbClr val="006600"/>
                </a:solidFill>
              </a:rPr>
              <a:t>] </a:t>
            </a:r>
            <a:r>
              <a:rPr lang="en-US" b="1" i="1" dirty="0"/>
              <a:t>specifier</a:t>
            </a:r>
            <a:r>
              <a:rPr lang="en-US" b="1" dirty="0">
                <a:solidFill>
                  <a:srgbClr val="006600"/>
                </a:solidFill>
              </a:rPr>
              <a:t>”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chuổi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</a:t>
            </a:r>
            <a:r>
              <a:rPr lang="en-US" dirty="0" err="1"/>
              <a:t>scanf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printf</a:t>
            </a:r>
            <a:r>
              <a:rPr lang="en-US" dirty="0"/>
              <a:t>),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specifier</a:t>
            </a:r>
            <a:r>
              <a:rPr lang="en-US" dirty="0"/>
              <a:t>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914400" lvl="1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:số </a:t>
            </a:r>
            <a:r>
              <a:rPr lang="en-US" dirty="0" err="1"/>
              <a:t>nguyên</a:t>
            </a:r>
            <a:r>
              <a:rPr lang="en-US" dirty="0"/>
              <a:t>(char, int, long),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dirty="0"/>
              <a:t>:số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(unsigned)</a:t>
            </a:r>
          </a:p>
          <a:p>
            <a:pPr marL="914400" lvl="1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(HEX),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(octa),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(float),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/>
              <a:t>char), 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>
                <a:sym typeface="Wingdings" pitchFamily="2" charset="2"/>
              </a:rPr>
              <a:t>(c-string)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ld</a:t>
            </a:r>
            <a:r>
              <a:rPr lang="en-US" dirty="0"/>
              <a:t>(long int)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options</a:t>
            </a:r>
            <a:r>
              <a:rPr lang="en-US" dirty="0"/>
              <a:t>:</a:t>
            </a:r>
          </a:p>
          <a:p>
            <a:pPr marL="914400" lvl="1" indent="-514350">
              <a:buNone/>
            </a:pPr>
            <a:r>
              <a:rPr lang="en-US" b="1" dirty="0">
                <a:solidFill>
                  <a:srgbClr val="000099"/>
                </a:solidFill>
              </a:rPr>
              <a:t>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=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m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  <a:endParaRPr lang="en-US" b="1" dirty="0"/>
          </a:p>
          <a:p>
            <a:pPr marL="914400" lvl="1" indent="-514350">
              <a:buNone/>
            </a:pPr>
            <a:r>
              <a:rPr lang="en-US" b="1" dirty="0" err="1">
                <a:solidFill>
                  <a:srgbClr val="000099"/>
                </a:solidFill>
              </a:rPr>
              <a:t>m.n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m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pPr marL="914400" lvl="1" indent="-514350">
              <a:buNone/>
            </a:pPr>
            <a:r>
              <a:rPr lang="en-US" b="1" dirty="0">
                <a:solidFill>
                  <a:srgbClr val="000099"/>
                </a:solidFill>
              </a:rPr>
              <a:t>-m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m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514350" indent="-51435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Dịch và chạy chương trình từ </a:t>
            </a:r>
            <a:r>
              <a:rPr lang="en-US">
                <a:solidFill>
                  <a:srgbClr val="FF0000"/>
                </a:solidFill>
              </a:rPr>
              <a:t>Dev-C++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r>
              <a:rPr lang="en-US" u="sng" dirty="0" err="1"/>
              <a:t>Mở</a:t>
            </a:r>
            <a:r>
              <a:rPr lang="en-US" u="sng" dirty="0"/>
              <a:t> </a:t>
            </a:r>
            <a:r>
              <a:rPr lang="en-US" u="sng" dirty="0" err="1"/>
              <a:t>chương</a:t>
            </a:r>
            <a:r>
              <a:rPr lang="en-US" u="sng" dirty="0"/>
              <a:t> </a:t>
            </a:r>
            <a:r>
              <a:rPr lang="en-US" u="sng" dirty="0" err="1"/>
              <a:t>trình</a:t>
            </a:r>
            <a:r>
              <a:rPr lang="en-US" dirty="0"/>
              <a:t>: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</a:rPr>
              <a:t>File</a:t>
            </a:r>
            <a:r>
              <a:rPr lang="en-US" sz="2400" dirty="0"/>
              <a:t>].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Chọn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</a:rPr>
              <a:t>Open..</a:t>
            </a:r>
            <a:r>
              <a:rPr lang="en-US" sz="2400" dirty="0"/>
              <a:t>]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Chọn</a:t>
            </a:r>
            <a:r>
              <a:rPr lang="en-US" sz="2400" dirty="0"/>
              <a:t> file </a:t>
            </a:r>
            <a:r>
              <a:rPr lang="en-US" sz="2400" b="1" dirty="0"/>
              <a:t>.</a:t>
            </a:r>
            <a:r>
              <a:rPr lang="en-US" sz="2400" b="1" dirty="0" err="1"/>
              <a:t>cpp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endParaRPr lang="en-US" sz="2400" dirty="0"/>
          </a:p>
          <a:p>
            <a:r>
              <a:rPr lang="en-US" sz="2400" u="sng" dirty="0" err="1"/>
              <a:t>Chạy</a:t>
            </a:r>
            <a:r>
              <a:rPr lang="en-US" sz="2400" u="sng" dirty="0"/>
              <a:t> </a:t>
            </a:r>
            <a:r>
              <a:rPr lang="en-US" sz="2400" u="sng" dirty="0" err="1"/>
              <a:t>chương</a:t>
            </a:r>
            <a:r>
              <a:rPr lang="en-US" sz="2400" u="sng" dirty="0"/>
              <a:t> </a:t>
            </a:r>
            <a:r>
              <a:rPr lang="en-US" sz="2400" u="sng" dirty="0" err="1"/>
              <a:t>trình</a:t>
            </a:r>
            <a:r>
              <a:rPr lang="en-US" sz="2400" dirty="0"/>
              <a:t>: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</a:rPr>
              <a:t>Execute</a:t>
            </a:r>
            <a:r>
              <a:rPr lang="en-US" sz="2400" dirty="0"/>
              <a:t>].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Chọn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</a:rPr>
              <a:t>Compile</a:t>
            </a:r>
            <a:r>
              <a:rPr lang="en-US" sz="2400" dirty="0"/>
              <a:t>]. Dev-C++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Vd1.cpp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.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hiễn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ở </a:t>
            </a:r>
            <a:r>
              <a:rPr lang="en-US" sz="2400" dirty="0" err="1"/>
              <a:t>thẻ</a:t>
            </a:r>
            <a:r>
              <a:rPr lang="en-US" sz="2400" dirty="0"/>
              <a:t> Compiler.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Chọn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</a:rPr>
              <a:t>Run</a:t>
            </a:r>
            <a:r>
              <a:rPr lang="en-US" sz="2400" dirty="0"/>
              <a:t>]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.</a:t>
            </a:r>
          </a:p>
          <a:p>
            <a:pPr marL="514350" indent="-457200"/>
            <a:r>
              <a:rPr lang="en-US" sz="2400" u="sng" dirty="0"/>
              <a:t>Debug </a:t>
            </a:r>
            <a:r>
              <a:rPr lang="en-US" sz="2400" u="sng" dirty="0" err="1"/>
              <a:t>chương</a:t>
            </a:r>
            <a:r>
              <a:rPr lang="en-US" sz="2400" u="sng" dirty="0"/>
              <a:t> </a:t>
            </a:r>
            <a:r>
              <a:rPr lang="en-US" sz="2400" u="sng" dirty="0" err="1"/>
              <a:t>trình</a:t>
            </a:r>
            <a:r>
              <a:rPr lang="en-US" sz="2400" dirty="0"/>
              <a:t>: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debug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F4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click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Compile, </a:t>
            </a:r>
            <a:r>
              <a:rPr lang="en-US" sz="2400" dirty="0" err="1"/>
              <a:t>ấn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F5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Chọn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Watch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dõi</a:t>
            </a:r>
            <a:r>
              <a:rPr lang="en-US" sz="2400" dirty="0"/>
              <a:t>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 err="1"/>
              <a:t>Ấn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sz="2400" dirty="0"/>
              <a:t>] </a:t>
            </a:r>
            <a:r>
              <a:rPr lang="en-US" sz="2400" dirty="0" err="1"/>
              <a:t>hoặc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line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]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scanf() và printf(): ví dụ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int n;  scanf (</a:t>
            </a:r>
            <a:r>
              <a:rPr lang="en-US">
                <a:solidFill>
                  <a:srgbClr val="006600"/>
                </a:solidFill>
              </a:rPr>
              <a:t>“%d”</a:t>
            </a:r>
            <a:r>
              <a:rPr lang="en-US"/>
              <a:t>,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&amp;</a:t>
            </a:r>
            <a:r>
              <a:rPr lang="en-US"/>
              <a:t>n);</a:t>
            </a:r>
          </a:p>
          <a:p>
            <a:pPr>
              <a:buNone/>
            </a:pPr>
            <a:r>
              <a:rPr lang="en-US"/>
              <a:t>float a; scanf (</a:t>
            </a:r>
            <a:r>
              <a:rPr lang="en-US">
                <a:solidFill>
                  <a:srgbClr val="006600"/>
                </a:solidFill>
              </a:rPr>
              <a:t>“%f”</a:t>
            </a:r>
            <a:r>
              <a:rPr lang="en-US"/>
              <a:t>,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&amp;</a:t>
            </a:r>
            <a:r>
              <a:rPr lang="en-US"/>
              <a:t>a);</a:t>
            </a: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char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/>
              <a:t>str[</a:t>
            </a:r>
            <a:r>
              <a:rPr lang="en-US">
                <a:solidFill>
                  <a:srgbClr val="FF0000"/>
                </a:solidFill>
              </a:rPr>
              <a:t>20</a:t>
            </a:r>
            <a:r>
              <a:rPr lang="en-US"/>
              <a:t>];  scanf (</a:t>
            </a:r>
            <a:r>
              <a:rPr lang="en-US">
                <a:solidFill>
                  <a:srgbClr val="006600"/>
                </a:solidFill>
              </a:rPr>
              <a:t>“%s”, </a:t>
            </a:r>
            <a:r>
              <a:rPr lang="en-US"/>
              <a:t>str);</a:t>
            </a:r>
          </a:p>
          <a:p>
            <a:pPr>
              <a:buNone/>
            </a:pPr>
            <a:r>
              <a:rPr lang="en-US"/>
              <a:t>printf (</a:t>
            </a:r>
            <a:r>
              <a:rPr lang="en-US">
                <a:solidFill>
                  <a:srgbClr val="006600"/>
                </a:solidFill>
              </a:rPr>
              <a:t>"Characters: %c %c \n"</a:t>
            </a:r>
            <a:r>
              <a:rPr lang="en-US"/>
              <a:t>, 'a', 65); </a:t>
            </a:r>
          </a:p>
          <a:p>
            <a:pPr>
              <a:buNone/>
            </a:pPr>
            <a:r>
              <a:rPr lang="en-US"/>
              <a:t>printf (</a:t>
            </a:r>
            <a:r>
              <a:rPr lang="en-US">
                <a:solidFill>
                  <a:srgbClr val="006600"/>
                </a:solidFill>
              </a:rPr>
              <a:t>"Decimals: %d %ld\n"</a:t>
            </a:r>
            <a:r>
              <a:rPr lang="en-US"/>
              <a:t>, 1977, 650000L); </a:t>
            </a:r>
          </a:p>
          <a:p>
            <a:pPr>
              <a:buNone/>
            </a:pPr>
            <a:r>
              <a:rPr lang="en-US"/>
              <a:t>printf (</a:t>
            </a:r>
            <a:r>
              <a:rPr lang="en-US">
                <a:solidFill>
                  <a:srgbClr val="006600"/>
                </a:solidFill>
              </a:rPr>
              <a:t>"Preceding with blanks: %10d \n"</a:t>
            </a:r>
            <a:r>
              <a:rPr lang="en-US"/>
              <a:t>, 1977); </a:t>
            </a:r>
          </a:p>
          <a:p>
            <a:pPr>
              <a:buNone/>
            </a:pPr>
            <a:r>
              <a:rPr lang="en-US"/>
              <a:t>printf (</a:t>
            </a:r>
            <a:r>
              <a:rPr lang="en-US">
                <a:solidFill>
                  <a:srgbClr val="006600"/>
                </a:solidFill>
              </a:rPr>
              <a:t>"Preceding with zeros: %010d \n"</a:t>
            </a:r>
            <a:r>
              <a:rPr lang="en-US"/>
              <a:t>, 1977); </a:t>
            </a:r>
          </a:p>
          <a:p>
            <a:pPr>
              <a:buNone/>
            </a:pPr>
            <a:r>
              <a:rPr lang="en-US"/>
              <a:t>printf (</a:t>
            </a:r>
            <a:r>
              <a:rPr lang="en-US">
                <a:solidFill>
                  <a:srgbClr val="006600"/>
                </a:solidFill>
              </a:rPr>
              <a:t>“Different radices: %d %x %o \n"</a:t>
            </a:r>
            <a:r>
              <a:rPr lang="en-US"/>
              <a:t>, 100, 100, 100); </a:t>
            </a:r>
          </a:p>
          <a:p>
            <a:pPr>
              <a:buNone/>
            </a:pPr>
            <a:r>
              <a:rPr lang="en-US"/>
              <a:t>printf (</a:t>
            </a:r>
            <a:r>
              <a:rPr lang="en-US">
                <a:solidFill>
                  <a:srgbClr val="006600"/>
                </a:solidFill>
              </a:rPr>
              <a:t>"floats: %4.2f \n"</a:t>
            </a:r>
            <a:r>
              <a:rPr lang="en-US"/>
              <a:t>, 3.1416);</a:t>
            </a:r>
          </a:p>
          <a:p>
            <a:pPr>
              <a:buNone/>
            </a:pPr>
            <a:r>
              <a:rPr lang="en-US"/>
              <a:t>printf("\n%-3d %-10s %-4.2f ", 1, “Nguyen", 8.5);  </a:t>
            </a:r>
          </a:p>
          <a:p>
            <a:pPr>
              <a:buNone/>
            </a:pPr>
            <a:r>
              <a:rPr lang="en-US"/>
              <a:t>printf("\n%-3d %-10s %-4.2f ", 2, “Tran", 6.75);</a:t>
            </a:r>
          </a:p>
          <a:p>
            <a:pPr>
              <a:buNone/>
            </a:pPr>
            <a:endParaRPr lang="en-US" b="1">
              <a:solidFill>
                <a:srgbClr val="000099"/>
              </a:solidFill>
            </a:endParaRPr>
          </a:p>
          <a:p>
            <a:pPr>
              <a:buNone/>
            </a:pPr>
            <a:endParaRPr lang="en-US" b="1">
              <a:solidFill>
                <a:srgbClr val="00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. In ra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a,b,c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2. In ra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delta = b</a:t>
            </a:r>
            <a:r>
              <a:rPr lang="en-US" baseline="30000" dirty="0"/>
              <a:t>2</a:t>
            </a:r>
            <a:r>
              <a:rPr lang="en-US" dirty="0"/>
              <a:t> – 4ac.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m </a:t>
            </a:r>
            <a:r>
              <a:rPr lang="en-US" dirty="0" err="1"/>
              <a:t>và</a:t>
            </a:r>
            <a:r>
              <a:rPr lang="en-US" dirty="0"/>
              <a:t> n,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in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 &lt; 32,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in ra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3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a,b,c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in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pPr marL="514350" indent="-514350">
              <a:buNone/>
            </a:pPr>
            <a:r>
              <a:rPr lang="en-US" dirty="0"/>
              <a:t>	(</a:t>
            </a:r>
            <a:r>
              <a:rPr lang="en-US" dirty="0" err="1"/>
              <a:t>Nếu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c </a:t>
            </a:r>
            <a:r>
              <a:rPr lang="en-US" dirty="0" err="1"/>
              <a:t>thì</a:t>
            </a:r>
            <a:r>
              <a:rPr lang="en-US" dirty="0"/>
              <a:t> a ≤ b ≤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4C2031-C1A4-44B2-89B5-58D267101347}" type="slidenum">
              <a:rPr lang="en-US"/>
              <a:pPr/>
              <a:t>32</a:t>
            </a:fld>
            <a:endParaRPr lang="en-US"/>
          </a:p>
        </p:txBody>
      </p:sp>
      <p:pic>
        <p:nvPicPr>
          <p:cNvPr id="14339" name="Picture 3" descr="C:\Users\anh_hao\AppData\Local\Microsoft\Windows\INetCache\IE\7GJTQK6Z\large-Emoticons-Question-face-66.6-11146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4013" y="2012950"/>
            <a:ext cx="3321050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biến, hằng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Cấu trúc lưu trữ dữ liệu cơ bản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C2187-6570-4E2B-998D-34F0C44962F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008530-8538-4639-999D-84E2E12D13E5}" type="slidenum">
              <a:rPr lang="en-US"/>
              <a:pPr/>
              <a:t>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Biến của chương trình (variables)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u="sng" dirty="0" err="1"/>
              <a:t>có</a:t>
            </a:r>
            <a:r>
              <a:rPr lang="en-US" u="sng" dirty="0"/>
              <a:t> </a:t>
            </a:r>
            <a:r>
              <a:rPr lang="en-US" u="sng" dirty="0" err="1"/>
              <a:t>địa</a:t>
            </a:r>
            <a:r>
              <a:rPr lang="en-US" u="sng" dirty="0"/>
              <a:t> </a:t>
            </a:r>
            <a:r>
              <a:rPr lang="en-US" u="sng" dirty="0" err="1"/>
              <a:t>chỉ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533400" indent="-533400" eaLnBrk="1" hangingPunct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tên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kiểu</a:t>
            </a: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dirty="0"/>
              <a:t>.</a:t>
            </a:r>
          </a:p>
          <a:p>
            <a:pPr marL="533400" indent="-533400" eaLnBrk="1" hangingPunct="1"/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</a:t>
            </a:r>
          </a:p>
          <a:p>
            <a:pPr marL="533400" indent="-533400" eaLnBrk="1" hangingPunct="1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int x;</a:t>
            </a:r>
            <a:r>
              <a:rPr lang="en-US" dirty="0"/>
              <a:t>	</a:t>
            </a:r>
            <a:r>
              <a:rPr lang="en-US" dirty="0">
                <a:solidFill>
                  <a:srgbClr val="3366CC"/>
                </a:solidFill>
              </a:rPr>
              <a:t>// </a:t>
            </a:r>
            <a:r>
              <a:rPr lang="en-US" dirty="0" err="1">
                <a:solidFill>
                  <a:srgbClr val="3366CC"/>
                </a:solidFill>
              </a:rPr>
              <a:t>biến</a:t>
            </a:r>
            <a:r>
              <a:rPr lang="en-US" dirty="0">
                <a:solidFill>
                  <a:srgbClr val="3366CC"/>
                </a:solidFill>
              </a:rPr>
              <a:t> x, </a:t>
            </a:r>
            <a:r>
              <a:rPr lang="en-US" dirty="0" err="1">
                <a:solidFill>
                  <a:srgbClr val="3366CC"/>
                </a:solidFill>
              </a:rPr>
              <a:t>có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kiểu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số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nguyên</a:t>
            </a:r>
            <a:endParaRPr lang="en-US" dirty="0">
              <a:solidFill>
                <a:srgbClr val="3366CC"/>
              </a:solidFill>
            </a:endParaRPr>
          </a:p>
          <a:p>
            <a:pPr marL="533400" indent="-533400" eaLnBrk="1" hangingPunct="1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unsigned int y; </a:t>
            </a:r>
            <a:r>
              <a:rPr lang="en-US" dirty="0">
                <a:solidFill>
                  <a:srgbClr val="3366CC"/>
                </a:solidFill>
              </a:rPr>
              <a:t>// </a:t>
            </a:r>
            <a:r>
              <a:rPr lang="en-US" dirty="0" err="1">
                <a:solidFill>
                  <a:srgbClr val="3366CC"/>
                </a:solidFill>
              </a:rPr>
              <a:t>biến</a:t>
            </a:r>
            <a:r>
              <a:rPr lang="en-US" dirty="0">
                <a:solidFill>
                  <a:srgbClr val="3366CC"/>
                </a:solidFill>
              </a:rPr>
              <a:t> y </a:t>
            </a:r>
            <a:r>
              <a:rPr lang="en-US" dirty="0" err="1">
                <a:solidFill>
                  <a:srgbClr val="3366CC"/>
                </a:solidFill>
              </a:rPr>
              <a:t>kiểu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số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nguyên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không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âm</a:t>
            </a:r>
            <a:endParaRPr lang="en-US" dirty="0">
              <a:solidFill>
                <a:srgbClr val="3366CC"/>
              </a:solidFill>
            </a:endParaRPr>
          </a:p>
          <a:p>
            <a:pPr marL="533400" indent="-533400" eaLnBrk="1" hangingPunct="1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char </a:t>
            </a:r>
            <a:r>
              <a:rPr lang="en-US" b="1" dirty="0" err="1">
                <a:solidFill>
                  <a:srgbClr val="FF0000"/>
                </a:solidFill>
              </a:rPr>
              <a:t>a,b,c</a:t>
            </a:r>
            <a:r>
              <a:rPr lang="en-US" b="1" dirty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3366CC"/>
                </a:solidFill>
              </a:rPr>
              <a:t>// 3 </a:t>
            </a:r>
            <a:r>
              <a:rPr lang="en-US" dirty="0" err="1">
                <a:solidFill>
                  <a:srgbClr val="3366CC"/>
                </a:solidFill>
              </a:rPr>
              <a:t>ký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tự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a,b,c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mỗi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ký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tự</a:t>
            </a:r>
            <a:r>
              <a:rPr lang="en-US" dirty="0">
                <a:solidFill>
                  <a:srgbClr val="3366CC"/>
                </a:solidFill>
              </a:rPr>
              <a:t> 1 byte</a:t>
            </a:r>
          </a:p>
          <a:p>
            <a:pPr marL="533400" indent="-533400" eaLnBrk="1" hangingPunct="1"/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  <a:p>
            <a:pPr marL="533400" indent="-533400" eaLnBrk="1" hangingPunct="1">
              <a:buNone/>
            </a:pPr>
            <a:r>
              <a:rPr lang="en-US" b="1" dirty="0">
                <a:solidFill>
                  <a:srgbClr val="FF0000"/>
                </a:solidFill>
              </a:rPr>
              <a:t>	int x = 10; </a:t>
            </a:r>
            <a:r>
              <a:rPr lang="en-US" dirty="0">
                <a:solidFill>
                  <a:srgbClr val="3366CC"/>
                </a:solidFill>
              </a:rPr>
              <a:t>// </a:t>
            </a:r>
            <a:r>
              <a:rPr lang="en-US" dirty="0" err="1">
                <a:solidFill>
                  <a:srgbClr val="3366CC"/>
                </a:solidFill>
              </a:rPr>
              <a:t>vừa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khai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báo</a:t>
            </a:r>
            <a:r>
              <a:rPr lang="en-US" dirty="0">
                <a:solidFill>
                  <a:srgbClr val="3366CC"/>
                </a:solidFill>
              </a:rPr>
              <a:t>, </a:t>
            </a:r>
            <a:r>
              <a:rPr lang="en-US" dirty="0" err="1">
                <a:solidFill>
                  <a:srgbClr val="3366CC"/>
                </a:solidFill>
              </a:rPr>
              <a:t>vừa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gán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giá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trị</a:t>
            </a:r>
            <a:endParaRPr lang="en-US" dirty="0">
              <a:solidFill>
                <a:srgbClr val="3366CC"/>
              </a:solidFill>
            </a:endParaRPr>
          </a:p>
          <a:p>
            <a:pPr marL="533400" indent="-533400" eaLnBrk="1" hangingPunct="1">
              <a:buNone/>
            </a:pPr>
            <a:r>
              <a:rPr lang="en-US" dirty="0">
                <a:solidFill>
                  <a:srgbClr val="3366CC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int a(1), b(2), c(3);</a:t>
            </a:r>
            <a:r>
              <a:rPr lang="en-US" dirty="0">
                <a:solidFill>
                  <a:srgbClr val="3366CC"/>
                </a:solidFill>
              </a:rPr>
              <a:t>  // a = 1, b =2, c =3; </a:t>
            </a:r>
            <a:r>
              <a:rPr lang="en-US" dirty="0" err="1">
                <a:solidFill>
                  <a:srgbClr val="3366CC"/>
                </a:solidFill>
              </a:rPr>
              <a:t>dùng</a:t>
            </a:r>
            <a:r>
              <a:rPr lang="en-US" dirty="0">
                <a:solidFill>
                  <a:srgbClr val="3366CC"/>
                </a:solidFill>
              </a:rPr>
              <a:t> </a:t>
            </a:r>
            <a:r>
              <a:rPr lang="en-US" dirty="0" err="1">
                <a:solidFill>
                  <a:srgbClr val="3366CC"/>
                </a:solidFill>
              </a:rPr>
              <a:t>trong</a:t>
            </a:r>
            <a:r>
              <a:rPr lang="en-US" dirty="0">
                <a:solidFill>
                  <a:srgbClr val="3366CC"/>
                </a:solidFill>
              </a:rPr>
              <a:t> C++</a:t>
            </a:r>
          </a:p>
          <a:p>
            <a:pPr marL="533400" indent="-533400" eaLnBrk="1" hangingPunct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008530-8538-4639-999D-84E2E12D13E5}" type="slidenum">
              <a:rPr lang="en-US"/>
              <a:pPr/>
              <a:t>6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533400" indent="-533400" eaLnBrk="1" hangingPunct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280" y="571480"/>
          <a:ext cx="8715440" cy="566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93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Tên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Mô</a:t>
                      </a:r>
                      <a:r>
                        <a:rPr lang="en-US" sz="2400" baseline="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tả</a:t>
                      </a:r>
                      <a:endParaRPr lang="en-US" sz="240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Bytes</a:t>
                      </a:r>
                      <a:endParaRPr lang="en-US" sz="240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Miền</a:t>
                      </a:r>
                      <a:r>
                        <a:rPr lang="en-US" sz="2400" baseline="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g</a:t>
                      </a:r>
                      <a:r>
                        <a:rPr lang="en-US" sz="240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iá</a:t>
                      </a:r>
                      <a:r>
                        <a:rPr lang="en-US" sz="2400" baseline="0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trị</a:t>
                      </a:r>
                      <a:endParaRPr lang="en-US" sz="2400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r>
                        <a:rPr lang="en-US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Ký</a:t>
                      </a:r>
                      <a:r>
                        <a:rPr lang="en-US" sz="2400" baseline="0"/>
                        <a:t> tự /số nguyên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signed: [-128: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127</a:t>
                      </a:r>
                      <a:r>
                        <a:rPr lang="en-US" sz="2400" dirty="0"/>
                        <a:t>]</a:t>
                      </a:r>
                    </a:p>
                    <a:p>
                      <a:r>
                        <a:rPr lang="en-US" sz="2400" baseline="0" dirty="0"/>
                        <a:t>unsigned : [0: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255</a:t>
                      </a:r>
                      <a:r>
                        <a:rPr lang="en-US" sz="2400" baseline="0" dirty="0"/>
                        <a:t>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935">
                <a:tc>
                  <a:txBody>
                    <a:bodyPr/>
                    <a:lstStyle/>
                    <a:p>
                      <a:r>
                        <a:rPr lang="en-US" sz="2400" dirty="0"/>
                        <a:t>short int (shot)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Số nguyên (vừa)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signed: [</a:t>
                      </a:r>
                      <a:r>
                        <a:rPr lang="en-US" sz="2400" dirty="0"/>
                        <a:t>-32768: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32767</a:t>
                      </a:r>
                      <a:r>
                        <a:rPr lang="en-US" sz="2400" dirty="0"/>
                        <a:t>]</a:t>
                      </a:r>
                    </a:p>
                    <a:p>
                      <a:r>
                        <a:rPr lang="en-US" sz="2400" baseline="0" dirty="0"/>
                        <a:t>unsigned:  [</a:t>
                      </a:r>
                      <a:r>
                        <a:rPr lang="en-US" sz="2400" dirty="0"/>
                        <a:t>0: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65536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int, long  int 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Số nguyên</a:t>
                      </a:r>
                      <a:r>
                        <a:rPr lang="en-US" sz="2400" baseline="0"/>
                        <a:t> (lớn)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signed: +/- 2 147483647  unsigned:  4 294967295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935">
                <a:tc>
                  <a:txBody>
                    <a:bodyPr/>
                    <a:lstStyle/>
                    <a:p>
                      <a:r>
                        <a:rPr lang="en-US" sz="2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Luận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lý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99"/>
                          </a:solidFill>
                        </a:rPr>
                        <a:t>True</a:t>
                      </a:r>
                      <a:r>
                        <a:rPr lang="en-US" sz="2400" dirty="0"/>
                        <a:t> (1) / </a:t>
                      </a:r>
                      <a:r>
                        <a:rPr lang="en-US" sz="2400" dirty="0">
                          <a:solidFill>
                            <a:srgbClr val="000099"/>
                          </a:solidFill>
                        </a:rPr>
                        <a:t>False</a:t>
                      </a:r>
                      <a:r>
                        <a:rPr lang="en-US" sz="2400" dirty="0"/>
                        <a:t>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935">
                <a:tc>
                  <a:txBody>
                    <a:bodyPr/>
                    <a:lstStyle/>
                    <a:p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Số</a:t>
                      </a:r>
                      <a:r>
                        <a:rPr lang="en-US" sz="2400" baseline="0"/>
                        <a:t> thực (ngắn)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+/- 3.4 </a:t>
                      </a:r>
                      <a:r>
                        <a:rPr lang="en-US" sz="2400" b="1" dirty="0"/>
                        <a:t>e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30000" dirty="0"/>
                        <a:t>+/- 38  </a:t>
                      </a:r>
                      <a:r>
                        <a:rPr lang="en-US" sz="2400" dirty="0"/>
                        <a:t>(~7 </a:t>
                      </a:r>
                      <a:r>
                        <a:rPr lang="en-US" sz="2400" dirty="0" err="1"/>
                        <a:t>ký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số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double,  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Số thực</a:t>
                      </a:r>
                      <a:r>
                        <a:rPr lang="en-US" sz="2400" baseline="0"/>
                        <a:t> (dài)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+/- 1.7 </a:t>
                      </a:r>
                      <a:r>
                        <a:rPr lang="en-US" sz="2400" b="1" dirty="0"/>
                        <a:t>e </a:t>
                      </a:r>
                      <a:r>
                        <a:rPr lang="en-US" sz="2400" b="1" baseline="30000" dirty="0"/>
                        <a:t>+/- 308   </a:t>
                      </a:r>
                      <a:r>
                        <a:rPr lang="en-US" sz="2400" dirty="0"/>
                        <a:t>(~15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ký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số</a:t>
                      </a:r>
                      <a:r>
                        <a:rPr lang="en-US" sz="2400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935">
                <a:tc>
                  <a:txBody>
                    <a:bodyPr/>
                    <a:lstStyle/>
                    <a:p>
                      <a:r>
                        <a:rPr lang="en-US" sz="2400"/>
                        <a:t>wchar_t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Ký</a:t>
                      </a:r>
                      <a:r>
                        <a:rPr lang="en-US" sz="2400" baseline="0"/>
                        <a:t> tự rộng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2/</a:t>
                      </a:r>
                      <a:r>
                        <a:rPr lang="en-US" sz="2400" b="1" baseline="0"/>
                        <a:t>4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ký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tự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đặt tên (biến, hằng,hàm,…)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chữ</a:t>
            </a:r>
            <a:r>
              <a:rPr lang="en-US" sz="3200" dirty="0"/>
              <a:t> IN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chữ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C++ </a:t>
            </a:r>
            <a:r>
              <a:rPr lang="en-US" sz="3200" u="sng" dirty="0" err="1"/>
              <a:t>phân</a:t>
            </a:r>
            <a:r>
              <a:rPr lang="en-US" sz="3200" u="sng" dirty="0"/>
              <a:t> </a:t>
            </a:r>
            <a:r>
              <a:rPr lang="en-US" sz="3200" u="sng" dirty="0" err="1"/>
              <a:t>biệt</a:t>
            </a:r>
            <a:r>
              <a:rPr lang="en-US" sz="3200" dirty="0"/>
              <a:t>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X ≠ x, </a:t>
            </a:r>
            <a:r>
              <a:rPr lang="en-US" b="1" dirty="0" err="1">
                <a:solidFill>
                  <a:srgbClr val="FF0000"/>
                </a:solidFill>
              </a:rPr>
              <a:t>cBuf</a:t>
            </a:r>
            <a:r>
              <a:rPr lang="en-US" b="1" dirty="0">
                <a:solidFill>
                  <a:srgbClr val="FF0000"/>
                </a:solidFill>
              </a:rPr>
              <a:t> ≠ </a:t>
            </a:r>
            <a:r>
              <a:rPr lang="en-US" b="1" dirty="0" err="1">
                <a:solidFill>
                  <a:srgbClr val="FF0000"/>
                </a:solidFill>
              </a:rPr>
              <a:t>cbuf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vA</a:t>
            </a:r>
            <a:r>
              <a:rPr lang="en-US" b="1" dirty="0">
                <a:solidFill>
                  <a:srgbClr val="FF0000"/>
                </a:solidFill>
              </a:rPr>
              <a:t> ≠ </a:t>
            </a:r>
            <a:r>
              <a:rPr lang="en-US" b="1" dirty="0" err="1">
                <a:solidFill>
                  <a:srgbClr val="FF0000"/>
                </a:solidFill>
              </a:rPr>
              <a:t>va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u="sng" dirty="0" err="1"/>
              <a:t>chữ</a:t>
            </a:r>
            <a:r>
              <a:rPr lang="en-US" sz="3200" dirty="0"/>
              <a:t>(</a:t>
            </a:r>
            <a:r>
              <a:rPr lang="en-US" sz="3200" dirty="0" err="1"/>
              <a:t>a,b,c</a:t>
            </a:r>
            <a:r>
              <a:rPr lang="en-US" sz="3200" dirty="0"/>
              <a:t>..), </a:t>
            </a:r>
            <a:r>
              <a:rPr lang="en-US" sz="3200" u="sng" dirty="0" err="1"/>
              <a:t>số</a:t>
            </a:r>
            <a:r>
              <a:rPr lang="en-US" sz="3200" dirty="0"/>
              <a:t>(1,2,3,...), </a:t>
            </a:r>
            <a:r>
              <a:rPr lang="en-US" sz="3200" dirty="0" err="1"/>
              <a:t>dấu</a:t>
            </a:r>
            <a:r>
              <a:rPr lang="en-US" sz="3200" dirty="0"/>
              <a:t> ‘_’ </a:t>
            </a:r>
            <a:r>
              <a:rPr lang="en-US" sz="3200" dirty="0" err="1"/>
              <a:t>và</a:t>
            </a:r>
            <a:r>
              <a:rPr lang="en-US" sz="3200" dirty="0"/>
              <a:t>‘$’.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a,B,c</a:t>
            </a:r>
            <a:r>
              <a:rPr lang="en-US" dirty="0"/>
              <a:t>,.. </a:t>
            </a:r>
            <a:r>
              <a:rPr lang="en-US" dirty="0" err="1"/>
              <a:t>hoặc</a:t>
            </a:r>
            <a:r>
              <a:rPr lang="en-US" dirty="0"/>
              <a:t> ‘_’.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int var1, _var, </a:t>
            </a:r>
            <a:r>
              <a:rPr lang="en-US" dirty="0" err="1">
                <a:solidFill>
                  <a:srgbClr val="000099"/>
                </a:solidFill>
              </a:rPr>
              <a:t>array_id</a:t>
            </a:r>
            <a:r>
              <a:rPr lang="en-US" dirty="0">
                <a:solidFill>
                  <a:srgbClr val="000099"/>
                </a:solidFill>
              </a:rPr>
              <a:t>, amount$,</a:t>
            </a:r>
            <a:r>
              <a:rPr lang="en-US" dirty="0"/>
              <a:t> </a:t>
            </a:r>
            <a:r>
              <a:rPr lang="en-US" strike="sngStrike" dirty="0">
                <a:solidFill>
                  <a:srgbClr val="FF0000"/>
                </a:solidFill>
              </a:rPr>
              <a:t>1best</a:t>
            </a:r>
            <a:r>
              <a:rPr lang="en-US" dirty="0"/>
              <a:t>,...</a:t>
            </a:r>
          </a:p>
          <a:p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trùng</a:t>
            </a:r>
            <a:r>
              <a:rPr lang="en-US" sz="3200" dirty="0"/>
              <a:t> </a:t>
            </a:r>
            <a:r>
              <a:rPr lang="en-US" sz="3200" u="sng" dirty="0" err="1"/>
              <a:t>từ</a:t>
            </a:r>
            <a:r>
              <a:rPr lang="en-US" sz="3200" u="sng" dirty="0"/>
              <a:t> </a:t>
            </a:r>
            <a:r>
              <a:rPr lang="en-US" sz="3200" u="sng" dirty="0" err="1"/>
              <a:t>khóa</a:t>
            </a:r>
            <a:r>
              <a:rPr lang="en-US" sz="3200" dirty="0"/>
              <a:t> </a:t>
            </a:r>
            <a:r>
              <a:rPr lang="en-US" sz="3200" dirty="0" err="1"/>
              <a:t>dành</a:t>
            </a:r>
            <a:r>
              <a:rPr lang="en-US" sz="3200" dirty="0"/>
              <a:t> </a:t>
            </a:r>
            <a:r>
              <a:rPr lang="en-US" sz="3200" dirty="0" err="1"/>
              <a:t>riêng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C/C++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: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unsigned</a:t>
            </a:r>
            <a:r>
              <a:rPr lang="en-US" dirty="0"/>
              <a:t>,…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/>
              <a:t>else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</a:t>
            </a:r>
            <a:r>
              <a:rPr lang="en-US" b="1" dirty="0"/>
              <a:t>break</a:t>
            </a:r>
            <a:r>
              <a:rPr lang="en-US" dirty="0"/>
              <a:t>, </a:t>
            </a:r>
            <a:r>
              <a:rPr lang="en-US" b="1" dirty="0"/>
              <a:t>continue</a:t>
            </a:r>
            <a:r>
              <a:rPr lang="en-US" dirty="0"/>
              <a:t>,…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 C++ tính toán với biến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99CC"/>
                </a:solidFill>
              </a:rPr>
              <a:t>/* file vd2.cpp */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6600"/>
                </a:solidFill>
              </a:rPr>
              <a:t># include &lt;iostream&gt;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using namespace std;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int main()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{	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int a;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char b;  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long result;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a = 5;  b = 2;</a:t>
            </a:r>
            <a:endParaRPr lang="en-US" dirty="0">
              <a:solidFill>
                <a:srgbClr val="3366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/>
              <a:t>  	a = a + (b = 1);</a:t>
            </a:r>
            <a:endParaRPr lang="en-US" dirty="0">
              <a:solidFill>
                <a:srgbClr val="3366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/>
              <a:t>  	result = a + b ; </a:t>
            </a:r>
            <a:endParaRPr lang="en-US" dirty="0">
              <a:solidFill>
                <a:srgbClr val="3366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result; </a:t>
            </a:r>
            <a:endParaRPr lang="en-US" dirty="0">
              <a:solidFill>
                <a:srgbClr val="0099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/>
              <a:t>	return 0; </a:t>
            </a:r>
            <a:endParaRPr lang="en-US" dirty="0">
              <a:solidFill>
                <a:srgbClr val="0099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/>
              <a:t>} </a:t>
            </a:r>
            <a:endParaRPr lang="en-US" dirty="0">
              <a:solidFill>
                <a:srgbClr val="0099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714356"/>
            <a:ext cx="4281518" cy="1757354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200" y="2500306"/>
            <a:ext cx="4495800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toán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+,-,*,/,…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thực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sng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thứ</a:t>
            </a:r>
            <a:r>
              <a:rPr kumimoji="0" lang="en-US" sz="2800" b="0" i="0" u="sng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sng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</a:t>
            </a:r>
            <a:r>
              <a:rPr kumimoji="0" lang="en-US" sz="2800" b="0" i="0" u="sng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sng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ưu</a:t>
            </a:r>
            <a:r>
              <a:rPr kumimoji="0" lang="en-US" sz="2800" b="0" i="0" u="sng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sng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tiên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kern="0" baseline="0" dirty="0">
                <a:latin typeface="+mn-lt"/>
              </a:rPr>
              <a:t>C/C++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luôn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tính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toán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biểu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thức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bên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phải</a:t>
            </a:r>
            <a:r>
              <a:rPr lang="en-US" kern="0" dirty="0">
                <a:latin typeface="+mn-lt"/>
              </a:rPr>
              <a:t> </a:t>
            </a:r>
            <a:r>
              <a:rPr lang="en-US" u="sng" kern="0" dirty="0" err="1">
                <a:latin typeface="+mn-lt"/>
              </a:rPr>
              <a:t>trước</a:t>
            </a:r>
            <a:r>
              <a:rPr lang="en-US" u="sng" kern="0" dirty="0">
                <a:latin typeface="+mn-lt"/>
              </a:rPr>
              <a:t> </a:t>
            </a:r>
            <a:r>
              <a:rPr lang="en-US" u="sng" kern="0" dirty="0" err="1">
                <a:latin typeface="+mn-lt"/>
              </a:rPr>
              <a:t>khi</a:t>
            </a:r>
            <a:r>
              <a:rPr lang="en-US" u="sng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dùng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giá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trị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đã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tính</a:t>
            </a:r>
            <a:r>
              <a:rPr lang="en-US" kern="0" dirty="0">
                <a:latin typeface="+mn-lt"/>
              </a:rPr>
              <a:t> (</a:t>
            </a:r>
            <a:r>
              <a:rPr lang="en-US" kern="0" dirty="0" err="1">
                <a:latin typeface="+mn-lt"/>
              </a:rPr>
              <a:t>gán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cho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biến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bên</a:t>
            </a:r>
            <a:r>
              <a:rPr lang="en-US" kern="0" dirty="0">
                <a:latin typeface="+mn-lt"/>
              </a:rPr>
              <a:t> </a:t>
            </a:r>
            <a:r>
              <a:rPr lang="en-US" kern="0" dirty="0" err="1">
                <a:latin typeface="+mn-lt"/>
              </a:rPr>
              <a:t>trái</a:t>
            </a:r>
            <a:r>
              <a:rPr lang="en-US" kern="0" dirty="0">
                <a:latin typeface="+mn-lt"/>
              </a:rPr>
              <a:t>).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kern="0" dirty="0" err="1">
                <a:latin typeface="+mn-lt"/>
              </a:rPr>
              <a:t>Biến</a:t>
            </a:r>
            <a:r>
              <a:rPr lang="en-US" kern="0" dirty="0">
                <a:latin typeface="+mn-lt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dùng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như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int,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vì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kiểu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diễn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tả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008530-8538-4639-999D-84E2E12D13E5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Hằng (Constant)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u="sng" dirty="0" err="1"/>
              <a:t>Hằng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marL="533400" indent="-533400" eaLnBrk="1" hangingPunct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>
                <a:solidFill>
                  <a:srgbClr val="006600"/>
                </a:solidFill>
              </a:rPr>
              <a:t># define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 marL="990600" lvl="1" indent="-533400" eaLnBrk="1" hangingPunct="1">
              <a:buNone/>
            </a:pPr>
            <a:r>
              <a:rPr lang="es-ES" b="1" dirty="0" err="1">
                <a:solidFill>
                  <a:srgbClr val="FF0000"/>
                </a:solidFill>
              </a:rPr>
              <a:t>const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a  = </a:t>
            </a:r>
            <a:r>
              <a:rPr lang="es-ES" b="1" dirty="0">
                <a:solidFill>
                  <a:srgbClr val="FF0000"/>
                </a:solidFill>
              </a:rPr>
              <a:t>75</a:t>
            </a:r>
            <a:r>
              <a:rPr lang="es-ES" dirty="0"/>
              <a:t>;      </a:t>
            </a:r>
            <a:r>
              <a:rPr lang="es-ES" dirty="0">
                <a:solidFill>
                  <a:srgbClr val="0099CC"/>
                </a:solidFill>
              </a:rPr>
              <a:t>// decimal</a:t>
            </a:r>
          </a:p>
          <a:p>
            <a:pPr marL="990600" lvl="1" indent="-533400" eaLnBrk="1" hangingPunct="1">
              <a:buNone/>
            </a:pPr>
            <a:r>
              <a:rPr lang="es-ES" b="1" dirty="0" err="1">
                <a:solidFill>
                  <a:srgbClr val="FF0000"/>
                </a:solidFill>
              </a:rPr>
              <a:t>const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 b  </a:t>
            </a:r>
            <a:r>
              <a:rPr lang="es-ES" b="1" u="sng" dirty="0">
                <a:solidFill>
                  <a:srgbClr val="FF0000"/>
                </a:solidFill>
              </a:rPr>
              <a:t>0</a:t>
            </a:r>
            <a:r>
              <a:rPr lang="es-ES" b="1" dirty="0">
                <a:solidFill>
                  <a:srgbClr val="FF0000"/>
                </a:solidFill>
              </a:rPr>
              <a:t>113; </a:t>
            </a:r>
            <a:r>
              <a:rPr lang="es-ES" dirty="0"/>
              <a:t>   </a:t>
            </a:r>
            <a:r>
              <a:rPr lang="es-ES" dirty="0">
                <a:solidFill>
                  <a:srgbClr val="0099CC"/>
                </a:solidFill>
              </a:rPr>
              <a:t>// octal (</a:t>
            </a:r>
            <a:r>
              <a:rPr lang="es-ES" dirty="0" err="1">
                <a:solidFill>
                  <a:srgbClr val="0099CC"/>
                </a:solidFill>
              </a:rPr>
              <a:t>cơ</a:t>
            </a:r>
            <a:r>
              <a:rPr lang="es-ES" dirty="0">
                <a:solidFill>
                  <a:srgbClr val="0099CC"/>
                </a:solidFill>
              </a:rPr>
              <a:t> </a:t>
            </a:r>
            <a:r>
              <a:rPr lang="es-ES" dirty="0" err="1">
                <a:solidFill>
                  <a:srgbClr val="0099CC"/>
                </a:solidFill>
              </a:rPr>
              <a:t>số</a:t>
            </a:r>
            <a:r>
              <a:rPr lang="es-ES" dirty="0">
                <a:solidFill>
                  <a:srgbClr val="0099CC"/>
                </a:solidFill>
              </a:rPr>
              <a:t> 8) </a:t>
            </a:r>
          </a:p>
          <a:p>
            <a:pPr marL="990600" lvl="1" indent="-533400" eaLnBrk="1" hangingPunct="1">
              <a:buNone/>
            </a:pPr>
            <a:r>
              <a:rPr lang="es-ES" b="1" dirty="0" err="1">
                <a:solidFill>
                  <a:srgbClr val="FF0000"/>
                </a:solidFill>
              </a:rPr>
              <a:t>const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 c   </a:t>
            </a:r>
            <a:r>
              <a:rPr lang="es-ES" b="1" u="sng" dirty="0">
                <a:solidFill>
                  <a:srgbClr val="FF0000"/>
                </a:solidFill>
              </a:rPr>
              <a:t>0x</a:t>
            </a:r>
            <a:r>
              <a:rPr lang="es-ES" b="1" dirty="0">
                <a:solidFill>
                  <a:srgbClr val="FF0000"/>
                </a:solidFill>
              </a:rPr>
              <a:t>4b</a:t>
            </a:r>
            <a:r>
              <a:rPr lang="es-ES" dirty="0">
                <a:solidFill>
                  <a:srgbClr val="FF0000"/>
                </a:solidFill>
              </a:rPr>
              <a:t>;</a:t>
            </a:r>
            <a:r>
              <a:rPr lang="es-ES" dirty="0"/>
              <a:t>   </a:t>
            </a:r>
            <a:r>
              <a:rPr lang="es-ES" dirty="0">
                <a:solidFill>
                  <a:srgbClr val="0099CC"/>
                </a:solidFill>
              </a:rPr>
              <a:t>// hexadecimal (</a:t>
            </a:r>
            <a:r>
              <a:rPr lang="es-ES" dirty="0" err="1">
                <a:solidFill>
                  <a:srgbClr val="0099CC"/>
                </a:solidFill>
              </a:rPr>
              <a:t>cơ</a:t>
            </a:r>
            <a:r>
              <a:rPr lang="es-ES" dirty="0">
                <a:solidFill>
                  <a:srgbClr val="0099CC"/>
                </a:solidFill>
              </a:rPr>
              <a:t> </a:t>
            </a:r>
            <a:r>
              <a:rPr lang="es-ES" dirty="0" err="1">
                <a:solidFill>
                  <a:srgbClr val="0099CC"/>
                </a:solidFill>
              </a:rPr>
              <a:t>số</a:t>
            </a:r>
            <a:r>
              <a:rPr lang="es-ES" dirty="0">
                <a:solidFill>
                  <a:srgbClr val="0099CC"/>
                </a:solidFill>
              </a:rPr>
              <a:t> 16)</a:t>
            </a:r>
          </a:p>
          <a:p>
            <a:pPr marL="990600" lvl="1" indent="-533400" eaLnBrk="1" hangingPunct="1">
              <a:buNone/>
            </a:pPr>
            <a:r>
              <a:rPr lang="en-US" b="1" dirty="0">
                <a:solidFill>
                  <a:srgbClr val="006600"/>
                </a:solidFill>
              </a:rPr>
              <a:t>#define  PI        3.14159</a:t>
            </a:r>
          </a:p>
          <a:p>
            <a:pPr marL="990600" lvl="1" indent="-533400" eaLnBrk="1" hangingPunct="1">
              <a:buNone/>
            </a:pPr>
            <a:r>
              <a:rPr lang="en-US" b="1" dirty="0">
                <a:solidFill>
                  <a:srgbClr val="006600"/>
                </a:solidFill>
              </a:rPr>
              <a:t>#define  True   1</a:t>
            </a:r>
          </a:p>
          <a:p>
            <a:pPr marL="990600" lvl="1" indent="-533400" eaLnBrk="1" hangingPunct="1">
              <a:buNone/>
            </a:pPr>
            <a:r>
              <a:rPr lang="en-US" b="1" dirty="0">
                <a:solidFill>
                  <a:srgbClr val="006600"/>
                </a:solidFill>
              </a:rPr>
              <a:t>#define  False   0</a:t>
            </a:r>
          </a:p>
          <a:p>
            <a:pPr marL="590550" indent="-533400" eaLnBrk="1" hangingPunct="1"/>
            <a:r>
              <a:rPr lang="en-US" dirty="0" err="1"/>
              <a:t>Hằng</a:t>
            </a:r>
            <a:r>
              <a:rPr lang="en-US" dirty="0"/>
              <a:t> ≠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u="sng" dirty="0" err="1"/>
              <a:t>không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(</a:t>
            </a: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u="sng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14139</TotalTime>
  <Words>3498</Words>
  <Application>Microsoft Office PowerPoint</Application>
  <PresentationFormat>On-screen Show (4:3)</PresentationFormat>
  <Paragraphs>487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Wingdings</vt:lpstr>
      <vt:lpstr>Arial</vt:lpstr>
      <vt:lpstr>Symbol</vt:lpstr>
      <vt:lpstr>Arial Unicode MS</vt:lpstr>
      <vt:lpstr>Times New Roman</vt:lpstr>
      <vt:lpstr>Default Design</vt:lpstr>
      <vt:lpstr>Tin học cơ sở 2   Lập trình C/C++  Cấu trúc cơ bản của chương trình </vt:lpstr>
      <vt:lpstr>Chương trình C++ đơn giản</vt:lpstr>
      <vt:lpstr>Dịch và chạy chương trình từ Dev-C++</vt:lpstr>
      <vt:lpstr>biến, hằng</vt:lpstr>
      <vt:lpstr>Biến của chương trình (variables)</vt:lpstr>
      <vt:lpstr>Kiểu dữ liệu nguyên tố trong C/C++</vt:lpstr>
      <vt:lpstr>Cách đặt tên (biến, hằng,hàm,…)</vt:lpstr>
      <vt:lpstr>Chương trình C++ tính toán với biến</vt:lpstr>
      <vt:lpstr>Hằng (Constant)</vt:lpstr>
      <vt:lpstr>Khai báo và sử dụng hằng</vt:lpstr>
      <vt:lpstr>Phạm vi sử dụng của biến</vt:lpstr>
      <vt:lpstr>Chuỗi ký tự (string)</vt:lpstr>
      <vt:lpstr>Khai báo và sử dụng chuỗi</vt:lpstr>
      <vt:lpstr>Các  ký tự hằng</vt:lpstr>
      <vt:lpstr>TOÁN TỬ / LỆNH</vt:lpstr>
      <vt:lpstr>Lệnh gán (=)</vt:lpstr>
      <vt:lpstr>Chương trình C++ :miền giá trị (range)</vt:lpstr>
      <vt:lpstr>Các toán tử số học</vt:lpstr>
      <vt:lpstr>Các toán tử trên kiểu số nguyên</vt:lpstr>
      <vt:lpstr>Các toán tử luận lý (boolean)</vt:lpstr>
      <vt:lpstr>Các toán tử trên bit</vt:lpstr>
      <vt:lpstr>Toán tử chọn (?)</vt:lpstr>
      <vt:lpstr>NHẬP / XuẤT</vt:lpstr>
      <vt:lpstr>Lệnh xuất (cout &lt;&lt;)</vt:lpstr>
      <vt:lpstr>Nhập bằng cin &gt;&gt;</vt:lpstr>
      <vt:lpstr>C++ Lệnh nhập bằng cin &gt;&gt;</vt:lpstr>
      <vt:lpstr>Nhập chuỗi có chứa khoảng trắng</vt:lpstr>
      <vt:lpstr>Hàm scanf () &amp; printf()</vt:lpstr>
      <vt:lpstr>Khuông mẫu trong scanf() &amp; printf()</vt:lpstr>
      <vt:lpstr>scanf() và printf(): ví dụ </vt:lpstr>
      <vt:lpstr>Bài tập</vt:lpstr>
      <vt:lpstr>PowerPoint Presentation</vt:lpstr>
    </vt:vector>
  </TitlesOfParts>
  <Company>HCM 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Nhung van de co ban ve he thong thong tin</dc:title>
  <dc:creator>Nguyen Anh Hao</dc:creator>
  <cp:lastModifiedBy>Dam Minh Linh</cp:lastModifiedBy>
  <cp:revision>462</cp:revision>
  <dcterms:created xsi:type="dcterms:W3CDTF">2005-08-13T02:09:57Z</dcterms:created>
  <dcterms:modified xsi:type="dcterms:W3CDTF">2021-03-20T07:08:15Z</dcterms:modified>
</cp:coreProperties>
</file>