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61" r:id="rId2"/>
    <p:sldId id="403" r:id="rId3"/>
    <p:sldId id="418" r:id="rId4"/>
    <p:sldId id="404" r:id="rId5"/>
    <p:sldId id="411" r:id="rId6"/>
    <p:sldId id="413" r:id="rId7"/>
    <p:sldId id="405" r:id="rId8"/>
    <p:sldId id="412" r:id="rId9"/>
    <p:sldId id="407" r:id="rId10"/>
    <p:sldId id="414" r:id="rId11"/>
    <p:sldId id="406" r:id="rId12"/>
    <p:sldId id="415" r:id="rId13"/>
    <p:sldId id="409" r:id="rId14"/>
    <p:sldId id="416" r:id="rId15"/>
    <p:sldId id="417" r:id="rId16"/>
    <p:sldId id="410" r:id="rId17"/>
  </p:sldIdLst>
  <p:sldSz cx="9144000" cy="6858000" type="screen4x3"/>
  <p:notesSz cx="6646863" cy="9929813"/>
  <p:embeddedFontLst>
    <p:embeddedFont>
      <p:font typeface="Arial Unicode MS" panose="020B0604020202020204" charset="-128"/>
      <p:regular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006600"/>
    <a:srgbClr val="0099CC"/>
    <a:srgbClr val="99FF99"/>
    <a:srgbClr val="C0C0C0"/>
    <a:srgbClr val="CC33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13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18050"/>
            <a:ext cx="48752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5B6590-09CD-4D8E-9FC3-B164C009A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EC8E4-7DB7-45B8-90D8-D98FAA693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BDA2-3BEE-47FB-9516-C486DCFF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2A066-16FA-496F-9C9D-FC7524203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1030-041C-4A73-A72B-89F59F18F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572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B53-C7F4-4765-BA08-5F599E30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7AA3-C5D8-4703-9635-1D1AC73A9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E078-645D-4B56-8F94-31EA53762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EE65-215D-4CF3-88C9-5DC8169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074A-24A6-48A6-8626-9DB56CE66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FD3A-606E-4CB0-BBCE-77DC22283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>
              <a:defRPr/>
            </a:pPr>
            <a:fld id="{421F7FE6-388A-4745-8E0E-E5A359E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A69A68-B834-407F-99AC-62E6A89836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500062"/>
            <a:ext cx="7772400" cy="4214821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Tin học cơ sở 2</a:t>
            </a: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 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Lập trình</a:t>
            </a: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Cấu trúc điều khiển chương trình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</a:t>
            </a:r>
            <a:endParaRPr lang="en-US" sz="40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8FF9-3527-4A54-811D-1851F9E9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Cấu trúc lặp </a:t>
            </a:r>
            <a:r>
              <a:rPr lang="en-US">
                <a:solidFill>
                  <a:srgbClr val="FF0000"/>
                </a:solidFill>
              </a:rPr>
              <a:t>while()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857884" cy="6400800"/>
          </a:xfrm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3366CC"/>
                </a:solidFill>
              </a:rPr>
              <a:t>// file vd12.cpp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int main(int argc, char** argv)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int n, us; // us = uoc so cua n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cout &lt;&lt; "Nhap so nguyen &gt; 0:";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     cin &gt;&gt; n;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us = n;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b="1"/>
              <a:t>while</a:t>
            </a:r>
            <a:r>
              <a:rPr lang="en-US" sz="2400"/>
              <a:t> (</a:t>
            </a:r>
            <a:r>
              <a:rPr lang="en-US" sz="2400" b="1">
                <a:solidFill>
                  <a:srgbClr val="FF0000"/>
                </a:solidFill>
              </a:rPr>
              <a:t>us &gt; 0</a:t>
            </a:r>
            <a:r>
              <a:rPr lang="en-US" sz="2400"/>
              <a:t>) </a:t>
            </a:r>
            <a:r>
              <a:rPr lang="en-US" sz="2400">
                <a:solidFill>
                  <a:srgbClr val="000099"/>
                </a:solidFill>
              </a:rPr>
              <a:t>// dieu kien de thoat duoc !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{   if (n%us==0)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 {	cout &lt;&lt; us &lt;&lt;" la uoc so cua "&lt;&lt; n;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	cout &lt;&lt;endl;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 </a:t>
            </a:r>
            <a:r>
              <a:rPr lang="en-US" sz="2400" b="1">
                <a:solidFill>
                  <a:srgbClr val="FF0000"/>
                </a:solidFill>
              </a:rPr>
              <a:t>us = us - 1</a:t>
            </a:r>
            <a:r>
              <a:rPr lang="en-US" sz="2400"/>
              <a:t>; </a:t>
            </a:r>
            <a:r>
              <a:rPr lang="en-US" sz="2400">
                <a:solidFill>
                  <a:srgbClr val="000099"/>
                </a:solidFill>
              </a:rPr>
              <a:t>// luôn luôn giảm dần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return 0;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0694" y="500042"/>
            <a:ext cx="3500430" cy="2357454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Nhap so nguyen &gt; 0:8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8 la uoc so cua 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4 la uoc so cua 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2 la uoc so cua 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1 la uoc so cua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00694" y="2857496"/>
            <a:ext cx="3643306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latin typeface="+mn-lt"/>
              </a:rPr>
              <a:t>us </a:t>
            </a:r>
            <a:r>
              <a:rPr lang="en-US" sz="2400" kern="0" dirty="0" err="1">
                <a:latin typeface="+mn-lt"/>
              </a:rPr>
              <a:t>phải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có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giá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trị</a:t>
            </a:r>
            <a:r>
              <a:rPr lang="en-US" sz="2400" kern="0" dirty="0">
                <a:latin typeface="+mn-lt"/>
              </a:rPr>
              <a:t>, </a:t>
            </a:r>
            <a:r>
              <a:rPr lang="en-US" sz="2400" kern="0" dirty="0" err="1">
                <a:latin typeface="+mn-lt"/>
              </a:rPr>
              <a:t>và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giá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của</a:t>
            </a:r>
            <a:r>
              <a:rPr lang="en-US" sz="2400" kern="0" dirty="0">
                <a:latin typeface="+mn-lt"/>
              </a:rPr>
              <a:t> us </a:t>
            </a:r>
            <a:r>
              <a:rPr lang="en-US" sz="2400" kern="0" dirty="0" err="1">
                <a:latin typeface="+mn-lt"/>
              </a:rPr>
              <a:t>được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kiểm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trước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lặp</a:t>
            </a:r>
            <a:r>
              <a:rPr lang="en-US" sz="2400" kern="0" dirty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latin typeface="+mn-lt"/>
              </a:rPr>
              <a:t>n ≤ 0→us ≤ 0:không </a:t>
            </a:r>
            <a:r>
              <a:rPr lang="en-US" sz="2400" kern="0" dirty="0" err="1">
                <a:latin typeface="+mn-lt"/>
              </a:rPr>
              <a:t>lặp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latin typeface="+mn-lt"/>
              </a:rPr>
              <a:t>us&gt;0 </a:t>
            </a:r>
            <a:r>
              <a:rPr lang="en-US" sz="2400" kern="0" dirty="0" err="1">
                <a:latin typeface="+mn-lt"/>
              </a:rPr>
              <a:t>và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sẽ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giảm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dần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về</a:t>
            </a:r>
            <a:r>
              <a:rPr lang="en-US" sz="2400" kern="0" dirty="0">
                <a:latin typeface="+mn-lt"/>
              </a:rPr>
              <a:t> 0</a:t>
            </a:r>
            <a:r>
              <a:rPr lang="en-US" sz="2400" kern="0" dirty="0"/>
              <a:t> </a:t>
            </a:r>
            <a:r>
              <a:rPr lang="en-US" sz="2400" kern="0" dirty="0">
                <a:latin typeface="+mn-lt"/>
              </a:rPr>
              <a:t>(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tính</a:t>
            </a:r>
            <a:r>
              <a:rPr lang="en-US" sz="2400" u="sng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bất</a:t>
            </a:r>
            <a:r>
              <a:rPr lang="en-US" sz="2400" u="sng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biến</a:t>
            </a:r>
            <a:r>
              <a:rPr lang="en-US" sz="2400" u="sng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của</a:t>
            </a:r>
            <a:r>
              <a:rPr lang="en-US" sz="2400" u="sng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vòng</a:t>
            </a:r>
            <a:r>
              <a:rPr lang="en-US" sz="2400" u="sng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u="sng" kern="0" dirty="0" err="1">
                <a:solidFill>
                  <a:srgbClr val="FF0000"/>
                </a:solidFill>
                <a:latin typeface="+mn-lt"/>
              </a:rPr>
              <a:t>lặp</a:t>
            </a:r>
            <a:r>
              <a:rPr lang="en-US" sz="2400" kern="0" dirty="0">
                <a:latin typeface="+mn-lt"/>
              </a:rPr>
              <a:t>), </a:t>
            </a:r>
            <a:r>
              <a:rPr lang="en-US" sz="2400" kern="0" dirty="0" err="1">
                <a:latin typeface="+mn-lt"/>
              </a:rPr>
              <a:t>điều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kiện</a:t>
            </a:r>
            <a:r>
              <a:rPr lang="en-US" sz="2400" kern="0" dirty="0">
                <a:latin typeface="+mn-lt"/>
              </a:rPr>
              <a:t> us&gt;0 </a:t>
            </a:r>
            <a:r>
              <a:rPr lang="en-US" sz="2400" kern="0" dirty="0" err="1">
                <a:latin typeface="+mn-lt"/>
              </a:rPr>
              <a:t>là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để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thoát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khỏi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vòng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lặp</a:t>
            </a:r>
            <a:r>
              <a:rPr lang="en-US" sz="2400" kern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(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</a:t>
            </a:r>
            <a:r>
              <a:rPr lang="en-US" dirty="0">
                <a:solidFill>
                  <a:srgbClr val="FF0000"/>
                </a:solidFill>
              </a:rPr>
              <a:t>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</a:t>
            </a:r>
            <a:r>
              <a:rPr lang="en-US" dirty="0">
                <a:solidFill>
                  <a:srgbClr val="FF0000"/>
                </a:solidFill>
              </a:rPr>
              <a:t> 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</a:t>
            </a:r>
            <a:r>
              <a:rPr lang="en-US" dirty="0">
                <a:solidFill>
                  <a:srgbClr val="FF0000"/>
                </a:solidFill>
              </a:rPr>
              <a:t> ) { …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715008" cy="6400800"/>
          </a:xfrm>
        </p:spPr>
        <p:txBody>
          <a:bodyPr/>
          <a:lstStyle/>
          <a:p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ra </a:t>
            </a:r>
            <a:r>
              <a:rPr lang="en-US" sz="2400" dirty="0" err="1"/>
              <a:t>tường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b="1" dirty="0" err="1"/>
              <a:t>biến</a:t>
            </a:r>
            <a:r>
              <a:rPr lang="en-US" sz="2400" b="1" dirty="0"/>
              <a:t> </a:t>
            </a:r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khiển</a:t>
            </a:r>
            <a:r>
              <a:rPr lang="en-US" sz="2400" b="1" dirty="0"/>
              <a:t> </a:t>
            </a:r>
            <a:r>
              <a:rPr lang="en-US" sz="2400" b="1" dirty="0" err="1"/>
              <a:t>vòng</a:t>
            </a:r>
            <a:r>
              <a:rPr lang="en-US" sz="2400" b="1" dirty="0"/>
              <a:t> </a:t>
            </a:r>
            <a:r>
              <a:rPr lang="en-US" sz="2400" b="1" dirty="0" err="1"/>
              <a:t>lặp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;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;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):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/>
              <a:t>&lt;</a:t>
            </a:r>
            <a:r>
              <a:rPr lang="en-US" i="1" dirty="0" err="1"/>
              <a:t>khởi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 (</a:t>
            </a:r>
            <a:r>
              <a:rPr lang="en-US" i="1" dirty="0" err="1"/>
              <a:t>các</a:t>
            </a:r>
            <a:r>
              <a:rPr lang="en-US" i="1" dirty="0"/>
              <a:t>)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khiển</a:t>
            </a:r>
            <a:r>
              <a:rPr lang="en-US" dirty="0"/>
              <a:t>&gt;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       &lt;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khiển</a:t>
            </a:r>
            <a:r>
              <a:rPr lang="en-US" dirty="0"/>
              <a:t>&gt;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       &lt;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tăng</a:t>
            </a:r>
            <a:r>
              <a:rPr lang="en-US" i="1" dirty="0"/>
              <a:t>/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khiển</a:t>
            </a:r>
            <a:r>
              <a:rPr lang="en-US" dirty="0"/>
              <a:t>&gt;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99"/>
                </a:solidFill>
              </a:rPr>
              <a:t>&lt;</a:t>
            </a:r>
            <a:r>
              <a:rPr lang="en-US" b="1" dirty="0" err="1">
                <a:solidFill>
                  <a:srgbClr val="000099"/>
                </a:solidFill>
              </a:rPr>
              <a:t>khối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lệnh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của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vòng</a:t>
            </a:r>
            <a:r>
              <a:rPr lang="en-US" b="1" dirty="0">
                <a:solidFill>
                  <a:srgbClr val="000099"/>
                </a:solidFill>
              </a:rPr>
              <a:t> for&gt;</a:t>
            </a:r>
            <a:endParaRPr lang="en-US" dirty="0">
              <a:solidFill>
                <a:srgbClr val="000099"/>
              </a:solidFill>
            </a:endParaRPr>
          </a:p>
          <a:p>
            <a:pPr marL="0" indent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kiễm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.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/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xong</a:t>
            </a:r>
            <a:r>
              <a:rPr lang="en-US" sz="2400" dirty="0"/>
              <a:t>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(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b="1" dirty="0"/>
              <a:t>continue</a:t>
            </a:r>
            <a:r>
              <a:rPr lang="en-US" sz="2400" dirty="0"/>
              <a:t>).</a:t>
            </a:r>
          </a:p>
          <a:p>
            <a:pPr marL="0" indent="0"/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642918"/>
            <a:ext cx="2743200" cy="59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Cấu trúc lặp </a:t>
            </a:r>
            <a:r>
              <a:rPr lang="en-US">
                <a:solidFill>
                  <a:srgbClr val="C00000"/>
                </a:solidFill>
              </a:rPr>
              <a:t>for</a:t>
            </a:r>
            <a:r>
              <a:rPr lang="en-US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857884" cy="64008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0099"/>
                </a:solidFill>
              </a:rPr>
              <a:t>// file vd13.cpp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F0=F1=1; F(n) = F(n-1)+F(n-2)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voi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≥ 2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#include &lt;iostream&gt;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using namespace std;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int main(int </a:t>
            </a:r>
            <a:r>
              <a:rPr lang="en-US" sz="2400" dirty="0" err="1"/>
              <a:t>argc</a:t>
            </a:r>
            <a:r>
              <a:rPr lang="en-US" sz="2400" dirty="0"/>
              <a:t>, char** </a:t>
            </a:r>
            <a:r>
              <a:rPr lang="en-US" sz="2400" dirty="0" err="1"/>
              <a:t>argv</a:t>
            </a:r>
            <a:r>
              <a:rPr lang="en-US" sz="24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{	int </a:t>
            </a:r>
            <a:r>
              <a:rPr lang="en-US" sz="2400" dirty="0" err="1"/>
              <a:t>n,fa,fb,fi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Nhap</a:t>
            </a:r>
            <a:r>
              <a:rPr lang="en-US" sz="2400" dirty="0"/>
              <a:t> so n&gt;=2: "; </a:t>
            </a:r>
            <a:r>
              <a:rPr lang="en-US" sz="2400" dirty="0" err="1"/>
              <a:t>cin</a:t>
            </a:r>
            <a:r>
              <a:rPr lang="en-US" sz="2400" dirty="0"/>
              <a:t> &gt;&gt; n;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fa=fb=1;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 F0 = "&lt;&lt;fa&lt;&lt;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 F1 = "&lt;&lt;fb&lt;&lt;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</a:t>
            </a:r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=2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&lt;=n;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{  fi = fa + fb;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fa = </a:t>
            </a:r>
            <a:r>
              <a:rPr lang="en-US" sz="2400" dirty="0" err="1"/>
              <a:t>fb;fb</a:t>
            </a:r>
            <a:r>
              <a:rPr lang="en-US" sz="2400" dirty="0"/>
              <a:t> = fi;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</a:t>
            </a:r>
            <a:r>
              <a:rPr lang="en-US" sz="2400" dirty="0" err="1"/>
              <a:t>cout</a:t>
            </a:r>
            <a:r>
              <a:rPr lang="en-US" sz="2400" dirty="0"/>
              <a:t>&lt;&lt;" F"&lt;&lt;</a:t>
            </a:r>
            <a:r>
              <a:rPr lang="en-US" sz="2400" dirty="0" err="1"/>
              <a:t>i</a:t>
            </a:r>
            <a:r>
              <a:rPr lang="en-US" sz="2400" dirty="0"/>
              <a:t>&lt;&lt;" = "&lt;&lt;fb&lt;&lt;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return 0;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9322" y="500042"/>
            <a:ext cx="3214678" cy="3071834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Nhap so n &gt;= 2: 5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F0 = 1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F1 = 1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F2 = 2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F3 = 3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F4 = 5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F5 =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57884" y="3643314"/>
            <a:ext cx="3286116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>
                <a:latin typeface="+mn-lt"/>
              </a:rPr>
              <a:t>biến điều khiển có thể được tạo ra và chỉ dùng trong vòng lặp for (int i=2;).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>
                <a:latin typeface="+mn-lt"/>
              </a:rPr>
              <a:t>i++ : i luôn tăng, do đó n ≥ i để vòng lặp thực hiện &amp; kết thúc được.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thay đổi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28638"/>
            <a:ext cx="3071802" cy="20431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thoát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case)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00034" y="3071810"/>
            <a:ext cx="1428760" cy="2309170"/>
            <a:chOff x="6929454" y="642918"/>
            <a:chExt cx="1428760" cy="2309170"/>
          </a:xfrm>
        </p:grpSpPr>
        <p:sp>
          <p:nvSpPr>
            <p:cNvPr id="6" name="TextBox 5"/>
            <p:cNvSpPr txBox="1"/>
            <p:nvPr/>
          </p:nvSpPr>
          <p:spPr>
            <a:xfrm>
              <a:off x="6929454" y="1000108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{ ...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9454" y="2428868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lệnh;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43768" y="1357298"/>
              <a:ext cx="11960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break</a:t>
              </a:r>
              <a:r>
                <a:rPr lang="en-US" b="1">
                  <a:solidFill>
                    <a:srgbClr val="000099"/>
                  </a:solidFill>
                </a:rPr>
                <a:t>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454" y="642918"/>
              <a:ext cx="1311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lặp (đk)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454" y="1643050"/>
              <a:ext cx="12858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  …</a:t>
              </a:r>
            </a:p>
            <a:p>
              <a:r>
                <a:rPr lang="en-US">
                  <a:solidFill>
                    <a:srgbClr val="000099"/>
                  </a:solidFill>
                </a:rPr>
                <a:t>}</a:t>
              </a:r>
            </a:p>
          </p:txBody>
        </p:sp>
        <p:cxnSp>
          <p:nvCxnSpPr>
            <p:cNvPr id="14" name="Elbow Connector 13"/>
            <p:cNvCxnSpPr>
              <a:stCxn id="8" idx="1"/>
              <a:endCxn id="7" idx="1"/>
            </p:cNvCxnSpPr>
            <p:nvPr/>
          </p:nvCxnSpPr>
          <p:spPr bwMode="auto">
            <a:xfrm rot="10800000" flipV="1">
              <a:off x="6929454" y="1618908"/>
              <a:ext cx="214314" cy="1071570"/>
            </a:xfrm>
            <a:prstGeom prst="bentConnector3">
              <a:avLst>
                <a:gd name="adj1" fmla="val 20666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928926" y="500042"/>
            <a:ext cx="2928958" cy="207170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continue</a:t>
            </a:r>
            <a:r>
              <a:rPr lang="en-US"/>
              <a:t>:</a:t>
            </a:r>
          </a:p>
          <a:p>
            <a:pPr>
              <a:buNone/>
            </a:pPr>
            <a:r>
              <a:rPr lang="en-US"/>
              <a:t>	tiếp tục bước lặp kế tiếp.</a:t>
            </a:r>
          </a:p>
          <a:p>
            <a:pPr>
              <a:buNone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6000760" y="500042"/>
            <a:ext cx="3143240" cy="2000264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 &lt;</a:t>
            </a:r>
            <a:r>
              <a:rPr lang="en-US" dirty="0" err="1"/>
              <a:t>nhãn</a:t>
            </a:r>
            <a:r>
              <a:rPr lang="en-US" dirty="0"/>
              <a:t>&gt;;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 rot="5400000">
            <a:off x="70611" y="3571876"/>
            <a:ext cx="585791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3144034" y="3499644"/>
            <a:ext cx="585791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3428992" y="3048656"/>
            <a:ext cx="1836874" cy="2309170"/>
            <a:chOff x="3428992" y="3048656"/>
            <a:chExt cx="1836874" cy="2309170"/>
          </a:xfrm>
        </p:grpSpPr>
        <p:sp>
          <p:nvSpPr>
            <p:cNvPr id="18" name="TextBox 17"/>
            <p:cNvSpPr txBox="1"/>
            <p:nvPr/>
          </p:nvSpPr>
          <p:spPr>
            <a:xfrm>
              <a:off x="3428992" y="3405846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{ ...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8992" y="4834606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lệnh;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306" y="3763036"/>
              <a:ext cx="16225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continue</a:t>
              </a:r>
              <a:r>
                <a:rPr lang="en-US" b="1">
                  <a:solidFill>
                    <a:srgbClr val="000099"/>
                  </a:solidFill>
                </a:rPr>
                <a:t>;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8992" y="3048656"/>
              <a:ext cx="1311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lặp (đk)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992" y="4048788"/>
              <a:ext cx="12858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  …</a:t>
              </a:r>
            </a:p>
            <a:p>
              <a:r>
                <a:rPr lang="en-US">
                  <a:solidFill>
                    <a:srgbClr val="000099"/>
                  </a:solidFill>
                </a:rPr>
                <a:t>}</a:t>
              </a:r>
            </a:p>
          </p:txBody>
        </p:sp>
        <p:cxnSp>
          <p:nvCxnSpPr>
            <p:cNvPr id="39" name="Shape 38"/>
            <p:cNvCxnSpPr>
              <a:endCxn id="21" idx="3"/>
            </p:cNvCxnSpPr>
            <p:nvPr/>
          </p:nvCxnSpPr>
          <p:spPr bwMode="auto">
            <a:xfrm rot="16200000" flipV="1">
              <a:off x="4608495" y="3442341"/>
              <a:ext cx="738522" cy="474372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6572264" y="3000372"/>
            <a:ext cx="2205356" cy="2380608"/>
            <a:chOff x="6643702" y="4071942"/>
            <a:chExt cx="2205356" cy="2380608"/>
          </a:xfrm>
        </p:grpSpPr>
        <p:sp>
          <p:nvSpPr>
            <p:cNvPr id="40" name="TextBox 39"/>
            <p:cNvSpPr txBox="1"/>
            <p:nvPr/>
          </p:nvSpPr>
          <p:spPr>
            <a:xfrm>
              <a:off x="6643702" y="4071942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 ...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5140" y="4500570"/>
              <a:ext cx="21339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goto</a:t>
              </a:r>
              <a:r>
                <a:rPr lang="en-US" b="1">
                  <a:solidFill>
                    <a:srgbClr val="000099"/>
                  </a:solidFill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&lt;nhãn&gt;;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15140" y="540611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&lt;nhãn&gt;</a:t>
              </a:r>
              <a:r>
                <a:rPr lang="en-US" b="1">
                  <a:solidFill>
                    <a:srgbClr val="000099"/>
                  </a:solidFill>
                </a:rPr>
                <a:t>: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43702" y="4929198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 ...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5929330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 ...</a:t>
              </a:r>
            </a:p>
          </p:txBody>
        </p:sp>
        <p:cxnSp>
          <p:nvCxnSpPr>
            <p:cNvPr id="48" name="Elbow Connector 47"/>
            <p:cNvCxnSpPr>
              <a:stCxn id="41" idx="1"/>
              <a:endCxn id="43" idx="1"/>
            </p:cNvCxnSpPr>
            <p:nvPr/>
          </p:nvCxnSpPr>
          <p:spPr bwMode="auto">
            <a:xfrm rot="10800000" flipV="1">
              <a:off x="6715140" y="4762180"/>
              <a:ext cx="1588" cy="905540"/>
            </a:xfrm>
            <a:prstGeom prst="bentConnector3">
              <a:avLst>
                <a:gd name="adj1" fmla="val 1439546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Cấu trúc đổi điều khiển (vd18.cpp)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00694" y="2857496"/>
            <a:ext cx="3643306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>
                <a:latin typeface="+mn-lt"/>
              </a:rPr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 	// dung </a:t>
            </a:r>
            <a:r>
              <a:rPr lang="en-US" sz="2000" dirty="0" err="1"/>
              <a:t>cho</a:t>
            </a:r>
            <a:r>
              <a:rPr lang="en-US" sz="2000" dirty="0"/>
              <a:t> ham rand()</a:t>
            </a:r>
          </a:p>
          <a:p>
            <a:pPr>
              <a:buNone/>
            </a:pPr>
            <a:r>
              <a:rPr lang="en-US" sz="2000" b="1" dirty="0"/>
              <a:t>while (1)</a:t>
            </a:r>
          </a:p>
          <a:p>
            <a:pPr>
              <a:buNone/>
            </a:pPr>
            <a:r>
              <a:rPr lang="en-US" sz="2000" dirty="0"/>
              <a:t>{	opt = </a:t>
            </a:r>
            <a:r>
              <a:rPr lang="en-US" sz="2000" b="1" dirty="0"/>
              <a:t>rand( )</a:t>
            </a:r>
            <a:r>
              <a:rPr lang="en-US" sz="2000" dirty="0"/>
              <a:t> %3 +1; // </a:t>
            </a:r>
            <a:r>
              <a:rPr lang="en-US" sz="2000" dirty="0" err="1"/>
              <a:t>chuong</a:t>
            </a:r>
            <a:r>
              <a:rPr lang="en-US" sz="2000" dirty="0"/>
              <a:t> </a:t>
            </a:r>
            <a:r>
              <a:rPr lang="en-US" sz="2000" dirty="0" err="1"/>
              <a:t>trinh</a:t>
            </a:r>
            <a:r>
              <a:rPr lang="en-US" sz="2000" dirty="0"/>
              <a:t> nay chi co 3 </a:t>
            </a:r>
            <a:r>
              <a:rPr lang="en-US" sz="2000" dirty="0" err="1"/>
              <a:t>loai</a:t>
            </a:r>
            <a:r>
              <a:rPr lang="en-US" sz="2000" dirty="0"/>
              <a:t> </a:t>
            </a:r>
            <a:r>
              <a:rPr lang="en-US" sz="2000" dirty="0" err="1"/>
              <a:t>cau</a:t>
            </a:r>
            <a:r>
              <a:rPr lang="en-US" sz="2000" dirty="0"/>
              <a:t> hoi</a:t>
            </a:r>
          </a:p>
          <a:p>
            <a:pPr>
              <a:buNone/>
            </a:pPr>
            <a:r>
              <a:rPr lang="en-US" sz="2000" dirty="0"/>
              <a:t>	switch (opt)</a:t>
            </a:r>
          </a:p>
          <a:p>
            <a:pPr>
              <a:buNone/>
            </a:pPr>
            <a:r>
              <a:rPr lang="en-US" sz="2000" dirty="0"/>
              <a:t>	{	case 1: //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dien</a:t>
            </a:r>
            <a:r>
              <a:rPr lang="en-US" sz="2000" dirty="0"/>
              <a:t> </a:t>
            </a:r>
            <a:r>
              <a:rPr lang="en-US" sz="2000" dirty="0" err="1"/>
              <a:t>tich</a:t>
            </a:r>
            <a:r>
              <a:rPr lang="en-US" sz="2000" dirty="0"/>
              <a:t> </a:t>
            </a:r>
            <a:r>
              <a:rPr lang="en-US" sz="2000" dirty="0" err="1"/>
              <a:t>hinh</a:t>
            </a:r>
            <a:r>
              <a:rPr lang="en-US" sz="2000" dirty="0"/>
              <a:t> </a:t>
            </a:r>
            <a:r>
              <a:rPr lang="en-US" sz="2000" dirty="0" err="1"/>
              <a:t>tron</a:t>
            </a:r>
            <a:r>
              <a:rPr lang="en-US" sz="2000" dirty="0"/>
              <a:t> </a:t>
            </a:r>
            <a:r>
              <a:rPr lang="en-US" sz="2000" dirty="0" err="1"/>
              <a:t>voi</a:t>
            </a:r>
            <a:r>
              <a:rPr lang="en-US" sz="2000" dirty="0"/>
              <a:t> pi=3.14</a:t>
            </a:r>
          </a:p>
          <a:p>
            <a:pPr>
              <a:buNone/>
            </a:pPr>
            <a:r>
              <a:rPr lang="en-US" sz="2000" dirty="0"/>
              <a:t>		{   int </a:t>
            </a:r>
            <a:r>
              <a:rPr lang="en-US" sz="2000" dirty="0" err="1"/>
              <a:t>bankinh</a:t>
            </a:r>
            <a:r>
              <a:rPr lang="en-US" sz="2000" dirty="0"/>
              <a:t> = (rand()%5+1)*2;</a:t>
            </a:r>
          </a:p>
          <a:p>
            <a:pPr>
              <a:buNone/>
            </a:pPr>
            <a:r>
              <a:rPr lang="en-US" sz="2000" dirty="0"/>
              <a:t>		     </a:t>
            </a:r>
            <a:r>
              <a:rPr lang="en-US" sz="2000" dirty="0" err="1"/>
              <a:t>cout</a:t>
            </a:r>
            <a:r>
              <a:rPr lang="en-US" sz="2000" dirty="0"/>
              <a:t> &lt;&lt; "\n\n [*]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dien</a:t>
            </a:r>
            <a:r>
              <a:rPr lang="en-US" sz="2000" dirty="0"/>
              <a:t> </a:t>
            </a:r>
            <a:r>
              <a:rPr lang="en-US" sz="2000" dirty="0" err="1"/>
              <a:t>tich</a:t>
            </a:r>
            <a:r>
              <a:rPr lang="en-US" sz="2000" dirty="0"/>
              <a:t> </a:t>
            </a:r>
            <a:r>
              <a:rPr lang="en-US" sz="2000" dirty="0" err="1"/>
              <a:t>hinh</a:t>
            </a:r>
            <a:r>
              <a:rPr lang="en-US" sz="2000" dirty="0"/>
              <a:t> </a:t>
            </a:r>
            <a:r>
              <a:rPr lang="en-US" sz="2000" dirty="0" err="1"/>
              <a:t>tron</a:t>
            </a:r>
            <a:r>
              <a:rPr lang="en-US" sz="2000" dirty="0"/>
              <a:t> ban </a:t>
            </a:r>
            <a:r>
              <a:rPr lang="en-US" sz="2000" dirty="0" err="1"/>
              <a:t>kinh</a:t>
            </a:r>
            <a:r>
              <a:rPr lang="en-US" sz="2000" dirty="0"/>
              <a:t> R= "&lt;&lt;</a:t>
            </a:r>
            <a:r>
              <a:rPr lang="en-US" sz="2000" dirty="0" err="1"/>
              <a:t>bankinh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	     </a:t>
            </a:r>
            <a:r>
              <a:rPr lang="en-US" sz="2000" dirty="0" err="1"/>
              <a:t>dapan</a:t>
            </a:r>
            <a:r>
              <a:rPr lang="en-US" sz="2000" dirty="0"/>
              <a:t> = </a:t>
            </a:r>
            <a:r>
              <a:rPr lang="en-US" sz="2000" b="1" dirty="0"/>
              <a:t>(float) </a:t>
            </a:r>
            <a:r>
              <a:rPr lang="en-US" sz="2000" dirty="0"/>
              <a:t>(</a:t>
            </a:r>
            <a:r>
              <a:rPr lang="en-US" sz="2000" dirty="0" err="1"/>
              <a:t>bankinh</a:t>
            </a:r>
            <a:r>
              <a:rPr lang="en-US" sz="2000" dirty="0"/>
              <a:t>*</a:t>
            </a:r>
            <a:r>
              <a:rPr lang="en-US" sz="2000" dirty="0" err="1"/>
              <a:t>bankinh</a:t>
            </a:r>
            <a:r>
              <a:rPr lang="en-US" sz="2000" dirty="0"/>
              <a:t>*3.14); </a:t>
            </a:r>
            <a:r>
              <a:rPr lang="en-US" sz="2000" b="1" dirty="0">
                <a:solidFill>
                  <a:srgbClr val="FF0000"/>
                </a:solidFill>
              </a:rPr>
              <a:t>break;</a:t>
            </a:r>
          </a:p>
          <a:p>
            <a:pPr>
              <a:buNone/>
            </a:pPr>
            <a:r>
              <a:rPr lang="en-US" sz="2000" dirty="0"/>
              <a:t>		}</a:t>
            </a:r>
          </a:p>
          <a:p>
            <a:pPr>
              <a:buNone/>
            </a:pPr>
            <a:r>
              <a:rPr lang="en-US" sz="2000" dirty="0"/>
              <a:t>		case 2: //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dien</a:t>
            </a:r>
            <a:r>
              <a:rPr lang="en-US" sz="2000" dirty="0"/>
              <a:t> </a:t>
            </a:r>
            <a:r>
              <a:rPr lang="en-US" sz="2000" dirty="0" err="1"/>
              <a:t>tich</a:t>
            </a:r>
            <a:r>
              <a:rPr lang="en-US" sz="2000" dirty="0"/>
              <a:t> </a:t>
            </a:r>
            <a:r>
              <a:rPr lang="en-US" sz="2000" dirty="0" err="1"/>
              <a:t>hinh</a:t>
            </a:r>
            <a:r>
              <a:rPr lang="en-US" sz="2000" dirty="0"/>
              <a:t> chu </a:t>
            </a:r>
            <a:r>
              <a:rPr lang="en-US" sz="2000" dirty="0" err="1"/>
              <a:t>nhat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case 3: // bai </a:t>
            </a:r>
            <a:r>
              <a:rPr lang="en-US" sz="2000" dirty="0" err="1"/>
              <a:t>toan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dien</a:t>
            </a:r>
            <a:r>
              <a:rPr lang="en-US" sz="2000" dirty="0"/>
              <a:t> </a:t>
            </a:r>
            <a:r>
              <a:rPr lang="en-US" sz="2000" dirty="0" err="1"/>
              <a:t>tich</a:t>
            </a:r>
            <a:r>
              <a:rPr lang="en-US" sz="2000" dirty="0"/>
              <a:t> </a:t>
            </a:r>
            <a:r>
              <a:rPr lang="en-US" sz="2000" dirty="0" err="1"/>
              <a:t>hinh</a:t>
            </a:r>
            <a:r>
              <a:rPr lang="en-US" sz="2000" dirty="0"/>
              <a:t> tam </a:t>
            </a:r>
            <a:r>
              <a:rPr lang="en-US" sz="2000" dirty="0" err="1"/>
              <a:t>giac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traloi</a:t>
            </a:r>
            <a:r>
              <a:rPr lang="en-US" sz="2000" dirty="0"/>
              <a:t>==0) </a:t>
            </a:r>
            <a:r>
              <a:rPr lang="en-US" sz="2000" b="1" dirty="0">
                <a:solidFill>
                  <a:srgbClr val="000099"/>
                </a:solidFill>
              </a:rPr>
              <a:t>continue;</a:t>
            </a:r>
            <a:r>
              <a:rPr lang="en-US" sz="2000" dirty="0"/>
              <a:t> // </a:t>
            </a:r>
            <a:r>
              <a:rPr lang="en-US" sz="2000" dirty="0" err="1"/>
              <a:t>khong</a:t>
            </a:r>
            <a:r>
              <a:rPr lang="en-US" sz="2000" dirty="0"/>
              <a:t> </a:t>
            </a:r>
            <a:r>
              <a:rPr lang="en-US" sz="2000" dirty="0" err="1"/>
              <a:t>biet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qua </a:t>
            </a:r>
            <a:r>
              <a:rPr lang="en-US" sz="2000" dirty="0" err="1"/>
              <a:t>cau</a:t>
            </a:r>
            <a:r>
              <a:rPr lang="en-US" sz="2000" dirty="0"/>
              <a:t> </a:t>
            </a:r>
            <a:r>
              <a:rPr lang="en-US" sz="2000" dirty="0" err="1"/>
              <a:t>khac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"\n TRA LOI:“; if (</a:t>
            </a:r>
            <a:r>
              <a:rPr lang="en-US" sz="2000" b="1" dirty="0"/>
              <a:t>!(</a:t>
            </a: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traloi</a:t>
            </a:r>
            <a:r>
              <a:rPr lang="en-US" sz="2000" b="1" dirty="0"/>
              <a:t>)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break;</a:t>
            </a:r>
            <a:r>
              <a:rPr lang="en-US" sz="2000" dirty="0"/>
              <a:t> // </a:t>
            </a:r>
            <a:r>
              <a:rPr lang="en-US" sz="2000" dirty="0" err="1"/>
              <a:t>ket</a:t>
            </a:r>
            <a:r>
              <a:rPr lang="en-US" sz="2000" dirty="0"/>
              <a:t> </a:t>
            </a:r>
            <a:r>
              <a:rPr lang="en-US" sz="2000" dirty="0" err="1"/>
              <a:t>thuc</a:t>
            </a:r>
            <a:r>
              <a:rPr lang="en-US" sz="2000" dirty="0"/>
              <a:t> bang </a:t>
            </a:r>
            <a:r>
              <a:rPr lang="en-US" sz="2000" dirty="0" err="1"/>
              <a:t>ctr+D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traloi</a:t>
            </a:r>
            <a:r>
              <a:rPr lang="en-US" sz="2000" dirty="0"/>
              <a:t> &lt;0) </a:t>
            </a:r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// </a:t>
            </a:r>
            <a:r>
              <a:rPr lang="en-US" sz="2000" dirty="0" err="1"/>
              <a:t>chan</a:t>
            </a:r>
            <a:r>
              <a:rPr lang="en-US" sz="2000" dirty="0"/>
              <a:t> qua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thoat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// xu </a:t>
            </a:r>
            <a:r>
              <a:rPr lang="en-US" sz="2000" dirty="0" err="1"/>
              <a:t>ly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cau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loi</a:t>
            </a:r>
            <a:r>
              <a:rPr lang="en-US" sz="2000" dirty="0"/>
              <a:t> …. </a:t>
            </a:r>
            <a:r>
              <a:rPr lang="en-US" sz="2000" dirty="0" err="1"/>
              <a:t>sau</a:t>
            </a:r>
            <a:r>
              <a:rPr lang="en-US" sz="2000" dirty="0"/>
              <a:t> do lap </a:t>
            </a:r>
            <a:r>
              <a:rPr lang="en-US" sz="2000" dirty="0" err="1"/>
              <a:t>lai</a:t>
            </a:r>
            <a:r>
              <a:rPr lang="en-US" sz="2000" dirty="0"/>
              <a:t> mot </a:t>
            </a:r>
            <a:r>
              <a:rPr lang="en-US" sz="2000" dirty="0" err="1"/>
              <a:t>lan</a:t>
            </a:r>
            <a:r>
              <a:rPr lang="en-US" sz="2000" dirty="0"/>
              <a:t> </a:t>
            </a:r>
            <a:r>
              <a:rPr lang="en-US" sz="2000" dirty="0" err="1"/>
              <a:t>nua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} // end </a:t>
            </a:r>
            <a:r>
              <a:rPr lang="en-US" sz="2000" dirty="0" err="1"/>
              <a:t>cua</a:t>
            </a:r>
            <a:r>
              <a:rPr lang="en-US" sz="2000" dirty="0"/>
              <a:t> while(1)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Bài tập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6200" y="443002"/>
            <a:ext cx="9144000" cy="640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IF..ELSE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 </a:t>
            </a:r>
          </a:p>
          <a:p>
            <a:pPr marL="857250" lvl="1" indent="-457200">
              <a:buFont typeface="Courier New" pitchFamily="49" charset="0"/>
              <a:buChar char="o"/>
            </a:pPr>
            <a:r>
              <a:rPr lang="en-US" dirty="0"/>
              <a:t>sqn = (x&gt;=0 ? (x&gt;0 ? 1:0) :  -1);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 S(n) = 1*2 + 2*3 + … + (n-1)*n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n! = 1*2*3*…*n.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 p(</a:t>
            </a:r>
            <a:r>
              <a:rPr lang="en-US" sz="2400" dirty="0" err="1"/>
              <a:t>n,k</a:t>
            </a:r>
            <a:r>
              <a:rPr lang="en-US" sz="2400" dirty="0"/>
              <a:t>) = n*(n-1)*…*(n-k+1),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≤ 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b="1" dirty="0"/>
              <a:t>while</a:t>
            </a:r>
            <a:r>
              <a:rPr lang="en-US" sz="2400" dirty="0"/>
              <a:t>()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():</a:t>
            </a:r>
          </a:p>
          <a:p>
            <a:pPr marL="457200" indent="-457200">
              <a:buNone/>
            </a:pPr>
            <a:r>
              <a:rPr lang="en-US" sz="2400" dirty="0"/>
              <a:t>	int </a:t>
            </a:r>
            <a:r>
              <a:rPr lang="en-US" sz="2400" dirty="0" err="1"/>
              <a:t>i</a:t>
            </a:r>
            <a:r>
              <a:rPr lang="en-US" sz="2400" dirty="0"/>
              <a:t> = 4; </a:t>
            </a:r>
          </a:p>
          <a:p>
            <a:pPr marL="457200" indent="-457200">
              <a:buNone/>
            </a:pPr>
            <a:r>
              <a:rPr lang="en-US" sz="2400" dirty="0"/>
              <a:t>	while (</a:t>
            </a:r>
            <a:r>
              <a:rPr lang="en-US" sz="2400" dirty="0" err="1"/>
              <a:t>i</a:t>
            </a:r>
            <a:r>
              <a:rPr lang="en-US" sz="2400" dirty="0"/>
              <a:t> &lt; 20) </a:t>
            </a:r>
          </a:p>
          <a:p>
            <a:pPr marL="457200" indent="-457200">
              <a:buNone/>
            </a:pPr>
            <a:r>
              <a:rPr lang="en-US" sz="2400" dirty="0"/>
              <a:t>	{    </a:t>
            </a:r>
            <a:r>
              <a:rPr lang="en-US" sz="2400" dirty="0" err="1"/>
              <a:t>cout</a:t>
            </a:r>
            <a:r>
              <a:rPr lang="en-US" sz="2400" dirty="0"/>
              <a:t> &lt;&lt; 1.0 / </a:t>
            </a:r>
            <a:r>
              <a:rPr lang="en-US" sz="2400" dirty="0" err="1"/>
              <a:t>i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</a:p>
          <a:p>
            <a:pPr marL="457200" indent="-457200">
              <a:buNone/>
            </a:pPr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 </a:t>
            </a:r>
          </a:p>
          <a:p>
            <a:pPr marL="457200" indent="-457200">
              <a:buNone/>
            </a:pPr>
            <a:r>
              <a:rPr lang="en-US" sz="2400" dirty="0"/>
              <a:t>	}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22E65C-2AB6-4191-8F98-8BCB03088B4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9" name="Picture 3" descr="C:\Users\anh_hao\AppData\Local\Microsoft\Windows\INetCache\IE\7GJTQK6Z\large-Emoticons-Question-face-66.6-11146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4013" y="2012950"/>
            <a:ext cx="3321050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357818" y="1571612"/>
            <a:ext cx="378618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bắt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khối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lệnh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lệnh</a:t>
            </a:r>
            <a:r>
              <a:rPr lang="en-US" sz="2400" dirty="0"/>
              <a:t> 1;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dirty="0">
                <a:solidFill>
                  <a:srgbClr val="000099"/>
                </a:solidFill>
              </a:rPr>
              <a:t>  </a:t>
            </a:r>
            <a:r>
              <a:rPr lang="en-US" sz="2400" dirty="0">
                <a:solidFill>
                  <a:srgbClr val="3366CC"/>
                </a:solidFill>
              </a:rPr>
              <a:t>// </a:t>
            </a:r>
            <a:r>
              <a:rPr lang="en-US" sz="2400" dirty="0" err="1">
                <a:solidFill>
                  <a:srgbClr val="3366CC"/>
                </a:solidFill>
              </a:rPr>
              <a:t>bắt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dirty="0" err="1">
                <a:solidFill>
                  <a:srgbClr val="3366CC"/>
                </a:solidFill>
              </a:rPr>
              <a:t>đầu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dirty="0" err="1">
                <a:solidFill>
                  <a:srgbClr val="3366CC"/>
                </a:solidFill>
              </a:rPr>
              <a:t>tập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dirty="0" err="1">
                <a:solidFill>
                  <a:srgbClr val="3366CC"/>
                </a:solidFill>
              </a:rPr>
              <a:t>lệnh</a:t>
            </a:r>
            <a:r>
              <a:rPr lang="en-US" sz="2400" dirty="0">
                <a:solidFill>
                  <a:srgbClr val="3366CC"/>
                </a:solidFill>
              </a:rPr>
              <a:t> con  </a:t>
            </a:r>
          </a:p>
          <a:p>
            <a:pPr>
              <a:buNone/>
            </a:pPr>
            <a:r>
              <a:rPr lang="en-US" sz="2400" dirty="0">
                <a:solidFill>
                  <a:srgbClr val="000099"/>
                </a:solidFill>
              </a:rPr>
              <a:t>    </a:t>
            </a:r>
            <a:r>
              <a:rPr lang="en-US" sz="2400" b="1" dirty="0">
                <a:solidFill>
                  <a:srgbClr val="FF0000"/>
                </a:solidFill>
              </a:rPr>
              <a:t>}</a:t>
            </a:r>
            <a:r>
              <a:rPr lang="en-US" sz="2400" b="1" dirty="0">
                <a:solidFill>
                  <a:srgbClr val="000099"/>
                </a:solidFill>
              </a:rPr>
              <a:t>  </a:t>
            </a:r>
            <a:r>
              <a:rPr lang="en-US" sz="2400" dirty="0">
                <a:solidFill>
                  <a:srgbClr val="3366CC"/>
                </a:solidFill>
              </a:rPr>
              <a:t>// </a:t>
            </a:r>
            <a:r>
              <a:rPr lang="en-US" sz="2400" dirty="0" err="1">
                <a:solidFill>
                  <a:srgbClr val="3366CC"/>
                </a:solidFill>
              </a:rPr>
              <a:t>hết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dirty="0" err="1">
                <a:solidFill>
                  <a:srgbClr val="3366CC"/>
                </a:solidFill>
              </a:rPr>
              <a:t>tập</a:t>
            </a:r>
            <a:r>
              <a:rPr lang="en-US" sz="2400" dirty="0">
                <a:solidFill>
                  <a:srgbClr val="3366CC"/>
                </a:solidFill>
              </a:rPr>
              <a:t> </a:t>
            </a:r>
            <a:r>
              <a:rPr lang="en-US" sz="2400" dirty="0" err="1">
                <a:solidFill>
                  <a:srgbClr val="3366CC"/>
                </a:solidFill>
              </a:rPr>
              <a:t>lệnh</a:t>
            </a:r>
            <a:r>
              <a:rPr lang="en-US" sz="2400" dirty="0">
                <a:solidFill>
                  <a:srgbClr val="3366CC"/>
                </a:solidFill>
              </a:rPr>
              <a:t> con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lệnh</a:t>
            </a:r>
            <a:r>
              <a:rPr lang="en-US" sz="2400" dirty="0"/>
              <a:t> 2;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}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hết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khối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lệnh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tuần tự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715008" y="357166"/>
            <a:ext cx="3132305" cy="1166162"/>
            <a:chOff x="5715008" y="357166"/>
            <a:chExt cx="3132305" cy="1166162"/>
          </a:xfrm>
        </p:grpSpPr>
        <p:sp>
          <p:nvSpPr>
            <p:cNvPr id="6" name="TextBox 5"/>
            <p:cNvSpPr txBox="1"/>
            <p:nvPr/>
          </p:nvSpPr>
          <p:spPr>
            <a:xfrm>
              <a:off x="7715272" y="538443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Lệnh 1;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15272" y="928670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Lệnh 2;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714356"/>
              <a:ext cx="1071570" cy="523220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IP reg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6" idx="1"/>
            </p:cNvCxnSpPr>
            <p:nvPr/>
          </p:nvCxnSpPr>
          <p:spPr bwMode="auto">
            <a:xfrm flipV="1">
              <a:off x="6786578" y="769276"/>
              <a:ext cx="928694" cy="2066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3"/>
              <a:endCxn id="7" idx="1"/>
            </p:cNvCxnSpPr>
            <p:nvPr/>
          </p:nvCxnSpPr>
          <p:spPr bwMode="auto">
            <a:xfrm>
              <a:off x="6786578" y="975966"/>
              <a:ext cx="928694" cy="18353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04851" y="1000108"/>
              <a:ext cx="867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++ip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8808" y="357166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ip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57819" y="4071942"/>
            <a:ext cx="3786182" cy="2143140"/>
            <a:chOff x="5287671" y="4071942"/>
            <a:chExt cx="3716066" cy="21431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5287671" y="4071942"/>
              <a:ext cx="3716066" cy="2143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05254" y="4143380"/>
              <a:ext cx="1367962" cy="4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lệnh 1;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29256" y="5752219"/>
              <a:ext cx="1519957" cy="4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lệnh 2;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29256" y="4969739"/>
              <a:ext cx="1519957" cy="4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x= tinh();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29203" y="4358250"/>
              <a:ext cx="1443960" cy="4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tinh( 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9203" y="5504225"/>
              <a:ext cx="1519957" cy="46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// xong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77207" y="4787991"/>
              <a:ext cx="1823949" cy="83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{ &lt;k.lệnh&gt;</a:t>
              </a:r>
            </a:p>
            <a:p>
              <a:r>
                <a:rPr lang="en-US" sz="2400"/>
                <a:t>}</a:t>
              </a:r>
            </a:p>
          </p:txBody>
        </p:sp>
        <p:cxnSp>
          <p:nvCxnSpPr>
            <p:cNvPr id="48" name="Straight Arrow Connector 47"/>
            <p:cNvCxnSpPr>
              <a:stCxn id="43" idx="3"/>
              <a:endCxn id="44" idx="1"/>
            </p:cNvCxnSpPr>
            <p:nvPr/>
          </p:nvCxnSpPr>
          <p:spPr bwMode="auto">
            <a:xfrm flipV="1">
              <a:off x="6949213" y="4589683"/>
              <a:ext cx="379989" cy="6114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>
              <a:stCxn id="45" idx="1"/>
              <a:endCxn id="43" idx="3"/>
            </p:cNvCxnSpPr>
            <p:nvPr/>
          </p:nvCxnSpPr>
          <p:spPr bwMode="auto">
            <a:xfrm rot="10800000">
              <a:off x="6949213" y="5201172"/>
              <a:ext cx="379989" cy="5344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41" idx="2"/>
              <a:endCxn id="43" idx="0"/>
            </p:cNvCxnSpPr>
            <p:nvPr/>
          </p:nvCxnSpPr>
          <p:spPr bwMode="auto">
            <a:xfrm rot="5400000">
              <a:off x="6007487" y="4787942"/>
              <a:ext cx="363495" cy="16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43" idx="2"/>
              <a:endCxn id="42" idx="0"/>
            </p:cNvCxnSpPr>
            <p:nvPr/>
          </p:nvCxnSpPr>
          <p:spPr bwMode="auto">
            <a:xfrm rot="5400000">
              <a:off x="6029427" y="5592361"/>
              <a:ext cx="319617" cy="16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357818" cy="64008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nhảy</a:t>
            </a:r>
            <a:r>
              <a:rPr lang="en-US" sz="2400" dirty="0"/>
              <a:t> (</a:t>
            </a:r>
            <a:r>
              <a:rPr lang="en-US" sz="2400" dirty="0" err="1"/>
              <a:t>goto</a:t>
            </a:r>
            <a:r>
              <a:rPr lang="en-US" sz="2400" dirty="0"/>
              <a:t>)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lệnh</a:t>
            </a:r>
            <a:r>
              <a:rPr lang="en-US" sz="2400" b="1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ngoặc</a:t>
            </a:r>
            <a:r>
              <a:rPr lang="en-US" sz="2400" dirty="0"/>
              <a:t> {} “</a:t>
            </a:r>
            <a:r>
              <a:rPr lang="en-US" sz="2400" dirty="0" err="1"/>
              <a:t>gộp</a:t>
            </a:r>
            <a:r>
              <a:rPr lang="en-US" sz="2400" dirty="0"/>
              <a:t>”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	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b="1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.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,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(chia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,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,…),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Khối lệnh &amp;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{ }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int x = 2, y = 3;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{   </a:t>
            </a:r>
            <a:r>
              <a:rPr lang="en-US" sz="2400" dirty="0"/>
              <a:t>x ++ ; y --;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//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x,y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// 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99"/>
                </a:solidFill>
              </a:rPr>
              <a:t>bien x=3, bien y=2;</a:t>
            </a:r>
          </a:p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int x = 2, y = 3;</a:t>
            </a:r>
          </a:p>
          <a:p>
            <a:pPr>
              <a:buNone/>
            </a:pPr>
            <a:r>
              <a:rPr lang="en-US" sz="2400" dirty="0"/>
              <a:t>{ 	int </a:t>
            </a:r>
            <a:r>
              <a:rPr lang="en-US" sz="2400" b="1" dirty="0"/>
              <a:t>x = 0</a:t>
            </a:r>
            <a:r>
              <a:rPr lang="en-US" sz="2400" dirty="0"/>
              <a:t>, </a:t>
            </a:r>
            <a:r>
              <a:rPr lang="en-US" sz="2400" b="1" dirty="0"/>
              <a:t>z = 4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// </a:t>
            </a:r>
            <a:r>
              <a:rPr lang="en-US" sz="2400" dirty="0" err="1"/>
              <a:t>biến</a:t>
            </a:r>
            <a:r>
              <a:rPr lang="en-US" sz="2400" dirty="0"/>
              <a:t> x, z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 x ++ ; y --;	z++; 	// y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//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>
                <a:solidFill>
                  <a:srgbClr val="000099"/>
                </a:solidFill>
              </a:rPr>
              <a:t>: bien </a:t>
            </a:r>
            <a:r>
              <a:rPr lang="en-US" sz="2400" dirty="0">
                <a:solidFill>
                  <a:srgbClr val="FF0000"/>
                </a:solidFill>
              </a:rPr>
              <a:t>x=1</a:t>
            </a:r>
            <a:r>
              <a:rPr lang="en-US" sz="2400" dirty="0">
                <a:solidFill>
                  <a:srgbClr val="000099"/>
                </a:solidFill>
              </a:rPr>
              <a:t>, bien y=2, bien z = 5; 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//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>
                <a:solidFill>
                  <a:srgbClr val="000099"/>
                </a:solidFill>
              </a:rPr>
              <a:t>: bien </a:t>
            </a:r>
            <a:r>
              <a:rPr lang="en-US" sz="2400" dirty="0">
                <a:solidFill>
                  <a:srgbClr val="FF0000"/>
                </a:solidFill>
              </a:rPr>
              <a:t>x=2</a:t>
            </a:r>
            <a:r>
              <a:rPr lang="en-US" sz="2400" dirty="0">
                <a:solidFill>
                  <a:srgbClr val="000099"/>
                </a:solidFill>
              </a:rPr>
              <a:t>, bien y=2, bien z: </a:t>
            </a:r>
            <a:r>
              <a:rPr lang="en-US" sz="2400" dirty="0" err="1">
                <a:solidFill>
                  <a:srgbClr val="000099"/>
                </a:solidFill>
              </a:rPr>
              <a:t>không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tồn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>
                <a:solidFill>
                  <a:srgbClr val="000099"/>
                </a:solidFill>
              </a:rPr>
              <a:t>tại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i="1" dirty="0" err="1"/>
              <a:t>Biến</a:t>
            </a:r>
            <a:r>
              <a:rPr lang="en-US" sz="2400" i="1" dirty="0"/>
              <a:t> </a:t>
            </a:r>
            <a:r>
              <a:rPr lang="en-US" sz="2400" i="1" dirty="0" err="1"/>
              <a:t>cục</a:t>
            </a:r>
            <a:r>
              <a:rPr lang="en-US" sz="2400" i="1" dirty="0"/>
              <a:t> </a:t>
            </a:r>
            <a:r>
              <a:rPr lang="en-US" sz="2400" i="1" dirty="0" err="1"/>
              <a:t>bộ</a:t>
            </a:r>
            <a:r>
              <a:rPr lang="en-US" sz="2400" i="1" dirty="0"/>
              <a:t> </a:t>
            </a:r>
            <a:r>
              <a:rPr lang="en-US" sz="2400" i="1" dirty="0" err="1"/>
              <a:t>chỉ</a:t>
            </a:r>
            <a:r>
              <a:rPr lang="en-US" sz="2400" i="1" dirty="0"/>
              <a:t> </a:t>
            </a:r>
            <a:r>
              <a:rPr lang="en-US" sz="2400" i="1" dirty="0" err="1"/>
              <a:t>tồn</a:t>
            </a:r>
            <a:r>
              <a:rPr lang="en-US" sz="2400" i="1" dirty="0"/>
              <a:t> </a:t>
            </a:r>
            <a:r>
              <a:rPr lang="en-US" sz="2400" i="1" dirty="0" err="1"/>
              <a:t>tại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khối</a:t>
            </a:r>
            <a:r>
              <a:rPr lang="en-US" sz="2400" i="1" dirty="0"/>
              <a:t> </a:t>
            </a:r>
            <a:r>
              <a:rPr lang="en-US" sz="2400" i="1" dirty="0" err="1"/>
              <a:t>lệnh</a:t>
            </a:r>
            <a:r>
              <a:rPr lang="en-US" sz="2400" i="1" dirty="0"/>
              <a:t>,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ưu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</a:t>
            </a:r>
            <a:r>
              <a:rPr lang="en-US" sz="2400" i="1" dirty="0" err="1"/>
              <a:t>hơn</a:t>
            </a:r>
            <a:r>
              <a:rPr lang="en-US" sz="2400" i="1" dirty="0"/>
              <a:t> </a:t>
            </a:r>
            <a:r>
              <a:rPr lang="en-US" sz="2400" i="1" dirty="0" err="1"/>
              <a:t>biến</a:t>
            </a:r>
            <a:r>
              <a:rPr lang="en-US" sz="2400" i="1" dirty="0"/>
              <a:t> </a:t>
            </a:r>
            <a:r>
              <a:rPr lang="en-US" sz="2400" i="1" dirty="0" err="1"/>
              <a:t>ngoài</a:t>
            </a:r>
            <a:r>
              <a:rPr lang="en-US" sz="2400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 (…) {…}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429256" cy="6400800"/>
          </a:xfrm>
        </p:spPr>
        <p:txBody>
          <a:bodyPr/>
          <a:lstStyle/>
          <a:p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0099"/>
                </a:solidFill>
              </a:rPr>
              <a:t>&lt;</a:t>
            </a:r>
            <a:r>
              <a:rPr lang="en-US" b="1" dirty="0" err="1">
                <a:solidFill>
                  <a:srgbClr val="000099"/>
                </a:solidFill>
              </a:rPr>
              <a:t>khối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lệnh</a:t>
            </a:r>
            <a:r>
              <a:rPr lang="en-US" b="1" dirty="0">
                <a:solidFill>
                  <a:srgbClr val="000099"/>
                </a:solidFill>
              </a:rPr>
              <a:t>&gt;</a:t>
            </a:r>
          </a:p>
          <a:p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logic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(≠ 0: </a:t>
            </a:r>
            <a:r>
              <a:rPr lang="en-US" sz="2400" dirty="0" err="1"/>
              <a:t>đúng</a:t>
            </a:r>
            <a:r>
              <a:rPr lang="en-US" sz="2400" dirty="0"/>
              <a:t>, = 0: </a:t>
            </a:r>
            <a:r>
              <a:rPr lang="en-US" sz="2400" dirty="0" err="1"/>
              <a:t>sai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: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qua.</a:t>
            </a:r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int num = 4;</a:t>
            </a:r>
          </a:p>
          <a:p>
            <a:pPr marL="0" indent="0">
              <a:buNone/>
            </a:pPr>
            <a:r>
              <a:rPr lang="en-US" sz="2400" dirty="0"/>
              <a:t> if ( (num%2)==0 )</a:t>
            </a:r>
          </a:p>
          <a:p>
            <a:pPr marL="0" indent="0">
              <a:buNone/>
            </a:pPr>
            <a:r>
              <a:rPr lang="en-US" sz="2400" dirty="0"/>
              <a:t> {     </a:t>
            </a:r>
            <a:r>
              <a:rPr lang="en-US" sz="2400" dirty="0" err="1"/>
              <a:t>cout</a:t>
            </a:r>
            <a:r>
              <a:rPr lang="en-US" sz="2400" dirty="0"/>
              <a:t> &lt;&lt; num &lt;&lt; “ la so </a:t>
            </a:r>
            <a:r>
              <a:rPr lang="en-US" sz="2400" dirty="0" err="1"/>
              <a:t>chan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0" y="833454"/>
            <a:ext cx="3143271" cy="466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 (…) {…} else {…}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643570" cy="6400800"/>
          </a:xfrm>
        </p:spPr>
        <p:txBody>
          <a:bodyPr/>
          <a:lstStyle/>
          <a:p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     </a:t>
            </a:r>
            <a:r>
              <a:rPr lang="en-US" dirty="0">
                <a:solidFill>
                  <a:srgbClr val="000099"/>
                </a:solidFill>
              </a:rPr>
              <a:t>&lt;</a:t>
            </a:r>
            <a:r>
              <a:rPr lang="en-US" dirty="0" err="1">
                <a:solidFill>
                  <a:srgbClr val="000099"/>
                </a:solidFill>
              </a:rPr>
              <a:t>khối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lệnh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cho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điều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kiện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đúng</a:t>
            </a:r>
            <a:r>
              <a:rPr lang="en-US" dirty="0">
                <a:solidFill>
                  <a:srgbClr val="0000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 else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</a:t>
            </a:r>
            <a:r>
              <a:rPr lang="en-US" dirty="0">
                <a:solidFill>
                  <a:srgbClr val="000099"/>
                </a:solidFill>
              </a:rPr>
              <a:t>&lt;</a:t>
            </a:r>
            <a:r>
              <a:rPr lang="en-US" dirty="0" err="1">
                <a:solidFill>
                  <a:srgbClr val="000099"/>
                </a:solidFill>
              </a:rPr>
              <a:t>khối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lệnh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cho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điều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kiện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sai</a:t>
            </a:r>
            <a:r>
              <a:rPr lang="en-US" dirty="0">
                <a:solidFill>
                  <a:srgbClr val="0000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int num;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&lt;&lt;“Hay </a:t>
            </a:r>
            <a:r>
              <a:rPr lang="en-US" sz="2400" dirty="0" err="1"/>
              <a:t>nhap</a:t>
            </a:r>
            <a:r>
              <a:rPr lang="en-US" sz="2400" dirty="0"/>
              <a:t> 1 so </a:t>
            </a:r>
            <a:r>
              <a:rPr lang="en-US" sz="2400" dirty="0" err="1"/>
              <a:t>nguyen</a:t>
            </a:r>
            <a:r>
              <a:rPr lang="en-US" sz="2400" dirty="0"/>
              <a:t> </a:t>
            </a:r>
            <a:r>
              <a:rPr lang="en-US" sz="2400" dirty="0" err="1"/>
              <a:t>duong</a:t>
            </a:r>
            <a:r>
              <a:rPr lang="en-US" sz="2400" dirty="0"/>
              <a:t>:”;</a:t>
            </a:r>
          </a:p>
          <a:p>
            <a:pPr>
              <a:buNone/>
            </a:pPr>
            <a:r>
              <a:rPr lang="en-US" sz="2400" dirty="0" err="1"/>
              <a:t>cin</a:t>
            </a:r>
            <a:r>
              <a:rPr lang="en-US" sz="2400" dirty="0"/>
              <a:t> &gt;&gt; num;</a:t>
            </a:r>
          </a:p>
          <a:p>
            <a:pPr marL="0" indent="0">
              <a:buNone/>
            </a:pPr>
            <a:r>
              <a:rPr lang="en-US" sz="2400" b="1" dirty="0"/>
              <a:t> if </a:t>
            </a:r>
            <a:r>
              <a:rPr lang="en-US" sz="2400" dirty="0"/>
              <a:t>( (num%2)==0 )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num &lt;&lt; “ la so chan.";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else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num &lt;&lt; “ la so le.";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0" y="1223749"/>
            <a:ext cx="3440724" cy="44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cấu trúc rẽ nhánh </a:t>
            </a:r>
            <a:r>
              <a:rPr lang="en-US">
                <a:solidFill>
                  <a:srgbClr val="FF0000"/>
                </a:solidFill>
              </a:rPr>
              <a:t>if () {…} else {…}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286380" cy="64008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3366CC"/>
                </a:solidFill>
              </a:rPr>
              <a:t>// file vd10.cpp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int main(int argc, char** argv)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{	int m, n;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cout &lt;&lt; "Nhap so nguyen m:";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cin &gt;&gt; m;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cout &lt;&lt; "Nhap so nguyen n:";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cin &gt;&gt; n;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b="1"/>
              <a:t>if</a:t>
            </a:r>
            <a:r>
              <a:rPr lang="en-US" sz="2400"/>
              <a:t> (m==n)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cout &lt;&lt; " ta co: m = n";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b="1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{ </a:t>
            </a:r>
            <a:r>
              <a:rPr lang="en-US" sz="2400" b="1"/>
              <a:t>  if </a:t>
            </a:r>
            <a:r>
              <a:rPr lang="en-US" sz="2400"/>
              <a:t>(m&lt;n)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	cout &lt;&lt; “ ta co: m &lt; n";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</a:t>
            </a:r>
            <a:r>
              <a:rPr lang="en-US" sz="2400" b="1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	cout &lt;&lt; “ ta co: m &gt; n";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}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cặp dấu {} này có thể bỏ được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return 0; 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6380" y="500042"/>
            <a:ext cx="3857620" cy="1971668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Nhap so nguyen m:5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Nhap so nguyen n:7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   ta co: m &lt; n </a:t>
            </a:r>
          </a:p>
          <a:p>
            <a:pPr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chọn </a:t>
            </a:r>
            <a:r>
              <a:rPr lang="en-US">
                <a:solidFill>
                  <a:srgbClr val="FF0000"/>
                </a:solidFill>
              </a:rPr>
              <a:t>switch (…) { case :…;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714876" cy="640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switch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(&lt;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&gt;)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{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C00000"/>
                </a:solidFill>
              </a:rPr>
              <a:t>case</a:t>
            </a:r>
            <a:r>
              <a:rPr lang="en-US" sz="2400" dirty="0"/>
              <a:t> &lt;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1&gt;: &lt;k.lệnh1&gt;; 	[</a:t>
            </a:r>
            <a:r>
              <a:rPr lang="en-US" sz="2400" dirty="0">
                <a:solidFill>
                  <a:srgbClr val="000099"/>
                </a:solidFill>
              </a:rPr>
              <a:t>break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case</a:t>
            </a:r>
            <a:r>
              <a:rPr lang="en-US" sz="2400" dirty="0"/>
              <a:t> &lt;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2&gt;: &lt;k.lệnh2&gt;; 	[</a:t>
            </a:r>
            <a:r>
              <a:rPr lang="en-US" sz="2400" dirty="0">
                <a:solidFill>
                  <a:srgbClr val="000099"/>
                </a:solidFill>
              </a:rPr>
              <a:t>break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default: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&lt;</a:t>
            </a:r>
            <a:r>
              <a:rPr lang="en-US" sz="2400" dirty="0" err="1"/>
              <a:t>k.lệnh</a:t>
            </a:r>
            <a:r>
              <a:rPr lang="en-US" sz="2400" dirty="0"/>
              <a:t> default&gt;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pPr marL="0" indent="0"/>
            <a:r>
              <a:rPr lang="en-US" sz="2400" b="1" dirty="0"/>
              <a:t>Case</a:t>
            </a:r>
            <a:r>
              <a:rPr lang="en-US" sz="2400" dirty="0"/>
              <a:t> (n)…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99"/>
                </a:solidFill>
              </a:rPr>
              <a:t>&lt;</a:t>
            </a:r>
            <a:r>
              <a:rPr lang="en-US" sz="2400" b="1" dirty="0" err="1">
                <a:solidFill>
                  <a:srgbClr val="000099"/>
                </a:solidFill>
              </a:rPr>
              <a:t>giá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trị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biểu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thức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nguyên</a:t>
            </a:r>
            <a:r>
              <a:rPr lang="en-US" sz="2400" b="1" dirty="0">
                <a:solidFill>
                  <a:srgbClr val="000099"/>
                </a:solidFill>
              </a:rPr>
              <a:t>&gt; = &lt;</a:t>
            </a:r>
            <a:r>
              <a:rPr lang="en-US" sz="2400" b="1" dirty="0" err="1">
                <a:solidFill>
                  <a:srgbClr val="000099"/>
                </a:solidFill>
              </a:rPr>
              <a:t>giá</a:t>
            </a:r>
            <a:r>
              <a:rPr lang="en-US" sz="2400" b="1" dirty="0">
                <a:solidFill>
                  <a:srgbClr val="000099"/>
                </a:solidFill>
              </a:rPr>
              <a:t> </a:t>
            </a:r>
            <a:r>
              <a:rPr lang="en-US" sz="2400" b="1" dirty="0" err="1">
                <a:solidFill>
                  <a:srgbClr val="000099"/>
                </a:solidFill>
              </a:rPr>
              <a:t>trị</a:t>
            </a:r>
            <a:r>
              <a:rPr lang="en-US" sz="2400" b="1" dirty="0">
                <a:solidFill>
                  <a:srgbClr val="000099"/>
                </a:solidFill>
              </a:rPr>
              <a:t> n&gt;.</a:t>
            </a:r>
          </a:p>
          <a:p>
            <a:pPr marL="0" indent="0"/>
            <a:r>
              <a:rPr lang="en-US" sz="2400" b="1" dirty="0"/>
              <a:t>default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case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.</a:t>
            </a:r>
          </a:p>
          <a:p>
            <a:pPr marL="0" indent="0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99"/>
                </a:solidFill>
              </a:rPr>
              <a:t>break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case (n)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case (n)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ở case (n+1).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500594" y="623633"/>
            <a:ext cx="4500562" cy="6020077"/>
            <a:chOff x="4500562" y="500042"/>
            <a:chExt cx="4500562" cy="6020077"/>
          </a:xfrm>
        </p:grpSpPr>
        <p:sp>
          <p:nvSpPr>
            <p:cNvPr id="16" name="Flowchart: Decision 15"/>
            <p:cNvSpPr/>
            <p:nvPr/>
          </p:nvSpPr>
          <p:spPr bwMode="auto">
            <a:xfrm>
              <a:off x="4643438" y="2071678"/>
              <a:ext cx="1857388" cy="642942"/>
            </a:xfrm>
            <a:prstGeom prst="flowChartDecision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1?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16" y="2131241"/>
              <a:ext cx="1357322" cy="52322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dk1"/>
                  </a:solidFill>
                  <a:latin typeface="+mn-lt"/>
                </a:rPr>
                <a:t>k.lệnh</a:t>
              </a:r>
              <a:r>
                <a:rPr lang="en-US" dirty="0">
                  <a:solidFill>
                    <a:schemeClr val="dk1"/>
                  </a:solidFill>
                  <a:latin typeface="+mn-lt"/>
                </a:rPr>
                <a:t> 1</a:t>
              </a:r>
            </a:p>
          </p:txBody>
        </p:sp>
        <p:sp>
          <p:nvSpPr>
            <p:cNvPr id="19" name="Flowchart: Decision 18"/>
            <p:cNvSpPr/>
            <p:nvPr/>
          </p:nvSpPr>
          <p:spPr bwMode="auto">
            <a:xfrm>
              <a:off x="6608077" y="3000372"/>
              <a:ext cx="1857388" cy="642942"/>
            </a:xfrm>
            <a:prstGeom prst="flowChartDecision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break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?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16" idx="3"/>
              <a:endCxn id="17" idx="1"/>
            </p:cNvCxnSpPr>
            <p:nvPr/>
          </p:nvCxnSpPr>
          <p:spPr bwMode="auto">
            <a:xfrm flipV="1">
              <a:off x="6500826" y="2392851"/>
              <a:ext cx="357190" cy="2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7" idx="2"/>
              <a:endCxn id="19" idx="0"/>
            </p:cNvCxnSpPr>
            <p:nvPr/>
          </p:nvCxnSpPr>
          <p:spPr bwMode="auto">
            <a:xfrm rot="16200000" flipH="1">
              <a:off x="7363769" y="2827369"/>
              <a:ext cx="345911" cy="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Flowchart: Decision 34"/>
            <p:cNvSpPr/>
            <p:nvPr/>
          </p:nvSpPr>
          <p:spPr bwMode="auto">
            <a:xfrm>
              <a:off x="4643438" y="3929066"/>
              <a:ext cx="1857388" cy="642942"/>
            </a:xfrm>
            <a:prstGeom prst="flowChartDecision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</a:t>
              </a:r>
              <a:r>
                <a:rPr kumimoji="0" lang="en-US" sz="24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2?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16" y="3988629"/>
              <a:ext cx="1357322" cy="52322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+mn-lt"/>
                </a:rPr>
                <a:t>k.lệnh 2</a:t>
              </a:r>
            </a:p>
          </p:txBody>
        </p:sp>
        <p:sp>
          <p:nvSpPr>
            <p:cNvPr id="37" name="Flowchart: Decision 36"/>
            <p:cNvSpPr/>
            <p:nvPr/>
          </p:nvSpPr>
          <p:spPr bwMode="auto">
            <a:xfrm>
              <a:off x="6608077" y="4857760"/>
              <a:ext cx="1857388" cy="642942"/>
            </a:xfrm>
            <a:prstGeom prst="flowChartDecision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+mn-lt"/>
                </a:rPr>
                <a:t>break?</a:t>
              </a:r>
            </a:p>
          </p:txBody>
        </p:sp>
        <p:cxnSp>
          <p:nvCxnSpPr>
            <p:cNvPr id="38" name="Straight Arrow Connector 37"/>
            <p:cNvCxnSpPr>
              <a:stCxn id="35" idx="3"/>
              <a:endCxn id="36" idx="1"/>
            </p:cNvCxnSpPr>
            <p:nvPr/>
          </p:nvCxnSpPr>
          <p:spPr bwMode="auto">
            <a:xfrm flipV="1">
              <a:off x="6500826" y="4250239"/>
              <a:ext cx="357190" cy="2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 bwMode="auto">
            <a:xfrm rot="16200000" flipH="1">
              <a:off x="7363769" y="4684757"/>
              <a:ext cx="345911" cy="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19" idx="2"/>
              <a:endCxn id="36" idx="0"/>
            </p:cNvCxnSpPr>
            <p:nvPr/>
          </p:nvCxnSpPr>
          <p:spPr bwMode="auto">
            <a:xfrm rot="5400000">
              <a:off x="7364067" y="3815924"/>
              <a:ext cx="345315" cy="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6" idx="2"/>
              <a:endCxn id="35" idx="0"/>
            </p:cNvCxnSpPr>
            <p:nvPr/>
          </p:nvCxnSpPr>
          <p:spPr bwMode="auto">
            <a:xfrm rot="5400000">
              <a:off x="4964909" y="3321843"/>
              <a:ext cx="121444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500562" y="1324261"/>
              <a:ext cx="2143139" cy="46166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tính</a:t>
              </a:r>
              <a:r>
                <a:rPr lang="en-US" sz="2400" dirty="0"/>
                <a:t> </a:t>
              </a:r>
              <a:r>
                <a:rPr lang="en-US" sz="2400" dirty="0" err="1"/>
                <a:t>biểu</a:t>
              </a:r>
              <a:r>
                <a:rPr lang="en-US" sz="2400" dirty="0"/>
                <a:t> </a:t>
              </a:r>
              <a:r>
                <a:rPr lang="en-US" sz="2400" dirty="0" err="1"/>
                <a:t>thức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5572140"/>
              <a:ext cx="2000264" cy="46166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+mn-lt"/>
                </a:rPr>
                <a:t>k.lệnh default</a:t>
              </a:r>
            </a:p>
          </p:txBody>
        </p:sp>
        <p:cxnSp>
          <p:nvCxnSpPr>
            <p:cNvPr id="47" name="Straight Arrow Connector 46"/>
            <p:cNvCxnSpPr>
              <a:stCxn id="35" idx="2"/>
              <a:endCxn id="45" idx="0"/>
            </p:cNvCxnSpPr>
            <p:nvPr/>
          </p:nvCxnSpPr>
          <p:spPr bwMode="auto">
            <a:xfrm rot="5400000">
              <a:off x="5072066" y="5072074"/>
              <a:ext cx="1000132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hape 48"/>
            <p:cNvCxnSpPr>
              <a:stCxn id="37" idx="2"/>
              <a:endCxn id="45" idx="3"/>
            </p:cNvCxnSpPr>
            <p:nvPr/>
          </p:nvCxnSpPr>
          <p:spPr bwMode="auto">
            <a:xfrm rot="5400000">
              <a:off x="6903383" y="5169584"/>
              <a:ext cx="302271" cy="96450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8286776" y="6000768"/>
              <a:ext cx="714348" cy="51935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end</a:t>
              </a:r>
            </a:p>
          </p:txBody>
        </p:sp>
        <p:cxnSp>
          <p:nvCxnSpPr>
            <p:cNvPr id="56" name="Shape 55"/>
            <p:cNvCxnSpPr>
              <a:stCxn id="45" idx="2"/>
              <a:endCxn id="52" idx="2"/>
            </p:cNvCxnSpPr>
            <p:nvPr/>
          </p:nvCxnSpPr>
          <p:spPr bwMode="auto">
            <a:xfrm rot="16200000" flipH="1">
              <a:off x="6816135" y="4789802"/>
              <a:ext cx="226639" cy="271464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hape 59"/>
            <p:cNvCxnSpPr>
              <a:stCxn id="19" idx="3"/>
              <a:endCxn id="52" idx="0"/>
            </p:cNvCxnSpPr>
            <p:nvPr/>
          </p:nvCxnSpPr>
          <p:spPr bwMode="auto">
            <a:xfrm>
              <a:off x="8465465" y="3321843"/>
              <a:ext cx="178485" cy="267892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hape 61"/>
            <p:cNvCxnSpPr>
              <a:stCxn id="37" idx="3"/>
              <a:endCxn id="52" idx="0"/>
            </p:cNvCxnSpPr>
            <p:nvPr/>
          </p:nvCxnSpPr>
          <p:spPr bwMode="auto">
            <a:xfrm>
              <a:off x="8465465" y="5179231"/>
              <a:ext cx="178485" cy="82153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6143636" y="1957320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000099"/>
                  </a:solidFill>
                </a:rPr>
                <a:t>đúng</a:t>
              </a:r>
              <a:endParaRPr lang="en-US" sz="2000" b="1" dirty="0">
                <a:solidFill>
                  <a:srgbClr val="000099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86744" y="290529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99"/>
                  </a:solidFill>
                </a:rPr>
                <a:t>có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5306" y="4734169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000099"/>
                  </a:solidFill>
                </a:rPr>
                <a:t>có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72132" y="26431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sai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72100" y="44769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sai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72396" y="3600394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không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2396" y="5429264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không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107879" y="500042"/>
              <a:ext cx="928694" cy="51935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/>
                <a:t>start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34" idx="4"/>
              <a:endCxn id="44" idx="0"/>
            </p:cNvCxnSpPr>
            <p:nvPr/>
          </p:nvCxnSpPr>
          <p:spPr bwMode="auto">
            <a:xfrm rot="5400000">
              <a:off x="5419745" y="1171780"/>
              <a:ext cx="304868" cy="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44" idx="2"/>
              <a:endCxn id="16" idx="0"/>
            </p:cNvCxnSpPr>
            <p:nvPr/>
          </p:nvCxnSpPr>
          <p:spPr bwMode="auto">
            <a:xfrm rot="5400000">
              <a:off x="5429256" y="1928802"/>
              <a:ext cx="285752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143636" y="3786190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99"/>
                  </a:solidFill>
                </a:rPr>
                <a:t>đúng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Cấu trúc chọn </a:t>
            </a:r>
            <a:r>
              <a:rPr lang="en-US">
                <a:solidFill>
                  <a:srgbClr val="FF0000"/>
                </a:solidFill>
              </a:rPr>
              <a:t>switch()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857884" cy="64008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/>
              <a:t>int main(int argc, char** argv) </a:t>
            </a:r>
            <a:r>
              <a:rPr lang="en-US" sz="1800">
                <a:solidFill>
                  <a:srgbClr val="000099"/>
                </a:solidFill>
              </a:rPr>
              <a:t>// file vd11.cpp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{ int thang; cout &lt;&lt; "Nhap vao thang (tu 1 den 12):";  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   cin &gt;&gt; thang;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   </a:t>
            </a:r>
            <a:r>
              <a:rPr lang="en-US" sz="1800" b="1"/>
              <a:t>switch</a:t>
            </a:r>
            <a:r>
              <a:rPr lang="en-US" sz="1800"/>
              <a:t> (thang) 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  {  case 1: 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3: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5: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7: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8: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10: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12:  cout &lt;&lt; "[*] Thang "&lt;&lt;thang&lt;&lt;" co 31 ngay";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	   </a:t>
            </a:r>
            <a:r>
              <a:rPr lang="en-US" sz="1800" b="1"/>
              <a:t> break</a:t>
            </a:r>
            <a:r>
              <a:rPr lang="en-US" sz="1800"/>
              <a:t>; // khong xet tiep cac case khac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4: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6: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9: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11:  cout &lt;&lt; "[*] Thang "&lt;&lt;thang&lt;&lt;"co 30 ngay";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	    </a:t>
            </a:r>
            <a:r>
              <a:rPr lang="en-US" sz="1800" b="1"/>
              <a:t>break</a:t>
            </a:r>
            <a:r>
              <a:rPr lang="en-US" sz="180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case 2:    cout &lt;&lt; "[*] Thang 2 co 28 hoac 29 ngay";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	   </a:t>
            </a:r>
            <a:r>
              <a:rPr lang="en-US" sz="1800" b="1"/>
              <a:t> break</a:t>
            </a:r>
            <a:r>
              <a:rPr lang="en-US" sz="180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lang="en-US" sz="1800" b="1"/>
              <a:t>default</a:t>
            </a:r>
            <a:r>
              <a:rPr lang="en-US" sz="1800"/>
              <a:t>:   cout &lt;&lt; "[-] Khong co thang "&lt;&lt;thang;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    return 0; 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4" y="500042"/>
            <a:ext cx="4000496" cy="1428760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Nhap vao thang (tu 1 den 12):3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[*] Thang 3 co 31 ngay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57884" y="1928802"/>
            <a:ext cx="3286116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>
                <a:latin typeface="+mn-lt"/>
              </a:rPr>
              <a:t>đầu tiên case 3 được chọn vì thang ==3.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>
                <a:latin typeface="+mn-lt"/>
              </a:rPr>
              <a:t>vì không có lệnh break nên case 5,7,8,10 và 12 được chọn theo.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 </a:t>
            </a:r>
            <a:r>
              <a:rPr lang="en-US">
                <a:solidFill>
                  <a:srgbClr val="FF0000"/>
                </a:solidFill>
              </a:rPr>
              <a:t>while(){…}</a:t>
            </a:r>
            <a:r>
              <a:rPr lang="en-US"/>
              <a:t> và </a:t>
            </a:r>
            <a:r>
              <a:rPr lang="en-US">
                <a:solidFill>
                  <a:srgbClr val="FF0000"/>
                </a:solidFill>
              </a:rPr>
              <a:t>do {…} while()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571480"/>
            <a:ext cx="4286248" cy="1757354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dirty="0"/>
              <a:t>(&lt;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&gt;)</a:t>
            </a:r>
          </a:p>
          <a:p>
            <a:pPr>
              <a:buNone/>
            </a:pPr>
            <a:r>
              <a:rPr lang="en-US" dirty="0"/>
              <a:t>{    &lt;</a:t>
            </a:r>
            <a:r>
              <a:rPr lang="en-US" dirty="0" err="1">
                <a:solidFill>
                  <a:srgbClr val="000099"/>
                </a:solidFill>
              </a:rPr>
              <a:t>khối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lệnh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lặp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221253"/>
            <a:ext cx="2590800" cy="461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42" y="2285992"/>
            <a:ext cx="2667000" cy="449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857752" y="500042"/>
            <a:ext cx="4286248" cy="178595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do </a:t>
            </a:r>
          </a:p>
          <a:p>
            <a:pPr>
              <a:buNone/>
            </a:pPr>
            <a:r>
              <a:rPr lang="en-US" dirty="0"/>
              <a:t>{   &lt;</a:t>
            </a:r>
            <a:r>
              <a:rPr lang="en-US" dirty="0" err="1">
                <a:solidFill>
                  <a:srgbClr val="000099"/>
                </a:solidFill>
              </a:rPr>
              <a:t>khối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lệnh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lặp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dirty="0"/>
              <a:t>(&lt;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802" y="2214554"/>
            <a:ext cx="350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Do {} while() chỉ khác while(){} ở chổ là nó sẽ thực hiện khối lệnh ít nhất là 1 lần.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13825</TotalTime>
  <Words>2183</Words>
  <Application>Microsoft Office PowerPoint</Application>
  <PresentationFormat>On-screen Show (4:3)</PresentationFormat>
  <Paragraphs>280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Arial Unicode MS</vt:lpstr>
      <vt:lpstr>Symbol</vt:lpstr>
      <vt:lpstr>Wingdings</vt:lpstr>
      <vt:lpstr>Courier New</vt:lpstr>
      <vt:lpstr>Arial</vt:lpstr>
      <vt:lpstr>Default Design</vt:lpstr>
      <vt:lpstr>Tin học cơ sở 2   Lập trình C/C++  Cấu trúc điều khiển chương trình </vt:lpstr>
      <vt:lpstr>Cấu trúc tuần tự</vt:lpstr>
      <vt:lpstr>Khối lệnh &amp; biến</vt:lpstr>
      <vt:lpstr>Cấu trúc rẽ nhánh if (…) {…}</vt:lpstr>
      <vt:lpstr>Cấu trúc rẽ nhánh if (…) {…} else {…}</vt:lpstr>
      <vt:lpstr>C++: cấu trúc rẽ nhánh if () {…} else {…}</vt:lpstr>
      <vt:lpstr>Cấu trúc chọn switch (…) { case :…; }</vt:lpstr>
      <vt:lpstr>C++: Cấu trúc chọn switch()</vt:lpstr>
      <vt:lpstr>Cấu trúc lặp while(){…} và do {…} while()</vt:lpstr>
      <vt:lpstr>C++: Cấu trúc lặp while()</vt:lpstr>
      <vt:lpstr>Cấu trúc lặp for ( .. ; .. ; .. ) { … }</vt:lpstr>
      <vt:lpstr>C++: Cấu trúc lặp for()</vt:lpstr>
      <vt:lpstr>Cấu trúc thay đổi điều khiển</vt:lpstr>
      <vt:lpstr>C++: Cấu trúc đổi điều khiển (vd18.cpp)</vt:lpstr>
      <vt:lpstr>Bài tập</vt:lpstr>
      <vt:lpstr>PowerPoint Presentation</vt:lpstr>
    </vt:vector>
  </TitlesOfParts>
  <Company>HCM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Nhung van de co ban ve he thong thong tin</dc:title>
  <dc:creator>Nguyen Anh Hao</dc:creator>
  <cp:lastModifiedBy>Minh Linh</cp:lastModifiedBy>
  <cp:revision>487</cp:revision>
  <dcterms:created xsi:type="dcterms:W3CDTF">2005-08-13T02:09:57Z</dcterms:created>
  <dcterms:modified xsi:type="dcterms:W3CDTF">2021-03-30T03:05:17Z</dcterms:modified>
</cp:coreProperties>
</file>