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Times New Roman"/>
              </a:rPr>
              <a:t>3/9/17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9947755-1DA8-4CA1-A100-0D181FB1D37A}" type="slidenum">
              <a:rPr lang="en-US" sz="1200">
                <a:solidFill>
                  <a:srgbClr val="8b8b8b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Times New Roman"/>
              </a:rPr>
              <a:t>3/9/17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826EE17-DCDF-4489-9A26-F3841ED94905}" type="slidenum">
              <a:rPr lang="en-US" sz="1200">
                <a:solidFill>
                  <a:srgbClr val="8b8b8b"/>
                </a:solidFill>
                <a:latin typeface="Times New Roman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228600" y="1066680"/>
            <a:ext cx="8686440" cy="3352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I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ẢI THUẬT VÀ CÀI ĐẶT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CHƯƠNG TRÌNH SONG SONG</a:t>
            </a:r>
            <a:r>
              <a:rPr lang="en-US" sz="3600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sz="3600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sz="3600">
                <a:solidFill>
                  <a:srgbClr val="000000"/>
                </a:solidFill>
                <a:latin typeface="Times New Roman"/>
              </a:rPr>
              <a:t>BÀI TOÁN CÓ SỰ PHỤ THUỘC DỮ L</a:t>
            </a:r>
            <a:r>
              <a:rPr lang="en-US" sz="3600">
                <a:solidFill>
                  <a:srgbClr val="000000"/>
                </a:solidFill>
                <a:latin typeface="Arial"/>
              </a:rPr>
              <a:t>I</a:t>
            </a:r>
            <a:r>
              <a:rPr lang="en-US" sz="3600">
                <a:solidFill>
                  <a:srgbClr val="000000"/>
                </a:solidFill>
                <a:latin typeface="Times New Roman"/>
              </a:rPr>
              <a:t>ỆU</a:t>
            </a:r>
            <a:r>
              <a:rPr lang="en-US" sz="3600">
                <a:solidFill>
                  <a:srgbClr val="000000"/>
                </a:solidFill>
                <a:latin typeface="Times New Roman"/>
              </a:rPr>
              <a:t>
</a:t>
            </a:r>
            <a:r>
              <a:rPr b="1" lang="en-US" sz="3600">
                <a:solidFill>
                  <a:srgbClr val="000000"/>
                </a:solidFill>
                <a:latin typeface="Times New Roman"/>
              </a:rPr>
              <a:t>PHƯƠNG TRÌNH NHIỆT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228600" y="1600200"/>
            <a:ext cx="8076960" cy="3733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B1: Khởi tạo giá trị ban đầu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Theo yêu cầu của từng bài toán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Ảnh hưởng đến kết quả đầu ra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Giải thuật song song SPMD 3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533520" y="1066680"/>
            <a:ext cx="8305560" cy="5486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B2: Chia miền tính toán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Có rất nhiều cách chia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Chọn cách chia đơn giản nhất là chia theo hàng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Giả sử kích thước toàn miền tính toán là: 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Miền tính toán trên mỗi CPU là: 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mc</a:t>
            </a:r>
            <a:r>
              <a:rPr lang="en-US" sz="140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, trong đó: </a:t>
            </a:r>
            <a:r>
              <a:rPr b="1" lang="en-US" sz="2400">
                <a:solidFill>
                  <a:srgbClr val="000000"/>
                </a:solidFill>
                <a:latin typeface="Times New Roman"/>
              </a:rPr>
              <a:t>mc=m/NP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với </a:t>
            </a:r>
            <a:r>
              <a:rPr b="1" lang="en-US" sz="2400">
                <a:solidFill>
                  <a:srgbClr val="000000"/>
                </a:solidFill>
                <a:latin typeface="Times New Roman"/>
              </a:rPr>
              <a:t>NP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là số lượng CPU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Giải thuật song song SPMD 4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3615480" y="4255920"/>
            <a:ext cx="2770200" cy="21715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239" name="Line 4"/>
          <p:cNvSpPr/>
          <p:nvPr/>
        </p:nvSpPr>
        <p:spPr>
          <a:xfrm flipV="1">
            <a:off x="3615480" y="5341320"/>
            <a:ext cx="27702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40" name="Line 5"/>
          <p:cNvSpPr/>
          <p:nvPr/>
        </p:nvSpPr>
        <p:spPr>
          <a:xfrm flipV="1">
            <a:off x="3615480" y="5675400"/>
            <a:ext cx="27702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41" name="Line 6"/>
          <p:cNvSpPr/>
          <p:nvPr/>
        </p:nvSpPr>
        <p:spPr>
          <a:xfrm flipV="1">
            <a:off x="3615480" y="6026040"/>
            <a:ext cx="2770200" cy="1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42" name="Line 7"/>
          <p:cNvSpPr/>
          <p:nvPr/>
        </p:nvSpPr>
        <p:spPr>
          <a:xfrm flipV="1">
            <a:off x="3615480" y="5797440"/>
            <a:ext cx="2770200" cy="1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43" name="Line 8"/>
          <p:cNvSpPr/>
          <p:nvPr/>
        </p:nvSpPr>
        <p:spPr>
          <a:xfrm flipV="1">
            <a:off x="3615480" y="6254640"/>
            <a:ext cx="2770200" cy="1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44" name="Line 9"/>
          <p:cNvSpPr/>
          <p:nvPr/>
        </p:nvSpPr>
        <p:spPr>
          <a:xfrm flipV="1">
            <a:off x="3615480" y="4425840"/>
            <a:ext cx="2770200" cy="1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45" name="Line 10"/>
          <p:cNvSpPr/>
          <p:nvPr/>
        </p:nvSpPr>
        <p:spPr>
          <a:xfrm flipV="1">
            <a:off x="3615480" y="4883040"/>
            <a:ext cx="2770200" cy="1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46" name="Line 11"/>
          <p:cNvSpPr/>
          <p:nvPr/>
        </p:nvSpPr>
        <p:spPr>
          <a:xfrm flipV="1">
            <a:off x="3615480" y="4654440"/>
            <a:ext cx="2770200" cy="1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47" name="Line 12"/>
          <p:cNvSpPr/>
          <p:nvPr/>
        </p:nvSpPr>
        <p:spPr>
          <a:xfrm flipV="1">
            <a:off x="3615480" y="5111640"/>
            <a:ext cx="2770200" cy="1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48" name="Line 13"/>
          <p:cNvSpPr/>
          <p:nvPr/>
        </p:nvSpPr>
        <p:spPr>
          <a:xfrm>
            <a:off x="5460840" y="4255560"/>
            <a:ext cx="1440" cy="21718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49" name="Line 14"/>
          <p:cNvSpPr/>
          <p:nvPr/>
        </p:nvSpPr>
        <p:spPr>
          <a:xfrm>
            <a:off x="5790960" y="4255560"/>
            <a:ext cx="1080" cy="21718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50" name="Line 15"/>
          <p:cNvSpPr/>
          <p:nvPr/>
        </p:nvSpPr>
        <p:spPr>
          <a:xfrm>
            <a:off x="6120720" y="4255560"/>
            <a:ext cx="1080" cy="21718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51" name="Line 16"/>
          <p:cNvSpPr/>
          <p:nvPr/>
        </p:nvSpPr>
        <p:spPr>
          <a:xfrm>
            <a:off x="4537440" y="4256280"/>
            <a:ext cx="1440" cy="21715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52" name="Line 17"/>
          <p:cNvSpPr/>
          <p:nvPr/>
        </p:nvSpPr>
        <p:spPr>
          <a:xfrm>
            <a:off x="3877920" y="4256280"/>
            <a:ext cx="1440" cy="21715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53" name="Line 18"/>
          <p:cNvSpPr/>
          <p:nvPr/>
        </p:nvSpPr>
        <p:spPr>
          <a:xfrm>
            <a:off x="4207680" y="4255560"/>
            <a:ext cx="1440" cy="21718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54" name="Line 19"/>
          <p:cNvSpPr/>
          <p:nvPr/>
        </p:nvSpPr>
        <p:spPr>
          <a:xfrm>
            <a:off x="5132520" y="4248000"/>
            <a:ext cx="1440" cy="21715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55" name="Line 20"/>
          <p:cNvSpPr/>
          <p:nvPr/>
        </p:nvSpPr>
        <p:spPr>
          <a:xfrm>
            <a:off x="4825440" y="4248000"/>
            <a:ext cx="1080" cy="21715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56" name="CustomShape 21"/>
          <p:cNvSpPr/>
          <p:nvPr/>
        </p:nvSpPr>
        <p:spPr>
          <a:xfrm>
            <a:off x="2362320" y="5676840"/>
            <a:ext cx="4419360" cy="79992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257" name="CustomShape 22"/>
          <p:cNvSpPr/>
          <p:nvPr/>
        </p:nvSpPr>
        <p:spPr>
          <a:xfrm>
            <a:off x="2362320" y="4191120"/>
            <a:ext cx="4419360" cy="79992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258" name="CustomShape 23"/>
          <p:cNvSpPr/>
          <p:nvPr/>
        </p:nvSpPr>
        <p:spPr>
          <a:xfrm>
            <a:off x="2362320" y="4991040"/>
            <a:ext cx="4419360" cy="68544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259" name="CustomShape 24"/>
          <p:cNvSpPr/>
          <p:nvPr/>
        </p:nvSpPr>
        <p:spPr>
          <a:xfrm>
            <a:off x="2494080" y="4248000"/>
            <a:ext cx="92304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CPU0</a:t>
            </a:r>
            <a:endParaRPr/>
          </a:p>
        </p:txBody>
      </p:sp>
      <p:sp>
        <p:nvSpPr>
          <p:cNvPr id="260" name="CustomShape 25"/>
          <p:cNvSpPr/>
          <p:nvPr/>
        </p:nvSpPr>
        <p:spPr>
          <a:xfrm>
            <a:off x="2494080" y="4987800"/>
            <a:ext cx="92304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CPU1</a:t>
            </a:r>
            <a:endParaRPr/>
          </a:p>
        </p:txBody>
      </p:sp>
      <p:sp>
        <p:nvSpPr>
          <p:cNvPr id="261" name="CustomShape 26"/>
          <p:cNvSpPr/>
          <p:nvPr/>
        </p:nvSpPr>
        <p:spPr>
          <a:xfrm>
            <a:off x="2494080" y="5676840"/>
            <a:ext cx="92304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CPU2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228600" y="990720"/>
            <a:ext cx="8762760" cy="5866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B3: Gửi Input từ Root đến tất cả các CPU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MPI_Scatter (C, mc*n, MPI_FLOAT,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          Cs, mc*n, MPI_FLOAT, 0,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MPI_COMM_WORLD);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Giải thuật song song SPMD 5</a:t>
            </a:r>
            <a:endParaRPr/>
          </a:p>
        </p:txBody>
      </p:sp>
      <p:sp>
        <p:nvSpPr>
          <p:cNvPr id="264" name="CustomShape 3"/>
          <p:cNvSpPr/>
          <p:nvPr/>
        </p:nvSpPr>
        <p:spPr>
          <a:xfrm>
            <a:off x="2547720" y="3058200"/>
            <a:ext cx="3104640" cy="28951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265" name="Line 4"/>
          <p:cNvSpPr/>
          <p:nvPr/>
        </p:nvSpPr>
        <p:spPr>
          <a:xfrm flipV="1">
            <a:off x="2547360" y="4505760"/>
            <a:ext cx="3105000" cy="1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66" name="Line 5"/>
          <p:cNvSpPr/>
          <p:nvPr/>
        </p:nvSpPr>
        <p:spPr>
          <a:xfrm flipV="1">
            <a:off x="2547360" y="4951080"/>
            <a:ext cx="3105000" cy="1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67" name="Line 6"/>
          <p:cNvSpPr/>
          <p:nvPr/>
        </p:nvSpPr>
        <p:spPr>
          <a:xfrm flipV="1">
            <a:off x="2547360" y="5418720"/>
            <a:ext cx="31050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68" name="Line 7"/>
          <p:cNvSpPr/>
          <p:nvPr/>
        </p:nvSpPr>
        <p:spPr>
          <a:xfrm flipV="1">
            <a:off x="2547360" y="5113800"/>
            <a:ext cx="31050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69" name="Line 8"/>
          <p:cNvSpPr/>
          <p:nvPr/>
        </p:nvSpPr>
        <p:spPr>
          <a:xfrm flipV="1">
            <a:off x="2547360" y="5723280"/>
            <a:ext cx="3105000" cy="1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70" name="Line 9"/>
          <p:cNvSpPr/>
          <p:nvPr/>
        </p:nvSpPr>
        <p:spPr>
          <a:xfrm flipV="1">
            <a:off x="2547360" y="3285000"/>
            <a:ext cx="31050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71" name="Line 10"/>
          <p:cNvSpPr/>
          <p:nvPr/>
        </p:nvSpPr>
        <p:spPr>
          <a:xfrm flipV="1">
            <a:off x="2547360" y="3894480"/>
            <a:ext cx="3105000" cy="1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72" name="Line 11"/>
          <p:cNvSpPr/>
          <p:nvPr/>
        </p:nvSpPr>
        <p:spPr>
          <a:xfrm flipV="1">
            <a:off x="2547360" y="3589920"/>
            <a:ext cx="31050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73" name="Line 12"/>
          <p:cNvSpPr/>
          <p:nvPr/>
        </p:nvSpPr>
        <p:spPr>
          <a:xfrm flipV="1">
            <a:off x="2547360" y="4199400"/>
            <a:ext cx="31050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74" name="Line 13"/>
          <p:cNvSpPr/>
          <p:nvPr/>
        </p:nvSpPr>
        <p:spPr>
          <a:xfrm>
            <a:off x="4615920" y="3057840"/>
            <a:ext cx="1440" cy="289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75" name="Line 14"/>
          <p:cNvSpPr/>
          <p:nvPr/>
        </p:nvSpPr>
        <p:spPr>
          <a:xfrm>
            <a:off x="4985280" y="3057840"/>
            <a:ext cx="1800" cy="289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76" name="Line 15"/>
          <p:cNvSpPr/>
          <p:nvPr/>
        </p:nvSpPr>
        <p:spPr>
          <a:xfrm>
            <a:off x="5355000" y="3057840"/>
            <a:ext cx="1440" cy="289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77" name="Line 16"/>
          <p:cNvSpPr/>
          <p:nvPr/>
        </p:nvSpPr>
        <p:spPr>
          <a:xfrm>
            <a:off x="3580920" y="3058920"/>
            <a:ext cx="1440" cy="2895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78" name="Line 17"/>
          <p:cNvSpPr/>
          <p:nvPr/>
        </p:nvSpPr>
        <p:spPr>
          <a:xfrm>
            <a:off x="2841480" y="3058920"/>
            <a:ext cx="1800" cy="2895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79" name="Line 18"/>
          <p:cNvSpPr/>
          <p:nvPr/>
        </p:nvSpPr>
        <p:spPr>
          <a:xfrm>
            <a:off x="3211200" y="3057840"/>
            <a:ext cx="1440" cy="289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80" name="Line 19"/>
          <p:cNvSpPr/>
          <p:nvPr/>
        </p:nvSpPr>
        <p:spPr>
          <a:xfrm>
            <a:off x="4247640" y="3047760"/>
            <a:ext cx="1440" cy="289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81" name="Line 20"/>
          <p:cNvSpPr/>
          <p:nvPr/>
        </p:nvSpPr>
        <p:spPr>
          <a:xfrm>
            <a:off x="3903480" y="3047760"/>
            <a:ext cx="1440" cy="289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82" name="CustomShape 21"/>
          <p:cNvSpPr/>
          <p:nvPr/>
        </p:nvSpPr>
        <p:spPr>
          <a:xfrm>
            <a:off x="2286000" y="4952880"/>
            <a:ext cx="3657240" cy="106632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283" name="CustomShape 22"/>
          <p:cNvSpPr/>
          <p:nvPr/>
        </p:nvSpPr>
        <p:spPr>
          <a:xfrm>
            <a:off x="2286000" y="2971800"/>
            <a:ext cx="3657240" cy="106632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284" name="CustomShape 23"/>
          <p:cNvSpPr/>
          <p:nvPr/>
        </p:nvSpPr>
        <p:spPr>
          <a:xfrm>
            <a:off x="2286000" y="4038480"/>
            <a:ext cx="3657240" cy="91404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285" name="CustomShape 24"/>
          <p:cNvSpPr/>
          <p:nvPr/>
        </p:nvSpPr>
        <p:spPr>
          <a:xfrm>
            <a:off x="6889680" y="3309840"/>
            <a:ext cx="1034640" cy="395280"/>
          </a:xfrm>
          <a:prstGeom prst="rect">
            <a:avLst/>
          </a:prstGeom>
          <a:noFill/>
          <a:ln w="25560"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CPU0</a:t>
            </a:r>
            <a:endParaRPr/>
          </a:p>
        </p:txBody>
      </p:sp>
      <p:sp>
        <p:nvSpPr>
          <p:cNvPr id="286" name="CustomShape 25"/>
          <p:cNvSpPr/>
          <p:nvPr/>
        </p:nvSpPr>
        <p:spPr>
          <a:xfrm>
            <a:off x="6889680" y="4224240"/>
            <a:ext cx="1034640" cy="395280"/>
          </a:xfrm>
          <a:prstGeom prst="rect">
            <a:avLst/>
          </a:prstGeom>
          <a:noFill/>
          <a:ln w="25560"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CPU1</a:t>
            </a:r>
            <a:endParaRPr/>
          </a:p>
        </p:txBody>
      </p:sp>
      <p:sp>
        <p:nvSpPr>
          <p:cNvPr id="287" name="CustomShape 26"/>
          <p:cNvSpPr/>
          <p:nvPr/>
        </p:nvSpPr>
        <p:spPr>
          <a:xfrm>
            <a:off x="6889680" y="5214960"/>
            <a:ext cx="1034640" cy="395280"/>
          </a:xfrm>
          <a:prstGeom prst="rect">
            <a:avLst/>
          </a:prstGeom>
          <a:noFill/>
          <a:ln w="25560"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CPU2</a:t>
            </a:r>
            <a:endParaRPr/>
          </a:p>
        </p:txBody>
      </p:sp>
      <p:sp>
        <p:nvSpPr>
          <p:cNvPr id="288" name="CustomShape 27"/>
          <p:cNvSpPr/>
          <p:nvPr/>
        </p:nvSpPr>
        <p:spPr>
          <a:xfrm flipV="1">
            <a:off x="5670000" y="3559320"/>
            <a:ext cx="1098360" cy="360"/>
          </a:xfrm>
          <a:prstGeom prst="straightConnector1">
            <a:avLst/>
          </a:prstGeom>
          <a:noFill/>
          <a:ln w="316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9" name="CustomShape 28"/>
          <p:cNvSpPr/>
          <p:nvPr/>
        </p:nvSpPr>
        <p:spPr>
          <a:xfrm flipV="1">
            <a:off x="5652000" y="4494960"/>
            <a:ext cx="1098360" cy="360"/>
          </a:xfrm>
          <a:prstGeom prst="straightConnector1">
            <a:avLst/>
          </a:prstGeom>
          <a:noFill/>
          <a:ln w="316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0" name="CustomShape 29"/>
          <p:cNvSpPr/>
          <p:nvPr/>
        </p:nvSpPr>
        <p:spPr>
          <a:xfrm flipV="1">
            <a:off x="5638680" y="5485680"/>
            <a:ext cx="1098360" cy="360"/>
          </a:xfrm>
          <a:prstGeom prst="straightConnector1">
            <a:avLst/>
          </a:prstGeom>
          <a:noFill/>
          <a:ln w="316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1" name="CustomShape 30"/>
          <p:cNvSpPr/>
          <p:nvPr/>
        </p:nvSpPr>
        <p:spPr>
          <a:xfrm>
            <a:off x="1981080" y="2819520"/>
            <a:ext cx="4190760" cy="3885840"/>
          </a:xfrm>
          <a:prstGeom prst="rect">
            <a:avLst/>
          </a:prstGeom>
          <a:noFill/>
          <a:ln w="25560">
            <a:solidFill>
              <a:srgbClr val="000000"/>
            </a:solidFill>
            <a:custDash>
              <a:ds d="284000" sp="213000"/>
            </a:custDash>
            <a:round/>
          </a:ln>
        </p:spPr>
      </p:sp>
      <p:sp>
        <p:nvSpPr>
          <p:cNvPr id="292" name="CustomShape 31"/>
          <p:cNvSpPr/>
          <p:nvPr/>
        </p:nvSpPr>
        <p:spPr>
          <a:xfrm>
            <a:off x="2286000" y="6129360"/>
            <a:ext cx="3733560" cy="395280"/>
          </a:xfrm>
          <a:prstGeom prst="rect">
            <a:avLst/>
          </a:prstGeom>
          <a:noFill/>
          <a:ln w="25560"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c00000"/>
                </a:solidFill>
                <a:latin typeface="Times New Roman"/>
              </a:rPr>
              <a:t>Dữ liệu khởi tạo tại Root</a:t>
            </a:r>
            <a:endParaRPr/>
          </a:p>
        </p:txBody>
      </p:sp>
      <p:sp>
        <p:nvSpPr>
          <p:cNvPr id="293" name="CustomShape 32"/>
          <p:cNvSpPr/>
          <p:nvPr/>
        </p:nvSpPr>
        <p:spPr>
          <a:xfrm>
            <a:off x="6781680" y="3048120"/>
            <a:ext cx="1066320" cy="99036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294" name="CustomShape 33"/>
          <p:cNvSpPr/>
          <p:nvPr/>
        </p:nvSpPr>
        <p:spPr>
          <a:xfrm>
            <a:off x="6781680" y="4038480"/>
            <a:ext cx="1066320" cy="924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295" name="CustomShape 34"/>
          <p:cNvSpPr/>
          <p:nvPr/>
        </p:nvSpPr>
        <p:spPr>
          <a:xfrm>
            <a:off x="6781680" y="4968360"/>
            <a:ext cx="1066320" cy="100116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228600" y="990720"/>
            <a:ext cx="876276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B5: Các CPU gửi kết quả tính toán (Output) về Root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MPI_Gather ( Cs, mc*n, MPI_FLOAT,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C, mc*n, MPI_FLOAT, 0,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MPI_COMM_WORLD);</a:t>
            </a:r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Giải thuật song song SPMD 6</a:t>
            </a:r>
            <a:endParaRPr/>
          </a:p>
        </p:txBody>
      </p:sp>
      <p:sp>
        <p:nvSpPr>
          <p:cNvPr id="298" name="CustomShape 3"/>
          <p:cNvSpPr/>
          <p:nvPr/>
        </p:nvSpPr>
        <p:spPr>
          <a:xfrm>
            <a:off x="2547720" y="3192120"/>
            <a:ext cx="3104640" cy="26726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299" name="Line 4"/>
          <p:cNvSpPr/>
          <p:nvPr/>
        </p:nvSpPr>
        <p:spPr>
          <a:xfrm flipV="1">
            <a:off x="2547360" y="4528440"/>
            <a:ext cx="31050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00" name="Line 5"/>
          <p:cNvSpPr/>
          <p:nvPr/>
        </p:nvSpPr>
        <p:spPr>
          <a:xfrm flipV="1">
            <a:off x="2547360" y="4939560"/>
            <a:ext cx="31050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01" name="Line 6"/>
          <p:cNvSpPr/>
          <p:nvPr/>
        </p:nvSpPr>
        <p:spPr>
          <a:xfrm flipV="1">
            <a:off x="2547360" y="5371200"/>
            <a:ext cx="31050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02" name="Line 7"/>
          <p:cNvSpPr/>
          <p:nvPr/>
        </p:nvSpPr>
        <p:spPr>
          <a:xfrm flipV="1">
            <a:off x="2547360" y="5089680"/>
            <a:ext cx="31050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03" name="Line 8"/>
          <p:cNvSpPr/>
          <p:nvPr/>
        </p:nvSpPr>
        <p:spPr>
          <a:xfrm flipV="1">
            <a:off x="2547360" y="5652360"/>
            <a:ext cx="31050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04" name="Line 9"/>
          <p:cNvSpPr/>
          <p:nvPr/>
        </p:nvSpPr>
        <p:spPr>
          <a:xfrm flipV="1">
            <a:off x="2547360" y="3401640"/>
            <a:ext cx="31050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05" name="Line 10"/>
          <p:cNvSpPr/>
          <p:nvPr/>
        </p:nvSpPr>
        <p:spPr>
          <a:xfrm flipV="1">
            <a:off x="2547360" y="3964320"/>
            <a:ext cx="31050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06" name="Line 11"/>
          <p:cNvSpPr/>
          <p:nvPr/>
        </p:nvSpPr>
        <p:spPr>
          <a:xfrm flipV="1">
            <a:off x="2547360" y="3682800"/>
            <a:ext cx="3105000" cy="1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07" name="Line 12"/>
          <p:cNvSpPr/>
          <p:nvPr/>
        </p:nvSpPr>
        <p:spPr>
          <a:xfrm flipV="1">
            <a:off x="2547360" y="4245840"/>
            <a:ext cx="31050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08" name="Line 13"/>
          <p:cNvSpPr/>
          <p:nvPr/>
        </p:nvSpPr>
        <p:spPr>
          <a:xfrm>
            <a:off x="4615920" y="3192120"/>
            <a:ext cx="1440" cy="2673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09" name="Line 14"/>
          <p:cNvSpPr/>
          <p:nvPr/>
        </p:nvSpPr>
        <p:spPr>
          <a:xfrm>
            <a:off x="4985280" y="3192120"/>
            <a:ext cx="1800" cy="2673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10" name="Line 15"/>
          <p:cNvSpPr/>
          <p:nvPr/>
        </p:nvSpPr>
        <p:spPr>
          <a:xfrm>
            <a:off x="5355000" y="3192120"/>
            <a:ext cx="1440" cy="2673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11" name="Line 16"/>
          <p:cNvSpPr/>
          <p:nvPr/>
        </p:nvSpPr>
        <p:spPr>
          <a:xfrm>
            <a:off x="3580920" y="3192840"/>
            <a:ext cx="1440" cy="2673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12" name="Line 17"/>
          <p:cNvSpPr/>
          <p:nvPr/>
        </p:nvSpPr>
        <p:spPr>
          <a:xfrm>
            <a:off x="2841480" y="3192840"/>
            <a:ext cx="1800" cy="2673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13" name="Line 18"/>
          <p:cNvSpPr/>
          <p:nvPr/>
        </p:nvSpPr>
        <p:spPr>
          <a:xfrm>
            <a:off x="3211200" y="3192120"/>
            <a:ext cx="1440" cy="2673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14" name="Line 19"/>
          <p:cNvSpPr/>
          <p:nvPr/>
        </p:nvSpPr>
        <p:spPr>
          <a:xfrm>
            <a:off x="4247640" y="3182760"/>
            <a:ext cx="1440" cy="2673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15" name="Line 20"/>
          <p:cNvSpPr/>
          <p:nvPr/>
        </p:nvSpPr>
        <p:spPr>
          <a:xfrm>
            <a:off x="3903480" y="3182760"/>
            <a:ext cx="1440" cy="2673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16" name="CustomShape 21"/>
          <p:cNvSpPr/>
          <p:nvPr/>
        </p:nvSpPr>
        <p:spPr>
          <a:xfrm>
            <a:off x="2286000" y="4941360"/>
            <a:ext cx="3657240" cy="98424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317" name="CustomShape 22"/>
          <p:cNvSpPr/>
          <p:nvPr/>
        </p:nvSpPr>
        <p:spPr>
          <a:xfrm>
            <a:off x="2286000" y="3112560"/>
            <a:ext cx="3657240" cy="98424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318" name="CustomShape 23"/>
          <p:cNvSpPr/>
          <p:nvPr/>
        </p:nvSpPr>
        <p:spPr>
          <a:xfrm>
            <a:off x="2286000" y="4097160"/>
            <a:ext cx="3657240" cy="84384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319" name="CustomShape 24"/>
          <p:cNvSpPr/>
          <p:nvPr/>
        </p:nvSpPr>
        <p:spPr>
          <a:xfrm>
            <a:off x="3429000" y="3424680"/>
            <a:ext cx="1034640" cy="39528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CPU0</a:t>
            </a:r>
            <a:endParaRPr/>
          </a:p>
        </p:txBody>
      </p:sp>
      <p:sp>
        <p:nvSpPr>
          <p:cNvPr id="320" name="CustomShape 25"/>
          <p:cNvSpPr/>
          <p:nvPr/>
        </p:nvSpPr>
        <p:spPr>
          <a:xfrm>
            <a:off x="3429000" y="4268520"/>
            <a:ext cx="1034640" cy="39528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CPU1</a:t>
            </a:r>
            <a:endParaRPr/>
          </a:p>
        </p:txBody>
      </p:sp>
      <p:sp>
        <p:nvSpPr>
          <p:cNvPr id="321" name="CustomShape 26"/>
          <p:cNvSpPr/>
          <p:nvPr/>
        </p:nvSpPr>
        <p:spPr>
          <a:xfrm>
            <a:off x="3429000" y="5182920"/>
            <a:ext cx="1034640" cy="39528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CPU2</a:t>
            </a:r>
            <a:endParaRPr/>
          </a:p>
        </p:txBody>
      </p:sp>
      <p:sp>
        <p:nvSpPr>
          <p:cNvPr id="322" name="CustomShape 27"/>
          <p:cNvSpPr/>
          <p:nvPr/>
        </p:nvSpPr>
        <p:spPr>
          <a:xfrm flipV="1">
            <a:off x="5670000" y="3654720"/>
            <a:ext cx="1098360" cy="360"/>
          </a:xfrm>
          <a:prstGeom prst="straightConnector1">
            <a:avLst/>
          </a:prstGeom>
          <a:noFill/>
          <a:ln w="316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23" name="CustomShape 28"/>
          <p:cNvSpPr/>
          <p:nvPr/>
        </p:nvSpPr>
        <p:spPr>
          <a:xfrm flipV="1">
            <a:off x="5652000" y="4518720"/>
            <a:ext cx="1098360" cy="360"/>
          </a:xfrm>
          <a:prstGeom prst="straightConnector1">
            <a:avLst/>
          </a:prstGeom>
          <a:noFill/>
          <a:ln w="316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24" name="CustomShape 29"/>
          <p:cNvSpPr/>
          <p:nvPr/>
        </p:nvSpPr>
        <p:spPr>
          <a:xfrm flipV="1">
            <a:off x="5638680" y="5433120"/>
            <a:ext cx="1098360" cy="360"/>
          </a:xfrm>
          <a:prstGeom prst="straightConnector1">
            <a:avLst/>
          </a:prstGeom>
          <a:noFill/>
          <a:ln w="316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25" name="CustomShape 30"/>
          <p:cNvSpPr/>
          <p:nvPr/>
        </p:nvSpPr>
        <p:spPr>
          <a:xfrm>
            <a:off x="1981080" y="2971800"/>
            <a:ext cx="4190760" cy="3587040"/>
          </a:xfrm>
          <a:prstGeom prst="rect">
            <a:avLst/>
          </a:prstGeom>
          <a:noFill/>
          <a:ln w="25560">
            <a:solidFill>
              <a:srgbClr val="000000"/>
            </a:solidFill>
            <a:custDash>
              <a:ds d="284000" sp="213000"/>
            </a:custDash>
            <a:round/>
          </a:ln>
        </p:spPr>
      </p:sp>
      <p:sp>
        <p:nvSpPr>
          <p:cNvPr id="326" name="CustomShape 31"/>
          <p:cNvSpPr/>
          <p:nvPr/>
        </p:nvSpPr>
        <p:spPr>
          <a:xfrm>
            <a:off x="2286000" y="6027120"/>
            <a:ext cx="3733560" cy="394560"/>
          </a:xfrm>
          <a:prstGeom prst="rect">
            <a:avLst/>
          </a:prstGeom>
          <a:noFill/>
          <a:ln w="25560"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c00000"/>
                </a:solidFill>
                <a:latin typeface="Times New Roman"/>
              </a:rPr>
              <a:t>Kết quả tính toán tại các CPU</a:t>
            </a:r>
            <a:endParaRPr/>
          </a:p>
        </p:txBody>
      </p:sp>
      <p:sp>
        <p:nvSpPr>
          <p:cNvPr id="327" name="CustomShape 32"/>
          <p:cNvSpPr/>
          <p:nvPr/>
        </p:nvSpPr>
        <p:spPr>
          <a:xfrm>
            <a:off x="6781680" y="3191400"/>
            <a:ext cx="1166760" cy="91152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328" name="CustomShape 33"/>
          <p:cNvSpPr/>
          <p:nvPr/>
        </p:nvSpPr>
        <p:spPr>
          <a:xfrm>
            <a:off x="6781680" y="4097160"/>
            <a:ext cx="1166760" cy="85932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329" name="CustomShape 34"/>
          <p:cNvSpPr/>
          <p:nvPr/>
        </p:nvSpPr>
        <p:spPr>
          <a:xfrm>
            <a:off x="6779520" y="4954680"/>
            <a:ext cx="1175400" cy="90540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330" name="CustomShape 35"/>
          <p:cNvSpPr/>
          <p:nvPr/>
        </p:nvSpPr>
        <p:spPr>
          <a:xfrm>
            <a:off x="6553080" y="3118320"/>
            <a:ext cx="1599840" cy="3587040"/>
          </a:xfrm>
          <a:prstGeom prst="rect">
            <a:avLst/>
          </a:prstGeom>
          <a:noFill/>
          <a:ln w="25560">
            <a:solidFill>
              <a:srgbClr val="000000"/>
            </a:solidFill>
            <a:custDash>
              <a:ds d="284000" sp="213000"/>
            </a:custDash>
            <a:round/>
          </a:ln>
        </p:spPr>
      </p:sp>
      <p:sp>
        <p:nvSpPr>
          <p:cNvPr id="331" name="CustomShape 36"/>
          <p:cNvSpPr/>
          <p:nvPr/>
        </p:nvSpPr>
        <p:spPr>
          <a:xfrm>
            <a:off x="6889680" y="6046560"/>
            <a:ext cx="1034640" cy="394560"/>
          </a:xfrm>
          <a:prstGeom prst="rect">
            <a:avLst/>
          </a:prstGeom>
          <a:noFill/>
          <a:ln w="25560"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CPU0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228600" y="990720"/>
            <a:ext cx="350496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B4: Tính toán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i="1" lang="en-US" sz="2800">
                <a:solidFill>
                  <a:srgbClr val="000000"/>
                </a:solidFill>
                <a:latin typeface="Times New Roman"/>
              </a:rPr>
              <a:t>B4.1: Truyền thông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i="1" lang="en-US" sz="2800">
                <a:solidFill>
                  <a:srgbClr val="000000"/>
                </a:solidFill>
                <a:latin typeface="Times New Roman"/>
              </a:rPr>
              <a:t>B4.2: Tính toán</a:t>
            </a:r>
            <a:endParaRPr/>
          </a:p>
        </p:txBody>
      </p:sp>
      <p:sp>
        <p:nvSpPr>
          <p:cNvPr id="333" name="CustomShape 2"/>
          <p:cNvSpPr/>
          <p:nvPr/>
        </p:nvSpPr>
        <p:spPr>
          <a:xfrm>
            <a:off x="457200" y="152280"/>
            <a:ext cx="822924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Giải thuật song song SPMD 7</a:t>
            </a:r>
            <a:endParaRPr/>
          </a:p>
        </p:txBody>
      </p:sp>
      <p:sp>
        <p:nvSpPr>
          <p:cNvPr id="334" name="CustomShape 3"/>
          <p:cNvSpPr/>
          <p:nvPr/>
        </p:nvSpPr>
        <p:spPr>
          <a:xfrm>
            <a:off x="4944960" y="2235600"/>
            <a:ext cx="3502080" cy="34016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335" name="Line 4"/>
          <p:cNvSpPr/>
          <p:nvPr/>
        </p:nvSpPr>
        <p:spPr>
          <a:xfrm>
            <a:off x="4944960" y="3880080"/>
            <a:ext cx="350244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36" name="Line 5"/>
          <p:cNvSpPr/>
          <p:nvPr/>
        </p:nvSpPr>
        <p:spPr>
          <a:xfrm>
            <a:off x="4944960" y="4224240"/>
            <a:ext cx="350244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37" name="Line 6"/>
          <p:cNvSpPr/>
          <p:nvPr/>
        </p:nvSpPr>
        <p:spPr>
          <a:xfrm>
            <a:off x="4944960" y="4915800"/>
            <a:ext cx="350244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38" name="Line 7"/>
          <p:cNvSpPr/>
          <p:nvPr/>
        </p:nvSpPr>
        <p:spPr>
          <a:xfrm>
            <a:off x="4944960" y="4570200"/>
            <a:ext cx="350244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39" name="Line 8"/>
          <p:cNvSpPr/>
          <p:nvPr/>
        </p:nvSpPr>
        <p:spPr>
          <a:xfrm>
            <a:off x="4944960" y="5261760"/>
            <a:ext cx="350244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40" name="Line 9"/>
          <p:cNvSpPr/>
          <p:nvPr/>
        </p:nvSpPr>
        <p:spPr>
          <a:xfrm>
            <a:off x="4944960" y="2494800"/>
            <a:ext cx="350244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41" name="Line 10"/>
          <p:cNvSpPr/>
          <p:nvPr/>
        </p:nvSpPr>
        <p:spPr>
          <a:xfrm>
            <a:off x="4944960" y="3186720"/>
            <a:ext cx="350244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42" name="Line 11"/>
          <p:cNvSpPr/>
          <p:nvPr/>
        </p:nvSpPr>
        <p:spPr>
          <a:xfrm>
            <a:off x="4944960" y="2840760"/>
            <a:ext cx="350244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43" name="Line 12"/>
          <p:cNvSpPr/>
          <p:nvPr/>
        </p:nvSpPr>
        <p:spPr>
          <a:xfrm>
            <a:off x="4944960" y="3532680"/>
            <a:ext cx="350244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44" name="Line 13"/>
          <p:cNvSpPr/>
          <p:nvPr/>
        </p:nvSpPr>
        <p:spPr>
          <a:xfrm>
            <a:off x="7098840" y="2235600"/>
            <a:ext cx="1800" cy="3402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45" name="Line 14"/>
          <p:cNvSpPr/>
          <p:nvPr/>
        </p:nvSpPr>
        <p:spPr>
          <a:xfrm>
            <a:off x="7483680" y="2235600"/>
            <a:ext cx="1800" cy="3402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46" name="Line 15"/>
          <p:cNvSpPr/>
          <p:nvPr/>
        </p:nvSpPr>
        <p:spPr>
          <a:xfrm>
            <a:off x="7868520" y="2235600"/>
            <a:ext cx="1800" cy="3402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47" name="Line 16"/>
          <p:cNvSpPr/>
          <p:nvPr/>
        </p:nvSpPr>
        <p:spPr>
          <a:xfrm>
            <a:off x="6021000" y="2236320"/>
            <a:ext cx="1800" cy="3402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48" name="Line 17"/>
          <p:cNvSpPr/>
          <p:nvPr/>
        </p:nvSpPr>
        <p:spPr>
          <a:xfrm>
            <a:off x="5251320" y="2236320"/>
            <a:ext cx="1800" cy="3402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49" name="Line 18"/>
          <p:cNvSpPr/>
          <p:nvPr/>
        </p:nvSpPr>
        <p:spPr>
          <a:xfrm>
            <a:off x="5636160" y="2235600"/>
            <a:ext cx="1800" cy="3402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50" name="CustomShape 19"/>
          <p:cNvSpPr/>
          <p:nvPr/>
        </p:nvSpPr>
        <p:spPr>
          <a:xfrm>
            <a:off x="5579640" y="3431880"/>
            <a:ext cx="16632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351" name="CustomShape 20"/>
          <p:cNvSpPr/>
          <p:nvPr/>
        </p:nvSpPr>
        <p:spPr>
          <a:xfrm>
            <a:off x="5931360" y="3780000"/>
            <a:ext cx="166320" cy="178560"/>
          </a:xfrm>
          <a:prstGeom prst="ellipse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352" name="CustomShape 21"/>
          <p:cNvSpPr/>
          <p:nvPr/>
        </p:nvSpPr>
        <p:spPr>
          <a:xfrm>
            <a:off x="5590440" y="4128480"/>
            <a:ext cx="16632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353" name="CustomShape 22"/>
          <p:cNvSpPr/>
          <p:nvPr/>
        </p:nvSpPr>
        <p:spPr>
          <a:xfrm>
            <a:off x="5243040" y="3792240"/>
            <a:ext cx="166320" cy="17856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  <p:sp>
        <p:nvSpPr>
          <p:cNvPr id="354" name="CustomShape 23"/>
          <p:cNvSpPr/>
          <p:nvPr/>
        </p:nvSpPr>
        <p:spPr>
          <a:xfrm>
            <a:off x="5577480" y="3780000"/>
            <a:ext cx="166320" cy="17856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355" name="Line 24"/>
          <p:cNvSpPr/>
          <p:nvPr/>
        </p:nvSpPr>
        <p:spPr>
          <a:xfrm>
            <a:off x="6426360" y="2208960"/>
            <a:ext cx="1800" cy="3402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56" name="Line 25"/>
          <p:cNvSpPr/>
          <p:nvPr/>
        </p:nvSpPr>
        <p:spPr>
          <a:xfrm>
            <a:off x="6760080" y="2208960"/>
            <a:ext cx="1800" cy="3402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57" name="CustomShape 26"/>
          <p:cNvSpPr/>
          <p:nvPr/>
        </p:nvSpPr>
        <p:spPr>
          <a:xfrm>
            <a:off x="3804840" y="3121920"/>
            <a:ext cx="4723920" cy="118836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358" name="CustomShape 27"/>
          <p:cNvSpPr/>
          <p:nvPr/>
        </p:nvSpPr>
        <p:spPr>
          <a:xfrm>
            <a:off x="3886200" y="3352680"/>
            <a:ext cx="895680" cy="36468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CPU1</a:t>
            </a:r>
            <a:endParaRPr/>
          </a:p>
        </p:txBody>
      </p:sp>
      <p:sp>
        <p:nvSpPr>
          <p:cNvPr id="359" name="CustomShape 28"/>
          <p:cNvSpPr/>
          <p:nvPr/>
        </p:nvSpPr>
        <p:spPr>
          <a:xfrm>
            <a:off x="6687360" y="2765160"/>
            <a:ext cx="16632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360" name="CustomShape 29"/>
          <p:cNvSpPr/>
          <p:nvPr/>
        </p:nvSpPr>
        <p:spPr>
          <a:xfrm>
            <a:off x="7039080" y="3113280"/>
            <a:ext cx="166320" cy="178560"/>
          </a:xfrm>
          <a:prstGeom prst="ellipse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361" name="CustomShape 30"/>
          <p:cNvSpPr/>
          <p:nvPr/>
        </p:nvSpPr>
        <p:spPr>
          <a:xfrm>
            <a:off x="6698160" y="3461760"/>
            <a:ext cx="16632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362" name="CustomShape 31"/>
          <p:cNvSpPr/>
          <p:nvPr/>
        </p:nvSpPr>
        <p:spPr>
          <a:xfrm>
            <a:off x="6350760" y="3125520"/>
            <a:ext cx="166320" cy="17856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  <p:sp>
        <p:nvSpPr>
          <p:cNvPr id="363" name="CustomShape 32"/>
          <p:cNvSpPr/>
          <p:nvPr/>
        </p:nvSpPr>
        <p:spPr>
          <a:xfrm>
            <a:off x="6685200" y="3113280"/>
            <a:ext cx="166320" cy="17856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364" name="CustomShape 33"/>
          <p:cNvSpPr/>
          <p:nvPr/>
        </p:nvSpPr>
        <p:spPr>
          <a:xfrm>
            <a:off x="7414560" y="3771720"/>
            <a:ext cx="16632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365" name="CustomShape 34"/>
          <p:cNvSpPr/>
          <p:nvPr/>
        </p:nvSpPr>
        <p:spPr>
          <a:xfrm>
            <a:off x="7766640" y="4120200"/>
            <a:ext cx="166320" cy="178560"/>
          </a:xfrm>
          <a:prstGeom prst="ellipse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366" name="CustomShape 35"/>
          <p:cNvSpPr/>
          <p:nvPr/>
        </p:nvSpPr>
        <p:spPr>
          <a:xfrm>
            <a:off x="7425720" y="4468680"/>
            <a:ext cx="16632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367" name="CustomShape 36"/>
          <p:cNvSpPr/>
          <p:nvPr/>
        </p:nvSpPr>
        <p:spPr>
          <a:xfrm>
            <a:off x="7078320" y="4132440"/>
            <a:ext cx="166320" cy="17856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  <p:sp>
        <p:nvSpPr>
          <p:cNvPr id="368" name="CustomShape 37"/>
          <p:cNvSpPr/>
          <p:nvPr/>
        </p:nvSpPr>
        <p:spPr>
          <a:xfrm>
            <a:off x="7412400" y="4120200"/>
            <a:ext cx="166320" cy="17856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369" name="CustomShape 38"/>
          <p:cNvSpPr/>
          <p:nvPr/>
        </p:nvSpPr>
        <p:spPr>
          <a:xfrm>
            <a:off x="3809880" y="4374000"/>
            <a:ext cx="4723920" cy="134064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370" name="CustomShape 39"/>
          <p:cNvSpPr/>
          <p:nvPr/>
        </p:nvSpPr>
        <p:spPr>
          <a:xfrm>
            <a:off x="3809880" y="1981080"/>
            <a:ext cx="4723920" cy="106632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371" name="CustomShape 40"/>
          <p:cNvSpPr/>
          <p:nvPr/>
        </p:nvSpPr>
        <p:spPr>
          <a:xfrm>
            <a:off x="3886200" y="2209680"/>
            <a:ext cx="895680" cy="36468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CPU0</a:t>
            </a:r>
            <a:endParaRPr/>
          </a:p>
        </p:txBody>
      </p:sp>
      <p:sp>
        <p:nvSpPr>
          <p:cNvPr id="372" name="CustomShape 41"/>
          <p:cNvSpPr/>
          <p:nvPr/>
        </p:nvSpPr>
        <p:spPr>
          <a:xfrm>
            <a:off x="3886200" y="4659840"/>
            <a:ext cx="895680" cy="36468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CPU2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76320" y="914400"/>
            <a:ext cx="373356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B4.1: Truyền thông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B4.1a): Truyền thông mảng</a:t>
            </a:r>
            <a:r>
              <a:rPr lang="en-US" sz="2800">
                <a:solidFill>
                  <a:srgbClr val="c00000"/>
                </a:solidFill>
                <a:latin typeface="Times New Roman"/>
              </a:rPr>
              <a:t> </a:t>
            </a:r>
            <a:r>
              <a:rPr b="1" i="1" lang="en-US" sz="2800">
                <a:solidFill>
                  <a:srgbClr val="c00000"/>
                </a:solidFill>
                <a:latin typeface="Times New Roman"/>
              </a:rPr>
              <a:t>Cu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B4.1b): Truyền thông mảng </a:t>
            </a:r>
            <a:r>
              <a:rPr b="1" i="1" lang="en-US" sz="2800">
                <a:solidFill>
                  <a:srgbClr val="ffc000"/>
                </a:solidFill>
                <a:latin typeface="Times New Roman"/>
              </a:rPr>
              <a:t>Cd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4" name="CustomShape 2"/>
          <p:cNvSpPr/>
          <p:nvPr/>
        </p:nvSpPr>
        <p:spPr>
          <a:xfrm>
            <a:off x="457200" y="152280"/>
            <a:ext cx="822924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Giải thuật song song SPMD 8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76320" y="914400"/>
            <a:ext cx="2666520" cy="457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B4.1a): Truyền thông mảng</a:t>
            </a:r>
            <a:r>
              <a:rPr lang="en-US" sz="2800">
                <a:solidFill>
                  <a:srgbClr val="c00000"/>
                </a:solidFill>
                <a:latin typeface="Times New Roman"/>
              </a:rPr>
              <a:t> </a:t>
            </a:r>
            <a:r>
              <a:rPr b="1" i="1" lang="en-US" sz="2800">
                <a:solidFill>
                  <a:srgbClr val="c00000"/>
                </a:solidFill>
                <a:latin typeface="Times New Roman"/>
              </a:rPr>
              <a:t>Cu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457200" y="152280"/>
            <a:ext cx="822924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Giải thuật song song SPMD 8</a:t>
            </a:r>
            <a:endParaRPr/>
          </a:p>
        </p:txBody>
      </p:sp>
      <p:sp>
        <p:nvSpPr>
          <p:cNvPr id="377" name="CustomShape 3"/>
          <p:cNvSpPr/>
          <p:nvPr/>
        </p:nvSpPr>
        <p:spPr>
          <a:xfrm>
            <a:off x="7521120" y="2729880"/>
            <a:ext cx="1004760" cy="456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c00000"/>
                </a:solidFill>
                <a:latin typeface="Times New Roman"/>
              </a:rPr>
              <a:t>Cu</a:t>
            </a:r>
            <a:endParaRPr/>
          </a:p>
        </p:txBody>
      </p:sp>
      <p:sp>
        <p:nvSpPr>
          <p:cNvPr id="378" name="CustomShape 4"/>
          <p:cNvSpPr/>
          <p:nvPr/>
        </p:nvSpPr>
        <p:spPr>
          <a:xfrm>
            <a:off x="7448760" y="1720080"/>
            <a:ext cx="1077120" cy="821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Csmc-1,j</a:t>
            </a:r>
            <a:endParaRPr/>
          </a:p>
        </p:txBody>
      </p:sp>
      <p:sp>
        <p:nvSpPr>
          <p:cNvPr id="379" name="CustomShape 5"/>
          <p:cNvSpPr/>
          <p:nvPr/>
        </p:nvSpPr>
        <p:spPr>
          <a:xfrm>
            <a:off x="7521120" y="4382280"/>
            <a:ext cx="1004760" cy="456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ffc000"/>
                </a:solidFill>
                <a:latin typeface="Times New Roman"/>
              </a:rPr>
              <a:t>Cd</a:t>
            </a:r>
            <a:endParaRPr/>
          </a:p>
        </p:txBody>
      </p:sp>
      <p:sp>
        <p:nvSpPr>
          <p:cNvPr id="380" name="CustomShape 6"/>
          <p:cNvSpPr/>
          <p:nvPr/>
        </p:nvSpPr>
        <p:spPr>
          <a:xfrm>
            <a:off x="7521120" y="5244480"/>
            <a:ext cx="1004760" cy="456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Cs0,j</a:t>
            </a:r>
            <a:endParaRPr/>
          </a:p>
        </p:txBody>
      </p:sp>
      <p:sp>
        <p:nvSpPr>
          <p:cNvPr id="381" name="CustomShape 7"/>
          <p:cNvSpPr/>
          <p:nvPr/>
        </p:nvSpPr>
        <p:spPr>
          <a:xfrm>
            <a:off x="4049640" y="5506920"/>
            <a:ext cx="3188880" cy="104256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382" name="Line 8"/>
          <p:cNvSpPr/>
          <p:nvPr/>
        </p:nvSpPr>
        <p:spPr>
          <a:xfrm>
            <a:off x="6143760" y="5501160"/>
            <a:ext cx="144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83" name="Line 9"/>
          <p:cNvSpPr/>
          <p:nvPr/>
        </p:nvSpPr>
        <p:spPr>
          <a:xfrm>
            <a:off x="6498360" y="550152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84" name="Line 10"/>
          <p:cNvSpPr/>
          <p:nvPr/>
        </p:nvSpPr>
        <p:spPr>
          <a:xfrm>
            <a:off x="6856200" y="550152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85" name="Line 11"/>
          <p:cNvSpPr/>
          <p:nvPr/>
        </p:nvSpPr>
        <p:spPr>
          <a:xfrm>
            <a:off x="5070600" y="5501160"/>
            <a:ext cx="144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86" name="Line 12"/>
          <p:cNvSpPr/>
          <p:nvPr/>
        </p:nvSpPr>
        <p:spPr>
          <a:xfrm>
            <a:off x="4347720" y="5501160"/>
            <a:ext cx="144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87" name="Line 13"/>
          <p:cNvSpPr/>
          <p:nvPr/>
        </p:nvSpPr>
        <p:spPr>
          <a:xfrm>
            <a:off x="4709160" y="5501160"/>
            <a:ext cx="144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88" name="Line 14"/>
          <p:cNvSpPr/>
          <p:nvPr/>
        </p:nvSpPr>
        <p:spPr>
          <a:xfrm>
            <a:off x="5451120" y="549288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89" name="Line 15"/>
          <p:cNvSpPr/>
          <p:nvPr/>
        </p:nvSpPr>
        <p:spPr>
          <a:xfrm>
            <a:off x="5813280" y="549288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90" name="CustomShape 16"/>
          <p:cNvSpPr/>
          <p:nvPr/>
        </p:nvSpPr>
        <p:spPr>
          <a:xfrm>
            <a:off x="4038840" y="1047960"/>
            <a:ext cx="3200040" cy="104256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391" name="Line 17"/>
          <p:cNvSpPr/>
          <p:nvPr/>
        </p:nvSpPr>
        <p:spPr>
          <a:xfrm>
            <a:off x="4038840" y="1385280"/>
            <a:ext cx="320004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92" name="Line 18"/>
          <p:cNvSpPr/>
          <p:nvPr/>
        </p:nvSpPr>
        <p:spPr>
          <a:xfrm>
            <a:off x="4038840" y="1731240"/>
            <a:ext cx="320004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93" name="Line 19"/>
          <p:cNvSpPr/>
          <p:nvPr/>
        </p:nvSpPr>
        <p:spPr>
          <a:xfrm>
            <a:off x="6152040" y="1042200"/>
            <a:ext cx="144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94" name="Line 20"/>
          <p:cNvSpPr/>
          <p:nvPr/>
        </p:nvSpPr>
        <p:spPr>
          <a:xfrm>
            <a:off x="6511680" y="1042560"/>
            <a:ext cx="180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95" name="Line 21"/>
          <p:cNvSpPr/>
          <p:nvPr/>
        </p:nvSpPr>
        <p:spPr>
          <a:xfrm>
            <a:off x="6874560" y="1042560"/>
            <a:ext cx="144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96" name="Line 22"/>
          <p:cNvSpPr/>
          <p:nvPr/>
        </p:nvSpPr>
        <p:spPr>
          <a:xfrm>
            <a:off x="5063400" y="104256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97" name="Line 23"/>
          <p:cNvSpPr/>
          <p:nvPr/>
        </p:nvSpPr>
        <p:spPr>
          <a:xfrm>
            <a:off x="4330440" y="1042560"/>
            <a:ext cx="144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98" name="Line 24"/>
          <p:cNvSpPr/>
          <p:nvPr/>
        </p:nvSpPr>
        <p:spPr>
          <a:xfrm>
            <a:off x="4696920" y="1042200"/>
            <a:ext cx="180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399" name="Line 25"/>
          <p:cNvSpPr/>
          <p:nvPr/>
        </p:nvSpPr>
        <p:spPr>
          <a:xfrm>
            <a:off x="5449680" y="1033920"/>
            <a:ext cx="144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00" name="Line 26"/>
          <p:cNvSpPr/>
          <p:nvPr/>
        </p:nvSpPr>
        <p:spPr>
          <a:xfrm>
            <a:off x="5816880" y="1033920"/>
            <a:ext cx="180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01" name="CustomShape 27"/>
          <p:cNvSpPr/>
          <p:nvPr/>
        </p:nvSpPr>
        <p:spPr>
          <a:xfrm>
            <a:off x="8184600" y="8380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02" name="CustomShape 28"/>
          <p:cNvSpPr/>
          <p:nvPr/>
        </p:nvSpPr>
        <p:spPr>
          <a:xfrm>
            <a:off x="8519760" y="1186560"/>
            <a:ext cx="158400" cy="178560"/>
          </a:xfrm>
          <a:prstGeom prst="ellipse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403" name="CustomShape 29"/>
          <p:cNvSpPr/>
          <p:nvPr/>
        </p:nvSpPr>
        <p:spPr>
          <a:xfrm>
            <a:off x="8195040" y="153468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04" name="CustomShape 30"/>
          <p:cNvSpPr/>
          <p:nvPr/>
        </p:nvSpPr>
        <p:spPr>
          <a:xfrm>
            <a:off x="7864200" y="1198800"/>
            <a:ext cx="158400" cy="17856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  <p:sp>
        <p:nvSpPr>
          <p:cNvPr id="405" name="CustomShape 31"/>
          <p:cNvSpPr/>
          <p:nvPr/>
        </p:nvSpPr>
        <p:spPr>
          <a:xfrm>
            <a:off x="8182440" y="1186560"/>
            <a:ext cx="158400" cy="17856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06" name="CustomShape 32"/>
          <p:cNvSpPr/>
          <p:nvPr/>
        </p:nvSpPr>
        <p:spPr>
          <a:xfrm>
            <a:off x="3048120" y="1339560"/>
            <a:ext cx="852840" cy="36468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CPU0</a:t>
            </a:r>
            <a:endParaRPr/>
          </a:p>
        </p:txBody>
      </p:sp>
      <p:sp>
        <p:nvSpPr>
          <p:cNvPr id="407" name="CustomShape 33"/>
          <p:cNvSpPr/>
          <p:nvPr/>
        </p:nvSpPr>
        <p:spPr>
          <a:xfrm>
            <a:off x="4038840" y="3333240"/>
            <a:ext cx="3200040" cy="104256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408" name="Line 34"/>
          <p:cNvSpPr/>
          <p:nvPr/>
        </p:nvSpPr>
        <p:spPr>
          <a:xfrm>
            <a:off x="4038840" y="3670560"/>
            <a:ext cx="320004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09" name="Line 35"/>
          <p:cNvSpPr/>
          <p:nvPr/>
        </p:nvSpPr>
        <p:spPr>
          <a:xfrm>
            <a:off x="4038840" y="4016520"/>
            <a:ext cx="320004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10" name="Line 36"/>
          <p:cNvSpPr/>
          <p:nvPr/>
        </p:nvSpPr>
        <p:spPr>
          <a:xfrm>
            <a:off x="6152040" y="3327480"/>
            <a:ext cx="144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11" name="Line 37"/>
          <p:cNvSpPr/>
          <p:nvPr/>
        </p:nvSpPr>
        <p:spPr>
          <a:xfrm>
            <a:off x="6511680" y="332784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12" name="Line 38"/>
          <p:cNvSpPr/>
          <p:nvPr/>
        </p:nvSpPr>
        <p:spPr>
          <a:xfrm>
            <a:off x="6874560" y="3327840"/>
            <a:ext cx="144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13" name="Line 39"/>
          <p:cNvSpPr/>
          <p:nvPr/>
        </p:nvSpPr>
        <p:spPr>
          <a:xfrm>
            <a:off x="5063400" y="332784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14" name="Line 40"/>
          <p:cNvSpPr/>
          <p:nvPr/>
        </p:nvSpPr>
        <p:spPr>
          <a:xfrm>
            <a:off x="4330440" y="3327840"/>
            <a:ext cx="144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15" name="Line 41"/>
          <p:cNvSpPr/>
          <p:nvPr/>
        </p:nvSpPr>
        <p:spPr>
          <a:xfrm>
            <a:off x="4696920" y="3327480"/>
            <a:ext cx="180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16" name="Line 42"/>
          <p:cNvSpPr/>
          <p:nvPr/>
        </p:nvSpPr>
        <p:spPr>
          <a:xfrm>
            <a:off x="5449680" y="3319200"/>
            <a:ext cx="144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17" name="Line 43"/>
          <p:cNvSpPr/>
          <p:nvPr/>
        </p:nvSpPr>
        <p:spPr>
          <a:xfrm>
            <a:off x="5816880" y="331920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18" name="CustomShape 44"/>
          <p:cNvSpPr/>
          <p:nvPr/>
        </p:nvSpPr>
        <p:spPr>
          <a:xfrm>
            <a:off x="3048120" y="3624840"/>
            <a:ext cx="852840" cy="36468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CPU1</a:t>
            </a:r>
            <a:endParaRPr/>
          </a:p>
        </p:txBody>
      </p:sp>
      <p:sp>
        <p:nvSpPr>
          <p:cNvPr id="419" name="Line 45"/>
          <p:cNvSpPr/>
          <p:nvPr/>
        </p:nvSpPr>
        <p:spPr>
          <a:xfrm>
            <a:off x="4049640" y="5844240"/>
            <a:ext cx="320004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20" name="Line 46"/>
          <p:cNvSpPr/>
          <p:nvPr/>
        </p:nvSpPr>
        <p:spPr>
          <a:xfrm>
            <a:off x="4049640" y="6189840"/>
            <a:ext cx="320004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21" name="CustomShape 47"/>
          <p:cNvSpPr/>
          <p:nvPr/>
        </p:nvSpPr>
        <p:spPr>
          <a:xfrm>
            <a:off x="3048120" y="5798520"/>
            <a:ext cx="852840" cy="36468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CPU2</a:t>
            </a:r>
            <a:endParaRPr/>
          </a:p>
        </p:txBody>
      </p:sp>
      <p:sp>
        <p:nvSpPr>
          <p:cNvPr id="422" name="CustomShape 48"/>
          <p:cNvSpPr/>
          <p:nvPr/>
        </p:nvSpPr>
        <p:spPr>
          <a:xfrm>
            <a:off x="3973680" y="20008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23" name="CustomShape 49"/>
          <p:cNvSpPr/>
          <p:nvPr/>
        </p:nvSpPr>
        <p:spPr>
          <a:xfrm>
            <a:off x="4250520" y="20116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24" name="CustomShape 50"/>
          <p:cNvSpPr/>
          <p:nvPr/>
        </p:nvSpPr>
        <p:spPr>
          <a:xfrm>
            <a:off x="4613040" y="20116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25" name="CustomShape 51"/>
          <p:cNvSpPr/>
          <p:nvPr/>
        </p:nvSpPr>
        <p:spPr>
          <a:xfrm>
            <a:off x="4975920" y="20116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26" name="CustomShape 52"/>
          <p:cNvSpPr/>
          <p:nvPr/>
        </p:nvSpPr>
        <p:spPr>
          <a:xfrm>
            <a:off x="5376240" y="20116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27" name="CustomShape 53"/>
          <p:cNvSpPr/>
          <p:nvPr/>
        </p:nvSpPr>
        <p:spPr>
          <a:xfrm>
            <a:off x="5749200" y="20116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28" name="CustomShape 54"/>
          <p:cNvSpPr/>
          <p:nvPr/>
        </p:nvSpPr>
        <p:spPr>
          <a:xfrm>
            <a:off x="6064560" y="20116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29" name="CustomShape 55"/>
          <p:cNvSpPr/>
          <p:nvPr/>
        </p:nvSpPr>
        <p:spPr>
          <a:xfrm>
            <a:off x="6427440" y="20116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30" name="CustomShape 56"/>
          <p:cNvSpPr/>
          <p:nvPr/>
        </p:nvSpPr>
        <p:spPr>
          <a:xfrm>
            <a:off x="6802560" y="20116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31" name="CustomShape 57"/>
          <p:cNvSpPr/>
          <p:nvPr/>
        </p:nvSpPr>
        <p:spPr>
          <a:xfrm>
            <a:off x="7158960" y="199872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32" name="CustomShape 58"/>
          <p:cNvSpPr/>
          <p:nvPr/>
        </p:nvSpPr>
        <p:spPr>
          <a:xfrm>
            <a:off x="3973680" y="22788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33" name="CustomShape 59"/>
          <p:cNvSpPr/>
          <p:nvPr/>
        </p:nvSpPr>
        <p:spPr>
          <a:xfrm>
            <a:off x="4250520" y="22899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34" name="CustomShape 60"/>
          <p:cNvSpPr/>
          <p:nvPr/>
        </p:nvSpPr>
        <p:spPr>
          <a:xfrm>
            <a:off x="4613040" y="22899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35" name="CustomShape 61"/>
          <p:cNvSpPr/>
          <p:nvPr/>
        </p:nvSpPr>
        <p:spPr>
          <a:xfrm>
            <a:off x="4975920" y="22899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36" name="CustomShape 62"/>
          <p:cNvSpPr/>
          <p:nvPr/>
        </p:nvSpPr>
        <p:spPr>
          <a:xfrm>
            <a:off x="5376240" y="22899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37" name="CustomShape 63"/>
          <p:cNvSpPr/>
          <p:nvPr/>
        </p:nvSpPr>
        <p:spPr>
          <a:xfrm>
            <a:off x="5749200" y="22899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38" name="CustomShape 64"/>
          <p:cNvSpPr/>
          <p:nvPr/>
        </p:nvSpPr>
        <p:spPr>
          <a:xfrm>
            <a:off x="6064560" y="22899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39" name="CustomShape 65"/>
          <p:cNvSpPr/>
          <p:nvPr/>
        </p:nvSpPr>
        <p:spPr>
          <a:xfrm>
            <a:off x="6427440" y="22899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40" name="CustomShape 66"/>
          <p:cNvSpPr/>
          <p:nvPr/>
        </p:nvSpPr>
        <p:spPr>
          <a:xfrm>
            <a:off x="6802560" y="22899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41" name="CustomShape 67"/>
          <p:cNvSpPr/>
          <p:nvPr/>
        </p:nvSpPr>
        <p:spPr>
          <a:xfrm>
            <a:off x="7158960" y="227664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42" name="CustomShape 68"/>
          <p:cNvSpPr/>
          <p:nvPr/>
        </p:nvSpPr>
        <p:spPr>
          <a:xfrm>
            <a:off x="3969720" y="291672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43" name="CustomShape 69"/>
          <p:cNvSpPr/>
          <p:nvPr/>
        </p:nvSpPr>
        <p:spPr>
          <a:xfrm>
            <a:off x="4246200" y="29278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44" name="CustomShape 70"/>
          <p:cNvSpPr/>
          <p:nvPr/>
        </p:nvSpPr>
        <p:spPr>
          <a:xfrm>
            <a:off x="4609080" y="29278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45" name="CustomShape 71"/>
          <p:cNvSpPr/>
          <p:nvPr/>
        </p:nvSpPr>
        <p:spPr>
          <a:xfrm>
            <a:off x="4971960" y="29278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46" name="CustomShape 72"/>
          <p:cNvSpPr/>
          <p:nvPr/>
        </p:nvSpPr>
        <p:spPr>
          <a:xfrm>
            <a:off x="5371920" y="29278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47" name="CustomShape 73"/>
          <p:cNvSpPr/>
          <p:nvPr/>
        </p:nvSpPr>
        <p:spPr>
          <a:xfrm>
            <a:off x="5745240" y="29278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48" name="CustomShape 74"/>
          <p:cNvSpPr/>
          <p:nvPr/>
        </p:nvSpPr>
        <p:spPr>
          <a:xfrm>
            <a:off x="6060240" y="29278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49" name="CustomShape 75"/>
          <p:cNvSpPr/>
          <p:nvPr/>
        </p:nvSpPr>
        <p:spPr>
          <a:xfrm>
            <a:off x="6423120" y="29278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50" name="CustomShape 76"/>
          <p:cNvSpPr/>
          <p:nvPr/>
        </p:nvSpPr>
        <p:spPr>
          <a:xfrm>
            <a:off x="6798240" y="29278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51" name="CustomShape 77"/>
          <p:cNvSpPr/>
          <p:nvPr/>
        </p:nvSpPr>
        <p:spPr>
          <a:xfrm>
            <a:off x="7155000" y="291456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52" name="CustomShape 78"/>
          <p:cNvSpPr/>
          <p:nvPr/>
        </p:nvSpPr>
        <p:spPr>
          <a:xfrm>
            <a:off x="3967560" y="32130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53" name="CustomShape 79"/>
          <p:cNvSpPr/>
          <p:nvPr/>
        </p:nvSpPr>
        <p:spPr>
          <a:xfrm>
            <a:off x="4244040" y="32238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54" name="CustomShape 80"/>
          <p:cNvSpPr/>
          <p:nvPr/>
        </p:nvSpPr>
        <p:spPr>
          <a:xfrm>
            <a:off x="4606920" y="32238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55" name="CustomShape 81"/>
          <p:cNvSpPr/>
          <p:nvPr/>
        </p:nvSpPr>
        <p:spPr>
          <a:xfrm>
            <a:off x="4969800" y="32238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56" name="CustomShape 82"/>
          <p:cNvSpPr/>
          <p:nvPr/>
        </p:nvSpPr>
        <p:spPr>
          <a:xfrm>
            <a:off x="5369760" y="32238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57" name="CustomShape 83"/>
          <p:cNvSpPr/>
          <p:nvPr/>
        </p:nvSpPr>
        <p:spPr>
          <a:xfrm>
            <a:off x="5743080" y="32238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58" name="CustomShape 84"/>
          <p:cNvSpPr/>
          <p:nvPr/>
        </p:nvSpPr>
        <p:spPr>
          <a:xfrm>
            <a:off x="6058080" y="32238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59" name="CustomShape 85"/>
          <p:cNvSpPr/>
          <p:nvPr/>
        </p:nvSpPr>
        <p:spPr>
          <a:xfrm>
            <a:off x="6420960" y="32238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60" name="CustomShape 86"/>
          <p:cNvSpPr/>
          <p:nvPr/>
        </p:nvSpPr>
        <p:spPr>
          <a:xfrm>
            <a:off x="6796440" y="32238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61" name="CustomShape 87"/>
          <p:cNvSpPr/>
          <p:nvPr/>
        </p:nvSpPr>
        <p:spPr>
          <a:xfrm>
            <a:off x="7152840" y="321084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62" name="CustomShape 88"/>
          <p:cNvSpPr/>
          <p:nvPr/>
        </p:nvSpPr>
        <p:spPr>
          <a:xfrm>
            <a:off x="3965400" y="42040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63" name="CustomShape 89"/>
          <p:cNvSpPr/>
          <p:nvPr/>
        </p:nvSpPr>
        <p:spPr>
          <a:xfrm>
            <a:off x="4242240" y="42148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64" name="CustomShape 90"/>
          <p:cNvSpPr/>
          <p:nvPr/>
        </p:nvSpPr>
        <p:spPr>
          <a:xfrm>
            <a:off x="4604760" y="42148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65" name="CustomShape 91"/>
          <p:cNvSpPr/>
          <p:nvPr/>
        </p:nvSpPr>
        <p:spPr>
          <a:xfrm>
            <a:off x="4967640" y="42148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66" name="CustomShape 92"/>
          <p:cNvSpPr/>
          <p:nvPr/>
        </p:nvSpPr>
        <p:spPr>
          <a:xfrm>
            <a:off x="5367960" y="42148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67" name="CustomShape 93"/>
          <p:cNvSpPr/>
          <p:nvPr/>
        </p:nvSpPr>
        <p:spPr>
          <a:xfrm>
            <a:off x="5740920" y="42148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68" name="CustomShape 94"/>
          <p:cNvSpPr/>
          <p:nvPr/>
        </p:nvSpPr>
        <p:spPr>
          <a:xfrm>
            <a:off x="6056280" y="42148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69" name="CustomShape 95"/>
          <p:cNvSpPr/>
          <p:nvPr/>
        </p:nvSpPr>
        <p:spPr>
          <a:xfrm>
            <a:off x="6418800" y="42148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70" name="CustomShape 96"/>
          <p:cNvSpPr/>
          <p:nvPr/>
        </p:nvSpPr>
        <p:spPr>
          <a:xfrm>
            <a:off x="6794280" y="42148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71" name="CustomShape 97"/>
          <p:cNvSpPr/>
          <p:nvPr/>
        </p:nvSpPr>
        <p:spPr>
          <a:xfrm>
            <a:off x="7150680" y="420192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72" name="CustomShape 98"/>
          <p:cNvSpPr/>
          <p:nvPr/>
        </p:nvSpPr>
        <p:spPr>
          <a:xfrm>
            <a:off x="3965400" y="446904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73" name="CustomShape 99"/>
          <p:cNvSpPr/>
          <p:nvPr/>
        </p:nvSpPr>
        <p:spPr>
          <a:xfrm>
            <a:off x="4242240" y="447984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74" name="CustomShape 100"/>
          <p:cNvSpPr/>
          <p:nvPr/>
        </p:nvSpPr>
        <p:spPr>
          <a:xfrm>
            <a:off x="4604760" y="447984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75" name="CustomShape 101"/>
          <p:cNvSpPr/>
          <p:nvPr/>
        </p:nvSpPr>
        <p:spPr>
          <a:xfrm>
            <a:off x="4967640" y="447984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76" name="CustomShape 102"/>
          <p:cNvSpPr/>
          <p:nvPr/>
        </p:nvSpPr>
        <p:spPr>
          <a:xfrm>
            <a:off x="5367960" y="447984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77" name="CustomShape 103"/>
          <p:cNvSpPr/>
          <p:nvPr/>
        </p:nvSpPr>
        <p:spPr>
          <a:xfrm>
            <a:off x="5740920" y="447984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78" name="CustomShape 104"/>
          <p:cNvSpPr/>
          <p:nvPr/>
        </p:nvSpPr>
        <p:spPr>
          <a:xfrm>
            <a:off x="6056280" y="447984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79" name="CustomShape 105"/>
          <p:cNvSpPr/>
          <p:nvPr/>
        </p:nvSpPr>
        <p:spPr>
          <a:xfrm>
            <a:off x="6418800" y="447984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80" name="CustomShape 106"/>
          <p:cNvSpPr/>
          <p:nvPr/>
        </p:nvSpPr>
        <p:spPr>
          <a:xfrm>
            <a:off x="6794280" y="447984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81" name="CustomShape 107"/>
          <p:cNvSpPr/>
          <p:nvPr/>
        </p:nvSpPr>
        <p:spPr>
          <a:xfrm>
            <a:off x="7150680" y="446688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82" name="CustomShape 108"/>
          <p:cNvSpPr/>
          <p:nvPr/>
        </p:nvSpPr>
        <p:spPr>
          <a:xfrm>
            <a:off x="3961440" y="511992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83" name="CustomShape 109"/>
          <p:cNvSpPr/>
          <p:nvPr/>
        </p:nvSpPr>
        <p:spPr>
          <a:xfrm>
            <a:off x="4237920" y="51310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84" name="CustomShape 110"/>
          <p:cNvSpPr/>
          <p:nvPr/>
        </p:nvSpPr>
        <p:spPr>
          <a:xfrm>
            <a:off x="4600800" y="51310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85" name="CustomShape 111"/>
          <p:cNvSpPr/>
          <p:nvPr/>
        </p:nvSpPr>
        <p:spPr>
          <a:xfrm>
            <a:off x="4963680" y="51310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86" name="CustomShape 112"/>
          <p:cNvSpPr/>
          <p:nvPr/>
        </p:nvSpPr>
        <p:spPr>
          <a:xfrm>
            <a:off x="5363640" y="51310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87" name="CustomShape 113"/>
          <p:cNvSpPr/>
          <p:nvPr/>
        </p:nvSpPr>
        <p:spPr>
          <a:xfrm>
            <a:off x="5736960" y="51310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88" name="CustomShape 114"/>
          <p:cNvSpPr/>
          <p:nvPr/>
        </p:nvSpPr>
        <p:spPr>
          <a:xfrm>
            <a:off x="6051960" y="51310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89" name="CustomShape 115"/>
          <p:cNvSpPr/>
          <p:nvPr/>
        </p:nvSpPr>
        <p:spPr>
          <a:xfrm>
            <a:off x="6414840" y="51310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90" name="CustomShape 116"/>
          <p:cNvSpPr/>
          <p:nvPr/>
        </p:nvSpPr>
        <p:spPr>
          <a:xfrm>
            <a:off x="6789960" y="51310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91" name="CustomShape 117"/>
          <p:cNvSpPr/>
          <p:nvPr/>
        </p:nvSpPr>
        <p:spPr>
          <a:xfrm>
            <a:off x="7146720" y="511776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492" name="CustomShape 118"/>
          <p:cNvSpPr/>
          <p:nvPr/>
        </p:nvSpPr>
        <p:spPr>
          <a:xfrm>
            <a:off x="3959280" y="54162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93" name="CustomShape 119"/>
          <p:cNvSpPr/>
          <p:nvPr/>
        </p:nvSpPr>
        <p:spPr>
          <a:xfrm>
            <a:off x="4235760" y="54270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94" name="CustomShape 120"/>
          <p:cNvSpPr/>
          <p:nvPr/>
        </p:nvSpPr>
        <p:spPr>
          <a:xfrm>
            <a:off x="4598640" y="54270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95" name="CustomShape 121"/>
          <p:cNvSpPr/>
          <p:nvPr/>
        </p:nvSpPr>
        <p:spPr>
          <a:xfrm>
            <a:off x="4961520" y="54270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96" name="CustomShape 122"/>
          <p:cNvSpPr/>
          <p:nvPr/>
        </p:nvSpPr>
        <p:spPr>
          <a:xfrm>
            <a:off x="5361480" y="54270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97" name="CustomShape 123"/>
          <p:cNvSpPr/>
          <p:nvPr/>
        </p:nvSpPr>
        <p:spPr>
          <a:xfrm>
            <a:off x="5734800" y="54270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98" name="CustomShape 124"/>
          <p:cNvSpPr/>
          <p:nvPr/>
        </p:nvSpPr>
        <p:spPr>
          <a:xfrm>
            <a:off x="6049800" y="54270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99" name="CustomShape 125"/>
          <p:cNvSpPr/>
          <p:nvPr/>
        </p:nvSpPr>
        <p:spPr>
          <a:xfrm>
            <a:off x="6412680" y="54270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00" name="CustomShape 126"/>
          <p:cNvSpPr/>
          <p:nvPr/>
        </p:nvSpPr>
        <p:spPr>
          <a:xfrm>
            <a:off x="6788160" y="54270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01" name="CustomShape 127"/>
          <p:cNvSpPr/>
          <p:nvPr/>
        </p:nvSpPr>
        <p:spPr>
          <a:xfrm>
            <a:off x="7144560" y="541404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02" name="CustomShape 128"/>
          <p:cNvSpPr/>
          <p:nvPr/>
        </p:nvSpPr>
        <p:spPr>
          <a:xfrm>
            <a:off x="3828600" y="2786760"/>
            <a:ext cx="4788720" cy="38052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503" name="CustomShape 129"/>
          <p:cNvSpPr/>
          <p:nvPr/>
        </p:nvSpPr>
        <p:spPr>
          <a:xfrm>
            <a:off x="3828600" y="1826640"/>
            <a:ext cx="4788720" cy="38052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504" name="CustomShape 130"/>
          <p:cNvSpPr/>
          <p:nvPr/>
        </p:nvSpPr>
        <p:spPr>
          <a:xfrm>
            <a:off x="3828600" y="4439160"/>
            <a:ext cx="4788720" cy="380520"/>
          </a:xfrm>
          <a:prstGeom prst="rect">
            <a:avLst/>
          </a:prstGeom>
          <a:noFill/>
          <a:ln w="25560">
            <a:solidFill>
              <a:srgbClr val="ffc000"/>
            </a:solidFill>
            <a:custDash>
              <a:ds d="284000" sp="213000"/>
            </a:custDash>
            <a:round/>
          </a:ln>
        </p:spPr>
      </p:sp>
      <p:sp>
        <p:nvSpPr>
          <p:cNvPr id="505" name="CustomShape 131"/>
          <p:cNvSpPr/>
          <p:nvPr/>
        </p:nvSpPr>
        <p:spPr>
          <a:xfrm>
            <a:off x="3828600" y="5353560"/>
            <a:ext cx="4788720" cy="380520"/>
          </a:xfrm>
          <a:prstGeom prst="rect">
            <a:avLst/>
          </a:prstGeom>
          <a:noFill/>
          <a:ln w="25560">
            <a:solidFill>
              <a:srgbClr val="ffc000"/>
            </a:solidFill>
            <a:custDash>
              <a:ds d="284000" sp="213000"/>
            </a:custDash>
            <a:round/>
          </a:ln>
        </p:spPr>
      </p:sp>
      <p:sp>
        <p:nvSpPr>
          <p:cNvPr id="506" name="CustomShape 132"/>
          <p:cNvSpPr/>
          <p:nvPr/>
        </p:nvSpPr>
        <p:spPr>
          <a:xfrm rot="5400000">
            <a:off x="4388400" y="2558160"/>
            <a:ext cx="913320" cy="360"/>
          </a:xfrm>
          <a:prstGeom prst="straightConnector1">
            <a:avLst/>
          </a:prstGeom>
          <a:noFill/>
          <a:ln w="50760">
            <a:solidFill>
              <a:srgbClr val="c0504d"/>
            </a:solidFill>
            <a:round/>
            <a:tailEnd len="med" type="arrow" w="med"/>
          </a:ln>
        </p:spPr>
      </p:sp>
      <p:sp>
        <p:nvSpPr>
          <p:cNvPr id="507" name="CustomShape 133"/>
          <p:cNvSpPr/>
          <p:nvPr/>
        </p:nvSpPr>
        <p:spPr>
          <a:xfrm rot="5400000">
            <a:off x="4369680" y="4824720"/>
            <a:ext cx="951120" cy="1080"/>
          </a:xfrm>
          <a:prstGeom prst="straightConnector1">
            <a:avLst/>
          </a:prstGeom>
          <a:noFill/>
          <a:ln w="50760">
            <a:solidFill>
              <a:srgbClr val="c0504d"/>
            </a:solidFill>
            <a:round/>
            <a:tailEnd len="med" type="arrow" w="med"/>
          </a:ln>
        </p:spPr>
      </p:sp>
      <p:sp>
        <p:nvSpPr>
          <p:cNvPr id="508" name="CustomShape 134"/>
          <p:cNvSpPr/>
          <p:nvPr/>
        </p:nvSpPr>
        <p:spPr>
          <a:xfrm rot="5400000">
            <a:off x="5147280" y="2824560"/>
            <a:ext cx="990360" cy="360"/>
          </a:xfrm>
          <a:prstGeom prst="straightConnector1">
            <a:avLst/>
          </a:prstGeom>
          <a:noFill/>
          <a:ln w="50760">
            <a:solidFill>
              <a:srgbClr val="ffc000"/>
            </a:solidFill>
            <a:round/>
            <a:headEnd len="med" type="arrow" w="med"/>
          </a:ln>
        </p:spPr>
      </p:sp>
      <p:sp>
        <p:nvSpPr>
          <p:cNvPr id="509" name="CustomShape 135"/>
          <p:cNvSpPr/>
          <p:nvPr/>
        </p:nvSpPr>
        <p:spPr>
          <a:xfrm rot="5400000">
            <a:off x="5148000" y="5047560"/>
            <a:ext cx="990360" cy="360"/>
          </a:xfrm>
          <a:prstGeom prst="straightConnector1">
            <a:avLst/>
          </a:prstGeom>
          <a:noFill/>
          <a:ln w="50760">
            <a:solidFill>
              <a:srgbClr val="ffc000"/>
            </a:solidFill>
            <a:round/>
            <a:headEnd len="med" type="arrow" w="med"/>
          </a:ln>
        </p:spPr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6454440" y="2577600"/>
            <a:ext cx="1004760" cy="456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c00000"/>
                </a:solidFill>
                <a:latin typeface="Times New Roman"/>
              </a:rPr>
              <a:t>Cu</a:t>
            </a:r>
            <a:endParaRPr/>
          </a:p>
        </p:txBody>
      </p:sp>
      <p:sp>
        <p:nvSpPr>
          <p:cNvPr id="511" name="CustomShape 2"/>
          <p:cNvSpPr/>
          <p:nvPr/>
        </p:nvSpPr>
        <p:spPr>
          <a:xfrm>
            <a:off x="6381720" y="1567440"/>
            <a:ext cx="1077120" cy="821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Csmc-1,j</a:t>
            </a:r>
            <a:endParaRPr/>
          </a:p>
        </p:txBody>
      </p:sp>
      <p:sp>
        <p:nvSpPr>
          <p:cNvPr id="512" name="CustomShape 3"/>
          <p:cNvSpPr/>
          <p:nvPr/>
        </p:nvSpPr>
        <p:spPr>
          <a:xfrm>
            <a:off x="6454440" y="4230000"/>
            <a:ext cx="1004760" cy="456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ffc000"/>
                </a:solidFill>
                <a:latin typeface="Times New Roman"/>
              </a:rPr>
              <a:t>Cd</a:t>
            </a:r>
            <a:endParaRPr/>
          </a:p>
        </p:txBody>
      </p:sp>
      <p:sp>
        <p:nvSpPr>
          <p:cNvPr id="513" name="CustomShape 4"/>
          <p:cNvSpPr/>
          <p:nvPr/>
        </p:nvSpPr>
        <p:spPr>
          <a:xfrm>
            <a:off x="6454440" y="5092200"/>
            <a:ext cx="1004760" cy="456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Cs0,j</a:t>
            </a:r>
            <a:endParaRPr/>
          </a:p>
        </p:txBody>
      </p:sp>
      <p:sp>
        <p:nvSpPr>
          <p:cNvPr id="514" name="CustomShape 5"/>
          <p:cNvSpPr/>
          <p:nvPr/>
        </p:nvSpPr>
        <p:spPr>
          <a:xfrm>
            <a:off x="2982960" y="5354280"/>
            <a:ext cx="3188880" cy="104256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515" name="Line 6"/>
          <p:cNvSpPr/>
          <p:nvPr/>
        </p:nvSpPr>
        <p:spPr>
          <a:xfrm>
            <a:off x="5077080" y="5348520"/>
            <a:ext cx="144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16" name="Line 7"/>
          <p:cNvSpPr/>
          <p:nvPr/>
        </p:nvSpPr>
        <p:spPr>
          <a:xfrm>
            <a:off x="5431680" y="5348880"/>
            <a:ext cx="180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17" name="Line 8"/>
          <p:cNvSpPr/>
          <p:nvPr/>
        </p:nvSpPr>
        <p:spPr>
          <a:xfrm>
            <a:off x="5789520" y="5348880"/>
            <a:ext cx="180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18" name="Line 9"/>
          <p:cNvSpPr/>
          <p:nvPr/>
        </p:nvSpPr>
        <p:spPr>
          <a:xfrm>
            <a:off x="4003920" y="5348880"/>
            <a:ext cx="144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19" name="Line 10"/>
          <p:cNvSpPr/>
          <p:nvPr/>
        </p:nvSpPr>
        <p:spPr>
          <a:xfrm>
            <a:off x="3281040" y="5348880"/>
            <a:ext cx="144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20" name="Line 11"/>
          <p:cNvSpPr/>
          <p:nvPr/>
        </p:nvSpPr>
        <p:spPr>
          <a:xfrm>
            <a:off x="3642480" y="5348520"/>
            <a:ext cx="144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21" name="Line 12"/>
          <p:cNvSpPr/>
          <p:nvPr/>
        </p:nvSpPr>
        <p:spPr>
          <a:xfrm>
            <a:off x="4384440" y="5340240"/>
            <a:ext cx="180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22" name="Line 13"/>
          <p:cNvSpPr/>
          <p:nvPr/>
        </p:nvSpPr>
        <p:spPr>
          <a:xfrm>
            <a:off x="4746600" y="5340240"/>
            <a:ext cx="180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23" name="CustomShape 14"/>
          <p:cNvSpPr/>
          <p:nvPr/>
        </p:nvSpPr>
        <p:spPr>
          <a:xfrm>
            <a:off x="2972160" y="895680"/>
            <a:ext cx="3200040" cy="104256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524" name="Line 15"/>
          <p:cNvSpPr/>
          <p:nvPr/>
        </p:nvSpPr>
        <p:spPr>
          <a:xfrm>
            <a:off x="2971800" y="1233000"/>
            <a:ext cx="320040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25" name="Line 16"/>
          <p:cNvSpPr/>
          <p:nvPr/>
        </p:nvSpPr>
        <p:spPr>
          <a:xfrm>
            <a:off x="2971800" y="1578960"/>
            <a:ext cx="320040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26" name="Line 17"/>
          <p:cNvSpPr/>
          <p:nvPr/>
        </p:nvSpPr>
        <p:spPr>
          <a:xfrm>
            <a:off x="5084640" y="88992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27" name="Line 18"/>
          <p:cNvSpPr/>
          <p:nvPr/>
        </p:nvSpPr>
        <p:spPr>
          <a:xfrm>
            <a:off x="5444640" y="890280"/>
            <a:ext cx="144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28" name="Line 19"/>
          <p:cNvSpPr/>
          <p:nvPr/>
        </p:nvSpPr>
        <p:spPr>
          <a:xfrm>
            <a:off x="5807160" y="89028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29" name="Line 20"/>
          <p:cNvSpPr/>
          <p:nvPr/>
        </p:nvSpPr>
        <p:spPr>
          <a:xfrm>
            <a:off x="3996360" y="89028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30" name="Line 21"/>
          <p:cNvSpPr/>
          <p:nvPr/>
        </p:nvSpPr>
        <p:spPr>
          <a:xfrm>
            <a:off x="3263400" y="89028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31" name="Line 22"/>
          <p:cNvSpPr/>
          <p:nvPr/>
        </p:nvSpPr>
        <p:spPr>
          <a:xfrm>
            <a:off x="3629880" y="88992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32" name="Line 23"/>
          <p:cNvSpPr/>
          <p:nvPr/>
        </p:nvSpPr>
        <p:spPr>
          <a:xfrm>
            <a:off x="4382280" y="88164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33" name="Line 24"/>
          <p:cNvSpPr/>
          <p:nvPr/>
        </p:nvSpPr>
        <p:spPr>
          <a:xfrm>
            <a:off x="4749840" y="88164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34" name="CustomShape 25"/>
          <p:cNvSpPr/>
          <p:nvPr/>
        </p:nvSpPr>
        <p:spPr>
          <a:xfrm>
            <a:off x="7117920" y="68580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35" name="CustomShape 26"/>
          <p:cNvSpPr/>
          <p:nvPr/>
        </p:nvSpPr>
        <p:spPr>
          <a:xfrm>
            <a:off x="7453080" y="1034280"/>
            <a:ext cx="158400" cy="178560"/>
          </a:xfrm>
          <a:prstGeom prst="ellipse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536" name="CustomShape 27"/>
          <p:cNvSpPr/>
          <p:nvPr/>
        </p:nvSpPr>
        <p:spPr>
          <a:xfrm>
            <a:off x="7128360" y="13824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37" name="CustomShape 28"/>
          <p:cNvSpPr/>
          <p:nvPr/>
        </p:nvSpPr>
        <p:spPr>
          <a:xfrm>
            <a:off x="6797160" y="1046520"/>
            <a:ext cx="158400" cy="17856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  <p:sp>
        <p:nvSpPr>
          <p:cNvPr id="538" name="CustomShape 29"/>
          <p:cNvSpPr/>
          <p:nvPr/>
        </p:nvSpPr>
        <p:spPr>
          <a:xfrm>
            <a:off x="7115760" y="1034280"/>
            <a:ext cx="158400" cy="17856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39" name="CustomShape 30"/>
          <p:cNvSpPr/>
          <p:nvPr/>
        </p:nvSpPr>
        <p:spPr>
          <a:xfrm>
            <a:off x="1981080" y="1187280"/>
            <a:ext cx="852840" cy="36468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CPU0</a:t>
            </a:r>
            <a:endParaRPr/>
          </a:p>
        </p:txBody>
      </p:sp>
      <p:sp>
        <p:nvSpPr>
          <p:cNvPr id="540" name="CustomShape 31"/>
          <p:cNvSpPr/>
          <p:nvPr/>
        </p:nvSpPr>
        <p:spPr>
          <a:xfrm>
            <a:off x="2972160" y="3180960"/>
            <a:ext cx="3200040" cy="104256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541" name="Line 32"/>
          <p:cNvSpPr/>
          <p:nvPr/>
        </p:nvSpPr>
        <p:spPr>
          <a:xfrm>
            <a:off x="2971800" y="3518280"/>
            <a:ext cx="320040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42" name="Line 33"/>
          <p:cNvSpPr/>
          <p:nvPr/>
        </p:nvSpPr>
        <p:spPr>
          <a:xfrm>
            <a:off x="2971800" y="3863880"/>
            <a:ext cx="32004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43" name="Line 34"/>
          <p:cNvSpPr/>
          <p:nvPr/>
        </p:nvSpPr>
        <p:spPr>
          <a:xfrm>
            <a:off x="5084640" y="317520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44" name="Line 35"/>
          <p:cNvSpPr/>
          <p:nvPr/>
        </p:nvSpPr>
        <p:spPr>
          <a:xfrm>
            <a:off x="5444640" y="3175560"/>
            <a:ext cx="144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45" name="Line 36"/>
          <p:cNvSpPr/>
          <p:nvPr/>
        </p:nvSpPr>
        <p:spPr>
          <a:xfrm>
            <a:off x="5807160" y="317556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46" name="Line 37"/>
          <p:cNvSpPr/>
          <p:nvPr/>
        </p:nvSpPr>
        <p:spPr>
          <a:xfrm>
            <a:off x="3996360" y="3175200"/>
            <a:ext cx="180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47" name="Line 38"/>
          <p:cNvSpPr/>
          <p:nvPr/>
        </p:nvSpPr>
        <p:spPr>
          <a:xfrm>
            <a:off x="3263400" y="3175200"/>
            <a:ext cx="1800" cy="10591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48" name="Line 39"/>
          <p:cNvSpPr/>
          <p:nvPr/>
        </p:nvSpPr>
        <p:spPr>
          <a:xfrm>
            <a:off x="3629880" y="317520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49" name="Line 40"/>
          <p:cNvSpPr/>
          <p:nvPr/>
        </p:nvSpPr>
        <p:spPr>
          <a:xfrm>
            <a:off x="4382280" y="316692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50" name="Line 41"/>
          <p:cNvSpPr/>
          <p:nvPr/>
        </p:nvSpPr>
        <p:spPr>
          <a:xfrm>
            <a:off x="4749840" y="3166920"/>
            <a:ext cx="1800" cy="10587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51" name="CustomShape 42"/>
          <p:cNvSpPr/>
          <p:nvPr/>
        </p:nvSpPr>
        <p:spPr>
          <a:xfrm>
            <a:off x="1981080" y="3472560"/>
            <a:ext cx="852840" cy="36468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CPU1</a:t>
            </a:r>
            <a:endParaRPr/>
          </a:p>
        </p:txBody>
      </p:sp>
      <p:sp>
        <p:nvSpPr>
          <p:cNvPr id="552" name="Line 43"/>
          <p:cNvSpPr/>
          <p:nvPr/>
        </p:nvSpPr>
        <p:spPr>
          <a:xfrm>
            <a:off x="2982600" y="5691600"/>
            <a:ext cx="3200400" cy="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53" name="Line 44"/>
          <p:cNvSpPr/>
          <p:nvPr/>
        </p:nvSpPr>
        <p:spPr>
          <a:xfrm>
            <a:off x="2982600" y="6037560"/>
            <a:ext cx="320040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554" name="CustomShape 45"/>
          <p:cNvSpPr/>
          <p:nvPr/>
        </p:nvSpPr>
        <p:spPr>
          <a:xfrm>
            <a:off x="1981080" y="5646240"/>
            <a:ext cx="852840" cy="36468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CPU2</a:t>
            </a:r>
            <a:endParaRPr/>
          </a:p>
        </p:txBody>
      </p:sp>
      <p:sp>
        <p:nvSpPr>
          <p:cNvPr id="555" name="CustomShape 46"/>
          <p:cNvSpPr/>
          <p:nvPr/>
        </p:nvSpPr>
        <p:spPr>
          <a:xfrm>
            <a:off x="2907000" y="18482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56" name="CustomShape 47"/>
          <p:cNvSpPr/>
          <p:nvPr/>
        </p:nvSpPr>
        <p:spPr>
          <a:xfrm>
            <a:off x="3183480" y="185940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57" name="CustomShape 48"/>
          <p:cNvSpPr/>
          <p:nvPr/>
        </p:nvSpPr>
        <p:spPr>
          <a:xfrm>
            <a:off x="3546360" y="185940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58" name="CustomShape 49"/>
          <p:cNvSpPr/>
          <p:nvPr/>
        </p:nvSpPr>
        <p:spPr>
          <a:xfrm>
            <a:off x="3909240" y="185940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59" name="CustomShape 50"/>
          <p:cNvSpPr/>
          <p:nvPr/>
        </p:nvSpPr>
        <p:spPr>
          <a:xfrm>
            <a:off x="4309200" y="185940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60" name="CustomShape 51"/>
          <p:cNvSpPr/>
          <p:nvPr/>
        </p:nvSpPr>
        <p:spPr>
          <a:xfrm>
            <a:off x="4682520" y="185940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61" name="CustomShape 52"/>
          <p:cNvSpPr/>
          <p:nvPr/>
        </p:nvSpPr>
        <p:spPr>
          <a:xfrm>
            <a:off x="4997520" y="185940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62" name="CustomShape 53"/>
          <p:cNvSpPr/>
          <p:nvPr/>
        </p:nvSpPr>
        <p:spPr>
          <a:xfrm>
            <a:off x="5360400" y="185940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63" name="CustomShape 54"/>
          <p:cNvSpPr/>
          <p:nvPr/>
        </p:nvSpPr>
        <p:spPr>
          <a:xfrm>
            <a:off x="5735880" y="185940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64" name="CustomShape 55"/>
          <p:cNvSpPr/>
          <p:nvPr/>
        </p:nvSpPr>
        <p:spPr>
          <a:xfrm>
            <a:off x="6092280" y="18460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65" name="CustomShape 56"/>
          <p:cNvSpPr/>
          <p:nvPr/>
        </p:nvSpPr>
        <p:spPr>
          <a:xfrm>
            <a:off x="2907000" y="21265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66" name="CustomShape 57"/>
          <p:cNvSpPr/>
          <p:nvPr/>
        </p:nvSpPr>
        <p:spPr>
          <a:xfrm>
            <a:off x="3183480" y="21373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67" name="CustomShape 58"/>
          <p:cNvSpPr/>
          <p:nvPr/>
        </p:nvSpPr>
        <p:spPr>
          <a:xfrm>
            <a:off x="3546360" y="21373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68" name="CustomShape 59"/>
          <p:cNvSpPr/>
          <p:nvPr/>
        </p:nvSpPr>
        <p:spPr>
          <a:xfrm>
            <a:off x="3909240" y="21373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69" name="CustomShape 60"/>
          <p:cNvSpPr/>
          <p:nvPr/>
        </p:nvSpPr>
        <p:spPr>
          <a:xfrm>
            <a:off x="4309200" y="21373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70" name="CustomShape 61"/>
          <p:cNvSpPr/>
          <p:nvPr/>
        </p:nvSpPr>
        <p:spPr>
          <a:xfrm>
            <a:off x="4682520" y="21373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71" name="CustomShape 62"/>
          <p:cNvSpPr/>
          <p:nvPr/>
        </p:nvSpPr>
        <p:spPr>
          <a:xfrm>
            <a:off x="4997520" y="21373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72" name="CustomShape 63"/>
          <p:cNvSpPr/>
          <p:nvPr/>
        </p:nvSpPr>
        <p:spPr>
          <a:xfrm>
            <a:off x="5360400" y="21373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73" name="CustomShape 64"/>
          <p:cNvSpPr/>
          <p:nvPr/>
        </p:nvSpPr>
        <p:spPr>
          <a:xfrm>
            <a:off x="5735880" y="21373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74" name="CustomShape 65"/>
          <p:cNvSpPr/>
          <p:nvPr/>
        </p:nvSpPr>
        <p:spPr>
          <a:xfrm>
            <a:off x="6092280" y="21243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75" name="CustomShape 66"/>
          <p:cNvSpPr/>
          <p:nvPr/>
        </p:nvSpPr>
        <p:spPr>
          <a:xfrm>
            <a:off x="2903040" y="27644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76" name="CustomShape 67"/>
          <p:cNvSpPr/>
          <p:nvPr/>
        </p:nvSpPr>
        <p:spPr>
          <a:xfrm>
            <a:off x="3179520" y="27752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77" name="CustomShape 68"/>
          <p:cNvSpPr/>
          <p:nvPr/>
        </p:nvSpPr>
        <p:spPr>
          <a:xfrm>
            <a:off x="3542400" y="27752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78" name="CustomShape 69"/>
          <p:cNvSpPr/>
          <p:nvPr/>
        </p:nvSpPr>
        <p:spPr>
          <a:xfrm>
            <a:off x="3904920" y="27752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79" name="CustomShape 70"/>
          <p:cNvSpPr/>
          <p:nvPr/>
        </p:nvSpPr>
        <p:spPr>
          <a:xfrm>
            <a:off x="4305240" y="27752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80" name="CustomShape 71"/>
          <p:cNvSpPr/>
          <p:nvPr/>
        </p:nvSpPr>
        <p:spPr>
          <a:xfrm>
            <a:off x="4678200" y="27752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81" name="CustomShape 72"/>
          <p:cNvSpPr/>
          <p:nvPr/>
        </p:nvSpPr>
        <p:spPr>
          <a:xfrm>
            <a:off x="4993560" y="27752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82" name="CustomShape 73"/>
          <p:cNvSpPr/>
          <p:nvPr/>
        </p:nvSpPr>
        <p:spPr>
          <a:xfrm>
            <a:off x="5356440" y="27752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83" name="CustomShape 74"/>
          <p:cNvSpPr/>
          <p:nvPr/>
        </p:nvSpPr>
        <p:spPr>
          <a:xfrm>
            <a:off x="5731560" y="27752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84" name="CustomShape 75"/>
          <p:cNvSpPr/>
          <p:nvPr/>
        </p:nvSpPr>
        <p:spPr>
          <a:xfrm>
            <a:off x="6088320" y="27622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85" name="CustomShape 76"/>
          <p:cNvSpPr/>
          <p:nvPr/>
        </p:nvSpPr>
        <p:spPr>
          <a:xfrm>
            <a:off x="2900880" y="30603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86" name="CustomShape 77"/>
          <p:cNvSpPr/>
          <p:nvPr/>
        </p:nvSpPr>
        <p:spPr>
          <a:xfrm>
            <a:off x="3177360" y="30715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87" name="CustomShape 78"/>
          <p:cNvSpPr/>
          <p:nvPr/>
        </p:nvSpPr>
        <p:spPr>
          <a:xfrm>
            <a:off x="3540240" y="30715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88" name="CustomShape 79"/>
          <p:cNvSpPr/>
          <p:nvPr/>
        </p:nvSpPr>
        <p:spPr>
          <a:xfrm>
            <a:off x="3903120" y="30715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89" name="CustomShape 80"/>
          <p:cNvSpPr/>
          <p:nvPr/>
        </p:nvSpPr>
        <p:spPr>
          <a:xfrm>
            <a:off x="4303080" y="30715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90" name="CustomShape 81"/>
          <p:cNvSpPr/>
          <p:nvPr/>
        </p:nvSpPr>
        <p:spPr>
          <a:xfrm>
            <a:off x="4676400" y="30715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91" name="CustomShape 82"/>
          <p:cNvSpPr/>
          <p:nvPr/>
        </p:nvSpPr>
        <p:spPr>
          <a:xfrm>
            <a:off x="4991400" y="30715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92" name="CustomShape 83"/>
          <p:cNvSpPr/>
          <p:nvPr/>
        </p:nvSpPr>
        <p:spPr>
          <a:xfrm>
            <a:off x="5354280" y="30715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93" name="CustomShape 84"/>
          <p:cNvSpPr/>
          <p:nvPr/>
        </p:nvSpPr>
        <p:spPr>
          <a:xfrm>
            <a:off x="5729400" y="30715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94" name="CustomShape 85"/>
          <p:cNvSpPr/>
          <p:nvPr/>
        </p:nvSpPr>
        <p:spPr>
          <a:xfrm>
            <a:off x="6086160" y="30582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595" name="CustomShape 86"/>
          <p:cNvSpPr/>
          <p:nvPr/>
        </p:nvSpPr>
        <p:spPr>
          <a:xfrm>
            <a:off x="2898720" y="405180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96" name="CustomShape 87"/>
          <p:cNvSpPr/>
          <p:nvPr/>
        </p:nvSpPr>
        <p:spPr>
          <a:xfrm>
            <a:off x="3175200" y="406260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97" name="CustomShape 88"/>
          <p:cNvSpPr/>
          <p:nvPr/>
        </p:nvSpPr>
        <p:spPr>
          <a:xfrm>
            <a:off x="3538080" y="406260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98" name="CustomShape 89"/>
          <p:cNvSpPr/>
          <p:nvPr/>
        </p:nvSpPr>
        <p:spPr>
          <a:xfrm>
            <a:off x="3900960" y="406260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599" name="CustomShape 90"/>
          <p:cNvSpPr/>
          <p:nvPr/>
        </p:nvSpPr>
        <p:spPr>
          <a:xfrm>
            <a:off x="4300920" y="406260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600" name="CustomShape 91"/>
          <p:cNvSpPr/>
          <p:nvPr/>
        </p:nvSpPr>
        <p:spPr>
          <a:xfrm>
            <a:off x="4674240" y="406260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601" name="CustomShape 92"/>
          <p:cNvSpPr/>
          <p:nvPr/>
        </p:nvSpPr>
        <p:spPr>
          <a:xfrm>
            <a:off x="4989240" y="406260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602" name="CustomShape 93"/>
          <p:cNvSpPr/>
          <p:nvPr/>
        </p:nvSpPr>
        <p:spPr>
          <a:xfrm>
            <a:off x="5352120" y="406260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603" name="CustomShape 94"/>
          <p:cNvSpPr/>
          <p:nvPr/>
        </p:nvSpPr>
        <p:spPr>
          <a:xfrm>
            <a:off x="5727600" y="406260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604" name="CustomShape 95"/>
          <p:cNvSpPr/>
          <p:nvPr/>
        </p:nvSpPr>
        <p:spPr>
          <a:xfrm>
            <a:off x="6084000" y="40492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605" name="CustomShape 96"/>
          <p:cNvSpPr/>
          <p:nvPr/>
        </p:nvSpPr>
        <p:spPr>
          <a:xfrm>
            <a:off x="2898720" y="43167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06" name="CustomShape 97"/>
          <p:cNvSpPr/>
          <p:nvPr/>
        </p:nvSpPr>
        <p:spPr>
          <a:xfrm>
            <a:off x="3175200" y="43275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07" name="CustomShape 98"/>
          <p:cNvSpPr/>
          <p:nvPr/>
        </p:nvSpPr>
        <p:spPr>
          <a:xfrm>
            <a:off x="3538080" y="43275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08" name="CustomShape 99"/>
          <p:cNvSpPr/>
          <p:nvPr/>
        </p:nvSpPr>
        <p:spPr>
          <a:xfrm>
            <a:off x="3900960" y="43275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09" name="CustomShape 100"/>
          <p:cNvSpPr/>
          <p:nvPr/>
        </p:nvSpPr>
        <p:spPr>
          <a:xfrm>
            <a:off x="4300920" y="43275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10" name="CustomShape 101"/>
          <p:cNvSpPr/>
          <p:nvPr/>
        </p:nvSpPr>
        <p:spPr>
          <a:xfrm>
            <a:off x="4674240" y="43275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11" name="CustomShape 102"/>
          <p:cNvSpPr/>
          <p:nvPr/>
        </p:nvSpPr>
        <p:spPr>
          <a:xfrm>
            <a:off x="4989240" y="43275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12" name="CustomShape 103"/>
          <p:cNvSpPr/>
          <p:nvPr/>
        </p:nvSpPr>
        <p:spPr>
          <a:xfrm>
            <a:off x="5352120" y="43275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13" name="CustomShape 104"/>
          <p:cNvSpPr/>
          <p:nvPr/>
        </p:nvSpPr>
        <p:spPr>
          <a:xfrm>
            <a:off x="5727600" y="43275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14" name="CustomShape 105"/>
          <p:cNvSpPr/>
          <p:nvPr/>
        </p:nvSpPr>
        <p:spPr>
          <a:xfrm>
            <a:off x="6084000" y="431460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15" name="CustomShape 106"/>
          <p:cNvSpPr/>
          <p:nvPr/>
        </p:nvSpPr>
        <p:spPr>
          <a:xfrm>
            <a:off x="2894400" y="49676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616" name="CustomShape 107"/>
          <p:cNvSpPr/>
          <p:nvPr/>
        </p:nvSpPr>
        <p:spPr>
          <a:xfrm>
            <a:off x="3171240" y="49784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617" name="CustomShape 108"/>
          <p:cNvSpPr/>
          <p:nvPr/>
        </p:nvSpPr>
        <p:spPr>
          <a:xfrm>
            <a:off x="3533760" y="49784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618" name="CustomShape 109"/>
          <p:cNvSpPr/>
          <p:nvPr/>
        </p:nvSpPr>
        <p:spPr>
          <a:xfrm>
            <a:off x="3896640" y="49784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619" name="CustomShape 110"/>
          <p:cNvSpPr/>
          <p:nvPr/>
        </p:nvSpPr>
        <p:spPr>
          <a:xfrm>
            <a:off x="4296960" y="49784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620" name="CustomShape 111"/>
          <p:cNvSpPr/>
          <p:nvPr/>
        </p:nvSpPr>
        <p:spPr>
          <a:xfrm>
            <a:off x="4669920" y="49784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621" name="CustomShape 112"/>
          <p:cNvSpPr/>
          <p:nvPr/>
        </p:nvSpPr>
        <p:spPr>
          <a:xfrm>
            <a:off x="4985280" y="49784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622" name="CustomShape 113"/>
          <p:cNvSpPr/>
          <p:nvPr/>
        </p:nvSpPr>
        <p:spPr>
          <a:xfrm>
            <a:off x="5348160" y="49784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623" name="CustomShape 114"/>
          <p:cNvSpPr/>
          <p:nvPr/>
        </p:nvSpPr>
        <p:spPr>
          <a:xfrm>
            <a:off x="5723280" y="497844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624" name="CustomShape 115"/>
          <p:cNvSpPr/>
          <p:nvPr/>
        </p:nvSpPr>
        <p:spPr>
          <a:xfrm>
            <a:off x="6080040" y="4965480"/>
            <a:ext cx="158400" cy="1785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625" name="CustomShape 116"/>
          <p:cNvSpPr/>
          <p:nvPr/>
        </p:nvSpPr>
        <p:spPr>
          <a:xfrm>
            <a:off x="2892600" y="52639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26" name="CustomShape 117"/>
          <p:cNvSpPr/>
          <p:nvPr/>
        </p:nvSpPr>
        <p:spPr>
          <a:xfrm>
            <a:off x="3169080" y="52747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27" name="CustomShape 118"/>
          <p:cNvSpPr/>
          <p:nvPr/>
        </p:nvSpPr>
        <p:spPr>
          <a:xfrm>
            <a:off x="3531960" y="52747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28" name="CustomShape 119"/>
          <p:cNvSpPr/>
          <p:nvPr/>
        </p:nvSpPr>
        <p:spPr>
          <a:xfrm>
            <a:off x="3894840" y="52747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29" name="CustomShape 120"/>
          <p:cNvSpPr/>
          <p:nvPr/>
        </p:nvSpPr>
        <p:spPr>
          <a:xfrm>
            <a:off x="4294800" y="52747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30" name="CustomShape 121"/>
          <p:cNvSpPr/>
          <p:nvPr/>
        </p:nvSpPr>
        <p:spPr>
          <a:xfrm>
            <a:off x="4668120" y="52747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31" name="CustomShape 122"/>
          <p:cNvSpPr/>
          <p:nvPr/>
        </p:nvSpPr>
        <p:spPr>
          <a:xfrm>
            <a:off x="4983120" y="52747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32" name="CustomShape 123"/>
          <p:cNvSpPr/>
          <p:nvPr/>
        </p:nvSpPr>
        <p:spPr>
          <a:xfrm>
            <a:off x="5346000" y="52747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33" name="CustomShape 124"/>
          <p:cNvSpPr/>
          <p:nvPr/>
        </p:nvSpPr>
        <p:spPr>
          <a:xfrm>
            <a:off x="5721120" y="527472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34" name="CustomShape 125"/>
          <p:cNvSpPr/>
          <p:nvPr/>
        </p:nvSpPr>
        <p:spPr>
          <a:xfrm>
            <a:off x="6077880" y="5261760"/>
            <a:ext cx="158400" cy="1785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635" name="CustomShape 126"/>
          <p:cNvSpPr/>
          <p:nvPr/>
        </p:nvSpPr>
        <p:spPr>
          <a:xfrm>
            <a:off x="2761920" y="2634480"/>
            <a:ext cx="4788720" cy="38052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636" name="CustomShape 127"/>
          <p:cNvSpPr/>
          <p:nvPr/>
        </p:nvSpPr>
        <p:spPr>
          <a:xfrm>
            <a:off x="2761920" y="1674360"/>
            <a:ext cx="4788720" cy="38052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637" name="CustomShape 128"/>
          <p:cNvSpPr/>
          <p:nvPr/>
        </p:nvSpPr>
        <p:spPr>
          <a:xfrm>
            <a:off x="2761920" y="4286880"/>
            <a:ext cx="4788720" cy="380520"/>
          </a:xfrm>
          <a:prstGeom prst="rect">
            <a:avLst/>
          </a:prstGeom>
          <a:noFill/>
          <a:ln w="25560">
            <a:solidFill>
              <a:srgbClr val="ffc000"/>
            </a:solidFill>
            <a:custDash>
              <a:ds d="284000" sp="213000"/>
            </a:custDash>
            <a:round/>
          </a:ln>
        </p:spPr>
      </p:sp>
      <p:sp>
        <p:nvSpPr>
          <p:cNvPr id="638" name="CustomShape 129"/>
          <p:cNvSpPr/>
          <p:nvPr/>
        </p:nvSpPr>
        <p:spPr>
          <a:xfrm>
            <a:off x="2761920" y="5201280"/>
            <a:ext cx="4788720" cy="380520"/>
          </a:xfrm>
          <a:prstGeom prst="rect">
            <a:avLst/>
          </a:prstGeom>
          <a:noFill/>
          <a:ln w="25560">
            <a:solidFill>
              <a:srgbClr val="ffc000"/>
            </a:solidFill>
            <a:custDash>
              <a:ds d="284000" sp="213000"/>
            </a:custDash>
            <a:round/>
          </a:ln>
        </p:spPr>
      </p:sp>
      <p:sp>
        <p:nvSpPr>
          <p:cNvPr id="639" name="CustomShape 130"/>
          <p:cNvSpPr/>
          <p:nvPr/>
        </p:nvSpPr>
        <p:spPr>
          <a:xfrm rot="5400000">
            <a:off x="3321720" y="2405880"/>
            <a:ext cx="913320" cy="360"/>
          </a:xfrm>
          <a:prstGeom prst="straightConnector1">
            <a:avLst/>
          </a:prstGeom>
          <a:noFill/>
          <a:ln w="50760">
            <a:solidFill>
              <a:srgbClr val="c0504d"/>
            </a:solidFill>
            <a:round/>
            <a:tailEnd len="med" type="arrow" w="med"/>
          </a:ln>
        </p:spPr>
      </p:sp>
      <p:sp>
        <p:nvSpPr>
          <p:cNvPr id="640" name="CustomShape 131"/>
          <p:cNvSpPr/>
          <p:nvPr/>
        </p:nvSpPr>
        <p:spPr>
          <a:xfrm rot="5400000">
            <a:off x="3303000" y="4672440"/>
            <a:ext cx="951120" cy="1080"/>
          </a:xfrm>
          <a:prstGeom prst="straightConnector1">
            <a:avLst/>
          </a:prstGeom>
          <a:noFill/>
          <a:ln w="50760">
            <a:solidFill>
              <a:srgbClr val="c0504d"/>
            </a:solidFill>
            <a:round/>
            <a:tailEnd len="med" type="arrow" w="med"/>
          </a:ln>
        </p:spPr>
      </p:sp>
      <p:sp>
        <p:nvSpPr>
          <p:cNvPr id="641" name="CustomShape 132"/>
          <p:cNvSpPr/>
          <p:nvPr/>
        </p:nvSpPr>
        <p:spPr>
          <a:xfrm rot="5400000">
            <a:off x="4080600" y="2672280"/>
            <a:ext cx="990360" cy="360"/>
          </a:xfrm>
          <a:prstGeom prst="straightConnector1">
            <a:avLst/>
          </a:prstGeom>
          <a:noFill/>
          <a:ln w="50760">
            <a:solidFill>
              <a:srgbClr val="ffc000"/>
            </a:solidFill>
            <a:round/>
            <a:headEnd len="med" type="arrow" w="med"/>
          </a:ln>
        </p:spPr>
      </p:sp>
      <p:sp>
        <p:nvSpPr>
          <p:cNvPr id="642" name="CustomShape 133"/>
          <p:cNvSpPr/>
          <p:nvPr/>
        </p:nvSpPr>
        <p:spPr>
          <a:xfrm rot="5400000">
            <a:off x="4081320" y="4894920"/>
            <a:ext cx="990360" cy="360"/>
          </a:xfrm>
          <a:prstGeom prst="straightConnector1">
            <a:avLst/>
          </a:prstGeom>
          <a:noFill/>
          <a:ln w="50760">
            <a:solidFill>
              <a:srgbClr val="ffc000"/>
            </a:solidFill>
            <a:round/>
            <a:headEnd len="med" type="arrow" w="med"/>
          </a:ln>
        </p:spPr>
      </p:sp>
      <p:sp>
        <p:nvSpPr>
          <p:cNvPr id="643" name="CustomShape 134"/>
          <p:cNvSpPr/>
          <p:nvPr/>
        </p:nvSpPr>
        <p:spPr>
          <a:xfrm>
            <a:off x="304920" y="152280"/>
            <a:ext cx="5714640" cy="486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B4.1b): Truyền thông mảng </a:t>
            </a:r>
            <a:r>
              <a:rPr b="1" i="1" lang="en-US" sz="2600">
                <a:solidFill>
                  <a:srgbClr val="ffc000"/>
                </a:solidFill>
                <a:latin typeface="Times New Roman"/>
              </a:rPr>
              <a:t>Cd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Shape 1"/>
          <p:cNvSpPr txBox="1"/>
          <p:nvPr/>
        </p:nvSpPr>
        <p:spPr>
          <a:xfrm>
            <a:off x="76320" y="762120"/>
            <a:ext cx="6248160" cy="533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B4.2: Tính toán </a:t>
            </a:r>
            <a:endParaRPr/>
          </a:p>
        </p:txBody>
      </p:sp>
      <p:sp>
        <p:nvSpPr>
          <p:cNvPr id="645" name="CustomShape 2"/>
          <p:cNvSpPr/>
          <p:nvPr/>
        </p:nvSpPr>
        <p:spPr>
          <a:xfrm>
            <a:off x="457200" y="152280"/>
            <a:ext cx="8229240" cy="60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Giải thuật song song SPMD 11 </a:t>
            </a:r>
            <a:endParaRPr/>
          </a:p>
        </p:txBody>
      </p:sp>
      <p:sp>
        <p:nvSpPr>
          <p:cNvPr id="646" name="CustomShape 3"/>
          <p:cNvSpPr/>
          <p:nvPr/>
        </p:nvSpPr>
        <p:spPr>
          <a:xfrm>
            <a:off x="457200" y="1295280"/>
            <a:ext cx="8457840" cy="5211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Times New Roman"/>
              </a:rPr>
              <a:t>void FD(float *</a:t>
            </a:r>
            <a:r>
              <a:rPr b="1" lang="en-US" sz="2400">
                <a:solidFill>
                  <a:srgbClr val="ff0000"/>
                </a:solidFill>
                <a:latin typeface="Times New Roman"/>
              </a:rPr>
              <a:t>Cs</a:t>
            </a:r>
            <a:r>
              <a:rPr b="1" lang="en-US" sz="2400">
                <a:solidFill>
                  <a:srgbClr val="000000"/>
                </a:solidFill>
                <a:latin typeface="Times New Roman"/>
              </a:rPr>
              <a:t>, float *</a:t>
            </a:r>
            <a:r>
              <a:rPr b="1" lang="en-US" sz="2400">
                <a:solidFill>
                  <a:srgbClr val="c0504d"/>
                </a:solidFill>
                <a:latin typeface="Times New Roman"/>
              </a:rPr>
              <a:t>Cu</a:t>
            </a:r>
            <a:r>
              <a:rPr b="1" lang="en-US" sz="2400">
                <a:solidFill>
                  <a:srgbClr val="000000"/>
                </a:solidFill>
                <a:latin typeface="Times New Roman"/>
              </a:rPr>
              <a:t>, float *</a:t>
            </a:r>
            <a:r>
              <a:rPr b="1" lang="en-US" sz="2400">
                <a:solidFill>
                  <a:srgbClr val="ffc000"/>
                </a:solidFill>
                <a:latin typeface="Times New Roman"/>
              </a:rPr>
              <a:t>Cd</a:t>
            </a:r>
            <a:r>
              <a:rPr b="1" lang="en-US" sz="2400">
                <a:solidFill>
                  <a:srgbClr val="000000"/>
                </a:solidFill>
                <a:latin typeface="Times New Roman"/>
              </a:rPr>
              <a:t>, float *</a:t>
            </a:r>
            <a:r>
              <a:rPr b="1" lang="en-US" sz="2400">
                <a:solidFill>
                  <a:srgbClr val="ff0000"/>
                </a:solidFill>
                <a:latin typeface="Times New Roman"/>
              </a:rPr>
              <a:t>dCs</a:t>
            </a:r>
            <a:r>
              <a:rPr b="1" lang="en-US" sz="2400">
                <a:solidFill>
                  <a:srgbClr val="000000"/>
                </a:solidFill>
                <a:latin typeface="Times New Roman"/>
              </a:rPr>
              <a:t> ,int ms)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int i, j;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float c,u,d,l,r;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for (  i = 0 ; i &lt; </a:t>
            </a:r>
            <a:r>
              <a:rPr b="1" lang="en-US" sz="2400">
                <a:solidFill>
                  <a:srgbClr val="ff0000"/>
                </a:solidFill>
                <a:latin typeface="Times New Roman"/>
              </a:rPr>
              <a:t>ms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; i++ 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for ( j = 0 ; j &lt; n ; j++ 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c = *(Cs+i*n+j);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u = (i==0)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?  *(</a:t>
            </a:r>
            <a:r>
              <a:rPr b="1" lang="en-US" sz="2400">
                <a:solidFill>
                  <a:srgbClr val="c0504d"/>
                </a:solidFill>
                <a:latin typeface="Times New Roman"/>
              </a:rPr>
              <a:t>Cu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+j) 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: *(</a:t>
            </a:r>
            <a:r>
              <a:rPr lang="en-US" sz="2400">
                <a:solidFill>
                  <a:srgbClr val="ff0000"/>
                </a:solidFill>
                <a:latin typeface="Times New Roman"/>
              </a:rPr>
              <a:t>Cs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+(i-1)*n+j);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d = (i==ms-1)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?  *(</a:t>
            </a:r>
            <a:r>
              <a:rPr b="1" lang="en-US" sz="2400">
                <a:solidFill>
                  <a:srgbClr val="ffc000"/>
                </a:solidFill>
                <a:latin typeface="Times New Roman"/>
              </a:rPr>
              <a:t>Cd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+j) 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: *(</a:t>
            </a:r>
            <a:r>
              <a:rPr lang="en-US" sz="2400">
                <a:solidFill>
                  <a:srgbClr val="ff0000"/>
                </a:solidFill>
                <a:latin typeface="Times New Roman"/>
              </a:rPr>
              <a:t>Cs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+(i+1)*n+j);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l = (j==0)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?  *(</a:t>
            </a:r>
            <a:r>
              <a:rPr lang="en-US" sz="2400">
                <a:solidFill>
                  <a:srgbClr val="ff0000"/>
                </a:solidFill>
                <a:latin typeface="Times New Roman"/>
              </a:rPr>
              <a:t>Cs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+i*n+j)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: *(</a:t>
            </a:r>
            <a:r>
              <a:rPr lang="en-US" sz="2400">
                <a:solidFill>
                  <a:srgbClr val="ff0000"/>
                </a:solidFill>
                <a:latin typeface="Times New Roman"/>
              </a:rPr>
              <a:t>Cs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+i*n+j-1);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r = (j==n-1)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?  *(</a:t>
            </a:r>
            <a:r>
              <a:rPr lang="en-US" sz="2400">
                <a:solidFill>
                  <a:srgbClr val="ff0000"/>
                </a:solidFill>
                <a:latin typeface="Times New Roman"/>
              </a:rPr>
              <a:t>Cs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+i*n+j) : *(</a:t>
            </a:r>
            <a:r>
              <a:rPr lang="en-US" sz="2400">
                <a:solidFill>
                  <a:srgbClr val="ff0000"/>
                </a:solidFill>
                <a:latin typeface="Times New Roman"/>
              </a:rPr>
              <a:t>Cs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+i*n+j+1);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*(</a:t>
            </a:r>
            <a:r>
              <a:rPr lang="en-US" sz="2400">
                <a:solidFill>
                  <a:srgbClr val="ff0000"/>
                </a:solidFill>
                <a:latin typeface="Times New Roman"/>
              </a:rPr>
              <a:t>dCs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+i*n+j) = (D/(dx*dx))*(u+d+l+r-4*c);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80880" y="152280"/>
            <a:ext cx="8229240" cy="791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400">
                <a:solidFill>
                  <a:srgbClr val="000000"/>
                </a:solidFill>
                <a:latin typeface="Arial"/>
              </a:rPr>
              <a:t>Mô tả bài toán</a:t>
            </a:r>
            <a:endParaRPr/>
          </a:p>
        </p:txBody>
      </p:sp>
      <p:pic>
        <p:nvPicPr>
          <p:cNvPr descr="" id="8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52480"/>
            <a:ext cx="4495320" cy="3871440"/>
          </a:xfrm>
          <a:prstGeom prst="rect">
            <a:avLst/>
          </a:prstGeom>
          <a:ln w="9360">
            <a:noFill/>
          </a:ln>
        </p:spPr>
      </p:pic>
      <p:pic>
        <p:nvPicPr>
          <p:cNvPr descr="" id="8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81480" y="1752480"/>
            <a:ext cx="4709880" cy="39621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7632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Mô hình toán học và Phương pháp giải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380880" y="914400"/>
            <a:ext cx="8762760" cy="5866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Phương trình nhiệt (PDE):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Công thức giải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Khởi tạo giá trị ban đầu: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Tại bước n+1: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Sự phụ thuộc dữ liệu?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5257800" y="1219320"/>
            <a:ext cx="3200040" cy="28951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85" name="Line 4"/>
          <p:cNvSpPr/>
          <p:nvPr/>
        </p:nvSpPr>
        <p:spPr>
          <a:xfrm flipV="1">
            <a:off x="5257440" y="2666880"/>
            <a:ext cx="320076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86" name="Line 5"/>
          <p:cNvSpPr/>
          <p:nvPr/>
        </p:nvSpPr>
        <p:spPr>
          <a:xfrm flipV="1">
            <a:off x="5257440" y="2970000"/>
            <a:ext cx="3200760" cy="1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87" name="Line 6"/>
          <p:cNvSpPr/>
          <p:nvPr/>
        </p:nvSpPr>
        <p:spPr>
          <a:xfrm flipV="1">
            <a:off x="5257440" y="3579480"/>
            <a:ext cx="3200760" cy="1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88" name="Line 7"/>
          <p:cNvSpPr/>
          <p:nvPr/>
        </p:nvSpPr>
        <p:spPr>
          <a:xfrm flipV="1">
            <a:off x="5257440" y="3274920"/>
            <a:ext cx="320076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89" name="Line 8"/>
          <p:cNvSpPr/>
          <p:nvPr/>
        </p:nvSpPr>
        <p:spPr>
          <a:xfrm flipV="1">
            <a:off x="5257440" y="3884400"/>
            <a:ext cx="3200760" cy="1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90" name="Line 9"/>
          <p:cNvSpPr/>
          <p:nvPr/>
        </p:nvSpPr>
        <p:spPr>
          <a:xfrm flipV="1">
            <a:off x="5257440" y="1446120"/>
            <a:ext cx="320076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91" name="Line 10"/>
          <p:cNvSpPr/>
          <p:nvPr/>
        </p:nvSpPr>
        <p:spPr>
          <a:xfrm flipV="1">
            <a:off x="5257440" y="2055600"/>
            <a:ext cx="3200760" cy="1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92" name="Line 11"/>
          <p:cNvSpPr/>
          <p:nvPr/>
        </p:nvSpPr>
        <p:spPr>
          <a:xfrm flipV="1">
            <a:off x="5257440" y="1750680"/>
            <a:ext cx="3200760" cy="1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93" name="Line 12"/>
          <p:cNvSpPr/>
          <p:nvPr/>
        </p:nvSpPr>
        <p:spPr>
          <a:xfrm flipV="1">
            <a:off x="5257440" y="2360520"/>
            <a:ext cx="320076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94" name="Line 13"/>
          <p:cNvSpPr/>
          <p:nvPr/>
        </p:nvSpPr>
        <p:spPr>
          <a:xfrm>
            <a:off x="7034760" y="1219680"/>
            <a:ext cx="1440" cy="31996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95" name="Line 14"/>
          <p:cNvSpPr/>
          <p:nvPr/>
        </p:nvSpPr>
        <p:spPr>
          <a:xfrm>
            <a:off x="7389720" y="1218960"/>
            <a:ext cx="1440" cy="289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96" name="Line 15"/>
          <p:cNvSpPr/>
          <p:nvPr/>
        </p:nvSpPr>
        <p:spPr>
          <a:xfrm>
            <a:off x="7770600" y="1218960"/>
            <a:ext cx="1440" cy="289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97" name="Line 16"/>
          <p:cNvSpPr/>
          <p:nvPr/>
        </p:nvSpPr>
        <p:spPr>
          <a:xfrm>
            <a:off x="8151480" y="1218960"/>
            <a:ext cx="1800" cy="289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98" name="Line 17"/>
          <p:cNvSpPr/>
          <p:nvPr/>
        </p:nvSpPr>
        <p:spPr>
          <a:xfrm>
            <a:off x="6322680" y="1219680"/>
            <a:ext cx="1800" cy="289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99" name="Line 18"/>
          <p:cNvSpPr/>
          <p:nvPr/>
        </p:nvSpPr>
        <p:spPr>
          <a:xfrm>
            <a:off x="6703920" y="1218960"/>
            <a:ext cx="1440" cy="32004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0" name="Line 19"/>
          <p:cNvSpPr/>
          <p:nvPr/>
        </p:nvSpPr>
        <p:spPr>
          <a:xfrm>
            <a:off x="5560920" y="1219680"/>
            <a:ext cx="1440" cy="289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1" name="Line 20"/>
          <p:cNvSpPr/>
          <p:nvPr/>
        </p:nvSpPr>
        <p:spPr>
          <a:xfrm>
            <a:off x="5941800" y="1218960"/>
            <a:ext cx="1800" cy="289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02" name="CustomShape 21"/>
          <p:cNvSpPr/>
          <p:nvPr/>
        </p:nvSpPr>
        <p:spPr>
          <a:xfrm>
            <a:off x="6692400" y="4280400"/>
            <a:ext cx="380520" cy="1080"/>
          </a:xfrm>
          <a:prstGeom prst="straightConnector1">
            <a:avLst/>
          </a:prstGeom>
          <a:noFill/>
          <a:ln w="255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103" name="CustomShape 22"/>
          <p:cNvSpPr/>
          <p:nvPr/>
        </p:nvSpPr>
        <p:spPr>
          <a:xfrm>
            <a:off x="6629400" y="4267080"/>
            <a:ext cx="533160" cy="516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Times New Roman"/>
              </a:rPr>
              <a:t>dx</a:t>
            </a:r>
            <a:endParaRPr/>
          </a:p>
        </p:txBody>
      </p:sp>
      <p:sp>
        <p:nvSpPr>
          <p:cNvPr id="104" name="CustomShape 23"/>
          <p:cNvSpPr/>
          <p:nvPr/>
        </p:nvSpPr>
        <p:spPr>
          <a:xfrm>
            <a:off x="6973560" y="2575440"/>
            <a:ext cx="151920" cy="15192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5" name="CustomShape 24"/>
          <p:cNvSpPr/>
          <p:nvPr/>
        </p:nvSpPr>
        <p:spPr>
          <a:xfrm>
            <a:off x="7321680" y="2882520"/>
            <a:ext cx="151920" cy="151920"/>
          </a:xfrm>
          <a:prstGeom prst="ellipse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106" name="CustomShape 25"/>
          <p:cNvSpPr/>
          <p:nvPr/>
        </p:nvSpPr>
        <p:spPr>
          <a:xfrm>
            <a:off x="6984360" y="3189600"/>
            <a:ext cx="151920" cy="15192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07" name="CustomShape 26"/>
          <p:cNvSpPr/>
          <p:nvPr/>
        </p:nvSpPr>
        <p:spPr>
          <a:xfrm>
            <a:off x="6640200" y="2893320"/>
            <a:ext cx="151920" cy="15192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  <p:sp>
        <p:nvSpPr>
          <p:cNvPr id="108" name="CustomShape 27"/>
          <p:cNvSpPr/>
          <p:nvPr/>
        </p:nvSpPr>
        <p:spPr>
          <a:xfrm>
            <a:off x="6971040" y="2882520"/>
            <a:ext cx="151920" cy="15192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09" name="CustomShape 28"/>
          <p:cNvSpPr/>
          <p:nvPr/>
        </p:nvSpPr>
        <p:spPr>
          <a:xfrm>
            <a:off x="7543800" y="4267080"/>
            <a:ext cx="761760" cy="516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ff0000"/>
                </a:solidFill>
                <a:latin typeface="Times New Roman"/>
              </a:rPr>
              <a:t>(i,j)</a:t>
            </a:r>
            <a:endParaRPr/>
          </a:p>
        </p:txBody>
      </p:sp>
      <p:sp>
        <p:nvSpPr>
          <p:cNvPr id="110" name="CustomShape 29"/>
          <p:cNvSpPr/>
          <p:nvPr/>
        </p:nvSpPr>
        <p:spPr>
          <a:xfrm flipV="1" rot="5400000">
            <a:off x="6901200" y="3255120"/>
            <a:ext cx="1218960" cy="826920"/>
          </a:xfrm>
          <a:prstGeom prst="straightConnector1">
            <a:avLst/>
          </a:prstGeom>
          <a:noFill/>
          <a:ln w="31680">
            <a:solidFill>
              <a:srgbClr val="c00000"/>
            </a:solidFill>
            <a:round/>
            <a:tailEnd len="med" type="arrow" w="med"/>
          </a:ln>
        </p:spPr>
      </p:sp>
      <p:sp>
        <p:nvSpPr>
          <p:cNvPr id="111" name="CustomShape 30"/>
          <p:cNvSpPr/>
          <p:nvPr/>
        </p:nvSpPr>
        <p:spPr>
          <a:xfrm>
            <a:off x="7633080" y="4975560"/>
            <a:ext cx="380520" cy="30456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</p:sp>
      <p:sp>
        <p:nvSpPr>
          <p:cNvPr id="112" name="CustomShape 31"/>
          <p:cNvSpPr/>
          <p:nvPr/>
        </p:nvSpPr>
        <p:spPr>
          <a:xfrm>
            <a:off x="3507480" y="4978080"/>
            <a:ext cx="581040" cy="278280"/>
          </a:xfrm>
          <a:prstGeom prst="rect">
            <a:avLst/>
          </a:prstGeom>
          <a:noFill/>
          <a:ln w="31680">
            <a:solidFill>
              <a:srgbClr val="ffc000"/>
            </a:solidFill>
            <a:round/>
          </a:ln>
        </p:spPr>
      </p:sp>
      <p:sp>
        <p:nvSpPr>
          <p:cNvPr id="113" name="CustomShape 32"/>
          <p:cNvSpPr/>
          <p:nvPr/>
        </p:nvSpPr>
        <p:spPr>
          <a:xfrm>
            <a:off x="4524120" y="4978080"/>
            <a:ext cx="581040" cy="278280"/>
          </a:xfrm>
          <a:prstGeom prst="rect">
            <a:avLst/>
          </a:prstGeom>
          <a:noFill/>
          <a:ln w="31680">
            <a:solidFill>
              <a:srgbClr val="984807"/>
            </a:solidFill>
            <a:round/>
          </a:ln>
        </p:spPr>
      </p:sp>
      <p:sp>
        <p:nvSpPr>
          <p:cNvPr id="114" name="CustomShape 33"/>
          <p:cNvSpPr/>
          <p:nvPr/>
        </p:nvSpPr>
        <p:spPr>
          <a:xfrm>
            <a:off x="5514840" y="4975560"/>
            <a:ext cx="581040" cy="278280"/>
          </a:xfrm>
          <a:prstGeom prst="rect">
            <a:avLst/>
          </a:prstGeom>
          <a:noFill/>
          <a:ln w="31680">
            <a:solidFill>
              <a:srgbClr val="7030a0"/>
            </a:solidFill>
            <a:round/>
          </a:ln>
        </p:spPr>
      </p:sp>
      <p:sp>
        <p:nvSpPr>
          <p:cNvPr id="115" name="CustomShape 34"/>
          <p:cNvSpPr/>
          <p:nvPr/>
        </p:nvSpPr>
        <p:spPr>
          <a:xfrm>
            <a:off x="6505200" y="4978080"/>
            <a:ext cx="581040" cy="278280"/>
          </a:xfrm>
          <a:prstGeom prst="rect">
            <a:avLst/>
          </a:prstGeom>
          <a:noFill/>
          <a:ln w="31680">
            <a:solidFill>
              <a:srgbClr val="00b050"/>
            </a:solidFill>
            <a:round/>
          </a:ln>
        </p:spPr>
      </p:sp>
      <p:sp>
        <p:nvSpPr>
          <p:cNvPr id="116" name="CustomShape 35"/>
          <p:cNvSpPr/>
          <p:nvPr/>
        </p:nvSpPr>
        <p:spPr>
          <a:xfrm>
            <a:off x="1497960" y="5269680"/>
            <a:ext cx="380520" cy="30456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</p:sp>
      <p:sp>
        <p:nvSpPr>
          <p:cNvPr id="117" name="CustomShape 36"/>
          <p:cNvSpPr/>
          <p:nvPr/>
        </p:nvSpPr>
        <p:spPr>
          <a:xfrm>
            <a:off x="2503800" y="5258880"/>
            <a:ext cx="380520" cy="30456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</p:sp>
      <p:sp>
        <p:nvSpPr>
          <p:cNvPr id="118" name="CustomShape 37"/>
          <p:cNvSpPr/>
          <p:nvPr/>
        </p:nvSpPr>
        <p:spPr>
          <a:xfrm>
            <a:off x="1219320" y="5870520"/>
            <a:ext cx="380520" cy="30456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</p:sp>
      <p:sp>
        <p:nvSpPr>
          <p:cNvPr id="119" name="CustomShape 38"/>
          <p:cNvSpPr/>
          <p:nvPr/>
        </p:nvSpPr>
        <p:spPr>
          <a:xfrm>
            <a:off x="2286000" y="5868360"/>
            <a:ext cx="380520" cy="30456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</p:sp>
      <p:sp>
        <p:nvSpPr>
          <p:cNvPr id="120" name="CustomShape 39"/>
          <p:cNvSpPr/>
          <p:nvPr/>
        </p:nvSpPr>
        <p:spPr>
          <a:xfrm>
            <a:off x="4572000" y="5868360"/>
            <a:ext cx="380520" cy="30456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Sự phụ thuộc dữ liệu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Việc tính toán tại một điểm lưới (i,j) cần thông tin tại những điểm lưới xung quanh: (i-1,j), (i+1,j) , (i,j-1) , (i,j+1) gọi là sự phụ thuộc dữ liệu.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Đối với chương trình tuần tự: Cần điều kiện biên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Đối với chương trình song song (sử dụng mô hình bộ nhớ phân tán): Cần trao đổi thông tin (truyền thông) giữa các CPU, cần đồng bộ trong tính toán.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7632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Mô hình toán học và Phương pháp giải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380880" y="1295280"/>
            <a:ext cx="3123720" cy="3809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Ký hiệu: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5747760" y="2590920"/>
            <a:ext cx="151920" cy="15192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6" name="CustomShape 4"/>
          <p:cNvSpPr/>
          <p:nvPr/>
        </p:nvSpPr>
        <p:spPr>
          <a:xfrm>
            <a:off x="6248520" y="3045960"/>
            <a:ext cx="151920" cy="151920"/>
          </a:xfrm>
          <a:prstGeom prst="ellipse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127" name="CustomShape 5"/>
          <p:cNvSpPr/>
          <p:nvPr/>
        </p:nvSpPr>
        <p:spPr>
          <a:xfrm>
            <a:off x="5758560" y="3505320"/>
            <a:ext cx="151920" cy="15192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28" name="CustomShape 6"/>
          <p:cNvSpPr/>
          <p:nvPr/>
        </p:nvSpPr>
        <p:spPr>
          <a:xfrm>
            <a:off x="5257800" y="3056760"/>
            <a:ext cx="151920" cy="15192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  <p:sp>
        <p:nvSpPr>
          <p:cNvPr id="129" name="CustomShape 7"/>
          <p:cNvSpPr/>
          <p:nvPr/>
        </p:nvSpPr>
        <p:spPr>
          <a:xfrm>
            <a:off x="5745600" y="3045960"/>
            <a:ext cx="151920" cy="15192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30" name="CustomShape 8"/>
          <p:cNvSpPr/>
          <p:nvPr/>
        </p:nvSpPr>
        <p:spPr>
          <a:xfrm>
            <a:off x="6477120" y="2067480"/>
            <a:ext cx="456840" cy="516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Times New Roman"/>
              </a:rPr>
              <a:t>c</a:t>
            </a:r>
            <a:endParaRPr/>
          </a:p>
        </p:txBody>
      </p:sp>
      <p:sp>
        <p:nvSpPr>
          <p:cNvPr id="131" name="CustomShape 9"/>
          <p:cNvSpPr/>
          <p:nvPr/>
        </p:nvSpPr>
        <p:spPr>
          <a:xfrm>
            <a:off x="5625720" y="1523880"/>
            <a:ext cx="456840" cy="516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Times New Roman"/>
              </a:rPr>
              <a:t>u</a:t>
            </a:r>
            <a:endParaRPr/>
          </a:p>
        </p:txBody>
      </p:sp>
      <p:sp>
        <p:nvSpPr>
          <p:cNvPr id="132" name="CustomShape 10"/>
          <p:cNvSpPr/>
          <p:nvPr/>
        </p:nvSpPr>
        <p:spPr>
          <a:xfrm>
            <a:off x="5599440" y="4124880"/>
            <a:ext cx="456840" cy="516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Times New Roman"/>
              </a:rPr>
              <a:t>d</a:t>
            </a:r>
            <a:endParaRPr/>
          </a:p>
        </p:txBody>
      </p:sp>
      <p:sp>
        <p:nvSpPr>
          <p:cNvPr id="133" name="CustomShape 11"/>
          <p:cNvSpPr/>
          <p:nvPr/>
        </p:nvSpPr>
        <p:spPr>
          <a:xfrm>
            <a:off x="6858000" y="2829600"/>
            <a:ext cx="456840" cy="516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Times New Roman"/>
              </a:rPr>
              <a:t>r</a:t>
            </a:r>
            <a:endParaRPr/>
          </a:p>
        </p:txBody>
      </p:sp>
      <p:sp>
        <p:nvSpPr>
          <p:cNvPr id="134" name="CustomShape 12"/>
          <p:cNvSpPr/>
          <p:nvPr/>
        </p:nvSpPr>
        <p:spPr>
          <a:xfrm>
            <a:off x="4267080" y="2845440"/>
            <a:ext cx="456840" cy="516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Times New Roman"/>
              </a:rPr>
              <a:t>l</a:t>
            </a:r>
            <a:endParaRPr/>
          </a:p>
        </p:txBody>
      </p:sp>
      <p:sp>
        <p:nvSpPr>
          <p:cNvPr id="135" name="CustomShape 13"/>
          <p:cNvSpPr/>
          <p:nvPr/>
        </p:nvSpPr>
        <p:spPr>
          <a:xfrm flipV="1">
            <a:off x="5943600" y="2513520"/>
            <a:ext cx="609120" cy="5331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6" name="CustomShape 14"/>
          <p:cNvSpPr/>
          <p:nvPr/>
        </p:nvSpPr>
        <p:spPr>
          <a:xfrm>
            <a:off x="6400800" y="3124080"/>
            <a:ext cx="456840" cy="108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7" name="CustomShape 15"/>
          <p:cNvSpPr/>
          <p:nvPr/>
        </p:nvSpPr>
        <p:spPr>
          <a:xfrm flipH="1" flipV="1" rot="5400000">
            <a:off x="5523120" y="2286000"/>
            <a:ext cx="609120" cy="108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8" name="CustomShape 16"/>
          <p:cNvSpPr/>
          <p:nvPr/>
        </p:nvSpPr>
        <p:spPr>
          <a:xfrm flipH="1" rot="5400000">
            <a:off x="5506200" y="3913920"/>
            <a:ext cx="652680" cy="104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39" name="CustomShape 17"/>
          <p:cNvSpPr/>
          <p:nvPr/>
        </p:nvSpPr>
        <p:spPr>
          <a:xfrm flipV="1" rot="10800000">
            <a:off x="4572360" y="3135240"/>
            <a:ext cx="735480" cy="2592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arrow" w="med"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28600" y="152280"/>
            <a:ext cx="84578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Cài đặt hàm rời rạc hóa theo không gian: FD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304920" y="1828800"/>
            <a:ext cx="5866920" cy="4782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Times New Roman"/>
              </a:rPr>
              <a:t>void FD(float *C, float *dC)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int i, j;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float c,u,d,l,r;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for (  i = 0 ; i &lt; m ; i++ 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for ( j = 0 ; j &lt; n ; j++ 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c =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*(C+i*n+j)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u = (i==0)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  ?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*(C+i*n+j)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2200">
                <a:solidFill>
                  <a:srgbClr val="c0504d"/>
                </a:solidFill>
                <a:latin typeface="Times New Roman"/>
              </a:rPr>
              <a:t>*(C+(i-1)*n+j)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d = (i==m-1) ?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*(C+i*n+j)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2200">
                <a:solidFill>
                  <a:srgbClr val="ffc000"/>
                </a:solidFill>
                <a:latin typeface="Times New Roman"/>
              </a:rPr>
              <a:t>*(C+(i+1)*n+j);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l = (j==0)      ?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*(C+i*n+j)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2200">
                <a:solidFill>
                  <a:srgbClr val="00b050"/>
                </a:solidFill>
                <a:latin typeface="Times New Roman"/>
              </a:rPr>
              <a:t>*(C+i*n+j-1)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r = (j==n-1)  ? </a:t>
            </a:r>
            <a:r>
              <a:rPr lang="en-US" sz="2200">
                <a:solidFill>
                  <a:srgbClr val="ff0000"/>
                </a:solidFill>
                <a:latin typeface="Times New Roman"/>
              </a:rPr>
              <a:t>*(C+i*n+j)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2200">
                <a:solidFill>
                  <a:srgbClr val="7030a0"/>
                </a:solidFill>
                <a:latin typeface="Times New Roman"/>
              </a:rPr>
              <a:t>*(C+i*n+j+1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*(dC+i*n+j) = (1/(dx*dx))*(u+d+l+r-4*c);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22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7566840" y="1186920"/>
            <a:ext cx="363960" cy="237600"/>
          </a:xfrm>
          <a:prstGeom prst="rect">
            <a:avLst/>
          </a:prstGeom>
          <a:noFill/>
          <a:ln w="31680">
            <a:solidFill>
              <a:srgbClr val="000000"/>
            </a:solidFill>
            <a:round/>
          </a:ln>
        </p:spPr>
      </p:sp>
      <p:sp>
        <p:nvSpPr>
          <p:cNvPr id="143" name="CustomShape 4"/>
          <p:cNvSpPr/>
          <p:nvPr/>
        </p:nvSpPr>
        <p:spPr>
          <a:xfrm>
            <a:off x="3621600" y="1188360"/>
            <a:ext cx="555480" cy="217080"/>
          </a:xfrm>
          <a:prstGeom prst="rect">
            <a:avLst/>
          </a:prstGeom>
          <a:noFill/>
          <a:ln w="31680">
            <a:solidFill>
              <a:srgbClr val="000000"/>
            </a:solidFill>
            <a:round/>
          </a:ln>
        </p:spPr>
      </p:sp>
      <p:sp>
        <p:nvSpPr>
          <p:cNvPr id="144" name="CustomShape 5"/>
          <p:cNvSpPr/>
          <p:nvPr/>
        </p:nvSpPr>
        <p:spPr>
          <a:xfrm>
            <a:off x="4593960" y="1188360"/>
            <a:ext cx="555480" cy="217080"/>
          </a:xfrm>
          <a:prstGeom prst="rect">
            <a:avLst/>
          </a:prstGeom>
          <a:noFill/>
          <a:ln w="31680">
            <a:solidFill>
              <a:srgbClr val="000000"/>
            </a:solidFill>
            <a:round/>
          </a:ln>
        </p:spPr>
      </p:sp>
      <p:sp>
        <p:nvSpPr>
          <p:cNvPr id="145" name="CustomShape 6"/>
          <p:cNvSpPr/>
          <p:nvPr/>
        </p:nvSpPr>
        <p:spPr>
          <a:xfrm>
            <a:off x="5541120" y="1186920"/>
            <a:ext cx="555480" cy="217080"/>
          </a:xfrm>
          <a:prstGeom prst="rect">
            <a:avLst/>
          </a:prstGeom>
          <a:noFill/>
          <a:ln w="31680">
            <a:solidFill>
              <a:srgbClr val="000000"/>
            </a:solidFill>
            <a:round/>
          </a:ln>
        </p:spPr>
      </p:sp>
      <p:sp>
        <p:nvSpPr>
          <p:cNvPr id="146" name="CustomShape 7"/>
          <p:cNvSpPr/>
          <p:nvPr/>
        </p:nvSpPr>
        <p:spPr>
          <a:xfrm>
            <a:off x="6488280" y="1188360"/>
            <a:ext cx="555480" cy="217080"/>
          </a:xfrm>
          <a:prstGeom prst="rect">
            <a:avLst/>
          </a:prstGeom>
          <a:noFill/>
          <a:ln w="31680">
            <a:solidFill>
              <a:srgbClr val="000000"/>
            </a:solidFill>
            <a:round/>
          </a:ln>
        </p:spPr>
      </p:sp>
      <p:sp>
        <p:nvSpPr>
          <p:cNvPr id="147" name="CustomShape 8"/>
          <p:cNvSpPr/>
          <p:nvPr/>
        </p:nvSpPr>
        <p:spPr>
          <a:xfrm>
            <a:off x="1700280" y="1416240"/>
            <a:ext cx="363960" cy="237600"/>
          </a:xfrm>
          <a:prstGeom prst="rect">
            <a:avLst/>
          </a:prstGeom>
          <a:noFill/>
          <a:ln w="31680">
            <a:solidFill>
              <a:srgbClr val="000000"/>
            </a:solidFill>
            <a:round/>
          </a:ln>
        </p:spPr>
      </p:sp>
      <p:sp>
        <p:nvSpPr>
          <p:cNvPr id="148" name="CustomShape 9"/>
          <p:cNvSpPr/>
          <p:nvPr/>
        </p:nvSpPr>
        <p:spPr>
          <a:xfrm>
            <a:off x="2661840" y="1407600"/>
            <a:ext cx="363960" cy="237600"/>
          </a:xfrm>
          <a:prstGeom prst="rect">
            <a:avLst/>
          </a:prstGeom>
          <a:noFill/>
          <a:ln w="31680">
            <a:solidFill>
              <a:srgbClr val="000000"/>
            </a:solidFill>
            <a:round/>
          </a:ln>
        </p:spPr>
      </p:sp>
      <p:sp>
        <p:nvSpPr>
          <p:cNvPr id="149" name="CustomShape 10"/>
          <p:cNvSpPr/>
          <p:nvPr/>
        </p:nvSpPr>
        <p:spPr>
          <a:xfrm>
            <a:off x="5830560" y="2586240"/>
            <a:ext cx="2742840" cy="24091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150" name="Line 11"/>
          <p:cNvSpPr/>
          <p:nvPr/>
        </p:nvSpPr>
        <p:spPr>
          <a:xfrm flipV="1">
            <a:off x="5830200" y="3790800"/>
            <a:ext cx="27432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1" name="Line 12"/>
          <p:cNvSpPr/>
          <p:nvPr/>
        </p:nvSpPr>
        <p:spPr>
          <a:xfrm flipV="1">
            <a:off x="5830200" y="4043160"/>
            <a:ext cx="27432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2" name="Line 13"/>
          <p:cNvSpPr/>
          <p:nvPr/>
        </p:nvSpPr>
        <p:spPr>
          <a:xfrm flipV="1">
            <a:off x="5830200" y="4550400"/>
            <a:ext cx="27432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3" name="Line 14"/>
          <p:cNvSpPr/>
          <p:nvPr/>
        </p:nvSpPr>
        <p:spPr>
          <a:xfrm flipV="1">
            <a:off x="5830200" y="4296960"/>
            <a:ext cx="27432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4" name="Line 15"/>
          <p:cNvSpPr/>
          <p:nvPr/>
        </p:nvSpPr>
        <p:spPr>
          <a:xfrm flipV="1">
            <a:off x="5830200" y="4804200"/>
            <a:ext cx="27432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5" name="Line 16"/>
          <p:cNvSpPr/>
          <p:nvPr/>
        </p:nvSpPr>
        <p:spPr>
          <a:xfrm flipV="1">
            <a:off x="5830200" y="2775240"/>
            <a:ext cx="2743200" cy="1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6" name="Line 17"/>
          <p:cNvSpPr/>
          <p:nvPr/>
        </p:nvSpPr>
        <p:spPr>
          <a:xfrm flipV="1">
            <a:off x="5830200" y="3282480"/>
            <a:ext cx="2743200" cy="10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7" name="Line 18"/>
          <p:cNvSpPr/>
          <p:nvPr/>
        </p:nvSpPr>
        <p:spPr>
          <a:xfrm flipV="1">
            <a:off x="5830200" y="3028680"/>
            <a:ext cx="27432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8" name="Line 19"/>
          <p:cNvSpPr/>
          <p:nvPr/>
        </p:nvSpPr>
        <p:spPr>
          <a:xfrm flipV="1">
            <a:off x="5830200" y="3535920"/>
            <a:ext cx="27432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59" name="Line 20"/>
          <p:cNvSpPr/>
          <p:nvPr/>
        </p:nvSpPr>
        <p:spPr>
          <a:xfrm>
            <a:off x="7353360" y="2586960"/>
            <a:ext cx="1440" cy="26625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60" name="Line 21"/>
          <p:cNvSpPr/>
          <p:nvPr/>
        </p:nvSpPr>
        <p:spPr>
          <a:xfrm>
            <a:off x="7657560" y="2586240"/>
            <a:ext cx="1440" cy="2409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61" name="Line 22"/>
          <p:cNvSpPr/>
          <p:nvPr/>
        </p:nvSpPr>
        <p:spPr>
          <a:xfrm>
            <a:off x="7984080" y="2586240"/>
            <a:ext cx="1440" cy="2409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62" name="Line 23"/>
          <p:cNvSpPr/>
          <p:nvPr/>
        </p:nvSpPr>
        <p:spPr>
          <a:xfrm>
            <a:off x="8310960" y="2586240"/>
            <a:ext cx="1080" cy="2409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63" name="Line 24"/>
          <p:cNvSpPr/>
          <p:nvPr/>
        </p:nvSpPr>
        <p:spPr>
          <a:xfrm>
            <a:off x="6743160" y="2586960"/>
            <a:ext cx="1440" cy="2409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64" name="Line 25"/>
          <p:cNvSpPr/>
          <p:nvPr/>
        </p:nvSpPr>
        <p:spPr>
          <a:xfrm>
            <a:off x="7069680" y="2586240"/>
            <a:ext cx="1440" cy="26632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65" name="Line 26"/>
          <p:cNvSpPr/>
          <p:nvPr/>
        </p:nvSpPr>
        <p:spPr>
          <a:xfrm>
            <a:off x="6090120" y="2586960"/>
            <a:ext cx="1440" cy="2409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66" name="Line 27"/>
          <p:cNvSpPr/>
          <p:nvPr/>
        </p:nvSpPr>
        <p:spPr>
          <a:xfrm>
            <a:off x="6416640" y="2586240"/>
            <a:ext cx="1440" cy="2409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167" name="CustomShape 28"/>
          <p:cNvSpPr/>
          <p:nvPr/>
        </p:nvSpPr>
        <p:spPr>
          <a:xfrm>
            <a:off x="7060320" y="5133600"/>
            <a:ext cx="326160" cy="1080"/>
          </a:xfrm>
          <a:prstGeom prst="straightConnector1">
            <a:avLst/>
          </a:prstGeom>
          <a:noFill/>
          <a:ln w="255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</p:sp>
      <p:sp>
        <p:nvSpPr>
          <p:cNvPr id="168" name="CustomShape 29"/>
          <p:cNvSpPr/>
          <p:nvPr/>
        </p:nvSpPr>
        <p:spPr>
          <a:xfrm>
            <a:off x="7005960" y="5122800"/>
            <a:ext cx="456840" cy="425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Times New Roman"/>
              </a:rPr>
              <a:t>dx</a:t>
            </a:r>
            <a:endParaRPr/>
          </a:p>
        </p:txBody>
      </p:sp>
      <p:sp>
        <p:nvSpPr>
          <p:cNvPr id="169" name="CustomShape 30"/>
          <p:cNvSpPr/>
          <p:nvPr/>
        </p:nvSpPr>
        <p:spPr>
          <a:xfrm>
            <a:off x="7300800" y="3715200"/>
            <a:ext cx="130320" cy="1263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170" name="CustomShape 31"/>
          <p:cNvSpPr/>
          <p:nvPr/>
        </p:nvSpPr>
        <p:spPr>
          <a:xfrm>
            <a:off x="7599600" y="3970440"/>
            <a:ext cx="130320" cy="126360"/>
          </a:xfrm>
          <a:prstGeom prst="ellipse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171" name="CustomShape 32"/>
          <p:cNvSpPr/>
          <p:nvPr/>
        </p:nvSpPr>
        <p:spPr>
          <a:xfrm>
            <a:off x="7310160" y="4226040"/>
            <a:ext cx="130320" cy="1263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72" name="CustomShape 33"/>
          <p:cNvSpPr/>
          <p:nvPr/>
        </p:nvSpPr>
        <p:spPr>
          <a:xfrm>
            <a:off x="7015320" y="3979440"/>
            <a:ext cx="130320" cy="12636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  <p:sp>
        <p:nvSpPr>
          <p:cNvPr id="173" name="CustomShape 34"/>
          <p:cNvSpPr/>
          <p:nvPr/>
        </p:nvSpPr>
        <p:spPr>
          <a:xfrm>
            <a:off x="7299000" y="3970440"/>
            <a:ext cx="130320" cy="12636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74" name="CustomShape 35"/>
          <p:cNvSpPr/>
          <p:nvPr/>
        </p:nvSpPr>
        <p:spPr>
          <a:xfrm>
            <a:off x="7789680" y="5122800"/>
            <a:ext cx="652680" cy="425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en-US" sz="2200">
                <a:solidFill>
                  <a:srgbClr val="ff0000"/>
                </a:solidFill>
                <a:latin typeface="Times New Roman"/>
              </a:rPr>
              <a:t>(i,j)</a:t>
            </a:r>
            <a:endParaRPr/>
          </a:p>
        </p:txBody>
      </p:sp>
      <p:sp>
        <p:nvSpPr>
          <p:cNvPr id="175" name="CustomShape 36"/>
          <p:cNvSpPr/>
          <p:nvPr/>
        </p:nvSpPr>
        <p:spPr>
          <a:xfrm flipV="1" rot="5400000">
            <a:off x="7254720" y="4269600"/>
            <a:ext cx="1014120" cy="708840"/>
          </a:xfrm>
          <a:prstGeom prst="straightConnector1">
            <a:avLst/>
          </a:prstGeom>
          <a:noFill/>
          <a:ln w="31680">
            <a:solidFill>
              <a:srgbClr val="c00000"/>
            </a:solidFill>
            <a:round/>
            <a:tailEnd len="med" type="arrow" w="med"/>
          </a:ln>
        </p:spPr>
      </p:sp>
      <p:sp>
        <p:nvSpPr>
          <p:cNvPr id="176" name="CustomShape 37"/>
          <p:cNvSpPr/>
          <p:nvPr/>
        </p:nvSpPr>
        <p:spPr>
          <a:xfrm>
            <a:off x="6673320" y="2261880"/>
            <a:ext cx="130320" cy="1263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177" name="CustomShape 38"/>
          <p:cNvSpPr/>
          <p:nvPr/>
        </p:nvSpPr>
        <p:spPr>
          <a:xfrm>
            <a:off x="6971760" y="2517480"/>
            <a:ext cx="130320" cy="126360"/>
          </a:xfrm>
          <a:prstGeom prst="ellipse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178" name="CustomShape 39"/>
          <p:cNvSpPr/>
          <p:nvPr/>
        </p:nvSpPr>
        <p:spPr>
          <a:xfrm>
            <a:off x="6682680" y="2772720"/>
            <a:ext cx="130320" cy="1263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79" name="CustomShape 40"/>
          <p:cNvSpPr/>
          <p:nvPr/>
        </p:nvSpPr>
        <p:spPr>
          <a:xfrm>
            <a:off x="6387840" y="2526480"/>
            <a:ext cx="130320" cy="12636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  <p:sp>
        <p:nvSpPr>
          <p:cNvPr id="180" name="CustomShape 41"/>
          <p:cNvSpPr/>
          <p:nvPr/>
        </p:nvSpPr>
        <p:spPr>
          <a:xfrm>
            <a:off x="6671520" y="2517480"/>
            <a:ext cx="130320" cy="12636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81" name="CustomShape 42"/>
          <p:cNvSpPr/>
          <p:nvPr/>
        </p:nvSpPr>
        <p:spPr>
          <a:xfrm>
            <a:off x="6355440" y="4656960"/>
            <a:ext cx="130320" cy="1263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182" name="CustomShape 43"/>
          <p:cNvSpPr/>
          <p:nvPr/>
        </p:nvSpPr>
        <p:spPr>
          <a:xfrm>
            <a:off x="6653880" y="4912560"/>
            <a:ext cx="130320" cy="126360"/>
          </a:xfrm>
          <a:prstGeom prst="ellipse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183" name="CustomShape 44"/>
          <p:cNvSpPr/>
          <p:nvPr/>
        </p:nvSpPr>
        <p:spPr>
          <a:xfrm>
            <a:off x="6364800" y="5167800"/>
            <a:ext cx="130320" cy="1263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84" name="CustomShape 45"/>
          <p:cNvSpPr/>
          <p:nvPr/>
        </p:nvSpPr>
        <p:spPr>
          <a:xfrm>
            <a:off x="6069960" y="4921560"/>
            <a:ext cx="130320" cy="12636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  <p:sp>
        <p:nvSpPr>
          <p:cNvPr id="185" name="CustomShape 46"/>
          <p:cNvSpPr/>
          <p:nvPr/>
        </p:nvSpPr>
        <p:spPr>
          <a:xfrm>
            <a:off x="6353640" y="4912560"/>
            <a:ext cx="130320" cy="12636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86" name="CustomShape 47"/>
          <p:cNvSpPr/>
          <p:nvPr/>
        </p:nvSpPr>
        <p:spPr>
          <a:xfrm>
            <a:off x="5771880" y="3232800"/>
            <a:ext cx="130320" cy="1263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187" name="CustomShape 48"/>
          <p:cNvSpPr/>
          <p:nvPr/>
        </p:nvSpPr>
        <p:spPr>
          <a:xfrm>
            <a:off x="6070320" y="3488400"/>
            <a:ext cx="130320" cy="126360"/>
          </a:xfrm>
          <a:prstGeom prst="ellipse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188" name="CustomShape 49"/>
          <p:cNvSpPr/>
          <p:nvPr/>
        </p:nvSpPr>
        <p:spPr>
          <a:xfrm>
            <a:off x="5781240" y="3744000"/>
            <a:ext cx="130320" cy="1263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89" name="CustomShape 50"/>
          <p:cNvSpPr/>
          <p:nvPr/>
        </p:nvSpPr>
        <p:spPr>
          <a:xfrm>
            <a:off x="5486400" y="3497400"/>
            <a:ext cx="130320" cy="12636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  <p:sp>
        <p:nvSpPr>
          <p:cNvPr id="190" name="CustomShape 51"/>
          <p:cNvSpPr/>
          <p:nvPr/>
        </p:nvSpPr>
        <p:spPr>
          <a:xfrm>
            <a:off x="5770080" y="3488400"/>
            <a:ext cx="130320" cy="12636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91" name="CustomShape 52"/>
          <p:cNvSpPr/>
          <p:nvPr/>
        </p:nvSpPr>
        <p:spPr>
          <a:xfrm>
            <a:off x="8501400" y="3215520"/>
            <a:ext cx="130320" cy="12636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3a5f8b"/>
            </a:solidFill>
            <a:round/>
          </a:ln>
        </p:spPr>
      </p:sp>
      <p:sp>
        <p:nvSpPr>
          <p:cNvPr id="192" name="CustomShape 53"/>
          <p:cNvSpPr/>
          <p:nvPr/>
        </p:nvSpPr>
        <p:spPr>
          <a:xfrm>
            <a:off x="8799840" y="3471120"/>
            <a:ext cx="130320" cy="126360"/>
          </a:xfrm>
          <a:prstGeom prst="ellipse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</p:sp>
      <p:sp>
        <p:nvSpPr>
          <p:cNvPr id="193" name="CustomShape 54"/>
          <p:cNvSpPr/>
          <p:nvPr/>
        </p:nvSpPr>
        <p:spPr>
          <a:xfrm>
            <a:off x="8510760" y="3726360"/>
            <a:ext cx="130320" cy="12636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94" name="CustomShape 55"/>
          <p:cNvSpPr/>
          <p:nvPr/>
        </p:nvSpPr>
        <p:spPr>
          <a:xfrm>
            <a:off x="8215920" y="3480120"/>
            <a:ext cx="130320" cy="12636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  <p:sp>
        <p:nvSpPr>
          <p:cNvPr id="195" name="CustomShape 56"/>
          <p:cNvSpPr/>
          <p:nvPr/>
        </p:nvSpPr>
        <p:spPr>
          <a:xfrm>
            <a:off x="8499600" y="3471120"/>
            <a:ext cx="130320" cy="12636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96" name="CustomShape 57"/>
          <p:cNvSpPr/>
          <p:nvPr/>
        </p:nvSpPr>
        <p:spPr>
          <a:xfrm>
            <a:off x="6440040" y="6015240"/>
            <a:ext cx="2437920" cy="4561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c00000"/>
                </a:solidFill>
                <a:latin typeface="Times New Roman"/>
              </a:rPr>
              <a:t>Điều kiện biên</a:t>
            </a:r>
            <a:endParaRPr/>
          </a:p>
        </p:txBody>
      </p:sp>
      <p:sp>
        <p:nvSpPr>
          <p:cNvPr id="197" name="CustomShape 58"/>
          <p:cNvSpPr/>
          <p:nvPr/>
        </p:nvSpPr>
        <p:spPr>
          <a:xfrm flipH="1" rot="5400000">
            <a:off x="6516000" y="5177160"/>
            <a:ext cx="914040" cy="761760"/>
          </a:xfrm>
          <a:prstGeom prst="straightConnector1">
            <a:avLst/>
          </a:prstGeom>
          <a:noFill/>
          <a:ln w="255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98" name="CustomShape 59"/>
          <p:cNvSpPr/>
          <p:nvPr/>
        </p:nvSpPr>
        <p:spPr>
          <a:xfrm flipH="1" rot="5400000">
            <a:off x="7538400" y="4828680"/>
            <a:ext cx="2269800" cy="103320"/>
          </a:xfrm>
          <a:prstGeom prst="straightConnector1">
            <a:avLst/>
          </a:prstGeom>
          <a:noFill/>
          <a:ln w="255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99" name="CustomShape 60"/>
          <p:cNvSpPr/>
          <p:nvPr/>
        </p:nvSpPr>
        <p:spPr>
          <a:xfrm>
            <a:off x="3886200" y="4038480"/>
            <a:ext cx="1904760" cy="159984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28600" y="152280"/>
            <a:ext cx="84578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Cài đặt hàm tích hợp theo thời gian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2670120" y="1450800"/>
            <a:ext cx="380520" cy="30456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</p:sp>
      <p:sp>
        <p:nvSpPr>
          <p:cNvPr id="202" name="CustomShape 3"/>
          <p:cNvSpPr/>
          <p:nvPr/>
        </p:nvSpPr>
        <p:spPr>
          <a:xfrm>
            <a:off x="3736800" y="1448640"/>
            <a:ext cx="380520" cy="30456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</p:sp>
      <p:sp>
        <p:nvSpPr>
          <p:cNvPr id="203" name="CustomShape 4"/>
          <p:cNvSpPr/>
          <p:nvPr/>
        </p:nvSpPr>
        <p:spPr>
          <a:xfrm>
            <a:off x="6022800" y="1448640"/>
            <a:ext cx="380520" cy="30456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</p:sp>
      <p:sp>
        <p:nvSpPr>
          <p:cNvPr id="204" name="CustomShape 5"/>
          <p:cNvSpPr/>
          <p:nvPr/>
        </p:nvSpPr>
        <p:spPr>
          <a:xfrm>
            <a:off x="914400" y="1998000"/>
            <a:ext cx="7391160" cy="3016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while (t&lt;=T)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FD(C, dC);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for (  i = 0 ; i &lt; m ; i++ 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for ( j = 0 ; j &lt; n ; j++ 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*(C+i*n+j) = *(C+i*n+j) + dt*(*(dC+i*n+j));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t=t+dt;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}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SPMD: Single Program Multiple Data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Giải thuật song song SPMD 1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2743200" y="2677320"/>
            <a:ext cx="3200040" cy="28951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208" name="Line 4"/>
          <p:cNvSpPr/>
          <p:nvPr/>
        </p:nvSpPr>
        <p:spPr>
          <a:xfrm flipV="1">
            <a:off x="2743200" y="4124880"/>
            <a:ext cx="32004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09" name="Line 5"/>
          <p:cNvSpPr/>
          <p:nvPr/>
        </p:nvSpPr>
        <p:spPr>
          <a:xfrm flipV="1">
            <a:off x="2743200" y="4428000"/>
            <a:ext cx="32004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10" name="Line 6"/>
          <p:cNvSpPr/>
          <p:nvPr/>
        </p:nvSpPr>
        <p:spPr>
          <a:xfrm flipV="1">
            <a:off x="2743200" y="5037480"/>
            <a:ext cx="3200400" cy="1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11" name="Line 7"/>
          <p:cNvSpPr/>
          <p:nvPr/>
        </p:nvSpPr>
        <p:spPr>
          <a:xfrm flipV="1">
            <a:off x="2743200" y="4732920"/>
            <a:ext cx="32004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12" name="Line 8"/>
          <p:cNvSpPr/>
          <p:nvPr/>
        </p:nvSpPr>
        <p:spPr>
          <a:xfrm flipV="1">
            <a:off x="2743200" y="5342400"/>
            <a:ext cx="32004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13" name="Line 9"/>
          <p:cNvSpPr/>
          <p:nvPr/>
        </p:nvSpPr>
        <p:spPr>
          <a:xfrm flipV="1">
            <a:off x="2743200" y="2904120"/>
            <a:ext cx="32004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14" name="Line 10"/>
          <p:cNvSpPr/>
          <p:nvPr/>
        </p:nvSpPr>
        <p:spPr>
          <a:xfrm flipV="1">
            <a:off x="2743200" y="3513600"/>
            <a:ext cx="32004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15" name="Line 11"/>
          <p:cNvSpPr/>
          <p:nvPr/>
        </p:nvSpPr>
        <p:spPr>
          <a:xfrm flipV="1">
            <a:off x="2743200" y="3208680"/>
            <a:ext cx="3200400" cy="18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16" name="Line 12"/>
          <p:cNvSpPr/>
          <p:nvPr/>
        </p:nvSpPr>
        <p:spPr>
          <a:xfrm flipV="1">
            <a:off x="2743200" y="3818520"/>
            <a:ext cx="3200400" cy="14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17" name="Line 13"/>
          <p:cNvSpPr/>
          <p:nvPr/>
        </p:nvSpPr>
        <p:spPr>
          <a:xfrm>
            <a:off x="4875120" y="2676960"/>
            <a:ext cx="1440" cy="2895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18" name="Line 14"/>
          <p:cNvSpPr/>
          <p:nvPr/>
        </p:nvSpPr>
        <p:spPr>
          <a:xfrm>
            <a:off x="5256000" y="2676960"/>
            <a:ext cx="1440" cy="2895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19" name="Line 15"/>
          <p:cNvSpPr/>
          <p:nvPr/>
        </p:nvSpPr>
        <p:spPr>
          <a:xfrm>
            <a:off x="5636880" y="2676960"/>
            <a:ext cx="1800" cy="2895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20" name="Line 16"/>
          <p:cNvSpPr/>
          <p:nvPr/>
        </p:nvSpPr>
        <p:spPr>
          <a:xfrm>
            <a:off x="3808080" y="2677680"/>
            <a:ext cx="1800" cy="289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21" name="Line 17"/>
          <p:cNvSpPr/>
          <p:nvPr/>
        </p:nvSpPr>
        <p:spPr>
          <a:xfrm>
            <a:off x="3046320" y="2677680"/>
            <a:ext cx="1440" cy="28958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22" name="Line 18"/>
          <p:cNvSpPr/>
          <p:nvPr/>
        </p:nvSpPr>
        <p:spPr>
          <a:xfrm>
            <a:off x="3427200" y="2676960"/>
            <a:ext cx="1800" cy="2895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23" name="Line 19"/>
          <p:cNvSpPr/>
          <p:nvPr/>
        </p:nvSpPr>
        <p:spPr>
          <a:xfrm>
            <a:off x="4495680" y="2666880"/>
            <a:ext cx="1440" cy="2895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24" name="Line 20"/>
          <p:cNvSpPr/>
          <p:nvPr/>
        </p:nvSpPr>
        <p:spPr>
          <a:xfrm>
            <a:off x="4140720" y="2666880"/>
            <a:ext cx="1440" cy="289548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225" name="CustomShape 21"/>
          <p:cNvSpPr/>
          <p:nvPr/>
        </p:nvSpPr>
        <p:spPr>
          <a:xfrm>
            <a:off x="1295280" y="4572000"/>
            <a:ext cx="5105160" cy="106632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226" name="CustomShape 22"/>
          <p:cNvSpPr/>
          <p:nvPr/>
        </p:nvSpPr>
        <p:spPr>
          <a:xfrm>
            <a:off x="1295280" y="2590920"/>
            <a:ext cx="5105160" cy="106632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227" name="CustomShape 23"/>
          <p:cNvSpPr/>
          <p:nvPr/>
        </p:nvSpPr>
        <p:spPr>
          <a:xfrm>
            <a:off x="1295280" y="3657600"/>
            <a:ext cx="5105160" cy="914040"/>
          </a:xfrm>
          <a:prstGeom prst="rect">
            <a:avLst/>
          </a:prstGeom>
          <a:noFill/>
          <a:ln w="25560">
            <a:solidFill>
              <a:srgbClr val="c00000"/>
            </a:solidFill>
            <a:custDash>
              <a:ds d="284000" sp="213000"/>
            </a:custDash>
            <a:round/>
          </a:ln>
        </p:spPr>
      </p:sp>
      <p:sp>
        <p:nvSpPr>
          <p:cNvPr id="228" name="CustomShape 24"/>
          <p:cNvSpPr/>
          <p:nvPr/>
        </p:nvSpPr>
        <p:spPr>
          <a:xfrm>
            <a:off x="1447920" y="2666880"/>
            <a:ext cx="1066320" cy="456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CPU0</a:t>
            </a:r>
            <a:endParaRPr/>
          </a:p>
        </p:txBody>
      </p:sp>
      <p:sp>
        <p:nvSpPr>
          <p:cNvPr id="229" name="CustomShape 25"/>
          <p:cNvSpPr/>
          <p:nvPr/>
        </p:nvSpPr>
        <p:spPr>
          <a:xfrm>
            <a:off x="1447920" y="3653280"/>
            <a:ext cx="1066320" cy="456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CPU1</a:t>
            </a:r>
            <a:endParaRPr/>
          </a:p>
        </p:txBody>
      </p:sp>
      <p:sp>
        <p:nvSpPr>
          <p:cNvPr id="230" name="CustomShape 26"/>
          <p:cNvSpPr/>
          <p:nvPr/>
        </p:nvSpPr>
        <p:spPr>
          <a:xfrm>
            <a:off x="1447920" y="4572000"/>
            <a:ext cx="1066320" cy="456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CPU2</a:t>
            </a:r>
            <a:endParaRPr/>
          </a:p>
        </p:txBody>
      </p:sp>
      <p:sp>
        <p:nvSpPr>
          <p:cNvPr id="231" name="CustomShape 27"/>
          <p:cNvSpPr/>
          <p:nvPr/>
        </p:nvSpPr>
        <p:spPr>
          <a:xfrm>
            <a:off x="6781680" y="3352680"/>
            <a:ext cx="2133360" cy="82188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Domain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Decomposition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228600" y="1600200"/>
            <a:ext cx="87627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B1: Khởi tạo/nhập giá trị ban đầu (Input data)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Thông thường tại CPU0, gọi là Root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B2: Chia miền tính toán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B3: Gửi Input từ Root đến tất cả các CPU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B4: Tính toán (Mỗi CPU tính toán trên subdomain tương ứng)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B5: Các CPU gửi kết quả tính toán (Output) về Root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c00000"/>
                </a:solidFill>
                <a:latin typeface="Times New Roman"/>
              </a:rPr>
              <a:t>B3 và B5: Truyền thông (Input và Output)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Giải thuật song song SPMD 2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