
<file path=[Content_Types].xml><?xml version="1.0" encoding="utf-8"?>
<Types xmlns="http://schemas.openxmlformats.org/package/2006/content-types">
  <Default Extension="xml" ContentType="application/xml"/>
  <Default Extension="doc" ContentType="application/msword"/>
  <Default Extension="png" ContentType="image/png"/>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8" r:id="rId3"/>
    <p:sldId id="332" r:id="rId4"/>
    <p:sldId id="272" r:id="rId5"/>
    <p:sldId id="266" r:id="rId6"/>
    <p:sldId id="333" r:id="rId7"/>
    <p:sldId id="329" r:id="rId8"/>
    <p:sldId id="334" r:id="rId9"/>
    <p:sldId id="335" r:id="rId10"/>
    <p:sldId id="288" r:id="rId11"/>
    <p:sldId id="262" r:id="rId12"/>
    <p:sldId id="263" r:id="rId13"/>
    <p:sldId id="264" r:id="rId14"/>
    <p:sldId id="330" r:id="rId15"/>
    <p:sldId id="336" r:id="rId16"/>
    <p:sldId id="290" r:id="rId17"/>
    <p:sldId id="291" r:id="rId18"/>
    <p:sldId id="29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57" r:id="rId40"/>
    <p:sldId id="35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4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8A91-90CB-47A5-8394-9BE496C300C6}" type="datetimeFigureOut">
              <a:rPr lang="en-US" smtClean="0"/>
              <a:t>11/4/15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158BB8-2BCB-4CA6-9E46-789AF68103AA}" type="slidenum">
              <a:rPr lang="en-US" smtClean="0"/>
              <a:t>‹#›</a:t>
            </a:fld>
            <a:endParaRPr lang="en-US"/>
          </a:p>
        </p:txBody>
      </p:sp>
    </p:spTree>
    <p:extLst>
      <p:ext uri="{BB962C8B-B14F-4D97-AF65-F5344CB8AC3E}">
        <p14:creationId xmlns:p14="http://schemas.microsoft.com/office/powerpoint/2010/main" val="332313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FB512F-BF1D-4AD1-9288-42C5520A8911}" type="slidenum">
              <a:rPr lang="en-US"/>
              <a:pPr/>
              <a:t>3</a:t>
            </a:fld>
            <a:endParaRPr lang="en-US"/>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a:xfrm>
            <a:off x="685800" y="4343400"/>
            <a:ext cx="5486400" cy="4114800"/>
          </a:xfrm>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68C52-339D-4183-896E-BB03A4FA4F48}" type="slidenum">
              <a:rPr lang="en-US"/>
              <a:pPr/>
              <a:t>8</a:t>
            </a:fld>
            <a:endParaRPr lang="en-US"/>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324FA-676C-401D-B0C2-D3105548C8B2}" type="slidenum">
              <a:rPr lang="en-US"/>
              <a:pPr/>
              <a:t>9</a:t>
            </a:fld>
            <a:endParaRPr 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9EDF2C9-73F2-49AF-9C75-10D91341F888}" type="datetimeFigureOut">
              <a:rPr lang="en-US" smtClean="0"/>
              <a:pPr/>
              <a:t>11/4/15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1FB78B5-AB69-4B7B-A2DC-740794750F8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EDF2C9-73F2-49AF-9C75-10D91341F888}" type="datetimeFigureOut">
              <a:rPr lang="en-US" smtClean="0"/>
              <a:pPr/>
              <a:t>11/4/15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B78B5-AB69-4B7B-A2DC-740794750F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EDF2C9-73F2-49AF-9C75-10D91341F888}" type="datetimeFigureOut">
              <a:rPr lang="en-US" smtClean="0"/>
              <a:pPr/>
              <a:t>11/4/15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B78B5-AB69-4B7B-A2DC-740794750F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9EDF2C9-73F2-49AF-9C75-10D91341F888}" type="datetimeFigureOut">
              <a:rPr lang="en-US" smtClean="0"/>
              <a:pPr/>
              <a:t>11/4/15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B78B5-AB69-4B7B-A2DC-740794750F8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9EDF2C9-73F2-49AF-9C75-10D91341F888}" type="datetimeFigureOut">
              <a:rPr lang="en-US" smtClean="0"/>
              <a:pPr/>
              <a:t>11/4/15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1FB78B5-AB69-4B7B-A2DC-740794750F8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9EDF2C9-73F2-49AF-9C75-10D91341F888}" type="datetimeFigureOut">
              <a:rPr lang="en-US" smtClean="0"/>
              <a:pPr/>
              <a:t>11/4/15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B78B5-AB69-4B7B-A2DC-740794750F8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9EDF2C9-73F2-49AF-9C75-10D91341F888}" type="datetimeFigureOut">
              <a:rPr lang="en-US" smtClean="0"/>
              <a:pPr/>
              <a:t>11/4/15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B78B5-AB69-4B7B-A2DC-740794750F8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EDF2C9-73F2-49AF-9C75-10D91341F888}" type="datetimeFigureOut">
              <a:rPr lang="en-US" smtClean="0"/>
              <a:pPr/>
              <a:t>11/4/15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B78B5-AB69-4B7B-A2DC-740794750F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DF2C9-73F2-49AF-9C75-10D91341F888}" type="datetimeFigureOut">
              <a:rPr lang="en-US" smtClean="0"/>
              <a:pPr/>
              <a:t>11/4/15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B78B5-AB69-4B7B-A2DC-740794750F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9EDF2C9-73F2-49AF-9C75-10D91341F888}" type="datetimeFigureOut">
              <a:rPr lang="en-US" smtClean="0"/>
              <a:pPr/>
              <a:t>11/4/15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B78B5-AB69-4B7B-A2DC-740794750F8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9EDF2C9-73F2-49AF-9C75-10D91341F888}" type="datetimeFigureOut">
              <a:rPr lang="en-US" smtClean="0"/>
              <a:pPr/>
              <a:t>11/4/15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1FB78B5-AB69-4B7B-A2DC-740794750F8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9EDF2C9-73F2-49AF-9C75-10D91341F888}" type="datetimeFigureOut">
              <a:rPr lang="en-US" smtClean="0"/>
              <a:pPr/>
              <a:t>11/4/15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FB78B5-AB69-4B7B-A2DC-740794750F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oleObject" Target="../embeddings/Microsoft_Word_97_-_2004_Document1.doc"/><Relationship Id="rId6"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a:latin typeface="Times New Roman" pitchFamily="18" charset="0"/>
                <a:cs typeface="Times New Roman" pitchFamily="18" charset="0"/>
              </a:rPr>
              <a:t>Trần Hoàng Hải</a:t>
            </a:r>
            <a:endParaRPr lang="en-US" b="1" dirty="0">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WEB SERVERS</a:t>
            </a:r>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rPr>
              <a:t>Địa</a:t>
            </a:r>
            <a:r>
              <a:rPr lang="en-US" dirty="0" smtClean="0">
                <a:solidFill>
                  <a:srgbClr val="0070C0"/>
                </a:solidFill>
              </a:rPr>
              <a:t> </a:t>
            </a:r>
            <a:r>
              <a:rPr lang="en-US" dirty="0" err="1" smtClean="0">
                <a:solidFill>
                  <a:srgbClr val="0070C0"/>
                </a:solidFill>
              </a:rPr>
              <a:t>Chỉ</a:t>
            </a:r>
            <a:r>
              <a:rPr lang="en-US" dirty="0" smtClean="0">
                <a:solidFill>
                  <a:srgbClr val="0070C0"/>
                </a:solidFill>
              </a:rPr>
              <a:t> URL</a:t>
            </a:r>
            <a:endParaRPr lang="en-US" dirty="0">
              <a:solidFill>
                <a:srgbClr val="0070C0"/>
              </a:solidFill>
            </a:endParaRPr>
          </a:p>
        </p:txBody>
      </p:sp>
      <p:sp>
        <p:nvSpPr>
          <p:cNvPr id="3" name="Content Placeholder 2"/>
          <p:cNvSpPr>
            <a:spLocks noGrp="1"/>
          </p:cNvSpPr>
          <p:nvPr>
            <p:ph sz="quarter" idx="1"/>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1143000" y="1524000"/>
            <a:ext cx="7205333" cy="45259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rPr>
              <a:t>Điều</a:t>
            </a:r>
            <a:r>
              <a:rPr lang="en-US" dirty="0" smtClean="0">
                <a:solidFill>
                  <a:srgbClr val="0070C0"/>
                </a:solidFill>
              </a:rPr>
              <a:t> </a:t>
            </a:r>
            <a:r>
              <a:rPr lang="en-US" dirty="0" err="1" smtClean="0">
                <a:solidFill>
                  <a:srgbClr val="0070C0"/>
                </a:solidFill>
              </a:rPr>
              <a:t>Khiển</a:t>
            </a:r>
            <a:r>
              <a:rPr lang="en-US" dirty="0" smtClean="0">
                <a:solidFill>
                  <a:srgbClr val="0070C0"/>
                </a:solidFill>
              </a:rPr>
              <a:t> </a:t>
            </a:r>
            <a:r>
              <a:rPr lang="en-US" dirty="0" err="1" smtClean="0">
                <a:solidFill>
                  <a:srgbClr val="0070C0"/>
                </a:solidFill>
              </a:rPr>
              <a:t>Truy</a:t>
            </a:r>
            <a:r>
              <a:rPr lang="en-US" dirty="0" smtClean="0">
                <a:solidFill>
                  <a:srgbClr val="0070C0"/>
                </a:solidFill>
              </a:rPr>
              <a:t> </a:t>
            </a:r>
            <a:r>
              <a:rPr lang="en-US" dirty="0" err="1" smtClean="0">
                <a:solidFill>
                  <a:srgbClr val="0070C0"/>
                </a:solidFill>
              </a:rPr>
              <a:t>Cập</a:t>
            </a:r>
            <a:endParaRPr lang="en-US" dirty="0">
              <a:solidFill>
                <a:srgbClr val="0070C0"/>
              </a:solidFill>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Web server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a:t>
            </a:r>
            <a:r>
              <a:rPr lang="en-US" dirty="0" err="1" smtClean="0">
                <a:latin typeface="Times New Roman" pitchFamily="18" charset="0"/>
                <a:cs typeface="Times New Roman" pitchFamily="18" charset="0"/>
              </a:rPr>
              <a:t>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chế</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lvl="1">
              <a:buFont typeface="Wingdings" pitchFamily="2" charset="2"/>
              <a:buChar char="Ø"/>
            </a:pPr>
            <a:r>
              <a:rPr lang="en-US" dirty="0" smtClean="0">
                <a:solidFill>
                  <a:srgbClr val="FF0000"/>
                </a:solidFill>
                <a:latin typeface="Times New Roman" pitchFamily="18" charset="0"/>
                <a:cs typeface="Times New Roman" pitchFamily="18" charset="0"/>
              </a:rPr>
              <a:t>Authentication</a:t>
            </a:r>
          </a:p>
          <a:p>
            <a:pPr lvl="1">
              <a:buFont typeface="Wingdings" pitchFamily="2" charset="2"/>
              <a:buChar char="Ø"/>
            </a:pPr>
            <a:r>
              <a:rPr lang="en-US" dirty="0" smtClean="0">
                <a:solidFill>
                  <a:srgbClr val="FF0000"/>
                </a:solidFill>
                <a:latin typeface="Times New Roman" pitchFamily="18" charset="0"/>
                <a:cs typeface="Times New Roman" pitchFamily="18" charset="0"/>
              </a:rPr>
              <a:t>Authorization</a:t>
            </a:r>
            <a:endParaRPr lang="en-US" dirty="0">
              <a:solidFill>
                <a:srgbClr val="FF0000"/>
              </a:solidFill>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Authentication – </a:t>
            </a:r>
            <a:r>
              <a:rPr lang="en-US" b="1" dirty="0" err="1" smtClean="0">
                <a:solidFill>
                  <a:srgbClr val="0070C0"/>
                </a:solidFill>
                <a:latin typeface="Times New Roman" pitchFamily="18" charset="0"/>
                <a:cs typeface="Times New Roman" pitchFamily="18" charset="0"/>
              </a:rPr>
              <a:t>Chứng</a:t>
            </a:r>
            <a:r>
              <a:rPr lang="en-US" b="1" dirty="0" smtClean="0">
                <a:solidFill>
                  <a:srgbClr val="0070C0"/>
                </a:solidFill>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Thực</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dirty="0" err="1" smtClean="0">
                <a:latin typeface="Times New Roman" pitchFamily="18" charset="0"/>
                <a:cs typeface="Times New Roman" pitchFamily="18" charset="0"/>
              </a:rPr>
              <a:t>Hầu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client-server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hỏi</a:t>
            </a:r>
            <a:r>
              <a:rPr lang="en-US" dirty="0" smtClean="0">
                <a:latin typeface="Times New Roman" pitchFamily="18" charset="0"/>
                <a:cs typeface="Times New Roman" pitchFamily="18" charset="0"/>
              </a:rPr>
              <a:t> username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password.</a:t>
            </a:r>
          </a:p>
          <a:p>
            <a:r>
              <a:rPr lang="en-US" dirty="0" smtClean="0">
                <a:latin typeface="Times New Roman" pitchFamily="18" charset="0"/>
                <a:cs typeface="Times New Roman" pitchFamily="18" charset="0"/>
              </a:rPr>
              <a:t>Web server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cập</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Server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HTTP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rõ</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phía</a:t>
            </a:r>
            <a:r>
              <a:rPr lang="en-US" dirty="0" smtClean="0">
                <a:latin typeface="Times New Roman" pitchFamily="18" charset="0"/>
                <a:cs typeface="Times New Roman" pitchFamily="18" charset="0"/>
              </a:rPr>
              <a:t> client </a:t>
            </a:r>
            <a:r>
              <a:rPr lang="en-US" dirty="0" err="1" smtClean="0">
                <a:latin typeface="Times New Roman" pitchFamily="18" charset="0"/>
                <a:cs typeface="Times New Roman" pitchFamily="18" charset="0"/>
              </a:rPr>
              <a:t>biết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rõ</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Authorization – </a:t>
            </a:r>
            <a:r>
              <a:rPr lang="en-US" b="1" dirty="0" err="1" smtClean="0">
                <a:solidFill>
                  <a:srgbClr val="0070C0"/>
                </a:solidFill>
                <a:latin typeface="Times New Roman" pitchFamily="18" charset="0"/>
                <a:cs typeface="Times New Roman" pitchFamily="18" charset="0"/>
              </a:rPr>
              <a:t>Cấp</a:t>
            </a:r>
            <a:r>
              <a:rPr lang="en-US" b="1" dirty="0" smtClean="0">
                <a:solidFill>
                  <a:srgbClr val="0070C0"/>
                </a:solidFill>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Phép</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Web,  server  </a:t>
            </a:r>
            <a:r>
              <a:rPr lang="en-US" dirty="0" err="1" smtClean="0">
                <a:latin typeface="Times New Roman" pitchFamily="18" charset="0"/>
                <a:cs typeface="Times New Roman" pitchFamily="18" charset="0"/>
              </a:rPr>
              <a:t>đưa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phép</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phép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user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Web server.</a:t>
            </a:r>
          </a:p>
          <a:p>
            <a:r>
              <a:rPr lang="en-US" dirty="0" err="1" smtClean="0">
                <a:latin typeface="Times New Roman" pitchFamily="18" charset="0"/>
                <a:cs typeface="Times New Roman" pitchFamily="18" charset="0"/>
              </a:rPr>
              <a:t>Ngoài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a:t>
            </a:r>
            <a:r>
              <a:rPr lang="en-US" dirty="0" smtClean="0">
                <a:latin typeface="Times New Roman" pitchFamily="18" charset="0"/>
                <a:cs typeface="Times New Roman" pitchFamily="18" charset="0"/>
              </a:rPr>
              <a:t> username, server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phép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a:t>
            </a:r>
            <a:r>
              <a:rPr lang="en-US" dirty="0" smtClean="0">
                <a:latin typeface="Times New Roman" pitchFamily="18" charset="0"/>
                <a:cs typeface="Times New Roman" pitchFamily="18" charset="0"/>
              </a:rPr>
              <a:t> request HTTP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hostname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IP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client.</a:t>
            </a:r>
          </a:p>
          <a:p>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request HTTP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nặng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Web server.</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rPr>
              <a:t>Mô</a:t>
            </a:r>
            <a:r>
              <a:rPr lang="en-US" dirty="0" smtClean="0">
                <a:solidFill>
                  <a:srgbClr val="0070C0"/>
                </a:solidFill>
              </a:rPr>
              <a:t> </a:t>
            </a:r>
            <a:r>
              <a:rPr lang="en-US" dirty="0" err="1" smtClean="0">
                <a:solidFill>
                  <a:srgbClr val="0070C0"/>
                </a:solidFill>
              </a:rPr>
              <a:t>Hình</a:t>
            </a:r>
            <a:r>
              <a:rPr lang="en-US" dirty="0" smtClean="0">
                <a:solidFill>
                  <a:srgbClr val="0070C0"/>
                </a:solidFill>
              </a:rPr>
              <a:t> </a:t>
            </a:r>
            <a:r>
              <a:rPr lang="en-US" dirty="0" err="1" smtClean="0">
                <a:solidFill>
                  <a:srgbClr val="0070C0"/>
                </a:solidFill>
              </a:rPr>
              <a:t>Triển</a:t>
            </a:r>
            <a:r>
              <a:rPr lang="en-US" dirty="0" smtClean="0">
                <a:solidFill>
                  <a:srgbClr val="0070C0"/>
                </a:solidFill>
              </a:rPr>
              <a:t> </a:t>
            </a:r>
            <a:r>
              <a:rPr lang="en-US" dirty="0" err="1" smtClean="0">
                <a:solidFill>
                  <a:srgbClr val="0070C0"/>
                </a:solidFill>
              </a:rPr>
              <a:t>Khai</a:t>
            </a:r>
            <a:r>
              <a:rPr lang="en-US" dirty="0" smtClean="0">
                <a:solidFill>
                  <a:srgbClr val="0070C0"/>
                </a:solidFill>
              </a:rPr>
              <a:t> Web Server</a:t>
            </a:r>
            <a:endParaRPr lang="en-US" dirty="0">
              <a:solidFill>
                <a:srgbClr val="0070C0"/>
              </a:solidFill>
            </a:endParaRPr>
          </a:p>
        </p:txBody>
      </p:sp>
      <p:pic>
        <p:nvPicPr>
          <p:cNvPr id="4" name="Picture 2"/>
          <p:cNvPicPr>
            <a:picLocks noGrp="1" noChangeAspect="1" noChangeArrowheads="1"/>
          </p:cNvPicPr>
          <p:nvPr>
            <p:ph sz="quarter" idx="1"/>
          </p:nvPr>
        </p:nvPicPr>
        <p:blipFill>
          <a:blip r:embed="rId2" cstate="print"/>
          <a:srcRect/>
          <a:stretch>
            <a:fillRect/>
          </a:stretch>
        </p:blipFill>
        <p:spPr bwMode="auto">
          <a:xfrm>
            <a:off x="1132799" y="1447800"/>
            <a:ext cx="7335602" cy="4572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latin typeface="Times New Roman" pitchFamily="18" charset="0"/>
                <a:cs typeface="Times New Roman" pitchFamily="18" charset="0"/>
              </a:rPr>
              <a:t>Giới</a:t>
            </a: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Thiệu</a:t>
            </a:r>
            <a:r>
              <a:rPr lang="en-US" dirty="0" smtClean="0">
                <a:solidFill>
                  <a:srgbClr val="0070C0"/>
                </a:solidFill>
                <a:latin typeface="Times New Roman" pitchFamily="18" charset="0"/>
                <a:cs typeface="Times New Roman" pitchFamily="18" charset="0"/>
              </a:rPr>
              <a:t> Apache</a:t>
            </a: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lgn="just">
              <a:buClr>
                <a:schemeClr val="tx1"/>
              </a:buClr>
              <a:buFont typeface="Wingdings" pitchFamily="2" charset="2"/>
              <a:buChar char="ü"/>
            </a:pPr>
            <a:r>
              <a:rPr lang="en-US" sz="2800" dirty="0" smtClean="0">
                <a:latin typeface="VNI-Aptima" pitchFamily="2" charset="0"/>
              </a:rPr>
              <a:t>Apache </a:t>
            </a:r>
            <a:r>
              <a:rPr lang="en-US" sz="2800" dirty="0" err="1" smtClean="0">
                <a:latin typeface="VNI-Aptima" pitchFamily="2" charset="0"/>
              </a:rPr>
              <a:t>laø</a:t>
            </a:r>
            <a:r>
              <a:rPr lang="en-US" sz="2800" dirty="0" smtClean="0">
                <a:latin typeface="VNI-Aptima" pitchFamily="2" charset="0"/>
              </a:rPr>
              <a:t> </a:t>
            </a:r>
            <a:r>
              <a:rPr lang="en-US" sz="2800" dirty="0" err="1" smtClean="0">
                <a:latin typeface="VNI-Aptima" pitchFamily="2" charset="0"/>
              </a:rPr>
              <a:t>moät</a:t>
            </a:r>
            <a:r>
              <a:rPr lang="en-US" sz="2800" dirty="0" smtClean="0">
                <a:latin typeface="VNI-Aptima" pitchFamily="2" charset="0"/>
              </a:rPr>
              <a:t> </a:t>
            </a:r>
            <a:r>
              <a:rPr lang="en-US" sz="2800" dirty="0" err="1" smtClean="0">
                <a:latin typeface="VNI-Aptima" pitchFamily="2" charset="0"/>
              </a:rPr>
              <a:t>phaàn</a:t>
            </a:r>
            <a:r>
              <a:rPr lang="en-US" sz="2800" dirty="0" smtClean="0">
                <a:latin typeface="VNI-Aptima" pitchFamily="2" charset="0"/>
              </a:rPr>
              <a:t> </a:t>
            </a:r>
            <a:r>
              <a:rPr lang="en-US" sz="2800" dirty="0" err="1" smtClean="0">
                <a:latin typeface="VNI-Aptima" pitchFamily="2" charset="0"/>
              </a:rPr>
              <a:t>meàm</a:t>
            </a:r>
            <a:r>
              <a:rPr lang="en-US" sz="2800" dirty="0" smtClean="0">
                <a:latin typeface="VNI-Aptima" pitchFamily="2" charset="0"/>
              </a:rPr>
              <a:t> </a:t>
            </a:r>
            <a:r>
              <a:rPr lang="en-US" sz="2800" dirty="0" err="1" smtClean="0">
                <a:latin typeface="VNI-Aptima" pitchFamily="2" charset="0"/>
              </a:rPr>
              <a:t>coù</a:t>
            </a:r>
            <a:r>
              <a:rPr lang="en-US" sz="2800" dirty="0" smtClean="0">
                <a:latin typeface="VNI-Aptima" pitchFamily="2" charset="0"/>
              </a:rPr>
              <a:t> </a:t>
            </a:r>
            <a:r>
              <a:rPr lang="en-US" sz="2800" dirty="0" err="1" smtClean="0">
                <a:latin typeface="VNI-Aptima" pitchFamily="2" charset="0"/>
              </a:rPr>
              <a:t>nhieàu</a:t>
            </a:r>
            <a:r>
              <a:rPr lang="en-US" sz="2800" dirty="0" smtClean="0">
                <a:latin typeface="VNI-Aptima" pitchFamily="2" charset="0"/>
              </a:rPr>
              <a:t> </a:t>
            </a:r>
            <a:r>
              <a:rPr lang="en-US" sz="2800" dirty="0" err="1" smtClean="0">
                <a:latin typeface="VNI-Aptima" pitchFamily="2" charset="0"/>
              </a:rPr>
              <a:t>tính</a:t>
            </a:r>
            <a:r>
              <a:rPr lang="en-US" sz="2800" dirty="0" smtClean="0">
                <a:latin typeface="VNI-Aptima" pitchFamily="2" charset="0"/>
              </a:rPr>
              <a:t> </a:t>
            </a:r>
            <a:r>
              <a:rPr lang="en-US" sz="2800" dirty="0" err="1" smtClean="0">
                <a:latin typeface="VNI-Aptima" pitchFamily="2" charset="0"/>
              </a:rPr>
              <a:t>naêng</a:t>
            </a:r>
            <a:r>
              <a:rPr lang="en-US" sz="2800" dirty="0" smtClean="0">
                <a:latin typeface="VNI-Aptima" pitchFamily="2" charset="0"/>
              </a:rPr>
              <a:t> </a:t>
            </a:r>
            <a:r>
              <a:rPr lang="en-US" sz="2800" dirty="0" err="1" smtClean="0">
                <a:latin typeface="VNI-Aptima" pitchFamily="2" charset="0"/>
              </a:rPr>
              <a:t>maïnh</a:t>
            </a:r>
            <a:r>
              <a:rPr lang="en-US" sz="2800" dirty="0" smtClean="0">
                <a:latin typeface="VNI-Aptima" pitchFamily="2" charset="0"/>
              </a:rPr>
              <a:t> </a:t>
            </a:r>
            <a:r>
              <a:rPr lang="en-US" sz="2800" dirty="0" err="1" smtClean="0">
                <a:latin typeface="VNI-Aptima" pitchFamily="2" charset="0"/>
              </a:rPr>
              <a:t>vaø</a:t>
            </a:r>
            <a:r>
              <a:rPr lang="en-US" sz="2800" dirty="0" smtClean="0">
                <a:latin typeface="VNI-Aptima" pitchFamily="2" charset="0"/>
              </a:rPr>
              <a:t> </a:t>
            </a:r>
            <a:r>
              <a:rPr lang="en-US" sz="2800" dirty="0" err="1" smtClean="0">
                <a:latin typeface="VNI-Aptima" pitchFamily="2" charset="0"/>
              </a:rPr>
              <a:t>linh</a:t>
            </a:r>
            <a:r>
              <a:rPr lang="en-US" sz="2800" dirty="0" smtClean="0">
                <a:latin typeface="VNI-Aptima" pitchFamily="2" charset="0"/>
              </a:rPr>
              <a:t> </a:t>
            </a:r>
            <a:r>
              <a:rPr lang="en-US" sz="2800" dirty="0" err="1" smtClean="0">
                <a:latin typeface="VNI-Aptima" pitchFamily="2" charset="0"/>
              </a:rPr>
              <a:t>hoaït</a:t>
            </a:r>
            <a:r>
              <a:rPr lang="en-US" sz="2800" dirty="0" smtClean="0">
                <a:latin typeface="VNI-Aptima" pitchFamily="2" charset="0"/>
              </a:rPr>
              <a:t> </a:t>
            </a:r>
            <a:r>
              <a:rPr lang="en-US" sz="2800" dirty="0" err="1" smtClean="0">
                <a:latin typeface="VNI-Aptima" pitchFamily="2" charset="0"/>
              </a:rPr>
              <a:t>duøng</a:t>
            </a:r>
            <a:r>
              <a:rPr lang="en-US" sz="2800" dirty="0" smtClean="0">
                <a:latin typeface="VNI-Aptima" pitchFamily="2" charset="0"/>
              </a:rPr>
              <a:t> </a:t>
            </a:r>
            <a:r>
              <a:rPr lang="en-US" sz="2800" dirty="0" err="1" smtClean="0">
                <a:latin typeface="VNI-Aptima" pitchFamily="2" charset="0"/>
              </a:rPr>
              <a:t>ñeå</a:t>
            </a:r>
            <a:r>
              <a:rPr lang="en-US" sz="2800" dirty="0" smtClean="0">
                <a:latin typeface="VNI-Aptima" pitchFamily="2" charset="0"/>
              </a:rPr>
              <a:t> </a:t>
            </a:r>
            <a:r>
              <a:rPr lang="en-US" sz="2800" dirty="0" err="1" smtClean="0">
                <a:latin typeface="VNI-Aptima" pitchFamily="2" charset="0"/>
              </a:rPr>
              <a:t>laøm</a:t>
            </a:r>
            <a:r>
              <a:rPr lang="en-US" sz="2800" dirty="0" smtClean="0">
                <a:latin typeface="VNI-Aptima" pitchFamily="2" charset="0"/>
              </a:rPr>
              <a:t> </a:t>
            </a:r>
            <a:r>
              <a:rPr lang="en-US" sz="2800" dirty="0" err="1" smtClean="0">
                <a:latin typeface="VNI-Aptima" pitchFamily="2" charset="0"/>
              </a:rPr>
              <a:t>Webserver</a:t>
            </a:r>
            <a:r>
              <a:rPr lang="en-US" sz="2800" dirty="0" smtClean="0">
                <a:latin typeface="VNI-Aptima" pitchFamily="2" charset="0"/>
              </a:rPr>
              <a:t>. </a:t>
            </a:r>
          </a:p>
          <a:p>
            <a:pPr algn="just">
              <a:buClr>
                <a:schemeClr val="tx1"/>
              </a:buClr>
              <a:buFont typeface="Wingdings" pitchFamily="2" charset="2"/>
              <a:buChar char="ü"/>
            </a:pPr>
            <a:r>
              <a:rPr lang="en-US" sz="2800" dirty="0" err="1" smtClean="0">
                <a:latin typeface="VNI-Aptima" pitchFamily="2" charset="0"/>
              </a:rPr>
              <a:t>Hoã</a:t>
            </a:r>
            <a:r>
              <a:rPr lang="en-US" sz="2800" dirty="0" smtClean="0">
                <a:latin typeface="VNI-Aptima" pitchFamily="2" charset="0"/>
              </a:rPr>
              <a:t> </a:t>
            </a:r>
            <a:r>
              <a:rPr lang="en-US" sz="2800" dirty="0" err="1" smtClean="0">
                <a:latin typeface="VNI-Aptima" pitchFamily="2" charset="0"/>
              </a:rPr>
              <a:t>trôï</a:t>
            </a:r>
            <a:r>
              <a:rPr lang="en-US" sz="2800" dirty="0" smtClean="0">
                <a:latin typeface="VNI-Aptima" pitchFamily="2" charset="0"/>
              </a:rPr>
              <a:t> </a:t>
            </a:r>
            <a:r>
              <a:rPr lang="en-US" sz="2800" dirty="0" err="1" smtClean="0">
                <a:latin typeface="VNI-Aptima" pitchFamily="2" charset="0"/>
              </a:rPr>
              <a:t>ñaày</a:t>
            </a:r>
            <a:r>
              <a:rPr lang="en-US" sz="2800" dirty="0" smtClean="0">
                <a:latin typeface="VNI-Aptima" pitchFamily="2" charset="0"/>
              </a:rPr>
              <a:t> </a:t>
            </a:r>
            <a:r>
              <a:rPr lang="en-US" sz="2800" dirty="0" err="1" smtClean="0">
                <a:latin typeface="VNI-Aptima" pitchFamily="2" charset="0"/>
              </a:rPr>
              <a:t>ñuû</a:t>
            </a:r>
            <a:r>
              <a:rPr lang="en-US" sz="2800" dirty="0" smtClean="0">
                <a:latin typeface="VNI-Aptima" pitchFamily="2" charset="0"/>
              </a:rPr>
              <a:t> </a:t>
            </a:r>
            <a:r>
              <a:rPr lang="en-US" sz="2800" dirty="0" err="1" smtClean="0">
                <a:latin typeface="VNI-Aptima" pitchFamily="2" charset="0"/>
              </a:rPr>
              <a:t>nhöõng</a:t>
            </a:r>
            <a:r>
              <a:rPr lang="en-US" sz="2800" dirty="0" smtClean="0">
                <a:latin typeface="VNI-Aptima" pitchFamily="2" charset="0"/>
              </a:rPr>
              <a:t> </a:t>
            </a:r>
            <a:r>
              <a:rPr lang="en-US" sz="2800" dirty="0" err="1" smtClean="0">
                <a:latin typeface="VNI-Aptima" pitchFamily="2" charset="0"/>
              </a:rPr>
              <a:t>giao</a:t>
            </a:r>
            <a:r>
              <a:rPr lang="en-US" sz="2800" dirty="0" smtClean="0">
                <a:latin typeface="VNI-Aptima" pitchFamily="2" charset="0"/>
              </a:rPr>
              <a:t> </a:t>
            </a:r>
            <a:r>
              <a:rPr lang="en-US" sz="2800" dirty="0" err="1" smtClean="0">
                <a:latin typeface="VNI-Aptima" pitchFamily="2" charset="0"/>
              </a:rPr>
              <a:t>thöùc</a:t>
            </a:r>
            <a:r>
              <a:rPr lang="en-US" sz="2800" dirty="0" smtClean="0">
                <a:latin typeface="VNI-Aptima" pitchFamily="2" charset="0"/>
              </a:rPr>
              <a:t> HTTP </a:t>
            </a:r>
            <a:r>
              <a:rPr lang="en-US" sz="2800" dirty="0" err="1" smtClean="0">
                <a:latin typeface="VNI-Aptima" pitchFamily="2" charset="0"/>
              </a:rPr>
              <a:t>tröôùc</a:t>
            </a:r>
            <a:r>
              <a:rPr lang="en-US" sz="2800" dirty="0" smtClean="0">
                <a:latin typeface="VNI-Aptima" pitchFamily="2" charset="0"/>
              </a:rPr>
              <a:t> </a:t>
            </a:r>
            <a:r>
              <a:rPr lang="en-US" sz="2800" dirty="0" err="1" smtClean="0">
                <a:latin typeface="VNI-Aptima" pitchFamily="2" charset="0"/>
              </a:rPr>
              <a:t>ñaây</a:t>
            </a:r>
            <a:r>
              <a:rPr lang="en-US" sz="2800" dirty="0" smtClean="0">
                <a:latin typeface="VNI-Aptima" pitchFamily="2" charset="0"/>
              </a:rPr>
              <a:t> </a:t>
            </a:r>
            <a:r>
              <a:rPr lang="en-US" sz="2800" dirty="0" err="1" smtClean="0">
                <a:latin typeface="VNI-Aptima" pitchFamily="2" charset="0"/>
              </a:rPr>
              <a:t>nhö</a:t>
            </a:r>
            <a:r>
              <a:rPr lang="en-US" sz="2800" dirty="0" smtClean="0">
                <a:latin typeface="VNI-Aptima" pitchFamily="2" charset="0"/>
              </a:rPr>
              <a:t> HTTP/1.1</a:t>
            </a:r>
          </a:p>
          <a:p>
            <a:pPr algn="just">
              <a:buClr>
                <a:schemeClr val="tx1"/>
              </a:buClr>
              <a:buFont typeface="Wingdings" pitchFamily="2" charset="2"/>
              <a:buChar char="ü"/>
            </a:pPr>
            <a:r>
              <a:rPr lang="en-US" sz="2800" dirty="0" err="1" smtClean="0">
                <a:latin typeface="VNI-Aptima" pitchFamily="2" charset="0"/>
              </a:rPr>
              <a:t>Coù</a:t>
            </a:r>
            <a:r>
              <a:rPr lang="en-US" sz="2800" dirty="0" smtClean="0">
                <a:latin typeface="VNI-Aptima" pitchFamily="2" charset="0"/>
              </a:rPr>
              <a:t> </a:t>
            </a:r>
            <a:r>
              <a:rPr lang="en-US" sz="2800" dirty="0" err="1" smtClean="0">
                <a:latin typeface="VNI-Aptima" pitchFamily="2" charset="0"/>
              </a:rPr>
              <a:t>theå</a:t>
            </a:r>
            <a:r>
              <a:rPr lang="en-US" sz="2800" dirty="0" smtClean="0">
                <a:latin typeface="VNI-Aptima" pitchFamily="2" charset="0"/>
              </a:rPr>
              <a:t> </a:t>
            </a:r>
            <a:r>
              <a:rPr lang="en-US" sz="2800" dirty="0" err="1" smtClean="0">
                <a:latin typeface="VNI-Aptima" pitchFamily="2" charset="0"/>
              </a:rPr>
              <a:t>caáu</a:t>
            </a:r>
            <a:r>
              <a:rPr lang="en-US" sz="2800" dirty="0" smtClean="0">
                <a:latin typeface="VNI-Aptima" pitchFamily="2" charset="0"/>
              </a:rPr>
              <a:t> </a:t>
            </a:r>
            <a:r>
              <a:rPr lang="en-US" sz="2800" dirty="0" err="1" smtClean="0">
                <a:latin typeface="VNI-Aptima" pitchFamily="2" charset="0"/>
              </a:rPr>
              <a:t>hình</a:t>
            </a:r>
            <a:r>
              <a:rPr lang="en-US" sz="2800" dirty="0" smtClean="0">
                <a:latin typeface="VNI-Aptima" pitchFamily="2" charset="0"/>
              </a:rPr>
              <a:t> </a:t>
            </a:r>
            <a:r>
              <a:rPr lang="en-US" sz="2800" dirty="0" err="1" smtClean="0">
                <a:latin typeface="VNI-Aptima" pitchFamily="2" charset="0"/>
              </a:rPr>
              <a:t>vaø</a:t>
            </a:r>
            <a:r>
              <a:rPr lang="en-US" sz="2800" dirty="0" smtClean="0">
                <a:latin typeface="VNI-Aptima" pitchFamily="2" charset="0"/>
              </a:rPr>
              <a:t> </a:t>
            </a:r>
            <a:r>
              <a:rPr lang="en-US" sz="2800" dirty="0" err="1" smtClean="0">
                <a:latin typeface="VNI-Aptima" pitchFamily="2" charset="0"/>
              </a:rPr>
              <a:t>môû</a:t>
            </a:r>
            <a:r>
              <a:rPr lang="en-US" sz="2800" dirty="0" smtClean="0">
                <a:latin typeface="VNI-Aptima" pitchFamily="2" charset="0"/>
              </a:rPr>
              <a:t> </a:t>
            </a:r>
            <a:r>
              <a:rPr lang="en-US" sz="2800" dirty="0" err="1" smtClean="0">
                <a:latin typeface="VNI-Aptima" pitchFamily="2" charset="0"/>
              </a:rPr>
              <a:t>roäng</a:t>
            </a:r>
            <a:r>
              <a:rPr lang="en-US" sz="2800" dirty="0" smtClean="0">
                <a:latin typeface="VNI-Aptima" pitchFamily="2" charset="0"/>
              </a:rPr>
              <a:t> </a:t>
            </a:r>
            <a:r>
              <a:rPr lang="en-US" sz="2800" dirty="0" err="1" smtClean="0">
                <a:latin typeface="VNI-Aptima" pitchFamily="2" charset="0"/>
              </a:rPr>
              <a:t>nhöõng</a:t>
            </a:r>
            <a:r>
              <a:rPr lang="en-US" sz="2800" dirty="0" smtClean="0">
                <a:latin typeface="VNI-Aptima" pitchFamily="2" charset="0"/>
              </a:rPr>
              <a:t> module. </a:t>
            </a:r>
          </a:p>
          <a:p>
            <a:pPr algn="just">
              <a:buClr>
                <a:schemeClr val="tx1"/>
              </a:buClr>
              <a:buFont typeface="Wingdings" pitchFamily="2" charset="2"/>
              <a:buChar char="ü"/>
            </a:pPr>
            <a:r>
              <a:rPr lang="en-US" sz="2800" dirty="0" err="1" smtClean="0">
                <a:latin typeface="VNI-Aptima" pitchFamily="2" charset="0"/>
              </a:rPr>
              <a:t>Cung</a:t>
            </a:r>
            <a:r>
              <a:rPr lang="en-US" sz="2800" dirty="0" smtClean="0">
                <a:latin typeface="VNI-Aptima" pitchFamily="2" charset="0"/>
              </a:rPr>
              <a:t> </a:t>
            </a:r>
            <a:r>
              <a:rPr lang="en-US" sz="2800" dirty="0" err="1" smtClean="0">
                <a:latin typeface="VNI-Aptima" pitchFamily="2" charset="0"/>
              </a:rPr>
              <a:t>caáp</a:t>
            </a:r>
            <a:r>
              <a:rPr lang="en-US" sz="2800" dirty="0" smtClean="0">
                <a:latin typeface="VNI-Aptima" pitchFamily="2" charset="0"/>
              </a:rPr>
              <a:t> source code </a:t>
            </a:r>
            <a:r>
              <a:rPr lang="en-US" sz="2800" dirty="0" err="1" smtClean="0">
                <a:latin typeface="VNI-Aptima" pitchFamily="2" charset="0"/>
              </a:rPr>
              <a:t>ñaày</a:t>
            </a:r>
            <a:r>
              <a:rPr lang="en-US" sz="2800" dirty="0" smtClean="0">
                <a:latin typeface="VNI-Aptima" pitchFamily="2" charset="0"/>
              </a:rPr>
              <a:t> </a:t>
            </a:r>
            <a:r>
              <a:rPr lang="en-US" sz="2800" dirty="0" err="1" smtClean="0">
                <a:latin typeface="VNI-Aptima" pitchFamily="2" charset="0"/>
              </a:rPr>
              <a:t>ñuû</a:t>
            </a:r>
            <a:r>
              <a:rPr lang="en-US" sz="2800" dirty="0" smtClean="0">
                <a:latin typeface="VNI-Aptima" pitchFamily="2" charset="0"/>
              </a:rPr>
              <a:t> </a:t>
            </a:r>
            <a:r>
              <a:rPr lang="en-US" sz="2800" dirty="0" err="1" smtClean="0">
                <a:latin typeface="VNI-Aptima" pitchFamily="2" charset="0"/>
              </a:rPr>
              <a:t>vôùi</a:t>
            </a:r>
            <a:r>
              <a:rPr lang="en-US" sz="2800" dirty="0" smtClean="0">
                <a:latin typeface="VNI-Aptima" pitchFamily="2" charset="0"/>
              </a:rPr>
              <a:t> license </a:t>
            </a:r>
            <a:r>
              <a:rPr lang="en-US" sz="2800" dirty="0" err="1" smtClean="0">
                <a:latin typeface="VNI-Aptima" pitchFamily="2" charset="0"/>
              </a:rPr>
              <a:t>khoâng</a:t>
            </a:r>
            <a:r>
              <a:rPr lang="en-US" sz="2800" dirty="0" smtClean="0">
                <a:latin typeface="VNI-Aptima" pitchFamily="2" charset="0"/>
              </a:rPr>
              <a:t> </a:t>
            </a:r>
            <a:r>
              <a:rPr lang="en-US" sz="2800" dirty="0" err="1" smtClean="0">
                <a:latin typeface="VNI-Aptima" pitchFamily="2" charset="0"/>
              </a:rPr>
              <a:t>haïn</a:t>
            </a:r>
            <a:r>
              <a:rPr lang="en-US" sz="2800" dirty="0" smtClean="0">
                <a:latin typeface="VNI-Aptima" pitchFamily="2" charset="0"/>
              </a:rPr>
              <a:t> </a:t>
            </a:r>
            <a:r>
              <a:rPr lang="en-US" sz="2800" dirty="0" err="1" smtClean="0">
                <a:latin typeface="VNI-Aptima" pitchFamily="2" charset="0"/>
              </a:rPr>
              <a:t>cheá</a:t>
            </a:r>
            <a:r>
              <a:rPr lang="en-US" sz="2800" dirty="0" smtClean="0">
                <a:latin typeface="VNI-Aptima" pitchFamily="2" charset="0"/>
              </a:rPr>
              <a:t>.</a:t>
            </a:r>
          </a:p>
          <a:p>
            <a:pPr algn="just">
              <a:buClr>
                <a:schemeClr val="tx1"/>
              </a:buClr>
              <a:buFont typeface="Wingdings" pitchFamily="2" charset="2"/>
              <a:buChar char="ü"/>
            </a:pPr>
            <a:r>
              <a:rPr lang="en-US" sz="2800" dirty="0" err="1" smtClean="0">
                <a:latin typeface="VNI-Aptima" pitchFamily="2" charset="0"/>
              </a:rPr>
              <a:t>Chaïy</a:t>
            </a:r>
            <a:r>
              <a:rPr lang="en-US" sz="2800" dirty="0" smtClean="0">
                <a:latin typeface="VNI-Aptima" pitchFamily="2" charset="0"/>
              </a:rPr>
              <a:t> </a:t>
            </a:r>
            <a:r>
              <a:rPr lang="en-US" sz="2800" dirty="0" err="1" smtClean="0">
                <a:latin typeface="VNI-Aptima" pitchFamily="2" charset="0"/>
              </a:rPr>
              <a:t>treân</a:t>
            </a:r>
            <a:r>
              <a:rPr lang="en-US" sz="2800" dirty="0" smtClean="0">
                <a:latin typeface="VNI-Aptima" pitchFamily="2" charset="0"/>
              </a:rPr>
              <a:t> </a:t>
            </a:r>
            <a:r>
              <a:rPr lang="en-US" sz="2800" dirty="0" err="1" smtClean="0">
                <a:latin typeface="VNI-Aptima" pitchFamily="2" charset="0"/>
              </a:rPr>
              <a:t>nhieàu</a:t>
            </a:r>
            <a:r>
              <a:rPr lang="en-US" sz="2800" dirty="0" smtClean="0">
                <a:latin typeface="VNI-Aptima" pitchFamily="2" charset="0"/>
              </a:rPr>
              <a:t> </a:t>
            </a:r>
            <a:r>
              <a:rPr lang="en-US" sz="2800" dirty="0" err="1" smtClean="0">
                <a:latin typeface="VNI-Aptima" pitchFamily="2" charset="0"/>
              </a:rPr>
              <a:t>heä</a:t>
            </a:r>
            <a:r>
              <a:rPr lang="en-US" sz="2800" dirty="0" smtClean="0">
                <a:latin typeface="VNI-Aptima" pitchFamily="2" charset="0"/>
              </a:rPr>
              <a:t> </a:t>
            </a:r>
            <a:r>
              <a:rPr lang="en-US" sz="2800" dirty="0" err="1" smtClean="0">
                <a:latin typeface="VNI-Aptima" pitchFamily="2" charset="0"/>
              </a:rPr>
              <a:t>ñieàu</a:t>
            </a:r>
            <a:r>
              <a:rPr lang="en-US" sz="2800" dirty="0" smtClean="0">
                <a:latin typeface="VNI-Aptima" pitchFamily="2" charset="0"/>
              </a:rPr>
              <a:t> </a:t>
            </a:r>
            <a:r>
              <a:rPr lang="en-US" sz="2800" dirty="0" err="1" smtClean="0">
                <a:latin typeface="VNI-Aptima" pitchFamily="2" charset="0"/>
              </a:rPr>
              <a:t>haønh</a:t>
            </a:r>
            <a:r>
              <a:rPr lang="en-US" sz="2800" dirty="0" smtClean="0">
                <a:latin typeface="VNI-Aptima" pitchFamily="2" charset="0"/>
              </a:rPr>
              <a:t> </a:t>
            </a:r>
            <a:r>
              <a:rPr lang="en-US" sz="2800" dirty="0" err="1" smtClean="0">
                <a:latin typeface="VNI-Aptima" pitchFamily="2" charset="0"/>
              </a:rPr>
              <a:t>nhö</a:t>
            </a:r>
            <a:r>
              <a:rPr lang="en-US" sz="2800" dirty="0" smtClean="0">
                <a:latin typeface="VNI-Aptima" pitchFamily="2" charset="0"/>
              </a:rPr>
              <a:t> Windows NT/9x, Netware 5.x, OS/2 </a:t>
            </a:r>
            <a:r>
              <a:rPr lang="en-US" sz="2800" dirty="0" err="1" smtClean="0">
                <a:latin typeface="VNI-Aptima" pitchFamily="2" charset="0"/>
              </a:rPr>
              <a:t>vaø</a:t>
            </a:r>
            <a:r>
              <a:rPr lang="en-US" sz="2800" dirty="0" smtClean="0">
                <a:latin typeface="VNI-Aptima" pitchFamily="2" charset="0"/>
              </a:rPr>
              <a:t> </a:t>
            </a:r>
            <a:r>
              <a:rPr lang="en-US" sz="2800" dirty="0" err="1" smtClean="0">
                <a:latin typeface="VNI-Aptima" pitchFamily="2" charset="0"/>
              </a:rPr>
              <a:t>treân</a:t>
            </a:r>
            <a:r>
              <a:rPr lang="en-US" sz="2800" dirty="0" smtClean="0">
                <a:latin typeface="VNI-Aptima" pitchFamily="2" charset="0"/>
              </a:rPr>
              <a:t> </a:t>
            </a:r>
            <a:r>
              <a:rPr lang="en-US" sz="2800" dirty="0" err="1" smtClean="0">
                <a:latin typeface="VNI-Aptima" pitchFamily="2" charset="0"/>
              </a:rPr>
              <a:t>haàu</a:t>
            </a:r>
            <a:r>
              <a:rPr lang="en-US" sz="2800" dirty="0" smtClean="0">
                <a:latin typeface="VNI-Aptima" pitchFamily="2" charset="0"/>
              </a:rPr>
              <a:t> </a:t>
            </a:r>
            <a:r>
              <a:rPr lang="en-US" sz="2800" dirty="0" err="1" smtClean="0">
                <a:latin typeface="VNI-Aptima" pitchFamily="2" charset="0"/>
              </a:rPr>
              <a:t>heát</a:t>
            </a:r>
            <a:r>
              <a:rPr lang="en-US" sz="2800" dirty="0" smtClean="0">
                <a:latin typeface="VNI-Aptima" pitchFamily="2" charset="0"/>
              </a:rPr>
              <a:t> </a:t>
            </a:r>
            <a:r>
              <a:rPr lang="en-US" sz="2800" dirty="0" err="1" smtClean="0">
                <a:latin typeface="VNI-Aptima" pitchFamily="2" charset="0"/>
              </a:rPr>
              <a:t>caùc</a:t>
            </a:r>
            <a:r>
              <a:rPr lang="en-US" sz="2800" dirty="0" smtClean="0">
                <a:latin typeface="VNI-Aptima" pitchFamily="2" charset="0"/>
              </a:rPr>
              <a:t> </a:t>
            </a:r>
            <a:r>
              <a:rPr lang="en-US" sz="2800" dirty="0" err="1" smtClean="0">
                <a:latin typeface="VNI-Aptima" pitchFamily="2" charset="0"/>
              </a:rPr>
              <a:t>heä</a:t>
            </a:r>
            <a:r>
              <a:rPr lang="en-US" sz="2800" dirty="0" smtClean="0">
                <a:latin typeface="VNI-Aptima" pitchFamily="2" charset="0"/>
              </a:rPr>
              <a:t> </a:t>
            </a:r>
            <a:r>
              <a:rPr lang="en-US" sz="2800" dirty="0" err="1" smtClean="0">
                <a:latin typeface="VNI-Aptima" pitchFamily="2" charset="0"/>
              </a:rPr>
              <a:t>ñieàu</a:t>
            </a:r>
            <a:r>
              <a:rPr lang="en-US" sz="2800" dirty="0" smtClean="0">
                <a:latin typeface="VNI-Aptima" pitchFamily="2" charset="0"/>
              </a:rPr>
              <a:t> </a:t>
            </a:r>
            <a:r>
              <a:rPr lang="en-US" sz="2800" dirty="0" err="1" smtClean="0">
                <a:latin typeface="VNI-Aptima" pitchFamily="2" charset="0"/>
              </a:rPr>
              <a:t>haønh</a:t>
            </a:r>
            <a:r>
              <a:rPr lang="en-US" sz="2800" dirty="0" smtClean="0">
                <a:latin typeface="VNI-Aptima" pitchFamily="2" charset="0"/>
              </a:rPr>
              <a:t> Unix, Linux.</a:t>
            </a:r>
            <a:endParaRPr lang="vi-VN" sz="2800" dirty="0" smtClean="0">
              <a:latin typeface="VNI-Aptima" pitchFamily="2"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Qui </a:t>
            </a:r>
            <a:r>
              <a:rPr lang="en-US" b="1" dirty="0" err="1" smtClean="0">
                <a:solidFill>
                  <a:srgbClr val="0070C0"/>
                </a:solidFill>
              </a:rPr>
              <a:t>trình</a:t>
            </a:r>
            <a:r>
              <a:rPr lang="en-US" b="1" dirty="0" smtClean="0">
                <a:solidFill>
                  <a:srgbClr val="0070C0"/>
                </a:solidFill>
              </a:rPr>
              <a:t> </a:t>
            </a:r>
            <a:r>
              <a:rPr lang="en-US" b="1" dirty="0" err="1" smtClean="0">
                <a:solidFill>
                  <a:srgbClr val="0070C0"/>
                </a:solidFill>
              </a:rPr>
              <a:t>cài</a:t>
            </a:r>
            <a:r>
              <a:rPr lang="en-US" b="1" dirty="0" smtClean="0">
                <a:solidFill>
                  <a:srgbClr val="0070C0"/>
                </a:solidFill>
              </a:rPr>
              <a:t> </a:t>
            </a:r>
            <a:r>
              <a:rPr lang="en-US" b="1" dirty="0" err="1" smtClean="0">
                <a:solidFill>
                  <a:srgbClr val="0070C0"/>
                </a:solidFill>
              </a:rPr>
              <a:t>đặt</a:t>
            </a:r>
            <a:endParaRPr lang="vi-VN" b="1" dirty="0">
              <a:solidFill>
                <a:srgbClr val="0070C0"/>
              </a:solidFill>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1895475" y="1720056"/>
            <a:ext cx="5353050" cy="42862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Apache</a:t>
            </a:r>
            <a:endParaRPr lang="vi-VN" dirty="0"/>
          </a:p>
        </p:txBody>
      </p:sp>
      <p:pic>
        <p:nvPicPr>
          <p:cNvPr id="7170" name="Picture 2"/>
          <p:cNvPicPr>
            <a:picLocks noChangeAspect="1" noChangeArrowheads="1"/>
          </p:cNvPicPr>
          <p:nvPr/>
        </p:nvPicPr>
        <p:blipFill>
          <a:blip r:embed="rId2" cstate="print"/>
          <a:srcRect/>
          <a:stretch>
            <a:fillRect/>
          </a:stretch>
        </p:blipFill>
        <p:spPr bwMode="auto">
          <a:xfrm>
            <a:off x="852488" y="1362075"/>
            <a:ext cx="7439025" cy="46577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rPr>
              <a:t>Thư</a:t>
            </a:r>
            <a:r>
              <a:rPr lang="en-US" dirty="0" smtClean="0">
                <a:solidFill>
                  <a:srgbClr val="0070C0"/>
                </a:solidFill>
              </a:rPr>
              <a:t> </a:t>
            </a:r>
            <a:r>
              <a:rPr lang="en-US" dirty="0" err="1" smtClean="0">
                <a:solidFill>
                  <a:srgbClr val="0070C0"/>
                </a:solidFill>
              </a:rPr>
              <a:t>Mục</a:t>
            </a:r>
            <a:r>
              <a:rPr lang="en-US" dirty="0" smtClean="0">
                <a:solidFill>
                  <a:srgbClr val="0070C0"/>
                </a:solidFill>
              </a:rPr>
              <a:t> </a:t>
            </a:r>
            <a:r>
              <a:rPr lang="en-US" dirty="0" err="1" smtClean="0">
                <a:solidFill>
                  <a:srgbClr val="0070C0"/>
                </a:solidFill>
              </a:rPr>
              <a:t>Của</a:t>
            </a:r>
            <a:r>
              <a:rPr lang="en-US" dirty="0" smtClean="0">
                <a:solidFill>
                  <a:srgbClr val="0070C0"/>
                </a:solidFill>
              </a:rPr>
              <a:t> Apache</a:t>
            </a:r>
            <a:endParaRPr lang="vi-VN" dirty="0">
              <a:solidFill>
                <a:srgbClr val="0070C0"/>
              </a:solidFill>
            </a:endParaRPr>
          </a:p>
        </p:txBody>
      </p:sp>
      <p:pic>
        <p:nvPicPr>
          <p:cNvPr id="12290" name="Picture 2"/>
          <p:cNvPicPr>
            <a:picLocks noGrp="1" noChangeAspect="1" noChangeArrowheads="1"/>
          </p:cNvPicPr>
          <p:nvPr>
            <p:ph idx="1"/>
          </p:nvPr>
        </p:nvPicPr>
        <p:blipFill>
          <a:blip r:embed="rId2" cstate="print"/>
          <a:srcRect/>
          <a:stretch>
            <a:fillRect/>
          </a:stretch>
        </p:blipFill>
        <p:spPr bwMode="auto">
          <a:xfrm>
            <a:off x="853245" y="1600200"/>
            <a:ext cx="7437510" cy="45259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algn="l"/>
            <a:r>
              <a:rPr lang="en-US" sz="4000" b="0" dirty="0" err="1" smtClean="0">
                <a:solidFill>
                  <a:srgbClr val="0000FF"/>
                </a:solidFill>
                <a:latin typeface="Times New Roman" pitchFamily="18" charset="0"/>
                <a:cs typeface="Times New Roman" pitchFamily="18" charset="0"/>
              </a:rPr>
              <a:t>Cấu</a:t>
            </a:r>
            <a:r>
              <a:rPr lang="en-US" sz="4000" b="0" dirty="0" smtClean="0">
                <a:solidFill>
                  <a:srgbClr val="0000FF"/>
                </a:solidFill>
                <a:latin typeface="Times New Roman" pitchFamily="18" charset="0"/>
                <a:cs typeface="Times New Roman" pitchFamily="18" charset="0"/>
              </a:rPr>
              <a:t> </a:t>
            </a:r>
            <a:r>
              <a:rPr lang="en-US" sz="4000" b="0" dirty="0" err="1" smtClean="0">
                <a:solidFill>
                  <a:srgbClr val="0000FF"/>
                </a:solidFill>
                <a:latin typeface="Times New Roman" pitchFamily="18" charset="0"/>
                <a:cs typeface="Times New Roman" pitchFamily="18" charset="0"/>
              </a:rPr>
              <a:t>Trúc</a:t>
            </a:r>
            <a:r>
              <a:rPr lang="en-US" sz="4000" b="0" dirty="0" smtClean="0">
                <a:solidFill>
                  <a:srgbClr val="0000FF"/>
                </a:solidFill>
                <a:latin typeface="Times New Roman" pitchFamily="18" charset="0"/>
                <a:cs typeface="Times New Roman" pitchFamily="18" charset="0"/>
              </a:rPr>
              <a:t> Apache.</a:t>
            </a:r>
            <a:endParaRPr lang="vi-VN" sz="4000" b="0" dirty="0">
              <a:solidFill>
                <a:srgbClr val="0000FF"/>
              </a:solidFill>
              <a:latin typeface="Times New Roman" pitchFamily="18" charset="0"/>
              <a:cs typeface="Times New Roman" pitchFamily="18" charset="0"/>
            </a:endParaRPr>
          </a:p>
        </p:txBody>
      </p:sp>
      <p:sp>
        <p:nvSpPr>
          <p:cNvPr id="204803" name="Rectangle 3"/>
          <p:cNvSpPr>
            <a:spLocks noGrp="1" noChangeArrowheads="1"/>
          </p:cNvSpPr>
          <p:nvPr>
            <p:ph sz="quarter" idx="1"/>
          </p:nvPr>
        </p:nvSpPr>
        <p:spPr>
          <a:xfrm>
            <a:off x="323850" y="1592263"/>
            <a:ext cx="8439150" cy="4884737"/>
          </a:xfrm>
        </p:spPr>
        <p:txBody>
          <a:bodyPr/>
          <a:lstStyle/>
          <a:p>
            <a:pPr>
              <a:buFont typeface="Wingdings" pitchFamily="2" charset="2"/>
              <a:buNone/>
            </a:pPr>
            <a:r>
              <a:rPr lang="en-US" sz="2800" u="sng" dirty="0" err="1">
                <a:latin typeface="VNI-Aptima" pitchFamily="2" charset="0"/>
              </a:rPr>
              <a:t>Caùc</a:t>
            </a:r>
            <a:r>
              <a:rPr lang="en-US" sz="2800" u="sng" dirty="0">
                <a:latin typeface="VNI-Aptima" pitchFamily="2" charset="0"/>
              </a:rPr>
              <a:t> </a:t>
            </a:r>
            <a:r>
              <a:rPr lang="en-US" sz="2800" u="sng" dirty="0" err="1">
                <a:latin typeface="VNI-Aptima" pitchFamily="2" charset="0"/>
              </a:rPr>
              <a:t>taäp</a:t>
            </a:r>
            <a:r>
              <a:rPr lang="en-US" sz="2800" u="sng" dirty="0">
                <a:latin typeface="VNI-Aptima" pitchFamily="2" charset="0"/>
              </a:rPr>
              <a:t> tin </a:t>
            </a:r>
            <a:r>
              <a:rPr lang="en-US" sz="2800" u="sng" dirty="0" err="1">
                <a:latin typeface="VNI-Aptima" pitchFamily="2" charset="0"/>
              </a:rPr>
              <a:t>vaø</a:t>
            </a:r>
            <a:r>
              <a:rPr lang="en-US" sz="2800" u="sng" dirty="0">
                <a:latin typeface="VNI-Aptima" pitchFamily="2" charset="0"/>
              </a:rPr>
              <a:t> </a:t>
            </a:r>
            <a:r>
              <a:rPr lang="en-US" sz="2800" u="sng" dirty="0" err="1">
                <a:latin typeface="VNI-Aptima" pitchFamily="2" charset="0"/>
              </a:rPr>
              <a:t>thö</a:t>
            </a:r>
            <a:r>
              <a:rPr lang="en-US" sz="2800" u="sng" dirty="0">
                <a:latin typeface="VNI-Aptima" pitchFamily="2" charset="0"/>
              </a:rPr>
              <a:t> </a:t>
            </a:r>
            <a:r>
              <a:rPr lang="en-US" sz="2800" u="sng" dirty="0" err="1">
                <a:latin typeface="VNI-Aptima" pitchFamily="2" charset="0"/>
              </a:rPr>
              <a:t>muïc</a:t>
            </a:r>
            <a:r>
              <a:rPr lang="en-US" sz="2800" u="sng" dirty="0">
                <a:latin typeface="VNI-Aptima" pitchFamily="2" charset="0"/>
              </a:rPr>
              <a:t> </a:t>
            </a:r>
            <a:r>
              <a:rPr lang="en-US" sz="2800" u="sng" dirty="0" err="1">
                <a:latin typeface="VNI-Aptima" pitchFamily="2" charset="0"/>
              </a:rPr>
              <a:t>caáu</a:t>
            </a:r>
            <a:r>
              <a:rPr lang="en-US" sz="2800" u="sng" dirty="0">
                <a:latin typeface="VNI-Aptima" pitchFamily="2" charset="0"/>
              </a:rPr>
              <a:t> </a:t>
            </a:r>
            <a:r>
              <a:rPr lang="en-US" sz="2800" u="sng" dirty="0" err="1">
                <a:latin typeface="VNI-Aptima" pitchFamily="2" charset="0"/>
              </a:rPr>
              <a:t>hình</a:t>
            </a:r>
            <a:r>
              <a:rPr lang="en-US" sz="2800" u="sng" dirty="0">
                <a:latin typeface="VNI-Aptima" pitchFamily="2" charset="0"/>
              </a:rPr>
              <a:t> </a:t>
            </a:r>
            <a:r>
              <a:rPr lang="en-US" sz="2800" u="sng" dirty="0" err="1">
                <a:latin typeface="VNI-Aptima" pitchFamily="2" charset="0"/>
              </a:rPr>
              <a:t>cuûa</a:t>
            </a:r>
            <a:r>
              <a:rPr lang="en-US" sz="2800" u="sng" dirty="0">
                <a:latin typeface="VNI-Aptima" pitchFamily="2" charset="0"/>
              </a:rPr>
              <a:t> Apache</a:t>
            </a:r>
            <a:r>
              <a:rPr lang="en-US" sz="2800" dirty="0">
                <a:latin typeface="VNI-Aptima" pitchFamily="2" charset="0"/>
              </a:rPr>
              <a:t>:</a:t>
            </a:r>
          </a:p>
          <a:p>
            <a:pPr algn="just">
              <a:buFont typeface="Wingdings" pitchFamily="2" charset="2"/>
              <a:buNone/>
            </a:pPr>
            <a:r>
              <a:rPr lang="en-US" sz="2000" b="1" dirty="0">
                <a:solidFill>
                  <a:srgbClr val="FF0000"/>
                </a:solidFill>
              </a:rPr>
              <a:t>	/etc/</a:t>
            </a:r>
            <a:r>
              <a:rPr lang="en-US" sz="2000" b="1" dirty="0" err="1">
                <a:solidFill>
                  <a:srgbClr val="FF0000"/>
                </a:solidFill>
              </a:rPr>
              <a:t>httpd</a:t>
            </a:r>
            <a:r>
              <a:rPr lang="en-US" sz="2000" b="1" dirty="0">
                <a:solidFill>
                  <a:srgbClr val="FF0000"/>
                </a:solidFill>
              </a:rPr>
              <a:t>/conf/</a:t>
            </a:r>
            <a:r>
              <a:rPr lang="en-US" sz="2000" b="1" dirty="0" err="1">
                <a:solidFill>
                  <a:srgbClr val="FF0000"/>
                </a:solidFill>
              </a:rPr>
              <a:t>httpd.conf</a:t>
            </a:r>
            <a:r>
              <a:rPr lang="en-US" sz="2000" dirty="0"/>
              <a:t> : </a:t>
            </a:r>
            <a:r>
              <a:rPr lang="en-US" sz="2000" dirty="0" err="1"/>
              <a:t>đây</a:t>
            </a:r>
            <a:r>
              <a:rPr lang="en-US" sz="2000" dirty="0"/>
              <a:t> </a:t>
            </a:r>
            <a:r>
              <a:rPr lang="en-US" sz="2000" dirty="0" err="1"/>
              <a:t>là</a:t>
            </a:r>
            <a:r>
              <a:rPr lang="en-US" sz="2000" dirty="0"/>
              <a:t> </a:t>
            </a:r>
            <a:r>
              <a:rPr lang="en-US" sz="2000" dirty="0" err="1"/>
              <a:t>một</a:t>
            </a:r>
            <a:r>
              <a:rPr lang="en-US" sz="2000" dirty="0"/>
              <a:t> </a:t>
            </a:r>
            <a:r>
              <a:rPr lang="en-US" sz="2000" dirty="0" err="1"/>
              <a:t>tập</a:t>
            </a:r>
            <a:r>
              <a:rPr lang="en-US" sz="2000" dirty="0"/>
              <a:t> tin </a:t>
            </a:r>
            <a:r>
              <a:rPr lang="en-US" sz="2000" dirty="0" err="1"/>
              <a:t>cấu</a:t>
            </a:r>
            <a:r>
              <a:rPr lang="en-US" sz="2000" dirty="0"/>
              <a:t> </a:t>
            </a:r>
            <a:r>
              <a:rPr lang="en-US" sz="2000" dirty="0" err="1"/>
              <a:t>hình</a:t>
            </a:r>
            <a:r>
              <a:rPr lang="en-US" sz="2000" dirty="0"/>
              <a:t> </a:t>
            </a:r>
            <a:r>
              <a:rPr lang="en-US" sz="2000" dirty="0" err="1"/>
              <a:t>chính</a:t>
            </a:r>
            <a:r>
              <a:rPr lang="en-US" sz="2000" dirty="0"/>
              <a:t> </a:t>
            </a:r>
            <a:r>
              <a:rPr lang="en-US" sz="2000" dirty="0" err="1"/>
              <a:t>hết</a:t>
            </a:r>
            <a:r>
              <a:rPr lang="en-US" sz="2000" dirty="0"/>
              <a:t> </a:t>
            </a:r>
            <a:r>
              <a:rPr lang="en-US" sz="2000" dirty="0" err="1"/>
              <a:t>sức</a:t>
            </a:r>
            <a:r>
              <a:rPr lang="en-US" sz="2000" dirty="0"/>
              <a:t> </a:t>
            </a:r>
            <a:r>
              <a:rPr lang="en-US" sz="2000" dirty="0" err="1"/>
              <a:t>quan</a:t>
            </a:r>
            <a:r>
              <a:rPr lang="en-US" sz="2000" dirty="0"/>
              <a:t> </a:t>
            </a:r>
            <a:r>
              <a:rPr lang="en-US" sz="2000" dirty="0" err="1"/>
              <a:t>trọng</a:t>
            </a:r>
            <a:r>
              <a:rPr lang="en-US" sz="2000" dirty="0"/>
              <a:t> </a:t>
            </a:r>
            <a:r>
              <a:rPr lang="en-US" sz="2000" dirty="0" err="1"/>
              <a:t>cho</a:t>
            </a:r>
            <a:r>
              <a:rPr lang="en-US" sz="2000" dirty="0"/>
              <a:t> Apache server. </a:t>
            </a:r>
          </a:p>
          <a:p>
            <a:pPr algn="just">
              <a:buFont typeface="Wingdings" pitchFamily="2" charset="2"/>
              <a:buNone/>
            </a:pPr>
            <a:r>
              <a:rPr lang="en-US" sz="2000" b="1" dirty="0">
                <a:solidFill>
                  <a:srgbClr val="FF0000"/>
                </a:solidFill>
              </a:rPr>
              <a:t>	/etc/</a:t>
            </a:r>
            <a:r>
              <a:rPr lang="en-US" sz="2000" b="1" dirty="0" err="1">
                <a:solidFill>
                  <a:srgbClr val="FF0000"/>
                </a:solidFill>
              </a:rPr>
              <a:t>httpd</a:t>
            </a:r>
            <a:r>
              <a:rPr lang="en-US" sz="2000" b="1" dirty="0">
                <a:solidFill>
                  <a:srgbClr val="FF0000"/>
                </a:solidFill>
              </a:rPr>
              <a:t>/modules</a:t>
            </a:r>
            <a:r>
              <a:rPr lang="en-US" sz="2000" dirty="0">
                <a:latin typeface="VNI-Aptima" pitchFamily="2" charset="0"/>
              </a:rPr>
              <a:t>: </a:t>
            </a:r>
            <a:r>
              <a:rPr lang="en-US" sz="2000" dirty="0" err="1">
                <a:latin typeface="VNI-Aptima" pitchFamily="2" charset="0"/>
              </a:rPr>
              <a:t>chöùa</a:t>
            </a:r>
            <a:r>
              <a:rPr lang="en-US" sz="2000" dirty="0">
                <a:latin typeface="VNI-Aptima" pitchFamily="2" charset="0"/>
              </a:rPr>
              <a:t> </a:t>
            </a:r>
            <a:r>
              <a:rPr lang="en-US" sz="2000" dirty="0" err="1">
                <a:latin typeface="VNI-Aptima" pitchFamily="2" charset="0"/>
              </a:rPr>
              <a:t>caùc</a:t>
            </a:r>
            <a:r>
              <a:rPr lang="en-US" sz="2000" dirty="0">
                <a:latin typeface="VNI-Aptima" pitchFamily="2" charset="0"/>
              </a:rPr>
              <a:t> module </a:t>
            </a:r>
            <a:r>
              <a:rPr lang="en-US" sz="2000" dirty="0" err="1">
                <a:latin typeface="VNI-Aptima" pitchFamily="2" charset="0"/>
              </a:rPr>
              <a:t>cuûa</a:t>
            </a:r>
            <a:r>
              <a:rPr lang="en-US" sz="2000" dirty="0">
                <a:latin typeface="VNI-Aptima" pitchFamily="2" charset="0"/>
              </a:rPr>
              <a:t> Web Server.</a:t>
            </a:r>
          </a:p>
          <a:p>
            <a:pPr algn="just">
              <a:buFont typeface="Wingdings" pitchFamily="2" charset="2"/>
              <a:buNone/>
            </a:pPr>
            <a:r>
              <a:rPr lang="en-US" sz="2000" b="1" dirty="0">
                <a:solidFill>
                  <a:srgbClr val="FF0000"/>
                </a:solidFill>
              </a:rPr>
              <a:t>	/etc/</a:t>
            </a:r>
            <a:r>
              <a:rPr lang="en-US" sz="2000" b="1" dirty="0" err="1">
                <a:solidFill>
                  <a:srgbClr val="FF0000"/>
                </a:solidFill>
              </a:rPr>
              <a:t>httpd</a:t>
            </a:r>
            <a:r>
              <a:rPr lang="en-US" sz="2000" b="1" dirty="0">
                <a:solidFill>
                  <a:srgbClr val="FF0000"/>
                </a:solidFill>
              </a:rPr>
              <a:t>/logs</a:t>
            </a:r>
            <a:r>
              <a:rPr lang="en-US" sz="2000" dirty="0">
                <a:latin typeface="VNI-Aptima" pitchFamily="2" charset="0"/>
              </a:rPr>
              <a:t>: </a:t>
            </a:r>
            <a:r>
              <a:rPr lang="en-US" sz="2000" dirty="0" err="1">
                <a:latin typeface="VNI-Aptima" pitchFamily="2" charset="0"/>
              </a:rPr>
              <a:t>chöùa</a:t>
            </a:r>
            <a:r>
              <a:rPr lang="en-US" sz="2000" dirty="0">
                <a:latin typeface="VNI-Aptima" pitchFamily="2" charset="0"/>
              </a:rPr>
              <a:t> log file </a:t>
            </a:r>
            <a:r>
              <a:rPr lang="en-US" sz="2000" dirty="0" err="1">
                <a:latin typeface="VNI-Aptima" pitchFamily="2" charset="0"/>
              </a:rPr>
              <a:t>cuûa</a:t>
            </a:r>
            <a:r>
              <a:rPr lang="en-US" sz="2000" dirty="0">
                <a:latin typeface="VNI-Aptima" pitchFamily="2" charset="0"/>
              </a:rPr>
              <a:t> Apache.</a:t>
            </a:r>
          </a:p>
          <a:p>
            <a:pPr algn="just">
              <a:buFont typeface="Wingdings" pitchFamily="2" charset="2"/>
              <a:buNone/>
            </a:pPr>
            <a:r>
              <a:rPr lang="en-US" sz="2000" b="1" dirty="0">
                <a:solidFill>
                  <a:srgbClr val="FF0000"/>
                </a:solidFill>
              </a:rPr>
              <a:t>	/</a:t>
            </a:r>
            <a:r>
              <a:rPr lang="en-US" sz="2000" b="1" dirty="0" err="1">
                <a:solidFill>
                  <a:srgbClr val="FF0000"/>
                </a:solidFill>
              </a:rPr>
              <a:t>var</a:t>
            </a:r>
            <a:r>
              <a:rPr lang="en-US" sz="2000" b="1" dirty="0">
                <a:solidFill>
                  <a:srgbClr val="FF0000"/>
                </a:solidFill>
              </a:rPr>
              <a:t>/www/html</a:t>
            </a:r>
            <a:r>
              <a:rPr lang="en-US" sz="2000" dirty="0">
                <a:latin typeface="VNI-Aptima" pitchFamily="2" charset="0"/>
              </a:rPr>
              <a:t>: </a:t>
            </a:r>
            <a:r>
              <a:rPr lang="en-US" sz="2000" dirty="0" err="1">
                <a:latin typeface="VNI-Aptima" pitchFamily="2" charset="0"/>
              </a:rPr>
              <a:t>chöùa</a:t>
            </a:r>
            <a:r>
              <a:rPr lang="en-US" sz="2000" dirty="0">
                <a:latin typeface="VNI-Aptima" pitchFamily="2" charset="0"/>
              </a:rPr>
              <a:t> </a:t>
            </a:r>
            <a:r>
              <a:rPr lang="en-US" sz="2000" dirty="0" err="1">
                <a:latin typeface="VNI-Aptima" pitchFamily="2" charset="0"/>
              </a:rPr>
              <a:t>caùc</a:t>
            </a:r>
            <a:r>
              <a:rPr lang="en-US" sz="2000" dirty="0">
                <a:latin typeface="VNI-Aptima" pitchFamily="2" charset="0"/>
              </a:rPr>
              <a:t> </a:t>
            </a:r>
            <a:r>
              <a:rPr lang="en-US" sz="2000" dirty="0" err="1">
                <a:latin typeface="VNI-Aptima" pitchFamily="2" charset="0"/>
              </a:rPr>
              <a:t>trang</a:t>
            </a:r>
            <a:r>
              <a:rPr lang="en-US" sz="2000" dirty="0">
                <a:latin typeface="VNI-Aptima" pitchFamily="2" charset="0"/>
              </a:rPr>
              <a:t> Web.</a:t>
            </a:r>
          </a:p>
          <a:p>
            <a:pPr algn="just">
              <a:buFont typeface="Wingdings" pitchFamily="2" charset="2"/>
              <a:buNone/>
            </a:pPr>
            <a:r>
              <a:rPr lang="en-US" sz="2000" b="1" dirty="0">
                <a:solidFill>
                  <a:srgbClr val="FF0000"/>
                </a:solidFill>
              </a:rPr>
              <a:t>	/</a:t>
            </a:r>
            <a:r>
              <a:rPr lang="en-US" sz="2000" b="1" dirty="0" err="1">
                <a:solidFill>
                  <a:srgbClr val="FF0000"/>
                </a:solidFill>
              </a:rPr>
              <a:t>var</a:t>
            </a:r>
            <a:r>
              <a:rPr lang="en-US" sz="2000" b="1" dirty="0">
                <a:solidFill>
                  <a:srgbClr val="FF0000"/>
                </a:solidFill>
              </a:rPr>
              <a:t>/www/</a:t>
            </a:r>
            <a:r>
              <a:rPr lang="en-US" sz="2000" b="1" dirty="0" err="1">
                <a:solidFill>
                  <a:srgbClr val="FF0000"/>
                </a:solidFill>
              </a:rPr>
              <a:t>cgi</a:t>
            </a:r>
            <a:r>
              <a:rPr lang="en-US" sz="2000" b="1" dirty="0">
                <a:solidFill>
                  <a:srgbClr val="FF0000"/>
                </a:solidFill>
              </a:rPr>
              <a:t>-bin</a:t>
            </a:r>
            <a:r>
              <a:rPr lang="en-US" sz="2000" dirty="0">
                <a:latin typeface="VNI-Aptima" pitchFamily="2" charset="0"/>
              </a:rPr>
              <a:t>: </a:t>
            </a:r>
            <a:r>
              <a:rPr lang="en-US" sz="2000" dirty="0" err="1">
                <a:latin typeface="VNI-Aptima" pitchFamily="2" charset="0"/>
              </a:rPr>
              <a:t>chöùa</a:t>
            </a:r>
            <a:r>
              <a:rPr lang="en-US" sz="2000" dirty="0">
                <a:latin typeface="VNI-Aptima" pitchFamily="2" charset="0"/>
              </a:rPr>
              <a:t> </a:t>
            </a:r>
            <a:r>
              <a:rPr lang="en-US" sz="2000" dirty="0" err="1">
                <a:latin typeface="VNI-Aptima" pitchFamily="2" charset="0"/>
              </a:rPr>
              <a:t>caùc</a:t>
            </a:r>
            <a:r>
              <a:rPr lang="en-US" sz="2000" dirty="0">
                <a:latin typeface="VNI-Aptima" pitchFamily="2" charset="0"/>
              </a:rPr>
              <a:t> script </a:t>
            </a:r>
            <a:r>
              <a:rPr lang="en-US" sz="2000" dirty="0" err="1">
                <a:latin typeface="VNI-Aptima" pitchFamily="2" charset="0"/>
              </a:rPr>
              <a:t>söû</a:t>
            </a:r>
            <a:r>
              <a:rPr lang="en-US" sz="2000" dirty="0">
                <a:latin typeface="VNI-Aptima" pitchFamily="2" charset="0"/>
              </a:rPr>
              <a:t> </a:t>
            </a:r>
            <a:r>
              <a:rPr lang="en-US" sz="2000" dirty="0" err="1">
                <a:latin typeface="VNI-Aptima" pitchFamily="2" charset="0"/>
              </a:rPr>
              <a:t>duïng</a:t>
            </a:r>
            <a:r>
              <a:rPr lang="en-US" sz="2000" dirty="0">
                <a:latin typeface="VNI-Aptima" pitchFamily="2" charset="0"/>
              </a:rPr>
              <a:t> </a:t>
            </a:r>
            <a:r>
              <a:rPr lang="en-US" sz="2000" dirty="0" err="1">
                <a:latin typeface="VNI-Aptima" pitchFamily="2" charset="0"/>
              </a:rPr>
              <a:t>cho</a:t>
            </a:r>
            <a:r>
              <a:rPr lang="en-US" sz="2000" dirty="0">
                <a:latin typeface="VNI-Aptima" pitchFamily="2" charset="0"/>
              </a:rPr>
              <a:t> </a:t>
            </a:r>
            <a:r>
              <a:rPr lang="en-US" sz="2000" dirty="0" err="1">
                <a:latin typeface="VNI-Aptima" pitchFamily="2" charset="0"/>
              </a:rPr>
              <a:t>trang</a:t>
            </a:r>
            <a:r>
              <a:rPr lang="en-US" sz="2000" dirty="0">
                <a:latin typeface="VNI-Aptima" pitchFamily="2" charset="0"/>
              </a:rPr>
              <a:t> Web.</a:t>
            </a:r>
          </a:p>
          <a:p>
            <a:pPr>
              <a:buFont typeface="Wingdings" pitchFamily="2" charset="2"/>
              <a:buNone/>
            </a:pPr>
            <a:r>
              <a:rPr lang="vi-VN" sz="2800" u="sng" dirty="0">
                <a:latin typeface="VNI-Aptima" pitchFamily="2" charset="0"/>
              </a:rPr>
              <a:t>Khởi động Apache</a:t>
            </a:r>
            <a:r>
              <a:rPr lang="vi-VN" sz="2800" dirty="0"/>
              <a:t> :</a:t>
            </a:r>
          </a:p>
          <a:p>
            <a:pPr>
              <a:buFont typeface="Wingdings" pitchFamily="2" charset="2"/>
              <a:buNone/>
            </a:pPr>
            <a:r>
              <a:rPr lang="en-US" sz="2000" b="1" dirty="0">
                <a:solidFill>
                  <a:srgbClr val="FF0000"/>
                </a:solidFill>
              </a:rPr>
              <a:t>	#/etc/</a:t>
            </a:r>
            <a:r>
              <a:rPr lang="en-US" sz="2000" b="1" dirty="0" err="1">
                <a:solidFill>
                  <a:srgbClr val="FF0000"/>
                </a:solidFill>
              </a:rPr>
              <a:t>init.d</a:t>
            </a:r>
            <a:r>
              <a:rPr lang="en-US" sz="2000" b="1" dirty="0">
                <a:solidFill>
                  <a:srgbClr val="FF0000"/>
                </a:solidFill>
              </a:rPr>
              <a:t>/</a:t>
            </a:r>
            <a:r>
              <a:rPr lang="en-US" sz="2000" b="1" dirty="0" err="1">
                <a:solidFill>
                  <a:srgbClr val="FF0000"/>
                </a:solidFill>
              </a:rPr>
              <a:t>httpd</a:t>
            </a:r>
            <a:r>
              <a:rPr lang="en-US" sz="2000" b="1" dirty="0">
                <a:solidFill>
                  <a:srgbClr val="FF0000"/>
                </a:solidFill>
              </a:rPr>
              <a:t>  stop</a:t>
            </a:r>
          </a:p>
          <a:p>
            <a:pPr>
              <a:buFont typeface="Wingdings" pitchFamily="2" charset="2"/>
              <a:buNone/>
            </a:pPr>
            <a:r>
              <a:rPr lang="en-US" sz="2000" b="1" dirty="0">
                <a:solidFill>
                  <a:srgbClr val="FF0000"/>
                </a:solidFill>
              </a:rPr>
              <a:t>	#/etc/</a:t>
            </a:r>
            <a:r>
              <a:rPr lang="en-US" sz="2000" b="1" dirty="0" err="1">
                <a:solidFill>
                  <a:srgbClr val="FF0000"/>
                </a:solidFill>
              </a:rPr>
              <a:t>init.d</a:t>
            </a:r>
            <a:r>
              <a:rPr lang="en-US" sz="2000" b="1" dirty="0">
                <a:solidFill>
                  <a:srgbClr val="FF0000"/>
                </a:solidFill>
              </a:rPr>
              <a:t>/</a:t>
            </a:r>
            <a:r>
              <a:rPr lang="en-US" sz="2000" b="1" dirty="0" err="1">
                <a:solidFill>
                  <a:srgbClr val="FF0000"/>
                </a:solidFill>
              </a:rPr>
              <a:t>httpd</a:t>
            </a:r>
            <a:r>
              <a:rPr lang="en-US" sz="2000" b="1" dirty="0">
                <a:solidFill>
                  <a:srgbClr val="FF0000"/>
                </a:solidFill>
              </a:rPr>
              <a:t>  start </a:t>
            </a:r>
          </a:p>
          <a:p>
            <a:pPr>
              <a:buFont typeface="Wingdings" pitchFamily="2" charset="2"/>
              <a:buNone/>
            </a:pPr>
            <a:r>
              <a:rPr lang="en-US" sz="2000" b="1" dirty="0">
                <a:solidFill>
                  <a:srgbClr val="FF0000"/>
                </a:solidFill>
              </a:rPr>
              <a:t>	#/etc/</a:t>
            </a:r>
            <a:r>
              <a:rPr lang="en-US" sz="2000" b="1" dirty="0" err="1">
                <a:solidFill>
                  <a:srgbClr val="FF0000"/>
                </a:solidFill>
              </a:rPr>
              <a:t>init.d</a:t>
            </a:r>
            <a:r>
              <a:rPr lang="en-US" sz="2000" b="1" dirty="0">
                <a:solidFill>
                  <a:srgbClr val="FF0000"/>
                </a:solidFill>
              </a:rPr>
              <a:t>/</a:t>
            </a:r>
            <a:r>
              <a:rPr lang="en-US" sz="2000" b="1" dirty="0" err="1">
                <a:solidFill>
                  <a:srgbClr val="FF0000"/>
                </a:solidFill>
              </a:rPr>
              <a:t>httpd</a:t>
            </a:r>
            <a:r>
              <a:rPr lang="en-US" sz="2000" b="1" dirty="0">
                <a:solidFill>
                  <a:srgbClr val="FF0000"/>
                </a:solidFill>
              </a:rPr>
              <a:t>  restart</a:t>
            </a:r>
            <a:endParaRPr lang="vi-VN" sz="20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Web Server</a:t>
            </a:r>
            <a:endParaRPr lang="en-US" dirty="0">
              <a:solidFill>
                <a:srgbClr val="0070C0"/>
              </a:solidFill>
            </a:endParaRPr>
          </a:p>
        </p:txBody>
      </p:sp>
      <p:sp>
        <p:nvSpPr>
          <p:cNvPr id="3" name="Content Placeholder 2"/>
          <p:cNvSpPr>
            <a:spLocks noGrp="1"/>
          </p:cNvSpPr>
          <p:nvPr>
            <p:ph sz="quarter" idx="1"/>
          </p:nvPr>
        </p:nvSpPr>
        <p:spPr/>
        <p:txBody>
          <a:bodyPr>
            <a:normAutofit lnSpcReduction="10000"/>
          </a:bodyPr>
          <a:lstStyle/>
          <a:p>
            <a:pPr algn="just"/>
            <a:r>
              <a:rPr lang="en-US" dirty="0" smtClean="0">
                <a:latin typeface="Times New Roman" pitchFamily="18" charset="0"/>
                <a:cs typeface="Times New Roman" pitchFamily="18" charset="0"/>
              </a:rPr>
              <a:t>Web Server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Web):</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Web, </a:t>
            </a:r>
            <a:r>
              <a:rPr lang="en-US" dirty="0" err="1" smtClean="0">
                <a:latin typeface="Times New Roman" pitchFamily="18" charset="0"/>
                <a:cs typeface="Times New Roman" pitchFamily="18" charset="0"/>
              </a:rPr>
              <a:t>đôi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Web Server.</a:t>
            </a:r>
          </a:p>
          <a:p>
            <a:pPr lvl="1"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Web Server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phép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Internet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Hyper Text </a:t>
            </a:r>
            <a:r>
              <a:rPr lang="en-US" dirty="0" err="1" smtClean="0">
                <a:latin typeface="Times New Roman" pitchFamily="18" charset="0"/>
                <a:cs typeface="Times New Roman" pitchFamily="18" charset="0"/>
              </a:rPr>
              <a:t>Makup</a:t>
            </a:r>
            <a:r>
              <a:rPr lang="en-US" dirty="0" smtClean="0">
                <a:latin typeface="Times New Roman" pitchFamily="18" charset="0"/>
                <a:cs typeface="Times New Roman" pitchFamily="18" charset="0"/>
              </a:rPr>
              <a:t> Language (HTML).</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Web Server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duyệt</a:t>
            </a:r>
            <a:r>
              <a:rPr lang="en-US" dirty="0" smtClean="0">
                <a:latin typeface="Times New Roman" pitchFamily="18" charset="0"/>
                <a:cs typeface="Times New Roman" pitchFamily="18" charset="0"/>
              </a:rPr>
              <a:t>  (browser)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 HTML </a:t>
            </a:r>
            <a:r>
              <a:rPr lang="en-US" dirty="0" err="1" smtClean="0">
                <a:latin typeface="Times New Roman" pitchFamily="18" charset="0"/>
                <a:cs typeface="Times New Roman" pitchFamily="18" charset="0"/>
              </a:rPr>
              <a:t>tương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a:t>
            </a:r>
          </a:p>
          <a:p>
            <a:pPr algn="just"/>
            <a:endParaRPr lang="en-US" sz="2200"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935038" y="152400"/>
            <a:ext cx="7740650" cy="1081088"/>
          </a:xfrm>
        </p:spPr>
        <p:txBody>
          <a:bodyPr/>
          <a:lstStyle/>
          <a:p>
            <a:pPr marL="627063" indent="-627063" algn="l"/>
            <a:r>
              <a:rPr lang="en-US" sz="4000" b="0" dirty="0" err="1" smtClean="0">
                <a:solidFill>
                  <a:srgbClr val="0000FF"/>
                </a:solidFill>
              </a:rPr>
              <a:t>Cấu</a:t>
            </a:r>
            <a:r>
              <a:rPr lang="en-US" sz="4000" b="0" dirty="0" smtClean="0">
                <a:solidFill>
                  <a:srgbClr val="0000FF"/>
                </a:solidFill>
              </a:rPr>
              <a:t> </a:t>
            </a:r>
            <a:r>
              <a:rPr lang="en-US" sz="4000" b="0" dirty="0" err="1" smtClean="0">
                <a:solidFill>
                  <a:srgbClr val="0000FF"/>
                </a:solidFill>
              </a:rPr>
              <a:t>Hình</a:t>
            </a:r>
            <a:r>
              <a:rPr lang="en-US" sz="4000" b="0" dirty="0" smtClean="0">
                <a:solidFill>
                  <a:srgbClr val="0000FF"/>
                </a:solidFill>
              </a:rPr>
              <a:t> Apache</a:t>
            </a:r>
            <a:endParaRPr lang="vi-VN" sz="4000" b="0" dirty="0">
              <a:solidFill>
                <a:srgbClr val="0000FF"/>
              </a:solidFill>
            </a:endParaRPr>
          </a:p>
        </p:txBody>
      </p:sp>
      <p:sp>
        <p:nvSpPr>
          <p:cNvPr id="205827" name="Rectangle 3"/>
          <p:cNvSpPr>
            <a:spLocks noGrp="1" noChangeArrowheads="1"/>
          </p:cNvSpPr>
          <p:nvPr>
            <p:ph sz="quarter" idx="1"/>
          </p:nvPr>
        </p:nvSpPr>
        <p:spPr>
          <a:xfrm>
            <a:off x="323850" y="1592263"/>
            <a:ext cx="8439150" cy="4884737"/>
          </a:xfrm>
        </p:spPr>
        <p:txBody>
          <a:bodyPr/>
          <a:lstStyle/>
          <a:p>
            <a:pPr marL="0" indent="0">
              <a:lnSpc>
                <a:spcPct val="90000"/>
              </a:lnSpc>
              <a:buClr>
                <a:schemeClr val="tx1"/>
              </a:buClr>
              <a:buFont typeface="Wingdings" pitchFamily="2" charset="2"/>
              <a:buNone/>
            </a:pPr>
            <a:r>
              <a:rPr lang="en-US" sz="2400" dirty="0" err="1">
                <a:latin typeface="VNI-Aptima" pitchFamily="2" charset="0"/>
              </a:rPr>
              <a:t>Caùc</a:t>
            </a:r>
            <a:r>
              <a:rPr lang="en-US" sz="2400" dirty="0">
                <a:latin typeface="VNI-Aptima" pitchFamily="2" charset="0"/>
              </a:rPr>
              <a:t> </a:t>
            </a:r>
            <a:r>
              <a:rPr lang="en-US" sz="2400" dirty="0" err="1">
                <a:latin typeface="VNI-Aptima" pitchFamily="2" charset="0"/>
              </a:rPr>
              <a:t>thoâng</a:t>
            </a:r>
            <a:r>
              <a:rPr lang="en-US" sz="2400" dirty="0">
                <a:latin typeface="VNI-Aptima" pitchFamily="2" charset="0"/>
              </a:rPr>
              <a:t> </a:t>
            </a:r>
            <a:r>
              <a:rPr lang="en-US" sz="2400" dirty="0" err="1">
                <a:latin typeface="VNI-Aptima" pitchFamily="2" charset="0"/>
              </a:rPr>
              <a:t>soá</a:t>
            </a:r>
            <a:r>
              <a:rPr lang="en-US" sz="2400" dirty="0">
                <a:latin typeface="VNI-Aptima" pitchFamily="2" charset="0"/>
              </a:rPr>
              <a:t> </a:t>
            </a:r>
            <a:r>
              <a:rPr lang="en-US" sz="2400" dirty="0" err="1">
                <a:latin typeface="VNI-Aptima" pitchFamily="2" charset="0"/>
              </a:rPr>
              <a:t>caáu</a:t>
            </a:r>
            <a:r>
              <a:rPr lang="en-US" sz="2400" dirty="0">
                <a:latin typeface="VNI-Aptima" pitchFamily="2" charset="0"/>
              </a:rPr>
              <a:t> </a:t>
            </a:r>
            <a:r>
              <a:rPr lang="en-US" sz="2400" dirty="0" err="1">
                <a:latin typeface="VNI-Aptima" pitchFamily="2" charset="0"/>
              </a:rPr>
              <a:t>hình</a:t>
            </a:r>
            <a:r>
              <a:rPr lang="en-US" sz="2400" dirty="0">
                <a:latin typeface="VNI-Aptima" pitchFamily="2" charset="0"/>
              </a:rPr>
              <a:t> </a:t>
            </a:r>
            <a:r>
              <a:rPr lang="en-US" sz="2400" dirty="0" err="1">
                <a:latin typeface="VNI-Aptima" pitchFamily="2" charset="0"/>
              </a:rPr>
              <a:t>cô</a:t>
            </a:r>
            <a:r>
              <a:rPr lang="en-US" sz="2400" dirty="0">
                <a:latin typeface="VNI-Aptima" pitchFamily="2" charset="0"/>
              </a:rPr>
              <a:t> </a:t>
            </a:r>
            <a:r>
              <a:rPr lang="en-US" sz="2400" dirty="0" err="1">
                <a:latin typeface="VNI-Aptima" pitchFamily="2" charset="0"/>
              </a:rPr>
              <a:t>baûn</a:t>
            </a:r>
            <a:r>
              <a:rPr lang="en-US" sz="2400" dirty="0">
                <a:latin typeface="VNI-Aptima" pitchFamily="2" charset="0"/>
              </a:rPr>
              <a:t> </a:t>
            </a:r>
            <a:r>
              <a:rPr lang="en-US" sz="2400" dirty="0" err="1">
                <a:latin typeface="VNI-Aptima" pitchFamily="2" charset="0"/>
              </a:rPr>
              <a:t>trong</a:t>
            </a:r>
            <a:r>
              <a:rPr lang="en-US" sz="2400" dirty="0">
                <a:latin typeface="VNI-Aptima" pitchFamily="2" charset="0"/>
              </a:rPr>
              <a:t> </a:t>
            </a:r>
            <a:r>
              <a:rPr lang="en-US" sz="2400" dirty="0" err="1">
                <a:latin typeface="VNI-Aptima" pitchFamily="2" charset="0"/>
              </a:rPr>
              <a:t>taäp</a:t>
            </a:r>
            <a:r>
              <a:rPr lang="en-US" sz="2400" dirty="0">
                <a:latin typeface="VNI-Aptima" pitchFamily="2" charset="0"/>
              </a:rPr>
              <a:t> tin </a:t>
            </a:r>
            <a:r>
              <a:rPr lang="en-US" sz="2400" dirty="0">
                <a:solidFill>
                  <a:srgbClr val="FF0000"/>
                </a:solidFill>
                <a:latin typeface="VNI-Aptima" pitchFamily="2" charset="0"/>
              </a:rPr>
              <a:t>/etc/</a:t>
            </a:r>
            <a:r>
              <a:rPr lang="en-US" sz="2400" dirty="0" err="1">
                <a:solidFill>
                  <a:srgbClr val="FF0000"/>
                </a:solidFill>
                <a:latin typeface="VNI-Aptima" pitchFamily="2" charset="0"/>
              </a:rPr>
              <a:t>httpd</a:t>
            </a:r>
            <a:r>
              <a:rPr lang="en-US" sz="2400" dirty="0">
                <a:solidFill>
                  <a:srgbClr val="FF0000"/>
                </a:solidFill>
                <a:latin typeface="VNI-Aptima" pitchFamily="2" charset="0"/>
              </a:rPr>
              <a:t>/conf/</a:t>
            </a:r>
            <a:r>
              <a:rPr lang="en-US" sz="2400" dirty="0" err="1">
                <a:solidFill>
                  <a:srgbClr val="FF0000"/>
                </a:solidFill>
                <a:latin typeface="VNI-Aptima" pitchFamily="2" charset="0"/>
              </a:rPr>
              <a:t>httpd.conf</a:t>
            </a:r>
            <a:r>
              <a:rPr lang="en-US" sz="2400" dirty="0">
                <a:solidFill>
                  <a:srgbClr val="FF0066"/>
                </a:solidFill>
                <a:latin typeface="VNI-Aptima" pitchFamily="2" charset="0"/>
              </a:rPr>
              <a:t> </a:t>
            </a:r>
            <a:r>
              <a:rPr lang="en-US" sz="2400" dirty="0" err="1">
                <a:latin typeface="VNI-Aptima" pitchFamily="2" charset="0"/>
              </a:rPr>
              <a:t>nhö</a:t>
            </a:r>
            <a:r>
              <a:rPr lang="en-US" sz="2400" dirty="0">
                <a:latin typeface="VNI-Aptima" pitchFamily="2" charset="0"/>
              </a:rPr>
              <a:t> </a:t>
            </a:r>
            <a:r>
              <a:rPr lang="en-US" sz="2400" dirty="0" err="1">
                <a:latin typeface="VNI-Aptima" pitchFamily="2" charset="0"/>
              </a:rPr>
              <a:t>sau</a:t>
            </a:r>
            <a:r>
              <a:rPr lang="en-US" sz="2400" dirty="0">
                <a:latin typeface="VNI-Aptima" pitchFamily="2" charset="0"/>
              </a:rPr>
              <a:t>:</a:t>
            </a:r>
          </a:p>
          <a:p>
            <a:pPr marL="0" indent="0">
              <a:lnSpc>
                <a:spcPct val="90000"/>
              </a:lnSpc>
              <a:buClr>
                <a:schemeClr val="tx1"/>
              </a:buClr>
              <a:buFont typeface="Wingdings" pitchFamily="2" charset="2"/>
              <a:buNone/>
            </a:pPr>
            <a:r>
              <a:rPr lang="en-US" sz="2400" b="1" dirty="0">
                <a:effectLst>
                  <a:outerShdw blurRad="38100" dist="38100" dir="2700000" algn="tl">
                    <a:srgbClr val="FFFFFF"/>
                  </a:outerShdw>
                </a:effectLst>
                <a:latin typeface="VNI-Aptima" pitchFamily="2" charset="0"/>
              </a:rPr>
              <a:t>a) </a:t>
            </a:r>
            <a:r>
              <a:rPr lang="en-US" sz="2400" b="1" u="sng" dirty="0" err="1">
                <a:latin typeface="VNI-Aptima" pitchFamily="2" charset="0"/>
              </a:rPr>
              <a:t>Ñònh</a:t>
            </a:r>
            <a:r>
              <a:rPr lang="en-US" sz="2400" b="1" u="sng" dirty="0">
                <a:latin typeface="VNI-Aptima" pitchFamily="2" charset="0"/>
              </a:rPr>
              <a:t> </a:t>
            </a:r>
            <a:r>
              <a:rPr lang="en-US" sz="2400" b="1" u="sng" dirty="0" err="1">
                <a:latin typeface="VNI-Aptima" pitchFamily="2" charset="0"/>
              </a:rPr>
              <a:t>nghóa</a:t>
            </a:r>
            <a:r>
              <a:rPr lang="en-US" sz="2400" b="1" u="sng" dirty="0">
                <a:latin typeface="VNI-Aptima" pitchFamily="2" charset="0"/>
              </a:rPr>
              <a:t> Server</a:t>
            </a:r>
            <a:r>
              <a:rPr lang="en-US" sz="2400" b="1" dirty="0">
                <a:effectLst>
                  <a:outerShdw blurRad="38100" dist="38100" dir="2700000" algn="tl">
                    <a:srgbClr val="FFFFFF"/>
                  </a:outerShdw>
                </a:effectLst>
                <a:latin typeface="VNI-Aptima" pitchFamily="2" charset="0"/>
              </a:rPr>
              <a:t>.</a:t>
            </a:r>
          </a:p>
          <a:p>
            <a:pPr lvl="1">
              <a:buClr>
                <a:schemeClr val="tx1"/>
              </a:buClr>
              <a:buFont typeface="Wingdings" pitchFamily="2" charset="2"/>
              <a:buChar char=""/>
            </a:pPr>
            <a:r>
              <a:rPr lang="en-US" sz="2400" dirty="0" err="1">
                <a:solidFill>
                  <a:srgbClr val="FF0000"/>
                </a:solidFill>
                <a:latin typeface="VNI-Aptima" pitchFamily="2" charset="0"/>
              </a:rPr>
              <a:t>ServerName</a:t>
            </a:r>
            <a:r>
              <a:rPr lang="en-US" sz="2400" dirty="0">
                <a:solidFill>
                  <a:srgbClr val="FF0000"/>
                </a:solidFill>
                <a:latin typeface="VNI-Aptima" pitchFamily="2" charset="0"/>
              </a:rPr>
              <a:t>  &lt;hostname&gt;</a:t>
            </a:r>
          </a:p>
          <a:p>
            <a:pPr lvl="1">
              <a:buClr>
                <a:schemeClr val="tx1"/>
              </a:buClr>
              <a:buFontTx/>
              <a:buNone/>
            </a:pPr>
            <a:r>
              <a:rPr lang="en-US" sz="2000" dirty="0">
                <a:latin typeface="VNI-Aptima" pitchFamily="2" charset="0"/>
              </a:rPr>
              <a:t>	</a:t>
            </a:r>
            <a:r>
              <a:rPr lang="en-US" sz="2000" u="sng" dirty="0" err="1">
                <a:latin typeface="VNI-Aptima" pitchFamily="2" charset="0"/>
              </a:rPr>
              <a:t>Ví</a:t>
            </a:r>
            <a:r>
              <a:rPr lang="en-US" sz="2000" u="sng" dirty="0">
                <a:latin typeface="VNI-Aptima" pitchFamily="2" charset="0"/>
              </a:rPr>
              <a:t> </a:t>
            </a:r>
            <a:r>
              <a:rPr lang="en-US" sz="2000" u="sng" dirty="0" err="1">
                <a:latin typeface="VNI-Aptima" pitchFamily="2" charset="0"/>
              </a:rPr>
              <a:t>Dụ</a:t>
            </a:r>
            <a:r>
              <a:rPr lang="en-US" sz="2000" dirty="0">
                <a:latin typeface="VNI-Aptima" pitchFamily="2" charset="0"/>
              </a:rPr>
              <a:t>:</a:t>
            </a:r>
            <a:r>
              <a:rPr lang="en-US" sz="2000" dirty="0">
                <a:solidFill>
                  <a:srgbClr val="0033CC"/>
                </a:solidFill>
                <a:latin typeface="VNI-Aptima" pitchFamily="2" charset="0"/>
              </a:rPr>
              <a:t> </a:t>
            </a:r>
            <a:r>
              <a:rPr lang="en-US" sz="2000" dirty="0" err="1">
                <a:latin typeface="VNI-Aptima" pitchFamily="2" charset="0"/>
              </a:rPr>
              <a:t>ServerName</a:t>
            </a:r>
            <a:r>
              <a:rPr lang="en-US" sz="2000" dirty="0">
                <a:latin typeface="VNI-Aptima" pitchFamily="2" charset="0"/>
              </a:rPr>
              <a:t>  www.soft.com </a:t>
            </a:r>
          </a:p>
          <a:p>
            <a:pPr lvl="1">
              <a:buClr>
                <a:schemeClr val="tx1"/>
              </a:buClr>
              <a:buFont typeface="Wingdings" pitchFamily="2" charset="2"/>
              <a:buChar char=""/>
            </a:pPr>
            <a:r>
              <a:rPr lang="en-US" sz="2400" dirty="0" err="1">
                <a:solidFill>
                  <a:srgbClr val="FF0000"/>
                </a:solidFill>
                <a:latin typeface="VNI-Aptima" pitchFamily="2" charset="0"/>
              </a:rPr>
              <a:t>ServerAdmin</a:t>
            </a:r>
            <a:r>
              <a:rPr lang="en-US" sz="2400" dirty="0">
                <a:solidFill>
                  <a:srgbClr val="FF0000"/>
                </a:solidFill>
                <a:latin typeface="VNI-Aptima" pitchFamily="2" charset="0"/>
              </a:rPr>
              <a:t>  &lt;Email address of Admin&gt;</a:t>
            </a:r>
            <a:r>
              <a:rPr lang="en-US" sz="2400" dirty="0">
                <a:latin typeface="VNI-Aptima" pitchFamily="2" charset="0"/>
              </a:rPr>
              <a:t> </a:t>
            </a:r>
          </a:p>
          <a:p>
            <a:pPr lvl="1">
              <a:buClr>
                <a:schemeClr val="tx1"/>
              </a:buClr>
              <a:buFontTx/>
              <a:buNone/>
            </a:pPr>
            <a:r>
              <a:rPr lang="en-US" sz="2000" dirty="0">
                <a:latin typeface="VNI-Aptima" pitchFamily="2" charset="0"/>
              </a:rPr>
              <a:t>	</a:t>
            </a:r>
            <a:r>
              <a:rPr lang="en-US" sz="2000" u="sng" dirty="0" err="1">
                <a:latin typeface="VNI-Aptima" pitchFamily="2" charset="0"/>
              </a:rPr>
              <a:t>Ví</a:t>
            </a:r>
            <a:r>
              <a:rPr lang="en-US" sz="2000" u="sng" dirty="0">
                <a:latin typeface="VNI-Aptima" pitchFamily="2" charset="0"/>
              </a:rPr>
              <a:t> </a:t>
            </a:r>
            <a:r>
              <a:rPr lang="en-US" sz="2000" u="sng" dirty="0" err="1">
                <a:latin typeface="VNI-Aptima" pitchFamily="2" charset="0"/>
              </a:rPr>
              <a:t>Dụ</a:t>
            </a:r>
            <a:r>
              <a:rPr lang="en-US" sz="2000" dirty="0">
                <a:latin typeface="VNI-Aptima" pitchFamily="2" charset="0"/>
              </a:rPr>
              <a:t>:</a:t>
            </a:r>
            <a:r>
              <a:rPr lang="en-US" sz="2000" dirty="0">
                <a:solidFill>
                  <a:srgbClr val="0033CC"/>
                </a:solidFill>
                <a:latin typeface="VNI-Aptima" pitchFamily="2" charset="0"/>
              </a:rPr>
              <a:t> </a:t>
            </a:r>
            <a:r>
              <a:rPr lang="en-US" sz="2000" dirty="0" err="1">
                <a:latin typeface="VNI-Aptima" pitchFamily="2" charset="0"/>
              </a:rPr>
              <a:t>ServerAdmin</a:t>
            </a:r>
            <a:r>
              <a:rPr lang="en-US" sz="2000" dirty="0">
                <a:latin typeface="VNI-Aptima" pitchFamily="2" charset="0"/>
              </a:rPr>
              <a:t>  root@soft.com </a:t>
            </a:r>
          </a:p>
          <a:p>
            <a:pPr lvl="1">
              <a:buClr>
                <a:schemeClr val="tx1"/>
              </a:buClr>
              <a:buFont typeface="Wingdings" pitchFamily="2" charset="2"/>
              <a:buChar char=""/>
            </a:pPr>
            <a:r>
              <a:rPr lang="en-US" sz="2400" dirty="0" err="1">
                <a:solidFill>
                  <a:srgbClr val="FF0000"/>
                </a:solidFill>
                <a:latin typeface="VNI-Aptima" pitchFamily="2" charset="0"/>
              </a:rPr>
              <a:t>ServerType</a:t>
            </a:r>
            <a:r>
              <a:rPr lang="en-US" sz="2400" dirty="0">
                <a:solidFill>
                  <a:srgbClr val="FF0000"/>
                </a:solidFill>
                <a:latin typeface="VNI-Aptima" pitchFamily="2" charset="0"/>
              </a:rPr>
              <a:t>  &lt;</a:t>
            </a:r>
            <a:r>
              <a:rPr lang="en-US" sz="2400" dirty="0" err="1">
                <a:solidFill>
                  <a:srgbClr val="FF0000"/>
                </a:solidFill>
                <a:latin typeface="VNI-Aptima" pitchFamily="2" charset="0"/>
              </a:rPr>
              <a:t>inetd</a:t>
            </a:r>
            <a:r>
              <a:rPr lang="en-US" sz="2400" dirty="0">
                <a:solidFill>
                  <a:srgbClr val="FF0000"/>
                </a:solidFill>
                <a:latin typeface="VNI-Aptima" pitchFamily="2" charset="0"/>
              </a:rPr>
              <a:t>/standalone&gt;</a:t>
            </a:r>
          </a:p>
          <a:p>
            <a:pPr lvl="1">
              <a:buClr>
                <a:schemeClr val="tx1"/>
              </a:buClr>
              <a:buFontTx/>
              <a:buNone/>
            </a:pPr>
            <a:r>
              <a:rPr lang="en-US" sz="2000" dirty="0">
                <a:latin typeface="VNI-Aptima" pitchFamily="2" charset="0"/>
              </a:rPr>
              <a:t>Qui </a:t>
            </a:r>
            <a:r>
              <a:rPr lang="en-US" sz="2000" dirty="0" err="1">
                <a:latin typeface="VNI-Aptima" pitchFamily="2" charset="0"/>
              </a:rPr>
              <a:t>ñònh</a:t>
            </a:r>
            <a:r>
              <a:rPr lang="en-US" sz="2000" dirty="0">
                <a:latin typeface="VNI-Aptima" pitchFamily="2" charset="0"/>
              </a:rPr>
              <a:t> </a:t>
            </a:r>
            <a:r>
              <a:rPr lang="en-US" sz="2000" dirty="0" err="1">
                <a:latin typeface="VNI-Aptima" pitchFamily="2" charset="0"/>
              </a:rPr>
              <a:t>caùch</a:t>
            </a:r>
            <a:r>
              <a:rPr lang="en-US" sz="2000" dirty="0">
                <a:latin typeface="VNI-Aptima" pitchFamily="2" charset="0"/>
              </a:rPr>
              <a:t> </a:t>
            </a:r>
            <a:r>
              <a:rPr lang="en-US" sz="2000" dirty="0" err="1">
                <a:latin typeface="VNI-Aptima" pitchFamily="2" charset="0"/>
              </a:rPr>
              <a:t>naïp</a:t>
            </a:r>
            <a:r>
              <a:rPr lang="en-US" sz="2000" dirty="0">
                <a:latin typeface="VNI-Aptima" pitchFamily="2" charset="0"/>
              </a:rPr>
              <a:t> </a:t>
            </a:r>
            <a:r>
              <a:rPr lang="en-US" sz="2000" dirty="0" err="1">
                <a:latin typeface="VNI-Aptima" pitchFamily="2" charset="0"/>
              </a:rPr>
              <a:t>chöông</a:t>
            </a:r>
            <a:r>
              <a:rPr lang="en-US" sz="2000" dirty="0">
                <a:latin typeface="VNI-Aptima" pitchFamily="2" charset="0"/>
              </a:rPr>
              <a:t> </a:t>
            </a:r>
            <a:r>
              <a:rPr lang="en-US" sz="2000" dirty="0" err="1">
                <a:latin typeface="VNI-Aptima" pitchFamily="2" charset="0"/>
              </a:rPr>
              <a:t>trình</a:t>
            </a:r>
            <a:r>
              <a:rPr lang="en-US" sz="2000" dirty="0">
                <a:latin typeface="VNI-Aptima" pitchFamily="2" charset="0"/>
              </a:rPr>
              <a:t>, </a:t>
            </a:r>
            <a:r>
              <a:rPr lang="en-US" sz="2000" dirty="0" err="1">
                <a:latin typeface="VNI-Aptima" pitchFamily="2" charset="0"/>
              </a:rPr>
              <a:t>coù</a:t>
            </a:r>
            <a:r>
              <a:rPr lang="en-US" sz="2000" dirty="0">
                <a:latin typeface="VNI-Aptima" pitchFamily="2" charset="0"/>
              </a:rPr>
              <a:t> </a:t>
            </a:r>
            <a:r>
              <a:rPr lang="en-US" sz="2000" dirty="0" err="1">
                <a:latin typeface="VNI-Aptima" pitchFamily="2" charset="0"/>
              </a:rPr>
              <a:t>hai</a:t>
            </a:r>
            <a:r>
              <a:rPr lang="en-US" sz="2000" dirty="0">
                <a:latin typeface="VNI-Aptima" pitchFamily="2" charset="0"/>
              </a:rPr>
              <a:t> </a:t>
            </a:r>
            <a:r>
              <a:rPr lang="en-US" sz="2000" dirty="0" err="1">
                <a:latin typeface="VNI-Aptima" pitchFamily="2" charset="0"/>
              </a:rPr>
              <a:t>caùch</a:t>
            </a:r>
            <a:r>
              <a:rPr lang="en-US" sz="2000" dirty="0">
                <a:latin typeface="VNI-Aptima" pitchFamily="2" charset="0"/>
              </a:rPr>
              <a:t>:</a:t>
            </a:r>
          </a:p>
          <a:p>
            <a:pPr lvl="1">
              <a:buClr>
                <a:schemeClr val="tx1"/>
              </a:buClr>
            </a:pPr>
            <a:r>
              <a:rPr lang="en-US" sz="2000" dirty="0" err="1">
                <a:solidFill>
                  <a:srgbClr val="FF0000"/>
                </a:solidFill>
                <a:latin typeface="VNI-Aptima" pitchFamily="2" charset="0"/>
              </a:rPr>
              <a:t>inetd</a:t>
            </a:r>
            <a:r>
              <a:rPr lang="en-US" sz="2000" dirty="0">
                <a:solidFill>
                  <a:srgbClr val="FF0000"/>
                </a:solidFill>
                <a:latin typeface="VNI-Aptima" pitchFamily="2" charset="0"/>
              </a:rPr>
              <a:t> </a:t>
            </a:r>
            <a:r>
              <a:rPr lang="en-US" sz="2000" dirty="0">
                <a:latin typeface="VNI-Aptima" pitchFamily="2" charset="0"/>
              </a:rPr>
              <a:t>: </a:t>
            </a:r>
            <a:r>
              <a:rPr lang="en-US" sz="2000" dirty="0" err="1">
                <a:latin typeface="VNI-Aptima" pitchFamily="2" charset="0"/>
              </a:rPr>
              <a:t>chaïy</a:t>
            </a:r>
            <a:r>
              <a:rPr lang="en-US" sz="2000" dirty="0">
                <a:latin typeface="VNI-Aptima" pitchFamily="2" charset="0"/>
              </a:rPr>
              <a:t> </a:t>
            </a:r>
            <a:r>
              <a:rPr lang="en-US" sz="2000" dirty="0" err="1">
                <a:latin typeface="VNI-Aptima" pitchFamily="2" charset="0"/>
              </a:rPr>
              <a:t>töø</a:t>
            </a:r>
            <a:r>
              <a:rPr lang="en-US" sz="2000" dirty="0">
                <a:latin typeface="VNI-Aptima" pitchFamily="2" charset="0"/>
              </a:rPr>
              <a:t> </a:t>
            </a:r>
            <a:r>
              <a:rPr lang="en-US" sz="2000" dirty="0" err="1">
                <a:latin typeface="VNI-Aptima" pitchFamily="2" charset="0"/>
              </a:rPr>
              <a:t>heä</a:t>
            </a:r>
            <a:r>
              <a:rPr lang="en-US" sz="2000" dirty="0">
                <a:latin typeface="VNI-Aptima" pitchFamily="2" charset="0"/>
              </a:rPr>
              <a:t> </a:t>
            </a:r>
            <a:r>
              <a:rPr lang="en-US" sz="2000" dirty="0" err="1">
                <a:latin typeface="VNI-Aptima" pitchFamily="2" charset="0"/>
              </a:rPr>
              <a:t>thoáng</a:t>
            </a:r>
            <a:r>
              <a:rPr lang="en-US" sz="2000" dirty="0">
                <a:latin typeface="VNI-Aptima" pitchFamily="2" charset="0"/>
              </a:rPr>
              <a:t>.</a:t>
            </a:r>
          </a:p>
          <a:p>
            <a:pPr lvl="1">
              <a:buClr>
                <a:schemeClr val="tx1"/>
              </a:buClr>
            </a:pPr>
            <a:r>
              <a:rPr lang="en-US" sz="2000" dirty="0">
                <a:solidFill>
                  <a:srgbClr val="FF0000"/>
                </a:solidFill>
                <a:latin typeface="VNI-Aptima" pitchFamily="2" charset="0"/>
              </a:rPr>
              <a:t>standalone</a:t>
            </a:r>
            <a:r>
              <a:rPr lang="en-US" sz="2000" dirty="0">
                <a:solidFill>
                  <a:srgbClr val="0033CC"/>
                </a:solidFill>
                <a:latin typeface="VNI-Aptima" pitchFamily="2" charset="0"/>
              </a:rPr>
              <a:t> </a:t>
            </a:r>
            <a:r>
              <a:rPr lang="en-US" sz="2000" dirty="0">
                <a:latin typeface="VNI-Aptima" pitchFamily="2" charset="0"/>
              </a:rPr>
              <a:t>: </a:t>
            </a:r>
            <a:r>
              <a:rPr lang="en-US" sz="2000" dirty="0" err="1">
                <a:latin typeface="VNI-Aptima" pitchFamily="2" charset="0"/>
              </a:rPr>
              <a:t>chaïy</a:t>
            </a:r>
            <a:r>
              <a:rPr lang="en-US" sz="2000" dirty="0">
                <a:latin typeface="VNI-Aptima" pitchFamily="2" charset="0"/>
              </a:rPr>
              <a:t> </a:t>
            </a:r>
            <a:r>
              <a:rPr lang="en-US" sz="2000" dirty="0" err="1">
                <a:latin typeface="VNI-Aptima" pitchFamily="2" charset="0"/>
              </a:rPr>
              <a:t>töø</a:t>
            </a:r>
            <a:r>
              <a:rPr lang="en-US" sz="2000" dirty="0">
                <a:latin typeface="VNI-Aptima" pitchFamily="2" charset="0"/>
              </a:rPr>
              <a:t> </a:t>
            </a:r>
            <a:r>
              <a:rPr lang="en-US" sz="2000" dirty="0" err="1">
                <a:latin typeface="VNI-Aptima" pitchFamily="2" charset="0"/>
              </a:rPr>
              <a:t>caùc</a:t>
            </a:r>
            <a:r>
              <a:rPr lang="en-US" sz="2000" dirty="0">
                <a:latin typeface="VNI-Aptima" pitchFamily="2" charset="0"/>
              </a:rPr>
              <a:t> init level.</a:t>
            </a:r>
          </a:p>
          <a:p>
            <a:pPr lvl="1">
              <a:buClr>
                <a:schemeClr val="tx1"/>
              </a:buClr>
              <a:buFontTx/>
              <a:buNone/>
            </a:pPr>
            <a:r>
              <a:rPr lang="en-US" sz="2000" dirty="0">
                <a:latin typeface="VNI-Aptima" pitchFamily="2" charset="0"/>
              </a:rPr>
              <a:t>	</a:t>
            </a:r>
            <a:r>
              <a:rPr lang="en-US" sz="2000" u="sng" dirty="0" err="1">
                <a:latin typeface="VNI-Aptima" pitchFamily="2" charset="0"/>
              </a:rPr>
              <a:t>Ví</a:t>
            </a:r>
            <a:r>
              <a:rPr lang="en-US" sz="2000" u="sng" dirty="0">
                <a:latin typeface="VNI-Aptima" pitchFamily="2" charset="0"/>
              </a:rPr>
              <a:t> </a:t>
            </a:r>
            <a:r>
              <a:rPr lang="en-US" sz="2000" u="sng" dirty="0" err="1">
                <a:latin typeface="VNI-Aptima" pitchFamily="2" charset="0"/>
              </a:rPr>
              <a:t>Dụ</a:t>
            </a:r>
            <a:r>
              <a:rPr lang="en-US" sz="2000" dirty="0">
                <a:latin typeface="VNI-Aptima" pitchFamily="2" charset="0"/>
              </a:rPr>
              <a:t>: </a:t>
            </a:r>
            <a:r>
              <a:rPr lang="en-US" sz="2000" dirty="0" err="1">
                <a:latin typeface="VNI-Aptima" pitchFamily="2" charset="0"/>
              </a:rPr>
              <a:t>ServerType</a:t>
            </a:r>
            <a:r>
              <a:rPr lang="en-US" sz="2000" dirty="0">
                <a:latin typeface="VNI-Aptima" pitchFamily="2" charset="0"/>
              </a:rPr>
              <a:t>  standalone</a:t>
            </a:r>
          </a:p>
          <a:p>
            <a:pPr marL="0" indent="0">
              <a:lnSpc>
                <a:spcPct val="90000"/>
              </a:lnSpc>
              <a:buClr>
                <a:schemeClr val="tx1"/>
              </a:buClr>
            </a:pPr>
            <a:endParaRPr lang="vi-VN" sz="2000" dirty="0">
              <a:latin typeface="VNI-Aptima"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990600" y="152400"/>
            <a:ext cx="7772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06851" name="Rectangle 3"/>
          <p:cNvSpPr>
            <a:spLocks noGrp="1" noChangeArrowheads="1"/>
          </p:cNvSpPr>
          <p:nvPr>
            <p:ph sz="quarter" idx="1"/>
          </p:nvPr>
        </p:nvSpPr>
        <p:spPr>
          <a:xfrm>
            <a:off x="323850" y="1592263"/>
            <a:ext cx="8439150" cy="4884737"/>
          </a:xfrm>
        </p:spPr>
        <p:txBody>
          <a:bodyPr/>
          <a:lstStyle/>
          <a:p>
            <a:pPr>
              <a:buClr>
                <a:schemeClr val="tx1"/>
              </a:buClr>
              <a:buFont typeface="Wingdings" pitchFamily="2" charset="2"/>
              <a:buNone/>
            </a:pPr>
            <a:r>
              <a:rPr lang="en-US" sz="2800" b="1">
                <a:latin typeface="VNI-Aptima" pitchFamily="2" charset="0"/>
              </a:rPr>
              <a:t>b) </a:t>
            </a:r>
            <a:r>
              <a:rPr lang="en-US" sz="2800" b="1" u="sng">
                <a:latin typeface="VNI-Aptima" pitchFamily="2" charset="0"/>
              </a:rPr>
              <a:t>Vò trí thö muïc root</a:t>
            </a:r>
            <a:r>
              <a:rPr lang="en-US" sz="2800" b="1">
                <a:latin typeface="VNI-Aptima" pitchFamily="2" charset="0"/>
              </a:rPr>
              <a:t>.</a:t>
            </a:r>
          </a:p>
          <a:p>
            <a:pPr lvl="1">
              <a:buClr>
                <a:schemeClr val="tx1"/>
              </a:buClr>
              <a:buFont typeface="Wingdings" pitchFamily="2" charset="2"/>
              <a:buChar char=""/>
            </a:pPr>
            <a:r>
              <a:rPr lang="en-US" sz="2400">
                <a:solidFill>
                  <a:srgbClr val="FF0000"/>
                </a:solidFill>
                <a:latin typeface="VNI-Aptima" pitchFamily="2" charset="0"/>
              </a:rPr>
              <a:t>DocumentRoot</a:t>
            </a:r>
            <a:r>
              <a:rPr lang="en-US" sz="2400">
                <a:solidFill>
                  <a:srgbClr val="FF0000"/>
                </a:solidFill>
              </a:rPr>
              <a:t>  </a:t>
            </a:r>
            <a:r>
              <a:rPr lang="en-US" sz="2400">
                <a:solidFill>
                  <a:srgbClr val="FF0000"/>
                </a:solidFill>
                <a:latin typeface="VNI-Aptima" pitchFamily="2" charset="0"/>
              </a:rPr>
              <a:t>&lt;ñöôøng daãn thö muïc&gt;</a:t>
            </a:r>
          </a:p>
          <a:p>
            <a:pPr lvl="1">
              <a:buClr>
                <a:schemeClr val="tx1"/>
              </a:buClr>
              <a:buFontTx/>
              <a:buNone/>
            </a:pPr>
            <a:r>
              <a:rPr lang="en-US" sz="2400"/>
              <a:t>	</a:t>
            </a:r>
            <a:r>
              <a:rPr lang="en-US" sz="2000" u="sng"/>
              <a:t>Ví Dụ</a:t>
            </a:r>
            <a:r>
              <a:rPr lang="en-US" sz="2000"/>
              <a:t>: DocumentRoot   /usr/web</a:t>
            </a:r>
          </a:p>
          <a:p>
            <a:pPr lvl="1">
              <a:buClr>
                <a:schemeClr val="tx1"/>
              </a:buClr>
              <a:buFontTx/>
              <a:buNone/>
            </a:pPr>
            <a:r>
              <a:rPr lang="en-US" sz="2000">
                <a:latin typeface="VNI-Aptima" pitchFamily="2" charset="0"/>
              </a:rPr>
              <a:t>	Moät yeâu caàu http://www.soft.com/index.html seõ đưa vaøo trang Web /usr/web/index.html</a:t>
            </a:r>
            <a:endParaRPr lang="cy-GB" sz="2000">
              <a:latin typeface="VNI-Aptima" pitchFamily="2" charset="0"/>
            </a:endParaRPr>
          </a:p>
          <a:p>
            <a:pPr lvl="1">
              <a:buClr>
                <a:schemeClr val="tx1"/>
              </a:buClr>
              <a:buFont typeface="Wingdings" pitchFamily="2" charset="2"/>
              <a:buChar char=""/>
            </a:pPr>
            <a:r>
              <a:rPr lang="en-US" sz="2400">
                <a:solidFill>
                  <a:srgbClr val="FF0000"/>
                </a:solidFill>
                <a:latin typeface="VNI-Aptima" pitchFamily="2" charset="0"/>
              </a:rPr>
              <a:t>ServerRoot  &lt;vò trí thö muïc caøi ñaët apache&gt;</a:t>
            </a:r>
          </a:p>
          <a:p>
            <a:pPr lvl="1">
              <a:buClr>
                <a:schemeClr val="tx1"/>
              </a:buClr>
            </a:pPr>
            <a:r>
              <a:rPr lang="en-US" sz="2000" u="sng">
                <a:latin typeface="VNI-Aptima" pitchFamily="2" charset="0"/>
              </a:rPr>
              <a:t>Maëc ñònh</a:t>
            </a:r>
            <a:r>
              <a:rPr lang="en-US" sz="2000">
                <a:latin typeface="VNI-Aptima" pitchFamily="2" charset="0"/>
              </a:rPr>
              <a:t>: ServerRoot   /usr/local/apache</a:t>
            </a:r>
            <a:r>
              <a:rPr lang="cy-GB" sz="2000">
                <a:latin typeface="VNI-Aptima" pitchFamily="2" charset="0"/>
              </a:rPr>
              <a:t> </a:t>
            </a:r>
          </a:p>
          <a:p>
            <a:pPr lvl="1">
              <a:buClr>
                <a:schemeClr val="tx1"/>
              </a:buClr>
              <a:buFont typeface="Wingdings" pitchFamily="2" charset="2"/>
              <a:buChar char=""/>
            </a:pPr>
            <a:r>
              <a:rPr lang="en-US" sz="2400">
                <a:solidFill>
                  <a:srgbClr val="FF0000"/>
                </a:solidFill>
                <a:latin typeface="VNI-Aptima" pitchFamily="2" charset="0"/>
              </a:rPr>
              <a:t>ErrorLog  &lt;vò trí file log&gt;</a:t>
            </a:r>
          </a:p>
          <a:p>
            <a:pPr lvl="1">
              <a:buClr>
                <a:schemeClr val="tx1"/>
              </a:buClr>
            </a:pPr>
            <a:r>
              <a:rPr lang="en-US" sz="2000" u="sng">
                <a:latin typeface="VNI-Aptima" pitchFamily="2" charset="0"/>
              </a:rPr>
              <a:t>Ví Dụ</a:t>
            </a:r>
            <a:r>
              <a:rPr lang="en-US" sz="2000">
                <a:latin typeface="VNI-Aptima" pitchFamily="2" charset="0"/>
              </a:rPr>
              <a:t>: ErrorLog  /var/logs/httpd/error_log</a:t>
            </a:r>
          </a:p>
          <a:p>
            <a:pPr lvl="1">
              <a:buClr>
                <a:schemeClr val="tx1"/>
              </a:buClr>
              <a:buFont typeface="Wingdings" pitchFamily="2" charset="2"/>
              <a:buChar char=""/>
            </a:pPr>
            <a:r>
              <a:rPr lang="en-US" sz="2400">
                <a:solidFill>
                  <a:srgbClr val="FF0000"/>
                </a:solidFill>
                <a:latin typeface="VNI-Aptima" pitchFamily="2" charset="0"/>
              </a:rPr>
              <a:t>DirectoryIndex  &lt;danh saùch caùc trang web maëc ñònh&gt;</a:t>
            </a:r>
          </a:p>
          <a:p>
            <a:pPr lvl="1">
              <a:buClr>
                <a:schemeClr val="tx1"/>
              </a:buClr>
              <a:buFontTx/>
              <a:buNone/>
            </a:pPr>
            <a:r>
              <a:rPr lang="en-US" sz="2000">
                <a:latin typeface="VNI-Aptima" pitchFamily="2" charset="0"/>
              </a:rPr>
              <a:t>	</a:t>
            </a:r>
            <a:r>
              <a:rPr lang="en-US" sz="2000" u="sng">
                <a:latin typeface="VNI-Aptima" pitchFamily="2" charset="0"/>
              </a:rPr>
              <a:t>VD</a:t>
            </a:r>
            <a:r>
              <a:rPr lang="en-US" sz="2000">
                <a:latin typeface="VNI-Aptima" pitchFamily="2" charset="0"/>
              </a:rPr>
              <a:t>: DirectoryIndex index.html index.htm index.shtml index.php index.php4 index.php3 index.cgi</a:t>
            </a:r>
          </a:p>
          <a:p>
            <a:pPr>
              <a:buClr>
                <a:schemeClr val="tx1"/>
              </a:buClr>
            </a:pPr>
            <a:endParaRPr lang="vi-VN" sz="200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990600" y="152400"/>
            <a:ext cx="7772400" cy="1081088"/>
          </a:xfrm>
        </p:spPr>
        <p:txBody>
          <a:bodyPr>
            <a:normAutofit/>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08899" name="Rectangle 3"/>
          <p:cNvSpPr>
            <a:spLocks noGrp="1" noChangeArrowheads="1"/>
          </p:cNvSpPr>
          <p:nvPr>
            <p:ph sz="quarter" idx="1"/>
          </p:nvPr>
        </p:nvSpPr>
        <p:spPr>
          <a:xfrm>
            <a:off x="323850" y="1557338"/>
            <a:ext cx="8439150" cy="5300662"/>
          </a:xfrm>
        </p:spPr>
        <p:txBody>
          <a:bodyPr/>
          <a:lstStyle/>
          <a:p>
            <a:pPr>
              <a:lnSpc>
                <a:spcPct val="90000"/>
              </a:lnSpc>
              <a:buClr>
                <a:schemeClr val="tx1"/>
              </a:buClr>
              <a:buFont typeface="Wingdings" pitchFamily="2" charset="2"/>
              <a:buNone/>
            </a:pPr>
            <a:r>
              <a:rPr lang="en-US" sz="2800" b="1">
                <a:latin typeface="VNI-Aptima" pitchFamily="2" charset="0"/>
              </a:rPr>
              <a:t>c) </a:t>
            </a:r>
            <a:r>
              <a:rPr lang="en-US" sz="2800" b="1" u="sng">
                <a:latin typeface="VNI-Aptima" pitchFamily="2" charset="0"/>
              </a:rPr>
              <a:t>Caáu hình maïng</a:t>
            </a:r>
            <a:r>
              <a:rPr lang="en-US" sz="2800" b="1">
                <a:latin typeface="VNI-Aptima" pitchFamily="2" charset="0"/>
              </a:rPr>
              <a:t>.</a:t>
            </a:r>
          </a:p>
          <a:p>
            <a:pPr lvl="1">
              <a:lnSpc>
                <a:spcPct val="90000"/>
              </a:lnSpc>
              <a:buClr>
                <a:schemeClr val="tx1"/>
              </a:buClr>
            </a:pPr>
            <a:r>
              <a:rPr lang="en-US" sz="2400">
                <a:solidFill>
                  <a:srgbClr val="FF0000"/>
                </a:solidFill>
              </a:rPr>
              <a:t>MaxClients  &lt;number&gt;</a:t>
            </a:r>
          </a:p>
          <a:p>
            <a:pPr lvl="1">
              <a:lnSpc>
                <a:spcPct val="90000"/>
              </a:lnSpc>
              <a:buClr>
                <a:schemeClr val="tx1"/>
              </a:buClr>
              <a:buFontTx/>
              <a:buNone/>
            </a:pPr>
            <a:r>
              <a:rPr lang="en-US" sz="2000"/>
              <a:t>	</a:t>
            </a:r>
            <a:r>
              <a:rPr lang="en-US" sz="2000" u="sng"/>
              <a:t>Ví Dụ</a:t>
            </a:r>
            <a:r>
              <a:rPr lang="en-US" sz="2000"/>
              <a:t>: 	MaxClients  256</a:t>
            </a:r>
          </a:p>
          <a:p>
            <a:pPr lvl="1">
              <a:lnSpc>
                <a:spcPct val="90000"/>
              </a:lnSpc>
              <a:buClr>
                <a:schemeClr val="tx1"/>
              </a:buClr>
            </a:pPr>
            <a:r>
              <a:rPr lang="en-US" sz="2400">
                <a:solidFill>
                  <a:srgbClr val="FF0000"/>
                </a:solidFill>
              </a:rPr>
              <a:t>Listen  &lt;Port/IP&gt;</a:t>
            </a:r>
          </a:p>
          <a:p>
            <a:pPr lvl="1">
              <a:lnSpc>
                <a:spcPct val="90000"/>
              </a:lnSpc>
              <a:buClr>
                <a:schemeClr val="tx1"/>
              </a:buClr>
              <a:buFontTx/>
              <a:buNone/>
            </a:pPr>
            <a:r>
              <a:rPr lang="en-US" sz="2000"/>
              <a:t>	</a:t>
            </a:r>
            <a:r>
              <a:rPr lang="en-US" sz="2000" u="sng"/>
              <a:t>Ví Dụ</a:t>
            </a:r>
            <a:r>
              <a:rPr lang="en-US" sz="2000"/>
              <a:t>: 	Listen	 80	</a:t>
            </a:r>
          </a:p>
          <a:p>
            <a:pPr lvl="1">
              <a:lnSpc>
                <a:spcPct val="90000"/>
              </a:lnSpc>
              <a:buClr>
                <a:schemeClr val="tx1"/>
              </a:buClr>
            </a:pPr>
            <a:r>
              <a:rPr lang="en-US" sz="2400">
                <a:solidFill>
                  <a:srgbClr val="FF0000"/>
                </a:solidFill>
              </a:rPr>
              <a:t>Listen  &lt;IP:port&gt;</a:t>
            </a:r>
            <a:r>
              <a:rPr lang="cy-GB" sz="2400">
                <a:solidFill>
                  <a:srgbClr val="FF0000"/>
                </a:solidFill>
              </a:rPr>
              <a:t>  </a:t>
            </a:r>
          </a:p>
          <a:p>
            <a:pPr lvl="1">
              <a:lnSpc>
                <a:spcPct val="90000"/>
              </a:lnSpc>
              <a:buClr>
                <a:schemeClr val="tx1"/>
              </a:buClr>
              <a:buFontTx/>
              <a:buNone/>
            </a:pPr>
            <a:r>
              <a:rPr lang="en-US" sz="2000"/>
              <a:t>	</a:t>
            </a:r>
            <a:r>
              <a:rPr lang="en-US" sz="2000" u="sng"/>
              <a:t>Ví Dụ</a:t>
            </a:r>
            <a:r>
              <a:rPr lang="en-US" sz="2000"/>
              <a:t>: Listen  172.29.7.225:80</a:t>
            </a:r>
          </a:p>
          <a:p>
            <a:pPr lvl="1">
              <a:lnSpc>
                <a:spcPct val="90000"/>
              </a:lnSpc>
              <a:buClr>
                <a:schemeClr val="tx1"/>
              </a:buClr>
            </a:pPr>
            <a:r>
              <a:rPr lang="en-US" sz="2400">
                <a:solidFill>
                  <a:srgbClr val="FF0000"/>
                </a:solidFill>
              </a:rPr>
              <a:t>TimeOut  &lt;time&gt;</a:t>
            </a:r>
          </a:p>
          <a:p>
            <a:pPr lvl="1">
              <a:lnSpc>
                <a:spcPct val="90000"/>
              </a:lnSpc>
              <a:buClr>
                <a:schemeClr val="tx1"/>
              </a:buClr>
              <a:buFontTx/>
              <a:buNone/>
            </a:pPr>
            <a:r>
              <a:rPr lang="en-US" sz="2000">
                <a:latin typeface="VNI-Aptima" pitchFamily="2" charset="0"/>
              </a:rPr>
              <a:t>	</a:t>
            </a:r>
            <a:r>
              <a:rPr lang="en-US" sz="2000" u="sng">
                <a:latin typeface="VNI-Aptima" pitchFamily="2" charset="0"/>
              </a:rPr>
              <a:t>Ví Dụ</a:t>
            </a:r>
            <a:r>
              <a:rPr lang="en-US" sz="2000">
                <a:latin typeface="VNI-Aptima" pitchFamily="2" charset="0"/>
              </a:rPr>
              <a:t>: TimeOut  300</a:t>
            </a:r>
          </a:p>
          <a:p>
            <a:pPr lvl="1">
              <a:lnSpc>
                <a:spcPct val="90000"/>
              </a:lnSpc>
              <a:buClr>
                <a:schemeClr val="tx1"/>
              </a:buClr>
            </a:pPr>
            <a:r>
              <a:rPr lang="en-US" sz="2400">
                <a:solidFill>
                  <a:srgbClr val="FF0000"/>
                </a:solidFill>
              </a:rPr>
              <a:t>KeepAlive  &lt;On/Off&gt;</a:t>
            </a:r>
            <a:r>
              <a:rPr lang="cy-GB" sz="2400">
                <a:solidFill>
                  <a:srgbClr val="FF0000"/>
                </a:solidFill>
              </a:rPr>
              <a:t> </a:t>
            </a:r>
          </a:p>
          <a:p>
            <a:pPr lvl="1">
              <a:lnSpc>
                <a:spcPct val="90000"/>
              </a:lnSpc>
              <a:buClr>
                <a:schemeClr val="tx1"/>
              </a:buClr>
            </a:pPr>
            <a:r>
              <a:rPr lang="en-US" sz="2400">
                <a:solidFill>
                  <a:srgbClr val="FF0000"/>
                </a:solidFill>
              </a:rPr>
              <a:t>MaxKeepAliveRequests </a:t>
            </a:r>
            <a:r>
              <a:rPr lang="cy-GB" sz="2400">
                <a:solidFill>
                  <a:srgbClr val="FF0000"/>
                </a:solidFill>
              </a:rPr>
              <a:t> </a:t>
            </a:r>
            <a:r>
              <a:rPr lang="en-US" sz="2400">
                <a:solidFill>
                  <a:srgbClr val="FF0000"/>
                </a:solidFill>
              </a:rPr>
              <a:t>&lt;số  Request&gt;</a:t>
            </a:r>
          </a:p>
          <a:p>
            <a:pPr lvl="1">
              <a:lnSpc>
                <a:spcPct val="90000"/>
              </a:lnSpc>
              <a:buClr>
                <a:schemeClr val="tx1"/>
              </a:buClr>
            </a:pPr>
            <a:r>
              <a:rPr lang="en-US" sz="2400">
                <a:solidFill>
                  <a:srgbClr val="FF0000"/>
                </a:solidFill>
              </a:rPr>
              <a:t>KeepAliveTimeout  &lt;time&gt;</a:t>
            </a:r>
          </a:p>
          <a:p>
            <a:pPr lvl="1">
              <a:lnSpc>
                <a:spcPct val="90000"/>
              </a:lnSpc>
              <a:buClr>
                <a:schemeClr val="tx1"/>
              </a:buClr>
            </a:pPr>
            <a:r>
              <a:rPr lang="en-US" sz="2400">
                <a:solidFill>
                  <a:srgbClr val="FF0000"/>
                </a:solidFill>
              </a:rPr>
              <a:t>BindAddress  &lt;IP/*&gt;</a:t>
            </a:r>
            <a:endParaRPr lang="vi-VN" sz="240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90600" y="152400"/>
            <a:ext cx="7772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09923" name="Rectangle 3"/>
          <p:cNvSpPr>
            <a:spLocks noGrp="1" noChangeArrowheads="1"/>
          </p:cNvSpPr>
          <p:nvPr>
            <p:ph sz="quarter" idx="1"/>
          </p:nvPr>
        </p:nvSpPr>
        <p:spPr>
          <a:xfrm>
            <a:off x="323850" y="1592263"/>
            <a:ext cx="8439150" cy="5265737"/>
          </a:xfrm>
        </p:spPr>
        <p:txBody>
          <a:bodyPr/>
          <a:lstStyle/>
          <a:p>
            <a:pPr>
              <a:buFont typeface="Wingdings" pitchFamily="2" charset="2"/>
              <a:buNone/>
            </a:pPr>
            <a:r>
              <a:rPr lang="en-US" sz="2800" b="1">
                <a:latin typeface="VNI-Aptima" pitchFamily="2" charset="0"/>
              </a:rPr>
              <a:t>d) </a:t>
            </a:r>
            <a:r>
              <a:rPr lang="en-US" sz="2800" b="1" u="sng">
                <a:latin typeface="VNI-Aptima" pitchFamily="2" charset="0"/>
              </a:rPr>
              <a:t>AÙnh xaï ñöôøng daãn cuïc boä (Alias)</a:t>
            </a:r>
            <a:r>
              <a:rPr lang="en-US" sz="2800" b="1">
                <a:latin typeface="VNI-Aptima" pitchFamily="2" charset="0"/>
              </a:rPr>
              <a:t>.</a:t>
            </a:r>
          </a:p>
          <a:p>
            <a:pPr algn="just">
              <a:buFont typeface="Wingdings" pitchFamily="2" charset="2"/>
              <a:buNone/>
            </a:pPr>
            <a:r>
              <a:rPr lang="en-US" sz="2000">
                <a:latin typeface="VNI-Aptima" pitchFamily="2" charset="0"/>
              </a:rPr>
              <a:t>	Alias duøng ñeå aùnh xaï ñöôøng daãn cuïc boä (khoâng naèm trong DocumentRoot) thaønh ñöôøng daãn http.</a:t>
            </a:r>
          </a:p>
          <a:p>
            <a:pPr marL="522288" lvl="1" indent="0">
              <a:buFontTx/>
              <a:buNone/>
            </a:pPr>
            <a:r>
              <a:rPr lang="en-US" sz="2400" u="sng">
                <a:latin typeface="VNI-Aptima" pitchFamily="2" charset="0"/>
              </a:rPr>
              <a:t>Cuù phaùp</a:t>
            </a:r>
            <a:r>
              <a:rPr lang="en-US" sz="2400">
                <a:latin typeface="VNI-Aptima" pitchFamily="2" charset="0"/>
              </a:rPr>
              <a:t>: </a:t>
            </a:r>
            <a:r>
              <a:rPr lang="en-US" sz="2400" b="1">
                <a:solidFill>
                  <a:srgbClr val="FF0000"/>
                </a:solidFill>
                <a:latin typeface="VNI-Aptima" pitchFamily="2" charset="0"/>
              </a:rPr>
              <a:t>Alias  &lt;ñöôøng daãn http&gt;   &lt;ñöôøng daãn cuïc boä&gt;</a:t>
            </a:r>
          </a:p>
          <a:p>
            <a:pPr marL="522288" lvl="1" indent="0">
              <a:buFontTx/>
              <a:buNone/>
            </a:pPr>
            <a:r>
              <a:rPr lang="en-US" sz="2000" u="sng">
                <a:latin typeface="VNI-Aptima" pitchFamily="2" charset="0"/>
              </a:rPr>
              <a:t>Ví Dụ</a:t>
            </a:r>
            <a:r>
              <a:rPr lang="en-US" sz="2000">
                <a:latin typeface="VNI-Aptima" pitchFamily="2" charset="0"/>
              </a:rPr>
              <a:t>:  Alias   /doc  /pub/data</a:t>
            </a:r>
          </a:p>
          <a:p>
            <a:pPr marL="522288" lvl="1" indent="0" algn="just">
              <a:buFontTx/>
              <a:buNone/>
            </a:pPr>
            <a:r>
              <a:rPr lang="en-US" sz="2000">
                <a:latin typeface="VNI-Aptima" pitchFamily="2" charset="0"/>
              </a:rPr>
              <a:t>Thì khi truy caäp http://www.soft.com/doc seõ quy vaøo ñöôøng daãn cuïc boä laø  /pub/data.</a:t>
            </a:r>
          </a:p>
          <a:p>
            <a:pPr marL="522288" lvl="1" indent="0">
              <a:buFontTx/>
              <a:buNone/>
            </a:pPr>
            <a:r>
              <a:rPr lang="en-US" sz="2000"/>
              <a:t>Có thể kết hợp với Directory directive</a:t>
            </a:r>
          </a:p>
          <a:p>
            <a:pPr marL="522288" lvl="1" indent="0">
              <a:buFontTx/>
              <a:buNone/>
            </a:pPr>
            <a:r>
              <a:rPr lang="en-US" sz="2000" u="sng"/>
              <a:t>Ví dụ</a:t>
            </a:r>
            <a:r>
              <a:rPr lang="en-US" sz="2000"/>
              <a:t>:	</a:t>
            </a:r>
            <a:r>
              <a:rPr lang="vi-VN" sz="1200"/>
              <a:t>Alias  /doc  /pub/data</a:t>
            </a:r>
          </a:p>
          <a:p>
            <a:pPr marL="522288" lvl="1" indent="0">
              <a:buFontTx/>
              <a:buNone/>
            </a:pPr>
            <a:r>
              <a:rPr lang="vi-VN" sz="1200"/>
              <a:t>		&lt;Directory  /pub/data&gt;</a:t>
            </a:r>
          </a:p>
          <a:p>
            <a:pPr marL="522288" lvl="1" indent="0">
              <a:buFontTx/>
              <a:buNone/>
            </a:pPr>
            <a:r>
              <a:rPr lang="vi-VN" sz="1200"/>
              <a:t>			AuthType  Basic</a:t>
            </a:r>
          </a:p>
          <a:p>
            <a:pPr marL="522288" lvl="1" indent="0">
              <a:buFontTx/>
              <a:buNone/>
            </a:pPr>
            <a:r>
              <a:rPr lang="vi-VN" sz="1200"/>
              <a:t>			AuthName  intranet</a:t>
            </a:r>
          </a:p>
          <a:p>
            <a:pPr marL="522288" lvl="1" indent="0">
              <a:buFontTx/>
              <a:buNone/>
            </a:pPr>
            <a:r>
              <a:rPr lang="vi-VN" sz="1200"/>
              <a:t>			AuthUserFile  /etc/httpd/passwd</a:t>
            </a:r>
          </a:p>
          <a:p>
            <a:pPr marL="522288" lvl="1" indent="0">
              <a:buFontTx/>
              <a:buNone/>
            </a:pPr>
            <a:r>
              <a:rPr lang="vi-VN" sz="1200"/>
              <a:t>			Require  user  hally  tom</a:t>
            </a:r>
          </a:p>
          <a:p>
            <a:pPr marL="522288" lvl="1" indent="0">
              <a:buFontTx/>
              <a:buNone/>
            </a:pPr>
            <a:r>
              <a:rPr lang="vi-VN" sz="1200"/>
              <a:t>			Allow  from  internal.com</a:t>
            </a:r>
          </a:p>
          <a:p>
            <a:pPr marL="522288" lvl="1" indent="0">
              <a:buFontTx/>
              <a:buNone/>
            </a:pPr>
            <a:r>
              <a:rPr lang="vi-VN" sz="1200"/>
              <a:t>		&lt;/Directory&gt;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990600" y="152400"/>
            <a:ext cx="7772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10947" name="Rectangle 3"/>
          <p:cNvSpPr>
            <a:spLocks noGrp="1" noChangeArrowheads="1"/>
          </p:cNvSpPr>
          <p:nvPr>
            <p:ph sz="quarter" idx="1"/>
          </p:nvPr>
        </p:nvSpPr>
        <p:spPr>
          <a:xfrm>
            <a:off x="323850" y="1592263"/>
            <a:ext cx="8439150" cy="5265737"/>
          </a:xfrm>
        </p:spPr>
        <p:txBody>
          <a:bodyPr/>
          <a:lstStyle/>
          <a:p>
            <a:pPr>
              <a:lnSpc>
                <a:spcPct val="80000"/>
              </a:lnSpc>
              <a:buFont typeface="Wingdings" pitchFamily="2" charset="2"/>
              <a:buNone/>
            </a:pPr>
            <a:r>
              <a:rPr lang="en-US" sz="2800" b="1">
                <a:latin typeface="VNI-Aptima" pitchFamily="2" charset="0"/>
              </a:rPr>
              <a:t>e) </a:t>
            </a:r>
            <a:r>
              <a:rPr lang="en-US" sz="2800" b="1" u="sng">
                <a:latin typeface="VNI-Aptima" pitchFamily="2" charset="0"/>
              </a:rPr>
              <a:t>Taïo homepage cho user (UserDir)</a:t>
            </a:r>
            <a:r>
              <a:rPr lang="en-US" sz="2800" b="1">
                <a:latin typeface="VNI-Aptima" pitchFamily="2" charset="0"/>
              </a:rPr>
              <a:t>.</a:t>
            </a:r>
          </a:p>
          <a:p>
            <a:pPr>
              <a:lnSpc>
                <a:spcPct val="80000"/>
              </a:lnSpc>
              <a:buFont typeface="Wingdings" pitchFamily="2" charset="2"/>
              <a:buNone/>
            </a:pPr>
            <a:r>
              <a:rPr lang="en-US" sz="2000">
                <a:latin typeface="VNI-Aptima" pitchFamily="2" charset="0"/>
              </a:rPr>
              <a:t>Cho pheùp ngöôøi duøng taïo home page cuûa mình treân Server.</a:t>
            </a:r>
          </a:p>
          <a:p>
            <a:pPr>
              <a:lnSpc>
                <a:spcPct val="80000"/>
              </a:lnSpc>
              <a:buFont typeface="Wingdings" pitchFamily="2" charset="2"/>
              <a:buNone/>
            </a:pPr>
            <a:r>
              <a:rPr lang="en-US" sz="2400" u="sng">
                <a:latin typeface="VNI-Aptima" pitchFamily="2" charset="0"/>
              </a:rPr>
              <a:t>Ví Dụ</a:t>
            </a:r>
            <a:r>
              <a:rPr lang="en-US" sz="2400">
                <a:latin typeface="VNI-Aptima" pitchFamily="2" charset="0"/>
              </a:rPr>
              <a:t>: 	</a:t>
            </a:r>
            <a:r>
              <a:rPr lang="en-US" sz="2400">
                <a:solidFill>
                  <a:srgbClr val="FF0000"/>
                </a:solidFill>
                <a:latin typeface="VNI-Aptima" pitchFamily="2" charset="0"/>
              </a:rPr>
              <a:t>Userdir  www</a:t>
            </a:r>
          </a:p>
          <a:p>
            <a:pPr>
              <a:lnSpc>
                <a:spcPct val="80000"/>
              </a:lnSpc>
              <a:buFont typeface="Wingdings" pitchFamily="2" charset="2"/>
              <a:buNone/>
            </a:pPr>
            <a:r>
              <a:rPr lang="en-US" sz="2400">
                <a:solidFill>
                  <a:srgbClr val="FF0000"/>
                </a:solidFill>
                <a:latin typeface="VNI-Aptima" pitchFamily="2" charset="0"/>
              </a:rPr>
              <a:t>			&lt;Directory  /home/*/www&gt;</a:t>
            </a:r>
          </a:p>
          <a:p>
            <a:pPr>
              <a:lnSpc>
                <a:spcPct val="80000"/>
              </a:lnSpc>
              <a:buFont typeface="Wingdings" pitchFamily="2" charset="2"/>
              <a:buNone/>
            </a:pPr>
            <a:r>
              <a:rPr lang="en-US" sz="2400">
                <a:solidFill>
                  <a:srgbClr val="FF0000"/>
                </a:solidFill>
                <a:latin typeface="VNI-Aptima" pitchFamily="2" charset="0"/>
              </a:rPr>
              <a:t>				Order deny,allow</a:t>
            </a:r>
          </a:p>
          <a:p>
            <a:pPr>
              <a:lnSpc>
                <a:spcPct val="80000"/>
              </a:lnSpc>
              <a:buFont typeface="Wingdings" pitchFamily="2" charset="2"/>
              <a:buNone/>
            </a:pPr>
            <a:r>
              <a:rPr lang="en-US" sz="2400">
                <a:solidFill>
                  <a:srgbClr val="FF0000"/>
                </a:solidFill>
                <a:latin typeface="VNI-Aptima" pitchFamily="2" charset="0"/>
              </a:rPr>
              <a:t>				Allow from all</a:t>
            </a:r>
          </a:p>
          <a:p>
            <a:pPr>
              <a:lnSpc>
                <a:spcPct val="80000"/>
              </a:lnSpc>
              <a:buFont typeface="Wingdings" pitchFamily="2" charset="2"/>
              <a:buNone/>
            </a:pPr>
            <a:r>
              <a:rPr lang="en-US" sz="2400">
                <a:solidFill>
                  <a:srgbClr val="FF0000"/>
                </a:solidFill>
                <a:latin typeface="VNI-Aptima" pitchFamily="2" charset="0"/>
              </a:rPr>
              <a:t>			&lt;/Directory&gt;</a:t>
            </a:r>
          </a:p>
          <a:p>
            <a:pPr algn="just">
              <a:lnSpc>
                <a:spcPct val="80000"/>
              </a:lnSpc>
              <a:buFont typeface="Wingdings" pitchFamily="2" charset="2"/>
              <a:buNone/>
            </a:pPr>
            <a:r>
              <a:rPr lang="en-US" sz="2400">
                <a:latin typeface="VNI-Aptima" pitchFamily="2" charset="0"/>
              </a:rPr>
              <a:t>	</a:t>
            </a:r>
            <a:r>
              <a:rPr lang="en-US" sz="2000">
                <a:latin typeface="VNI-Aptima" pitchFamily="2" charset="0"/>
              </a:rPr>
              <a:t>Trong home directory cuûa ngöôøi duøng taïo thö muïc </a:t>
            </a:r>
            <a:r>
              <a:rPr lang="en-US" sz="2000" b="1">
                <a:latin typeface="VNI-Aptima" pitchFamily="2" charset="0"/>
              </a:rPr>
              <a:t>www, </a:t>
            </a:r>
            <a:r>
              <a:rPr lang="en-US" sz="2000">
                <a:latin typeface="VNI-Aptima" pitchFamily="2" charset="0"/>
              </a:rPr>
              <a:t>thay ñoåi quyeàn truy caäp treân home directory baèng caùch theâm quyeàn “</a:t>
            </a:r>
            <a:r>
              <a:rPr lang="en-US" sz="2000" b="1">
                <a:latin typeface="VNI-Aptima" pitchFamily="2" charset="0"/>
              </a:rPr>
              <a:t>x”</a:t>
            </a:r>
            <a:r>
              <a:rPr lang="en-US" sz="2000">
                <a:latin typeface="VNI-Aptima" pitchFamily="2" charset="0"/>
              </a:rPr>
              <a:t> cho taát caû moïi ngöôøi.</a:t>
            </a:r>
          </a:p>
          <a:p>
            <a:pPr>
              <a:lnSpc>
                <a:spcPct val="80000"/>
              </a:lnSpc>
              <a:buFont typeface="Wingdings" pitchFamily="2" charset="2"/>
              <a:buNone/>
            </a:pPr>
            <a:r>
              <a:rPr lang="en-US" sz="2400">
                <a:solidFill>
                  <a:srgbClr val="0033CC"/>
                </a:solidFill>
                <a:latin typeface="VNI-Aptima" pitchFamily="2" charset="0"/>
              </a:rPr>
              <a:t>		</a:t>
            </a:r>
            <a:r>
              <a:rPr lang="en-US" sz="2400">
                <a:solidFill>
                  <a:srgbClr val="FF0000"/>
                </a:solidFill>
                <a:latin typeface="VNI-Aptima" pitchFamily="2" charset="0"/>
              </a:rPr>
              <a:t>#chmod  755  /home</a:t>
            </a:r>
          </a:p>
          <a:p>
            <a:pPr>
              <a:lnSpc>
                <a:spcPct val="80000"/>
              </a:lnSpc>
              <a:buFont typeface="Wingdings" pitchFamily="2" charset="2"/>
              <a:buNone/>
            </a:pPr>
            <a:r>
              <a:rPr lang="en-US" sz="2400">
                <a:latin typeface="VNI-Aptima" pitchFamily="2" charset="0"/>
              </a:rPr>
              <a:t>	</a:t>
            </a:r>
            <a:r>
              <a:rPr lang="en-US" sz="2000">
                <a:latin typeface="VNI-Aptima" pitchFamily="2" charset="0"/>
              </a:rPr>
              <a:t>Khi ñoù cuù phaùp truy caäp töø Web Browser coù daïng nhö sau:</a:t>
            </a:r>
          </a:p>
          <a:p>
            <a:pPr>
              <a:lnSpc>
                <a:spcPct val="80000"/>
              </a:lnSpc>
              <a:buFont typeface="Wingdings" pitchFamily="2" charset="2"/>
              <a:buNone/>
            </a:pPr>
            <a:r>
              <a:rPr lang="en-US" sz="2400">
                <a:solidFill>
                  <a:srgbClr val="FF0000"/>
                </a:solidFill>
                <a:latin typeface="VNI-Aptima" pitchFamily="2" charset="0"/>
              </a:rPr>
              <a:t>		http://www.soft.com/~&lt;username&gt;</a:t>
            </a:r>
          </a:p>
          <a:p>
            <a:pPr>
              <a:lnSpc>
                <a:spcPct val="80000"/>
              </a:lnSpc>
              <a:buFont typeface="Wingdings" pitchFamily="2" charset="2"/>
              <a:buNone/>
            </a:pPr>
            <a:r>
              <a:rPr lang="en-US" sz="2400">
                <a:latin typeface="VNI-Aptima" pitchFamily="2" charset="0"/>
              </a:rPr>
              <a:t>		</a:t>
            </a:r>
            <a:r>
              <a:rPr lang="en-US" sz="2400" u="sng">
                <a:latin typeface="VNI-Aptima" pitchFamily="2" charset="0"/>
              </a:rPr>
              <a:t>Ví Dụ</a:t>
            </a:r>
            <a:r>
              <a:rPr lang="en-US" sz="2400">
                <a:latin typeface="VNI-Aptima" pitchFamily="2" charset="0"/>
              </a:rPr>
              <a:t>:  http://www.soft.com/~hv1</a:t>
            </a:r>
            <a:endParaRPr lang="vi-VN" sz="2400">
              <a:latin typeface="VNI-Aptima"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900113" y="152400"/>
            <a:ext cx="8243887" cy="1081088"/>
          </a:xfrm>
        </p:spPr>
        <p:txBody>
          <a:bodyPr/>
          <a:lstStyle/>
          <a:p>
            <a:pPr marL="627063" indent="-627063"/>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11971" name="Rectangle 3"/>
          <p:cNvSpPr>
            <a:spLocks noGrp="1" noChangeArrowheads="1"/>
          </p:cNvSpPr>
          <p:nvPr>
            <p:ph sz="quarter" idx="1"/>
          </p:nvPr>
        </p:nvSpPr>
        <p:spPr>
          <a:xfrm>
            <a:off x="323850" y="1592263"/>
            <a:ext cx="8439150" cy="4884737"/>
          </a:xfrm>
        </p:spPr>
        <p:txBody>
          <a:bodyPr/>
          <a:lstStyle/>
          <a:p>
            <a:pPr>
              <a:buClr>
                <a:schemeClr val="tx1"/>
              </a:buClr>
            </a:pPr>
            <a:r>
              <a:rPr lang="en-US" u="sng">
                <a:latin typeface="VNI-Aptima" pitchFamily="2" charset="0"/>
              </a:rPr>
              <a:t>Söï chöùng thöïc (Authentication)</a:t>
            </a:r>
            <a:r>
              <a:rPr lang="en-US" b="1">
                <a:latin typeface="VNI-Aptima" pitchFamily="2" charset="0"/>
              </a:rPr>
              <a:t>.</a:t>
            </a:r>
          </a:p>
          <a:p>
            <a:pPr algn="just" eaLnBrk="0" hangingPunct="0">
              <a:lnSpc>
                <a:spcPct val="105000"/>
              </a:lnSpc>
              <a:spcBef>
                <a:spcPct val="5000"/>
              </a:spcBef>
              <a:buFont typeface="Wingdings" pitchFamily="2" charset="2"/>
              <a:buNone/>
            </a:pPr>
            <a:r>
              <a:rPr lang="en-US" sz="2400">
                <a:latin typeface="VNI-Aptima" pitchFamily="2" charset="0"/>
              </a:rPr>
              <a:t>	Ñoái vôùi nhöõng thoâng tin caàn baûo maät, khi coù yeâu caàu truy xuaát thoâng tin naøy, WebServer phaûi </a:t>
            </a:r>
            <a:r>
              <a:rPr lang="en-US" sz="2400" b="1">
                <a:latin typeface="VNI-Aptima" pitchFamily="2" charset="0"/>
              </a:rPr>
              <a:t>chöùng thöïc</a:t>
            </a:r>
            <a:r>
              <a:rPr lang="en-US" sz="2400">
                <a:latin typeface="VNI-Aptima" pitchFamily="2" charset="0"/>
              </a:rPr>
              <a:t> nhöõng yeâu caàu naøy coù hôïp leä hay khoâng. </a:t>
            </a:r>
          </a:p>
          <a:p>
            <a:pPr eaLnBrk="0" hangingPunct="0">
              <a:lnSpc>
                <a:spcPct val="105000"/>
              </a:lnSpc>
              <a:spcBef>
                <a:spcPct val="5000"/>
              </a:spcBef>
              <a:buFont typeface="Wingdings" pitchFamily="2" charset="2"/>
              <a:buNone/>
            </a:pPr>
            <a:r>
              <a:rPr lang="en-US" sz="2400">
                <a:latin typeface="VNI-Aptima" pitchFamily="2" charset="0"/>
              </a:rPr>
              <a:t>	Thoâng tin chöùng thöïc thöôøng bao goàm:</a:t>
            </a:r>
          </a:p>
          <a:p>
            <a:pPr algn="ctr" eaLnBrk="0" hangingPunct="0">
              <a:lnSpc>
                <a:spcPct val="105000"/>
              </a:lnSpc>
              <a:spcBef>
                <a:spcPct val="5000"/>
              </a:spcBef>
              <a:buFont typeface="Wingdings" pitchFamily="2" charset="2"/>
              <a:buNone/>
            </a:pPr>
            <a:r>
              <a:rPr lang="en-US" sz="2400">
                <a:latin typeface="VNI-Aptima" pitchFamily="2" charset="0"/>
              </a:rPr>
              <a:t>	 </a:t>
            </a:r>
            <a:r>
              <a:rPr lang="en-US" sz="2400" b="1">
                <a:solidFill>
                  <a:srgbClr val="FF0000"/>
                </a:solidFill>
                <a:latin typeface="VNI-Aptima" pitchFamily="2" charset="0"/>
              </a:rPr>
              <a:t>username</a:t>
            </a:r>
            <a:r>
              <a:rPr lang="en-US" sz="2400">
                <a:latin typeface="VNI-Aptima" pitchFamily="2" charset="0"/>
              </a:rPr>
              <a:t> vaø </a:t>
            </a:r>
            <a:r>
              <a:rPr lang="en-US" sz="2400" b="1">
                <a:solidFill>
                  <a:srgbClr val="FF0000"/>
                </a:solidFill>
                <a:latin typeface="VNI-Aptima" pitchFamily="2" charset="0"/>
              </a:rPr>
              <a:t>password</a:t>
            </a:r>
            <a:r>
              <a:rPr lang="en-US" sz="2400">
                <a:latin typeface="VNI-Aptima" pitchFamily="2" charset="0"/>
              </a:rPr>
              <a:t>.</a:t>
            </a:r>
            <a:endParaRPr lang="en-US" sz="2400"/>
          </a:p>
          <a:p>
            <a:pPr eaLnBrk="0" hangingPunct="0">
              <a:lnSpc>
                <a:spcPct val="105000"/>
              </a:lnSpc>
              <a:spcBef>
                <a:spcPct val="5000"/>
              </a:spcBef>
              <a:buFont typeface="Wingdings" pitchFamily="2" charset="2"/>
              <a:buNone/>
            </a:pPr>
            <a:r>
              <a:rPr lang="en-US" sz="2400" b="1">
                <a:latin typeface="VNI-Aptima" pitchFamily="2" charset="0"/>
              </a:rPr>
              <a:t>	Coù hai loaïi chöùng thöïc:</a:t>
            </a:r>
          </a:p>
          <a:p>
            <a:pPr eaLnBrk="0" hangingPunct="0">
              <a:lnSpc>
                <a:spcPct val="105000"/>
              </a:lnSpc>
              <a:spcBef>
                <a:spcPct val="5000"/>
              </a:spcBef>
              <a:buFont typeface="Wingdings" pitchFamily="2" charset="2"/>
              <a:buNone/>
            </a:pPr>
            <a:r>
              <a:rPr lang="en-US" sz="2400" b="1">
                <a:latin typeface="VNI-Aptima" pitchFamily="2" charset="0"/>
              </a:rPr>
              <a:t>	</a:t>
            </a:r>
            <a:r>
              <a:rPr lang="en-US" sz="2400" b="1">
                <a:solidFill>
                  <a:srgbClr val="FF0000"/>
                </a:solidFill>
                <a:latin typeface="VNI-Aptima" pitchFamily="2" charset="0"/>
              </a:rPr>
              <a:t>	+ Basic Authentication.</a:t>
            </a:r>
          </a:p>
          <a:p>
            <a:pPr eaLnBrk="0" hangingPunct="0">
              <a:lnSpc>
                <a:spcPct val="105000"/>
              </a:lnSpc>
              <a:spcBef>
                <a:spcPct val="5000"/>
              </a:spcBef>
              <a:buFont typeface="Wingdings" pitchFamily="2" charset="2"/>
              <a:buNone/>
            </a:pPr>
            <a:r>
              <a:rPr lang="en-US" sz="2400" b="1">
                <a:solidFill>
                  <a:srgbClr val="FF0000"/>
                </a:solidFill>
                <a:latin typeface="VNI-Aptima" pitchFamily="2" charset="0"/>
              </a:rPr>
              <a:t>		+ Digest Authentication.</a:t>
            </a:r>
            <a:endParaRPr lang="vi-VN" sz="2400" b="1">
              <a:solidFill>
                <a:srgbClr val="FF0000"/>
              </a:solidFill>
              <a:latin typeface="VNI-Aptima"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12995" name="Rectangle 3"/>
          <p:cNvSpPr>
            <a:spLocks noGrp="1" noChangeArrowheads="1"/>
          </p:cNvSpPr>
          <p:nvPr>
            <p:ph sz="quarter" idx="1"/>
          </p:nvPr>
        </p:nvSpPr>
        <p:spPr>
          <a:xfrm>
            <a:off x="323850" y="1592263"/>
            <a:ext cx="8439150" cy="4884737"/>
          </a:xfrm>
        </p:spPr>
        <p:txBody>
          <a:bodyPr/>
          <a:lstStyle/>
          <a:p>
            <a:pPr eaLnBrk="0" hangingPunct="0">
              <a:lnSpc>
                <a:spcPct val="90000"/>
              </a:lnSpc>
              <a:spcBef>
                <a:spcPct val="0"/>
              </a:spcBef>
              <a:buFont typeface="Wingdings" pitchFamily="2" charset="2"/>
              <a:buNone/>
            </a:pPr>
            <a:r>
              <a:rPr lang="en-US" sz="2800" b="1">
                <a:latin typeface="VNI-Aptima" pitchFamily="2" charset="0"/>
              </a:rPr>
              <a:t>a) </a:t>
            </a:r>
            <a:r>
              <a:rPr lang="en-US" sz="2800" b="1" u="sng">
                <a:latin typeface="VNI-Aptima" pitchFamily="2" charset="0"/>
              </a:rPr>
              <a:t>Basic Authentication</a:t>
            </a:r>
            <a:r>
              <a:rPr lang="en-US" sz="2800" b="1">
                <a:latin typeface="VNI-Aptima" pitchFamily="2" charset="0"/>
              </a:rPr>
              <a:t>.</a:t>
            </a:r>
          </a:p>
          <a:p>
            <a:pPr algn="just" eaLnBrk="0" hangingPunct="0">
              <a:lnSpc>
                <a:spcPct val="105000"/>
              </a:lnSpc>
              <a:spcBef>
                <a:spcPct val="5000"/>
              </a:spcBef>
              <a:buFont typeface="Wingdings" pitchFamily="2" charset="2"/>
              <a:buNone/>
            </a:pPr>
            <a:r>
              <a:rPr lang="en-US" sz="2800">
                <a:latin typeface="VNI-Aptima" pitchFamily="2" charset="0"/>
              </a:rPr>
              <a:t>	</a:t>
            </a:r>
            <a:r>
              <a:rPr lang="en-US" sz="2400">
                <a:latin typeface="VNI-Aptima" pitchFamily="2" charset="0"/>
              </a:rPr>
              <a:t>Khi ñoù, username vaø password maø baïn ñaõ cung caáp chæ coù taùc duïng trong laàn giao dòch cuûa Web Browser vôùi Web Server luùc ñoù. Neáu laàn sau truy caäp laïi website naøy, baïn phaûi nhaäp laïi username vaø paswword.</a:t>
            </a:r>
          </a:p>
          <a:p>
            <a:pPr eaLnBrk="0" hangingPunct="0">
              <a:lnSpc>
                <a:spcPct val="105000"/>
              </a:lnSpc>
              <a:spcBef>
                <a:spcPct val="5000"/>
              </a:spcBef>
              <a:buFont typeface="Wingdings" pitchFamily="2" charset="2"/>
              <a:buNone/>
            </a:pPr>
            <a:r>
              <a:rPr lang="en-US" sz="2800" b="1">
                <a:latin typeface="VNI-Aptima" pitchFamily="2" charset="0"/>
              </a:rPr>
              <a:t>	</a:t>
            </a:r>
            <a:r>
              <a:rPr lang="en-US" sz="2400" b="1" u="sng">
                <a:latin typeface="VNI-Aptima" pitchFamily="2" charset="0"/>
              </a:rPr>
              <a:t>Caáu hình chöùng thöïc seõ traûi qua caùc böôùc sau</a:t>
            </a:r>
            <a:r>
              <a:rPr lang="en-US" sz="2400" b="1">
                <a:latin typeface="VNI-Aptima" pitchFamily="2" charset="0"/>
              </a:rPr>
              <a:t>:</a:t>
            </a:r>
          </a:p>
          <a:p>
            <a:pPr eaLnBrk="0" hangingPunct="0">
              <a:lnSpc>
                <a:spcPct val="105000"/>
              </a:lnSpc>
              <a:spcBef>
                <a:spcPct val="5000"/>
              </a:spcBef>
              <a:buFont typeface="Wingdings" pitchFamily="2" charset="2"/>
              <a:buNone/>
            </a:pPr>
            <a:r>
              <a:rPr lang="en-US" sz="2800" b="1">
                <a:solidFill>
                  <a:srgbClr val="FF0000"/>
                </a:solidFill>
                <a:latin typeface="VNI-Aptima" pitchFamily="2" charset="0"/>
              </a:rPr>
              <a:t>	+ Taïo taäp tin löu password cuûa ngöôøi duøng.</a:t>
            </a:r>
          </a:p>
          <a:p>
            <a:pPr eaLnBrk="0" hangingPunct="0">
              <a:lnSpc>
                <a:spcPct val="105000"/>
              </a:lnSpc>
              <a:spcBef>
                <a:spcPct val="5000"/>
              </a:spcBef>
              <a:buFont typeface="Wingdings" pitchFamily="2" charset="2"/>
              <a:buNone/>
            </a:pPr>
            <a:r>
              <a:rPr lang="en-US" sz="2800" b="1">
                <a:solidFill>
                  <a:srgbClr val="FF0000"/>
                </a:solidFill>
                <a:latin typeface="VNI-Aptima" pitchFamily="2" charset="0"/>
              </a:rPr>
              <a:t>	+ Taïo taäp tin group. </a:t>
            </a:r>
            <a:r>
              <a:rPr lang="en-US" sz="2800" b="1">
                <a:latin typeface="VNI-Aptima" pitchFamily="2" charset="0"/>
              </a:rPr>
              <a:t>(coù theå boû qua)</a:t>
            </a:r>
          </a:p>
          <a:p>
            <a:pPr eaLnBrk="0" hangingPunct="0">
              <a:lnSpc>
                <a:spcPct val="105000"/>
              </a:lnSpc>
              <a:spcBef>
                <a:spcPct val="5000"/>
              </a:spcBef>
              <a:buFont typeface="Wingdings" pitchFamily="2" charset="2"/>
              <a:buNone/>
            </a:pPr>
            <a:r>
              <a:rPr lang="en-US" sz="2400">
                <a:solidFill>
                  <a:srgbClr val="FF0000"/>
                </a:solidFill>
                <a:latin typeface="VNI-Aptima" pitchFamily="2" charset="0"/>
              </a:rPr>
              <a:t>	</a:t>
            </a:r>
            <a:r>
              <a:rPr lang="en-US" sz="2800" b="1">
                <a:solidFill>
                  <a:srgbClr val="FF0000"/>
                </a:solidFill>
                <a:latin typeface="VNI-Aptima" pitchFamily="2" charset="0"/>
              </a:rPr>
              <a:t>+</a:t>
            </a:r>
            <a:r>
              <a:rPr lang="en-US" sz="2400">
                <a:solidFill>
                  <a:srgbClr val="FF0000"/>
                </a:solidFill>
                <a:latin typeface="VNI-Aptima" pitchFamily="2" charset="0"/>
              </a:rPr>
              <a:t> </a:t>
            </a:r>
            <a:r>
              <a:rPr lang="en-US" sz="2800" b="1">
                <a:solidFill>
                  <a:srgbClr val="FF0000"/>
                </a:solidFill>
                <a:latin typeface="VNI-Aptima" pitchFamily="2" charset="0"/>
              </a:rPr>
              <a:t>Caáu hình Apache.</a:t>
            </a:r>
            <a:endParaRPr lang="en-US" sz="2400">
              <a:solidFill>
                <a:srgbClr val="FF0000"/>
              </a:solidFill>
              <a:latin typeface="VNI-Aptima" pitchFamily="2" charset="0"/>
            </a:endParaRPr>
          </a:p>
          <a:p>
            <a:pPr>
              <a:lnSpc>
                <a:spcPct val="90000"/>
              </a:lnSpc>
            </a:pPr>
            <a:endParaRPr lang="vi-VN" sz="240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07875" name="Rectangle 3"/>
          <p:cNvSpPr>
            <a:spLocks noGrp="1" noChangeArrowheads="1"/>
          </p:cNvSpPr>
          <p:nvPr>
            <p:ph sz="quarter" idx="1"/>
          </p:nvPr>
        </p:nvSpPr>
        <p:spPr>
          <a:xfrm>
            <a:off x="323850" y="1592263"/>
            <a:ext cx="8439150" cy="4884737"/>
          </a:xfrm>
        </p:spPr>
        <p:txBody>
          <a:bodyPr/>
          <a:lstStyle/>
          <a:p>
            <a:pPr eaLnBrk="0" hangingPunct="0">
              <a:lnSpc>
                <a:spcPct val="105000"/>
              </a:lnSpc>
              <a:spcBef>
                <a:spcPct val="5000"/>
              </a:spcBef>
              <a:buFont typeface="Wingdings" pitchFamily="2" charset="2"/>
              <a:buNone/>
            </a:pPr>
            <a:r>
              <a:rPr lang="en-US" sz="2800" b="1">
                <a:latin typeface="VNI-Aptima" pitchFamily="2" charset="0"/>
              </a:rPr>
              <a:t>+ </a:t>
            </a:r>
            <a:r>
              <a:rPr lang="en-US" sz="2800" b="1" u="sng">
                <a:latin typeface="VNI-Aptima" pitchFamily="2" charset="0"/>
              </a:rPr>
              <a:t>Taïo taäp tin löu password cuûa ngöôøi duøng</a:t>
            </a:r>
            <a:r>
              <a:rPr lang="en-US" sz="2800" b="1">
                <a:latin typeface="VNI-Aptima" pitchFamily="2" charset="0"/>
              </a:rPr>
              <a:t>.</a:t>
            </a:r>
          </a:p>
          <a:p>
            <a:pPr eaLnBrk="0" hangingPunct="0">
              <a:lnSpc>
                <a:spcPct val="105000"/>
              </a:lnSpc>
              <a:spcBef>
                <a:spcPct val="5000"/>
              </a:spcBef>
              <a:buFont typeface="Wingdings" pitchFamily="2" charset="2"/>
              <a:buNone/>
            </a:pPr>
            <a:r>
              <a:rPr lang="en-US">
                <a:latin typeface="VNI-Aptima" pitchFamily="2" charset="0"/>
              </a:rPr>
              <a:t>	</a:t>
            </a:r>
            <a:r>
              <a:rPr lang="en-US" sz="2400">
                <a:latin typeface="VNI-Aptima" pitchFamily="2" charset="0"/>
              </a:rPr>
              <a:t>Duøng leänh htpasswd coù cuù phaùp nhö sau:</a:t>
            </a:r>
            <a:endParaRPr lang="en-US" sz="2400">
              <a:solidFill>
                <a:srgbClr val="FF0066"/>
              </a:solidFill>
              <a:latin typeface="VNI-Aptima" pitchFamily="2" charset="0"/>
            </a:endParaRPr>
          </a:p>
          <a:p>
            <a:pPr eaLnBrk="0" hangingPunct="0">
              <a:lnSpc>
                <a:spcPct val="105000"/>
              </a:lnSpc>
              <a:spcBef>
                <a:spcPct val="5000"/>
              </a:spcBef>
              <a:buFont typeface="Wingdings" pitchFamily="2" charset="2"/>
              <a:buNone/>
            </a:pPr>
            <a:r>
              <a:rPr lang="en-US" sz="2800" b="1">
                <a:latin typeface="VNI-Aptima" pitchFamily="2" charset="0"/>
              </a:rPr>
              <a:t>	</a:t>
            </a:r>
            <a:r>
              <a:rPr lang="en-US" sz="2400" b="1">
                <a:solidFill>
                  <a:srgbClr val="FF0000"/>
                </a:solidFill>
                <a:latin typeface="VNI-Aptima" pitchFamily="2" charset="0"/>
              </a:rPr>
              <a:t>#htpasswd  –c  &lt;vò trí taäp tin password&gt;  &lt;username&gt;</a:t>
            </a:r>
          </a:p>
          <a:p>
            <a:pPr algn="just" eaLnBrk="0" hangingPunct="0">
              <a:lnSpc>
                <a:spcPct val="105000"/>
              </a:lnSpc>
              <a:spcBef>
                <a:spcPct val="5000"/>
              </a:spcBef>
              <a:buFont typeface="Wingdings" pitchFamily="2" charset="2"/>
              <a:buNone/>
            </a:pPr>
            <a:r>
              <a:rPr lang="en-US" sz="2400">
                <a:latin typeface="VNI-Aptima" pitchFamily="2" charset="0"/>
              </a:rPr>
              <a:t>	- Chöông trình seõ yeâu caàu baïn nhaäp vaøo password, vaø sau ñoù nhaäp laïi moät laàn nöõa.</a:t>
            </a:r>
          </a:p>
          <a:p>
            <a:pPr algn="just" eaLnBrk="0" hangingPunct="0">
              <a:lnSpc>
                <a:spcPct val="105000"/>
              </a:lnSpc>
              <a:spcBef>
                <a:spcPct val="5000"/>
              </a:spcBef>
              <a:buFont typeface="Wingdings" pitchFamily="2" charset="2"/>
              <a:buNone/>
            </a:pPr>
            <a:r>
              <a:rPr lang="en-US" sz="2400">
                <a:latin typeface="VNI-Aptima" pitchFamily="2" charset="0"/>
              </a:rPr>
              <a:t>	- Tuyø choïn </a:t>
            </a:r>
            <a:r>
              <a:rPr lang="en-US" sz="2400">
                <a:solidFill>
                  <a:srgbClr val="FF0000"/>
                </a:solidFill>
                <a:latin typeface="VNI-Aptima" pitchFamily="2" charset="0"/>
              </a:rPr>
              <a:t>-c</a:t>
            </a:r>
            <a:r>
              <a:rPr lang="en-US" sz="2400">
                <a:latin typeface="VNI-Aptima" pitchFamily="2" charset="0"/>
              </a:rPr>
              <a:t> seõ taïo taäp tin password môùi. Neáu taäp tin naøy ñaõ toàn taïi noù seõ xoaù noäi dung cuõ vaø ghi vaøo noäi dung môùi.</a:t>
            </a:r>
          </a:p>
          <a:p>
            <a:pPr algn="just" eaLnBrk="0" hangingPunct="0">
              <a:lnSpc>
                <a:spcPct val="105000"/>
              </a:lnSpc>
              <a:spcBef>
                <a:spcPct val="5000"/>
              </a:spcBef>
              <a:buFont typeface="Wingdings" pitchFamily="2" charset="2"/>
              <a:buNone/>
            </a:pPr>
            <a:r>
              <a:rPr lang="en-US" sz="2400">
                <a:latin typeface="VNI-Aptima" pitchFamily="2" charset="0"/>
              </a:rPr>
              <a:t>	- </a:t>
            </a:r>
            <a:r>
              <a:rPr lang="en-US" sz="2400">
                <a:solidFill>
                  <a:srgbClr val="FF0000"/>
                </a:solidFill>
                <a:latin typeface="VNI-Aptima" pitchFamily="2" charset="0"/>
              </a:rPr>
              <a:t>&lt;vò trí taäp tin password&gt;</a:t>
            </a:r>
            <a:r>
              <a:rPr lang="en-US" sz="2400" b="1">
                <a:solidFill>
                  <a:srgbClr val="FF0066"/>
                </a:solidFill>
                <a:latin typeface="VNI-Aptima" pitchFamily="2" charset="0"/>
              </a:rPr>
              <a:t> </a:t>
            </a:r>
            <a:r>
              <a:rPr lang="en-US" sz="2400">
                <a:latin typeface="VNI-Aptima" pitchFamily="2" charset="0"/>
              </a:rPr>
              <a:t>: thoâng thöôøng noù taïo taïi thö muïc chöùa taäp tin caáu hình Apache </a:t>
            </a:r>
            <a:r>
              <a:rPr lang="en-US" sz="2400">
                <a:solidFill>
                  <a:srgbClr val="FF0000"/>
                </a:solidFill>
                <a:latin typeface="VNI-Aptima" pitchFamily="2" charset="0"/>
              </a:rPr>
              <a:t>/etc/httpd/conf</a:t>
            </a:r>
            <a:endParaRPr lang="vi-VN" sz="2400">
              <a:solidFill>
                <a:srgbClr val="FF0000"/>
              </a:solidFill>
              <a:latin typeface="VNI-Aptima"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14019" name="Rectangle 3"/>
          <p:cNvSpPr>
            <a:spLocks noGrp="1" noChangeArrowheads="1"/>
          </p:cNvSpPr>
          <p:nvPr>
            <p:ph sz="quarter" idx="1"/>
          </p:nvPr>
        </p:nvSpPr>
        <p:spPr>
          <a:xfrm>
            <a:off x="287338" y="1592263"/>
            <a:ext cx="8475662" cy="4884737"/>
          </a:xfrm>
        </p:spPr>
        <p:txBody>
          <a:bodyPr/>
          <a:lstStyle/>
          <a:p>
            <a:pPr eaLnBrk="0" hangingPunct="0">
              <a:lnSpc>
                <a:spcPct val="105000"/>
              </a:lnSpc>
              <a:spcBef>
                <a:spcPct val="5000"/>
              </a:spcBef>
              <a:buFont typeface="Wingdings" pitchFamily="2" charset="2"/>
              <a:buNone/>
            </a:pPr>
            <a:r>
              <a:rPr lang="en-US" sz="2800" b="1">
                <a:latin typeface="VNI-Aptima" pitchFamily="2" charset="0"/>
              </a:rPr>
              <a:t>+ </a:t>
            </a:r>
            <a:r>
              <a:rPr lang="en-US" sz="2800" b="1" u="sng">
                <a:latin typeface="VNI-Aptima" pitchFamily="2" charset="0"/>
              </a:rPr>
              <a:t>Taïo taäp tin group</a:t>
            </a:r>
            <a:r>
              <a:rPr lang="en-US" sz="2800" b="1">
                <a:latin typeface="VNI-Aptima" pitchFamily="2" charset="0"/>
              </a:rPr>
              <a:t>.</a:t>
            </a:r>
            <a:endParaRPr lang="en-US" sz="2800">
              <a:latin typeface="VNI-Aptima" pitchFamily="2" charset="0"/>
            </a:endParaRPr>
          </a:p>
          <a:p>
            <a:pPr algn="just" eaLnBrk="0" hangingPunct="0">
              <a:lnSpc>
                <a:spcPct val="105000"/>
              </a:lnSpc>
              <a:spcBef>
                <a:spcPct val="5000"/>
              </a:spcBef>
              <a:buFont typeface="Wingdings" pitchFamily="2" charset="2"/>
              <a:buNone/>
            </a:pPr>
            <a:r>
              <a:rPr lang="en-US">
                <a:latin typeface="VNI-Aptima" pitchFamily="2" charset="0"/>
              </a:rPr>
              <a:t>	</a:t>
            </a:r>
            <a:r>
              <a:rPr lang="en-US" sz="2400">
                <a:latin typeface="VNI-Aptima" pitchFamily="2" charset="0"/>
              </a:rPr>
              <a:t>Nhaèm taïo ñieàu kieän thuaän lôïi cho ngöôøi quaûn trò trong vieäc quaûn lyù chöùng thöïc, Apache hoã trôï tính naêng nhoùm ngöôøi duøng.</a:t>
            </a:r>
          </a:p>
          <a:p>
            <a:pPr eaLnBrk="0" hangingPunct="0">
              <a:lnSpc>
                <a:spcPct val="105000"/>
              </a:lnSpc>
              <a:spcBef>
                <a:spcPct val="5000"/>
              </a:spcBef>
              <a:buFont typeface="Wingdings" pitchFamily="2" charset="2"/>
              <a:buNone/>
            </a:pPr>
            <a:r>
              <a:rPr lang="en-US" sz="2400">
                <a:latin typeface="VNI-Aptima" pitchFamily="2" charset="0"/>
              </a:rPr>
              <a:t>	Daïng toång quaùt cuûa taäp tin group:</a:t>
            </a:r>
          </a:p>
          <a:p>
            <a:pPr eaLnBrk="0" hangingPunct="0">
              <a:lnSpc>
                <a:spcPct val="105000"/>
              </a:lnSpc>
              <a:spcBef>
                <a:spcPct val="5000"/>
              </a:spcBef>
              <a:buFont typeface="Wingdings" pitchFamily="2" charset="2"/>
              <a:buNone/>
            </a:pPr>
            <a:r>
              <a:rPr lang="en-US" sz="2400">
                <a:latin typeface="VNI-Aptima" pitchFamily="2" charset="0"/>
              </a:rPr>
              <a:t>	</a:t>
            </a:r>
            <a:r>
              <a:rPr lang="en-US" sz="2400" b="1">
                <a:solidFill>
                  <a:srgbClr val="FF0000"/>
                </a:solidFill>
                <a:latin typeface="VNI-Aptima" pitchFamily="2" charset="0"/>
              </a:rPr>
              <a:t>&lt;groupname&gt;:&lt;user lists&gt;</a:t>
            </a:r>
          </a:p>
          <a:p>
            <a:pPr eaLnBrk="0" hangingPunct="0">
              <a:lnSpc>
                <a:spcPct val="105000"/>
              </a:lnSpc>
              <a:spcBef>
                <a:spcPct val="5000"/>
              </a:spcBef>
              <a:buFont typeface="Wingdings" pitchFamily="2" charset="2"/>
              <a:buNone/>
            </a:pPr>
            <a:r>
              <a:rPr lang="en-US" sz="2400">
                <a:latin typeface="VNI-Aptima" pitchFamily="2" charset="0"/>
              </a:rPr>
              <a:t>	+ </a:t>
            </a:r>
            <a:r>
              <a:rPr lang="en-US" sz="2400" b="1">
                <a:latin typeface="VNI-Aptima" pitchFamily="2" charset="0"/>
              </a:rPr>
              <a:t>groupname</a:t>
            </a:r>
            <a:r>
              <a:rPr lang="en-US" sz="2400">
                <a:latin typeface="VNI-Aptima" pitchFamily="2" charset="0"/>
              </a:rPr>
              <a:t>: teân nhoùm.</a:t>
            </a:r>
          </a:p>
          <a:p>
            <a:pPr eaLnBrk="0" hangingPunct="0">
              <a:lnSpc>
                <a:spcPct val="105000"/>
              </a:lnSpc>
              <a:spcBef>
                <a:spcPct val="5000"/>
              </a:spcBef>
              <a:buFont typeface="Wingdings" pitchFamily="2" charset="2"/>
              <a:buNone/>
            </a:pPr>
            <a:r>
              <a:rPr lang="en-US" sz="2400">
                <a:latin typeface="VNI-Aptima" pitchFamily="2" charset="0"/>
              </a:rPr>
              <a:t>	+ </a:t>
            </a:r>
            <a:r>
              <a:rPr lang="en-US" sz="2400" b="1">
                <a:latin typeface="VNI-Aptima" pitchFamily="2" charset="0"/>
              </a:rPr>
              <a:t>user list</a:t>
            </a:r>
            <a:r>
              <a:rPr lang="en-US" sz="2400">
                <a:latin typeface="VNI-Aptima" pitchFamily="2" charset="0"/>
              </a:rPr>
              <a:t>: danh saùch caùc thaønh vieân trong nhoùm (phaân caùch nhau bôûi khoaûng traéng).</a:t>
            </a:r>
          </a:p>
          <a:p>
            <a:pPr eaLnBrk="0" hangingPunct="0">
              <a:lnSpc>
                <a:spcPct val="105000"/>
              </a:lnSpc>
              <a:spcBef>
                <a:spcPct val="5000"/>
              </a:spcBef>
              <a:buFont typeface="Wingdings" pitchFamily="2" charset="2"/>
              <a:buNone/>
            </a:pPr>
            <a:r>
              <a:rPr lang="en-US" sz="2400">
                <a:latin typeface="VNI-Aptima" pitchFamily="2" charset="0"/>
              </a:rPr>
              <a:t>	</a:t>
            </a:r>
            <a:r>
              <a:rPr lang="en-US" sz="2400" u="sng">
                <a:latin typeface="VNI-Aptima" pitchFamily="2" charset="0"/>
              </a:rPr>
              <a:t>Ví Dụ</a:t>
            </a:r>
            <a:r>
              <a:rPr lang="en-US" sz="2400">
                <a:latin typeface="VNI-Aptima" pitchFamily="2" charset="0"/>
              </a:rPr>
              <a:t>:   admin: adm1 adm2 adm3</a:t>
            </a:r>
            <a:endParaRPr lang="vi-VN" sz="2400">
              <a:latin typeface="VNI-Aptima"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15043" name="Rectangle 3"/>
          <p:cNvSpPr>
            <a:spLocks noGrp="1" noChangeArrowheads="1"/>
          </p:cNvSpPr>
          <p:nvPr>
            <p:ph sz="quarter" idx="1"/>
          </p:nvPr>
        </p:nvSpPr>
        <p:spPr>
          <a:xfrm>
            <a:off x="358775" y="1592263"/>
            <a:ext cx="8404225" cy="4884737"/>
          </a:xfrm>
        </p:spPr>
        <p:txBody>
          <a:bodyPr/>
          <a:lstStyle/>
          <a:p>
            <a:pPr eaLnBrk="0" hangingPunct="0">
              <a:lnSpc>
                <a:spcPct val="105000"/>
              </a:lnSpc>
              <a:spcBef>
                <a:spcPct val="5000"/>
              </a:spcBef>
              <a:buFont typeface="Wingdings" pitchFamily="2" charset="2"/>
              <a:buNone/>
            </a:pPr>
            <a:r>
              <a:rPr lang="en-US" sz="2800" b="1">
                <a:latin typeface="VNI-Aptima" pitchFamily="2" charset="0"/>
              </a:rPr>
              <a:t>+ </a:t>
            </a:r>
            <a:r>
              <a:rPr lang="en-US" sz="2800" b="1" u="sng">
                <a:latin typeface="VNI-Aptima" pitchFamily="2" charset="0"/>
              </a:rPr>
              <a:t>Caáu hình Apache</a:t>
            </a:r>
            <a:r>
              <a:rPr lang="en-US" sz="2800" b="1">
                <a:latin typeface="VNI-Aptima" pitchFamily="2" charset="0"/>
              </a:rPr>
              <a:t>.</a:t>
            </a:r>
          </a:p>
          <a:p>
            <a:pPr algn="just" eaLnBrk="0" hangingPunct="0">
              <a:lnSpc>
                <a:spcPct val="105000"/>
              </a:lnSpc>
              <a:spcBef>
                <a:spcPct val="5000"/>
              </a:spcBef>
              <a:buFont typeface="Wingdings" pitchFamily="2" charset="2"/>
              <a:buNone/>
            </a:pPr>
            <a:r>
              <a:rPr lang="en-US" sz="2000">
                <a:latin typeface="VNI-Aptima" pitchFamily="2" charset="0"/>
              </a:rPr>
              <a:t>	</a:t>
            </a:r>
            <a:r>
              <a:rPr lang="en-US" sz="2400">
                <a:latin typeface="VNI-Aptima" pitchFamily="2" charset="0"/>
              </a:rPr>
              <a:t>Sau khi taïo taäp tin password vaø group, caáu hình chöùng thöïc cuûa Apache, ñöôïc thieát laäp vôùi nhöõng chæ daãn sau:</a:t>
            </a:r>
          </a:p>
          <a:p>
            <a:pPr eaLnBrk="0" hangingPunct="0">
              <a:lnSpc>
                <a:spcPct val="105000"/>
              </a:lnSpc>
              <a:spcBef>
                <a:spcPct val="5000"/>
              </a:spcBef>
              <a:buFont typeface="Wingdings" pitchFamily="2" charset="2"/>
              <a:buNone/>
            </a:pPr>
            <a:r>
              <a:rPr lang="en-US" sz="2000">
                <a:latin typeface="VNI-Aptima" pitchFamily="2" charset="0"/>
              </a:rPr>
              <a:t>	</a:t>
            </a:r>
            <a:r>
              <a:rPr lang="en-US" sz="2000" b="1">
                <a:solidFill>
                  <a:srgbClr val="0033CC"/>
                </a:solidFill>
                <a:latin typeface="VNI-Aptima" pitchFamily="2" charset="0"/>
              </a:rPr>
              <a:t>&lt;Directory  [/thö_muïc_cuïc_boä]&gt;</a:t>
            </a:r>
          </a:p>
          <a:p>
            <a:pPr eaLnBrk="0" hangingPunct="0">
              <a:lnSpc>
                <a:spcPct val="105000"/>
              </a:lnSpc>
              <a:spcBef>
                <a:spcPct val="5000"/>
              </a:spcBef>
              <a:buFont typeface="Wingdings" pitchFamily="2" charset="2"/>
              <a:buNone/>
            </a:pPr>
            <a:r>
              <a:rPr lang="en-US" sz="2000" b="1">
                <a:solidFill>
                  <a:srgbClr val="0033CC"/>
                </a:solidFill>
                <a:latin typeface="VNI-Aptima" pitchFamily="2" charset="0"/>
              </a:rPr>
              <a:t>		AuthType </a:t>
            </a:r>
            <a:r>
              <a:rPr lang="en-US" sz="2000" b="1">
                <a:solidFill>
                  <a:srgbClr val="FF0000"/>
                </a:solidFill>
                <a:latin typeface="VNI-Aptima" pitchFamily="2" charset="0"/>
              </a:rPr>
              <a:t>Basic</a:t>
            </a:r>
          </a:p>
          <a:p>
            <a:pPr eaLnBrk="0" hangingPunct="0">
              <a:lnSpc>
                <a:spcPct val="105000"/>
              </a:lnSpc>
              <a:spcBef>
                <a:spcPct val="5000"/>
              </a:spcBef>
              <a:buFont typeface="Wingdings" pitchFamily="2" charset="2"/>
              <a:buNone/>
            </a:pPr>
            <a:r>
              <a:rPr lang="en-US" sz="2000" b="1">
                <a:latin typeface="VNI-Aptima" pitchFamily="2" charset="0"/>
              </a:rPr>
              <a:t>		</a:t>
            </a:r>
            <a:r>
              <a:rPr lang="en-US" sz="2000" b="1">
                <a:solidFill>
                  <a:srgbClr val="0033CC"/>
                </a:solidFill>
                <a:latin typeface="VNI-Aptima" pitchFamily="2" charset="0"/>
              </a:rPr>
              <a:t>AuthName </a:t>
            </a:r>
            <a:r>
              <a:rPr lang="en-US" sz="2000" b="1">
                <a:latin typeface="VNI-Aptima" pitchFamily="2" charset="0"/>
              </a:rPr>
              <a:t>[teân_chöùng_thöïc]</a:t>
            </a:r>
          </a:p>
          <a:p>
            <a:pPr eaLnBrk="0" hangingPunct="0">
              <a:lnSpc>
                <a:spcPct val="105000"/>
              </a:lnSpc>
              <a:spcBef>
                <a:spcPct val="5000"/>
              </a:spcBef>
              <a:buFont typeface="Wingdings" pitchFamily="2" charset="2"/>
              <a:buNone/>
            </a:pPr>
            <a:r>
              <a:rPr lang="en-US" sz="2000" b="1">
                <a:latin typeface="VNI-Aptima" pitchFamily="2" charset="0"/>
              </a:rPr>
              <a:t>		</a:t>
            </a:r>
            <a:r>
              <a:rPr lang="en-US" sz="2000" b="1">
                <a:solidFill>
                  <a:srgbClr val="0033CC"/>
                </a:solidFill>
                <a:latin typeface="VNI-Aptima" pitchFamily="2" charset="0"/>
              </a:rPr>
              <a:t>AuthUserFile</a:t>
            </a:r>
            <a:r>
              <a:rPr lang="en-US" sz="2000" b="1">
                <a:latin typeface="VNI-Aptima" pitchFamily="2" charset="0"/>
              </a:rPr>
              <a:t> [vò_trí_taäp_tin_password]</a:t>
            </a:r>
          </a:p>
          <a:p>
            <a:pPr eaLnBrk="0" hangingPunct="0">
              <a:lnSpc>
                <a:spcPct val="105000"/>
              </a:lnSpc>
              <a:spcBef>
                <a:spcPct val="5000"/>
              </a:spcBef>
              <a:buFont typeface="Wingdings" pitchFamily="2" charset="2"/>
              <a:buNone/>
            </a:pPr>
            <a:r>
              <a:rPr lang="en-US" sz="2000" b="1">
                <a:latin typeface="VNI-Aptima" pitchFamily="2" charset="0"/>
              </a:rPr>
              <a:t>		</a:t>
            </a:r>
            <a:r>
              <a:rPr lang="en-US" sz="2000" b="1">
                <a:solidFill>
                  <a:srgbClr val="0033CC"/>
                </a:solidFill>
                <a:latin typeface="VNI-Aptima" pitchFamily="2" charset="0"/>
              </a:rPr>
              <a:t>AuthGroupFile</a:t>
            </a:r>
            <a:r>
              <a:rPr lang="en-US" sz="2000" b="1">
                <a:latin typeface="VNI-Aptima" pitchFamily="2" charset="0"/>
              </a:rPr>
              <a:t> [vò_trí_taäp_tin_group]</a:t>
            </a:r>
          </a:p>
          <a:p>
            <a:pPr eaLnBrk="0" hangingPunct="0">
              <a:lnSpc>
                <a:spcPct val="105000"/>
              </a:lnSpc>
              <a:spcBef>
                <a:spcPct val="5000"/>
              </a:spcBef>
              <a:buFont typeface="Wingdings" pitchFamily="2" charset="2"/>
              <a:buNone/>
            </a:pPr>
            <a:r>
              <a:rPr lang="en-US" sz="2000" b="1">
                <a:solidFill>
                  <a:srgbClr val="0033CC"/>
                </a:solidFill>
                <a:latin typeface="VNI-Aptima" pitchFamily="2" charset="0"/>
              </a:rPr>
              <a:t>		Require user </a:t>
            </a:r>
            <a:r>
              <a:rPr lang="en-US" sz="2000" b="1">
                <a:latin typeface="VNI-Aptima" pitchFamily="2" charset="0"/>
              </a:rPr>
              <a:t>[teân_user1] [teân_user2] . . .</a:t>
            </a:r>
          </a:p>
          <a:p>
            <a:pPr eaLnBrk="0" hangingPunct="0">
              <a:lnSpc>
                <a:spcPct val="105000"/>
              </a:lnSpc>
              <a:spcBef>
                <a:spcPct val="5000"/>
              </a:spcBef>
              <a:buFont typeface="Wingdings" pitchFamily="2" charset="2"/>
              <a:buNone/>
            </a:pPr>
            <a:r>
              <a:rPr lang="en-US" sz="2000" b="1">
                <a:solidFill>
                  <a:srgbClr val="0033CC"/>
                </a:solidFill>
                <a:latin typeface="VNI-Aptima" pitchFamily="2" charset="0"/>
              </a:rPr>
              <a:t>	  	Require group </a:t>
            </a:r>
            <a:r>
              <a:rPr lang="en-US" sz="2000" b="1">
                <a:latin typeface="VNI-Aptima" pitchFamily="2" charset="0"/>
              </a:rPr>
              <a:t>[teân_nhoùm1] [teân_nhoùm2] . . .</a:t>
            </a:r>
          </a:p>
          <a:p>
            <a:pPr eaLnBrk="0" hangingPunct="0">
              <a:lnSpc>
                <a:spcPct val="105000"/>
              </a:lnSpc>
              <a:spcBef>
                <a:spcPct val="5000"/>
              </a:spcBef>
              <a:buFont typeface="Wingdings" pitchFamily="2" charset="2"/>
              <a:buNone/>
            </a:pPr>
            <a:r>
              <a:rPr lang="en-US" sz="2000" b="1">
                <a:solidFill>
                  <a:srgbClr val="0033CC"/>
                </a:solidFill>
                <a:latin typeface="VNI-Aptima" pitchFamily="2" charset="0"/>
              </a:rPr>
              <a:t>		Option Indexes </a:t>
            </a:r>
            <a:r>
              <a:rPr lang="en-US" sz="2000" b="1">
                <a:latin typeface="VNI-Aptima" pitchFamily="2" charset="0"/>
              </a:rPr>
              <a:t>(hieån thò nhöõng file daïng khaùc html)</a:t>
            </a:r>
            <a:endParaRPr lang="en-US" sz="2000" b="1">
              <a:solidFill>
                <a:srgbClr val="0033CC"/>
              </a:solidFill>
              <a:latin typeface="VNI-Aptima" pitchFamily="2" charset="0"/>
            </a:endParaRPr>
          </a:p>
          <a:p>
            <a:pPr eaLnBrk="0" hangingPunct="0">
              <a:lnSpc>
                <a:spcPct val="105000"/>
              </a:lnSpc>
              <a:spcBef>
                <a:spcPct val="5000"/>
              </a:spcBef>
              <a:buFont typeface="Wingdings" pitchFamily="2" charset="2"/>
              <a:buNone/>
            </a:pPr>
            <a:r>
              <a:rPr lang="en-US" sz="2000" b="1">
                <a:solidFill>
                  <a:srgbClr val="0033CC"/>
                </a:solidFill>
                <a:latin typeface="VNI-Aptima" pitchFamily="2" charset="0"/>
              </a:rPr>
              <a:t>	&lt;/Directory&gt;</a:t>
            </a:r>
            <a:endParaRPr lang="vi-VN" sz="2000" b="1">
              <a:solidFill>
                <a:srgbClr val="0033CC"/>
              </a:solidFill>
              <a:latin typeface="VNI-Aptima"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smtClean="0">
                <a:solidFill>
                  <a:srgbClr val="0070C0"/>
                </a:solidFill>
                <a:cs typeface="Times New Roman" pitchFamily="18" charset="0"/>
              </a:rPr>
              <a:t>Web Server (</a:t>
            </a:r>
            <a:r>
              <a:rPr lang="en-US" dirty="0" err="1" smtClean="0">
                <a:solidFill>
                  <a:srgbClr val="0070C0"/>
                </a:solidFill>
                <a:cs typeface="Times New Roman" pitchFamily="18" charset="0"/>
              </a:rPr>
              <a:t>tt</a:t>
            </a:r>
            <a:r>
              <a:rPr lang="en-US" dirty="0" smtClean="0">
                <a:solidFill>
                  <a:srgbClr val="0070C0"/>
                </a:solidFill>
                <a:cs typeface="Times New Roman" pitchFamily="18" charset="0"/>
              </a:rPr>
              <a:t>)</a:t>
            </a:r>
            <a:endParaRPr lang="en-US" dirty="0">
              <a:solidFill>
                <a:srgbClr val="0070C0"/>
              </a:solidFill>
              <a:cs typeface="Times New Roman" pitchFamily="18" charset="0"/>
            </a:endParaRPr>
          </a:p>
        </p:txBody>
      </p:sp>
      <p:graphicFrame>
        <p:nvGraphicFramePr>
          <p:cNvPr id="662531" name="Object 3"/>
          <p:cNvGraphicFramePr>
            <a:graphicFrameLocks noChangeAspect="1"/>
          </p:cNvGraphicFramePr>
          <p:nvPr/>
        </p:nvGraphicFramePr>
        <p:xfrm>
          <a:off x="812800" y="1425575"/>
          <a:ext cx="7416800" cy="4975225"/>
        </p:xfrm>
        <a:graphic>
          <a:graphicData uri="http://schemas.openxmlformats.org/presentationml/2006/ole">
            <mc:AlternateContent xmlns:mc="http://schemas.openxmlformats.org/markup-compatibility/2006">
              <mc:Choice xmlns:v="urn:schemas-microsoft-com:vml" Requires="v">
                <p:oleObj spid="_x0000_s1028" name="Document" r:id="rId5" imgW="6946920" imgH="4664880" progId="Word.Document.8">
                  <p:embed/>
                </p:oleObj>
              </mc:Choice>
              <mc:Fallback>
                <p:oleObj name="Document" r:id="rId5" imgW="6946920" imgH="4664880" progId="Word.Documen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800" y="1425575"/>
                        <a:ext cx="7416800" cy="497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16067" name="Rectangle 3"/>
          <p:cNvSpPr>
            <a:spLocks noGrp="1" noChangeArrowheads="1"/>
          </p:cNvSpPr>
          <p:nvPr>
            <p:ph sz="quarter" idx="1"/>
          </p:nvPr>
        </p:nvSpPr>
        <p:spPr>
          <a:xfrm>
            <a:off x="323850" y="1592263"/>
            <a:ext cx="8439150" cy="4884737"/>
          </a:xfrm>
        </p:spPr>
        <p:txBody>
          <a:bodyPr/>
          <a:lstStyle/>
          <a:p>
            <a:pPr eaLnBrk="0" hangingPunct="0">
              <a:lnSpc>
                <a:spcPct val="80000"/>
              </a:lnSpc>
              <a:spcBef>
                <a:spcPct val="0"/>
              </a:spcBef>
              <a:buFont typeface="Wingdings" pitchFamily="2" charset="2"/>
              <a:buNone/>
            </a:pPr>
            <a:r>
              <a:rPr lang="en-US" sz="2800" b="1">
                <a:latin typeface="VNI-Aptima" pitchFamily="2" charset="0"/>
              </a:rPr>
              <a:t>b) </a:t>
            </a:r>
            <a:r>
              <a:rPr lang="en-US" sz="2800" b="1" u="sng">
                <a:latin typeface="VNI-Aptima" pitchFamily="2" charset="0"/>
              </a:rPr>
              <a:t>Digest Authentication</a:t>
            </a:r>
            <a:r>
              <a:rPr lang="en-US" sz="2800" b="1">
                <a:latin typeface="VNI-Aptima" pitchFamily="2" charset="0"/>
              </a:rPr>
              <a:t>.</a:t>
            </a:r>
          </a:p>
          <a:p>
            <a:pPr algn="just" eaLnBrk="0" hangingPunct="0">
              <a:lnSpc>
                <a:spcPct val="105000"/>
              </a:lnSpc>
              <a:spcBef>
                <a:spcPct val="5000"/>
              </a:spcBef>
              <a:buFont typeface="Wingdings" pitchFamily="2" charset="2"/>
              <a:buNone/>
            </a:pPr>
            <a:r>
              <a:rPr lang="en-US" sz="2400">
                <a:latin typeface="VNI-Aptima" pitchFamily="2" charset="0"/>
              </a:rPr>
              <a:t>	Digest Authentication cung caáp moät phöông phaùp baûo veä noäi dung web moät caùch luaân phieân. </a:t>
            </a:r>
          </a:p>
          <a:p>
            <a:pPr algn="just" eaLnBrk="0" hangingPunct="0">
              <a:lnSpc>
                <a:spcPct val="105000"/>
              </a:lnSpc>
              <a:spcBef>
                <a:spcPct val="5000"/>
              </a:spcBef>
              <a:buFont typeface="Wingdings" pitchFamily="2" charset="2"/>
              <a:buNone/>
            </a:pPr>
            <a:r>
              <a:rPr lang="en-US" sz="2400">
                <a:latin typeface="VNI-Aptima" pitchFamily="2" charset="0"/>
              </a:rPr>
              <a:t>	Server seõ caáp cho Client moät theû chöùng thöïc ñeå baûo veä website, theû naøy ñöôïc goïi laø realm (vuøng laõnh thoå). Web Browser seõ löu laïi username vaø password maø baïn ñaõ cung caáp cuøng vôùi realm. Vieäc löu tröõ naøy chæ coù taùc dung trong giao dòch hieän haønh cuûa Browser. Nhöng cuõng coù moät vaøi Browser cho pheùp löu chuùng moät caùch coá ñònh.</a:t>
            </a:r>
          </a:p>
          <a:p>
            <a:pPr eaLnBrk="0" hangingPunct="0">
              <a:lnSpc>
                <a:spcPct val="105000"/>
              </a:lnSpc>
              <a:spcBef>
                <a:spcPct val="5000"/>
              </a:spcBef>
              <a:buFont typeface="Wingdings" pitchFamily="2" charset="2"/>
              <a:buNone/>
            </a:pPr>
            <a:r>
              <a:rPr lang="en-US" sz="2400">
                <a:latin typeface="VNI-Aptima" pitchFamily="2" charset="0"/>
              </a:rPr>
              <a:t>	Caùc böôùc thöïc hieän töông töï nhö </a:t>
            </a:r>
            <a:r>
              <a:rPr lang="en-US" sz="2000" b="1">
                <a:solidFill>
                  <a:srgbClr val="FF0000"/>
                </a:solidFill>
                <a:latin typeface="VNI-Aptima" pitchFamily="2" charset="0"/>
              </a:rPr>
              <a:t>Basic Authentication</a:t>
            </a:r>
            <a:r>
              <a:rPr lang="en-US" sz="2000" b="1">
                <a:latin typeface="VNI-Aptima" pitchFamily="2" charset="0"/>
              </a:rPr>
              <a:t>.</a:t>
            </a:r>
            <a:endParaRPr lang="vi-VN" sz="2000" b="1">
              <a:latin typeface="VNI-Aptima" pitchFamily="2"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18115" name="Rectangle 3"/>
          <p:cNvSpPr>
            <a:spLocks noGrp="1" noChangeArrowheads="1"/>
          </p:cNvSpPr>
          <p:nvPr>
            <p:ph sz="quarter" idx="1"/>
          </p:nvPr>
        </p:nvSpPr>
        <p:spPr>
          <a:xfrm>
            <a:off x="323850" y="1592263"/>
            <a:ext cx="8439150" cy="4884737"/>
          </a:xfrm>
        </p:spPr>
        <p:txBody>
          <a:bodyPr/>
          <a:lstStyle/>
          <a:p>
            <a:pPr eaLnBrk="0" hangingPunct="0">
              <a:lnSpc>
                <a:spcPct val="105000"/>
              </a:lnSpc>
              <a:spcBef>
                <a:spcPct val="5000"/>
              </a:spcBef>
              <a:buFont typeface="Wingdings" pitchFamily="2" charset="2"/>
              <a:buNone/>
            </a:pPr>
            <a:r>
              <a:rPr lang="en-US" sz="2800" b="1">
                <a:latin typeface="VNI-Aptima" pitchFamily="2" charset="0"/>
              </a:rPr>
              <a:t>+ </a:t>
            </a:r>
            <a:r>
              <a:rPr lang="en-US" sz="2800" b="1" u="sng">
                <a:latin typeface="VNI-Aptima" pitchFamily="2" charset="0"/>
              </a:rPr>
              <a:t>Taïo taäp tin löu password cuûa ngöôøi duøng</a:t>
            </a:r>
            <a:r>
              <a:rPr lang="en-US" sz="2800" b="1">
                <a:latin typeface="VNI-Aptima" pitchFamily="2" charset="0"/>
              </a:rPr>
              <a:t>.</a:t>
            </a:r>
          </a:p>
          <a:p>
            <a:pPr eaLnBrk="0" hangingPunct="0">
              <a:lnSpc>
                <a:spcPct val="105000"/>
              </a:lnSpc>
              <a:spcBef>
                <a:spcPct val="5000"/>
              </a:spcBef>
              <a:buFont typeface="Wingdings" pitchFamily="2" charset="2"/>
              <a:buNone/>
            </a:pPr>
            <a:r>
              <a:rPr lang="en-US">
                <a:latin typeface="VNI-Aptima" pitchFamily="2" charset="0"/>
              </a:rPr>
              <a:t>	</a:t>
            </a:r>
            <a:r>
              <a:rPr lang="en-US" sz="2400">
                <a:latin typeface="VNI-Aptima" pitchFamily="2" charset="0"/>
              </a:rPr>
              <a:t>Duøng leänh htdigest coù cuù phaùp nhö sau:</a:t>
            </a:r>
            <a:endParaRPr lang="en-US" sz="2400">
              <a:solidFill>
                <a:srgbClr val="FF0066"/>
              </a:solidFill>
              <a:latin typeface="VNI-Aptima" pitchFamily="2" charset="0"/>
            </a:endParaRPr>
          </a:p>
          <a:p>
            <a:pPr eaLnBrk="0" hangingPunct="0">
              <a:lnSpc>
                <a:spcPct val="105000"/>
              </a:lnSpc>
              <a:spcBef>
                <a:spcPct val="5000"/>
              </a:spcBef>
              <a:buFont typeface="Wingdings" pitchFamily="2" charset="2"/>
              <a:buNone/>
            </a:pPr>
            <a:r>
              <a:rPr lang="en-US" sz="2800" b="1">
                <a:latin typeface="VNI-Aptima" pitchFamily="2" charset="0"/>
              </a:rPr>
              <a:t>	</a:t>
            </a:r>
            <a:r>
              <a:rPr lang="en-US" sz="2400" b="1">
                <a:solidFill>
                  <a:srgbClr val="FF0000"/>
                </a:solidFill>
                <a:latin typeface="VNI-Aptima" pitchFamily="2" charset="0"/>
              </a:rPr>
              <a:t>#htdigest  –c  &lt;vò trí taäp tin password&gt;  &lt;username&gt;</a:t>
            </a:r>
          </a:p>
          <a:p>
            <a:pPr algn="just" eaLnBrk="0" hangingPunct="0">
              <a:lnSpc>
                <a:spcPct val="105000"/>
              </a:lnSpc>
              <a:spcBef>
                <a:spcPct val="5000"/>
              </a:spcBef>
              <a:buFont typeface="Wingdings" pitchFamily="2" charset="2"/>
              <a:buNone/>
            </a:pPr>
            <a:r>
              <a:rPr lang="en-US" sz="2400">
                <a:latin typeface="VNI-Aptima" pitchFamily="2" charset="0"/>
              </a:rPr>
              <a:t>	- Chöông trình seõ yeâu caàu baïn nhaäp vaøo password, vaø sau ñoù nhaäp laïi moät laàn nöõa.</a:t>
            </a:r>
          </a:p>
          <a:p>
            <a:pPr algn="just" eaLnBrk="0" hangingPunct="0">
              <a:lnSpc>
                <a:spcPct val="105000"/>
              </a:lnSpc>
              <a:spcBef>
                <a:spcPct val="5000"/>
              </a:spcBef>
              <a:buFont typeface="Wingdings" pitchFamily="2" charset="2"/>
              <a:buNone/>
            </a:pPr>
            <a:r>
              <a:rPr lang="en-US" sz="2400">
                <a:latin typeface="VNI-Aptima" pitchFamily="2" charset="0"/>
              </a:rPr>
              <a:t>	- Tuyø choïn </a:t>
            </a:r>
            <a:r>
              <a:rPr lang="en-US" sz="2400">
                <a:solidFill>
                  <a:srgbClr val="FF0000"/>
                </a:solidFill>
                <a:latin typeface="VNI-Aptima" pitchFamily="2" charset="0"/>
              </a:rPr>
              <a:t>-c</a:t>
            </a:r>
            <a:r>
              <a:rPr lang="en-US" sz="2400">
                <a:latin typeface="VNI-Aptima" pitchFamily="2" charset="0"/>
              </a:rPr>
              <a:t> seõ taïo taäp tin password môùi. Neáu taäp tin naøy ñaõ toàn taïi noù seõ xoaù noäi dung cuõ vaø ghi vaøo noäi dung môùi.</a:t>
            </a:r>
          </a:p>
          <a:p>
            <a:pPr algn="just" eaLnBrk="0" hangingPunct="0">
              <a:lnSpc>
                <a:spcPct val="105000"/>
              </a:lnSpc>
              <a:spcBef>
                <a:spcPct val="5000"/>
              </a:spcBef>
              <a:buFont typeface="Wingdings" pitchFamily="2" charset="2"/>
              <a:buNone/>
            </a:pPr>
            <a:r>
              <a:rPr lang="en-US" sz="2400">
                <a:latin typeface="VNI-Aptima" pitchFamily="2" charset="0"/>
              </a:rPr>
              <a:t>	- </a:t>
            </a:r>
            <a:r>
              <a:rPr lang="en-US" sz="2400">
                <a:solidFill>
                  <a:srgbClr val="FF0000"/>
                </a:solidFill>
                <a:latin typeface="VNI-Aptima" pitchFamily="2" charset="0"/>
              </a:rPr>
              <a:t>&lt;vò trí taäp tin password&gt;</a:t>
            </a:r>
            <a:r>
              <a:rPr lang="en-US" sz="2400" b="1">
                <a:solidFill>
                  <a:srgbClr val="FF0066"/>
                </a:solidFill>
                <a:latin typeface="VNI-Aptima" pitchFamily="2" charset="0"/>
              </a:rPr>
              <a:t> </a:t>
            </a:r>
            <a:r>
              <a:rPr lang="en-US" sz="2400">
                <a:latin typeface="VNI-Aptima" pitchFamily="2" charset="0"/>
              </a:rPr>
              <a:t>: thoâng thöôøng noù taïo taïi thö muïc chöùa taäp tin caáu hình Apache </a:t>
            </a:r>
            <a:r>
              <a:rPr lang="en-US" sz="2400">
                <a:solidFill>
                  <a:srgbClr val="FF0000"/>
                </a:solidFill>
                <a:latin typeface="VNI-Aptima" pitchFamily="2" charset="0"/>
              </a:rPr>
              <a:t>/etc/httpd/conf</a:t>
            </a:r>
            <a:endParaRPr lang="vi-VN" sz="2400">
              <a:solidFill>
                <a:srgbClr val="FF0000"/>
              </a:solidFill>
              <a:latin typeface="VNI-Aptima" pitchFamily="2"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27331" name="Rectangle 3"/>
          <p:cNvSpPr>
            <a:spLocks noGrp="1" noChangeArrowheads="1"/>
          </p:cNvSpPr>
          <p:nvPr>
            <p:ph sz="quarter" idx="1"/>
          </p:nvPr>
        </p:nvSpPr>
        <p:spPr>
          <a:xfrm>
            <a:off x="287338" y="1592263"/>
            <a:ext cx="8475662" cy="4884737"/>
          </a:xfrm>
        </p:spPr>
        <p:txBody>
          <a:bodyPr/>
          <a:lstStyle/>
          <a:p>
            <a:pPr eaLnBrk="0" hangingPunct="0">
              <a:lnSpc>
                <a:spcPct val="105000"/>
              </a:lnSpc>
              <a:spcBef>
                <a:spcPct val="5000"/>
              </a:spcBef>
              <a:buFont typeface="Wingdings" pitchFamily="2" charset="2"/>
              <a:buNone/>
            </a:pPr>
            <a:r>
              <a:rPr lang="en-US" sz="2800" b="1">
                <a:latin typeface="VNI-Aptima" pitchFamily="2" charset="0"/>
              </a:rPr>
              <a:t>+ </a:t>
            </a:r>
            <a:r>
              <a:rPr lang="en-US" sz="2800" b="1" u="sng">
                <a:latin typeface="VNI-Aptima" pitchFamily="2" charset="0"/>
              </a:rPr>
              <a:t>Taïo taäp tin group</a:t>
            </a:r>
            <a:r>
              <a:rPr lang="en-US" sz="2800" b="1">
                <a:latin typeface="VNI-Aptima" pitchFamily="2" charset="0"/>
              </a:rPr>
              <a:t>.</a:t>
            </a:r>
            <a:endParaRPr lang="en-US" sz="2800">
              <a:latin typeface="VNI-Aptima" pitchFamily="2" charset="0"/>
            </a:endParaRPr>
          </a:p>
          <a:p>
            <a:pPr algn="just" eaLnBrk="0" hangingPunct="0">
              <a:lnSpc>
                <a:spcPct val="105000"/>
              </a:lnSpc>
              <a:spcBef>
                <a:spcPct val="5000"/>
              </a:spcBef>
              <a:buFont typeface="Wingdings" pitchFamily="2" charset="2"/>
              <a:buNone/>
            </a:pPr>
            <a:r>
              <a:rPr lang="en-US" sz="2400">
                <a:latin typeface="VNI-Aptima" pitchFamily="2" charset="0"/>
              </a:rPr>
              <a:t>	Daïng toång quaùt cuûa taäp tin group:</a:t>
            </a:r>
          </a:p>
          <a:p>
            <a:pPr eaLnBrk="0" hangingPunct="0">
              <a:lnSpc>
                <a:spcPct val="105000"/>
              </a:lnSpc>
              <a:spcBef>
                <a:spcPct val="5000"/>
              </a:spcBef>
              <a:buFont typeface="Wingdings" pitchFamily="2" charset="2"/>
              <a:buNone/>
            </a:pPr>
            <a:r>
              <a:rPr lang="en-US" sz="2400">
                <a:latin typeface="VNI-Aptima" pitchFamily="2" charset="0"/>
              </a:rPr>
              <a:t>	</a:t>
            </a:r>
            <a:r>
              <a:rPr lang="en-US" sz="2400" b="1">
                <a:solidFill>
                  <a:srgbClr val="FF0000"/>
                </a:solidFill>
                <a:latin typeface="VNI-Aptima" pitchFamily="2" charset="0"/>
              </a:rPr>
              <a:t>&lt;groupname&gt;:&lt;user lists&gt;</a:t>
            </a:r>
          </a:p>
          <a:p>
            <a:pPr eaLnBrk="0" hangingPunct="0">
              <a:lnSpc>
                <a:spcPct val="105000"/>
              </a:lnSpc>
              <a:spcBef>
                <a:spcPct val="5000"/>
              </a:spcBef>
              <a:buFont typeface="Wingdings" pitchFamily="2" charset="2"/>
              <a:buNone/>
            </a:pPr>
            <a:r>
              <a:rPr lang="en-US" sz="2400">
                <a:latin typeface="VNI-Aptima" pitchFamily="2" charset="0"/>
              </a:rPr>
              <a:t>	+ </a:t>
            </a:r>
            <a:r>
              <a:rPr lang="en-US" sz="2400" b="1">
                <a:latin typeface="VNI-Aptima" pitchFamily="2" charset="0"/>
              </a:rPr>
              <a:t>groupname</a:t>
            </a:r>
            <a:r>
              <a:rPr lang="en-US" sz="2400">
                <a:latin typeface="VNI-Aptima" pitchFamily="2" charset="0"/>
              </a:rPr>
              <a:t>: teân nhoùm.</a:t>
            </a:r>
          </a:p>
          <a:p>
            <a:pPr eaLnBrk="0" hangingPunct="0">
              <a:lnSpc>
                <a:spcPct val="105000"/>
              </a:lnSpc>
              <a:spcBef>
                <a:spcPct val="5000"/>
              </a:spcBef>
              <a:buFont typeface="Wingdings" pitchFamily="2" charset="2"/>
              <a:buNone/>
            </a:pPr>
            <a:r>
              <a:rPr lang="en-US" sz="2400">
                <a:latin typeface="VNI-Aptima" pitchFamily="2" charset="0"/>
              </a:rPr>
              <a:t>	+ </a:t>
            </a:r>
            <a:r>
              <a:rPr lang="en-US" sz="2400" b="1">
                <a:latin typeface="VNI-Aptima" pitchFamily="2" charset="0"/>
              </a:rPr>
              <a:t>user list</a:t>
            </a:r>
            <a:r>
              <a:rPr lang="en-US" sz="2400">
                <a:latin typeface="VNI-Aptima" pitchFamily="2" charset="0"/>
              </a:rPr>
              <a:t>: danh saùch caùc thaønh vieân trong nhoùm (phaân caùch nhau bôûi khoaûng traéng).</a:t>
            </a:r>
          </a:p>
          <a:p>
            <a:pPr eaLnBrk="0" hangingPunct="0">
              <a:lnSpc>
                <a:spcPct val="105000"/>
              </a:lnSpc>
              <a:spcBef>
                <a:spcPct val="5000"/>
              </a:spcBef>
              <a:buFont typeface="Wingdings" pitchFamily="2" charset="2"/>
              <a:buNone/>
            </a:pPr>
            <a:r>
              <a:rPr lang="en-US" sz="2400">
                <a:latin typeface="VNI-Aptima" pitchFamily="2" charset="0"/>
              </a:rPr>
              <a:t>	</a:t>
            </a:r>
            <a:r>
              <a:rPr lang="en-US" sz="2400" u="sng">
                <a:latin typeface="VNI-Aptima" pitchFamily="2" charset="0"/>
              </a:rPr>
              <a:t>Ví Dụ</a:t>
            </a:r>
            <a:r>
              <a:rPr lang="en-US" sz="2400">
                <a:latin typeface="VNI-Aptima" pitchFamily="2" charset="0"/>
              </a:rPr>
              <a:t>:   admin: adm1 adm2 adm3</a:t>
            </a:r>
            <a:endParaRPr lang="vi-VN" sz="2400">
              <a:latin typeface="VNI-Aptima" pitchFamily="2"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28355" name="Rectangle 3"/>
          <p:cNvSpPr>
            <a:spLocks noGrp="1" noChangeArrowheads="1"/>
          </p:cNvSpPr>
          <p:nvPr>
            <p:ph sz="quarter" idx="1"/>
          </p:nvPr>
        </p:nvSpPr>
        <p:spPr>
          <a:xfrm>
            <a:off x="358775" y="1592263"/>
            <a:ext cx="8404225" cy="4884737"/>
          </a:xfrm>
        </p:spPr>
        <p:txBody>
          <a:bodyPr/>
          <a:lstStyle/>
          <a:p>
            <a:pPr eaLnBrk="0" hangingPunct="0">
              <a:lnSpc>
                <a:spcPct val="105000"/>
              </a:lnSpc>
              <a:spcBef>
                <a:spcPct val="5000"/>
              </a:spcBef>
              <a:buFont typeface="Wingdings" pitchFamily="2" charset="2"/>
              <a:buNone/>
            </a:pPr>
            <a:r>
              <a:rPr lang="en-US" sz="2800" b="1">
                <a:latin typeface="VNI-Aptima" pitchFamily="2" charset="0"/>
              </a:rPr>
              <a:t>+ </a:t>
            </a:r>
            <a:r>
              <a:rPr lang="en-US" sz="2800" b="1" u="sng">
                <a:latin typeface="VNI-Aptima" pitchFamily="2" charset="0"/>
              </a:rPr>
              <a:t>Caáu hình Apache</a:t>
            </a:r>
            <a:r>
              <a:rPr lang="en-US" sz="2800" b="1">
                <a:latin typeface="VNI-Aptima" pitchFamily="2" charset="0"/>
              </a:rPr>
              <a:t>.</a:t>
            </a:r>
          </a:p>
          <a:p>
            <a:pPr algn="just" eaLnBrk="0" hangingPunct="0">
              <a:lnSpc>
                <a:spcPct val="105000"/>
              </a:lnSpc>
              <a:spcBef>
                <a:spcPct val="5000"/>
              </a:spcBef>
              <a:buFont typeface="Wingdings" pitchFamily="2" charset="2"/>
              <a:buNone/>
            </a:pPr>
            <a:r>
              <a:rPr lang="en-US" sz="2000">
                <a:latin typeface="VNI-Aptima" pitchFamily="2" charset="0"/>
              </a:rPr>
              <a:t>	</a:t>
            </a:r>
            <a:r>
              <a:rPr lang="en-US" sz="2400">
                <a:latin typeface="VNI-Aptima" pitchFamily="2" charset="0"/>
              </a:rPr>
              <a:t>Sau khi taïo taäp tin password vaø group, caáu hình chöùng thöïc cuûa Apache, ñöôïc thieát laäp vôùi nhöõng chæ daãn sau:</a:t>
            </a:r>
          </a:p>
          <a:p>
            <a:pPr eaLnBrk="0" hangingPunct="0">
              <a:lnSpc>
                <a:spcPct val="105000"/>
              </a:lnSpc>
              <a:spcBef>
                <a:spcPct val="5000"/>
              </a:spcBef>
              <a:buFont typeface="Wingdings" pitchFamily="2" charset="2"/>
              <a:buNone/>
            </a:pPr>
            <a:r>
              <a:rPr lang="en-US" sz="2000">
                <a:latin typeface="VNI-Aptima" pitchFamily="2" charset="0"/>
              </a:rPr>
              <a:t>	</a:t>
            </a:r>
            <a:r>
              <a:rPr lang="en-US" sz="2000" b="1">
                <a:solidFill>
                  <a:srgbClr val="0033CC"/>
                </a:solidFill>
                <a:latin typeface="VNI-Aptima" pitchFamily="2" charset="0"/>
              </a:rPr>
              <a:t>&lt;Directory  [/thö_muïc_cuïc_boä]&gt;</a:t>
            </a:r>
          </a:p>
          <a:p>
            <a:pPr eaLnBrk="0" hangingPunct="0">
              <a:lnSpc>
                <a:spcPct val="105000"/>
              </a:lnSpc>
              <a:spcBef>
                <a:spcPct val="5000"/>
              </a:spcBef>
              <a:buFont typeface="Wingdings" pitchFamily="2" charset="2"/>
              <a:buNone/>
            </a:pPr>
            <a:r>
              <a:rPr lang="en-US" sz="2000" b="1">
                <a:solidFill>
                  <a:srgbClr val="0033CC"/>
                </a:solidFill>
                <a:latin typeface="VNI-Aptima" pitchFamily="2" charset="0"/>
              </a:rPr>
              <a:t>		AuthType </a:t>
            </a:r>
            <a:r>
              <a:rPr lang="en-US" sz="2000" b="1">
                <a:solidFill>
                  <a:srgbClr val="FF0000"/>
                </a:solidFill>
                <a:latin typeface="VNI-Aptima" pitchFamily="2" charset="0"/>
              </a:rPr>
              <a:t>Digest</a:t>
            </a:r>
          </a:p>
          <a:p>
            <a:pPr eaLnBrk="0" hangingPunct="0">
              <a:lnSpc>
                <a:spcPct val="105000"/>
              </a:lnSpc>
              <a:spcBef>
                <a:spcPct val="5000"/>
              </a:spcBef>
              <a:buFont typeface="Wingdings" pitchFamily="2" charset="2"/>
              <a:buNone/>
            </a:pPr>
            <a:r>
              <a:rPr lang="en-US" sz="2000" b="1">
                <a:latin typeface="VNI-Aptima" pitchFamily="2" charset="0"/>
              </a:rPr>
              <a:t>		</a:t>
            </a:r>
            <a:r>
              <a:rPr lang="en-US" sz="2000" b="1">
                <a:solidFill>
                  <a:srgbClr val="0033CC"/>
                </a:solidFill>
                <a:latin typeface="VNI-Aptima" pitchFamily="2" charset="0"/>
              </a:rPr>
              <a:t>AuthName </a:t>
            </a:r>
            <a:r>
              <a:rPr lang="en-US" sz="2000" b="1">
                <a:latin typeface="VNI-Aptima" pitchFamily="2" charset="0"/>
              </a:rPr>
              <a:t>[teân_chöùng_thöïc]</a:t>
            </a:r>
          </a:p>
          <a:p>
            <a:pPr eaLnBrk="0" hangingPunct="0">
              <a:lnSpc>
                <a:spcPct val="105000"/>
              </a:lnSpc>
              <a:spcBef>
                <a:spcPct val="5000"/>
              </a:spcBef>
              <a:buFont typeface="Wingdings" pitchFamily="2" charset="2"/>
              <a:buNone/>
            </a:pPr>
            <a:r>
              <a:rPr lang="en-US" sz="2000" b="1">
                <a:latin typeface="VNI-Aptima" pitchFamily="2" charset="0"/>
              </a:rPr>
              <a:t>		</a:t>
            </a:r>
            <a:r>
              <a:rPr lang="en-US" sz="2000" b="1">
                <a:solidFill>
                  <a:srgbClr val="0033CC"/>
                </a:solidFill>
                <a:latin typeface="VNI-Aptima" pitchFamily="2" charset="0"/>
              </a:rPr>
              <a:t>AuthUserFile</a:t>
            </a:r>
            <a:r>
              <a:rPr lang="en-US" sz="2000" b="1">
                <a:latin typeface="VNI-Aptima" pitchFamily="2" charset="0"/>
              </a:rPr>
              <a:t> [vò_trí_taäp_tin_password]</a:t>
            </a:r>
          </a:p>
          <a:p>
            <a:pPr eaLnBrk="0" hangingPunct="0">
              <a:lnSpc>
                <a:spcPct val="105000"/>
              </a:lnSpc>
              <a:spcBef>
                <a:spcPct val="5000"/>
              </a:spcBef>
              <a:buFont typeface="Wingdings" pitchFamily="2" charset="2"/>
              <a:buNone/>
            </a:pPr>
            <a:r>
              <a:rPr lang="en-US" sz="2000" b="1">
                <a:latin typeface="VNI-Aptima" pitchFamily="2" charset="0"/>
              </a:rPr>
              <a:t>		</a:t>
            </a:r>
            <a:r>
              <a:rPr lang="en-US" sz="2000" b="1">
                <a:solidFill>
                  <a:srgbClr val="0033CC"/>
                </a:solidFill>
                <a:latin typeface="VNI-Aptima" pitchFamily="2" charset="0"/>
              </a:rPr>
              <a:t>AuthGroupFile</a:t>
            </a:r>
            <a:r>
              <a:rPr lang="en-US" sz="2000" b="1">
                <a:latin typeface="VNI-Aptima" pitchFamily="2" charset="0"/>
              </a:rPr>
              <a:t> [vò_trí_taäp_tin_group]</a:t>
            </a:r>
          </a:p>
          <a:p>
            <a:pPr eaLnBrk="0" hangingPunct="0">
              <a:lnSpc>
                <a:spcPct val="105000"/>
              </a:lnSpc>
              <a:spcBef>
                <a:spcPct val="5000"/>
              </a:spcBef>
              <a:buFont typeface="Wingdings" pitchFamily="2" charset="2"/>
              <a:buNone/>
            </a:pPr>
            <a:r>
              <a:rPr lang="en-US" sz="2000" b="1">
                <a:solidFill>
                  <a:srgbClr val="0033CC"/>
                </a:solidFill>
                <a:latin typeface="VNI-Aptima" pitchFamily="2" charset="0"/>
              </a:rPr>
              <a:t>		Require user </a:t>
            </a:r>
            <a:r>
              <a:rPr lang="en-US" sz="2000" b="1">
                <a:latin typeface="VNI-Aptima" pitchFamily="2" charset="0"/>
              </a:rPr>
              <a:t>[teân_user1] [teân_user2] . . .</a:t>
            </a:r>
          </a:p>
          <a:p>
            <a:pPr eaLnBrk="0" hangingPunct="0">
              <a:lnSpc>
                <a:spcPct val="105000"/>
              </a:lnSpc>
              <a:spcBef>
                <a:spcPct val="5000"/>
              </a:spcBef>
              <a:buFont typeface="Wingdings" pitchFamily="2" charset="2"/>
              <a:buNone/>
            </a:pPr>
            <a:r>
              <a:rPr lang="en-US" sz="2000" b="1">
                <a:solidFill>
                  <a:srgbClr val="0033CC"/>
                </a:solidFill>
                <a:latin typeface="VNI-Aptima" pitchFamily="2" charset="0"/>
              </a:rPr>
              <a:t>	  	Require group </a:t>
            </a:r>
            <a:r>
              <a:rPr lang="en-US" sz="2000" b="1">
                <a:latin typeface="VNI-Aptima" pitchFamily="2" charset="0"/>
              </a:rPr>
              <a:t>[teân_nhoùm1] [teân_nhoùm2] . . .</a:t>
            </a:r>
          </a:p>
          <a:p>
            <a:pPr eaLnBrk="0" hangingPunct="0">
              <a:lnSpc>
                <a:spcPct val="105000"/>
              </a:lnSpc>
              <a:spcBef>
                <a:spcPct val="5000"/>
              </a:spcBef>
              <a:buFont typeface="Wingdings" pitchFamily="2" charset="2"/>
              <a:buNone/>
            </a:pPr>
            <a:r>
              <a:rPr lang="en-US" sz="2000" b="1">
                <a:solidFill>
                  <a:srgbClr val="0033CC"/>
                </a:solidFill>
                <a:latin typeface="VNI-Aptima" pitchFamily="2" charset="0"/>
              </a:rPr>
              <a:t>		Option Indexes </a:t>
            </a:r>
            <a:r>
              <a:rPr lang="en-US" sz="2000" b="1">
                <a:latin typeface="VNI-Aptima" pitchFamily="2" charset="0"/>
              </a:rPr>
              <a:t>(hieån thò nhöõng file daïng khaùc html)</a:t>
            </a:r>
            <a:endParaRPr lang="en-US" sz="2000" b="1">
              <a:solidFill>
                <a:srgbClr val="0033CC"/>
              </a:solidFill>
              <a:latin typeface="VNI-Aptima" pitchFamily="2" charset="0"/>
            </a:endParaRPr>
          </a:p>
          <a:p>
            <a:pPr eaLnBrk="0" hangingPunct="0">
              <a:lnSpc>
                <a:spcPct val="105000"/>
              </a:lnSpc>
              <a:spcBef>
                <a:spcPct val="5000"/>
              </a:spcBef>
              <a:buFont typeface="Wingdings" pitchFamily="2" charset="2"/>
              <a:buNone/>
            </a:pPr>
            <a:r>
              <a:rPr lang="en-US" sz="2000" b="1">
                <a:solidFill>
                  <a:srgbClr val="0033CC"/>
                </a:solidFill>
                <a:latin typeface="VNI-Aptima" pitchFamily="2" charset="0"/>
              </a:rPr>
              <a:t>	&lt;/Directory&gt;</a:t>
            </a:r>
            <a:endParaRPr lang="vi-VN" sz="2000" b="1">
              <a:solidFill>
                <a:srgbClr val="0033CC"/>
              </a:solidFill>
              <a:latin typeface="VNI-Aptima" pitchFamily="2"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22211" name="Rectangle 3"/>
          <p:cNvSpPr>
            <a:spLocks noGrp="1" noChangeArrowheads="1"/>
          </p:cNvSpPr>
          <p:nvPr>
            <p:ph sz="quarter" idx="1"/>
          </p:nvPr>
        </p:nvSpPr>
        <p:spPr>
          <a:xfrm>
            <a:off x="323850" y="1592263"/>
            <a:ext cx="8439150" cy="4884737"/>
          </a:xfrm>
        </p:spPr>
        <p:txBody>
          <a:bodyPr/>
          <a:lstStyle/>
          <a:p>
            <a:pPr eaLnBrk="0" hangingPunct="0">
              <a:lnSpc>
                <a:spcPct val="80000"/>
              </a:lnSpc>
              <a:spcBef>
                <a:spcPct val="0"/>
              </a:spcBef>
              <a:buClr>
                <a:srgbClr val="FF0066"/>
              </a:buClr>
            </a:pPr>
            <a:r>
              <a:rPr lang="en-US" b="1" u="sng">
                <a:latin typeface="VNI-Aptima" pitchFamily="2" charset="0"/>
              </a:rPr>
              <a:t>Ñieàu khieån truy caäp (Access Control)</a:t>
            </a:r>
            <a:r>
              <a:rPr lang="en-US" b="1">
                <a:latin typeface="VNI-Aptima" pitchFamily="2" charset="0"/>
              </a:rPr>
              <a:t>.</a:t>
            </a:r>
          </a:p>
          <a:p>
            <a:pPr algn="just" eaLnBrk="0" hangingPunct="0">
              <a:lnSpc>
                <a:spcPct val="105000"/>
              </a:lnSpc>
              <a:spcBef>
                <a:spcPct val="5000"/>
              </a:spcBef>
              <a:buFont typeface="Wingdings" pitchFamily="2" charset="2"/>
              <a:buNone/>
            </a:pPr>
            <a:r>
              <a:rPr lang="en-US" sz="2400">
                <a:latin typeface="VNI-Aptima" pitchFamily="2" charset="0"/>
              </a:rPr>
              <a:t>	Ngoaøi vieäc baûo veä noäi dung website baèng söï chöùng thöïc, Apache coøn giôùi haïn vieäc truy caäp cuûa ngöôøi duøng döïa treân nhöõng thoâng tin khaùc.</a:t>
            </a:r>
          </a:p>
          <a:p>
            <a:pPr eaLnBrk="0" hangingPunct="0">
              <a:lnSpc>
                <a:spcPct val="105000"/>
              </a:lnSpc>
              <a:spcBef>
                <a:spcPct val="5000"/>
              </a:spcBef>
              <a:buFont typeface="Wingdings" pitchFamily="2" charset="2"/>
              <a:buNone/>
            </a:pPr>
            <a:r>
              <a:rPr lang="en-US" sz="2000" b="1">
                <a:latin typeface="VNI-Aptima" pitchFamily="2" charset="0"/>
              </a:rPr>
              <a:t>	</a:t>
            </a:r>
            <a:r>
              <a:rPr lang="en-US" sz="2400" b="1">
                <a:latin typeface="VNI-Aptima" pitchFamily="2" charset="0"/>
              </a:rPr>
              <a:t>a) </a:t>
            </a:r>
            <a:r>
              <a:rPr lang="en-US" sz="2400" b="1" u="sng">
                <a:latin typeface="VNI-Aptima" pitchFamily="2" charset="0"/>
              </a:rPr>
              <a:t>Allow vaø Deny</a:t>
            </a:r>
            <a:r>
              <a:rPr lang="en-US" sz="2400" b="1">
                <a:latin typeface="VNI-Aptima" pitchFamily="2" charset="0"/>
              </a:rPr>
              <a:t>.</a:t>
            </a:r>
          </a:p>
          <a:p>
            <a:pPr eaLnBrk="0" hangingPunct="0">
              <a:lnSpc>
                <a:spcPct val="105000"/>
              </a:lnSpc>
              <a:spcBef>
                <a:spcPct val="5000"/>
              </a:spcBef>
              <a:buFont typeface="Wingdings" pitchFamily="2" charset="2"/>
              <a:buNone/>
            </a:pPr>
            <a:r>
              <a:rPr lang="en-US" sz="2000" b="1">
                <a:latin typeface="VNI-Aptima" pitchFamily="2" charset="0"/>
              </a:rPr>
              <a:t>	</a:t>
            </a:r>
            <a:r>
              <a:rPr lang="en-US" sz="2000">
                <a:latin typeface="VNI-Aptima" pitchFamily="2" charset="0"/>
              </a:rPr>
              <a:t>Duøng ñeå caám hay cho pheùp vieäc truy caäp taøi nguyeân döïa treân teân maùy hoaëc ñòa chæ IP.</a:t>
            </a:r>
          </a:p>
          <a:p>
            <a:pPr eaLnBrk="0" hangingPunct="0">
              <a:lnSpc>
                <a:spcPct val="105000"/>
              </a:lnSpc>
              <a:spcBef>
                <a:spcPct val="5000"/>
              </a:spcBef>
              <a:buFont typeface="Wingdings" pitchFamily="2" charset="2"/>
              <a:buNone/>
            </a:pPr>
            <a:r>
              <a:rPr lang="en-US" sz="2000">
                <a:latin typeface="VNI-Aptima" pitchFamily="2" charset="0"/>
              </a:rPr>
              <a:t>	</a:t>
            </a:r>
            <a:r>
              <a:rPr lang="en-US" sz="2000" u="sng">
                <a:latin typeface="VNI-Aptima" pitchFamily="2" charset="0"/>
              </a:rPr>
              <a:t>Cuù phaùp</a:t>
            </a:r>
            <a:r>
              <a:rPr lang="en-US" sz="2000">
                <a:latin typeface="VNI-Aptima" pitchFamily="2" charset="0"/>
              </a:rPr>
              <a:t>:	</a:t>
            </a:r>
            <a:r>
              <a:rPr lang="en-US" sz="2400" b="1">
                <a:solidFill>
                  <a:srgbClr val="0033CC"/>
                </a:solidFill>
                <a:latin typeface="VNI-Aptima" pitchFamily="2" charset="0"/>
              </a:rPr>
              <a:t>Allow/Deny  from  [Address]</a:t>
            </a:r>
          </a:p>
          <a:p>
            <a:pPr eaLnBrk="0" hangingPunct="0">
              <a:lnSpc>
                <a:spcPct val="105000"/>
              </a:lnSpc>
              <a:spcBef>
                <a:spcPct val="5000"/>
              </a:spcBef>
              <a:buFont typeface="Wingdings" pitchFamily="2" charset="2"/>
              <a:buNone/>
            </a:pPr>
            <a:r>
              <a:rPr lang="en-US" sz="2000" b="1">
                <a:solidFill>
                  <a:srgbClr val="0033CC"/>
                </a:solidFill>
                <a:latin typeface="VNI-Aptima" pitchFamily="2" charset="0"/>
              </a:rPr>
              <a:t>			</a:t>
            </a:r>
            <a:r>
              <a:rPr lang="en-US" sz="2000" b="1">
                <a:latin typeface="VNI-Aptima" pitchFamily="2" charset="0"/>
              </a:rPr>
              <a:t>+ Allow: cho pheùp.</a:t>
            </a:r>
          </a:p>
          <a:p>
            <a:pPr eaLnBrk="0" hangingPunct="0">
              <a:lnSpc>
                <a:spcPct val="105000"/>
              </a:lnSpc>
              <a:spcBef>
                <a:spcPct val="5000"/>
              </a:spcBef>
              <a:buFont typeface="Wingdings" pitchFamily="2" charset="2"/>
              <a:buNone/>
            </a:pPr>
            <a:r>
              <a:rPr lang="en-US" sz="2000" b="1">
                <a:latin typeface="VNI-Aptima" pitchFamily="2" charset="0"/>
              </a:rPr>
              <a:t>			+ Deny: caám.</a:t>
            </a:r>
          </a:p>
          <a:p>
            <a:pPr eaLnBrk="0" hangingPunct="0">
              <a:lnSpc>
                <a:spcPct val="105000"/>
              </a:lnSpc>
              <a:spcBef>
                <a:spcPct val="5000"/>
              </a:spcBef>
              <a:buFont typeface="Wingdings" pitchFamily="2" charset="2"/>
              <a:buNone/>
            </a:pPr>
            <a:r>
              <a:rPr lang="en-US" sz="2000" b="1">
                <a:latin typeface="VNI-Aptima" pitchFamily="2" charset="0"/>
              </a:rPr>
              <a:t>			+ Address: ñòa chæ IP/ñöôøng maïng hay teân maùy.</a:t>
            </a:r>
          </a:p>
          <a:p>
            <a:pPr eaLnBrk="0" hangingPunct="0">
              <a:lnSpc>
                <a:spcPct val="105000"/>
              </a:lnSpc>
              <a:spcBef>
                <a:spcPct val="5000"/>
              </a:spcBef>
              <a:buFont typeface="Wingdings" pitchFamily="2" charset="2"/>
              <a:buNone/>
            </a:pPr>
            <a:r>
              <a:rPr lang="en-US" sz="2000" b="1">
                <a:latin typeface="VNI-Aptima" pitchFamily="2" charset="0"/>
              </a:rPr>
              <a:t>		</a:t>
            </a:r>
            <a:r>
              <a:rPr lang="en-US" sz="2400" u="sng">
                <a:latin typeface="VNI-Aptima" pitchFamily="2" charset="0"/>
              </a:rPr>
              <a:t>Ví Dụ</a:t>
            </a:r>
            <a:r>
              <a:rPr lang="en-US" sz="2400">
                <a:latin typeface="VNI-Aptima" pitchFamily="2" charset="0"/>
              </a:rPr>
              <a:t>:	Allow from 172.29.11.100</a:t>
            </a:r>
            <a:endParaRPr lang="vi-VN" sz="2400">
              <a:latin typeface="VNI-Aptima" pitchFamily="2"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23235" name="Rectangle 3"/>
          <p:cNvSpPr>
            <a:spLocks noGrp="1" noChangeArrowheads="1"/>
          </p:cNvSpPr>
          <p:nvPr>
            <p:ph sz="quarter" idx="1"/>
          </p:nvPr>
        </p:nvSpPr>
        <p:spPr>
          <a:xfrm>
            <a:off x="323850" y="1592263"/>
            <a:ext cx="8439150" cy="4884737"/>
          </a:xfrm>
        </p:spPr>
        <p:txBody>
          <a:bodyPr/>
          <a:lstStyle/>
          <a:p>
            <a:pPr algn="just" eaLnBrk="0" hangingPunct="0">
              <a:lnSpc>
                <a:spcPct val="105000"/>
              </a:lnSpc>
              <a:spcBef>
                <a:spcPct val="5000"/>
              </a:spcBef>
              <a:buFont typeface="Wingdings" pitchFamily="2" charset="2"/>
              <a:buNone/>
            </a:pPr>
            <a:r>
              <a:rPr lang="en-US" sz="2800">
                <a:latin typeface="VNI-Aptima" pitchFamily="2" charset="0"/>
              </a:rPr>
              <a:t>	Coù theå söû duïng Order ñeå keát hôïp giöõa Allow vaø Deny trong vieäc giôùi haïn truy caäp.</a:t>
            </a:r>
          </a:p>
          <a:p>
            <a:pPr lvl="1" algn="just" eaLnBrk="0" hangingPunct="0">
              <a:lnSpc>
                <a:spcPct val="105000"/>
              </a:lnSpc>
              <a:spcBef>
                <a:spcPct val="5000"/>
              </a:spcBef>
              <a:buClr>
                <a:schemeClr val="tx1"/>
              </a:buClr>
              <a:buFont typeface="Wingdings" pitchFamily="2" charset="2"/>
              <a:buChar char=""/>
            </a:pPr>
            <a:r>
              <a:rPr lang="en-US" sz="2400">
                <a:latin typeface="VNI-Aptima" pitchFamily="2" charset="0"/>
              </a:rPr>
              <a:t>Neáu thöù töï cuûa Order laø Deny, Allow thì Deny ñöôïc kieåm tra tröôùc vaø baát kyø nhöõng client naøo khoâng phuø hôïp vôùi Deny hoaëc phuø hôïp vôùi moät Allow thì ñöôïc pheùp truy caäp.</a:t>
            </a:r>
          </a:p>
          <a:p>
            <a:pPr lvl="1" algn="just" eaLnBrk="0" hangingPunct="0">
              <a:lnSpc>
                <a:spcPct val="105000"/>
              </a:lnSpc>
              <a:spcBef>
                <a:spcPct val="5000"/>
              </a:spcBef>
              <a:buClr>
                <a:schemeClr val="tx1"/>
              </a:buClr>
              <a:buFont typeface="Wingdings" pitchFamily="2" charset="2"/>
              <a:buChar char=""/>
            </a:pPr>
            <a:r>
              <a:rPr lang="en-US" sz="2400">
                <a:latin typeface="VNI-Aptima" pitchFamily="2" charset="0"/>
              </a:rPr>
              <a:t>Neáu thöù töï cuûa Order laø Allow,Deny thì Allow ñöôïc kieåm tra tröôùc tieân vaø baát kyø client naøo khoâng phuø hôïp vôùi moät ñieàu kieän Allow hoaëc phuø hôïp vôùi moät ñieàu kieän Deny thì bò caám truy caäp ñeán server.</a:t>
            </a:r>
            <a:endParaRPr lang="vi-VN" sz="2400">
              <a:latin typeface="VNI-Aptima" pitchFamily="2"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24259" name="Rectangle 3"/>
          <p:cNvSpPr>
            <a:spLocks noGrp="1" noChangeArrowheads="1"/>
          </p:cNvSpPr>
          <p:nvPr>
            <p:ph sz="quarter" idx="1"/>
          </p:nvPr>
        </p:nvSpPr>
        <p:spPr>
          <a:xfrm>
            <a:off x="323850" y="1592263"/>
            <a:ext cx="8439150" cy="4884737"/>
          </a:xfrm>
        </p:spPr>
        <p:txBody>
          <a:bodyPr/>
          <a:lstStyle/>
          <a:p>
            <a:pPr eaLnBrk="0" hangingPunct="0">
              <a:lnSpc>
                <a:spcPct val="105000"/>
              </a:lnSpc>
              <a:spcBef>
                <a:spcPct val="5000"/>
              </a:spcBef>
              <a:buFont typeface="Wingdings" pitchFamily="2" charset="2"/>
              <a:buNone/>
            </a:pPr>
            <a:r>
              <a:rPr lang="en-US" sz="2400" b="1">
                <a:latin typeface="VNI-Aptima" pitchFamily="2" charset="0"/>
              </a:rPr>
              <a:t>	b) </a:t>
            </a:r>
            <a:r>
              <a:rPr lang="en-US" sz="2400" b="1" u="sng">
                <a:latin typeface="VNI-Aptima" pitchFamily="2" charset="0"/>
              </a:rPr>
              <a:t>Satisfy</a:t>
            </a:r>
            <a:r>
              <a:rPr lang="en-US" sz="2400">
                <a:latin typeface="VNI-Aptima" pitchFamily="2" charset="0"/>
              </a:rPr>
              <a:t>.</a:t>
            </a:r>
          </a:p>
          <a:p>
            <a:pPr eaLnBrk="0" hangingPunct="0">
              <a:lnSpc>
                <a:spcPct val="105000"/>
              </a:lnSpc>
              <a:spcBef>
                <a:spcPct val="5000"/>
              </a:spcBef>
              <a:buFont typeface="Wingdings" pitchFamily="2" charset="2"/>
              <a:buNone/>
            </a:pPr>
            <a:r>
              <a:rPr lang="en-US" sz="2400">
                <a:latin typeface="VNI-Aptima" pitchFamily="2" charset="0"/>
              </a:rPr>
              <a:t>	Ñöôïc duøng ñeå chæ ra nhieàu tieâu chuaån caàn phaûi ñöôïc xem xeùt trong vieäc baûo maät noäi dung website. </a:t>
            </a:r>
          </a:p>
          <a:p>
            <a:pPr eaLnBrk="0" hangingPunct="0">
              <a:lnSpc>
                <a:spcPct val="105000"/>
              </a:lnSpc>
              <a:spcBef>
                <a:spcPct val="5000"/>
              </a:spcBef>
              <a:buFont typeface="Wingdings" pitchFamily="2" charset="2"/>
              <a:buNone/>
            </a:pPr>
            <a:r>
              <a:rPr lang="en-US" sz="2400">
                <a:latin typeface="VNI-Aptima" pitchFamily="2" charset="0"/>
              </a:rPr>
              <a:t>	</a:t>
            </a:r>
            <a:r>
              <a:rPr lang="en-US" sz="2400" b="1">
                <a:solidFill>
                  <a:srgbClr val="0033CC"/>
                </a:solidFill>
                <a:latin typeface="VNI-Aptima" pitchFamily="2" charset="0"/>
              </a:rPr>
              <a:t>	</a:t>
            </a:r>
            <a:r>
              <a:rPr lang="en-US" sz="2400">
                <a:latin typeface="VNI-Aptima" pitchFamily="2" charset="0"/>
              </a:rPr>
              <a:t>Cuù phaùp:	</a:t>
            </a:r>
            <a:r>
              <a:rPr lang="en-US" sz="2400" b="1">
                <a:solidFill>
                  <a:srgbClr val="FF0000"/>
                </a:solidFill>
                <a:latin typeface="VNI-Aptima" pitchFamily="2" charset="0"/>
              </a:rPr>
              <a:t>Satisfy  &lt;giaù_trò&gt;</a:t>
            </a:r>
          </a:p>
          <a:p>
            <a:pPr eaLnBrk="0" hangingPunct="0">
              <a:lnSpc>
                <a:spcPct val="105000"/>
              </a:lnSpc>
              <a:spcBef>
                <a:spcPct val="5000"/>
              </a:spcBef>
              <a:buFont typeface="Wingdings" pitchFamily="2" charset="2"/>
              <a:buNone/>
            </a:pPr>
            <a:r>
              <a:rPr lang="en-US" sz="2400" b="1">
                <a:solidFill>
                  <a:srgbClr val="0033CC"/>
                </a:solidFill>
                <a:latin typeface="VNI-Aptima" pitchFamily="2" charset="0"/>
              </a:rPr>
              <a:t>	</a:t>
            </a:r>
            <a:r>
              <a:rPr lang="en-US" sz="2400">
                <a:latin typeface="VNI-Aptima" pitchFamily="2" charset="0"/>
              </a:rPr>
              <a:t>Statisfy coù 2 giaù trò: </a:t>
            </a:r>
            <a:r>
              <a:rPr lang="en-US" sz="2400">
                <a:solidFill>
                  <a:srgbClr val="FF0000"/>
                </a:solidFill>
                <a:latin typeface="VNI-Aptima" pitchFamily="2" charset="0"/>
              </a:rPr>
              <a:t>all</a:t>
            </a:r>
            <a:r>
              <a:rPr lang="en-US" sz="2400">
                <a:latin typeface="VNI-Aptima" pitchFamily="2" charset="0"/>
              </a:rPr>
              <a:t> (maëc ñònh) vaø</a:t>
            </a:r>
            <a:r>
              <a:rPr lang="en-US" sz="2400">
                <a:solidFill>
                  <a:srgbClr val="FF0000"/>
                </a:solidFill>
                <a:latin typeface="VNI-Aptima" pitchFamily="2" charset="0"/>
              </a:rPr>
              <a:t> any</a:t>
            </a:r>
            <a:r>
              <a:rPr lang="en-US" sz="2400" b="1">
                <a:latin typeface="VNI-Aptima" pitchFamily="2" charset="0"/>
              </a:rPr>
              <a:t>.</a:t>
            </a:r>
          </a:p>
          <a:p>
            <a:pPr algn="just" eaLnBrk="0" hangingPunct="0">
              <a:lnSpc>
                <a:spcPct val="105000"/>
              </a:lnSpc>
              <a:spcBef>
                <a:spcPct val="5000"/>
              </a:spcBef>
              <a:buFont typeface="Wingdings" pitchFamily="2" charset="2"/>
              <a:buNone/>
            </a:pPr>
            <a:r>
              <a:rPr lang="en-US" sz="2400" b="1">
                <a:latin typeface="VNI-Aptima" pitchFamily="2" charset="0"/>
              </a:rPr>
              <a:t>	+ </a:t>
            </a:r>
            <a:r>
              <a:rPr lang="en-US" sz="2400">
                <a:latin typeface="VNI-Aptima" pitchFamily="2" charset="0"/>
              </a:rPr>
              <a:t>Giaù trò</a:t>
            </a:r>
            <a:r>
              <a:rPr lang="en-US" sz="2400">
                <a:solidFill>
                  <a:srgbClr val="0033CC"/>
                </a:solidFill>
                <a:latin typeface="VNI-Aptima" pitchFamily="2" charset="0"/>
              </a:rPr>
              <a:t> </a:t>
            </a:r>
            <a:r>
              <a:rPr lang="en-US" sz="2400">
                <a:solidFill>
                  <a:srgbClr val="FF0000"/>
                </a:solidFill>
                <a:latin typeface="VNI-Aptima" pitchFamily="2" charset="0"/>
              </a:rPr>
              <a:t>all</a:t>
            </a:r>
            <a:r>
              <a:rPr lang="en-US" sz="2400" b="1">
                <a:latin typeface="VNI-Aptima" pitchFamily="2" charset="0"/>
              </a:rPr>
              <a:t>:</a:t>
            </a:r>
            <a:r>
              <a:rPr lang="en-US" sz="2400">
                <a:latin typeface="VNI-Aptima" pitchFamily="2" charset="0"/>
              </a:rPr>
              <a:t> neáu nhieàu tieâu chuaån ñöôïc chæ ra thì taát caû nhöõng tieâu chuaån naøy phaûi thoaû maõn thì ngöôøi duøng ñöôïc pheùp truy caäp taøi nguyeân.</a:t>
            </a:r>
          </a:p>
          <a:p>
            <a:pPr algn="just" eaLnBrk="0" hangingPunct="0">
              <a:lnSpc>
                <a:spcPct val="105000"/>
              </a:lnSpc>
              <a:spcBef>
                <a:spcPct val="5000"/>
              </a:spcBef>
              <a:buFont typeface="Wingdings" pitchFamily="2" charset="2"/>
              <a:buNone/>
            </a:pPr>
            <a:r>
              <a:rPr lang="en-US" sz="2400" b="1">
                <a:solidFill>
                  <a:srgbClr val="0033CC"/>
                </a:solidFill>
                <a:latin typeface="VNI-Aptima" pitchFamily="2" charset="0"/>
              </a:rPr>
              <a:t>	</a:t>
            </a:r>
            <a:r>
              <a:rPr lang="en-US" sz="2400" b="1">
                <a:latin typeface="VNI-Aptima" pitchFamily="2" charset="0"/>
              </a:rPr>
              <a:t>+ </a:t>
            </a:r>
            <a:r>
              <a:rPr lang="en-US" sz="2400">
                <a:latin typeface="VNI-Aptima" pitchFamily="2" charset="0"/>
              </a:rPr>
              <a:t>Giaù trò</a:t>
            </a:r>
            <a:r>
              <a:rPr lang="en-US" sz="2400">
                <a:solidFill>
                  <a:srgbClr val="0033CC"/>
                </a:solidFill>
                <a:latin typeface="VNI-Aptima" pitchFamily="2" charset="0"/>
              </a:rPr>
              <a:t> </a:t>
            </a:r>
            <a:r>
              <a:rPr lang="en-US" sz="2400">
                <a:solidFill>
                  <a:srgbClr val="FF0000"/>
                </a:solidFill>
                <a:latin typeface="VNI-Aptima" pitchFamily="2" charset="0"/>
              </a:rPr>
              <a:t>any</a:t>
            </a:r>
            <a:r>
              <a:rPr lang="en-US" sz="2400" b="1">
                <a:latin typeface="VNI-Aptima" pitchFamily="2" charset="0"/>
              </a:rPr>
              <a:t>: </a:t>
            </a:r>
            <a:r>
              <a:rPr lang="en-US" sz="2400">
                <a:latin typeface="VNI-Aptima" pitchFamily="2" charset="0"/>
              </a:rPr>
              <a:t>neáu nhieàu tieâu chuaån ñöôïc chæ ra, moät trong nhöõng tieâu chuaån naøy hôïp leä thì ngöôøi duøng ñöôïc pheùp truy caäp taøi nguyeân.</a:t>
            </a:r>
            <a:endParaRPr lang="vi-VN" sz="2400">
              <a:latin typeface="VNI-Aptima" pitchFamily="2"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25283" name="Rectangle 3"/>
          <p:cNvSpPr>
            <a:spLocks noGrp="1" noChangeArrowheads="1"/>
          </p:cNvSpPr>
          <p:nvPr>
            <p:ph sz="quarter" idx="1"/>
          </p:nvPr>
        </p:nvSpPr>
        <p:spPr>
          <a:xfrm>
            <a:off x="323850" y="1592263"/>
            <a:ext cx="8439150" cy="4884737"/>
          </a:xfrm>
        </p:spPr>
        <p:txBody>
          <a:bodyPr/>
          <a:lstStyle/>
          <a:p>
            <a:pPr>
              <a:buClr>
                <a:schemeClr val="tx1"/>
              </a:buClr>
            </a:pPr>
            <a:r>
              <a:rPr lang="en-US" b="1" u="sng" dirty="0" err="1">
                <a:latin typeface="VNI-Aptima" pitchFamily="2" charset="0"/>
              </a:rPr>
              <a:t>Taïo</a:t>
            </a:r>
            <a:r>
              <a:rPr lang="en-US" b="1" u="sng" dirty="0">
                <a:latin typeface="VNI-Aptima" pitchFamily="2" charset="0"/>
              </a:rPr>
              <a:t> Virtual Host</a:t>
            </a:r>
            <a:r>
              <a:rPr lang="en-US" b="1" dirty="0">
                <a:latin typeface="VNI-Aptima" pitchFamily="2" charset="0"/>
              </a:rPr>
              <a:t>.</a:t>
            </a:r>
          </a:p>
          <a:p>
            <a:pPr algn="just">
              <a:buFont typeface="Wingdings" pitchFamily="2" charset="2"/>
              <a:buNone/>
            </a:pPr>
            <a:r>
              <a:rPr lang="en-US" sz="2800" b="1" dirty="0">
                <a:latin typeface="VNI-Aptima" pitchFamily="2" charset="0"/>
              </a:rPr>
              <a:t>	</a:t>
            </a:r>
            <a:r>
              <a:rPr lang="en-US" sz="2800" dirty="0" err="1">
                <a:latin typeface="VNI-Aptima" pitchFamily="2" charset="0"/>
              </a:rPr>
              <a:t>Ñaây</a:t>
            </a:r>
            <a:r>
              <a:rPr lang="en-US" sz="2800" dirty="0">
                <a:latin typeface="VNI-Aptima" pitchFamily="2" charset="0"/>
              </a:rPr>
              <a:t> </a:t>
            </a:r>
            <a:r>
              <a:rPr lang="en-US" sz="2800" dirty="0" err="1">
                <a:latin typeface="VNI-Aptima" pitchFamily="2" charset="0"/>
              </a:rPr>
              <a:t>laø</a:t>
            </a:r>
            <a:r>
              <a:rPr lang="en-US" sz="2800" dirty="0">
                <a:latin typeface="VNI-Aptima" pitchFamily="2" charset="0"/>
              </a:rPr>
              <a:t> </a:t>
            </a:r>
            <a:r>
              <a:rPr lang="en-US" sz="2800" dirty="0" err="1">
                <a:latin typeface="VNI-Aptima" pitchFamily="2" charset="0"/>
              </a:rPr>
              <a:t>tính</a:t>
            </a:r>
            <a:r>
              <a:rPr lang="en-US" sz="2800" dirty="0">
                <a:latin typeface="VNI-Aptima" pitchFamily="2" charset="0"/>
              </a:rPr>
              <a:t> </a:t>
            </a:r>
            <a:r>
              <a:rPr lang="en-US" sz="2800" dirty="0" err="1">
                <a:latin typeface="VNI-Aptima" pitchFamily="2" charset="0"/>
              </a:rPr>
              <a:t>naêng</a:t>
            </a:r>
            <a:r>
              <a:rPr lang="en-US" sz="2800" dirty="0">
                <a:latin typeface="VNI-Aptima" pitchFamily="2" charset="0"/>
              </a:rPr>
              <a:t> </a:t>
            </a:r>
            <a:r>
              <a:rPr lang="en-US" sz="2800" dirty="0" err="1">
                <a:latin typeface="VNI-Aptima" pitchFamily="2" charset="0"/>
              </a:rPr>
              <a:t>cuûa</a:t>
            </a:r>
            <a:r>
              <a:rPr lang="en-US" sz="2800" dirty="0">
                <a:latin typeface="VNI-Aptima" pitchFamily="2" charset="0"/>
              </a:rPr>
              <a:t> Apache </a:t>
            </a:r>
            <a:r>
              <a:rPr lang="en-US" sz="2800" dirty="0" err="1">
                <a:latin typeface="VNI-Aptima" pitchFamily="2" charset="0"/>
              </a:rPr>
              <a:t>nhaèm</a:t>
            </a:r>
            <a:r>
              <a:rPr lang="en-US" sz="2800" dirty="0">
                <a:latin typeface="VNI-Aptima" pitchFamily="2" charset="0"/>
              </a:rPr>
              <a:t> </a:t>
            </a:r>
            <a:r>
              <a:rPr lang="en-US" sz="2800" dirty="0" err="1">
                <a:latin typeface="VNI-Aptima" pitchFamily="2" charset="0"/>
              </a:rPr>
              <a:t>giuùp</a:t>
            </a:r>
            <a:r>
              <a:rPr lang="en-US" sz="2800" dirty="0">
                <a:latin typeface="VNI-Aptima" pitchFamily="2" charset="0"/>
              </a:rPr>
              <a:t> </a:t>
            </a:r>
            <a:r>
              <a:rPr lang="en-US" sz="2800" dirty="0" err="1">
                <a:latin typeface="VNI-Aptima" pitchFamily="2" charset="0"/>
              </a:rPr>
              <a:t>chuùng</a:t>
            </a:r>
            <a:r>
              <a:rPr lang="en-US" sz="2800" dirty="0">
                <a:latin typeface="VNI-Aptima" pitchFamily="2" charset="0"/>
              </a:rPr>
              <a:t> </a:t>
            </a:r>
            <a:r>
              <a:rPr lang="en-US" sz="2800" dirty="0" err="1">
                <a:latin typeface="VNI-Aptima" pitchFamily="2" charset="0"/>
              </a:rPr>
              <a:t>ta</a:t>
            </a:r>
            <a:r>
              <a:rPr lang="en-US" sz="2800" dirty="0">
                <a:latin typeface="VNI-Aptima" pitchFamily="2" charset="0"/>
              </a:rPr>
              <a:t> </a:t>
            </a:r>
            <a:r>
              <a:rPr lang="en-US" sz="2800" dirty="0" err="1">
                <a:latin typeface="VNI-Aptima" pitchFamily="2" charset="0"/>
              </a:rPr>
              <a:t>duy</a:t>
            </a:r>
            <a:r>
              <a:rPr lang="en-US" sz="2800" dirty="0">
                <a:latin typeface="VNI-Aptima" pitchFamily="2" charset="0"/>
              </a:rPr>
              <a:t> </a:t>
            </a:r>
            <a:r>
              <a:rPr lang="en-US" sz="2800" dirty="0" err="1">
                <a:latin typeface="VNI-Aptima" pitchFamily="2" charset="0"/>
              </a:rPr>
              <a:t>trì</a:t>
            </a:r>
            <a:r>
              <a:rPr lang="en-US" sz="2800" dirty="0">
                <a:latin typeface="VNI-Aptima" pitchFamily="2" charset="0"/>
              </a:rPr>
              <a:t> </a:t>
            </a:r>
            <a:r>
              <a:rPr lang="en-US" sz="2800" dirty="0" err="1">
                <a:latin typeface="VNI-Aptima" pitchFamily="2" charset="0"/>
              </a:rPr>
              <a:t>nhieàu</a:t>
            </a:r>
            <a:r>
              <a:rPr lang="en-US" sz="2800" dirty="0">
                <a:latin typeface="VNI-Aptima" pitchFamily="2" charset="0"/>
              </a:rPr>
              <a:t> </a:t>
            </a:r>
            <a:r>
              <a:rPr lang="en-US" sz="2800" dirty="0" err="1">
                <a:latin typeface="VNI-Aptima" pitchFamily="2" charset="0"/>
              </a:rPr>
              <a:t>hôn</a:t>
            </a:r>
            <a:r>
              <a:rPr lang="en-US" sz="2800" dirty="0">
                <a:latin typeface="VNI-Aptima" pitchFamily="2" charset="0"/>
              </a:rPr>
              <a:t> </a:t>
            </a:r>
            <a:r>
              <a:rPr lang="en-US" sz="2800" dirty="0" err="1">
                <a:latin typeface="VNI-Aptima" pitchFamily="2" charset="0"/>
              </a:rPr>
              <a:t>moät</a:t>
            </a:r>
            <a:r>
              <a:rPr lang="en-US" sz="2800" dirty="0">
                <a:latin typeface="VNI-Aptima" pitchFamily="2" charset="0"/>
              </a:rPr>
              <a:t> Web Server </a:t>
            </a:r>
            <a:r>
              <a:rPr lang="en-US" sz="2800" dirty="0" err="1">
                <a:latin typeface="VNI-Aptima" pitchFamily="2" charset="0"/>
              </a:rPr>
              <a:t>treân</a:t>
            </a:r>
            <a:r>
              <a:rPr lang="en-US" sz="2800" dirty="0">
                <a:latin typeface="VNI-Aptima" pitchFamily="2" charset="0"/>
              </a:rPr>
              <a:t> </a:t>
            </a:r>
            <a:r>
              <a:rPr lang="en-US" sz="2800" dirty="0" err="1">
                <a:latin typeface="VNI-Aptima" pitchFamily="2" charset="0"/>
              </a:rPr>
              <a:t>moät</a:t>
            </a:r>
            <a:r>
              <a:rPr lang="en-US" sz="2800" dirty="0">
                <a:latin typeface="VNI-Aptima" pitchFamily="2" charset="0"/>
              </a:rPr>
              <a:t> </a:t>
            </a:r>
            <a:r>
              <a:rPr lang="en-US" sz="2800" dirty="0" err="1">
                <a:latin typeface="VNI-Aptima" pitchFamily="2" charset="0"/>
              </a:rPr>
              <a:t>maùy</a:t>
            </a:r>
            <a:r>
              <a:rPr lang="en-US" sz="2800" dirty="0">
                <a:latin typeface="VNI-Aptima" pitchFamily="2" charset="0"/>
              </a:rPr>
              <a:t> </a:t>
            </a:r>
            <a:r>
              <a:rPr lang="en-US" sz="2800" dirty="0" err="1">
                <a:latin typeface="VNI-Aptima" pitchFamily="2" charset="0"/>
              </a:rPr>
              <a:t>tính</a:t>
            </a:r>
            <a:r>
              <a:rPr lang="en-US" sz="2800" dirty="0">
                <a:latin typeface="VNI-Aptima" pitchFamily="2" charset="0"/>
              </a:rPr>
              <a:t>.</a:t>
            </a:r>
          </a:p>
          <a:p>
            <a:pPr>
              <a:buFont typeface="Wingdings" pitchFamily="2" charset="2"/>
              <a:buNone/>
            </a:pPr>
            <a:r>
              <a:rPr lang="en-US" sz="3600" dirty="0">
                <a:latin typeface="VNI-Aptima" pitchFamily="2" charset="0"/>
              </a:rPr>
              <a:t>	</a:t>
            </a:r>
            <a:r>
              <a:rPr lang="en-US" sz="2400" u="sng" dirty="0" err="1">
                <a:latin typeface="VNI-Aptima" pitchFamily="2" charset="0"/>
              </a:rPr>
              <a:t>Chuùng</a:t>
            </a:r>
            <a:r>
              <a:rPr lang="en-US" sz="2400" u="sng" dirty="0">
                <a:latin typeface="VNI-Aptima" pitchFamily="2" charset="0"/>
              </a:rPr>
              <a:t> </a:t>
            </a:r>
            <a:r>
              <a:rPr lang="en-US" sz="2400" u="sng" dirty="0" err="1">
                <a:latin typeface="VNI-Aptima" pitchFamily="2" charset="0"/>
              </a:rPr>
              <a:t>ta</a:t>
            </a:r>
            <a:r>
              <a:rPr lang="en-US" sz="2400" u="sng" dirty="0">
                <a:latin typeface="VNI-Aptima" pitchFamily="2" charset="0"/>
              </a:rPr>
              <a:t> </a:t>
            </a:r>
            <a:r>
              <a:rPr lang="en-US" sz="2400" u="sng" dirty="0" err="1">
                <a:latin typeface="VNI-Aptima" pitchFamily="2" charset="0"/>
              </a:rPr>
              <a:t>coù</a:t>
            </a:r>
            <a:r>
              <a:rPr lang="en-US" sz="2400" u="sng" dirty="0">
                <a:latin typeface="VNI-Aptima" pitchFamily="2" charset="0"/>
              </a:rPr>
              <a:t> </a:t>
            </a:r>
            <a:r>
              <a:rPr lang="en-US" sz="2400" u="sng" dirty="0" err="1">
                <a:latin typeface="VNI-Aptima" pitchFamily="2" charset="0"/>
              </a:rPr>
              <a:t>hai</a:t>
            </a:r>
            <a:r>
              <a:rPr lang="en-US" sz="2400" u="sng" dirty="0">
                <a:latin typeface="VNI-Aptima" pitchFamily="2" charset="0"/>
              </a:rPr>
              <a:t> </a:t>
            </a:r>
            <a:r>
              <a:rPr lang="en-US" sz="2400" u="sng" dirty="0" err="1">
                <a:latin typeface="VNI-Aptima" pitchFamily="2" charset="0"/>
              </a:rPr>
              <a:t>loaïi</a:t>
            </a:r>
            <a:r>
              <a:rPr lang="en-US" sz="2400" u="sng" dirty="0">
                <a:latin typeface="VNI-Aptima" pitchFamily="2" charset="0"/>
              </a:rPr>
              <a:t> Virtual Host</a:t>
            </a:r>
            <a:r>
              <a:rPr lang="en-US" sz="2400" dirty="0">
                <a:latin typeface="VNI-Aptima" pitchFamily="2" charset="0"/>
              </a:rPr>
              <a:t>:</a:t>
            </a:r>
          </a:p>
          <a:p>
            <a:pPr algn="just">
              <a:buFont typeface="Wingdings" pitchFamily="2" charset="2"/>
              <a:buNone/>
            </a:pPr>
            <a:r>
              <a:rPr lang="en-US" sz="2400" dirty="0">
                <a:latin typeface="VNI-Aptima" pitchFamily="2" charset="0"/>
              </a:rPr>
              <a:t>	</a:t>
            </a:r>
            <a:r>
              <a:rPr lang="en-US" sz="2400" b="1" dirty="0">
                <a:solidFill>
                  <a:srgbClr val="FF0000"/>
                </a:solidFill>
                <a:latin typeface="VNI-Aptima" pitchFamily="2" charset="0"/>
              </a:rPr>
              <a:t>+ IP-based Virtual Hosting:</a:t>
            </a:r>
            <a:r>
              <a:rPr lang="en-US" sz="2400" dirty="0">
                <a:solidFill>
                  <a:srgbClr val="0033CC"/>
                </a:solidFill>
                <a:latin typeface="VNI-Aptima" pitchFamily="2" charset="0"/>
              </a:rPr>
              <a:t> </a:t>
            </a:r>
            <a:r>
              <a:rPr lang="en-US" sz="2400" dirty="0" err="1">
                <a:latin typeface="VNI-Aptima" pitchFamily="2" charset="0"/>
              </a:rPr>
              <a:t>söû</a:t>
            </a:r>
            <a:r>
              <a:rPr lang="en-US" sz="2400" dirty="0">
                <a:latin typeface="VNI-Aptima" pitchFamily="2" charset="0"/>
              </a:rPr>
              <a:t> </a:t>
            </a:r>
            <a:r>
              <a:rPr lang="en-US" sz="2400" dirty="0" err="1">
                <a:latin typeface="VNI-Aptima" pitchFamily="2" charset="0"/>
              </a:rPr>
              <a:t>duïng</a:t>
            </a:r>
            <a:r>
              <a:rPr lang="en-US" sz="2400" dirty="0">
                <a:latin typeface="VNI-Aptima" pitchFamily="2" charset="0"/>
              </a:rPr>
              <a:t> </a:t>
            </a:r>
            <a:r>
              <a:rPr lang="en-US" sz="2400" dirty="0" err="1">
                <a:latin typeface="VNI-Aptima" pitchFamily="2" charset="0"/>
              </a:rPr>
              <a:t>nhöõng</a:t>
            </a:r>
            <a:r>
              <a:rPr lang="en-US" sz="2400" dirty="0">
                <a:latin typeface="VNI-Aptima" pitchFamily="2" charset="0"/>
              </a:rPr>
              <a:t> </a:t>
            </a:r>
            <a:r>
              <a:rPr lang="en-US" sz="2400" dirty="0" err="1">
                <a:latin typeface="VNI-Aptima" pitchFamily="2" charset="0"/>
              </a:rPr>
              <a:t>ñòa</a:t>
            </a:r>
            <a:r>
              <a:rPr lang="en-US" sz="2400" dirty="0">
                <a:latin typeface="VNI-Aptima" pitchFamily="2" charset="0"/>
              </a:rPr>
              <a:t> </a:t>
            </a:r>
            <a:r>
              <a:rPr lang="en-US" sz="2400" dirty="0" err="1">
                <a:latin typeface="VNI-Aptima" pitchFamily="2" charset="0"/>
              </a:rPr>
              <a:t>chæ</a:t>
            </a:r>
            <a:r>
              <a:rPr lang="en-US" sz="2400" dirty="0">
                <a:latin typeface="VNI-Aptima" pitchFamily="2" charset="0"/>
              </a:rPr>
              <a:t> IP </a:t>
            </a:r>
            <a:r>
              <a:rPr lang="en-US" sz="2400" dirty="0" err="1">
                <a:latin typeface="VNI-Aptima" pitchFamily="2" charset="0"/>
              </a:rPr>
              <a:t>khaùc</a:t>
            </a:r>
            <a:r>
              <a:rPr lang="en-US" sz="2400" dirty="0">
                <a:latin typeface="VNI-Aptima" pitchFamily="2" charset="0"/>
              </a:rPr>
              <a:t> </a:t>
            </a:r>
            <a:r>
              <a:rPr lang="en-US" sz="2400" dirty="0" err="1">
                <a:latin typeface="VNI-Aptima" pitchFamily="2" charset="0"/>
              </a:rPr>
              <a:t>nhau</a:t>
            </a:r>
            <a:r>
              <a:rPr lang="en-US" sz="2400" dirty="0">
                <a:latin typeface="VNI-Aptima" pitchFamily="2" charset="0"/>
              </a:rPr>
              <a:t> </a:t>
            </a:r>
            <a:r>
              <a:rPr lang="en-US" sz="2400" dirty="0" err="1">
                <a:latin typeface="VNI-Aptima" pitchFamily="2" charset="0"/>
              </a:rPr>
              <a:t>cho</a:t>
            </a:r>
            <a:r>
              <a:rPr lang="en-US" sz="2400" dirty="0">
                <a:latin typeface="VNI-Aptima" pitchFamily="2" charset="0"/>
              </a:rPr>
              <a:t> </a:t>
            </a:r>
            <a:r>
              <a:rPr lang="en-US" sz="2400" dirty="0" err="1">
                <a:latin typeface="VNI-Aptima" pitchFamily="2" charset="0"/>
              </a:rPr>
              <a:t>töøng</a:t>
            </a:r>
            <a:r>
              <a:rPr lang="en-US" sz="2400" dirty="0">
                <a:latin typeface="VNI-Aptima" pitchFamily="2" charset="0"/>
              </a:rPr>
              <a:t> domain.</a:t>
            </a:r>
          </a:p>
          <a:p>
            <a:pPr algn="just">
              <a:buFont typeface="Wingdings" pitchFamily="2" charset="2"/>
              <a:buNone/>
            </a:pPr>
            <a:r>
              <a:rPr lang="en-US" sz="2400" dirty="0">
                <a:latin typeface="VNI-Aptima" pitchFamily="2" charset="0"/>
              </a:rPr>
              <a:t>	</a:t>
            </a:r>
            <a:r>
              <a:rPr lang="en-US" sz="2400" b="1" dirty="0">
                <a:solidFill>
                  <a:srgbClr val="FF0000"/>
                </a:solidFill>
                <a:latin typeface="VNI-Aptima" pitchFamily="2" charset="0"/>
              </a:rPr>
              <a:t>+ Named-based Virtual Hosting:</a:t>
            </a:r>
            <a:r>
              <a:rPr lang="en-US" sz="2400" dirty="0">
                <a:solidFill>
                  <a:srgbClr val="0033CC"/>
                </a:solidFill>
                <a:latin typeface="VNI-Aptima" pitchFamily="2" charset="0"/>
              </a:rPr>
              <a:t> </a:t>
            </a:r>
            <a:r>
              <a:rPr lang="en-US" sz="2400" dirty="0" err="1">
                <a:latin typeface="VNI-Aptima" pitchFamily="2" charset="0"/>
              </a:rPr>
              <a:t>nhieàu</a:t>
            </a:r>
            <a:r>
              <a:rPr lang="en-US" sz="2400" dirty="0">
                <a:latin typeface="VNI-Aptima" pitchFamily="2" charset="0"/>
              </a:rPr>
              <a:t> domain </a:t>
            </a:r>
            <a:r>
              <a:rPr lang="en-US" sz="2400" dirty="0" err="1">
                <a:latin typeface="VNI-Aptima" pitchFamily="2" charset="0"/>
              </a:rPr>
              <a:t>chia</a:t>
            </a:r>
            <a:r>
              <a:rPr lang="en-US" sz="2400" dirty="0">
                <a:latin typeface="VNI-Aptima" pitchFamily="2" charset="0"/>
              </a:rPr>
              <a:t> </a:t>
            </a:r>
            <a:r>
              <a:rPr lang="en-US" sz="2400" dirty="0" err="1">
                <a:latin typeface="VNI-Aptima" pitchFamily="2" charset="0"/>
              </a:rPr>
              <a:t>seû</a:t>
            </a:r>
            <a:r>
              <a:rPr lang="en-US" sz="2400" dirty="0">
                <a:latin typeface="VNI-Aptima" pitchFamily="2" charset="0"/>
              </a:rPr>
              <a:t> </a:t>
            </a:r>
            <a:r>
              <a:rPr lang="en-US" sz="2400" dirty="0" err="1">
                <a:latin typeface="VNI-Aptima" pitchFamily="2" charset="0"/>
              </a:rPr>
              <a:t>treân</a:t>
            </a:r>
            <a:r>
              <a:rPr lang="en-US" sz="2400" dirty="0">
                <a:latin typeface="VNI-Aptima" pitchFamily="2" charset="0"/>
              </a:rPr>
              <a:t> </a:t>
            </a:r>
            <a:r>
              <a:rPr lang="en-US" sz="2400" dirty="0" err="1">
                <a:latin typeface="VNI-Aptima" pitchFamily="2" charset="0"/>
              </a:rPr>
              <a:t>moät</a:t>
            </a:r>
            <a:r>
              <a:rPr lang="en-US" sz="2400" dirty="0">
                <a:latin typeface="VNI-Aptima" pitchFamily="2" charset="0"/>
              </a:rPr>
              <a:t> </a:t>
            </a:r>
            <a:r>
              <a:rPr lang="en-US" sz="2400" dirty="0" err="1">
                <a:latin typeface="VNI-Aptima" pitchFamily="2" charset="0"/>
              </a:rPr>
              <a:t>ñòa</a:t>
            </a:r>
            <a:r>
              <a:rPr lang="en-US" sz="2400" dirty="0">
                <a:latin typeface="VNI-Aptima" pitchFamily="2" charset="0"/>
              </a:rPr>
              <a:t> </a:t>
            </a:r>
            <a:r>
              <a:rPr lang="en-US" sz="2400" dirty="0" err="1">
                <a:latin typeface="VNI-Aptima" pitchFamily="2" charset="0"/>
              </a:rPr>
              <a:t>chæ</a:t>
            </a:r>
            <a:r>
              <a:rPr lang="en-US" sz="2400" dirty="0">
                <a:latin typeface="VNI-Aptima" pitchFamily="2" charset="0"/>
              </a:rPr>
              <a:t> IP.</a:t>
            </a:r>
            <a:endParaRPr lang="vi-VN" sz="2400" dirty="0">
              <a:latin typeface="VNI-Aptima" pitchFamily="2"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31427" name="Rectangle 3"/>
          <p:cNvSpPr>
            <a:spLocks noGrp="1" noChangeArrowheads="1"/>
          </p:cNvSpPr>
          <p:nvPr>
            <p:ph sz="quarter" idx="1"/>
          </p:nvPr>
        </p:nvSpPr>
        <p:spPr>
          <a:xfrm>
            <a:off x="323850" y="1592263"/>
            <a:ext cx="8439150" cy="4884737"/>
          </a:xfrm>
        </p:spPr>
        <p:txBody>
          <a:bodyPr/>
          <a:lstStyle/>
          <a:p>
            <a:pPr algn="just">
              <a:lnSpc>
                <a:spcPct val="80000"/>
              </a:lnSpc>
              <a:buFont typeface="Wingdings" pitchFamily="2" charset="2"/>
              <a:buNone/>
            </a:pPr>
            <a:r>
              <a:rPr lang="en-US" sz="2400" u="sng">
                <a:latin typeface="VNI-Aptima" pitchFamily="2" charset="0"/>
              </a:rPr>
              <a:t>Ví Dụ</a:t>
            </a:r>
            <a:r>
              <a:rPr lang="en-US" sz="2400">
                <a:latin typeface="VNI-Aptima" pitchFamily="2" charset="0"/>
              </a:rPr>
              <a:t>:</a:t>
            </a:r>
            <a:r>
              <a:rPr lang="en-US" sz="2400" b="1">
                <a:latin typeface="VNI-Aptima" pitchFamily="2" charset="0"/>
              </a:rPr>
              <a:t> Caáu hình virtual host baèng IP-based Virtual host.</a:t>
            </a:r>
          </a:p>
          <a:p>
            <a:pPr>
              <a:lnSpc>
                <a:spcPct val="80000"/>
              </a:lnSpc>
              <a:buFont typeface="Wingdings" pitchFamily="2" charset="2"/>
              <a:buNone/>
            </a:pPr>
            <a:endParaRPr lang="en-US" sz="2400" b="1"/>
          </a:p>
          <a:p>
            <a:pPr>
              <a:lnSpc>
                <a:spcPct val="90000"/>
              </a:lnSpc>
              <a:buFont typeface="Wingdings" pitchFamily="2" charset="2"/>
              <a:buNone/>
            </a:pPr>
            <a:r>
              <a:rPr lang="en-US" sz="2000" b="1"/>
              <a:t>&lt;VirtualHost  </a:t>
            </a:r>
            <a:r>
              <a:rPr lang="en-US" sz="2000" b="1">
                <a:solidFill>
                  <a:srgbClr val="FF0000"/>
                </a:solidFill>
              </a:rPr>
              <a:t>203.162.40.1</a:t>
            </a:r>
            <a:r>
              <a:rPr lang="en-US" sz="2000" b="1"/>
              <a:t>&gt;</a:t>
            </a:r>
            <a:r>
              <a:rPr lang="en-US" sz="2000"/>
              <a:t>    </a:t>
            </a:r>
          </a:p>
          <a:p>
            <a:pPr>
              <a:lnSpc>
                <a:spcPct val="90000"/>
              </a:lnSpc>
              <a:buFont typeface="Wingdings" pitchFamily="2" charset="2"/>
              <a:buNone/>
            </a:pPr>
            <a:r>
              <a:rPr lang="en-US" sz="2000"/>
              <a:t>	ServerAdmin webmaster@net.com    </a:t>
            </a:r>
          </a:p>
          <a:p>
            <a:pPr>
              <a:lnSpc>
                <a:spcPct val="90000"/>
              </a:lnSpc>
              <a:buFont typeface="Wingdings" pitchFamily="2" charset="2"/>
              <a:buNone/>
            </a:pPr>
            <a:r>
              <a:rPr lang="en-US" sz="2000"/>
              <a:t>	DocumentRoot /home/www/net</a:t>
            </a:r>
          </a:p>
          <a:p>
            <a:pPr>
              <a:lnSpc>
                <a:spcPct val="90000"/>
              </a:lnSpc>
              <a:buFont typeface="Wingdings" pitchFamily="2" charset="2"/>
              <a:buNone/>
            </a:pPr>
            <a:r>
              <a:rPr lang="en-US" sz="2000"/>
              <a:t>	ServerName www.net.com    </a:t>
            </a:r>
          </a:p>
          <a:p>
            <a:pPr>
              <a:lnSpc>
                <a:spcPct val="90000"/>
              </a:lnSpc>
              <a:buFont typeface="Wingdings" pitchFamily="2" charset="2"/>
              <a:buNone/>
            </a:pPr>
            <a:r>
              <a:rPr lang="en-US" sz="2000" b="1"/>
              <a:t>&lt;/VirtualHost&gt;</a:t>
            </a:r>
          </a:p>
          <a:p>
            <a:pPr>
              <a:lnSpc>
                <a:spcPct val="90000"/>
              </a:lnSpc>
              <a:buFont typeface="Wingdings" pitchFamily="2" charset="2"/>
              <a:buNone/>
            </a:pPr>
            <a:endParaRPr lang="en-US" sz="2000" b="1"/>
          </a:p>
          <a:p>
            <a:pPr>
              <a:lnSpc>
                <a:spcPct val="90000"/>
              </a:lnSpc>
              <a:buFont typeface="Wingdings" pitchFamily="2" charset="2"/>
              <a:buNone/>
            </a:pPr>
            <a:r>
              <a:rPr lang="en-US" sz="2000" b="1"/>
              <a:t>&lt;VirtualHost </a:t>
            </a:r>
            <a:r>
              <a:rPr lang="en-US" sz="2000" b="1">
                <a:solidFill>
                  <a:srgbClr val="FF0000"/>
                </a:solidFill>
              </a:rPr>
              <a:t>203.162.40.2</a:t>
            </a:r>
            <a:r>
              <a:rPr lang="en-US" sz="2000" b="1"/>
              <a:t>&gt;</a:t>
            </a:r>
            <a:r>
              <a:rPr lang="en-US" sz="2000"/>
              <a:t>    </a:t>
            </a:r>
          </a:p>
          <a:p>
            <a:pPr>
              <a:lnSpc>
                <a:spcPct val="90000"/>
              </a:lnSpc>
              <a:buFont typeface="Wingdings" pitchFamily="2" charset="2"/>
              <a:buNone/>
            </a:pPr>
            <a:r>
              <a:rPr lang="en-US" sz="2000"/>
              <a:t>	ServerAdmin webmaster@soft.com    </a:t>
            </a:r>
          </a:p>
          <a:p>
            <a:pPr>
              <a:lnSpc>
                <a:spcPct val="90000"/>
              </a:lnSpc>
              <a:buFont typeface="Wingdings" pitchFamily="2" charset="2"/>
              <a:buNone/>
            </a:pPr>
            <a:r>
              <a:rPr lang="en-US" sz="2000"/>
              <a:t>	DocumentRoot /home/www/soft    </a:t>
            </a:r>
          </a:p>
          <a:p>
            <a:pPr>
              <a:lnSpc>
                <a:spcPct val="90000"/>
              </a:lnSpc>
              <a:buFont typeface="Wingdings" pitchFamily="2" charset="2"/>
              <a:buNone/>
            </a:pPr>
            <a:r>
              <a:rPr lang="en-US" sz="2000"/>
              <a:t>	ServerName www.soft.com </a:t>
            </a:r>
          </a:p>
          <a:p>
            <a:pPr>
              <a:lnSpc>
                <a:spcPct val="90000"/>
              </a:lnSpc>
              <a:buFont typeface="Wingdings" pitchFamily="2" charset="2"/>
              <a:buNone/>
            </a:pPr>
            <a:r>
              <a:rPr lang="en-US" sz="2000" b="1"/>
              <a:t>&lt;/VirtualHost&gt;</a:t>
            </a:r>
            <a:endParaRPr lang="vi-VN" sz="2000" b="1"/>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863600" y="152400"/>
            <a:ext cx="8280400" cy="1081088"/>
          </a:xfrm>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30403" name="Rectangle 3"/>
          <p:cNvSpPr>
            <a:spLocks noGrp="1" noChangeArrowheads="1"/>
          </p:cNvSpPr>
          <p:nvPr>
            <p:ph sz="quarter" idx="1"/>
          </p:nvPr>
        </p:nvSpPr>
        <p:spPr>
          <a:xfrm>
            <a:off x="323850" y="1592263"/>
            <a:ext cx="8439150" cy="4884737"/>
          </a:xfrm>
        </p:spPr>
        <p:txBody>
          <a:bodyPr>
            <a:normAutofit lnSpcReduction="10000"/>
          </a:bodyPr>
          <a:lstStyle/>
          <a:p>
            <a:pPr>
              <a:lnSpc>
                <a:spcPct val="90000"/>
              </a:lnSpc>
              <a:buFont typeface="Wingdings" pitchFamily="2" charset="2"/>
              <a:buNone/>
            </a:pPr>
            <a:r>
              <a:rPr lang="en-US" sz="2400" u="sng">
                <a:latin typeface="VNI-Aptima" pitchFamily="2" charset="0"/>
              </a:rPr>
              <a:t>Ví dụ</a:t>
            </a:r>
            <a:r>
              <a:rPr lang="en-US" sz="2400">
                <a:latin typeface="VNI-Aptima" pitchFamily="2" charset="0"/>
              </a:rPr>
              <a:t>: </a:t>
            </a:r>
            <a:r>
              <a:rPr lang="en-US" sz="2400" b="1">
                <a:latin typeface="VNI-Aptima" pitchFamily="2" charset="0"/>
              </a:rPr>
              <a:t>Caáu hình virtual host baèng Named-based Virtual host</a:t>
            </a:r>
            <a:r>
              <a:rPr lang="en-US" sz="2400">
                <a:latin typeface="VNI-Aptima" pitchFamily="2" charset="0"/>
              </a:rPr>
              <a:t>.</a:t>
            </a:r>
          </a:p>
          <a:p>
            <a:pPr>
              <a:lnSpc>
                <a:spcPct val="90000"/>
              </a:lnSpc>
              <a:buFont typeface="Wingdings" pitchFamily="2" charset="2"/>
              <a:buNone/>
            </a:pPr>
            <a:endParaRPr lang="en-US" sz="2000" b="1"/>
          </a:p>
          <a:p>
            <a:pPr>
              <a:lnSpc>
                <a:spcPct val="90000"/>
              </a:lnSpc>
              <a:buFont typeface="Wingdings" pitchFamily="2" charset="2"/>
              <a:buNone/>
            </a:pPr>
            <a:r>
              <a:rPr lang="en-US" sz="2000" b="1"/>
              <a:t>NameVirtualHost 203.162.40.1</a:t>
            </a:r>
          </a:p>
          <a:p>
            <a:pPr>
              <a:lnSpc>
                <a:spcPct val="90000"/>
              </a:lnSpc>
              <a:buFont typeface="Wingdings" pitchFamily="2" charset="2"/>
              <a:buNone/>
            </a:pPr>
            <a:r>
              <a:rPr lang="en-US" sz="2000" b="1"/>
              <a:t>&lt;VirtualHost 203.162.40.1&gt;</a:t>
            </a:r>
            <a:r>
              <a:rPr lang="en-US" sz="2000"/>
              <a:t>    </a:t>
            </a:r>
          </a:p>
          <a:p>
            <a:pPr>
              <a:lnSpc>
                <a:spcPct val="90000"/>
              </a:lnSpc>
              <a:buFont typeface="Wingdings" pitchFamily="2" charset="2"/>
              <a:buNone/>
            </a:pPr>
            <a:r>
              <a:rPr lang="en-US" sz="2000"/>
              <a:t>	ServerAdmin webmaster@net.com    </a:t>
            </a:r>
          </a:p>
          <a:p>
            <a:pPr>
              <a:lnSpc>
                <a:spcPct val="90000"/>
              </a:lnSpc>
              <a:buFont typeface="Wingdings" pitchFamily="2" charset="2"/>
              <a:buNone/>
            </a:pPr>
            <a:r>
              <a:rPr lang="en-US" sz="2000"/>
              <a:t>	DocumentRoot /home/www/net</a:t>
            </a:r>
          </a:p>
          <a:p>
            <a:pPr>
              <a:lnSpc>
                <a:spcPct val="90000"/>
              </a:lnSpc>
              <a:buFont typeface="Wingdings" pitchFamily="2" charset="2"/>
              <a:buNone/>
            </a:pPr>
            <a:r>
              <a:rPr lang="en-US" sz="2000"/>
              <a:t>	ServerName </a:t>
            </a:r>
            <a:r>
              <a:rPr lang="en-US" sz="2000">
                <a:solidFill>
                  <a:srgbClr val="FF0000"/>
                </a:solidFill>
              </a:rPr>
              <a:t>www.net.com </a:t>
            </a:r>
            <a:r>
              <a:rPr lang="en-US" sz="2000"/>
              <a:t>   </a:t>
            </a:r>
          </a:p>
          <a:p>
            <a:pPr>
              <a:lnSpc>
                <a:spcPct val="90000"/>
              </a:lnSpc>
              <a:buFont typeface="Wingdings" pitchFamily="2" charset="2"/>
              <a:buNone/>
            </a:pPr>
            <a:r>
              <a:rPr lang="en-US" sz="2000" b="1"/>
              <a:t>&lt;/VirtualHost&gt;</a:t>
            </a:r>
          </a:p>
          <a:p>
            <a:pPr>
              <a:lnSpc>
                <a:spcPct val="90000"/>
              </a:lnSpc>
              <a:buFont typeface="Wingdings" pitchFamily="2" charset="2"/>
              <a:buNone/>
            </a:pPr>
            <a:endParaRPr lang="en-US" sz="2000" b="1"/>
          </a:p>
          <a:p>
            <a:pPr>
              <a:lnSpc>
                <a:spcPct val="90000"/>
              </a:lnSpc>
              <a:buFont typeface="Wingdings" pitchFamily="2" charset="2"/>
              <a:buNone/>
            </a:pPr>
            <a:r>
              <a:rPr lang="en-US" sz="2000" b="1"/>
              <a:t>&lt;VirtualHost 203.162.40.1&gt;</a:t>
            </a:r>
            <a:r>
              <a:rPr lang="en-US" sz="2000"/>
              <a:t>    </a:t>
            </a:r>
          </a:p>
          <a:p>
            <a:pPr>
              <a:lnSpc>
                <a:spcPct val="90000"/>
              </a:lnSpc>
              <a:buFont typeface="Wingdings" pitchFamily="2" charset="2"/>
              <a:buNone/>
            </a:pPr>
            <a:r>
              <a:rPr lang="en-US" sz="2000"/>
              <a:t>	ServerAdmin webmaster@soft.com    </a:t>
            </a:r>
          </a:p>
          <a:p>
            <a:pPr>
              <a:lnSpc>
                <a:spcPct val="90000"/>
              </a:lnSpc>
              <a:buFont typeface="Wingdings" pitchFamily="2" charset="2"/>
              <a:buNone/>
            </a:pPr>
            <a:r>
              <a:rPr lang="en-US" sz="2000"/>
              <a:t>	DocumentRoot /home/www/soft    </a:t>
            </a:r>
          </a:p>
          <a:p>
            <a:pPr>
              <a:lnSpc>
                <a:spcPct val="90000"/>
              </a:lnSpc>
              <a:buFont typeface="Wingdings" pitchFamily="2" charset="2"/>
              <a:buNone/>
            </a:pPr>
            <a:r>
              <a:rPr lang="en-US" sz="2000"/>
              <a:t>	ServerName </a:t>
            </a:r>
            <a:r>
              <a:rPr lang="en-US" sz="2000">
                <a:solidFill>
                  <a:srgbClr val="FF0000"/>
                </a:solidFill>
              </a:rPr>
              <a:t>www.soft.com </a:t>
            </a:r>
          </a:p>
          <a:p>
            <a:pPr>
              <a:lnSpc>
                <a:spcPct val="90000"/>
              </a:lnSpc>
              <a:buFont typeface="Wingdings" pitchFamily="2" charset="2"/>
              <a:buNone/>
            </a:pPr>
            <a:r>
              <a:rPr lang="en-US" sz="2000" b="1"/>
              <a:t>&lt;/VirtualHost&gt;</a:t>
            </a:r>
            <a:endParaRPr lang="vi-VN" sz="2000" b="1"/>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Web Server (</a:t>
            </a:r>
            <a:r>
              <a:rPr lang="en-US" dirty="0" err="1" smtClean="0">
                <a:solidFill>
                  <a:srgbClr val="0070C0"/>
                </a:solidFill>
              </a:rPr>
              <a:t>tt</a:t>
            </a:r>
            <a:r>
              <a:rPr lang="en-US" dirty="0" smtClean="0">
                <a:solidFill>
                  <a:srgbClr val="0070C0"/>
                </a:solidFill>
              </a:rPr>
              <a:t>)</a:t>
            </a:r>
            <a:endParaRPr lang="en-US" dirty="0">
              <a:solidFill>
                <a:srgbClr val="0070C0"/>
              </a:solidFill>
            </a:endParaRPr>
          </a:p>
        </p:txBody>
      </p:sp>
      <p:sp>
        <p:nvSpPr>
          <p:cNvPr id="3" name="Content Placeholder 2"/>
          <p:cNvSpPr>
            <a:spLocks noGrp="1"/>
          </p:cNvSpPr>
          <p:nvPr>
            <p:ph sz="quarter" idx="1"/>
          </p:nvPr>
        </p:nvSpPr>
        <p:spPr/>
        <p:txBody>
          <a:bodyPr/>
          <a:lstStyle/>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Web Server:</a:t>
            </a:r>
          </a:p>
          <a:p>
            <a:pPr lvl="1"/>
            <a:r>
              <a:rPr lang="en-US" dirty="0" smtClean="0">
                <a:latin typeface="Times New Roman" pitchFamily="18" charset="0"/>
                <a:cs typeface="Times New Roman" pitchFamily="18" charset="0"/>
              </a:rPr>
              <a:t>Browser</a:t>
            </a:r>
          </a:p>
          <a:p>
            <a:pPr lvl="1"/>
            <a:r>
              <a:rPr lang="en-US" dirty="0" smtClean="0">
                <a:latin typeface="Times New Roman" pitchFamily="18" charset="0"/>
                <a:cs typeface="Times New Roman" pitchFamily="18" charset="0"/>
              </a:rPr>
              <a:t>Domain name</a:t>
            </a:r>
          </a:p>
          <a:p>
            <a:pPr lvl="1"/>
            <a:r>
              <a:rPr lang="en-US" dirty="0" smtClean="0">
                <a:latin typeface="Times New Roman" pitchFamily="18" charset="0"/>
                <a:cs typeface="Times New Roman" pitchFamily="18" charset="0"/>
              </a:rPr>
              <a:t>URL (Uniform Resource Locator)</a:t>
            </a:r>
          </a:p>
          <a:p>
            <a:pPr lvl="1"/>
            <a:r>
              <a:rPr lang="en-US" dirty="0" smtClean="0">
                <a:latin typeface="Times New Roman" pitchFamily="18" charset="0"/>
                <a:cs typeface="Times New Roman" pitchFamily="18" charset="0"/>
              </a:rPr>
              <a:t>HTTP – Hypertext Transfer Protocol</a:t>
            </a:r>
          </a:p>
          <a:p>
            <a:pPr lvl="1"/>
            <a:r>
              <a:rPr lang="en-US" dirty="0" smtClean="0">
                <a:latin typeface="Times New Roman" pitchFamily="18" charset="0"/>
                <a:cs typeface="Times New Roman" pitchFamily="18" charset="0"/>
              </a:rPr>
              <a:t>HTML – Hypertext Markup Language</a:t>
            </a:r>
          </a:p>
          <a:p>
            <a:pPr lvl="1"/>
            <a:r>
              <a:rPr lang="en-US" dirty="0" smtClean="0">
                <a:latin typeface="Times New Roman" pitchFamily="18" charset="0"/>
                <a:cs typeface="Times New Roman" pitchFamily="18" charset="0"/>
              </a:rPr>
              <a:t>Web site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dirty="0" err="1" smtClean="0">
                <a:solidFill>
                  <a:srgbClr val="0000FF"/>
                </a:solidFill>
              </a:rPr>
              <a:t>Cấu</a:t>
            </a:r>
            <a:r>
              <a:rPr lang="en-US" dirty="0" smtClean="0">
                <a:solidFill>
                  <a:srgbClr val="0000FF"/>
                </a:solidFill>
              </a:rPr>
              <a:t> </a:t>
            </a:r>
            <a:r>
              <a:rPr lang="en-US" dirty="0" err="1" smtClean="0">
                <a:solidFill>
                  <a:srgbClr val="0000FF"/>
                </a:solidFill>
              </a:rPr>
              <a:t>Hình</a:t>
            </a:r>
            <a:r>
              <a:rPr lang="en-US" dirty="0" smtClean="0">
                <a:solidFill>
                  <a:srgbClr val="0000FF"/>
                </a:solidFill>
              </a:rPr>
              <a:t> Apache (</a:t>
            </a:r>
            <a:r>
              <a:rPr lang="en-US" dirty="0" err="1" smtClean="0">
                <a:solidFill>
                  <a:srgbClr val="0000FF"/>
                </a:solidFill>
              </a:rPr>
              <a:t>tt</a:t>
            </a:r>
            <a:r>
              <a:rPr lang="en-US" dirty="0" smtClean="0">
                <a:solidFill>
                  <a:srgbClr val="0000FF"/>
                </a:solidFill>
              </a:rPr>
              <a:t>)</a:t>
            </a:r>
            <a:endParaRPr lang="vi-VN" sz="4000" b="0" dirty="0">
              <a:solidFill>
                <a:srgbClr val="0000FF"/>
              </a:solidFill>
            </a:endParaRPr>
          </a:p>
        </p:txBody>
      </p:sp>
      <p:sp>
        <p:nvSpPr>
          <p:cNvPr id="232451" name="Rectangle 3"/>
          <p:cNvSpPr>
            <a:spLocks noGrp="1" noChangeArrowheads="1"/>
          </p:cNvSpPr>
          <p:nvPr>
            <p:ph sz="quarter" idx="1"/>
          </p:nvPr>
        </p:nvSpPr>
        <p:spPr>
          <a:xfrm>
            <a:off x="358775" y="1592263"/>
            <a:ext cx="8404225" cy="4884737"/>
          </a:xfrm>
        </p:spPr>
        <p:txBody>
          <a:bodyPr/>
          <a:lstStyle/>
          <a:p>
            <a:pPr algn="just" eaLnBrk="0" hangingPunct="0">
              <a:lnSpc>
                <a:spcPct val="105000"/>
              </a:lnSpc>
              <a:spcBef>
                <a:spcPct val="5000"/>
              </a:spcBef>
              <a:buClr>
                <a:schemeClr val="tx1"/>
              </a:buClr>
            </a:pPr>
            <a:r>
              <a:rPr lang="en-US" dirty="0">
                <a:latin typeface="VNI-Aptima" pitchFamily="2" charset="0"/>
              </a:rPr>
              <a:t>Apache </a:t>
            </a:r>
            <a:r>
              <a:rPr lang="en-US" dirty="0" err="1">
                <a:latin typeface="VNI-Aptima" pitchFamily="2" charset="0"/>
              </a:rPr>
              <a:t>coù</a:t>
            </a:r>
            <a:r>
              <a:rPr lang="en-US" dirty="0">
                <a:latin typeface="VNI-Aptima" pitchFamily="2" charset="0"/>
              </a:rPr>
              <a:t> </a:t>
            </a:r>
            <a:r>
              <a:rPr lang="en-US" dirty="0" err="1">
                <a:latin typeface="VNI-Aptima" pitchFamily="2" charset="0"/>
              </a:rPr>
              <a:t>nhieàu</a:t>
            </a:r>
            <a:r>
              <a:rPr lang="en-US" dirty="0">
                <a:latin typeface="VNI-Aptima" pitchFamily="2" charset="0"/>
              </a:rPr>
              <a:t> </a:t>
            </a:r>
            <a:r>
              <a:rPr lang="en-US" dirty="0" err="1">
                <a:latin typeface="VNI-Aptima" pitchFamily="2" charset="0"/>
              </a:rPr>
              <a:t>taäp</a:t>
            </a:r>
            <a:r>
              <a:rPr lang="en-US" dirty="0">
                <a:latin typeface="VNI-Aptima" pitchFamily="2" charset="0"/>
              </a:rPr>
              <a:t> tin log </a:t>
            </a:r>
            <a:r>
              <a:rPr lang="en-US" dirty="0" err="1">
                <a:latin typeface="VNI-Aptima" pitchFamily="2" charset="0"/>
              </a:rPr>
              <a:t>khaùc</a:t>
            </a:r>
            <a:r>
              <a:rPr lang="en-US" dirty="0">
                <a:latin typeface="VNI-Aptima" pitchFamily="2" charset="0"/>
              </a:rPr>
              <a:t> </a:t>
            </a:r>
            <a:r>
              <a:rPr lang="en-US" dirty="0" err="1">
                <a:latin typeface="VNI-Aptima" pitchFamily="2" charset="0"/>
              </a:rPr>
              <a:t>nhau</a:t>
            </a:r>
            <a:r>
              <a:rPr lang="en-US" dirty="0">
                <a:latin typeface="VNI-Aptima" pitchFamily="2" charset="0"/>
              </a:rPr>
              <a:t> </a:t>
            </a:r>
            <a:r>
              <a:rPr lang="en-US" dirty="0" err="1">
                <a:latin typeface="VNI-Aptima" pitchFamily="2" charset="0"/>
              </a:rPr>
              <a:t>nhaèm</a:t>
            </a:r>
            <a:r>
              <a:rPr lang="en-US" dirty="0">
                <a:latin typeface="VNI-Aptima" pitchFamily="2" charset="0"/>
              </a:rPr>
              <a:t> </a:t>
            </a:r>
            <a:r>
              <a:rPr lang="en-US" dirty="0" err="1">
                <a:latin typeface="VNI-Aptima" pitchFamily="2" charset="0"/>
              </a:rPr>
              <a:t>ghi</a:t>
            </a:r>
            <a:r>
              <a:rPr lang="en-US" dirty="0">
                <a:latin typeface="VNI-Aptima" pitchFamily="2" charset="0"/>
              </a:rPr>
              <a:t> </a:t>
            </a:r>
            <a:r>
              <a:rPr lang="en-US" dirty="0" err="1">
                <a:latin typeface="VNI-Aptima" pitchFamily="2" charset="0"/>
              </a:rPr>
              <a:t>nhaän</a:t>
            </a:r>
            <a:r>
              <a:rPr lang="en-US" dirty="0">
                <a:latin typeface="VNI-Aptima" pitchFamily="2" charset="0"/>
              </a:rPr>
              <a:t> </a:t>
            </a:r>
            <a:r>
              <a:rPr lang="en-US" dirty="0" err="1">
                <a:latin typeface="VNI-Aptima" pitchFamily="2" charset="0"/>
              </a:rPr>
              <a:t>laïi</a:t>
            </a:r>
            <a:r>
              <a:rPr lang="en-US" dirty="0">
                <a:latin typeface="VNI-Aptima" pitchFamily="2" charset="0"/>
              </a:rPr>
              <a:t> </a:t>
            </a:r>
            <a:r>
              <a:rPr lang="en-US" dirty="0" err="1">
                <a:latin typeface="VNI-Aptima" pitchFamily="2" charset="0"/>
              </a:rPr>
              <a:t>nhöõng</a:t>
            </a:r>
            <a:r>
              <a:rPr lang="en-US" dirty="0">
                <a:latin typeface="VNI-Aptima" pitchFamily="2" charset="0"/>
              </a:rPr>
              <a:t> </a:t>
            </a:r>
            <a:r>
              <a:rPr lang="en-US" dirty="0" err="1">
                <a:latin typeface="VNI-Aptima" pitchFamily="2" charset="0"/>
              </a:rPr>
              <a:t>hoaït</a:t>
            </a:r>
            <a:r>
              <a:rPr lang="en-US" dirty="0">
                <a:latin typeface="VNI-Aptima" pitchFamily="2" charset="0"/>
              </a:rPr>
              <a:t> </a:t>
            </a:r>
            <a:r>
              <a:rPr lang="en-US" dirty="0" err="1">
                <a:latin typeface="VNI-Aptima" pitchFamily="2" charset="0"/>
              </a:rPr>
              <a:t>ñoäng</a:t>
            </a:r>
            <a:r>
              <a:rPr lang="en-US" dirty="0">
                <a:latin typeface="VNI-Aptima" pitchFamily="2" charset="0"/>
              </a:rPr>
              <a:t> </a:t>
            </a:r>
            <a:r>
              <a:rPr lang="en-US" dirty="0" err="1">
                <a:latin typeface="VNI-Aptima" pitchFamily="2" charset="0"/>
              </a:rPr>
              <a:t>cuûa</a:t>
            </a:r>
            <a:r>
              <a:rPr lang="en-US" dirty="0">
                <a:latin typeface="VNI-Aptima" pitchFamily="2" charset="0"/>
              </a:rPr>
              <a:t> Web Server. </a:t>
            </a:r>
          </a:p>
          <a:p>
            <a:pPr eaLnBrk="0" hangingPunct="0">
              <a:lnSpc>
                <a:spcPct val="105000"/>
              </a:lnSpc>
              <a:spcBef>
                <a:spcPct val="5000"/>
              </a:spcBef>
              <a:buFont typeface="Wingdings" pitchFamily="2" charset="2"/>
              <a:buNone/>
            </a:pPr>
            <a:r>
              <a:rPr lang="en-US" dirty="0">
                <a:latin typeface="VNI-Aptima" pitchFamily="2" charset="0"/>
              </a:rPr>
              <a:t>	</a:t>
            </a:r>
            <a:r>
              <a:rPr lang="en-US" dirty="0" err="1">
                <a:latin typeface="VNI-Aptima" pitchFamily="2" charset="0"/>
              </a:rPr>
              <a:t>Goàm</a:t>
            </a:r>
            <a:r>
              <a:rPr lang="en-US" dirty="0">
                <a:latin typeface="VNI-Aptima" pitchFamily="2" charset="0"/>
              </a:rPr>
              <a:t> </a:t>
            </a:r>
            <a:r>
              <a:rPr lang="en-US" dirty="0" err="1">
                <a:latin typeface="VNI-Aptima" pitchFamily="2" charset="0"/>
              </a:rPr>
              <a:t>caùc</a:t>
            </a:r>
            <a:r>
              <a:rPr lang="en-US" dirty="0">
                <a:latin typeface="VNI-Aptima" pitchFamily="2" charset="0"/>
              </a:rPr>
              <a:t> </a:t>
            </a:r>
            <a:r>
              <a:rPr lang="en-US" dirty="0" err="1">
                <a:latin typeface="VNI-Aptima" pitchFamily="2" charset="0"/>
              </a:rPr>
              <a:t>taäp</a:t>
            </a:r>
            <a:r>
              <a:rPr lang="en-US" dirty="0">
                <a:latin typeface="VNI-Aptima" pitchFamily="2" charset="0"/>
              </a:rPr>
              <a:t> tin </a:t>
            </a:r>
            <a:r>
              <a:rPr lang="en-US" dirty="0" err="1">
                <a:latin typeface="VNI-Aptima" pitchFamily="2" charset="0"/>
              </a:rPr>
              <a:t>sau</a:t>
            </a:r>
            <a:r>
              <a:rPr lang="en-US" dirty="0">
                <a:latin typeface="VNI-Aptima" pitchFamily="2" charset="0"/>
              </a:rPr>
              <a:t>:</a:t>
            </a:r>
          </a:p>
          <a:p>
            <a:pPr eaLnBrk="0" hangingPunct="0">
              <a:lnSpc>
                <a:spcPct val="105000"/>
              </a:lnSpc>
              <a:spcBef>
                <a:spcPct val="5000"/>
              </a:spcBef>
              <a:buFont typeface="Wingdings" pitchFamily="2" charset="2"/>
              <a:buNone/>
            </a:pPr>
            <a:r>
              <a:rPr lang="en-US" dirty="0">
                <a:solidFill>
                  <a:srgbClr val="FF0000"/>
                </a:solidFill>
                <a:latin typeface="VNI-Aptima" pitchFamily="2" charset="0"/>
              </a:rPr>
              <a:t>	/</a:t>
            </a:r>
            <a:r>
              <a:rPr lang="en-US" dirty="0" err="1">
                <a:solidFill>
                  <a:srgbClr val="FF0000"/>
                </a:solidFill>
                <a:latin typeface="VNI-Aptima" pitchFamily="2" charset="0"/>
              </a:rPr>
              <a:t>var</a:t>
            </a:r>
            <a:r>
              <a:rPr lang="en-US" dirty="0">
                <a:solidFill>
                  <a:srgbClr val="FF0000"/>
                </a:solidFill>
                <a:latin typeface="VNI-Aptima" pitchFamily="2" charset="0"/>
              </a:rPr>
              <a:t>/log/</a:t>
            </a:r>
            <a:r>
              <a:rPr lang="en-US" dirty="0" err="1">
                <a:solidFill>
                  <a:srgbClr val="FF0000"/>
                </a:solidFill>
                <a:latin typeface="VNI-Aptima" pitchFamily="2" charset="0"/>
              </a:rPr>
              <a:t>httpd</a:t>
            </a:r>
            <a:r>
              <a:rPr lang="en-US" dirty="0">
                <a:solidFill>
                  <a:srgbClr val="FF0000"/>
                </a:solidFill>
                <a:latin typeface="VNI-Aptima" pitchFamily="2" charset="0"/>
              </a:rPr>
              <a:t>/</a:t>
            </a:r>
            <a:r>
              <a:rPr lang="en-US" dirty="0" err="1">
                <a:solidFill>
                  <a:srgbClr val="FF0000"/>
                </a:solidFill>
                <a:latin typeface="VNI-Aptima" pitchFamily="2" charset="0"/>
              </a:rPr>
              <a:t>access_log</a:t>
            </a:r>
            <a:endParaRPr lang="en-US" dirty="0">
              <a:solidFill>
                <a:srgbClr val="FF0000"/>
              </a:solidFill>
              <a:latin typeface="VNI-Aptima" pitchFamily="2" charset="0"/>
            </a:endParaRPr>
          </a:p>
          <a:p>
            <a:pPr eaLnBrk="0" hangingPunct="0">
              <a:lnSpc>
                <a:spcPct val="105000"/>
              </a:lnSpc>
              <a:spcBef>
                <a:spcPct val="5000"/>
              </a:spcBef>
              <a:buFont typeface="Wingdings" pitchFamily="2" charset="2"/>
              <a:buNone/>
            </a:pPr>
            <a:r>
              <a:rPr lang="en-US" dirty="0">
                <a:solidFill>
                  <a:srgbClr val="FF0000"/>
                </a:solidFill>
                <a:latin typeface="VNI-Aptima" pitchFamily="2" charset="0"/>
              </a:rPr>
              <a:t>	/</a:t>
            </a:r>
            <a:r>
              <a:rPr lang="en-US" dirty="0" err="1">
                <a:solidFill>
                  <a:srgbClr val="FF0000"/>
                </a:solidFill>
                <a:latin typeface="VNI-Aptima" pitchFamily="2" charset="0"/>
              </a:rPr>
              <a:t>var</a:t>
            </a:r>
            <a:r>
              <a:rPr lang="en-US" dirty="0">
                <a:solidFill>
                  <a:srgbClr val="FF0000"/>
                </a:solidFill>
                <a:latin typeface="VNI-Aptima" pitchFamily="2" charset="0"/>
              </a:rPr>
              <a:t>/log/</a:t>
            </a:r>
            <a:r>
              <a:rPr lang="en-US" dirty="0" err="1">
                <a:solidFill>
                  <a:srgbClr val="FF0000"/>
                </a:solidFill>
                <a:latin typeface="VNI-Aptima" pitchFamily="2" charset="0"/>
              </a:rPr>
              <a:t>httpd</a:t>
            </a:r>
            <a:r>
              <a:rPr lang="en-US" dirty="0">
                <a:solidFill>
                  <a:srgbClr val="FF0000"/>
                </a:solidFill>
                <a:latin typeface="VNI-Aptima" pitchFamily="2" charset="0"/>
              </a:rPr>
              <a:t>/</a:t>
            </a:r>
            <a:r>
              <a:rPr lang="en-US" dirty="0" err="1">
                <a:solidFill>
                  <a:srgbClr val="FF0000"/>
                </a:solidFill>
                <a:latin typeface="VNI-Aptima" pitchFamily="2" charset="0"/>
              </a:rPr>
              <a:t>error_log</a:t>
            </a:r>
            <a:endParaRPr lang="en-US" dirty="0">
              <a:solidFill>
                <a:srgbClr val="FF0000"/>
              </a:solidFill>
              <a:latin typeface="VNI-Aptima" pitchFamily="2" charset="0"/>
            </a:endParaRPr>
          </a:p>
          <a:p>
            <a:pPr eaLnBrk="0" hangingPunct="0">
              <a:lnSpc>
                <a:spcPct val="105000"/>
              </a:lnSpc>
              <a:spcBef>
                <a:spcPct val="5000"/>
              </a:spcBef>
              <a:buFont typeface="Wingdings" pitchFamily="2" charset="2"/>
              <a:buNone/>
            </a:pPr>
            <a:r>
              <a:rPr lang="en-US" dirty="0">
                <a:solidFill>
                  <a:srgbClr val="FF0000"/>
                </a:solidFill>
                <a:latin typeface="VNI-Aptima" pitchFamily="2" charset="0"/>
              </a:rPr>
              <a:t>	/</a:t>
            </a:r>
            <a:r>
              <a:rPr lang="en-US" dirty="0" err="1">
                <a:solidFill>
                  <a:srgbClr val="FF0000"/>
                </a:solidFill>
                <a:latin typeface="VNI-Aptima" pitchFamily="2" charset="0"/>
              </a:rPr>
              <a:t>var</a:t>
            </a:r>
            <a:r>
              <a:rPr lang="en-US" dirty="0">
                <a:solidFill>
                  <a:srgbClr val="FF0000"/>
                </a:solidFill>
                <a:latin typeface="VNI-Aptima" pitchFamily="2" charset="0"/>
              </a:rPr>
              <a:t>/log/messages</a:t>
            </a:r>
            <a:endParaRPr lang="vi-VN" dirty="0">
              <a:solidFill>
                <a:srgbClr val="FF0000"/>
              </a:solidFill>
              <a:latin typeface="VNI-Aptima"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rPr>
              <a:t>Hoạt</a:t>
            </a:r>
            <a:r>
              <a:rPr lang="en-US" dirty="0" smtClean="0">
                <a:solidFill>
                  <a:srgbClr val="0070C0"/>
                </a:solidFill>
              </a:rPr>
              <a:t> </a:t>
            </a:r>
            <a:r>
              <a:rPr lang="en-US" dirty="0" err="1" smtClean="0">
                <a:solidFill>
                  <a:srgbClr val="0070C0"/>
                </a:solidFill>
              </a:rPr>
              <a:t>Động</a:t>
            </a:r>
            <a:r>
              <a:rPr lang="en-US" dirty="0" smtClean="0">
                <a:solidFill>
                  <a:srgbClr val="0070C0"/>
                </a:solidFill>
              </a:rPr>
              <a:t> </a:t>
            </a:r>
            <a:r>
              <a:rPr lang="en-US" dirty="0" err="1" smtClean="0">
                <a:solidFill>
                  <a:srgbClr val="0070C0"/>
                </a:solidFill>
              </a:rPr>
              <a:t>Truy</a:t>
            </a:r>
            <a:r>
              <a:rPr lang="en-US" dirty="0" smtClean="0">
                <a:solidFill>
                  <a:srgbClr val="0070C0"/>
                </a:solidFill>
              </a:rPr>
              <a:t> </a:t>
            </a:r>
            <a:r>
              <a:rPr lang="en-US" dirty="0" err="1" smtClean="0">
                <a:solidFill>
                  <a:srgbClr val="0070C0"/>
                </a:solidFill>
              </a:rPr>
              <a:t>Cập</a:t>
            </a:r>
            <a:r>
              <a:rPr lang="en-US" dirty="0" smtClean="0">
                <a:solidFill>
                  <a:srgbClr val="0070C0"/>
                </a:solidFill>
              </a:rPr>
              <a:t> Web</a:t>
            </a:r>
            <a:endParaRPr lang="en-US" dirty="0">
              <a:solidFill>
                <a:srgbClr val="0070C0"/>
              </a:solidFill>
            </a:endParaRPr>
          </a:p>
        </p:txBody>
      </p:sp>
      <p:sp>
        <p:nvSpPr>
          <p:cNvPr id="5" name="Content Placeholder 4"/>
          <p:cNvSpPr>
            <a:spLocks noGrp="1"/>
          </p:cNvSpPr>
          <p:nvPr>
            <p:ph sz="quarter" idx="1"/>
          </p:nvPr>
        </p:nvSpPr>
        <p:spPr/>
        <p:txBody>
          <a:bodyPr/>
          <a:lstStyle/>
          <a:p>
            <a:endParaRPr lang="en-US"/>
          </a:p>
        </p:txBody>
      </p:sp>
      <p:pic>
        <p:nvPicPr>
          <p:cNvPr id="6" name="Picture 2" descr="02"/>
          <p:cNvPicPr>
            <a:picLocks noChangeAspect="1" noChangeArrowheads="1"/>
          </p:cNvPicPr>
          <p:nvPr/>
        </p:nvPicPr>
        <p:blipFill>
          <a:blip r:embed="rId2" cstate="print"/>
          <a:srcRect/>
          <a:stretch>
            <a:fillRect/>
          </a:stretch>
        </p:blipFill>
        <p:spPr bwMode="auto">
          <a:xfrm>
            <a:off x="631825" y="1752600"/>
            <a:ext cx="7978775" cy="359092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solidFill>
                  <a:srgbClr val="0070C0"/>
                </a:solidFill>
              </a:rPr>
              <a:t>Hoạt</a:t>
            </a:r>
            <a:r>
              <a:rPr lang="en-US" dirty="0" smtClean="0">
                <a:solidFill>
                  <a:srgbClr val="0070C0"/>
                </a:solidFill>
              </a:rPr>
              <a:t> </a:t>
            </a:r>
            <a:r>
              <a:rPr lang="en-US" dirty="0" err="1" smtClean="0">
                <a:solidFill>
                  <a:srgbClr val="0070C0"/>
                </a:solidFill>
              </a:rPr>
              <a:t>Động</a:t>
            </a:r>
            <a:r>
              <a:rPr lang="en-US" dirty="0" smtClean="0">
                <a:solidFill>
                  <a:srgbClr val="0070C0"/>
                </a:solidFill>
              </a:rPr>
              <a:t> </a:t>
            </a:r>
            <a:r>
              <a:rPr lang="en-US" dirty="0" err="1" smtClean="0">
                <a:solidFill>
                  <a:srgbClr val="0070C0"/>
                </a:solidFill>
              </a:rPr>
              <a:t>Truy</a:t>
            </a:r>
            <a:r>
              <a:rPr lang="en-US" dirty="0" smtClean="0">
                <a:solidFill>
                  <a:srgbClr val="0070C0"/>
                </a:solidFill>
              </a:rPr>
              <a:t> </a:t>
            </a:r>
            <a:r>
              <a:rPr lang="en-US" dirty="0" err="1" smtClean="0">
                <a:solidFill>
                  <a:srgbClr val="0070C0"/>
                </a:solidFill>
              </a:rPr>
              <a:t>Cập</a:t>
            </a:r>
            <a:r>
              <a:rPr lang="en-US" dirty="0" smtClean="0">
                <a:solidFill>
                  <a:srgbClr val="0070C0"/>
                </a:solidFill>
              </a:rPr>
              <a:t> Web (</a:t>
            </a:r>
            <a:r>
              <a:rPr lang="en-US" dirty="0" err="1" smtClean="0">
                <a:solidFill>
                  <a:srgbClr val="0070C0"/>
                </a:solidFill>
              </a:rPr>
              <a:t>tt</a:t>
            </a:r>
            <a:r>
              <a:rPr lang="en-US" dirty="0" smtClean="0">
                <a:solidFill>
                  <a:srgbClr val="0070C0"/>
                </a:solidFill>
              </a:rPr>
              <a:t>)</a:t>
            </a:r>
            <a:endParaRPr lang="en-US" dirty="0">
              <a:solidFill>
                <a:srgbClr val="0070C0"/>
              </a:solidFill>
            </a:endParaRPr>
          </a:p>
        </p:txBody>
      </p:sp>
      <p:sp>
        <p:nvSpPr>
          <p:cNvPr id="6" name="Text Placeholder 5"/>
          <p:cNvSpPr>
            <a:spLocks noGrp="1"/>
          </p:cNvSpPr>
          <p:nvPr>
            <p:ph type="body" idx="2"/>
          </p:nvPr>
        </p:nvSpPr>
        <p:spPr/>
        <p:txBody>
          <a:bodyPr/>
          <a:lstStyle/>
          <a:p>
            <a:endParaRPr lang="en-US" dirty="0"/>
          </a:p>
        </p:txBody>
      </p:sp>
      <p:pic>
        <p:nvPicPr>
          <p:cNvPr id="4" name="Content Placeholder 3" descr="03"/>
          <p:cNvPicPr>
            <a:picLocks noGrp="1" noChangeAspect="1" noChangeArrowheads="1"/>
          </p:cNvPicPr>
          <p:nvPr>
            <p:ph sz="quarter" idx="1"/>
          </p:nvPr>
        </p:nvPicPr>
        <p:blipFill>
          <a:blip r:embed="rId2" cstate="print"/>
          <a:stretch>
            <a:fillRect/>
          </a:stretch>
        </p:blipFill>
        <p:spPr bwMode="auto">
          <a:xfrm>
            <a:off x="1778000" y="1371600"/>
            <a:ext cx="5918200" cy="5334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latin typeface="Times New Roman" pitchFamily="18" charset="0"/>
                <a:cs typeface="Times New Roman" pitchFamily="18" charset="0"/>
              </a:rPr>
              <a:t>Các</a:t>
            </a: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Bước</a:t>
            </a: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Xử</a:t>
            </a: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Lý</a:t>
            </a: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Của</a:t>
            </a:r>
            <a:r>
              <a:rPr lang="en-US" dirty="0" smtClean="0">
                <a:solidFill>
                  <a:srgbClr val="0070C0"/>
                </a:solidFill>
                <a:latin typeface="Times New Roman" pitchFamily="18" charset="0"/>
                <a:cs typeface="Times New Roman" pitchFamily="18" charset="0"/>
              </a:rPr>
              <a:t> Web Server.	</a:t>
            </a: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Web Server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request HTTP</a:t>
            </a:r>
          </a:p>
          <a:p>
            <a:pPr lvl="1">
              <a:buFont typeface="Wingdings" pitchFamily="2" charset="2"/>
              <a:buChar char="Ø"/>
            </a:pPr>
            <a:r>
              <a:rPr lang="en-US" dirty="0" err="1" smtClean="0">
                <a:solidFill>
                  <a:srgbClr val="C00000"/>
                </a:solidFill>
                <a:latin typeface="Times New Roman" pitchFamily="18" charset="0"/>
                <a:cs typeface="Times New Roman" pitchFamily="18" charset="0"/>
              </a:rPr>
              <a:t>Nhận</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và</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phân</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tích</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các</a:t>
            </a:r>
            <a:r>
              <a:rPr lang="en-US" dirty="0" smtClean="0">
                <a:solidFill>
                  <a:srgbClr val="C00000"/>
                </a:solidFill>
                <a:latin typeface="Times New Roman" pitchFamily="18" charset="0"/>
                <a:cs typeface="Times New Roman" pitchFamily="18" charset="0"/>
              </a:rPr>
              <a:t> message request  HTTP .</a:t>
            </a:r>
          </a:p>
          <a:p>
            <a:pPr lvl="1">
              <a:buFont typeface="Wingdings" pitchFamily="2" charset="2"/>
              <a:buChar char="Ø"/>
            </a:pPr>
            <a:r>
              <a:rPr lang="en-US" dirty="0" err="1" smtClean="0">
                <a:solidFill>
                  <a:srgbClr val="C00000"/>
                </a:solidFill>
                <a:latin typeface="Times New Roman" pitchFamily="18" charset="0"/>
                <a:cs typeface="Times New Roman" pitchFamily="18" charset="0"/>
              </a:rPr>
              <a:t>Chuyển</a:t>
            </a:r>
            <a:r>
              <a:rPr lang="en-US" dirty="0" smtClean="0">
                <a:solidFill>
                  <a:srgbClr val="C00000"/>
                </a:solidFill>
                <a:latin typeface="Times New Roman" pitchFamily="18" charset="0"/>
                <a:cs typeface="Times New Roman" pitchFamily="18" charset="0"/>
              </a:rPr>
              <a:t> URL </a:t>
            </a:r>
            <a:r>
              <a:rPr lang="en-US" dirty="0" err="1" smtClean="0">
                <a:solidFill>
                  <a:srgbClr val="C00000"/>
                </a:solidFill>
                <a:latin typeface="Times New Roman" pitchFamily="18" charset="0"/>
                <a:cs typeface="Times New Roman" pitchFamily="18" charset="0"/>
              </a:rPr>
              <a:t>thành</a:t>
            </a:r>
            <a:r>
              <a:rPr lang="en-US" dirty="0" smtClean="0">
                <a:solidFill>
                  <a:srgbClr val="C00000"/>
                </a:solidFill>
                <a:latin typeface="Times New Roman" pitchFamily="18" charset="0"/>
                <a:cs typeface="Times New Roman" pitchFamily="18" charset="0"/>
              </a:rPr>
              <a:t> file name </a:t>
            </a:r>
            <a:r>
              <a:rPr lang="en-US" dirty="0" err="1" smtClean="0">
                <a:solidFill>
                  <a:srgbClr val="C00000"/>
                </a:solidFill>
                <a:latin typeface="Times New Roman" pitchFamily="18" charset="0"/>
                <a:cs typeface="Times New Roman" pitchFamily="18" charset="0"/>
              </a:rPr>
              <a:t>tương</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ứng</a:t>
            </a:r>
            <a:endParaRPr lang="en-US" dirty="0" smtClean="0">
              <a:solidFill>
                <a:srgbClr val="C00000"/>
              </a:solidFill>
              <a:latin typeface="Times New Roman" pitchFamily="18" charset="0"/>
              <a:cs typeface="Times New Roman" pitchFamily="18" charset="0"/>
            </a:endParaRPr>
          </a:p>
          <a:p>
            <a:pPr lvl="1">
              <a:buFont typeface="Wingdings" pitchFamily="2" charset="2"/>
              <a:buChar char="Ø"/>
            </a:pPr>
            <a:r>
              <a:rPr lang="en-US" dirty="0" err="1" smtClean="0">
                <a:solidFill>
                  <a:srgbClr val="C00000"/>
                </a:solidFill>
                <a:latin typeface="Times New Roman" pitchFamily="18" charset="0"/>
                <a:cs typeface="Times New Roman" pitchFamily="18" charset="0"/>
              </a:rPr>
              <a:t>Xác</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định</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xem</a:t>
            </a:r>
            <a:r>
              <a:rPr lang="en-US" dirty="0" smtClean="0">
                <a:solidFill>
                  <a:srgbClr val="C00000"/>
                </a:solidFill>
                <a:latin typeface="Times New Roman" pitchFamily="18" charset="0"/>
                <a:cs typeface="Times New Roman" pitchFamily="18" charset="0"/>
              </a:rPr>
              <a:t> request </a:t>
            </a:r>
            <a:r>
              <a:rPr lang="en-US" dirty="0" err="1" smtClean="0">
                <a:solidFill>
                  <a:srgbClr val="C00000"/>
                </a:solidFill>
                <a:latin typeface="Times New Roman" pitchFamily="18" charset="0"/>
                <a:cs typeface="Times New Roman" pitchFamily="18" charset="0"/>
              </a:rPr>
              <a:t>có</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được</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phép</a:t>
            </a:r>
            <a:r>
              <a:rPr lang="en-US" dirty="0" smtClean="0">
                <a:solidFill>
                  <a:srgbClr val="C00000"/>
                </a:solidFill>
                <a:latin typeface="Times New Roman" pitchFamily="18" charset="0"/>
                <a:cs typeface="Times New Roman" pitchFamily="18" charset="0"/>
              </a:rPr>
              <a:t> hay </a:t>
            </a:r>
            <a:r>
              <a:rPr lang="en-US" dirty="0" err="1" smtClean="0">
                <a:solidFill>
                  <a:srgbClr val="C00000"/>
                </a:solidFill>
                <a:latin typeface="Times New Roman" pitchFamily="18" charset="0"/>
                <a:cs typeface="Times New Roman" pitchFamily="18" charset="0"/>
              </a:rPr>
              <a:t>không</a:t>
            </a:r>
            <a:endParaRPr lang="en-US" dirty="0" smtClean="0">
              <a:solidFill>
                <a:srgbClr val="C00000"/>
              </a:solidFill>
              <a:latin typeface="Times New Roman" pitchFamily="18" charset="0"/>
              <a:cs typeface="Times New Roman" pitchFamily="18" charset="0"/>
            </a:endParaRPr>
          </a:p>
          <a:p>
            <a:pPr lvl="1">
              <a:buFont typeface="Wingdings" pitchFamily="2" charset="2"/>
              <a:buChar char="Ø"/>
            </a:pPr>
            <a:r>
              <a:rPr lang="en-US" dirty="0" err="1" smtClean="0">
                <a:solidFill>
                  <a:srgbClr val="C00000"/>
                </a:solidFill>
                <a:latin typeface="Times New Roman" pitchFamily="18" charset="0"/>
                <a:cs typeface="Times New Roman" pitchFamily="18" charset="0"/>
              </a:rPr>
              <a:t>Khởi</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tạo</a:t>
            </a:r>
            <a:r>
              <a:rPr lang="en-US" dirty="0" smtClean="0">
                <a:solidFill>
                  <a:srgbClr val="C00000"/>
                </a:solidFill>
                <a:latin typeface="Times New Roman" pitchFamily="18" charset="0"/>
                <a:cs typeface="Times New Roman" pitchFamily="18" charset="0"/>
              </a:rPr>
              <a:t> response </a:t>
            </a:r>
            <a:r>
              <a:rPr lang="en-US" dirty="0" err="1" smtClean="0">
                <a:solidFill>
                  <a:srgbClr val="C00000"/>
                </a:solidFill>
                <a:latin typeface="Times New Roman" pitchFamily="18" charset="0"/>
                <a:cs typeface="Times New Roman" pitchFamily="18" charset="0"/>
              </a:rPr>
              <a:t>và</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truyền</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về</a:t>
            </a:r>
            <a:r>
              <a:rPr lang="en-US" dirty="0" smtClean="0">
                <a:solidFill>
                  <a:srgbClr val="C00000"/>
                </a:solidFill>
                <a:latin typeface="Times New Roman" pitchFamily="18" charset="0"/>
                <a:cs typeface="Times New Roman" pitchFamily="18" charset="0"/>
              </a:rPr>
              <a:t> client.</a:t>
            </a:r>
            <a:endParaRPr lang="en-US" dirty="0">
              <a:solidFill>
                <a:srgbClr val="C00000"/>
              </a:solidFill>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1219200" y="333375"/>
            <a:ext cx="7021513" cy="1285875"/>
          </a:xfrm>
        </p:spPr>
        <p:txBody>
          <a:bodyPr/>
          <a:lstStyle/>
          <a:p>
            <a:pPr algn="ctr"/>
            <a:r>
              <a:rPr lang="en-US" sz="3700" b="1" dirty="0" err="1" smtClean="0">
                <a:solidFill>
                  <a:schemeClr val="tx1"/>
                </a:solidFill>
                <a:latin typeface="Times New Roman" pitchFamily="18" charset="0"/>
                <a:cs typeface="Times New Roman" pitchFamily="18" charset="0"/>
              </a:rPr>
              <a:t>Ví</a:t>
            </a:r>
            <a:r>
              <a:rPr lang="en-US" sz="3700" b="1" dirty="0" smtClean="0">
                <a:solidFill>
                  <a:schemeClr val="tx1"/>
                </a:solidFill>
                <a:latin typeface="Times New Roman" pitchFamily="18" charset="0"/>
                <a:cs typeface="Times New Roman" pitchFamily="18" charset="0"/>
              </a:rPr>
              <a:t> </a:t>
            </a:r>
            <a:r>
              <a:rPr lang="en-US" sz="3700" b="1" dirty="0" err="1" smtClean="0">
                <a:solidFill>
                  <a:schemeClr val="tx1"/>
                </a:solidFill>
                <a:latin typeface="Times New Roman" pitchFamily="18" charset="0"/>
                <a:cs typeface="Times New Roman" pitchFamily="18" charset="0"/>
              </a:rPr>
              <a:t>dụ</a:t>
            </a:r>
            <a:r>
              <a:rPr lang="en-US" sz="3700" b="1" dirty="0" smtClean="0">
                <a:solidFill>
                  <a:schemeClr val="tx1"/>
                </a:solidFill>
                <a:latin typeface="Times New Roman" pitchFamily="18" charset="0"/>
                <a:cs typeface="Times New Roman" pitchFamily="18" charset="0"/>
              </a:rPr>
              <a:t>: Request </a:t>
            </a:r>
            <a:r>
              <a:rPr lang="en-US" sz="3700" b="1" dirty="0" err="1" smtClean="0">
                <a:solidFill>
                  <a:schemeClr val="tx1"/>
                </a:solidFill>
                <a:latin typeface="Times New Roman" pitchFamily="18" charset="0"/>
                <a:cs typeface="Times New Roman" pitchFamily="18" charset="0"/>
              </a:rPr>
              <a:t>từ</a:t>
            </a:r>
            <a:r>
              <a:rPr lang="en-US" sz="3700" b="1" dirty="0" smtClean="0">
                <a:solidFill>
                  <a:schemeClr val="tx1"/>
                </a:solidFill>
                <a:latin typeface="Times New Roman" pitchFamily="18" charset="0"/>
                <a:cs typeface="Times New Roman" pitchFamily="18" charset="0"/>
              </a:rPr>
              <a:t> Web Browser</a:t>
            </a:r>
            <a:endParaRPr lang="en-US" sz="3700" b="1" dirty="0">
              <a:solidFill>
                <a:schemeClr val="tx1"/>
              </a:solidFill>
              <a:latin typeface="Times New Roman" pitchFamily="18" charset="0"/>
              <a:cs typeface="Times New Roman" pitchFamily="18" charset="0"/>
            </a:endParaRPr>
          </a:p>
        </p:txBody>
      </p:sp>
      <p:sp>
        <p:nvSpPr>
          <p:cNvPr id="740355" name="Text Box 3"/>
          <p:cNvSpPr txBox="1">
            <a:spLocks noChangeArrowheads="1"/>
          </p:cNvSpPr>
          <p:nvPr/>
        </p:nvSpPr>
        <p:spPr bwMode="auto">
          <a:xfrm>
            <a:off x="304800" y="2638425"/>
            <a:ext cx="7464425" cy="1311275"/>
          </a:xfrm>
          <a:prstGeom prst="rect">
            <a:avLst/>
          </a:prstGeom>
          <a:noFill/>
          <a:ln w="12700">
            <a:noFill/>
            <a:miter lim="800000"/>
            <a:headEnd type="none" w="sm" len="sm"/>
            <a:tailEnd type="none" w="sm" len="sm"/>
          </a:ln>
          <a:effectLst/>
        </p:spPr>
        <p:txBody>
          <a:bodyPr wrap="none">
            <a:spAutoFit/>
          </a:bodyPr>
          <a:lstStyle/>
          <a:p>
            <a:pPr eaLnBrk="0" hangingPunct="0"/>
            <a:r>
              <a:rPr lang="en-US" sz="2000">
                <a:solidFill>
                  <a:schemeClr val="accent2"/>
                </a:solidFill>
              </a:rPr>
              <a:t>GET http://www.kelley.indiana.edu/ardennis/home.htm HTTP/1.1</a:t>
            </a:r>
          </a:p>
          <a:p>
            <a:pPr eaLnBrk="0" hangingPunct="0"/>
            <a:r>
              <a:rPr lang="en-US" sz="2000">
                <a:solidFill>
                  <a:schemeClr val="accent2"/>
                </a:solidFill>
              </a:rPr>
              <a:t>Date: Mon 06 Aug 2001 17:35:46 GMT</a:t>
            </a:r>
          </a:p>
          <a:p>
            <a:pPr eaLnBrk="0" hangingPunct="0"/>
            <a:r>
              <a:rPr lang="en-US" sz="2000">
                <a:solidFill>
                  <a:schemeClr val="accent2"/>
                </a:solidFill>
              </a:rPr>
              <a:t>User-Agent: Mozilla/6.0</a:t>
            </a:r>
          </a:p>
          <a:p>
            <a:pPr eaLnBrk="0" hangingPunct="0"/>
            <a:r>
              <a:rPr lang="en-US" sz="2000">
                <a:solidFill>
                  <a:schemeClr val="accent2"/>
                </a:solidFill>
              </a:rPr>
              <a:t>Referer: http://www.indiana.edu/~aisdept/faculty.htm</a:t>
            </a:r>
          </a:p>
        </p:txBody>
      </p:sp>
      <p:sp>
        <p:nvSpPr>
          <p:cNvPr id="740356" name="Text Box 4"/>
          <p:cNvSpPr txBox="1">
            <a:spLocks noChangeArrowheads="1"/>
          </p:cNvSpPr>
          <p:nvPr/>
        </p:nvSpPr>
        <p:spPr bwMode="auto">
          <a:xfrm>
            <a:off x="7143750" y="3505200"/>
            <a:ext cx="1924050" cy="366713"/>
          </a:xfrm>
          <a:prstGeom prst="rect">
            <a:avLst/>
          </a:prstGeom>
          <a:noFill/>
          <a:ln w="12700">
            <a:noFill/>
            <a:miter lim="800000"/>
            <a:headEnd type="none" w="sm" len="sm"/>
            <a:tailEnd type="none" w="sm" len="sm"/>
          </a:ln>
          <a:effectLst/>
        </p:spPr>
        <p:txBody>
          <a:bodyPr wrap="none">
            <a:spAutoFit/>
          </a:bodyPr>
          <a:lstStyle/>
          <a:p>
            <a:pPr eaLnBrk="0" hangingPunct="0"/>
            <a:r>
              <a:rPr lang="en-US" b="1"/>
              <a:t>Request Header</a:t>
            </a:r>
          </a:p>
        </p:txBody>
      </p:sp>
      <p:sp>
        <p:nvSpPr>
          <p:cNvPr id="740357" name="Line 5"/>
          <p:cNvSpPr>
            <a:spLocks noChangeShapeType="1"/>
          </p:cNvSpPr>
          <p:nvPr/>
        </p:nvSpPr>
        <p:spPr bwMode="auto">
          <a:xfrm>
            <a:off x="7010400" y="3048000"/>
            <a:ext cx="0" cy="10668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58" name="Line 6"/>
          <p:cNvSpPr>
            <a:spLocks noChangeShapeType="1"/>
          </p:cNvSpPr>
          <p:nvPr/>
        </p:nvSpPr>
        <p:spPr bwMode="auto">
          <a:xfrm flipH="1">
            <a:off x="6858000" y="4114800"/>
            <a:ext cx="152400" cy="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59" name="Line 7"/>
          <p:cNvSpPr>
            <a:spLocks noChangeShapeType="1"/>
          </p:cNvSpPr>
          <p:nvPr/>
        </p:nvSpPr>
        <p:spPr bwMode="auto">
          <a:xfrm flipH="1">
            <a:off x="6858000" y="3048000"/>
            <a:ext cx="152400" cy="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60" name="Line 8"/>
          <p:cNvSpPr>
            <a:spLocks noChangeShapeType="1"/>
          </p:cNvSpPr>
          <p:nvPr/>
        </p:nvSpPr>
        <p:spPr bwMode="auto">
          <a:xfrm flipH="1">
            <a:off x="7010400" y="3657600"/>
            <a:ext cx="152400" cy="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61" name="Text Box 9"/>
          <p:cNvSpPr txBox="1">
            <a:spLocks noChangeArrowheads="1"/>
          </p:cNvSpPr>
          <p:nvPr/>
        </p:nvSpPr>
        <p:spPr bwMode="auto">
          <a:xfrm>
            <a:off x="7727950" y="2667000"/>
            <a:ext cx="1416050" cy="641350"/>
          </a:xfrm>
          <a:prstGeom prst="rect">
            <a:avLst/>
          </a:prstGeom>
          <a:noFill/>
          <a:ln w="12700">
            <a:noFill/>
            <a:miter lim="800000"/>
            <a:headEnd type="none" w="sm" len="sm"/>
            <a:tailEnd type="none" w="sm" len="sm"/>
          </a:ln>
          <a:effectLst/>
        </p:spPr>
        <p:txBody>
          <a:bodyPr wrap="none">
            <a:spAutoFit/>
          </a:bodyPr>
          <a:lstStyle/>
          <a:p>
            <a:pPr eaLnBrk="0" hangingPunct="0"/>
            <a:r>
              <a:rPr lang="en-US"/>
              <a:t>]-  </a:t>
            </a:r>
            <a:r>
              <a:rPr lang="en-US" b="1"/>
              <a:t>Request </a:t>
            </a:r>
          </a:p>
          <a:p>
            <a:pPr eaLnBrk="0" hangingPunct="0"/>
            <a:r>
              <a:rPr lang="en-US" b="1"/>
              <a:t>     Line</a:t>
            </a:r>
          </a:p>
        </p:txBody>
      </p:sp>
      <p:sp>
        <p:nvSpPr>
          <p:cNvPr id="740362" name="Text Box 10"/>
          <p:cNvSpPr txBox="1">
            <a:spLocks noChangeArrowheads="1"/>
          </p:cNvSpPr>
          <p:nvPr/>
        </p:nvSpPr>
        <p:spPr bwMode="auto">
          <a:xfrm>
            <a:off x="2971800" y="3235325"/>
            <a:ext cx="3562350" cy="366713"/>
          </a:xfrm>
          <a:prstGeom prst="rect">
            <a:avLst/>
          </a:prstGeom>
          <a:noFill/>
          <a:ln w="12700">
            <a:noFill/>
            <a:miter lim="800000"/>
            <a:headEnd type="none" w="sm" len="sm"/>
            <a:tailEnd type="none" w="sm" len="sm"/>
          </a:ln>
          <a:effectLst/>
        </p:spPr>
        <p:txBody>
          <a:bodyPr wrap="none">
            <a:spAutoFit/>
          </a:bodyPr>
          <a:lstStyle/>
          <a:p>
            <a:pPr eaLnBrk="0" hangingPunct="0"/>
            <a:r>
              <a:rPr lang="en-US"/>
              <a:t>]- Web browser (this is Netscape)</a:t>
            </a:r>
          </a:p>
        </p:txBody>
      </p:sp>
      <p:sp>
        <p:nvSpPr>
          <p:cNvPr id="740363" name="Text Box 11"/>
          <p:cNvSpPr txBox="1">
            <a:spLocks noChangeArrowheads="1"/>
          </p:cNvSpPr>
          <p:nvPr/>
        </p:nvSpPr>
        <p:spPr bwMode="auto">
          <a:xfrm>
            <a:off x="457200" y="1905000"/>
            <a:ext cx="7143750" cy="366713"/>
          </a:xfrm>
          <a:prstGeom prst="rect">
            <a:avLst/>
          </a:prstGeom>
          <a:noFill/>
          <a:ln w="12700">
            <a:noFill/>
            <a:miter lim="800000"/>
            <a:headEnd type="none" w="sm" len="sm"/>
            <a:tailEnd type="none" w="sm" len="sm"/>
          </a:ln>
          <a:effectLst/>
        </p:spPr>
        <p:txBody>
          <a:bodyPr wrap="none">
            <a:spAutoFit/>
          </a:bodyPr>
          <a:lstStyle/>
          <a:p>
            <a:pPr eaLnBrk="0" hangingPunct="0"/>
            <a:r>
              <a:rPr lang="en-US" b="1"/>
              <a:t>Command		URL			HTTP version</a:t>
            </a:r>
          </a:p>
        </p:txBody>
      </p:sp>
      <p:sp>
        <p:nvSpPr>
          <p:cNvPr id="740364" name="Line 12"/>
          <p:cNvSpPr>
            <a:spLocks noChangeShapeType="1"/>
          </p:cNvSpPr>
          <p:nvPr/>
        </p:nvSpPr>
        <p:spPr bwMode="auto">
          <a:xfrm flipV="1">
            <a:off x="423863" y="2438400"/>
            <a:ext cx="0" cy="1524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65" name="Line 13"/>
          <p:cNvSpPr>
            <a:spLocks noChangeShapeType="1"/>
          </p:cNvSpPr>
          <p:nvPr/>
        </p:nvSpPr>
        <p:spPr bwMode="auto">
          <a:xfrm flipV="1">
            <a:off x="914400" y="2438400"/>
            <a:ext cx="0" cy="1524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66" name="Line 14"/>
          <p:cNvSpPr>
            <a:spLocks noChangeShapeType="1"/>
          </p:cNvSpPr>
          <p:nvPr/>
        </p:nvSpPr>
        <p:spPr bwMode="auto">
          <a:xfrm>
            <a:off x="419100" y="2438400"/>
            <a:ext cx="495300" cy="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67" name="Line 15"/>
          <p:cNvSpPr>
            <a:spLocks noChangeShapeType="1"/>
          </p:cNvSpPr>
          <p:nvPr/>
        </p:nvSpPr>
        <p:spPr bwMode="auto">
          <a:xfrm flipV="1">
            <a:off x="685800" y="2286000"/>
            <a:ext cx="0" cy="1524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68" name="Line 16"/>
          <p:cNvSpPr>
            <a:spLocks noChangeShapeType="1"/>
          </p:cNvSpPr>
          <p:nvPr/>
        </p:nvSpPr>
        <p:spPr bwMode="auto">
          <a:xfrm flipV="1">
            <a:off x="1066800" y="2438400"/>
            <a:ext cx="0" cy="1524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69" name="Line 17"/>
          <p:cNvSpPr>
            <a:spLocks noChangeShapeType="1"/>
          </p:cNvSpPr>
          <p:nvPr/>
        </p:nvSpPr>
        <p:spPr bwMode="auto">
          <a:xfrm flipV="1">
            <a:off x="6443663" y="2438400"/>
            <a:ext cx="0" cy="1524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70" name="Line 18"/>
          <p:cNvSpPr>
            <a:spLocks noChangeShapeType="1"/>
          </p:cNvSpPr>
          <p:nvPr/>
        </p:nvSpPr>
        <p:spPr bwMode="auto">
          <a:xfrm flipV="1">
            <a:off x="3505200" y="2286000"/>
            <a:ext cx="0" cy="1524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71" name="Line 19"/>
          <p:cNvSpPr>
            <a:spLocks noChangeShapeType="1"/>
          </p:cNvSpPr>
          <p:nvPr/>
        </p:nvSpPr>
        <p:spPr bwMode="auto">
          <a:xfrm>
            <a:off x="1066800" y="2438400"/>
            <a:ext cx="5376863" cy="0"/>
          </a:xfrm>
          <a:prstGeom prst="line">
            <a:avLst/>
          </a:prstGeom>
          <a:noFill/>
          <a:ln w="12700">
            <a:solidFill>
              <a:schemeClr val="tx2"/>
            </a:solidFill>
            <a:round/>
            <a:headEnd type="none" w="sm" len="sm"/>
            <a:tailEnd type="none" w="sm" len="sm"/>
          </a:ln>
          <a:effectLst/>
        </p:spPr>
        <p:txBody>
          <a:bodyPr wrap="none" anchor="ctr"/>
          <a:lstStyle/>
          <a:p>
            <a:endParaRPr lang="en-US"/>
          </a:p>
        </p:txBody>
      </p:sp>
      <p:grpSp>
        <p:nvGrpSpPr>
          <p:cNvPr id="2" name="Group 20"/>
          <p:cNvGrpSpPr>
            <a:grpSpLocks/>
          </p:cNvGrpSpPr>
          <p:nvPr/>
        </p:nvGrpSpPr>
        <p:grpSpPr bwMode="auto">
          <a:xfrm>
            <a:off x="6588125" y="2276475"/>
            <a:ext cx="1066800" cy="304800"/>
            <a:chOff x="3888" y="1440"/>
            <a:chExt cx="672" cy="192"/>
          </a:xfrm>
        </p:grpSpPr>
        <p:sp>
          <p:nvSpPr>
            <p:cNvPr id="740373" name="Line 21"/>
            <p:cNvSpPr>
              <a:spLocks noChangeShapeType="1"/>
            </p:cNvSpPr>
            <p:nvPr/>
          </p:nvSpPr>
          <p:spPr bwMode="auto">
            <a:xfrm flipV="1">
              <a:off x="3888" y="1536"/>
              <a:ext cx="0" cy="96"/>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74" name="Line 22"/>
            <p:cNvSpPr>
              <a:spLocks noChangeShapeType="1"/>
            </p:cNvSpPr>
            <p:nvPr/>
          </p:nvSpPr>
          <p:spPr bwMode="auto">
            <a:xfrm flipV="1">
              <a:off x="4560" y="1536"/>
              <a:ext cx="0" cy="96"/>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75" name="Line 23"/>
            <p:cNvSpPr>
              <a:spLocks noChangeShapeType="1"/>
            </p:cNvSpPr>
            <p:nvPr/>
          </p:nvSpPr>
          <p:spPr bwMode="auto">
            <a:xfrm flipV="1">
              <a:off x="4224" y="1440"/>
              <a:ext cx="0" cy="96"/>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76" name="Line 24"/>
            <p:cNvSpPr>
              <a:spLocks noChangeShapeType="1"/>
            </p:cNvSpPr>
            <p:nvPr/>
          </p:nvSpPr>
          <p:spPr bwMode="auto">
            <a:xfrm>
              <a:off x="3888" y="1536"/>
              <a:ext cx="672" cy="0"/>
            </a:xfrm>
            <a:prstGeom prst="line">
              <a:avLst/>
            </a:prstGeom>
            <a:noFill/>
            <a:ln w="12700">
              <a:solidFill>
                <a:schemeClr val="tx2"/>
              </a:solidFill>
              <a:round/>
              <a:headEnd type="none" w="sm" len="sm"/>
              <a:tailEnd type="none" w="sm" len="sm"/>
            </a:ln>
            <a:effectLst/>
          </p:spPr>
          <p:txBody>
            <a:bodyPr wrap="none" anchor="ctr"/>
            <a:lstStyle/>
            <a:p>
              <a:endParaRPr lang="en-US"/>
            </a:p>
          </p:txBody>
        </p:sp>
      </p:grpSp>
      <p:grpSp>
        <p:nvGrpSpPr>
          <p:cNvPr id="3" name="Group 25"/>
          <p:cNvGrpSpPr>
            <a:grpSpLocks/>
          </p:cNvGrpSpPr>
          <p:nvPr/>
        </p:nvGrpSpPr>
        <p:grpSpPr bwMode="auto">
          <a:xfrm>
            <a:off x="395288" y="3933825"/>
            <a:ext cx="5919787" cy="304800"/>
            <a:chOff x="240" y="2688"/>
            <a:chExt cx="3729" cy="192"/>
          </a:xfrm>
        </p:grpSpPr>
        <p:sp>
          <p:nvSpPr>
            <p:cNvPr id="740378" name="Line 26"/>
            <p:cNvSpPr>
              <a:spLocks noChangeShapeType="1"/>
            </p:cNvSpPr>
            <p:nvPr/>
          </p:nvSpPr>
          <p:spPr bwMode="auto">
            <a:xfrm>
              <a:off x="240" y="2688"/>
              <a:ext cx="0" cy="96"/>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79" name="Line 27"/>
            <p:cNvSpPr>
              <a:spLocks noChangeShapeType="1"/>
            </p:cNvSpPr>
            <p:nvPr/>
          </p:nvSpPr>
          <p:spPr bwMode="auto">
            <a:xfrm>
              <a:off x="3969" y="2688"/>
              <a:ext cx="0" cy="96"/>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80" name="Line 28"/>
            <p:cNvSpPr>
              <a:spLocks noChangeShapeType="1"/>
            </p:cNvSpPr>
            <p:nvPr/>
          </p:nvSpPr>
          <p:spPr bwMode="auto">
            <a:xfrm>
              <a:off x="2208" y="2784"/>
              <a:ext cx="0" cy="96"/>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740381" name="Line 29"/>
            <p:cNvSpPr>
              <a:spLocks noChangeShapeType="1"/>
            </p:cNvSpPr>
            <p:nvPr/>
          </p:nvSpPr>
          <p:spPr bwMode="auto">
            <a:xfrm flipV="1">
              <a:off x="240" y="2784"/>
              <a:ext cx="3729" cy="0"/>
            </a:xfrm>
            <a:prstGeom prst="line">
              <a:avLst/>
            </a:prstGeom>
            <a:noFill/>
            <a:ln w="12700">
              <a:solidFill>
                <a:schemeClr val="tx2"/>
              </a:solidFill>
              <a:round/>
              <a:headEnd type="none" w="sm" len="sm"/>
              <a:tailEnd type="none" w="sm" len="sm"/>
            </a:ln>
            <a:effectLst/>
          </p:spPr>
          <p:txBody>
            <a:bodyPr wrap="none" anchor="ctr"/>
            <a:lstStyle/>
            <a:p>
              <a:endParaRPr lang="en-US"/>
            </a:p>
          </p:txBody>
        </p:sp>
      </p:grpSp>
      <p:sp>
        <p:nvSpPr>
          <p:cNvPr id="740382" name="Text Box 30"/>
          <p:cNvSpPr txBox="1">
            <a:spLocks noChangeArrowheads="1"/>
          </p:cNvSpPr>
          <p:nvPr/>
        </p:nvSpPr>
        <p:spPr bwMode="auto">
          <a:xfrm>
            <a:off x="755650" y="4292600"/>
            <a:ext cx="5518150" cy="366713"/>
          </a:xfrm>
          <a:prstGeom prst="rect">
            <a:avLst/>
          </a:prstGeom>
          <a:noFill/>
          <a:ln w="12700">
            <a:noFill/>
            <a:miter lim="800000"/>
            <a:headEnd type="none" w="sm" len="sm"/>
            <a:tailEnd type="none" w="sm" len="sm"/>
          </a:ln>
          <a:effectLst/>
        </p:spPr>
        <p:txBody>
          <a:bodyPr wrap="none">
            <a:spAutoFit/>
          </a:bodyPr>
          <a:lstStyle/>
          <a:p>
            <a:pPr algn="ctr" eaLnBrk="0" hangingPunct="0"/>
            <a:r>
              <a:rPr lang="en-US" b="1" dirty="0"/>
              <a:t>URL that contained the link to the requested URL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Text Box 2"/>
          <p:cNvSpPr txBox="1">
            <a:spLocks noGrp="1" noChangeArrowheads="1"/>
          </p:cNvSpPr>
          <p:nvPr>
            <p:ph type="body" idx="1"/>
          </p:nvPr>
        </p:nvSpPr>
        <p:spPr>
          <a:xfrm>
            <a:off x="304800" y="1981200"/>
            <a:ext cx="8305800" cy="4267200"/>
          </a:xfrm>
          <a:noFill/>
          <a:ln/>
        </p:spPr>
        <p:txBody>
          <a:bodyPr/>
          <a:lstStyle/>
          <a:p>
            <a:pPr eaLnBrk="0" hangingPunct="0">
              <a:spcBef>
                <a:spcPct val="0"/>
              </a:spcBef>
              <a:buFontTx/>
              <a:buNone/>
            </a:pPr>
            <a:r>
              <a:rPr lang="en-US" sz="1800" dirty="0">
                <a:solidFill>
                  <a:schemeClr val="accent2"/>
                </a:solidFill>
              </a:rPr>
              <a:t>HTTP/1.1      200           OK</a:t>
            </a:r>
            <a:r>
              <a:rPr lang="en-US" sz="1800" dirty="0"/>
              <a:t> </a:t>
            </a:r>
            <a:r>
              <a:rPr lang="en-US" sz="1800" b="1" dirty="0"/>
              <a:t>]- Response Status</a:t>
            </a:r>
            <a:endParaRPr lang="en-US" sz="1800" dirty="0"/>
          </a:p>
          <a:p>
            <a:pPr eaLnBrk="0" hangingPunct="0">
              <a:spcBef>
                <a:spcPct val="0"/>
              </a:spcBef>
              <a:buFontTx/>
              <a:buNone/>
            </a:pPr>
            <a:r>
              <a:rPr lang="en-US" sz="1800" dirty="0">
                <a:solidFill>
                  <a:schemeClr val="accent2"/>
                </a:solidFill>
              </a:rPr>
              <a:t>Date: Mon 06 Aug 2001 17:35:46 GMT</a:t>
            </a:r>
            <a:r>
              <a:rPr lang="en-US" sz="1800" dirty="0"/>
              <a:t> </a:t>
            </a:r>
            <a:r>
              <a:rPr lang="en-US" sz="1800" b="1" dirty="0"/>
              <a:t>]- Date</a:t>
            </a:r>
          </a:p>
          <a:p>
            <a:pPr eaLnBrk="0" hangingPunct="0">
              <a:spcBef>
                <a:spcPct val="0"/>
              </a:spcBef>
              <a:buFontTx/>
              <a:buNone/>
            </a:pPr>
            <a:r>
              <a:rPr lang="en-US" sz="1800" dirty="0">
                <a:solidFill>
                  <a:schemeClr val="accent2"/>
                </a:solidFill>
              </a:rPr>
              <a:t>Server: NCSA/1.3</a:t>
            </a:r>
            <a:r>
              <a:rPr lang="en-US" sz="1800" dirty="0"/>
              <a:t> </a:t>
            </a:r>
            <a:r>
              <a:rPr lang="en-US" sz="1800" b="1" dirty="0"/>
              <a:t>]- Web server</a:t>
            </a:r>
          </a:p>
          <a:p>
            <a:pPr eaLnBrk="0" hangingPunct="0">
              <a:spcBef>
                <a:spcPct val="0"/>
              </a:spcBef>
              <a:buFontTx/>
              <a:buNone/>
            </a:pPr>
            <a:r>
              <a:rPr lang="en-US" sz="1800" dirty="0">
                <a:solidFill>
                  <a:schemeClr val="accent2"/>
                </a:solidFill>
              </a:rPr>
              <a:t>Location: http:// www.kelley.indiana.edu/adennis/home.htm</a:t>
            </a:r>
            <a:r>
              <a:rPr lang="en-US" sz="1800" dirty="0"/>
              <a:t> </a:t>
            </a:r>
            <a:r>
              <a:rPr lang="en-US" sz="1800" b="1" dirty="0"/>
              <a:t>]- URL</a:t>
            </a:r>
          </a:p>
          <a:p>
            <a:pPr eaLnBrk="0" hangingPunct="0">
              <a:spcBef>
                <a:spcPct val="0"/>
              </a:spcBef>
              <a:buFontTx/>
              <a:buNone/>
            </a:pPr>
            <a:r>
              <a:rPr lang="en-US" sz="1800" dirty="0">
                <a:solidFill>
                  <a:schemeClr val="accent2"/>
                </a:solidFill>
              </a:rPr>
              <a:t>Content-type: text/html</a:t>
            </a:r>
            <a:r>
              <a:rPr lang="en-US" sz="1800" dirty="0"/>
              <a:t>  </a:t>
            </a:r>
            <a:r>
              <a:rPr lang="en-US" sz="1800" b="1" dirty="0"/>
              <a:t>]-  Type of file</a:t>
            </a:r>
          </a:p>
          <a:p>
            <a:pPr eaLnBrk="0" hangingPunct="0">
              <a:spcBef>
                <a:spcPct val="0"/>
              </a:spcBef>
              <a:buFontTx/>
              <a:buNone/>
            </a:pPr>
            <a:r>
              <a:rPr lang="en-US" sz="1800" dirty="0">
                <a:solidFill>
                  <a:schemeClr val="accent2"/>
                </a:solidFill>
              </a:rPr>
              <a:t>&lt;html&gt;</a:t>
            </a:r>
          </a:p>
          <a:p>
            <a:pPr eaLnBrk="0" hangingPunct="0">
              <a:spcBef>
                <a:spcPct val="0"/>
              </a:spcBef>
              <a:buFontTx/>
              <a:buNone/>
            </a:pPr>
            <a:r>
              <a:rPr lang="en-US" sz="1800" dirty="0">
                <a:solidFill>
                  <a:schemeClr val="accent2"/>
                </a:solidFill>
              </a:rPr>
              <a:t>&lt;head&gt;</a:t>
            </a:r>
          </a:p>
          <a:p>
            <a:pPr eaLnBrk="0" hangingPunct="0">
              <a:spcBef>
                <a:spcPct val="0"/>
              </a:spcBef>
              <a:buFontTx/>
              <a:buNone/>
            </a:pPr>
            <a:r>
              <a:rPr lang="en-US" sz="1800" dirty="0">
                <a:solidFill>
                  <a:schemeClr val="accent2"/>
                </a:solidFill>
              </a:rPr>
              <a:t>&lt;title&gt;Allen R. Dennis&lt;/title&gt;</a:t>
            </a:r>
          </a:p>
          <a:p>
            <a:pPr eaLnBrk="0" hangingPunct="0">
              <a:spcBef>
                <a:spcPct val="0"/>
              </a:spcBef>
              <a:buFontTx/>
              <a:buNone/>
            </a:pPr>
            <a:r>
              <a:rPr lang="en-US" sz="1800" dirty="0">
                <a:solidFill>
                  <a:schemeClr val="accent2"/>
                </a:solidFill>
              </a:rPr>
              <a:t>&lt;/head&gt;</a:t>
            </a:r>
          </a:p>
          <a:p>
            <a:pPr eaLnBrk="0" hangingPunct="0">
              <a:spcBef>
                <a:spcPct val="0"/>
              </a:spcBef>
              <a:buFontTx/>
              <a:buNone/>
            </a:pPr>
            <a:r>
              <a:rPr lang="en-US" sz="1800" dirty="0">
                <a:solidFill>
                  <a:schemeClr val="accent2"/>
                </a:solidFill>
              </a:rPr>
              <a:t>&lt;body&gt;</a:t>
            </a:r>
          </a:p>
          <a:p>
            <a:pPr eaLnBrk="0" hangingPunct="0">
              <a:spcBef>
                <a:spcPct val="0"/>
              </a:spcBef>
              <a:buFontTx/>
              <a:buNone/>
            </a:pPr>
            <a:r>
              <a:rPr lang="en-US" sz="1800" dirty="0">
                <a:solidFill>
                  <a:schemeClr val="accent2"/>
                </a:solidFill>
              </a:rPr>
              <a:t>&lt;H2&gt; Allen R. Dennis &lt;/H2&gt;</a:t>
            </a:r>
          </a:p>
          <a:p>
            <a:pPr eaLnBrk="0" hangingPunct="0">
              <a:spcBef>
                <a:spcPct val="0"/>
              </a:spcBef>
              <a:buFontTx/>
              <a:buNone/>
            </a:pPr>
            <a:r>
              <a:rPr lang="en-US" sz="1800" dirty="0">
                <a:solidFill>
                  <a:schemeClr val="accent2"/>
                </a:solidFill>
              </a:rPr>
              <a:t>&lt;P&gt;Welcome to the home page of Allen R. Dennis&lt;/P&gt;</a:t>
            </a:r>
          </a:p>
          <a:p>
            <a:pPr eaLnBrk="0" hangingPunct="0">
              <a:spcBef>
                <a:spcPct val="0"/>
              </a:spcBef>
              <a:buFontTx/>
              <a:buNone/>
            </a:pPr>
            <a:endParaRPr lang="en-US" sz="1800" dirty="0">
              <a:solidFill>
                <a:schemeClr val="accent2"/>
              </a:solidFill>
            </a:endParaRPr>
          </a:p>
          <a:p>
            <a:pPr eaLnBrk="0" hangingPunct="0">
              <a:spcBef>
                <a:spcPct val="0"/>
              </a:spcBef>
              <a:buFontTx/>
              <a:buNone/>
            </a:pPr>
            <a:r>
              <a:rPr lang="en-US" sz="1800" dirty="0">
                <a:solidFill>
                  <a:schemeClr val="accent2"/>
                </a:solidFill>
              </a:rPr>
              <a:t>&lt;/body&gt;</a:t>
            </a:r>
          </a:p>
          <a:p>
            <a:pPr eaLnBrk="0" hangingPunct="0">
              <a:spcBef>
                <a:spcPct val="0"/>
              </a:spcBef>
              <a:buFontTx/>
              <a:buNone/>
            </a:pPr>
            <a:r>
              <a:rPr lang="en-US" sz="1800" dirty="0">
                <a:solidFill>
                  <a:schemeClr val="accent2"/>
                </a:solidFill>
              </a:rPr>
              <a:t>&lt;/html&gt;</a:t>
            </a:r>
          </a:p>
        </p:txBody>
      </p:sp>
      <p:sp>
        <p:nvSpPr>
          <p:cNvPr id="742403" name="Rectangle 3"/>
          <p:cNvSpPr>
            <a:spLocks noGrp="1" noChangeArrowheads="1"/>
          </p:cNvSpPr>
          <p:nvPr>
            <p:ph type="title"/>
          </p:nvPr>
        </p:nvSpPr>
        <p:spPr>
          <a:xfrm>
            <a:off x="1835150" y="260350"/>
            <a:ext cx="6870700" cy="1190625"/>
          </a:xfrm>
        </p:spPr>
        <p:txBody>
          <a:bodyPr>
            <a:normAutofit/>
          </a:bodyPr>
          <a:lstStyle/>
          <a:p>
            <a:r>
              <a:rPr lang="en-US" sz="3300" b="1" dirty="0" smtClean="0">
                <a:solidFill>
                  <a:schemeClr val="tx1"/>
                </a:solidFill>
                <a:latin typeface="Times New Roman" pitchFamily="18" charset="0"/>
                <a:cs typeface="Times New Roman" pitchFamily="18" charset="0"/>
              </a:rPr>
              <a:t>VD: </a:t>
            </a:r>
            <a:r>
              <a:rPr lang="en-US" sz="3300" b="1" dirty="0" err="1" smtClean="0">
                <a:solidFill>
                  <a:schemeClr val="tx1"/>
                </a:solidFill>
                <a:latin typeface="Times New Roman" pitchFamily="18" charset="0"/>
                <a:cs typeface="Times New Roman" pitchFamily="18" charset="0"/>
              </a:rPr>
              <a:t>Phản</a:t>
            </a:r>
            <a:r>
              <a:rPr lang="en-US" sz="3300" b="1" dirty="0" smtClean="0">
                <a:solidFill>
                  <a:schemeClr val="tx1"/>
                </a:solidFill>
                <a:latin typeface="Times New Roman" pitchFamily="18" charset="0"/>
                <a:cs typeface="Times New Roman" pitchFamily="18" charset="0"/>
              </a:rPr>
              <a:t> </a:t>
            </a:r>
            <a:r>
              <a:rPr lang="en-US" sz="3300" b="1" dirty="0" err="1" smtClean="0">
                <a:solidFill>
                  <a:schemeClr val="tx1"/>
                </a:solidFill>
                <a:latin typeface="Times New Roman" pitchFamily="18" charset="0"/>
                <a:cs typeface="Times New Roman" pitchFamily="18" charset="0"/>
              </a:rPr>
              <a:t>hồi</a:t>
            </a:r>
            <a:r>
              <a:rPr lang="en-US" sz="3300" b="1" dirty="0" smtClean="0">
                <a:solidFill>
                  <a:schemeClr val="tx1"/>
                </a:solidFill>
                <a:latin typeface="Times New Roman" pitchFamily="18" charset="0"/>
                <a:cs typeface="Times New Roman" pitchFamily="18" charset="0"/>
              </a:rPr>
              <a:t> HTTP </a:t>
            </a:r>
            <a:r>
              <a:rPr lang="en-US" sz="3300" b="1" dirty="0" err="1" smtClean="0">
                <a:solidFill>
                  <a:schemeClr val="tx1"/>
                </a:solidFill>
                <a:latin typeface="Times New Roman" pitchFamily="18" charset="0"/>
                <a:cs typeface="Times New Roman" pitchFamily="18" charset="0"/>
              </a:rPr>
              <a:t>từ</a:t>
            </a:r>
            <a:r>
              <a:rPr lang="en-US" sz="3300" b="1" dirty="0" smtClean="0">
                <a:solidFill>
                  <a:schemeClr val="tx1"/>
                </a:solidFill>
                <a:latin typeface="Times New Roman" pitchFamily="18" charset="0"/>
                <a:cs typeface="Times New Roman" pitchFamily="18" charset="0"/>
              </a:rPr>
              <a:t> </a:t>
            </a:r>
            <a:r>
              <a:rPr lang="en-US" sz="3300" b="1" dirty="0">
                <a:solidFill>
                  <a:schemeClr val="tx1"/>
                </a:solidFill>
                <a:latin typeface="Times New Roman" pitchFamily="18" charset="0"/>
                <a:cs typeface="Times New Roman" pitchFamily="18" charset="0"/>
              </a:rPr>
              <a:t>Web server</a:t>
            </a:r>
            <a:r>
              <a:rPr lang="en-US" sz="4000" b="1" dirty="0">
                <a:solidFill>
                  <a:schemeClr val="tx1"/>
                </a:solidFill>
                <a:latin typeface="Times New Roman" pitchFamily="18" charset="0"/>
                <a:cs typeface="Times New Roman" pitchFamily="18" charset="0"/>
              </a:rPr>
              <a:t> </a:t>
            </a:r>
          </a:p>
        </p:txBody>
      </p:sp>
      <p:sp>
        <p:nvSpPr>
          <p:cNvPr id="742404" name="Text Box 4"/>
          <p:cNvSpPr txBox="1">
            <a:spLocks noChangeArrowheads="1"/>
          </p:cNvSpPr>
          <p:nvPr/>
        </p:nvSpPr>
        <p:spPr bwMode="auto">
          <a:xfrm>
            <a:off x="250825" y="1844675"/>
            <a:ext cx="3243263" cy="274638"/>
          </a:xfrm>
          <a:prstGeom prst="rect">
            <a:avLst/>
          </a:prstGeom>
          <a:noFill/>
          <a:ln w="12700">
            <a:noFill/>
            <a:miter lim="800000"/>
            <a:headEnd type="none" w="sm" len="sm"/>
            <a:tailEnd type="none" w="sm" len="sm"/>
          </a:ln>
          <a:effectLst/>
        </p:spPr>
        <p:txBody>
          <a:bodyPr>
            <a:spAutoFit/>
          </a:bodyPr>
          <a:lstStyle/>
          <a:p>
            <a:pPr eaLnBrk="0" hangingPunct="0"/>
            <a:r>
              <a:rPr lang="en-US" sz="1200" b="1"/>
              <a:t>HTTP version     Status code       Reason</a:t>
            </a:r>
          </a:p>
        </p:txBody>
      </p:sp>
      <p:sp>
        <p:nvSpPr>
          <p:cNvPr id="742405" name="AutoShape 5"/>
          <p:cNvSpPr>
            <a:spLocks/>
          </p:cNvSpPr>
          <p:nvPr/>
        </p:nvSpPr>
        <p:spPr bwMode="auto">
          <a:xfrm>
            <a:off x="7451725" y="2060575"/>
            <a:ext cx="73025" cy="1368425"/>
          </a:xfrm>
          <a:prstGeom prst="rightBracket">
            <a:avLst>
              <a:gd name="adj" fmla="val 156159"/>
            </a:avLst>
          </a:prstGeom>
          <a:noFill/>
          <a:ln w="9525">
            <a:solidFill>
              <a:schemeClr val="tx1"/>
            </a:solidFill>
            <a:round/>
            <a:headEnd/>
            <a:tailEnd/>
          </a:ln>
          <a:effectLst/>
        </p:spPr>
        <p:txBody>
          <a:bodyPr wrap="none" anchor="ctr"/>
          <a:lstStyle/>
          <a:p>
            <a:pPr algn="ctr"/>
            <a:endParaRPr lang="en-CA" sz="2400" b="1">
              <a:solidFill>
                <a:schemeClr val="accent2"/>
              </a:solidFill>
              <a:latin typeface="Times New Roman" pitchFamily="18" charset="0"/>
            </a:endParaRPr>
          </a:p>
        </p:txBody>
      </p:sp>
      <p:sp>
        <p:nvSpPr>
          <p:cNvPr id="742406" name="Line 6"/>
          <p:cNvSpPr>
            <a:spLocks noChangeShapeType="1"/>
          </p:cNvSpPr>
          <p:nvPr/>
        </p:nvSpPr>
        <p:spPr bwMode="auto">
          <a:xfrm flipH="1">
            <a:off x="7524750" y="2708275"/>
            <a:ext cx="215900" cy="0"/>
          </a:xfrm>
          <a:prstGeom prst="line">
            <a:avLst/>
          </a:prstGeom>
          <a:noFill/>
          <a:ln w="9525">
            <a:solidFill>
              <a:schemeClr val="tx1"/>
            </a:solidFill>
            <a:round/>
            <a:headEnd/>
            <a:tailEnd/>
          </a:ln>
          <a:effectLst/>
        </p:spPr>
        <p:txBody>
          <a:bodyPr/>
          <a:lstStyle/>
          <a:p>
            <a:endParaRPr lang="en-US"/>
          </a:p>
        </p:txBody>
      </p:sp>
      <p:sp>
        <p:nvSpPr>
          <p:cNvPr id="742407" name="Rectangle 7"/>
          <p:cNvSpPr>
            <a:spLocks noChangeArrowheads="1"/>
          </p:cNvSpPr>
          <p:nvPr/>
        </p:nvSpPr>
        <p:spPr bwMode="auto">
          <a:xfrm>
            <a:off x="7740650" y="2438400"/>
            <a:ext cx="1166813" cy="581025"/>
          </a:xfrm>
          <a:prstGeom prst="rect">
            <a:avLst/>
          </a:prstGeom>
          <a:noFill/>
          <a:ln w="9525">
            <a:noFill/>
            <a:miter lim="800000"/>
            <a:headEnd/>
            <a:tailEnd/>
          </a:ln>
          <a:effectLst/>
        </p:spPr>
        <p:txBody>
          <a:bodyPr>
            <a:spAutoFit/>
          </a:bodyPr>
          <a:lstStyle/>
          <a:p>
            <a:pPr eaLnBrk="0" hangingPunct="0"/>
            <a:r>
              <a:rPr lang="en-US" sz="1600" b="1"/>
              <a:t>Response Header</a:t>
            </a:r>
          </a:p>
        </p:txBody>
      </p:sp>
      <p:sp>
        <p:nvSpPr>
          <p:cNvPr id="742408" name="Rectangle 8"/>
          <p:cNvSpPr>
            <a:spLocks noChangeArrowheads="1"/>
          </p:cNvSpPr>
          <p:nvPr/>
        </p:nvSpPr>
        <p:spPr bwMode="auto">
          <a:xfrm>
            <a:off x="7696200" y="4419600"/>
            <a:ext cx="1209675" cy="581025"/>
          </a:xfrm>
          <a:prstGeom prst="rect">
            <a:avLst/>
          </a:prstGeom>
          <a:noFill/>
          <a:ln w="9525">
            <a:noFill/>
            <a:miter lim="800000"/>
            <a:headEnd/>
            <a:tailEnd/>
          </a:ln>
          <a:effectLst/>
        </p:spPr>
        <p:txBody>
          <a:bodyPr wrap="none">
            <a:spAutoFit/>
          </a:bodyPr>
          <a:lstStyle/>
          <a:p>
            <a:pPr eaLnBrk="0" hangingPunct="0"/>
            <a:r>
              <a:rPr lang="en-US" sz="1600" b="1"/>
              <a:t>Response </a:t>
            </a:r>
          </a:p>
          <a:p>
            <a:pPr eaLnBrk="0" hangingPunct="0"/>
            <a:r>
              <a:rPr lang="en-US" sz="1600" b="1"/>
              <a:t>Body</a:t>
            </a:r>
          </a:p>
        </p:txBody>
      </p:sp>
      <p:sp>
        <p:nvSpPr>
          <p:cNvPr id="742409" name="AutoShape 9"/>
          <p:cNvSpPr>
            <a:spLocks/>
          </p:cNvSpPr>
          <p:nvPr/>
        </p:nvSpPr>
        <p:spPr bwMode="auto">
          <a:xfrm>
            <a:off x="5940425" y="3505200"/>
            <a:ext cx="215900" cy="2514600"/>
          </a:xfrm>
          <a:prstGeom prst="rightBracket">
            <a:avLst>
              <a:gd name="adj" fmla="val 97059"/>
            </a:avLst>
          </a:prstGeom>
          <a:noFill/>
          <a:ln w="9525">
            <a:solidFill>
              <a:schemeClr val="tx1"/>
            </a:solidFill>
            <a:round/>
            <a:headEnd/>
            <a:tailEnd/>
          </a:ln>
          <a:effectLst/>
        </p:spPr>
        <p:txBody>
          <a:bodyPr wrap="none" anchor="ctr"/>
          <a:lstStyle/>
          <a:p>
            <a:endParaRPr lang="en-US"/>
          </a:p>
        </p:txBody>
      </p:sp>
      <p:sp>
        <p:nvSpPr>
          <p:cNvPr id="742410" name="Line 10"/>
          <p:cNvSpPr>
            <a:spLocks noChangeShapeType="1"/>
          </p:cNvSpPr>
          <p:nvPr/>
        </p:nvSpPr>
        <p:spPr bwMode="auto">
          <a:xfrm flipV="1">
            <a:off x="6156325" y="4648200"/>
            <a:ext cx="1539875" cy="4763"/>
          </a:xfrm>
          <a:prstGeom prst="line">
            <a:avLst/>
          </a:prstGeom>
          <a:noFill/>
          <a:ln w="9525">
            <a:solidFill>
              <a:schemeClr val="tx1"/>
            </a:solidFill>
            <a:round/>
            <a:headEnd/>
            <a:tailEnd/>
          </a:ln>
          <a:effectLst/>
        </p:spPr>
        <p:txBody>
          <a:bodyPr/>
          <a:lstStyle/>
          <a:p>
            <a:endParaRPr lang="en-US"/>
          </a:p>
        </p:txBody>
      </p:sp>
      <p:sp>
        <p:nvSpPr>
          <p:cNvPr id="742411" name="Text Box 11"/>
          <p:cNvSpPr txBox="1">
            <a:spLocks noChangeArrowheads="1"/>
          </p:cNvSpPr>
          <p:nvPr/>
        </p:nvSpPr>
        <p:spPr bwMode="auto">
          <a:xfrm>
            <a:off x="3292475" y="6153150"/>
            <a:ext cx="5040313" cy="366713"/>
          </a:xfrm>
          <a:prstGeom prst="rect">
            <a:avLst/>
          </a:prstGeom>
          <a:noFill/>
          <a:ln w="9525">
            <a:noFill/>
            <a:miter lim="800000"/>
            <a:headEnd/>
            <a:tailEnd/>
          </a:ln>
          <a:effectLst/>
        </p:spPr>
        <p:txBody>
          <a:bodyPr>
            <a:spAutoFit/>
          </a:bodyPr>
          <a:lstStyle/>
          <a:p>
            <a:pPr algn="r">
              <a:spcBef>
                <a:spcPct val="50000"/>
              </a:spcBef>
            </a:pPr>
            <a:r>
              <a:rPr lang="en-CA"/>
              <a:t>(Fitzgerald and Dennis, 2005 Figure 2-10)</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1335</TotalTime>
  <Words>1121</Words>
  <Application>Microsoft Macintosh PowerPoint</Application>
  <PresentationFormat>On-screen Show (4:3)</PresentationFormat>
  <Paragraphs>297</Paragraphs>
  <Slides>40</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Equity</vt:lpstr>
      <vt:lpstr>Document</vt:lpstr>
      <vt:lpstr>WEB SERVERS</vt:lpstr>
      <vt:lpstr>Web Server</vt:lpstr>
      <vt:lpstr>Web Server (tt)</vt:lpstr>
      <vt:lpstr>Web Server (tt)</vt:lpstr>
      <vt:lpstr>Hoạt Động Truy Cập Web</vt:lpstr>
      <vt:lpstr>Hoạt Động Truy Cập Web (tt)</vt:lpstr>
      <vt:lpstr>Các Bước Xử Lý Của Web Server. </vt:lpstr>
      <vt:lpstr>Ví dụ: Request từ Web Browser</vt:lpstr>
      <vt:lpstr>VD: Phản hồi HTTP từ Web server </vt:lpstr>
      <vt:lpstr>Địa Chỉ URL</vt:lpstr>
      <vt:lpstr>Điều Khiển Truy Cập</vt:lpstr>
      <vt:lpstr>Authentication – Chứng Thực</vt:lpstr>
      <vt:lpstr>Authorization – Cấp Phép</vt:lpstr>
      <vt:lpstr>Mô Hình Triển Khai Web Server</vt:lpstr>
      <vt:lpstr>Giới Thiệu Apache</vt:lpstr>
      <vt:lpstr>Qui trình cài đặt</vt:lpstr>
      <vt:lpstr>Cài đặt Apache</vt:lpstr>
      <vt:lpstr>Thư Mục Của Apache</vt:lpstr>
      <vt:lpstr>Cấu Trúc Apache.</vt:lpstr>
      <vt:lpstr>Cấu Hình Apache</vt:lpstr>
      <vt:lpstr>Cấu Hình Apache (tt)</vt:lpstr>
      <vt:lpstr>Cấu Hình Apache (tt)</vt:lpstr>
      <vt:lpstr>Cấu Hình Apache (tt)</vt:lpstr>
      <vt:lpstr>Cấu Hình Apache (tt)</vt:lpstr>
      <vt:lpstr>Cấu Hình Apache (tt)</vt:lpstr>
      <vt:lpstr>Cấu Hình Apache (tt)</vt:lpstr>
      <vt:lpstr>Cấu Hình Apache (tt)</vt:lpstr>
      <vt:lpstr>Cấu Hình Apache (tt)</vt:lpstr>
      <vt:lpstr>Cấu Hình Apache (tt)</vt:lpstr>
      <vt:lpstr>Cấu Hình Apache (tt)</vt:lpstr>
      <vt:lpstr>Cấu Hình Apache (tt)</vt:lpstr>
      <vt:lpstr>Cấu Hình Apache (tt)</vt:lpstr>
      <vt:lpstr>Cấu Hình Apache (tt)</vt:lpstr>
      <vt:lpstr>Cấu Hình Apache (tt)</vt:lpstr>
      <vt:lpstr>Cấu Hình Apache (tt)</vt:lpstr>
      <vt:lpstr>Cấu Hình Apache (tt)</vt:lpstr>
      <vt:lpstr>Cấu Hình Apache (tt)</vt:lpstr>
      <vt:lpstr>Cấu Hình Apache (tt)</vt:lpstr>
      <vt:lpstr>Cấu Hình Apache (tt)</vt:lpstr>
      <vt:lpstr>Cấu Hình Apache (tt)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SERVERS</dc:title>
  <dc:creator>Hoang Phuc</dc:creator>
  <cp:lastModifiedBy>Hoang-Hai TRAN</cp:lastModifiedBy>
  <cp:revision>127</cp:revision>
  <dcterms:created xsi:type="dcterms:W3CDTF">2012-04-10T08:51:45Z</dcterms:created>
  <dcterms:modified xsi:type="dcterms:W3CDTF">2015-11-04T00:41:51Z</dcterms:modified>
</cp:coreProperties>
</file>