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7" r:id="rId2"/>
    <p:sldId id="745" r:id="rId3"/>
    <p:sldId id="746" r:id="rId4"/>
    <p:sldId id="747" r:id="rId5"/>
    <p:sldId id="748" r:id="rId6"/>
    <p:sldId id="749" r:id="rId7"/>
    <p:sldId id="750" r:id="rId8"/>
    <p:sldId id="709" r:id="rId9"/>
    <p:sldId id="711" r:id="rId10"/>
    <p:sldId id="714" r:id="rId11"/>
    <p:sldId id="712" r:id="rId12"/>
    <p:sldId id="713" r:id="rId13"/>
    <p:sldId id="716" r:id="rId14"/>
    <p:sldId id="725" r:id="rId15"/>
    <p:sldId id="729" r:id="rId16"/>
    <p:sldId id="738" r:id="rId17"/>
    <p:sldId id="739" r:id="rId18"/>
    <p:sldId id="741" r:id="rId19"/>
    <p:sldId id="742" r:id="rId20"/>
    <p:sldId id="743" r:id="rId21"/>
    <p:sldId id="744"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DA7"/>
    <a:srgbClr val="ADE0FF"/>
    <a:srgbClr val="FEE8FE"/>
    <a:srgbClr val="ECEBFF"/>
    <a:srgbClr val="D9D7FF"/>
    <a:srgbClr val="FFDFFC"/>
    <a:srgbClr val="CC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14" autoAdjust="0"/>
    <p:restoredTop sz="93171" autoAdjust="0"/>
  </p:normalViewPr>
  <p:slideViewPr>
    <p:cSldViewPr snapToGrid="0" showGuides="1">
      <p:cViewPr varScale="1">
        <p:scale>
          <a:sx n="61" d="100"/>
          <a:sy n="61" d="100"/>
        </p:scale>
        <p:origin x="1356" y="4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209FD9-7146-4FC4-8B54-2904DE712C54}" type="slidenum">
              <a:rPr lang="en-US"/>
              <a:pPr/>
              <a:t>‹#›</a:t>
            </a:fld>
            <a:endParaRPr lang="en-US"/>
          </a:p>
        </p:txBody>
      </p:sp>
    </p:spTree>
    <p:extLst>
      <p:ext uri="{BB962C8B-B14F-4D97-AF65-F5344CB8AC3E}">
        <p14:creationId xmlns:p14="http://schemas.microsoft.com/office/powerpoint/2010/main" val="373931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84335F-3AE5-4E0F-A5B2-3D1CAADE0C12}" type="slidenum">
              <a:rPr lang="en-US"/>
              <a:pPr/>
              <a:t>‹#›</a:t>
            </a:fld>
            <a:endParaRPr lang="en-US"/>
          </a:p>
        </p:txBody>
      </p:sp>
    </p:spTree>
    <p:extLst>
      <p:ext uri="{BB962C8B-B14F-4D97-AF65-F5344CB8AC3E}">
        <p14:creationId xmlns:p14="http://schemas.microsoft.com/office/powerpoint/2010/main" val="3043005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E85A291-C575-4CB0-8A71-2C067BDB2097}" type="slidenum">
              <a:rPr lang="en-US"/>
              <a:pPr/>
              <a:t>‹#›</a:t>
            </a:fld>
            <a:endParaRPr lang="en-US"/>
          </a:p>
        </p:txBody>
      </p:sp>
    </p:spTree>
    <p:extLst>
      <p:ext uri="{BB962C8B-B14F-4D97-AF65-F5344CB8AC3E}">
        <p14:creationId xmlns:p14="http://schemas.microsoft.com/office/powerpoint/2010/main" val="156820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131ECB9-3D1F-4AB2-86C4-D1515ACE954B}" type="slidenum">
              <a:rPr lang="en-US"/>
              <a:pPr/>
              <a:t>‹#›</a:t>
            </a:fld>
            <a:endParaRPr lang="en-US"/>
          </a:p>
        </p:txBody>
      </p:sp>
    </p:spTree>
    <p:extLst>
      <p:ext uri="{BB962C8B-B14F-4D97-AF65-F5344CB8AC3E}">
        <p14:creationId xmlns:p14="http://schemas.microsoft.com/office/powerpoint/2010/main" val="124388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6B473DF-A800-48E0-AFCA-4C347CA1955F}" type="slidenum">
              <a:rPr lang="en-US"/>
              <a:pPr/>
              <a:t>‹#›</a:t>
            </a:fld>
            <a:endParaRPr lang="en-US"/>
          </a:p>
        </p:txBody>
      </p:sp>
    </p:spTree>
    <p:extLst>
      <p:ext uri="{BB962C8B-B14F-4D97-AF65-F5344CB8AC3E}">
        <p14:creationId xmlns:p14="http://schemas.microsoft.com/office/powerpoint/2010/main" val="49213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3C8506-BC5C-4B60-8EAF-04AF5BDC3D7B}" type="slidenum">
              <a:rPr lang="en-US"/>
              <a:pPr/>
              <a:t>‹#›</a:t>
            </a:fld>
            <a:endParaRPr lang="en-US"/>
          </a:p>
        </p:txBody>
      </p:sp>
    </p:spTree>
    <p:extLst>
      <p:ext uri="{BB962C8B-B14F-4D97-AF65-F5344CB8AC3E}">
        <p14:creationId xmlns:p14="http://schemas.microsoft.com/office/powerpoint/2010/main" val="393987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BF38A77-1972-4178-9417-CD39900F79A0}" type="slidenum">
              <a:rPr lang="en-US"/>
              <a:pPr/>
              <a:t>‹#›</a:t>
            </a:fld>
            <a:endParaRPr lang="en-US"/>
          </a:p>
        </p:txBody>
      </p:sp>
    </p:spTree>
    <p:extLst>
      <p:ext uri="{BB962C8B-B14F-4D97-AF65-F5344CB8AC3E}">
        <p14:creationId xmlns:p14="http://schemas.microsoft.com/office/powerpoint/2010/main" val="301615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5D64E26-99E5-402A-8217-164377FCCE3E}" type="slidenum">
              <a:rPr lang="en-US"/>
              <a:pPr/>
              <a:t>‹#›</a:t>
            </a:fld>
            <a:endParaRPr lang="en-US"/>
          </a:p>
        </p:txBody>
      </p:sp>
    </p:spTree>
    <p:extLst>
      <p:ext uri="{BB962C8B-B14F-4D97-AF65-F5344CB8AC3E}">
        <p14:creationId xmlns:p14="http://schemas.microsoft.com/office/powerpoint/2010/main" val="128134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91B848B-C1E5-4130-84C5-166E5F3F1837}" type="slidenum">
              <a:rPr lang="en-US"/>
              <a:pPr/>
              <a:t>‹#›</a:t>
            </a:fld>
            <a:endParaRPr lang="en-US"/>
          </a:p>
        </p:txBody>
      </p:sp>
    </p:spTree>
    <p:extLst>
      <p:ext uri="{BB962C8B-B14F-4D97-AF65-F5344CB8AC3E}">
        <p14:creationId xmlns:p14="http://schemas.microsoft.com/office/powerpoint/2010/main" val="269638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6223577-0C6F-455A-8E96-482227082458}" type="slidenum">
              <a:rPr lang="en-US"/>
              <a:pPr/>
              <a:t>‹#›</a:t>
            </a:fld>
            <a:endParaRPr lang="en-US"/>
          </a:p>
        </p:txBody>
      </p:sp>
    </p:spTree>
    <p:extLst>
      <p:ext uri="{BB962C8B-B14F-4D97-AF65-F5344CB8AC3E}">
        <p14:creationId xmlns:p14="http://schemas.microsoft.com/office/powerpoint/2010/main" val="407563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EAC8C67-4ADD-4674-B1BF-6D087C1650CF}" type="slidenum">
              <a:rPr lang="en-US"/>
              <a:pPr/>
              <a:t>‹#›</a:t>
            </a:fld>
            <a:endParaRPr lang="en-US"/>
          </a:p>
        </p:txBody>
      </p:sp>
    </p:spTree>
    <p:extLst>
      <p:ext uri="{BB962C8B-B14F-4D97-AF65-F5344CB8AC3E}">
        <p14:creationId xmlns:p14="http://schemas.microsoft.com/office/powerpoint/2010/main" val="18632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008F62C-3722-485A-9CA2-2029025F469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82600" y="2260600"/>
            <a:ext cx="8229600" cy="1143000"/>
          </a:xfrm>
        </p:spPr>
        <p:txBody>
          <a:bodyPr/>
          <a:lstStyle/>
          <a:p>
            <a:r>
              <a:rPr lang="en-US" sz="3200"/>
              <a:t>Lecture 2 </a:t>
            </a:r>
            <a:br>
              <a:rPr lang="en-US" sz="3200"/>
            </a:br>
            <a:r>
              <a:rPr lang="en-US" sz="3200"/>
              <a:t>Recap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457200" y="131763"/>
            <a:ext cx="8229600" cy="1143000"/>
          </a:xfrm>
        </p:spPr>
        <p:txBody>
          <a:bodyPr/>
          <a:lstStyle/>
          <a:p>
            <a:r>
              <a:rPr lang="en-US" sz="3200"/>
              <a:t>SMIv2 Module Identity</a:t>
            </a:r>
          </a:p>
        </p:txBody>
      </p:sp>
      <p:sp>
        <p:nvSpPr>
          <p:cNvPr id="520195" name="Rectangle 3"/>
          <p:cNvSpPr>
            <a:spLocks noChangeArrowheads="1"/>
          </p:cNvSpPr>
          <p:nvPr/>
        </p:nvSpPr>
        <p:spPr bwMode="auto">
          <a:xfrm>
            <a:off x="500063" y="1265238"/>
            <a:ext cx="8150225"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fontAlgn="base">
              <a:spcBef>
                <a:spcPct val="20000"/>
              </a:spcBef>
              <a:spcAft>
                <a:spcPct val="0"/>
              </a:spcAft>
              <a:buChar char="»"/>
              <a:defRPr sz="2000">
                <a:solidFill>
                  <a:schemeClr val="tx1"/>
                </a:solidFill>
                <a:latin typeface="Arial" panose="020B0604020202020204" pitchFamily="34" charset="0"/>
              </a:defRPr>
            </a:lvl6pPr>
            <a:lvl7pPr marL="3124200" indent="-381000" fontAlgn="base">
              <a:spcBef>
                <a:spcPct val="20000"/>
              </a:spcBef>
              <a:spcAft>
                <a:spcPct val="0"/>
              </a:spcAft>
              <a:buChar char="»"/>
              <a:defRPr sz="2000">
                <a:solidFill>
                  <a:schemeClr val="tx1"/>
                </a:solidFill>
                <a:latin typeface="Arial" panose="020B0604020202020204" pitchFamily="34" charset="0"/>
              </a:defRPr>
            </a:lvl7pPr>
            <a:lvl8pPr marL="3581400" indent="-381000" fontAlgn="base">
              <a:spcBef>
                <a:spcPct val="20000"/>
              </a:spcBef>
              <a:spcAft>
                <a:spcPct val="0"/>
              </a:spcAft>
              <a:buChar char="»"/>
              <a:defRPr sz="2000">
                <a:solidFill>
                  <a:schemeClr val="tx1"/>
                </a:solidFill>
                <a:latin typeface="Arial" panose="020B0604020202020204" pitchFamily="34" charset="0"/>
              </a:defRPr>
            </a:lvl8pPr>
            <a:lvl9pPr marL="4038600" indent="-381000" fontAlgn="base">
              <a:spcBef>
                <a:spcPct val="20000"/>
              </a:spcBef>
              <a:spcAft>
                <a:spcPct val="0"/>
              </a:spcAft>
              <a:buChar char="»"/>
              <a:defRPr sz="2000">
                <a:solidFill>
                  <a:schemeClr val="tx1"/>
                </a:solidFill>
                <a:latin typeface="Arial" panose="020B0604020202020204" pitchFamily="34" charset="0"/>
              </a:defRPr>
            </a:lvl9pPr>
          </a:lstStyle>
          <a:p>
            <a:pPr>
              <a:spcBef>
                <a:spcPct val="0"/>
              </a:spcBef>
              <a:buFont typeface="Wingdings" panose="05000000000000000000" pitchFamily="2" charset="2"/>
              <a:buNone/>
            </a:pPr>
            <a:r>
              <a:rPr lang="en-US" sz="1800" b="1">
                <a:latin typeface="Courier New" panose="02070309020205020404" pitchFamily="49" charset="0"/>
              </a:rPr>
              <a:t>ifMIB</a:t>
            </a:r>
            <a:r>
              <a:rPr lang="en-US" sz="1800">
                <a:latin typeface="Courier New" panose="02070309020205020404" pitchFamily="49" charset="0"/>
              </a:rPr>
              <a:t> MODULE-IDENTITY </a:t>
            </a:r>
          </a:p>
          <a:p>
            <a:pPr>
              <a:spcBef>
                <a:spcPct val="0"/>
              </a:spcBef>
              <a:buFont typeface="Wingdings" panose="05000000000000000000" pitchFamily="2" charset="2"/>
              <a:buNone/>
            </a:pPr>
            <a:r>
              <a:rPr lang="en-US" sz="1800">
                <a:latin typeface="Courier New" panose="02070309020205020404" pitchFamily="49" charset="0"/>
              </a:rPr>
              <a:t>LAST-UPDATED "200006140000Z" </a:t>
            </a:r>
          </a:p>
          <a:p>
            <a:pPr>
              <a:spcBef>
                <a:spcPct val="0"/>
              </a:spcBef>
              <a:buFont typeface="Wingdings" panose="05000000000000000000" pitchFamily="2" charset="2"/>
              <a:buNone/>
            </a:pPr>
            <a:r>
              <a:rPr lang="en-US" sz="1800">
                <a:latin typeface="Courier New" panose="02070309020205020404" pitchFamily="49" charset="0"/>
              </a:rPr>
              <a:t>ORGANIZATION "IETF Interfaces MIB Working Group" </a:t>
            </a:r>
          </a:p>
          <a:p>
            <a:pPr>
              <a:spcBef>
                <a:spcPct val="0"/>
              </a:spcBef>
              <a:buFont typeface="Wingdings" panose="05000000000000000000" pitchFamily="2" charset="2"/>
              <a:buNone/>
            </a:pPr>
            <a:r>
              <a:rPr lang="en-US" sz="1800">
                <a:latin typeface="Courier New" panose="02070309020205020404" pitchFamily="49" charset="0"/>
              </a:rPr>
              <a:t>CONTACT-INFO " Keith McCloghrie Cisco Systems, Inc. 170 West Tasman Drive San Jose, CA 95134-1706 US 408-526-5260 kzm@cisco.com" </a:t>
            </a:r>
          </a:p>
          <a:p>
            <a:pPr>
              <a:spcBef>
                <a:spcPct val="0"/>
              </a:spcBef>
              <a:buFont typeface="Wingdings" panose="05000000000000000000" pitchFamily="2" charset="2"/>
              <a:buNone/>
            </a:pPr>
            <a:r>
              <a:rPr lang="en-US" sz="1800">
                <a:latin typeface="Courier New" panose="02070309020205020404" pitchFamily="49" charset="0"/>
              </a:rPr>
              <a:t>DESCRIPTION "The MIB module to describe generic objects for network interface sub-layers. This MIB is an updated version of MIB-II's ifTable, and incorporates the extensions defined in RFC 1229." </a:t>
            </a:r>
          </a:p>
          <a:p>
            <a:pPr>
              <a:spcBef>
                <a:spcPct val="0"/>
              </a:spcBef>
              <a:buFont typeface="Wingdings" panose="05000000000000000000" pitchFamily="2" charset="2"/>
              <a:buNone/>
            </a:pPr>
            <a:r>
              <a:rPr lang="en-US" sz="1800">
                <a:latin typeface="Courier New" panose="02070309020205020404" pitchFamily="49" charset="0"/>
              </a:rPr>
              <a:t>REVISION "200006140000Z" </a:t>
            </a:r>
          </a:p>
          <a:p>
            <a:pPr>
              <a:spcBef>
                <a:spcPct val="0"/>
              </a:spcBef>
              <a:buFont typeface="Wingdings" panose="05000000000000000000" pitchFamily="2" charset="2"/>
              <a:buNone/>
            </a:pPr>
            <a:r>
              <a:rPr lang="en-US" sz="1800">
                <a:latin typeface="Courier New" panose="02070309020205020404" pitchFamily="49" charset="0"/>
              </a:rPr>
              <a:t>DESCRIPTION "Clarifications agreed upon by the Interfaces MIB WG, and published as RFC 2863." </a:t>
            </a:r>
          </a:p>
          <a:p>
            <a:pPr>
              <a:spcBef>
                <a:spcPct val="0"/>
              </a:spcBef>
              <a:buFont typeface="Wingdings" panose="05000000000000000000" pitchFamily="2" charset="2"/>
              <a:buNone/>
            </a:pPr>
            <a:r>
              <a:rPr lang="en-US" sz="1800">
                <a:latin typeface="Courier New" panose="02070309020205020404" pitchFamily="49" charset="0"/>
              </a:rPr>
              <a:t>REVISION "199602282155Z" </a:t>
            </a:r>
          </a:p>
          <a:p>
            <a:pPr>
              <a:spcBef>
                <a:spcPct val="0"/>
              </a:spcBef>
              <a:buFont typeface="Wingdings" panose="05000000000000000000" pitchFamily="2" charset="2"/>
              <a:buNone/>
            </a:pPr>
            <a:r>
              <a:rPr lang="en-US" sz="1800">
                <a:latin typeface="Courier New" panose="02070309020205020404" pitchFamily="49" charset="0"/>
              </a:rPr>
              <a:t>DESCRIPTION "Revisions made by the Interfaces MIB WG, and published in RFC 2233." </a:t>
            </a:r>
          </a:p>
          <a:p>
            <a:pPr>
              <a:spcBef>
                <a:spcPct val="0"/>
              </a:spcBef>
              <a:buFont typeface="Wingdings" panose="05000000000000000000" pitchFamily="2" charset="2"/>
              <a:buNone/>
            </a:pPr>
            <a:r>
              <a:rPr lang="en-US" sz="1800" b="1">
                <a:latin typeface="Courier New" panose="02070309020205020404" pitchFamily="49" charset="0"/>
              </a:rPr>
              <a:t>::= { mib-2 31 }</a:t>
            </a:r>
            <a:r>
              <a:rPr lang="en-US" sz="1800">
                <a:latin typeface="Courier New" panose="02070309020205020404" pitchFamily="49"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457200" y="0"/>
            <a:ext cx="8229600" cy="1143000"/>
          </a:xfrm>
        </p:spPr>
        <p:txBody>
          <a:bodyPr/>
          <a:lstStyle/>
          <a:p>
            <a:r>
              <a:rPr lang="en-US" sz="3200"/>
              <a:t>SMIv2 – Notification Type</a:t>
            </a:r>
          </a:p>
        </p:txBody>
      </p:sp>
      <p:sp>
        <p:nvSpPr>
          <p:cNvPr id="518147" name="Rectangle 3"/>
          <p:cNvSpPr>
            <a:spLocks noChangeArrowheads="1"/>
          </p:cNvSpPr>
          <p:nvPr/>
        </p:nvSpPr>
        <p:spPr bwMode="auto">
          <a:xfrm>
            <a:off x="512763" y="1190625"/>
            <a:ext cx="8150225"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t>	</a:t>
            </a:r>
            <a:r>
              <a:rPr lang="en-US" sz="2000" b="1">
                <a:latin typeface="Courier New" panose="02070309020205020404" pitchFamily="49" charset="0"/>
              </a:rPr>
              <a:t>linkDown</a:t>
            </a:r>
            <a:r>
              <a:rPr lang="en-US" sz="2000">
                <a:latin typeface="Courier New" panose="02070309020205020404" pitchFamily="49" charset="0"/>
              </a:rPr>
              <a:t> NOTIFICATION-TYPE </a:t>
            </a:r>
          </a:p>
          <a:p>
            <a:pPr>
              <a:buFont typeface="Wingdings" panose="05000000000000000000" pitchFamily="2" charset="2"/>
              <a:buNone/>
            </a:pPr>
            <a:r>
              <a:rPr lang="en-US" sz="2000">
                <a:latin typeface="Courier New" panose="02070309020205020404" pitchFamily="49" charset="0"/>
              </a:rPr>
              <a:t>	OBJECTS </a:t>
            </a:r>
            <a:r>
              <a:rPr lang="en-US" sz="2000" b="1">
                <a:latin typeface="Courier New" panose="02070309020205020404" pitchFamily="49" charset="0"/>
              </a:rPr>
              <a:t>{ifIndex</a:t>
            </a:r>
            <a:r>
              <a:rPr lang="en-US" sz="2000">
                <a:latin typeface="Courier New" panose="02070309020205020404" pitchFamily="49" charset="0"/>
              </a:rPr>
              <a:t>, </a:t>
            </a:r>
            <a:r>
              <a:rPr lang="en-US" sz="2000" b="1">
                <a:latin typeface="Courier New" panose="02070309020205020404" pitchFamily="49" charset="0"/>
              </a:rPr>
              <a:t>ifAdminStatus, ifOperStatus}</a:t>
            </a:r>
            <a:r>
              <a:rPr lang="en-US" sz="2000">
                <a:latin typeface="Courier New" panose="02070309020205020404" pitchFamily="49" charset="0"/>
              </a:rPr>
              <a:t> </a:t>
            </a:r>
          </a:p>
          <a:p>
            <a:pPr>
              <a:buFont typeface="Wingdings" panose="05000000000000000000" pitchFamily="2" charset="2"/>
              <a:buNone/>
            </a:pPr>
            <a:r>
              <a:rPr lang="en-US" sz="2000">
                <a:latin typeface="Courier New" panose="02070309020205020404" pitchFamily="49" charset="0"/>
              </a:rPr>
              <a:t>	ACCESS </a:t>
            </a:r>
            <a:r>
              <a:rPr lang="en-US" sz="2000" b="1">
                <a:latin typeface="Courier New" panose="02070309020205020404" pitchFamily="49" charset="0"/>
              </a:rPr>
              <a:t>read-only</a:t>
            </a:r>
          </a:p>
          <a:p>
            <a:pPr>
              <a:buFont typeface="Wingdings" panose="05000000000000000000" pitchFamily="2" charset="2"/>
              <a:buNone/>
            </a:pPr>
            <a:r>
              <a:rPr lang="en-US" sz="2000">
                <a:latin typeface="Courier New" panose="02070309020205020404" pitchFamily="49" charset="0"/>
              </a:rPr>
              <a:t>	STATUS </a:t>
            </a:r>
            <a:r>
              <a:rPr lang="en-US" sz="2000" b="1">
                <a:latin typeface="Courier New" panose="02070309020205020404" pitchFamily="49" charset="0"/>
              </a:rPr>
              <a:t>current</a:t>
            </a:r>
          </a:p>
          <a:p>
            <a:pPr>
              <a:buFont typeface="Wingdings" panose="05000000000000000000" pitchFamily="2" charset="2"/>
              <a:buNone/>
            </a:pPr>
            <a:r>
              <a:rPr lang="en-US" sz="2000">
                <a:latin typeface="Courier New" panose="02070309020205020404" pitchFamily="49" charset="0"/>
              </a:rPr>
              <a:t>	DESCRIPTION 	</a:t>
            </a:r>
          </a:p>
          <a:p>
            <a:pPr>
              <a:buFont typeface="Wingdings" panose="05000000000000000000" pitchFamily="2" charset="2"/>
              <a:buNone/>
            </a:pPr>
            <a:r>
              <a:rPr lang="en-US" sz="2000">
                <a:solidFill>
                  <a:srgbClr val="000000"/>
                </a:solidFill>
                <a:latin typeface="Courier New" panose="02070309020205020404" pitchFamily="49" charset="0"/>
              </a:rPr>
              <a:t>	"A linkDown trap signifies that the SNMPv2 entity, acting in an agent role, has detected that the ifOperStatus object for one of its communication links is about to transition into the down state from some other state. This other state is indicated by the included value of ifOperStatus.”</a:t>
            </a:r>
            <a:r>
              <a:rPr lang="en-US" sz="2000">
                <a:latin typeface="Courier New" panose="02070309020205020404" pitchFamily="49" charset="0"/>
              </a:rPr>
              <a:t> </a:t>
            </a:r>
          </a:p>
          <a:p>
            <a:pPr>
              <a:buFont typeface="Wingdings" panose="05000000000000000000" pitchFamily="2" charset="2"/>
              <a:buNone/>
            </a:pPr>
            <a:r>
              <a:rPr lang="en-US" sz="2000">
                <a:latin typeface="Courier New" panose="02070309020205020404" pitchFamily="49" charset="0"/>
              </a:rPr>
              <a:t>	</a:t>
            </a:r>
            <a:r>
              <a:rPr lang="en-US" sz="2000" b="1">
                <a:latin typeface="Courier New" panose="02070309020205020404" pitchFamily="49" charset="0"/>
              </a:rPr>
              <a:t>::= { snmpTraps 3 }</a:t>
            </a:r>
            <a:r>
              <a:rPr lang="en-US"/>
              <a:t> </a:t>
            </a:r>
            <a:r>
              <a:rPr lang="en-US" sz="2400"/>
              <a:t> </a:t>
            </a:r>
            <a:endParaRPr lang="en-GB"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457200" y="0"/>
            <a:ext cx="8229600" cy="1143000"/>
          </a:xfrm>
        </p:spPr>
        <p:txBody>
          <a:bodyPr/>
          <a:lstStyle/>
          <a:p>
            <a:r>
              <a:rPr lang="en-US" sz="3200"/>
              <a:t>SMIv2 – Augments Clause</a:t>
            </a:r>
          </a:p>
        </p:txBody>
      </p:sp>
      <p:sp>
        <p:nvSpPr>
          <p:cNvPr id="519171" name="Rectangle 3"/>
          <p:cNvSpPr>
            <a:spLocks noChangeArrowheads="1"/>
          </p:cNvSpPr>
          <p:nvPr/>
        </p:nvSpPr>
        <p:spPr bwMode="auto">
          <a:xfrm>
            <a:off x="487363" y="1254125"/>
            <a:ext cx="8150225"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spcBef>
                <a:spcPct val="0"/>
              </a:spcBef>
              <a:buFont typeface="Wingdings" panose="05000000000000000000" pitchFamily="2" charset="2"/>
              <a:buNone/>
            </a:pPr>
            <a:r>
              <a:rPr lang="en-US" sz="1800" b="1">
                <a:latin typeface="Courier New" panose="02070309020205020404" pitchFamily="49" charset="0"/>
              </a:rPr>
              <a:t>ifXTable</a:t>
            </a:r>
            <a:r>
              <a:rPr lang="en-US" sz="1800">
                <a:latin typeface="Courier New" panose="02070309020205020404" pitchFamily="49" charset="0"/>
              </a:rPr>
              <a:t> OBJECT-TYPE </a:t>
            </a:r>
          </a:p>
          <a:p>
            <a:pPr>
              <a:spcBef>
                <a:spcPct val="0"/>
              </a:spcBef>
              <a:buFont typeface="Wingdings" panose="05000000000000000000" pitchFamily="2" charset="2"/>
              <a:buNone/>
            </a:pPr>
            <a:r>
              <a:rPr lang="en-US" sz="1800">
                <a:latin typeface="Courier New" panose="02070309020205020404" pitchFamily="49" charset="0"/>
              </a:rPr>
              <a:t>SYNTAX SEQUENCE OF </a:t>
            </a:r>
            <a:r>
              <a:rPr lang="en-US" sz="1800" b="1">
                <a:latin typeface="Courier New" panose="02070309020205020404" pitchFamily="49" charset="0"/>
              </a:rPr>
              <a:t>IfXEntry</a:t>
            </a:r>
            <a:r>
              <a:rPr lang="en-US" sz="1800">
                <a:latin typeface="Courier New" panose="02070309020205020404" pitchFamily="49" charset="0"/>
              </a:rPr>
              <a:t> </a:t>
            </a:r>
          </a:p>
          <a:p>
            <a:pPr>
              <a:spcBef>
                <a:spcPct val="0"/>
              </a:spcBef>
              <a:buFont typeface="Wingdings" panose="05000000000000000000" pitchFamily="2" charset="2"/>
              <a:buNone/>
            </a:pPr>
            <a:r>
              <a:rPr lang="en-US" sz="1800">
                <a:latin typeface="Courier New" panose="02070309020205020404" pitchFamily="49" charset="0"/>
              </a:rPr>
              <a:t>MAX-ACCESS </a:t>
            </a:r>
            <a:r>
              <a:rPr lang="en-US" sz="1800" b="1">
                <a:latin typeface="Courier New" panose="02070309020205020404" pitchFamily="49" charset="0"/>
              </a:rPr>
              <a:t>not-accessible</a:t>
            </a:r>
            <a:r>
              <a:rPr lang="en-US" sz="1800">
                <a:latin typeface="Courier New" panose="02070309020205020404" pitchFamily="49" charset="0"/>
              </a:rPr>
              <a:t> </a:t>
            </a:r>
          </a:p>
          <a:p>
            <a:pPr>
              <a:spcBef>
                <a:spcPct val="0"/>
              </a:spcBef>
              <a:buFont typeface="Wingdings" panose="05000000000000000000" pitchFamily="2" charset="2"/>
              <a:buNone/>
            </a:pPr>
            <a:r>
              <a:rPr lang="en-US" sz="1800">
                <a:latin typeface="Courier New" panose="02070309020205020404" pitchFamily="49" charset="0"/>
              </a:rPr>
              <a:t>STATUS </a:t>
            </a:r>
            <a:r>
              <a:rPr lang="en-US" sz="1800" b="1">
                <a:latin typeface="Courier New" panose="02070309020205020404" pitchFamily="49" charset="0"/>
              </a:rPr>
              <a:t>current</a:t>
            </a:r>
            <a:r>
              <a:rPr lang="en-US" sz="1800">
                <a:latin typeface="Courier New" panose="02070309020205020404" pitchFamily="49" charset="0"/>
              </a:rPr>
              <a:t> </a:t>
            </a:r>
          </a:p>
          <a:p>
            <a:pPr>
              <a:spcBef>
                <a:spcPct val="0"/>
              </a:spcBef>
              <a:buFont typeface="Wingdings" panose="05000000000000000000" pitchFamily="2" charset="2"/>
              <a:buNone/>
            </a:pPr>
            <a:r>
              <a:rPr lang="en-US" sz="1800">
                <a:latin typeface="Courier New" panose="02070309020205020404" pitchFamily="49" charset="0"/>
              </a:rPr>
              <a:t>DESCRIPTION "A list of interface entries. The number of entries is given by the value of ifNumber. This table contains additional objects for the interface table." </a:t>
            </a:r>
          </a:p>
          <a:p>
            <a:pPr>
              <a:spcBef>
                <a:spcPct val="0"/>
              </a:spcBef>
              <a:buFont typeface="Wingdings" panose="05000000000000000000" pitchFamily="2" charset="2"/>
              <a:buNone/>
            </a:pPr>
            <a:r>
              <a:rPr lang="en-US" sz="1800" b="1">
                <a:latin typeface="Courier New" panose="02070309020205020404" pitchFamily="49" charset="0"/>
              </a:rPr>
              <a:t>::= { ifMIBObjects 1 }</a:t>
            </a:r>
            <a:r>
              <a:rPr lang="en-US" sz="1800">
                <a:latin typeface="Courier New" panose="02070309020205020404" pitchFamily="49" charset="0"/>
              </a:rPr>
              <a:t> </a:t>
            </a:r>
          </a:p>
          <a:p>
            <a:pPr>
              <a:buFont typeface="Wingdings" panose="05000000000000000000" pitchFamily="2" charset="2"/>
              <a:buNone/>
            </a:pPr>
            <a:endParaRPr lang="en-US" sz="1800" b="1">
              <a:latin typeface="Courier New" panose="02070309020205020404" pitchFamily="49" charset="0"/>
            </a:endParaRPr>
          </a:p>
          <a:p>
            <a:pPr>
              <a:spcBef>
                <a:spcPct val="0"/>
              </a:spcBef>
              <a:buFont typeface="Wingdings" panose="05000000000000000000" pitchFamily="2" charset="2"/>
              <a:buNone/>
            </a:pPr>
            <a:r>
              <a:rPr lang="en-US" sz="1800" b="1">
                <a:latin typeface="Courier New" panose="02070309020205020404" pitchFamily="49" charset="0"/>
              </a:rPr>
              <a:t>ifXEntry</a:t>
            </a:r>
            <a:r>
              <a:rPr lang="en-US" sz="1800">
                <a:latin typeface="Courier New" panose="02070309020205020404" pitchFamily="49" charset="0"/>
              </a:rPr>
              <a:t> OBJECT-TYPE </a:t>
            </a:r>
          </a:p>
          <a:p>
            <a:pPr>
              <a:spcBef>
                <a:spcPct val="0"/>
              </a:spcBef>
              <a:buFont typeface="Wingdings" panose="05000000000000000000" pitchFamily="2" charset="2"/>
              <a:buNone/>
            </a:pPr>
            <a:r>
              <a:rPr lang="en-US" sz="1800">
                <a:latin typeface="Courier New" panose="02070309020205020404" pitchFamily="49" charset="0"/>
              </a:rPr>
              <a:t>SYNTAX </a:t>
            </a:r>
            <a:r>
              <a:rPr lang="en-US" sz="1800" b="1">
                <a:latin typeface="Courier New" panose="02070309020205020404" pitchFamily="49" charset="0"/>
              </a:rPr>
              <a:t>IfXEntry</a:t>
            </a:r>
            <a:r>
              <a:rPr lang="en-US" sz="1800">
                <a:latin typeface="Courier New" panose="02070309020205020404" pitchFamily="49" charset="0"/>
              </a:rPr>
              <a:t> </a:t>
            </a:r>
          </a:p>
          <a:p>
            <a:pPr>
              <a:spcBef>
                <a:spcPct val="0"/>
              </a:spcBef>
              <a:buFont typeface="Wingdings" panose="05000000000000000000" pitchFamily="2" charset="2"/>
              <a:buNone/>
            </a:pPr>
            <a:r>
              <a:rPr lang="en-US" sz="1800">
                <a:latin typeface="Courier New" panose="02070309020205020404" pitchFamily="49" charset="0"/>
              </a:rPr>
              <a:t>MAX-ACCESS </a:t>
            </a:r>
            <a:r>
              <a:rPr lang="en-US" sz="1800" b="1">
                <a:latin typeface="Courier New" panose="02070309020205020404" pitchFamily="49" charset="0"/>
              </a:rPr>
              <a:t>not-accessible</a:t>
            </a:r>
            <a:r>
              <a:rPr lang="en-US" sz="1800">
                <a:latin typeface="Courier New" panose="02070309020205020404" pitchFamily="49" charset="0"/>
              </a:rPr>
              <a:t> </a:t>
            </a:r>
          </a:p>
          <a:p>
            <a:pPr>
              <a:spcBef>
                <a:spcPct val="0"/>
              </a:spcBef>
              <a:buFont typeface="Wingdings" panose="05000000000000000000" pitchFamily="2" charset="2"/>
              <a:buNone/>
            </a:pPr>
            <a:r>
              <a:rPr lang="en-US" sz="1800">
                <a:latin typeface="Courier New" panose="02070309020205020404" pitchFamily="49" charset="0"/>
              </a:rPr>
              <a:t>STATUS current </a:t>
            </a:r>
          </a:p>
          <a:p>
            <a:pPr>
              <a:spcBef>
                <a:spcPct val="0"/>
              </a:spcBef>
              <a:buFont typeface="Wingdings" panose="05000000000000000000" pitchFamily="2" charset="2"/>
              <a:buNone/>
            </a:pPr>
            <a:r>
              <a:rPr lang="en-US" sz="1800">
                <a:latin typeface="Courier New" panose="02070309020205020404" pitchFamily="49" charset="0"/>
              </a:rPr>
              <a:t>DESCRIPTION "An entry containing additional management information applicable to a particular interface." </a:t>
            </a:r>
          </a:p>
          <a:p>
            <a:pPr>
              <a:spcBef>
                <a:spcPct val="0"/>
              </a:spcBef>
              <a:buFont typeface="Wingdings" panose="05000000000000000000" pitchFamily="2" charset="2"/>
              <a:buNone/>
            </a:pPr>
            <a:r>
              <a:rPr lang="en-US" sz="1800" b="1">
                <a:latin typeface="Courier New" panose="02070309020205020404" pitchFamily="49" charset="0"/>
              </a:rPr>
              <a:t>AUGMENTS { ifEntry }</a:t>
            </a:r>
            <a:r>
              <a:rPr lang="en-US" sz="1800">
                <a:latin typeface="Courier New" panose="02070309020205020404" pitchFamily="49" charset="0"/>
              </a:rPr>
              <a:t> </a:t>
            </a:r>
          </a:p>
          <a:p>
            <a:pPr>
              <a:spcBef>
                <a:spcPct val="0"/>
              </a:spcBef>
              <a:buFont typeface="Wingdings" panose="05000000000000000000" pitchFamily="2" charset="2"/>
              <a:buNone/>
            </a:pPr>
            <a:r>
              <a:rPr lang="en-US" sz="1800" b="1">
                <a:latin typeface="Courier New" panose="02070309020205020404" pitchFamily="49" charset="0"/>
              </a:rPr>
              <a:t>::= { ifXTable 1 }</a:t>
            </a:r>
            <a:r>
              <a:rPr lang="en-US" sz="2400" b="1"/>
              <a:t> </a:t>
            </a:r>
            <a:endParaRPr lang="en-GB" sz="2400"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457200" y="0"/>
            <a:ext cx="8229600" cy="1143000"/>
          </a:xfrm>
        </p:spPr>
        <p:txBody>
          <a:bodyPr/>
          <a:lstStyle/>
          <a:p>
            <a:r>
              <a:rPr lang="en-US" sz="3200"/>
              <a:t>SMIv2 Abstract Data Types</a:t>
            </a:r>
          </a:p>
        </p:txBody>
      </p:sp>
      <p:sp>
        <p:nvSpPr>
          <p:cNvPr id="523267" name="Rectangle 3"/>
          <p:cNvSpPr>
            <a:spLocks noChangeArrowheads="1"/>
          </p:cNvSpPr>
          <p:nvPr/>
        </p:nvSpPr>
        <p:spPr bwMode="auto">
          <a:xfrm>
            <a:off x="722555" y="1266825"/>
            <a:ext cx="8150225"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1800" dirty="0"/>
              <a:t>Integer32</a:t>
            </a:r>
          </a:p>
          <a:p>
            <a:pPr lvl="1">
              <a:buFont typeface="Arial" pitchFamily="34" charset="0"/>
              <a:buChar char="−"/>
            </a:pPr>
            <a:r>
              <a:rPr lang="en-US" sz="1600" dirty="0"/>
              <a:t>Same as an INTEGER</a:t>
            </a:r>
          </a:p>
          <a:p>
            <a:pPr>
              <a:buFont typeface="Wingdings" panose="05000000000000000000" pitchFamily="2" charset="2"/>
              <a:buChar char="§"/>
            </a:pPr>
            <a:r>
              <a:rPr lang="en-US" sz="1800" dirty="0"/>
              <a:t>Counter32</a:t>
            </a:r>
          </a:p>
          <a:p>
            <a:pPr lvl="1">
              <a:buFont typeface="Arial" pitchFamily="34" charset="0"/>
              <a:buChar char="−"/>
            </a:pPr>
            <a:r>
              <a:rPr lang="en-US" sz="1600" dirty="0"/>
              <a:t>Same as a Counter</a:t>
            </a:r>
          </a:p>
          <a:p>
            <a:pPr>
              <a:buFont typeface="Wingdings" panose="05000000000000000000" pitchFamily="2" charset="2"/>
              <a:buChar char="§"/>
            </a:pPr>
            <a:r>
              <a:rPr lang="en-US" sz="1800" dirty="0"/>
              <a:t>Gauge32</a:t>
            </a:r>
          </a:p>
          <a:p>
            <a:pPr lvl="1">
              <a:buFont typeface="Arial" pitchFamily="34" charset="0"/>
              <a:buChar char="−"/>
            </a:pPr>
            <a:r>
              <a:rPr lang="en-US" sz="1600" dirty="0"/>
              <a:t>Same as a Gauge</a:t>
            </a:r>
          </a:p>
          <a:p>
            <a:pPr>
              <a:buFont typeface="Wingdings" panose="05000000000000000000" pitchFamily="2" charset="2"/>
              <a:buChar char="§"/>
            </a:pPr>
            <a:r>
              <a:rPr lang="en-US" sz="1800" dirty="0"/>
              <a:t>Unsigned32</a:t>
            </a:r>
          </a:p>
          <a:p>
            <a:pPr lvl="1"/>
            <a:r>
              <a:rPr lang="en-US" sz="1600" dirty="0"/>
              <a:t>Same as a Gauge32</a:t>
            </a:r>
          </a:p>
          <a:p>
            <a:pPr>
              <a:buFont typeface="Wingdings" panose="05000000000000000000" pitchFamily="2" charset="2"/>
              <a:buChar char="§"/>
            </a:pPr>
            <a:r>
              <a:rPr lang="en-US" sz="1800" dirty="0"/>
              <a:t>Counter64</a:t>
            </a:r>
          </a:p>
          <a:p>
            <a:pPr lvl="1"/>
            <a:r>
              <a:rPr lang="en-US" sz="1600" dirty="0"/>
              <a:t>IMPLICIT INTEGER, 64-bit non-negative integer (0..2</a:t>
            </a:r>
            <a:r>
              <a:rPr lang="en-US" sz="1600" baseline="30000" dirty="0"/>
              <a:t>64</a:t>
            </a:r>
            <a:r>
              <a:rPr lang="en-US" sz="1600" dirty="0"/>
              <a:t>-1)</a:t>
            </a:r>
          </a:p>
          <a:p>
            <a:pPr lvl="1"/>
            <a:r>
              <a:rPr lang="en-US" sz="1600" dirty="0"/>
              <a:t>Used to measure values that wrap in less than an hour with 32-bit counters.</a:t>
            </a:r>
          </a:p>
          <a:p>
            <a:pPr>
              <a:buFont typeface="Wingdings" panose="05000000000000000000" pitchFamily="2" charset="2"/>
              <a:buChar char="§"/>
            </a:pPr>
            <a:r>
              <a:rPr lang="en-US" sz="1800" dirty="0" err="1"/>
              <a:t>DisplayString</a:t>
            </a:r>
            <a:endParaRPr lang="en-US" sz="1800" dirty="0"/>
          </a:p>
          <a:p>
            <a:pPr lvl="1"/>
            <a:r>
              <a:rPr lang="en-US" sz="1600" dirty="0"/>
              <a:t>Resolves into an OCTET STRING</a:t>
            </a:r>
          </a:p>
          <a:p>
            <a:pPr lvl="1"/>
            <a:r>
              <a:rPr lang="en-US" sz="1600" dirty="0"/>
              <a:t>Management information that </a:t>
            </a:r>
            <a:r>
              <a:rPr lang="en-US" sz="1600" dirty="0" smtClean="0"/>
              <a:t>represents text </a:t>
            </a:r>
          </a:p>
          <a:p>
            <a:pPr marL="0" indent="0">
              <a:buNone/>
            </a:pP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457200" y="0"/>
            <a:ext cx="8229600" cy="1143000"/>
          </a:xfrm>
        </p:spPr>
        <p:txBody>
          <a:bodyPr/>
          <a:lstStyle/>
          <a:p>
            <a:r>
              <a:rPr lang="en-US" sz="3200"/>
              <a:t>SMIv2 –  Textual Conventions (contd.)</a:t>
            </a:r>
          </a:p>
        </p:txBody>
      </p:sp>
      <p:sp>
        <p:nvSpPr>
          <p:cNvPr id="533507" name="Rectangle 3"/>
          <p:cNvSpPr>
            <a:spLocks noChangeArrowheads="1"/>
          </p:cNvSpPr>
          <p:nvPr/>
        </p:nvSpPr>
        <p:spPr bwMode="auto">
          <a:xfrm>
            <a:off x="512763" y="1266825"/>
            <a:ext cx="8393112"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1800" dirty="0" err="1" smtClean="0"/>
              <a:t>MacAddress</a:t>
            </a:r>
            <a:endParaRPr lang="en-US" sz="1800" dirty="0" smtClean="0"/>
          </a:p>
          <a:p>
            <a:pPr lvl="1">
              <a:buFont typeface="Arial" panose="020B0604020202020204" pitchFamily="34" charset="0"/>
              <a:buChar char="−"/>
            </a:pPr>
            <a:r>
              <a:rPr lang="en-US" sz="1600" dirty="0"/>
              <a:t>Represents an 802 MAC </a:t>
            </a:r>
            <a:r>
              <a:rPr lang="en-US" sz="1600" dirty="0" smtClean="0"/>
              <a:t>address</a:t>
            </a:r>
            <a:endParaRPr lang="en-US" sz="1600" dirty="0" smtClean="0"/>
          </a:p>
          <a:p>
            <a:pPr lvl="1">
              <a:buFont typeface="Arial" panose="020B0604020202020204" pitchFamily="34" charset="0"/>
              <a:buChar char="−"/>
            </a:pPr>
            <a:r>
              <a:rPr lang="en-US" sz="1600" dirty="0" smtClean="0"/>
              <a:t>Resolves into a 6 byte OCTET STRING</a:t>
            </a:r>
          </a:p>
          <a:p>
            <a:pPr>
              <a:buFont typeface="Wingdings" panose="05000000000000000000" pitchFamily="2" charset="2"/>
              <a:buChar char="§"/>
            </a:pPr>
            <a:r>
              <a:rPr lang="en-US" sz="1800" dirty="0" err="1" smtClean="0"/>
              <a:t>TruthValue</a:t>
            </a:r>
            <a:endParaRPr lang="en-US" sz="1800" dirty="0"/>
          </a:p>
          <a:p>
            <a:pPr lvl="1">
              <a:buFont typeface="Arial" pitchFamily="34" charset="0"/>
              <a:buChar char="−"/>
            </a:pPr>
            <a:r>
              <a:rPr lang="en-US" sz="1600" dirty="0"/>
              <a:t>Resolves into an INTEGER</a:t>
            </a:r>
          </a:p>
          <a:p>
            <a:pPr lvl="1">
              <a:buFont typeface="Arial" pitchFamily="34" charset="0"/>
              <a:buChar char="−"/>
            </a:pPr>
            <a:r>
              <a:rPr lang="en-US" sz="1600" dirty="0"/>
              <a:t>Represents a </a:t>
            </a:r>
            <a:r>
              <a:rPr lang="en-US" sz="1600" dirty="0" err="1"/>
              <a:t>boolean</a:t>
            </a:r>
            <a:r>
              <a:rPr lang="en-US" sz="1600" dirty="0"/>
              <a:t> value of either true (1) or false (2)</a:t>
            </a:r>
          </a:p>
          <a:p>
            <a:pPr>
              <a:buFont typeface="Wingdings" panose="05000000000000000000" pitchFamily="2" charset="2"/>
              <a:buChar char="§"/>
            </a:pPr>
            <a:r>
              <a:rPr lang="en-US" sz="1800" dirty="0" err="1"/>
              <a:t>TimeStamp</a:t>
            </a:r>
            <a:endParaRPr lang="en-US" sz="1800" dirty="0"/>
          </a:p>
          <a:p>
            <a:pPr lvl="1">
              <a:buFont typeface="Arial" pitchFamily="34" charset="0"/>
              <a:buChar char="−"/>
            </a:pPr>
            <a:r>
              <a:rPr lang="en-US" sz="1600" dirty="0"/>
              <a:t>Resolves into an </a:t>
            </a:r>
            <a:r>
              <a:rPr lang="en-US" sz="1600" dirty="0" err="1"/>
              <a:t>TimeTicks</a:t>
            </a:r>
            <a:endParaRPr lang="en-US" sz="1600" dirty="0"/>
          </a:p>
          <a:p>
            <a:pPr lvl="1">
              <a:buFont typeface="Arial" pitchFamily="34" charset="0"/>
              <a:buChar char="−"/>
            </a:pPr>
            <a:r>
              <a:rPr lang="en-US" sz="1600" dirty="0"/>
              <a:t>Value of ‘</a:t>
            </a:r>
            <a:r>
              <a:rPr lang="en-US" sz="1600" dirty="0" err="1"/>
              <a:t>sysUpTime</a:t>
            </a:r>
            <a:r>
              <a:rPr lang="en-US" sz="1600" dirty="0"/>
              <a:t>’ when a specific occurrence happened</a:t>
            </a:r>
          </a:p>
          <a:p>
            <a:pPr>
              <a:buFont typeface="Wingdings" panose="05000000000000000000" pitchFamily="2" charset="2"/>
              <a:buChar char="§"/>
            </a:pPr>
            <a:r>
              <a:rPr lang="en-US" sz="1800" dirty="0" err="1"/>
              <a:t>RowPointer</a:t>
            </a:r>
            <a:endParaRPr lang="en-US" sz="1800" dirty="0"/>
          </a:p>
          <a:p>
            <a:pPr lvl="1">
              <a:buFont typeface="Arial" pitchFamily="34" charset="0"/>
              <a:buChar char="−"/>
            </a:pPr>
            <a:r>
              <a:rPr lang="en-US" sz="1600" dirty="0"/>
              <a:t>Resolves into an OBJECT IDENTIFIER</a:t>
            </a:r>
          </a:p>
          <a:p>
            <a:pPr lvl="1">
              <a:buFont typeface="Arial" pitchFamily="34" charset="0"/>
              <a:buChar char="−"/>
            </a:pPr>
            <a:r>
              <a:rPr lang="en-US" sz="1600" dirty="0"/>
              <a:t>Pointer to a conceptual </a:t>
            </a:r>
            <a:r>
              <a:rPr lang="en-US" sz="1600" dirty="0" smtClean="0"/>
              <a:t>row</a:t>
            </a:r>
          </a:p>
          <a:p>
            <a:pPr>
              <a:buFont typeface="Wingdings" panose="05000000000000000000" pitchFamily="2" charset="2"/>
              <a:buChar char="§"/>
            </a:pPr>
            <a:r>
              <a:rPr lang="en-US" sz="1800" dirty="0" err="1" smtClean="0"/>
              <a:t>TestAndIncr</a:t>
            </a:r>
            <a:endParaRPr lang="en-US" sz="1800" dirty="0" smtClean="0"/>
          </a:p>
          <a:p>
            <a:pPr lvl="1"/>
            <a:r>
              <a:rPr lang="en-US" sz="1600" dirty="0" smtClean="0"/>
              <a:t>Resolves into an INTEGER</a:t>
            </a:r>
          </a:p>
          <a:p>
            <a:pPr lvl="1"/>
            <a:r>
              <a:rPr lang="en-US" sz="1600" dirty="0" smtClean="0"/>
              <a:t>Used to prevent 2 or more management stations from trying to modify the same management information at the same time.</a:t>
            </a:r>
          </a:p>
          <a:p>
            <a:pPr>
              <a:buFont typeface="Wingdings" panose="05000000000000000000" pitchFamily="2" charset="2"/>
              <a:buChar char="§"/>
            </a:pPr>
            <a:endParaRPr lang="en-GB"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457200" y="0"/>
            <a:ext cx="8229600" cy="1143000"/>
          </a:xfrm>
        </p:spPr>
        <p:txBody>
          <a:bodyPr/>
          <a:lstStyle/>
          <a:p>
            <a:r>
              <a:rPr lang="en-US" sz="3200"/>
              <a:t>SMIv2 –  Textual Conventions</a:t>
            </a:r>
          </a:p>
        </p:txBody>
      </p:sp>
      <p:sp>
        <p:nvSpPr>
          <p:cNvPr id="537603" name="Rectangle 3"/>
          <p:cNvSpPr>
            <a:spLocks noChangeArrowheads="1"/>
          </p:cNvSpPr>
          <p:nvPr/>
        </p:nvSpPr>
        <p:spPr bwMode="auto">
          <a:xfrm>
            <a:off x="512763" y="1241425"/>
            <a:ext cx="8393112"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1800" dirty="0" err="1" smtClean="0"/>
              <a:t>RowStatus</a:t>
            </a:r>
            <a:endParaRPr lang="en-US" sz="1800" dirty="0"/>
          </a:p>
          <a:p>
            <a:pPr lvl="1"/>
            <a:r>
              <a:rPr lang="en-US" sz="1600" dirty="0"/>
              <a:t>Resolves into an INTEGER</a:t>
            </a:r>
          </a:p>
          <a:p>
            <a:pPr lvl="1"/>
            <a:r>
              <a:rPr lang="en-US" sz="1600" dirty="0"/>
              <a:t>Provides a standard way to add or delete rows from a table</a:t>
            </a:r>
          </a:p>
          <a:p>
            <a:pPr lvl="1"/>
            <a:r>
              <a:rPr lang="en-US" sz="1600" dirty="0"/>
              <a:t>Enumerated: {active (1), </a:t>
            </a:r>
            <a:r>
              <a:rPr lang="en-US" sz="1600" dirty="0" err="1"/>
              <a:t>notInService</a:t>
            </a:r>
            <a:r>
              <a:rPr lang="en-US" sz="1600" dirty="0"/>
              <a:t> (2), </a:t>
            </a:r>
            <a:r>
              <a:rPr lang="en-US" sz="1600" dirty="0" err="1"/>
              <a:t>notReady</a:t>
            </a:r>
            <a:r>
              <a:rPr lang="en-US" sz="1600" dirty="0"/>
              <a:t> (3), </a:t>
            </a:r>
            <a:r>
              <a:rPr lang="en-US" sz="1600" dirty="0" err="1"/>
              <a:t>createAndGo</a:t>
            </a:r>
            <a:r>
              <a:rPr lang="en-US" sz="1600" dirty="0"/>
              <a:t> (4), </a:t>
            </a:r>
            <a:r>
              <a:rPr lang="en-US" sz="1600" dirty="0" err="1"/>
              <a:t>createAndWait</a:t>
            </a:r>
            <a:r>
              <a:rPr lang="en-US" sz="1600" dirty="0"/>
              <a:t> (5), destroy (6)}</a:t>
            </a:r>
          </a:p>
          <a:p>
            <a:pPr>
              <a:buFont typeface="Wingdings" panose="05000000000000000000" pitchFamily="2" charset="2"/>
              <a:buChar char="§"/>
            </a:pPr>
            <a:r>
              <a:rPr lang="en-US" sz="1800" dirty="0" err="1"/>
              <a:t>StorageType</a:t>
            </a:r>
            <a:endParaRPr lang="en-US" sz="1800" dirty="0"/>
          </a:p>
          <a:p>
            <a:pPr lvl="1"/>
            <a:r>
              <a:rPr lang="en-US" sz="1600" dirty="0"/>
              <a:t>Resolves to an INTEGER</a:t>
            </a:r>
          </a:p>
          <a:p>
            <a:pPr lvl="1"/>
            <a:r>
              <a:rPr lang="en-US" sz="1600" dirty="0"/>
              <a:t>Standard way to specify how a row should be stored in memory</a:t>
            </a:r>
          </a:p>
          <a:p>
            <a:pPr lvl="1"/>
            <a:r>
              <a:rPr lang="en-US" sz="1600" dirty="0"/>
              <a:t>Enumerated: {other (1), volatile (2), </a:t>
            </a:r>
            <a:r>
              <a:rPr lang="en-US" sz="1600" dirty="0" err="1"/>
              <a:t>nonVolatile</a:t>
            </a:r>
            <a:r>
              <a:rPr lang="en-US" sz="1600" dirty="0"/>
              <a:t> (3), permanent (4), </a:t>
            </a:r>
            <a:r>
              <a:rPr lang="en-US" sz="1600" dirty="0" err="1"/>
              <a:t>readOnly</a:t>
            </a:r>
            <a:r>
              <a:rPr lang="en-US" sz="1600" dirty="0"/>
              <a:t> (5)}</a:t>
            </a:r>
            <a:endParaRPr lang="en-GB"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56AAB10-577A-43CF-97AB-A44EAB916A1F}" type="datetime1">
              <a:rPr lang="en-US" smtClean="0"/>
              <a:pPr eaLnBrk="1" hangingPunct="1"/>
              <a:t>5/14/2013</a:t>
            </a:fld>
            <a:endParaRPr lang="en-US" smtClean="0"/>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406CA2DA-B783-4322-80EC-29B97724B51D}" type="slidenum">
              <a:rPr lang="en-US" smtClean="0"/>
              <a:pPr eaLnBrk="1" hangingPunct="1"/>
              <a:t>16</a:t>
            </a:fld>
            <a:endParaRPr lang="en-US" smtClean="0"/>
          </a:p>
        </p:txBody>
      </p:sp>
      <p:sp>
        <p:nvSpPr>
          <p:cNvPr id="33796" name="Rectangle 2"/>
          <p:cNvSpPr>
            <a:spLocks noGrp="1" noChangeArrowheads="1"/>
          </p:cNvSpPr>
          <p:nvPr>
            <p:ph type="title"/>
          </p:nvPr>
        </p:nvSpPr>
        <p:spPr>
          <a:xfrm>
            <a:off x="444500" y="0"/>
            <a:ext cx="8229600" cy="1143000"/>
          </a:xfrm>
        </p:spPr>
        <p:txBody>
          <a:bodyPr/>
          <a:lstStyle/>
          <a:p>
            <a:pPr eaLnBrk="1" hangingPunct="1"/>
            <a:r>
              <a:rPr lang="en-US" sz="3200" smtClean="0"/>
              <a:t>MIB-II Groups’ Newer Versions</a:t>
            </a:r>
          </a:p>
        </p:txBody>
      </p:sp>
      <p:sp>
        <p:nvSpPr>
          <p:cNvPr id="33797" name="Rectangle 3"/>
          <p:cNvSpPr>
            <a:spLocks noChangeArrowheads="1"/>
          </p:cNvSpPr>
          <p:nvPr/>
        </p:nvSpPr>
        <p:spPr bwMode="auto">
          <a:xfrm>
            <a:off x="225425" y="1146175"/>
            <a:ext cx="86995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GB" sz="2400" dirty="0"/>
              <a:t>System &amp; SNMP Groups </a:t>
            </a:r>
            <a:endParaRPr lang="en-GB" sz="2400" dirty="0">
              <a:solidFill>
                <a:srgbClr val="FF0000"/>
              </a:solidFill>
            </a:endParaRPr>
          </a:p>
          <a:p>
            <a:pPr marL="742950" lvl="1" indent="-285750" algn="l">
              <a:spcBef>
                <a:spcPct val="20000"/>
              </a:spcBef>
              <a:buFont typeface="Arial" charset="0"/>
              <a:buChar char="̶"/>
            </a:pPr>
            <a:r>
              <a:rPr lang="en-GB" sz="2000" dirty="0"/>
              <a:t>SNMPv2 MIB (RFC 3418)</a:t>
            </a:r>
          </a:p>
          <a:p>
            <a:pPr marL="342900" indent="-342900" algn="l">
              <a:spcBef>
                <a:spcPct val="20000"/>
              </a:spcBef>
              <a:buFont typeface="Wingdings" pitchFamily="2" charset="2"/>
              <a:buChar char="§"/>
            </a:pPr>
            <a:r>
              <a:rPr lang="en-GB" sz="2400" dirty="0"/>
              <a:t>Interfaces Group</a:t>
            </a:r>
          </a:p>
          <a:p>
            <a:pPr marL="742950" lvl="1" indent="-285750" algn="l">
              <a:spcBef>
                <a:spcPct val="20000"/>
              </a:spcBef>
              <a:buFont typeface="Arial" charset="0"/>
              <a:buChar char="̶"/>
            </a:pPr>
            <a:r>
              <a:rPr lang="en-GB" sz="2000" dirty="0"/>
              <a:t>IF-MIB (RFC 2863), </a:t>
            </a:r>
          </a:p>
          <a:p>
            <a:pPr marL="342900" indent="-342900" algn="l">
              <a:spcBef>
                <a:spcPct val="20000"/>
              </a:spcBef>
              <a:buFont typeface="Wingdings" pitchFamily="2" charset="2"/>
              <a:buChar char="§"/>
            </a:pPr>
            <a:r>
              <a:rPr lang="en-GB" sz="2400" dirty="0"/>
              <a:t>IP Group</a:t>
            </a:r>
          </a:p>
          <a:p>
            <a:pPr marL="742950" lvl="1" indent="-285750" algn="l">
              <a:spcBef>
                <a:spcPct val="20000"/>
              </a:spcBef>
              <a:buFont typeface="Arial" charset="0"/>
              <a:buChar char="̶"/>
            </a:pPr>
            <a:r>
              <a:rPr lang="en-GB" sz="2000" dirty="0"/>
              <a:t>IP-MIB (RFC 4293)</a:t>
            </a:r>
          </a:p>
          <a:p>
            <a:pPr marL="742950" lvl="1" indent="-285750" algn="l">
              <a:spcBef>
                <a:spcPct val="20000"/>
              </a:spcBef>
              <a:buFont typeface="Arial" charset="0"/>
              <a:buChar char="̶"/>
            </a:pPr>
            <a:r>
              <a:rPr lang="en-GB" sz="2000" dirty="0"/>
              <a:t>IP-FORWARD-MIB (RFC 2096)</a:t>
            </a:r>
          </a:p>
          <a:p>
            <a:pPr marL="342900" indent="-342900" algn="l">
              <a:spcBef>
                <a:spcPct val="20000"/>
              </a:spcBef>
              <a:buFont typeface="Wingdings" pitchFamily="2" charset="2"/>
              <a:buChar char="§"/>
            </a:pPr>
            <a:r>
              <a:rPr lang="en-GB" sz="2400" dirty="0"/>
              <a:t>TCP Group</a:t>
            </a:r>
          </a:p>
          <a:p>
            <a:pPr marL="742950" lvl="1" indent="-285750" algn="l">
              <a:spcBef>
                <a:spcPct val="20000"/>
              </a:spcBef>
              <a:buFont typeface="Arial" charset="0"/>
              <a:buChar char="̶"/>
            </a:pPr>
            <a:r>
              <a:rPr lang="en-GB" sz="2000" dirty="0"/>
              <a:t>TCP-MIB (RFC </a:t>
            </a:r>
            <a:r>
              <a:rPr lang="en-GB" sz="2000" dirty="0" smtClean="0"/>
              <a:t>4022</a:t>
            </a:r>
            <a:r>
              <a:rPr lang="en-GB" sz="2000" dirty="0"/>
              <a:t>)</a:t>
            </a:r>
          </a:p>
          <a:p>
            <a:pPr marL="342900" indent="-342900" algn="l">
              <a:spcBef>
                <a:spcPct val="20000"/>
              </a:spcBef>
              <a:buFont typeface="Wingdings" pitchFamily="2" charset="2"/>
              <a:buChar char="§"/>
            </a:pPr>
            <a:r>
              <a:rPr lang="en-GB" sz="2400" dirty="0"/>
              <a:t>UDP Group</a:t>
            </a:r>
          </a:p>
          <a:p>
            <a:pPr marL="742950" lvl="1" indent="-285750" algn="l">
              <a:spcBef>
                <a:spcPct val="20000"/>
              </a:spcBef>
              <a:buFont typeface="Arial" charset="0"/>
              <a:buChar char="̶"/>
            </a:pPr>
            <a:r>
              <a:rPr lang="en-GB" sz="2000" dirty="0"/>
              <a:t>UDP-MIB (RFC 4113)</a:t>
            </a:r>
          </a:p>
        </p:txBody>
      </p:sp>
    </p:spTree>
    <p:extLst>
      <p:ext uri="{BB962C8B-B14F-4D97-AF65-F5344CB8AC3E}">
        <p14:creationId xmlns:p14="http://schemas.microsoft.com/office/powerpoint/2010/main" val="3246544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B0F8FB3C-B3A6-4CE5-830A-E836BBFECE7A}" type="datetime1">
              <a:rPr lang="en-US" smtClean="0"/>
              <a:pPr eaLnBrk="1" hangingPunct="1"/>
              <a:t>5/14/2013</a:t>
            </a:fld>
            <a:endParaRPr lang="en-US" smtClean="0"/>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4460A6D-D730-41D1-9338-56461BABE47A}" type="slidenum">
              <a:rPr lang="en-US" smtClean="0"/>
              <a:pPr eaLnBrk="1" hangingPunct="1"/>
              <a:t>17</a:t>
            </a:fld>
            <a:endParaRPr lang="en-US" smtClean="0"/>
          </a:p>
        </p:txBody>
      </p:sp>
      <p:sp>
        <p:nvSpPr>
          <p:cNvPr id="34820" name="Rectangle 2"/>
          <p:cNvSpPr>
            <a:spLocks noGrp="1" noChangeArrowheads="1"/>
          </p:cNvSpPr>
          <p:nvPr>
            <p:ph type="title"/>
          </p:nvPr>
        </p:nvSpPr>
        <p:spPr>
          <a:xfrm>
            <a:off x="457200" y="0"/>
            <a:ext cx="8229600" cy="1143000"/>
          </a:xfrm>
        </p:spPr>
        <p:txBody>
          <a:bodyPr/>
          <a:lstStyle/>
          <a:p>
            <a:pPr eaLnBrk="1" hangingPunct="1"/>
            <a:r>
              <a:rPr lang="en-US" sz="3200" dirty="0" smtClean="0"/>
              <a:t>System Group Changes</a:t>
            </a:r>
          </a:p>
        </p:txBody>
      </p:sp>
      <p:sp>
        <p:nvSpPr>
          <p:cNvPr id="34821" name="Rectangle 3"/>
          <p:cNvSpPr>
            <a:spLocks noChangeArrowheads="1"/>
          </p:cNvSpPr>
          <p:nvPr/>
        </p:nvSpPr>
        <p:spPr bwMode="auto">
          <a:xfrm>
            <a:off x="203200" y="1138238"/>
            <a:ext cx="8534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GB" sz="2400" dirty="0"/>
              <a:t>Defined in RFC 3418</a:t>
            </a:r>
          </a:p>
          <a:p>
            <a:pPr marL="342900" indent="-342900" algn="l">
              <a:spcBef>
                <a:spcPct val="20000"/>
              </a:spcBef>
              <a:buFont typeface="Wingdings" pitchFamily="2" charset="2"/>
              <a:buChar char="§"/>
            </a:pPr>
            <a:r>
              <a:rPr lang="en-GB" sz="2400" dirty="0"/>
              <a:t>Contains a new table object, </a:t>
            </a:r>
            <a:r>
              <a:rPr lang="en-GB" sz="2400" dirty="0" err="1"/>
              <a:t>sysORTable</a:t>
            </a:r>
            <a:r>
              <a:rPr lang="en-GB" sz="2400" dirty="0"/>
              <a:t>, and a new scalar object, </a:t>
            </a:r>
            <a:r>
              <a:rPr lang="en-GB" sz="2400" dirty="0" err="1"/>
              <a:t>sysORLastChange</a:t>
            </a:r>
            <a:r>
              <a:rPr lang="en-GB" sz="2400" dirty="0"/>
              <a:t> </a:t>
            </a:r>
          </a:p>
          <a:p>
            <a:pPr marL="742950" lvl="1" indent="-285750" algn="l">
              <a:spcBef>
                <a:spcPct val="20000"/>
              </a:spcBef>
              <a:buFontTx/>
              <a:buChar char="–"/>
            </a:pPr>
            <a:r>
              <a:rPr lang="en-GB" sz="2000" dirty="0" err="1"/>
              <a:t>sysORTable</a:t>
            </a:r>
            <a:r>
              <a:rPr lang="en-GB" sz="2000" dirty="0"/>
              <a:t> ::= {system 9}, describes SNMPv2 entity’s support of various MIB modules and has 4 objects defined.</a:t>
            </a:r>
            <a:endParaRPr lang="en-GB" sz="2400" dirty="0"/>
          </a:p>
          <a:p>
            <a:pPr marL="1143000" lvl="2" indent="-228600" algn="l">
              <a:spcBef>
                <a:spcPct val="20000"/>
              </a:spcBef>
              <a:buFont typeface="Wingdings" pitchFamily="2" charset="2"/>
              <a:buChar char="§"/>
            </a:pPr>
            <a:r>
              <a:rPr lang="en-GB" dirty="0" err="1"/>
              <a:t>sysORIndex</a:t>
            </a:r>
            <a:r>
              <a:rPr lang="en-GB" dirty="0"/>
              <a:t>, </a:t>
            </a:r>
          </a:p>
          <a:p>
            <a:pPr marL="1143000" lvl="2" indent="-228600" algn="l">
              <a:spcBef>
                <a:spcPct val="20000"/>
              </a:spcBef>
              <a:buFont typeface="Wingdings" pitchFamily="2" charset="2"/>
              <a:buChar char="§"/>
            </a:pPr>
            <a:r>
              <a:rPr lang="en-GB" dirty="0" err="1"/>
              <a:t>sysORID</a:t>
            </a:r>
            <a:r>
              <a:rPr lang="en-GB" dirty="0"/>
              <a:t>, </a:t>
            </a:r>
          </a:p>
          <a:p>
            <a:pPr marL="1143000" lvl="2" indent="-228600" algn="l">
              <a:spcBef>
                <a:spcPct val="20000"/>
              </a:spcBef>
              <a:buFont typeface="Wingdings" pitchFamily="2" charset="2"/>
              <a:buChar char="§"/>
            </a:pPr>
            <a:r>
              <a:rPr lang="en-GB" dirty="0" err="1"/>
              <a:t>sysORDescr</a:t>
            </a:r>
            <a:r>
              <a:rPr lang="en-GB" dirty="0"/>
              <a:t>, and </a:t>
            </a:r>
          </a:p>
          <a:p>
            <a:pPr marL="1143000" lvl="2" indent="-228600" algn="l">
              <a:spcBef>
                <a:spcPct val="20000"/>
              </a:spcBef>
              <a:buFont typeface="Wingdings" pitchFamily="2" charset="2"/>
              <a:buChar char="§"/>
            </a:pPr>
            <a:r>
              <a:rPr lang="en-GB" dirty="0" err="1"/>
              <a:t>sysORUpTime</a:t>
            </a:r>
            <a:endParaRPr lang="en-GB" dirty="0"/>
          </a:p>
          <a:p>
            <a:pPr marL="742950" lvl="1" indent="-285750" algn="l">
              <a:spcBef>
                <a:spcPct val="20000"/>
              </a:spcBef>
              <a:buFontTx/>
              <a:buChar char="–"/>
            </a:pPr>
            <a:r>
              <a:rPr lang="en-GB" sz="2000" dirty="0" err="1"/>
              <a:t>sysORLastChange</a:t>
            </a:r>
            <a:r>
              <a:rPr lang="en-GB" sz="2000" dirty="0"/>
              <a:t> ::= {system 8}, contains the value of </a:t>
            </a:r>
            <a:r>
              <a:rPr lang="en-GB" sz="2000" dirty="0" err="1"/>
              <a:t>sysUpTime</a:t>
            </a:r>
            <a:r>
              <a:rPr lang="en-GB" sz="2000" dirty="0"/>
              <a:t> when </a:t>
            </a:r>
            <a:r>
              <a:rPr lang="en-GB" sz="2000" dirty="0" err="1"/>
              <a:t>sysORTable</a:t>
            </a:r>
            <a:r>
              <a:rPr lang="en-GB" sz="2000" dirty="0"/>
              <a:t> was last changed.</a:t>
            </a:r>
          </a:p>
        </p:txBody>
      </p:sp>
    </p:spTree>
    <p:extLst>
      <p:ext uri="{BB962C8B-B14F-4D97-AF65-F5344CB8AC3E}">
        <p14:creationId xmlns:p14="http://schemas.microsoft.com/office/powerpoint/2010/main" val="2864089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A0A2236-54B5-4B0C-A745-E2228BB1CEDD}" type="datetime1">
              <a:rPr lang="en-US" smtClean="0"/>
              <a:pPr eaLnBrk="1" hangingPunct="1"/>
              <a:t>5/14/2013</a:t>
            </a:fld>
            <a:endParaRPr lang="en-US" smtClean="0"/>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A3B6006B-50DD-44E7-AE1D-1DF4F611C3E9}" type="slidenum">
              <a:rPr lang="en-US" smtClean="0"/>
              <a:pPr eaLnBrk="1" hangingPunct="1"/>
              <a:t>18</a:t>
            </a:fld>
            <a:endParaRPr lang="en-US" smtClean="0"/>
          </a:p>
        </p:txBody>
      </p:sp>
      <p:sp>
        <p:nvSpPr>
          <p:cNvPr id="36868" name="Rectangle 2"/>
          <p:cNvSpPr>
            <a:spLocks noGrp="1" noChangeArrowheads="1"/>
          </p:cNvSpPr>
          <p:nvPr>
            <p:ph type="title"/>
          </p:nvPr>
        </p:nvSpPr>
        <p:spPr>
          <a:xfrm>
            <a:off x="457200" y="-63500"/>
            <a:ext cx="8229600" cy="1143000"/>
          </a:xfrm>
        </p:spPr>
        <p:txBody>
          <a:bodyPr/>
          <a:lstStyle/>
          <a:p>
            <a:pPr eaLnBrk="1" hangingPunct="1"/>
            <a:r>
              <a:rPr lang="en-US" sz="3200" dirty="0" smtClean="0"/>
              <a:t>SNMP Group Changes</a:t>
            </a:r>
          </a:p>
        </p:txBody>
      </p:sp>
      <p:sp>
        <p:nvSpPr>
          <p:cNvPr id="36869" name="Rectangle 3"/>
          <p:cNvSpPr>
            <a:spLocks noChangeArrowheads="1"/>
          </p:cNvSpPr>
          <p:nvPr/>
        </p:nvSpPr>
        <p:spPr bwMode="auto">
          <a:xfrm>
            <a:off x="304800" y="1058620"/>
            <a:ext cx="85344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Wingdings" pitchFamily="2" charset="2"/>
              <a:buChar char="§"/>
            </a:pPr>
            <a:r>
              <a:rPr lang="en-GB" sz="2400" dirty="0" smtClean="0"/>
              <a:t>Defined in RFC 3418</a:t>
            </a:r>
            <a:endParaRPr lang="en-US" sz="2400" dirty="0" smtClean="0"/>
          </a:p>
          <a:p>
            <a:pPr marL="342900" indent="-342900" algn="l">
              <a:spcBef>
                <a:spcPct val="20000"/>
              </a:spcBef>
              <a:buFont typeface="Wingdings" pitchFamily="2" charset="2"/>
              <a:buChar char="§"/>
            </a:pPr>
            <a:r>
              <a:rPr lang="en-US" sz="2400" dirty="0" err="1" smtClean="0"/>
              <a:t>snmpTrap</a:t>
            </a:r>
            <a:r>
              <a:rPr lang="en-US" sz="2400" dirty="0" smtClean="0"/>
              <a:t> ::=</a:t>
            </a:r>
          </a:p>
          <a:p>
            <a:pPr algn="l">
              <a:spcBef>
                <a:spcPct val="20000"/>
              </a:spcBef>
            </a:pPr>
            <a:r>
              <a:rPr lang="en-US" sz="2400" dirty="0"/>
              <a:t> </a:t>
            </a:r>
            <a:r>
              <a:rPr lang="en-US" sz="2400" dirty="0" smtClean="0"/>
              <a:t>   internet.snmpV2.snmpModules.snmpMIB.snmpObjects.4</a:t>
            </a:r>
            <a:endParaRPr lang="en-US" sz="2400" dirty="0"/>
          </a:p>
          <a:p>
            <a:pPr marL="342900" indent="-342900" algn="l">
              <a:spcBef>
                <a:spcPct val="20000"/>
              </a:spcBef>
              <a:buFont typeface="Wingdings" pitchFamily="2" charset="2"/>
              <a:buChar char="§"/>
            </a:pPr>
            <a:r>
              <a:rPr lang="en-US" sz="2400" dirty="0" err="1"/>
              <a:t>snmpTrapOID</a:t>
            </a:r>
            <a:r>
              <a:rPr lang="en-US" sz="2400" dirty="0"/>
              <a:t> ::= {</a:t>
            </a:r>
            <a:r>
              <a:rPr lang="en-US" sz="2400" dirty="0" err="1"/>
              <a:t>snmpTrap</a:t>
            </a:r>
            <a:r>
              <a:rPr lang="en-US" sz="2400" dirty="0"/>
              <a:t> 1}</a:t>
            </a:r>
          </a:p>
          <a:p>
            <a:pPr marL="342900" indent="-342900" algn="l">
              <a:spcBef>
                <a:spcPct val="20000"/>
              </a:spcBef>
              <a:buFont typeface="Wingdings" pitchFamily="2" charset="2"/>
              <a:buChar char="§"/>
            </a:pPr>
            <a:r>
              <a:rPr lang="en-US" sz="2400" dirty="0" err="1"/>
              <a:t>snmpTrapEnterprise</a:t>
            </a:r>
            <a:r>
              <a:rPr lang="en-US" sz="2400" dirty="0"/>
              <a:t> ::= {</a:t>
            </a:r>
            <a:r>
              <a:rPr lang="en-US" sz="2400" dirty="0" err="1"/>
              <a:t>snmpTrap</a:t>
            </a:r>
            <a:r>
              <a:rPr lang="en-US" sz="2400" dirty="0"/>
              <a:t> 3}</a:t>
            </a:r>
          </a:p>
          <a:p>
            <a:pPr marL="342900" indent="-342900" algn="l">
              <a:spcBef>
                <a:spcPct val="20000"/>
              </a:spcBef>
              <a:buFont typeface="Wingdings" pitchFamily="2" charset="2"/>
              <a:buChar char="§"/>
            </a:pPr>
            <a:r>
              <a:rPr lang="en-US" sz="2400" dirty="0" err="1"/>
              <a:t>snmpTraps</a:t>
            </a:r>
            <a:r>
              <a:rPr lang="en-US" sz="2400" dirty="0"/>
              <a:t> ::= </a:t>
            </a:r>
            <a:r>
              <a:rPr lang="en-US" sz="2400" dirty="0" smtClean="0"/>
              <a:t>internet.snmpV2.snmpModules.snmpMIB.snmpObjects.5</a:t>
            </a:r>
            <a:endParaRPr lang="en-US" sz="2400" dirty="0"/>
          </a:p>
          <a:p>
            <a:pPr marL="742950" lvl="1" indent="-285750" algn="l">
              <a:spcBef>
                <a:spcPct val="20000"/>
              </a:spcBef>
              <a:buFontTx/>
              <a:buChar char="–"/>
            </a:pPr>
            <a:r>
              <a:rPr lang="en-GB" sz="2000" dirty="0" err="1"/>
              <a:t>coldStart</a:t>
            </a:r>
            <a:r>
              <a:rPr lang="en-GB" sz="2000" dirty="0"/>
              <a:t> ::= {</a:t>
            </a:r>
            <a:r>
              <a:rPr lang="en-GB" sz="2000" dirty="0" err="1"/>
              <a:t>snmpTraps</a:t>
            </a:r>
            <a:r>
              <a:rPr lang="en-GB" sz="2000" dirty="0"/>
              <a:t> 1}</a:t>
            </a:r>
          </a:p>
          <a:p>
            <a:pPr marL="742950" lvl="1" indent="-285750" algn="l">
              <a:spcBef>
                <a:spcPct val="20000"/>
              </a:spcBef>
              <a:buFontTx/>
              <a:buChar char="–"/>
            </a:pPr>
            <a:r>
              <a:rPr lang="en-GB" sz="2000" dirty="0" err="1"/>
              <a:t>warmStart</a:t>
            </a:r>
            <a:r>
              <a:rPr lang="en-GB" sz="2000" dirty="0"/>
              <a:t> ::= {</a:t>
            </a:r>
            <a:r>
              <a:rPr lang="en-GB" sz="2000" dirty="0" err="1"/>
              <a:t>snmpTraps</a:t>
            </a:r>
            <a:r>
              <a:rPr lang="en-GB" sz="2000" dirty="0"/>
              <a:t> 2}</a:t>
            </a:r>
          </a:p>
          <a:p>
            <a:pPr marL="742950" lvl="1" indent="-285750" algn="l">
              <a:spcBef>
                <a:spcPct val="20000"/>
              </a:spcBef>
              <a:buFontTx/>
              <a:buChar char="–"/>
            </a:pPr>
            <a:r>
              <a:rPr lang="en-GB" sz="2000" dirty="0" err="1"/>
              <a:t>linkDown</a:t>
            </a:r>
            <a:r>
              <a:rPr lang="en-GB" sz="2000" dirty="0"/>
              <a:t> ::= {</a:t>
            </a:r>
            <a:r>
              <a:rPr lang="en-GB" sz="2000" dirty="0" err="1"/>
              <a:t>snmpTraps</a:t>
            </a:r>
            <a:r>
              <a:rPr lang="en-GB" sz="2000" dirty="0"/>
              <a:t> 3}</a:t>
            </a:r>
          </a:p>
          <a:p>
            <a:pPr marL="742950" lvl="1" indent="-285750" algn="l">
              <a:spcBef>
                <a:spcPct val="20000"/>
              </a:spcBef>
              <a:buFontTx/>
              <a:buChar char="–"/>
            </a:pPr>
            <a:r>
              <a:rPr lang="en-GB" sz="2000" dirty="0" err="1"/>
              <a:t>linkUp</a:t>
            </a:r>
            <a:r>
              <a:rPr lang="en-GB" sz="2000" dirty="0"/>
              <a:t> ::= {</a:t>
            </a:r>
            <a:r>
              <a:rPr lang="en-GB" sz="2000" dirty="0" err="1"/>
              <a:t>snmpTraps</a:t>
            </a:r>
            <a:r>
              <a:rPr lang="en-GB" sz="2000" dirty="0"/>
              <a:t> 4}</a:t>
            </a:r>
          </a:p>
          <a:p>
            <a:pPr marL="742950" lvl="1" indent="-285750" algn="l">
              <a:spcBef>
                <a:spcPct val="20000"/>
              </a:spcBef>
              <a:buFontTx/>
              <a:buChar char="–"/>
            </a:pPr>
            <a:r>
              <a:rPr lang="en-GB" sz="2000" dirty="0" err="1"/>
              <a:t>authenticationFailure</a:t>
            </a:r>
            <a:r>
              <a:rPr lang="en-GB" sz="2000" dirty="0"/>
              <a:t> ::= {</a:t>
            </a:r>
            <a:r>
              <a:rPr lang="en-GB" sz="2000" dirty="0" err="1"/>
              <a:t>snmpTraps</a:t>
            </a:r>
            <a:r>
              <a:rPr lang="en-GB" sz="2000" dirty="0"/>
              <a:t> 5}</a:t>
            </a:r>
          </a:p>
          <a:p>
            <a:pPr marL="742950" lvl="1" indent="-285750" algn="l">
              <a:spcBef>
                <a:spcPct val="20000"/>
              </a:spcBef>
              <a:buFontTx/>
              <a:buChar char="–"/>
            </a:pPr>
            <a:r>
              <a:rPr lang="en-GB" sz="2000" dirty="0" err="1"/>
              <a:t>egpNeighborLoss</a:t>
            </a:r>
            <a:r>
              <a:rPr lang="en-GB" sz="2000" dirty="0"/>
              <a:t> ::= {</a:t>
            </a:r>
            <a:r>
              <a:rPr lang="en-GB" sz="2000" dirty="0" err="1"/>
              <a:t>snmpTraps</a:t>
            </a:r>
            <a:r>
              <a:rPr lang="en-GB" sz="2000" dirty="0"/>
              <a:t> 6}</a:t>
            </a:r>
          </a:p>
          <a:p>
            <a:pPr algn="l">
              <a:spcBef>
                <a:spcPct val="20000"/>
              </a:spcBef>
            </a:pPr>
            <a:endParaRPr lang="en-GB" sz="2400" dirty="0"/>
          </a:p>
        </p:txBody>
      </p:sp>
    </p:spTree>
    <p:extLst>
      <p:ext uri="{BB962C8B-B14F-4D97-AF65-F5344CB8AC3E}">
        <p14:creationId xmlns:p14="http://schemas.microsoft.com/office/powerpoint/2010/main" val="1718889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3970ABE-3F36-40B0-9AB1-D85F6D0E7972}" type="datetime1">
              <a:rPr lang="en-US" smtClean="0"/>
              <a:pPr eaLnBrk="1" hangingPunct="1"/>
              <a:t>5/14/2013</a:t>
            </a:fld>
            <a:endParaRPr lang="en-US" smtClean="0"/>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A8E0F06D-F993-46F4-B711-1C266F138827}" type="slidenum">
              <a:rPr lang="en-US" smtClean="0"/>
              <a:pPr eaLnBrk="1" hangingPunct="1"/>
              <a:t>19</a:t>
            </a:fld>
            <a:endParaRPr lang="en-US" smtClean="0"/>
          </a:p>
        </p:txBody>
      </p:sp>
      <p:sp>
        <p:nvSpPr>
          <p:cNvPr id="37892" name="Rectangle 2"/>
          <p:cNvSpPr>
            <a:spLocks noGrp="1" noChangeArrowheads="1"/>
          </p:cNvSpPr>
          <p:nvPr>
            <p:ph type="title"/>
          </p:nvPr>
        </p:nvSpPr>
        <p:spPr>
          <a:xfrm>
            <a:off x="457200" y="0"/>
            <a:ext cx="8229600" cy="1143000"/>
          </a:xfrm>
        </p:spPr>
        <p:txBody>
          <a:bodyPr/>
          <a:lstStyle/>
          <a:p>
            <a:pPr eaLnBrk="1" hangingPunct="1"/>
            <a:r>
              <a:rPr lang="en-US" sz="3200" smtClean="0"/>
              <a:t>IF-MIB</a:t>
            </a:r>
          </a:p>
        </p:txBody>
      </p:sp>
      <p:sp>
        <p:nvSpPr>
          <p:cNvPr id="37893" name="Rectangle 3"/>
          <p:cNvSpPr>
            <a:spLocks noChangeArrowheads="1"/>
          </p:cNvSpPr>
          <p:nvPr/>
        </p:nvSpPr>
        <p:spPr bwMode="auto">
          <a:xfrm>
            <a:off x="203200" y="1062038"/>
            <a:ext cx="8534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pPr>
            <a:r>
              <a:rPr lang="en-GB" sz="2400"/>
              <a:t>RFC 2863</a:t>
            </a:r>
          </a:p>
          <a:p>
            <a:pPr marL="342900" indent="-342900" algn="l">
              <a:spcBef>
                <a:spcPct val="20000"/>
              </a:spcBef>
              <a:buFont typeface="Wingdings" pitchFamily="2" charset="2"/>
              <a:buChar char="§"/>
            </a:pPr>
            <a:r>
              <a:rPr lang="en-GB" sz="2400"/>
              <a:t>Rewrites IF group of MIB-II using SMIv2</a:t>
            </a:r>
          </a:p>
          <a:p>
            <a:pPr marL="342900" indent="-342900" algn="l">
              <a:spcBef>
                <a:spcPct val="20000"/>
              </a:spcBef>
              <a:buFont typeface="Wingdings" pitchFamily="2" charset="2"/>
              <a:buChar char="§"/>
            </a:pPr>
            <a:r>
              <a:rPr lang="en-GB" sz="2400"/>
              <a:t>ifMib ::= {mib-2 31}</a:t>
            </a:r>
          </a:p>
          <a:p>
            <a:pPr marL="342900" indent="-342900" algn="l">
              <a:spcBef>
                <a:spcPct val="20000"/>
              </a:spcBef>
              <a:buFont typeface="Wingdings" pitchFamily="2" charset="2"/>
              <a:buChar char="§"/>
            </a:pPr>
            <a:r>
              <a:rPr lang="en-GB" sz="2400"/>
              <a:t>ifMibObjects ::= {ifMib 1}</a:t>
            </a:r>
          </a:p>
          <a:p>
            <a:pPr marL="342900" indent="-342900" algn="l">
              <a:spcBef>
                <a:spcPct val="20000"/>
              </a:spcBef>
              <a:buFont typeface="Wingdings" pitchFamily="2" charset="2"/>
              <a:buChar char="§"/>
            </a:pPr>
            <a:r>
              <a:rPr lang="en-GB" sz="2400"/>
              <a:t>Defines 4 tables:</a:t>
            </a:r>
          </a:p>
          <a:p>
            <a:pPr marL="742950" lvl="1" indent="-285750" algn="l">
              <a:spcBef>
                <a:spcPct val="20000"/>
              </a:spcBef>
              <a:buFontTx/>
              <a:buChar char="–"/>
            </a:pPr>
            <a:r>
              <a:rPr lang="en-GB" sz="2400"/>
              <a:t>ifTable ::= {interfaces 2}</a:t>
            </a:r>
          </a:p>
          <a:p>
            <a:pPr marL="742950" lvl="1" indent="-285750" algn="l">
              <a:spcBef>
                <a:spcPct val="20000"/>
              </a:spcBef>
              <a:buFontTx/>
              <a:buChar char="–"/>
            </a:pPr>
            <a:r>
              <a:rPr lang="en-GB" sz="2400"/>
              <a:t>ifXTable ::= {ifMibObjects 1}</a:t>
            </a:r>
          </a:p>
          <a:p>
            <a:pPr marL="742950" lvl="1" indent="-285750" algn="l">
              <a:spcBef>
                <a:spcPct val="20000"/>
              </a:spcBef>
              <a:buFontTx/>
              <a:buChar char="–"/>
            </a:pPr>
            <a:r>
              <a:rPr lang="en-GB" sz="2400"/>
              <a:t>ifStackTable ::= {ifMibObjects 2}</a:t>
            </a:r>
          </a:p>
          <a:p>
            <a:pPr marL="742950" lvl="1" indent="-285750" algn="l">
              <a:spcBef>
                <a:spcPct val="20000"/>
              </a:spcBef>
              <a:buFontTx/>
              <a:buChar char="–"/>
            </a:pPr>
            <a:r>
              <a:rPr lang="en-GB" sz="2400"/>
              <a:t>ifRcvAddressTable ::= {ifMibObjects 4}</a:t>
            </a:r>
          </a:p>
        </p:txBody>
      </p:sp>
    </p:spTree>
    <p:extLst>
      <p:ext uri="{BB962C8B-B14F-4D97-AF65-F5344CB8AC3E}">
        <p14:creationId xmlns:p14="http://schemas.microsoft.com/office/powerpoint/2010/main" val="1861565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457200" y="0"/>
            <a:ext cx="8229600" cy="1143000"/>
          </a:xfrm>
        </p:spPr>
        <p:txBody>
          <a:bodyPr/>
          <a:lstStyle/>
          <a:p>
            <a:r>
              <a:rPr lang="en-US" sz="3200"/>
              <a:t>SNMPv2 - Operations</a:t>
            </a:r>
          </a:p>
        </p:txBody>
      </p:sp>
      <p:sp>
        <p:nvSpPr>
          <p:cNvPr id="539651" name="Rectangle 3"/>
          <p:cNvSpPr>
            <a:spLocks noChangeArrowheads="1"/>
          </p:cNvSpPr>
          <p:nvPr/>
        </p:nvSpPr>
        <p:spPr bwMode="auto">
          <a:xfrm>
            <a:off x="512763" y="1368425"/>
            <a:ext cx="8393112"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b="1" dirty="0" smtClean="0"/>
              <a:t>Get</a:t>
            </a:r>
            <a:r>
              <a:rPr lang="en-US" sz="2400" dirty="0" smtClean="0"/>
              <a:t> - retrieve </a:t>
            </a:r>
            <a:r>
              <a:rPr lang="en-US" sz="2400" dirty="0"/>
              <a:t>specific objects</a:t>
            </a:r>
          </a:p>
          <a:p>
            <a:pPr>
              <a:buFont typeface="Wingdings" panose="05000000000000000000" pitchFamily="2" charset="2"/>
              <a:buChar char="§"/>
            </a:pPr>
            <a:r>
              <a:rPr lang="en-US" sz="2400" b="1" dirty="0" smtClean="0"/>
              <a:t>Get-Next</a:t>
            </a:r>
            <a:r>
              <a:rPr lang="en-US" sz="2400" dirty="0"/>
              <a:t> </a:t>
            </a:r>
            <a:r>
              <a:rPr lang="en-US" sz="2400" dirty="0" smtClean="0"/>
              <a:t>- retrieve </a:t>
            </a:r>
            <a:r>
              <a:rPr lang="en-US" sz="2400" dirty="0"/>
              <a:t>objects by traversing a MIB tree</a:t>
            </a:r>
          </a:p>
          <a:p>
            <a:pPr>
              <a:buFont typeface="Wingdings" panose="05000000000000000000" pitchFamily="2" charset="2"/>
              <a:buChar char="§"/>
            </a:pPr>
            <a:r>
              <a:rPr lang="en-US" sz="2400" b="1" dirty="0" smtClean="0"/>
              <a:t>Set</a:t>
            </a:r>
            <a:r>
              <a:rPr lang="en-US" sz="2400" dirty="0" smtClean="0"/>
              <a:t> - </a:t>
            </a:r>
            <a:r>
              <a:rPr lang="en-US" sz="2400" dirty="0"/>
              <a:t>modify or create </a:t>
            </a:r>
            <a:r>
              <a:rPr lang="en-US" sz="2400" dirty="0" smtClean="0"/>
              <a:t>objects</a:t>
            </a:r>
            <a:endParaRPr lang="en-US" sz="2400" dirty="0"/>
          </a:p>
          <a:p>
            <a:pPr>
              <a:buFont typeface="Wingdings" panose="05000000000000000000" pitchFamily="2" charset="2"/>
              <a:buChar char="§"/>
            </a:pPr>
            <a:r>
              <a:rPr lang="en-US" sz="2400" b="1" u="sng" dirty="0" smtClean="0"/>
              <a:t>Get-Bulk</a:t>
            </a:r>
            <a:r>
              <a:rPr lang="en-US" sz="2400" dirty="0" smtClean="0"/>
              <a:t> - </a:t>
            </a:r>
            <a:r>
              <a:rPr lang="en-US" sz="2400" dirty="0"/>
              <a:t>for bulk retrieval of objects</a:t>
            </a:r>
          </a:p>
          <a:p>
            <a:pPr>
              <a:buFont typeface="Wingdings" panose="05000000000000000000" pitchFamily="2" charset="2"/>
              <a:buChar char="§"/>
            </a:pPr>
            <a:r>
              <a:rPr lang="en-US" sz="2400" b="1" u="sng" dirty="0" smtClean="0"/>
              <a:t>Trap</a:t>
            </a:r>
            <a:r>
              <a:rPr lang="en-US" sz="2400" dirty="0" smtClean="0"/>
              <a:t> - </a:t>
            </a:r>
            <a:r>
              <a:rPr lang="en-US" sz="2400" dirty="0"/>
              <a:t>traps can be specified using object </a:t>
            </a:r>
            <a:r>
              <a:rPr lang="en-US" sz="2400" dirty="0" smtClean="0"/>
              <a:t>identifiers</a:t>
            </a:r>
            <a:endParaRPr lang="en-US" sz="2400" dirty="0"/>
          </a:p>
          <a:p>
            <a:pPr>
              <a:buFont typeface="Wingdings" panose="05000000000000000000" pitchFamily="2" charset="2"/>
              <a:buChar char="§"/>
            </a:pPr>
            <a:r>
              <a:rPr lang="en-US" sz="2400" b="1" u="sng" dirty="0" smtClean="0"/>
              <a:t>Inform</a:t>
            </a:r>
            <a:r>
              <a:rPr lang="en-US" sz="2400" dirty="0"/>
              <a:t> </a:t>
            </a:r>
            <a:r>
              <a:rPr lang="en-US" sz="2400" dirty="0" smtClean="0"/>
              <a:t>- acknowledged </a:t>
            </a:r>
            <a:r>
              <a:rPr lang="en-US" sz="2400" dirty="0"/>
              <a:t>trap</a:t>
            </a:r>
          </a:p>
          <a:p>
            <a:pPr>
              <a:buFont typeface="Wingdings" panose="05000000000000000000" pitchFamily="2" charset="2"/>
              <a:buNone/>
            </a:pPr>
            <a:endParaRPr lang="en-US" sz="2400" dirty="0"/>
          </a:p>
          <a:p>
            <a:pPr>
              <a:buFont typeface="Wingdings" panose="05000000000000000000" pitchFamily="2" charset="2"/>
              <a:buChar char="§"/>
            </a:pP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06A3354-CE2F-4FA7-BAF9-C1FF7269CD5B}" type="datetime1">
              <a:rPr lang="en-US" smtClean="0"/>
              <a:pPr eaLnBrk="1" hangingPunct="1"/>
              <a:t>5/14/2013</a:t>
            </a:fld>
            <a:endParaRPr lang="en-US" smtClean="0"/>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DB35941-4903-47CC-8574-FB132DCEA39E}" type="slidenum">
              <a:rPr lang="en-US" smtClean="0"/>
              <a:pPr eaLnBrk="1" hangingPunct="1"/>
              <a:t>20</a:t>
            </a:fld>
            <a:endParaRPr lang="en-US" smtClean="0"/>
          </a:p>
        </p:txBody>
      </p:sp>
      <p:sp>
        <p:nvSpPr>
          <p:cNvPr id="38916" name="Rectangle 2"/>
          <p:cNvSpPr>
            <a:spLocks noGrp="1" noChangeArrowheads="1"/>
          </p:cNvSpPr>
          <p:nvPr>
            <p:ph type="title"/>
          </p:nvPr>
        </p:nvSpPr>
        <p:spPr>
          <a:xfrm>
            <a:off x="457200" y="0"/>
            <a:ext cx="8229600" cy="1143000"/>
          </a:xfrm>
        </p:spPr>
        <p:txBody>
          <a:bodyPr/>
          <a:lstStyle/>
          <a:p>
            <a:pPr eaLnBrk="1" hangingPunct="1"/>
            <a:r>
              <a:rPr lang="en-US" sz="3200" smtClean="0"/>
              <a:t>IF-MIB</a:t>
            </a:r>
          </a:p>
        </p:txBody>
      </p:sp>
      <p:sp>
        <p:nvSpPr>
          <p:cNvPr id="40965" name="Rectangle 3"/>
          <p:cNvSpPr>
            <a:spLocks noChangeArrowheads="1"/>
          </p:cNvSpPr>
          <p:nvPr/>
        </p:nvSpPr>
        <p:spPr bwMode="auto">
          <a:xfrm>
            <a:off x="203200" y="1062038"/>
            <a:ext cx="8534400" cy="5486400"/>
          </a:xfrm>
          <a:prstGeom prst="rect">
            <a:avLst/>
          </a:prstGeom>
          <a:noFill/>
          <a:ln w="9525">
            <a:noFill/>
            <a:miter lim="800000"/>
            <a:headEnd/>
            <a:tailEnd/>
          </a:ln>
        </p:spPr>
        <p:txBody>
          <a:bodyPr/>
          <a:lstStyle/>
          <a:p>
            <a:pPr marL="342900" indent="-342900" algn="l">
              <a:spcBef>
                <a:spcPct val="20000"/>
              </a:spcBef>
              <a:buFont typeface="Wingdings" pitchFamily="2" charset="2"/>
              <a:buChar char="§"/>
              <a:defRPr/>
            </a:pPr>
            <a:r>
              <a:rPr lang="en-GB" sz="2400" dirty="0" err="1"/>
              <a:t>ifTable</a:t>
            </a:r>
            <a:endParaRPr lang="en-GB" sz="2400" dirty="0"/>
          </a:p>
          <a:p>
            <a:pPr marL="800100" lvl="1" indent="-342900" algn="l">
              <a:spcBef>
                <a:spcPct val="20000"/>
              </a:spcBef>
              <a:buFont typeface="Arial" pitchFamily="34" charset="0"/>
              <a:buChar char="̶"/>
              <a:defRPr/>
            </a:pPr>
            <a:r>
              <a:rPr lang="en-GB" sz="2000" dirty="0" err="1"/>
              <a:t>ifType</a:t>
            </a:r>
            <a:r>
              <a:rPr lang="en-GB" sz="2000" dirty="0"/>
              <a:t> has been redefined to be of </a:t>
            </a:r>
            <a:r>
              <a:rPr lang="en-GB" sz="2000" dirty="0" err="1"/>
              <a:t>IANAifType</a:t>
            </a:r>
            <a:r>
              <a:rPr lang="en-GB" sz="2000" dirty="0"/>
              <a:t>.</a:t>
            </a:r>
          </a:p>
          <a:p>
            <a:pPr marL="800100" lvl="1" indent="-342900" algn="l">
              <a:spcBef>
                <a:spcPct val="20000"/>
              </a:spcBef>
              <a:buFont typeface="Arial" pitchFamily="34" charset="0"/>
              <a:buChar char="̶"/>
              <a:defRPr/>
            </a:pPr>
            <a:r>
              <a:rPr lang="en-GB" sz="2000" dirty="0"/>
              <a:t>Interfaces not restricted to 1 through the value of </a:t>
            </a:r>
            <a:r>
              <a:rPr lang="en-GB" sz="2000" dirty="0" err="1"/>
              <a:t>ifNumber</a:t>
            </a:r>
            <a:r>
              <a:rPr lang="en-GB" sz="2000" dirty="0"/>
              <a:t>.</a:t>
            </a:r>
          </a:p>
          <a:p>
            <a:pPr marL="800100" lvl="1" indent="-342900" algn="l">
              <a:spcBef>
                <a:spcPct val="20000"/>
              </a:spcBef>
              <a:buFont typeface="Arial" pitchFamily="34" charset="0"/>
              <a:buChar char="̶"/>
              <a:defRPr/>
            </a:pPr>
            <a:r>
              <a:rPr lang="en-GB" sz="2000" dirty="0"/>
              <a:t>Adds a new scalar object ‘</a:t>
            </a:r>
            <a:r>
              <a:rPr lang="en-GB" sz="2000" dirty="0" err="1"/>
              <a:t>ifTableLastChange</a:t>
            </a:r>
            <a:r>
              <a:rPr lang="en-GB" sz="2000" dirty="0"/>
              <a:t>’</a:t>
            </a:r>
          </a:p>
          <a:p>
            <a:pPr marL="342900" indent="-342900" algn="l">
              <a:spcBef>
                <a:spcPct val="20000"/>
              </a:spcBef>
              <a:buFont typeface="Wingdings" pitchFamily="2" charset="2"/>
              <a:buChar char="§"/>
              <a:defRPr/>
            </a:pPr>
            <a:r>
              <a:rPr lang="en-GB" sz="2400" dirty="0" err="1" smtClean="0"/>
              <a:t>ifXTable</a:t>
            </a:r>
            <a:endParaRPr lang="en-GB" sz="2400" dirty="0" smtClean="0"/>
          </a:p>
          <a:p>
            <a:pPr marL="800100" lvl="1" indent="-342900" algn="l">
              <a:spcBef>
                <a:spcPct val="20000"/>
              </a:spcBef>
              <a:buFont typeface="Arial" pitchFamily="34" charset="0"/>
              <a:buChar char="–"/>
            </a:pPr>
            <a:r>
              <a:rPr lang="en-GB" sz="2000" dirty="0" smtClean="0"/>
              <a:t>Extension to the </a:t>
            </a:r>
            <a:r>
              <a:rPr lang="en-GB" sz="2000" dirty="0" err="1" smtClean="0"/>
              <a:t>ifTable</a:t>
            </a:r>
            <a:r>
              <a:rPr lang="en-GB" sz="2000" dirty="0" smtClean="0"/>
              <a:t>.</a:t>
            </a:r>
          </a:p>
          <a:p>
            <a:pPr marL="800100" lvl="1" indent="-342900" algn="l">
              <a:spcBef>
                <a:spcPct val="20000"/>
              </a:spcBef>
              <a:buFont typeface="Arial" pitchFamily="34" charset="0"/>
              <a:buChar char="–"/>
            </a:pPr>
            <a:r>
              <a:rPr lang="en-GB" sz="2000" dirty="0" smtClean="0"/>
              <a:t>Additional management information pertaining to a particular interface.</a:t>
            </a:r>
          </a:p>
          <a:p>
            <a:pPr marL="800100" lvl="1" indent="-342900" algn="l">
              <a:spcBef>
                <a:spcPct val="20000"/>
              </a:spcBef>
              <a:buFont typeface="Arial" pitchFamily="34" charset="0"/>
              <a:buChar char="–"/>
            </a:pPr>
            <a:r>
              <a:rPr lang="en-GB" sz="2000" dirty="0" smtClean="0"/>
              <a:t>Separate broadcast and multicast counters.</a:t>
            </a:r>
          </a:p>
          <a:p>
            <a:pPr marL="800100" lvl="1" indent="-342900" algn="l">
              <a:spcBef>
                <a:spcPct val="20000"/>
              </a:spcBef>
              <a:buFont typeface="Arial" pitchFamily="34" charset="0"/>
              <a:buChar char="–"/>
            </a:pPr>
            <a:r>
              <a:rPr lang="en-GB" sz="2000" dirty="0" smtClean="0"/>
              <a:t>High Capacity 64-bit counters.</a:t>
            </a:r>
          </a:p>
          <a:p>
            <a:pPr marL="800100" lvl="2" indent="-342900" algn="l">
              <a:spcBef>
                <a:spcPct val="20000"/>
              </a:spcBef>
              <a:buFont typeface="Arial" pitchFamily="34" charset="0"/>
              <a:buChar char="–"/>
            </a:pPr>
            <a:r>
              <a:rPr lang="en-GB" sz="2000" dirty="0" smtClean="0"/>
              <a:t>Supports interface speeds greater than 2.2 </a:t>
            </a:r>
            <a:r>
              <a:rPr lang="en-GB" sz="2000" dirty="0" err="1" smtClean="0"/>
              <a:t>Gbps</a:t>
            </a:r>
            <a:endParaRPr lang="en-GB" sz="2000" dirty="0" smtClean="0"/>
          </a:p>
          <a:p>
            <a:pPr marL="800100" lvl="1" indent="-342900" algn="l">
              <a:spcBef>
                <a:spcPct val="20000"/>
              </a:spcBef>
              <a:buFont typeface="Arial" pitchFamily="34" charset="0"/>
              <a:buChar char="–"/>
            </a:pPr>
            <a:r>
              <a:rPr lang="en-GB" sz="2000" dirty="0" smtClean="0"/>
              <a:t>Deprecates several objects in the </a:t>
            </a:r>
            <a:r>
              <a:rPr lang="en-GB" sz="2000" dirty="0" err="1" smtClean="0"/>
              <a:t>ifTable</a:t>
            </a:r>
            <a:r>
              <a:rPr lang="en-GB" sz="2000" dirty="0" smtClean="0"/>
              <a:t> (</a:t>
            </a:r>
            <a:r>
              <a:rPr lang="en-GB" sz="2000" dirty="0" err="1" smtClean="0"/>
              <a:t>ifInNUcastPkts</a:t>
            </a:r>
            <a:r>
              <a:rPr lang="en-GB" sz="2000" dirty="0" smtClean="0"/>
              <a:t>, </a:t>
            </a:r>
            <a:r>
              <a:rPr lang="en-GB" sz="2000" dirty="0" err="1" smtClean="0"/>
              <a:t>ifOutNUcastPkts</a:t>
            </a:r>
            <a:r>
              <a:rPr lang="en-GB" sz="2000" dirty="0" smtClean="0"/>
              <a:t>, </a:t>
            </a:r>
            <a:r>
              <a:rPr lang="en-GB" sz="2000" dirty="0" err="1" smtClean="0"/>
              <a:t>ifSpecific</a:t>
            </a:r>
            <a:r>
              <a:rPr lang="en-GB" sz="2000" dirty="0" smtClean="0"/>
              <a:t>, </a:t>
            </a:r>
            <a:r>
              <a:rPr lang="en-GB" sz="2000" dirty="0" err="1" smtClean="0"/>
              <a:t>ifOutQLen</a:t>
            </a:r>
            <a:r>
              <a:rPr lang="en-GB" sz="2000" dirty="0" smtClean="0"/>
              <a:t>)</a:t>
            </a:r>
          </a:p>
          <a:p>
            <a:pPr marL="800100" lvl="1" indent="-342900" algn="l">
              <a:spcBef>
                <a:spcPct val="20000"/>
              </a:spcBef>
              <a:buFont typeface="Wingdings" pitchFamily="2" charset="2"/>
              <a:buChar char="§"/>
              <a:defRPr/>
            </a:pPr>
            <a:endParaRPr lang="en-GB" sz="2400" dirty="0"/>
          </a:p>
        </p:txBody>
      </p:sp>
    </p:spTree>
    <p:extLst>
      <p:ext uri="{BB962C8B-B14F-4D97-AF65-F5344CB8AC3E}">
        <p14:creationId xmlns:p14="http://schemas.microsoft.com/office/powerpoint/2010/main" val="3434264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4B30289-3AD4-45B1-9850-FC13EF21EFB8}" type="datetime1">
              <a:rPr lang="en-US" smtClean="0"/>
              <a:pPr eaLnBrk="1" hangingPunct="1"/>
              <a:t>5/14/2013</a:t>
            </a:fld>
            <a:endParaRPr lang="en-US" smtClean="0"/>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5A7C37DA-C5D2-407E-8A7A-18EFDF0207D6}" type="slidenum">
              <a:rPr lang="en-US" smtClean="0"/>
              <a:pPr eaLnBrk="1" hangingPunct="1"/>
              <a:t>21</a:t>
            </a:fld>
            <a:endParaRPr lang="en-US" smtClean="0"/>
          </a:p>
        </p:txBody>
      </p:sp>
      <p:sp>
        <p:nvSpPr>
          <p:cNvPr id="40964" name="Rectangle 2"/>
          <p:cNvSpPr>
            <a:spLocks noGrp="1" noChangeArrowheads="1"/>
          </p:cNvSpPr>
          <p:nvPr>
            <p:ph type="title"/>
          </p:nvPr>
        </p:nvSpPr>
        <p:spPr>
          <a:xfrm>
            <a:off x="457200" y="0"/>
            <a:ext cx="8229600" cy="1143000"/>
          </a:xfrm>
        </p:spPr>
        <p:txBody>
          <a:bodyPr/>
          <a:lstStyle/>
          <a:p>
            <a:pPr eaLnBrk="1" hangingPunct="1"/>
            <a:r>
              <a:rPr lang="en-US" sz="3200" smtClean="0"/>
              <a:t>ifXTable – 64-bit Counters</a:t>
            </a:r>
          </a:p>
        </p:txBody>
      </p:sp>
      <p:pic>
        <p:nvPicPr>
          <p:cNvPr id="40965"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77875" y="1333500"/>
            <a:ext cx="7256463" cy="4525963"/>
          </a:xfrm>
          <a:noFill/>
        </p:spPr>
      </p:pic>
    </p:spTree>
    <p:extLst>
      <p:ext uri="{BB962C8B-B14F-4D97-AF65-F5344CB8AC3E}">
        <p14:creationId xmlns:p14="http://schemas.microsoft.com/office/powerpoint/2010/main" val="638422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457200" y="0"/>
            <a:ext cx="8229600" cy="1143000"/>
          </a:xfrm>
        </p:spPr>
        <p:txBody>
          <a:bodyPr/>
          <a:lstStyle/>
          <a:p>
            <a:r>
              <a:rPr lang="en-US" sz="3200"/>
              <a:t>SNMPv2 – Get Bulk</a:t>
            </a:r>
          </a:p>
        </p:txBody>
      </p:sp>
      <p:sp>
        <p:nvSpPr>
          <p:cNvPr id="540675" name="Rectangle 3"/>
          <p:cNvSpPr>
            <a:spLocks noChangeArrowheads="1"/>
          </p:cNvSpPr>
          <p:nvPr/>
        </p:nvSpPr>
        <p:spPr bwMode="auto">
          <a:xfrm>
            <a:off x="512763" y="1368425"/>
            <a:ext cx="8393112"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a:t>Bulk retrieval of a table</a:t>
            </a:r>
          </a:p>
          <a:p>
            <a:pPr>
              <a:buFont typeface="Wingdings" panose="05000000000000000000" pitchFamily="2" charset="2"/>
              <a:buChar char="§"/>
            </a:pPr>
            <a:r>
              <a:rPr lang="en-US" sz="2400"/>
              <a:t>The Get Bulk request has a variable binding list and 2 additional values: </a:t>
            </a:r>
          </a:p>
          <a:p>
            <a:pPr lvl="1">
              <a:buFont typeface="Wingdings" panose="05000000000000000000" pitchFamily="2" charset="2"/>
              <a:buChar char="§"/>
            </a:pPr>
            <a:r>
              <a:rPr lang="en-US" sz="2000"/>
              <a:t>a non-repeaters value, and</a:t>
            </a:r>
          </a:p>
          <a:p>
            <a:pPr lvl="1">
              <a:buFont typeface="Wingdings" panose="05000000000000000000" pitchFamily="2" charset="2"/>
              <a:buChar char="§"/>
            </a:pPr>
            <a:r>
              <a:rPr lang="en-US" sz="2000"/>
              <a:t>a max-repetitions value</a:t>
            </a:r>
          </a:p>
          <a:p>
            <a:pPr>
              <a:buFont typeface="Wingdings" panose="05000000000000000000" pitchFamily="2" charset="2"/>
              <a:buChar char="§"/>
            </a:pPr>
            <a:r>
              <a:rPr lang="en-US" sz="2400"/>
              <a:t>A “GetBulkRequest ( non-repeaters=1, max-repetitions=2, varbindlist={sysUpTime, ifInOctets} )” will return:</a:t>
            </a:r>
          </a:p>
          <a:p>
            <a:pPr lvl="1">
              <a:buFont typeface="Wingdings" panose="05000000000000000000" pitchFamily="2" charset="2"/>
              <a:buChar char="§"/>
            </a:pPr>
            <a:r>
              <a:rPr lang="en-US" sz="2000"/>
              <a:t>sysUpTime.0	1233413</a:t>
            </a:r>
          </a:p>
          <a:p>
            <a:pPr lvl="1">
              <a:buFont typeface="Wingdings" panose="05000000000000000000" pitchFamily="2" charset="2"/>
              <a:buChar char="§"/>
            </a:pPr>
            <a:r>
              <a:rPr lang="en-US" sz="2000"/>
              <a:t>ifInOctets.1	345322</a:t>
            </a:r>
          </a:p>
          <a:p>
            <a:pPr lvl="1">
              <a:buFont typeface="Wingdings" panose="05000000000000000000" pitchFamily="2" charset="2"/>
              <a:buChar char="§"/>
            </a:pPr>
            <a:r>
              <a:rPr lang="en-US" sz="2000"/>
              <a:t>ifInOctets.2	9981</a:t>
            </a:r>
          </a:p>
          <a:p>
            <a:pPr>
              <a:buFont typeface="Wingdings" panose="05000000000000000000" pitchFamily="2" charset="2"/>
              <a:buChar char="§"/>
            </a:pPr>
            <a:r>
              <a:rPr lang="en-US" sz="2400"/>
              <a:t>If there is no lexicograhic successor, a value of “endOfMibView” will be returned</a:t>
            </a:r>
          </a:p>
          <a:p>
            <a:pPr>
              <a:buFont typeface="Wingdings" panose="05000000000000000000" pitchFamily="2" charset="2"/>
              <a:buNone/>
            </a:pPr>
            <a:endParaRPr 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457200" y="0"/>
            <a:ext cx="8229600" cy="1143000"/>
          </a:xfrm>
        </p:spPr>
        <p:txBody>
          <a:bodyPr/>
          <a:lstStyle/>
          <a:p>
            <a:r>
              <a:rPr lang="en-US" sz="3200"/>
              <a:t>SNMPv2 Message – Get Bulk</a:t>
            </a:r>
          </a:p>
        </p:txBody>
      </p:sp>
      <p:sp>
        <p:nvSpPr>
          <p:cNvPr id="542723" name="Rectangle 3"/>
          <p:cNvSpPr>
            <a:spLocks noChangeArrowheads="1"/>
          </p:cNvSpPr>
          <p:nvPr/>
        </p:nvSpPr>
        <p:spPr bwMode="auto">
          <a:xfrm>
            <a:off x="963613" y="2154238"/>
            <a:ext cx="6654800" cy="517525"/>
          </a:xfrm>
          <a:prstGeom prst="rect">
            <a:avLst/>
          </a:prstGeom>
          <a:solidFill>
            <a:srgbClr val="FEE8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2724" name="Text Box 4"/>
          <p:cNvSpPr txBox="1">
            <a:spLocks noChangeArrowheads="1"/>
          </p:cNvSpPr>
          <p:nvPr/>
        </p:nvSpPr>
        <p:spPr bwMode="auto">
          <a:xfrm>
            <a:off x="1014413" y="2211388"/>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type</a:t>
            </a:r>
          </a:p>
        </p:txBody>
      </p:sp>
      <p:sp>
        <p:nvSpPr>
          <p:cNvPr id="542725" name="Text Box 5"/>
          <p:cNvSpPr txBox="1">
            <a:spLocks noChangeArrowheads="1"/>
          </p:cNvSpPr>
          <p:nvPr/>
        </p:nvSpPr>
        <p:spPr bwMode="auto">
          <a:xfrm>
            <a:off x="1806575" y="22145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42726" name="Line 6"/>
          <p:cNvSpPr>
            <a:spLocks noChangeShapeType="1"/>
          </p:cNvSpPr>
          <p:nvPr/>
        </p:nvSpPr>
        <p:spPr bwMode="auto">
          <a:xfrm>
            <a:off x="1746250" y="2144713"/>
            <a:ext cx="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727" name="Line 7"/>
          <p:cNvSpPr>
            <a:spLocks noChangeShapeType="1"/>
          </p:cNvSpPr>
          <p:nvPr/>
        </p:nvSpPr>
        <p:spPr bwMode="auto">
          <a:xfrm>
            <a:off x="2355850" y="2154238"/>
            <a:ext cx="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728" name="Line 8"/>
          <p:cNvSpPr>
            <a:spLocks noChangeShapeType="1"/>
          </p:cNvSpPr>
          <p:nvPr/>
        </p:nvSpPr>
        <p:spPr bwMode="auto">
          <a:xfrm>
            <a:off x="2824163" y="2144713"/>
            <a:ext cx="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729" name="Line 9"/>
          <p:cNvSpPr>
            <a:spLocks noChangeShapeType="1"/>
          </p:cNvSpPr>
          <p:nvPr/>
        </p:nvSpPr>
        <p:spPr bwMode="auto">
          <a:xfrm>
            <a:off x="3249613" y="2155825"/>
            <a:ext cx="0" cy="528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730" name="Text Box 10"/>
          <p:cNvSpPr txBox="1">
            <a:spLocks noChangeArrowheads="1"/>
          </p:cNvSpPr>
          <p:nvPr/>
        </p:nvSpPr>
        <p:spPr bwMode="auto">
          <a:xfrm>
            <a:off x="871538" y="3033713"/>
            <a:ext cx="7585075"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u="sng"/>
              <a:t>type</a:t>
            </a:r>
            <a:r>
              <a:rPr lang="en-US"/>
              <a:t>:</a:t>
            </a:r>
          </a:p>
          <a:p>
            <a:r>
              <a:rPr lang="en-US"/>
              <a:t>0xA5 – SNMPv2 Get-Bulk request</a:t>
            </a:r>
          </a:p>
          <a:p>
            <a:endParaRPr lang="en-US" u="sng"/>
          </a:p>
          <a:p>
            <a:r>
              <a:rPr lang="en-US"/>
              <a:t>- n is the non-repeaters value. </a:t>
            </a:r>
          </a:p>
          <a:p>
            <a:pPr>
              <a:buFontTx/>
              <a:buChar char="-"/>
            </a:pPr>
            <a:r>
              <a:rPr lang="en-US"/>
              <a:t> m is the max-repetitions value</a:t>
            </a:r>
          </a:p>
          <a:p>
            <a:pPr>
              <a:buFontTx/>
              <a:buChar char="-"/>
            </a:pPr>
            <a:r>
              <a:rPr lang="en-US"/>
              <a:t> the first ‘n’ variables (in variable bindings) will be retrieved by a single get-next iteration.</a:t>
            </a:r>
          </a:p>
          <a:p>
            <a:pPr>
              <a:buFontTx/>
              <a:buChar char="-"/>
            </a:pPr>
            <a:r>
              <a:rPr lang="en-US"/>
              <a:t> the rest of the variables will go through as many as m get-next iterations.</a:t>
            </a:r>
          </a:p>
          <a:p>
            <a:endParaRPr lang="en-US"/>
          </a:p>
          <a:p>
            <a:endParaRPr lang="en-US"/>
          </a:p>
        </p:txBody>
      </p:sp>
      <p:sp>
        <p:nvSpPr>
          <p:cNvPr id="542731" name="Text Box 11"/>
          <p:cNvSpPr txBox="1">
            <a:spLocks noChangeArrowheads="1"/>
          </p:cNvSpPr>
          <p:nvPr/>
        </p:nvSpPr>
        <p:spPr bwMode="auto">
          <a:xfrm>
            <a:off x="903288" y="1663700"/>
            <a:ext cx="264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SNMPv2 Get-Bulk PDU</a:t>
            </a:r>
            <a:r>
              <a:rPr lang="en-US"/>
              <a:t>:</a:t>
            </a:r>
          </a:p>
        </p:txBody>
      </p:sp>
      <p:sp>
        <p:nvSpPr>
          <p:cNvPr id="542732" name="Text Box 12"/>
          <p:cNvSpPr txBox="1">
            <a:spLocks noChangeArrowheads="1"/>
          </p:cNvSpPr>
          <p:nvPr/>
        </p:nvSpPr>
        <p:spPr bwMode="auto">
          <a:xfrm>
            <a:off x="2881313" y="2220913"/>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sp>
        <p:nvSpPr>
          <p:cNvPr id="542733" name="Text Box 13"/>
          <p:cNvSpPr txBox="1">
            <a:spLocks noChangeArrowheads="1"/>
          </p:cNvSpPr>
          <p:nvPr/>
        </p:nvSpPr>
        <p:spPr bwMode="auto">
          <a:xfrm>
            <a:off x="4244975" y="2220913"/>
            <a:ext cx="193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Variable bindings</a:t>
            </a:r>
          </a:p>
        </p:txBody>
      </p:sp>
      <p:sp>
        <p:nvSpPr>
          <p:cNvPr id="542734" name="Text Box 14"/>
          <p:cNvSpPr txBox="1">
            <a:spLocks noChangeArrowheads="1"/>
          </p:cNvSpPr>
          <p:nvPr/>
        </p:nvSpPr>
        <p:spPr bwMode="auto">
          <a:xfrm>
            <a:off x="2405063" y="2233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a:t>
            </a:r>
          </a:p>
        </p:txBody>
      </p:sp>
      <p:sp>
        <p:nvSpPr>
          <p:cNvPr id="542735" name="Text Box 15"/>
          <p:cNvSpPr txBox="1">
            <a:spLocks noChangeArrowheads="1"/>
          </p:cNvSpPr>
          <p:nvPr/>
        </p:nvSpPr>
        <p:spPr bwMode="auto">
          <a:xfrm>
            <a:off x="1695450" y="22225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reqid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457200" y="0"/>
            <a:ext cx="8229600" cy="1143000"/>
          </a:xfrm>
        </p:spPr>
        <p:txBody>
          <a:bodyPr/>
          <a:lstStyle/>
          <a:p>
            <a:r>
              <a:rPr lang="en-US" sz="3200"/>
              <a:t>SNMPv2 – Trap</a:t>
            </a:r>
          </a:p>
        </p:txBody>
      </p:sp>
      <p:sp>
        <p:nvSpPr>
          <p:cNvPr id="541699" name="Rectangle 3"/>
          <p:cNvSpPr>
            <a:spLocks noChangeArrowheads="1"/>
          </p:cNvSpPr>
          <p:nvPr/>
        </p:nvSpPr>
        <p:spPr bwMode="auto">
          <a:xfrm>
            <a:off x="512763" y="1368425"/>
            <a:ext cx="8393112"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a:t>SNMPv2 Trap PDU is identical to that of a Get, Get-Next, or Set PDU</a:t>
            </a:r>
          </a:p>
          <a:p>
            <a:pPr>
              <a:buFont typeface="Wingdings" panose="05000000000000000000" pitchFamily="2" charset="2"/>
              <a:buChar char="§"/>
            </a:pPr>
            <a:r>
              <a:rPr lang="en-US" sz="2400"/>
              <a:t>The variable bindings specify information about the trap</a:t>
            </a:r>
          </a:p>
          <a:p>
            <a:pPr lvl="1">
              <a:buFont typeface="Wingdings" panose="05000000000000000000" pitchFamily="2" charset="2"/>
              <a:buChar char="§"/>
            </a:pPr>
            <a:r>
              <a:rPr lang="en-US" sz="2000"/>
              <a:t>First variable provides agent’s sysUpTime when the trap was generated</a:t>
            </a:r>
          </a:p>
          <a:p>
            <a:pPr lvl="1">
              <a:buFont typeface="Wingdings" panose="05000000000000000000" pitchFamily="2" charset="2"/>
              <a:buChar char="§"/>
            </a:pPr>
            <a:r>
              <a:rPr lang="en-US" sz="2000"/>
              <a:t>Second variable identifies what type of trap it is</a:t>
            </a:r>
          </a:p>
          <a:p>
            <a:pPr lvl="1">
              <a:buFont typeface="Wingdings" panose="05000000000000000000" pitchFamily="2" charset="2"/>
              <a:buChar char="§"/>
            </a:pPr>
            <a:r>
              <a:rPr lang="en-US" sz="2000"/>
              <a:t>Additional variables based on the trap type</a:t>
            </a:r>
          </a:p>
          <a:p>
            <a:pPr lvl="1">
              <a:buFont typeface="Wingdings" panose="05000000000000000000" pitchFamily="2" charset="2"/>
              <a:buChar char="§"/>
            </a:pPr>
            <a:r>
              <a:rPr lang="en-US" sz="2000"/>
              <a:t>A variable bindings in a linkDown trap will be:</a:t>
            </a:r>
          </a:p>
          <a:p>
            <a:pPr lvl="2">
              <a:buFont typeface="Wingdings" panose="05000000000000000000" pitchFamily="2" charset="2"/>
              <a:buNone/>
            </a:pPr>
            <a:r>
              <a:rPr lang="en-US" sz="1800"/>
              <a:t>	sysUpTime.0		32216671</a:t>
            </a:r>
          </a:p>
          <a:p>
            <a:pPr lvl="2">
              <a:buFont typeface="Wingdings" panose="05000000000000000000" pitchFamily="2" charset="2"/>
              <a:buNone/>
            </a:pPr>
            <a:r>
              <a:rPr lang="en-US" sz="1800"/>
              <a:t>	sysTrapOID.0		snmpTraps.3</a:t>
            </a:r>
          </a:p>
          <a:p>
            <a:pPr lvl="2">
              <a:buFont typeface="Wingdings" panose="05000000000000000000" pitchFamily="2" charset="2"/>
              <a:buNone/>
            </a:pPr>
            <a:r>
              <a:rPr lang="en-US" sz="1800"/>
              <a:t>	ifIndex.4		4</a:t>
            </a:r>
          </a:p>
          <a:p>
            <a:pPr lvl="2">
              <a:buFont typeface="Wingdings" panose="05000000000000000000" pitchFamily="2" charset="2"/>
              <a:buNone/>
            </a:pPr>
            <a:r>
              <a:rPr lang="en-US" sz="1800"/>
              <a:t>	ifAdminStatus.4	up</a:t>
            </a:r>
          </a:p>
          <a:p>
            <a:pPr lvl="2">
              <a:buFont typeface="Wingdings" panose="05000000000000000000" pitchFamily="2" charset="2"/>
              <a:buNone/>
            </a:pPr>
            <a:r>
              <a:rPr lang="en-US" sz="1800"/>
              <a:t>	ifOperStatus.4		down</a:t>
            </a:r>
          </a:p>
          <a:p>
            <a:pPr>
              <a:buFont typeface="Wingdings" panose="05000000000000000000" pitchFamily="2" charset="2"/>
              <a:buNone/>
            </a:pPr>
            <a:endParaRPr lang="en-US" sz="2400"/>
          </a:p>
          <a:p>
            <a:pPr>
              <a:buFont typeface="Wingdings" panose="05000000000000000000" pitchFamily="2" charset="2"/>
              <a:buNone/>
            </a:pPr>
            <a:endParaRPr 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457200" y="0"/>
            <a:ext cx="8229600" cy="1143000"/>
          </a:xfrm>
        </p:spPr>
        <p:txBody>
          <a:bodyPr/>
          <a:lstStyle/>
          <a:p>
            <a:r>
              <a:rPr lang="en-US" sz="3200"/>
              <a:t>SNMPv2 Message - Trap</a:t>
            </a:r>
          </a:p>
        </p:txBody>
      </p:sp>
      <p:sp>
        <p:nvSpPr>
          <p:cNvPr id="543747" name="Rectangle 3"/>
          <p:cNvSpPr>
            <a:spLocks noChangeArrowheads="1"/>
          </p:cNvSpPr>
          <p:nvPr/>
        </p:nvSpPr>
        <p:spPr bwMode="auto">
          <a:xfrm>
            <a:off x="963613" y="2154238"/>
            <a:ext cx="6654800" cy="517525"/>
          </a:xfrm>
          <a:prstGeom prst="rect">
            <a:avLst/>
          </a:prstGeom>
          <a:solidFill>
            <a:srgbClr val="FEE8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3748" name="Text Box 4"/>
          <p:cNvSpPr txBox="1">
            <a:spLocks noChangeArrowheads="1"/>
          </p:cNvSpPr>
          <p:nvPr/>
        </p:nvSpPr>
        <p:spPr bwMode="auto">
          <a:xfrm>
            <a:off x="1014413" y="2211388"/>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type</a:t>
            </a:r>
          </a:p>
        </p:txBody>
      </p:sp>
      <p:sp>
        <p:nvSpPr>
          <p:cNvPr id="543749" name="Text Box 5"/>
          <p:cNvSpPr txBox="1">
            <a:spLocks noChangeArrowheads="1"/>
          </p:cNvSpPr>
          <p:nvPr/>
        </p:nvSpPr>
        <p:spPr bwMode="auto">
          <a:xfrm>
            <a:off x="1806575" y="22145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43750" name="Line 6"/>
          <p:cNvSpPr>
            <a:spLocks noChangeShapeType="1"/>
          </p:cNvSpPr>
          <p:nvPr/>
        </p:nvSpPr>
        <p:spPr bwMode="auto">
          <a:xfrm>
            <a:off x="1746250" y="2144713"/>
            <a:ext cx="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3751" name="Line 7"/>
          <p:cNvSpPr>
            <a:spLocks noChangeShapeType="1"/>
          </p:cNvSpPr>
          <p:nvPr/>
        </p:nvSpPr>
        <p:spPr bwMode="auto">
          <a:xfrm>
            <a:off x="2355850" y="2154238"/>
            <a:ext cx="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3752" name="Line 8"/>
          <p:cNvSpPr>
            <a:spLocks noChangeShapeType="1"/>
          </p:cNvSpPr>
          <p:nvPr/>
        </p:nvSpPr>
        <p:spPr bwMode="auto">
          <a:xfrm>
            <a:off x="2824163" y="2144713"/>
            <a:ext cx="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3753" name="Line 9"/>
          <p:cNvSpPr>
            <a:spLocks noChangeShapeType="1"/>
          </p:cNvSpPr>
          <p:nvPr/>
        </p:nvSpPr>
        <p:spPr bwMode="auto">
          <a:xfrm>
            <a:off x="3249613" y="2155825"/>
            <a:ext cx="0" cy="528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3754" name="Text Box 10"/>
          <p:cNvSpPr txBox="1">
            <a:spLocks noChangeArrowheads="1"/>
          </p:cNvSpPr>
          <p:nvPr/>
        </p:nvSpPr>
        <p:spPr bwMode="auto">
          <a:xfrm>
            <a:off x="933450" y="2921000"/>
            <a:ext cx="71056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u="sng"/>
              <a:t>type</a:t>
            </a:r>
            <a:r>
              <a:rPr lang="en-US"/>
              <a:t>:</a:t>
            </a:r>
          </a:p>
          <a:p>
            <a:r>
              <a:rPr lang="en-US"/>
              <a:t>0xA7 – SNMPv2 Trap</a:t>
            </a:r>
          </a:p>
          <a:p>
            <a:endParaRPr lang="en-US" u="sng"/>
          </a:p>
          <a:p>
            <a:r>
              <a:rPr lang="en-US"/>
              <a:t>- Identical to that of a Get, Get-Next, and Set PDU</a:t>
            </a:r>
          </a:p>
          <a:p>
            <a:pPr>
              <a:buFontTx/>
              <a:buChar char="-"/>
            </a:pPr>
            <a:r>
              <a:rPr lang="en-US"/>
              <a:t> Generic traps defined in SNMPv1 has object identifiers in SNMPv2</a:t>
            </a:r>
          </a:p>
          <a:p>
            <a:endParaRPr lang="en-US"/>
          </a:p>
        </p:txBody>
      </p:sp>
      <p:sp>
        <p:nvSpPr>
          <p:cNvPr id="543755" name="Text Box 11"/>
          <p:cNvSpPr txBox="1">
            <a:spLocks noChangeArrowheads="1"/>
          </p:cNvSpPr>
          <p:nvPr/>
        </p:nvSpPr>
        <p:spPr bwMode="auto">
          <a:xfrm>
            <a:off x="903288" y="1663700"/>
            <a:ext cx="222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SNMPv2 Trap PDU</a:t>
            </a:r>
            <a:r>
              <a:rPr lang="en-US"/>
              <a:t>:</a:t>
            </a:r>
          </a:p>
        </p:txBody>
      </p:sp>
      <p:sp>
        <p:nvSpPr>
          <p:cNvPr id="543756" name="Text Box 12"/>
          <p:cNvSpPr txBox="1">
            <a:spLocks noChangeArrowheads="1"/>
          </p:cNvSpPr>
          <p:nvPr/>
        </p:nvSpPr>
        <p:spPr bwMode="auto">
          <a:xfrm>
            <a:off x="2881313" y="2220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543757" name="Text Box 13"/>
          <p:cNvSpPr txBox="1">
            <a:spLocks noChangeArrowheads="1"/>
          </p:cNvSpPr>
          <p:nvPr/>
        </p:nvSpPr>
        <p:spPr bwMode="auto">
          <a:xfrm>
            <a:off x="4244975" y="2220913"/>
            <a:ext cx="193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Variable bindings</a:t>
            </a:r>
          </a:p>
        </p:txBody>
      </p:sp>
      <p:sp>
        <p:nvSpPr>
          <p:cNvPr id="543758" name="Text Box 14"/>
          <p:cNvSpPr txBox="1">
            <a:spLocks noChangeArrowheads="1"/>
          </p:cNvSpPr>
          <p:nvPr/>
        </p:nvSpPr>
        <p:spPr bwMode="auto">
          <a:xfrm>
            <a:off x="2405063" y="2233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543759" name="Text Box 15"/>
          <p:cNvSpPr txBox="1">
            <a:spLocks noChangeArrowheads="1"/>
          </p:cNvSpPr>
          <p:nvPr/>
        </p:nvSpPr>
        <p:spPr bwMode="auto">
          <a:xfrm>
            <a:off x="1695450" y="22225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reqid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457200" y="0"/>
            <a:ext cx="8229600" cy="1143000"/>
          </a:xfrm>
        </p:spPr>
        <p:txBody>
          <a:bodyPr/>
          <a:lstStyle/>
          <a:p>
            <a:r>
              <a:rPr lang="en-US" sz="3200"/>
              <a:t>SNMPv2 Message - Inform</a:t>
            </a:r>
          </a:p>
        </p:txBody>
      </p:sp>
      <p:sp>
        <p:nvSpPr>
          <p:cNvPr id="544771" name="Rectangle 3"/>
          <p:cNvSpPr>
            <a:spLocks noChangeArrowheads="1"/>
          </p:cNvSpPr>
          <p:nvPr/>
        </p:nvSpPr>
        <p:spPr bwMode="auto">
          <a:xfrm>
            <a:off x="963613" y="2154238"/>
            <a:ext cx="6654800" cy="517525"/>
          </a:xfrm>
          <a:prstGeom prst="rect">
            <a:avLst/>
          </a:prstGeom>
          <a:solidFill>
            <a:srgbClr val="FEE8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4772" name="Text Box 4"/>
          <p:cNvSpPr txBox="1">
            <a:spLocks noChangeArrowheads="1"/>
          </p:cNvSpPr>
          <p:nvPr/>
        </p:nvSpPr>
        <p:spPr bwMode="auto">
          <a:xfrm>
            <a:off x="1014413" y="2211388"/>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type</a:t>
            </a:r>
          </a:p>
        </p:txBody>
      </p:sp>
      <p:sp>
        <p:nvSpPr>
          <p:cNvPr id="544773" name="Text Box 5"/>
          <p:cNvSpPr txBox="1">
            <a:spLocks noChangeArrowheads="1"/>
          </p:cNvSpPr>
          <p:nvPr/>
        </p:nvSpPr>
        <p:spPr bwMode="auto">
          <a:xfrm>
            <a:off x="1806575" y="22145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44774" name="Line 6"/>
          <p:cNvSpPr>
            <a:spLocks noChangeShapeType="1"/>
          </p:cNvSpPr>
          <p:nvPr/>
        </p:nvSpPr>
        <p:spPr bwMode="auto">
          <a:xfrm>
            <a:off x="1746250" y="2144713"/>
            <a:ext cx="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4775" name="Line 7"/>
          <p:cNvSpPr>
            <a:spLocks noChangeShapeType="1"/>
          </p:cNvSpPr>
          <p:nvPr/>
        </p:nvSpPr>
        <p:spPr bwMode="auto">
          <a:xfrm>
            <a:off x="2355850" y="2154238"/>
            <a:ext cx="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4776" name="Line 8"/>
          <p:cNvSpPr>
            <a:spLocks noChangeShapeType="1"/>
          </p:cNvSpPr>
          <p:nvPr/>
        </p:nvSpPr>
        <p:spPr bwMode="auto">
          <a:xfrm>
            <a:off x="2824163" y="2144713"/>
            <a:ext cx="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4777" name="Line 9"/>
          <p:cNvSpPr>
            <a:spLocks noChangeShapeType="1"/>
          </p:cNvSpPr>
          <p:nvPr/>
        </p:nvSpPr>
        <p:spPr bwMode="auto">
          <a:xfrm>
            <a:off x="3249613" y="2155825"/>
            <a:ext cx="0" cy="528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4778" name="Text Box 10"/>
          <p:cNvSpPr txBox="1">
            <a:spLocks noChangeArrowheads="1"/>
          </p:cNvSpPr>
          <p:nvPr/>
        </p:nvSpPr>
        <p:spPr bwMode="auto">
          <a:xfrm>
            <a:off x="871538" y="3033713"/>
            <a:ext cx="75850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u="sng"/>
              <a:t>type</a:t>
            </a:r>
            <a:r>
              <a:rPr lang="en-US"/>
              <a:t>:</a:t>
            </a:r>
          </a:p>
          <a:p>
            <a:r>
              <a:rPr lang="en-US"/>
              <a:t>0xA6 – SNMPv2 Inform request</a:t>
            </a:r>
          </a:p>
          <a:p>
            <a:endParaRPr lang="en-US" u="sng"/>
          </a:p>
          <a:p>
            <a:r>
              <a:rPr lang="en-US"/>
              <a:t>- Identical to that of a Trap PDU</a:t>
            </a:r>
          </a:p>
          <a:p>
            <a:pPr>
              <a:buFontTx/>
              <a:buChar char="-"/>
            </a:pPr>
            <a:r>
              <a:rPr lang="en-US"/>
              <a:t> Inform response PDU has the same request identifier and variable bindings </a:t>
            </a:r>
          </a:p>
          <a:p>
            <a:endParaRPr lang="en-US"/>
          </a:p>
          <a:p>
            <a:endParaRPr lang="en-US"/>
          </a:p>
        </p:txBody>
      </p:sp>
      <p:sp>
        <p:nvSpPr>
          <p:cNvPr id="544779" name="Text Box 11"/>
          <p:cNvSpPr txBox="1">
            <a:spLocks noChangeArrowheads="1"/>
          </p:cNvSpPr>
          <p:nvPr/>
        </p:nvSpPr>
        <p:spPr bwMode="auto">
          <a:xfrm>
            <a:off x="903288" y="1663700"/>
            <a:ext cx="2406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SNMPv2 Inform PDU</a:t>
            </a:r>
            <a:r>
              <a:rPr lang="en-US"/>
              <a:t>:</a:t>
            </a:r>
          </a:p>
        </p:txBody>
      </p:sp>
      <p:sp>
        <p:nvSpPr>
          <p:cNvPr id="544780" name="Text Box 12"/>
          <p:cNvSpPr txBox="1">
            <a:spLocks noChangeArrowheads="1"/>
          </p:cNvSpPr>
          <p:nvPr/>
        </p:nvSpPr>
        <p:spPr bwMode="auto">
          <a:xfrm>
            <a:off x="2881313" y="2220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544781" name="Text Box 13"/>
          <p:cNvSpPr txBox="1">
            <a:spLocks noChangeArrowheads="1"/>
          </p:cNvSpPr>
          <p:nvPr/>
        </p:nvSpPr>
        <p:spPr bwMode="auto">
          <a:xfrm>
            <a:off x="4244975" y="2220913"/>
            <a:ext cx="193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Variable bindings</a:t>
            </a:r>
          </a:p>
        </p:txBody>
      </p:sp>
      <p:sp>
        <p:nvSpPr>
          <p:cNvPr id="544782" name="Text Box 14"/>
          <p:cNvSpPr txBox="1">
            <a:spLocks noChangeArrowheads="1"/>
          </p:cNvSpPr>
          <p:nvPr/>
        </p:nvSpPr>
        <p:spPr bwMode="auto">
          <a:xfrm>
            <a:off x="2405063" y="2233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544783" name="Text Box 15"/>
          <p:cNvSpPr txBox="1">
            <a:spLocks noChangeArrowheads="1"/>
          </p:cNvSpPr>
          <p:nvPr/>
        </p:nvSpPr>
        <p:spPr bwMode="auto">
          <a:xfrm>
            <a:off x="1695450" y="22225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reqid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457200" y="131763"/>
            <a:ext cx="8229600" cy="1143000"/>
          </a:xfrm>
        </p:spPr>
        <p:txBody>
          <a:bodyPr/>
          <a:lstStyle/>
          <a:p>
            <a:r>
              <a:rPr lang="en-US" sz="3200"/>
              <a:t>SMIv2 Managed Object Definition</a:t>
            </a:r>
          </a:p>
        </p:txBody>
      </p:sp>
      <p:sp>
        <p:nvSpPr>
          <p:cNvPr id="514051" name="Rectangle 3"/>
          <p:cNvSpPr>
            <a:spLocks noChangeArrowheads="1"/>
          </p:cNvSpPr>
          <p:nvPr/>
        </p:nvSpPr>
        <p:spPr bwMode="auto">
          <a:xfrm>
            <a:off x="512763" y="1201738"/>
            <a:ext cx="8150225"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fontAlgn="base">
              <a:spcBef>
                <a:spcPct val="20000"/>
              </a:spcBef>
              <a:spcAft>
                <a:spcPct val="0"/>
              </a:spcAft>
              <a:buChar char="»"/>
              <a:defRPr sz="2000">
                <a:solidFill>
                  <a:schemeClr val="tx1"/>
                </a:solidFill>
                <a:latin typeface="Arial" panose="020B0604020202020204" pitchFamily="34" charset="0"/>
              </a:defRPr>
            </a:lvl6pPr>
            <a:lvl7pPr marL="3124200" indent="-381000" fontAlgn="base">
              <a:spcBef>
                <a:spcPct val="20000"/>
              </a:spcBef>
              <a:spcAft>
                <a:spcPct val="0"/>
              </a:spcAft>
              <a:buChar char="»"/>
              <a:defRPr sz="2000">
                <a:solidFill>
                  <a:schemeClr val="tx1"/>
                </a:solidFill>
                <a:latin typeface="Arial" panose="020B0604020202020204" pitchFamily="34" charset="0"/>
              </a:defRPr>
            </a:lvl7pPr>
            <a:lvl8pPr marL="3581400" indent="-381000" fontAlgn="base">
              <a:spcBef>
                <a:spcPct val="20000"/>
              </a:spcBef>
              <a:spcAft>
                <a:spcPct val="0"/>
              </a:spcAft>
              <a:buChar char="»"/>
              <a:defRPr sz="2000">
                <a:solidFill>
                  <a:schemeClr val="tx1"/>
                </a:solidFill>
                <a:latin typeface="Arial" panose="020B0604020202020204" pitchFamily="34" charset="0"/>
              </a:defRPr>
            </a:lvl8pPr>
            <a:lvl9pPr marL="4038600" indent="-3810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1800"/>
              <a:t>A textual name along with its OBJECT IDENTIFIER. </a:t>
            </a:r>
          </a:p>
          <a:p>
            <a:pPr>
              <a:buFont typeface="Wingdings" panose="05000000000000000000" pitchFamily="2" charset="2"/>
              <a:buChar char="§"/>
            </a:pPr>
            <a:r>
              <a:rPr lang="en-US" sz="1800"/>
              <a:t>SYNTAX clause</a:t>
            </a:r>
          </a:p>
          <a:p>
            <a:pPr lvl="1"/>
            <a:r>
              <a:rPr lang="en-US" sz="1600"/>
              <a:t>Adds </a:t>
            </a:r>
            <a:r>
              <a:rPr lang="en-US" sz="1600" u="sng"/>
              <a:t>BITS</a:t>
            </a:r>
            <a:r>
              <a:rPr lang="en-US" sz="1600"/>
              <a:t> construct: represents enumeration of named bits. </a:t>
            </a:r>
          </a:p>
          <a:p>
            <a:pPr>
              <a:buFont typeface="Wingdings" panose="05000000000000000000" pitchFamily="2" charset="2"/>
              <a:buChar char="§"/>
            </a:pPr>
            <a:r>
              <a:rPr lang="en-US" sz="1800"/>
              <a:t>DESCRIPTION clause</a:t>
            </a:r>
            <a:endParaRPr lang="en-US" sz="1800" u="sng"/>
          </a:p>
          <a:p>
            <a:pPr>
              <a:buFont typeface="Wingdings" panose="05000000000000000000" pitchFamily="2" charset="2"/>
              <a:buChar char="§"/>
            </a:pPr>
            <a:r>
              <a:rPr lang="en-US" sz="1800" u="sng"/>
              <a:t>MAX-ACCESS</a:t>
            </a:r>
            <a:r>
              <a:rPr lang="en-US" sz="1800" b="1"/>
              <a:t> </a:t>
            </a:r>
            <a:r>
              <a:rPr lang="en-US" sz="1800"/>
              <a:t>replacing</a:t>
            </a:r>
            <a:r>
              <a:rPr lang="en-US" sz="1800" b="1"/>
              <a:t> </a:t>
            </a:r>
            <a:r>
              <a:rPr lang="en-US" sz="1800"/>
              <a:t>ACCESS clause</a:t>
            </a:r>
          </a:p>
          <a:p>
            <a:pPr lvl="1"/>
            <a:r>
              <a:rPr lang="en-US" sz="1600"/>
              <a:t>One of read-only, read-write, </a:t>
            </a:r>
            <a:r>
              <a:rPr lang="en-US" sz="1600" u="sng"/>
              <a:t>read-create</a:t>
            </a:r>
            <a:r>
              <a:rPr lang="en-US" sz="1600"/>
              <a:t>, write-only, not-accessible or </a:t>
            </a:r>
            <a:r>
              <a:rPr lang="en-US" sz="1600" u="sng"/>
              <a:t>accessible-for-notify</a:t>
            </a:r>
            <a:r>
              <a:rPr lang="en-US" sz="1600"/>
              <a:t>. </a:t>
            </a:r>
          </a:p>
          <a:p>
            <a:pPr>
              <a:buFont typeface="Wingdings" panose="05000000000000000000" pitchFamily="2" charset="2"/>
              <a:buChar char="§"/>
            </a:pPr>
            <a:r>
              <a:rPr lang="en-US" sz="1800" u="sng"/>
              <a:t>STATUS</a:t>
            </a:r>
            <a:r>
              <a:rPr lang="en-US" sz="1800"/>
              <a:t> clause </a:t>
            </a:r>
          </a:p>
          <a:p>
            <a:pPr lvl="1"/>
            <a:r>
              <a:rPr lang="en-US" sz="1600"/>
              <a:t>One of </a:t>
            </a:r>
            <a:r>
              <a:rPr lang="en-US" sz="1600" u="sng"/>
              <a:t>current</a:t>
            </a:r>
            <a:r>
              <a:rPr lang="en-US" sz="1600"/>
              <a:t>, obsolete or </a:t>
            </a:r>
            <a:r>
              <a:rPr lang="en-US" sz="1600" u="sng"/>
              <a:t>deprecated</a:t>
            </a:r>
            <a:endParaRPr lang="en-US" sz="1600"/>
          </a:p>
          <a:p>
            <a:pPr>
              <a:buFont typeface="Wingdings" panose="05000000000000000000" pitchFamily="2" charset="2"/>
              <a:buChar char="§"/>
            </a:pPr>
            <a:r>
              <a:rPr lang="en-US" sz="1800" u="sng"/>
              <a:t>NOTIFICATION-TYPE</a:t>
            </a:r>
            <a:r>
              <a:rPr lang="en-US" sz="1800"/>
              <a:t> Macro for defining SNMPv2 Traps.</a:t>
            </a:r>
          </a:p>
          <a:p>
            <a:pPr>
              <a:buFont typeface="Wingdings" panose="05000000000000000000" pitchFamily="2" charset="2"/>
              <a:buChar char="§"/>
            </a:pPr>
            <a:r>
              <a:rPr lang="en-US" sz="1800" u="sng"/>
              <a:t>AUGMENTS</a:t>
            </a:r>
            <a:r>
              <a:rPr lang="en-US" sz="1800"/>
              <a:t> clause</a:t>
            </a:r>
          </a:p>
          <a:p>
            <a:pPr lvl="1"/>
            <a:r>
              <a:rPr lang="en-US" sz="1600"/>
              <a:t>used to add additional columns to an existing table.</a:t>
            </a:r>
          </a:p>
          <a:p>
            <a:pPr>
              <a:buFont typeface="Wingdings" panose="05000000000000000000" pitchFamily="2" charset="2"/>
              <a:buChar char="§"/>
            </a:pPr>
            <a:r>
              <a:rPr lang="en-US" sz="1800" u="sng"/>
              <a:t>UNITS</a:t>
            </a:r>
            <a:r>
              <a:rPr lang="en-US" sz="1800"/>
              <a:t> clause: optional clause</a:t>
            </a:r>
          </a:p>
          <a:p>
            <a:pPr lvl="1"/>
            <a:r>
              <a:rPr lang="en-US" sz="1600"/>
              <a:t>contains the textual definition of the units associated with an object.</a:t>
            </a:r>
          </a:p>
          <a:p>
            <a:pPr>
              <a:buFont typeface="Wingdings" panose="05000000000000000000" pitchFamily="2" charset="2"/>
              <a:buChar char="§"/>
            </a:pPr>
            <a:r>
              <a:rPr lang="en-US" sz="1800" u="sng"/>
              <a:t>REFERENCE</a:t>
            </a:r>
            <a:r>
              <a:rPr lang="en-US" sz="1800"/>
              <a:t> optional clause</a:t>
            </a:r>
          </a:p>
          <a:p>
            <a:pPr lvl="1"/>
            <a:r>
              <a:rPr lang="en-US" sz="1600"/>
              <a:t>contains textual cross reference to an external MIB object.</a:t>
            </a:r>
          </a:p>
          <a:p>
            <a:pPr>
              <a:buFont typeface="Wingdings" panose="05000000000000000000" pitchFamily="2" charset="2"/>
              <a:buChar char="§"/>
            </a:pPr>
            <a:r>
              <a:rPr lang="en-US" sz="1800" u="sng"/>
              <a:t>DEFVAL</a:t>
            </a:r>
            <a:r>
              <a:rPr lang="en-US" sz="1800"/>
              <a:t> optional clause provides a default value for the MIB object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457200" y="0"/>
            <a:ext cx="8229600" cy="1143000"/>
          </a:xfrm>
        </p:spPr>
        <p:txBody>
          <a:bodyPr/>
          <a:lstStyle/>
          <a:p>
            <a:r>
              <a:rPr lang="en-US" sz="3200"/>
              <a:t>SMIv2 – BITS Construct</a:t>
            </a:r>
          </a:p>
        </p:txBody>
      </p:sp>
      <p:sp>
        <p:nvSpPr>
          <p:cNvPr id="517123" name="Rectangle 3"/>
          <p:cNvSpPr>
            <a:spLocks noChangeArrowheads="1"/>
          </p:cNvSpPr>
          <p:nvPr/>
        </p:nvSpPr>
        <p:spPr bwMode="auto">
          <a:xfrm>
            <a:off x="512763" y="1266825"/>
            <a:ext cx="8393112"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sz="2000" b="1">
                <a:solidFill>
                  <a:srgbClr val="000000"/>
                </a:solidFill>
                <a:latin typeface="Courier New" panose="02070309020205020404" pitchFamily="49" charset="0"/>
              </a:rPr>
              <a:t>pmSchedWeekDay</a:t>
            </a:r>
            <a:r>
              <a:rPr lang="en-US" sz="2000">
                <a:solidFill>
                  <a:srgbClr val="000000"/>
                </a:solidFill>
                <a:latin typeface="Courier New" panose="02070309020205020404" pitchFamily="49" charset="0"/>
              </a:rPr>
              <a:t> OBJECT-TYPE </a:t>
            </a:r>
          </a:p>
          <a:p>
            <a:pPr>
              <a:buFont typeface="Wingdings" panose="05000000000000000000" pitchFamily="2" charset="2"/>
              <a:buNone/>
            </a:pPr>
            <a:r>
              <a:rPr lang="en-US" sz="2000">
                <a:solidFill>
                  <a:srgbClr val="000000"/>
                </a:solidFill>
                <a:latin typeface="Courier New" panose="02070309020205020404" pitchFamily="49" charset="0"/>
              </a:rPr>
              <a:t>SYNTAX BITS </a:t>
            </a:r>
            <a:r>
              <a:rPr lang="en-US" sz="2000" b="1">
                <a:solidFill>
                  <a:srgbClr val="000000"/>
                </a:solidFill>
                <a:latin typeface="Courier New" panose="02070309020205020404" pitchFamily="49" charset="0"/>
              </a:rPr>
              <a:t>{ sunday(0), monday(1), tuesday(2), wednesday(3), thursday(4), friday(5), saturday(6) }</a:t>
            </a:r>
          </a:p>
          <a:p>
            <a:pPr>
              <a:buFont typeface="Wingdings" panose="05000000000000000000" pitchFamily="2" charset="2"/>
              <a:buNone/>
            </a:pPr>
            <a:r>
              <a:rPr lang="en-US" sz="2000">
                <a:solidFill>
                  <a:srgbClr val="000000"/>
                </a:solidFill>
                <a:latin typeface="Courier New" panose="02070309020205020404" pitchFamily="49" charset="0"/>
              </a:rPr>
              <a:t>MAX-ACCESS </a:t>
            </a:r>
            <a:r>
              <a:rPr lang="en-US" sz="2000" b="1">
                <a:solidFill>
                  <a:srgbClr val="000000"/>
                </a:solidFill>
                <a:latin typeface="Courier New" panose="02070309020205020404" pitchFamily="49" charset="0"/>
              </a:rPr>
              <a:t>read-create</a:t>
            </a:r>
            <a:r>
              <a:rPr lang="en-US" sz="2000">
                <a:solidFill>
                  <a:srgbClr val="000000"/>
                </a:solidFill>
                <a:latin typeface="Courier New" panose="02070309020205020404" pitchFamily="49" charset="0"/>
              </a:rPr>
              <a:t> </a:t>
            </a:r>
          </a:p>
          <a:p>
            <a:pPr>
              <a:buFont typeface="Wingdings" panose="05000000000000000000" pitchFamily="2" charset="2"/>
              <a:buNone/>
            </a:pPr>
            <a:r>
              <a:rPr lang="en-US" sz="2000">
                <a:solidFill>
                  <a:srgbClr val="000000"/>
                </a:solidFill>
                <a:latin typeface="Courier New" panose="02070309020205020404" pitchFamily="49" charset="0"/>
              </a:rPr>
              <a:t>STATUS </a:t>
            </a:r>
            <a:r>
              <a:rPr lang="en-US" sz="2000" b="1">
                <a:solidFill>
                  <a:srgbClr val="000000"/>
                </a:solidFill>
                <a:latin typeface="Courier New" panose="02070309020205020404" pitchFamily="49" charset="0"/>
              </a:rPr>
              <a:t>current</a:t>
            </a:r>
            <a:r>
              <a:rPr lang="en-US" sz="2000">
                <a:solidFill>
                  <a:srgbClr val="000000"/>
                </a:solidFill>
                <a:latin typeface="Courier New" panose="02070309020205020404" pitchFamily="49" charset="0"/>
              </a:rPr>
              <a:t> </a:t>
            </a:r>
          </a:p>
          <a:p>
            <a:pPr>
              <a:buFont typeface="Wingdings" panose="05000000000000000000" pitchFamily="2" charset="2"/>
              <a:buNone/>
            </a:pPr>
            <a:r>
              <a:rPr lang="en-US" sz="2000">
                <a:solidFill>
                  <a:srgbClr val="000000"/>
                </a:solidFill>
                <a:latin typeface="Courier New" panose="02070309020205020404" pitchFamily="49" charset="0"/>
              </a:rPr>
              <a:t>DESCRIPTION </a:t>
            </a:r>
          </a:p>
          <a:p>
            <a:pPr>
              <a:buFont typeface="Wingdings" panose="05000000000000000000" pitchFamily="2" charset="2"/>
              <a:buNone/>
            </a:pPr>
            <a:r>
              <a:rPr lang="en-US" sz="2000">
                <a:solidFill>
                  <a:srgbClr val="000000"/>
                </a:solidFill>
                <a:latin typeface="Courier New" panose="02070309020205020404" pitchFamily="49" charset="0"/>
              </a:rPr>
              <a:t>	"Within the overall time period specified in the pmSchedTimePeriod object, the value of this object specifies the specific days of the week within that time period when the schedule is active. Setting all bits will cause the schedule to act independently of the day of the week." </a:t>
            </a:r>
          </a:p>
          <a:p>
            <a:pPr>
              <a:buFont typeface="Wingdings" panose="05000000000000000000" pitchFamily="2" charset="2"/>
              <a:buNone/>
            </a:pPr>
            <a:r>
              <a:rPr lang="en-US" sz="2000" b="1">
                <a:solidFill>
                  <a:srgbClr val="000000"/>
                </a:solidFill>
                <a:latin typeface="Courier New" panose="02070309020205020404" pitchFamily="49" charset="0"/>
              </a:rPr>
              <a:t>DEFVAL</a:t>
            </a:r>
            <a:r>
              <a:rPr lang="en-US" sz="2000">
                <a:solidFill>
                  <a:srgbClr val="000000"/>
                </a:solidFill>
                <a:latin typeface="Courier New" panose="02070309020205020404" pitchFamily="49" charset="0"/>
              </a:rPr>
              <a:t> { { sunday, monday, tuesday, wednesday, thursday, friday, saturday } } </a:t>
            </a:r>
          </a:p>
          <a:p>
            <a:pPr>
              <a:buFont typeface="Wingdings" panose="05000000000000000000" pitchFamily="2" charset="2"/>
              <a:buNone/>
            </a:pPr>
            <a:r>
              <a:rPr lang="en-US" sz="2000" b="1">
                <a:solidFill>
                  <a:srgbClr val="000000"/>
                </a:solidFill>
                <a:latin typeface="Courier New" panose="02070309020205020404" pitchFamily="49" charset="0"/>
              </a:rPr>
              <a:t>::= { pmSchedEntry 7 }</a:t>
            </a:r>
            <a:endParaRPr lang="en-US"/>
          </a:p>
          <a:p>
            <a:pPr>
              <a:buFont typeface="Wingdings" panose="05000000000000000000" pitchFamily="2" charset="2"/>
              <a:buNone/>
            </a:pPr>
            <a:endParaRPr lang="en-GB"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37134</TotalTime>
  <Words>1223</Words>
  <Application>Microsoft Office PowerPoint</Application>
  <PresentationFormat>On-screen Show (4:3)</PresentationFormat>
  <Paragraphs>237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Courier New</vt:lpstr>
      <vt:lpstr>Wingdings</vt:lpstr>
      <vt:lpstr>Default Design</vt:lpstr>
      <vt:lpstr>Lecture 2  Recap</vt:lpstr>
      <vt:lpstr>SNMPv2 - Operations</vt:lpstr>
      <vt:lpstr>SNMPv2 – Get Bulk</vt:lpstr>
      <vt:lpstr>SNMPv2 Message – Get Bulk</vt:lpstr>
      <vt:lpstr>SNMPv2 – Trap</vt:lpstr>
      <vt:lpstr>SNMPv2 Message - Trap</vt:lpstr>
      <vt:lpstr>SNMPv2 Message - Inform</vt:lpstr>
      <vt:lpstr>SMIv2 Managed Object Definition</vt:lpstr>
      <vt:lpstr>SMIv2 – BITS Construct</vt:lpstr>
      <vt:lpstr>SMIv2 Module Identity</vt:lpstr>
      <vt:lpstr>SMIv2 – Notification Type</vt:lpstr>
      <vt:lpstr>SMIv2 – Augments Clause</vt:lpstr>
      <vt:lpstr>SMIv2 Abstract Data Types</vt:lpstr>
      <vt:lpstr>SMIv2 –  Textual Conventions (contd.)</vt:lpstr>
      <vt:lpstr>SMIv2 –  Textual Conventions</vt:lpstr>
      <vt:lpstr>MIB-II Groups’ Newer Versions</vt:lpstr>
      <vt:lpstr>System Group Changes</vt:lpstr>
      <vt:lpstr>SNMP Group Changes</vt:lpstr>
      <vt:lpstr>IF-MIB</vt:lpstr>
      <vt:lpstr>IF-MIB</vt:lpstr>
      <vt:lpstr>ifXTable – 64-bit Counters</vt:lpstr>
    </vt:vector>
  </TitlesOfParts>
  <Company>Etrade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Management</dc:title>
  <dc:creator>Govindan Ravindran</dc:creator>
  <cp:lastModifiedBy>Rohan Ravindran</cp:lastModifiedBy>
  <cp:revision>439</cp:revision>
  <dcterms:created xsi:type="dcterms:W3CDTF">2005-03-11T05:10:15Z</dcterms:created>
  <dcterms:modified xsi:type="dcterms:W3CDTF">2013-05-15T01:33:30Z</dcterms:modified>
</cp:coreProperties>
</file>