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05" r:id="rId3"/>
    <p:sldId id="836" r:id="rId4"/>
    <p:sldId id="837" r:id="rId5"/>
    <p:sldId id="838" r:id="rId6"/>
    <p:sldId id="919" r:id="rId7"/>
    <p:sldId id="921" r:id="rId8"/>
    <p:sldId id="944" r:id="rId9"/>
    <p:sldId id="840" r:id="rId10"/>
    <p:sldId id="841" r:id="rId11"/>
    <p:sldId id="945" r:id="rId12"/>
    <p:sldId id="845" r:id="rId13"/>
    <p:sldId id="1101" r:id="rId14"/>
    <p:sldId id="1050" r:id="rId15"/>
    <p:sldId id="1051" r:id="rId16"/>
    <p:sldId id="1052" r:id="rId17"/>
    <p:sldId id="1053" r:id="rId18"/>
    <p:sldId id="1055" r:id="rId19"/>
    <p:sldId id="1056" r:id="rId20"/>
    <p:sldId id="1057" r:id="rId21"/>
    <p:sldId id="1058" r:id="rId22"/>
    <p:sldId id="1059" r:id="rId23"/>
    <p:sldId id="1060" r:id="rId24"/>
    <p:sldId id="1061" r:id="rId25"/>
    <p:sldId id="1062" r:id="rId26"/>
    <p:sldId id="1064" r:id="rId27"/>
    <p:sldId id="1066" r:id="rId28"/>
    <p:sldId id="1071" r:id="rId29"/>
    <p:sldId id="1075" r:id="rId30"/>
    <p:sldId id="1078" r:id="rId31"/>
    <p:sldId id="1080" r:id="rId32"/>
    <p:sldId id="1086" r:id="rId33"/>
    <p:sldId id="1087" r:id="rId34"/>
    <p:sldId id="1096" r:id="rId35"/>
    <p:sldId id="1097" r:id="rId36"/>
    <p:sldId id="1103" r:id="rId37"/>
    <p:sldId id="1104" r:id="rId38"/>
    <p:sldId id="1105" r:id="rId39"/>
    <p:sldId id="1108" r:id="rId40"/>
    <p:sldId id="1109" r:id="rId41"/>
    <p:sldId id="1110" r:id="rId42"/>
    <p:sldId id="1111" r:id="rId43"/>
    <p:sldId id="1112" r:id="rId44"/>
    <p:sldId id="1114" r:id="rId45"/>
    <p:sldId id="1116" r:id="rId46"/>
    <p:sldId id="1117" r:id="rId47"/>
    <p:sldId id="1118" r:id="rId48"/>
    <p:sldId id="1119" r:id="rId49"/>
    <p:sldId id="1121" r:id="rId50"/>
    <p:sldId id="1122" r:id="rId51"/>
    <p:sldId id="1126"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DA7"/>
    <a:srgbClr val="ADE0FF"/>
    <a:srgbClr val="CCFFCC"/>
    <a:srgbClr val="F7F7FF"/>
    <a:srgbClr val="FBFBFF"/>
    <a:srgbClr val="F8F7FF"/>
    <a:srgbClr val="EBFDFF"/>
    <a:srgbClr val="F4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138" autoAdjust="0"/>
    <p:restoredTop sz="93268" autoAdjust="0"/>
  </p:normalViewPr>
  <p:slideViewPr>
    <p:cSldViewPr snapToGrid="0" showGuides="1">
      <p:cViewPr>
        <p:scale>
          <a:sx n="70" d="100"/>
          <a:sy n="70" d="100"/>
        </p:scale>
        <p:origin x="1200"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93D603-3C71-49CD-9CCA-5445F503259C}" type="slidenum">
              <a:rPr lang="en-US"/>
              <a:pPr/>
              <a:t>‹#›</a:t>
            </a:fld>
            <a:endParaRPr lang="en-US"/>
          </a:p>
        </p:txBody>
      </p:sp>
    </p:spTree>
    <p:extLst>
      <p:ext uri="{BB962C8B-B14F-4D97-AF65-F5344CB8AC3E}">
        <p14:creationId xmlns:p14="http://schemas.microsoft.com/office/powerpoint/2010/main" val="3883192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D187EF-5697-43D4-84B1-0015B771F0E5}" type="slidenum">
              <a:rPr lang="en-US"/>
              <a:pPr/>
              <a:t>‹#›</a:t>
            </a:fld>
            <a:endParaRPr lang="en-US"/>
          </a:p>
        </p:txBody>
      </p:sp>
    </p:spTree>
    <p:extLst>
      <p:ext uri="{BB962C8B-B14F-4D97-AF65-F5344CB8AC3E}">
        <p14:creationId xmlns:p14="http://schemas.microsoft.com/office/powerpoint/2010/main" val="79360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47DBB25-2649-4BC6-B4BC-9BD4871D00A3}" type="slidenum">
              <a:rPr lang="en-US"/>
              <a:pPr/>
              <a:t>‹#›</a:t>
            </a:fld>
            <a:endParaRPr lang="en-US"/>
          </a:p>
        </p:txBody>
      </p:sp>
    </p:spTree>
    <p:extLst>
      <p:ext uri="{BB962C8B-B14F-4D97-AF65-F5344CB8AC3E}">
        <p14:creationId xmlns:p14="http://schemas.microsoft.com/office/powerpoint/2010/main" val="2987546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457200" y="1600200"/>
            <a:ext cx="8229600" cy="4525963"/>
          </a:xfrm>
        </p:spPr>
        <p:txBody>
          <a:bodyPr/>
          <a:lstStyle/>
          <a:p>
            <a:endParaRPr lang="en-CA"/>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F60D9485-3880-4169-942C-178A960E652A}" type="slidenum">
              <a:rPr lang="en-US"/>
              <a:pPr/>
              <a:t>‹#›</a:t>
            </a:fld>
            <a:endParaRPr lang="en-US"/>
          </a:p>
        </p:txBody>
      </p:sp>
    </p:spTree>
    <p:extLst>
      <p:ext uri="{BB962C8B-B14F-4D97-AF65-F5344CB8AC3E}">
        <p14:creationId xmlns:p14="http://schemas.microsoft.com/office/powerpoint/2010/main" val="43100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AE9971-E5AA-47A4-B8B8-F0AC37AFAB61}" type="slidenum">
              <a:rPr lang="en-US"/>
              <a:pPr/>
              <a:t>‹#›</a:t>
            </a:fld>
            <a:endParaRPr lang="en-US"/>
          </a:p>
        </p:txBody>
      </p:sp>
    </p:spTree>
    <p:extLst>
      <p:ext uri="{BB962C8B-B14F-4D97-AF65-F5344CB8AC3E}">
        <p14:creationId xmlns:p14="http://schemas.microsoft.com/office/powerpoint/2010/main" val="320881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99E25E-4BF3-43AE-BB9A-2A957050A4FD}" type="slidenum">
              <a:rPr lang="en-US"/>
              <a:pPr/>
              <a:t>‹#›</a:t>
            </a:fld>
            <a:endParaRPr lang="en-US"/>
          </a:p>
        </p:txBody>
      </p:sp>
    </p:spTree>
    <p:extLst>
      <p:ext uri="{BB962C8B-B14F-4D97-AF65-F5344CB8AC3E}">
        <p14:creationId xmlns:p14="http://schemas.microsoft.com/office/powerpoint/2010/main" val="10112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D6748D-6544-4586-A8CB-2FE8155313DD}" type="slidenum">
              <a:rPr lang="en-US"/>
              <a:pPr/>
              <a:t>‹#›</a:t>
            </a:fld>
            <a:endParaRPr lang="en-US"/>
          </a:p>
        </p:txBody>
      </p:sp>
    </p:spTree>
    <p:extLst>
      <p:ext uri="{BB962C8B-B14F-4D97-AF65-F5344CB8AC3E}">
        <p14:creationId xmlns:p14="http://schemas.microsoft.com/office/powerpoint/2010/main" val="254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3F0CC69-2AF7-4E59-B2CB-4792E555A89B}" type="slidenum">
              <a:rPr lang="en-US"/>
              <a:pPr/>
              <a:t>‹#›</a:t>
            </a:fld>
            <a:endParaRPr lang="en-US"/>
          </a:p>
        </p:txBody>
      </p:sp>
    </p:spTree>
    <p:extLst>
      <p:ext uri="{BB962C8B-B14F-4D97-AF65-F5344CB8AC3E}">
        <p14:creationId xmlns:p14="http://schemas.microsoft.com/office/powerpoint/2010/main" val="3181020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745D2AE-BFD9-4BF0-8986-53B02AA3735E}" type="slidenum">
              <a:rPr lang="en-US"/>
              <a:pPr/>
              <a:t>‹#›</a:t>
            </a:fld>
            <a:endParaRPr lang="en-US"/>
          </a:p>
        </p:txBody>
      </p:sp>
    </p:spTree>
    <p:extLst>
      <p:ext uri="{BB962C8B-B14F-4D97-AF65-F5344CB8AC3E}">
        <p14:creationId xmlns:p14="http://schemas.microsoft.com/office/powerpoint/2010/main" val="209862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85D4001-E9D5-46E4-9EEF-3D1F17F70CDB}" type="slidenum">
              <a:rPr lang="en-US"/>
              <a:pPr/>
              <a:t>‹#›</a:t>
            </a:fld>
            <a:endParaRPr lang="en-US"/>
          </a:p>
        </p:txBody>
      </p:sp>
    </p:spTree>
    <p:extLst>
      <p:ext uri="{BB962C8B-B14F-4D97-AF65-F5344CB8AC3E}">
        <p14:creationId xmlns:p14="http://schemas.microsoft.com/office/powerpoint/2010/main" val="377400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95E2BE0-CEA0-4332-B2E8-2FCC795D5F50}" type="slidenum">
              <a:rPr lang="en-US"/>
              <a:pPr/>
              <a:t>‹#›</a:t>
            </a:fld>
            <a:endParaRPr lang="en-US"/>
          </a:p>
        </p:txBody>
      </p:sp>
    </p:spTree>
    <p:extLst>
      <p:ext uri="{BB962C8B-B14F-4D97-AF65-F5344CB8AC3E}">
        <p14:creationId xmlns:p14="http://schemas.microsoft.com/office/powerpoint/2010/main" val="2422032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6A758D8-FF02-4FB3-93E8-AA53E9D8F71B}" type="slidenum">
              <a:rPr lang="en-US"/>
              <a:pPr/>
              <a:t>‹#›</a:t>
            </a:fld>
            <a:endParaRPr lang="en-US"/>
          </a:p>
        </p:txBody>
      </p:sp>
    </p:spTree>
    <p:extLst>
      <p:ext uri="{BB962C8B-B14F-4D97-AF65-F5344CB8AC3E}">
        <p14:creationId xmlns:p14="http://schemas.microsoft.com/office/powerpoint/2010/main" val="352348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3BB5680-4025-4D11-AC1D-10FDE9B308E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6.xml"/><Relationship Id="rId4" Type="http://schemas.openxmlformats.org/officeDocument/2006/relationships/image" Target="../media/image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10" Type="http://schemas.openxmlformats.org/officeDocument/2006/relationships/oleObject" Target="../embeddings/oleObject6.bin"/><Relationship Id="rId4" Type="http://schemas.openxmlformats.org/officeDocument/2006/relationships/image" Target="../media/image10.emf"/><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4.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oleObject" Target="../embeddings/oleObject17.bin"/><Relationship Id="rId1" Type="http://schemas.openxmlformats.org/officeDocument/2006/relationships/vmlDrawing" Target="../drawings/vmlDrawing2.vml"/><Relationship Id="rId6" Type="http://schemas.openxmlformats.org/officeDocument/2006/relationships/image" Target="../media/image11.emf"/><Relationship Id="rId11" Type="http://schemas.openxmlformats.org/officeDocument/2006/relationships/oleObject" Target="../embeddings/oleObject12.bin"/><Relationship Id="rId5" Type="http://schemas.openxmlformats.org/officeDocument/2006/relationships/oleObject" Target="../embeddings/oleObject8.bin"/><Relationship Id="rId15" Type="http://schemas.openxmlformats.org/officeDocument/2006/relationships/oleObject" Target="../embeddings/oleObject16.bin"/><Relationship Id="rId10" Type="http://schemas.openxmlformats.org/officeDocument/2006/relationships/image" Target="../media/image12.emf"/><Relationship Id="rId4" Type="http://schemas.openxmlformats.org/officeDocument/2006/relationships/image" Target="../media/image10.emf"/><Relationship Id="rId9" Type="http://schemas.openxmlformats.org/officeDocument/2006/relationships/oleObject" Target="../embeddings/oleObject11.bin"/><Relationship Id="rId14"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192643"/>
            <a:ext cx="7772400" cy="3024187"/>
          </a:xfrm>
        </p:spPr>
        <p:txBody>
          <a:bodyPr anchor="ctr"/>
          <a:lstStyle/>
          <a:p>
            <a:pPr>
              <a:spcBef>
                <a:spcPct val="20000"/>
              </a:spcBef>
            </a:pPr>
            <a:r>
              <a:rPr lang="en-US" sz="4000" dirty="0"/>
              <a:t>CN8861</a:t>
            </a:r>
            <a:br>
              <a:rPr lang="en-US" sz="4000" dirty="0"/>
            </a:br>
            <a:r>
              <a:rPr lang="en-US" sz="4000" dirty="0"/>
              <a:t>Network Management</a:t>
            </a:r>
            <a:br>
              <a:rPr lang="en-US" sz="4000" dirty="0"/>
            </a:br>
            <a:r>
              <a:rPr lang="en-US" sz="2800" dirty="0"/>
              <a:t/>
            </a:r>
            <a:br>
              <a:rPr lang="en-US" sz="2800" dirty="0"/>
            </a:br>
            <a:r>
              <a:rPr lang="en-US" sz="2400" dirty="0"/>
              <a:t>Lecture-4</a:t>
            </a:r>
            <a:r>
              <a:rPr lang="en-US" sz="2800" dirty="0"/>
              <a:t/>
            </a:r>
            <a:br>
              <a:rPr lang="en-US" sz="2800" dirty="0"/>
            </a:br>
            <a:endParaRPr lang="en-US" sz="1800" dirty="0"/>
          </a:p>
        </p:txBody>
      </p:sp>
      <p:sp>
        <p:nvSpPr>
          <p:cNvPr id="2051" name="Rectangle 3"/>
          <p:cNvSpPr>
            <a:spLocks noGrp="1" noChangeArrowheads="1"/>
          </p:cNvSpPr>
          <p:nvPr>
            <p:ph type="subTitle" idx="1"/>
          </p:nvPr>
        </p:nvSpPr>
        <p:spPr>
          <a:xfrm>
            <a:off x="1243013" y="4835525"/>
            <a:ext cx="6400800" cy="990600"/>
          </a:xfrm>
        </p:spPr>
        <p:txBody>
          <a:bodyPr/>
          <a:lstStyle/>
          <a:p>
            <a:endParaRPr lang="en-US" sz="1600" dirty="0"/>
          </a:p>
          <a:p>
            <a:endParaRPr lang="en-US" sz="1400" dirty="0"/>
          </a:p>
          <a:p>
            <a:r>
              <a:rPr lang="en-US" sz="1800" dirty="0"/>
              <a:t>Dept. of Electrical &amp; Computer Engineering</a:t>
            </a:r>
          </a:p>
          <a:p>
            <a:r>
              <a:rPr lang="en-US" sz="1800" dirty="0"/>
              <a:t>Ryerson University</a:t>
            </a:r>
          </a:p>
          <a:p>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a:xfrm>
            <a:off x="420688" y="0"/>
            <a:ext cx="8229600" cy="1143000"/>
          </a:xfrm>
        </p:spPr>
        <p:txBody>
          <a:bodyPr/>
          <a:lstStyle/>
          <a:p>
            <a:r>
              <a:rPr lang="en-US" sz="3600" dirty="0" smtClean="0"/>
              <a:t>Agent Extension </a:t>
            </a:r>
            <a:r>
              <a:rPr lang="en-US" sz="3600" dirty="0"/>
              <a:t>– Sub-Agent </a:t>
            </a:r>
          </a:p>
        </p:txBody>
      </p:sp>
      <p:sp>
        <p:nvSpPr>
          <p:cNvPr id="660483"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660484" name="Rectangle 4"/>
          <p:cNvSpPr>
            <a:spLocks noChangeArrowheads="1"/>
          </p:cNvSpPr>
          <p:nvPr/>
        </p:nvSpPr>
        <p:spPr bwMode="auto">
          <a:xfrm>
            <a:off x="304800" y="1344613"/>
            <a:ext cx="8509000" cy="34559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2400" dirty="0">
                <a:solidFill>
                  <a:srgbClr val="000000"/>
                </a:solidFill>
              </a:rPr>
              <a:t>A sub-agent performs following functions </a:t>
            </a:r>
            <a:endParaRPr lang="en-GB" sz="2400" dirty="0">
              <a:solidFill>
                <a:srgbClr val="000000"/>
              </a:solidFill>
            </a:endParaRPr>
          </a:p>
          <a:p>
            <a:pPr lvl="1"/>
            <a:r>
              <a:rPr lang="en-US" sz="2000" dirty="0">
                <a:solidFill>
                  <a:srgbClr val="000000"/>
                </a:solidFill>
              </a:rPr>
              <a:t>initiates </a:t>
            </a:r>
            <a:r>
              <a:rPr lang="en-US" sz="2000" dirty="0" err="1">
                <a:solidFill>
                  <a:srgbClr val="000000"/>
                </a:solidFill>
              </a:rPr>
              <a:t>AgentX</a:t>
            </a:r>
            <a:r>
              <a:rPr lang="en-US" sz="2000" dirty="0">
                <a:solidFill>
                  <a:srgbClr val="000000"/>
                </a:solidFill>
              </a:rPr>
              <a:t> sessions with the master agent</a:t>
            </a:r>
          </a:p>
          <a:p>
            <a:pPr lvl="1"/>
            <a:r>
              <a:rPr lang="en-US" sz="2000" dirty="0">
                <a:solidFill>
                  <a:srgbClr val="000000"/>
                </a:solidFill>
              </a:rPr>
              <a:t>registers MIB regions with the master agent</a:t>
            </a:r>
          </a:p>
          <a:p>
            <a:pPr lvl="1"/>
            <a:r>
              <a:rPr lang="en-US" sz="2000" dirty="0">
                <a:solidFill>
                  <a:srgbClr val="000000"/>
                </a:solidFill>
              </a:rPr>
              <a:t>provides instrumentation for </a:t>
            </a:r>
            <a:r>
              <a:rPr lang="en-US" sz="2000" dirty="0" smtClean="0">
                <a:solidFill>
                  <a:srgbClr val="000000"/>
                </a:solidFill>
              </a:rPr>
              <a:t>MIB regions</a:t>
            </a:r>
            <a:r>
              <a:rPr lang="en-US" sz="2000" dirty="0" smtClean="0">
                <a:solidFill>
                  <a:srgbClr val="000000"/>
                </a:solidFill>
              </a:rPr>
              <a:t> </a:t>
            </a:r>
            <a:endParaRPr lang="en-US" sz="2000" dirty="0">
              <a:solidFill>
                <a:srgbClr val="000000"/>
              </a:solidFill>
            </a:endParaRPr>
          </a:p>
          <a:p>
            <a:pPr lvl="1"/>
            <a:r>
              <a:rPr lang="en-US" sz="2000" dirty="0">
                <a:solidFill>
                  <a:srgbClr val="000000"/>
                </a:solidFill>
              </a:rPr>
              <a:t>performs management operations on variables</a:t>
            </a:r>
          </a:p>
          <a:p>
            <a:pPr lvl="1"/>
            <a:r>
              <a:rPr lang="en-US" sz="2000" dirty="0">
                <a:solidFill>
                  <a:srgbClr val="000000"/>
                </a:solidFill>
              </a:rPr>
              <a:t>initiates notifications</a:t>
            </a:r>
          </a:p>
          <a:p>
            <a:pPr lvl="1">
              <a:buFont typeface="Wingdings" panose="05000000000000000000" pitchFamily="2" charset="2"/>
              <a:buChar char="§"/>
            </a:pPr>
            <a:endParaRPr lang="en-US" sz="2000" dirty="0">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546100" y="152400"/>
            <a:ext cx="8229600" cy="1143000"/>
          </a:xfrm>
        </p:spPr>
        <p:txBody>
          <a:bodyPr/>
          <a:lstStyle/>
          <a:p>
            <a:r>
              <a:rPr lang="en-US" sz="3600" dirty="0" smtClean="0"/>
              <a:t>Agent Extension </a:t>
            </a:r>
            <a:r>
              <a:rPr lang="en-US" sz="3600" dirty="0"/>
              <a:t>– </a:t>
            </a:r>
            <a:r>
              <a:rPr lang="en-US" sz="3600" dirty="0" err="1"/>
              <a:t>VarBind</a:t>
            </a:r>
            <a:r>
              <a:rPr lang="en-US" sz="3600" dirty="0"/>
              <a:t> Splitting</a:t>
            </a:r>
          </a:p>
        </p:txBody>
      </p:sp>
      <p:sp>
        <p:nvSpPr>
          <p:cNvPr id="769329" name="Rectangle 305"/>
          <p:cNvSpPr>
            <a:spLocks noChangeArrowheads="1"/>
          </p:cNvSpPr>
          <p:nvPr/>
        </p:nvSpPr>
        <p:spPr bwMode="auto">
          <a:xfrm>
            <a:off x="5029200" y="1714500"/>
            <a:ext cx="2921000" cy="4229100"/>
          </a:xfrm>
          <a:prstGeom prst="rect">
            <a:avLst/>
          </a:prstGeom>
          <a:solidFill>
            <a:srgbClr val="F7F7FF"/>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30" name="Rectangle 306"/>
          <p:cNvSpPr>
            <a:spLocks noChangeArrowheads="1"/>
          </p:cNvSpPr>
          <p:nvPr/>
        </p:nvSpPr>
        <p:spPr bwMode="auto">
          <a:xfrm>
            <a:off x="6578600" y="2057400"/>
            <a:ext cx="812800" cy="850900"/>
          </a:xfrm>
          <a:prstGeom prst="rect">
            <a:avLst/>
          </a:prstGeom>
          <a:solidFill>
            <a:srgbClr val="ECEBFF"/>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31" name="Oval 307"/>
          <p:cNvSpPr>
            <a:spLocks noChangeArrowheads="1"/>
          </p:cNvSpPr>
          <p:nvPr/>
        </p:nvSpPr>
        <p:spPr bwMode="auto">
          <a:xfrm>
            <a:off x="6807200" y="2133600"/>
            <a:ext cx="355600" cy="152400"/>
          </a:xfrm>
          <a:prstGeom prst="ellipse">
            <a:avLst/>
          </a:prstGeom>
          <a:noFill/>
          <a:ln w="952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32" name="Oval 308"/>
          <p:cNvSpPr>
            <a:spLocks noChangeArrowheads="1"/>
          </p:cNvSpPr>
          <p:nvPr/>
        </p:nvSpPr>
        <p:spPr bwMode="auto">
          <a:xfrm>
            <a:off x="6807200" y="2476500"/>
            <a:ext cx="355600" cy="152400"/>
          </a:xfrm>
          <a:prstGeom prst="ellipse">
            <a:avLst/>
          </a:prstGeom>
          <a:noFill/>
          <a:ln w="952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33" name="Line 309"/>
          <p:cNvSpPr>
            <a:spLocks noChangeShapeType="1"/>
          </p:cNvSpPr>
          <p:nvPr/>
        </p:nvSpPr>
        <p:spPr bwMode="auto">
          <a:xfrm>
            <a:off x="6807200" y="2222500"/>
            <a:ext cx="0" cy="3302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9334" name="Line 310"/>
          <p:cNvSpPr>
            <a:spLocks noChangeShapeType="1"/>
          </p:cNvSpPr>
          <p:nvPr/>
        </p:nvSpPr>
        <p:spPr bwMode="auto">
          <a:xfrm>
            <a:off x="7162800" y="2222500"/>
            <a:ext cx="0" cy="3302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9335" name="Text Box 311"/>
          <p:cNvSpPr txBox="1">
            <a:spLocks noChangeArrowheads="1"/>
          </p:cNvSpPr>
          <p:nvPr/>
        </p:nvSpPr>
        <p:spPr bwMode="auto">
          <a:xfrm>
            <a:off x="6778625" y="2255838"/>
            <a:ext cx="463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MIB</a:t>
            </a:r>
          </a:p>
        </p:txBody>
      </p:sp>
      <p:sp>
        <p:nvSpPr>
          <p:cNvPr id="769336" name="Rectangle 312"/>
          <p:cNvSpPr>
            <a:spLocks noChangeArrowheads="1"/>
          </p:cNvSpPr>
          <p:nvPr/>
        </p:nvSpPr>
        <p:spPr bwMode="auto">
          <a:xfrm>
            <a:off x="6578600" y="3327400"/>
            <a:ext cx="812800" cy="850900"/>
          </a:xfrm>
          <a:prstGeom prst="rect">
            <a:avLst/>
          </a:prstGeom>
          <a:solidFill>
            <a:srgbClr val="F9FDA7"/>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37" name="Oval 313"/>
          <p:cNvSpPr>
            <a:spLocks noChangeArrowheads="1"/>
          </p:cNvSpPr>
          <p:nvPr/>
        </p:nvSpPr>
        <p:spPr bwMode="auto">
          <a:xfrm>
            <a:off x="6807200" y="3403600"/>
            <a:ext cx="355600" cy="152400"/>
          </a:xfrm>
          <a:prstGeom prst="ellipse">
            <a:avLst/>
          </a:prstGeom>
          <a:noFill/>
          <a:ln w="952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38" name="Oval 314"/>
          <p:cNvSpPr>
            <a:spLocks noChangeArrowheads="1"/>
          </p:cNvSpPr>
          <p:nvPr/>
        </p:nvSpPr>
        <p:spPr bwMode="auto">
          <a:xfrm>
            <a:off x="6807200" y="3746500"/>
            <a:ext cx="355600" cy="152400"/>
          </a:xfrm>
          <a:prstGeom prst="ellipse">
            <a:avLst/>
          </a:prstGeom>
          <a:noFill/>
          <a:ln w="952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39" name="Line 315"/>
          <p:cNvSpPr>
            <a:spLocks noChangeShapeType="1"/>
          </p:cNvSpPr>
          <p:nvPr/>
        </p:nvSpPr>
        <p:spPr bwMode="auto">
          <a:xfrm>
            <a:off x="6807200" y="3492500"/>
            <a:ext cx="0" cy="3302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9340" name="Line 316"/>
          <p:cNvSpPr>
            <a:spLocks noChangeShapeType="1"/>
          </p:cNvSpPr>
          <p:nvPr/>
        </p:nvSpPr>
        <p:spPr bwMode="auto">
          <a:xfrm>
            <a:off x="7162800" y="3492500"/>
            <a:ext cx="0" cy="3302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9341" name="Text Box 317"/>
          <p:cNvSpPr txBox="1">
            <a:spLocks noChangeArrowheads="1"/>
          </p:cNvSpPr>
          <p:nvPr/>
        </p:nvSpPr>
        <p:spPr bwMode="auto">
          <a:xfrm>
            <a:off x="6778625" y="3525838"/>
            <a:ext cx="463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MIB</a:t>
            </a:r>
          </a:p>
        </p:txBody>
      </p:sp>
      <p:sp>
        <p:nvSpPr>
          <p:cNvPr id="769342" name="Rectangle 318"/>
          <p:cNvSpPr>
            <a:spLocks noChangeArrowheads="1"/>
          </p:cNvSpPr>
          <p:nvPr/>
        </p:nvSpPr>
        <p:spPr bwMode="auto">
          <a:xfrm>
            <a:off x="6591300" y="4699000"/>
            <a:ext cx="812800" cy="850900"/>
          </a:xfrm>
          <a:prstGeom prst="rect">
            <a:avLst/>
          </a:prstGeom>
          <a:solidFill>
            <a:srgbClr val="FEE8FE"/>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43" name="Oval 319"/>
          <p:cNvSpPr>
            <a:spLocks noChangeArrowheads="1"/>
          </p:cNvSpPr>
          <p:nvPr/>
        </p:nvSpPr>
        <p:spPr bwMode="auto">
          <a:xfrm>
            <a:off x="6819900" y="4775200"/>
            <a:ext cx="355600" cy="152400"/>
          </a:xfrm>
          <a:prstGeom prst="ellipse">
            <a:avLst/>
          </a:prstGeom>
          <a:noFill/>
          <a:ln w="952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44" name="Oval 320"/>
          <p:cNvSpPr>
            <a:spLocks noChangeArrowheads="1"/>
          </p:cNvSpPr>
          <p:nvPr/>
        </p:nvSpPr>
        <p:spPr bwMode="auto">
          <a:xfrm>
            <a:off x="6819900" y="5118100"/>
            <a:ext cx="355600" cy="152400"/>
          </a:xfrm>
          <a:prstGeom prst="ellipse">
            <a:avLst/>
          </a:prstGeom>
          <a:noFill/>
          <a:ln w="952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45" name="Line 321"/>
          <p:cNvSpPr>
            <a:spLocks noChangeShapeType="1"/>
          </p:cNvSpPr>
          <p:nvPr/>
        </p:nvSpPr>
        <p:spPr bwMode="auto">
          <a:xfrm>
            <a:off x="6819900" y="4864100"/>
            <a:ext cx="0" cy="3302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9346" name="Line 322"/>
          <p:cNvSpPr>
            <a:spLocks noChangeShapeType="1"/>
          </p:cNvSpPr>
          <p:nvPr/>
        </p:nvSpPr>
        <p:spPr bwMode="auto">
          <a:xfrm>
            <a:off x="7175500" y="4864100"/>
            <a:ext cx="0" cy="3302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9347" name="Text Box 323"/>
          <p:cNvSpPr txBox="1">
            <a:spLocks noChangeArrowheads="1"/>
          </p:cNvSpPr>
          <p:nvPr/>
        </p:nvSpPr>
        <p:spPr bwMode="auto">
          <a:xfrm>
            <a:off x="6791325" y="4897438"/>
            <a:ext cx="463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MIB</a:t>
            </a:r>
          </a:p>
        </p:txBody>
      </p:sp>
      <p:sp>
        <p:nvSpPr>
          <p:cNvPr id="769348" name="Rectangle 324"/>
          <p:cNvSpPr>
            <a:spLocks noChangeArrowheads="1"/>
          </p:cNvSpPr>
          <p:nvPr/>
        </p:nvSpPr>
        <p:spPr bwMode="auto">
          <a:xfrm>
            <a:off x="5359400" y="2870200"/>
            <a:ext cx="520700" cy="203200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49" name="Line 325"/>
          <p:cNvSpPr>
            <a:spLocks noChangeShapeType="1"/>
          </p:cNvSpPr>
          <p:nvPr/>
        </p:nvSpPr>
        <p:spPr bwMode="auto">
          <a:xfrm flipV="1">
            <a:off x="5918200" y="2451100"/>
            <a:ext cx="660400" cy="11430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9350" name="Line 326"/>
          <p:cNvSpPr>
            <a:spLocks noChangeShapeType="1"/>
          </p:cNvSpPr>
          <p:nvPr/>
        </p:nvSpPr>
        <p:spPr bwMode="auto">
          <a:xfrm>
            <a:off x="5892800" y="3848100"/>
            <a:ext cx="6985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9351" name="Line 327"/>
          <p:cNvSpPr>
            <a:spLocks noChangeShapeType="1"/>
          </p:cNvSpPr>
          <p:nvPr/>
        </p:nvSpPr>
        <p:spPr bwMode="auto">
          <a:xfrm>
            <a:off x="5880100" y="4114800"/>
            <a:ext cx="698500" cy="10033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9352" name="Rectangle 328"/>
          <p:cNvSpPr>
            <a:spLocks noChangeArrowheads="1"/>
          </p:cNvSpPr>
          <p:nvPr/>
        </p:nvSpPr>
        <p:spPr bwMode="auto">
          <a:xfrm>
            <a:off x="1485900" y="3124200"/>
            <a:ext cx="1130300" cy="1714500"/>
          </a:xfrm>
          <a:prstGeom prst="rect">
            <a:avLst/>
          </a:prstGeom>
          <a:solidFill>
            <a:srgbClr val="CCFFCC"/>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54" name="Line 330"/>
          <p:cNvSpPr>
            <a:spLocks noChangeShapeType="1"/>
          </p:cNvSpPr>
          <p:nvPr/>
        </p:nvSpPr>
        <p:spPr bwMode="auto">
          <a:xfrm>
            <a:off x="2641600" y="3873500"/>
            <a:ext cx="2717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9355" name="Rectangle 331"/>
          <p:cNvSpPr>
            <a:spLocks noChangeArrowheads="1"/>
          </p:cNvSpPr>
          <p:nvPr/>
        </p:nvSpPr>
        <p:spPr bwMode="auto">
          <a:xfrm>
            <a:off x="3124200" y="3467100"/>
            <a:ext cx="1117600" cy="292100"/>
          </a:xfrm>
          <a:prstGeom prst="rect">
            <a:avLst/>
          </a:prstGeom>
          <a:solidFill>
            <a:srgbClr val="CCFFCC"/>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56" name="Line 332"/>
          <p:cNvSpPr>
            <a:spLocks noChangeShapeType="1"/>
          </p:cNvSpPr>
          <p:nvPr/>
        </p:nvSpPr>
        <p:spPr bwMode="auto">
          <a:xfrm>
            <a:off x="3492500" y="3479800"/>
            <a:ext cx="0" cy="2921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9357" name="Line 333"/>
          <p:cNvSpPr>
            <a:spLocks noChangeShapeType="1"/>
          </p:cNvSpPr>
          <p:nvPr/>
        </p:nvSpPr>
        <p:spPr bwMode="auto">
          <a:xfrm>
            <a:off x="3886200" y="3479800"/>
            <a:ext cx="0" cy="2794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9358" name="Text Box 334"/>
          <p:cNvSpPr txBox="1">
            <a:spLocks noChangeArrowheads="1"/>
          </p:cNvSpPr>
          <p:nvPr/>
        </p:nvSpPr>
        <p:spPr bwMode="auto">
          <a:xfrm>
            <a:off x="3146425" y="34401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769359" name="Text Box 335"/>
          <p:cNvSpPr txBox="1">
            <a:spLocks noChangeArrowheads="1"/>
          </p:cNvSpPr>
          <p:nvPr/>
        </p:nvSpPr>
        <p:spPr bwMode="auto">
          <a:xfrm>
            <a:off x="3527425" y="34401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769360" name="Text Box 336"/>
          <p:cNvSpPr txBox="1">
            <a:spLocks noChangeArrowheads="1"/>
          </p:cNvSpPr>
          <p:nvPr/>
        </p:nvSpPr>
        <p:spPr bwMode="auto">
          <a:xfrm>
            <a:off x="3895725" y="34401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769361" name="Rectangle 337"/>
          <p:cNvSpPr>
            <a:spLocks noChangeArrowheads="1"/>
          </p:cNvSpPr>
          <p:nvPr/>
        </p:nvSpPr>
        <p:spPr bwMode="auto">
          <a:xfrm>
            <a:off x="5905500" y="2552700"/>
            <a:ext cx="393700" cy="292100"/>
          </a:xfrm>
          <a:prstGeom prst="rect">
            <a:avLst/>
          </a:prstGeom>
          <a:solidFill>
            <a:srgbClr val="CCFFCC"/>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62" name="Text Box 338"/>
          <p:cNvSpPr txBox="1">
            <a:spLocks noChangeArrowheads="1"/>
          </p:cNvSpPr>
          <p:nvPr/>
        </p:nvSpPr>
        <p:spPr bwMode="auto">
          <a:xfrm>
            <a:off x="5940425" y="25257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769363" name="Rectangle 339"/>
          <p:cNvSpPr>
            <a:spLocks noChangeArrowheads="1"/>
          </p:cNvSpPr>
          <p:nvPr/>
        </p:nvSpPr>
        <p:spPr bwMode="auto">
          <a:xfrm>
            <a:off x="6184900" y="4292600"/>
            <a:ext cx="393700" cy="292100"/>
          </a:xfrm>
          <a:prstGeom prst="rect">
            <a:avLst/>
          </a:prstGeom>
          <a:solidFill>
            <a:srgbClr val="CCFFCC"/>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64" name="Text Box 340"/>
          <p:cNvSpPr txBox="1">
            <a:spLocks noChangeArrowheads="1"/>
          </p:cNvSpPr>
          <p:nvPr/>
        </p:nvSpPr>
        <p:spPr bwMode="auto">
          <a:xfrm>
            <a:off x="6219825" y="42656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sp>
        <p:nvSpPr>
          <p:cNvPr id="769365" name="Rectangle 341"/>
          <p:cNvSpPr>
            <a:spLocks noChangeArrowheads="1"/>
          </p:cNvSpPr>
          <p:nvPr/>
        </p:nvSpPr>
        <p:spPr bwMode="auto">
          <a:xfrm>
            <a:off x="6553200" y="4292600"/>
            <a:ext cx="393700" cy="292100"/>
          </a:xfrm>
          <a:prstGeom prst="rect">
            <a:avLst/>
          </a:prstGeom>
          <a:solidFill>
            <a:srgbClr val="CCFFCC"/>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9366" name="Text Box 342"/>
          <p:cNvSpPr txBox="1">
            <a:spLocks noChangeArrowheads="1"/>
          </p:cNvSpPr>
          <p:nvPr/>
        </p:nvSpPr>
        <p:spPr bwMode="auto">
          <a:xfrm>
            <a:off x="6588125" y="42656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769367" name="Text Box 343"/>
          <p:cNvSpPr txBox="1">
            <a:spLocks noChangeArrowheads="1"/>
          </p:cNvSpPr>
          <p:nvPr/>
        </p:nvSpPr>
        <p:spPr bwMode="auto">
          <a:xfrm>
            <a:off x="6524625" y="1785938"/>
            <a:ext cx="9302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Sub-agent</a:t>
            </a:r>
          </a:p>
        </p:txBody>
      </p:sp>
      <p:sp>
        <p:nvSpPr>
          <p:cNvPr id="769368" name="Text Box 344"/>
          <p:cNvSpPr txBox="1">
            <a:spLocks noChangeArrowheads="1"/>
          </p:cNvSpPr>
          <p:nvPr/>
        </p:nvSpPr>
        <p:spPr bwMode="auto">
          <a:xfrm>
            <a:off x="6524625" y="3055938"/>
            <a:ext cx="9302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Sub-agent</a:t>
            </a:r>
          </a:p>
        </p:txBody>
      </p:sp>
      <p:sp>
        <p:nvSpPr>
          <p:cNvPr id="769369" name="Text Box 345"/>
          <p:cNvSpPr txBox="1">
            <a:spLocks noChangeArrowheads="1"/>
          </p:cNvSpPr>
          <p:nvPr/>
        </p:nvSpPr>
        <p:spPr bwMode="auto">
          <a:xfrm>
            <a:off x="7083425" y="4402138"/>
            <a:ext cx="9302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Sub-agent</a:t>
            </a:r>
          </a:p>
        </p:txBody>
      </p:sp>
      <p:sp>
        <p:nvSpPr>
          <p:cNvPr id="769370" name="Text Box 346"/>
          <p:cNvSpPr txBox="1">
            <a:spLocks noChangeArrowheads="1"/>
          </p:cNvSpPr>
          <p:nvPr/>
        </p:nvSpPr>
        <p:spPr bwMode="auto">
          <a:xfrm>
            <a:off x="5438775" y="3322638"/>
            <a:ext cx="366713" cy="105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sz="1200" b="1"/>
              <a:t>Master Agent</a:t>
            </a:r>
          </a:p>
        </p:txBody>
      </p:sp>
      <p:sp>
        <p:nvSpPr>
          <p:cNvPr id="769371" name="Text Box 347"/>
          <p:cNvSpPr txBox="1">
            <a:spLocks noChangeArrowheads="1"/>
          </p:cNvSpPr>
          <p:nvPr/>
        </p:nvSpPr>
        <p:spPr bwMode="auto">
          <a:xfrm>
            <a:off x="1571625" y="3640138"/>
            <a:ext cx="96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b="1"/>
              <a:t>SNMP </a:t>
            </a:r>
          </a:p>
          <a:p>
            <a:pPr algn="ctr"/>
            <a:r>
              <a:rPr lang="en-US" sz="1200" b="1"/>
              <a:t>MANAGER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457200" y="173038"/>
            <a:ext cx="8229600" cy="1143000"/>
          </a:xfrm>
        </p:spPr>
        <p:txBody>
          <a:bodyPr/>
          <a:lstStyle/>
          <a:p>
            <a:r>
              <a:rPr lang="en-US" sz="3600" dirty="0" smtClean="0"/>
              <a:t>Agent Extension </a:t>
            </a:r>
            <a:r>
              <a:rPr lang="en-US" sz="3600" dirty="0"/>
              <a:t>– OID Registration</a:t>
            </a:r>
          </a:p>
        </p:txBody>
      </p:sp>
      <p:sp>
        <p:nvSpPr>
          <p:cNvPr id="664579"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664580" name="Rectangle 4"/>
          <p:cNvSpPr>
            <a:spLocks noChangeArrowheads="1"/>
          </p:cNvSpPr>
          <p:nvPr/>
        </p:nvSpPr>
        <p:spPr bwMode="auto">
          <a:xfrm>
            <a:off x="317500" y="1358900"/>
            <a:ext cx="8509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GB" sz="2400"/>
              <a:t>MIB Registration</a:t>
            </a:r>
          </a:p>
          <a:p>
            <a:pPr lvl="1"/>
            <a:r>
              <a:rPr lang="en-GB" sz="2000"/>
              <a:t>Example: REGISTER (mib-2)</a:t>
            </a:r>
          </a:p>
          <a:p>
            <a:pPr>
              <a:buFont typeface="Wingdings" panose="05000000000000000000" pitchFamily="2" charset="2"/>
              <a:buChar char="§"/>
            </a:pPr>
            <a:r>
              <a:rPr lang="en-GB" sz="2400">
                <a:solidFill>
                  <a:srgbClr val="000000"/>
                </a:solidFill>
              </a:rPr>
              <a:t>RANGE Registration</a:t>
            </a:r>
          </a:p>
          <a:p>
            <a:pPr lvl="1"/>
            <a:r>
              <a:rPr lang="en-GB" sz="2000"/>
              <a:t>Example: REGISTER (mib-2.interfaces, mib-2.tcp)</a:t>
            </a:r>
            <a:endParaRPr lang="en-US" sz="2000"/>
          </a:p>
        </p:txBody>
      </p:sp>
      <p:pic>
        <p:nvPicPr>
          <p:cNvPr id="66458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82600" y="3560763"/>
            <a:ext cx="8229600" cy="2789237"/>
          </a:xfrm>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520700" y="2489200"/>
            <a:ext cx="8229600" cy="1143000"/>
          </a:xfrm>
        </p:spPr>
        <p:txBody>
          <a:bodyPr/>
          <a:lstStyle/>
          <a:p>
            <a:r>
              <a:rPr lang="en-US" sz="3600" dirty="0"/>
              <a:t>Section </a:t>
            </a:r>
            <a:r>
              <a:rPr lang="en-US" sz="3600" dirty="0" smtClean="0"/>
              <a:t>2</a:t>
            </a:r>
            <a:r>
              <a:rPr lang="en-US" sz="3600" dirty="0"/>
              <a:t/>
            </a:r>
            <a:br>
              <a:rPr lang="en-US" sz="3600" dirty="0"/>
            </a:br>
            <a:r>
              <a:rPr lang="en-US" sz="3600" dirty="0" smtClean="0"/>
              <a:t>Distributed Management</a:t>
            </a:r>
            <a:endParaRPr lang="en-US" sz="3600" dirty="0"/>
          </a:p>
        </p:txBody>
      </p:sp>
      <p:sp>
        <p:nvSpPr>
          <p:cNvPr id="655363"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Tree>
    <p:extLst>
      <p:ext uri="{BB962C8B-B14F-4D97-AF65-F5344CB8AC3E}">
        <p14:creationId xmlns:p14="http://schemas.microsoft.com/office/powerpoint/2010/main" val="2516020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a:xfrm>
            <a:off x="444500" y="141288"/>
            <a:ext cx="8229600" cy="1143000"/>
          </a:xfrm>
        </p:spPr>
        <p:txBody>
          <a:bodyPr/>
          <a:lstStyle/>
          <a:p>
            <a:r>
              <a:rPr lang="en-US" sz="3200" dirty="0"/>
              <a:t>RFC References – Distributed Management</a:t>
            </a:r>
          </a:p>
        </p:txBody>
      </p:sp>
      <p:sp>
        <p:nvSpPr>
          <p:cNvPr id="861187" name="Rectangle 3"/>
          <p:cNvSpPr>
            <a:spLocks noChangeArrowheads="1"/>
          </p:cNvSpPr>
          <p:nvPr/>
        </p:nvSpPr>
        <p:spPr bwMode="auto">
          <a:xfrm>
            <a:off x="525463" y="1481138"/>
            <a:ext cx="8150225" cy="4260850"/>
          </a:xfrm>
          <a:prstGeom prst="rect">
            <a:avLst/>
          </a:prstGeom>
          <a:noFill/>
          <a:ln w="9525">
            <a:noFill/>
            <a:miter lim="800000"/>
            <a:headEnd/>
            <a:tailEnd/>
          </a:ln>
          <a:effectLst/>
        </p:spPr>
        <p:txBody>
          <a:bodyPr/>
          <a:lstStyle/>
          <a:p>
            <a:pPr marL="609600" indent="-609600">
              <a:spcBef>
                <a:spcPct val="20000"/>
              </a:spcBef>
              <a:buFont typeface="Wingdings" pitchFamily="2" charset="2"/>
              <a:buChar char="§"/>
            </a:pPr>
            <a:r>
              <a:rPr lang="en-US" sz="2400" dirty="0">
                <a:solidFill>
                  <a:srgbClr val="000000"/>
                </a:solidFill>
                <a:cs typeface="Times New Roman" pitchFamily="18" charset="0"/>
              </a:rPr>
              <a:t>RFC 3165, “Definitions of Managed Objects for the Delegation of Management Scripts”</a:t>
            </a:r>
          </a:p>
          <a:p>
            <a:pPr marL="609600" indent="-609600">
              <a:spcBef>
                <a:spcPct val="20000"/>
              </a:spcBef>
              <a:buFont typeface="Wingdings" pitchFamily="2" charset="2"/>
              <a:buChar char="§"/>
            </a:pPr>
            <a:r>
              <a:rPr lang="en-US" sz="2400" dirty="0">
                <a:solidFill>
                  <a:srgbClr val="000000"/>
                </a:solidFill>
                <a:cs typeface="Times New Roman" pitchFamily="18" charset="0"/>
              </a:rPr>
              <a:t>RFC 3231, “Definitions of Managed Objects for Scheduling Management Operations”</a:t>
            </a:r>
          </a:p>
          <a:p>
            <a:pPr marL="609600" indent="-609600">
              <a:spcBef>
                <a:spcPct val="20000"/>
              </a:spcBef>
              <a:buFont typeface="Wingdings" pitchFamily="2" charset="2"/>
              <a:buChar char="§"/>
            </a:pPr>
            <a:r>
              <a:rPr lang="en-US" sz="2400" dirty="0">
                <a:solidFill>
                  <a:srgbClr val="000000"/>
                </a:solidFill>
                <a:cs typeface="Times New Roman" pitchFamily="18" charset="0"/>
              </a:rPr>
              <a:t>RFC 2982, “Distributed Management Expression MIB”</a:t>
            </a:r>
          </a:p>
          <a:p>
            <a:pPr marL="609600" indent="-609600">
              <a:spcBef>
                <a:spcPct val="20000"/>
              </a:spcBef>
              <a:buFont typeface="Wingdings" pitchFamily="2" charset="2"/>
              <a:buChar char="§"/>
            </a:pPr>
            <a:endParaRPr lang="en-US" sz="2400" dirty="0">
              <a:solidFill>
                <a:srgbClr val="000000"/>
              </a:solidFill>
              <a:cs typeface="Times New Roman" pitchFamily="18" charset="0"/>
            </a:endParaRPr>
          </a:p>
          <a:p>
            <a:pPr marL="609600" indent="-609600">
              <a:spcBef>
                <a:spcPct val="20000"/>
              </a:spcBef>
              <a:buFont typeface="Wingdings" pitchFamily="2" charset="2"/>
              <a:buChar char="§"/>
            </a:pPr>
            <a:endParaRPr lang="en-US" sz="2400" dirty="0">
              <a:solidFill>
                <a:srgbClr val="000000"/>
              </a:solidFill>
              <a:cs typeface="Times New Roman" pitchFamily="18" charset="0"/>
            </a:endParaRPr>
          </a:p>
          <a:p>
            <a:pPr marL="609600" indent="-609600">
              <a:spcBef>
                <a:spcPct val="20000"/>
              </a:spcBef>
              <a:buFont typeface="Wingdings" pitchFamily="2" charset="2"/>
              <a:buNone/>
            </a:pPr>
            <a:endParaRPr lang="en-US" sz="2400" dirty="0">
              <a:solidFill>
                <a:srgbClr val="000000"/>
              </a:solidFill>
              <a:cs typeface="Times New Roman" pitchFamily="18" charset="0"/>
            </a:endParaRPr>
          </a:p>
          <a:p>
            <a:pPr marL="609600" indent="-609600">
              <a:spcBef>
                <a:spcPct val="20000"/>
              </a:spcBef>
              <a:buFont typeface="Wingdings" pitchFamily="2" charset="2"/>
              <a:buChar char="§"/>
            </a:pPr>
            <a:endParaRPr lang="en-US" sz="2400" dirty="0">
              <a:solidFill>
                <a:srgbClr val="000000"/>
              </a:solidFill>
              <a:cs typeface="Times New Roman" pitchFamily="18" charset="0"/>
            </a:endParaRPr>
          </a:p>
          <a:p>
            <a:pPr marL="609600" indent="-609600">
              <a:spcBef>
                <a:spcPct val="20000"/>
              </a:spcBef>
            </a:pPr>
            <a:endParaRPr lang="en-US" sz="2400" dirty="0"/>
          </a:p>
          <a:p>
            <a:pPr marL="609600" indent="-609600">
              <a:spcBef>
                <a:spcPct val="20000"/>
              </a:spcBef>
            </a:pPr>
            <a:endParaRPr lang="en-GB" sz="2400" dirty="0"/>
          </a:p>
        </p:txBody>
      </p:sp>
    </p:spTree>
    <p:extLst>
      <p:ext uri="{BB962C8B-B14F-4D97-AF65-F5344CB8AC3E}">
        <p14:creationId xmlns:p14="http://schemas.microsoft.com/office/powerpoint/2010/main" val="3249329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457200" y="0"/>
            <a:ext cx="8229600" cy="1143000"/>
          </a:xfrm>
        </p:spPr>
        <p:txBody>
          <a:bodyPr/>
          <a:lstStyle/>
          <a:p>
            <a:r>
              <a:rPr lang="en-US" sz="3200"/>
              <a:t>Overview</a:t>
            </a:r>
          </a:p>
        </p:txBody>
      </p:sp>
      <p:sp>
        <p:nvSpPr>
          <p:cNvPr id="675843" name="Rectangle 3"/>
          <p:cNvSpPr>
            <a:spLocks noGrp="1" noChangeArrowheads="1"/>
          </p:cNvSpPr>
          <p:nvPr>
            <p:ph type="body" idx="1"/>
          </p:nvPr>
        </p:nvSpPr>
        <p:spPr>
          <a:xfrm>
            <a:off x="446088" y="1417638"/>
            <a:ext cx="8229600" cy="4525962"/>
          </a:xfrm>
        </p:spPr>
        <p:txBody>
          <a:bodyPr/>
          <a:lstStyle/>
          <a:p>
            <a:pPr>
              <a:lnSpc>
                <a:spcPct val="90000"/>
              </a:lnSpc>
              <a:buFont typeface="Wingdings" pitchFamily="2" charset="2"/>
              <a:buChar char="§"/>
            </a:pPr>
            <a:r>
              <a:rPr lang="en-US" sz="2400" dirty="0"/>
              <a:t>Distributed Management System</a:t>
            </a:r>
          </a:p>
          <a:p>
            <a:pPr lvl="1">
              <a:lnSpc>
                <a:spcPct val="90000"/>
              </a:lnSpc>
            </a:pPr>
            <a:r>
              <a:rPr lang="en-US" sz="2000" dirty="0" smtClean="0"/>
              <a:t>Characteristics</a:t>
            </a:r>
          </a:p>
          <a:p>
            <a:pPr lvl="1">
              <a:lnSpc>
                <a:spcPct val="90000"/>
              </a:lnSpc>
            </a:pPr>
            <a:r>
              <a:rPr lang="en-US" sz="2000" dirty="0" smtClean="0"/>
              <a:t>Technologies</a:t>
            </a:r>
            <a:endParaRPr lang="en-US" sz="2000" dirty="0"/>
          </a:p>
          <a:p>
            <a:pPr>
              <a:lnSpc>
                <a:spcPct val="90000"/>
              </a:lnSpc>
              <a:buFont typeface="Wingdings" pitchFamily="2" charset="2"/>
              <a:buChar char="§"/>
            </a:pPr>
            <a:r>
              <a:rPr lang="en-US" sz="2400" dirty="0"/>
              <a:t>Distributed Management MIBs</a:t>
            </a:r>
          </a:p>
          <a:p>
            <a:pPr lvl="1">
              <a:lnSpc>
                <a:spcPct val="90000"/>
              </a:lnSpc>
            </a:pPr>
            <a:r>
              <a:rPr lang="en-US" sz="2000" dirty="0"/>
              <a:t>Script MIB</a:t>
            </a:r>
          </a:p>
          <a:p>
            <a:pPr lvl="1">
              <a:lnSpc>
                <a:spcPct val="90000"/>
              </a:lnSpc>
            </a:pPr>
            <a:r>
              <a:rPr lang="en-US" sz="2000" dirty="0"/>
              <a:t>Schedule MIB</a:t>
            </a:r>
          </a:p>
          <a:p>
            <a:pPr lvl="1">
              <a:lnSpc>
                <a:spcPct val="90000"/>
              </a:lnSpc>
            </a:pPr>
            <a:r>
              <a:rPr lang="en-US" sz="2000" dirty="0"/>
              <a:t>Expression MIB</a:t>
            </a:r>
          </a:p>
          <a:p>
            <a:pPr lvl="1">
              <a:lnSpc>
                <a:spcPct val="90000"/>
              </a:lnSpc>
            </a:pPr>
            <a:r>
              <a:rPr lang="en-US" sz="2000" dirty="0"/>
              <a:t>Event MIB</a:t>
            </a:r>
          </a:p>
          <a:p>
            <a:pPr>
              <a:lnSpc>
                <a:spcPct val="90000"/>
              </a:lnSpc>
              <a:buFont typeface="Wingdings" pitchFamily="2" charset="2"/>
              <a:buChar char="§"/>
            </a:pPr>
            <a:endParaRPr lang="en-US" sz="2400" dirty="0"/>
          </a:p>
        </p:txBody>
      </p:sp>
    </p:spTree>
    <p:extLst>
      <p:ext uri="{BB962C8B-B14F-4D97-AF65-F5344CB8AC3E}">
        <p14:creationId xmlns:p14="http://schemas.microsoft.com/office/powerpoint/2010/main" val="1195981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457200" y="131763"/>
            <a:ext cx="8229600" cy="1143000"/>
          </a:xfrm>
        </p:spPr>
        <p:txBody>
          <a:bodyPr/>
          <a:lstStyle/>
          <a:p>
            <a:r>
              <a:rPr lang="en-US" sz="3200" dirty="0"/>
              <a:t>Distributed Management Systems - Characteristics</a:t>
            </a:r>
          </a:p>
        </p:txBody>
      </p:sp>
      <p:sp>
        <p:nvSpPr>
          <p:cNvPr id="669699" name="Rectangle 3"/>
          <p:cNvSpPr>
            <a:spLocks noGrp="1" noChangeArrowheads="1"/>
          </p:cNvSpPr>
          <p:nvPr>
            <p:ph type="body" idx="1"/>
          </p:nvPr>
        </p:nvSpPr>
        <p:spPr>
          <a:xfrm>
            <a:off x="446088" y="1490663"/>
            <a:ext cx="8229600" cy="4525962"/>
          </a:xfrm>
        </p:spPr>
        <p:txBody>
          <a:bodyPr/>
          <a:lstStyle/>
          <a:p>
            <a:pPr>
              <a:buFont typeface="Wingdings" pitchFamily="2" charset="2"/>
              <a:buChar char="§"/>
            </a:pPr>
            <a:r>
              <a:rPr lang="en-US" sz="2400" dirty="0"/>
              <a:t>Complexity of Management Tasks</a:t>
            </a:r>
          </a:p>
          <a:p>
            <a:pPr lvl="1"/>
            <a:r>
              <a:rPr lang="en-US" sz="2000" dirty="0"/>
              <a:t>In a </a:t>
            </a:r>
            <a:r>
              <a:rPr lang="en-US" sz="2000" i="1" dirty="0"/>
              <a:t>centralized system</a:t>
            </a:r>
            <a:r>
              <a:rPr lang="en-US" sz="2000" dirty="0"/>
              <a:t>, the central manager carries out the entire management task.</a:t>
            </a:r>
          </a:p>
          <a:p>
            <a:pPr lvl="1"/>
            <a:r>
              <a:rPr lang="en-US" sz="2000" dirty="0"/>
              <a:t>In a </a:t>
            </a:r>
            <a:r>
              <a:rPr lang="en-US" sz="2000" i="1" dirty="0"/>
              <a:t>weakly distributed system</a:t>
            </a:r>
            <a:r>
              <a:rPr lang="en-US" sz="2000" dirty="0"/>
              <a:t>, a complex task is assigned to the top level manager, whereas mid-level managers execute simple tasks.</a:t>
            </a:r>
          </a:p>
          <a:p>
            <a:pPr lvl="1"/>
            <a:r>
              <a:rPr lang="en-US" sz="2000" dirty="0" smtClean="0"/>
              <a:t>In </a:t>
            </a:r>
            <a:r>
              <a:rPr lang="en-US" sz="2000" dirty="0"/>
              <a:t>a </a:t>
            </a:r>
            <a:r>
              <a:rPr lang="en-US" sz="2000" i="1" dirty="0"/>
              <a:t>strongly distributed system</a:t>
            </a:r>
            <a:r>
              <a:rPr lang="en-US" sz="2000" dirty="0"/>
              <a:t>, the distribution of complexity of management tasks becomes more balanced.</a:t>
            </a:r>
          </a:p>
          <a:p>
            <a:pPr lvl="2"/>
            <a:r>
              <a:rPr lang="en-US" sz="1600" dirty="0"/>
              <a:t>Strongly distributed systems decentralize management processing to each and every network element; management tasks are no longer confined to managers.</a:t>
            </a:r>
          </a:p>
          <a:p>
            <a:pPr>
              <a:buFont typeface="Wingdings" pitchFamily="2" charset="2"/>
              <a:buNone/>
            </a:pPr>
            <a:endParaRPr lang="en-US" sz="2000" dirty="0"/>
          </a:p>
        </p:txBody>
      </p:sp>
    </p:spTree>
    <p:extLst>
      <p:ext uri="{BB962C8B-B14F-4D97-AF65-F5344CB8AC3E}">
        <p14:creationId xmlns:p14="http://schemas.microsoft.com/office/powerpoint/2010/main" val="317897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xfrm>
            <a:off x="457200" y="131763"/>
            <a:ext cx="8229600" cy="1143000"/>
          </a:xfrm>
        </p:spPr>
        <p:txBody>
          <a:bodyPr/>
          <a:lstStyle/>
          <a:p>
            <a:r>
              <a:rPr lang="en-US" sz="3200"/>
              <a:t>Distributed Management Systems – Characteristics (contd.)</a:t>
            </a:r>
          </a:p>
        </p:txBody>
      </p:sp>
      <p:sp>
        <p:nvSpPr>
          <p:cNvPr id="670723" name="Rectangle 3"/>
          <p:cNvSpPr>
            <a:spLocks noGrp="1" noChangeArrowheads="1"/>
          </p:cNvSpPr>
          <p:nvPr>
            <p:ph type="body" idx="1"/>
          </p:nvPr>
        </p:nvSpPr>
        <p:spPr>
          <a:xfrm>
            <a:off x="446088" y="1516063"/>
            <a:ext cx="8229600" cy="5173662"/>
          </a:xfrm>
        </p:spPr>
        <p:txBody>
          <a:bodyPr/>
          <a:lstStyle/>
          <a:p>
            <a:pPr>
              <a:buFont typeface="Wingdings" pitchFamily="2" charset="2"/>
              <a:buChar char="§"/>
            </a:pPr>
            <a:r>
              <a:rPr lang="en-US" sz="2400" dirty="0"/>
              <a:t>Computational load on the top-level manager is reduced by delegating functions elsewhere.</a:t>
            </a:r>
          </a:p>
          <a:p>
            <a:pPr lvl="1"/>
            <a:r>
              <a:rPr lang="en-US" sz="2000" dirty="0"/>
              <a:t>Mid-level managers manage a large subset of devices.</a:t>
            </a:r>
          </a:p>
          <a:p>
            <a:pPr>
              <a:buFont typeface="Wingdings" pitchFamily="2" charset="2"/>
              <a:buChar char="§"/>
            </a:pPr>
            <a:r>
              <a:rPr lang="en-US" sz="2400" dirty="0"/>
              <a:t>The communication load on the network is reduced.</a:t>
            </a:r>
          </a:p>
          <a:p>
            <a:pPr lvl="1"/>
            <a:r>
              <a:rPr lang="en-US" sz="2000" dirty="0"/>
              <a:t>By locating mid-level managers as close to the devices as possible, only processed data moves between managers.</a:t>
            </a:r>
          </a:p>
          <a:p>
            <a:pPr lvl="1"/>
            <a:r>
              <a:rPr lang="en-US" sz="2000" dirty="0"/>
              <a:t>With </a:t>
            </a:r>
            <a:r>
              <a:rPr lang="en-US" sz="2000" i="1" dirty="0"/>
              <a:t>dynamic delegation</a:t>
            </a:r>
            <a:r>
              <a:rPr lang="en-US" sz="2000" dirty="0"/>
              <a:t>, </a:t>
            </a:r>
            <a:r>
              <a:rPr lang="en-US" sz="2000" dirty="0" smtClean="0"/>
              <a:t>processing</a:t>
            </a:r>
            <a:r>
              <a:rPr lang="en-US" sz="2000" dirty="0" smtClean="0"/>
              <a:t> </a:t>
            </a:r>
            <a:r>
              <a:rPr lang="en-US" sz="2000" dirty="0"/>
              <a:t>is moved across the network, rather than data.</a:t>
            </a:r>
          </a:p>
          <a:p>
            <a:pPr lvl="2"/>
            <a:r>
              <a:rPr lang="en-US" sz="1800" i="1" dirty="0"/>
              <a:t>Dynamic delegation</a:t>
            </a:r>
            <a:r>
              <a:rPr lang="en-US" sz="1800" dirty="0"/>
              <a:t> refers to where management tasks can be assigned and changed dynamically</a:t>
            </a:r>
            <a:r>
              <a:rPr lang="en-US" sz="1800" dirty="0" smtClean="0"/>
              <a:t>.</a:t>
            </a:r>
          </a:p>
          <a:p>
            <a:pPr lvl="2"/>
            <a:r>
              <a:rPr lang="en-US" sz="1800" dirty="0" smtClean="0"/>
              <a:t>IETF Script and Schedule MIBs</a:t>
            </a:r>
            <a:endParaRPr lang="en-US" sz="1800" dirty="0"/>
          </a:p>
          <a:p>
            <a:pPr>
              <a:buFont typeface="Wingdings" pitchFamily="2" charset="2"/>
              <a:buChar char="§"/>
            </a:pPr>
            <a:r>
              <a:rPr lang="en-US" sz="2400" dirty="0"/>
              <a:t>Storage requirements at the executing nodes is reduced.</a:t>
            </a:r>
          </a:p>
          <a:p>
            <a:pPr lvl="1"/>
            <a:r>
              <a:rPr lang="en-US" sz="2000" dirty="0"/>
              <a:t>By dynamic delegation of management functionality, only current active procedures need to be stored. </a:t>
            </a:r>
          </a:p>
        </p:txBody>
      </p:sp>
    </p:spTree>
    <p:extLst>
      <p:ext uri="{BB962C8B-B14F-4D97-AF65-F5344CB8AC3E}">
        <p14:creationId xmlns:p14="http://schemas.microsoft.com/office/powerpoint/2010/main" val="2703527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457200" y="0"/>
            <a:ext cx="8229600" cy="1143000"/>
          </a:xfrm>
        </p:spPr>
        <p:txBody>
          <a:bodyPr/>
          <a:lstStyle/>
          <a:p>
            <a:r>
              <a:rPr lang="en-US" sz="3200"/>
              <a:t>Distributed Management MIBs</a:t>
            </a:r>
          </a:p>
        </p:txBody>
      </p:sp>
      <p:sp>
        <p:nvSpPr>
          <p:cNvPr id="614403" name="Rectangle 3"/>
          <p:cNvSpPr>
            <a:spLocks noGrp="1" noChangeArrowheads="1"/>
          </p:cNvSpPr>
          <p:nvPr>
            <p:ph type="body" idx="1"/>
          </p:nvPr>
        </p:nvSpPr>
        <p:spPr>
          <a:xfrm>
            <a:off x="433388" y="1290638"/>
            <a:ext cx="8229600" cy="4525962"/>
          </a:xfrm>
        </p:spPr>
        <p:txBody>
          <a:bodyPr/>
          <a:lstStyle/>
          <a:p>
            <a:pPr>
              <a:buFont typeface="Wingdings" pitchFamily="2" charset="2"/>
              <a:buChar char="§"/>
            </a:pPr>
            <a:r>
              <a:rPr lang="en-US" sz="2400" dirty="0" smtClean="0"/>
              <a:t>IETF </a:t>
            </a:r>
            <a:r>
              <a:rPr lang="en-US" sz="2400" dirty="0"/>
              <a:t>had proposed several standard MIBs used to </a:t>
            </a:r>
            <a:r>
              <a:rPr lang="en-US" sz="2400" dirty="0" smtClean="0"/>
              <a:t>realize</a:t>
            </a:r>
            <a:r>
              <a:rPr lang="en-US" sz="2800" dirty="0"/>
              <a:t> </a:t>
            </a:r>
            <a:r>
              <a:rPr lang="en-US" sz="2400" dirty="0" smtClean="0"/>
              <a:t>Distributed Managers</a:t>
            </a:r>
            <a:r>
              <a:rPr lang="en-US" sz="2000" dirty="0" smtClean="0"/>
              <a:t>.</a:t>
            </a:r>
            <a:endParaRPr lang="en-US" sz="2000" dirty="0"/>
          </a:p>
          <a:p>
            <a:pPr>
              <a:buFont typeface="Wingdings" pitchFamily="2" charset="2"/>
              <a:buChar char="§"/>
            </a:pPr>
            <a:r>
              <a:rPr lang="en-US" sz="2400" dirty="0"/>
              <a:t>The DISMAN MIBs </a:t>
            </a:r>
            <a:r>
              <a:rPr lang="en-US" sz="2400" dirty="0" smtClean="0"/>
              <a:t>of </a:t>
            </a:r>
            <a:r>
              <a:rPr lang="en-US" sz="2400" dirty="0"/>
              <a:t>particular interest include:</a:t>
            </a:r>
          </a:p>
          <a:p>
            <a:pPr lvl="1"/>
            <a:r>
              <a:rPr lang="en-US" sz="2000" dirty="0"/>
              <a:t>Schedule MIB</a:t>
            </a:r>
          </a:p>
          <a:p>
            <a:pPr lvl="1"/>
            <a:r>
              <a:rPr lang="en-US" sz="2000" dirty="0"/>
              <a:t>Script MIB</a:t>
            </a:r>
          </a:p>
          <a:p>
            <a:pPr lvl="1"/>
            <a:r>
              <a:rPr lang="en-US" sz="2000" dirty="0"/>
              <a:t>Expression MIB</a:t>
            </a:r>
          </a:p>
          <a:p>
            <a:pPr lvl="1"/>
            <a:r>
              <a:rPr lang="en-US" sz="2000" dirty="0"/>
              <a:t>Event MIB</a:t>
            </a:r>
          </a:p>
          <a:p>
            <a:pPr lvl="1">
              <a:buFont typeface="Wingdings" pitchFamily="2" charset="2"/>
              <a:buChar char="§"/>
            </a:pPr>
            <a:endParaRPr lang="en-US" sz="2000" dirty="0"/>
          </a:p>
          <a:p>
            <a:pPr lvl="1">
              <a:buFont typeface="Wingdings" pitchFamily="2" charset="2"/>
              <a:buChar char="§"/>
            </a:pPr>
            <a:endParaRPr lang="en-US" dirty="0"/>
          </a:p>
        </p:txBody>
      </p:sp>
    </p:spTree>
    <p:extLst>
      <p:ext uri="{BB962C8B-B14F-4D97-AF65-F5344CB8AC3E}">
        <p14:creationId xmlns:p14="http://schemas.microsoft.com/office/powerpoint/2010/main" val="780826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a:xfrm>
            <a:off x="414338" y="141288"/>
            <a:ext cx="8229600" cy="1143000"/>
          </a:xfrm>
        </p:spPr>
        <p:txBody>
          <a:bodyPr/>
          <a:lstStyle/>
          <a:p>
            <a:r>
              <a:rPr lang="en-US" sz="3200"/>
              <a:t>IETF Distributed Management MIBs</a:t>
            </a:r>
          </a:p>
        </p:txBody>
      </p:sp>
      <p:sp>
        <p:nvSpPr>
          <p:cNvPr id="590851" name="Line 3"/>
          <p:cNvSpPr>
            <a:spLocks noChangeShapeType="1"/>
          </p:cNvSpPr>
          <p:nvPr/>
        </p:nvSpPr>
        <p:spPr bwMode="auto">
          <a:xfrm>
            <a:off x="4221163" y="2674938"/>
            <a:ext cx="0" cy="447675"/>
          </a:xfrm>
          <a:prstGeom prst="line">
            <a:avLst/>
          </a:prstGeom>
          <a:noFill/>
          <a:ln w="9525">
            <a:solidFill>
              <a:schemeClr val="tx1"/>
            </a:solidFill>
            <a:round/>
            <a:headEnd type="none" w="lg" len="lg"/>
            <a:tailEnd type="none" w="lg" len="lg"/>
          </a:ln>
          <a:effectLst/>
        </p:spPr>
        <p:txBody>
          <a:bodyPr/>
          <a:lstStyle/>
          <a:p>
            <a:endParaRPr lang="en-CA"/>
          </a:p>
        </p:txBody>
      </p:sp>
      <p:sp>
        <p:nvSpPr>
          <p:cNvPr id="590852" name="Line 4"/>
          <p:cNvSpPr>
            <a:spLocks noChangeShapeType="1"/>
          </p:cNvSpPr>
          <p:nvPr/>
        </p:nvSpPr>
        <p:spPr bwMode="auto">
          <a:xfrm flipH="1">
            <a:off x="915988" y="3600450"/>
            <a:ext cx="3341687" cy="1552575"/>
          </a:xfrm>
          <a:prstGeom prst="line">
            <a:avLst/>
          </a:prstGeom>
          <a:noFill/>
          <a:ln w="9525">
            <a:solidFill>
              <a:schemeClr val="tx1"/>
            </a:solidFill>
            <a:round/>
            <a:headEnd type="none" w="lg" len="lg"/>
            <a:tailEnd type="none" w="lg" len="lg"/>
          </a:ln>
          <a:effectLst/>
        </p:spPr>
        <p:txBody>
          <a:bodyPr/>
          <a:lstStyle/>
          <a:p>
            <a:endParaRPr lang="en-CA"/>
          </a:p>
        </p:txBody>
      </p:sp>
      <p:sp>
        <p:nvSpPr>
          <p:cNvPr id="590853" name="Line 5"/>
          <p:cNvSpPr>
            <a:spLocks noChangeShapeType="1"/>
          </p:cNvSpPr>
          <p:nvPr/>
        </p:nvSpPr>
        <p:spPr bwMode="auto">
          <a:xfrm flipH="1">
            <a:off x="3025775" y="3587750"/>
            <a:ext cx="1252538" cy="1524000"/>
          </a:xfrm>
          <a:prstGeom prst="line">
            <a:avLst/>
          </a:prstGeom>
          <a:noFill/>
          <a:ln w="9525">
            <a:solidFill>
              <a:schemeClr val="tx1"/>
            </a:solidFill>
            <a:round/>
            <a:headEnd type="none" w="lg" len="lg"/>
            <a:tailEnd type="none" w="lg" len="lg"/>
          </a:ln>
          <a:effectLst/>
        </p:spPr>
        <p:txBody>
          <a:bodyPr/>
          <a:lstStyle/>
          <a:p>
            <a:endParaRPr lang="en-CA"/>
          </a:p>
        </p:txBody>
      </p:sp>
      <p:sp>
        <p:nvSpPr>
          <p:cNvPr id="590854" name="Line 6"/>
          <p:cNvSpPr>
            <a:spLocks noChangeShapeType="1"/>
          </p:cNvSpPr>
          <p:nvPr/>
        </p:nvSpPr>
        <p:spPr bwMode="auto">
          <a:xfrm>
            <a:off x="4278313" y="3598863"/>
            <a:ext cx="3354387" cy="1604962"/>
          </a:xfrm>
          <a:prstGeom prst="line">
            <a:avLst/>
          </a:prstGeom>
          <a:noFill/>
          <a:ln w="9525">
            <a:solidFill>
              <a:schemeClr val="tx1"/>
            </a:solidFill>
            <a:round/>
            <a:headEnd type="none" w="lg" len="lg"/>
            <a:tailEnd type="none" w="lg" len="lg"/>
          </a:ln>
          <a:effectLst/>
        </p:spPr>
        <p:txBody>
          <a:bodyPr/>
          <a:lstStyle/>
          <a:p>
            <a:endParaRPr lang="en-CA"/>
          </a:p>
        </p:txBody>
      </p:sp>
      <p:sp>
        <p:nvSpPr>
          <p:cNvPr id="590855" name="Line 7"/>
          <p:cNvSpPr>
            <a:spLocks noChangeShapeType="1"/>
          </p:cNvSpPr>
          <p:nvPr/>
        </p:nvSpPr>
        <p:spPr bwMode="auto">
          <a:xfrm>
            <a:off x="4279900" y="3624263"/>
            <a:ext cx="1219200" cy="1482725"/>
          </a:xfrm>
          <a:prstGeom prst="line">
            <a:avLst/>
          </a:prstGeom>
          <a:noFill/>
          <a:ln w="9525">
            <a:solidFill>
              <a:schemeClr val="tx1"/>
            </a:solidFill>
            <a:round/>
            <a:headEnd type="none" w="lg" len="lg"/>
            <a:tailEnd type="none" w="lg" len="lg"/>
          </a:ln>
          <a:effectLst/>
        </p:spPr>
        <p:txBody>
          <a:bodyPr/>
          <a:lstStyle/>
          <a:p>
            <a:endParaRPr lang="en-CA"/>
          </a:p>
        </p:txBody>
      </p:sp>
      <p:sp>
        <p:nvSpPr>
          <p:cNvPr id="590856" name="Text Box 8"/>
          <p:cNvSpPr txBox="1">
            <a:spLocks noChangeArrowheads="1"/>
          </p:cNvSpPr>
          <p:nvPr/>
        </p:nvSpPr>
        <p:spPr bwMode="auto">
          <a:xfrm>
            <a:off x="3905250" y="3098800"/>
            <a:ext cx="692150" cy="336550"/>
          </a:xfrm>
          <a:prstGeom prst="rect">
            <a:avLst/>
          </a:prstGeom>
          <a:noFill/>
          <a:ln w="9525">
            <a:noFill/>
            <a:miter lim="800000"/>
            <a:headEnd type="none" w="lg" len="lg"/>
            <a:tailEnd type="none" w="lg" len="lg"/>
          </a:ln>
          <a:effectLst/>
        </p:spPr>
        <p:txBody>
          <a:bodyPr wrap="none">
            <a:spAutoFit/>
          </a:bodyPr>
          <a:lstStyle/>
          <a:p>
            <a:r>
              <a:rPr lang="en-US" sz="1600"/>
              <a:t>mib-2</a:t>
            </a:r>
          </a:p>
        </p:txBody>
      </p:sp>
      <p:sp>
        <p:nvSpPr>
          <p:cNvPr id="590857" name="Text Box 9"/>
          <p:cNvSpPr txBox="1">
            <a:spLocks noChangeArrowheads="1"/>
          </p:cNvSpPr>
          <p:nvPr/>
        </p:nvSpPr>
        <p:spPr bwMode="auto">
          <a:xfrm>
            <a:off x="187325" y="5137150"/>
            <a:ext cx="1549400" cy="338554"/>
          </a:xfrm>
          <a:prstGeom prst="rect">
            <a:avLst/>
          </a:prstGeom>
          <a:noFill/>
          <a:ln w="9525">
            <a:noFill/>
            <a:miter lim="800000"/>
            <a:headEnd type="none" w="lg" len="lg"/>
            <a:tailEnd type="none" w="lg" len="lg"/>
          </a:ln>
          <a:effectLst/>
        </p:spPr>
        <p:txBody>
          <a:bodyPr>
            <a:spAutoFit/>
          </a:bodyPr>
          <a:lstStyle/>
          <a:p>
            <a:pPr algn="ctr"/>
            <a:r>
              <a:rPr lang="en-US" sz="1600" b="1" dirty="0">
                <a:solidFill>
                  <a:srgbClr val="FF0000"/>
                </a:solidFill>
              </a:rPr>
              <a:t>Schedule </a:t>
            </a:r>
            <a:r>
              <a:rPr lang="en-US" sz="1600" b="1" dirty="0" smtClean="0">
                <a:solidFill>
                  <a:srgbClr val="FF0000"/>
                </a:solidFill>
              </a:rPr>
              <a:t>MIB</a:t>
            </a:r>
            <a:endParaRPr lang="en-US" sz="1600" b="1" dirty="0">
              <a:solidFill>
                <a:srgbClr val="FF0000"/>
              </a:solidFill>
            </a:endParaRPr>
          </a:p>
        </p:txBody>
      </p:sp>
      <p:sp>
        <p:nvSpPr>
          <p:cNvPr id="590858" name="Text Box 10"/>
          <p:cNvSpPr txBox="1">
            <a:spLocks noChangeArrowheads="1"/>
          </p:cNvSpPr>
          <p:nvPr/>
        </p:nvSpPr>
        <p:spPr bwMode="auto">
          <a:xfrm>
            <a:off x="2447515" y="5124450"/>
            <a:ext cx="1200970" cy="338554"/>
          </a:xfrm>
          <a:prstGeom prst="rect">
            <a:avLst/>
          </a:prstGeom>
          <a:noFill/>
          <a:ln w="9525">
            <a:noFill/>
            <a:miter lim="800000"/>
            <a:headEnd type="none" w="lg" len="lg"/>
            <a:tailEnd type="none" w="lg" len="lg"/>
          </a:ln>
          <a:effectLst/>
        </p:spPr>
        <p:txBody>
          <a:bodyPr wrap="none">
            <a:spAutoFit/>
          </a:bodyPr>
          <a:lstStyle/>
          <a:p>
            <a:pPr algn="ctr"/>
            <a:r>
              <a:rPr lang="en-US" sz="1600" b="1" dirty="0">
                <a:solidFill>
                  <a:srgbClr val="FF0000"/>
                </a:solidFill>
              </a:rPr>
              <a:t>Script </a:t>
            </a:r>
            <a:r>
              <a:rPr lang="en-US" sz="1600" b="1" dirty="0" smtClean="0">
                <a:solidFill>
                  <a:srgbClr val="FF0000"/>
                </a:solidFill>
              </a:rPr>
              <a:t>MIB</a:t>
            </a:r>
            <a:endParaRPr lang="en-US" sz="1600" b="1" dirty="0">
              <a:solidFill>
                <a:srgbClr val="FF0000"/>
              </a:solidFill>
            </a:endParaRPr>
          </a:p>
        </p:txBody>
      </p:sp>
      <p:sp>
        <p:nvSpPr>
          <p:cNvPr id="590859" name="Text Box 11"/>
          <p:cNvSpPr txBox="1">
            <a:spLocks noChangeArrowheads="1"/>
          </p:cNvSpPr>
          <p:nvPr/>
        </p:nvSpPr>
        <p:spPr bwMode="auto">
          <a:xfrm>
            <a:off x="484188" y="5453063"/>
            <a:ext cx="919162" cy="274637"/>
          </a:xfrm>
          <a:prstGeom prst="rect">
            <a:avLst/>
          </a:prstGeom>
          <a:noFill/>
          <a:ln w="9525">
            <a:noFill/>
            <a:miter lim="800000"/>
            <a:headEnd type="none" w="lg" len="lg"/>
            <a:tailEnd type="none" w="lg" len="lg"/>
          </a:ln>
          <a:effectLst/>
        </p:spPr>
        <p:txBody>
          <a:bodyPr wrap="none">
            <a:spAutoFit/>
          </a:bodyPr>
          <a:lstStyle/>
          <a:p>
            <a:pPr algn="ctr"/>
            <a:r>
              <a:rPr lang="en-US" sz="1200" b="1" dirty="0"/>
              <a:t>{mib-2 63}</a:t>
            </a:r>
          </a:p>
        </p:txBody>
      </p:sp>
      <p:sp>
        <p:nvSpPr>
          <p:cNvPr id="590860" name="Text Box 12"/>
          <p:cNvSpPr txBox="1">
            <a:spLocks noChangeArrowheads="1"/>
          </p:cNvSpPr>
          <p:nvPr/>
        </p:nvSpPr>
        <p:spPr bwMode="auto">
          <a:xfrm>
            <a:off x="2636838" y="5392738"/>
            <a:ext cx="919162" cy="274637"/>
          </a:xfrm>
          <a:prstGeom prst="rect">
            <a:avLst/>
          </a:prstGeom>
          <a:noFill/>
          <a:ln w="9525">
            <a:noFill/>
            <a:miter lim="800000"/>
            <a:headEnd type="none" w="lg" len="lg"/>
            <a:tailEnd type="none" w="lg" len="lg"/>
          </a:ln>
          <a:effectLst/>
        </p:spPr>
        <p:txBody>
          <a:bodyPr wrap="none">
            <a:spAutoFit/>
          </a:bodyPr>
          <a:lstStyle/>
          <a:p>
            <a:pPr algn="ctr"/>
            <a:r>
              <a:rPr lang="en-US" sz="1200" b="1" dirty="0"/>
              <a:t>{mib-2 64}</a:t>
            </a:r>
          </a:p>
        </p:txBody>
      </p:sp>
      <p:sp>
        <p:nvSpPr>
          <p:cNvPr id="590861" name="Text Box 13"/>
          <p:cNvSpPr txBox="1">
            <a:spLocks noChangeArrowheads="1"/>
          </p:cNvSpPr>
          <p:nvPr/>
        </p:nvSpPr>
        <p:spPr bwMode="auto">
          <a:xfrm>
            <a:off x="4922544" y="5162550"/>
            <a:ext cx="1176924" cy="338554"/>
          </a:xfrm>
          <a:prstGeom prst="rect">
            <a:avLst/>
          </a:prstGeom>
          <a:noFill/>
          <a:ln w="9525">
            <a:noFill/>
            <a:miter lim="800000"/>
            <a:headEnd type="none" w="lg" len="lg"/>
            <a:tailEnd type="none" w="lg" len="lg"/>
          </a:ln>
          <a:effectLst/>
        </p:spPr>
        <p:txBody>
          <a:bodyPr wrap="none">
            <a:spAutoFit/>
          </a:bodyPr>
          <a:lstStyle/>
          <a:p>
            <a:pPr algn="ctr"/>
            <a:r>
              <a:rPr lang="en-US" sz="1600" b="1" dirty="0">
                <a:solidFill>
                  <a:srgbClr val="FF0000"/>
                </a:solidFill>
              </a:rPr>
              <a:t>Event </a:t>
            </a:r>
            <a:r>
              <a:rPr lang="en-US" sz="1600" b="1" dirty="0" smtClean="0">
                <a:solidFill>
                  <a:srgbClr val="FF0000"/>
                </a:solidFill>
              </a:rPr>
              <a:t>MIB</a:t>
            </a:r>
            <a:endParaRPr lang="en-US" sz="1600" b="1" dirty="0">
              <a:solidFill>
                <a:srgbClr val="FF0000"/>
              </a:solidFill>
            </a:endParaRPr>
          </a:p>
        </p:txBody>
      </p:sp>
      <p:sp>
        <p:nvSpPr>
          <p:cNvPr id="590862" name="Text Box 14"/>
          <p:cNvSpPr txBox="1">
            <a:spLocks noChangeArrowheads="1"/>
          </p:cNvSpPr>
          <p:nvPr/>
        </p:nvSpPr>
        <p:spPr bwMode="auto">
          <a:xfrm>
            <a:off x="5080000" y="5414963"/>
            <a:ext cx="919163" cy="274637"/>
          </a:xfrm>
          <a:prstGeom prst="rect">
            <a:avLst/>
          </a:prstGeom>
          <a:noFill/>
          <a:ln w="9525">
            <a:noFill/>
            <a:miter lim="800000"/>
            <a:headEnd type="none" w="lg" len="lg"/>
            <a:tailEnd type="none" w="lg" len="lg"/>
          </a:ln>
          <a:effectLst/>
        </p:spPr>
        <p:txBody>
          <a:bodyPr wrap="none">
            <a:spAutoFit/>
          </a:bodyPr>
          <a:lstStyle/>
          <a:p>
            <a:pPr algn="ctr"/>
            <a:r>
              <a:rPr lang="en-US" sz="1200" b="1" dirty="0"/>
              <a:t>{mib-2 88}</a:t>
            </a:r>
          </a:p>
        </p:txBody>
      </p:sp>
      <p:sp>
        <p:nvSpPr>
          <p:cNvPr id="590863" name="Text Box 15"/>
          <p:cNvSpPr txBox="1">
            <a:spLocks noChangeArrowheads="1"/>
          </p:cNvSpPr>
          <p:nvPr/>
        </p:nvSpPr>
        <p:spPr bwMode="auto">
          <a:xfrm>
            <a:off x="6891575" y="5194300"/>
            <a:ext cx="1723549" cy="338554"/>
          </a:xfrm>
          <a:prstGeom prst="rect">
            <a:avLst/>
          </a:prstGeom>
          <a:noFill/>
          <a:ln w="9525">
            <a:noFill/>
            <a:miter lim="800000"/>
            <a:headEnd type="none" w="lg" len="lg"/>
            <a:tailEnd type="none" w="lg" len="lg"/>
          </a:ln>
          <a:effectLst/>
        </p:spPr>
        <p:txBody>
          <a:bodyPr wrap="none">
            <a:spAutoFit/>
          </a:bodyPr>
          <a:lstStyle/>
          <a:p>
            <a:pPr algn="ctr"/>
            <a:r>
              <a:rPr lang="en-US" sz="1600" b="1" dirty="0">
                <a:solidFill>
                  <a:srgbClr val="FF0000"/>
                </a:solidFill>
              </a:rPr>
              <a:t>Expression </a:t>
            </a:r>
            <a:r>
              <a:rPr lang="en-US" sz="1600" b="1" dirty="0" smtClean="0">
                <a:solidFill>
                  <a:srgbClr val="FF0000"/>
                </a:solidFill>
              </a:rPr>
              <a:t>MIB</a:t>
            </a:r>
            <a:endParaRPr lang="en-US" sz="1600" b="1" dirty="0">
              <a:solidFill>
                <a:srgbClr val="FF0000"/>
              </a:solidFill>
            </a:endParaRPr>
          </a:p>
        </p:txBody>
      </p:sp>
      <p:sp>
        <p:nvSpPr>
          <p:cNvPr id="590864" name="Text Box 16"/>
          <p:cNvSpPr txBox="1">
            <a:spLocks noChangeArrowheads="1"/>
          </p:cNvSpPr>
          <p:nvPr/>
        </p:nvSpPr>
        <p:spPr bwMode="auto">
          <a:xfrm>
            <a:off x="7324725" y="5464175"/>
            <a:ext cx="919163" cy="274638"/>
          </a:xfrm>
          <a:prstGeom prst="rect">
            <a:avLst/>
          </a:prstGeom>
          <a:noFill/>
          <a:ln w="9525">
            <a:noFill/>
            <a:miter lim="800000"/>
            <a:headEnd type="none" w="lg" len="lg"/>
            <a:tailEnd type="none" w="lg" len="lg"/>
          </a:ln>
          <a:effectLst/>
        </p:spPr>
        <p:txBody>
          <a:bodyPr wrap="none">
            <a:spAutoFit/>
          </a:bodyPr>
          <a:lstStyle/>
          <a:p>
            <a:pPr algn="ctr"/>
            <a:r>
              <a:rPr lang="en-US" sz="1200" b="1"/>
              <a:t>{mib-2 90}</a:t>
            </a:r>
          </a:p>
        </p:txBody>
      </p:sp>
      <p:sp>
        <p:nvSpPr>
          <p:cNvPr id="590865" name="Text Box 17"/>
          <p:cNvSpPr txBox="1">
            <a:spLocks noChangeArrowheads="1"/>
          </p:cNvSpPr>
          <p:nvPr/>
        </p:nvSpPr>
        <p:spPr bwMode="auto">
          <a:xfrm>
            <a:off x="3870325" y="3357563"/>
            <a:ext cx="793750" cy="274637"/>
          </a:xfrm>
          <a:prstGeom prst="rect">
            <a:avLst/>
          </a:prstGeom>
          <a:noFill/>
          <a:ln w="9525">
            <a:noFill/>
            <a:miter lim="800000"/>
            <a:headEnd type="none" w="lg" len="lg"/>
            <a:tailEnd type="none" w="lg" len="lg"/>
          </a:ln>
          <a:effectLst/>
        </p:spPr>
        <p:txBody>
          <a:bodyPr wrap="none">
            <a:spAutoFit/>
          </a:bodyPr>
          <a:lstStyle/>
          <a:p>
            <a:pPr algn="ctr"/>
            <a:r>
              <a:rPr lang="en-US" sz="1200"/>
              <a:t>{mgmt 1}</a:t>
            </a:r>
          </a:p>
        </p:txBody>
      </p:sp>
      <p:sp>
        <p:nvSpPr>
          <p:cNvPr id="590866" name="Text Box 18"/>
          <p:cNvSpPr txBox="1">
            <a:spLocks noChangeArrowheads="1"/>
          </p:cNvSpPr>
          <p:nvPr/>
        </p:nvSpPr>
        <p:spPr bwMode="auto">
          <a:xfrm>
            <a:off x="3879850" y="2176463"/>
            <a:ext cx="693738" cy="336550"/>
          </a:xfrm>
          <a:prstGeom prst="rect">
            <a:avLst/>
          </a:prstGeom>
          <a:noFill/>
          <a:ln w="9525">
            <a:noFill/>
            <a:miter lim="800000"/>
            <a:headEnd type="none" w="lg" len="lg"/>
            <a:tailEnd type="none" w="lg" len="lg"/>
          </a:ln>
          <a:effectLst/>
        </p:spPr>
        <p:txBody>
          <a:bodyPr wrap="none">
            <a:spAutoFit/>
          </a:bodyPr>
          <a:lstStyle/>
          <a:p>
            <a:r>
              <a:rPr lang="en-US" sz="1600"/>
              <a:t>mgmt</a:t>
            </a:r>
          </a:p>
        </p:txBody>
      </p:sp>
      <p:sp>
        <p:nvSpPr>
          <p:cNvPr id="590867" name="Text Box 19"/>
          <p:cNvSpPr txBox="1">
            <a:spLocks noChangeArrowheads="1"/>
          </p:cNvSpPr>
          <p:nvPr/>
        </p:nvSpPr>
        <p:spPr bwMode="auto">
          <a:xfrm>
            <a:off x="3786188" y="2447925"/>
            <a:ext cx="919162" cy="274638"/>
          </a:xfrm>
          <a:prstGeom prst="rect">
            <a:avLst/>
          </a:prstGeom>
          <a:noFill/>
          <a:ln w="9525">
            <a:noFill/>
            <a:miter lim="800000"/>
            <a:headEnd type="none" w="lg" len="lg"/>
            <a:tailEnd type="none" w="lg" len="lg"/>
          </a:ln>
          <a:effectLst/>
        </p:spPr>
        <p:txBody>
          <a:bodyPr wrap="none">
            <a:spAutoFit/>
          </a:bodyPr>
          <a:lstStyle/>
          <a:p>
            <a:pPr algn="ctr"/>
            <a:r>
              <a:rPr lang="en-US" sz="1200"/>
              <a:t>{internet 1}</a:t>
            </a:r>
          </a:p>
        </p:txBody>
      </p:sp>
      <p:sp>
        <p:nvSpPr>
          <p:cNvPr id="590868" name="Text Box 20"/>
          <p:cNvSpPr txBox="1">
            <a:spLocks noChangeArrowheads="1"/>
          </p:cNvSpPr>
          <p:nvPr/>
        </p:nvSpPr>
        <p:spPr bwMode="auto">
          <a:xfrm>
            <a:off x="3787775" y="1322388"/>
            <a:ext cx="862013" cy="336550"/>
          </a:xfrm>
          <a:prstGeom prst="rect">
            <a:avLst/>
          </a:prstGeom>
          <a:noFill/>
          <a:ln w="9525">
            <a:noFill/>
            <a:miter lim="800000"/>
            <a:headEnd type="none" w="lg" len="lg"/>
            <a:tailEnd type="none" w="lg" len="lg"/>
          </a:ln>
          <a:effectLst/>
        </p:spPr>
        <p:txBody>
          <a:bodyPr wrap="none">
            <a:spAutoFit/>
          </a:bodyPr>
          <a:lstStyle/>
          <a:p>
            <a:r>
              <a:rPr lang="en-US" sz="1600"/>
              <a:t>internet</a:t>
            </a:r>
          </a:p>
        </p:txBody>
      </p:sp>
      <p:sp>
        <p:nvSpPr>
          <p:cNvPr id="590869" name="Text Box 21"/>
          <p:cNvSpPr txBox="1">
            <a:spLocks noChangeArrowheads="1"/>
          </p:cNvSpPr>
          <p:nvPr/>
        </p:nvSpPr>
        <p:spPr bwMode="auto">
          <a:xfrm>
            <a:off x="3622675" y="1543050"/>
            <a:ext cx="1206500" cy="274638"/>
          </a:xfrm>
          <a:prstGeom prst="rect">
            <a:avLst/>
          </a:prstGeom>
          <a:noFill/>
          <a:ln w="9525">
            <a:noFill/>
            <a:miter lim="800000"/>
            <a:headEnd type="none" w="lg" len="lg"/>
            <a:tailEnd type="none" w="lg" len="lg"/>
          </a:ln>
          <a:effectLst/>
        </p:spPr>
        <p:txBody>
          <a:bodyPr wrap="none">
            <a:spAutoFit/>
          </a:bodyPr>
          <a:lstStyle/>
          <a:p>
            <a:pPr algn="ctr"/>
            <a:r>
              <a:rPr lang="en-US" sz="1200"/>
              <a:t>{.iso.org.dod 1}</a:t>
            </a:r>
          </a:p>
        </p:txBody>
      </p:sp>
      <p:sp>
        <p:nvSpPr>
          <p:cNvPr id="590870" name="Line 22"/>
          <p:cNvSpPr>
            <a:spLocks noChangeShapeType="1"/>
          </p:cNvSpPr>
          <p:nvPr/>
        </p:nvSpPr>
        <p:spPr bwMode="auto">
          <a:xfrm>
            <a:off x="4233863" y="1811338"/>
            <a:ext cx="0" cy="447675"/>
          </a:xfrm>
          <a:prstGeom prst="line">
            <a:avLst/>
          </a:prstGeom>
          <a:noFill/>
          <a:ln w="9525">
            <a:solidFill>
              <a:schemeClr val="tx1"/>
            </a:solidFill>
            <a:round/>
            <a:headEnd type="none" w="lg" len="lg"/>
            <a:tailEnd type="none" w="lg" len="lg"/>
          </a:ln>
          <a:effectLst/>
        </p:spPr>
        <p:txBody>
          <a:bodyPr/>
          <a:lstStyle/>
          <a:p>
            <a:endParaRPr lang="en-CA"/>
          </a:p>
        </p:txBody>
      </p:sp>
    </p:spTree>
    <p:extLst>
      <p:ext uri="{BB962C8B-B14F-4D97-AF65-F5344CB8AC3E}">
        <p14:creationId xmlns:p14="http://schemas.microsoft.com/office/powerpoint/2010/main" val="323640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444500" y="0"/>
            <a:ext cx="8229600" cy="1143000"/>
          </a:xfrm>
        </p:spPr>
        <p:txBody>
          <a:bodyPr/>
          <a:lstStyle/>
          <a:p>
            <a:r>
              <a:rPr lang="en-US" sz="3600"/>
              <a:t>Overview</a:t>
            </a:r>
          </a:p>
        </p:txBody>
      </p:sp>
      <p:sp>
        <p:nvSpPr>
          <p:cNvPr id="178179" name="Rectangle 3"/>
          <p:cNvSpPr>
            <a:spLocks noChangeArrowheads="1"/>
          </p:cNvSpPr>
          <p:nvPr/>
        </p:nvSpPr>
        <p:spPr bwMode="auto">
          <a:xfrm>
            <a:off x="550863" y="1495425"/>
            <a:ext cx="783272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fontAlgn="base">
              <a:spcBef>
                <a:spcPct val="20000"/>
              </a:spcBef>
              <a:spcAft>
                <a:spcPct val="0"/>
              </a:spcAft>
              <a:buChar char="»"/>
              <a:defRPr sz="2000">
                <a:solidFill>
                  <a:schemeClr val="tx1"/>
                </a:solidFill>
                <a:latin typeface="Arial" panose="020B0604020202020204" pitchFamily="34" charset="0"/>
              </a:defRPr>
            </a:lvl6pPr>
            <a:lvl7pPr marL="3124200" indent="-381000" fontAlgn="base">
              <a:spcBef>
                <a:spcPct val="20000"/>
              </a:spcBef>
              <a:spcAft>
                <a:spcPct val="0"/>
              </a:spcAft>
              <a:buChar char="»"/>
              <a:defRPr sz="2000">
                <a:solidFill>
                  <a:schemeClr val="tx1"/>
                </a:solidFill>
                <a:latin typeface="Arial" panose="020B0604020202020204" pitchFamily="34" charset="0"/>
              </a:defRPr>
            </a:lvl7pPr>
            <a:lvl8pPr marL="3581400" indent="-381000" fontAlgn="base">
              <a:spcBef>
                <a:spcPct val="20000"/>
              </a:spcBef>
              <a:spcAft>
                <a:spcPct val="0"/>
              </a:spcAft>
              <a:buChar char="»"/>
              <a:defRPr sz="2000">
                <a:solidFill>
                  <a:schemeClr val="tx1"/>
                </a:solidFill>
                <a:latin typeface="Arial" panose="020B0604020202020204" pitchFamily="34" charset="0"/>
              </a:defRPr>
            </a:lvl8pPr>
            <a:lvl9pPr marL="4038600" indent="-3810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2400" dirty="0" smtClean="0"/>
              <a:t>Agent Extension</a:t>
            </a:r>
          </a:p>
          <a:p>
            <a:pPr>
              <a:buFont typeface="Wingdings" panose="05000000000000000000" pitchFamily="2" charset="2"/>
              <a:buChar char="§"/>
            </a:pPr>
            <a:r>
              <a:rPr lang="en-US" sz="2400" dirty="0" smtClean="0"/>
              <a:t>Distributed Management</a:t>
            </a:r>
          </a:p>
          <a:p>
            <a:pPr>
              <a:buFont typeface="Wingdings" panose="05000000000000000000" pitchFamily="2" charset="2"/>
              <a:buChar char="§"/>
            </a:pPr>
            <a:r>
              <a:rPr lang="en-US" sz="2400" dirty="0" smtClean="0"/>
              <a:t>Service </a:t>
            </a:r>
            <a:r>
              <a:rPr lang="en-US" sz="2400" dirty="0"/>
              <a:t>Level Monitoring</a:t>
            </a:r>
          </a:p>
          <a:p>
            <a:pPr>
              <a:buFont typeface="Wingdings" panose="05000000000000000000" pitchFamily="2" charset="2"/>
              <a:buChar char="§"/>
            </a:pPr>
            <a:r>
              <a:rPr lang="en-US" sz="2400" dirty="0"/>
              <a:t>NNM </a:t>
            </a:r>
            <a:r>
              <a:rPr lang="en-US" sz="2400" dirty="0" smtClean="0"/>
              <a:t>Scalability and Distribution</a:t>
            </a:r>
            <a:endParaRPr lang="en-US" sz="2400" dirty="0"/>
          </a:p>
          <a:p>
            <a:pPr marL="0" indent="0">
              <a:buNone/>
            </a:pP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457200" y="131763"/>
            <a:ext cx="8229600" cy="1143000"/>
          </a:xfrm>
        </p:spPr>
        <p:txBody>
          <a:bodyPr/>
          <a:lstStyle/>
          <a:p>
            <a:r>
              <a:rPr lang="en-US" sz="3600"/>
              <a:t>Script MIB</a:t>
            </a:r>
          </a:p>
        </p:txBody>
      </p:sp>
      <p:sp>
        <p:nvSpPr>
          <p:cNvPr id="674819" name="Rectangle 3"/>
          <p:cNvSpPr>
            <a:spLocks noGrp="1" noChangeArrowheads="1"/>
          </p:cNvSpPr>
          <p:nvPr>
            <p:ph type="body" idx="1"/>
          </p:nvPr>
        </p:nvSpPr>
        <p:spPr>
          <a:xfrm>
            <a:off x="446088" y="1490663"/>
            <a:ext cx="8229600" cy="4525962"/>
          </a:xfrm>
        </p:spPr>
        <p:txBody>
          <a:bodyPr/>
          <a:lstStyle/>
          <a:p>
            <a:pPr>
              <a:buFont typeface="Wingdings" pitchFamily="2" charset="2"/>
              <a:buChar char="§"/>
            </a:pPr>
            <a:r>
              <a:rPr lang="en-US" sz="2400" dirty="0"/>
              <a:t>Script MIB defines managed objects for delegation of management functions.</a:t>
            </a:r>
          </a:p>
          <a:p>
            <a:pPr>
              <a:buFont typeface="Wingdings" pitchFamily="2" charset="2"/>
              <a:buChar char="§"/>
            </a:pPr>
            <a:r>
              <a:rPr lang="en-US" sz="2400" dirty="0"/>
              <a:t>Management functionality is delegated as scripts </a:t>
            </a:r>
            <a:r>
              <a:rPr lang="en-US" sz="2400" dirty="0" smtClean="0"/>
              <a:t>that </a:t>
            </a:r>
            <a:r>
              <a:rPr lang="en-US" sz="2400" dirty="0"/>
              <a:t>are transferred to the location where they are executed.</a:t>
            </a:r>
          </a:p>
          <a:p>
            <a:pPr>
              <a:buFont typeface="Wingdings" pitchFamily="2" charset="2"/>
              <a:buChar char="§"/>
            </a:pPr>
            <a:r>
              <a:rPr lang="en-US" sz="2400" dirty="0" smtClean="0"/>
              <a:t>Scripts </a:t>
            </a:r>
            <a:r>
              <a:rPr lang="en-US" sz="2400" dirty="0"/>
              <a:t>can be started remotely, arguments can be passed to them, and results can be </a:t>
            </a:r>
            <a:r>
              <a:rPr lang="en-US" sz="2400" dirty="0" smtClean="0"/>
              <a:t>returned. </a:t>
            </a:r>
            <a:endParaRPr lang="en-US" sz="2400" dirty="0"/>
          </a:p>
        </p:txBody>
      </p:sp>
    </p:spTree>
    <p:extLst>
      <p:ext uri="{BB962C8B-B14F-4D97-AF65-F5344CB8AC3E}">
        <p14:creationId xmlns:p14="http://schemas.microsoft.com/office/powerpoint/2010/main" val="66487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457200" y="0"/>
            <a:ext cx="8229600" cy="1143000"/>
          </a:xfrm>
        </p:spPr>
        <p:txBody>
          <a:bodyPr/>
          <a:lstStyle/>
          <a:p>
            <a:r>
              <a:rPr lang="en-US" sz="3600" dirty="0"/>
              <a:t>Script MIB - Capabilities</a:t>
            </a:r>
          </a:p>
        </p:txBody>
      </p:sp>
      <p:sp>
        <p:nvSpPr>
          <p:cNvPr id="528387" name="Rectangle 3"/>
          <p:cNvSpPr>
            <a:spLocks noGrp="1" noChangeArrowheads="1"/>
          </p:cNvSpPr>
          <p:nvPr>
            <p:ph type="body" idx="1"/>
          </p:nvPr>
        </p:nvSpPr>
        <p:spPr>
          <a:xfrm>
            <a:off x="458788" y="1176338"/>
            <a:ext cx="8229600" cy="4525962"/>
          </a:xfrm>
        </p:spPr>
        <p:txBody>
          <a:bodyPr/>
          <a:lstStyle/>
          <a:p>
            <a:pPr>
              <a:buFont typeface="Wingdings" pitchFamily="2" charset="2"/>
              <a:buChar char="§"/>
            </a:pPr>
            <a:r>
              <a:rPr lang="en-US" sz="2400" dirty="0" smtClean="0">
                <a:solidFill>
                  <a:srgbClr val="000000"/>
                </a:solidFill>
              </a:rPr>
              <a:t>Transfer </a:t>
            </a:r>
            <a:r>
              <a:rPr lang="en-US" sz="2400" dirty="0">
                <a:solidFill>
                  <a:srgbClr val="000000"/>
                </a:solidFill>
              </a:rPr>
              <a:t>management scripts to a distributed </a:t>
            </a:r>
            <a:r>
              <a:rPr lang="en-US" sz="2400" dirty="0" smtClean="0">
                <a:solidFill>
                  <a:srgbClr val="000000"/>
                </a:solidFill>
              </a:rPr>
              <a:t>manager.</a:t>
            </a:r>
          </a:p>
          <a:p>
            <a:pPr>
              <a:buFont typeface="Wingdings" pitchFamily="2" charset="2"/>
              <a:buChar char="§"/>
            </a:pPr>
            <a:r>
              <a:rPr lang="en-US" sz="2400" dirty="0" smtClean="0">
                <a:solidFill>
                  <a:srgbClr val="000000"/>
                </a:solidFill>
              </a:rPr>
              <a:t>Initiate</a:t>
            </a:r>
            <a:r>
              <a:rPr lang="en-US" sz="2400" dirty="0">
                <a:solidFill>
                  <a:srgbClr val="000000"/>
                </a:solidFill>
              </a:rPr>
              <a:t>, suspend, resume or terminate management scripts. </a:t>
            </a:r>
            <a:endParaRPr lang="en-US" sz="2400" dirty="0" smtClean="0">
              <a:solidFill>
                <a:srgbClr val="000000"/>
              </a:solidFill>
            </a:endParaRPr>
          </a:p>
          <a:p>
            <a:pPr>
              <a:buFont typeface="Wingdings" pitchFamily="2" charset="2"/>
              <a:buChar char="§"/>
            </a:pPr>
            <a:r>
              <a:rPr lang="en-US" sz="2400" dirty="0" smtClean="0">
                <a:solidFill>
                  <a:srgbClr val="000000"/>
                </a:solidFill>
              </a:rPr>
              <a:t>Transfer </a:t>
            </a:r>
            <a:r>
              <a:rPr lang="en-US" sz="2400" dirty="0">
                <a:solidFill>
                  <a:srgbClr val="000000"/>
                </a:solidFill>
              </a:rPr>
              <a:t>arguments for management scripts. </a:t>
            </a:r>
            <a:endParaRPr lang="en-US" sz="2400" dirty="0" smtClean="0">
              <a:solidFill>
                <a:srgbClr val="000000"/>
              </a:solidFill>
            </a:endParaRPr>
          </a:p>
          <a:p>
            <a:pPr>
              <a:buFont typeface="Wingdings" pitchFamily="2" charset="2"/>
              <a:buChar char="§"/>
            </a:pPr>
            <a:r>
              <a:rPr lang="en-US" sz="2400" dirty="0" smtClean="0">
                <a:solidFill>
                  <a:srgbClr val="000000"/>
                </a:solidFill>
              </a:rPr>
              <a:t>Monitor </a:t>
            </a:r>
            <a:r>
              <a:rPr lang="en-US" sz="2400" dirty="0">
                <a:solidFill>
                  <a:srgbClr val="000000"/>
                </a:solidFill>
              </a:rPr>
              <a:t>and control running management </a:t>
            </a:r>
            <a:r>
              <a:rPr lang="en-US" sz="2400" dirty="0" smtClean="0">
                <a:solidFill>
                  <a:srgbClr val="000000"/>
                </a:solidFill>
              </a:rPr>
              <a:t>scripts.</a:t>
            </a:r>
          </a:p>
          <a:p>
            <a:pPr>
              <a:buFont typeface="Wingdings" pitchFamily="2" charset="2"/>
              <a:buChar char="§"/>
            </a:pPr>
            <a:r>
              <a:rPr lang="en-US" sz="2400" dirty="0" smtClean="0">
                <a:solidFill>
                  <a:srgbClr val="000000"/>
                </a:solidFill>
              </a:rPr>
              <a:t>Transfer </a:t>
            </a:r>
            <a:r>
              <a:rPr lang="en-US" sz="2400" dirty="0">
                <a:solidFill>
                  <a:srgbClr val="000000"/>
                </a:solidFill>
              </a:rPr>
              <a:t>the results produced by the management scripts. </a:t>
            </a:r>
          </a:p>
        </p:txBody>
      </p:sp>
    </p:spTree>
    <p:extLst>
      <p:ext uri="{BB962C8B-B14F-4D97-AF65-F5344CB8AC3E}">
        <p14:creationId xmlns:p14="http://schemas.microsoft.com/office/powerpoint/2010/main" val="719875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457200" y="152400"/>
            <a:ext cx="8229600" cy="1143000"/>
          </a:xfrm>
        </p:spPr>
        <p:txBody>
          <a:bodyPr/>
          <a:lstStyle/>
          <a:p>
            <a:r>
              <a:rPr lang="en-US" sz="3600" dirty="0"/>
              <a:t>Script MIB – Script Transfer</a:t>
            </a:r>
          </a:p>
        </p:txBody>
      </p:sp>
      <p:sp>
        <p:nvSpPr>
          <p:cNvPr id="533507" name="Rectangle 3"/>
          <p:cNvSpPr>
            <a:spLocks noGrp="1" noChangeArrowheads="1"/>
          </p:cNvSpPr>
          <p:nvPr>
            <p:ph type="body" idx="1"/>
          </p:nvPr>
        </p:nvSpPr>
        <p:spPr>
          <a:xfrm>
            <a:off x="446088" y="1354138"/>
            <a:ext cx="8229600" cy="4525962"/>
          </a:xfrm>
        </p:spPr>
        <p:txBody>
          <a:bodyPr/>
          <a:lstStyle/>
          <a:p>
            <a:pPr>
              <a:lnSpc>
                <a:spcPct val="90000"/>
              </a:lnSpc>
              <a:buFont typeface="Wingdings" pitchFamily="2" charset="2"/>
              <a:buChar char="§"/>
            </a:pPr>
            <a:r>
              <a:rPr lang="en-US" sz="2400" dirty="0" smtClean="0"/>
              <a:t>Every script is identified by an administratively assigned name. </a:t>
            </a:r>
            <a:endParaRPr lang="en-US" sz="2400" dirty="0" smtClean="0">
              <a:solidFill>
                <a:srgbClr val="000000"/>
              </a:solidFill>
            </a:endParaRPr>
          </a:p>
          <a:p>
            <a:pPr>
              <a:lnSpc>
                <a:spcPct val="90000"/>
              </a:lnSpc>
              <a:buFont typeface="Wingdings" pitchFamily="2" charset="2"/>
              <a:buChar char="§"/>
            </a:pPr>
            <a:r>
              <a:rPr lang="en-US" sz="2400" dirty="0" smtClean="0">
                <a:solidFill>
                  <a:srgbClr val="000000"/>
                </a:solidFill>
              </a:rPr>
              <a:t>Two ways </a:t>
            </a:r>
            <a:r>
              <a:rPr lang="en-US" sz="2400" dirty="0">
                <a:solidFill>
                  <a:srgbClr val="000000"/>
                </a:solidFill>
              </a:rPr>
              <a:t>to transfer management scripts to a distributed manager: </a:t>
            </a:r>
          </a:p>
          <a:p>
            <a:pPr lvl="1">
              <a:lnSpc>
                <a:spcPct val="90000"/>
              </a:lnSpc>
            </a:pPr>
            <a:r>
              <a:rPr lang="en-US" sz="2000" dirty="0">
                <a:solidFill>
                  <a:srgbClr val="000000"/>
                </a:solidFill>
              </a:rPr>
              <a:t>Push Model: The high-level manager pushes the script to the distributed manager. </a:t>
            </a:r>
          </a:p>
          <a:p>
            <a:pPr lvl="1">
              <a:lnSpc>
                <a:spcPct val="90000"/>
              </a:lnSpc>
            </a:pPr>
            <a:r>
              <a:rPr lang="en-US" sz="2000" dirty="0">
                <a:solidFill>
                  <a:srgbClr val="000000"/>
                </a:solidFill>
              </a:rPr>
              <a:t>Pull Model: The manager tells the distributed manager the location of the script and the distributed manager retrieves the </a:t>
            </a:r>
            <a:r>
              <a:rPr lang="en-US" sz="2000" dirty="0" smtClean="0">
                <a:solidFill>
                  <a:srgbClr val="000000"/>
                </a:solidFill>
              </a:rPr>
              <a:t>script. </a:t>
            </a:r>
            <a:endParaRPr lang="en-US" sz="2000" dirty="0">
              <a:solidFill>
                <a:srgbClr val="000000"/>
              </a:solidFill>
            </a:endParaRPr>
          </a:p>
          <a:p>
            <a:pPr>
              <a:lnSpc>
                <a:spcPct val="90000"/>
              </a:lnSpc>
              <a:buFont typeface="Wingdings" pitchFamily="2" charset="2"/>
              <a:buChar char="§"/>
            </a:pPr>
            <a:r>
              <a:rPr lang="en-US" sz="2400" dirty="0">
                <a:solidFill>
                  <a:srgbClr val="000000"/>
                </a:solidFill>
              </a:rPr>
              <a:t>The Script MIB also supports management scripts that are hard-wired into the Script MIB implementation. </a:t>
            </a:r>
          </a:p>
          <a:p>
            <a:pPr>
              <a:lnSpc>
                <a:spcPct val="90000"/>
              </a:lnSpc>
              <a:buFont typeface="Wingdings" pitchFamily="2" charset="2"/>
              <a:buChar char="§"/>
            </a:pPr>
            <a:r>
              <a:rPr lang="en-US" sz="2400" dirty="0">
                <a:solidFill>
                  <a:srgbClr val="000000"/>
                </a:solidFill>
              </a:rPr>
              <a:t>Scripts are stored in an non-volatile storage. This allows a distributed manager to restart scripts. </a:t>
            </a:r>
          </a:p>
          <a:p>
            <a:pPr>
              <a:lnSpc>
                <a:spcPct val="90000"/>
              </a:lnSpc>
              <a:buFont typeface="Wingdings" pitchFamily="2" charset="2"/>
              <a:buChar char="§"/>
            </a:pPr>
            <a:endParaRPr lang="en-US" sz="2400" dirty="0">
              <a:solidFill>
                <a:srgbClr val="000000"/>
              </a:solidFill>
            </a:endParaRPr>
          </a:p>
        </p:txBody>
      </p:sp>
    </p:spTree>
    <p:extLst>
      <p:ext uri="{BB962C8B-B14F-4D97-AF65-F5344CB8AC3E}">
        <p14:creationId xmlns:p14="http://schemas.microsoft.com/office/powerpoint/2010/main" val="536452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457200" y="152400"/>
            <a:ext cx="8229600" cy="1143000"/>
          </a:xfrm>
        </p:spPr>
        <p:txBody>
          <a:bodyPr/>
          <a:lstStyle/>
          <a:p>
            <a:r>
              <a:rPr lang="en-US" sz="3600"/>
              <a:t>Script MIB – Framework</a:t>
            </a:r>
          </a:p>
        </p:txBody>
      </p:sp>
      <p:pic>
        <p:nvPicPr>
          <p:cNvPr id="837638" name="Picture 6" descr="Script Mib 1"/>
          <p:cNvPicPr>
            <a:picLocks noChangeAspect="1" noChangeArrowheads="1"/>
          </p:cNvPicPr>
          <p:nvPr/>
        </p:nvPicPr>
        <p:blipFill>
          <a:blip r:embed="rId2" cstate="print"/>
          <a:srcRect/>
          <a:stretch>
            <a:fillRect/>
          </a:stretch>
        </p:blipFill>
        <p:spPr bwMode="auto">
          <a:xfrm>
            <a:off x="2019300" y="1608138"/>
            <a:ext cx="5073650" cy="4792662"/>
          </a:xfrm>
          <a:prstGeom prst="rect">
            <a:avLst/>
          </a:prstGeom>
          <a:noFill/>
        </p:spPr>
      </p:pic>
    </p:spTree>
    <p:extLst>
      <p:ext uri="{BB962C8B-B14F-4D97-AF65-F5344CB8AC3E}">
        <p14:creationId xmlns:p14="http://schemas.microsoft.com/office/powerpoint/2010/main" val="1002478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457200" y="0"/>
            <a:ext cx="8229600" cy="1143000"/>
          </a:xfrm>
        </p:spPr>
        <p:txBody>
          <a:bodyPr/>
          <a:lstStyle/>
          <a:p>
            <a:r>
              <a:rPr lang="en-US" sz="3600"/>
              <a:t>Script MIB – Script Transfer</a:t>
            </a:r>
          </a:p>
        </p:txBody>
      </p:sp>
      <p:sp>
        <p:nvSpPr>
          <p:cNvPr id="534531" name="Rectangle 3"/>
          <p:cNvSpPr>
            <a:spLocks noGrp="1" noChangeArrowheads="1"/>
          </p:cNvSpPr>
          <p:nvPr>
            <p:ph type="body" idx="1"/>
          </p:nvPr>
        </p:nvSpPr>
        <p:spPr>
          <a:xfrm>
            <a:off x="446088" y="1443038"/>
            <a:ext cx="8229600" cy="4525962"/>
          </a:xfrm>
        </p:spPr>
        <p:txBody>
          <a:bodyPr/>
          <a:lstStyle/>
          <a:p>
            <a:pPr>
              <a:lnSpc>
                <a:spcPct val="90000"/>
              </a:lnSpc>
              <a:buFont typeface="Wingdings" pitchFamily="2" charset="2"/>
              <a:buChar char="§"/>
            </a:pPr>
            <a:r>
              <a:rPr lang="en-US" sz="2400" dirty="0">
                <a:solidFill>
                  <a:srgbClr val="000000"/>
                </a:solidFill>
              </a:rPr>
              <a:t>The ‘push model’ is realized by a table which allows a manager to write scripts by sending a sequence of SNMP set requests.</a:t>
            </a:r>
          </a:p>
          <a:p>
            <a:pPr>
              <a:lnSpc>
                <a:spcPct val="90000"/>
              </a:lnSpc>
              <a:buFont typeface="Wingdings" pitchFamily="2" charset="2"/>
              <a:buChar char="§"/>
            </a:pPr>
            <a:r>
              <a:rPr lang="en-US" sz="2400" dirty="0" smtClean="0">
                <a:solidFill>
                  <a:srgbClr val="000000"/>
                </a:solidFill>
              </a:rPr>
              <a:t>The </a:t>
            </a:r>
            <a:r>
              <a:rPr lang="en-US" sz="2400" dirty="0">
                <a:solidFill>
                  <a:srgbClr val="000000"/>
                </a:solidFill>
              </a:rPr>
              <a:t>‘pull model’ is realized by the use of URLs that point to the script source.</a:t>
            </a:r>
          </a:p>
          <a:p>
            <a:pPr lvl="1">
              <a:lnSpc>
                <a:spcPct val="90000"/>
              </a:lnSpc>
            </a:pPr>
            <a:r>
              <a:rPr lang="en-US" sz="2000" dirty="0">
                <a:solidFill>
                  <a:srgbClr val="000000"/>
                </a:solidFill>
              </a:rPr>
              <a:t>The manager writes the URL </a:t>
            </a:r>
            <a:r>
              <a:rPr lang="en-US" sz="2000" dirty="0"/>
              <a:t>by an SNMP set request. </a:t>
            </a:r>
          </a:p>
          <a:p>
            <a:pPr lvl="1">
              <a:lnSpc>
                <a:spcPct val="90000"/>
              </a:lnSpc>
            </a:pPr>
            <a:r>
              <a:rPr lang="en-US" sz="2000" dirty="0"/>
              <a:t>The distributed manager is then responsible for retrieving the script using the protocol specified in the URL (such as FTP or HTTP).</a:t>
            </a:r>
          </a:p>
        </p:txBody>
      </p:sp>
    </p:spTree>
    <p:extLst>
      <p:ext uri="{BB962C8B-B14F-4D97-AF65-F5344CB8AC3E}">
        <p14:creationId xmlns:p14="http://schemas.microsoft.com/office/powerpoint/2010/main" val="981964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457200" y="0"/>
            <a:ext cx="8229600" cy="1143000"/>
          </a:xfrm>
        </p:spPr>
        <p:txBody>
          <a:bodyPr/>
          <a:lstStyle/>
          <a:p>
            <a:r>
              <a:rPr lang="en-US" sz="3600"/>
              <a:t>Script MIB – Script Execution</a:t>
            </a:r>
          </a:p>
        </p:txBody>
      </p:sp>
      <p:sp>
        <p:nvSpPr>
          <p:cNvPr id="536579" name="Rectangle 3"/>
          <p:cNvSpPr>
            <a:spLocks noGrp="1" noChangeArrowheads="1"/>
          </p:cNvSpPr>
          <p:nvPr>
            <p:ph type="body" idx="1"/>
          </p:nvPr>
        </p:nvSpPr>
        <p:spPr>
          <a:xfrm>
            <a:off x="446088" y="1468438"/>
            <a:ext cx="8403444" cy="4525962"/>
          </a:xfrm>
        </p:spPr>
        <p:txBody>
          <a:bodyPr/>
          <a:lstStyle/>
          <a:p>
            <a:pPr>
              <a:lnSpc>
                <a:spcPct val="90000"/>
              </a:lnSpc>
              <a:buFont typeface="Wingdings" pitchFamily="2" charset="2"/>
              <a:buChar char="§"/>
            </a:pPr>
            <a:r>
              <a:rPr lang="en-US" sz="2400" dirty="0">
                <a:solidFill>
                  <a:srgbClr val="000000"/>
                </a:solidFill>
              </a:rPr>
              <a:t>The Script MIB permits execution of </a:t>
            </a:r>
            <a:r>
              <a:rPr lang="en-US" sz="2400" dirty="0" smtClean="0">
                <a:solidFill>
                  <a:srgbClr val="000000"/>
                </a:solidFill>
              </a:rPr>
              <a:t>management </a:t>
            </a:r>
            <a:r>
              <a:rPr lang="en-US" sz="2400" dirty="0">
                <a:solidFill>
                  <a:srgbClr val="000000"/>
                </a:solidFill>
              </a:rPr>
              <a:t>scripts:</a:t>
            </a:r>
          </a:p>
          <a:p>
            <a:pPr lvl="1">
              <a:lnSpc>
                <a:spcPct val="90000"/>
              </a:lnSpc>
            </a:pPr>
            <a:r>
              <a:rPr lang="en-US" sz="2000" dirty="0">
                <a:solidFill>
                  <a:srgbClr val="000000"/>
                </a:solidFill>
              </a:rPr>
              <a:t>A</a:t>
            </a:r>
            <a:r>
              <a:rPr lang="en-US" sz="2000" dirty="0" smtClean="0">
                <a:solidFill>
                  <a:srgbClr val="000000"/>
                </a:solidFill>
              </a:rPr>
              <a:t>rguments to scripts are </a:t>
            </a:r>
            <a:r>
              <a:rPr lang="en-US" sz="2000" dirty="0">
                <a:solidFill>
                  <a:srgbClr val="000000"/>
                </a:solidFill>
              </a:rPr>
              <a:t>passed as OCTET STRING values. </a:t>
            </a:r>
          </a:p>
          <a:p>
            <a:pPr lvl="1">
              <a:lnSpc>
                <a:spcPct val="90000"/>
              </a:lnSpc>
            </a:pPr>
            <a:r>
              <a:rPr lang="en-US" sz="2000" dirty="0">
                <a:solidFill>
                  <a:srgbClr val="000000"/>
                </a:solidFill>
              </a:rPr>
              <a:t>Scripts </a:t>
            </a:r>
            <a:r>
              <a:rPr lang="en-US" sz="2000" dirty="0" smtClean="0">
                <a:solidFill>
                  <a:srgbClr val="000000"/>
                </a:solidFill>
              </a:rPr>
              <a:t>often return </a:t>
            </a:r>
            <a:r>
              <a:rPr lang="en-US" sz="2000" dirty="0">
                <a:solidFill>
                  <a:srgbClr val="000000"/>
                </a:solidFill>
              </a:rPr>
              <a:t>a single result value </a:t>
            </a:r>
            <a:r>
              <a:rPr lang="en-US" sz="2000" dirty="0" smtClean="0">
                <a:solidFill>
                  <a:srgbClr val="000000"/>
                </a:solidFill>
              </a:rPr>
              <a:t>(an </a:t>
            </a:r>
            <a:r>
              <a:rPr lang="en-US" sz="2000" dirty="0">
                <a:solidFill>
                  <a:srgbClr val="000000"/>
                </a:solidFill>
              </a:rPr>
              <a:t>OCTET STRING </a:t>
            </a:r>
            <a:r>
              <a:rPr lang="en-US" sz="2000" dirty="0" smtClean="0">
                <a:solidFill>
                  <a:srgbClr val="000000"/>
                </a:solidFill>
              </a:rPr>
              <a:t>value</a:t>
            </a:r>
            <a:r>
              <a:rPr lang="en-US" sz="2000" dirty="0" smtClean="0">
                <a:solidFill>
                  <a:srgbClr val="000000"/>
                </a:solidFill>
              </a:rPr>
              <a:t>).. </a:t>
            </a:r>
            <a:endParaRPr lang="en-US" sz="2000" dirty="0">
              <a:solidFill>
                <a:srgbClr val="000000"/>
              </a:solidFill>
            </a:endParaRPr>
          </a:p>
          <a:p>
            <a:pPr lvl="1">
              <a:lnSpc>
                <a:spcPct val="90000"/>
              </a:lnSpc>
            </a:pPr>
            <a:r>
              <a:rPr lang="en-US" sz="2000" dirty="0">
                <a:solidFill>
                  <a:srgbClr val="000000"/>
                </a:solidFill>
              </a:rPr>
              <a:t>Scripts can also export complex </a:t>
            </a:r>
            <a:r>
              <a:rPr lang="en-US" sz="2000" dirty="0" smtClean="0">
                <a:solidFill>
                  <a:srgbClr val="000000"/>
                </a:solidFill>
              </a:rPr>
              <a:t>results via returning a URL that points to the script output. </a:t>
            </a:r>
            <a:endParaRPr lang="en-US" sz="2000" dirty="0">
              <a:solidFill>
                <a:srgbClr val="000000"/>
              </a:solidFill>
            </a:endParaRPr>
          </a:p>
          <a:p>
            <a:pPr lvl="1">
              <a:lnSpc>
                <a:spcPct val="90000"/>
              </a:lnSpc>
            </a:pPr>
            <a:r>
              <a:rPr lang="en-US" sz="2000" dirty="0" smtClean="0"/>
              <a:t>Script </a:t>
            </a:r>
            <a:r>
              <a:rPr lang="en-US" sz="2000" dirty="0"/>
              <a:t>arguments and results do not have any size limitations other than the limits imposed by the </a:t>
            </a:r>
            <a:r>
              <a:rPr lang="en-US" sz="2000" dirty="0" smtClean="0"/>
              <a:t>SNMP </a:t>
            </a:r>
            <a:r>
              <a:rPr lang="en-US" sz="2000" dirty="0"/>
              <a:t>protocol. </a:t>
            </a:r>
            <a:endParaRPr lang="en-US" sz="2000" dirty="0" smtClean="0"/>
          </a:p>
          <a:p>
            <a:pPr>
              <a:buFont typeface="Wingdings" pitchFamily="2" charset="2"/>
              <a:buChar char="§"/>
            </a:pPr>
            <a:r>
              <a:rPr lang="en-US" sz="2400" dirty="0">
                <a:solidFill>
                  <a:srgbClr val="000000"/>
                </a:solidFill>
              </a:rPr>
              <a:t>When runtime errors terminate active scripts, an exit code and an error message is left in the MIB. </a:t>
            </a:r>
          </a:p>
          <a:p>
            <a:pPr>
              <a:buFont typeface="Wingdings" pitchFamily="2" charset="2"/>
              <a:buChar char="§"/>
            </a:pPr>
            <a:r>
              <a:rPr lang="en-US" sz="2400" dirty="0">
                <a:solidFill>
                  <a:srgbClr val="000000"/>
                </a:solidFill>
              </a:rPr>
              <a:t>Script execution can be suspended, resumed, or aborted. </a:t>
            </a:r>
          </a:p>
          <a:p>
            <a:pPr>
              <a:buFont typeface="Wingdings" pitchFamily="2" charset="2"/>
              <a:buChar char="§"/>
            </a:pPr>
            <a:r>
              <a:rPr lang="en-US" sz="2400" dirty="0">
                <a:solidFill>
                  <a:srgbClr val="000000"/>
                </a:solidFill>
              </a:rPr>
              <a:t>A history of finished scripts is kept in the MIB.</a:t>
            </a:r>
          </a:p>
          <a:p>
            <a:pPr>
              <a:lnSpc>
                <a:spcPct val="90000"/>
              </a:lnSpc>
            </a:pPr>
            <a:endParaRPr lang="en-US" sz="2400" dirty="0"/>
          </a:p>
        </p:txBody>
      </p:sp>
    </p:spTree>
    <p:extLst>
      <p:ext uri="{BB962C8B-B14F-4D97-AF65-F5344CB8AC3E}">
        <p14:creationId xmlns:p14="http://schemas.microsoft.com/office/powerpoint/2010/main" val="774186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414338" y="141288"/>
            <a:ext cx="8229600" cy="1143000"/>
          </a:xfrm>
        </p:spPr>
        <p:txBody>
          <a:bodyPr/>
          <a:lstStyle/>
          <a:p>
            <a:r>
              <a:rPr lang="en-US" sz="3200" dirty="0" smtClean="0"/>
              <a:t>Script </a:t>
            </a:r>
            <a:r>
              <a:rPr lang="en-US" sz="3200" dirty="0"/>
              <a:t>MIB</a:t>
            </a:r>
          </a:p>
        </p:txBody>
      </p:sp>
      <p:sp>
        <p:nvSpPr>
          <p:cNvPr id="593923" name="Text Box 3"/>
          <p:cNvSpPr txBox="1">
            <a:spLocks noChangeArrowheads="1"/>
          </p:cNvSpPr>
          <p:nvPr/>
        </p:nvSpPr>
        <p:spPr bwMode="auto">
          <a:xfrm>
            <a:off x="4318000" y="2743200"/>
            <a:ext cx="974725" cy="336550"/>
          </a:xfrm>
          <a:prstGeom prst="rect">
            <a:avLst/>
          </a:prstGeom>
          <a:noFill/>
          <a:ln w="9525">
            <a:noFill/>
            <a:miter lim="800000"/>
            <a:headEnd type="none" w="lg" len="lg"/>
            <a:tailEnd type="none" w="lg" len="lg"/>
          </a:ln>
          <a:effectLst/>
        </p:spPr>
        <p:txBody>
          <a:bodyPr wrap="none">
            <a:spAutoFit/>
          </a:bodyPr>
          <a:lstStyle/>
          <a:p>
            <a:r>
              <a:rPr lang="en-US" sz="1600"/>
              <a:t>smTraps</a:t>
            </a:r>
          </a:p>
        </p:txBody>
      </p:sp>
      <p:sp>
        <p:nvSpPr>
          <p:cNvPr id="593924" name="Text Box 4"/>
          <p:cNvSpPr txBox="1">
            <a:spLocks noChangeArrowheads="1"/>
          </p:cNvSpPr>
          <p:nvPr/>
        </p:nvSpPr>
        <p:spPr bwMode="auto">
          <a:xfrm>
            <a:off x="3981450" y="1176338"/>
            <a:ext cx="1031875" cy="336550"/>
          </a:xfrm>
          <a:prstGeom prst="rect">
            <a:avLst/>
          </a:prstGeom>
          <a:noFill/>
          <a:ln w="9525">
            <a:noFill/>
            <a:miter lim="800000"/>
            <a:headEnd type="none" w="lg" len="lg"/>
            <a:tailEnd type="none" w="lg" len="lg"/>
          </a:ln>
          <a:effectLst/>
        </p:spPr>
        <p:txBody>
          <a:bodyPr wrap="none">
            <a:spAutoFit/>
          </a:bodyPr>
          <a:lstStyle/>
          <a:p>
            <a:r>
              <a:rPr lang="en-US" sz="1600"/>
              <a:t>scriptMIB</a:t>
            </a:r>
          </a:p>
        </p:txBody>
      </p:sp>
      <p:sp>
        <p:nvSpPr>
          <p:cNvPr id="593925" name="Text Box 5"/>
          <p:cNvSpPr txBox="1">
            <a:spLocks noChangeArrowheads="1"/>
          </p:cNvSpPr>
          <p:nvPr/>
        </p:nvSpPr>
        <p:spPr bwMode="auto">
          <a:xfrm>
            <a:off x="3324225" y="1449388"/>
            <a:ext cx="2686050" cy="274637"/>
          </a:xfrm>
          <a:prstGeom prst="rect">
            <a:avLst/>
          </a:prstGeom>
          <a:noFill/>
          <a:ln w="9525">
            <a:noFill/>
            <a:miter lim="800000"/>
            <a:headEnd type="none" w="lg" len="lg"/>
            <a:tailEnd type="none" w="lg" len="lg"/>
          </a:ln>
          <a:effectLst/>
        </p:spPr>
        <p:txBody>
          <a:bodyPr wrap="none">
            <a:spAutoFit/>
          </a:bodyPr>
          <a:lstStyle/>
          <a:p>
            <a:pPr algn="ctr"/>
            <a:r>
              <a:rPr lang="en-US" sz="1200"/>
              <a:t>{.iso.org.dod.internet.mgmt.mib-2 64}</a:t>
            </a:r>
          </a:p>
        </p:txBody>
      </p:sp>
      <p:sp>
        <p:nvSpPr>
          <p:cNvPr id="593926" name="Line 6"/>
          <p:cNvSpPr>
            <a:spLocks noChangeShapeType="1"/>
          </p:cNvSpPr>
          <p:nvPr/>
        </p:nvSpPr>
        <p:spPr bwMode="auto">
          <a:xfrm flipH="1">
            <a:off x="1104900" y="1685925"/>
            <a:ext cx="3476625" cy="681038"/>
          </a:xfrm>
          <a:prstGeom prst="line">
            <a:avLst/>
          </a:prstGeom>
          <a:noFill/>
          <a:ln w="9525">
            <a:solidFill>
              <a:schemeClr val="tx1"/>
            </a:solidFill>
            <a:round/>
            <a:headEnd type="none" w="lg" len="lg"/>
            <a:tailEnd type="none" w="lg" len="lg"/>
          </a:ln>
          <a:effectLst/>
        </p:spPr>
        <p:txBody>
          <a:bodyPr/>
          <a:lstStyle/>
          <a:p>
            <a:endParaRPr lang="en-CA"/>
          </a:p>
        </p:txBody>
      </p:sp>
      <p:sp>
        <p:nvSpPr>
          <p:cNvPr id="593927" name="Line 7"/>
          <p:cNvSpPr>
            <a:spLocks noChangeShapeType="1"/>
          </p:cNvSpPr>
          <p:nvPr/>
        </p:nvSpPr>
        <p:spPr bwMode="auto">
          <a:xfrm>
            <a:off x="4592638" y="1687513"/>
            <a:ext cx="3117850" cy="711200"/>
          </a:xfrm>
          <a:prstGeom prst="line">
            <a:avLst/>
          </a:prstGeom>
          <a:noFill/>
          <a:ln w="9525">
            <a:solidFill>
              <a:schemeClr val="tx1"/>
            </a:solidFill>
            <a:round/>
            <a:headEnd type="none" w="lg" len="lg"/>
            <a:tailEnd type="none" w="lg" len="lg"/>
          </a:ln>
          <a:effectLst/>
        </p:spPr>
        <p:txBody>
          <a:bodyPr/>
          <a:lstStyle/>
          <a:p>
            <a:endParaRPr lang="en-CA"/>
          </a:p>
        </p:txBody>
      </p:sp>
      <p:sp>
        <p:nvSpPr>
          <p:cNvPr id="593928" name="Text Box 8"/>
          <p:cNvSpPr txBox="1">
            <a:spLocks noChangeArrowheads="1"/>
          </p:cNvSpPr>
          <p:nvPr/>
        </p:nvSpPr>
        <p:spPr bwMode="auto">
          <a:xfrm>
            <a:off x="279400" y="2336800"/>
            <a:ext cx="1144588" cy="336550"/>
          </a:xfrm>
          <a:prstGeom prst="rect">
            <a:avLst/>
          </a:prstGeom>
          <a:noFill/>
          <a:ln w="9525">
            <a:noFill/>
            <a:miter lim="800000"/>
            <a:headEnd type="none" w="lg" len="lg"/>
            <a:tailEnd type="none" w="lg" len="lg"/>
          </a:ln>
          <a:effectLst/>
        </p:spPr>
        <p:txBody>
          <a:bodyPr wrap="none">
            <a:spAutoFit/>
          </a:bodyPr>
          <a:lstStyle/>
          <a:p>
            <a:r>
              <a:rPr lang="en-US" sz="1600"/>
              <a:t>smObjects</a:t>
            </a:r>
          </a:p>
        </p:txBody>
      </p:sp>
      <p:sp>
        <p:nvSpPr>
          <p:cNvPr id="593929" name="Text Box 9"/>
          <p:cNvSpPr txBox="1">
            <a:spLocks noChangeArrowheads="1"/>
          </p:cNvSpPr>
          <p:nvPr/>
        </p:nvSpPr>
        <p:spPr bwMode="auto">
          <a:xfrm>
            <a:off x="6853238" y="2355850"/>
            <a:ext cx="1674812" cy="336550"/>
          </a:xfrm>
          <a:prstGeom prst="rect">
            <a:avLst/>
          </a:prstGeom>
          <a:noFill/>
          <a:ln w="9525">
            <a:noFill/>
            <a:miter lim="800000"/>
            <a:headEnd type="none" w="lg" len="lg"/>
            <a:tailEnd type="none" w="lg" len="lg"/>
          </a:ln>
          <a:effectLst/>
        </p:spPr>
        <p:txBody>
          <a:bodyPr wrap="none">
            <a:spAutoFit/>
          </a:bodyPr>
          <a:lstStyle/>
          <a:p>
            <a:r>
              <a:rPr lang="en-US" sz="1600"/>
              <a:t>smConformance</a:t>
            </a:r>
          </a:p>
        </p:txBody>
      </p:sp>
      <p:sp>
        <p:nvSpPr>
          <p:cNvPr id="593930" name="Text Box 10"/>
          <p:cNvSpPr txBox="1">
            <a:spLocks noChangeArrowheads="1"/>
          </p:cNvSpPr>
          <p:nvPr/>
        </p:nvSpPr>
        <p:spPr bwMode="auto">
          <a:xfrm>
            <a:off x="4140200" y="2243138"/>
            <a:ext cx="1047750" cy="274637"/>
          </a:xfrm>
          <a:prstGeom prst="rect">
            <a:avLst/>
          </a:prstGeom>
          <a:noFill/>
          <a:ln w="9525">
            <a:noFill/>
            <a:miter lim="800000"/>
            <a:headEnd type="none" w="lg" len="lg"/>
            <a:tailEnd type="none" w="lg" len="lg"/>
          </a:ln>
          <a:effectLst/>
        </p:spPr>
        <p:txBody>
          <a:bodyPr wrap="none">
            <a:spAutoFit/>
          </a:bodyPr>
          <a:lstStyle/>
          <a:p>
            <a:pPr algn="ctr"/>
            <a:r>
              <a:rPr lang="en-US" sz="1200"/>
              <a:t>{scriptMIB 2}</a:t>
            </a:r>
          </a:p>
        </p:txBody>
      </p:sp>
      <p:sp>
        <p:nvSpPr>
          <p:cNvPr id="593931" name="Text Box 11"/>
          <p:cNvSpPr txBox="1">
            <a:spLocks noChangeArrowheads="1"/>
          </p:cNvSpPr>
          <p:nvPr/>
        </p:nvSpPr>
        <p:spPr bwMode="auto">
          <a:xfrm>
            <a:off x="7248525" y="2628900"/>
            <a:ext cx="1047750" cy="274638"/>
          </a:xfrm>
          <a:prstGeom prst="rect">
            <a:avLst/>
          </a:prstGeom>
          <a:noFill/>
          <a:ln w="9525">
            <a:noFill/>
            <a:miter lim="800000"/>
            <a:headEnd type="none" w="lg" len="lg"/>
            <a:tailEnd type="none" w="lg" len="lg"/>
          </a:ln>
          <a:effectLst/>
        </p:spPr>
        <p:txBody>
          <a:bodyPr wrap="none">
            <a:spAutoFit/>
          </a:bodyPr>
          <a:lstStyle/>
          <a:p>
            <a:pPr algn="ctr"/>
            <a:r>
              <a:rPr lang="en-US" sz="1200"/>
              <a:t>{scriptMIB 3}</a:t>
            </a:r>
          </a:p>
        </p:txBody>
      </p:sp>
      <p:sp>
        <p:nvSpPr>
          <p:cNvPr id="593932" name="Text Box 12"/>
          <p:cNvSpPr txBox="1">
            <a:spLocks noChangeArrowheads="1"/>
          </p:cNvSpPr>
          <p:nvPr/>
        </p:nvSpPr>
        <p:spPr bwMode="auto">
          <a:xfrm>
            <a:off x="863600" y="4187825"/>
            <a:ext cx="1470025" cy="336550"/>
          </a:xfrm>
          <a:prstGeom prst="rect">
            <a:avLst/>
          </a:prstGeom>
          <a:noFill/>
          <a:ln w="9525">
            <a:noFill/>
            <a:miter lim="800000"/>
            <a:headEnd type="none" w="lg" len="lg"/>
            <a:tailEnd type="none" w="lg" len="lg"/>
          </a:ln>
          <a:effectLst/>
        </p:spPr>
        <p:txBody>
          <a:bodyPr wrap="none">
            <a:spAutoFit/>
          </a:bodyPr>
          <a:lstStyle/>
          <a:p>
            <a:r>
              <a:rPr lang="en-US" sz="1600">
                <a:solidFill>
                  <a:srgbClr val="FF3300"/>
                </a:solidFill>
              </a:rPr>
              <a:t>smExtsnTable</a:t>
            </a:r>
          </a:p>
        </p:txBody>
      </p:sp>
      <p:sp>
        <p:nvSpPr>
          <p:cNvPr id="593933" name="Text Box 13"/>
          <p:cNvSpPr txBox="1">
            <a:spLocks noChangeArrowheads="1"/>
          </p:cNvSpPr>
          <p:nvPr/>
        </p:nvSpPr>
        <p:spPr bwMode="auto">
          <a:xfrm>
            <a:off x="6910388" y="3465513"/>
            <a:ext cx="1865312" cy="336550"/>
          </a:xfrm>
          <a:prstGeom prst="rect">
            <a:avLst/>
          </a:prstGeom>
          <a:noFill/>
          <a:ln w="9525">
            <a:noFill/>
            <a:miter lim="800000"/>
            <a:headEnd type="none" w="lg" len="lg"/>
            <a:tailEnd type="none" w="lg" len="lg"/>
          </a:ln>
          <a:effectLst/>
        </p:spPr>
        <p:txBody>
          <a:bodyPr wrap="none">
            <a:spAutoFit/>
          </a:bodyPr>
          <a:lstStyle/>
          <a:p>
            <a:r>
              <a:rPr lang="en-US" sz="1600"/>
              <a:t>smScriptException</a:t>
            </a:r>
          </a:p>
        </p:txBody>
      </p:sp>
      <p:sp>
        <p:nvSpPr>
          <p:cNvPr id="593934" name="Text Box 14"/>
          <p:cNvSpPr txBox="1">
            <a:spLocks noChangeArrowheads="1"/>
          </p:cNvSpPr>
          <p:nvPr/>
        </p:nvSpPr>
        <p:spPr bwMode="auto">
          <a:xfrm>
            <a:off x="3792538" y="1960563"/>
            <a:ext cx="1560512" cy="336550"/>
          </a:xfrm>
          <a:prstGeom prst="rect">
            <a:avLst/>
          </a:prstGeom>
          <a:noFill/>
          <a:ln w="9525">
            <a:noFill/>
            <a:miter lim="800000"/>
            <a:headEnd type="none" w="lg" len="lg"/>
            <a:tailEnd type="none" w="lg" len="lg"/>
          </a:ln>
          <a:effectLst/>
        </p:spPr>
        <p:txBody>
          <a:bodyPr wrap="none">
            <a:spAutoFit/>
          </a:bodyPr>
          <a:lstStyle/>
          <a:p>
            <a:r>
              <a:rPr lang="en-US" sz="1600"/>
              <a:t>smNotifications</a:t>
            </a:r>
          </a:p>
        </p:txBody>
      </p:sp>
      <p:sp>
        <p:nvSpPr>
          <p:cNvPr id="593935" name="Text Box 15"/>
          <p:cNvSpPr txBox="1">
            <a:spLocks noChangeArrowheads="1"/>
          </p:cNvSpPr>
          <p:nvPr/>
        </p:nvSpPr>
        <p:spPr bwMode="auto">
          <a:xfrm>
            <a:off x="411163" y="2598738"/>
            <a:ext cx="1047750" cy="274637"/>
          </a:xfrm>
          <a:prstGeom prst="rect">
            <a:avLst/>
          </a:prstGeom>
          <a:noFill/>
          <a:ln w="9525">
            <a:noFill/>
            <a:miter lim="800000"/>
            <a:headEnd type="none" w="lg" len="lg"/>
            <a:tailEnd type="none" w="lg" len="lg"/>
          </a:ln>
          <a:effectLst/>
        </p:spPr>
        <p:txBody>
          <a:bodyPr wrap="none">
            <a:spAutoFit/>
          </a:bodyPr>
          <a:lstStyle/>
          <a:p>
            <a:pPr algn="ctr"/>
            <a:r>
              <a:rPr lang="en-US" sz="1200"/>
              <a:t>{scriptMIB 1}</a:t>
            </a:r>
          </a:p>
        </p:txBody>
      </p:sp>
      <p:sp>
        <p:nvSpPr>
          <p:cNvPr id="593936" name="Line 16"/>
          <p:cNvSpPr>
            <a:spLocks noChangeShapeType="1"/>
          </p:cNvSpPr>
          <p:nvPr/>
        </p:nvSpPr>
        <p:spPr bwMode="auto">
          <a:xfrm flipH="1">
            <a:off x="4621213" y="2481263"/>
            <a:ext cx="1587" cy="325437"/>
          </a:xfrm>
          <a:prstGeom prst="line">
            <a:avLst/>
          </a:prstGeom>
          <a:noFill/>
          <a:ln w="9525">
            <a:solidFill>
              <a:schemeClr val="tx1"/>
            </a:solidFill>
            <a:round/>
            <a:headEnd type="none" w="lg" len="lg"/>
            <a:tailEnd type="none" w="lg" len="lg"/>
          </a:ln>
          <a:effectLst/>
        </p:spPr>
        <p:txBody>
          <a:bodyPr/>
          <a:lstStyle/>
          <a:p>
            <a:endParaRPr lang="en-CA"/>
          </a:p>
        </p:txBody>
      </p:sp>
      <p:sp>
        <p:nvSpPr>
          <p:cNvPr id="593937" name="Line 17"/>
          <p:cNvSpPr>
            <a:spLocks noChangeShapeType="1"/>
          </p:cNvSpPr>
          <p:nvPr/>
        </p:nvSpPr>
        <p:spPr bwMode="auto">
          <a:xfrm>
            <a:off x="4948238" y="3087688"/>
            <a:ext cx="2803525" cy="388937"/>
          </a:xfrm>
          <a:prstGeom prst="line">
            <a:avLst/>
          </a:prstGeom>
          <a:noFill/>
          <a:ln w="9525">
            <a:solidFill>
              <a:schemeClr val="tx1"/>
            </a:solidFill>
            <a:round/>
            <a:headEnd type="none" w="lg" len="lg"/>
            <a:tailEnd type="none" w="lg" len="lg"/>
          </a:ln>
          <a:effectLst/>
        </p:spPr>
        <p:txBody>
          <a:bodyPr/>
          <a:lstStyle/>
          <a:p>
            <a:endParaRPr lang="en-CA"/>
          </a:p>
        </p:txBody>
      </p:sp>
      <p:sp>
        <p:nvSpPr>
          <p:cNvPr id="593938" name="Line 18"/>
          <p:cNvSpPr>
            <a:spLocks noChangeShapeType="1"/>
          </p:cNvSpPr>
          <p:nvPr/>
        </p:nvSpPr>
        <p:spPr bwMode="auto">
          <a:xfrm>
            <a:off x="4581525" y="1706563"/>
            <a:ext cx="0" cy="265112"/>
          </a:xfrm>
          <a:prstGeom prst="line">
            <a:avLst/>
          </a:prstGeom>
          <a:noFill/>
          <a:ln w="9525">
            <a:solidFill>
              <a:schemeClr val="tx1"/>
            </a:solidFill>
            <a:round/>
            <a:headEnd type="none" w="lg" len="lg"/>
            <a:tailEnd type="none" w="lg" len="lg"/>
          </a:ln>
          <a:effectLst/>
        </p:spPr>
        <p:txBody>
          <a:bodyPr/>
          <a:lstStyle/>
          <a:p>
            <a:endParaRPr lang="en-CA"/>
          </a:p>
        </p:txBody>
      </p:sp>
      <p:sp>
        <p:nvSpPr>
          <p:cNvPr id="593939" name="Line 19"/>
          <p:cNvSpPr>
            <a:spLocks noChangeShapeType="1"/>
          </p:cNvSpPr>
          <p:nvPr/>
        </p:nvSpPr>
        <p:spPr bwMode="auto">
          <a:xfrm flipH="1">
            <a:off x="436563" y="2905125"/>
            <a:ext cx="427037" cy="2328863"/>
          </a:xfrm>
          <a:prstGeom prst="line">
            <a:avLst/>
          </a:prstGeom>
          <a:noFill/>
          <a:ln w="9525">
            <a:solidFill>
              <a:schemeClr val="tx1"/>
            </a:solidFill>
            <a:round/>
            <a:headEnd type="none" w="lg" len="lg"/>
            <a:tailEnd type="none" w="lg" len="lg"/>
          </a:ln>
          <a:effectLst/>
        </p:spPr>
        <p:txBody>
          <a:bodyPr/>
          <a:lstStyle/>
          <a:p>
            <a:endParaRPr lang="en-CA"/>
          </a:p>
        </p:txBody>
      </p:sp>
      <p:sp>
        <p:nvSpPr>
          <p:cNvPr id="593940" name="Line 20"/>
          <p:cNvSpPr>
            <a:spLocks noChangeShapeType="1"/>
          </p:cNvSpPr>
          <p:nvPr/>
        </p:nvSpPr>
        <p:spPr bwMode="auto">
          <a:xfrm>
            <a:off x="863600" y="2905125"/>
            <a:ext cx="630238" cy="1281113"/>
          </a:xfrm>
          <a:prstGeom prst="line">
            <a:avLst/>
          </a:prstGeom>
          <a:noFill/>
          <a:ln w="9525">
            <a:solidFill>
              <a:schemeClr val="tx1"/>
            </a:solidFill>
            <a:round/>
            <a:headEnd type="none" w="lg" len="lg"/>
            <a:tailEnd type="none" w="lg" len="lg"/>
          </a:ln>
          <a:effectLst/>
        </p:spPr>
        <p:txBody>
          <a:bodyPr/>
          <a:lstStyle/>
          <a:p>
            <a:endParaRPr lang="en-CA"/>
          </a:p>
        </p:txBody>
      </p:sp>
      <p:sp>
        <p:nvSpPr>
          <p:cNvPr id="593941" name="Text Box 21"/>
          <p:cNvSpPr txBox="1">
            <a:spLocks noChangeArrowheads="1"/>
          </p:cNvSpPr>
          <p:nvPr/>
        </p:nvSpPr>
        <p:spPr bwMode="auto">
          <a:xfrm>
            <a:off x="0" y="5233988"/>
            <a:ext cx="1412875" cy="336550"/>
          </a:xfrm>
          <a:prstGeom prst="rect">
            <a:avLst/>
          </a:prstGeom>
          <a:noFill/>
          <a:ln w="9525">
            <a:noFill/>
            <a:miter lim="800000"/>
            <a:headEnd type="none" w="lg" len="lg"/>
            <a:tailEnd type="none" w="lg" len="lg"/>
          </a:ln>
          <a:effectLst/>
        </p:spPr>
        <p:txBody>
          <a:bodyPr wrap="none">
            <a:spAutoFit/>
          </a:bodyPr>
          <a:lstStyle/>
          <a:p>
            <a:r>
              <a:rPr lang="en-US" sz="1600">
                <a:solidFill>
                  <a:srgbClr val="FF3300"/>
                </a:solidFill>
              </a:rPr>
              <a:t>smLangTable</a:t>
            </a:r>
          </a:p>
        </p:txBody>
      </p:sp>
      <p:sp>
        <p:nvSpPr>
          <p:cNvPr id="593942" name="Line 22"/>
          <p:cNvSpPr>
            <a:spLocks noChangeShapeType="1"/>
          </p:cNvSpPr>
          <p:nvPr/>
        </p:nvSpPr>
        <p:spPr bwMode="auto">
          <a:xfrm>
            <a:off x="852488" y="2895600"/>
            <a:ext cx="2816225" cy="1708150"/>
          </a:xfrm>
          <a:prstGeom prst="line">
            <a:avLst/>
          </a:prstGeom>
          <a:noFill/>
          <a:ln w="9525">
            <a:solidFill>
              <a:schemeClr val="tx1"/>
            </a:solidFill>
            <a:round/>
            <a:headEnd type="none" w="lg" len="lg"/>
            <a:tailEnd type="none" w="lg" len="lg"/>
          </a:ln>
          <a:effectLst/>
        </p:spPr>
        <p:txBody>
          <a:bodyPr/>
          <a:lstStyle/>
          <a:p>
            <a:endParaRPr lang="en-CA"/>
          </a:p>
        </p:txBody>
      </p:sp>
      <p:sp>
        <p:nvSpPr>
          <p:cNvPr id="593943" name="Text Box 23"/>
          <p:cNvSpPr txBox="1">
            <a:spLocks noChangeArrowheads="1"/>
          </p:cNvSpPr>
          <p:nvPr/>
        </p:nvSpPr>
        <p:spPr bwMode="auto">
          <a:xfrm>
            <a:off x="2997200" y="4586288"/>
            <a:ext cx="1663700" cy="336550"/>
          </a:xfrm>
          <a:prstGeom prst="rect">
            <a:avLst/>
          </a:prstGeom>
          <a:noFill/>
          <a:ln w="9525">
            <a:noFill/>
            <a:miter lim="800000"/>
            <a:headEnd type="none" w="lg" len="lg"/>
            <a:tailEnd type="none" w="lg" len="lg"/>
          </a:ln>
          <a:effectLst/>
        </p:spPr>
        <p:txBody>
          <a:bodyPr wrap="none">
            <a:spAutoFit/>
          </a:bodyPr>
          <a:lstStyle/>
          <a:p>
            <a:r>
              <a:rPr lang="en-US" sz="1600"/>
              <a:t>smScriptObjects</a:t>
            </a:r>
          </a:p>
        </p:txBody>
      </p:sp>
      <p:sp>
        <p:nvSpPr>
          <p:cNvPr id="593944" name="Line 24"/>
          <p:cNvSpPr>
            <a:spLocks noChangeShapeType="1"/>
          </p:cNvSpPr>
          <p:nvPr/>
        </p:nvSpPr>
        <p:spPr bwMode="auto">
          <a:xfrm>
            <a:off x="863600" y="2895600"/>
            <a:ext cx="4867275" cy="1928813"/>
          </a:xfrm>
          <a:prstGeom prst="line">
            <a:avLst/>
          </a:prstGeom>
          <a:noFill/>
          <a:ln w="9525">
            <a:solidFill>
              <a:schemeClr val="tx1"/>
            </a:solidFill>
            <a:round/>
            <a:headEnd type="none" w="lg" len="lg"/>
            <a:tailEnd type="none" w="lg" len="lg"/>
          </a:ln>
          <a:effectLst/>
        </p:spPr>
        <p:txBody>
          <a:bodyPr/>
          <a:lstStyle/>
          <a:p>
            <a:endParaRPr lang="en-CA"/>
          </a:p>
        </p:txBody>
      </p:sp>
      <p:sp>
        <p:nvSpPr>
          <p:cNvPr id="593945" name="Text Box 25"/>
          <p:cNvSpPr txBox="1">
            <a:spLocks noChangeArrowheads="1"/>
          </p:cNvSpPr>
          <p:nvPr/>
        </p:nvSpPr>
        <p:spPr bwMode="auto">
          <a:xfrm>
            <a:off x="5172075" y="4819650"/>
            <a:ext cx="1516063" cy="336550"/>
          </a:xfrm>
          <a:prstGeom prst="rect">
            <a:avLst/>
          </a:prstGeom>
          <a:noFill/>
          <a:ln w="9525">
            <a:noFill/>
            <a:miter lim="800000"/>
            <a:headEnd type="none" w="lg" len="lg"/>
            <a:tailEnd type="none" w="lg" len="lg"/>
          </a:ln>
          <a:effectLst/>
        </p:spPr>
        <p:txBody>
          <a:bodyPr wrap="none">
            <a:spAutoFit/>
          </a:bodyPr>
          <a:lstStyle/>
          <a:p>
            <a:r>
              <a:rPr lang="en-US" sz="1600"/>
              <a:t>smRunObjects</a:t>
            </a:r>
          </a:p>
        </p:txBody>
      </p:sp>
      <p:sp>
        <p:nvSpPr>
          <p:cNvPr id="593946" name="Line 26"/>
          <p:cNvSpPr>
            <a:spLocks noChangeShapeType="1"/>
          </p:cNvSpPr>
          <p:nvPr/>
        </p:nvSpPr>
        <p:spPr bwMode="auto">
          <a:xfrm flipH="1">
            <a:off x="4684713" y="3089275"/>
            <a:ext cx="242887" cy="750888"/>
          </a:xfrm>
          <a:prstGeom prst="line">
            <a:avLst/>
          </a:prstGeom>
          <a:noFill/>
          <a:ln w="9525">
            <a:solidFill>
              <a:schemeClr val="tx1"/>
            </a:solidFill>
            <a:round/>
            <a:headEnd type="none" w="lg" len="lg"/>
            <a:tailEnd type="none" w="lg" len="lg"/>
          </a:ln>
          <a:effectLst/>
        </p:spPr>
        <p:txBody>
          <a:bodyPr/>
          <a:lstStyle/>
          <a:p>
            <a:endParaRPr lang="en-CA"/>
          </a:p>
        </p:txBody>
      </p:sp>
      <p:sp>
        <p:nvSpPr>
          <p:cNvPr id="593947" name="Line 27"/>
          <p:cNvSpPr>
            <a:spLocks noChangeShapeType="1"/>
          </p:cNvSpPr>
          <p:nvPr/>
        </p:nvSpPr>
        <p:spPr bwMode="auto">
          <a:xfrm>
            <a:off x="4938713" y="3108325"/>
            <a:ext cx="1604962" cy="1087438"/>
          </a:xfrm>
          <a:prstGeom prst="line">
            <a:avLst/>
          </a:prstGeom>
          <a:noFill/>
          <a:ln w="9525">
            <a:solidFill>
              <a:schemeClr val="tx1"/>
            </a:solidFill>
            <a:round/>
            <a:headEnd type="none" w="lg" len="lg"/>
            <a:tailEnd type="none" w="lg" len="lg"/>
          </a:ln>
          <a:effectLst/>
        </p:spPr>
        <p:txBody>
          <a:bodyPr/>
          <a:lstStyle/>
          <a:p>
            <a:endParaRPr lang="en-CA"/>
          </a:p>
        </p:txBody>
      </p:sp>
      <p:sp>
        <p:nvSpPr>
          <p:cNvPr id="593948" name="Text Box 28"/>
          <p:cNvSpPr txBox="1">
            <a:spLocks noChangeArrowheads="1"/>
          </p:cNvSpPr>
          <p:nvPr/>
        </p:nvSpPr>
        <p:spPr bwMode="auto">
          <a:xfrm>
            <a:off x="4116388" y="3789363"/>
            <a:ext cx="1460500" cy="336550"/>
          </a:xfrm>
          <a:prstGeom prst="rect">
            <a:avLst/>
          </a:prstGeom>
          <a:noFill/>
          <a:ln w="9525">
            <a:noFill/>
            <a:miter lim="800000"/>
            <a:headEnd type="none" w="lg" len="lg"/>
            <a:tailEnd type="none" w="lg" len="lg"/>
          </a:ln>
          <a:effectLst/>
        </p:spPr>
        <p:txBody>
          <a:bodyPr wrap="none">
            <a:spAutoFit/>
          </a:bodyPr>
          <a:lstStyle/>
          <a:p>
            <a:r>
              <a:rPr lang="en-US" sz="1600"/>
              <a:t>smScriptAbort</a:t>
            </a:r>
          </a:p>
        </p:txBody>
      </p:sp>
      <p:sp>
        <p:nvSpPr>
          <p:cNvPr id="593949" name="Text Box 29"/>
          <p:cNvSpPr txBox="1">
            <a:spLocks noChangeArrowheads="1"/>
          </p:cNvSpPr>
          <p:nvPr/>
        </p:nvSpPr>
        <p:spPr bwMode="auto">
          <a:xfrm>
            <a:off x="5905500" y="4154488"/>
            <a:ext cx="1549400" cy="336550"/>
          </a:xfrm>
          <a:prstGeom prst="rect">
            <a:avLst/>
          </a:prstGeom>
          <a:noFill/>
          <a:ln w="9525">
            <a:noFill/>
            <a:miter lim="800000"/>
            <a:headEnd type="none" w="lg" len="lg"/>
            <a:tailEnd type="none" w="lg" len="lg"/>
          </a:ln>
          <a:effectLst/>
        </p:spPr>
        <p:txBody>
          <a:bodyPr wrap="none">
            <a:spAutoFit/>
          </a:bodyPr>
          <a:lstStyle/>
          <a:p>
            <a:r>
              <a:rPr lang="en-US" sz="1600"/>
              <a:t>smScriptResult</a:t>
            </a:r>
          </a:p>
        </p:txBody>
      </p:sp>
      <p:sp>
        <p:nvSpPr>
          <p:cNvPr id="593950" name="Line 30"/>
          <p:cNvSpPr>
            <a:spLocks noChangeShapeType="1"/>
          </p:cNvSpPr>
          <p:nvPr/>
        </p:nvSpPr>
        <p:spPr bwMode="auto">
          <a:xfrm flipH="1">
            <a:off x="2865438" y="4927600"/>
            <a:ext cx="863600" cy="487363"/>
          </a:xfrm>
          <a:prstGeom prst="line">
            <a:avLst/>
          </a:prstGeom>
          <a:noFill/>
          <a:ln w="9525">
            <a:solidFill>
              <a:schemeClr val="tx1"/>
            </a:solidFill>
            <a:round/>
            <a:headEnd type="none" w="lg" len="lg"/>
            <a:tailEnd type="none" w="lg" len="lg"/>
          </a:ln>
          <a:effectLst/>
        </p:spPr>
        <p:txBody>
          <a:bodyPr/>
          <a:lstStyle/>
          <a:p>
            <a:endParaRPr lang="en-CA"/>
          </a:p>
        </p:txBody>
      </p:sp>
      <p:sp>
        <p:nvSpPr>
          <p:cNvPr id="593951" name="Line 31"/>
          <p:cNvSpPr>
            <a:spLocks noChangeShapeType="1"/>
          </p:cNvSpPr>
          <p:nvPr/>
        </p:nvSpPr>
        <p:spPr bwMode="auto">
          <a:xfrm>
            <a:off x="3738563" y="4927600"/>
            <a:ext cx="1014412" cy="436563"/>
          </a:xfrm>
          <a:prstGeom prst="line">
            <a:avLst/>
          </a:prstGeom>
          <a:noFill/>
          <a:ln w="9525">
            <a:solidFill>
              <a:schemeClr val="tx1"/>
            </a:solidFill>
            <a:round/>
            <a:headEnd type="none" w="lg" len="lg"/>
            <a:tailEnd type="none" w="lg" len="lg"/>
          </a:ln>
          <a:effectLst/>
        </p:spPr>
        <p:txBody>
          <a:bodyPr/>
          <a:lstStyle/>
          <a:p>
            <a:endParaRPr lang="en-CA"/>
          </a:p>
        </p:txBody>
      </p:sp>
      <p:sp>
        <p:nvSpPr>
          <p:cNvPr id="593952" name="Text Box 32"/>
          <p:cNvSpPr txBox="1">
            <a:spLocks noChangeArrowheads="1"/>
          </p:cNvSpPr>
          <p:nvPr/>
        </p:nvSpPr>
        <p:spPr bwMode="auto">
          <a:xfrm>
            <a:off x="1960563" y="5399088"/>
            <a:ext cx="1481137" cy="336550"/>
          </a:xfrm>
          <a:prstGeom prst="rect">
            <a:avLst/>
          </a:prstGeom>
          <a:noFill/>
          <a:ln w="9525">
            <a:noFill/>
            <a:miter lim="800000"/>
            <a:headEnd type="none" w="lg" len="lg"/>
            <a:tailEnd type="none" w="lg" len="lg"/>
          </a:ln>
          <a:effectLst/>
        </p:spPr>
        <p:txBody>
          <a:bodyPr wrap="none">
            <a:spAutoFit/>
          </a:bodyPr>
          <a:lstStyle/>
          <a:p>
            <a:r>
              <a:rPr lang="en-US" sz="1600">
                <a:solidFill>
                  <a:srgbClr val="FF3300"/>
                </a:solidFill>
              </a:rPr>
              <a:t>smScriptTable</a:t>
            </a:r>
          </a:p>
        </p:txBody>
      </p:sp>
      <p:sp>
        <p:nvSpPr>
          <p:cNvPr id="593953" name="Text Box 33"/>
          <p:cNvSpPr txBox="1">
            <a:spLocks noChangeArrowheads="1"/>
          </p:cNvSpPr>
          <p:nvPr/>
        </p:nvSpPr>
        <p:spPr bwMode="auto">
          <a:xfrm>
            <a:off x="4022725" y="5378450"/>
            <a:ext cx="1446213" cy="336550"/>
          </a:xfrm>
          <a:prstGeom prst="rect">
            <a:avLst/>
          </a:prstGeom>
          <a:noFill/>
          <a:ln w="9525">
            <a:noFill/>
            <a:miter lim="800000"/>
            <a:headEnd type="none" w="lg" len="lg"/>
            <a:tailEnd type="none" w="lg" len="lg"/>
          </a:ln>
          <a:effectLst/>
        </p:spPr>
        <p:txBody>
          <a:bodyPr wrap="none">
            <a:spAutoFit/>
          </a:bodyPr>
          <a:lstStyle/>
          <a:p>
            <a:r>
              <a:rPr lang="en-US" sz="1600">
                <a:solidFill>
                  <a:srgbClr val="FF3300"/>
                </a:solidFill>
              </a:rPr>
              <a:t>smCodeTable</a:t>
            </a:r>
          </a:p>
        </p:txBody>
      </p:sp>
      <p:sp>
        <p:nvSpPr>
          <p:cNvPr id="593954" name="Line 34"/>
          <p:cNvSpPr>
            <a:spLocks noChangeShapeType="1"/>
          </p:cNvSpPr>
          <p:nvPr/>
        </p:nvSpPr>
        <p:spPr bwMode="auto">
          <a:xfrm flipH="1">
            <a:off x="5262563" y="5191125"/>
            <a:ext cx="650875" cy="965200"/>
          </a:xfrm>
          <a:prstGeom prst="line">
            <a:avLst/>
          </a:prstGeom>
          <a:noFill/>
          <a:ln w="9525">
            <a:solidFill>
              <a:schemeClr val="tx1"/>
            </a:solidFill>
            <a:round/>
            <a:headEnd type="none" w="lg" len="lg"/>
            <a:tailEnd type="none" w="lg" len="lg"/>
          </a:ln>
          <a:effectLst/>
        </p:spPr>
        <p:txBody>
          <a:bodyPr/>
          <a:lstStyle/>
          <a:p>
            <a:endParaRPr lang="en-CA"/>
          </a:p>
        </p:txBody>
      </p:sp>
      <p:sp>
        <p:nvSpPr>
          <p:cNvPr id="593955" name="Line 35"/>
          <p:cNvSpPr>
            <a:spLocks noChangeShapeType="1"/>
          </p:cNvSpPr>
          <p:nvPr/>
        </p:nvSpPr>
        <p:spPr bwMode="auto">
          <a:xfrm>
            <a:off x="5934075" y="5191125"/>
            <a:ext cx="912813" cy="966788"/>
          </a:xfrm>
          <a:prstGeom prst="line">
            <a:avLst/>
          </a:prstGeom>
          <a:noFill/>
          <a:ln w="9525">
            <a:solidFill>
              <a:schemeClr val="tx1"/>
            </a:solidFill>
            <a:round/>
            <a:headEnd type="none" w="lg" len="lg"/>
            <a:tailEnd type="none" w="lg" len="lg"/>
          </a:ln>
          <a:effectLst/>
        </p:spPr>
        <p:txBody>
          <a:bodyPr/>
          <a:lstStyle/>
          <a:p>
            <a:endParaRPr lang="en-CA"/>
          </a:p>
        </p:txBody>
      </p:sp>
      <p:sp>
        <p:nvSpPr>
          <p:cNvPr id="593956" name="Text Box 36"/>
          <p:cNvSpPr txBox="1">
            <a:spLocks noChangeArrowheads="1"/>
          </p:cNvSpPr>
          <p:nvPr/>
        </p:nvSpPr>
        <p:spPr bwMode="auto">
          <a:xfrm>
            <a:off x="4460875" y="6130925"/>
            <a:ext cx="1627188" cy="336550"/>
          </a:xfrm>
          <a:prstGeom prst="rect">
            <a:avLst/>
          </a:prstGeom>
          <a:noFill/>
          <a:ln w="9525">
            <a:noFill/>
            <a:miter lim="800000"/>
            <a:headEnd type="none" w="lg" len="lg"/>
            <a:tailEnd type="none" w="lg" len="lg"/>
          </a:ln>
          <a:effectLst/>
        </p:spPr>
        <p:txBody>
          <a:bodyPr wrap="none">
            <a:spAutoFit/>
          </a:bodyPr>
          <a:lstStyle/>
          <a:p>
            <a:r>
              <a:rPr lang="en-US" sz="1600">
                <a:solidFill>
                  <a:srgbClr val="FF3300"/>
                </a:solidFill>
              </a:rPr>
              <a:t>smLaunchTable</a:t>
            </a:r>
          </a:p>
        </p:txBody>
      </p:sp>
      <p:sp>
        <p:nvSpPr>
          <p:cNvPr id="593957" name="Text Box 37"/>
          <p:cNvSpPr txBox="1">
            <a:spLocks noChangeArrowheads="1"/>
          </p:cNvSpPr>
          <p:nvPr/>
        </p:nvSpPr>
        <p:spPr bwMode="auto">
          <a:xfrm>
            <a:off x="6359525" y="6121400"/>
            <a:ext cx="1333500" cy="336550"/>
          </a:xfrm>
          <a:prstGeom prst="rect">
            <a:avLst/>
          </a:prstGeom>
          <a:noFill/>
          <a:ln w="9525">
            <a:noFill/>
            <a:miter lim="800000"/>
            <a:headEnd type="none" w="lg" len="lg"/>
            <a:tailEnd type="none" w="lg" len="lg"/>
          </a:ln>
          <a:effectLst/>
        </p:spPr>
        <p:txBody>
          <a:bodyPr wrap="none">
            <a:spAutoFit/>
          </a:bodyPr>
          <a:lstStyle/>
          <a:p>
            <a:r>
              <a:rPr lang="en-US" sz="1600">
                <a:solidFill>
                  <a:srgbClr val="FF3300"/>
                </a:solidFill>
              </a:rPr>
              <a:t>smRunTable</a:t>
            </a:r>
          </a:p>
        </p:txBody>
      </p:sp>
    </p:spTree>
    <p:extLst>
      <p:ext uri="{BB962C8B-B14F-4D97-AF65-F5344CB8AC3E}">
        <p14:creationId xmlns:p14="http://schemas.microsoft.com/office/powerpoint/2010/main" val="429402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457200" y="152400"/>
            <a:ext cx="8229600" cy="1143000"/>
          </a:xfrm>
        </p:spPr>
        <p:txBody>
          <a:bodyPr/>
          <a:lstStyle/>
          <a:p>
            <a:r>
              <a:rPr lang="en-US" sz="3600" dirty="0"/>
              <a:t>Script </a:t>
            </a:r>
            <a:r>
              <a:rPr lang="en-US" sz="3600" dirty="0" smtClean="0"/>
              <a:t>MIB</a:t>
            </a:r>
            <a:endParaRPr lang="en-US" sz="3600" dirty="0"/>
          </a:p>
        </p:txBody>
      </p:sp>
      <p:sp>
        <p:nvSpPr>
          <p:cNvPr id="539651" name="Rectangle 3"/>
          <p:cNvSpPr>
            <a:spLocks noGrp="1" noChangeArrowheads="1"/>
          </p:cNvSpPr>
          <p:nvPr>
            <p:ph type="body" idx="1"/>
          </p:nvPr>
        </p:nvSpPr>
        <p:spPr>
          <a:xfrm>
            <a:off x="446088" y="1544638"/>
            <a:ext cx="8229600" cy="4525962"/>
          </a:xfrm>
        </p:spPr>
        <p:txBody>
          <a:bodyPr/>
          <a:lstStyle/>
          <a:p>
            <a:pPr>
              <a:buFont typeface="Wingdings" pitchFamily="2" charset="2"/>
              <a:buChar char="§"/>
            </a:pPr>
            <a:r>
              <a:rPr lang="en-US" sz="2400" dirty="0"/>
              <a:t>Language </a:t>
            </a:r>
            <a:r>
              <a:rPr lang="en-US" sz="2400" dirty="0" smtClean="0"/>
              <a:t>Table</a:t>
            </a:r>
            <a:r>
              <a:rPr lang="en-US" sz="2400" dirty="0" smtClean="0"/>
              <a:t> </a:t>
            </a:r>
            <a:endParaRPr lang="en-US" sz="2400" dirty="0"/>
          </a:p>
          <a:p>
            <a:pPr lvl="1"/>
            <a:r>
              <a:rPr lang="en-US" sz="2000" dirty="0" smtClean="0"/>
              <a:t>The </a:t>
            </a:r>
            <a:r>
              <a:rPr lang="en-US" sz="2000" dirty="0" err="1"/>
              <a:t>smLangTable</a:t>
            </a:r>
            <a:r>
              <a:rPr lang="en-US" sz="2000" dirty="0"/>
              <a:t> lists all languages supported by a Script MIB implementation and the </a:t>
            </a:r>
            <a:r>
              <a:rPr lang="en-US" sz="2000" dirty="0" err="1"/>
              <a:t>smExtsnTable</a:t>
            </a:r>
            <a:r>
              <a:rPr lang="en-US" sz="2000" dirty="0"/>
              <a:t> lists the extensions that are available for a given language</a:t>
            </a:r>
            <a:r>
              <a:rPr lang="en-US" sz="2000" dirty="0" smtClean="0"/>
              <a:t>.</a:t>
            </a:r>
          </a:p>
          <a:p>
            <a:pPr>
              <a:buFont typeface="Wingdings" pitchFamily="2" charset="2"/>
              <a:buChar char="§"/>
            </a:pPr>
            <a:r>
              <a:rPr lang="en-US" sz="2400" dirty="0"/>
              <a:t>Script Table</a:t>
            </a:r>
          </a:p>
          <a:p>
            <a:pPr lvl="1"/>
            <a:r>
              <a:rPr lang="en-US" sz="2000" dirty="0">
                <a:solidFill>
                  <a:srgbClr val="000000"/>
                </a:solidFill>
              </a:rPr>
              <a:t>Lists all scripts known to a Script MIB implementation. </a:t>
            </a:r>
          </a:p>
          <a:p>
            <a:pPr lvl="1"/>
            <a:r>
              <a:rPr lang="en-US" sz="2000" dirty="0">
                <a:solidFill>
                  <a:srgbClr val="000000"/>
                </a:solidFill>
              </a:rPr>
              <a:t>Support following operations: </a:t>
            </a:r>
          </a:p>
          <a:p>
            <a:pPr lvl="2">
              <a:buFont typeface="Wingdings" pitchFamily="2" charset="2"/>
              <a:buChar char="§"/>
            </a:pPr>
            <a:r>
              <a:rPr lang="en-US" sz="1800" dirty="0">
                <a:solidFill>
                  <a:srgbClr val="000000"/>
                </a:solidFill>
              </a:rPr>
              <a:t>download scripts from a URL</a:t>
            </a:r>
          </a:p>
          <a:p>
            <a:pPr lvl="2">
              <a:buFont typeface="Wingdings" pitchFamily="2" charset="2"/>
              <a:buChar char="§"/>
            </a:pPr>
            <a:r>
              <a:rPr lang="en-US" sz="1800" dirty="0">
                <a:solidFill>
                  <a:srgbClr val="000000"/>
                </a:solidFill>
              </a:rPr>
              <a:t>read scripts from local storage</a:t>
            </a:r>
          </a:p>
          <a:p>
            <a:pPr lvl="2">
              <a:buFont typeface="Wingdings" pitchFamily="2" charset="2"/>
              <a:buChar char="§"/>
            </a:pPr>
            <a:r>
              <a:rPr lang="en-US" sz="1800" dirty="0">
                <a:solidFill>
                  <a:srgbClr val="000000"/>
                </a:solidFill>
              </a:rPr>
              <a:t>store scripts in local storage</a:t>
            </a:r>
          </a:p>
          <a:p>
            <a:pPr lvl="2">
              <a:buFont typeface="Wingdings" pitchFamily="2" charset="2"/>
              <a:buChar char="§"/>
            </a:pPr>
            <a:r>
              <a:rPr lang="en-US" sz="1800" dirty="0">
                <a:solidFill>
                  <a:srgbClr val="000000"/>
                </a:solidFill>
              </a:rPr>
              <a:t>delete scripts from local storage</a:t>
            </a:r>
          </a:p>
          <a:p>
            <a:pPr lvl="2">
              <a:buFont typeface="Wingdings" pitchFamily="2" charset="2"/>
              <a:buChar char="§"/>
            </a:pPr>
            <a:r>
              <a:rPr lang="en-US" sz="1800" dirty="0">
                <a:solidFill>
                  <a:srgbClr val="000000"/>
                </a:solidFill>
              </a:rPr>
              <a:t>Script status (enabled, disabled, editing)</a:t>
            </a:r>
            <a:endParaRPr lang="en-US" sz="1800" dirty="0"/>
          </a:p>
          <a:p>
            <a:endParaRPr lang="en-US" sz="2400" dirty="0"/>
          </a:p>
        </p:txBody>
      </p:sp>
    </p:spTree>
    <p:extLst>
      <p:ext uri="{BB962C8B-B14F-4D97-AF65-F5344CB8AC3E}">
        <p14:creationId xmlns:p14="http://schemas.microsoft.com/office/powerpoint/2010/main" val="1849527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457200" y="152400"/>
            <a:ext cx="8229600" cy="1143000"/>
          </a:xfrm>
        </p:spPr>
        <p:txBody>
          <a:bodyPr/>
          <a:lstStyle/>
          <a:p>
            <a:r>
              <a:rPr lang="en-US" sz="3600"/>
              <a:t>Script MIB – Code Group</a:t>
            </a:r>
          </a:p>
        </p:txBody>
      </p:sp>
      <p:sp>
        <p:nvSpPr>
          <p:cNvPr id="544771" name="Rectangle 3"/>
          <p:cNvSpPr>
            <a:spLocks noGrp="1" noChangeArrowheads="1"/>
          </p:cNvSpPr>
          <p:nvPr>
            <p:ph type="body" idx="1"/>
          </p:nvPr>
        </p:nvSpPr>
        <p:spPr>
          <a:xfrm>
            <a:off x="446088" y="1443038"/>
            <a:ext cx="8229600" cy="4525962"/>
          </a:xfrm>
        </p:spPr>
        <p:txBody>
          <a:bodyPr/>
          <a:lstStyle/>
          <a:p>
            <a:pPr>
              <a:lnSpc>
                <a:spcPct val="90000"/>
              </a:lnSpc>
              <a:buFont typeface="Wingdings" pitchFamily="2" charset="2"/>
              <a:buChar char="§"/>
            </a:pPr>
            <a:r>
              <a:rPr lang="en-US" sz="2400" dirty="0" smtClean="0"/>
              <a:t>Code Table</a:t>
            </a:r>
            <a:endParaRPr lang="en-US" sz="2400" dirty="0"/>
          </a:p>
          <a:p>
            <a:pPr lvl="1">
              <a:lnSpc>
                <a:spcPct val="90000"/>
              </a:lnSpc>
            </a:pPr>
            <a:r>
              <a:rPr lang="en-US" sz="2000" dirty="0"/>
              <a:t>P</a:t>
            </a:r>
            <a:r>
              <a:rPr lang="en-US" sz="2000" dirty="0" smtClean="0"/>
              <a:t>rovides </a:t>
            </a:r>
            <a:r>
              <a:rPr lang="en-US" sz="2000" dirty="0"/>
              <a:t>the ability to transfer and modify scripts via SNMP set requests. </a:t>
            </a:r>
            <a:r>
              <a:rPr lang="en-US" sz="2000" dirty="0" smtClean="0"/>
              <a:t>Supports</a:t>
            </a:r>
            <a:r>
              <a:rPr lang="en-US" sz="2000" dirty="0" smtClean="0"/>
              <a:t> </a:t>
            </a:r>
            <a:r>
              <a:rPr lang="en-US" sz="2000" dirty="0"/>
              <a:t>following operations:</a:t>
            </a:r>
          </a:p>
          <a:p>
            <a:pPr lvl="2">
              <a:lnSpc>
                <a:spcPct val="90000"/>
              </a:lnSpc>
              <a:buFont typeface="Wingdings" pitchFamily="2" charset="2"/>
              <a:buChar char="§"/>
            </a:pPr>
            <a:r>
              <a:rPr lang="en-US" sz="1800" dirty="0"/>
              <a:t>download scripts via SNMP (push model)</a:t>
            </a:r>
          </a:p>
          <a:p>
            <a:pPr lvl="2">
              <a:lnSpc>
                <a:spcPct val="90000"/>
              </a:lnSpc>
              <a:buFont typeface="Wingdings" pitchFamily="2" charset="2"/>
              <a:buChar char="§"/>
            </a:pPr>
            <a:r>
              <a:rPr lang="en-US" sz="1800" dirty="0"/>
              <a:t>modify scripts via SNMP (editing) </a:t>
            </a:r>
          </a:p>
          <a:p>
            <a:pPr lvl="1">
              <a:lnSpc>
                <a:spcPct val="90000"/>
              </a:lnSpc>
            </a:pPr>
            <a:r>
              <a:rPr lang="en-US" sz="2000" dirty="0"/>
              <a:t>A script can be fragmented over multiple rows of the </a:t>
            </a:r>
            <a:r>
              <a:rPr lang="en-US" sz="2000" dirty="0" err="1"/>
              <a:t>smCodeTable</a:t>
            </a:r>
            <a:r>
              <a:rPr lang="en-US" sz="2000" dirty="0"/>
              <a:t> in order to handle SNMP message size limitations. </a:t>
            </a:r>
          </a:p>
          <a:p>
            <a:pPr>
              <a:lnSpc>
                <a:spcPct val="90000"/>
              </a:lnSpc>
              <a:buFont typeface="Wingdings" pitchFamily="2" charset="2"/>
              <a:buChar char="§"/>
            </a:pPr>
            <a:r>
              <a:rPr lang="en-US" sz="2400" dirty="0"/>
              <a:t> Launch Table</a:t>
            </a:r>
          </a:p>
          <a:p>
            <a:pPr lvl="1">
              <a:lnSpc>
                <a:spcPct val="90000"/>
              </a:lnSpc>
            </a:pPr>
            <a:r>
              <a:rPr lang="en-US" sz="2000" dirty="0"/>
              <a:t>describes scripts and their parameters that are ready to be launched</a:t>
            </a:r>
          </a:p>
          <a:p>
            <a:pPr lvl="1">
              <a:lnSpc>
                <a:spcPct val="90000"/>
              </a:lnSpc>
            </a:pPr>
            <a:r>
              <a:rPr lang="en-US" sz="2000" dirty="0"/>
              <a:t>associate a script with an owner used during script execution</a:t>
            </a:r>
          </a:p>
          <a:p>
            <a:pPr lvl="1">
              <a:lnSpc>
                <a:spcPct val="90000"/>
              </a:lnSpc>
            </a:pPr>
            <a:r>
              <a:rPr lang="en-US" sz="2000" dirty="0"/>
              <a:t>provide arguments and parameters for script invocation</a:t>
            </a:r>
          </a:p>
          <a:p>
            <a:pPr lvl="1">
              <a:lnSpc>
                <a:spcPct val="90000"/>
              </a:lnSpc>
            </a:pPr>
            <a:r>
              <a:rPr lang="en-US" sz="2000" dirty="0"/>
              <a:t>invoke scripts with a single set operation </a:t>
            </a:r>
          </a:p>
          <a:p>
            <a:pPr marL="0" indent="0">
              <a:lnSpc>
                <a:spcPct val="90000"/>
              </a:lnSpc>
              <a:buNone/>
            </a:pPr>
            <a:endParaRPr lang="en-US" sz="2400" dirty="0"/>
          </a:p>
        </p:txBody>
      </p:sp>
    </p:spTree>
    <p:extLst>
      <p:ext uri="{BB962C8B-B14F-4D97-AF65-F5344CB8AC3E}">
        <p14:creationId xmlns:p14="http://schemas.microsoft.com/office/powerpoint/2010/main" val="777979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457200" y="152400"/>
            <a:ext cx="8229600" cy="1143000"/>
          </a:xfrm>
        </p:spPr>
        <p:txBody>
          <a:bodyPr/>
          <a:lstStyle/>
          <a:p>
            <a:r>
              <a:rPr lang="en-US" sz="3600"/>
              <a:t>Script MIB – Run Group</a:t>
            </a:r>
          </a:p>
        </p:txBody>
      </p:sp>
      <p:sp>
        <p:nvSpPr>
          <p:cNvPr id="546819" name="Rectangle 3"/>
          <p:cNvSpPr>
            <a:spLocks noGrp="1" noChangeArrowheads="1"/>
          </p:cNvSpPr>
          <p:nvPr>
            <p:ph type="body" idx="1"/>
          </p:nvPr>
        </p:nvSpPr>
        <p:spPr>
          <a:xfrm>
            <a:off x="446088" y="1544638"/>
            <a:ext cx="8229600" cy="4525962"/>
          </a:xfrm>
        </p:spPr>
        <p:txBody>
          <a:bodyPr/>
          <a:lstStyle/>
          <a:p>
            <a:pPr>
              <a:lnSpc>
                <a:spcPct val="90000"/>
              </a:lnSpc>
              <a:buFont typeface="Wingdings" pitchFamily="2" charset="2"/>
              <a:buChar char="§"/>
            </a:pPr>
            <a:r>
              <a:rPr lang="en-US" sz="2400" dirty="0" smtClean="0">
                <a:solidFill>
                  <a:srgbClr val="000000"/>
                </a:solidFill>
              </a:rPr>
              <a:t>Run Table  </a:t>
            </a:r>
          </a:p>
          <a:p>
            <a:pPr lvl="1">
              <a:lnSpc>
                <a:spcPct val="90000"/>
              </a:lnSpc>
            </a:pPr>
            <a:r>
              <a:rPr lang="en-US" sz="2000" dirty="0" smtClean="0">
                <a:solidFill>
                  <a:srgbClr val="000000"/>
                </a:solidFill>
              </a:rPr>
              <a:t>Lists scripts that are currently running or terminated recently.</a:t>
            </a:r>
          </a:p>
          <a:p>
            <a:pPr lvl="1">
              <a:lnSpc>
                <a:spcPct val="90000"/>
              </a:lnSpc>
            </a:pPr>
            <a:r>
              <a:rPr lang="en-US" sz="2000" dirty="0">
                <a:solidFill>
                  <a:srgbClr val="000000"/>
                </a:solidFill>
              </a:rPr>
              <a:t>R</a:t>
            </a:r>
            <a:r>
              <a:rPr lang="en-US" sz="2000" dirty="0" smtClean="0">
                <a:solidFill>
                  <a:srgbClr val="000000"/>
                </a:solidFill>
              </a:rPr>
              <a:t>etrieve </a:t>
            </a:r>
            <a:r>
              <a:rPr lang="en-US" sz="2000" dirty="0">
                <a:solidFill>
                  <a:srgbClr val="000000"/>
                </a:solidFill>
              </a:rPr>
              <a:t>status information from running scripts </a:t>
            </a:r>
          </a:p>
          <a:p>
            <a:pPr lvl="1">
              <a:lnSpc>
                <a:spcPct val="90000"/>
              </a:lnSpc>
            </a:pPr>
            <a:r>
              <a:rPr lang="en-US" sz="2000" dirty="0">
                <a:solidFill>
                  <a:srgbClr val="000000"/>
                </a:solidFill>
              </a:rPr>
              <a:t>C</a:t>
            </a:r>
            <a:r>
              <a:rPr lang="en-US" sz="2000" dirty="0" smtClean="0">
                <a:solidFill>
                  <a:srgbClr val="000000"/>
                </a:solidFill>
              </a:rPr>
              <a:t>ontrol </a:t>
            </a:r>
            <a:r>
              <a:rPr lang="en-US" sz="2000" dirty="0">
                <a:solidFill>
                  <a:srgbClr val="000000"/>
                </a:solidFill>
              </a:rPr>
              <a:t>running scripts (suspend, resume, abort)</a:t>
            </a:r>
          </a:p>
          <a:p>
            <a:pPr lvl="1">
              <a:lnSpc>
                <a:spcPct val="90000"/>
              </a:lnSpc>
            </a:pPr>
            <a:r>
              <a:rPr lang="en-US" sz="2000" dirty="0">
                <a:solidFill>
                  <a:srgbClr val="000000"/>
                </a:solidFill>
              </a:rPr>
              <a:t>R</a:t>
            </a:r>
            <a:r>
              <a:rPr lang="en-US" sz="2000" dirty="0" smtClean="0">
                <a:solidFill>
                  <a:srgbClr val="000000"/>
                </a:solidFill>
              </a:rPr>
              <a:t>etrieve </a:t>
            </a:r>
            <a:r>
              <a:rPr lang="en-US" sz="2000" dirty="0">
                <a:solidFill>
                  <a:srgbClr val="000000"/>
                </a:solidFill>
              </a:rPr>
              <a:t>results from recently terminated scripts</a:t>
            </a:r>
          </a:p>
          <a:p>
            <a:pPr lvl="1">
              <a:lnSpc>
                <a:spcPct val="90000"/>
              </a:lnSpc>
            </a:pPr>
            <a:r>
              <a:rPr lang="en-US" sz="2000" dirty="0" smtClean="0">
                <a:solidFill>
                  <a:srgbClr val="000000"/>
                </a:solidFill>
              </a:rPr>
              <a:t>Control </a:t>
            </a:r>
            <a:r>
              <a:rPr lang="en-US" sz="2000" dirty="0">
                <a:solidFill>
                  <a:srgbClr val="000000"/>
                </a:solidFill>
              </a:rPr>
              <a:t>the remaining maximum lifetime of a running script</a:t>
            </a:r>
          </a:p>
          <a:p>
            <a:pPr lvl="1">
              <a:lnSpc>
                <a:spcPct val="90000"/>
              </a:lnSpc>
            </a:pPr>
            <a:r>
              <a:rPr lang="en-US" sz="2000" dirty="0">
                <a:solidFill>
                  <a:srgbClr val="000000"/>
                </a:solidFill>
              </a:rPr>
              <a:t>C</a:t>
            </a:r>
            <a:r>
              <a:rPr lang="en-US" sz="2000" dirty="0" smtClean="0">
                <a:solidFill>
                  <a:srgbClr val="000000"/>
                </a:solidFill>
              </a:rPr>
              <a:t>ontrol </a:t>
            </a:r>
            <a:r>
              <a:rPr lang="en-US" sz="2000" dirty="0">
                <a:solidFill>
                  <a:srgbClr val="000000"/>
                </a:solidFill>
              </a:rPr>
              <a:t>how long script results are accessible</a:t>
            </a:r>
          </a:p>
        </p:txBody>
      </p:sp>
    </p:spTree>
    <p:extLst>
      <p:ext uri="{BB962C8B-B14F-4D97-AF65-F5344CB8AC3E}">
        <p14:creationId xmlns:p14="http://schemas.microsoft.com/office/powerpoint/2010/main" val="345119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520700" y="2489200"/>
            <a:ext cx="8229600" cy="1143000"/>
          </a:xfrm>
        </p:spPr>
        <p:txBody>
          <a:bodyPr/>
          <a:lstStyle/>
          <a:p>
            <a:r>
              <a:rPr lang="en-US" sz="3600" dirty="0"/>
              <a:t>Section 1</a:t>
            </a:r>
            <a:br>
              <a:rPr lang="en-US" sz="3600" dirty="0"/>
            </a:br>
            <a:r>
              <a:rPr lang="en-US" sz="3600" dirty="0"/>
              <a:t>Agent </a:t>
            </a:r>
            <a:r>
              <a:rPr lang="en-US" sz="3600" dirty="0" smtClean="0"/>
              <a:t>Extension</a:t>
            </a:r>
            <a:endParaRPr lang="en-US" sz="3600" dirty="0"/>
          </a:p>
        </p:txBody>
      </p:sp>
      <p:sp>
        <p:nvSpPr>
          <p:cNvPr id="655363"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444500" y="0"/>
            <a:ext cx="8229600" cy="1143000"/>
          </a:xfrm>
        </p:spPr>
        <p:txBody>
          <a:bodyPr/>
          <a:lstStyle/>
          <a:p>
            <a:r>
              <a:rPr lang="en-US" sz="3600"/>
              <a:t>IETF Script MIB</a:t>
            </a:r>
          </a:p>
        </p:txBody>
      </p:sp>
      <p:pic>
        <p:nvPicPr>
          <p:cNvPr id="680963" name="Picture 3" descr="page14"/>
          <p:cNvPicPr>
            <a:picLocks noGrp="1" noChangeAspect="1" noChangeArrowheads="1"/>
          </p:cNvPicPr>
          <p:nvPr>
            <p:ph idx="1"/>
          </p:nvPr>
        </p:nvPicPr>
        <p:blipFill>
          <a:blip r:embed="rId2" cstate="print"/>
          <a:srcRect/>
          <a:stretch>
            <a:fillRect/>
          </a:stretch>
        </p:blipFill>
        <p:spPr>
          <a:xfrm>
            <a:off x="1463675" y="1311275"/>
            <a:ext cx="6015038" cy="5326063"/>
          </a:xfrm>
          <a:noFill/>
          <a:ln/>
        </p:spPr>
      </p:pic>
    </p:spTree>
    <p:extLst>
      <p:ext uri="{BB962C8B-B14F-4D97-AF65-F5344CB8AC3E}">
        <p14:creationId xmlns:p14="http://schemas.microsoft.com/office/powerpoint/2010/main" val="350485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457200" y="0"/>
            <a:ext cx="8229600" cy="1143000"/>
          </a:xfrm>
        </p:spPr>
        <p:txBody>
          <a:bodyPr/>
          <a:lstStyle/>
          <a:p>
            <a:r>
              <a:rPr lang="en-US" sz="3600"/>
              <a:t>Schedule MIB</a:t>
            </a:r>
          </a:p>
        </p:txBody>
      </p:sp>
      <p:sp>
        <p:nvSpPr>
          <p:cNvPr id="485379" name="Rectangle 3"/>
          <p:cNvSpPr>
            <a:spLocks noGrp="1" noChangeArrowheads="1"/>
          </p:cNvSpPr>
          <p:nvPr>
            <p:ph type="body" idx="1"/>
          </p:nvPr>
        </p:nvSpPr>
        <p:spPr>
          <a:xfrm>
            <a:off x="446088" y="1417638"/>
            <a:ext cx="8229600" cy="4525962"/>
          </a:xfrm>
        </p:spPr>
        <p:txBody>
          <a:bodyPr/>
          <a:lstStyle/>
          <a:p>
            <a:pPr>
              <a:lnSpc>
                <a:spcPct val="90000"/>
              </a:lnSpc>
              <a:buFont typeface="Wingdings" pitchFamily="2" charset="2"/>
              <a:buChar char="§"/>
            </a:pPr>
            <a:r>
              <a:rPr lang="en-US" sz="2400" dirty="0">
                <a:solidFill>
                  <a:srgbClr val="000000"/>
                </a:solidFill>
              </a:rPr>
              <a:t>Schedule MIB supports scheduling of actions periodically or at specified dates and times. </a:t>
            </a:r>
            <a:endParaRPr lang="en-US" sz="2400" dirty="0" smtClean="0">
              <a:solidFill>
                <a:srgbClr val="000000"/>
              </a:solidFill>
            </a:endParaRPr>
          </a:p>
          <a:p>
            <a:pPr lvl="1">
              <a:lnSpc>
                <a:spcPct val="90000"/>
              </a:lnSpc>
              <a:buFont typeface="Arial" panose="020B0604020202020204" pitchFamily="34" charset="0"/>
              <a:buChar char="−"/>
            </a:pPr>
            <a:r>
              <a:rPr lang="en-US" sz="2000" dirty="0">
                <a:solidFill>
                  <a:srgbClr val="000000"/>
                </a:solidFill>
              </a:rPr>
              <a:t>Periodic schedules are based on fixed time periods between the initiation of scheduled </a:t>
            </a:r>
            <a:r>
              <a:rPr lang="en-US" sz="2000" dirty="0" smtClean="0">
                <a:solidFill>
                  <a:srgbClr val="000000"/>
                </a:solidFill>
              </a:rPr>
              <a:t>actions.</a:t>
            </a:r>
          </a:p>
          <a:p>
            <a:pPr lvl="1">
              <a:lnSpc>
                <a:spcPct val="90000"/>
              </a:lnSpc>
              <a:buFont typeface="Arial" panose="020B0604020202020204" pitchFamily="34" charset="0"/>
              <a:buChar char="−"/>
            </a:pPr>
            <a:r>
              <a:rPr lang="en-US" sz="2000" dirty="0">
                <a:solidFill>
                  <a:srgbClr val="000000"/>
                </a:solidFill>
              </a:rPr>
              <a:t>Calendar schedules trigger scheduled action at specified days of the week and/or days of the month.</a:t>
            </a:r>
          </a:p>
          <a:p>
            <a:pPr lvl="1">
              <a:lnSpc>
                <a:spcPct val="90000"/>
              </a:lnSpc>
              <a:buFont typeface="Arial" panose="020B0604020202020204" pitchFamily="34" charset="0"/>
              <a:buChar char="−"/>
            </a:pPr>
            <a:r>
              <a:rPr lang="en-US" sz="2000" dirty="0">
                <a:solidFill>
                  <a:srgbClr val="000000"/>
                </a:solidFill>
              </a:rPr>
              <a:t>One-shot Schedules are similar to calendar schedules. The difference is that a one-shot schedule will automatically disable itself once an action has been invoked. </a:t>
            </a:r>
          </a:p>
          <a:p>
            <a:pPr>
              <a:lnSpc>
                <a:spcPct val="90000"/>
              </a:lnSpc>
              <a:buFont typeface="Wingdings" pitchFamily="2" charset="2"/>
              <a:buChar char="§"/>
            </a:pPr>
            <a:endParaRPr lang="en-US" dirty="0"/>
          </a:p>
          <a:p>
            <a:pPr lvl="1">
              <a:lnSpc>
                <a:spcPct val="90000"/>
              </a:lnSpc>
            </a:pPr>
            <a:endParaRPr lang="en-US" sz="2000" dirty="0" smtClean="0">
              <a:solidFill>
                <a:srgbClr val="000000"/>
              </a:solidFill>
            </a:endParaRPr>
          </a:p>
        </p:txBody>
      </p:sp>
    </p:spTree>
    <p:extLst>
      <p:ext uri="{BB962C8B-B14F-4D97-AF65-F5344CB8AC3E}">
        <p14:creationId xmlns:p14="http://schemas.microsoft.com/office/powerpoint/2010/main" val="4261337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a:xfrm>
            <a:off x="414338" y="141288"/>
            <a:ext cx="8229600" cy="1143000"/>
          </a:xfrm>
        </p:spPr>
        <p:txBody>
          <a:bodyPr/>
          <a:lstStyle/>
          <a:p>
            <a:r>
              <a:rPr lang="en-US" sz="3200" dirty="0" smtClean="0"/>
              <a:t>Schedule </a:t>
            </a:r>
            <a:r>
              <a:rPr lang="en-US" sz="3200" dirty="0"/>
              <a:t>MIB</a:t>
            </a:r>
          </a:p>
        </p:txBody>
      </p:sp>
      <p:sp>
        <p:nvSpPr>
          <p:cNvPr id="842755" name="Text Box 3"/>
          <p:cNvSpPr txBox="1">
            <a:spLocks noChangeArrowheads="1"/>
          </p:cNvSpPr>
          <p:nvPr/>
        </p:nvSpPr>
        <p:spPr bwMode="auto">
          <a:xfrm>
            <a:off x="4033838" y="2774950"/>
            <a:ext cx="1244600" cy="336550"/>
          </a:xfrm>
          <a:prstGeom prst="rect">
            <a:avLst/>
          </a:prstGeom>
          <a:noFill/>
          <a:ln w="9525">
            <a:noFill/>
            <a:miter lim="800000"/>
            <a:headEnd type="none" w="lg" len="lg"/>
            <a:tailEnd type="none" w="lg" len="lg"/>
          </a:ln>
          <a:effectLst/>
        </p:spPr>
        <p:txBody>
          <a:bodyPr wrap="none">
            <a:spAutoFit/>
          </a:bodyPr>
          <a:lstStyle/>
          <a:p>
            <a:r>
              <a:rPr lang="en-US" sz="1600"/>
              <a:t>schedTraps</a:t>
            </a:r>
          </a:p>
        </p:txBody>
      </p:sp>
      <p:sp>
        <p:nvSpPr>
          <p:cNvPr id="842756" name="Text Box 4"/>
          <p:cNvSpPr txBox="1">
            <a:spLocks noChangeArrowheads="1"/>
          </p:cNvSpPr>
          <p:nvPr/>
        </p:nvSpPr>
        <p:spPr bwMode="auto">
          <a:xfrm>
            <a:off x="3981450" y="1176338"/>
            <a:ext cx="1087438" cy="336550"/>
          </a:xfrm>
          <a:prstGeom prst="rect">
            <a:avLst/>
          </a:prstGeom>
          <a:noFill/>
          <a:ln w="9525">
            <a:noFill/>
            <a:miter lim="800000"/>
            <a:headEnd type="none" w="lg" len="lg"/>
            <a:tailEnd type="none" w="lg" len="lg"/>
          </a:ln>
          <a:effectLst/>
        </p:spPr>
        <p:txBody>
          <a:bodyPr wrap="none">
            <a:spAutoFit/>
          </a:bodyPr>
          <a:lstStyle/>
          <a:p>
            <a:r>
              <a:rPr lang="en-US" sz="1600"/>
              <a:t>schedMIB</a:t>
            </a:r>
          </a:p>
        </p:txBody>
      </p:sp>
      <p:sp>
        <p:nvSpPr>
          <p:cNvPr id="842757" name="Text Box 5"/>
          <p:cNvSpPr txBox="1">
            <a:spLocks noChangeArrowheads="1"/>
          </p:cNvSpPr>
          <p:nvPr/>
        </p:nvSpPr>
        <p:spPr bwMode="auto">
          <a:xfrm>
            <a:off x="3324225" y="1449388"/>
            <a:ext cx="2686050" cy="274637"/>
          </a:xfrm>
          <a:prstGeom prst="rect">
            <a:avLst/>
          </a:prstGeom>
          <a:noFill/>
          <a:ln w="9525">
            <a:noFill/>
            <a:miter lim="800000"/>
            <a:headEnd type="none" w="lg" len="lg"/>
            <a:tailEnd type="none" w="lg" len="lg"/>
          </a:ln>
          <a:effectLst/>
        </p:spPr>
        <p:txBody>
          <a:bodyPr wrap="none">
            <a:spAutoFit/>
          </a:bodyPr>
          <a:lstStyle/>
          <a:p>
            <a:pPr algn="ctr"/>
            <a:r>
              <a:rPr lang="en-US" sz="1200"/>
              <a:t>{.iso.org.dod.internet.mgmt.mib-2 63}</a:t>
            </a:r>
          </a:p>
        </p:txBody>
      </p:sp>
      <p:sp>
        <p:nvSpPr>
          <p:cNvPr id="842758" name="Line 6"/>
          <p:cNvSpPr>
            <a:spLocks noChangeShapeType="1"/>
          </p:cNvSpPr>
          <p:nvPr/>
        </p:nvSpPr>
        <p:spPr bwMode="auto">
          <a:xfrm flipH="1">
            <a:off x="1104900" y="1685925"/>
            <a:ext cx="3476625" cy="681038"/>
          </a:xfrm>
          <a:prstGeom prst="line">
            <a:avLst/>
          </a:prstGeom>
          <a:noFill/>
          <a:ln w="9525">
            <a:solidFill>
              <a:schemeClr val="tx1"/>
            </a:solidFill>
            <a:round/>
            <a:headEnd type="none" w="lg" len="lg"/>
            <a:tailEnd type="none" w="lg" len="lg"/>
          </a:ln>
          <a:effectLst/>
        </p:spPr>
        <p:txBody>
          <a:bodyPr/>
          <a:lstStyle/>
          <a:p>
            <a:endParaRPr lang="en-CA"/>
          </a:p>
        </p:txBody>
      </p:sp>
      <p:sp>
        <p:nvSpPr>
          <p:cNvPr id="842759" name="Line 7"/>
          <p:cNvSpPr>
            <a:spLocks noChangeShapeType="1"/>
          </p:cNvSpPr>
          <p:nvPr/>
        </p:nvSpPr>
        <p:spPr bwMode="auto">
          <a:xfrm>
            <a:off x="4592638" y="1687513"/>
            <a:ext cx="3117850" cy="711200"/>
          </a:xfrm>
          <a:prstGeom prst="line">
            <a:avLst/>
          </a:prstGeom>
          <a:noFill/>
          <a:ln w="9525">
            <a:solidFill>
              <a:schemeClr val="tx1"/>
            </a:solidFill>
            <a:round/>
            <a:headEnd type="none" w="lg" len="lg"/>
            <a:tailEnd type="none" w="lg" len="lg"/>
          </a:ln>
          <a:effectLst/>
        </p:spPr>
        <p:txBody>
          <a:bodyPr/>
          <a:lstStyle/>
          <a:p>
            <a:endParaRPr lang="en-CA"/>
          </a:p>
        </p:txBody>
      </p:sp>
      <p:sp>
        <p:nvSpPr>
          <p:cNvPr id="842760" name="Text Box 8"/>
          <p:cNvSpPr txBox="1">
            <a:spLocks noChangeArrowheads="1"/>
          </p:cNvSpPr>
          <p:nvPr/>
        </p:nvSpPr>
        <p:spPr bwMode="auto">
          <a:xfrm>
            <a:off x="279400" y="2336800"/>
            <a:ext cx="1414463" cy="336550"/>
          </a:xfrm>
          <a:prstGeom prst="rect">
            <a:avLst/>
          </a:prstGeom>
          <a:noFill/>
          <a:ln w="9525">
            <a:noFill/>
            <a:miter lim="800000"/>
            <a:headEnd type="none" w="lg" len="lg"/>
            <a:tailEnd type="none" w="lg" len="lg"/>
          </a:ln>
          <a:effectLst/>
        </p:spPr>
        <p:txBody>
          <a:bodyPr wrap="none">
            <a:spAutoFit/>
          </a:bodyPr>
          <a:lstStyle/>
          <a:p>
            <a:r>
              <a:rPr lang="en-US" sz="1600"/>
              <a:t>schedObjects</a:t>
            </a:r>
          </a:p>
        </p:txBody>
      </p:sp>
      <p:sp>
        <p:nvSpPr>
          <p:cNvPr id="842761" name="Text Box 9"/>
          <p:cNvSpPr txBox="1">
            <a:spLocks noChangeArrowheads="1"/>
          </p:cNvSpPr>
          <p:nvPr/>
        </p:nvSpPr>
        <p:spPr bwMode="auto">
          <a:xfrm>
            <a:off x="6791325" y="2355850"/>
            <a:ext cx="1944688" cy="336550"/>
          </a:xfrm>
          <a:prstGeom prst="rect">
            <a:avLst/>
          </a:prstGeom>
          <a:noFill/>
          <a:ln w="9525">
            <a:noFill/>
            <a:miter lim="800000"/>
            <a:headEnd type="none" w="lg" len="lg"/>
            <a:tailEnd type="none" w="lg" len="lg"/>
          </a:ln>
          <a:effectLst/>
        </p:spPr>
        <p:txBody>
          <a:bodyPr wrap="none">
            <a:spAutoFit/>
          </a:bodyPr>
          <a:lstStyle/>
          <a:p>
            <a:r>
              <a:rPr lang="en-US" sz="1600"/>
              <a:t>schedConformance</a:t>
            </a:r>
          </a:p>
        </p:txBody>
      </p:sp>
      <p:sp>
        <p:nvSpPr>
          <p:cNvPr id="842762" name="Text Box 10"/>
          <p:cNvSpPr txBox="1">
            <a:spLocks noChangeArrowheads="1"/>
          </p:cNvSpPr>
          <p:nvPr/>
        </p:nvSpPr>
        <p:spPr bwMode="auto">
          <a:xfrm>
            <a:off x="4119563" y="2243138"/>
            <a:ext cx="1089025" cy="274637"/>
          </a:xfrm>
          <a:prstGeom prst="rect">
            <a:avLst/>
          </a:prstGeom>
          <a:noFill/>
          <a:ln w="9525">
            <a:noFill/>
            <a:miter lim="800000"/>
            <a:headEnd type="none" w="lg" len="lg"/>
            <a:tailEnd type="none" w="lg" len="lg"/>
          </a:ln>
          <a:effectLst/>
        </p:spPr>
        <p:txBody>
          <a:bodyPr wrap="none">
            <a:spAutoFit/>
          </a:bodyPr>
          <a:lstStyle/>
          <a:p>
            <a:pPr algn="ctr"/>
            <a:r>
              <a:rPr lang="en-US" sz="1200"/>
              <a:t>{schedMIB 2}</a:t>
            </a:r>
          </a:p>
        </p:txBody>
      </p:sp>
      <p:sp>
        <p:nvSpPr>
          <p:cNvPr id="842763" name="Text Box 11"/>
          <p:cNvSpPr txBox="1">
            <a:spLocks noChangeArrowheads="1"/>
          </p:cNvSpPr>
          <p:nvPr/>
        </p:nvSpPr>
        <p:spPr bwMode="auto">
          <a:xfrm>
            <a:off x="7227888" y="2628900"/>
            <a:ext cx="1089025" cy="274638"/>
          </a:xfrm>
          <a:prstGeom prst="rect">
            <a:avLst/>
          </a:prstGeom>
          <a:noFill/>
          <a:ln w="9525">
            <a:noFill/>
            <a:miter lim="800000"/>
            <a:headEnd type="none" w="lg" len="lg"/>
            <a:tailEnd type="none" w="lg" len="lg"/>
          </a:ln>
          <a:effectLst/>
        </p:spPr>
        <p:txBody>
          <a:bodyPr wrap="none">
            <a:spAutoFit/>
          </a:bodyPr>
          <a:lstStyle/>
          <a:p>
            <a:pPr algn="ctr"/>
            <a:r>
              <a:rPr lang="en-US" sz="1200"/>
              <a:t>{schedMIB 3}</a:t>
            </a:r>
          </a:p>
        </p:txBody>
      </p:sp>
      <p:sp>
        <p:nvSpPr>
          <p:cNvPr id="842764" name="Text Box 12"/>
          <p:cNvSpPr txBox="1">
            <a:spLocks noChangeArrowheads="1"/>
          </p:cNvSpPr>
          <p:nvPr/>
        </p:nvSpPr>
        <p:spPr bwMode="auto">
          <a:xfrm>
            <a:off x="1604963" y="3192463"/>
            <a:ext cx="1231900" cy="336550"/>
          </a:xfrm>
          <a:prstGeom prst="rect">
            <a:avLst/>
          </a:prstGeom>
          <a:noFill/>
          <a:ln w="9525">
            <a:noFill/>
            <a:miter lim="800000"/>
            <a:headEnd type="none" w="lg" len="lg"/>
            <a:tailEnd type="none" w="lg" len="lg"/>
          </a:ln>
          <a:effectLst/>
        </p:spPr>
        <p:txBody>
          <a:bodyPr wrap="none">
            <a:spAutoFit/>
          </a:bodyPr>
          <a:lstStyle/>
          <a:p>
            <a:r>
              <a:rPr lang="en-US" sz="1600">
                <a:solidFill>
                  <a:srgbClr val="FF3300"/>
                </a:solidFill>
              </a:rPr>
              <a:t>schedTable</a:t>
            </a:r>
          </a:p>
        </p:txBody>
      </p:sp>
      <p:sp>
        <p:nvSpPr>
          <p:cNvPr id="842765" name="Text Box 13"/>
          <p:cNvSpPr txBox="1">
            <a:spLocks noChangeArrowheads="1"/>
          </p:cNvSpPr>
          <p:nvPr/>
        </p:nvSpPr>
        <p:spPr bwMode="auto">
          <a:xfrm>
            <a:off x="4857750" y="3322638"/>
            <a:ext cx="1908175" cy="336550"/>
          </a:xfrm>
          <a:prstGeom prst="rect">
            <a:avLst/>
          </a:prstGeom>
          <a:noFill/>
          <a:ln w="9525">
            <a:noFill/>
            <a:miter lim="800000"/>
            <a:headEnd type="none" w="lg" len="lg"/>
            <a:tailEnd type="none" w="lg" len="lg"/>
          </a:ln>
          <a:effectLst/>
        </p:spPr>
        <p:txBody>
          <a:bodyPr wrap="none">
            <a:spAutoFit/>
          </a:bodyPr>
          <a:lstStyle/>
          <a:p>
            <a:r>
              <a:rPr lang="en-US" sz="1600"/>
              <a:t>schedActionFailure</a:t>
            </a:r>
          </a:p>
        </p:txBody>
      </p:sp>
      <p:sp>
        <p:nvSpPr>
          <p:cNvPr id="842766" name="Line 14"/>
          <p:cNvSpPr>
            <a:spLocks noChangeShapeType="1"/>
          </p:cNvSpPr>
          <p:nvPr/>
        </p:nvSpPr>
        <p:spPr bwMode="auto">
          <a:xfrm flipH="1">
            <a:off x="2071688" y="3514725"/>
            <a:ext cx="9525" cy="2955925"/>
          </a:xfrm>
          <a:prstGeom prst="line">
            <a:avLst/>
          </a:prstGeom>
          <a:noFill/>
          <a:ln w="9525">
            <a:solidFill>
              <a:schemeClr val="tx1"/>
            </a:solidFill>
            <a:round/>
            <a:headEnd type="none" w="lg" len="lg"/>
            <a:tailEnd type="none" w="lg" len="lg"/>
          </a:ln>
          <a:effectLst/>
        </p:spPr>
        <p:txBody>
          <a:bodyPr/>
          <a:lstStyle/>
          <a:p>
            <a:endParaRPr lang="en-CA"/>
          </a:p>
        </p:txBody>
      </p:sp>
      <p:sp>
        <p:nvSpPr>
          <p:cNvPr id="842767" name="Line 15"/>
          <p:cNvSpPr>
            <a:spLocks noChangeShapeType="1"/>
          </p:cNvSpPr>
          <p:nvPr/>
        </p:nvSpPr>
        <p:spPr bwMode="auto">
          <a:xfrm>
            <a:off x="2082800" y="3768725"/>
            <a:ext cx="152400" cy="0"/>
          </a:xfrm>
          <a:prstGeom prst="line">
            <a:avLst/>
          </a:prstGeom>
          <a:noFill/>
          <a:ln w="9525">
            <a:solidFill>
              <a:schemeClr val="tx1"/>
            </a:solidFill>
            <a:round/>
            <a:headEnd type="none" w="lg" len="lg"/>
            <a:tailEnd type="none" w="lg" len="lg"/>
          </a:ln>
          <a:effectLst/>
        </p:spPr>
        <p:txBody>
          <a:bodyPr/>
          <a:lstStyle/>
          <a:p>
            <a:endParaRPr lang="en-CA"/>
          </a:p>
        </p:txBody>
      </p:sp>
      <p:sp>
        <p:nvSpPr>
          <p:cNvPr id="842768" name="Line 16"/>
          <p:cNvSpPr>
            <a:spLocks noChangeShapeType="1"/>
          </p:cNvSpPr>
          <p:nvPr/>
        </p:nvSpPr>
        <p:spPr bwMode="auto">
          <a:xfrm>
            <a:off x="2082800" y="4043363"/>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69" name="Line 17"/>
          <p:cNvSpPr>
            <a:spLocks noChangeShapeType="1"/>
          </p:cNvSpPr>
          <p:nvPr/>
        </p:nvSpPr>
        <p:spPr bwMode="auto">
          <a:xfrm>
            <a:off x="2082800" y="4368800"/>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70" name="Line 18"/>
          <p:cNvSpPr>
            <a:spLocks noChangeShapeType="1"/>
          </p:cNvSpPr>
          <p:nvPr/>
        </p:nvSpPr>
        <p:spPr bwMode="auto">
          <a:xfrm>
            <a:off x="2071688" y="4652963"/>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71" name="Line 19"/>
          <p:cNvSpPr>
            <a:spLocks noChangeShapeType="1"/>
          </p:cNvSpPr>
          <p:nvPr/>
        </p:nvSpPr>
        <p:spPr bwMode="auto">
          <a:xfrm>
            <a:off x="2090738" y="4967288"/>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72" name="Line 20"/>
          <p:cNvSpPr>
            <a:spLocks noChangeShapeType="1"/>
          </p:cNvSpPr>
          <p:nvPr/>
        </p:nvSpPr>
        <p:spPr bwMode="auto">
          <a:xfrm>
            <a:off x="2081213" y="5294313"/>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73" name="Line 21"/>
          <p:cNvSpPr>
            <a:spLocks noChangeShapeType="1"/>
          </p:cNvSpPr>
          <p:nvPr/>
        </p:nvSpPr>
        <p:spPr bwMode="auto">
          <a:xfrm>
            <a:off x="2071688" y="5567363"/>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74" name="Line 22"/>
          <p:cNvSpPr>
            <a:spLocks noChangeShapeType="1"/>
          </p:cNvSpPr>
          <p:nvPr/>
        </p:nvSpPr>
        <p:spPr bwMode="auto">
          <a:xfrm>
            <a:off x="2073275" y="5892800"/>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75" name="Line 23"/>
          <p:cNvSpPr>
            <a:spLocks noChangeShapeType="1"/>
          </p:cNvSpPr>
          <p:nvPr/>
        </p:nvSpPr>
        <p:spPr bwMode="auto">
          <a:xfrm>
            <a:off x="2071688" y="6197600"/>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76" name="Text Box 24"/>
          <p:cNvSpPr txBox="1">
            <a:spLocks noChangeArrowheads="1"/>
          </p:cNvSpPr>
          <p:nvPr/>
        </p:nvSpPr>
        <p:spPr bwMode="auto">
          <a:xfrm>
            <a:off x="2214563" y="3625850"/>
            <a:ext cx="1036637" cy="274638"/>
          </a:xfrm>
          <a:prstGeom prst="rect">
            <a:avLst/>
          </a:prstGeom>
          <a:noFill/>
          <a:ln w="9525">
            <a:noFill/>
            <a:miter lim="800000"/>
            <a:headEnd type="none" w="lg" len="lg"/>
            <a:tailEnd type="none" w="lg" len="lg"/>
          </a:ln>
          <a:effectLst/>
        </p:spPr>
        <p:txBody>
          <a:bodyPr wrap="none">
            <a:spAutoFit/>
          </a:bodyPr>
          <a:lstStyle/>
          <a:p>
            <a:r>
              <a:rPr lang="en-US" sz="1200"/>
              <a:t>schedOwner</a:t>
            </a:r>
          </a:p>
        </p:txBody>
      </p:sp>
      <p:sp>
        <p:nvSpPr>
          <p:cNvPr id="842777" name="Text Box 25"/>
          <p:cNvSpPr txBox="1">
            <a:spLocks noChangeArrowheads="1"/>
          </p:cNvSpPr>
          <p:nvPr/>
        </p:nvSpPr>
        <p:spPr bwMode="auto">
          <a:xfrm>
            <a:off x="2184400" y="3898900"/>
            <a:ext cx="993775" cy="274638"/>
          </a:xfrm>
          <a:prstGeom prst="rect">
            <a:avLst/>
          </a:prstGeom>
          <a:noFill/>
          <a:ln w="9525">
            <a:noFill/>
            <a:miter lim="800000"/>
            <a:headEnd type="none" w="lg" len="lg"/>
            <a:tailEnd type="none" w="lg" len="lg"/>
          </a:ln>
          <a:effectLst/>
        </p:spPr>
        <p:txBody>
          <a:bodyPr wrap="none">
            <a:spAutoFit/>
          </a:bodyPr>
          <a:lstStyle/>
          <a:p>
            <a:r>
              <a:rPr lang="en-US" sz="1200"/>
              <a:t>schedName</a:t>
            </a:r>
          </a:p>
        </p:txBody>
      </p:sp>
      <p:sp>
        <p:nvSpPr>
          <p:cNvPr id="842778" name="Text Box 26"/>
          <p:cNvSpPr txBox="1">
            <a:spLocks noChangeArrowheads="1"/>
          </p:cNvSpPr>
          <p:nvPr/>
        </p:nvSpPr>
        <p:spPr bwMode="auto">
          <a:xfrm>
            <a:off x="2205038" y="4195763"/>
            <a:ext cx="985837" cy="274637"/>
          </a:xfrm>
          <a:prstGeom prst="rect">
            <a:avLst/>
          </a:prstGeom>
          <a:noFill/>
          <a:ln w="9525">
            <a:noFill/>
            <a:miter lim="800000"/>
            <a:headEnd type="none" w="lg" len="lg"/>
            <a:tailEnd type="none" w="lg" len="lg"/>
          </a:ln>
          <a:effectLst/>
        </p:spPr>
        <p:txBody>
          <a:bodyPr wrap="none">
            <a:spAutoFit/>
          </a:bodyPr>
          <a:lstStyle/>
          <a:p>
            <a:r>
              <a:rPr lang="en-US" sz="1200"/>
              <a:t>schedDescr</a:t>
            </a:r>
          </a:p>
        </p:txBody>
      </p:sp>
      <p:sp>
        <p:nvSpPr>
          <p:cNvPr id="842779" name="Text Box 27"/>
          <p:cNvSpPr txBox="1">
            <a:spLocks noChangeArrowheads="1"/>
          </p:cNvSpPr>
          <p:nvPr/>
        </p:nvSpPr>
        <p:spPr bwMode="auto">
          <a:xfrm>
            <a:off x="2184400" y="4498975"/>
            <a:ext cx="1087438" cy="274638"/>
          </a:xfrm>
          <a:prstGeom prst="rect">
            <a:avLst/>
          </a:prstGeom>
          <a:noFill/>
          <a:ln w="9525">
            <a:noFill/>
            <a:miter lim="800000"/>
            <a:headEnd type="none" w="lg" len="lg"/>
            <a:tailEnd type="none" w="lg" len="lg"/>
          </a:ln>
          <a:effectLst/>
        </p:spPr>
        <p:txBody>
          <a:bodyPr wrap="none">
            <a:spAutoFit/>
          </a:bodyPr>
          <a:lstStyle/>
          <a:p>
            <a:r>
              <a:rPr lang="en-US" sz="1200"/>
              <a:t>schedInterval</a:t>
            </a:r>
          </a:p>
        </p:txBody>
      </p:sp>
      <p:sp>
        <p:nvSpPr>
          <p:cNvPr id="842780" name="Text Box 28"/>
          <p:cNvSpPr txBox="1">
            <a:spLocks noChangeArrowheads="1"/>
          </p:cNvSpPr>
          <p:nvPr/>
        </p:nvSpPr>
        <p:spPr bwMode="auto">
          <a:xfrm>
            <a:off x="2176463" y="4794250"/>
            <a:ext cx="1222375" cy="274638"/>
          </a:xfrm>
          <a:prstGeom prst="rect">
            <a:avLst/>
          </a:prstGeom>
          <a:noFill/>
          <a:ln w="9525">
            <a:noFill/>
            <a:miter lim="800000"/>
            <a:headEnd type="none" w="lg" len="lg"/>
            <a:tailEnd type="none" w="lg" len="lg"/>
          </a:ln>
          <a:effectLst/>
        </p:spPr>
        <p:txBody>
          <a:bodyPr wrap="none">
            <a:spAutoFit/>
          </a:bodyPr>
          <a:lstStyle/>
          <a:p>
            <a:r>
              <a:rPr lang="en-US" sz="1200"/>
              <a:t>schedWeekday</a:t>
            </a:r>
          </a:p>
        </p:txBody>
      </p:sp>
      <p:sp>
        <p:nvSpPr>
          <p:cNvPr id="842781" name="Text Box 29"/>
          <p:cNvSpPr txBox="1">
            <a:spLocks noChangeArrowheads="1"/>
          </p:cNvSpPr>
          <p:nvPr/>
        </p:nvSpPr>
        <p:spPr bwMode="auto">
          <a:xfrm>
            <a:off x="2195513" y="5119688"/>
            <a:ext cx="1011237" cy="274637"/>
          </a:xfrm>
          <a:prstGeom prst="rect">
            <a:avLst/>
          </a:prstGeom>
          <a:noFill/>
          <a:ln w="9525">
            <a:noFill/>
            <a:miter lim="800000"/>
            <a:headEnd type="none" w="lg" len="lg"/>
            <a:tailEnd type="none" w="lg" len="lg"/>
          </a:ln>
          <a:effectLst/>
        </p:spPr>
        <p:txBody>
          <a:bodyPr wrap="none">
            <a:spAutoFit/>
          </a:bodyPr>
          <a:lstStyle/>
          <a:p>
            <a:r>
              <a:rPr lang="en-US" sz="1200"/>
              <a:t>schedMonth</a:t>
            </a:r>
          </a:p>
        </p:txBody>
      </p:sp>
      <p:sp>
        <p:nvSpPr>
          <p:cNvPr id="842782" name="Text Box 30"/>
          <p:cNvSpPr txBox="1">
            <a:spLocks noChangeArrowheads="1"/>
          </p:cNvSpPr>
          <p:nvPr/>
        </p:nvSpPr>
        <p:spPr bwMode="auto">
          <a:xfrm>
            <a:off x="2193925" y="5395913"/>
            <a:ext cx="858838" cy="274637"/>
          </a:xfrm>
          <a:prstGeom prst="rect">
            <a:avLst/>
          </a:prstGeom>
          <a:noFill/>
          <a:ln w="9525">
            <a:noFill/>
            <a:miter lim="800000"/>
            <a:headEnd type="none" w="lg" len="lg"/>
            <a:tailEnd type="none" w="lg" len="lg"/>
          </a:ln>
          <a:effectLst/>
        </p:spPr>
        <p:txBody>
          <a:bodyPr wrap="none">
            <a:spAutoFit/>
          </a:bodyPr>
          <a:lstStyle/>
          <a:p>
            <a:r>
              <a:rPr lang="en-US" sz="1200"/>
              <a:t>schedDay</a:t>
            </a:r>
          </a:p>
        </p:txBody>
      </p:sp>
      <p:sp>
        <p:nvSpPr>
          <p:cNvPr id="842783" name="Text Box 31"/>
          <p:cNvSpPr txBox="1">
            <a:spLocks noChangeArrowheads="1"/>
          </p:cNvSpPr>
          <p:nvPr/>
        </p:nvSpPr>
        <p:spPr bwMode="auto">
          <a:xfrm>
            <a:off x="2203450" y="5730875"/>
            <a:ext cx="917575" cy="274638"/>
          </a:xfrm>
          <a:prstGeom prst="rect">
            <a:avLst/>
          </a:prstGeom>
          <a:noFill/>
          <a:ln w="9525">
            <a:noFill/>
            <a:miter lim="800000"/>
            <a:headEnd type="none" w="lg" len="lg"/>
            <a:tailEnd type="none" w="lg" len="lg"/>
          </a:ln>
          <a:effectLst/>
        </p:spPr>
        <p:txBody>
          <a:bodyPr wrap="none">
            <a:spAutoFit/>
          </a:bodyPr>
          <a:lstStyle/>
          <a:p>
            <a:r>
              <a:rPr lang="en-US" sz="1200"/>
              <a:t>schedHour</a:t>
            </a:r>
          </a:p>
        </p:txBody>
      </p:sp>
      <p:sp>
        <p:nvSpPr>
          <p:cNvPr id="842784" name="Text Box 32"/>
          <p:cNvSpPr txBox="1">
            <a:spLocks noChangeArrowheads="1"/>
          </p:cNvSpPr>
          <p:nvPr/>
        </p:nvSpPr>
        <p:spPr bwMode="auto">
          <a:xfrm>
            <a:off x="2212975" y="6064250"/>
            <a:ext cx="2051050" cy="274638"/>
          </a:xfrm>
          <a:prstGeom prst="rect">
            <a:avLst/>
          </a:prstGeom>
          <a:noFill/>
          <a:ln w="9525">
            <a:noFill/>
            <a:miter lim="800000"/>
            <a:headEnd type="none" w="lg" len="lg"/>
            <a:tailEnd type="none" w="lg" len="lg"/>
          </a:ln>
          <a:effectLst/>
        </p:spPr>
        <p:txBody>
          <a:bodyPr>
            <a:spAutoFit/>
          </a:bodyPr>
          <a:lstStyle/>
          <a:p>
            <a:r>
              <a:rPr lang="en-US" sz="1200"/>
              <a:t>schedMinute</a:t>
            </a:r>
          </a:p>
        </p:txBody>
      </p:sp>
      <p:sp>
        <p:nvSpPr>
          <p:cNvPr id="842785" name="Line 33"/>
          <p:cNvSpPr>
            <a:spLocks noChangeShapeType="1"/>
          </p:cNvSpPr>
          <p:nvPr/>
        </p:nvSpPr>
        <p:spPr bwMode="auto">
          <a:xfrm>
            <a:off x="3760788" y="4124325"/>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86" name="Line 34"/>
          <p:cNvSpPr>
            <a:spLocks noChangeShapeType="1"/>
          </p:cNvSpPr>
          <p:nvPr/>
        </p:nvSpPr>
        <p:spPr bwMode="auto">
          <a:xfrm>
            <a:off x="3760788" y="4449763"/>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87" name="Line 35"/>
          <p:cNvSpPr>
            <a:spLocks noChangeShapeType="1"/>
          </p:cNvSpPr>
          <p:nvPr/>
        </p:nvSpPr>
        <p:spPr bwMode="auto">
          <a:xfrm>
            <a:off x="3749675" y="4733925"/>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88" name="Line 36"/>
          <p:cNvSpPr>
            <a:spLocks noChangeShapeType="1"/>
          </p:cNvSpPr>
          <p:nvPr/>
        </p:nvSpPr>
        <p:spPr bwMode="auto">
          <a:xfrm>
            <a:off x="3768725" y="5048250"/>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89" name="Line 37"/>
          <p:cNvSpPr>
            <a:spLocks noChangeShapeType="1"/>
          </p:cNvSpPr>
          <p:nvPr/>
        </p:nvSpPr>
        <p:spPr bwMode="auto">
          <a:xfrm>
            <a:off x="3759200" y="5375275"/>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90" name="Line 38"/>
          <p:cNvSpPr>
            <a:spLocks noChangeShapeType="1"/>
          </p:cNvSpPr>
          <p:nvPr/>
        </p:nvSpPr>
        <p:spPr bwMode="auto">
          <a:xfrm>
            <a:off x="3749675" y="5648325"/>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91" name="Line 39"/>
          <p:cNvSpPr>
            <a:spLocks noChangeShapeType="1"/>
          </p:cNvSpPr>
          <p:nvPr/>
        </p:nvSpPr>
        <p:spPr bwMode="auto">
          <a:xfrm>
            <a:off x="3751263" y="5973763"/>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792" name="Text Box 40"/>
          <p:cNvSpPr txBox="1">
            <a:spLocks noChangeArrowheads="1"/>
          </p:cNvSpPr>
          <p:nvPr/>
        </p:nvSpPr>
        <p:spPr bwMode="auto">
          <a:xfrm>
            <a:off x="3862388" y="3979863"/>
            <a:ext cx="976312" cy="274637"/>
          </a:xfrm>
          <a:prstGeom prst="rect">
            <a:avLst/>
          </a:prstGeom>
          <a:noFill/>
          <a:ln w="9525">
            <a:noFill/>
            <a:miter lim="800000"/>
            <a:headEnd type="none" w="lg" len="lg"/>
            <a:tailEnd type="none" w="lg" len="lg"/>
          </a:ln>
          <a:effectLst/>
        </p:spPr>
        <p:txBody>
          <a:bodyPr wrap="none">
            <a:spAutoFit/>
          </a:bodyPr>
          <a:lstStyle/>
          <a:p>
            <a:r>
              <a:rPr lang="en-US" sz="1200"/>
              <a:t>schedValue</a:t>
            </a:r>
          </a:p>
        </p:txBody>
      </p:sp>
      <p:sp>
        <p:nvSpPr>
          <p:cNvPr id="842793" name="Text Box 41"/>
          <p:cNvSpPr txBox="1">
            <a:spLocks noChangeArrowheads="1"/>
          </p:cNvSpPr>
          <p:nvPr/>
        </p:nvSpPr>
        <p:spPr bwMode="auto">
          <a:xfrm>
            <a:off x="3883025" y="4276725"/>
            <a:ext cx="927100" cy="274638"/>
          </a:xfrm>
          <a:prstGeom prst="rect">
            <a:avLst/>
          </a:prstGeom>
          <a:noFill/>
          <a:ln w="9525">
            <a:noFill/>
            <a:miter lim="800000"/>
            <a:headEnd type="none" w="lg" len="lg"/>
            <a:tailEnd type="none" w="lg" len="lg"/>
          </a:ln>
          <a:effectLst/>
        </p:spPr>
        <p:txBody>
          <a:bodyPr wrap="none">
            <a:spAutoFit/>
          </a:bodyPr>
          <a:lstStyle/>
          <a:p>
            <a:r>
              <a:rPr lang="en-US" sz="1200"/>
              <a:t>schedType</a:t>
            </a:r>
          </a:p>
        </p:txBody>
      </p:sp>
      <p:sp>
        <p:nvSpPr>
          <p:cNvPr id="842794" name="Text Box 42"/>
          <p:cNvSpPr txBox="1">
            <a:spLocks noChangeArrowheads="1"/>
          </p:cNvSpPr>
          <p:nvPr/>
        </p:nvSpPr>
        <p:spPr bwMode="auto">
          <a:xfrm>
            <a:off x="3862388" y="4579938"/>
            <a:ext cx="1450975" cy="274637"/>
          </a:xfrm>
          <a:prstGeom prst="rect">
            <a:avLst/>
          </a:prstGeom>
          <a:noFill/>
          <a:ln w="9525">
            <a:noFill/>
            <a:miter lim="800000"/>
            <a:headEnd type="none" w="lg" len="lg"/>
            <a:tailEnd type="none" w="lg" len="lg"/>
          </a:ln>
          <a:effectLst/>
        </p:spPr>
        <p:txBody>
          <a:bodyPr wrap="none">
            <a:spAutoFit/>
          </a:bodyPr>
          <a:lstStyle/>
          <a:p>
            <a:r>
              <a:rPr lang="en-US" sz="1200"/>
              <a:t>schedAdminStatus</a:t>
            </a:r>
          </a:p>
        </p:txBody>
      </p:sp>
      <p:sp>
        <p:nvSpPr>
          <p:cNvPr id="842795" name="Text Box 43"/>
          <p:cNvSpPr txBox="1">
            <a:spLocks noChangeArrowheads="1"/>
          </p:cNvSpPr>
          <p:nvPr/>
        </p:nvSpPr>
        <p:spPr bwMode="auto">
          <a:xfrm>
            <a:off x="3854450" y="4875213"/>
            <a:ext cx="1358900" cy="274637"/>
          </a:xfrm>
          <a:prstGeom prst="rect">
            <a:avLst/>
          </a:prstGeom>
          <a:noFill/>
          <a:ln w="9525">
            <a:noFill/>
            <a:miter lim="800000"/>
            <a:headEnd type="none" w="lg" len="lg"/>
            <a:tailEnd type="none" w="lg" len="lg"/>
          </a:ln>
          <a:effectLst/>
        </p:spPr>
        <p:txBody>
          <a:bodyPr wrap="none">
            <a:spAutoFit/>
          </a:bodyPr>
          <a:lstStyle/>
          <a:p>
            <a:r>
              <a:rPr lang="en-US" sz="1200"/>
              <a:t>schedOperStatus</a:t>
            </a:r>
          </a:p>
        </p:txBody>
      </p:sp>
      <p:sp>
        <p:nvSpPr>
          <p:cNvPr id="842796" name="Text Box 44"/>
          <p:cNvSpPr txBox="1">
            <a:spLocks noChangeArrowheads="1"/>
          </p:cNvSpPr>
          <p:nvPr/>
        </p:nvSpPr>
        <p:spPr bwMode="auto">
          <a:xfrm>
            <a:off x="3873500" y="5200650"/>
            <a:ext cx="1128713" cy="274638"/>
          </a:xfrm>
          <a:prstGeom prst="rect">
            <a:avLst/>
          </a:prstGeom>
          <a:noFill/>
          <a:ln w="9525">
            <a:noFill/>
            <a:miter lim="800000"/>
            <a:headEnd type="none" w="lg" len="lg"/>
            <a:tailEnd type="none" w="lg" len="lg"/>
          </a:ln>
          <a:effectLst/>
        </p:spPr>
        <p:txBody>
          <a:bodyPr wrap="none">
            <a:spAutoFit/>
          </a:bodyPr>
          <a:lstStyle/>
          <a:p>
            <a:r>
              <a:rPr lang="en-US" sz="1200"/>
              <a:t>schedFailures</a:t>
            </a:r>
          </a:p>
        </p:txBody>
      </p:sp>
      <p:sp>
        <p:nvSpPr>
          <p:cNvPr id="842797" name="Text Box 45"/>
          <p:cNvSpPr txBox="1">
            <a:spLocks noChangeArrowheads="1"/>
          </p:cNvSpPr>
          <p:nvPr/>
        </p:nvSpPr>
        <p:spPr bwMode="auto">
          <a:xfrm>
            <a:off x="3871913" y="5476875"/>
            <a:ext cx="1339850" cy="274638"/>
          </a:xfrm>
          <a:prstGeom prst="rect">
            <a:avLst/>
          </a:prstGeom>
          <a:noFill/>
          <a:ln w="9525">
            <a:noFill/>
            <a:miter lim="800000"/>
            <a:headEnd type="none" w="lg" len="lg"/>
            <a:tailEnd type="none" w="lg" len="lg"/>
          </a:ln>
          <a:effectLst/>
        </p:spPr>
        <p:txBody>
          <a:bodyPr wrap="none">
            <a:spAutoFit/>
          </a:bodyPr>
          <a:lstStyle/>
          <a:p>
            <a:r>
              <a:rPr lang="en-US" sz="1200"/>
              <a:t>schedLastFailure</a:t>
            </a:r>
          </a:p>
        </p:txBody>
      </p:sp>
      <p:sp>
        <p:nvSpPr>
          <p:cNvPr id="842798" name="Text Box 46"/>
          <p:cNvSpPr txBox="1">
            <a:spLocks noChangeArrowheads="1"/>
          </p:cNvSpPr>
          <p:nvPr/>
        </p:nvSpPr>
        <p:spPr bwMode="auto">
          <a:xfrm>
            <a:off x="3862388" y="5783263"/>
            <a:ext cx="1289050" cy="274637"/>
          </a:xfrm>
          <a:prstGeom prst="rect">
            <a:avLst/>
          </a:prstGeom>
          <a:noFill/>
          <a:ln w="9525">
            <a:noFill/>
            <a:miter lim="800000"/>
            <a:headEnd type="none" w="lg" len="lg"/>
            <a:tailEnd type="none" w="lg" len="lg"/>
          </a:ln>
          <a:effectLst/>
        </p:spPr>
        <p:txBody>
          <a:bodyPr wrap="none">
            <a:spAutoFit/>
          </a:bodyPr>
          <a:lstStyle/>
          <a:p>
            <a:r>
              <a:rPr lang="en-US" sz="1200"/>
              <a:t>schedLastFailed</a:t>
            </a:r>
          </a:p>
        </p:txBody>
      </p:sp>
      <p:sp>
        <p:nvSpPr>
          <p:cNvPr id="842799" name="Text Box 47"/>
          <p:cNvSpPr txBox="1">
            <a:spLocks noChangeArrowheads="1"/>
          </p:cNvSpPr>
          <p:nvPr/>
        </p:nvSpPr>
        <p:spPr bwMode="auto">
          <a:xfrm>
            <a:off x="3690938" y="1970088"/>
            <a:ext cx="1830387" cy="336550"/>
          </a:xfrm>
          <a:prstGeom prst="rect">
            <a:avLst/>
          </a:prstGeom>
          <a:noFill/>
          <a:ln w="9525">
            <a:noFill/>
            <a:miter lim="800000"/>
            <a:headEnd type="none" w="lg" len="lg"/>
            <a:tailEnd type="none" w="lg" len="lg"/>
          </a:ln>
          <a:effectLst/>
        </p:spPr>
        <p:txBody>
          <a:bodyPr wrap="none">
            <a:spAutoFit/>
          </a:bodyPr>
          <a:lstStyle/>
          <a:p>
            <a:r>
              <a:rPr lang="en-US" sz="1600"/>
              <a:t>schedNotifications</a:t>
            </a:r>
          </a:p>
        </p:txBody>
      </p:sp>
      <p:sp>
        <p:nvSpPr>
          <p:cNvPr id="842800" name="Text Box 48"/>
          <p:cNvSpPr txBox="1">
            <a:spLocks noChangeArrowheads="1"/>
          </p:cNvSpPr>
          <p:nvPr/>
        </p:nvSpPr>
        <p:spPr bwMode="auto">
          <a:xfrm>
            <a:off x="390525" y="2598738"/>
            <a:ext cx="1089025" cy="274637"/>
          </a:xfrm>
          <a:prstGeom prst="rect">
            <a:avLst/>
          </a:prstGeom>
          <a:noFill/>
          <a:ln w="9525">
            <a:noFill/>
            <a:miter lim="800000"/>
            <a:headEnd type="none" w="lg" len="lg"/>
            <a:tailEnd type="none" w="lg" len="lg"/>
          </a:ln>
          <a:effectLst/>
        </p:spPr>
        <p:txBody>
          <a:bodyPr wrap="none">
            <a:spAutoFit/>
          </a:bodyPr>
          <a:lstStyle/>
          <a:p>
            <a:pPr algn="ctr"/>
            <a:r>
              <a:rPr lang="en-US" sz="1200"/>
              <a:t>{schedMIB 1}</a:t>
            </a:r>
          </a:p>
        </p:txBody>
      </p:sp>
      <p:sp>
        <p:nvSpPr>
          <p:cNvPr id="842801" name="Line 49"/>
          <p:cNvSpPr>
            <a:spLocks noChangeShapeType="1"/>
          </p:cNvSpPr>
          <p:nvPr/>
        </p:nvSpPr>
        <p:spPr bwMode="auto">
          <a:xfrm>
            <a:off x="4622800" y="2520950"/>
            <a:ext cx="0" cy="265113"/>
          </a:xfrm>
          <a:prstGeom prst="line">
            <a:avLst/>
          </a:prstGeom>
          <a:noFill/>
          <a:ln w="9525">
            <a:solidFill>
              <a:schemeClr val="tx1"/>
            </a:solidFill>
            <a:round/>
            <a:headEnd type="none" w="lg" len="lg"/>
            <a:tailEnd type="none" w="lg" len="lg"/>
          </a:ln>
          <a:effectLst/>
        </p:spPr>
        <p:txBody>
          <a:bodyPr/>
          <a:lstStyle/>
          <a:p>
            <a:endParaRPr lang="en-CA"/>
          </a:p>
        </p:txBody>
      </p:sp>
      <p:sp>
        <p:nvSpPr>
          <p:cNvPr id="842802" name="Line 50"/>
          <p:cNvSpPr>
            <a:spLocks noChangeShapeType="1"/>
          </p:cNvSpPr>
          <p:nvPr/>
        </p:nvSpPr>
        <p:spPr bwMode="auto">
          <a:xfrm>
            <a:off x="4673600" y="3108325"/>
            <a:ext cx="1168400" cy="276225"/>
          </a:xfrm>
          <a:prstGeom prst="line">
            <a:avLst/>
          </a:prstGeom>
          <a:noFill/>
          <a:ln w="9525">
            <a:solidFill>
              <a:schemeClr val="tx1"/>
            </a:solidFill>
            <a:round/>
            <a:headEnd type="none" w="lg" len="lg"/>
            <a:tailEnd type="none" w="lg" len="lg"/>
          </a:ln>
          <a:effectLst/>
        </p:spPr>
        <p:txBody>
          <a:bodyPr/>
          <a:lstStyle/>
          <a:p>
            <a:endParaRPr lang="en-CA"/>
          </a:p>
        </p:txBody>
      </p:sp>
      <p:sp>
        <p:nvSpPr>
          <p:cNvPr id="842803" name="Line 51"/>
          <p:cNvSpPr>
            <a:spLocks noChangeShapeType="1"/>
          </p:cNvSpPr>
          <p:nvPr/>
        </p:nvSpPr>
        <p:spPr bwMode="auto">
          <a:xfrm>
            <a:off x="4581525" y="1706563"/>
            <a:ext cx="0" cy="265112"/>
          </a:xfrm>
          <a:prstGeom prst="line">
            <a:avLst/>
          </a:prstGeom>
          <a:noFill/>
          <a:ln w="9525">
            <a:solidFill>
              <a:schemeClr val="tx1"/>
            </a:solidFill>
            <a:round/>
            <a:headEnd type="none" w="lg" len="lg"/>
            <a:tailEnd type="none" w="lg" len="lg"/>
          </a:ln>
          <a:effectLst/>
        </p:spPr>
        <p:txBody>
          <a:bodyPr/>
          <a:lstStyle/>
          <a:p>
            <a:endParaRPr lang="en-CA"/>
          </a:p>
        </p:txBody>
      </p:sp>
      <p:sp>
        <p:nvSpPr>
          <p:cNvPr id="842804" name="Line 52"/>
          <p:cNvSpPr>
            <a:spLocks noChangeShapeType="1"/>
          </p:cNvSpPr>
          <p:nvPr/>
        </p:nvSpPr>
        <p:spPr bwMode="auto">
          <a:xfrm flipH="1">
            <a:off x="538163" y="2905125"/>
            <a:ext cx="325437" cy="327025"/>
          </a:xfrm>
          <a:prstGeom prst="line">
            <a:avLst/>
          </a:prstGeom>
          <a:noFill/>
          <a:ln w="9525">
            <a:solidFill>
              <a:schemeClr val="tx1"/>
            </a:solidFill>
            <a:round/>
            <a:headEnd type="none" w="lg" len="lg"/>
            <a:tailEnd type="none" w="lg" len="lg"/>
          </a:ln>
          <a:effectLst/>
        </p:spPr>
        <p:txBody>
          <a:bodyPr/>
          <a:lstStyle/>
          <a:p>
            <a:endParaRPr lang="en-CA"/>
          </a:p>
        </p:txBody>
      </p:sp>
      <p:sp>
        <p:nvSpPr>
          <p:cNvPr id="842805" name="Line 53"/>
          <p:cNvSpPr>
            <a:spLocks noChangeShapeType="1"/>
          </p:cNvSpPr>
          <p:nvPr/>
        </p:nvSpPr>
        <p:spPr bwMode="auto">
          <a:xfrm>
            <a:off x="863600" y="2905125"/>
            <a:ext cx="1127125" cy="296863"/>
          </a:xfrm>
          <a:prstGeom prst="line">
            <a:avLst/>
          </a:prstGeom>
          <a:noFill/>
          <a:ln w="9525">
            <a:solidFill>
              <a:schemeClr val="tx1"/>
            </a:solidFill>
            <a:round/>
            <a:headEnd type="none" w="lg" len="lg"/>
            <a:tailEnd type="none" w="lg" len="lg"/>
          </a:ln>
          <a:effectLst/>
        </p:spPr>
        <p:txBody>
          <a:bodyPr/>
          <a:lstStyle/>
          <a:p>
            <a:endParaRPr lang="en-CA"/>
          </a:p>
        </p:txBody>
      </p:sp>
      <p:sp>
        <p:nvSpPr>
          <p:cNvPr id="842806" name="Text Box 54"/>
          <p:cNvSpPr txBox="1">
            <a:spLocks noChangeArrowheads="1"/>
          </p:cNvSpPr>
          <p:nvPr/>
        </p:nvSpPr>
        <p:spPr bwMode="auto">
          <a:xfrm>
            <a:off x="0" y="3232150"/>
            <a:ext cx="1660525" cy="336550"/>
          </a:xfrm>
          <a:prstGeom prst="rect">
            <a:avLst/>
          </a:prstGeom>
          <a:noFill/>
          <a:ln w="9525">
            <a:noFill/>
            <a:miter lim="800000"/>
            <a:headEnd type="none" w="lg" len="lg"/>
            <a:tailEnd type="none" w="lg" len="lg"/>
          </a:ln>
          <a:effectLst/>
        </p:spPr>
        <p:txBody>
          <a:bodyPr wrap="none">
            <a:spAutoFit/>
          </a:bodyPr>
          <a:lstStyle/>
          <a:p>
            <a:r>
              <a:rPr lang="en-US" sz="1600"/>
              <a:t>schedLocalTime</a:t>
            </a:r>
          </a:p>
        </p:txBody>
      </p:sp>
      <p:sp>
        <p:nvSpPr>
          <p:cNvPr id="842807" name="Line 55"/>
          <p:cNvSpPr>
            <a:spLocks noChangeShapeType="1"/>
          </p:cNvSpPr>
          <p:nvPr/>
        </p:nvSpPr>
        <p:spPr bwMode="auto">
          <a:xfrm>
            <a:off x="3751263" y="3829050"/>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808" name="Text Box 56"/>
          <p:cNvSpPr txBox="1">
            <a:spLocks noChangeArrowheads="1"/>
          </p:cNvSpPr>
          <p:nvPr/>
        </p:nvSpPr>
        <p:spPr bwMode="auto">
          <a:xfrm>
            <a:off x="3883025" y="3673475"/>
            <a:ext cx="1144588" cy="274638"/>
          </a:xfrm>
          <a:prstGeom prst="rect">
            <a:avLst/>
          </a:prstGeom>
          <a:noFill/>
          <a:ln w="9525">
            <a:noFill/>
            <a:miter lim="800000"/>
            <a:headEnd type="none" w="lg" len="lg"/>
            <a:tailEnd type="none" w="lg" len="lg"/>
          </a:ln>
          <a:effectLst/>
        </p:spPr>
        <p:txBody>
          <a:bodyPr wrap="none">
            <a:spAutoFit/>
          </a:bodyPr>
          <a:lstStyle/>
          <a:p>
            <a:r>
              <a:rPr lang="en-US" sz="1200"/>
              <a:t>schedVariable</a:t>
            </a:r>
          </a:p>
        </p:txBody>
      </p:sp>
      <p:sp>
        <p:nvSpPr>
          <p:cNvPr id="842809" name="Line 57"/>
          <p:cNvSpPr>
            <a:spLocks noChangeShapeType="1"/>
          </p:cNvSpPr>
          <p:nvPr/>
        </p:nvSpPr>
        <p:spPr bwMode="auto">
          <a:xfrm>
            <a:off x="2082800" y="6472238"/>
            <a:ext cx="152400" cy="0"/>
          </a:xfrm>
          <a:prstGeom prst="line">
            <a:avLst/>
          </a:prstGeom>
          <a:noFill/>
          <a:ln w="9525">
            <a:solidFill>
              <a:schemeClr val="tx1"/>
            </a:solidFill>
            <a:round/>
            <a:headEnd type="none" w="lg" len="lg"/>
            <a:tailEnd type="none" w="lg" len="lg"/>
          </a:ln>
          <a:effectLst/>
        </p:spPr>
        <p:txBody>
          <a:bodyPr/>
          <a:lstStyle/>
          <a:p>
            <a:endParaRPr lang="en-CA"/>
          </a:p>
        </p:txBody>
      </p:sp>
      <p:sp>
        <p:nvSpPr>
          <p:cNvPr id="842810" name="Text Box 58"/>
          <p:cNvSpPr txBox="1">
            <a:spLocks noChangeArrowheads="1"/>
          </p:cNvSpPr>
          <p:nvPr/>
        </p:nvSpPr>
        <p:spPr bwMode="auto">
          <a:xfrm>
            <a:off x="2205038" y="6346825"/>
            <a:ext cx="1517650" cy="274638"/>
          </a:xfrm>
          <a:prstGeom prst="rect">
            <a:avLst/>
          </a:prstGeom>
          <a:noFill/>
          <a:ln w="9525">
            <a:noFill/>
            <a:miter lim="800000"/>
            <a:headEnd type="none" w="lg" len="lg"/>
            <a:tailEnd type="none" w="lg" len="lg"/>
          </a:ln>
          <a:effectLst/>
        </p:spPr>
        <p:txBody>
          <a:bodyPr wrap="none">
            <a:spAutoFit/>
          </a:bodyPr>
          <a:lstStyle/>
          <a:p>
            <a:r>
              <a:rPr lang="en-US" sz="1200"/>
              <a:t>schedContextName</a:t>
            </a:r>
          </a:p>
        </p:txBody>
      </p:sp>
      <p:sp>
        <p:nvSpPr>
          <p:cNvPr id="842811" name="Text Box 59"/>
          <p:cNvSpPr txBox="1">
            <a:spLocks noChangeArrowheads="1"/>
          </p:cNvSpPr>
          <p:nvPr/>
        </p:nvSpPr>
        <p:spPr bwMode="auto">
          <a:xfrm>
            <a:off x="3883025" y="6057900"/>
            <a:ext cx="1458913" cy="274638"/>
          </a:xfrm>
          <a:prstGeom prst="rect">
            <a:avLst/>
          </a:prstGeom>
          <a:noFill/>
          <a:ln w="9525">
            <a:noFill/>
            <a:miter lim="800000"/>
            <a:headEnd type="none" w="lg" len="lg"/>
            <a:tailEnd type="none" w="lg" len="lg"/>
          </a:ln>
          <a:effectLst/>
        </p:spPr>
        <p:txBody>
          <a:bodyPr wrap="none">
            <a:spAutoFit/>
          </a:bodyPr>
          <a:lstStyle/>
          <a:p>
            <a:r>
              <a:rPr lang="en-US" sz="1200"/>
              <a:t>schedStorageType</a:t>
            </a:r>
          </a:p>
        </p:txBody>
      </p:sp>
      <p:sp>
        <p:nvSpPr>
          <p:cNvPr id="842812" name="Text Box 60"/>
          <p:cNvSpPr txBox="1">
            <a:spLocks noChangeArrowheads="1"/>
          </p:cNvSpPr>
          <p:nvPr/>
        </p:nvSpPr>
        <p:spPr bwMode="auto">
          <a:xfrm>
            <a:off x="3892550" y="6321425"/>
            <a:ext cx="1323975" cy="274638"/>
          </a:xfrm>
          <a:prstGeom prst="rect">
            <a:avLst/>
          </a:prstGeom>
          <a:noFill/>
          <a:ln w="9525">
            <a:noFill/>
            <a:miter lim="800000"/>
            <a:headEnd type="none" w="lg" len="lg"/>
            <a:tailEnd type="none" w="lg" len="lg"/>
          </a:ln>
          <a:effectLst/>
        </p:spPr>
        <p:txBody>
          <a:bodyPr wrap="none">
            <a:spAutoFit/>
          </a:bodyPr>
          <a:lstStyle/>
          <a:p>
            <a:r>
              <a:rPr lang="en-US" sz="1200"/>
              <a:t>schedRowStatus</a:t>
            </a:r>
          </a:p>
        </p:txBody>
      </p:sp>
      <p:sp>
        <p:nvSpPr>
          <p:cNvPr id="842813" name="Text Box 61"/>
          <p:cNvSpPr txBox="1">
            <a:spLocks noChangeArrowheads="1"/>
          </p:cNvSpPr>
          <p:nvPr/>
        </p:nvSpPr>
        <p:spPr bwMode="auto">
          <a:xfrm>
            <a:off x="3922713" y="6583363"/>
            <a:ext cx="1146175" cy="274637"/>
          </a:xfrm>
          <a:prstGeom prst="rect">
            <a:avLst/>
          </a:prstGeom>
          <a:noFill/>
          <a:ln w="9525">
            <a:noFill/>
            <a:miter lim="800000"/>
            <a:headEnd type="none" w="lg" len="lg"/>
            <a:tailEnd type="none" w="lg" len="lg"/>
          </a:ln>
          <a:effectLst/>
        </p:spPr>
        <p:txBody>
          <a:bodyPr wrap="none">
            <a:spAutoFit/>
          </a:bodyPr>
          <a:lstStyle/>
          <a:p>
            <a:r>
              <a:rPr lang="en-US" sz="1200"/>
              <a:t>schedTriggers</a:t>
            </a:r>
          </a:p>
        </p:txBody>
      </p:sp>
      <p:sp>
        <p:nvSpPr>
          <p:cNvPr id="842814" name="Line 62"/>
          <p:cNvSpPr>
            <a:spLocks noChangeShapeType="1"/>
          </p:cNvSpPr>
          <p:nvPr/>
        </p:nvSpPr>
        <p:spPr bwMode="auto">
          <a:xfrm>
            <a:off x="3729038" y="3576638"/>
            <a:ext cx="0" cy="3149600"/>
          </a:xfrm>
          <a:prstGeom prst="line">
            <a:avLst/>
          </a:prstGeom>
          <a:noFill/>
          <a:ln w="9525">
            <a:solidFill>
              <a:schemeClr val="tx1"/>
            </a:solidFill>
            <a:round/>
            <a:headEnd type="none" w="lg" len="lg"/>
            <a:tailEnd type="none" w="lg" len="lg"/>
          </a:ln>
          <a:effectLst/>
        </p:spPr>
        <p:txBody>
          <a:bodyPr/>
          <a:lstStyle/>
          <a:p>
            <a:endParaRPr lang="en-CA"/>
          </a:p>
        </p:txBody>
      </p:sp>
      <p:sp>
        <p:nvSpPr>
          <p:cNvPr id="842815" name="Line 63"/>
          <p:cNvSpPr>
            <a:spLocks noChangeShapeType="1"/>
          </p:cNvSpPr>
          <p:nvPr/>
        </p:nvSpPr>
        <p:spPr bwMode="auto">
          <a:xfrm>
            <a:off x="3730625" y="6726238"/>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816" name="Line 64"/>
          <p:cNvSpPr>
            <a:spLocks noChangeShapeType="1"/>
          </p:cNvSpPr>
          <p:nvPr/>
        </p:nvSpPr>
        <p:spPr bwMode="auto">
          <a:xfrm>
            <a:off x="3730625" y="6494463"/>
            <a:ext cx="142875" cy="0"/>
          </a:xfrm>
          <a:prstGeom prst="line">
            <a:avLst/>
          </a:prstGeom>
          <a:noFill/>
          <a:ln w="9525">
            <a:solidFill>
              <a:schemeClr val="tx1"/>
            </a:solidFill>
            <a:round/>
            <a:headEnd type="none" w="lg" len="lg"/>
            <a:tailEnd type="none" w="lg" len="lg"/>
          </a:ln>
          <a:effectLst/>
        </p:spPr>
        <p:txBody>
          <a:bodyPr/>
          <a:lstStyle/>
          <a:p>
            <a:endParaRPr lang="en-CA"/>
          </a:p>
        </p:txBody>
      </p:sp>
      <p:sp>
        <p:nvSpPr>
          <p:cNvPr id="842817" name="Line 65"/>
          <p:cNvSpPr>
            <a:spLocks noChangeShapeType="1"/>
          </p:cNvSpPr>
          <p:nvPr/>
        </p:nvSpPr>
        <p:spPr bwMode="auto">
          <a:xfrm>
            <a:off x="3741738" y="6229350"/>
            <a:ext cx="142875" cy="0"/>
          </a:xfrm>
          <a:prstGeom prst="line">
            <a:avLst/>
          </a:prstGeom>
          <a:noFill/>
          <a:ln w="9525">
            <a:solidFill>
              <a:schemeClr val="tx1"/>
            </a:solidFill>
            <a:round/>
            <a:headEnd type="none" w="lg" len="lg"/>
            <a:tailEnd type="none" w="lg" len="lg"/>
          </a:ln>
          <a:effectLst/>
        </p:spPr>
        <p:txBody>
          <a:bodyPr/>
          <a:lstStyle/>
          <a:p>
            <a:endParaRPr lang="en-CA"/>
          </a:p>
        </p:txBody>
      </p:sp>
    </p:spTree>
    <p:extLst>
      <p:ext uri="{BB962C8B-B14F-4D97-AF65-F5344CB8AC3E}">
        <p14:creationId xmlns:p14="http://schemas.microsoft.com/office/powerpoint/2010/main" val="3151649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457200" y="152400"/>
            <a:ext cx="8229600" cy="1143000"/>
          </a:xfrm>
        </p:spPr>
        <p:txBody>
          <a:bodyPr/>
          <a:lstStyle/>
          <a:p>
            <a:r>
              <a:rPr lang="en-US" sz="3600"/>
              <a:t>Expression MIB</a:t>
            </a:r>
          </a:p>
        </p:txBody>
      </p:sp>
      <p:sp>
        <p:nvSpPr>
          <p:cNvPr id="846851" name="Rectangle 3"/>
          <p:cNvSpPr>
            <a:spLocks noGrp="1" noChangeArrowheads="1"/>
          </p:cNvSpPr>
          <p:nvPr>
            <p:ph type="body" idx="1"/>
          </p:nvPr>
        </p:nvSpPr>
        <p:spPr>
          <a:xfrm>
            <a:off x="446088" y="1371600"/>
            <a:ext cx="8229600" cy="4525963"/>
          </a:xfrm>
        </p:spPr>
        <p:txBody>
          <a:bodyPr/>
          <a:lstStyle/>
          <a:p>
            <a:pPr>
              <a:lnSpc>
                <a:spcPct val="90000"/>
              </a:lnSpc>
              <a:buFont typeface="Wingdings" pitchFamily="2" charset="2"/>
              <a:buChar char="§"/>
            </a:pPr>
            <a:r>
              <a:rPr lang="en-US" sz="2400" dirty="0">
                <a:solidFill>
                  <a:srgbClr val="000000"/>
                </a:solidFill>
              </a:rPr>
              <a:t>Users of MIBs often desire MIB objects that MIB designers have not provided.</a:t>
            </a:r>
            <a:r>
              <a:rPr lang="en-US" dirty="0">
                <a:solidFill>
                  <a:srgbClr val="000000"/>
                </a:solidFill>
              </a:rPr>
              <a:t> </a:t>
            </a:r>
          </a:p>
          <a:p>
            <a:pPr lvl="1">
              <a:lnSpc>
                <a:spcPct val="90000"/>
              </a:lnSpc>
            </a:pPr>
            <a:r>
              <a:rPr lang="en-US" sz="2000" dirty="0">
                <a:solidFill>
                  <a:srgbClr val="000000"/>
                </a:solidFill>
              </a:rPr>
              <a:t>Rather than fill more and more MIBs with standardized objects, the Expression MIB supports </a:t>
            </a:r>
            <a:r>
              <a:rPr lang="en-US" sz="2000" u="sng" dirty="0">
                <a:solidFill>
                  <a:srgbClr val="000000"/>
                </a:solidFill>
              </a:rPr>
              <a:t>externally defined expressions</a:t>
            </a:r>
            <a:r>
              <a:rPr lang="en-US" sz="2000" dirty="0">
                <a:solidFill>
                  <a:srgbClr val="000000"/>
                </a:solidFill>
              </a:rPr>
              <a:t> of </a:t>
            </a:r>
            <a:r>
              <a:rPr lang="en-US" sz="2000" u="sng" dirty="0">
                <a:solidFill>
                  <a:srgbClr val="000000"/>
                </a:solidFill>
              </a:rPr>
              <a:t>existing MIB objects</a:t>
            </a:r>
            <a:r>
              <a:rPr lang="en-US" sz="2000" dirty="0">
                <a:solidFill>
                  <a:srgbClr val="000000"/>
                </a:solidFill>
              </a:rPr>
              <a:t>.</a:t>
            </a:r>
            <a:r>
              <a:rPr lang="en-US" dirty="0"/>
              <a:t> </a:t>
            </a:r>
            <a:endParaRPr lang="en-US" dirty="0" smtClean="0"/>
          </a:p>
          <a:p>
            <a:pPr>
              <a:lnSpc>
                <a:spcPct val="90000"/>
              </a:lnSpc>
              <a:buFont typeface="Wingdings" pitchFamily="2" charset="2"/>
              <a:buChar char="§"/>
            </a:pPr>
            <a:r>
              <a:rPr lang="en-US" sz="2400" dirty="0"/>
              <a:t>Expression MIB is a way to create new, customized MIB objects for monitoring. </a:t>
            </a:r>
          </a:p>
          <a:p>
            <a:pPr lvl="1">
              <a:lnSpc>
                <a:spcPct val="90000"/>
              </a:lnSpc>
            </a:pPr>
            <a:r>
              <a:rPr lang="en-US" sz="2000" dirty="0">
                <a:solidFill>
                  <a:srgbClr val="000000"/>
                </a:solidFill>
              </a:rPr>
              <a:t>Without these capabilities monitoring would be limited to the objects in predefined MIBs. </a:t>
            </a:r>
          </a:p>
          <a:p>
            <a:pPr>
              <a:lnSpc>
                <a:spcPct val="90000"/>
              </a:lnSpc>
              <a:buFont typeface="Wingdings" pitchFamily="2" charset="2"/>
              <a:buChar char="§"/>
            </a:pPr>
            <a:r>
              <a:rPr lang="en-US" sz="2400" dirty="0">
                <a:solidFill>
                  <a:srgbClr val="000000"/>
                </a:solidFill>
              </a:rPr>
              <a:t>The Expression MIB </a:t>
            </a:r>
            <a:r>
              <a:rPr lang="en-US" sz="2400" dirty="0" smtClean="0">
                <a:solidFill>
                  <a:srgbClr val="000000"/>
                </a:solidFill>
              </a:rPr>
              <a:t>has become </a:t>
            </a:r>
            <a:r>
              <a:rPr lang="en-US" sz="2400" dirty="0">
                <a:solidFill>
                  <a:srgbClr val="000000"/>
                </a:solidFill>
              </a:rPr>
              <a:t>a powerful tool for the network manager for monitoring large, complex systems.</a:t>
            </a:r>
            <a:endParaRPr lang="en-US" sz="2400" dirty="0"/>
          </a:p>
          <a:p>
            <a:pPr>
              <a:lnSpc>
                <a:spcPct val="90000"/>
              </a:lnSpc>
            </a:pPr>
            <a:endParaRPr lang="en-US" dirty="0"/>
          </a:p>
        </p:txBody>
      </p:sp>
    </p:spTree>
    <p:extLst>
      <p:ext uri="{BB962C8B-B14F-4D97-AF65-F5344CB8AC3E}">
        <p14:creationId xmlns:p14="http://schemas.microsoft.com/office/powerpoint/2010/main" val="1099522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a:xfrm>
            <a:off x="457200" y="0"/>
            <a:ext cx="8229600" cy="1143000"/>
          </a:xfrm>
        </p:spPr>
        <p:txBody>
          <a:bodyPr/>
          <a:lstStyle/>
          <a:p>
            <a:r>
              <a:rPr lang="en-US" sz="3600"/>
              <a:t>Expression MIB – Structure</a:t>
            </a:r>
          </a:p>
        </p:txBody>
      </p:sp>
      <p:sp>
        <p:nvSpPr>
          <p:cNvPr id="856067" name="Rectangle 3"/>
          <p:cNvSpPr>
            <a:spLocks noGrp="1" noChangeArrowheads="1"/>
          </p:cNvSpPr>
          <p:nvPr>
            <p:ph type="body" idx="1"/>
          </p:nvPr>
        </p:nvSpPr>
        <p:spPr>
          <a:xfrm>
            <a:off x="385763" y="1252538"/>
            <a:ext cx="8229600" cy="5287962"/>
          </a:xfrm>
        </p:spPr>
        <p:txBody>
          <a:bodyPr/>
          <a:lstStyle/>
          <a:p>
            <a:pPr>
              <a:lnSpc>
                <a:spcPct val="80000"/>
              </a:lnSpc>
              <a:buFont typeface="Wingdings" pitchFamily="2" charset="2"/>
              <a:buChar char="§"/>
            </a:pPr>
            <a:r>
              <a:rPr lang="en-US" sz="2400">
                <a:solidFill>
                  <a:srgbClr val="000000"/>
                </a:solidFill>
              </a:rPr>
              <a:t>Resource Section</a:t>
            </a:r>
            <a:endParaRPr lang="en-US" sz="2400"/>
          </a:p>
          <a:p>
            <a:pPr lvl="1">
              <a:lnSpc>
                <a:spcPct val="80000"/>
              </a:lnSpc>
              <a:buFont typeface="Wingdings" pitchFamily="2" charset="2"/>
              <a:buChar char="§"/>
            </a:pPr>
            <a:r>
              <a:rPr lang="en-US" sz="2000">
                <a:solidFill>
                  <a:srgbClr val="000000"/>
                </a:solidFill>
              </a:rPr>
              <a:t>Has objects to manage resource usage by wildcarded delta expressions, a potential major consumer of CPU and memory.</a:t>
            </a:r>
            <a:r>
              <a:rPr lang="en-US" sz="2000"/>
              <a:t> </a:t>
            </a:r>
          </a:p>
          <a:p>
            <a:pPr>
              <a:lnSpc>
                <a:spcPct val="80000"/>
              </a:lnSpc>
              <a:buFont typeface="Wingdings" pitchFamily="2" charset="2"/>
              <a:buChar char="§"/>
            </a:pPr>
            <a:r>
              <a:rPr lang="en-US" sz="2400"/>
              <a:t>Definition Section</a:t>
            </a:r>
          </a:p>
          <a:p>
            <a:pPr lvl="1">
              <a:lnSpc>
                <a:spcPct val="80000"/>
              </a:lnSpc>
              <a:buFont typeface="Wingdings" pitchFamily="2" charset="2"/>
              <a:buChar char="§"/>
            </a:pPr>
            <a:r>
              <a:rPr lang="en-US" sz="2000">
                <a:solidFill>
                  <a:srgbClr val="000000"/>
                </a:solidFill>
              </a:rPr>
              <a:t>Contains the tables that define expressions. </a:t>
            </a:r>
          </a:p>
          <a:p>
            <a:pPr lvl="1">
              <a:lnSpc>
                <a:spcPct val="80000"/>
              </a:lnSpc>
              <a:buFont typeface="Wingdings" pitchFamily="2" charset="2"/>
              <a:buChar char="§"/>
            </a:pPr>
            <a:r>
              <a:rPr lang="en-US" sz="2000">
                <a:solidFill>
                  <a:srgbClr val="000000"/>
                </a:solidFill>
              </a:rPr>
              <a:t>The expression table contains parameters that apply to the entire expression, such as the expression itself, the data type of the result, and the sampling interval if it contains delta or change values.</a:t>
            </a:r>
            <a:r>
              <a:rPr lang="en-US" sz="2000"/>
              <a:t> </a:t>
            </a:r>
          </a:p>
          <a:p>
            <a:pPr lvl="1">
              <a:lnSpc>
                <a:spcPct val="80000"/>
              </a:lnSpc>
              <a:buFont typeface="Wingdings" pitchFamily="2" charset="2"/>
              <a:buChar char="§"/>
            </a:pPr>
            <a:r>
              <a:rPr lang="en-US" sz="2000">
                <a:solidFill>
                  <a:srgbClr val="000000"/>
                </a:solidFill>
              </a:rPr>
              <a:t>The object table contains the parameters that apply to the individual objects that go into the expression, including the object identifier, sample type, discontinuity indicator, and such.</a:t>
            </a:r>
            <a:r>
              <a:rPr lang="en-US" sz="2000"/>
              <a:t> </a:t>
            </a:r>
          </a:p>
          <a:p>
            <a:pPr>
              <a:lnSpc>
                <a:spcPct val="80000"/>
              </a:lnSpc>
              <a:buFont typeface="Wingdings" pitchFamily="2" charset="2"/>
              <a:buChar char="§"/>
            </a:pPr>
            <a:r>
              <a:rPr lang="en-US" sz="2400"/>
              <a:t>Value Section</a:t>
            </a:r>
            <a:r>
              <a:rPr lang="en-US" sz="2000"/>
              <a:t> </a:t>
            </a:r>
          </a:p>
          <a:p>
            <a:pPr lvl="1">
              <a:lnSpc>
                <a:spcPct val="80000"/>
              </a:lnSpc>
              <a:buFont typeface="Wingdings" pitchFamily="2" charset="2"/>
              <a:buChar char="§"/>
            </a:pPr>
            <a:r>
              <a:rPr lang="en-US" sz="2000">
                <a:solidFill>
                  <a:srgbClr val="000000"/>
                </a:solidFill>
              </a:rPr>
              <a:t>Contains the values of evaluated expressions. </a:t>
            </a:r>
          </a:p>
          <a:p>
            <a:pPr lvl="1">
              <a:lnSpc>
                <a:spcPct val="80000"/>
              </a:lnSpc>
              <a:buFont typeface="Wingdings" pitchFamily="2" charset="2"/>
              <a:buChar char="§"/>
            </a:pPr>
            <a:r>
              <a:rPr lang="en-US" sz="2000">
                <a:solidFill>
                  <a:srgbClr val="000000"/>
                </a:solidFill>
              </a:rPr>
              <a:t>For a given expression only one of the columns is instantiated, depending on the result data type for the expression. The instance fragment is a constant or the final section of the object identifier that filled in a wildcard.</a:t>
            </a:r>
            <a:r>
              <a:rPr lang="en-US" sz="2000"/>
              <a:t>  </a:t>
            </a:r>
          </a:p>
          <a:p>
            <a:pPr>
              <a:lnSpc>
                <a:spcPct val="80000"/>
              </a:lnSpc>
              <a:buFont typeface="Wingdings" pitchFamily="2" charset="2"/>
              <a:buChar char="§"/>
            </a:pPr>
            <a:endParaRPr lang="en-US" sz="2000"/>
          </a:p>
        </p:txBody>
      </p:sp>
    </p:spTree>
    <p:extLst>
      <p:ext uri="{BB962C8B-B14F-4D97-AF65-F5344CB8AC3E}">
        <p14:creationId xmlns:p14="http://schemas.microsoft.com/office/powerpoint/2010/main" val="403214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a:xfrm>
            <a:off x="414338" y="166688"/>
            <a:ext cx="8229600" cy="1143000"/>
          </a:xfrm>
        </p:spPr>
        <p:txBody>
          <a:bodyPr/>
          <a:lstStyle/>
          <a:p>
            <a:r>
              <a:rPr lang="en-US" sz="3600"/>
              <a:t> Expression MIB - Structure</a:t>
            </a:r>
          </a:p>
        </p:txBody>
      </p:sp>
      <p:sp>
        <p:nvSpPr>
          <p:cNvPr id="857091" name="Text Box 3"/>
          <p:cNvSpPr txBox="1">
            <a:spLocks noChangeArrowheads="1"/>
          </p:cNvSpPr>
          <p:nvPr/>
        </p:nvSpPr>
        <p:spPr bwMode="auto">
          <a:xfrm>
            <a:off x="3584575" y="1849438"/>
            <a:ext cx="2203450" cy="336550"/>
          </a:xfrm>
          <a:prstGeom prst="rect">
            <a:avLst/>
          </a:prstGeom>
          <a:noFill/>
          <a:ln w="9525">
            <a:noFill/>
            <a:miter lim="800000"/>
            <a:headEnd type="none" w="lg" len="lg"/>
            <a:tailEnd type="none" w="lg" len="lg"/>
          </a:ln>
          <a:effectLst/>
        </p:spPr>
        <p:txBody>
          <a:bodyPr wrap="none">
            <a:spAutoFit/>
          </a:bodyPr>
          <a:lstStyle/>
          <a:p>
            <a:r>
              <a:rPr lang="en-US" sz="1600"/>
              <a:t>dismanExpressionMIB</a:t>
            </a:r>
          </a:p>
        </p:txBody>
      </p:sp>
      <p:sp>
        <p:nvSpPr>
          <p:cNvPr id="857092" name="Text Box 4"/>
          <p:cNvSpPr txBox="1">
            <a:spLocks noChangeArrowheads="1"/>
          </p:cNvSpPr>
          <p:nvPr/>
        </p:nvSpPr>
        <p:spPr bwMode="auto">
          <a:xfrm>
            <a:off x="3324225" y="2122488"/>
            <a:ext cx="2686050" cy="274637"/>
          </a:xfrm>
          <a:prstGeom prst="rect">
            <a:avLst/>
          </a:prstGeom>
          <a:noFill/>
          <a:ln w="9525">
            <a:noFill/>
            <a:miter lim="800000"/>
            <a:headEnd type="none" w="lg" len="lg"/>
            <a:tailEnd type="none" w="lg" len="lg"/>
          </a:ln>
          <a:effectLst/>
        </p:spPr>
        <p:txBody>
          <a:bodyPr wrap="none">
            <a:spAutoFit/>
          </a:bodyPr>
          <a:lstStyle/>
          <a:p>
            <a:pPr algn="ctr"/>
            <a:r>
              <a:rPr lang="en-US" sz="1200"/>
              <a:t>{.iso.org.dod.internet.mgmt.mib-2 90}</a:t>
            </a:r>
          </a:p>
        </p:txBody>
      </p:sp>
      <p:sp>
        <p:nvSpPr>
          <p:cNvPr id="857093" name="Line 5"/>
          <p:cNvSpPr>
            <a:spLocks noChangeShapeType="1"/>
          </p:cNvSpPr>
          <p:nvPr/>
        </p:nvSpPr>
        <p:spPr bwMode="auto">
          <a:xfrm flipH="1">
            <a:off x="2903538" y="2359025"/>
            <a:ext cx="1677987" cy="681038"/>
          </a:xfrm>
          <a:prstGeom prst="line">
            <a:avLst/>
          </a:prstGeom>
          <a:noFill/>
          <a:ln w="9525">
            <a:solidFill>
              <a:schemeClr val="tx1"/>
            </a:solidFill>
            <a:round/>
            <a:headEnd type="none" w="lg" len="lg"/>
            <a:tailEnd type="none" w="lg" len="lg"/>
          </a:ln>
          <a:effectLst/>
        </p:spPr>
        <p:txBody>
          <a:bodyPr/>
          <a:lstStyle/>
          <a:p>
            <a:endParaRPr lang="en-CA"/>
          </a:p>
        </p:txBody>
      </p:sp>
      <p:sp>
        <p:nvSpPr>
          <p:cNvPr id="857094" name="Line 6"/>
          <p:cNvSpPr>
            <a:spLocks noChangeShapeType="1"/>
          </p:cNvSpPr>
          <p:nvPr/>
        </p:nvSpPr>
        <p:spPr bwMode="auto">
          <a:xfrm>
            <a:off x="4592638" y="2360613"/>
            <a:ext cx="3117850" cy="711200"/>
          </a:xfrm>
          <a:prstGeom prst="line">
            <a:avLst/>
          </a:prstGeom>
          <a:noFill/>
          <a:ln w="9525">
            <a:solidFill>
              <a:schemeClr val="tx1"/>
            </a:solidFill>
            <a:round/>
            <a:headEnd type="none" w="lg" len="lg"/>
            <a:tailEnd type="none" w="lg" len="lg"/>
          </a:ln>
          <a:effectLst/>
        </p:spPr>
        <p:txBody>
          <a:bodyPr/>
          <a:lstStyle/>
          <a:p>
            <a:endParaRPr lang="en-CA"/>
          </a:p>
        </p:txBody>
      </p:sp>
      <p:sp>
        <p:nvSpPr>
          <p:cNvPr id="857095" name="Text Box 7"/>
          <p:cNvSpPr txBox="1">
            <a:spLocks noChangeArrowheads="1"/>
          </p:cNvSpPr>
          <p:nvPr/>
        </p:nvSpPr>
        <p:spPr bwMode="auto">
          <a:xfrm>
            <a:off x="1498600" y="3051175"/>
            <a:ext cx="2892425" cy="336550"/>
          </a:xfrm>
          <a:prstGeom prst="rect">
            <a:avLst/>
          </a:prstGeom>
          <a:noFill/>
          <a:ln w="9525">
            <a:noFill/>
            <a:miter lim="800000"/>
            <a:headEnd type="none" w="lg" len="lg"/>
            <a:tailEnd type="none" w="lg" len="lg"/>
          </a:ln>
          <a:effectLst/>
        </p:spPr>
        <p:txBody>
          <a:bodyPr wrap="none">
            <a:spAutoFit/>
          </a:bodyPr>
          <a:lstStyle/>
          <a:p>
            <a:r>
              <a:rPr lang="en-US" sz="1600"/>
              <a:t>dismanExpressionMIBObjects</a:t>
            </a:r>
          </a:p>
        </p:txBody>
      </p:sp>
      <p:sp>
        <p:nvSpPr>
          <p:cNvPr id="857096" name="Text Box 8"/>
          <p:cNvSpPr txBox="1">
            <a:spLocks noChangeArrowheads="1"/>
          </p:cNvSpPr>
          <p:nvPr/>
        </p:nvSpPr>
        <p:spPr bwMode="auto">
          <a:xfrm>
            <a:off x="5721350" y="3100388"/>
            <a:ext cx="3422650" cy="336550"/>
          </a:xfrm>
          <a:prstGeom prst="rect">
            <a:avLst/>
          </a:prstGeom>
          <a:noFill/>
          <a:ln w="9525">
            <a:noFill/>
            <a:miter lim="800000"/>
            <a:headEnd type="none" w="lg" len="lg"/>
            <a:tailEnd type="none" w="lg" len="lg"/>
          </a:ln>
          <a:effectLst/>
        </p:spPr>
        <p:txBody>
          <a:bodyPr wrap="none">
            <a:spAutoFit/>
          </a:bodyPr>
          <a:lstStyle/>
          <a:p>
            <a:r>
              <a:rPr lang="en-US" sz="1600"/>
              <a:t>dismanExpressionMIBConformance</a:t>
            </a:r>
          </a:p>
        </p:txBody>
      </p:sp>
      <p:sp>
        <p:nvSpPr>
          <p:cNvPr id="857097" name="Text Box 9"/>
          <p:cNvSpPr txBox="1">
            <a:spLocks noChangeArrowheads="1"/>
          </p:cNvSpPr>
          <p:nvPr/>
        </p:nvSpPr>
        <p:spPr bwMode="auto">
          <a:xfrm>
            <a:off x="6815138" y="3302000"/>
            <a:ext cx="1924050" cy="274638"/>
          </a:xfrm>
          <a:prstGeom prst="rect">
            <a:avLst/>
          </a:prstGeom>
          <a:noFill/>
          <a:ln w="9525">
            <a:noFill/>
            <a:miter lim="800000"/>
            <a:headEnd type="none" w="lg" len="lg"/>
            <a:tailEnd type="none" w="lg" len="lg"/>
          </a:ln>
          <a:effectLst/>
        </p:spPr>
        <p:txBody>
          <a:bodyPr wrap="none">
            <a:spAutoFit/>
          </a:bodyPr>
          <a:lstStyle/>
          <a:p>
            <a:pPr algn="ctr"/>
            <a:r>
              <a:rPr lang="en-US" sz="1200"/>
              <a:t>{dismanExpressionMIB 2}</a:t>
            </a:r>
          </a:p>
        </p:txBody>
      </p:sp>
      <p:sp>
        <p:nvSpPr>
          <p:cNvPr id="857098" name="Text Box 10"/>
          <p:cNvSpPr txBox="1">
            <a:spLocks noChangeArrowheads="1"/>
          </p:cNvSpPr>
          <p:nvPr/>
        </p:nvSpPr>
        <p:spPr bwMode="auto">
          <a:xfrm>
            <a:off x="5734050" y="4627563"/>
            <a:ext cx="1028700" cy="336550"/>
          </a:xfrm>
          <a:prstGeom prst="rect">
            <a:avLst/>
          </a:prstGeom>
          <a:noFill/>
          <a:ln w="9525">
            <a:noFill/>
            <a:miter lim="800000"/>
            <a:headEnd type="none" w="lg" len="lg"/>
            <a:tailEnd type="none" w="lg" len="lg"/>
          </a:ln>
          <a:effectLst/>
        </p:spPr>
        <p:txBody>
          <a:bodyPr wrap="none">
            <a:spAutoFit/>
          </a:bodyPr>
          <a:lstStyle/>
          <a:p>
            <a:r>
              <a:rPr lang="en-US" sz="1600"/>
              <a:t>expValue</a:t>
            </a:r>
          </a:p>
        </p:txBody>
      </p:sp>
      <p:sp>
        <p:nvSpPr>
          <p:cNvPr id="857099" name="Text Box 11"/>
          <p:cNvSpPr txBox="1">
            <a:spLocks noChangeArrowheads="1"/>
          </p:cNvSpPr>
          <p:nvPr/>
        </p:nvSpPr>
        <p:spPr bwMode="auto">
          <a:xfrm>
            <a:off x="1939925" y="3282950"/>
            <a:ext cx="1924050" cy="274638"/>
          </a:xfrm>
          <a:prstGeom prst="rect">
            <a:avLst/>
          </a:prstGeom>
          <a:noFill/>
          <a:ln w="9525">
            <a:noFill/>
            <a:miter lim="800000"/>
            <a:headEnd type="none" w="lg" len="lg"/>
            <a:tailEnd type="none" w="lg" len="lg"/>
          </a:ln>
          <a:effectLst/>
        </p:spPr>
        <p:txBody>
          <a:bodyPr wrap="none">
            <a:spAutoFit/>
          </a:bodyPr>
          <a:lstStyle/>
          <a:p>
            <a:pPr algn="ctr"/>
            <a:r>
              <a:rPr lang="en-US" sz="1200"/>
              <a:t>{dismanExpressionMIB 1}</a:t>
            </a:r>
          </a:p>
        </p:txBody>
      </p:sp>
      <p:sp>
        <p:nvSpPr>
          <p:cNvPr id="857100" name="Line 12"/>
          <p:cNvSpPr>
            <a:spLocks noChangeShapeType="1"/>
          </p:cNvSpPr>
          <p:nvPr/>
        </p:nvSpPr>
        <p:spPr bwMode="auto">
          <a:xfrm flipH="1">
            <a:off x="882650" y="3567113"/>
            <a:ext cx="2084388" cy="1192212"/>
          </a:xfrm>
          <a:prstGeom prst="line">
            <a:avLst/>
          </a:prstGeom>
          <a:noFill/>
          <a:ln w="9525">
            <a:solidFill>
              <a:schemeClr val="tx1"/>
            </a:solidFill>
            <a:round/>
            <a:headEnd type="none" w="lg" len="lg"/>
            <a:tailEnd type="none" w="lg" len="lg"/>
          </a:ln>
          <a:effectLst/>
        </p:spPr>
        <p:txBody>
          <a:bodyPr/>
          <a:lstStyle/>
          <a:p>
            <a:endParaRPr lang="en-CA"/>
          </a:p>
        </p:txBody>
      </p:sp>
      <p:sp>
        <p:nvSpPr>
          <p:cNvPr id="857101" name="Line 13"/>
          <p:cNvSpPr>
            <a:spLocks noChangeShapeType="1"/>
          </p:cNvSpPr>
          <p:nvPr/>
        </p:nvSpPr>
        <p:spPr bwMode="auto">
          <a:xfrm>
            <a:off x="2955925" y="3567113"/>
            <a:ext cx="20638" cy="1047750"/>
          </a:xfrm>
          <a:prstGeom prst="line">
            <a:avLst/>
          </a:prstGeom>
          <a:noFill/>
          <a:ln w="9525">
            <a:solidFill>
              <a:schemeClr val="tx1"/>
            </a:solidFill>
            <a:round/>
            <a:headEnd type="none" w="lg" len="lg"/>
            <a:tailEnd type="none" w="lg" len="lg"/>
          </a:ln>
          <a:effectLst/>
        </p:spPr>
        <p:txBody>
          <a:bodyPr/>
          <a:lstStyle/>
          <a:p>
            <a:endParaRPr lang="en-CA"/>
          </a:p>
        </p:txBody>
      </p:sp>
      <p:sp>
        <p:nvSpPr>
          <p:cNvPr id="857102" name="Text Box 14"/>
          <p:cNvSpPr txBox="1">
            <a:spLocks noChangeArrowheads="1"/>
          </p:cNvSpPr>
          <p:nvPr/>
        </p:nvSpPr>
        <p:spPr bwMode="auto">
          <a:xfrm>
            <a:off x="223838" y="4748213"/>
            <a:ext cx="1379537" cy="336550"/>
          </a:xfrm>
          <a:prstGeom prst="rect">
            <a:avLst/>
          </a:prstGeom>
          <a:noFill/>
          <a:ln w="9525">
            <a:noFill/>
            <a:miter lim="800000"/>
            <a:headEnd type="none" w="lg" len="lg"/>
            <a:tailEnd type="none" w="lg" len="lg"/>
          </a:ln>
          <a:effectLst/>
        </p:spPr>
        <p:txBody>
          <a:bodyPr wrap="none">
            <a:spAutoFit/>
          </a:bodyPr>
          <a:lstStyle/>
          <a:p>
            <a:r>
              <a:rPr lang="en-US" sz="1600"/>
              <a:t>expResource</a:t>
            </a:r>
          </a:p>
        </p:txBody>
      </p:sp>
      <p:sp>
        <p:nvSpPr>
          <p:cNvPr id="857103" name="Text Box 15"/>
          <p:cNvSpPr txBox="1">
            <a:spLocks noChangeArrowheads="1"/>
          </p:cNvSpPr>
          <p:nvPr/>
        </p:nvSpPr>
        <p:spPr bwMode="auto">
          <a:xfrm>
            <a:off x="2430463" y="4608513"/>
            <a:ext cx="1096962" cy="336550"/>
          </a:xfrm>
          <a:prstGeom prst="rect">
            <a:avLst/>
          </a:prstGeom>
          <a:noFill/>
          <a:ln w="9525">
            <a:noFill/>
            <a:miter lim="800000"/>
            <a:headEnd type="none" w="lg" len="lg"/>
            <a:tailEnd type="none" w="lg" len="lg"/>
          </a:ln>
          <a:effectLst/>
        </p:spPr>
        <p:txBody>
          <a:bodyPr wrap="none">
            <a:spAutoFit/>
          </a:bodyPr>
          <a:lstStyle/>
          <a:p>
            <a:r>
              <a:rPr lang="en-US" sz="1600"/>
              <a:t>expDefine</a:t>
            </a:r>
          </a:p>
        </p:txBody>
      </p:sp>
      <p:sp>
        <p:nvSpPr>
          <p:cNvPr id="857104" name="Text Box 16"/>
          <p:cNvSpPr txBox="1">
            <a:spLocks noChangeArrowheads="1"/>
          </p:cNvSpPr>
          <p:nvPr/>
        </p:nvSpPr>
        <p:spPr bwMode="auto">
          <a:xfrm>
            <a:off x="5548313" y="5422900"/>
            <a:ext cx="1535112" cy="336550"/>
          </a:xfrm>
          <a:prstGeom prst="rect">
            <a:avLst/>
          </a:prstGeom>
          <a:noFill/>
          <a:ln w="9525">
            <a:noFill/>
            <a:miter lim="800000"/>
            <a:headEnd type="none" w="lg" len="lg"/>
            <a:tailEnd type="none" w="lg" len="lg"/>
          </a:ln>
          <a:effectLst/>
        </p:spPr>
        <p:txBody>
          <a:bodyPr wrap="none">
            <a:spAutoFit/>
          </a:bodyPr>
          <a:lstStyle/>
          <a:p>
            <a:r>
              <a:rPr lang="en-US" sz="1600">
                <a:solidFill>
                  <a:srgbClr val="FF3300"/>
                </a:solidFill>
              </a:rPr>
              <a:t>expValueTable</a:t>
            </a:r>
          </a:p>
        </p:txBody>
      </p:sp>
      <p:sp>
        <p:nvSpPr>
          <p:cNvPr id="857105" name="Line 17"/>
          <p:cNvSpPr>
            <a:spLocks noChangeShapeType="1"/>
          </p:cNvSpPr>
          <p:nvPr/>
        </p:nvSpPr>
        <p:spPr bwMode="auto">
          <a:xfrm flipH="1">
            <a:off x="968375" y="4940300"/>
            <a:ext cx="2020888" cy="1108075"/>
          </a:xfrm>
          <a:prstGeom prst="line">
            <a:avLst/>
          </a:prstGeom>
          <a:noFill/>
          <a:ln w="9525">
            <a:solidFill>
              <a:schemeClr val="tx1"/>
            </a:solidFill>
            <a:round/>
            <a:headEnd type="none" w="lg" len="lg"/>
            <a:tailEnd type="none" w="lg" len="lg"/>
          </a:ln>
          <a:effectLst/>
        </p:spPr>
        <p:txBody>
          <a:bodyPr/>
          <a:lstStyle/>
          <a:p>
            <a:endParaRPr lang="en-CA"/>
          </a:p>
        </p:txBody>
      </p:sp>
      <p:sp>
        <p:nvSpPr>
          <p:cNvPr id="857106" name="Line 18"/>
          <p:cNvSpPr>
            <a:spLocks noChangeShapeType="1"/>
          </p:cNvSpPr>
          <p:nvPr/>
        </p:nvSpPr>
        <p:spPr bwMode="auto">
          <a:xfrm>
            <a:off x="2998788" y="4940300"/>
            <a:ext cx="2001837" cy="1096963"/>
          </a:xfrm>
          <a:prstGeom prst="line">
            <a:avLst/>
          </a:prstGeom>
          <a:noFill/>
          <a:ln w="9525">
            <a:solidFill>
              <a:schemeClr val="tx1"/>
            </a:solidFill>
            <a:round/>
            <a:headEnd type="none" w="lg" len="lg"/>
            <a:tailEnd type="none" w="lg" len="lg"/>
          </a:ln>
          <a:effectLst/>
        </p:spPr>
        <p:txBody>
          <a:bodyPr/>
          <a:lstStyle/>
          <a:p>
            <a:endParaRPr lang="en-CA"/>
          </a:p>
        </p:txBody>
      </p:sp>
      <p:sp>
        <p:nvSpPr>
          <p:cNvPr id="857107" name="Text Box 19"/>
          <p:cNvSpPr txBox="1">
            <a:spLocks noChangeArrowheads="1"/>
          </p:cNvSpPr>
          <p:nvPr/>
        </p:nvSpPr>
        <p:spPr bwMode="auto">
          <a:xfrm>
            <a:off x="0" y="6042025"/>
            <a:ext cx="2020888" cy="336550"/>
          </a:xfrm>
          <a:prstGeom prst="rect">
            <a:avLst/>
          </a:prstGeom>
          <a:noFill/>
          <a:ln w="9525">
            <a:noFill/>
            <a:miter lim="800000"/>
            <a:headEnd type="none" w="lg" len="lg"/>
            <a:tailEnd type="none" w="lg" len="lg"/>
          </a:ln>
          <a:effectLst/>
        </p:spPr>
        <p:txBody>
          <a:bodyPr wrap="none">
            <a:spAutoFit/>
          </a:bodyPr>
          <a:lstStyle/>
          <a:p>
            <a:r>
              <a:rPr lang="en-US" sz="1600">
                <a:solidFill>
                  <a:srgbClr val="FF3300"/>
                </a:solidFill>
              </a:rPr>
              <a:t>expExpressionTable</a:t>
            </a:r>
          </a:p>
        </p:txBody>
      </p:sp>
      <p:sp>
        <p:nvSpPr>
          <p:cNvPr id="857108" name="Text Box 20"/>
          <p:cNvSpPr txBox="1">
            <a:spLocks noChangeArrowheads="1"/>
          </p:cNvSpPr>
          <p:nvPr/>
        </p:nvSpPr>
        <p:spPr bwMode="auto">
          <a:xfrm>
            <a:off x="4195763" y="6038850"/>
            <a:ext cx="1604962" cy="336550"/>
          </a:xfrm>
          <a:prstGeom prst="rect">
            <a:avLst/>
          </a:prstGeom>
          <a:noFill/>
          <a:ln w="9525">
            <a:noFill/>
            <a:miter lim="800000"/>
            <a:headEnd type="none" w="lg" len="lg"/>
            <a:tailEnd type="none" w="lg" len="lg"/>
          </a:ln>
          <a:effectLst/>
        </p:spPr>
        <p:txBody>
          <a:bodyPr wrap="none">
            <a:spAutoFit/>
          </a:bodyPr>
          <a:lstStyle/>
          <a:p>
            <a:r>
              <a:rPr lang="en-US" sz="1600">
                <a:solidFill>
                  <a:srgbClr val="FF3300"/>
                </a:solidFill>
              </a:rPr>
              <a:t>expObjectTable</a:t>
            </a:r>
          </a:p>
        </p:txBody>
      </p:sp>
      <p:sp>
        <p:nvSpPr>
          <p:cNvPr id="857109" name="Text Box 21"/>
          <p:cNvSpPr txBox="1">
            <a:spLocks noChangeArrowheads="1"/>
          </p:cNvSpPr>
          <p:nvPr/>
        </p:nvSpPr>
        <p:spPr bwMode="auto">
          <a:xfrm>
            <a:off x="2263775" y="5776913"/>
            <a:ext cx="1470025" cy="336550"/>
          </a:xfrm>
          <a:prstGeom prst="rect">
            <a:avLst/>
          </a:prstGeom>
          <a:noFill/>
          <a:ln w="9525">
            <a:noFill/>
            <a:miter lim="800000"/>
            <a:headEnd type="none" w="lg" len="lg"/>
            <a:tailEnd type="none" w="lg" len="lg"/>
          </a:ln>
          <a:effectLst/>
        </p:spPr>
        <p:txBody>
          <a:bodyPr wrap="none">
            <a:spAutoFit/>
          </a:bodyPr>
          <a:lstStyle/>
          <a:p>
            <a:r>
              <a:rPr lang="en-US" sz="1600">
                <a:solidFill>
                  <a:srgbClr val="FF3300"/>
                </a:solidFill>
              </a:rPr>
              <a:t>expErrorTable</a:t>
            </a:r>
          </a:p>
        </p:txBody>
      </p:sp>
      <p:sp>
        <p:nvSpPr>
          <p:cNvPr id="857110" name="Line 22"/>
          <p:cNvSpPr>
            <a:spLocks noChangeShapeType="1"/>
          </p:cNvSpPr>
          <p:nvPr/>
        </p:nvSpPr>
        <p:spPr bwMode="auto">
          <a:xfrm>
            <a:off x="2955925" y="3559175"/>
            <a:ext cx="3211513" cy="1066800"/>
          </a:xfrm>
          <a:prstGeom prst="line">
            <a:avLst/>
          </a:prstGeom>
          <a:noFill/>
          <a:ln w="9525">
            <a:solidFill>
              <a:schemeClr val="tx1"/>
            </a:solidFill>
            <a:round/>
            <a:headEnd type="none" w="lg" len="lg"/>
            <a:tailEnd type="none" w="lg" len="lg"/>
          </a:ln>
          <a:effectLst/>
        </p:spPr>
        <p:txBody>
          <a:bodyPr/>
          <a:lstStyle/>
          <a:p>
            <a:endParaRPr lang="en-CA"/>
          </a:p>
        </p:txBody>
      </p:sp>
      <p:sp>
        <p:nvSpPr>
          <p:cNvPr id="857111" name="Line 23"/>
          <p:cNvSpPr>
            <a:spLocks noChangeShapeType="1"/>
          </p:cNvSpPr>
          <p:nvPr/>
        </p:nvSpPr>
        <p:spPr bwMode="auto">
          <a:xfrm>
            <a:off x="2987675" y="4940300"/>
            <a:ext cx="0" cy="803275"/>
          </a:xfrm>
          <a:prstGeom prst="line">
            <a:avLst/>
          </a:prstGeom>
          <a:noFill/>
          <a:ln w="9525">
            <a:solidFill>
              <a:schemeClr val="tx1"/>
            </a:solidFill>
            <a:round/>
            <a:headEnd type="none" w="lg" len="lg"/>
            <a:tailEnd type="none" w="lg" len="lg"/>
          </a:ln>
          <a:effectLst/>
        </p:spPr>
        <p:txBody>
          <a:bodyPr/>
          <a:lstStyle/>
          <a:p>
            <a:endParaRPr lang="en-CA"/>
          </a:p>
        </p:txBody>
      </p:sp>
      <p:sp>
        <p:nvSpPr>
          <p:cNvPr id="857112" name="Line 24"/>
          <p:cNvSpPr>
            <a:spLocks noChangeShapeType="1"/>
          </p:cNvSpPr>
          <p:nvPr/>
        </p:nvSpPr>
        <p:spPr bwMode="auto">
          <a:xfrm>
            <a:off x="6269038" y="4910138"/>
            <a:ext cx="0" cy="477837"/>
          </a:xfrm>
          <a:prstGeom prst="line">
            <a:avLst/>
          </a:prstGeom>
          <a:noFill/>
          <a:ln w="9525">
            <a:solidFill>
              <a:schemeClr val="tx1"/>
            </a:solidFill>
            <a:round/>
            <a:headEnd type="none" w="lg" len="lg"/>
            <a:tailEnd type="none" w="lg" len="lg"/>
          </a:ln>
          <a:effectLst/>
        </p:spPr>
        <p:txBody>
          <a:bodyPr/>
          <a:lstStyle/>
          <a:p>
            <a:endParaRPr lang="en-CA"/>
          </a:p>
        </p:txBody>
      </p:sp>
    </p:spTree>
    <p:extLst>
      <p:ext uri="{BB962C8B-B14F-4D97-AF65-F5344CB8AC3E}">
        <p14:creationId xmlns:p14="http://schemas.microsoft.com/office/powerpoint/2010/main" val="334206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20700" y="2260600"/>
            <a:ext cx="8229600" cy="1143000"/>
          </a:xfrm>
        </p:spPr>
        <p:txBody>
          <a:bodyPr/>
          <a:lstStyle/>
          <a:p>
            <a:r>
              <a:rPr lang="en-US" sz="3600" dirty="0"/>
              <a:t>Section 3</a:t>
            </a:r>
            <a:br>
              <a:rPr lang="en-US" sz="3600" dirty="0"/>
            </a:br>
            <a:r>
              <a:rPr lang="en-US" sz="3600" dirty="0"/>
              <a:t>Service Level Monitoring </a:t>
            </a:r>
          </a:p>
        </p:txBody>
      </p:sp>
      <p:sp>
        <p:nvSpPr>
          <p:cNvPr id="788483"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Tree>
    <p:extLst>
      <p:ext uri="{BB962C8B-B14F-4D97-AF65-F5344CB8AC3E}">
        <p14:creationId xmlns:p14="http://schemas.microsoft.com/office/powerpoint/2010/main" val="35815691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a:xfrm>
            <a:off x="444500" y="165100"/>
            <a:ext cx="8229600" cy="1143000"/>
          </a:xfrm>
        </p:spPr>
        <p:txBody>
          <a:bodyPr/>
          <a:lstStyle/>
          <a:p>
            <a:r>
              <a:rPr lang="en-US" sz="3600"/>
              <a:t>Measuring Network Delay, Jitter, and Packet-loss</a:t>
            </a:r>
          </a:p>
        </p:txBody>
      </p:sp>
      <p:sp>
        <p:nvSpPr>
          <p:cNvPr id="866307"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866308" name="Rectangle 4"/>
          <p:cNvSpPr>
            <a:spLocks noChangeArrowheads="1"/>
          </p:cNvSpPr>
          <p:nvPr/>
        </p:nvSpPr>
        <p:spPr bwMode="auto">
          <a:xfrm>
            <a:off x="203200" y="1509713"/>
            <a:ext cx="8509000" cy="34559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866309" name="Rectangle 5"/>
          <p:cNvSpPr>
            <a:spLocks noChangeArrowheads="1"/>
          </p:cNvSpPr>
          <p:nvPr/>
        </p:nvSpPr>
        <p:spPr bwMode="auto">
          <a:xfrm>
            <a:off x="304800" y="1524000"/>
            <a:ext cx="845820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GB" sz="2400" dirty="0">
                <a:solidFill>
                  <a:srgbClr val="000000"/>
                </a:solidFill>
              </a:rPr>
              <a:t>Multi-media applications are </a:t>
            </a:r>
            <a:r>
              <a:rPr lang="en-GB" sz="2400" dirty="0" smtClean="0">
                <a:solidFill>
                  <a:srgbClr val="000000"/>
                </a:solidFill>
              </a:rPr>
              <a:t>sensitive </a:t>
            </a:r>
            <a:r>
              <a:rPr lang="en-GB" sz="2400" dirty="0">
                <a:solidFill>
                  <a:srgbClr val="000000"/>
                </a:solidFill>
              </a:rPr>
              <a:t>to the transmission characteristics of data networks.</a:t>
            </a:r>
          </a:p>
          <a:p>
            <a:pPr>
              <a:buFont typeface="Wingdings" panose="05000000000000000000" pitchFamily="2" charset="2"/>
              <a:buChar char="§"/>
            </a:pPr>
            <a:r>
              <a:rPr lang="en-GB" sz="2400" dirty="0" smtClean="0">
                <a:solidFill>
                  <a:srgbClr val="000000"/>
                </a:solidFill>
              </a:rPr>
              <a:t>The </a:t>
            </a:r>
            <a:r>
              <a:rPr lang="en-GB" sz="2400" u="sng" dirty="0">
                <a:solidFill>
                  <a:srgbClr val="000000"/>
                </a:solidFill>
              </a:rPr>
              <a:t>delay</a:t>
            </a:r>
            <a:r>
              <a:rPr lang="en-GB" sz="2400" dirty="0">
                <a:solidFill>
                  <a:srgbClr val="000000"/>
                </a:solidFill>
              </a:rPr>
              <a:t>, </a:t>
            </a:r>
            <a:r>
              <a:rPr lang="en-GB" sz="2400" u="sng" dirty="0">
                <a:solidFill>
                  <a:srgbClr val="000000"/>
                </a:solidFill>
              </a:rPr>
              <a:t>jitter</a:t>
            </a:r>
            <a:r>
              <a:rPr lang="en-GB" sz="2400" dirty="0">
                <a:solidFill>
                  <a:srgbClr val="000000"/>
                </a:solidFill>
              </a:rPr>
              <a:t>, and </a:t>
            </a:r>
            <a:r>
              <a:rPr lang="en-GB" sz="2400" u="sng" dirty="0">
                <a:solidFill>
                  <a:srgbClr val="000000"/>
                </a:solidFill>
              </a:rPr>
              <a:t>packet loss</a:t>
            </a:r>
            <a:r>
              <a:rPr lang="en-GB" sz="2400" dirty="0">
                <a:solidFill>
                  <a:srgbClr val="000000"/>
                </a:solidFill>
              </a:rPr>
              <a:t> measurements can aid in the correct design and configuration of traffic prioritization, as well as buffering parameters in the data networking equipment.</a:t>
            </a:r>
            <a:endParaRPr lang="en-US" sz="2400" dirty="0">
              <a:solidFill>
                <a:srgbClr val="000000"/>
              </a:solidFill>
            </a:endParaRPr>
          </a:p>
        </p:txBody>
      </p:sp>
    </p:spTree>
    <p:extLst>
      <p:ext uri="{BB962C8B-B14F-4D97-AF65-F5344CB8AC3E}">
        <p14:creationId xmlns:p14="http://schemas.microsoft.com/office/powerpoint/2010/main" val="4223472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431800" y="0"/>
            <a:ext cx="8229600" cy="1143000"/>
          </a:xfrm>
        </p:spPr>
        <p:txBody>
          <a:bodyPr/>
          <a:lstStyle/>
          <a:p>
            <a:r>
              <a:rPr lang="en-US" sz="3600" dirty="0" smtClean="0"/>
              <a:t>Definitions</a:t>
            </a:r>
            <a:endParaRPr lang="en-US" sz="3600" dirty="0"/>
          </a:p>
        </p:txBody>
      </p:sp>
      <p:sp>
        <p:nvSpPr>
          <p:cNvPr id="791555"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91556" name="Rectangle 4"/>
          <p:cNvSpPr>
            <a:spLocks noChangeArrowheads="1"/>
          </p:cNvSpPr>
          <p:nvPr/>
        </p:nvSpPr>
        <p:spPr bwMode="auto">
          <a:xfrm>
            <a:off x="203200" y="1509713"/>
            <a:ext cx="8509000" cy="34559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91557" name="Rectangle 5"/>
          <p:cNvSpPr>
            <a:spLocks noChangeArrowheads="1"/>
          </p:cNvSpPr>
          <p:nvPr/>
        </p:nvSpPr>
        <p:spPr bwMode="auto">
          <a:xfrm>
            <a:off x="317500" y="1212850"/>
            <a:ext cx="845820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GB" sz="2400" dirty="0">
                <a:solidFill>
                  <a:srgbClr val="000000"/>
                </a:solidFill>
              </a:rPr>
              <a:t>Delay </a:t>
            </a:r>
            <a:endParaRPr lang="en-GB" sz="2400" dirty="0">
              <a:solidFill>
                <a:srgbClr val="000000"/>
              </a:solidFill>
            </a:endParaRPr>
          </a:p>
          <a:p>
            <a:pPr lvl="1">
              <a:buFont typeface="Arial" panose="020B0604020202020204" pitchFamily="34" charset="0"/>
              <a:buChar char="−"/>
            </a:pPr>
            <a:r>
              <a:rPr lang="en-GB" sz="2000" dirty="0" smtClean="0">
                <a:solidFill>
                  <a:srgbClr val="000000"/>
                </a:solidFill>
              </a:rPr>
              <a:t>time </a:t>
            </a:r>
            <a:r>
              <a:rPr lang="en-GB" sz="2000" dirty="0">
                <a:solidFill>
                  <a:srgbClr val="000000"/>
                </a:solidFill>
              </a:rPr>
              <a:t>taken for packets to travel across a network. </a:t>
            </a:r>
            <a:endParaRPr lang="en-GB" sz="2000" dirty="0" smtClean="0">
              <a:solidFill>
                <a:srgbClr val="000000"/>
              </a:solidFill>
            </a:endParaRPr>
          </a:p>
          <a:p>
            <a:pPr lvl="1">
              <a:buFont typeface="Arial" panose="020B0604020202020204" pitchFamily="34" charset="0"/>
              <a:buChar char="−"/>
            </a:pPr>
            <a:r>
              <a:rPr lang="en-GB" sz="2000" dirty="0" smtClean="0">
                <a:solidFill>
                  <a:srgbClr val="000000"/>
                </a:solidFill>
              </a:rPr>
              <a:t>One-way </a:t>
            </a:r>
            <a:r>
              <a:rPr lang="en-GB" sz="2000" dirty="0">
                <a:solidFill>
                  <a:srgbClr val="000000"/>
                </a:solidFill>
              </a:rPr>
              <a:t>delay calculations require clock synchronization across nodes, whereas measuring round-trip delay is easier and requires less expensive equipment.</a:t>
            </a:r>
          </a:p>
          <a:p>
            <a:pPr>
              <a:buFont typeface="Wingdings" panose="05000000000000000000" pitchFamily="2" charset="2"/>
              <a:buChar char="§"/>
            </a:pPr>
            <a:r>
              <a:rPr lang="en-GB" sz="2400" dirty="0" smtClean="0">
                <a:solidFill>
                  <a:srgbClr val="000000"/>
                </a:solidFill>
              </a:rPr>
              <a:t>Jitter </a:t>
            </a:r>
          </a:p>
          <a:p>
            <a:pPr lvl="1">
              <a:buFont typeface="Arial" panose="020B0604020202020204" pitchFamily="34" charset="0"/>
              <a:buChar char="−"/>
            </a:pPr>
            <a:r>
              <a:rPr lang="en-GB" sz="2000" dirty="0" smtClean="0">
                <a:solidFill>
                  <a:srgbClr val="000000"/>
                </a:solidFill>
              </a:rPr>
              <a:t>is the </a:t>
            </a:r>
            <a:r>
              <a:rPr lang="en-GB" sz="2000" i="1" dirty="0" smtClean="0">
                <a:solidFill>
                  <a:srgbClr val="000000"/>
                </a:solidFill>
              </a:rPr>
              <a:t>variation </a:t>
            </a:r>
            <a:r>
              <a:rPr lang="en-GB" sz="2000" dirty="0">
                <a:solidFill>
                  <a:srgbClr val="000000"/>
                </a:solidFill>
              </a:rPr>
              <a:t>in delay over time. </a:t>
            </a:r>
            <a:endParaRPr lang="en-GB" sz="2000" dirty="0" smtClean="0">
              <a:solidFill>
                <a:srgbClr val="000000"/>
              </a:solidFill>
            </a:endParaRPr>
          </a:p>
          <a:p>
            <a:pPr lvl="1"/>
            <a:r>
              <a:rPr lang="en-US" sz="2000" dirty="0" smtClean="0">
                <a:solidFill>
                  <a:srgbClr val="000000"/>
                </a:solidFill>
              </a:rPr>
              <a:t>A </a:t>
            </a:r>
            <a:r>
              <a:rPr lang="en-US" sz="2000" dirty="0">
                <a:solidFill>
                  <a:srgbClr val="000000"/>
                </a:solidFill>
              </a:rPr>
              <a:t>jitter buffer temporarily stores arriving packets in order to minimize delay variations. </a:t>
            </a:r>
            <a:endParaRPr lang="en-GB" sz="2000" dirty="0">
              <a:solidFill>
                <a:srgbClr val="000000"/>
              </a:solidFill>
            </a:endParaRPr>
          </a:p>
          <a:p>
            <a:pPr lvl="1"/>
            <a:r>
              <a:rPr lang="en-GB" sz="2000" dirty="0">
                <a:solidFill>
                  <a:srgbClr val="000000"/>
                </a:solidFill>
              </a:rPr>
              <a:t>The more jitter buffer available, the more the network can reduce the effects of jitter.</a:t>
            </a:r>
          </a:p>
          <a:p>
            <a:pPr>
              <a:buFont typeface="Wingdings" panose="05000000000000000000" pitchFamily="2" charset="2"/>
              <a:buChar char="§"/>
            </a:pPr>
            <a:r>
              <a:rPr lang="en-US" sz="2400" dirty="0">
                <a:solidFill>
                  <a:srgbClr val="000000"/>
                </a:solidFill>
              </a:rPr>
              <a:t>Packet </a:t>
            </a:r>
            <a:r>
              <a:rPr lang="en-US" sz="2400" dirty="0" smtClean="0">
                <a:solidFill>
                  <a:srgbClr val="000000"/>
                </a:solidFill>
              </a:rPr>
              <a:t>loss </a:t>
            </a:r>
          </a:p>
          <a:p>
            <a:pPr lvl="1">
              <a:buFont typeface="Arial" panose="020B0604020202020204" pitchFamily="34" charset="0"/>
              <a:buChar char="−"/>
            </a:pPr>
            <a:r>
              <a:rPr lang="en-US" sz="2000" dirty="0" smtClean="0">
                <a:solidFill>
                  <a:srgbClr val="000000"/>
                </a:solidFill>
              </a:rPr>
              <a:t>the </a:t>
            </a:r>
            <a:r>
              <a:rPr lang="en-US" sz="2000" dirty="0">
                <a:solidFill>
                  <a:srgbClr val="000000"/>
                </a:solidFill>
              </a:rPr>
              <a:t>percentage of packets transmitted over the network that did not reach their intended destination</a:t>
            </a:r>
            <a:endParaRPr lang="en-GB" sz="2000" dirty="0">
              <a:solidFill>
                <a:srgbClr val="000000"/>
              </a:solidFill>
            </a:endParaRPr>
          </a:p>
          <a:p>
            <a:pPr>
              <a:buFont typeface="Wingdings" panose="05000000000000000000" pitchFamily="2" charset="2"/>
              <a:buNone/>
            </a:pPr>
            <a:endParaRPr lang="en-GB" sz="2400" dirty="0">
              <a:solidFill>
                <a:srgbClr val="000000"/>
              </a:solidFill>
            </a:endParaRPr>
          </a:p>
          <a:p>
            <a:pPr>
              <a:buFont typeface="Wingdings" panose="05000000000000000000" pitchFamily="2" charset="2"/>
              <a:buNone/>
            </a:pPr>
            <a:endParaRPr lang="en-US" sz="2400" dirty="0"/>
          </a:p>
        </p:txBody>
      </p:sp>
    </p:spTree>
    <p:extLst>
      <p:ext uri="{BB962C8B-B14F-4D97-AF65-F5344CB8AC3E}">
        <p14:creationId xmlns:p14="http://schemas.microsoft.com/office/powerpoint/2010/main" val="13850274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431800" y="0"/>
            <a:ext cx="8229600" cy="1143000"/>
          </a:xfrm>
        </p:spPr>
        <p:txBody>
          <a:bodyPr/>
          <a:lstStyle/>
          <a:p>
            <a:r>
              <a:rPr lang="en-US" sz="3600"/>
              <a:t>Cisco IP SLA</a:t>
            </a:r>
          </a:p>
        </p:txBody>
      </p:sp>
      <p:sp>
        <p:nvSpPr>
          <p:cNvPr id="795651"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95652" name="Rectangle 4"/>
          <p:cNvSpPr>
            <a:spLocks noChangeArrowheads="1"/>
          </p:cNvSpPr>
          <p:nvPr/>
        </p:nvSpPr>
        <p:spPr bwMode="auto">
          <a:xfrm>
            <a:off x="203200" y="1509713"/>
            <a:ext cx="8509000" cy="34559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95653" name="Rectangle 5"/>
          <p:cNvSpPr>
            <a:spLocks noChangeArrowheads="1"/>
          </p:cNvSpPr>
          <p:nvPr/>
        </p:nvSpPr>
        <p:spPr bwMode="auto">
          <a:xfrm>
            <a:off x="304800" y="1422400"/>
            <a:ext cx="845820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a:p>
            <a:pPr>
              <a:buFont typeface="Wingdings" panose="05000000000000000000" pitchFamily="2" charset="2"/>
              <a:buNone/>
            </a:pPr>
            <a:endParaRPr lang="en-US" sz="2400">
              <a:solidFill>
                <a:srgbClr val="000000"/>
              </a:solidFill>
            </a:endParaRPr>
          </a:p>
        </p:txBody>
      </p:sp>
      <p:sp>
        <p:nvSpPr>
          <p:cNvPr id="795654" name="Rectangle 6"/>
          <p:cNvSpPr>
            <a:spLocks noChangeArrowheads="1"/>
          </p:cNvSpPr>
          <p:nvPr/>
        </p:nvSpPr>
        <p:spPr bwMode="auto">
          <a:xfrm>
            <a:off x="630238" y="1179513"/>
            <a:ext cx="7940675"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236538" indent="-236538" defTabSz="814388">
              <a:spcBef>
                <a:spcPct val="20000"/>
              </a:spcBef>
              <a:buChar char="•"/>
              <a:defRPr sz="3200">
                <a:solidFill>
                  <a:schemeClr val="tx1"/>
                </a:solidFill>
                <a:latin typeface="Arial" panose="020B0604020202020204" pitchFamily="34" charset="0"/>
              </a:defRPr>
            </a:lvl1pPr>
            <a:lvl2pPr marL="574675" defTabSz="814388">
              <a:spcBef>
                <a:spcPct val="20000"/>
              </a:spcBef>
              <a:buChar char="–"/>
              <a:defRPr sz="2800">
                <a:solidFill>
                  <a:schemeClr val="tx1"/>
                </a:solidFill>
                <a:latin typeface="Arial" panose="020B0604020202020204" pitchFamily="34" charset="0"/>
              </a:defRPr>
            </a:lvl2pPr>
            <a:lvl3pPr defTabSz="814388">
              <a:spcBef>
                <a:spcPct val="20000"/>
              </a:spcBef>
              <a:buChar char="•"/>
              <a:defRPr sz="2400">
                <a:solidFill>
                  <a:schemeClr val="tx1"/>
                </a:solidFill>
                <a:latin typeface="Arial" panose="020B0604020202020204" pitchFamily="34" charset="0"/>
              </a:defRPr>
            </a:lvl3pPr>
            <a:lvl4pPr marL="1254125" defTabSz="814388">
              <a:spcBef>
                <a:spcPct val="20000"/>
              </a:spcBef>
              <a:buChar char="–"/>
              <a:defRPr sz="2000">
                <a:solidFill>
                  <a:schemeClr val="tx1"/>
                </a:solidFill>
                <a:latin typeface="Arial" panose="020B0604020202020204" pitchFamily="34" charset="0"/>
              </a:defRPr>
            </a:lvl4pPr>
            <a:lvl5pPr marL="1604963" defTabSz="814388">
              <a:spcBef>
                <a:spcPct val="20000"/>
              </a:spcBef>
              <a:buChar char="»"/>
              <a:defRPr sz="2000">
                <a:solidFill>
                  <a:schemeClr val="tx1"/>
                </a:solidFill>
                <a:latin typeface="Arial" panose="020B0604020202020204" pitchFamily="34" charset="0"/>
              </a:defRPr>
            </a:lvl5pPr>
            <a:lvl6pPr marL="2062163" defTabSz="814388" fontAlgn="base">
              <a:spcBef>
                <a:spcPct val="20000"/>
              </a:spcBef>
              <a:spcAft>
                <a:spcPct val="0"/>
              </a:spcAft>
              <a:buChar char="»"/>
              <a:defRPr sz="2000">
                <a:solidFill>
                  <a:schemeClr val="tx1"/>
                </a:solidFill>
                <a:latin typeface="Arial" panose="020B0604020202020204" pitchFamily="34" charset="0"/>
              </a:defRPr>
            </a:lvl6pPr>
            <a:lvl7pPr marL="2519363" defTabSz="814388" fontAlgn="base">
              <a:spcBef>
                <a:spcPct val="20000"/>
              </a:spcBef>
              <a:spcAft>
                <a:spcPct val="0"/>
              </a:spcAft>
              <a:buChar char="»"/>
              <a:defRPr sz="2000">
                <a:solidFill>
                  <a:schemeClr val="tx1"/>
                </a:solidFill>
                <a:latin typeface="Arial" panose="020B0604020202020204" pitchFamily="34" charset="0"/>
              </a:defRPr>
            </a:lvl7pPr>
            <a:lvl8pPr marL="2976563" defTabSz="814388" fontAlgn="base">
              <a:spcBef>
                <a:spcPct val="20000"/>
              </a:spcBef>
              <a:spcAft>
                <a:spcPct val="0"/>
              </a:spcAft>
              <a:buChar char="»"/>
              <a:defRPr sz="2000">
                <a:solidFill>
                  <a:schemeClr val="tx1"/>
                </a:solidFill>
                <a:latin typeface="Arial" panose="020B0604020202020204" pitchFamily="34" charset="0"/>
              </a:defRPr>
            </a:lvl8pPr>
            <a:lvl9pPr marL="3433763" defTabSz="814388"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2400" dirty="0"/>
              <a:t>Cisco IOS IP SLA enables measurement of jitter, latency, or packet loss between any two points in the network.</a:t>
            </a:r>
          </a:p>
          <a:p>
            <a:pPr>
              <a:buFont typeface="Wingdings" panose="05000000000000000000" pitchFamily="2" charset="2"/>
              <a:buChar char="§"/>
            </a:pPr>
            <a:r>
              <a:rPr lang="en-US" sz="2400" dirty="0"/>
              <a:t>IP Services can be simulated by specifying various packet sizes, ports, class of service, packet spacing, and measurement frequencies.</a:t>
            </a:r>
          </a:p>
          <a:p>
            <a:pPr>
              <a:buFont typeface="Wingdings" panose="05000000000000000000" pitchFamily="2" charset="2"/>
              <a:buChar char="§"/>
            </a:pPr>
            <a:r>
              <a:rPr lang="en-US" sz="2400" dirty="0"/>
              <a:t>Measurements per class of service to validate service differentiation for data, voice, and video.</a:t>
            </a:r>
          </a:p>
          <a:p>
            <a:pPr>
              <a:buFont typeface="Wingdings" panose="05000000000000000000" pitchFamily="2" charset="2"/>
              <a:buChar char="§"/>
            </a:pPr>
            <a:r>
              <a:rPr lang="en-US" sz="2400" dirty="0"/>
              <a:t>Cisco IP SLA helps to establish </a:t>
            </a:r>
            <a:r>
              <a:rPr lang="en-US" sz="2400" dirty="0" smtClean="0"/>
              <a:t>a network </a:t>
            </a:r>
            <a:r>
              <a:rPr lang="en-US" sz="2400" dirty="0"/>
              <a:t>performance baseline and allow the user to understand trends and anomalies from the baseline.</a:t>
            </a:r>
          </a:p>
        </p:txBody>
      </p:sp>
    </p:spTree>
    <p:extLst>
      <p:ext uri="{BB962C8B-B14F-4D97-AF65-F5344CB8AC3E}">
        <p14:creationId xmlns:p14="http://schemas.microsoft.com/office/powerpoint/2010/main" val="890279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431800" y="0"/>
            <a:ext cx="8229600" cy="1143000"/>
          </a:xfrm>
        </p:spPr>
        <p:txBody>
          <a:bodyPr/>
          <a:lstStyle/>
          <a:p>
            <a:r>
              <a:rPr lang="en-US" sz="3600" dirty="0"/>
              <a:t>Motivation for </a:t>
            </a:r>
            <a:r>
              <a:rPr lang="en-US" sz="3600" dirty="0" smtClean="0"/>
              <a:t>Agent Extension</a:t>
            </a:r>
            <a:endParaRPr lang="en-US" sz="3600" dirty="0"/>
          </a:p>
        </p:txBody>
      </p:sp>
      <p:sp>
        <p:nvSpPr>
          <p:cNvPr id="656387"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656388" name="Rectangle 4"/>
          <p:cNvSpPr>
            <a:spLocks noChangeArrowheads="1"/>
          </p:cNvSpPr>
          <p:nvPr/>
        </p:nvSpPr>
        <p:spPr bwMode="auto">
          <a:xfrm>
            <a:off x="203200" y="1509713"/>
            <a:ext cx="8509000" cy="34559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656389" name="Rectangle 5"/>
          <p:cNvSpPr>
            <a:spLocks noChangeArrowheads="1"/>
          </p:cNvSpPr>
          <p:nvPr/>
        </p:nvSpPr>
        <p:spPr bwMode="auto">
          <a:xfrm>
            <a:off x="317500" y="1384300"/>
            <a:ext cx="845820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2400" dirty="0"/>
              <a:t>Managed devices are </a:t>
            </a:r>
            <a:r>
              <a:rPr lang="en-US" sz="2400" dirty="0" smtClean="0"/>
              <a:t>often</a:t>
            </a:r>
            <a:r>
              <a:rPr lang="en-US" sz="2400" dirty="0"/>
              <a:t> </a:t>
            </a:r>
            <a:r>
              <a:rPr lang="en-US" sz="2400" dirty="0" smtClean="0"/>
              <a:t>collections </a:t>
            </a:r>
            <a:r>
              <a:rPr lang="en-US" sz="2400" dirty="0"/>
              <a:t>of manageable components.</a:t>
            </a:r>
          </a:p>
          <a:p>
            <a:pPr lvl="1">
              <a:lnSpc>
                <a:spcPct val="85000"/>
              </a:lnSpc>
            </a:pPr>
            <a:r>
              <a:rPr lang="en-US" sz="2000" dirty="0"/>
              <a:t>Each component provides instrumentation for the MIB module it implements.</a:t>
            </a:r>
            <a:r>
              <a:rPr lang="en-US" dirty="0"/>
              <a:t>  </a:t>
            </a:r>
          </a:p>
          <a:p>
            <a:pPr>
              <a:lnSpc>
                <a:spcPct val="80000"/>
              </a:lnSpc>
              <a:buFont typeface="Wingdings" panose="05000000000000000000" pitchFamily="2" charset="2"/>
              <a:buChar char="§"/>
            </a:pPr>
            <a:r>
              <a:rPr lang="en-US" sz="2400" dirty="0"/>
              <a:t>There is a real need to dynamically extend the set of managed objects within a node.</a:t>
            </a:r>
            <a:endParaRPr lang="en-US" dirty="0"/>
          </a:p>
          <a:p>
            <a:pPr lvl="1"/>
            <a:r>
              <a:rPr lang="en-US" sz="2000" dirty="0">
                <a:solidFill>
                  <a:srgbClr val="000000"/>
                </a:solidFill>
              </a:rPr>
              <a:t>The SNMP framework does not describe how the set of managed objects supported by a particular agent </a:t>
            </a:r>
            <a:r>
              <a:rPr lang="en-US" sz="2000" dirty="0" smtClean="0">
                <a:solidFill>
                  <a:srgbClr val="000000"/>
                </a:solidFill>
              </a:rPr>
              <a:t>can</a:t>
            </a:r>
            <a:r>
              <a:rPr lang="en-US" sz="2000" dirty="0" smtClean="0">
                <a:solidFill>
                  <a:srgbClr val="000000"/>
                </a:solidFill>
              </a:rPr>
              <a:t> </a:t>
            </a:r>
            <a:r>
              <a:rPr lang="en-US" sz="2000" dirty="0">
                <a:solidFill>
                  <a:srgbClr val="000000"/>
                </a:solidFill>
              </a:rPr>
              <a:t>be changed dynamically</a:t>
            </a:r>
            <a:endParaRPr lang="en-US" sz="2000" dirty="0">
              <a:solidFill>
                <a:srgbClr val="000000"/>
              </a:solidFill>
              <a:latin typeface="Arial Unicode MS" panose="020B0604020202020204" pitchFamily="34" charset="-128"/>
            </a:endParaRPr>
          </a:p>
          <a:p>
            <a:pPr>
              <a:lnSpc>
                <a:spcPct val="80000"/>
              </a:lnSpc>
              <a:buFont typeface="Wingdings" panose="05000000000000000000" pitchFamily="2" charset="2"/>
              <a:buChar char="§"/>
            </a:pPr>
            <a:r>
              <a:rPr lang="en-US" sz="2400" dirty="0">
                <a:solidFill>
                  <a:srgbClr val="000000"/>
                </a:solidFill>
                <a:latin typeface="Arial Unicode MS" panose="020B0604020202020204" pitchFamily="34" charset="-128"/>
              </a:rPr>
              <a:t>A</a:t>
            </a:r>
            <a:r>
              <a:rPr lang="en-US" sz="2400" dirty="0" smtClean="0">
                <a:solidFill>
                  <a:srgbClr val="000000"/>
                </a:solidFill>
                <a:latin typeface="Arial Unicode MS" panose="020B0604020202020204" pitchFamily="34" charset="-128"/>
              </a:rPr>
              <a:t> </a:t>
            </a:r>
            <a:r>
              <a:rPr lang="en-US" sz="2400" dirty="0">
                <a:solidFill>
                  <a:srgbClr val="000000"/>
                </a:solidFill>
                <a:latin typeface="Arial Unicode MS" panose="020B0604020202020204" pitchFamily="34" charset="-128"/>
              </a:rPr>
              <a:t>standard protocol for agent </a:t>
            </a:r>
            <a:r>
              <a:rPr lang="en-US" sz="2400" dirty="0" smtClean="0">
                <a:solidFill>
                  <a:srgbClr val="000000"/>
                </a:solidFill>
                <a:latin typeface="Arial Unicode MS" panose="020B0604020202020204" pitchFamily="34" charset="-128"/>
              </a:rPr>
              <a:t>extensibility addresses </a:t>
            </a:r>
            <a:r>
              <a:rPr lang="en-US" sz="2400" dirty="0">
                <a:solidFill>
                  <a:srgbClr val="000000"/>
                </a:solidFill>
                <a:latin typeface="Arial Unicode MS" panose="020B0604020202020204" pitchFamily="34" charset="-128"/>
              </a:rPr>
              <a:t>this problem. </a:t>
            </a:r>
            <a:endParaRPr lang="en-US" sz="2400" dirty="0" smtClean="0">
              <a:solidFill>
                <a:srgbClr val="000000"/>
              </a:solidFill>
              <a:latin typeface="Arial Unicode MS" panose="020B0604020202020204" pitchFamily="34" charset="-128"/>
            </a:endParaRPr>
          </a:p>
          <a:p>
            <a:pPr lvl="1">
              <a:lnSpc>
                <a:spcPct val="80000"/>
              </a:lnSpc>
              <a:buFont typeface="Arial" panose="020B0604020202020204" pitchFamily="34" charset="0"/>
              <a:buChar char="−"/>
            </a:pPr>
            <a:r>
              <a:rPr lang="en-GB" sz="2000" dirty="0" smtClean="0"/>
              <a:t>RFC </a:t>
            </a:r>
            <a:r>
              <a:rPr lang="en-GB" sz="2000" dirty="0"/>
              <a:t>2741 (</a:t>
            </a:r>
            <a:r>
              <a:rPr lang="en-GB" sz="2000" dirty="0" err="1"/>
              <a:t>AgentX</a:t>
            </a:r>
            <a:r>
              <a:rPr lang="en-GB" sz="2000" dirty="0"/>
              <a:t> Protocol)</a:t>
            </a:r>
          </a:p>
          <a:p>
            <a:pPr lvl="1">
              <a:lnSpc>
                <a:spcPct val="80000"/>
              </a:lnSpc>
              <a:buFont typeface="Wingdings" panose="05000000000000000000" pitchFamily="2" charset="2"/>
              <a:buChar char="§"/>
            </a:pPr>
            <a:endParaRPr lang="en-US" sz="2000" dirty="0">
              <a:solidFill>
                <a:srgbClr val="000000"/>
              </a:solidFill>
              <a:latin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431800" y="0"/>
            <a:ext cx="8229600" cy="1143000"/>
          </a:xfrm>
        </p:spPr>
        <p:txBody>
          <a:bodyPr/>
          <a:lstStyle/>
          <a:p>
            <a:r>
              <a:rPr lang="en-US" sz="3600"/>
              <a:t>SAA and RTTMON</a:t>
            </a:r>
          </a:p>
        </p:txBody>
      </p:sp>
      <p:sp>
        <p:nvSpPr>
          <p:cNvPr id="794627"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94628" name="Rectangle 4"/>
          <p:cNvSpPr>
            <a:spLocks noChangeArrowheads="1"/>
          </p:cNvSpPr>
          <p:nvPr/>
        </p:nvSpPr>
        <p:spPr bwMode="auto">
          <a:xfrm>
            <a:off x="203200" y="1509713"/>
            <a:ext cx="8509000" cy="34559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94629" name="Rectangle 5"/>
          <p:cNvSpPr>
            <a:spLocks noChangeArrowheads="1"/>
          </p:cNvSpPr>
          <p:nvPr/>
        </p:nvSpPr>
        <p:spPr bwMode="auto">
          <a:xfrm>
            <a:off x="304800" y="1320800"/>
            <a:ext cx="845820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2400" dirty="0">
                <a:solidFill>
                  <a:srgbClr val="000000"/>
                </a:solidFill>
              </a:rPr>
              <a:t>Cisco IP SLA is supported by the Service Assurance Agent (SAA) and the Round-Trip Time Monitoring (RTTMON) MIB. </a:t>
            </a:r>
          </a:p>
          <a:p>
            <a:pPr lvl="1"/>
            <a:r>
              <a:rPr lang="en-US" sz="2000" dirty="0">
                <a:solidFill>
                  <a:srgbClr val="000000"/>
                </a:solidFill>
              </a:rPr>
              <a:t>The SAA and the RTTMON MIB are Cisco IOS software features available in versions </a:t>
            </a:r>
            <a:r>
              <a:rPr lang="en-US" sz="2000" dirty="0" smtClean="0">
                <a:solidFill>
                  <a:srgbClr val="000000"/>
                </a:solidFill>
              </a:rPr>
              <a:t>12.0 </a:t>
            </a:r>
            <a:r>
              <a:rPr lang="en-US" sz="2000" dirty="0">
                <a:solidFill>
                  <a:srgbClr val="000000"/>
                </a:solidFill>
              </a:rPr>
              <a:t>and higher.</a:t>
            </a:r>
          </a:p>
          <a:p>
            <a:pPr>
              <a:buFont typeface="Wingdings" panose="05000000000000000000" pitchFamily="2" charset="2"/>
              <a:buChar char="§"/>
            </a:pPr>
            <a:r>
              <a:rPr lang="en-US" sz="2400" dirty="0">
                <a:solidFill>
                  <a:srgbClr val="000000"/>
                </a:solidFill>
              </a:rPr>
              <a:t>The features enable you to test and collect delay, jitter, and packet loss statistics on the data network.</a:t>
            </a:r>
          </a:p>
          <a:p>
            <a:pPr lvl="1"/>
            <a:r>
              <a:rPr lang="en-US" sz="2000" dirty="0">
                <a:solidFill>
                  <a:srgbClr val="000000"/>
                </a:solidFill>
              </a:rPr>
              <a:t>Delay, jitter, and packet loss can be measured by deploying small Cisco IOS routers as probes to simulate customer end stations.</a:t>
            </a:r>
          </a:p>
          <a:p>
            <a:pPr lvl="1"/>
            <a:r>
              <a:rPr lang="en-US" sz="2000" dirty="0">
                <a:solidFill>
                  <a:srgbClr val="000000"/>
                </a:solidFill>
              </a:rPr>
              <a:t>The probes can be configured to monitor the network for delay and jitter service levels and alert network management stations when a threshold is exceeded. </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2568028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431800" y="0"/>
            <a:ext cx="8229600" cy="1143000"/>
          </a:xfrm>
        </p:spPr>
        <p:txBody>
          <a:bodyPr/>
          <a:lstStyle/>
          <a:p>
            <a:r>
              <a:rPr lang="en-US" sz="3600"/>
              <a:t>SLAs for IP Networks </a:t>
            </a:r>
          </a:p>
        </p:txBody>
      </p:sp>
      <p:sp>
        <p:nvSpPr>
          <p:cNvPr id="796675"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96676" name="Rectangle 4"/>
          <p:cNvSpPr>
            <a:spLocks noChangeArrowheads="1"/>
          </p:cNvSpPr>
          <p:nvPr/>
        </p:nvSpPr>
        <p:spPr bwMode="auto">
          <a:xfrm>
            <a:off x="203200" y="1509713"/>
            <a:ext cx="8509000" cy="34559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96677" name="Rectangle 5"/>
          <p:cNvSpPr>
            <a:spLocks noChangeArrowheads="1"/>
          </p:cNvSpPr>
          <p:nvPr/>
        </p:nvSpPr>
        <p:spPr bwMode="auto">
          <a:xfrm>
            <a:off x="304800" y="1422400"/>
            <a:ext cx="845820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a:p>
            <a:pPr>
              <a:buFont typeface="Wingdings" panose="05000000000000000000" pitchFamily="2" charset="2"/>
              <a:buNone/>
            </a:pPr>
            <a:endParaRPr lang="en-US" sz="2400">
              <a:solidFill>
                <a:srgbClr val="000000"/>
              </a:solidFill>
            </a:endParaRPr>
          </a:p>
        </p:txBody>
      </p:sp>
      <p:pic>
        <p:nvPicPr>
          <p:cNvPr id="796678" name="Picture 6" descr="box_sq_med-blu-tr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550" y="4538663"/>
            <a:ext cx="1833563" cy="6381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96679" name="Picture 7" descr="cloud"/>
          <p:cNvPicPr>
            <a:picLocks noChangeAspect="1" noChangeArrowheads="1"/>
          </p:cNvPicPr>
          <p:nvPr/>
        </p:nvPicPr>
        <p:blipFill>
          <a:blip r:embed="rId3">
            <a:lum bright="36000" contrast="12000"/>
            <a:extLst>
              <a:ext uri="{28A0092B-C50C-407E-A947-70E740481C1C}">
                <a14:useLocalDpi xmlns:a14="http://schemas.microsoft.com/office/drawing/2010/main" val="0"/>
              </a:ext>
            </a:extLst>
          </a:blip>
          <a:srcRect/>
          <a:stretch>
            <a:fillRect/>
          </a:stretch>
        </p:blipFill>
        <p:spPr bwMode="auto">
          <a:xfrm>
            <a:off x="2578100" y="1854200"/>
            <a:ext cx="4572000" cy="26035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96680"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00" y="3302000"/>
            <a:ext cx="4460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6681" name="Picture 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2300" y="3302000"/>
            <a:ext cx="4460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6682" name="AutoShape 10"/>
          <p:cNvCxnSpPr>
            <a:cxnSpLocks noChangeShapeType="1"/>
            <a:stCxn id="796690" idx="0"/>
            <a:endCxn id="796680" idx="1"/>
          </p:cNvCxnSpPr>
          <p:nvPr/>
        </p:nvCxnSpPr>
        <p:spPr bwMode="auto">
          <a:xfrm flipV="1">
            <a:off x="2425700" y="3492500"/>
            <a:ext cx="1066800" cy="638175"/>
          </a:xfrm>
          <a:prstGeom prst="straightConnector1">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cxnSp>
        <p:nvCxnSpPr>
          <p:cNvPr id="796683" name="AutoShape 11"/>
          <p:cNvCxnSpPr>
            <a:cxnSpLocks noChangeShapeType="1"/>
            <a:stCxn id="796681" idx="3"/>
            <a:endCxn id="796688" idx="0"/>
          </p:cNvCxnSpPr>
          <p:nvPr/>
        </p:nvCxnSpPr>
        <p:spPr bwMode="auto">
          <a:xfrm>
            <a:off x="6148388" y="3492500"/>
            <a:ext cx="749300" cy="639763"/>
          </a:xfrm>
          <a:prstGeom prst="straightConnector1">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cxnSp>
      <p:sp>
        <p:nvSpPr>
          <p:cNvPr id="796684" name="Line 12"/>
          <p:cNvSpPr>
            <a:spLocks noChangeShapeType="1"/>
          </p:cNvSpPr>
          <p:nvPr/>
        </p:nvSpPr>
        <p:spPr bwMode="auto">
          <a:xfrm flipH="1" flipV="1">
            <a:off x="3794125" y="3940175"/>
            <a:ext cx="428625" cy="612775"/>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lstStyle/>
          <a:p>
            <a:endParaRPr lang="en-CA"/>
          </a:p>
        </p:txBody>
      </p:sp>
      <p:sp>
        <p:nvSpPr>
          <p:cNvPr id="796685" name="Text Box 13"/>
          <p:cNvSpPr txBox="1">
            <a:spLocks noChangeArrowheads="1"/>
          </p:cNvSpPr>
          <p:nvPr/>
        </p:nvSpPr>
        <p:spPr bwMode="auto">
          <a:xfrm>
            <a:off x="3949700" y="4532313"/>
            <a:ext cx="1722438"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spAutoFit/>
          </a:bodyPr>
          <a:lstStyle/>
          <a:p>
            <a:pPr algn="ctr" eaLnBrk="0" hangingPunct="0"/>
            <a:r>
              <a:rPr lang="en-US" sz="1200" b="1">
                <a:solidFill>
                  <a:schemeClr val="bg1"/>
                </a:solidFill>
              </a:rPr>
              <a:t>Measure Either </a:t>
            </a:r>
          </a:p>
          <a:p>
            <a:pPr algn="ctr" eaLnBrk="0" hangingPunct="0"/>
            <a:r>
              <a:rPr lang="en-US" sz="1200" b="1">
                <a:solidFill>
                  <a:schemeClr val="bg1"/>
                </a:solidFill>
              </a:rPr>
              <a:t>PE</a:t>
            </a:r>
            <a:r>
              <a:rPr lang="en-US" sz="1200" b="1">
                <a:solidFill>
                  <a:schemeClr val="bg1"/>
                </a:solidFill>
                <a:cs typeface="Arial" panose="020B0604020202020204" pitchFamily="34" charset="0"/>
              </a:rPr>
              <a:t>–</a:t>
            </a:r>
            <a:r>
              <a:rPr lang="en-US" sz="1200" b="1">
                <a:solidFill>
                  <a:schemeClr val="bg1"/>
                </a:solidFill>
              </a:rPr>
              <a:t>CE or PE-PE Links</a:t>
            </a:r>
          </a:p>
        </p:txBody>
      </p:sp>
      <p:pic>
        <p:nvPicPr>
          <p:cNvPr id="796686" name="Picture 14" descr="cloud"/>
          <p:cNvPicPr>
            <a:picLocks noChangeAspect="1" noChangeArrowheads="1"/>
          </p:cNvPicPr>
          <p:nvPr/>
        </p:nvPicPr>
        <p:blipFill>
          <a:blip r:embed="rId3">
            <a:lum bright="30000" contrast="12000"/>
            <a:extLst>
              <a:ext uri="{28A0092B-C50C-407E-A947-70E740481C1C}">
                <a14:useLocalDpi xmlns:a14="http://schemas.microsoft.com/office/drawing/2010/main" val="0"/>
              </a:ext>
            </a:extLst>
          </a:blip>
          <a:srcRect/>
          <a:stretch>
            <a:fillRect/>
          </a:stretch>
        </p:blipFill>
        <p:spPr bwMode="auto">
          <a:xfrm>
            <a:off x="6816725" y="3759200"/>
            <a:ext cx="1579563" cy="13303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96687" name="Text Box 15"/>
          <p:cNvSpPr txBox="1">
            <a:spLocks noChangeArrowheads="1"/>
          </p:cNvSpPr>
          <p:nvPr/>
        </p:nvSpPr>
        <p:spPr bwMode="auto">
          <a:xfrm>
            <a:off x="7073900" y="4140200"/>
            <a:ext cx="120808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ctr" eaLnBrk="0" hangingPunct="0">
              <a:lnSpc>
                <a:spcPct val="90000"/>
              </a:lnSpc>
            </a:pPr>
            <a:r>
              <a:rPr lang="en-US" sz="1600" b="1">
                <a:solidFill>
                  <a:schemeClr val="bg2"/>
                </a:solidFill>
              </a:rPr>
              <a:t>Enterprise </a:t>
            </a:r>
          </a:p>
          <a:p>
            <a:pPr algn="ctr" eaLnBrk="0" hangingPunct="0">
              <a:lnSpc>
                <a:spcPct val="90000"/>
              </a:lnSpc>
            </a:pPr>
            <a:r>
              <a:rPr lang="en-US" sz="1600" b="1">
                <a:solidFill>
                  <a:schemeClr val="bg2"/>
                </a:solidFill>
              </a:rPr>
              <a:t>Site 2</a:t>
            </a:r>
          </a:p>
        </p:txBody>
      </p:sp>
      <p:pic>
        <p:nvPicPr>
          <p:cNvPr id="796688"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2900" y="4132263"/>
            <a:ext cx="409575"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6689" name="Picture 17" descr="cloud"/>
          <p:cNvPicPr>
            <a:picLocks noChangeAspect="1" noChangeArrowheads="1"/>
          </p:cNvPicPr>
          <p:nvPr/>
        </p:nvPicPr>
        <p:blipFill>
          <a:blip r:embed="rId3">
            <a:lum bright="30000" contrast="12000"/>
            <a:extLst>
              <a:ext uri="{28A0092B-C50C-407E-A947-70E740481C1C}">
                <a14:useLocalDpi xmlns:a14="http://schemas.microsoft.com/office/drawing/2010/main" val="0"/>
              </a:ext>
            </a:extLst>
          </a:blip>
          <a:srcRect/>
          <a:stretch>
            <a:fillRect/>
          </a:stretch>
        </p:blipFill>
        <p:spPr bwMode="auto">
          <a:xfrm>
            <a:off x="977900" y="3757613"/>
            <a:ext cx="1579563" cy="13303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966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20913" y="4130675"/>
            <a:ext cx="409575"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6691" name="Text Box 19"/>
          <p:cNvSpPr txBox="1">
            <a:spLocks noChangeArrowheads="1"/>
          </p:cNvSpPr>
          <p:nvPr/>
        </p:nvSpPr>
        <p:spPr bwMode="auto">
          <a:xfrm>
            <a:off x="1130300" y="4216400"/>
            <a:ext cx="120808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ctr" eaLnBrk="0" hangingPunct="0">
              <a:lnSpc>
                <a:spcPct val="90000"/>
              </a:lnSpc>
            </a:pPr>
            <a:r>
              <a:rPr lang="en-US" sz="1600" b="1">
                <a:solidFill>
                  <a:schemeClr val="bg2"/>
                </a:solidFill>
              </a:rPr>
              <a:t>Enterprise </a:t>
            </a:r>
          </a:p>
          <a:p>
            <a:pPr algn="ctr" eaLnBrk="0" hangingPunct="0">
              <a:lnSpc>
                <a:spcPct val="90000"/>
              </a:lnSpc>
            </a:pPr>
            <a:r>
              <a:rPr lang="en-US" sz="1600" b="1">
                <a:solidFill>
                  <a:schemeClr val="bg2"/>
                </a:solidFill>
              </a:rPr>
              <a:t>Site 1</a:t>
            </a:r>
          </a:p>
        </p:txBody>
      </p:sp>
      <p:sp>
        <p:nvSpPr>
          <p:cNvPr id="796692" name="Line 20"/>
          <p:cNvSpPr>
            <a:spLocks noChangeShapeType="1"/>
          </p:cNvSpPr>
          <p:nvPr/>
        </p:nvSpPr>
        <p:spPr bwMode="auto">
          <a:xfrm>
            <a:off x="1922463" y="3460750"/>
            <a:ext cx="466725" cy="658813"/>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lstStyle/>
          <a:p>
            <a:endParaRPr lang="en-CA"/>
          </a:p>
        </p:txBody>
      </p:sp>
      <p:pic>
        <p:nvPicPr>
          <p:cNvPr id="796693" name="Picture 21" descr="box_sq_med-blu-tr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88" y="2692400"/>
            <a:ext cx="1292225" cy="94456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96694" name="Text Box 22"/>
          <p:cNvSpPr txBox="1">
            <a:spLocks noChangeArrowheads="1"/>
          </p:cNvSpPr>
          <p:nvPr/>
        </p:nvSpPr>
        <p:spPr bwMode="auto">
          <a:xfrm>
            <a:off x="1190625" y="2778125"/>
            <a:ext cx="1169988"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spAutoFit/>
          </a:bodyPr>
          <a:lstStyle/>
          <a:p>
            <a:pPr algn="ctr" eaLnBrk="0" hangingPunct="0"/>
            <a:r>
              <a:rPr lang="en-US" sz="1200" b="1">
                <a:solidFill>
                  <a:schemeClr val="bg1"/>
                </a:solidFill>
              </a:rPr>
              <a:t>Measure Either CE</a:t>
            </a:r>
            <a:r>
              <a:rPr lang="en-US" sz="1200" b="1">
                <a:solidFill>
                  <a:schemeClr val="bg1"/>
                </a:solidFill>
                <a:cs typeface="Arial" panose="020B0604020202020204" pitchFamily="34" charset="0"/>
              </a:rPr>
              <a:t>–</a:t>
            </a:r>
            <a:r>
              <a:rPr lang="en-US" sz="1200" b="1">
                <a:solidFill>
                  <a:schemeClr val="bg1"/>
                </a:solidFill>
              </a:rPr>
              <a:t>PE or CE</a:t>
            </a:r>
            <a:r>
              <a:rPr lang="en-US" sz="1200" b="1">
                <a:solidFill>
                  <a:schemeClr val="bg1"/>
                </a:solidFill>
                <a:cs typeface="Arial" panose="020B0604020202020204" pitchFamily="34" charset="0"/>
              </a:rPr>
              <a:t>–</a:t>
            </a:r>
            <a:r>
              <a:rPr lang="en-US" sz="1200" b="1">
                <a:solidFill>
                  <a:schemeClr val="bg1"/>
                </a:solidFill>
              </a:rPr>
              <a:t>CE Links</a:t>
            </a:r>
          </a:p>
        </p:txBody>
      </p:sp>
      <p:sp>
        <p:nvSpPr>
          <p:cNvPr id="796695" name="Line 23"/>
          <p:cNvSpPr>
            <a:spLocks noChangeShapeType="1"/>
          </p:cNvSpPr>
          <p:nvPr/>
        </p:nvSpPr>
        <p:spPr bwMode="auto">
          <a:xfrm flipV="1">
            <a:off x="2578100" y="3683000"/>
            <a:ext cx="1066800" cy="457200"/>
          </a:xfrm>
          <a:prstGeom prst="line">
            <a:avLst/>
          </a:prstGeom>
          <a:noFill/>
          <a:ln w="57150">
            <a:solidFill>
              <a:srgbClr val="99CCCC"/>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lstStyle/>
          <a:p>
            <a:endParaRPr lang="en-CA"/>
          </a:p>
        </p:txBody>
      </p:sp>
      <p:sp>
        <p:nvSpPr>
          <p:cNvPr id="796696" name="Arc 24"/>
          <p:cNvSpPr>
            <a:spLocks/>
          </p:cNvSpPr>
          <p:nvPr/>
        </p:nvSpPr>
        <p:spPr bwMode="auto">
          <a:xfrm flipV="1">
            <a:off x="2501900" y="2692400"/>
            <a:ext cx="4343400" cy="1435100"/>
          </a:xfrm>
          <a:custGeom>
            <a:avLst/>
            <a:gdLst>
              <a:gd name="G0" fmla="+- 21600 0 0"/>
              <a:gd name="G1" fmla="+- 0 0 0"/>
              <a:gd name="G2" fmla="+- 21600 0 0"/>
              <a:gd name="T0" fmla="*/ 43191 w 43191"/>
              <a:gd name="T1" fmla="*/ 617 h 21600"/>
              <a:gd name="T2" fmla="*/ 0 w 43191"/>
              <a:gd name="T3" fmla="*/ 5 h 21600"/>
              <a:gd name="T4" fmla="*/ 21600 w 43191"/>
              <a:gd name="T5" fmla="*/ 0 h 21600"/>
            </a:gdLst>
            <a:ahLst/>
            <a:cxnLst>
              <a:cxn ang="0">
                <a:pos x="T0" y="T1"/>
              </a:cxn>
              <a:cxn ang="0">
                <a:pos x="T2" y="T3"/>
              </a:cxn>
              <a:cxn ang="0">
                <a:pos x="T4" y="T5"/>
              </a:cxn>
            </a:cxnLst>
            <a:rect l="0" t="0" r="r" b="b"/>
            <a:pathLst>
              <a:path w="43191" h="21600" fill="none" extrusionOk="0">
                <a:moveTo>
                  <a:pt x="43191" y="617"/>
                </a:moveTo>
                <a:cubicBezTo>
                  <a:pt x="42857" y="12301"/>
                  <a:pt x="33289" y="21600"/>
                  <a:pt x="21600" y="21600"/>
                </a:cubicBezTo>
                <a:cubicBezTo>
                  <a:pt x="9672" y="21600"/>
                  <a:pt x="2" y="11932"/>
                  <a:pt x="0" y="4"/>
                </a:cubicBezTo>
              </a:path>
              <a:path w="43191" h="21600" stroke="0" extrusionOk="0">
                <a:moveTo>
                  <a:pt x="43191" y="617"/>
                </a:moveTo>
                <a:cubicBezTo>
                  <a:pt x="42857" y="12301"/>
                  <a:pt x="33289" y="21600"/>
                  <a:pt x="21600" y="21600"/>
                </a:cubicBezTo>
                <a:cubicBezTo>
                  <a:pt x="9672" y="21600"/>
                  <a:pt x="2" y="11932"/>
                  <a:pt x="0" y="4"/>
                </a:cubicBezTo>
                <a:lnTo>
                  <a:pt x="21600" y="0"/>
                </a:lnTo>
                <a:close/>
              </a:path>
            </a:pathLst>
          </a:custGeom>
          <a:noFill/>
          <a:ln w="57150">
            <a:solidFill>
              <a:srgbClr val="99CCCC"/>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lstStyle/>
          <a:p>
            <a:endParaRPr lang="en-CA"/>
          </a:p>
        </p:txBody>
      </p:sp>
      <p:sp>
        <p:nvSpPr>
          <p:cNvPr id="796697" name="Line 25"/>
          <p:cNvSpPr>
            <a:spLocks noChangeShapeType="1"/>
          </p:cNvSpPr>
          <p:nvPr/>
        </p:nvSpPr>
        <p:spPr bwMode="auto">
          <a:xfrm flipV="1">
            <a:off x="5346700" y="3479800"/>
            <a:ext cx="749300" cy="107315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lstStyle/>
          <a:p>
            <a:endParaRPr lang="en-CA"/>
          </a:p>
        </p:txBody>
      </p:sp>
      <p:sp>
        <p:nvSpPr>
          <p:cNvPr id="796698" name="Arc 26"/>
          <p:cNvSpPr>
            <a:spLocks/>
          </p:cNvSpPr>
          <p:nvPr/>
        </p:nvSpPr>
        <p:spPr bwMode="auto">
          <a:xfrm>
            <a:off x="3797300" y="3662363"/>
            <a:ext cx="2057400" cy="428625"/>
          </a:xfrm>
          <a:custGeom>
            <a:avLst/>
            <a:gdLst>
              <a:gd name="G0" fmla="+- 21600 0 0"/>
              <a:gd name="G1" fmla="+- 0 0 0"/>
              <a:gd name="G2" fmla="+- 21600 0 0"/>
              <a:gd name="T0" fmla="*/ 43199 w 43199"/>
              <a:gd name="T1" fmla="*/ 208 h 21600"/>
              <a:gd name="T2" fmla="*/ 0 w 43199"/>
              <a:gd name="T3" fmla="*/ 5 h 21600"/>
              <a:gd name="T4" fmla="*/ 21600 w 43199"/>
              <a:gd name="T5" fmla="*/ 0 h 21600"/>
            </a:gdLst>
            <a:ahLst/>
            <a:cxnLst>
              <a:cxn ang="0">
                <a:pos x="T0" y="T1"/>
              </a:cxn>
              <a:cxn ang="0">
                <a:pos x="T2" y="T3"/>
              </a:cxn>
              <a:cxn ang="0">
                <a:pos x="T4" y="T5"/>
              </a:cxn>
            </a:cxnLst>
            <a:rect l="0" t="0" r="r" b="b"/>
            <a:pathLst>
              <a:path w="43199" h="21600" fill="none" extrusionOk="0">
                <a:moveTo>
                  <a:pt x="43198" y="207"/>
                </a:moveTo>
                <a:cubicBezTo>
                  <a:pt x="43084" y="12055"/>
                  <a:pt x="33448" y="21600"/>
                  <a:pt x="21600" y="21600"/>
                </a:cubicBezTo>
                <a:cubicBezTo>
                  <a:pt x="9672" y="21600"/>
                  <a:pt x="2" y="11932"/>
                  <a:pt x="0" y="4"/>
                </a:cubicBezTo>
              </a:path>
              <a:path w="43199" h="21600" stroke="0" extrusionOk="0">
                <a:moveTo>
                  <a:pt x="43198" y="207"/>
                </a:moveTo>
                <a:cubicBezTo>
                  <a:pt x="43084" y="12055"/>
                  <a:pt x="33448" y="21600"/>
                  <a:pt x="21600" y="21600"/>
                </a:cubicBezTo>
                <a:cubicBezTo>
                  <a:pt x="9672" y="21600"/>
                  <a:pt x="2" y="11932"/>
                  <a:pt x="0" y="4"/>
                </a:cubicBezTo>
                <a:lnTo>
                  <a:pt x="21600" y="0"/>
                </a:lnTo>
                <a:close/>
              </a:path>
            </a:pathLst>
          </a:custGeom>
          <a:noFill/>
          <a:ln w="57150">
            <a:solidFill>
              <a:srgbClr val="99CCCC"/>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73025" tIns="36512" rIns="73025" bIns="36512"/>
          <a:lstStyle/>
          <a:p>
            <a:endParaRPr lang="en-CA"/>
          </a:p>
        </p:txBody>
      </p:sp>
      <p:pic>
        <p:nvPicPr>
          <p:cNvPr id="796699" name="Picture 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2100" y="2997200"/>
            <a:ext cx="11398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6700" name="Rectangle 28"/>
          <p:cNvSpPr>
            <a:spLocks noChangeArrowheads="1"/>
          </p:cNvSpPr>
          <p:nvPr/>
        </p:nvSpPr>
        <p:spPr bwMode="auto">
          <a:xfrm>
            <a:off x="4178300" y="2692400"/>
            <a:ext cx="9525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9018" tIns="79509" rIns="159018" bIns="79509">
            <a:spAutoFit/>
          </a:bodyPr>
          <a:lstStyle>
            <a:lvl1pPr defTabSz="958850">
              <a:defRPr>
                <a:solidFill>
                  <a:schemeClr val="tx1"/>
                </a:solidFill>
                <a:latin typeface="Arial" panose="020B0604020202020204" pitchFamily="34" charset="0"/>
              </a:defRPr>
            </a:lvl1pPr>
            <a:lvl2pPr marL="479425" defTabSz="958850">
              <a:defRPr>
                <a:solidFill>
                  <a:schemeClr val="tx1"/>
                </a:solidFill>
                <a:latin typeface="Arial" panose="020B0604020202020204" pitchFamily="34" charset="0"/>
              </a:defRPr>
            </a:lvl2pPr>
            <a:lvl3pPr marL="958850" defTabSz="958850">
              <a:defRPr>
                <a:solidFill>
                  <a:schemeClr val="tx1"/>
                </a:solidFill>
                <a:latin typeface="Arial" panose="020B0604020202020204" pitchFamily="34" charset="0"/>
              </a:defRPr>
            </a:lvl3pPr>
            <a:lvl4pPr marL="1438275" defTabSz="958850">
              <a:defRPr>
                <a:solidFill>
                  <a:schemeClr val="tx1"/>
                </a:solidFill>
                <a:latin typeface="Arial" panose="020B0604020202020204" pitchFamily="34" charset="0"/>
              </a:defRPr>
            </a:lvl4pPr>
            <a:lvl5pPr marL="1917700" defTabSz="958850">
              <a:defRPr>
                <a:solidFill>
                  <a:schemeClr val="tx1"/>
                </a:solidFill>
                <a:latin typeface="Arial" panose="020B0604020202020204" pitchFamily="34" charset="0"/>
              </a:defRPr>
            </a:lvl5pPr>
            <a:lvl6pPr marL="2374900" defTabSz="958850" fontAlgn="base">
              <a:spcBef>
                <a:spcPct val="0"/>
              </a:spcBef>
              <a:spcAft>
                <a:spcPct val="0"/>
              </a:spcAft>
              <a:defRPr>
                <a:solidFill>
                  <a:schemeClr val="tx1"/>
                </a:solidFill>
                <a:latin typeface="Arial" panose="020B0604020202020204" pitchFamily="34" charset="0"/>
              </a:defRPr>
            </a:lvl6pPr>
            <a:lvl7pPr marL="2832100" defTabSz="958850" fontAlgn="base">
              <a:spcBef>
                <a:spcPct val="0"/>
              </a:spcBef>
              <a:spcAft>
                <a:spcPct val="0"/>
              </a:spcAft>
              <a:defRPr>
                <a:solidFill>
                  <a:schemeClr val="tx1"/>
                </a:solidFill>
                <a:latin typeface="Arial" panose="020B0604020202020204" pitchFamily="34" charset="0"/>
              </a:defRPr>
            </a:lvl7pPr>
            <a:lvl8pPr marL="3289300" defTabSz="958850" fontAlgn="base">
              <a:spcBef>
                <a:spcPct val="0"/>
              </a:spcBef>
              <a:spcAft>
                <a:spcPct val="0"/>
              </a:spcAft>
              <a:defRPr>
                <a:solidFill>
                  <a:schemeClr val="tx1"/>
                </a:solidFill>
                <a:latin typeface="Arial" panose="020B0604020202020204" pitchFamily="34" charset="0"/>
              </a:defRPr>
            </a:lvl8pPr>
            <a:lvl9pPr marL="3746500" defTabSz="958850" fontAlgn="base">
              <a:spcBef>
                <a:spcPct val="0"/>
              </a:spcBef>
              <a:spcAft>
                <a:spcPct val="0"/>
              </a:spcAft>
              <a:defRPr>
                <a:solidFill>
                  <a:schemeClr val="tx1"/>
                </a:solidFill>
                <a:latin typeface="Arial" panose="020B0604020202020204" pitchFamily="34" charset="0"/>
              </a:defRPr>
            </a:lvl9pPr>
          </a:lstStyle>
          <a:p>
            <a:pPr algn="ctr" eaLnBrk="0" hangingPunct="0"/>
            <a:r>
              <a:rPr lang="en-GB" sz="1200" b="1">
                <a:solidFill>
                  <a:srgbClr val="000000"/>
                </a:solidFill>
              </a:rPr>
              <a:t>P Router</a:t>
            </a:r>
          </a:p>
        </p:txBody>
      </p:sp>
      <p:sp>
        <p:nvSpPr>
          <p:cNvPr id="796701" name="Rectangle 29"/>
          <p:cNvSpPr>
            <a:spLocks noChangeArrowheads="1"/>
          </p:cNvSpPr>
          <p:nvPr/>
        </p:nvSpPr>
        <p:spPr bwMode="auto">
          <a:xfrm>
            <a:off x="3187700" y="2417763"/>
            <a:ext cx="3200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804863">
              <a:defRPr>
                <a:solidFill>
                  <a:schemeClr val="tx1"/>
                </a:solidFill>
                <a:latin typeface="Arial" panose="020B0604020202020204" pitchFamily="34" charset="0"/>
              </a:defRPr>
            </a:lvl1pPr>
            <a:lvl2pPr marL="401638" defTabSz="804863">
              <a:defRPr>
                <a:solidFill>
                  <a:schemeClr val="tx1"/>
                </a:solidFill>
                <a:latin typeface="Arial" panose="020B0604020202020204" pitchFamily="34" charset="0"/>
              </a:defRPr>
            </a:lvl2pPr>
            <a:lvl3pPr marL="804863" defTabSz="804863">
              <a:defRPr>
                <a:solidFill>
                  <a:schemeClr val="tx1"/>
                </a:solidFill>
                <a:latin typeface="Arial" panose="020B0604020202020204" pitchFamily="34" charset="0"/>
              </a:defRPr>
            </a:lvl3pPr>
            <a:lvl4pPr marL="1206500" defTabSz="804863">
              <a:defRPr>
                <a:solidFill>
                  <a:schemeClr val="tx1"/>
                </a:solidFill>
                <a:latin typeface="Arial" panose="020B0604020202020204" pitchFamily="34" charset="0"/>
              </a:defRPr>
            </a:lvl4pPr>
            <a:lvl5pPr marL="1608138" defTabSz="804863">
              <a:defRPr>
                <a:solidFill>
                  <a:schemeClr val="tx1"/>
                </a:solidFill>
                <a:latin typeface="Arial" panose="020B0604020202020204" pitchFamily="34" charset="0"/>
              </a:defRPr>
            </a:lvl5pPr>
            <a:lvl6pPr marL="2065338" defTabSz="804863" fontAlgn="base">
              <a:spcBef>
                <a:spcPct val="0"/>
              </a:spcBef>
              <a:spcAft>
                <a:spcPct val="0"/>
              </a:spcAft>
              <a:defRPr>
                <a:solidFill>
                  <a:schemeClr val="tx1"/>
                </a:solidFill>
                <a:latin typeface="Arial" panose="020B0604020202020204" pitchFamily="34" charset="0"/>
              </a:defRPr>
            </a:lvl6pPr>
            <a:lvl7pPr marL="2522538" defTabSz="804863" fontAlgn="base">
              <a:spcBef>
                <a:spcPct val="0"/>
              </a:spcBef>
              <a:spcAft>
                <a:spcPct val="0"/>
              </a:spcAft>
              <a:defRPr>
                <a:solidFill>
                  <a:schemeClr val="tx1"/>
                </a:solidFill>
                <a:latin typeface="Arial" panose="020B0604020202020204" pitchFamily="34" charset="0"/>
              </a:defRPr>
            </a:lvl7pPr>
            <a:lvl8pPr marL="2979738" defTabSz="804863" fontAlgn="base">
              <a:spcBef>
                <a:spcPct val="0"/>
              </a:spcBef>
              <a:spcAft>
                <a:spcPct val="0"/>
              </a:spcAft>
              <a:defRPr>
                <a:solidFill>
                  <a:schemeClr val="tx1"/>
                </a:solidFill>
                <a:latin typeface="Arial" panose="020B0604020202020204" pitchFamily="34" charset="0"/>
              </a:defRPr>
            </a:lvl8pPr>
            <a:lvl9pPr marL="3436938" defTabSz="804863" fontAlgn="base">
              <a:spcBef>
                <a:spcPct val="0"/>
              </a:spcBef>
              <a:spcAft>
                <a:spcPct val="0"/>
              </a:spcAft>
              <a:defRPr>
                <a:solidFill>
                  <a:schemeClr val="tx1"/>
                </a:solidFill>
                <a:latin typeface="Arial" panose="020B0604020202020204" pitchFamily="34" charset="0"/>
              </a:defRPr>
            </a:lvl9pPr>
          </a:lstStyle>
          <a:p>
            <a:pPr algn="ctr" eaLnBrk="0" hangingPunct="0">
              <a:lnSpc>
                <a:spcPct val="90000"/>
              </a:lnSpc>
            </a:pPr>
            <a:r>
              <a:rPr lang="en-US" sz="1400" b="1">
                <a:solidFill>
                  <a:schemeClr val="bg2"/>
                </a:solidFill>
                <a:cs typeface="Arial" panose="020B0604020202020204" pitchFamily="34" charset="0"/>
              </a:rPr>
              <a:t>SP Converged IP Network</a:t>
            </a:r>
          </a:p>
        </p:txBody>
      </p:sp>
    </p:spTree>
    <p:extLst>
      <p:ext uri="{BB962C8B-B14F-4D97-AF65-F5344CB8AC3E}">
        <p14:creationId xmlns:p14="http://schemas.microsoft.com/office/powerpoint/2010/main" val="2153336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431800" y="0"/>
            <a:ext cx="8229600" cy="1143000"/>
          </a:xfrm>
        </p:spPr>
        <p:txBody>
          <a:bodyPr/>
          <a:lstStyle/>
          <a:p>
            <a:r>
              <a:rPr lang="en-US" sz="3600"/>
              <a:t>Cisco IP SLA: Source and Responder</a:t>
            </a:r>
          </a:p>
        </p:txBody>
      </p:sp>
      <p:sp>
        <p:nvSpPr>
          <p:cNvPr id="797699"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97700" name="Rectangle 4"/>
          <p:cNvSpPr>
            <a:spLocks noChangeArrowheads="1"/>
          </p:cNvSpPr>
          <p:nvPr/>
        </p:nvSpPr>
        <p:spPr bwMode="auto">
          <a:xfrm>
            <a:off x="203200" y="1509713"/>
            <a:ext cx="8509000" cy="34559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97701" name="Rectangle 5"/>
          <p:cNvSpPr>
            <a:spLocks noChangeArrowheads="1"/>
          </p:cNvSpPr>
          <p:nvPr/>
        </p:nvSpPr>
        <p:spPr bwMode="auto">
          <a:xfrm>
            <a:off x="304800" y="1422400"/>
            <a:ext cx="845820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a:p>
            <a:pPr>
              <a:buFont typeface="Wingdings" panose="05000000000000000000" pitchFamily="2" charset="2"/>
              <a:buNone/>
            </a:pPr>
            <a:endParaRPr lang="en-US" sz="2400">
              <a:solidFill>
                <a:srgbClr val="000000"/>
              </a:solidFill>
            </a:endParaRPr>
          </a:p>
        </p:txBody>
      </p:sp>
      <p:sp>
        <p:nvSpPr>
          <p:cNvPr id="797702" name="Rectangle 6"/>
          <p:cNvSpPr>
            <a:spLocks noChangeArrowheads="1"/>
          </p:cNvSpPr>
          <p:nvPr/>
        </p:nvSpPr>
        <p:spPr bwMode="auto">
          <a:xfrm>
            <a:off x="642937" y="1382713"/>
            <a:ext cx="8241755" cy="446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236538" indent="-236538" defTabSz="814388">
              <a:spcBef>
                <a:spcPct val="20000"/>
              </a:spcBef>
              <a:buChar char="•"/>
              <a:defRPr sz="3200">
                <a:solidFill>
                  <a:schemeClr val="tx1"/>
                </a:solidFill>
                <a:latin typeface="Arial" panose="020B0604020202020204" pitchFamily="34" charset="0"/>
              </a:defRPr>
            </a:lvl1pPr>
            <a:lvl2pPr marL="574675" defTabSz="814388">
              <a:spcBef>
                <a:spcPct val="20000"/>
              </a:spcBef>
              <a:buChar char="–"/>
              <a:defRPr sz="2800">
                <a:solidFill>
                  <a:schemeClr val="tx1"/>
                </a:solidFill>
                <a:latin typeface="Arial" panose="020B0604020202020204" pitchFamily="34" charset="0"/>
              </a:defRPr>
            </a:lvl2pPr>
            <a:lvl3pPr defTabSz="814388">
              <a:spcBef>
                <a:spcPct val="20000"/>
              </a:spcBef>
              <a:buChar char="•"/>
              <a:defRPr sz="2400">
                <a:solidFill>
                  <a:schemeClr val="tx1"/>
                </a:solidFill>
                <a:latin typeface="Arial" panose="020B0604020202020204" pitchFamily="34" charset="0"/>
              </a:defRPr>
            </a:lvl3pPr>
            <a:lvl4pPr marL="1254125" defTabSz="814388">
              <a:spcBef>
                <a:spcPct val="20000"/>
              </a:spcBef>
              <a:buChar char="–"/>
              <a:defRPr sz="2000">
                <a:solidFill>
                  <a:schemeClr val="tx1"/>
                </a:solidFill>
                <a:latin typeface="Arial" panose="020B0604020202020204" pitchFamily="34" charset="0"/>
              </a:defRPr>
            </a:lvl4pPr>
            <a:lvl5pPr marL="1604963" defTabSz="814388">
              <a:spcBef>
                <a:spcPct val="20000"/>
              </a:spcBef>
              <a:buChar char="»"/>
              <a:defRPr sz="2000">
                <a:solidFill>
                  <a:schemeClr val="tx1"/>
                </a:solidFill>
                <a:latin typeface="Arial" panose="020B0604020202020204" pitchFamily="34" charset="0"/>
              </a:defRPr>
            </a:lvl5pPr>
            <a:lvl6pPr marL="2062163" defTabSz="814388" fontAlgn="base">
              <a:spcBef>
                <a:spcPct val="20000"/>
              </a:spcBef>
              <a:spcAft>
                <a:spcPct val="0"/>
              </a:spcAft>
              <a:buChar char="»"/>
              <a:defRPr sz="2000">
                <a:solidFill>
                  <a:schemeClr val="tx1"/>
                </a:solidFill>
                <a:latin typeface="Arial" panose="020B0604020202020204" pitchFamily="34" charset="0"/>
              </a:defRPr>
            </a:lvl6pPr>
            <a:lvl7pPr marL="2519363" defTabSz="814388" fontAlgn="base">
              <a:spcBef>
                <a:spcPct val="20000"/>
              </a:spcBef>
              <a:spcAft>
                <a:spcPct val="0"/>
              </a:spcAft>
              <a:buChar char="»"/>
              <a:defRPr sz="2000">
                <a:solidFill>
                  <a:schemeClr val="tx1"/>
                </a:solidFill>
                <a:latin typeface="Arial" panose="020B0604020202020204" pitchFamily="34" charset="0"/>
              </a:defRPr>
            </a:lvl7pPr>
            <a:lvl8pPr marL="2976563" defTabSz="814388" fontAlgn="base">
              <a:spcBef>
                <a:spcPct val="20000"/>
              </a:spcBef>
              <a:spcAft>
                <a:spcPct val="0"/>
              </a:spcAft>
              <a:buChar char="»"/>
              <a:defRPr sz="2000">
                <a:solidFill>
                  <a:schemeClr val="tx1"/>
                </a:solidFill>
                <a:latin typeface="Arial" panose="020B0604020202020204" pitchFamily="34" charset="0"/>
              </a:defRPr>
            </a:lvl8pPr>
            <a:lvl9pPr marL="3433763" defTabSz="814388" fontAlgn="base">
              <a:spcBef>
                <a:spcPct val="20000"/>
              </a:spcBef>
              <a:spcAft>
                <a:spcPct val="0"/>
              </a:spcAft>
              <a:buChar char="»"/>
              <a:defRPr sz="2000">
                <a:solidFill>
                  <a:schemeClr val="tx1"/>
                </a:solidFill>
                <a:latin typeface="Arial" panose="020B0604020202020204" pitchFamily="34" charset="0"/>
              </a:defRPr>
            </a:lvl9pPr>
          </a:lstStyle>
          <a:p>
            <a:pPr>
              <a:lnSpc>
                <a:spcPct val="75000"/>
              </a:lnSpc>
              <a:buFont typeface="Wingdings" panose="05000000000000000000" pitchFamily="2" charset="2"/>
              <a:buChar char="§"/>
            </a:pPr>
            <a:r>
              <a:rPr lang="en-US" sz="2400" dirty="0"/>
              <a:t>Source Router</a:t>
            </a:r>
          </a:p>
          <a:p>
            <a:pPr lvl="1">
              <a:lnSpc>
                <a:spcPct val="75000"/>
              </a:lnSpc>
            </a:pPr>
            <a:r>
              <a:rPr lang="en-US" sz="2400" dirty="0"/>
              <a:t> </a:t>
            </a:r>
            <a:r>
              <a:rPr lang="en-US" sz="2000" dirty="0"/>
              <a:t>Configuration for each operation</a:t>
            </a:r>
            <a:endParaRPr lang="en-US" sz="2400" dirty="0"/>
          </a:p>
          <a:p>
            <a:pPr lvl="1">
              <a:lnSpc>
                <a:spcPct val="75000"/>
              </a:lnSpc>
            </a:pPr>
            <a:r>
              <a:rPr lang="en-US" sz="2000" dirty="0"/>
              <a:t>  Cisco IOS router sends test packets for each operation</a:t>
            </a:r>
          </a:p>
          <a:p>
            <a:pPr lvl="1">
              <a:lnSpc>
                <a:spcPct val="75000"/>
              </a:lnSpc>
            </a:pPr>
            <a:r>
              <a:rPr lang="en-US" sz="2000" dirty="0"/>
              <a:t>  Cisco IOS router may or may not be the target</a:t>
            </a:r>
          </a:p>
          <a:p>
            <a:pPr lvl="1">
              <a:lnSpc>
                <a:spcPct val="75000"/>
              </a:lnSpc>
            </a:pPr>
            <a:r>
              <a:rPr lang="en-US" sz="2000" dirty="0"/>
              <a:t>  Some operations require the target to run the IP SLA responder</a:t>
            </a:r>
          </a:p>
          <a:p>
            <a:pPr lvl="1">
              <a:lnSpc>
                <a:spcPct val="75000"/>
              </a:lnSpc>
            </a:pPr>
            <a:r>
              <a:rPr lang="en-US" sz="2000" dirty="0"/>
              <a:t>  Stores results in the RTTMON MIB</a:t>
            </a:r>
          </a:p>
          <a:p>
            <a:pPr lvl="1">
              <a:lnSpc>
                <a:spcPct val="75000"/>
              </a:lnSpc>
              <a:buFontTx/>
              <a:buNone/>
            </a:pPr>
            <a:endParaRPr lang="en-US" sz="2000" dirty="0"/>
          </a:p>
          <a:p>
            <a:pPr>
              <a:lnSpc>
                <a:spcPct val="75000"/>
              </a:lnSpc>
            </a:pPr>
            <a:r>
              <a:rPr lang="en-US" sz="2400" dirty="0"/>
              <a:t>Responder</a:t>
            </a:r>
          </a:p>
          <a:p>
            <a:pPr lvl="1">
              <a:lnSpc>
                <a:spcPct val="75000"/>
              </a:lnSpc>
            </a:pPr>
            <a:r>
              <a:rPr lang="en-US" sz="2000" dirty="0"/>
              <a:t> Responds to IP SLA packets at destination</a:t>
            </a:r>
          </a:p>
          <a:p>
            <a:pPr lvl="1">
              <a:lnSpc>
                <a:spcPct val="75000"/>
              </a:lnSpc>
            </a:pPr>
            <a:r>
              <a:rPr lang="en-US" sz="2000" dirty="0"/>
              <a:t> User defined UDP/TCP ports</a:t>
            </a:r>
          </a:p>
          <a:p>
            <a:pPr lvl="1">
              <a:lnSpc>
                <a:spcPct val="75000"/>
              </a:lnSpc>
            </a:pPr>
            <a:r>
              <a:rPr lang="en-US" sz="2000" dirty="0" smtClean="0"/>
              <a:t> Accurate </a:t>
            </a:r>
            <a:r>
              <a:rPr lang="en-US" sz="2000" dirty="0"/>
              <a:t>measurements</a:t>
            </a:r>
          </a:p>
        </p:txBody>
      </p:sp>
    </p:spTree>
    <p:extLst>
      <p:ext uri="{BB962C8B-B14F-4D97-AF65-F5344CB8AC3E}">
        <p14:creationId xmlns:p14="http://schemas.microsoft.com/office/powerpoint/2010/main" val="39187162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431800" y="0"/>
            <a:ext cx="8229600" cy="1143000"/>
          </a:xfrm>
        </p:spPr>
        <p:txBody>
          <a:bodyPr/>
          <a:lstStyle/>
          <a:p>
            <a:r>
              <a:rPr lang="en-US" sz="3600"/>
              <a:t>UDP Jitter Operation </a:t>
            </a:r>
          </a:p>
        </p:txBody>
      </p:sp>
      <p:sp>
        <p:nvSpPr>
          <p:cNvPr id="799747" name="Rectangle 3"/>
          <p:cNvSpPr>
            <a:spLocks noChangeArrowheads="1"/>
          </p:cNvSpPr>
          <p:nvPr/>
        </p:nvSpPr>
        <p:spPr bwMode="auto">
          <a:xfrm>
            <a:off x="538163" y="1355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99748" name="Rectangle 4"/>
          <p:cNvSpPr>
            <a:spLocks noChangeArrowheads="1"/>
          </p:cNvSpPr>
          <p:nvPr/>
        </p:nvSpPr>
        <p:spPr bwMode="auto">
          <a:xfrm>
            <a:off x="203200" y="1141413"/>
            <a:ext cx="8509000" cy="34559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99749" name="Rectangle 5"/>
          <p:cNvSpPr>
            <a:spLocks noChangeArrowheads="1"/>
          </p:cNvSpPr>
          <p:nvPr/>
        </p:nvSpPr>
        <p:spPr bwMode="auto">
          <a:xfrm>
            <a:off x="304800" y="1295400"/>
            <a:ext cx="845820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a:p>
            <a:pPr>
              <a:buFont typeface="Wingdings" panose="05000000000000000000" pitchFamily="2" charset="2"/>
              <a:buNone/>
            </a:pPr>
            <a:endParaRPr lang="en-US" sz="2400">
              <a:solidFill>
                <a:srgbClr val="000000"/>
              </a:solidFill>
            </a:endParaRPr>
          </a:p>
        </p:txBody>
      </p:sp>
      <p:sp>
        <p:nvSpPr>
          <p:cNvPr id="799750" name="Line 6"/>
          <p:cNvSpPr>
            <a:spLocks noChangeShapeType="1"/>
          </p:cNvSpPr>
          <p:nvPr/>
        </p:nvSpPr>
        <p:spPr bwMode="auto">
          <a:xfrm>
            <a:off x="5029200" y="3149600"/>
            <a:ext cx="2590800" cy="30480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751" name="Line 7"/>
          <p:cNvSpPr>
            <a:spLocks noChangeShapeType="1"/>
          </p:cNvSpPr>
          <p:nvPr/>
        </p:nvSpPr>
        <p:spPr bwMode="auto">
          <a:xfrm flipV="1">
            <a:off x="1524000" y="2921000"/>
            <a:ext cx="2209800" cy="60960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799752" name="Group 8"/>
          <p:cNvGrpSpPr>
            <a:grpSpLocks/>
          </p:cNvGrpSpPr>
          <p:nvPr/>
        </p:nvGrpSpPr>
        <p:grpSpPr bwMode="auto">
          <a:xfrm>
            <a:off x="825500" y="3060700"/>
            <a:ext cx="1155700" cy="1079500"/>
            <a:chOff x="528" y="2016"/>
            <a:chExt cx="728" cy="680"/>
          </a:xfrm>
        </p:grpSpPr>
        <p:pic>
          <p:nvPicPr>
            <p:cNvPr id="799753" name="Picture 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 y="2208"/>
              <a:ext cx="728"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9754" name="Rectangle 10"/>
            <p:cNvSpPr>
              <a:spLocks noChangeArrowheads="1"/>
            </p:cNvSpPr>
            <p:nvPr/>
          </p:nvSpPr>
          <p:spPr bwMode="auto">
            <a:xfrm>
              <a:off x="672" y="2016"/>
              <a:ext cx="580"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p>
              <a:pPr eaLnBrk="0" hangingPunct="0"/>
              <a:r>
                <a:rPr lang="en-US" b="1"/>
                <a:t>Source</a:t>
              </a:r>
            </a:p>
          </p:txBody>
        </p:sp>
      </p:grpSp>
      <p:grpSp>
        <p:nvGrpSpPr>
          <p:cNvPr id="799755" name="Group 11"/>
          <p:cNvGrpSpPr>
            <a:grpSpLocks/>
          </p:cNvGrpSpPr>
          <p:nvPr/>
        </p:nvGrpSpPr>
        <p:grpSpPr bwMode="auto">
          <a:xfrm>
            <a:off x="3124200" y="2006600"/>
            <a:ext cx="2070100" cy="1536700"/>
            <a:chOff x="1968" y="1344"/>
            <a:chExt cx="1304" cy="968"/>
          </a:xfrm>
        </p:grpSpPr>
        <p:pic>
          <p:nvPicPr>
            <p:cNvPr id="799756"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8" y="1344"/>
              <a:ext cx="1304" cy="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9757" name="Rectangle 13"/>
            <p:cNvSpPr>
              <a:spLocks noChangeArrowheads="1"/>
            </p:cNvSpPr>
            <p:nvPr/>
          </p:nvSpPr>
          <p:spPr bwMode="auto">
            <a:xfrm>
              <a:off x="2267" y="1713"/>
              <a:ext cx="798"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3" rIns="73025" bIns="36513">
              <a:spAutoFit/>
            </a:bodyPr>
            <a:lstStyle/>
            <a:p>
              <a:pPr eaLnBrk="0" hangingPunct="0">
                <a:spcBef>
                  <a:spcPct val="50000"/>
                </a:spcBef>
              </a:pPr>
              <a:r>
                <a:rPr lang="en-US" sz="2400" b="1"/>
                <a:t>IP Core</a:t>
              </a:r>
            </a:p>
          </p:txBody>
        </p:sp>
      </p:grpSp>
      <p:grpSp>
        <p:nvGrpSpPr>
          <p:cNvPr id="799758" name="Group 14"/>
          <p:cNvGrpSpPr>
            <a:grpSpLocks/>
          </p:cNvGrpSpPr>
          <p:nvPr/>
        </p:nvGrpSpPr>
        <p:grpSpPr bwMode="auto">
          <a:xfrm>
            <a:off x="6934200" y="2997200"/>
            <a:ext cx="1339850" cy="1079500"/>
            <a:chOff x="4368" y="1968"/>
            <a:chExt cx="844" cy="680"/>
          </a:xfrm>
        </p:grpSpPr>
        <p:pic>
          <p:nvPicPr>
            <p:cNvPr id="79975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4" y="2160"/>
              <a:ext cx="728"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9760" name="Rectangle 16"/>
            <p:cNvSpPr>
              <a:spLocks noChangeArrowheads="1"/>
            </p:cNvSpPr>
            <p:nvPr/>
          </p:nvSpPr>
          <p:spPr bwMode="auto">
            <a:xfrm>
              <a:off x="4368" y="1968"/>
              <a:ext cx="844"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p>
              <a:pPr eaLnBrk="0" hangingPunct="0"/>
              <a:r>
                <a:rPr lang="en-US" b="1"/>
                <a:t>Responder</a:t>
              </a:r>
            </a:p>
          </p:txBody>
        </p:sp>
      </p:grpSp>
      <p:grpSp>
        <p:nvGrpSpPr>
          <p:cNvPr id="799761" name="Group 17"/>
          <p:cNvGrpSpPr>
            <a:grpSpLocks/>
          </p:cNvGrpSpPr>
          <p:nvPr/>
        </p:nvGrpSpPr>
        <p:grpSpPr bwMode="auto">
          <a:xfrm>
            <a:off x="533400" y="1625600"/>
            <a:ext cx="2825750" cy="1333500"/>
            <a:chOff x="336" y="1104"/>
            <a:chExt cx="1780" cy="840"/>
          </a:xfrm>
        </p:grpSpPr>
        <p:sp>
          <p:nvSpPr>
            <p:cNvPr id="799762" name="Rectangle 18"/>
            <p:cNvSpPr>
              <a:spLocks noChangeArrowheads="1"/>
            </p:cNvSpPr>
            <p:nvPr/>
          </p:nvSpPr>
          <p:spPr bwMode="auto">
            <a:xfrm>
              <a:off x="336" y="1104"/>
              <a:ext cx="1780"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p>
              <a:pPr eaLnBrk="0" hangingPunct="0"/>
              <a:r>
                <a:rPr lang="en-US"/>
                <a:t>Send train of packets with </a:t>
              </a:r>
            </a:p>
            <a:p>
              <a:pPr eaLnBrk="0" hangingPunct="0"/>
              <a:r>
                <a:rPr lang="en-US"/>
                <a:t>constant Interval</a:t>
              </a:r>
            </a:p>
          </p:txBody>
        </p:sp>
        <p:grpSp>
          <p:nvGrpSpPr>
            <p:cNvPr id="799763" name="Group 19"/>
            <p:cNvGrpSpPr>
              <a:grpSpLocks/>
            </p:cNvGrpSpPr>
            <p:nvPr/>
          </p:nvGrpSpPr>
          <p:grpSpPr bwMode="auto">
            <a:xfrm>
              <a:off x="480" y="1513"/>
              <a:ext cx="1200" cy="431"/>
              <a:chOff x="480" y="1513"/>
              <a:chExt cx="1200" cy="431"/>
            </a:xfrm>
          </p:grpSpPr>
          <p:grpSp>
            <p:nvGrpSpPr>
              <p:cNvPr id="799764" name="Group 20"/>
              <p:cNvGrpSpPr>
                <a:grpSpLocks/>
              </p:cNvGrpSpPr>
              <p:nvPr/>
            </p:nvGrpSpPr>
            <p:grpSpPr bwMode="auto">
              <a:xfrm>
                <a:off x="480" y="1944"/>
                <a:ext cx="1200" cy="0"/>
                <a:chOff x="480" y="1944"/>
                <a:chExt cx="1200" cy="0"/>
              </a:xfrm>
            </p:grpSpPr>
            <p:sp>
              <p:nvSpPr>
                <p:cNvPr id="799765" name="Line 21"/>
                <p:cNvSpPr>
                  <a:spLocks noChangeShapeType="1"/>
                </p:cNvSpPr>
                <p:nvPr/>
              </p:nvSpPr>
              <p:spPr bwMode="auto">
                <a:xfrm>
                  <a:off x="1488" y="1944"/>
                  <a:ext cx="192"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799766" name="Group 22"/>
                <p:cNvGrpSpPr>
                  <a:grpSpLocks/>
                </p:cNvGrpSpPr>
                <p:nvPr/>
              </p:nvGrpSpPr>
              <p:grpSpPr bwMode="auto">
                <a:xfrm>
                  <a:off x="480" y="1944"/>
                  <a:ext cx="1008" cy="0"/>
                  <a:chOff x="480" y="1944"/>
                  <a:chExt cx="1008" cy="0"/>
                </a:xfrm>
              </p:grpSpPr>
              <p:sp>
                <p:nvSpPr>
                  <p:cNvPr id="799767" name="Line 23"/>
                  <p:cNvSpPr>
                    <a:spLocks noChangeShapeType="1"/>
                  </p:cNvSpPr>
                  <p:nvPr/>
                </p:nvSpPr>
                <p:spPr bwMode="auto">
                  <a:xfrm>
                    <a:off x="480" y="1944"/>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768" name="Line 24"/>
                  <p:cNvSpPr>
                    <a:spLocks noChangeShapeType="1"/>
                  </p:cNvSpPr>
                  <p:nvPr/>
                </p:nvSpPr>
                <p:spPr bwMode="auto">
                  <a:xfrm>
                    <a:off x="768" y="1944"/>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769" name="Line 25"/>
                  <p:cNvSpPr>
                    <a:spLocks noChangeShapeType="1"/>
                  </p:cNvSpPr>
                  <p:nvPr/>
                </p:nvSpPr>
                <p:spPr bwMode="auto">
                  <a:xfrm>
                    <a:off x="1344" y="1944"/>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770" name="Line 26"/>
                  <p:cNvSpPr>
                    <a:spLocks noChangeShapeType="1"/>
                  </p:cNvSpPr>
                  <p:nvPr/>
                </p:nvSpPr>
                <p:spPr bwMode="auto">
                  <a:xfrm>
                    <a:off x="1056" y="1944"/>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grpSp>
            <p:nvGrpSpPr>
              <p:cNvPr id="799771" name="Group 27"/>
              <p:cNvGrpSpPr>
                <a:grpSpLocks/>
              </p:cNvGrpSpPr>
              <p:nvPr/>
            </p:nvGrpSpPr>
            <p:grpSpPr bwMode="auto">
              <a:xfrm>
                <a:off x="481" y="1513"/>
                <a:ext cx="1006" cy="382"/>
                <a:chOff x="481" y="1513"/>
                <a:chExt cx="1006" cy="382"/>
              </a:xfrm>
            </p:grpSpPr>
            <p:sp>
              <p:nvSpPr>
                <p:cNvPr id="799772" name="Rectangle 28"/>
                <p:cNvSpPr>
                  <a:spLocks noChangeArrowheads="1"/>
                </p:cNvSpPr>
                <p:nvPr/>
              </p:nvSpPr>
              <p:spPr bwMode="auto">
                <a:xfrm>
                  <a:off x="481" y="1513"/>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99773" name="Rectangle 29"/>
                <p:cNvSpPr>
                  <a:spLocks noChangeArrowheads="1"/>
                </p:cNvSpPr>
                <p:nvPr/>
              </p:nvSpPr>
              <p:spPr bwMode="auto">
                <a:xfrm>
                  <a:off x="769" y="1513"/>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99774" name="Rectangle 30"/>
                <p:cNvSpPr>
                  <a:spLocks noChangeArrowheads="1"/>
                </p:cNvSpPr>
                <p:nvPr/>
              </p:nvSpPr>
              <p:spPr bwMode="auto">
                <a:xfrm>
                  <a:off x="1057" y="1513"/>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99775" name="Rectangle 31"/>
                <p:cNvSpPr>
                  <a:spLocks noChangeArrowheads="1"/>
                </p:cNvSpPr>
                <p:nvPr/>
              </p:nvSpPr>
              <p:spPr bwMode="auto">
                <a:xfrm>
                  <a:off x="1345" y="1513"/>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grpSp>
        <p:nvGrpSpPr>
          <p:cNvPr id="799776" name="Group 32"/>
          <p:cNvGrpSpPr>
            <a:grpSpLocks/>
          </p:cNvGrpSpPr>
          <p:nvPr/>
        </p:nvGrpSpPr>
        <p:grpSpPr bwMode="auto">
          <a:xfrm>
            <a:off x="5092700" y="1587500"/>
            <a:ext cx="3092450" cy="1333500"/>
            <a:chOff x="3168" y="1104"/>
            <a:chExt cx="1948" cy="840"/>
          </a:xfrm>
        </p:grpSpPr>
        <p:sp>
          <p:nvSpPr>
            <p:cNvPr id="799777" name="Rectangle 33"/>
            <p:cNvSpPr>
              <a:spLocks noChangeArrowheads="1"/>
            </p:cNvSpPr>
            <p:nvPr/>
          </p:nvSpPr>
          <p:spPr bwMode="auto">
            <a:xfrm>
              <a:off x="3168" y="1104"/>
              <a:ext cx="1948"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p>
              <a:pPr eaLnBrk="0" hangingPunct="0"/>
              <a:r>
                <a:rPr lang="en-US"/>
                <a:t>Receive train of packets at</a:t>
              </a:r>
            </a:p>
            <a:p>
              <a:pPr eaLnBrk="0" hangingPunct="0"/>
              <a:r>
                <a:rPr lang="en-US"/>
                <a:t>Interval impacted by Network</a:t>
              </a:r>
            </a:p>
          </p:txBody>
        </p:sp>
        <p:grpSp>
          <p:nvGrpSpPr>
            <p:cNvPr id="799778" name="Group 34"/>
            <p:cNvGrpSpPr>
              <a:grpSpLocks/>
            </p:cNvGrpSpPr>
            <p:nvPr/>
          </p:nvGrpSpPr>
          <p:grpSpPr bwMode="auto">
            <a:xfrm>
              <a:off x="3552" y="1513"/>
              <a:ext cx="1200" cy="431"/>
              <a:chOff x="3552" y="1513"/>
              <a:chExt cx="1200" cy="431"/>
            </a:xfrm>
          </p:grpSpPr>
          <p:grpSp>
            <p:nvGrpSpPr>
              <p:cNvPr id="799779" name="Group 35"/>
              <p:cNvGrpSpPr>
                <a:grpSpLocks/>
              </p:cNvGrpSpPr>
              <p:nvPr/>
            </p:nvGrpSpPr>
            <p:grpSpPr bwMode="auto">
              <a:xfrm>
                <a:off x="3552" y="1944"/>
                <a:ext cx="1200" cy="0"/>
                <a:chOff x="3552" y="1944"/>
                <a:chExt cx="1200" cy="0"/>
              </a:xfrm>
            </p:grpSpPr>
            <p:sp>
              <p:nvSpPr>
                <p:cNvPr id="799780" name="Line 36"/>
                <p:cNvSpPr>
                  <a:spLocks noChangeShapeType="1"/>
                </p:cNvSpPr>
                <p:nvPr/>
              </p:nvSpPr>
              <p:spPr bwMode="auto">
                <a:xfrm>
                  <a:off x="4560" y="1944"/>
                  <a:ext cx="192"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799781" name="Group 37"/>
                <p:cNvGrpSpPr>
                  <a:grpSpLocks/>
                </p:cNvGrpSpPr>
                <p:nvPr/>
              </p:nvGrpSpPr>
              <p:grpSpPr bwMode="auto">
                <a:xfrm>
                  <a:off x="3552" y="1944"/>
                  <a:ext cx="1008" cy="0"/>
                  <a:chOff x="3552" y="1944"/>
                  <a:chExt cx="1008" cy="0"/>
                </a:xfrm>
              </p:grpSpPr>
              <p:sp>
                <p:nvSpPr>
                  <p:cNvPr id="799782" name="Line 38"/>
                  <p:cNvSpPr>
                    <a:spLocks noChangeShapeType="1"/>
                  </p:cNvSpPr>
                  <p:nvPr/>
                </p:nvSpPr>
                <p:spPr bwMode="auto">
                  <a:xfrm>
                    <a:off x="3552" y="1944"/>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783" name="Line 39"/>
                  <p:cNvSpPr>
                    <a:spLocks noChangeShapeType="1"/>
                  </p:cNvSpPr>
                  <p:nvPr/>
                </p:nvSpPr>
                <p:spPr bwMode="auto">
                  <a:xfrm>
                    <a:off x="3840" y="1944"/>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784" name="Line 40"/>
                  <p:cNvSpPr>
                    <a:spLocks noChangeShapeType="1"/>
                  </p:cNvSpPr>
                  <p:nvPr/>
                </p:nvSpPr>
                <p:spPr bwMode="auto">
                  <a:xfrm>
                    <a:off x="4416" y="1944"/>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785" name="Line 41"/>
                  <p:cNvSpPr>
                    <a:spLocks noChangeShapeType="1"/>
                  </p:cNvSpPr>
                  <p:nvPr/>
                </p:nvSpPr>
                <p:spPr bwMode="auto">
                  <a:xfrm>
                    <a:off x="4128" y="1944"/>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sp>
            <p:nvSpPr>
              <p:cNvPr id="799786" name="Rectangle 42"/>
              <p:cNvSpPr>
                <a:spLocks noChangeArrowheads="1"/>
              </p:cNvSpPr>
              <p:nvPr/>
            </p:nvSpPr>
            <p:spPr bwMode="auto">
              <a:xfrm>
                <a:off x="3601" y="1513"/>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99787" name="Rectangle 43"/>
              <p:cNvSpPr>
                <a:spLocks noChangeArrowheads="1"/>
              </p:cNvSpPr>
              <p:nvPr/>
            </p:nvSpPr>
            <p:spPr bwMode="auto">
              <a:xfrm>
                <a:off x="3793" y="1513"/>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99788" name="Rectangle 44"/>
              <p:cNvSpPr>
                <a:spLocks noChangeArrowheads="1"/>
              </p:cNvSpPr>
              <p:nvPr/>
            </p:nvSpPr>
            <p:spPr bwMode="auto">
              <a:xfrm>
                <a:off x="4081" y="1513"/>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99789" name="Rectangle 45"/>
              <p:cNvSpPr>
                <a:spLocks noChangeArrowheads="1"/>
              </p:cNvSpPr>
              <p:nvPr/>
            </p:nvSpPr>
            <p:spPr bwMode="auto">
              <a:xfrm>
                <a:off x="4465" y="1513"/>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799790" name="Group 46"/>
          <p:cNvGrpSpPr>
            <a:grpSpLocks/>
          </p:cNvGrpSpPr>
          <p:nvPr/>
        </p:nvGrpSpPr>
        <p:grpSpPr bwMode="auto">
          <a:xfrm>
            <a:off x="5867400" y="2463800"/>
            <a:ext cx="1295400" cy="0"/>
            <a:chOff x="3696" y="1632"/>
            <a:chExt cx="816" cy="0"/>
          </a:xfrm>
        </p:grpSpPr>
        <p:sp>
          <p:nvSpPr>
            <p:cNvPr id="799791" name="Line 47"/>
            <p:cNvSpPr>
              <a:spLocks noChangeShapeType="1"/>
            </p:cNvSpPr>
            <p:nvPr/>
          </p:nvSpPr>
          <p:spPr bwMode="auto">
            <a:xfrm>
              <a:off x="3696" y="1632"/>
              <a:ext cx="144" cy="0"/>
            </a:xfrm>
            <a:prstGeom prst="line">
              <a:avLst/>
            </a:prstGeom>
            <a:noFill/>
            <a:ln w="254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792" name="Line 48"/>
            <p:cNvSpPr>
              <a:spLocks noChangeShapeType="1"/>
            </p:cNvSpPr>
            <p:nvPr/>
          </p:nvSpPr>
          <p:spPr bwMode="auto">
            <a:xfrm>
              <a:off x="4176" y="1632"/>
              <a:ext cx="336" cy="0"/>
            </a:xfrm>
            <a:prstGeom prst="line">
              <a:avLst/>
            </a:prstGeom>
            <a:noFill/>
            <a:ln w="254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799793" name="Group 49"/>
          <p:cNvGrpSpPr>
            <a:grpSpLocks/>
          </p:cNvGrpSpPr>
          <p:nvPr/>
        </p:nvGrpSpPr>
        <p:grpSpPr bwMode="auto">
          <a:xfrm>
            <a:off x="5638800" y="4141788"/>
            <a:ext cx="3048000" cy="1657350"/>
            <a:chOff x="3552" y="2689"/>
            <a:chExt cx="1920" cy="1044"/>
          </a:xfrm>
        </p:grpSpPr>
        <p:sp>
          <p:nvSpPr>
            <p:cNvPr id="799794" name="Rectangle 50"/>
            <p:cNvSpPr>
              <a:spLocks noChangeArrowheads="1"/>
            </p:cNvSpPr>
            <p:nvPr/>
          </p:nvSpPr>
          <p:spPr bwMode="auto">
            <a:xfrm>
              <a:off x="3552" y="3168"/>
              <a:ext cx="1920" cy="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3" rIns="73025" bIns="36513">
              <a:spAutoFit/>
            </a:bodyPr>
            <a:lstStyle/>
            <a:p>
              <a:pPr eaLnBrk="0" hangingPunct="0"/>
              <a:r>
                <a:rPr lang="en-US"/>
                <a:t>Add a receive time stamp, and calculate </a:t>
              </a:r>
              <a:r>
                <a:rPr lang="en-US" i="1"/>
                <a:t>delta</a:t>
              </a:r>
              <a:r>
                <a:rPr lang="en-US"/>
                <a:t>, the processing time. </a:t>
              </a:r>
              <a:endParaRPr lang="en-US">
                <a:solidFill>
                  <a:schemeClr val="accent2"/>
                </a:solidFill>
              </a:endParaRPr>
            </a:p>
          </p:txBody>
        </p:sp>
        <p:grpSp>
          <p:nvGrpSpPr>
            <p:cNvPr id="799795" name="Group 51"/>
            <p:cNvGrpSpPr>
              <a:grpSpLocks/>
            </p:cNvGrpSpPr>
            <p:nvPr/>
          </p:nvGrpSpPr>
          <p:grpSpPr bwMode="auto">
            <a:xfrm>
              <a:off x="3792" y="2689"/>
              <a:ext cx="1200" cy="431"/>
              <a:chOff x="3792" y="2689"/>
              <a:chExt cx="1200" cy="431"/>
            </a:xfrm>
          </p:grpSpPr>
          <p:grpSp>
            <p:nvGrpSpPr>
              <p:cNvPr id="799796" name="Group 52"/>
              <p:cNvGrpSpPr>
                <a:grpSpLocks/>
              </p:cNvGrpSpPr>
              <p:nvPr/>
            </p:nvGrpSpPr>
            <p:grpSpPr bwMode="auto">
              <a:xfrm>
                <a:off x="3792" y="3120"/>
                <a:ext cx="1200" cy="0"/>
                <a:chOff x="3792" y="3120"/>
                <a:chExt cx="1200" cy="0"/>
              </a:xfrm>
            </p:grpSpPr>
            <p:sp>
              <p:nvSpPr>
                <p:cNvPr id="799797" name="Line 53"/>
                <p:cNvSpPr>
                  <a:spLocks noChangeShapeType="1"/>
                </p:cNvSpPr>
                <p:nvPr/>
              </p:nvSpPr>
              <p:spPr bwMode="auto">
                <a:xfrm flipH="1">
                  <a:off x="3792" y="3120"/>
                  <a:ext cx="192"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799798" name="Group 54"/>
                <p:cNvGrpSpPr>
                  <a:grpSpLocks/>
                </p:cNvGrpSpPr>
                <p:nvPr/>
              </p:nvGrpSpPr>
              <p:grpSpPr bwMode="auto">
                <a:xfrm>
                  <a:off x="3984" y="3120"/>
                  <a:ext cx="1008" cy="0"/>
                  <a:chOff x="3984" y="3120"/>
                  <a:chExt cx="1008" cy="0"/>
                </a:xfrm>
              </p:grpSpPr>
              <p:sp>
                <p:nvSpPr>
                  <p:cNvPr id="799799" name="Line 55"/>
                  <p:cNvSpPr>
                    <a:spLocks noChangeShapeType="1"/>
                  </p:cNvSpPr>
                  <p:nvPr/>
                </p:nvSpPr>
                <p:spPr bwMode="auto">
                  <a:xfrm flipH="1">
                    <a:off x="4848" y="3120"/>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800" name="Line 56"/>
                  <p:cNvSpPr>
                    <a:spLocks noChangeShapeType="1"/>
                  </p:cNvSpPr>
                  <p:nvPr/>
                </p:nvSpPr>
                <p:spPr bwMode="auto">
                  <a:xfrm flipH="1">
                    <a:off x="4560" y="3120"/>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801" name="Line 57"/>
                  <p:cNvSpPr>
                    <a:spLocks noChangeShapeType="1"/>
                  </p:cNvSpPr>
                  <p:nvPr/>
                </p:nvSpPr>
                <p:spPr bwMode="auto">
                  <a:xfrm flipH="1">
                    <a:off x="3984" y="3120"/>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802" name="Line 58"/>
                  <p:cNvSpPr>
                    <a:spLocks noChangeShapeType="1"/>
                  </p:cNvSpPr>
                  <p:nvPr/>
                </p:nvSpPr>
                <p:spPr bwMode="auto">
                  <a:xfrm flipH="1">
                    <a:off x="4272" y="3120"/>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sp>
            <p:nvSpPr>
              <p:cNvPr id="799803" name="Rectangle 59"/>
              <p:cNvSpPr>
                <a:spLocks noChangeArrowheads="1"/>
              </p:cNvSpPr>
              <p:nvPr/>
            </p:nvSpPr>
            <p:spPr bwMode="auto">
              <a:xfrm>
                <a:off x="4801" y="2689"/>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99804" name="Rectangle 60"/>
              <p:cNvSpPr>
                <a:spLocks noChangeArrowheads="1"/>
              </p:cNvSpPr>
              <p:nvPr/>
            </p:nvSpPr>
            <p:spPr bwMode="auto">
              <a:xfrm>
                <a:off x="4609" y="2689"/>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99805" name="Rectangle 61"/>
              <p:cNvSpPr>
                <a:spLocks noChangeArrowheads="1"/>
              </p:cNvSpPr>
              <p:nvPr/>
            </p:nvSpPr>
            <p:spPr bwMode="auto">
              <a:xfrm>
                <a:off x="4321" y="2689"/>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99806" name="Rectangle 62"/>
              <p:cNvSpPr>
                <a:spLocks noChangeArrowheads="1"/>
              </p:cNvSpPr>
              <p:nvPr/>
            </p:nvSpPr>
            <p:spPr bwMode="auto">
              <a:xfrm>
                <a:off x="3937" y="2689"/>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grpSp>
        <p:nvGrpSpPr>
          <p:cNvPr id="799807" name="Group 63"/>
          <p:cNvGrpSpPr>
            <a:grpSpLocks/>
          </p:cNvGrpSpPr>
          <p:nvPr/>
        </p:nvGrpSpPr>
        <p:grpSpPr bwMode="auto">
          <a:xfrm>
            <a:off x="2057400" y="3684588"/>
            <a:ext cx="1905000" cy="684212"/>
            <a:chOff x="1296" y="2401"/>
            <a:chExt cx="1200" cy="431"/>
          </a:xfrm>
        </p:grpSpPr>
        <p:grpSp>
          <p:nvGrpSpPr>
            <p:cNvPr id="799808" name="Group 64"/>
            <p:cNvGrpSpPr>
              <a:grpSpLocks/>
            </p:cNvGrpSpPr>
            <p:nvPr/>
          </p:nvGrpSpPr>
          <p:grpSpPr bwMode="auto">
            <a:xfrm>
              <a:off x="1296" y="2832"/>
              <a:ext cx="1200" cy="0"/>
              <a:chOff x="1296" y="2832"/>
              <a:chExt cx="1200" cy="0"/>
            </a:xfrm>
          </p:grpSpPr>
          <p:sp>
            <p:nvSpPr>
              <p:cNvPr id="799809" name="Line 65"/>
              <p:cNvSpPr>
                <a:spLocks noChangeShapeType="1"/>
              </p:cNvSpPr>
              <p:nvPr/>
            </p:nvSpPr>
            <p:spPr bwMode="auto">
              <a:xfrm flipH="1">
                <a:off x="1296" y="2832"/>
                <a:ext cx="192"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nvGrpSpPr>
              <p:cNvPr id="799810" name="Group 66"/>
              <p:cNvGrpSpPr>
                <a:grpSpLocks/>
              </p:cNvGrpSpPr>
              <p:nvPr/>
            </p:nvGrpSpPr>
            <p:grpSpPr bwMode="auto">
              <a:xfrm>
                <a:off x="1488" y="2832"/>
                <a:ext cx="1008" cy="0"/>
                <a:chOff x="1488" y="2832"/>
                <a:chExt cx="1008" cy="0"/>
              </a:xfrm>
            </p:grpSpPr>
            <p:sp>
              <p:nvSpPr>
                <p:cNvPr id="799811" name="Line 67"/>
                <p:cNvSpPr>
                  <a:spLocks noChangeShapeType="1"/>
                </p:cNvSpPr>
                <p:nvPr/>
              </p:nvSpPr>
              <p:spPr bwMode="auto">
                <a:xfrm flipH="1">
                  <a:off x="2352" y="2832"/>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812" name="Line 68"/>
                <p:cNvSpPr>
                  <a:spLocks noChangeShapeType="1"/>
                </p:cNvSpPr>
                <p:nvPr/>
              </p:nvSpPr>
              <p:spPr bwMode="auto">
                <a:xfrm flipH="1">
                  <a:off x="2064" y="2832"/>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813" name="Line 69"/>
                <p:cNvSpPr>
                  <a:spLocks noChangeShapeType="1"/>
                </p:cNvSpPr>
                <p:nvPr/>
              </p:nvSpPr>
              <p:spPr bwMode="auto">
                <a:xfrm flipH="1">
                  <a:off x="1488" y="2832"/>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814" name="Line 70"/>
                <p:cNvSpPr>
                  <a:spLocks noChangeShapeType="1"/>
                </p:cNvSpPr>
                <p:nvPr/>
              </p:nvSpPr>
              <p:spPr bwMode="auto">
                <a:xfrm flipH="1">
                  <a:off x="1776" y="2832"/>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sp>
          <p:nvSpPr>
            <p:cNvPr id="799815" name="Rectangle 71"/>
            <p:cNvSpPr>
              <a:spLocks noChangeArrowheads="1"/>
            </p:cNvSpPr>
            <p:nvPr/>
          </p:nvSpPr>
          <p:spPr bwMode="auto">
            <a:xfrm>
              <a:off x="2305" y="2401"/>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99816" name="Rectangle 72"/>
            <p:cNvSpPr>
              <a:spLocks noChangeArrowheads="1"/>
            </p:cNvSpPr>
            <p:nvPr/>
          </p:nvSpPr>
          <p:spPr bwMode="auto">
            <a:xfrm>
              <a:off x="2113" y="2401"/>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99817" name="Rectangle 73"/>
            <p:cNvSpPr>
              <a:spLocks noChangeArrowheads="1"/>
            </p:cNvSpPr>
            <p:nvPr/>
          </p:nvSpPr>
          <p:spPr bwMode="auto">
            <a:xfrm>
              <a:off x="1873" y="2401"/>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99818" name="Rectangle 74"/>
            <p:cNvSpPr>
              <a:spLocks noChangeArrowheads="1"/>
            </p:cNvSpPr>
            <p:nvPr/>
          </p:nvSpPr>
          <p:spPr bwMode="auto">
            <a:xfrm>
              <a:off x="1393" y="2401"/>
              <a:ext cx="142" cy="38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799819" name="Group 75"/>
          <p:cNvGrpSpPr>
            <a:grpSpLocks/>
          </p:cNvGrpSpPr>
          <p:nvPr/>
        </p:nvGrpSpPr>
        <p:grpSpPr bwMode="auto">
          <a:xfrm>
            <a:off x="2362200" y="3911600"/>
            <a:ext cx="1371600" cy="228600"/>
            <a:chOff x="1488" y="2544"/>
            <a:chExt cx="864" cy="144"/>
          </a:xfrm>
        </p:grpSpPr>
        <p:sp>
          <p:nvSpPr>
            <p:cNvPr id="799820" name="Line 76"/>
            <p:cNvSpPr>
              <a:spLocks noChangeShapeType="1"/>
            </p:cNvSpPr>
            <p:nvPr/>
          </p:nvSpPr>
          <p:spPr bwMode="auto">
            <a:xfrm>
              <a:off x="1488" y="2592"/>
              <a:ext cx="432" cy="0"/>
            </a:xfrm>
            <a:prstGeom prst="line">
              <a:avLst/>
            </a:prstGeom>
            <a:noFill/>
            <a:ln w="254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821" name="Line 77"/>
            <p:cNvSpPr>
              <a:spLocks noChangeShapeType="1"/>
            </p:cNvSpPr>
            <p:nvPr/>
          </p:nvSpPr>
          <p:spPr bwMode="auto">
            <a:xfrm>
              <a:off x="2016" y="2544"/>
              <a:ext cx="144" cy="0"/>
            </a:xfrm>
            <a:prstGeom prst="line">
              <a:avLst/>
            </a:prstGeom>
            <a:noFill/>
            <a:ln w="254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99822" name="Line 78"/>
            <p:cNvSpPr>
              <a:spLocks noChangeShapeType="1"/>
            </p:cNvSpPr>
            <p:nvPr/>
          </p:nvSpPr>
          <p:spPr bwMode="auto">
            <a:xfrm>
              <a:off x="2208" y="2688"/>
              <a:ext cx="144" cy="0"/>
            </a:xfrm>
            <a:prstGeom prst="line">
              <a:avLst/>
            </a:prstGeom>
            <a:noFill/>
            <a:ln w="254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799823" name="Rectangle 79"/>
          <p:cNvSpPr>
            <a:spLocks noChangeArrowheads="1"/>
          </p:cNvSpPr>
          <p:nvPr/>
        </p:nvSpPr>
        <p:spPr bwMode="auto">
          <a:xfrm>
            <a:off x="534988" y="5284788"/>
            <a:ext cx="4797425" cy="347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3" rIns="73025" bIns="36513">
            <a:spAutoFit/>
          </a:bodyPr>
          <a:lstStyle/>
          <a:p>
            <a:pPr eaLnBrk="0" hangingPunct="0">
              <a:buFont typeface="Wingdings" panose="05000000000000000000" pitchFamily="2" charset="2"/>
              <a:buChar char="Ø"/>
            </a:pPr>
            <a:r>
              <a:rPr lang="en-US"/>
              <a:t> Per-direction inter-packet delay (Jitter)</a:t>
            </a:r>
          </a:p>
        </p:txBody>
      </p:sp>
      <p:sp>
        <p:nvSpPr>
          <p:cNvPr id="799824" name="Rectangle 80"/>
          <p:cNvSpPr>
            <a:spLocks noChangeArrowheads="1"/>
          </p:cNvSpPr>
          <p:nvPr/>
        </p:nvSpPr>
        <p:spPr bwMode="auto">
          <a:xfrm>
            <a:off x="534988" y="5665788"/>
            <a:ext cx="2892425" cy="347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p>
            <a:pPr eaLnBrk="0" hangingPunct="0">
              <a:buFont typeface="Wingdings" panose="05000000000000000000" pitchFamily="2" charset="2"/>
              <a:buChar char="Ø"/>
            </a:pPr>
            <a:r>
              <a:rPr lang="en-US"/>
              <a:t> Per-direction packet loss</a:t>
            </a:r>
          </a:p>
        </p:txBody>
      </p:sp>
      <p:sp>
        <p:nvSpPr>
          <p:cNvPr id="799825" name="Rectangle 81"/>
          <p:cNvSpPr>
            <a:spLocks noChangeArrowheads="1"/>
          </p:cNvSpPr>
          <p:nvPr/>
        </p:nvSpPr>
        <p:spPr bwMode="auto">
          <a:xfrm>
            <a:off x="534988" y="6046788"/>
            <a:ext cx="3082925" cy="347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p>
            <a:pPr eaLnBrk="0" hangingPunct="0">
              <a:buFont typeface="Wingdings" panose="05000000000000000000" pitchFamily="2" charset="2"/>
              <a:buChar char="Ø"/>
            </a:pPr>
            <a:r>
              <a:rPr lang="en-US"/>
              <a:t> Average Round Trip Delay</a:t>
            </a:r>
          </a:p>
        </p:txBody>
      </p:sp>
    </p:spTree>
    <p:extLst>
      <p:ext uri="{BB962C8B-B14F-4D97-AF65-F5344CB8AC3E}">
        <p14:creationId xmlns:p14="http://schemas.microsoft.com/office/powerpoint/2010/main" val="16809853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xfrm>
            <a:off x="431800" y="0"/>
            <a:ext cx="8229600" cy="1143000"/>
          </a:xfrm>
        </p:spPr>
        <p:txBody>
          <a:bodyPr/>
          <a:lstStyle/>
          <a:p>
            <a:r>
              <a:rPr lang="en-US" sz="3600"/>
              <a:t>Polling the RTTMON MIB</a:t>
            </a:r>
          </a:p>
        </p:txBody>
      </p:sp>
      <p:sp>
        <p:nvSpPr>
          <p:cNvPr id="807939"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807940" name="Rectangle 4"/>
          <p:cNvSpPr>
            <a:spLocks noChangeArrowheads="1"/>
          </p:cNvSpPr>
          <p:nvPr/>
        </p:nvSpPr>
        <p:spPr bwMode="auto">
          <a:xfrm>
            <a:off x="203200" y="1509713"/>
            <a:ext cx="8509000" cy="34559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807941" name="Rectangle 5"/>
          <p:cNvSpPr>
            <a:spLocks noChangeArrowheads="1"/>
          </p:cNvSpPr>
          <p:nvPr/>
        </p:nvSpPr>
        <p:spPr bwMode="auto">
          <a:xfrm>
            <a:off x="304800" y="1422400"/>
            <a:ext cx="845820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2400">
                <a:solidFill>
                  <a:srgbClr val="000000"/>
                </a:solidFill>
              </a:rPr>
              <a:t>The delay and jitter probes begin data collection and place data in RTTMON SNMP MIB tables.</a:t>
            </a:r>
          </a:p>
          <a:p>
            <a:pPr>
              <a:buFont typeface="Wingdings" panose="05000000000000000000" pitchFamily="2" charset="2"/>
              <a:buChar char="§"/>
            </a:pPr>
            <a:r>
              <a:rPr lang="en-US" sz="2000">
                <a:solidFill>
                  <a:srgbClr val="000000"/>
                </a:solidFill>
              </a:rPr>
              <a:t>rttMonStatsTable</a:t>
            </a:r>
          </a:p>
          <a:p>
            <a:pPr lvl="1"/>
            <a:r>
              <a:rPr lang="en-US" sz="2000">
                <a:solidFill>
                  <a:srgbClr val="000000"/>
                </a:solidFill>
              </a:rPr>
              <a:t>provides average of all the jitter operations for the last hour.</a:t>
            </a:r>
          </a:p>
          <a:p>
            <a:pPr>
              <a:buFont typeface="Wingdings" panose="05000000000000000000" pitchFamily="2" charset="2"/>
              <a:buChar char="§"/>
            </a:pPr>
            <a:r>
              <a:rPr lang="en-US" sz="2000">
                <a:solidFill>
                  <a:srgbClr val="000000"/>
                </a:solidFill>
              </a:rPr>
              <a:t>rttMonLatestJitterOper</a:t>
            </a:r>
          </a:p>
          <a:p>
            <a:pPr lvl="1"/>
            <a:r>
              <a:rPr lang="en-US" sz="2000"/>
              <a:t>provides the values of the last operation completed.</a:t>
            </a:r>
          </a:p>
          <a:p>
            <a:pPr>
              <a:buFont typeface="Wingdings" panose="05000000000000000000" pitchFamily="2" charset="2"/>
              <a:buChar char="§"/>
            </a:pPr>
            <a:r>
              <a:rPr lang="en-US" sz="2400"/>
              <a:t>‘show rtr collection−stats’</a:t>
            </a:r>
          </a:p>
          <a:p>
            <a:pPr>
              <a:buFont typeface="Wingdings" panose="05000000000000000000" pitchFamily="2" charset="2"/>
              <a:buChar char="§"/>
            </a:pPr>
            <a:endParaRPr lang="en-US" sz="2400"/>
          </a:p>
          <a:p>
            <a:pPr>
              <a:buFont typeface="Wingdings" panose="05000000000000000000" pitchFamily="2" charset="2"/>
              <a:buChar char="§"/>
            </a:pPr>
            <a:endParaRPr lang="en-US" sz="2400">
              <a:solidFill>
                <a:srgbClr val="000000"/>
              </a:solidFill>
            </a:endParaRPr>
          </a:p>
          <a:p>
            <a:pPr>
              <a:buFont typeface="Wingdings" panose="05000000000000000000" pitchFamily="2" charset="2"/>
              <a:buChar char="§"/>
            </a:pPr>
            <a:endParaRPr lang="en-US" sz="2000">
              <a:solidFill>
                <a:srgbClr val="000000"/>
              </a:solidFill>
            </a:endParaRPr>
          </a:p>
          <a:p>
            <a:pPr>
              <a:buFont typeface="Wingdings" panose="05000000000000000000" pitchFamily="2" charset="2"/>
              <a:buNone/>
            </a:pPr>
            <a:endParaRPr lang="en-US" sz="2400">
              <a:solidFill>
                <a:srgbClr val="000000"/>
              </a:solidFill>
            </a:endParaRPr>
          </a:p>
        </p:txBody>
      </p:sp>
    </p:spTree>
    <p:extLst>
      <p:ext uri="{BB962C8B-B14F-4D97-AF65-F5344CB8AC3E}">
        <p14:creationId xmlns:p14="http://schemas.microsoft.com/office/powerpoint/2010/main" val="10291217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533400" y="2578100"/>
            <a:ext cx="8229600" cy="1143000"/>
          </a:xfrm>
        </p:spPr>
        <p:txBody>
          <a:bodyPr/>
          <a:lstStyle/>
          <a:p>
            <a:r>
              <a:rPr lang="en-US" sz="3600" dirty="0"/>
              <a:t>Section 4</a:t>
            </a:r>
            <a:r>
              <a:rPr lang="en-US" sz="3600" dirty="0" smtClean="0"/>
              <a:t/>
            </a:r>
            <a:br>
              <a:rPr lang="en-US" sz="3600" dirty="0" smtClean="0"/>
            </a:br>
            <a:r>
              <a:rPr lang="en-US" sz="3600" dirty="0" smtClean="0"/>
              <a:t>NNM Scalability </a:t>
            </a:r>
            <a:r>
              <a:rPr lang="en-US" sz="3600" dirty="0"/>
              <a:t>and Distribution</a:t>
            </a:r>
          </a:p>
        </p:txBody>
      </p:sp>
      <p:sp>
        <p:nvSpPr>
          <p:cNvPr id="486403"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Tree>
    <p:extLst>
      <p:ext uri="{BB962C8B-B14F-4D97-AF65-F5344CB8AC3E}">
        <p14:creationId xmlns:p14="http://schemas.microsoft.com/office/powerpoint/2010/main" val="30575775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457200" y="152400"/>
            <a:ext cx="8229600" cy="1143000"/>
          </a:xfrm>
        </p:spPr>
        <p:txBody>
          <a:bodyPr/>
          <a:lstStyle/>
          <a:p>
            <a:r>
              <a:rPr lang="en-US" sz="3600"/>
              <a:t>NNM Scalability and Distribution</a:t>
            </a:r>
          </a:p>
        </p:txBody>
      </p:sp>
      <p:sp>
        <p:nvSpPr>
          <p:cNvPr id="585731" name="Rectangle 3"/>
          <p:cNvSpPr>
            <a:spLocks noGrp="1" noChangeArrowheads="1"/>
          </p:cNvSpPr>
          <p:nvPr>
            <p:ph type="body" idx="1"/>
          </p:nvPr>
        </p:nvSpPr>
        <p:spPr>
          <a:xfrm>
            <a:off x="432440" y="1421809"/>
            <a:ext cx="8229600" cy="4525962"/>
          </a:xfrm>
        </p:spPr>
        <p:txBody>
          <a:bodyPr/>
          <a:lstStyle/>
          <a:p>
            <a:pPr>
              <a:buFont typeface="Wingdings" panose="05000000000000000000" pitchFamily="2" charset="2"/>
              <a:buChar char="§"/>
            </a:pPr>
            <a:r>
              <a:rPr lang="en-US" sz="2400" dirty="0"/>
              <a:t>Distribution of NNM is</a:t>
            </a:r>
            <a:r>
              <a:rPr lang="en-US" sz="2800" dirty="0"/>
              <a:t> </a:t>
            </a:r>
          </a:p>
          <a:p>
            <a:pPr lvl="1"/>
            <a:r>
              <a:rPr lang="en-US" sz="2000" dirty="0"/>
              <a:t>an approach is to distribute the network management workload to multiple, usually remote, systems</a:t>
            </a:r>
            <a:r>
              <a:rPr lang="en-US" sz="2000" dirty="0" smtClean="0"/>
              <a:t>.</a:t>
            </a:r>
            <a:endParaRPr lang="en-US" sz="2400" dirty="0" smtClean="0"/>
          </a:p>
          <a:p>
            <a:pPr>
              <a:buFont typeface="Wingdings" panose="05000000000000000000" pitchFamily="2" charset="2"/>
              <a:buChar char="§"/>
            </a:pPr>
            <a:r>
              <a:rPr lang="en-US" sz="2400" dirty="0" smtClean="0"/>
              <a:t>Scalability </a:t>
            </a:r>
            <a:r>
              <a:rPr lang="en-US" sz="2400" dirty="0"/>
              <a:t>is referred to</a:t>
            </a:r>
            <a:r>
              <a:rPr lang="en-US" sz="2800" dirty="0"/>
              <a:t> </a:t>
            </a:r>
          </a:p>
          <a:p>
            <a:pPr lvl="1"/>
            <a:r>
              <a:rPr lang="en-US" sz="2000" dirty="0"/>
              <a:t>the configuration of NNM to perform well for a wide range of network sizes and degrees of complexity.</a:t>
            </a:r>
          </a:p>
          <a:p>
            <a:pPr>
              <a:buFont typeface="Wingdings" panose="05000000000000000000" pitchFamily="2" charset="2"/>
              <a:buChar char="§"/>
            </a:pPr>
            <a:r>
              <a:rPr lang="en-US" sz="2400" dirty="0"/>
              <a:t>O</a:t>
            </a:r>
            <a:r>
              <a:rPr lang="en-US" sz="2400" dirty="0" smtClean="0"/>
              <a:t>ptimizes </a:t>
            </a:r>
            <a:r>
              <a:rPr lang="en-US" sz="2400" dirty="0"/>
              <a:t>the use of two key resources:</a:t>
            </a:r>
          </a:p>
          <a:p>
            <a:pPr lvl="1"/>
            <a:r>
              <a:rPr lang="en-US" sz="2000" b="1" dirty="0" smtClean="0"/>
              <a:t>S</a:t>
            </a:r>
            <a:r>
              <a:rPr lang="en-US" sz="2000" b="1" i="1" dirty="0" smtClean="0"/>
              <a:t>ystem </a:t>
            </a:r>
            <a:r>
              <a:rPr lang="en-US" sz="2000" b="1" i="1" dirty="0"/>
              <a:t>resources</a:t>
            </a:r>
            <a:r>
              <a:rPr lang="en-US" sz="2000" i="1" dirty="0"/>
              <a:t> </a:t>
            </a:r>
            <a:r>
              <a:rPr lang="en-US" sz="2000" dirty="0"/>
              <a:t>at the management </a:t>
            </a:r>
            <a:r>
              <a:rPr lang="en-US" sz="2000" dirty="0" smtClean="0"/>
              <a:t>station.</a:t>
            </a:r>
            <a:endParaRPr lang="en-US" sz="2000" dirty="0"/>
          </a:p>
          <a:p>
            <a:pPr lvl="1"/>
            <a:r>
              <a:rPr lang="en-US" sz="2000" dirty="0"/>
              <a:t>R</a:t>
            </a:r>
            <a:r>
              <a:rPr lang="en-US" sz="2000" dirty="0" smtClean="0"/>
              <a:t>educe </a:t>
            </a:r>
            <a:r>
              <a:rPr lang="en-US" sz="2000" dirty="0"/>
              <a:t>the amount of management traffic over the </a:t>
            </a:r>
            <a:r>
              <a:rPr lang="en-US" sz="2000" b="1" i="1" dirty="0" smtClean="0"/>
              <a:t>network</a:t>
            </a:r>
            <a:r>
              <a:rPr lang="en-US" sz="2000" dirty="0"/>
              <a:t>.</a:t>
            </a:r>
          </a:p>
          <a:p>
            <a:pPr>
              <a:buFont typeface="Wingdings" panose="05000000000000000000" pitchFamily="2" charset="2"/>
              <a:buChar char="§"/>
            </a:pPr>
            <a:endParaRPr lang="en-US" sz="2800" dirty="0"/>
          </a:p>
        </p:txBody>
      </p:sp>
    </p:spTree>
    <p:extLst>
      <p:ext uri="{BB962C8B-B14F-4D97-AF65-F5344CB8AC3E}">
        <p14:creationId xmlns:p14="http://schemas.microsoft.com/office/powerpoint/2010/main" val="39891005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457200" y="109183"/>
            <a:ext cx="8229600" cy="1143000"/>
          </a:xfrm>
        </p:spPr>
        <p:txBody>
          <a:bodyPr/>
          <a:lstStyle/>
          <a:p>
            <a:r>
              <a:rPr lang="en-US" sz="3600" dirty="0"/>
              <a:t>NNM </a:t>
            </a:r>
            <a:r>
              <a:rPr lang="en-US" sz="3600" dirty="0" smtClean="0"/>
              <a:t>Scalability &amp; Distribution </a:t>
            </a:r>
            <a:r>
              <a:rPr lang="en-US" sz="3600" dirty="0"/>
              <a:t>Features</a:t>
            </a:r>
          </a:p>
        </p:txBody>
      </p:sp>
      <p:sp>
        <p:nvSpPr>
          <p:cNvPr id="638979" name="Rectangle 3"/>
          <p:cNvSpPr>
            <a:spLocks noGrp="1" noChangeArrowheads="1"/>
          </p:cNvSpPr>
          <p:nvPr>
            <p:ph type="body" idx="1"/>
          </p:nvPr>
        </p:nvSpPr>
        <p:spPr>
          <a:xfrm>
            <a:off x="459736" y="1441142"/>
            <a:ext cx="8229600" cy="4525962"/>
          </a:xfrm>
        </p:spPr>
        <p:txBody>
          <a:bodyPr/>
          <a:lstStyle/>
          <a:p>
            <a:pPr>
              <a:buFont typeface="Wingdings" panose="05000000000000000000" pitchFamily="2" charset="2"/>
              <a:buChar char="§"/>
            </a:pPr>
            <a:r>
              <a:rPr lang="en-US" sz="2400" dirty="0"/>
              <a:t>Distributed Discovery and Monitoring</a:t>
            </a:r>
          </a:p>
          <a:p>
            <a:pPr>
              <a:buFont typeface="Wingdings" panose="05000000000000000000" pitchFamily="2" charset="2"/>
              <a:buChar char="§"/>
            </a:pPr>
            <a:r>
              <a:rPr lang="en-US" sz="2400" dirty="0"/>
              <a:t>Management Consoles</a:t>
            </a:r>
          </a:p>
          <a:p>
            <a:pPr>
              <a:buFont typeface="Wingdings" panose="05000000000000000000" pitchFamily="2" charset="2"/>
              <a:buChar char="§"/>
            </a:pPr>
            <a:r>
              <a:rPr lang="en-US" sz="2400" dirty="0" smtClean="0"/>
              <a:t>On-demand </a:t>
            </a:r>
            <a:r>
              <a:rPr lang="en-US" sz="2400" dirty="0"/>
              <a:t>Sub-maps</a:t>
            </a:r>
          </a:p>
          <a:p>
            <a:pPr>
              <a:buFont typeface="Wingdings" panose="05000000000000000000" pitchFamily="2" charset="2"/>
              <a:buChar char="§"/>
            </a:pPr>
            <a:r>
              <a:rPr lang="en-US" sz="2400" dirty="0"/>
              <a:t>Object Filtering </a:t>
            </a:r>
          </a:p>
          <a:p>
            <a:pPr>
              <a:buFont typeface="Wingdings" panose="05000000000000000000" pitchFamily="2" charset="2"/>
              <a:buChar char="§"/>
            </a:pPr>
            <a:r>
              <a:rPr lang="en-US" sz="2400" dirty="0"/>
              <a:t>Event Forwarding</a:t>
            </a:r>
          </a:p>
          <a:p>
            <a:pPr>
              <a:buFont typeface="Wingdings" panose="05000000000000000000" pitchFamily="2" charset="2"/>
              <a:buChar char="§"/>
            </a:pPr>
            <a:r>
              <a:rPr lang="en-US" sz="2400" dirty="0"/>
              <a:t>Distributed Threshold Monitoring</a:t>
            </a:r>
          </a:p>
          <a:p>
            <a:endParaRPr lang="en-US" sz="2400" dirty="0">
              <a:latin typeface="NewCenturySchlbk-Roman" charset="0"/>
            </a:endParaRPr>
          </a:p>
          <a:p>
            <a:pPr lvl="1">
              <a:buFontTx/>
              <a:buNone/>
            </a:pPr>
            <a:endParaRPr lang="en-US" sz="2400" dirty="0"/>
          </a:p>
        </p:txBody>
      </p:sp>
    </p:spTree>
    <p:extLst>
      <p:ext uri="{BB962C8B-B14F-4D97-AF65-F5344CB8AC3E}">
        <p14:creationId xmlns:p14="http://schemas.microsoft.com/office/powerpoint/2010/main" val="18138157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457200" y="152400"/>
            <a:ext cx="8229600" cy="1143000"/>
          </a:xfrm>
        </p:spPr>
        <p:txBody>
          <a:bodyPr/>
          <a:lstStyle/>
          <a:p>
            <a:r>
              <a:rPr lang="en-US" sz="3600" dirty="0" smtClean="0"/>
              <a:t>NNM Distributed </a:t>
            </a:r>
            <a:r>
              <a:rPr lang="en-US" sz="3600" dirty="0"/>
              <a:t>Discovery and Monitoring</a:t>
            </a:r>
          </a:p>
        </p:txBody>
      </p:sp>
      <p:sp>
        <p:nvSpPr>
          <p:cNvPr id="640003" name="Rectangle 3"/>
          <p:cNvSpPr>
            <a:spLocks noGrp="1" noChangeArrowheads="1"/>
          </p:cNvSpPr>
          <p:nvPr>
            <p:ph type="body" idx="1"/>
          </p:nvPr>
        </p:nvSpPr>
        <p:spPr>
          <a:xfrm>
            <a:off x="457200" y="1503695"/>
            <a:ext cx="8229600" cy="4525962"/>
          </a:xfrm>
        </p:spPr>
        <p:txBody>
          <a:bodyPr/>
          <a:lstStyle/>
          <a:p>
            <a:pPr>
              <a:buFont typeface="Wingdings" panose="05000000000000000000" pitchFamily="2" charset="2"/>
              <a:buChar char="§"/>
            </a:pPr>
            <a:r>
              <a:rPr lang="en-US" sz="2400" dirty="0"/>
              <a:t>A</a:t>
            </a:r>
            <a:r>
              <a:rPr lang="en-US" sz="2400" dirty="0" smtClean="0"/>
              <a:t>bility </a:t>
            </a:r>
            <a:r>
              <a:rPr lang="en-US" sz="2400" dirty="0"/>
              <a:t>to move much of the network discovery, topology monitoring, and status polling from the management station to one or more remote nodes.</a:t>
            </a:r>
          </a:p>
          <a:p>
            <a:pPr>
              <a:buFont typeface="Wingdings" panose="05000000000000000000" pitchFamily="2" charset="2"/>
              <a:buChar char="§"/>
            </a:pPr>
            <a:r>
              <a:rPr lang="en-US" sz="2400" dirty="0"/>
              <a:t>Consists of Management and Collection stations</a:t>
            </a:r>
          </a:p>
          <a:p>
            <a:pPr lvl="1">
              <a:buFont typeface="Wingdings" panose="05000000000000000000" pitchFamily="2" charset="2"/>
              <a:buChar char="§"/>
            </a:pPr>
            <a:r>
              <a:rPr lang="en-US" sz="2000" u="sng" dirty="0"/>
              <a:t>Management station</a:t>
            </a:r>
            <a:r>
              <a:rPr lang="en-US" sz="2000" dirty="0"/>
              <a:t> makes network management functions available to users.</a:t>
            </a:r>
          </a:p>
          <a:p>
            <a:pPr lvl="1">
              <a:buFont typeface="Wingdings" panose="05000000000000000000" pitchFamily="2" charset="2"/>
              <a:buChar char="§"/>
            </a:pPr>
            <a:r>
              <a:rPr lang="en-US" sz="2000" u="sng" dirty="0"/>
              <a:t>Collection stations</a:t>
            </a:r>
            <a:r>
              <a:rPr lang="en-US" sz="2000" dirty="0"/>
              <a:t> function as data collection points. A collection station typically performs:</a:t>
            </a:r>
          </a:p>
          <a:p>
            <a:pPr lvl="2"/>
            <a:r>
              <a:rPr lang="en-US" sz="2000" dirty="0"/>
              <a:t>network discovery</a:t>
            </a:r>
          </a:p>
          <a:p>
            <a:pPr lvl="2"/>
            <a:r>
              <a:rPr lang="en-US" sz="2000" dirty="0"/>
              <a:t>topology checks and status monitoring</a:t>
            </a:r>
          </a:p>
          <a:p>
            <a:pPr lvl="2"/>
            <a:r>
              <a:rPr lang="en-US" sz="2000" dirty="0"/>
              <a:t>data collection</a:t>
            </a:r>
          </a:p>
          <a:p>
            <a:pPr lvl="2"/>
            <a:r>
              <a:rPr lang="en-US" sz="2000" dirty="0"/>
              <a:t>event forwarding</a:t>
            </a:r>
          </a:p>
          <a:p>
            <a:endParaRPr lang="en-US" sz="2400" dirty="0"/>
          </a:p>
          <a:p>
            <a:endParaRPr lang="en-US" sz="2400" dirty="0"/>
          </a:p>
          <a:p>
            <a:pPr lvl="1"/>
            <a:endParaRPr lang="en-US" sz="2400" dirty="0"/>
          </a:p>
          <a:p>
            <a:pPr lvl="1">
              <a:buFontTx/>
              <a:buNone/>
            </a:pPr>
            <a:endParaRPr lang="en-US" sz="2400" dirty="0"/>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9710361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457200" y="215900"/>
            <a:ext cx="8229600" cy="1143000"/>
          </a:xfrm>
        </p:spPr>
        <p:txBody>
          <a:bodyPr/>
          <a:lstStyle/>
          <a:p>
            <a:r>
              <a:rPr lang="en-US" sz="3600"/>
              <a:t>NNM Distributed Internet Discovery &amp; Monitoring</a:t>
            </a:r>
          </a:p>
        </p:txBody>
      </p:sp>
      <p:sp>
        <p:nvSpPr>
          <p:cNvPr id="643076" name="Rectangle 4"/>
          <p:cNvSpPr>
            <a:spLocks noChangeArrowheads="1"/>
          </p:cNvSpPr>
          <p:nvPr/>
        </p:nvSpPr>
        <p:spPr bwMode="auto">
          <a:xfrm>
            <a:off x="3454400" y="2870200"/>
            <a:ext cx="1638300" cy="68580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3077" name="Text Box 5"/>
          <p:cNvSpPr txBox="1">
            <a:spLocks noChangeArrowheads="1"/>
          </p:cNvSpPr>
          <p:nvPr/>
        </p:nvSpPr>
        <p:spPr bwMode="auto">
          <a:xfrm>
            <a:off x="3502025" y="2881313"/>
            <a:ext cx="1517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Management</a:t>
            </a:r>
          </a:p>
          <a:p>
            <a:r>
              <a:rPr lang="en-US"/>
              <a:t>Station A</a:t>
            </a:r>
          </a:p>
        </p:txBody>
      </p:sp>
      <p:sp>
        <p:nvSpPr>
          <p:cNvPr id="643078" name="Rectangle 6"/>
          <p:cNvSpPr>
            <a:spLocks noChangeArrowheads="1"/>
          </p:cNvSpPr>
          <p:nvPr/>
        </p:nvSpPr>
        <p:spPr bwMode="auto">
          <a:xfrm>
            <a:off x="927100" y="4368800"/>
            <a:ext cx="1638300" cy="68580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3079" name="Text Box 7"/>
          <p:cNvSpPr txBox="1">
            <a:spLocks noChangeArrowheads="1"/>
          </p:cNvSpPr>
          <p:nvPr/>
        </p:nvSpPr>
        <p:spPr bwMode="auto">
          <a:xfrm>
            <a:off x="974725" y="4379913"/>
            <a:ext cx="1187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Collection</a:t>
            </a:r>
          </a:p>
          <a:p>
            <a:r>
              <a:rPr lang="en-US"/>
              <a:t>Station A</a:t>
            </a:r>
          </a:p>
        </p:txBody>
      </p:sp>
      <p:sp>
        <p:nvSpPr>
          <p:cNvPr id="643080" name="Rectangle 8"/>
          <p:cNvSpPr>
            <a:spLocks noChangeArrowheads="1"/>
          </p:cNvSpPr>
          <p:nvPr/>
        </p:nvSpPr>
        <p:spPr bwMode="auto">
          <a:xfrm>
            <a:off x="3251200" y="4356100"/>
            <a:ext cx="1638300" cy="68580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3081" name="Text Box 9"/>
          <p:cNvSpPr txBox="1">
            <a:spLocks noChangeArrowheads="1"/>
          </p:cNvSpPr>
          <p:nvPr/>
        </p:nvSpPr>
        <p:spPr bwMode="auto">
          <a:xfrm>
            <a:off x="3298825" y="4367213"/>
            <a:ext cx="1187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Collection</a:t>
            </a:r>
          </a:p>
          <a:p>
            <a:r>
              <a:rPr lang="en-US"/>
              <a:t>Station B</a:t>
            </a:r>
          </a:p>
        </p:txBody>
      </p:sp>
      <p:sp>
        <p:nvSpPr>
          <p:cNvPr id="643082" name="Rectangle 10"/>
          <p:cNvSpPr>
            <a:spLocks noChangeArrowheads="1"/>
          </p:cNvSpPr>
          <p:nvPr/>
        </p:nvSpPr>
        <p:spPr bwMode="auto">
          <a:xfrm>
            <a:off x="6108700" y="4318000"/>
            <a:ext cx="1638300" cy="68580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3083" name="Text Box 11"/>
          <p:cNvSpPr txBox="1">
            <a:spLocks noChangeArrowheads="1"/>
          </p:cNvSpPr>
          <p:nvPr/>
        </p:nvSpPr>
        <p:spPr bwMode="auto">
          <a:xfrm>
            <a:off x="6156325" y="4329113"/>
            <a:ext cx="1187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Collection</a:t>
            </a:r>
          </a:p>
          <a:p>
            <a:r>
              <a:rPr lang="en-US"/>
              <a:t>Station n</a:t>
            </a:r>
          </a:p>
        </p:txBody>
      </p:sp>
      <p:graphicFrame>
        <p:nvGraphicFramePr>
          <p:cNvPr id="643085" name="Object 13"/>
          <p:cNvGraphicFramePr>
            <a:graphicFrameLocks noChangeAspect="1"/>
          </p:cNvGraphicFramePr>
          <p:nvPr/>
        </p:nvGraphicFramePr>
        <p:xfrm>
          <a:off x="3952875" y="1609725"/>
          <a:ext cx="658813" cy="803275"/>
        </p:xfrm>
        <a:graphic>
          <a:graphicData uri="http://schemas.openxmlformats.org/presentationml/2006/ole">
            <mc:AlternateContent xmlns:mc="http://schemas.openxmlformats.org/markup-compatibility/2006">
              <mc:Choice xmlns:v="urn:schemas-microsoft-com:vml" Requires="v">
                <p:oleObj spid="_x0000_s653368" name="Visio" r:id="rId3" imgW="526390" imgH="642823" progId="Visio.Drawing.6">
                  <p:embed/>
                </p:oleObj>
              </mc:Choice>
              <mc:Fallback>
                <p:oleObj name="Visio" r:id="rId3" imgW="526390" imgH="642823"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75" y="1609725"/>
                        <a:ext cx="6588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3086" name="Object 14"/>
          <p:cNvGraphicFramePr>
            <a:graphicFrameLocks noChangeAspect="1"/>
          </p:cNvGraphicFramePr>
          <p:nvPr/>
        </p:nvGraphicFramePr>
        <p:xfrm>
          <a:off x="7851775" y="3044825"/>
          <a:ext cx="658813" cy="803275"/>
        </p:xfrm>
        <a:graphic>
          <a:graphicData uri="http://schemas.openxmlformats.org/presentationml/2006/ole">
            <mc:AlternateContent xmlns:mc="http://schemas.openxmlformats.org/markup-compatibility/2006">
              <mc:Choice xmlns:v="urn:schemas-microsoft-com:vml" Requires="v">
                <p:oleObj spid="_x0000_s653369" name="Visio" r:id="rId5" imgW="526390" imgH="642823" progId="Visio.Drawing.6">
                  <p:embed/>
                </p:oleObj>
              </mc:Choice>
              <mc:Fallback>
                <p:oleObj name="Visio" r:id="rId5" imgW="526390" imgH="642823"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775" y="3044825"/>
                        <a:ext cx="6588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3087" name="Object 15"/>
          <p:cNvGraphicFramePr>
            <a:graphicFrameLocks noChangeAspect="1"/>
          </p:cNvGraphicFramePr>
          <p:nvPr/>
        </p:nvGraphicFramePr>
        <p:xfrm>
          <a:off x="955675" y="5916613"/>
          <a:ext cx="1263650" cy="612775"/>
        </p:xfrm>
        <a:graphic>
          <a:graphicData uri="http://schemas.openxmlformats.org/presentationml/2006/ole">
            <mc:AlternateContent xmlns:mc="http://schemas.openxmlformats.org/markup-compatibility/2006">
              <mc:Choice xmlns:v="urn:schemas-microsoft-com:vml" Requires="v">
                <p:oleObj spid="_x0000_s653370" name="Visio" r:id="rId6" imgW="806196" imgH="612648" progId="Visio.Drawing.6">
                  <p:embed/>
                </p:oleObj>
              </mc:Choice>
              <mc:Fallback>
                <p:oleObj name="Visio" r:id="rId6" imgW="806196" imgH="612648"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675" y="5916613"/>
                        <a:ext cx="12636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CEBFF"/>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3088" name="Object 16"/>
          <p:cNvGraphicFramePr>
            <a:graphicFrameLocks noChangeAspect="1"/>
          </p:cNvGraphicFramePr>
          <p:nvPr/>
        </p:nvGraphicFramePr>
        <p:xfrm>
          <a:off x="3457575" y="5903913"/>
          <a:ext cx="1301750" cy="612775"/>
        </p:xfrm>
        <a:graphic>
          <a:graphicData uri="http://schemas.openxmlformats.org/presentationml/2006/ole">
            <mc:AlternateContent xmlns:mc="http://schemas.openxmlformats.org/markup-compatibility/2006">
              <mc:Choice xmlns:v="urn:schemas-microsoft-com:vml" Requires="v">
                <p:oleObj spid="_x0000_s653371" name="Visio" r:id="rId8" imgW="806196" imgH="612648" progId="Visio.Drawing.6">
                  <p:embed/>
                </p:oleObj>
              </mc:Choice>
              <mc:Fallback>
                <p:oleObj name="Visio" r:id="rId8" imgW="806196" imgH="612648"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7575" y="5903913"/>
                        <a:ext cx="13017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3089" name="Line 17"/>
          <p:cNvSpPr>
            <a:spLocks noChangeShapeType="1"/>
          </p:cNvSpPr>
          <p:nvPr/>
        </p:nvSpPr>
        <p:spPr bwMode="auto">
          <a:xfrm flipV="1">
            <a:off x="1663700" y="3568700"/>
            <a:ext cx="2070100" cy="787400"/>
          </a:xfrm>
          <a:prstGeom prst="line">
            <a:avLst/>
          </a:prstGeom>
          <a:noFill/>
          <a:ln w="9525">
            <a:solidFill>
              <a:schemeClr val="tx1"/>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43091" name="Line 19"/>
          <p:cNvSpPr>
            <a:spLocks noChangeShapeType="1"/>
          </p:cNvSpPr>
          <p:nvPr/>
        </p:nvSpPr>
        <p:spPr bwMode="auto">
          <a:xfrm flipH="1">
            <a:off x="3797300" y="3581400"/>
            <a:ext cx="330200" cy="787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43092" name="Line 20"/>
          <p:cNvSpPr>
            <a:spLocks noChangeShapeType="1"/>
          </p:cNvSpPr>
          <p:nvPr/>
        </p:nvSpPr>
        <p:spPr bwMode="auto">
          <a:xfrm>
            <a:off x="4838700" y="3568700"/>
            <a:ext cx="2070100" cy="736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43094" name="Oval 22"/>
          <p:cNvSpPr>
            <a:spLocks noChangeArrowheads="1"/>
          </p:cNvSpPr>
          <p:nvPr/>
        </p:nvSpPr>
        <p:spPr bwMode="auto">
          <a:xfrm>
            <a:off x="5143500" y="4660900"/>
            <a:ext cx="88900" cy="88900"/>
          </a:xfrm>
          <a:prstGeom prst="ellipse">
            <a:avLst/>
          </a:prstGeom>
          <a:solidFill>
            <a:schemeClr val="accent1"/>
          </a:solidFill>
          <a:ln w="952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3095" name="Oval 23"/>
          <p:cNvSpPr>
            <a:spLocks noChangeArrowheads="1"/>
          </p:cNvSpPr>
          <p:nvPr/>
        </p:nvSpPr>
        <p:spPr bwMode="auto">
          <a:xfrm>
            <a:off x="5308600" y="4660900"/>
            <a:ext cx="88900" cy="88900"/>
          </a:xfrm>
          <a:prstGeom prst="ellipse">
            <a:avLst/>
          </a:prstGeom>
          <a:solidFill>
            <a:schemeClr val="accent1"/>
          </a:solidFill>
          <a:ln w="952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3096" name="Oval 24"/>
          <p:cNvSpPr>
            <a:spLocks noChangeArrowheads="1"/>
          </p:cNvSpPr>
          <p:nvPr/>
        </p:nvSpPr>
        <p:spPr bwMode="auto">
          <a:xfrm>
            <a:off x="5461000" y="4660900"/>
            <a:ext cx="88900" cy="88900"/>
          </a:xfrm>
          <a:prstGeom prst="ellipse">
            <a:avLst/>
          </a:prstGeom>
          <a:solidFill>
            <a:schemeClr val="accent1"/>
          </a:solidFill>
          <a:ln w="952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3097" name="Line 25"/>
          <p:cNvSpPr>
            <a:spLocks noChangeShapeType="1"/>
          </p:cNvSpPr>
          <p:nvPr/>
        </p:nvSpPr>
        <p:spPr bwMode="auto">
          <a:xfrm>
            <a:off x="1587500" y="5067300"/>
            <a:ext cx="0" cy="8763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43098" name="Line 26"/>
          <p:cNvSpPr>
            <a:spLocks noChangeShapeType="1"/>
          </p:cNvSpPr>
          <p:nvPr/>
        </p:nvSpPr>
        <p:spPr bwMode="auto">
          <a:xfrm>
            <a:off x="4051300" y="5041900"/>
            <a:ext cx="0" cy="9017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43100" name="Line 28"/>
          <p:cNvSpPr>
            <a:spLocks noChangeShapeType="1"/>
          </p:cNvSpPr>
          <p:nvPr/>
        </p:nvSpPr>
        <p:spPr bwMode="auto">
          <a:xfrm>
            <a:off x="7747000" y="4597400"/>
            <a:ext cx="393700" cy="0"/>
          </a:xfrm>
          <a:prstGeom prst="line">
            <a:avLst/>
          </a:prstGeom>
          <a:noFill/>
          <a:ln w="9525">
            <a:solidFill>
              <a:schemeClr val="tx1"/>
            </a:solidFill>
            <a:prstDash val="sysDot"/>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43101" name="Line 29"/>
          <p:cNvSpPr>
            <a:spLocks noChangeShapeType="1"/>
          </p:cNvSpPr>
          <p:nvPr/>
        </p:nvSpPr>
        <p:spPr bwMode="auto">
          <a:xfrm flipV="1">
            <a:off x="8153400" y="3784600"/>
            <a:ext cx="0" cy="812800"/>
          </a:xfrm>
          <a:prstGeom prst="line">
            <a:avLst/>
          </a:prstGeom>
          <a:noFill/>
          <a:ln w="9525">
            <a:solidFill>
              <a:schemeClr val="tx1"/>
            </a:solidFill>
            <a:prstDash val="sysDot"/>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43102" name="Line 30"/>
          <p:cNvSpPr>
            <a:spLocks noChangeShapeType="1"/>
          </p:cNvSpPr>
          <p:nvPr/>
        </p:nvSpPr>
        <p:spPr bwMode="auto">
          <a:xfrm>
            <a:off x="4254500" y="2362200"/>
            <a:ext cx="0" cy="495300"/>
          </a:xfrm>
          <a:prstGeom prst="line">
            <a:avLst/>
          </a:prstGeom>
          <a:noFill/>
          <a:ln w="9525">
            <a:solidFill>
              <a:schemeClr val="tx1"/>
            </a:solidFill>
            <a:prstDash val="sysDot"/>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43103" name="Line 31"/>
          <p:cNvSpPr>
            <a:spLocks noChangeShapeType="1"/>
          </p:cNvSpPr>
          <p:nvPr/>
        </p:nvSpPr>
        <p:spPr bwMode="auto">
          <a:xfrm>
            <a:off x="6870700" y="5003800"/>
            <a:ext cx="0" cy="9017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aphicFrame>
        <p:nvGraphicFramePr>
          <p:cNvPr id="643104" name="Object 32"/>
          <p:cNvGraphicFramePr>
            <a:graphicFrameLocks noChangeAspect="1"/>
          </p:cNvGraphicFramePr>
          <p:nvPr/>
        </p:nvGraphicFramePr>
        <p:xfrm>
          <a:off x="6251575" y="5853113"/>
          <a:ext cx="1301750" cy="612775"/>
        </p:xfrm>
        <a:graphic>
          <a:graphicData uri="http://schemas.openxmlformats.org/presentationml/2006/ole">
            <mc:AlternateContent xmlns:mc="http://schemas.openxmlformats.org/markup-compatibility/2006">
              <mc:Choice xmlns:v="urn:schemas-microsoft-com:vml" Requires="v">
                <p:oleObj spid="_x0000_s653372" name="Visio" r:id="rId9" imgW="806196" imgH="612648" progId="Visio.Drawing.6">
                  <p:embed/>
                </p:oleObj>
              </mc:Choice>
              <mc:Fallback>
                <p:oleObj name="Visio" r:id="rId9" imgW="806196" imgH="612648"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1575" y="5853113"/>
                        <a:ext cx="13017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3105" name="Object 33"/>
          <p:cNvGraphicFramePr>
            <a:graphicFrameLocks noChangeAspect="1"/>
          </p:cNvGraphicFramePr>
          <p:nvPr/>
        </p:nvGraphicFramePr>
        <p:xfrm>
          <a:off x="1235075" y="2919413"/>
          <a:ext cx="1301750" cy="612775"/>
        </p:xfrm>
        <a:graphic>
          <a:graphicData uri="http://schemas.openxmlformats.org/presentationml/2006/ole">
            <mc:AlternateContent xmlns:mc="http://schemas.openxmlformats.org/markup-compatibility/2006">
              <mc:Choice xmlns:v="urn:schemas-microsoft-com:vml" Requires="v">
                <p:oleObj spid="_x0000_s653373" name="Visio" r:id="rId10" imgW="806196" imgH="612648" progId="Visio.Drawing.6">
                  <p:embed/>
                </p:oleObj>
              </mc:Choice>
              <mc:Fallback>
                <p:oleObj name="Visio" r:id="rId10" imgW="806196" imgH="612648"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5075" y="2919413"/>
                        <a:ext cx="13017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3106" name="Line 34"/>
          <p:cNvSpPr>
            <a:spLocks noChangeShapeType="1"/>
          </p:cNvSpPr>
          <p:nvPr/>
        </p:nvSpPr>
        <p:spPr bwMode="auto">
          <a:xfrm>
            <a:off x="2489200" y="3213100"/>
            <a:ext cx="965200"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43107" name="Rectangle 35"/>
          <p:cNvSpPr>
            <a:spLocks noChangeArrowheads="1"/>
          </p:cNvSpPr>
          <p:nvPr/>
        </p:nvSpPr>
        <p:spPr bwMode="auto">
          <a:xfrm>
            <a:off x="5156200" y="2236788"/>
            <a:ext cx="26289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Changes in status and topology are relayed from the collection</a:t>
            </a:r>
          </a:p>
          <a:p>
            <a:r>
              <a:rPr lang="en-US" sz="1200"/>
              <a:t>stations to the management station.</a:t>
            </a:r>
          </a:p>
        </p:txBody>
      </p:sp>
      <p:sp>
        <p:nvSpPr>
          <p:cNvPr id="643108" name="Rectangle 36"/>
          <p:cNvSpPr>
            <a:spLocks noChangeArrowheads="1"/>
          </p:cNvSpPr>
          <p:nvPr/>
        </p:nvSpPr>
        <p:spPr bwMode="auto">
          <a:xfrm>
            <a:off x="0" y="3683000"/>
            <a:ext cx="20193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Discovery and status polling occur at the local level.</a:t>
            </a:r>
          </a:p>
        </p:txBody>
      </p:sp>
      <p:sp>
        <p:nvSpPr>
          <p:cNvPr id="643110" name="Rectangle 38"/>
          <p:cNvSpPr>
            <a:spLocks noChangeArrowheads="1"/>
          </p:cNvSpPr>
          <p:nvPr/>
        </p:nvSpPr>
        <p:spPr bwMode="auto">
          <a:xfrm>
            <a:off x="1447800" y="2984500"/>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Managed Devices</a:t>
            </a:r>
          </a:p>
        </p:txBody>
      </p:sp>
      <p:sp>
        <p:nvSpPr>
          <p:cNvPr id="643111" name="Rectangle 39"/>
          <p:cNvSpPr>
            <a:spLocks noChangeArrowheads="1"/>
          </p:cNvSpPr>
          <p:nvPr/>
        </p:nvSpPr>
        <p:spPr bwMode="auto">
          <a:xfrm>
            <a:off x="1193800" y="5981700"/>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Managed Devices</a:t>
            </a:r>
          </a:p>
        </p:txBody>
      </p:sp>
      <p:sp>
        <p:nvSpPr>
          <p:cNvPr id="643112" name="Rectangle 40"/>
          <p:cNvSpPr>
            <a:spLocks noChangeArrowheads="1"/>
          </p:cNvSpPr>
          <p:nvPr/>
        </p:nvSpPr>
        <p:spPr bwMode="auto">
          <a:xfrm>
            <a:off x="3683000" y="5994400"/>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Managed Devices</a:t>
            </a:r>
          </a:p>
        </p:txBody>
      </p:sp>
      <p:sp>
        <p:nvSpPr>
          <p:cNvPr id="643113" name="Rectangle 41"/>
          <p:cNvSpPr>
            <a:spLocks noChangeArrowheads="1"/>
          </p:cNvSpPr>
          <p:nvPr/>
        </p:nvSpPr>
        <p:spPr bwMode="auto">
          <a:xfrm>
            <a:off x="6464300" y="5930900"/>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Managed Devices</a:t>
            </a:r>
          </a:p>
        </p:txBody>
      </p:sp>
      <p:sp>
        <p:nvSpPr>
          <p:cNvPr id="643114" name="Rectangle 42"/>
          <p:cNvSpPr>
            <a:spLocks noChangeArrowheads="1"/>
          </p:cNvSpPr>
          <p:nvPr/>
        </p:nvSpPr>
        <p:spPr bwMode="auto">
          <a:xfrm>
            <a:off x="5168900" y="2184400"/>
            <a:ext cx="2565400" cy="723900"/>
          </a:xfrm>
          <a:prstGeom prst="rect">
            <a:avLst/>
          </a:prstGeom>
          <a:noFill/>
          <a:ln w="9525">
            <a:solidFill>
              <a:srgbClr val="FF3300"/>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3115" name="Rectangle 43"/>
          <p:cNvSpPr>
            <a:spLocks noChangeArrowheads="1"/>
          </p:cNvSpPr>
          <p:nvPr/>
        </p:nvSpPr>
        <p:spPr bwMode="auto">
          <a:xfrm>
            <a:off x="38100" y="3683000"/>
            <a:ext cx="1714500" cy="596900"/>
          </a:xfrm>
          <a:prstGeom prst="rect">
            <a:avLst/>
          </a:prstGeom>
          <a:noFill/>
          <a:ln w="9525">
            <a:solidFill>
              <a:srgbClr val="FF3300"/>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43117" name="Line 45"/>
          <p:cNvSpPr>
            <a:spLocks noChangeShapeType="1"/>
          </p:cNvSpPr>
          <p:nvPr/>
        </p:nvSpPr>
        <p:spPr bwMode="auto">
          <a:xfrm>
            <a:off x="330200" y="4330700"/>
            <a:ext cx="50800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43118" name="Line 46"/>
          <p:cNvSpPr>
            <a:spLocks noChangeShapeType="1"/>
          </p:cNvSpPr>
          <p:nvPr/>
        </p:nvSpPr>
        <p:spPr bwMode="auto">
          <a:xfrm flipH="1">
            <a:off x="5740400" y="3060700"/>
            <a:ext cx="622300" cy="69850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2471869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31800" y="0"/>
            <a:ext cx="8229600" cy="1143000"/>
          </a:xfrm>
        </p:spPr>
        <p:txBody>
          <a:bodyPr/>
          <a:lstStyle/>
          <a:p>
            <a:r>
              <a:rPr lang="en-US" sz="3600" dirty="0"/>
              <a:t>Agent </a:t>
            </a:r>
            <a:r>
              <a:rPr lang="en-US" sz="3600" dirty="0" smtClean="0"/>
              <a:t>Extension </a:t>
            </a:r>
            <a:endParaRPr lang="en-US" sz="3600" dirty="0"/>
          </a:p>
        </p:txBody>
      </p:sp>
      <p:sp>
        <p:nvSpPr>
          <p:cNvPr id="657411"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657412" name="Rectangle 4"/>
          <p:cNvSpPr>
            <a:spLocks noChangeArrowheads="1"/>
          </p:cNvSpPr>
          <p:nvPr/>
        </p:nvSpPr>
        <p:spPr bwMode="auto">
          <a:xfrm>
            <a:off x="304800" y="1458913"/>
            <a:ext cx="8509000" cy="34559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GB" sz="2400" dirty="0">
                <a:solidFill>
                  <a:srgbClr val="000000"/>
                </a:solidFill>
              </a:rPr>
              <a:t>Facilitates extension of SNMP Agents with dynamic addition of new MIB module implementations.</a:t>
            </a:r>
          </a:p>
          <a:p>
            <a:pPr>
              <a:buFont typeface="Wingdings" panose="05000000000000000000" pitchFamily="2" charset="2"/>
              <a:buChar char="§"/>
            </a:pPr>
            <a:r>
              <a:rPr lang="en-GB" sz="2400" dirty="0">
                <a:solidFill>
                  <a:srgbClr val="000000"/>
                </a:solidFill>
              </a:rPr>
              <a:t>Separates SNMP protocol engines from MIB Instrumentation.</a:t>
            </a:r>
          </a:p>
          <a:p>
            <a:pPr>
              <a:buFont typeface="Wingdings" panose="05000000000000000000" pitchFamily="2" charset="2"/>
              <a:buChar char="§"/>
            </a:pPr>
            <a:r>
              <a:rPr lang="en-GB" sz="2400" dirty="0">
                <a:solidFill>
                  <a:srgbClr val="000000"/>
                </a:solidFill>
              </a:rPr>
              <a:t>Maintains transparency to Management Stations.</a:t>
            </a:r>
          </a:p>
          <a:p>
            <a:pPr>
              <a:buFont typeface="Wingdings" panose="05000000000000000000" pitchFamily="2" charset="2"/>
              <a:buChar char="§"/>
            </a:pPr>
            <a:endParaRPr lang="en-GB" sz="2400" dirty="0">
              <a:solidFill>
                <a:srgbClr val="000000"/>
              </a:solidFill>
            </a:endParaRPr>
          </a:p>
          <a:p>
            <a:pPr>
              <a:buFont typeface="Wingdings" panose="05000000000000000000" pitchFamily="2" charset="2"/>
              <a:buChar char="§"/>
            </a:pPr>
            <a:endParaRPr lang="en-US" sz="2400" dirty="0">
              <a:solidFill>
                <a:srgbClr val="00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a:xfrm>
            <a:off x="457200" y="0"/>
            <a:ext cx="8229600" cy="1143000"/>
          </a:xfrm>
        </p:spPr>
        <p:txBody>
          <a:bodyPr/>
          <a:lstStyle/>
          <a:p>
            <a:r>
              <a:rPr lang="en-US" sz="3600"/>
              <a:t>NNM</a:t>
            </a:r>
            <a:r>
              <a:rPr lang="en-US" sz="3200"/>
              <a:t> Filters</a:t>
            </a:r>
          </a:p>
        </p:txBody>
      </p:sp>
      <p:sp>
        <p:nvSpPr>
          <p:cNvPr id="641027" name="Rectangle 3"/>
          <p:cNvSpPr>
            <a:spLocks noGrp="1" noChangeArrowheads="1"/>
          </p:cNvSpPr>
          <p:nvPr>
            <p:ph type="body" idx="1"/>
          </p:nvPr>
        </p:nvSpPr>
        <p:spPr>
          <a:xfrm>
            <a:off x="446088" y="1191313"/>
            <a:ext cx="8229600" cy="4525962"/>
          </a:xfrm>
        </p:spPr>
        <p:txBody>
          <a:bodyPr/>
          <a:lstStyle/>
          <a:p>
            <a:pPr>
              <a:buFont typeface="Wingdings" panose="05000000000000000000" pitchFamily="2" charset="2"/>
              <a:buChar char="§"/>
            </a:pPr>
            <a:r>
              <a:rPr lang="en-US" sz="2400" dirty="0"/>
              <a:t>A </a:t>
            </a:r>
            <a:r>
              <a:rPr lang="en-US" sz="2400" b="1" dirty="0"/>
              <a:t>filter </a:t>
            </a:r>
            <a:r>
              <a:rPr lang="en-US" sz="2400" dirty="0"/>
              <a:t>is </a:t>
            </a:r>
            <a:r>
              <a:rPr lang="en-US" sz="2400" dirty="0" smtClean="0"/>
              <a:t>a </a:t>
            </a:r>
            <a:r>
              <a:rPr lang="en-US" sz="2400" dirty="0"/>
              <a:t>way to remove unneeded data from further processing.</a:t>
            </a:r>
          </a:p>
          <a:p>
            <a:pPr>
              <a:buFont typeface="Wingdings" panose="05000000000000000000" pitchFamily="2" charset="2"/>
              <a:buChar char="§"/>
            </a:pPr>
            <a:r>
              <a:rPr lang="en-US" sz="2400" dirty="0"/>
              <a:t>Filters result in less data to process, higher NNM performance, and improved usability for the operators.</a:t>
            </a:r>
          </a:p>
          <a:p>
            <a:pPr marL="0" indent="0">
              <a:buNone/>
            </a:pPr>
            <a:endParaRPr lang="en-US" sz="2400" dirty="0" smtClean="0"/>
          </a:p>
          <a:p>
            <a:pPr lvl="1"/>
            <a:endParaRPr lang="en-US" sz="2000" dirty="0"/>
          </a:p>
          <a:p>
            <a:pPr lvl="1">
              <a:buFontTx/>
              <a:buNone/>
            </a:pPr>
            <a:endParaRPr lang="en-US" dirty="0"/>
          </a:p>
          <a:p>
            <a:pPr>
              <a:buFont typeface="Wingdings" panose="05000000000000000000" pitchFamily="2" charset="2"/>
              <a:buChar char="§"/>
            </a:pPr>
            <a:endParaRPr lang="en-US" sz="2800" dirty="0"/>
          </a:p>
        </p:txBody>
      </p:sp>
      <p:graphicFrame>
        <p:nvGraphicFramePr>
          <p:cNvPr id="4" name="Group 146"/>
          <p:cNvGraphicFramePr>
            <a:graphicFrameLocks noGrp="1"/>
          </p:cNvGraphicFramePr>
          <p:nvPr>
            <p:extLst>
              <p:ext uri="{D42A27DB-BD31-4B8C-83A1-F6EECF244321}">
                <p14:modId xmlns:p14="http://schemas.microsoft.com/office/powerpoint/2010/main" val="3509320191"/>
              </p:ext>
            </p:extLst>
          </p:nvPr>
        </p:nvGraphicFramePr>
        <p:xfrm>
          <a:off x="584200" y="3283993"/>
          <a:ext cx="8102600" cy="2911794"/>
        </p:xfrm>
        <a:graphic>
          <a:graphicData uri="http://schemas.openxmlformats.org/drawingml/2006/table">
            <a:tbl>
              <a:tblPr/>
              <a:tblGrid>
                <a:gridCol w="1066800"/>
                <a:gridCol w="2881313"/>
                <a:gridCol w="1384300"/>
                <a:gridCol w="1268412"/>
                <a:gridCol w="1501775"/>
              </a:tblGrid>
              <a:tr h="457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anose="020B0604020202020204" pitchFamily="34" charset="0"/>
                        </a:rPr>
                        <a:t>Filter 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Purpose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Apply on incoming data</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Reevaluate if filter changes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Applied so data is </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6048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Discovery</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Limit scope of</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Objects added to database.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Yes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No</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Excluded</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6048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Topology</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NewCenturySchlbk-Roman" charset="0"/>
                        </a:rPr>
                        <a:t>Limit information forwarded from collection station to management station.</a:t>
                      </a:r>
                      <a:endParaRPr kumimoji="0" lang="en-US" sz="12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Yes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Yes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Excluded</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6048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panose="020B0604020202020204" pitchFamily="34" charset="0"/>
                        </a:rPr>
                        <a:t>Map</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NewCenturySchlbk-Roman" charset="0"/>
                        </a:rPr>
                        <a:t>Show only items of interest to operator on map.</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Yes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Yes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Included</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6048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anose="020B0604020202020204" pitchFamily="34" charset="0"/>
                        </a:rPr>
                        <a:t>Failover</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NewCenturySchlbk-Roman" charset="0"/>
                        </a:rPr>
                        <a:t>Limit nodes polled by management station when collection station fails.</a:t>
                      </a:r>
                      <a:endParaRPr kumimoji="0" lang="en-US" sz="12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Yes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rPr>
                        <a:t>Yes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rPr>
                        <a:t>Included</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32627983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431800" y="152400"/>
            <a:ext cx="8229600" cy="1143000"/>
          </a:xfrm>
        </p:spPr>
        <p:txBody>
          <a:bodyPr/>
          <a:lstStyle/>
          <a:p>
            <a:r>
              <a:rPr lang="en-US" sz="3600"/>
              <a:t>NNM Distributed Internet Discovery &amp; Monitoring</a:t>
            </a:r>
          </a:p>
        </p:txBody>
      </p:sp>
      <p:sp>
        <p:nvSpPr>
          <p:cNvPr id="652292" name="Rectangle 4"/>
          <p:cNvSpPr>
            <a:spLocks noChangeArrowheads="1"/>
          </p:cNvSpPr>
          <p:nvPr/>
        </p:nvSpPr>
        <p:spPr bwMode="auto">
          <a:xfrm>
            <a:off x="1905000" y="1892300"/>
            <a:ext cx="1638300" cy="68580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52293" name="Text Box 5"/>
          <p:cNvSpPr txBox="1">
            <a:spLocks noChangeArrowheads="1"/>
          </p:cNvSpPr>
          <p:nvPr/>
        </p:nvSpPr>
        <p:spPr bwMode="auto">
          <a:xfrm>
            <a:off x="1958975" y="1852613"/>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NNM </a:t>
            </a:r>
          </a:p>
          <a:p>
            <a:pPr algn="ctr"/>
            <a:r>
              <a:rPr lang="en-US"/>
              <a:t>Adv Edition A</a:t>
            </a:r>
          </a:p>
        </p:txBody>
      </p:sp>
      <p:sp>
        <p:nvSpPr>
          <p:cNvPr id="652294" name="Rectangle 6"/>
          <p:cNvSpPr>
            <a:spLocks noChangeArrowheads="1"/>
          </p:cNvSpPr>
          <p:nvPr/>
        </p:nvSpPr>
        <p:spPr bwMode="auto">
          <a:xfrm>
            <a:off x="381000" y="4343400"/>
            <a:ext cx="1244600" cy="68580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52295" name="Text Box 7"/>
          <p:cNvSpPr txBox="1">
            <a:spLocks noChangeArrowheads="1"/>
          </p:cNvSpPr>
          <p:nvPr/>
        </p:nvSpPr>
        <p:spPr bwMode="auto">
          <a:xfrm>
            <a:off x="358775" y="4302125"/>
            <a:ext cx="12890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b="1"/>
              <a:t>NNM Station C</a:t>
            </a:r>
          </a:p>
          <a:p>
            <a:pPr algn="ctr"/>
            <a:r>
              <a:rPr lang="en-US" sz="1200"/>
              <a:t>Dual-role station</a:t>
            </a:r>
          </a:p>
        </p:txBody>
      </p:sp>
      <p:sp>
        <p:nvSpPr>
          <p:cNvPr id="652296" name="Rectangle 8"/>
          <p:cNvSpPr>
            <a:spLocks noChangeArrowheads="1"/>
          </p:cNvSpPr>
          <p:nvPr/>
        </p:nvSpPr>
        <p:spPr bwMode="auto">
          <a:xfrm>
            <a:off x="2120900" y="4356100"/>
            <a:ext cx="1206500" cy="68580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aphicFrame>
        <p:nvGraphicFramePr>
          <p:cNvPr id="652300" name="Object 12"/>
          <p:cNvGraphicFramePr>
            <a:graphicFrameLocks noChangeAspect="1"/>
          </p:cNvGraphicFramePr>
          <p:nvPr/>
        </p:nvGraphicFramePr>
        <p:xfrm>
          <a:off x="3228975" y="3197225"/>
          <a:ext cx="520700" cy="633413"/>
        </p:xfrm>
        <a:graphic>
          <a:graphicData uri="http://schemas.openxmlformats.org/presentationml/2006/ole">
            <mc:AlternateContent xmlns:mc="http://schemas.openxmlformats.org/markup-compatibility/2006">
              <mc:Choice xmlns:v="urn:schemas-microsoft-com:vml" Requires="v">
                <p:oleObj spid="_x0000_s654437" name="Visio" r:id="rId3" imgW="526390" imgH="642823" progId="Visio.Drawing.6">
                  <p:embed/>
                </p:oleObj>
              </mc:Choice>
              <mc:Fallback>
                <p:oleObj name="Visio" r:id="rId3" imgW="526390" imgH="642823"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8975" y="3197225"/>
                        <a:ext cx="5207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2302" name="Object 14"/>
          <p:cNvGraphicFramePr>
            <a:graphicFrameLocks noChangeAspect="1"/>
          </p:cNvGraphicFramePr>
          <p:nvPr/>
        </p:nvGraphicFramePr>
        <p:xfrm>
          <a:off x="203200" y="5967413"/>
          <a:ext cx="1708150" cy="676275"/>
        </p:xfrm>
        <a:graphic>
          <a:graphicData uri="http://schemas.openxmlformats.org/presentationml/2006/ole">
            <mc:AlternateContent xmlns:mc="http://schemas.openxmlformats.org/markup-compatibility/2006">
              <mc:Choice xmlns:v="urn:schemas-microsoft-com:vml" Requires="v">
                <p:oleObj spid="_x0000_s654438" name="Visio" r:id="rId5" imgW="806196" imgH="612648" progId="Visio.Drawing.6">
                  <p:embed/>
                </p:oleObj>
              </mc:Choice>
              <mc:Fallback>
                <p:oleObj name="Visio" r:id="rId5" imgW="806196" imgH="612648"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00" y="5967413"/>
                        <a:ext cx="17081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304" name="Line 16"/>
          <p:cNvSpPr>
            <a:spLocks noChangeShapeType="1"/>
          </p:cNvSpPr>
          <p:nvPr/>
        </p:nvSpPr>
        <p:spPr bwMode="auto">
          <a:xfrm flipV="1">
            <a:off x="889000" y="2603500"/>
            <a:ext cx="1714500" cy="1765300"/>
          </a:xfrm>
          <a:prstGeom prst="line">
            <a:avLst/>
          </a:prstGeom>
          <a:noFill/>
          <a:ln w="9525">
            <a:solidFill>
              <a:schemeClr val="tx1"/>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06" name="Line 18"/>
          <p:cNvSpPr>
            <a:spLocks noChangeShapeType="1"/>
          </p:cNvSpPr>
          <p:nvPr/>
        </p:nvSpPr>
        <p:spPr bwMode="auto">
          <a:xfrm>
            <a:off x="5638800" y="2565400"/>
            <a:ext cx="1257300" cy="16891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10" name="Line 22"/>
          <p:cNvSpPr>
            <a:spLocks noChangeShapeType="1"/>
          </p:cNvSpPr>
          <p:nvPr/>
        </p:nvSpPr>
        <p:spPr bwMode="auto">
          <a:xfrm>
            <a:off x="1016000" y="5029200"/>
            <a:ext cx="0" cy="10160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11" name="Line 23"/>
          <p:cNvSpPr>
            <a:spLocks noChangeShapeType="1"/>
          </p:cNvSpPr>
          <p:nvPr/>
        </p:nvSpPr>
        <p:spPr bwMode="auto">
          <a:xfrm>
            <a:off x="5118100" y="4978400"/>
            <a:ext cx="0" cy="9271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13" name="Line 25"/>
          <p:cNvSpPr>
            <a:spLocks noChangeShapeType="1"/>
          </p:cNvSpPr>
          <p:nvPr/>
        </p:nvSpPr>
        <p:spPr bwMode="auto">
          <a:xfrm flipV="1">
            <a:off x="2997200" y="2565400"/>
            <a:ext cx="0" cy="812800"/>
          </a:xfrm>
          <a:prstGeom prst="line">
            <a:avLst/>
          </a:prstGeom>
          <a:noFill/>
          <a:ln w="9525">
            <a:solidFill>
              <a:schemeClr val="tx1"/>
            </a:solidFill>
            <a:prstDash val="sysDot"/>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15" name="Line 27"/>
          <p:cNvSpPr>
            <a:spLocks noChangeShapeType="1"/>
          </p:cNvSpPr>
          <p:nvPr/>
        </p:nvSpPr>
        <p:spPr bwMode="auto">
          <a:xfrm>
            <a:off x="6870700" y="4953000"/>
            <a:ext cx="0" cy="9525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aphicFrame>
        <p:nvGraphicFramePr>
          <p:cNvPr id="652317" name="Object 29"/>
          <p:cNvGraphicFramePr>
            <a:graphicFrameLocks noChangeAspect="1"/>
          </p:cNvGraphicFramePr>
          <p:nvPr/>
        </p:nvGraphicFramePr>
        <p:xfrm>
          <a:off x="206375" y="1890713"/>
          <a:ext cx="1301750" cy="612775"/>
        </p:xfrm>
        <a:graphic>
          <a:graphicData uri="http://schemas.openxmlformats.org/presentationml/2006/ole">
            <mc:AlternateContent xmlns:mc="http://schemas.openxmlformats.org/markup-compatibility/2006">
              <mc:Choice xmlns:v="urn:schemas-microsoft-com:vml" Requires="v">
                <p:oleObj spid="_x0000_s654439" name="Visio" r:id="rId7" imgW="806196" imgH="612648" progId="Visio.Drawing.6">
                  <p:embed/>
                </p:oleObj>
              </mc:Choice>
              <mc:Fallback>
                <p:oleObj name="Visio" r:id="rId7" imgW="806196" imgH="612648"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 y="1890713"/>
                        <a:ext cx="13017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318" name="Line 30"/>
          <p:cNvSpPr>
            <a:spLocks noChangeShapeType="1"/>
          </p:cNvSpPr>
          <p:nvPr/>
        </p:nvSpPr>
        <p:spPr bwMode="auto">
          <a:xfrm>
            <a:off x="3695700" y="2209800"/>
            <a:ext cx="1066800" cy="0"/>
          </a:xfrm>
          <a:prstGeom prst="line">
            <a:avLst/>
          </a:prstGeom>
          <a:noFill/>
          <a:ln w="9525">
            <a:solidFill>
              <a:schemeClr val="tx1"/>
            </a:solidFill>
            <a:round/>
            <a:headEnd type="triangle"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21" name="Rectangle 33"/>
          <p:cNvSpPr>
            <a:spLocks noChangeArrowheads="1"/>
          </p:cNvSpPr>
          <p:nvPr/>
        </p:nvSpPr>
        <p:spPr bwMode="auto">
          <a:xfrm>
            <a:off x="419100" y="1955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Domain A Devices</a:t>
            </a:r>
          </a:p>
        </p:txBody>
      </p:sp>
      <p:sp>
        <p:nvSpPr>
          <p:cNvPr id="652326" name="Rectangle 38"/>
          <p:cNvSpPr>
            <a:spLocks noChangeArrowheads="1"/>
          </p:cNvSpPr>
          <p:nvPr/>
        </p:nvSpPr>
        <p:spPr bwMode="auto">
          <a:xfrm>
            <a:off x="4749800" y="1866900"/>
            <a:ext cx="1638300" cy="68580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52327" name="Text Box 39"/>
          <p:cNvSpPr txBox="1">
            <a:spLocks noChangeArrowheads="1"/>
          </p:cNvSpPr>
          <p:nvPr/>
        </p:nvSpPr>
        <p:spPr bwMode="auto">
          <a:xfrm>
            <a:off x="4797425" y="1878013"/>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NNM</a:t>
            </a:r>
          </a:p>
          <a:p>
            <a:pPr algn="ctr"/>
            <a:r>
              <a:rPr lang="en-US"/>
              <a:t>Adv Edition B</a:t>
            </a:r>
          </a:p>
        </p:txBody>
      </p:sp>
      <p:graphicFrame>
        <p:nvGraphicFramePr>
          <p:cNvPr id="652328" name="Object 40"/>
          <p:cNvGraphicFramePr>
            <a:graphicFrameLocks noChangeAspect="1"/>
          </p:cNvGraphicFramePr>
          <p:nvPr/>
        </p:nvGraphicFramePr>
        <p:xfrm>
          <a:off x="498475" y="2663825"/>
          <a:ext cx="520700" cy="633413"/>
        </p:xfrm>
        <a:graphic>
          <a:graphicData uri="http://schemas.openxmlformats.org/presentationml/2006/ole">
            <mc:AlternateContent xmlns:mc="http://schemas.openxmlformats.org/markup-compatibility/2006">
              <mc:Choice xmlns:v="urn:schemas-microsoft-com:vml" Requires="v">
                <p:oleObj spid="_x0000_s654440" name="Visio" r:id="rId8" imgW="526390" imgH="642823" progId="Visio.Drawing.6">
                  <p:embed/>
                </p:oleObj>
              </mc:Choice>
              <mc:Fallback>
                <p:oleObj name="Visio" r:id="rId8" imgW="526390" imgH="642823"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2663825"/>
                        <a:ext cx="5207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329" name="Oval 41"/>
          <p:cNvSpPr>
            <a:spLocks noChangeArrowheads="1"/>
          </p:cNvSpPr>
          <p:nvPr/>
        </p:nvSpPr>
        <p:spPr bwMode="auto">
          <a:xfrm>
            <a:off x="939800" y="2794000"/>
            <a:ext cx="152400" cy="165100"/>
          </a:xfrm>
          <a:prstGeom prst="ellipse">
            <a:avLst/>
          </a:prstGeom>
          <a:solidFill>
            <a:srgbClr val="FF3300"/>
          </a:solidFill>
          <a:ln w="952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52330" name="Line 42"/>
          <p:cNvSpPr>
            <a:spLocks noChangeShapeType="1"/>
          </p:cNvSpPr>
          <p:nvPr/>
        </p:nvSpPr>
        <p:spPr bwMode="auto">
          <a:xfrm>
            <a:off x="1092200" y="2870200"/>
            <a:ext cx="914400" cy="0"/>
          </a:xfrm>
          <a:prstGeom prst="line">
            <a:avLst/>
          </a:prstGeom>
          <a:noFill/>
          <a:ln w="9525">
            <a:solidFill>
              <a:schemeClr val="tx1"/>
            </a:solidFill>
            <a:prstDash val="sysDot"/>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31" name="Line 43"/>
          <p:cNvSpPr>
            <a:spLocks noChangeShapeType="1"/>
          </p:cNvSpPr>
          <p:nvPr/>
        </p:nvSpPr>
        <p:spPr bwMode="auto">
          <a:xfrm flipV="1">
            <a:off x="2006600" y="2565400"/>
            <a:ext cx="0" cy="304800"/>
          </a:xfrm>
          <a:prstGeom prst="line">
            <a:avLst/>
          </a:prstGeom>
          <a:noFill/>
          <a:ln w="9525">
            <a:solidFill>
              <a:schemeClr val="tx1"/>
            </a:solidFill>
            <a:prstDash val="sysDot"/>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aphicFrame>
        <p:nvGraphicFramePr>
          <p:cNvPr id="652332" name="Object 44"/>
          <p:cNvGraphicFramePr>
            <a:graphicFrameLocks noChangeAspect="1"/>
          </p:cNvGraphicFramePr>
          <p:nvPr/>
        </p:nvGraphicFramePr>
        <p:xfrm>
          <a:off x="6864350" y="1455738"/>
          <a:ext cx="444500" cy="442912"/>
        </p:xfrm>
        <a:graphic>
          <a:graphicData uri="http://schemas.openxmlformats.org/presentationml/2006/ole">
            <mc:AlternateContent xmlns:mc="http://schemas.openxmlformats.org/markup-compatibility/2006">
              <mc:Choice xmlns:v="urn:schemas-microsoft-com:vml" Requires="v">
                <p:oleObj spid="_x0000_s654441" name="Visio" r:id="rId9" imgW="445008" imgH="443179" progId="Visio.Drawing.6">
                  <p:embed/>
                </p:oleObj>
              </mc:Choice>
              <mc:Fallback>
                <p:oleObj name="Visio" r:id="rId9" imgW="445008" imgH="443179"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64350" y="1455738"/>
                        <a:ext cx="44450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2333" name="Object 45"/>
          <p:cNvGraphicFramePr>
            <a:graphicFrameLocks noChangeAspect="1"/>
          </p:cNvGraphicFramePr>
          <p:nvPr/>
        </p:nvGraphicFramePr>
        <p:xfrm>
          <a:off x="6911975" y="2079625"/>
          <a:ext cx="520700" cy="633413"/>
        </p:xfrm>
        <a:graphic>
          <a:graphicData uri="http://schemas.openxmlformats.org/presentationml/2006/ole">
            <mc:AlternateContent xmlns:mc="http://schemas.openxmlformats.org/markup-compatibility/2006">
              <mc:Choice xmlns:v="urn:schemas-microsoft-com:vml" Requires="v">
                <p:oleObj spid="_x0000_s654442" name="Visio" r:id="rId11" imgW="526390" imgH="642823" progId="Visio.Drawing.6">
                  <p:embed/>
                </p:oleObj>
              </mc:Choice>
              <mc:Fallback>
                <p:oleObj name="Visio" r:id="rId11" imgW="526390" imgH="642823"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1975" y="2079625"/>
                        <a:ext cx="5207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335" name="Oval 47"/>
          <p:cNvSpPr>
            <a:spLocks noChangeArrowheads="1"/>
          </p:cNvSpPr>
          <p:nvPr/>
        </p:nvSpPr>
        <p:spPr bwMode="auto">
          <a:xfrm>
            <a:off x="3543300" y="2146300"/>
            <a:ext cx="152400" cy="165100"/>
          </a:xfrm>
          <a:prstGeom prst="ellipse">
            <a:avLst/>
          </a:prstGeom>
          <a:solidFill>
            <a:srgbClr val="FF3300"/>
          </a:solidFill>
          <a:ln w="952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aphicFrame>
        <p:nvGraphicFramePr>
          <p:cNvPr id="652336" name="Object 48"/>
          <p:cNvGraphicFramePr>
            <a:graphicFrameLocks noChangeAspect="1"/>
          </p:cNvGraphicFramePr>
          <p:nvPr/>
        </p:nvGraphicFramePr>
        <p:xfrm>
          <a:off x="6645275" y="2779713"/>
          <a:ext cx="1301750" cy="612775"/>
        </p:xfrm>
        <a:graphic>
          <a:graphicData uri="http://schemas.openxmlformats.org/presentationml/2006/ole">
            <mc:AlternateContent xmlns:mc="http://schemas.openxmlformats.org/markup-compatibility/2006">
              <mc:Choice xmlns:v="urn:schemas-microsoft-com:vml" Requires="v">
                <p:oleObj spid="_x0000_s654443" name="Visio" r:id="rId12" imgW="806196" imgH="612648" progId="Visio.Drawing.6">
                  <p:embed/>
                </p:oleObj>
              </mc:Choice>
              <mc:Fallback>
                <p:oleObj name="Visio" r:id="rId12" imgW="806196" imgH="612648"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5275" y="2779713"/>
                        <a:ext cx="13017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337" name="Rectangle 49"/>
          <p:cNvSpPr>
            <a:spLocks noChangeArrowheads="1"/>
          </p:cNvSpPr>
          <p:nvPr/>
        </p:nvSpPr>
        <p:spPr bwMode="auto">
          <a:xfrm>
            <a:off x="6858000" y="2844800"/>
            <a:ext cx="90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t>Domain B Devices</a:t>
            </a:r>
          </a:p>
        </p:txBody>
      </p:sp>
      <p:sp>
        <p:nvSpPr>
          <p:cNvPr id="652338" name="Line 50"/>
          <p:cNvSpPr>
            <a:spLocks noChangeShapeType="1"/>
          </p:cNvSpPr>
          <p:nvPr/>
        </p:nvSpPr>
        <p:spPr bwMode="auto">
          <a:xfrm>
            <a:off x="2806700" y="2590800"/>
            <a:ext cx="0" cy="17653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39" name="Rectangle 51"/>
          <p:cNvSpPr>
            <a:spLocks noChangeArrowheads="1"/>
          </p:cNvSpPr>
          <p:nvPr/>
        </p:nvSpPr>
        <p:spPr bwMode="auto">
          <a:xfrm>
            <a:off x="4508500" y="4267200"/>
            <a:ext cx="1206500" cy="68580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52341" name="Rectangle 53"/>
          <p:cNvSpPr>
            <a:spLocks noChangeArrowheads="1"/>
          </p:cNvSpPr>
          <p:nvPr/>
        </p:nvSpPr>
        <p:spPr bwMode="auto">
          <a:xfrm>
            <a:off x="6261100" y="4254500"/>
            <a:ext cx="1206500" cy="68580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52344" name="Line 56"/>
          <p:cNvSpPr>
            <a:spLocks noChangeShapeType="1"/>
          </p:cNvSpPr>
          <p:nvPr/>
        </p:nvSpPr>
        <p:spPr bwMode="auto">
          <a:xfrm>
            <a:off x="5422900" y="2578100"/>
            <a:ext cx="0" cy="17145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45" name="Oval 57"/>
          <p:cNvSpPr>
            <a:spLocks noChangeArrowheads="1"/>
          </p:cNvSpPr>
          <p:nvPr/>
        </p:nvSpPr>
        <p:spPr bwMode="auto">
          <a:xfrm>
            <a:off x="2755900" y="4203700"/>
            <a:ext cx="152400" cy="165100"/>
          </a:xfrm>
          <a:prstGeom prst="ellipse">
            <a:avLst/>
          </a:prstGeom>
          <a:solidFill>
            <a:srgbClr val="FF3300"/>
          </a:solidFill>
          <a:ln w="952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52346" name="Oval 58"/>
          <p:cNvSpPr>
            <a:spLocks noChangeArrowheads="1"/>
          </p:cNvSpPr>
          <p:nvPr/>
        </p:nvSpPr>
        <p:spPr bwMode="auto">
          <a:xfrm>
            <a:off x="5346700" y="4102100"/>
            <a:ext cx="152400" cy="165100"/>
          </a:xfrm>
          <a:prstGeom prst="ellipse">
            <a:avLst/>
          </a:prstGeom>
          <a:solidFill>
            <a:srgbClr val="FF3300"/>
          </a:solidFill>
          <a:ln w="952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52349" name="Line 61"/>
          <p:cNvSpPr>
            <a:spLocks noChangeShapeType="1"/>
          </p:cNvSpPr>
          <p:nvPr/>
        </p:nvSpPr>
        <p:spPr bwMode="auto">
          <a:xfrm>
            <a:off x="2692400" y="5054600"/>
            <a:ext cx="0" cy="889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50" name="Oval 62"/>
          <p:cNvSpPr>
            <a:spLocks noChangeArrowheads="1"/>
          </p:cNvSpPr>
          <p:nvPr/>
        </p:nvSpPr>
        <p:spPr bwMode="auto">
          <a:xfrm>
            <a:off x="2628900" y="5207000"/>
            <a:ext cx="152400" cy="165100"/>
          </a:xfrm>
          <a:prstGeom prst="ellipse">
            <a:avLst/>
          </a:prstGeom>
          <a:solidFill>
            <a:srgbClr val="FF3300"/>
          </a:solidFill>
          <a:ln w="952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52351" name="Oval 63"/>
          <p:cNvSpPr>
            <a:spLocks noChangeArrowheads="1"/>
          </p:cNvSpPr>
          <p:nvPr/>
        </p:nvSpPr>
        <p:spPr bwMode="auto">
          <a:xfrm>
            <a:off x="5041900" y="5130800"/>
            <a:ext cx="152400" cy="165100"/>
          </a:xfrm>
          <a:prstGeom prst="ellipse">
            <a:avLst/>
          </a:prstGeom>
          <a:solidFill>
            <a:srgbClr val="FF3300"/>
          </a:solidFill>
          <a:ln w="952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52352" name="Oval 64"/>
          <p:cNvSpPr>
            <a:spLocks noChangeArrowheads="1"/>
          </p:cNvSpPr>
          <p:nvPr/>
        </p:nvSpPr>
        <p:spPr bwMode="auto">
          <a:xfrm>
            <a:off x="6794500" y="4127500"/>
            <a:ext cx="152400" cy="165100"/>
          </a:xfrm>
          <a:prstGeom prst="ellipse">
            <a:avLst/>
          </a:prstGeom>
          <a:solidFill>
            <a:srgbClr val="FF3300"/>
          </a:solidFill>
          <a:ln w="952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aphicFrame>
        <p:nvGraphicFramePr>
          <p:cNvPr id="652353" name="Object 65"/>
          <p:cNvGraphicFramePr>
            <a:graphicFrameLocks noChangeAspect="1"/>
          </p:cNvGraphicFramePr>
          <p:nvPr/>
        </p:nvGraphicFramePr>
        <p:xfrm>
          <a:off x="7762875" y="5102225"/>
          <a:ext cx="520700" cy="633413"/>
        </p:xfrm>
        <a:graphic>
          <a:graphicData uri="http://schemas.openxmlformats.org/presentationml/2006/ole">
            <mc:AlternateContent xmlns:mc="http://schemas.openxmlformats.org/markup-compatibility/2006">
              <mc:Choice xmlns:v="urn:schemas-microsoft-com:vml" Requires="v">
                <p:oleObj spid="_x0000_s654444" name="Visio" r:id="rId13" imgW="526390" imgH="642823" progId="Visio.Drawing.6">
                  <p:embed/>
                </p:oleObj>
              </mc:Choice>
              <mc:Fallback>
                <p:oleObj name="Visio" r:id="rId13" imgW="526390" imgH="642823"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875" y="5102225"/>
                        <a:ext cx="5207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354" name="Line 66"/>
          <p:cNvSpPr>
            <a:spLocks noChangeShapeType="1"/>
          </p:cNvSpPr>
          <p:nvPr/>
        </p:nvSpPr>
        <p:spPr bwMode="auto">
          <a:xfrm>
            <a:off x="3086100" y="2590800"/>
            <a:ext cx="2273300" cy="1600200"/>
          </a:xfrm>
          <a:prstGeom prst="line">
            <a:avLst/>
          </a:prstGeom>
          <a:noFill/>
          <a:ln w="9525">
            <a:solidFill>
              <a:srgbClr val="FF33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55" name="Line 67"/>
          <p:cNvSpPr>
            <a:spLocks noChangeShapeType="1"/>
          </p:cNvSpPr>
          <p:nvPr/>
        </p:nvSpPr>
        <p:spPr bwMode="auto">
          <a:xfrm>
            <a:off x="3327400" y="2590800"/>
            <a:ext cx="3505200" cy="1638300"/>
          </a:xfrm>
          <a:prstGeom prst="line">
            <a:avLst/>
          </a:prstGeom>
          <a:noFill/>
          <a:ln w="9525">
            <a:solidFill>
              <a:srgbClr val="FF3300"/>
            </a:solidFill>
            <a:prstDash val="dash"/>
            <a:round/>
            <a:headEnd type="triangle"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58" name="Line 70"/>
          <p:cNvSpPr>
            <a:spLocks noChangeShapeType="1"/>
          </p:cNvSpPr>
          <p:nvPr/>
        </p:nvSpPr>
        <p:spPr bwMode="auto">
          <a:xfrm>
            <a:off x="2997200" y="3378200"/>
            <a:ext cx="292100" cy="0"/>
          </a:xfrm>
          <a:prstGeom prst="line">
            <a:avLst/>
          </a:prstGeom>
          <a:noFill/>
          <a:ln w="9525">
            <a:solidFill>
              <a:schemeClr val="tx1"/>
            </a:solidFill>
            <a:prstDash val="sysDot"/>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59" name="Line 71"/>
          <p:cNvSpPr>
            <a:spLocks noChangeShapeType="1"/>
          </p:cNvSpPr>
          <p:nvPr/>
        </p:nvSpPr>
        <p:spPr bwMode="auto">
          <a:xfrm>
            <a:off x="6400800" y="2311400"/>
            <a:ext cx="571500" cy="0"/>
          </a:xfrm>
          <a:prstGeom prst="line">
            <a:avLst/>
          </a:prstGeom>
          <a:noFill/>
          <a:ln w="9525">
            <a:solidFill>
              <a:schemeClr val="tx1"/>
            </a:solidFill>
            <a:prstDash val="sysDot"/>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60" name="Line 72"/>
          <p:cNvSpPr>
            <a:spLocks noChangeShapeType="1"/>
          </p:cNvSpPr>
          <p:nvPr/>
        </p:nvSpPr>
        <p:spPr bwMode="auto">
          <a:xfrm>
            <a:off x="6400800" y="2032000"/>
            <a:ext cx="635000" cy="0"/>
          </a:xfrm>
          <a:prstGeom prst="line">
            <a:avLst/>
          </a:prstGeom>
          <a:noFill/>
          <a:ln w="9525">
            <a:solidFill>
              <a:schemeClr val="tx1"/>
            </a:solidFill>
            <a:prstDash val="sysDot"/>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61" name="Line 73"/>
          <p:cNvSpPr>
            <a:spLocks noChangeShapeType="1"/>
          </p:cNvSpPr>
          <p:nvPr/>
        </p:nvSpPr>
        <p:spPr bwMode="auto">
          <a:xfrm flipV="1">
            <a:off x="7023100" y="1841500"/>
            <a:ext cx="0" cy="190500"/>
          </a:xfrm>
          <a:prstGeom prst="line">
            <a:avLst/>
          </a:prstGeom>
          <a:noFill/>
          <a:ln w="9525">
            <a:solidFill>
              <a:schemeClr val="tx1"/>
            </a:solidFill>
            <a:prstDash val="sysDot"/>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62" name="Text Box 74"/>
          <p:cNvSpPr txBox="1">
            <a:spLocks noChangeArrowheads="1"/>
          </p:cNvSpPr>
          <p:nvPr/>
        </p:nvSpPr>
        <p:spPr bwMode="auto">
          <a:xfrm>
            <a:off x="7591425" y="3465513"/>
            <a:ext cx="15525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LAN data flow</a:t>
            </a:r>
          </a:p>
          <a:p>
            <a:r>
              <a:rPr lang="en-US" sz="1400"/>
              <a:t>WAN data flow</a:t>
            </a:r>
          </a:p>
          <a:p>
            <a:r>
              <a:rPr lang="en-US" sz="1400"/>
              <a:t>Filter in data path</a:t>
            </a:r>
          </a:p>
        </p:txBody>
      </p:sp>
      <p:sp>
        <p:nvSpPr>
          <p:cNvPr id="652363" name="Line 75"/>
          <p:cNvSpPr>
            <a:spLocks noChangeShapeType="1"/>
          </p:cNvSpPr>
          <p:nvPr/>
        </p:nvSpPr>
        <p:spPr bwMode="auto">
          <a:xfrm>
            <a:off x="7480300" y="4610100"/>
            <a:ext cx="469900" cy="0"/>
          </a:xfrm>
          <a:prstGeom prst="line">
            <a:avLst/>
          </a:prstGeom>
          <a:noFill/>
          <a:ln w="9525">
            <a:solidFill>
              <a:schemeClr val="tx1"/>
            </a:solidFill>
            <a:prstDash val="sysDot"/>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64" name="Line 76"/>
          <p:cNvSpPr>
            <a:spLocks noChangeShapeType="1"/>
          </p:cNvSpPr>
          <p:nvPr/>
        </p:nvSpPr>
        <p:spPr bwMode="auto">
          <a:xfrm>
            <a:off x="7937500" y="4610100"/>
            <a:ext cx="0" cy="495300"/>
          </a:xfrm>
          <a:prstGeom prst="line">
            <a:avLst/>
          </a:prstGeom>
          <a:noFill/>
          <a:ln w="9525">
            <a:solidFill>
              <a:schemeClr val="tx1"/>
            </a:solidFill>
            <a:prstDash val="sysDot"/>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65" name="Text Box 77"/>
          <p:cNvSpPr txBox="1">
            <a:spLocks noChangeArrowheads="1"/>
          </p:cNvSpPr>
          <p:nvPr/>
        </p:nvSpPr>
        <p:spPr bwMode="auto">
          <a:xfrm>
            <a:off x="2060575" y="4327525"/>
            <a:ext cx="13652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b="1"/>
              <a:t>NNM Station D</a:t>
            </a:r>
          </a:p>
          <a:p>
            <a:pPr algn="ctr"/>
            <a:r>
              <a:rPr lang="en-US" sz="1200"/>
              <a:t>Collection station</a:t>
            </a:r>
          </a:p>
        </p:txBody>
      </p:sp>
      <p:sp>
        <p:nvSpPr>
          <p:cNvPr id="652366" name="Text Box 78"/>
          <p:cNvSpPr txBox="1">
            <a:spLocks noChangeArrowheads="1"/>
          </p:cNvSpPr>
          <p:nvPr/>
        </p:nvSpPr>
        <p:spPr bwMode="auto">
          <a:xfrm>
            <a:off x="4435475" y="4238625"/>
            <a:ext cx="13652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b="1"/>
              <a:t>NNM Station E</a:t>
            </a:r>
          </a:p>
          <a:p>
            <a:pPr algn="ctr"/>
            <a:r>
              <a:rPr lang="en-US" sz="1200"/>
              <a:t>Collection station</a:t>
            </a:r>
          </a:p>
        </p:txBody>
      </p:sp>
      <p:sp>
        <p:nvSpPr>
          <p:cNvPr id="652367" name="Text Box 79"/>
          <p:cNvSpPr txBox="1">
            <a:spLocks noChangeArrowheads="1"/>
          </p:cNvSpPr>
          <p:nvPr/>
        </p:nvSpPr>
        <p:spPr bwMode="auto">
          <a:xfrm>
            <a:off x="6213475" y="4225925"/>
            <a:ext cx="12890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b="1"/>
              <a:t>NNM Station F</a:t>
            </a:r>
          </a:p>
          <a:p>
            <a:pPr algn="ctr"/>
            <a:r>
              <a:rPr lang="en-US" sz="1200"/>
              <a:t>Dual-role station</a:t>
            </a:r>
          </a:p>
        </p:txBody>
      </p:sp>
      <p:sp>
        <p:nvSpPr>
          <p:cNvPr id="652368" name="Oval 80"/>
          <p:cNvSpPr>
            <a:spLocks noChangeArrowheads="1"/>
          </p:cNvSpPr>
          <p:nvPr/>
        </p:nvSpPr>
        <p:spPr bwMode="auto">
          <a:xfrm>
            <a:off x="7416800" y="3962400"/>
            <a:ext cx="152400" cy="165100"/>
          </a:xfrm>
          <a:prstGeom prst="ellipse">
            <a:avLst/>
          </a:prstGeom>
          <a:solidFill>
            <a:srgbClr val="FF3300"/>
          </a:solidFill>
          <a:ln w="9525">
            <a:solidFill>
              <a:schemeClr val="tx1"/>
            </a:solidFill>
            <a:round/>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652369" name="Line 81"/>
          <p:cNvSpPr>
            <a:spLocks noChangeShapeType="1"/>
          </p:cNvSpPr>
          <p:nvPr/>
        </p:nvSpPr>
        <p:spPr bwMode="auto">
          <a:xfrm>
            <a:off x="7366000" y="3810000"/>
            <a:ext cx="228600" cy="0"/>
          </a:xfrm>
          <a:prstGeom prst="line">
            <a:avLst/>
          </a:prstGeom>
          <a:noFill/>
          <a:ln w="9525">
            <a:solidFill>
              <a:srgbClr val="FF3300"/>
            </a:solidFill>
            <a:prstDash val="sysDot"/>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70" name="Line 82"/>
          <p:cNvSpPr>
            <a:spLocks noChangeShapeType="1"/>
          </p:cNvSpPr>
          <p:nvPr/>
        </p:nvSpPr>
        <p:spPr bwMode="auto">
          <a:xfrm>
            <a:off x="7378700" y="3619500"/>
            <a:ext cx="228600"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71" name="Line 83"/>
          <p:cNvSpPr>
            <a:spLocks noChangeShapeType="1"/>
          </p:cNvSpPr>
          <p:nvPr/>
        </p:nvSpPr>
        <p:spPr bwMode="auto">
          <a:xfrm>
            <a:off x="1460500" y="2197100"/>
            <a:ext cx="444500"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72" name="Line 84"/>
          <p:cNvSpPr>
            <a:spLocks noChangeShapeType="1"/>
          </p:cNvSpPr>
          <p:nvPr/>
        </p:nvSpPr>
        <p:spPr bwMode="auto">
          <a:xfrm>
            <a:off x="6210300" y="2565400"/>
            <a:ext cx="0" cy="5207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73" name="Line 85"/>
          <p:cNvSpPr>
            <a:spLocks noChangeShapeType="1"/>
          </p:cNvSpPr>
          <p:nvPr/>
        </p:nvSpPr>
        <p:spPr bwMode="auto">
          <a:xfrm>
            <a:off x="6210300" y="3098800"/>
            <a:ext cx="457200"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652378" name="Text Box 90"/>
          <p:cNvSpPr txBox="1">
            <a:spLocks noChangeArrowheads="1"/>
          </p:cNvSpPr>
          <p:nvPr/>
        </p:nvSpPr>
        <p:spPr bwMode="auto">
          <a:xfrm>
            <a:off x="1279525" y="264001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NFS</a:t>
            </a:r>
          </a:p>
        </p:txBody>
      </p:sp>
      <p:sp>
        <p:nvSpPr>
          <p:cNvPr id="652379" name="Text Box 91"/>
          <p:cNvSpPr txBox="1">
            <a:spLocks noChangeArrowheads="1"/>
          </p:cNvSpPr>
          <p:nvPr/>
        </p:nvSpPr>
        <p:spPr bwMode="auto">
          <a:xfrm>
            <a:off x="6410325" y="2246313"/>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NFS</a:t>
            </a:r>
          </a:p>
        </p:txBody>
      </p:sp>
      <p:sp>
        <p:nvSpPr>
          <p:cNvPr id="652380" name="Rectangle 92"/>
          <p:cNvSpPr>
            <a:spLocks noChangeArrowheads="1"/>
          </p:cNvSpPr>
          <p:nvPr/>
        </p:nvSpPr>
        <p:spPr bwMode="auto">
          <a:xfrm>
            <a:off x="288925" y="6096000"/>
            <a:ext cx="1790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b="1"/>
              <a:t>Objects discovered &amp; monitored by Station C</a:t>
            </a:r>
          </a:p>
        </p:txBody>
      </p:sp>
      <p:graphicFrame>
        <p:nvGraphicFramePr>
          <p:cNvPr id="652381" name="Object 93"/>
          <p:cNvGraphicFramePr>
            <a:graphicFrameLocks noChangeAspect="1"/>
          </p:cNvGraphicFramePr>
          <p:nvPr/>
        </p:nvGraphicFramePr>
        <p:xfrm>
          <a:off x="1866900" y="5700713"/>
          <a:ext cx="1708150" cy="676275"/>
        </p:xfrm>
        <a:graphic>
          <a:graphicData uri="http://schemas.openxmlformats.org/presentationml/2006/ole">
            <mc:AlternateContent xmlns:mc="http://schemas.openxmlformats.org/markup-compatibility/2006">
              <mc:Choice xmlns:v="urn:schemas-microsoft-com:vml" Requires="v">
                <p:oleObj spid="_x0000_s654445" name="Visio" r:id="rId14" imgW="806196" imgH="612648" progId="Visio.Drawing.6">
                  <p:embed/>
                </p:oleObj>
              </mc:Choice>
              <mc:Fallback>
                <p:oleObj name="Visio" r:id="rId14" imgW="806196" imgH="612648"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6900" y="5700713"/>
                        <a:ext cx="17081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382" name="Rectangle 94"/>
          <p:cNvSpPr>
            <a:spLocks noChangeArrowheads="1"/>
          </p:cNvSpPr>
          <p:nvPr/>
        </p:nvSpPr>
        <p:spPr bwMode="auto">
          <a:xfrm>
            <a:off x="1952625" y="5829300"/>
            <a:ext cx="1790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b="1"/>
              <a:t>Objects discovered &amp; monitored by Station D</a:t>
            </a:r>
          </a:p>
        </p:txBody>
      </p:sp>
      <p:graphicFrame>
        <p:nvGraphicFramePr>
          <p:cNvPr id="652383" name="Object 95"/>
          <p:cNvGraphicFramePr>
            <a:graphicFrameLocks noChangeAspect="1"/>
          </p:cNvGraphicFramePr>
          <p:nvPr/>
        </p:nvGraphicFramePr>
        <p:xfrm>
          <a:off x="4305300" y="5789613"/>
          <a:ext cx="1708150" cy="676275"/>
        </p:xfrm>
        <a:graphic>
          <a:graphicData uri="http://schemas.openxmlformats.org/presentationml/2006/ole">
            <mc:AlternateContent xmlns:mc="http://schemas.openxmlformats.org/markup-compatibility/2006">
              <mc:Choice xmlns:v="urn:schemas-microsoft-com:vml" Requires="v">
                <p:oleObj spid="_x0000_s654446" name="Visio" r:id="rId15" imgW="806196" imgH="612648" progId="Visio.Drawing.6">
                  <p:embed/>
                </p:oleObj>
              </mc:Choice>
              <mc:Fallback>
                <p:oleObj name="Visio" r:id="rId15" imgW="806196" imgH="612648"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5300" y="5789613"/>
                        <a:ext cx="17081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384" name="Rectangle 96"/>
          <p:cNvSpPr>
            <a:spLocks noChangeArrowheads="1"/>
          </p:cNvSpPr>
          <p:nvPr/>
        </p:nvSpPr>
        <p:spPr bwMode="auto">
          <a:xfrm>
            <a:off x="4391025" y="5918200"/>
            <a:ext cx="1790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b="1"/>
              <a:t>Objects discovered &amp; monitored by Station E</a:t>
            </a:r>
          </a:p>
        </p:txBody>
      </p:sp>
      <p:graphicFrame>
        <p:nvGraphicFramePr>
          <p:cNvPr id="652385" name="Object 97"/>
          <p:cNvGraphicFramePr>
            <a:graphicFrameLocks noChangeAspect="1"/>
          </p:cNvGraphicFramePr>
          <p:nvPr/>
        </p:nvGraphicFramePr>
        <p:xfrm>
          <a:off x="5670550" y="5637213"/>
          <a:ext cx="2108200" cy="676275"/>
        </p:xfrm>
        <a:graphic>
          <a:graphicData uri="http://schemas.openxmlformats.org/presentationml/2006/ole">
            <mc:AlternateContent xmlns:mc="http://schemas.openxmlformats.org/markup-compatibility/2006">
              <mc:Choice xmlns:v="urn:schemas-microsoft-com:vml" Requires="v">
                <p:oleObj spid="_x0000_s654447" name="Visio" r:id="rId16" imgW="806196" imgH="612648" progId="Visio.Drawing.6">
                  <p:embed/>
                </p:oleObj>
              </mc:Choice>
              <mc:Fallback>
                <p:oleObj name="Visio" r:id="rId16" imgW="806196" imgH="612648"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0550" y="5637213"/>
                        <a:ext cx="2108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386" name="Rectangle 98"/>
          <p:cNvSpPr>
            <a:spLocks noChangeArrowheads="1"/>
          </p:cNvSpPr>
          <p:nvPr/>
        </p:nvSpPr>
        <p:spPr bwMode="auto">
          <a:xfrm>
            <a:off x="5737225" y="57658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b="1"/>
              <a:t>Objects discovered &amp; monitored by Station F</a:t>
            </a:r>
          </a:p>
        </p:txBody>
      </p:sp>
    </p:spTree>
    <p:extLst>
      <p:ext uri="{BB962C8B-B14F-4D97-AF65-F5344CB8AC3E}">
        <p14:creationId xmlns:p14="http://schemas.microsoft.com/office/powerpoint/2010/main" val="650582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431800" y="122238"/>
            <a:ext cx="8229600" cy="1143000"/>
          </a:xfrm>
        </p:spPr>
        <p:txBody>
          <a:bodyPr/>
          <a:lstStyle/>
          <a:p>
            <a:r>
              <a:rPr lang="en-US" sz="3600" dirty="0" smtClean="0"/>
              <a:t>Agent Extension </a:t>
            </a:r>
            <a:r>
              <a:rPr lang="en-US" sz="3600" dirty="0"/>
              <a:t>Framework</a:t>
            </a:r>
          </a:p>
        </p:txBody>
      </p:sp>
      <p:sp>
        <p:nvSpPr>
          <p:cNvPr id="741379"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41380" name="Rectangle 4"/>
          <p:cNvSpPr>
            <a:spLocks noChangeArrowheads="1"/>
          </p:cNvSpPr>
          <p:nvPr/>
        </p:nvSpPr>
        <p:spPr bwMode="auto">
          <a:xfrm>
            <a:off x="342900" y="1330325"/>
            <a:ext cx="8509000" cy="50180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2400" dirty="0"/>
              <a:t>In the </a:t>
            </a:r>
            <a:r>
              <a:rPr lang="en-US" sz="2400" dirty="0" smtClean="0"/>
              <a:t>Agent Extension </a:t>
            </a:r>
            <a:r>
              <a:rPr lang="en-US" sz="2400" dirty="0"/>
              <a:t>framework, the SNMP agent is further defined to consist of:</a:t>
            </a:r>
          </a:p>
          <a:p>
            <a:pPr lvl="1"/>
            <a:r>
              <a:rPr lang="en-US" sz="2000" dirty="0">
                <a:solidFill>
                  <a:srgbClr val="000000"/>
                </a:solidFill>
                <a:latin typeface="Arial Unicode MS" panose="020B0604020202020204" pitchFamily="34" charset="-128"/>
              </a:rPr>
              <a:t>a master agent, which sends and receives SNMP protocol messages but has little or no direct access to management information.</a:t>
            </a:r>
            <a:r>
              <a:rPr lang="en-US" sz="2000" dirty="0"/>
              <a:t>  </a:t>
            </a:r>
          </a:p>
          <a:p>
            <a:pPr lvl="1"/>
            <a:r>
              <a:rPr lang="en-US" sz="2000" dirty="0">
                <a:solidFill>
                  <a:srgbClr val="000000"/>
                </a:solidFill>
                <a:latin typeface="Arial Unicode MS" panose="020B0604020202020204" pitchFamily="34" charset="-128"/>
              </a:rPr>
              <a:t>one or more </a:t>
            </a:r>
            <a:r>
              <a:rPr lang="en-US" sz="2000" dirty="0" smtClean="0">
                <a:solidFill>
                  <a:srgbClr val="000000"/>
                </a:solidFill>
                <a:latin typeface="Arial Unicode MS" panose="020B0604020202020204" pitchFamily="34" charset="-128"/>
              </a:rPr>
              <a:t>subagents that have </a:t>
            </a:r>
            <a:r>
              <a:rPr lang="en-US" sz="2000" dirty="0">
                <a:solidFill>
                  <a:srgbClr val="000000"/>
                </a:solidFill>
                <a:latin typeface="Arial Unicode MS" panose="020B0604020202020204" pitchFamily="34" charset="-128"/>
              </a:rPr>
              <a:t>access to management information.</a:t>
            </a:r>
            <a:r>
              <a:rPr lang="en-US" sz="2000" dirty="0"/>
              <a:t> </a:t>
            </a:r>
          </a:p>
          <a:p>
            <a:pPr lvl="1"/>
            <a:r>
              <a:rPr lang="en-US" sz="2000" dirty="0">
                <a:solidFill>
                  <a:srgbClr val="000000"/>
                </a:solidFill>
              </a:rPr>
              <a:t>a protocol (</a:t>
            </a:r>
            <a:r>
              <a:rPr lang="en-US" sz="2000" dirty="0" err="1">
                <a:solidFill>
                  <a:srgbClr val="000000"/>
                </a:solidFill>
              </a:rPr>
              <a:t>agentX</a:t>
            </a:r>
            <a:r>
              <a:rPr lang="en-US" sz="2000" dirty="0">
                <a:solidFill>
                  <a:srgbClr val="000000"/>
                </a:solidFill>
              </a:rPr>
              <a:t>) that operates between the master agent and subagents, permitting subagents to connect to the master agent</a:t>
            </a:r>
            <a:endParaRPr lang="en-US" sz="2000" dirty="0">
              <a:latin typeface="Arial Unicode MS" panose="020B0604020202020204" pitchFamily="34" charset="-128"/>
            </a:endParaRPr>
          </a:p>
          <a:p>
            <a:pPr lvl="1">
              <a:lnSpc>
                <a:spcPct val="80000"/>
              </a:lnSpc>
              <a:buFont typeface="Wingdings" panose="05000000000000000000" pitchFamily="2" charset="2"/>
              <a:buNone/>
            </a:pP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431800" y="122238"/>
            <a:ext cx="8229600" cy="1143000"/>
          </a:xfrm>
        </p:spPr>
        <p:txBody>
          <a:bodyPr/>
          <a:lstStyle/>
          <a:p>
            <a:r>
              <a:rPr lang="en-US" sz="3600" dirty="0" smtClean="0"/>
              <a:t>Agent Extension </a:t>
            </a:r>
            <a:r>
              <a:rPr lang="en-US" sz="3600" dirty="0"/>
              <a:t>Design </a:t>
            </a:r>
            <a:r>
              <a:rPr lang="en-US" sz="3600" dirty="0" smtClean="0"/>
              <a:t>Features</a:t>
            </a:r>
            <a:endParaRPr lang="en-US" sz="3600" dirty="0"/>
          </a:p>
        </p:txBody>
      </p:sp>
      <p:sp>
        <p:nvSpPr>
          <p:cNvPr id="743427"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43428" name="Rectangle 4"/>
          <p:cNvSpPr>
            <a:spLocks noChangeArrowheads="1"/>
          </p:cNvSpPr>
          <p:nvPr/>
        </p:nvSpPr>
        <p:spPr bwMode="auto">
          <a:xfrm>
            <a:off x="342900" y="1330325"/>
            <a:ext cx="8509000" cy="50180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2400" dirty="0"/>
              <a:t>Master agents are concerned with </a:t>
            </a:r>
          </a:p>
          <a:p>
            <a:pPr lvl="1"/>
            <a:r>
              <a:rPr lang="en-US" sz="2000" dirty="0"/>
              <a:t>SNMP protocol operations and the translations to and from </a:t>
            </a:r>
            <a:r>
              <a:rPr lang="en-US" sz="2000" dirty="0" err="1"/>
              <a:t>AgentX</a:t>
            </a:r>
            <a:r>
              <a:rPr lang="en-US" sz="2000" dirty="0"/>
              <a:t> protocol operations</a:t>
            </a:r>
            <a:endParaRPr lang="en-US" sz="2000" dirty="0">
              <a:solidFill>
                <a:srgbClr val="000000"/>
              </a:solidFill>
              <a:latin typeface="Arial Unicode MS" panose="020B0604020202020204" pitchFamily="34" charset="-128"/>
            </a:endParaRPr>
          </a:p>
          <a:p>
            <a:pPr>
              <a:buFont typeface="Wingdings" panose="05000000000000000000" pitchFamily="2" charset="2"/>
              <a:buChar char="§"/>
            </a:pPr>
            <a:r>
              <a:rPr lang="en-US" sz="2400" dirty="0">
                <a:solidFill>
                  <a:srgbClr val="000000"/>
                </a:solidFill>
                <a:latin typeface="Arial Unicode MS" panose="020B0604020202020204" pitchFamily="34" charset="-128"/>
              </a:rPr>
              <a:t>Subagents are exclusively concerned with management instrumentation</a:t>
            </a:r>
          </a:p>
          <a:p>
            <a:pPr>
              <a:buFont typeface="Wingdings" panose="05000000000000000000" pitchFamily="2" charset="2"/>
              <a:buChar char="§"/>
            </a:pPr>
            <a:r>
              <a:rPr lang="en-US" sz="2400" dirty="0"/>
              <a:t>Subagents are not aware of any other </a:t>
            </a:r>
            <a:r>
              <a:rPr lang="en-US" sz="2400" dirty="0" smtClean="0"/>
              <a:t>subagents</a:t>
            </a:r>
            <a:r>
              <a:rPr lang="en-US" sz="2400" dirty="0"/>
              <a:t>.</a:t>
            </a:r>
          </a:p>
          <a:p>
            <a:pPr>
              <a:buFont typeface="Wingdings" panose="05000000000000000000" pitchFamily="2" charset="2"/>
              <a:buChar char="§"/>
            </a:pPr>
            <a:r>
              <a:rPr lang="en-US" sz="2400" dirty="0">
                <a:solidFill>
                  <a:srgbClr val="000000"/>
                </a:solidFill>
                <a:latin typeface="Arial Unicode MS" panose="020B0604020202020204" pitchFamily="34" charset="-128"/>
              </a:rPr>
              <a:t>A single subagent is "authoritative" for a particular region of the MIB</a:t>
            </a:r>
          </a:p>
          <a:p>
            <a:pPr lvl="1"/>
            <a:r>
              <a:rPr lang="en-US" sz="2000" dirty="0">
                <a:solidFill>
                  <a:srgbClr val="000000"/>
                </a:solidFill>
                <a:latin typeface="Arial Unicode MS" panose="020B0604020202020204" pitchFamily="34" charset="-128"/>
              </a:rPr>
              <a:t>"region" may extend from an entire MIB down to a single object- instance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457200" y="0"/>
            <a:ext cx="8229600" cy="1143000"/>
          </a:xfrm>
        </p:spPr>
        <p:txBody>
          <a:bodyPr/>
          <a:lstStyle/>
          <a:p>
            <a:r>
              <a:rPr lang="en-US" sz="3600" dirty="0" smtClean="0"/>
              <a:t>Agent Extension Framework</a:t>
            </a:r>
            <a:endParaRPr lang="en-US" sz="3600" dirty="0"/>
          </a:p>
        </p:txBody>
      </p:sp>
      <p:sp>
        <p:nvSpPr>
          <p:cNvPr id="768003" name="Rectangle 3"/>
          <p:cNvSpPr>
            <a:spLocks noChangeArrowheads="1"/>
          </p:cNvSpPr>
          <p:nvPr/>
        </p:nvSpPr>
        <p:spPr bwMode="auto">
          <a:xfrm>
            <a:off x="2049462" y="3275067"/>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768006" name="Rectangle 6"/>
          <p:cNvSpPr>
            <a:spLocks noChangeArrowheads="1"/>
          </p:cNvSpPr>
          <p:nvPr/>
        </p:nvSpPr>
        <p:spPr bwMode="auto">
          <a:xfrm>
            <a:off x="1833320" y="2402668"/>
            <a:ext cx="5842000" cy="3251200"/>
          </a:xfrm>
          <a:prstGeom prst="rect">
            <a:avLst/>
          </a:prstGeom>
          <a:solidFill>
            <a:srgbClr val="F7F7FF"/>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8007" name="Rectangle 7"/>
          <p:cNvSpPr>
            <a:spLocks noChangeArrowheads="1"/>
          </p:cNvSpPr>
          <p:nvPr/>
        </p:nvSpPr>
        <p:spPr bwMode="auto">
          <a:xfrm>
            <a:off x="2643564" y="2627367"/>
            <a:ext cx="3975100" cy="927100"/>
          </a:xfrm>
          <a:prstGeom prst="rect">
            <a:avLst/>
          </a:prstGeom>
          <a:solidFill>
            <a:srgbClr val="FEE8FE"/>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8008" name="Rectangle 8"/>
          <p:cNvSpPr>
            <a:spLocks noChangeArrowheads="1"/>
          </p:cNvSpPr>
          <p:nvPr/>
        </p:nvSpPr>
        <p:spPr bwMode="auto">
          <a:xfrm>
            <a:off x="2722320" y="4544233"/>
            <a:ext cx="812800" cy="850900"/>
          </a:xfrm>
          <a:prstGeom prst="rect">
            <a:avLst/>
          </a:prstGeom>
          <a:solidFill>
            <a:srgbClr val="ECEBFF"/>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8009" name="Rectangle 9"/>
          <p:cNvSpPr>
            <a:spLocks noChangeArrowheads="1"/>
          </p:cNvSpPr>
          <p:nvPr/>
        </p:nvSpPr>
        <p:spPr bwMode="auto">
          <a:xfrm>
            <a:off x="4170120" y="4569633"/>
            <a:ext cx="812800" cy="850900"/>
          </a:xfrm>
          <a:prstGeom prst="rect">
            <a:avLst/>
          </a:prstGeom>
          <a:solidFill>
            <a:srgbClr val="EBFDFF"/>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8010" name="Rectangle 10"/>
          <p:cNvSpPr>
            <a:spLocks noChangeArrowheads="1"/>
          </p:cNvSpPr>
          <p:nvPr/>
        </p:nvSpPr>
        <p:spPr bwMode="auto">
          <a:xfrm>
            <a:off x="5808420" y="4582333"/>
            <a:ext cx="812800" cy="850900"/>
          </a:xfrm>
          <a:prstGeom prst="rect">
            <a:avLst/>
          </a:prstGeom>
          <a:solidFill>
            <a:srgbClr val="F9FDA7"/>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8012" name="Text Box 12"/>
          <p:cNvSpPr txBox="1">
            <a:spLocks noChangeArrowheads="1"/>
          </p:cNvSpPr>
          <p:nvPr/>
        </p:nvSpPr>
        <p:spPr bwMode="auto">
          <a:xfrm>
            <a:off x="3846889" y="2765480"/>
            <a:ext cx="154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Master Agent</a:t>
            </a:r>
          </a:p>
        </p:txBody>
      </p:sp>
      <p:sp>
        <p:nvSpPr>
          <p:cNvPr id="768013" name="Text Box 13"/>
          <p:cNvSpPr txBox="1">
            <a:spLocks noChangeArrowheads="1"/>
          </p:cNvSpPr>
          <p:nvPr/>
        </p:nvSpPr>
        <p:spPr bwMode="auto">
          <a:xfrm>
            <a:off x="3719889" y="3106792"/>
            <a:ext cx="1979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Protocol Operations</a:t>
            </a:r>
          </a:p>
        </p:txBody>
      </p:sp>
      <p:sp>
        <p:nvSpPr>
          <p:cNvPr id="768015" name="Line 15"/>
          <p:cNvSpPr>
            <a:spLocks noChangeShapeType="1"/>
          </p:cNvSpPr>
          <p:nvPr/>
        </p:nvSpPr>
        <p:spPr bwMode="auto">
          <a:xfrm flipH="1">
            <a:off x="3100145" y="3565580"/>
            <a:ext cx="1171576" cy="95642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16" name="Line 16"/>
          <p:cNvSpPr>
            <a:spLocks noChangeShapeType="1"/>
          </p:cNvSpPr>
          <p:nvPr/>
        </p:nvSpPr>
        <p:spPr bwMode="auto">
          <a:xfrm>
            <a:off x="4525720" y="3558368"/>
            <a:ext cx="38100" cy="91284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17" name="Line 17"/>
          <p:cNvSpPr>
            <a:spLocks noChangeShapeType="1"/>
          </p:cNvSpPr>
          <p:nvPr/>
        </p:nvSpPr>
        <p:spPr bwMode="auto">
          <a:xfrm flipH="1" flipV="1">
            <a:off x="4817819" y="3565580"/>
            <a:ext cx="1419817" cy="99452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24" name="Oval 24"/>
          <p:cNvSpPr>
            <a:spLocks noChangeArrowheads="1"/>
          </p:cNvSpPr>
          <p:nvPr/>
        </p:nvSpPr>
        <p:spPr bwMode="auto">
          <a:xfrm>
            <a:off x="2950920" y="4620433"/>
            <a:ext cx="355600" cy="152400"/>
          </a:xfrm>
          <a:prstGeom prst="ellipse">
            <a:avLst/>
          </a:prstGeom>
          <a:noFill/>
          <a:ln w="952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8025" name="Oval 25"/>
          <p:cNvSpPr>
            <a:spLocks noChangeArrowheads="1"/>
          </p:cNvSpPr>
          <p:nvPr/>
        </p:nvSpPr>
        <p:spPr bwMode="auto">
          <a:xfrm>
            <a:off x="2950920" y="4963333"/>
            <a:ext cx="355600" cy="152400"/>
          </a:xfrm>
          <a:prstGeom prst="ellipse">
            <a:avLst/>
          </a:prstGeom>
          <a:noFill/>
          <a:ln w="952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8026" name="Line 26"/>
          <p:cNvSpPr>
            <a:spLocks noChangeShapeType="1"/>
          </p:cNvSpPr>
          <p:nvPr/>
        </p:nvSpPr>
        <p:spPr bwMode="auto">
          <a:xfrm>
            <a:off x="2950920" y="4709333"/>
            <a:ext cx="0" cy="3302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27" name="Line 27"/>
          <p:cNvSpPr>
            <a:spLocks noChangeShapeType="1"/>
          </p:cNvSpPr>
          <p:nvPr/>
        </p:nvSpPr>
        <p:spPr bwMode="auto">
          <a:xfrm>
            <a:off x="3306520" y="4709333"/>
            <a:ext cx="0" cy="3302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28" name="Text Box 28"/>
          <p:cNvSpPr txBox="1">
            <a:spLocks noChangeArrowheads="1"/>
          </p:cNvSpPr>
          <p:nvPr/>
        </p:nvSpPr>
        <p:spPr bwMode="auto">
          <a:xfrm>
            <a:off x="2922345" y="4742671"/>
            <a:ext cx="463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MIB</a:t>
            </a:r>
          </a:p>
        </p:txBody>
      </p:sp>
      <p:sp>
        <p:nvSpPr>
          <p:cNvPr id="768029" name="Oval 29"/>
          <p:cNvSpPr>
            <a:spLocks noChangeArrowheads="1"/>
          </p:cNvSpPr>
          <p:nvPr/>
        </p:nvSpPr>
        <p:spPr bwMode="auto">
          <a:xfrm>
            <a:off x="4386020" y="4620433"/>
            <a:ext cx="355600" cy="152400"/>
          </a:xfrm>
          <a:prstGeom prst="ellipse">
            <a:avLst/>
          </a:prstGeom>
          <a:noFill/>
          <a:ln w="952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8030" name="Oval 30"/>
          <p:cNvSpPr>
            <a:spLocks noChangeArrowheads="1"/>
          </p:cNvSpPr>
          <p:nvPr/>
        </p:nvSpPr>
        <p:spPr bwMode="auto">
          <a:xfrm>
            <a:off x="4386020" y="4963333"/>
            <a:ext cx="355600" cy="152400"/>
          </a:xfrm>
          <a:prstGeom prst="ellipse">
            <a:avLst/>
          </a:prstGeom>
          <a:noFill/>
          <a:ln w="952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8031" name="Line 31"/>
          <p:cNvSpPr>
            <a:spLocks noChangeShapeType="1"/>
          </p:cNvSpPr>
          <p:nvPr/>
        </p:nvSpPr>
        <p:spPr bwMode="auto">
          <a:xfrm>
            <a:off x="4386020" y="4709333"/>
            <a:ext cx="0" cy="3302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32" name="Line 32"/>
          <p:cNvSpPr>
            <a:spLocks noChangeShapeType="1"/>
          </p:cNvSpPr>
          <p:nvPr/>
        </p:nvSpPr>
        <p:spPr bwMode="auto">
          <a:xfrm>
            <a:off x="4741620" y="4709333"/>
            <a:ext cx="0" cy="3302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33" name="Text Box 33"/>
          <p:cNvSpPr txBox="1">
            <a:spLocks noChangeArrowheads="1"/>
          </p:cNvSpPr>
          <p:nvPr/>
        </p:nvSpPr>
        <p:spPr bwMode="auto">
          <a:xfrm>
            <a:off x="4357445" y="4742671"/>
            <a:ext cx="463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MIB</a:t>
            </a:r>
          </a:p>
        </p:txBody>
      </p:sp>
      <p:sp>
        <p:nvSpPr>
          <p:cNvPr id="768034" name="Oval 34"/>
          <p:cNvSpPr>
            <a:spLocks noChangeArrowheads="1"/>
          </p:cNvSpPr>
          <p:nvPr/>
        </p:nvSpPr>
        <p:spPr bwMode="auto">
          <a:xfrm>
            <a:off x="6024320" y="4607733"/>
            <a:ext cx="355600" cy="152400"/>
          </a:xfrm>
          <a:prstGeom prst="ellipse">
            <a:avLst/>
          </a:prstGeom>
          <a:noFill/>
          <a:ln w="952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8035" name="Oval 35"/>
          <p:cNvSpPr>
            <a:spLocks noChangeArrowheads="1"/>
          </p:cNvSpPr>
          <p:nvPr/>
        </p:nvSpPr>
        <p:spPr bwMode="auto">
          <a:xfrm>
            <a:off x="6024320" y="4950633"/>
            <a:ext cx="355600" cy="152400"/>
          </a:xfrm>
          <a:prstGeom prst="ellipse">
            <a:avLst/>
          </a:prstGeom>
          <a:noFill/>
          <a:ln w="9525">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68036" name="Line 36"/>
          <p:cNvSpPr>
            <a:spLocks noChangeShapeType="1"/>
          </p:cNvSpPr>
          <p:nvPr/>
        </p:nvSpPr>
        <p:spPr bwMode="auto">
          <a:xfrm>
            <a:off x="6024320" y="4696633"/>
            <a:ext cx="0" cy="3302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37" name="Line 37"/>
          <p:cNvSpPr>
            <a:spLocks noChangeShapeType="1"/>
          </p:cNvSpPr>
          <p:nvPr/>
        </p:nvSpPr>
        <p:spPr bwMode="auto">
          <a:xfrm>
            <a:off x="6379920" y="4696633"/>
            <a:ext cx="0" cy="3302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38" name="Text Box 38"/>
          <p:cNvSpPr txBox="1">
            <a:spLocks noChangeArrowheads="1"/>
          </p:cNvSpPr>
          <p:nvPr/>
        </p:nvSpPr>
        <p:spPr bwMode="auto">
          <a:xfrm>
            <a:off x="5995745" y="4729971"/>
            <a:ext cx="463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MIB</a:t>
            </a:r>
          </a:p>
        </p:txBody>
      </p:sp>
      <p:sp>
        <p:nvSpPr>
          <p:cNvPr id="768039" name="Text Box 39"/>
          <p:cNvSpPr txBox="1">
            <a:spLocks noChangeArrowheads="1"/>
          </p:cNvSpPr>
          <p:nvPr/>
        </p:nvSpPr>
        <p:spPr bwMode="auto">
          <a:xfrm>
            <a:off x="4540626" y="3859993"/>
            <a:ext cx="849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err="1"/>
              <a:t>AgentX</a:t>
            </a:r>
            <a:endParaRPr lang="en-US" sz="1600" dirty="0"/>
          </a:p>
        </p:txBody>
      </p:sp>
      <p:sp>
        <p:nvSpPr>
          <p:cNvPr id="768043" name="Line 43"/>
          <p:cNvSpPr>
            <a:spLocks noChangeShapeType="1"/>
          </p:cNvSpPr>
          <p:nvPr/>
        </p:nvSpPr>
        <p:spPr bwMode="auto">
          <a:xfrm>
            <a:off x="4576574" y="1446267"/>
            <a:ext cx="0" cy="11811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68044" name="Text Box 44"/>
          <p:cNvSpPr txBox="1">
            <a:spLocks noChangeArrowheads="1"/>
          </p:cNvSpPr>
          <p:nvPr/>
        </p:nvSpPr>
        <p:spPr bwMode="auto">
          <a:xfrm>
            <a:off x="2668345" y="4298171"/>
            <a:ext cx="9302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Sub-agent</a:t>
            </a:r>
          </a:p>
        </p:txBody>
      </p:sp>
      <p:sp>
        <p:nvSpPr>
          <p:cNvPr id="768045" name="Text Box 45"/>
          <p:cNvSpPr txBox="1">
            <a:spLocks noChangeArrowheads="1"/>
          </p:cNvSpPr>
          <p:nvPr/>
        </p:nvSpPr>
        <p:spPr bwMode="auto">
          <a:xfrm>
            <a:off x="4090745" y="4310871"/>
            <a:ext cx="9302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Sub-agent</a:t>
            </a:r>
          </a:p>
        </p:txBody>
      </p:sp>
      <p:sp>
        <p:nvSpPr>
          <p:cNvPr id="768046" name="Text Box 46"/>
          <p:cNvSpPr txBox="1">
            <a:spLocks noChangeArrowheads="1"/>
          </p:cNvSpPr>
          <p:nvPr/>
        </p:nvSpPr>
        <p:spPr bwMode="auto">
          <a:xfrm>
            <a:off x="5754445" y="4323571"/>
            <a:ext cx="9302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Sub-agent</a:t>
            </a:r>
          </a:p>
        </p:txBody>
      </p:sp>
      <p:sp>
        <p:nvSpPr>
          <p:cNvPr id="768047" name="Text Box 47"/>
          <p:cNvSpPr txBox="1">
            <a:spLocks noChangeArrowheads="1"/>
          </p:cNvSpPr>
          <p:nvPr/>
        </p:nvSpPr>
        <p:spPr bwMode="auto">
          <a:xfrm>
            <a:off x="4597951" y="1923243"/>
            <a:ext cx="769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a:t>SNMP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420688" y="0"/>
            <a:ext cx="8229600" cy="1143000"/>
          </a:xfrm>
        </p:spPr>
        <p:txBody>
          <a:bodyPr/>
          <a:lstStyle/>
          <a:p>
            <a:r>
              <a:rPr lang="en-US" sz="3600" dirty="0" smtClean="0"/>
              <a:t>Agent Extension </a:t>
            </a:r>
            <a:r>
              <a:rPr lang="en-US" sz="3600" dirty="0"/>
              <a:t>– Master Agent </a:t>
            </a:r>
          </a:p>
        </p:txBody>
      </p:sp>
      <p:sp>
        <p:nvSpPr>
          <p:cNvPr id="659459" name="Rectangle 3"/>
          <p:cNvSpPr>
            <a:spLocks noChangeArrowheads="1"/>
          </p:cNvSpPr>
          <p:nvPr/>
        </p:nvSpPr>
        <p:spPr bwMode="auto">
          <a:xfrm>
            <a:off x="538163" y="1482725"/>
            <a:ext cx="78327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endParaRPr lang="en-US" sz="2400">
              <a:solidFill>
                <a:srgbClr val="000000"/>
              </a:solidFill>
            </a:endParaRPr>
          </a:p>
        </p:txBody>
      </p:sp>
      <p:sp>
        <p:nvSpPr>
          <p:cNvPr id="659460" name="Rectangle 4"/>
          <p:cNvSpPr>
            <a:spLocks noChangeArrowheads="1"/>
          </p:cNvSpPr>
          <p:nvPr/>
        </p:nvSpPr>
        <p:spPr bwMode="auto">
          <a:xfrm>
            <a:off x="279400" y="1382713"/>
            <a:ext cx="8509000" cy="34559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Char char="§"/>
            </a:pPr>
            <a:r>
              <a:rPr lang="en-US" sz="2400" dirty="0">
                <a:solidFill>
                  <a:srgbClr val="000000"/>
                </a:solidFill>
              </a:rPr>
              <a:t>Master agent performs following functions </a:t>
            </a:r>
            <a:endParaRPr lang="en-GB" sz="2400" dirty="0">
              <a:solidFill>
                <a:srgbClr val="000000"/>
              </a:solidFill>
            </a:endParaRPr>
          </a:p>
          <a:p>
            <a:pPr lvl="1"/>
            <a:r>
              <a:rPr lang="en-US" sz="2000" dirty="0" smtClean="0">
                <a:solidFill>
                  <a:srgbClr val="000000"/>
                </a:solidFill>
              </a:rPr>
              <a:t>sends </a:t>
            </a:r>
            <a:r>
              <a:rPr lang="en-US" sz="2000" dirty="0">
                <a:solidFill>
                  <a:srgbClr val="000000"/>
                </a:solidFill>
              </a:rPr>
              <a:t>and accepts SNMP protocol messages.</a:t>
            </a:r>
          </a:p>
          <a:p>
            <a:pPr lvl="1"/>
            <a:r>
              <a:rPr lang="en-US" sz="2000" dirty="0">
                <a:solidFill>
                  <a:srgbClr val="000000"/>
                </a:solidFill>
              </a:rPr>
              <a:t>accepts registration of MIB regions by subagents. </a:t>
            </a:r>
            <a:endParaRPr lang="en-US" sz="2000" dirty="0" smtClean="0">
              <a:solidFill>
                <a:srgbClr val="000000"/>
              </a:solidFill>
            </a:endParaRPr>
          </a:p>
          <a:p>
            <a:pPr lvl="1"/>
            <a:r>
              <a:rPr lang="en-US" sz="2000" dirty="0" smtClean="0">
                <a:solidFill>
                  <a:srgbClr val="000000"/>
                </a:solidFill>
              </a:rPr>
              <a:t>sends </a:t>
            </a:r>
            <a:r>
              <a:rPr lang="en-US" sz="2000" dirty="0">
                <a:solidFill>
                  <a:srgbClr val="000000"/>
                </a:solidFill>
              </a:rPr>
              <a:t>and receives </a:t>
            </a:r>
            <a:r>
              <a:rPr lang="en-US" sz="2000" dirty="0" err="1">
                <a:solidFill>
                  <a:srgbClr val="000000"/>
                </a:solidFill>
              </a:rPr>
              <a:t>AgentX</a:t>
            </a:r>
            <a:r>
              <a:rPr lang="en-US" sz="2000" dirty="0">
                <a:solidFill>
                  <a:srgbClr val="000000"/>
                </a:solidFill>
              </a:rPr>
              <a:t> protocol messages to access management information based on the current registry of MIB regions. </a:t>
            </a:r>
            <a:endParaRPr lang="en-US" sz="2000" dirty="0" smtClean="0">
              <a:solidFill>
                <a:srgbClr val="000000"/>
              </a:solidFill>
            </a:endParaRPr>
          </a:p>
          <a:p>
            <a:pPr lvl="1"/>
            <a:r>
              <a:rPr lang="en-US" sz="2000" dirty="0" smtClean="0">
                <a:solidFill>
                  <a:srgbClr val="000000"/>
                </a:solidFill>
              </a:rPr>
              <a:t>provides </a:t>
            </a:r>
            <a:r>
              <a:rPr lang="en-US" sz="2000" dirty="0">
                <a:solidFill>
                  <a:srgbClr val="000000"/>
                </a:solidFill>
              </a:rPr>
              <a:t>instrumentation for certain MIB objects.</a:t>
            </a:r>
          </a:p>
          <a:p>
            <a:pPr lvl="1"/>
            <a:r>
              <a:rPr lang="en-US" sz="2000" dirty="0">
                <a:solidFill>
                  <a:srgbClr val="000000"/>
                </a:solidFill>
              </a:rPr>
              <a:t>forwards notifications on behalf of subagents.</a:t>
            </a:r>
            <a:endParaRPr lang="en-GB" sz="2000" dirty="0">
              <a:solidFill>
                <a:srgbClr val="000000"/>
              </a:solidFill>
            </a:endParaRPr>
          </a:p>
          <a:p>
            <a:pPr>
              <a:buFont typeface="Wingdings" panose="05000000000000000000" pitchFamily="2" charset="2"/>
              <a:buChar char="§"/>
            </a:pPr>
            <a:endParaRPr lang="en-GB" sz="2400" dirty="0">
              <a:solidFill>
                <a:srgbClr val="000000"/>
              </a:solidFill>
            </a:endParaRPr>
          </a:p>
          <a:p>
            <a:pPr>
              <a:buFont typeface="Wingdings" panose="05000000000000000000" pitchFamily="2" charset="2"/>
              <a:buChar char="§"/>
            </a:pPr>
            <a:endParaRPr lang="en-US" sz="2400" dirty="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41162</TotalTime>
  <Words>2763</Words>
  <Application>Microsoft Office PowerPoint</Application>
  <PresentationFormat>On-screen Show (4:3)</PresentationFormat>
  <Paragraphs>456</Paragraphs>
  <Slides>51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8" baseType="lpstr">
      <vt:lpstr>Arial Unicode MS</vt:lpstr>
      <vt:lpstr>Arial</vt:lpstr>
      <vt:lpstr>NewCenturySchlbk-Roman</vt:lpstr>
      <vt:lpstr>Times New Roman</vt:lpstr>
      <vt:lpstr>Wingdings</vt:lpstr>
      <vt:lpstr>Default Design</vt:lpstr>
      <vt:lpstr>Visio</vt:lpstr>
      <vt:lpstr>CN8861 Network Management  Lecture-4 </vt:lpstr>
      <vt:lpstr>Overview</vt:lpstr>
      <vt:lpstr>Section 1 Agent Extension</vt:lpstr>
      <vt:lpstr>Motivation for Agent Extension</vt:lpstr>
      <vt:lpstr>Agent Extension </vt:lpstr>
      <vt:lpstr>Agent Extension Framework</vt:lpstr>
      <vt:lpstr>Agent Extension Design Features</vt:lpstr>
      <vt:lpstr>Agent Extension Framework</vt:lpstr>
      <vt:lpstr>Agent Extension – Master Agent </vt:lpstr>
      <vt:lpstr>Agent Extension – Sub-Agent </vt:lpstr>
      <vt:lpstr>Agent Extension – VarBind Splitting</vt:lpstr>
      <vt:lpstr>Agent Extension – OID Registration</vt:lpstr>
      <vt:lpstr>Section 2 Distributed Management</vt:lpstr>
      <vt:lpstr>RFC References – Distributed Management</vt:lpstr>
      <vt:lpstr>Overview</vt:lpstr>
      <vt:lpstr>Distributed Management Systems - Characteristics</vt:lpstr>
      <vt:lpstr>Distributed Management Systems – Characteristics (contd.)</vt:lpstr>
      <vt:lpstr>Distributed Management MIBs</vt:lpstr>
      <vt:lpstr>IETF Distributed Management MIBs</vt:lpstr>
      <vt:lpstr>Script MIB</vt:lpstr>
      <vt:lpstr>Script MIB - Capabilities</vt:lpstr>
      <vt:lpstr>Script MIB – Script Transfer</vt:lpstr>
      <vt:lpstr>Script MIB – Framework</vt:lpstr>
      <vt:lpstr>Script MIB – Script Transfer</vt:lpstr>
      <vt:lpstr>Script MIB – Script Execution</vt:lpstr>
      <vt:lpstr>Script MIB</vt:lpstr>
      <vt:lpstr>Script MIB</vt:lpstr>
      <vt:lpstr>Script MIB – Code Group</vt:lpstr>
      <vt:lpstr>Script MIB – Run Group</vt:lpstr>
      <vt:lpstr>IETF Script MIB</vt:lpstr>
      <vt:lpstr>Schedule MIB</vt:lpstr>
      <vt:lpstr>Schedule MIB</vt:lpstr>
      <vt:lpstr>Expression MIB</vt:lpstr>
      <vt:lpstr>Expression MIB – Structure</vt:lpstr>
      <vt:lpstr> Expression MIB - Structure</vt:lpstr>
      <vt:lpstr>Section 3 Service Level Monitoring </vt:lpstr>
      <vt:lpstr>Measuring Network Delay, Jitter, and Packet-loss</vt:lpstr>
      <vt:lpstr>Definitions</vt:lpstr>
      <vt:lpstr>Cisco IP SLA</vt:lpstr>
      <vt:lpstr>SAA and RTTMON</vt:lpstr>
      <vt:lpstr>SLAs for IP Networks </vt:lpstr>
      <vt:lpstr>Cisco IP SLA: Source and Responder</vt:lpstr>
      <vt:lpstr>UDP Jitter Operation </vt:lpstr>
      <vt:lpstr>Polling the RTTMON MIB</vt:lpstr>
      <vt:lpstr>Section 4 NNM Scalability and Distribution</vt:lpstr>
      <vt:lpstr>NNM Scalability and Distribution</vt:lpstr>
      <vt:lpstr>NNM Scalability &amp; Distribution Features</vt:lpstr>
      <vt:lpstr>NNM Distributed Discovery and Monitoring</vt:lpstr>
      <vt:lpstr>NNM Distributed Internet Discovery &amp; Monitoring</vt:lpstr>
      <vt:lpstr>NNM Filters</vt:lpstr>
      <vt:lpstr>NNM Distributed Internet Discovery &amp; Monitoring</vt:lpstr>
    </vt:vector>
  </TitlesOfParts>
  <Company>Etrade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Management</dc:title>
  <dc:creator>Govindan Ravindran</dc:creator>
  <cp:lastModifiedBy>Rohan Ravindran</cp:lastModifiedBy>
  <cp:revision>555</cp:revision>
  <dcterms:created xsi:type="dcterms:W3CDTF">2005-03-11T05:10:15Z</dcterms:created>
  <dcterms:modified xsi:type="dcterms:W3CDTF">2013-06-09T03:53:32Z</dcterms:modified>
</cp:coreProperties>
</file>