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06" r:id="rId3"/>
    <p:sldId id="480" r:id="rId4"/>
    <p:sldId id="279" r:id="rId5"/>
    <p:sldId id="428" r:id="rId6"/>
    <p:sldId id="391" r:id="rId7"/>
    <p:sldId id="320" r:id="rId8"/>
    <p:sldId id="450" r:id="rId9"/>
    <p:sldId id="268" r:id="rId10"/>
    <p:sldId id="314" r:id="rId11"/>
    <p:sldId id="392" r:id="rId12"/>
    <p:sldId id="484" r:id="rId13"/>
    <p:sldId id="418" r:id="rId14"/>
    <p:sldId id="416" r:id="rId15"/>
    <p:sldId id="364" r:id="rId16"/>
    <p:sldId id="365" r:id="rId17"/>
    <p:sldId id="432" r:id="rId18"/>
    <p:sldId id="374" r:id="rId19"/>
    <p:sldId id="378" r:id="rId20"/>
    <p:sldId id="499" r:id="rId21"/>
    <p:sldId id="435" r:id="rId22"/>
    <p:sldId id="437" r:id="rId23"/>
    <p:sldId id="438" r:id="rId24"/>
    <p:sldId id="433" r:id="rId25"/>
    <p:sldId id="434" r:id="rId26"/>
    <p:sldId id="373" r:id="rId27"/>
    <p:sldId id="501" r:id="rId28"/>
    <p:sldId id="442" r:id="rId29"/>
    <p:sldId id="443" r:id="rId30"/>
    <p:sldId id="444" r:id="rId31"/>
    <p:sldId id="445" r:id="rId32"/>
    <p:sldId id="455" r:id="rId33"/>
    <p:sldId id="456" r:id="rId34"/>
    <p:sldId id="457" r:id="rId35"/>
    <p:sldId id="453" r:id="rId36"/>
    <p:sldId id="413" r:id="rId37"/>
    <p:sldId id="258" r:id="rId38"/>
    <p:sldId id="415"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DA7"/>
    <a:srgbClr val="ADE0FF"/>
    <a:srgbClr val="FEE8FE"/>
    <a:srgbClr val="ECEBFF"/>
    <a:srgbClr val="D9D7FF"/>
    <a:srgbClr val="FFDFFC"/>
    <a:srgbClr val="CCFF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684" autoAdjust="0"/>
    <p:restoredTop sz="93596" autoAdjust="0"/>
  </p:normalViewPr>
  <p:slideViewPr>
    <p:cSldViewPr snapToGrid="0">
      <p:cViewPr varScale="1">
        <p:scale>
          <a:sx n="68" d="100"/>
          <a:sy n="68" d="100"/>
        </p:scale>
        <p:origin x="-472" y="-112"/>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&lt;#&gt;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&lt;#&gt;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&lt;#&gt;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CA"/>
          </a:p>
        </p:txBody>
      </p:sp>
      <p:sp>
        <p:nvSpPr>
          <p:cNvPr id="3" name="Table Placeholder 2"/>
          <p:cNvSpPr>
            <a:spLocks noGrp="1"/>
          </p:cNvSpPr>
          <p:nvPr>
            <p:ph type="tbl" idx="1"/>
          </p:nvPr>
        </p:nvSpPr>
        <p:spPr>
          <a:xfrm>
            <a:off x="457200" y="1600200"/>
            <a:ext cx="8229600" cy="4525963"/>
          </a:xfrm>
        </p:spPr>
        <p:txBody>
          <a:bodyPr/>
          <a:lstStyle/>
          <a:p>
            <a:pPr lvl="0"/>
            <a:endParaRPr lang="en-CA"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&lt;#&gt;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&lt;#&gt;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&lt;#&gt;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t>&lt;#&gt;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r>
              <a:rPr lang="en-US"/>
              <a:t>&lt;#&gt;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r>
              <a:rPr lang="en-US"/>
              <a:t>&lt;#&gt;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r>
              <a:rPr lang="en-US"/>
              <a:t>&lt;#&gt;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t>&lt;#&gt;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t>&lt;#&gt;</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r>
              <a:rPr lang="en-US"/>
              <a:t>&lt;#&gt;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ietf.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itu.int/itu-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8865" y="1667970"/>
            <a:ext cx="7772400" cy="1470025"/>
          </a:xfrm>
        </p:spPr>
        <p:txBody>
          <a:bodyPr/>
          <a:lstStyle/>
          <a:p>
            <a:pPr eaLnBrk="1" hangingPunct="1"/>
            <a:r>
              <a:rPr lang="en-US" sz="4000" dirty="0" smtClean="0"/>
              <a:t/>
            </a:r>
            <a:br>
              <a:rPr lang="en-US" sz="4000" dirty="0" smtClean="0"/>
            </a:br>
            <a:r>
              <a:rPr lang="en-US" sz="4000" dirty="0" smtClean="0"/>
              <a:t>Network &amp; Service Management</a:t>
            </a:r>
            <a:br>
              <a:rPr lang="en-US" sz="4000" dirty="0" smtClean="0"/>
            </a:br>
            <a:r>
              <a:rPr lang="en-US" sz="4000" dirty="0" smtClean="0"/>
              <a:t/>
            </a:r>
            <a:br>
              <a:rPr lang="en-US" sz="4000" dirty="0" smtClean="0"/>
            </a:br>
            <a:r>
              <a:rPr lang="en-US" sz="4000" dirty="0" smtClean="0"/>
              <a:t>S</a:t>
            </a:r>
            <a:r>
              <a:rPr lang="en-US" sz="4000" dirty="0" smtClean="0"/>
              <a:t>ummer</a:t>
            </a:r>
            <a:r>
              <a:rPr lang="en-US" sz="4000" dirty="0" smtClean="0"/>
              <a:t> 2015</a:t>
            </a:r>
            <a:br>
              <a:rPr lang="en-US" sz="4000" dirty="0" smtClean="0"/>
            </a:br>
            <a:r>
              <a:rPr lang="en-US" sz="4000" dirty="0" smtClean="0"/>
              <a:t/>
            </a:r>
            <a:br>
              <a:rPr lang="en-US" sz="4000" dirty="0" smtClean="0"/>
            </a:br>
            <a:r>
              <a:rPr lang="en-US" sz="2800" dirty="0" smtClean="0"/>
              <a:t>Lecture 1 – </a:t>
            </a:r>
            <a:r>
              <a:rPr lang="en-US" sz="2800" dirty="0" smtClean="0"/>
              <a:t>Introduction to SNMP</a:t>
            </a:r>
            <a:endParaRPr lang="en-US" sz="2800" dirty="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0"/>
            <a:ext cx="8229600" cy="1143000"/>
          </a:xfrm>
        </p:spPr>
        <p:txBody>
          <a:bodyPr/>
          <a:lstStyle/>
          <a:p>
            <a:pPr eaLnBrk="1" hangingPunct="1"/>
            <a:r>
              <a:rPr lang="en-US" sz="3200" smtClean="0"/>
              <a:t>TMN Logical Layers</a:t>
            </a:r>
          </a:p>
        </p:txBody>
      </p:sp>
      <p:sp>
        <p:nvSpPr>
          <p:cNvPr id="47107" name="Line 86"/>
          <p:cNvSpPr>
            <a:spLocks noChangeShapeType="1"/>
          </p:cNvSpPr>
          <p:nvPr/>
        </p:nvSpPr>
        <p:spPr bwMode="auto">
          <a:xfrm flipH="1">
            <a:off x="2133600" y="1524000"/>
            <a:ext cx="2425700" cy="3797300"/>
          </a:xfrm>
          <a:prstGeom prst="line">
            <a:avLst/>
          </a:prstGeom>
          <a:noFill/>
          <a:ln w="9525">
            <a:solidFill>
              <a:schemeClr val="tx1"/>
            </a:solidFill>
            <a:round/>
            <a:headEnd/>
            <a:tailEnd/>
          </a:ln>
        </p:spPr>
        <p:txBody>
          <a:bodyPr/>
          <a:lstStyle/>
          <a:p>
            <a:endParaRPr lang="en-CA"/>
          </a:p>
        </p:txBody>
      </p:sp>
      <p:sp>
        <p:nvSpPr>
          <p:cNvPr id="47108" name="Line 87"/>
          <p:cNvSpPr>
            <a:spLocks noChangeShapeType="1"/>
          </p:cNvSpPr>
          <p:nvPr/>
        </p:nvSpPr>
        <p:spPr bwMode="auto">
          <a:xfrm>
            <a:off x="4559300" y="1511300"/>
            <a:ext cx="2133600" cy="3835400"/>
          </a:xfrm>
          <a:prstGeom prst="line">
            <a:avLst/>
          </a:prstGeom>
          <a:noFill/>
          <a:ln w="9525">
            <a:solidFill>
              <a:schemeClr val="tx1"/>
            </a:solidFill>
            <a:round/>
            <a:headEnd/>
            <a:tailEnd/>
          </a:ln>
        </p:spPr>
        <p:txBody>
          <a:bodyPr/>
          <a:lstStyle/>
          <a:p>
            <a:endParaRPr lang="en-CA"/>
          </a:p>
        </p:txBody>
      </p:sp>
      <p:sp>
        <p:nvSpPr>
          <p:cNvPr id="47109" name="Oval 89"/>
          <p:cNvSpPr>
            <a:spLocks noChangeArrowheads="1"/>
          </p:cNvSpPr>
          <p:nvPr/>
        </p:nvSpPr>
        <p:spPr bwMode="auto">
          <a:xfrm>
            <a:off x="2806700" y="3975100"/>
            <a:ext cx="3289300" cy="685800"/>
          </a:xfrm>
          <a:prstGeom prst="ellipse">
            <a:avLst/>
          </a:prstGeom>
          <a:solidFill>
            <a:srgbClr val="F9FDA7"/>
          </a:solidFill>
          <a:ln w="9525">
            <a:solidFill>
              <a:schemeClr val="tx1"/>
            </a:solidFill>
            <a:round/>
            <a:headEnd/>
            <a:tailEnd/>
          </a:ln>
        </p:spPr>
        <p:txBody>
          <a:bodyPr wrap="none" anchor="ctr"/>
          <a:lstStyle/>
          <a:p>
            <a:endParaRPr lang="en-CA"/>
          </a:p>
        </p:txBody>
      </p:sp>
      <p:sp>
        <p:nvSpPr>
          <p:cNvPr id="47110" name="Oval 90"/>
          <p:cNvSpPr>
            <a:spLocks noChangeArrowheads="1"/>
          </p:cNvSpPr>
          <p:nvPr/>
        </p:nvSpPr>
        <p:spPr bwMode="auto">
          <a:xfrm>
            <a:off x="2146300" y="4851400"/>
            <a:ext cx="4521200" cy="1028700"/>
          </a:xfrm>
          <a:prstGeom prst="ellipse">
            <a:avLst/>
          </a:prstGeom>
          <a:solidFill>
            <a:srgbClr val="ECEBFF"/>
          </a:solidFill>
          <a:ln w="9525">
            <a:solidFill>
              <a:schemeClr val="tx1"/>
            </a:solidFill>
            <a:round/>
            <a:headEnd/>
            <a:tailEnd/>
          </a:ln>
        </p:spPr>
        <p:txBody>
          <a:bodyPr wrap="none" anchor="ctr"/>
          <a:lstStyle/>
          <a:p>
            <a:endParaRPr lang="en-CA"/>
          </a:p>
        </p:txBody>
      </p:sp>
      <p:sp>
        <p:nvSpPr>
          <p:cNvPr id="47111" name="Oval 91"/>
          <p:cNvSpPr>
            <a:spLocks noChangeArrowheads="1"/>
          </p:cNvSpPr>
          <p:nvPr/>
        </p:nvSpPr>
        <p:spPr bwMode="auto">
          <a:xfrm>
            <a:off x="3327400" y="3225800"/>
            <a:ext cx="2311400" cy="495300"/>
          </a:xfrm>
          <a:prstGeom prst="ellipse">
            <a:avLst/>
          </a:prstGeom>
          <a:solidFill>
            <a:srgbClr val="CCFFCC"/>
          </a:solidFill>
          <a:ln w="9525">
            <a:solidFill>
              <a:schemeClr val="tx1"/>
            </a:solidFill>
            <a:round/>
            <a:headEnd/>
            <a:tailEnd/>
          </a:ln>
        </p:spPr>
        <p:txBody>
          <a:bodyPr wrap="none" anchor="ctr"/>
          <a:lstStyle/>
          <a:p>
            <a:endParaRPr lang="en-CA"/>
          </a:p>
        </p:txBody>
      </p:sp>
      <p:sp>
        <p:nvSpPr>
          <p:cNvPr id="47112" name="Oval 92"/>
          <p:cNvSpPr>
            <a:spLocks noChangeArrowheads="1"/>
          </p:cNvSpPr>
          <p:nvPr/>
        </p:nvSpPr>
        <p:spPr bwMode="auto">
          <a:xfrm>
            <a:off x="3784600" y="2590800"/>
            <a:ext cx="1447800" cy="342900"/>
          </a:xfrm>
          <a:prstGeom prst="ellipse">
            <a:avLst/>
          </a:prstGeom>
          <a:solidFill>
            <a:srgbClr val="FEE8FE"/>
          </a:solidFill>
          <a:ln w="9525">
            <a:solidFill>
              <a:schemeClr val="tx1"/>
            </a:solidFill>
            <a:round/>
            <a:headEnd/>
            <a:tailEnd/>
          </a:ln>
        </p:spPr>
        <p:txBody>
          <a:bodyPr wrap="none" anchor="ctr"/>
          <a:lstStyle/>
          <a:p>
            <a:endParaRPr lang="en-CA"/>
          </a:p>
        </p:txBody>
      </p:sp>
      <p:sp>
        <p:nvSpPr>
          <p:cNvPr id="47113" name="Oval 93"/>
          <p:cNvSpPr>
            <a:spLocks noChangeArrowheads="1"/>
          </p:cNvSpPr>
          <p:nvPr/>
        </p:nvSpPr>
        <p:spPr bwMode="auto">
          <a:xfrm>
            <a:off x="4178300" y="2032000"/>
            <a:ext cx="762000" cy="215900"/>
          </a:xfrm>
          <a:prstGeom prst="ellipse">
            <a:avLst/>
          </a:prstGeom>
          <a:solidFill>
            <a:srgbClr val="FFF7FE"/>
          </a:solidFill>
          <a:ln w="9525">
            <a:solidFill>
              <a:schemeClr val="tx1"/>
            </a:solidFill>
            <a:round/>
            <a:headEnd/>
            <a:tailEnd/>
          </a:ln>
        </p:spPr>
        <p:txBody>
          <a:bodyPr wrap="none" anchor="ctr"/>
          <a:lstStyle/>
          <a:p>
            <a:endParaRPr lang="en-CA"/>
          </a:p>
        </p:txBody>
      </p:sp>
      <p:sp>
        <p:nvSpPr>
          <p:cNvPr id="47114" name="Oval 94"/>
          <p:cNvSpPr>
            <a:spLocks noChangeArrowheads="1"/>
          </p:cNvSpPr>
          <p:nvPr/>
        </p:nvSpPr>
        <p:spPr bwMode="auto">
          <a:xfrm>
            <a:off x="2933700" y="5486400"/>
            <a:ext cx="215900" cy="177800"/>
          </a:xfrm>
          <a:prstGeom prst="ellipse">
            <a:avLst/>
          </a:prstGeom>
          <a:solidFill>
            <a:schemeClr val="tx1"/>
          </a:solidFill>
          <a:ln w="9525">
            <a:solidFill>
              <a:schemeClr val="tx1"/>
            </a:solidFill>
            <a:round/>
            <a:headEnd/>
            <a:tailEnd/>
          </a:ln>
        </p:spPr>
        <p:txBody>
          <a:bodyPr wrap="none" anchor="ctr"/>
          <a:lstStyle/>
          <a:p>
            <a:endParaRPr lang="en-CA"/>
          </a:p>
        </p:txBody>
      </p:sp>
      <p:sp>
        <p:nvSpPr>
          <p:cNvPr id="47115" name="Oval 95"/>
          <p:cNvSpPr>
            <a:spLocks noChangeArrowheads="1"/>
          </p:cNvSpPr>
          <p:nvPr/>
        </p:nvSpPr>
        <p:spPr bwMode="auto">
          <a:xfrm>
            <a:off x="3403600" y="5041900"/>
            <a:ext cx="215900" cy="177800"/>
          </a:xfrm>
          <a:prstGeom prst="ellipse">
            <a:avLst/>
          </a:prstGeom>
          <a:solidFill>
            <a:schemeClr val="tx1"/>
          </a:solidFill>
          <a:ln w="9525">
            <a:solidFill>
              <a:schemeClr val="tx1"/>
            </a:solidFill>
            <a:round/>
            <a:headEnd/>
            <a:tailEnd/>
          </a:ln>
        </p:spPr>
        <p:txBody>
          <a:bodyPr wrap="none" anchor="ctr"/>
          <a:lstStyle/>
          <a:p>
            <a:endParaRPr lang="en-CA"/>
          </a:p>
        </p:txBody>
      </p:sp>
      <p:sp>
        <p:nvSpPr>
          <p:cNvPr id="47116" name="Oval 96"/>
          <p:cNvSpPr>
            <a:spLocks noChangeArrowheads="1"/>
          </p:cNvSpPr>
          <p:nvPr/>
        </p:nvSpPr>
        <p:spPr bwMode="auto">
          <a:xfrm>
            <a:off x="3937000" y="5524500"/>
            <a:ext cx="215900" cy="177800"/>
          </a:xfrm>
          <a:prstGeom prst="ellipse">
            <a:avLst/>
          </a:prstGeom>
          <a:solidFill>
            <a:schemeClr val="tx1"/>
          </a:solidFill>
          <a:ln w="9525">
            <a:solidFill>
              <a:schemeClr val="tx1"/>
            </a:solidFill>
            <a:round/>
            <a:headEnd/>
            <a:tailEnd/>
          </a:ln>
        </p:spPr>
        <p:txBody>
          <a:bodyPr wrap="none" anchor="ctr"/>
          <a:lstStyle/>
          <a:p>
            <a:endParaRPr lang="en-CA"/>
          </a:p>
        </p:txBody>
      </p:sp>
      <p:sp>
        <p:nvSpPr>
          <p:cNvPr id="47117" name="Oval 97"/>
          <p:cNvSpPr>
            <a:spLocks noChangeArrowheads="1"/>
          </p:cNvSpPr>
          <p:nvPr/>
        </p:nvSpPr>
        <p:spPr bwMode="auto">
          <a:xfrm>
            <a:off x="4508500" y="4978400"/>
            <a:ext cx="215900" cy="177800"/>
          </a:xfrm>
          <a:prstGeom prst="ellipse">
            <a:avLst/>
          </a:prstGeom>
          <a:solidFill>
            <a:schemeClr val="tx1"/>
          </a:solidFill>
          <a:ln w="9525">
            <a:solidFill>
              <a:schemeClr val="tx1"/>
            </a:solidFill>
            <a:round/>
            <a:headEnd/>
            <a:tailEnd/>
          </a:ln>
        </p:spPr>
        <p:txBody>
          <a:bodyPr wrap="none" anchor="ctr"/>
          <a:lstStyle/>
          <a:p>
            <a:endParaRPr lang="en-CA"/>
          </a:p>
        </p:txBody>
      </p:sp>
      <p:sp>
        <p:nvSpPr>
          <p:cNvPr id="47118" name="Oval 98"/>
          <p:cNvSpPr>
            <a:spLocks noChangeArrowheads="1"/>
          </p:cNvSpPr>
          <p:nvPr/>
        </p:nvSpPr>
        <p:spPr bwMode="auto">
          <a:xfrm>
            <a:off x="5054600" y="5524500"/>
            <a:ext cx="215900" cy="177800"/>
          </a:xfrm>
          <a:prstGeom prst="ellipse">
            <a:avLst/>
          </a:prstGeom>
          <a:solidFill>
            <a:schemeClr val="tx1"/>
          </a:solidFill>
          <a:ln w="9525">
            <a:solidFill>
              <a:schemeClr val="tx1"/>
            </a:solidFill>
            <a:round/>
            <a:headEnd/>
            <a:tailEnd/>
          </a:ln>
        </p:spPr>
        <p:txBody>
          <a:bodyPr wrap="none" anchor="ctr"/>
          <a:lstStyle/>
          <a:p>
            <a:endParaRPr lang="en-CA"/>
          </a:p>
        </p:txBody>
      </p:sp>
      <p:sp>
        <p:nvSpPr>
          <p:cNvPr id="47119" name="Oval 99"/>
          <p:cNvSpPr>
            <a:spLocks noChangeArrowheads="1"/>
          </p:cNvSpPr>
          <p:nvPr/>
        </p:nvSpPr>
        <p:spPr bwMode="auto">
          <a:xfrm>
            <a:off x="5461000" y="5016500"/>
            <a:ext cx="215900" cy="177800"/>
          </a:xfrm>
          <a:prstGeom prst="ellipse">
            <a:avLst/>
          </a:prstGeom>
          <a:solidFill>
            <a:schemeClr val="tx1"/>
          </a:solidFill>
          <a:ln w="9525">
            <a:solidFill>
              <a:schemeClr val="tx1"/>
            </a:solidFill>
            <a:round/>
            <a:headEnd/>
            <a:tailEnd/>
          </a:ln>
        </p:spPr>
        <p:txBody>
          <a:bodyPr wrap="none" anchor="ctr"/>
          <a:lstStyle/>
          <a:p>
            <a:endParaRPr lang="en-CA"/>
          </a:p>
        </p:txBody>
      </p:sp>
      <p:sp>
        <p:nvSpPr>
          <p:cNvPr id="47120" name="Oval 100"/>
          <p:cNvSpPr>
            <a:spLocks noChangeArrowheads="1"/>
          </p:cNvSpPr>
          <p:nvPr/>
        </p:nvSpPr>
        <p:spPr bwMode="auto">
          <a:xfrm>
            <a:off x="6057900" y="5410200"/>
            <a:ext cx="215900" cy="177800"/>
          </a:xfrm>
          <a:prstGeom prst="ellipse">
            <a:avLst/>
          </a:prstGeom>
          <a:solidFill>
            <a:schemeClr val="tx1"/>
          </a:solidFill>
          <a:ln w="9525">
            <a:solidFill>
              <a:schemeClr val="tx1"/>
            </a:solidFill>
            <a:round/>
            <a:headEnd/>
            <a:tailEnd/>
          </a:ln>
        </p:spPr>
        <p:txBody>
          <a:bodyPr wrap="none" anchor="ctr"/>
          <a:lstStyle/>
          <a:p>
            <a:endParaRPr lang="en-CA"/>
          </a:p>
        </p:txBody>
      </p:sp>
      <p:sp>
        <p:nvSpPr>
          <p:cNvPr id="47121" name="Oval 101"/>
          <p:cNvSpPr>
            <a:spLocks noChangeArrowheads="1"/>
          </p:cNvSpPr>
          <p:nvPr/>
        </p:nvSpPr>
        <p:spPr bwMode="auto">
          <a:xfrm>
            <a:off x="3175000" y="4229100"/>
            <a:ext cx="215900" cy="177800"/>
          </a:xfrm>
          <a:prstGeom prst="ellipse">
            <a:avLst/>
          </a:prstGeom>
          <a:solidFill>
            <a:schemeClr val="bg1"/>
          </a:solidFill>
          <a:ln w="9525">
            <a:solidFill>
              <a:schemeClr val="tx1"/>
            </a:solidFill>
            <a:round/>
            <a:headEnd/>
            <a:tailEnd/>
          </a:ln>
        </p:spPr>
        <p:txBody>
          <a:bodyPr wrap="none" anchor="ctr"/>
          <a:lstStyle/>
          <a:p>
            <a:endParaRPr lang="en-CA"/>
          </a:p>
        </p:txBody>
      </p:sp>
      <p:sp>
        <p:nvSpPr>
          <p:cNvPr id="47122" name="Oval 102"/>
          <p:cNvSpPr>
            <a:spLocks noChangeArrowheads="1"/>
          </p:cNvSpPr>
          <p:nvPr/>
        </p:nvSpPr>
        <p:spPr bwMode="auto">
          <a:xfrm>
            <a:off x="3924300" y="4038600"/>
            <a:ext cx="215900" cy="177800"/>
          </a:xfrm>
          <a:prstGeom prst="ellipse">
            <a:avLst/>
          </a:prstGeom>
          <a:solidFill>
            <a:schemeClr val="bg1"/>
          </a:solidFill>
          <a:ln w="9525">
            <a:solidFill>
              <a:schemeClr val="tx1"/>
            </a:solidFill>
            <a:round/>
            <a:headEnd/>
            <a:tailEnd/>
          </a:ln>
        </p:spPr>
        <p:txBody>
          <a:bodyPr wrap="none" anchor="ctr"/>
          <a:lstStyle/>
          <a:p>
            <a:endParaRPr lang="en-CA"/>
          </a:p>
        </p:txBody>
      </p:sp>
      <p:sp>
        <p:nvSpPr>
          <p:cNvPr id="47123" name="Oval 103"/>
          <p:cNvSpPr>
            <a:spLocks noChangeArrowheads="1"/>
          </p:cNvSpPr>
          <p:nvPr/>
        </p:nvSpPr>
        <p:spPr bwMode="auto">
          <a:xfrm>
            <a:off x="4470400" y="4330700"/>
            <a:ext cx="215900" cy="177800"/>
          </a:xfrm>
          <a:prstGeom prst="ellipse">
            <a:avLst/>
          </a:prstGeom>
          <a:solidFill>
            <a:schemeClr val="bg1"/>
          </a:solidFill>
          <a:ln w="9525">
            <a:solidFill>
              <a:schemeClr val="tx1"/>
            </a:solidFill>
            <a:round/>
            <a:headEnd/>
            <a:tailEnd/>
          </a:ln>
        </p:spPr>
        <p:txBody>
          <a:bodyPr wrap="none" anchor="ctr"/>
          <a:lstStyle/>
          <a:p>
            <a:endParaRPr lang="en-CA"/>
          </a:p>
        </p:txBody>
      </p:sp>
      <p:sp>
        <p:nvSpPr>
          <p:cNvPr id="47124" name="Oval 104"/>
          <p:cNvSpPr>
            <a:spLocks noChangeArrowheads="1"/>
          </p:cNvSpPr>
          <p:nvPr/>
        </p:nvSpPr>
        <p:spPr bwMode="auto">
          <a:xfrm>
            <a:off x="5168900" y="4076700"/>
            <a:ext cx="215900" cy="177800"/>
          </a:xfrm>
          <a:prstGeom prst="ellipse">
            <a:avLst/>
          </a:prstGeom>
          <a:solidFill>
            <a:schemeClr val="bg1"/>
          </a:solidFill>
          <a:ln w="9525">
            <a:solidFill>
              <a:schemeClr val="tx1"/>
            </a:solidFill>
            <a:round/>
            <a:headEnd/>
            <a:tailEnd/>
          </a:ln>
        </p:spPr>
        <p:txBody>
          <a:bodyPr wrap="none" anchor="ctr"/>
          <a:lstStyle/>
          <a:p>
            <a:endParaRPr lang="en-CA"/>
          </a:p>
        </p:txBody>
      </p:sp>
      <p:sp>
        <p:nvSpPr>
          <p:cNvPr id="47125" name="Oval 105"/>
          <p:cNvSpPr>
            <a:spLocks noChangeArrowheads="1"/>
          </p:cNvSpPr>
          <p:nvPr/>
        </p:nvSpPr>
        <p:spPr bwMode="auto">
          <a:xfrm>
            <a:off x="3721100" y="3365500"/>
            <a:ext cx="215900" cy="177800"/>
          </a:xfrm>
          <a:prstGeom prst="ellipse">
            <a:avLst/>
          </a:prstGeom>
          <a:solidFill>
            <a:schemeClr val="bg1"/>
          </a:solidFill>
          <a:ln w="9525">
            <a:solidFill>
              <a:schemeClr val="tx1"/>
            </a:solidFill>
            <a:round/>
            <a:headEnd/>
            <a:tailEnd/>
          </a:ln>
        </p:spPr>
        <p:txBody>
          <a:bodyPr wrap="none" anchor="ctr"/>
          <a:lstStyle/>
          <a:p>
            <a:endParaRPr lang="en-CA"/>
          </a:p>
        </p:txBody>
      </p:sp>
      <p:sp>
        <p:nvSpPr>
          <p:cNvPr id="47126" name="Oval 106"/>
          <p:cNvSpPr>
            <a:spLocks noChangeArrowheads="1"/>
          </p:cNvSpPr>
          <p:nvPr/>
        </p:nvSpPr>
        <p:spPr bwMode="auto">
          <a:xfrm>
            <a:off x="4381500" y="3352800"/>
            <a:ext cx="215900" cy="177800"/>
          </a:xfrm>
          <a:prstGeom prst="ellipse">
            <a:avLst/>
          </a:prstGeom>
          <a:solidFill>
            <a:schemeClr val="bg1"/>
          </a:solidFill>
          <a:ln w="9525">
            <a:solidFill>
              <a:schemeClr val="tx1"/>
            </a:solidFill>
            <a:round/>
            <a:headEnd/>
            <a:tailEnd/>
          </a:ln>
        </p:spPr>
        <p:txBody>
          <a:bodyPr wrap="none" anchor="ctr"/>
          <a:lstStyle/>
          <a:p>
            <a:endParaRPr lang="en-CA"/>
          </a:p>
        </p:txBody>
      </p:sp>
      <p:sp>
        <p:nvSpPr>
          <p:cNvPr id="47127" name="Oval 107"/>
          <p:cNvSpPr>
            <a:spLocks noChangeArrowheads="1"/>
          </p:cNvSpPr>
          <p:nvPr/>
        </p:nvSpPr>
        <p:spPr bwMode="auto">
          <a:xfrm>
            <a:off x="5029200" y="3352800"/>
            <a:ext cx="215900" cy="177800"/>
          </a:xfrm>
          <a:prstGeom prst="ellipse">
            <a:avLst/>
          </a:prstGeom>
          <a:solidFill>
            <a:schemeClr val="bg1"/>
          </a:solidFill>
          <a:ln w="9525">
            <a:solidFill>
              <a:schemeClr val="tx1"/>
            </a:solidFill>
            <a:round/>
            <a:headEnd/>
            <a:tailEnd/>
          </a:ln>
        </p:spPr>
        <p:txBody>
          <a:bodyPr wrap="none" anchor="ctr"/>
          <a:lstStyle/>
          <a:p>
            <a:endParaRPr lang="en-CA"/>
          </a:p>
        </p:txBody>
      </p:sp>
      <p:sp>
        <p:nvSpPr>
          <p:cNvPr id="47128" name="Oval 108"/>
          <p:cNvSpPr>
            <a:spLocks noChangeArrowheads="1"/>
          </p:cNvSpPr>
          <p:nvPr/>
        </p:nvSpPr>
        <p:spPr bwMode="auto">
          <a:xfrm>
            <a:off x="4114800" y="2667000"/>
            <a:ext cx="215900" cy="177800"/>
          </a:xfrm>
          <a:prstGeom prst="ellipse">
            <a:avLst/>
          </a:prstGeom>
          <a:solidFill>
            <a:schemeClr val="bg1"/>
          </a:solidFill>
          <a:ln w="9525">
            <a:solidFill>
              <a:schemeClr val="tx1"/>
            </a:solidFill>
            <a:round/>
            <a:headEnd/>
            <a:tailEnd/>
          </a:ln>
        </p:spPr>
        <p:txBody>
          <a:bodyPr wrap="none" anchor="ctr"/>
          <a:lstStyle/>
          <a:p>
            <a:endParaRPr lang="en-CA"/>
          </a:p>
        </p:txBody>
      </p:sp>
      <p:sp>
        <p:nvSpPr>
          <p:cNvPr id="47129" name="Oval 109"/>
          <p:cNvSpPr>
            <a:spLocks noChangeArrowheads="1"/>
          </p:cNvSpPr>
          <p:nvPr/>
        </p:nvSpPr>
        <p:spPr bwMode="auto">
          <a:xfrm>
            <a:off x="4711700" y="2667000"/>
            <a:ext cx="215900" cy="177800"/>
          </a:xfrm>
          <a:prstGeom prst="ellipse">
            <a:avLst/>
          </a:prstGeom>
          <a:solidFill>
            <a:schemeClr val="bg1"/>
          </a:solidFill>
          <a:ln w="9525">
            <a:solidFill>
              <a:schemeClr val="tx1"/>
            </a:solidFill>
            <a:round/>
            <a:headEnd/>
            <a:tailEnd/>
          </a:ln>
        </p:spPr>
        <p:txBody>
          <a:bodyPr wrap="none" anchor="ctr"/>
          <a:lstStyle/>
          <a:p>
            <a:endParaRPr lang="en-CA"/>
          </a:p>
        </p:txBody>
      </p:sp>
      <p:sp>
        <p:nvSpPr>
          <p:cNvPr id="47130" name="Oval 110"/>
          <p:cNvSpPr>
            <a:spLocks noChangeArrowheads="1"/>
          </p:cNvSpPr>
          <p:nvPr/>
        </p:nvSpPr>
        <p:spPr bwMode="auto">
          <a:xfrm>
            <a:off x="4457700" y="2057400"/>
            <a:ext cx="165100" cy="139700"/>
          </a:xfrm>
          <a:prstGeom prst="ellipse">
            <a:avLst/>
          </a:prstGeom>
          <a:solidFill>
            <a:schemeClr val="bg1"/>
          </a:solidFill>
          <a:ln w="9525">
            <a:solidFill>
              <a:schemeClr val="tx1"/>
            </a:solidFill>
            <a:round/>
            <a:headEnd/>
            <a:tailEnd/>
          </a:ln>
        </p:spPr>
        <p:txBody>
          <a:bodyPr wrap="none" anchor="ctr"/>
          <a:lstStyle/>
          <a:p>
            <a:endParaRPr lang="en-CA"/>
          </a:p>
        </p:txBody>
      </p:sp>
      <p:sp>
        <p:nvSpPr>
          <p:cNvPr id="47131" name="Line 111"/>
          <p:cNvSpPr>
            <a:spLocks noChangeShapeType="1"/>
          </p:cNvSpPr>
          <p:nvPr/>
        </p:nvSpPr>
        <p:spPr bwMode="auto">
          <a:xfrm flipH="1">
            <a:off x="3035300" y="4432300"/>
            <a:ext cx="228600" cy="1054100"/>
          </a:xfrm>
          <a:prstGeom prst="line">
            <a:avLst/>
          </a:prstGeom>
          <a:noFill/>
          <a:ln w="9525">
            <a:solidFill>
              <a:schemeClr val="tx1"/>
            </a:solidFill>
            <a:round/>
            <a:headEnd/>
            <a:tailEnd type="triangle" w="med" len="med"/>
          </a:ln>
        </p:spPr>
        <p:txBody>
          <a:bodyPr/>
          <a:lstStyle/>
          <a:p>
            <a:endParaRPr lang="en-CA"/>
          </a:p>
        </p:txBody>
      </p:sp>
      <p:sp>
        <p:nvSpPr>
          <p:cNvPr id="47132" name="Line 112"/>
          <p:cNvSpPr>
            <a:spLocks noChangeShapeType="1"/>
          </p:cNvSpPr>
          <p:nvPr/>
        </p:nvSpPr>
        <p:spPr bwMode="auto">
          <a:xfrm>
            <a:off x="4025900" y="4229100"/>
            <a:ext cx="12700" cy="1295400"/>
          </a:xfrm>
          <a:prstGeom prst="line">
            <a:avLst/>
          </a:prstGeom>
          <a:noFill/>
          <a:ln w="9525">
            <a:solidFill>
              <a:schemeClr val="tx1"/>
            </a:solidFill>
            <a:round/>
            <a:headEnd/>
            <a:tailEnd type="triangle" w="med" len="med"/>
          </a:ln>
        </p:spPr>
        <p:txBody>
          <a:bodyPr/>
          <a:lstStyle/>
          <a:p>
            <a:endParaRPr lang="en-CA"/>
          </a:p>
        </p:txBody>
      </p:sp>
      <p:sp>
        <p:nvSpPr>
          <p:cNvPr id="47133" name="Line 113"/>
          <p:cNvSpPr>
            <a:spLocks noChangeShapeType="1"/>
          </p:cNvSpPr>
          <p:nvPr/>
        </p:nvSpPr>
        <p:spPr bwMode="auto">
          <a:xfrm>
            <a:off x="3314700" y="4381500"/>
            <a:ext cx="177800" cy="647700"/>
          </a:xfrm>
          <a:prstGeom prst="line">
            <a:avLst/>
          </a:prstGeom>
          <a:noFill/>
          <a:ln w="9525">
            <a:solidFill>
              <a:schemeClr val="tx1"/>
            </a:solidFill>
            <a:round/>
            <a:headEnd/>
            <a:tailEnd type="triangle" w="med" len="med"/>
          </a:ln>
        </p:spPr>
        <p:txBody>
          <a:bodyPr/>
          <a:lstStyle/>
          <a:p>
            <a:endParaRPr lang="en-CA"/>
          </a:p>
        </p:txBody>
      </p:sp>
      <p:sp>
        <p:nvSpPr>
          <p:cNvPr id="47134" name="Line 114"/>
          <p:cNvSpPr>
            <a:spLocks noChangeShapeType="1"/>
          </p:cNvSpPr>
          <p:nvPr/>
        </p:nvSpPr>
        <p:spPr bwMode="auto">
          <a:xfrm>
            <a:off x="4584700" y="4495800"/>
            <a:ext cx="0" cy="469900"/>
          </a:xfrm>
          <a:prstGeom prst="line">
            <a:avLst/>
          </a:prstGeom>
          <a:noFill/>
          <a:ln w="9525">
            <a:solidFill>
              <a:schemeClr val="tx1"/>
            </a:solidFill>
            <a:round/>
            <a:headEnd/>
            <a:tailEnd type="triangle" w="med" len="med"/>
          </a:ln>
        </p:spPr>
        <p:txBody>
          <a:bodyPr/>
          <a:lstStyle/>
          <a:p>
            <a:endParaRPr lang="en-CA"/>
          </a:p>
        </p:txBody>
      </p:sp>
      <p:sp>
        <p:nvSpPr>
          <p:cNvPr id="47135" name="Line 116"/>
          <p:cNvSpPr>
            <a:spLocks noChangeShapeType="1"/>
          </p:cNvSpPr>
          <p:nvPr/>
        </p:nvSpPr>
        <p:spPr bwMode="auto">
          <a:xfrm flipH="1">
            <a:off x="5168900" y="4241800"/>
            <a:ext cx="76200" cy="1270000"/>
          </a:xfrm>
          <a:prstGeom prst="line">
            <a:avLst/>
          </a:prstGeom>
          <a:noFill/>
          <a:ln w="9525">
            <a:solidFill>
              <a:schemeClr val="tx1"/>
            </a:solidFill>
            <a:round/>
            <a:headEnd/>
            <a:tailEnd type="triangle" w="med" len="med"/>
          </a:ln>
        </p:spPr>
        <p:txBody>
          <a:bodyPr/>
          <a:lstStyle/>
          <a:p>
            <a:endParaRPr lang="en-CA"/>
          </a:p>
        </p:txBody>
      </p:sp>
      <p:sp>
        <p:nvSpPr>
          <p:cNvPr id="47136" name="Line 117"/>
          <p:cNvSpPr>
            <a:spLocks noChangeShapeType="1"/>
          </p:cNvSpPr>
          <p:nvPr/>
        </p:nvSpPr>
        <p:spPr bwMode="auto">
          <a:xfrm>
            <a:off x="5321300" y="4241800"/>
            <a:ext cx="215900" cy="762000"/>
          </a:xfrm>
          <a:prstGeom prst="line">
            <a:avLst/>
          </a:prstGeom>
          <a:noFill/>
          <a:ln w="9525">
            <a:solidFill>
              <a:schemeClr val="tx1"/>
            </a:solidFill>
            <a:round/>
            <a:headEnd/>
            <a:tailEnd type="triangle" w="med" len="med"/>
          </a:ln>
        </p:spPr>
        <p:txBody>
          <a:bodyPr/>
          <a:lstStyle/>
          <a:p>
            <a:endParaRPr lang="en-CA"/>
          </a:p>
        </p:txBody>
      </p:sp>
      <p:sp>
        <p:nvSpPr>
          <p:cNvPr id="47137" name="Line 118"/>
          <p:cNvSpPr>
            <a:spLocks noChangeShapeType="1"/>
          </p:cNvSpPr>
          <p:nvPr/>
        </p:nvSpPr>
        <p:spPr bwMode="auto">
          <a:xfrm>
            <a:off x="5372100" y="4178300"/>
            <a:ext cx="800100" cy="1244600"/>
          </a:xfrm>
          <a:prstGeom prst="line">
            <a:avLst/>
          </a:prstGeom>
          <a:noFill/>
          <a:ln w="9525">
            <a:solidFill>
              <a:schemeClr val="tx1"/>
            </a:solidFill>
            <a:round/>
            <a:headEnd/>
            <a:tailEnd type="triangle" w="med" len="med"/>
          </a:ln>
        </p:spPr>
        <p:txBody>
          <a:bodyPr/>
          <a:lstStyle/>
          <a:p>
            <a:endParaRPr lang="en-CA"/>
          </a:p>
        </p:txBody>
      </p:sp>
      <p:sp>
        <p:nvSpPr>
          <p:cNvPr id="47138" name="Line 119"/>
          <p:cNvSpPr>
            <a:spLocks noChangeShapeType="1"/>
          </p:cNvSpPr>
          <p:nvPr/>
        </p:nvSpPr>
        <p:spPr bwMode="auto">
          <a:xfrm flipH="1">
            <a:off x="3289300" y="3530600"/>
            <a:ext cx="520700" cy="685800"/>
          </a:xfrm>
          <a:prstGeom prst="line">
            <a:avLst/>
          </a:prstGeom>
          <a:noFill/>
          <a:ln w="9525">
            <a:solidFill>
              <a:schemeClr val="tx1"/>
            </a:solidFill>
            <a:round/>
            <a:headEnd/>
            <a:tailEnd type="triangle" w="med" len="med"/>
          </a:ln>
        </p:spPr>
        <p:txBody>
          <a:bodyPr/>
          <a:lstStyle/>
          <a:p>
            <a:endParaRPr lang="en-CA"/>
          </a:p>
        </p:txBody>
      </p:sp>
      <p:sp>
        <p:nvSpPr>
          <p:cNvPr id="47139" name="Line 120"/>
          <p:cNvSpPr>
            <a:spLocks noChangeShapeType="1"/>
          </p:cNvSpPr>
          <p:nvPr/>
        </p:nvSpPr>
        <p:spPr bwMode="auto">
          <a:xfrm>
            <a:off x="3860800" y="3543300"/>
            <a:ext cx="165100" cy="482600"/>
          </a:xfrm>
          <a:prstGeom prst="line">
            <a:avLst/>
          </a:prstGeom>
          <a:noFill/>
          <a:ln w="9525">
            <a:solidFill>
              <a:schemeClr val="tx1"/>
            </a:solidFill>
            <a:round/>
            <a:headEnd/>
            <a:tailEnd type="triangle" w="med" len="med"/>
          </a:ln>
        </p:spPr>
        <p:txBody>
          <a:bodyPr/>
          <a:lstStyle/>
          <a:p>
            <a:endParaRPr lang="en-CA"/>
          </a:p>
        </p:txBody>
      </p:sp>
      <p:sp>
        <p:nvSpPr>
          <p:cNvPr id="47140" name="Line 121"/>
          <p:cNvSpPr>
            <a:spLocks noChangeShapeType="1"/>
          </p:cNvSpPr>
          <p:nvPr/>
        </p:nvSpPr>
        <p:spPr bwMode="auto">
          <a:xfrm flipH="1">
            <a:off x="4089400" y="3530600"/>
            <a:ext cx="381000" cy="508000"/>
          </a:xfrm>
          <a:prstGeom prst="line">
            <a:avLst/>
          </a:prstGeom>
          <a:noFill/>
          <a:ln w="9525">
            <a:solidFill>
              <a:schemeClr val="tx1"/>
            </a:solidFill>
            <a:round/>
            <a:headEnd/>
            <a:tailEnd type="triangle" w="med" len="med"/>
          </a:ln>
        </p:spPr>
        <p:txBody>
          <a:bodyPr/>
          <a:lstStyle/>
          <a:p>
            <a:endParaRPr lang="en-CA"/>
          </a:p>
        </p:txBody>
      </p:sp>
      <p:sp>
        <p:nvSpPr>
          <p:cNvPr id="47141" name="Line 122"/>
          <p:cNvSpPr>
            <a:spLocks noChangeShapeType="1"/>
          </p:cNvSpPr>
          <p:nvPr/>
        </p:nvSpPr>
        <p:spPr bwMode="auto">
          <a:xfrm flipH="1">
            <a:off x="4572000" y="3517900"/>
            <a:ext cx="508000" cy="812800"/>
          </a:xfrm>
          <a:prstGeom prst="line">
            <a:avLst/>
          </a:prstGeom>
          <a:noFill/>
          <a:ln w="9525">
            <a:solidFill>
              <a:schemeClr val="tx1"/>
            </a:solidFill>
            <a:round/>
            <a:headEnd/>
            <a:tailEnd type="triangle" w="med" len="med"/>
          </a:ln>
        </p:spPr>
        <p:txBody>
          <a:bodyPr/>
          <a:lstStyle/>
          <a:p>
            <a:endParaRPr lang="en-CA"/>
          </a:p>
        </p:txBody>
      </p:sp>
      <p:sp>
        <p:nvSpPr>
          <p:cNvPr id="47142" name="Line 123"/>
          <p:cNvSpPr>
            <a:spLocks noChangeShapeType="1"/>
          </p:cNvSpPr>
          <p:nvPr/>
        </p:nvSpPr>
        <p:spPr bwMode="auto">
          <a:xfrm>
            <a:off x="5194300" y="3517900"/>
            <a:ext cx="76200" cy="558800"/>
          </a:xfrm>
          <a:prstGeom prst="line">
            <a:avLst/>
          </a:prstGeom>
          <a:noFill/>
          <a:ln w="9525">
            <a:solidFill>
              <a:schemeClr val="tx1"/>
            </a:solidFill>
            <a:round/>
            <a:headEnd/>
            <a:tailEnd type="triangle" w="med" len="med"/>
          </a:ln>
        </p:spPr>
        <p:txBody>
          <a:bodyPr/>
          <a:lstStyle/>
          <a:p>
            <a:endParaRPr lang="en-CA"/>
          </a:p>
        </p:txBody>
      </p:sp>
      <p:sp>
        <p:nvSpPr>
          <p:cNvPr id="47143" name="Line 124"/>
          <p:cNvSpPr>
            <a:spLocks noChangeShapeType="1"/>
          </p:cNvSpPr>
          <p:nvPr/>
        </p:nvSpPr>
        <p:spPr bwMode="auto">
          <a:xfrm>
            <a:off x="3924300" y="3454400"/>
            <a:ext cx="444500" cy="0"/>
          </a:xfrm>
          <a:prstGeom prst="line">
            <a:avLst/>
          </a:prstGeom>
          <a:noFill/>
          <a:ln w="9525">
            <a:solidFill>
              <a:schemeClr val="tx1"/>
            </a:solidFill>
            <a:round/>
            <a:headEnd type="triangle" w="med" len="med"/>
            <a:tailEnd type="triangle" w="med" len="med"/>
          </a:ln>
        </p:spPr>
        <p:txBody>
          <a:bodyPr/>
          <a:lstStyle/>
          <a:p>
            <a:endParaRPr lang="en-CA"/>
          </a:p>
        </p:txBody>
      </p:sp>
      <p:sp>
        <p:nvSpPr>
          <p:cNvPr id="47144" name="Line 125"/>
          <p:cNvSpPr>
            <a:spLocks noChangeShapeType="1"/>
          </p:cNvSpPr>
          <p:nvPr/>
        </p:nvSpPr>
        <p:spPr bwMode="auto">
          <a:xfrm>
            <a:off x="4597400" y="3441700"/>
            <a:ext cx="431800" cy="0"/>
          </a:xfrm>
          <a:prstGeom prst="line">
            <a:avLst/>
          </a:prstGeom>
          <a:noFill/>
          <a:ln w="9525">
            <a:solidFill>
              <a:schemeClr val="tx1"/>
            </a:solidFill>
            <a:round/>
            <a:headEnd type="triangle" w="med" len="med"/>
            <a:tailEnd type="triangle" w="med" len="med"/>
          </a:ln>
        </p:spPr>
        <p:txBody>
          <a:bodyPr/>
          <a:lstStyle/>
          <a:p>
            <a:endParaRPr lang="en-CA"/>
          </a:p>
        </p:txBody>
      </p:sp>
      <p:sp>
        <p:nvSpPr>
          <p:cNvPr id="47145" name="Line 126"/>
          <p:cNvSpPr>
            <a:spLocks noChangeShapeType="1"/>
          </p:cNvSpPr>
          <p:nvPr/>
        </p:nvSpPr>
        <p:spPr bwMode="auto">
          <a:xfrm flipH="1">
            <a:off x="4495800" y="2819400"/>
            <a:ext cx="317500" cy="533400"/>
          </a:xfrm>
          <a:prstGeom prst="line">
            <a:avLst/>
          </a:prstGeom>
          <a:noFill/>
          <a:ln w="9525">
            <a:solidFill>
              <a:schemeClr val="tx1"/>
            </a:solidFill>
            <a:round/>
            <a:headEnd/>
            <a:tailEnd type="triangle" w="med" len="med"/>
          </a:ln>
        </p:spPr>
        <p:txBody>
          <a:bodyPr/>
          <a:lstStyle/>
          <a:p>
            <a:endParaRPr lang="en-CA"/>
          </a:p>
        </p:txBody>
      </p:sp>
      <p:sp>
        <p:nvSpPr>
          <p:cNvPr id="47146" name="Line 127"/>
          <p:cNvSpPr>
            <a:spLocks noChangeShapeType="1"/>
          </p:cNvSpPr>
          <p:nvPr/>
        </p:nvSpPr>
        <p:spPr bwMode="auto">
          <a:xfrm>
            <a:off x="4864100" y="2819400"/>
            <a:ext cx="254000" cy="520700"/>
          </a:xfrm>
          <a:prstGeom prst="line">
            <a:avLst/>
          </a:prstGeom>
          <a:noFill/>
          <a:ln w="9525">
            <a:solidFill>
              <a:schemeClr val="tx1"/>
            </a:solidFill>
            <a:round/>
            <a:headEnd/>
            <a:tailEnd type="triangle" w="med" len="med"/>
          </a:ln>
        </p:spPr>
        <p:txBody>
          <a:bodyPr/>
          <a:lstStyle/>
          <a:p>
            <a:endParaRPr lang="en-CA"/>
          </a:p>
        </p:txBody>
      </p:sp>
      <p:sp>
        <p:nvSpPr>
          <p:cNvPr id="47147" name="Line 128"/>
          <p:cNvSpPr>
            <a:spLocks noChangeShapeType="1"/>
          </p:cNvSpPr>
          <p:nvPr/>
        </p:nvSpPr>
        <p:spPr bwMode="auto">
          <a:xfrm flipH="1">
            <a:off x="3835400" y="2844800"/>
            <a:ext cx="368300" cy="508000"/>
          </a:xfrm>
          <a:prstGeom prst="line">
            <a:avLst/>
          </a:prstGeom>
          <a:noFill/>
          <a:ln w="9525">
            <a:solidFill>
              <a:schemeClr val="tx1"/>
            </a:solidFill>
            <a:round/>
            <a:headEnd/>
            <a:tailEnd type="triangle" w="med" len="med"/>
          </a:ln>
        </p:spPr>
        <p:txBody>
          <a:bodyPr/>
          <a:lstStyle/>
          <a:p>
            <a:endParaRPr lang="en-CA"/>
          </a:p>
        </p:txBody>
      </p:sp>
      <p:sp>
        <p:nvSpPr>
          <p:cNvPr id="47148" name="Line 129"/>
          <p:cNvSpPr>
            <a:spLocks noChangeShapeType="1"/>
          </p:cNvSpPr>
          <p:nvPr/>
        </p:nvSpPr>
        <p:spPr bwMode="auto">
          <a:xfrm>
            <a:off x="4330700" y="2755900"/>
            <a:ext cx="381000" cy="0"/>
          </a:xfrm>
          <a:prstGeom prst="line">
            <a:avLst/>
          </a:prstGeom>
          <a:noFill/>
          <a:ln w="9525">
            <a:solidFill>
              <a:schemeClr val="tx1"/>
            </a:solidFill>
            <a:round/>
            <a:headEnd type="triangle" w="med" len="med"/>
            <a:tailEnd type="triangle" w="med" len="med"/>
          </a:ln>
        </p:spPr>
        <p:txBody>
          <a:bodyPr/>
          <a:lstStyle/>
          <a:p>
            <a:endParaRPr lang="en-CA"/>
          </a:p>
        </p:txBody>
      </p:sp>
      <p:sp>
        <p:nvSpPr>
          <p:cNvPr id="47149" name="Line 130"/>
          <p:cNvSpPr>
            <a:spLocks noChangeShapeType="1"/>
          </p:cNvSpPr>
          <p:nvPr/>
        </p:nvSpPr>
        <p:spPr bwMode="auto">
          <a:xfrm flipH="1">
            <a:off x="4229100" y="2171700"/>
            <a:ext cx="266700" cy="495300"/>
          </a:xfrm>
          <a:prstGeom prst="line">
            <a:avLst/>
          </a:prstGeom>
          <a:noFill/>
          <a:ln w="9525">
            <a:solidFill>
              <a:schemeClr val="tx1"/>
            </a:solidFill>
            <a:round/>
            <a:headEnd/>
            <a:tailEnd type="triangle" w="med" len="med"/>
          </a:ln>
        </p:spPr>
        <p:txBody>
          <a:bodyPr/>
          <a:lstStyle/>
          <a:p>
            <a:endParaRPr lang="en-CA"/>
          </a:p>
        </p:txBody>
      </p:sp>
      <p:sp>
        <p:nvSpPr>
          <p:cNvPr id="47150" name="Line 131"/>
          <p:cNvSpPr>
            <a:spLocks noChangeShapeType="1"/>
          </p:cNvSpPr>
          <p:nvPr/>
        </p:nvSpPr>
        <p:spPr bwMode="auto">
          <a:xfrm>
            <a:off x="4572000" y="2184400"/>
            <a:ext cx="254000" cy="482600"/>
          </a:xfrm>
          <a:prstGeom prst="line">
            <a:avLst/>
          </a:prstGeom>
          <a:noFill/>
          <a:ln w="9525">
            <a:solidFill>
              <a:schemeClr val="tx1"/>
            </a:solidFill>
            <a:round/>
            <a:headEnd/>
            <a:tailEnd type="triangle" w="med" len="med"/>
          </a:ln>
        </p:spPr>
        <p:txBody>
          <a:bodyPr/>
          <a:lstStyle/>
          <a:p>
            <a:endParaRPr lang="en-CA"/>
          </a:p>
        </p:txBody>
      </p:sp>
      <p:sp>
        <p:nvSpPr>
          <p:cNvPr id="47151" name="Text Box 132"/>
          <p:cNvSpPr txBox="1">
            <a:spLocks noChangeArrowheads="1"/>
          </p:cNvSpPr>
          <p:nvPr/>
        </p:nvSpPr>
        <p:spPr bwMode="auto">
          <a:xfrm>
            <a:off x="6664325" y="4875213"/>
            <a:ext cx="2089150" cy="641350"/>
          </a:xfrm>
          <a:prstGeom prst="rect">
            <a:avLst/>
          </a:prstGeom>
          <a:noFill/>
          <a:ln w="9525">
            <a:noFill/>
            <a:miter lim="800000"/>
            <a:headEnd/>
            <a:tailEnd/>
          </a:ln>
        </p:spPr>
        <p:txBody>
          <a:bodyPr>
            <a:spAutoFit/>
          </a:bodyPr>
          <a:lstStyle/>
          <a:p>
            <a:r>
              <a:rPr lang="en-US"/>
              <a:t>Network </a:t>
            </a:r>
          </a:p>
          <a:p>
            <a:r>
              <a:rPr lang="en-US"/>
              <a:t>Elements</a:t>
            </a:r>
          </a:p>
        </p:txBody>
      </p:sp>
      <p:sp>
        <p:nvSpPr>
          <p:cNvPr id="47152" name="Text Box 133"/>
          <p:cNvSpPr txBox="1">
            <a:spLocks noChangeArrowheads="1"/>
          </p:cNvSpPr>
          <p:nvPr/>
        </p:nvSpPr>
        <p:spPr bwMode="auto">
          <a:xfrm>
            <a:off x="6118225" y="3922713"/>
            <a:ext cx="2089150" cy="641350"/>
          </a:xfrm>
          <a:prstGeom prst="rect">
            <a:avLst/>
          </a:prstGeom>
          <a:noFill/>
          <a:ln w="9525">
            <a:noFill/>
            <a:miter lim="800000"/>
            <a:headEnd/>
            <a:tailEnd/>
          </a:ln>
        </p:spPr>
        <p:txBody>
          <a:bodyPr>
            <a:spAutoFit/>
          </a:bodyPr>
          <a:lstStyle/>
          <a:p>
            <a:r>
              <a:rPr lang="en-US"/>
              <a:t>Element Management</a:t>
            </a:r>
          </a:p>
        </p:txBody>
      </p:sp>
      <p:sp>
        <p:nvSpPr>
          <p:cNvPr id="47153" name="Text Box 134"/>
          <p:cNvSpPr txBox="1">
            <a:spLocks noChangeArrowheads="1"/>
          </p:cNvSpPr>
          <p:nvPr/>
        </p:nvSpPr>
        <p:spPr bwMode="auto">
          <a:xfrm>
            <a:off x="5661025" y="3046413"/>
            <a:ext cx="2089150" cy="641350"/>
          </a:xfrm>
          <a:prstGeom prst="rect">
            <a:avLst/>
          </a:prstGeom>
          <a:noFill/>
          <a:ln w="9525">
            <a:noFill/>
            <a:miter lim="800000"/>
            <a:headEnd/>
            <a:tailEnd/>
          </a:ln>
        </p:spPr>
        <p:txBody>
          <a:bodyPr>
            <a:spAutoFit/>
          </a:bodyPr>
          <a:lstStyle/>
          <a:p>
            <a:r>
              <a:rPr lang="en-US"/>
              <a:t>Network Management</a:t>
            </a:r>
          </a:p>
        </p:txBody>
      </p:sp>
      <p:sp>
        <p:nvSpPr>
          <p:cNvPr id="47154" name="Text Box 135"/>
          <p:cNvSpPr txBox="1">
            <a:spLocks noChangeArrowheads="1"/>
          </p:cNvSpPr>
          <p:nvPr/>
        </p:nvSpPr>
        <p:spPr bwMode="auto">
          <a:xfrm>
            <a:off x="5153025" y="2259013"/>
            <a:ext cx="2089150" cy="641350"/>
          </a:xfrm>
          <a:prstGeom prst="rect">
            <a:avLst/>
          </a:prstGeom>
          <a:noFill/>
          <a:ln w="9525">
            <a:noFill/>
            <a:miter lim="800000"/>
            <a:headEnd/>
            <a:tailEnd/>
          </a:ln>
        </p:spPr>
        <p:txBody>
          <a:bodyPr>
            <a:spAutoFit/>
          </a:bodyPr>
          <a:lstStyle/>
          <a:p>
            <a:r>
              <a:rPr lang="en-US"/>
              <a:t>Service Management</a:t>
            </a:r>
          </a:p>
        </p:txBody>
      </p:sp>
      <p:sp>
        <p:nvSpPr>
          <p:cNvPr id="47155" name="Text Box 136"/>
          <p:cNvSpPr txBox="1">
            <a:spLocks noChangeArrowheads="1"/>
          </p:cNvSpPr>
          <p:nvPr/>
        </p:nvSpPr>
        <p:spPr bwMode="auto">
          <a:xfrm>
            <a:off x="4873625" y="1547813"/>
            <a:ext cx="2089150" cy="641350"/>
          </a:xfrm>
          <a:prstGeom prst="rect">
            <a:avLst/>
          </a:prstGeom>
          <a:noFill/>
          <a:ln w="9525">
            <a:noFill/>
            <a:miter lim="800000"/>
            <a:headEnd/>
            <a:tailEnd/>
          </a:ln>
        </p:spPr>
        <p:txBody>
          <a:bodyPr>
            <a:spAutoFit/>
          </a:bodyPr>
          <a:lstStyle/>
          <a:p>
            <a:r>
              <a:rPr lang="en-US"/>
              <a:t>Business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65100"/>
            <a:ext cx="8229600" cy="800100"/>
          </a:xfrm>
        </p:spPr>
        <p:txBody>
          <a:bodyPr/>
          <a:lstStyle/>
          <a:p>
            <a:pPr eaLnBrk="1" hangingPunct="1"/>
            <a:r>
              <a:rPr lang="en-US" sz="3200" smtClean="0"/>
              <a:t>IETF Standardization</a:t>
            </a:r>
          </a:p>
        </p:txBody>
      </p:sp>
      <p:sp>
        <p:nvSpPr>
          <p:cNvPr id="28675" name="Rectangle 3"/>
          <p:cNvSpPr>
            <a:spLocks noChangeArrowheads="1"/>
          </p:cNvSpPr>
          <p:nvPr/>
        </p:nvSpPr>
        <p:spPr bwMode="auto">
          <a:xfrm>
            <a:off x="749300" y="1339850"/>
            <a:ext cx="7950200" cy="3299365"/>
          </a:xfrm>
          <a:prstGeom prst="rect">
            <a:avLst/>
          </a:prstGeom>
          <a:noFill/>
          <a:ln w="9525">
            <a:noFill/>
            <a:miter lim="800000"/>
            <a:headEnd/>
            <a:tailEnd/>
          </a:ln>
        </p:spPr>
        <p:txBody>
          <a:bodyPr>
            <a:spAutoFit/>
          </a:bodyPr>
          <a:lstStyle/>
          <a:p>
            <a:pPr>
              <a:buFont typeface="Wingdings" pitchFamily="2" charset="2"/>
              <a:buChar char="§"/>
            </a:pPr>
            <a:r>
              <a:rPr lang="en-GB" sz="2400" dirty="0">
                <a:solidFill>
                  <a:srgbClr val="000000"/>
                </a:solidFill>
              </a:rPr>
              <a:t> O&amp;M Working Group</a:t>
            </a:r>
          </a:p>
          <a:p>
            <a:pPr>
              <a:buFont typeface="Wingdings" pitchFamily="2" charset="2"/>
              <a:buChar char="§"/>
            </a:pPr>
            <a:r>
              <a:rPr lang="en-GB" sz="2400" dirty="0">
                <a:solidFill>
                  <a:srgbClr val="000000"/>
                </a:solidFill>
              </a:rPr>
              <a:t> </a:t>
            </a:r>
            <a:r>
              <a:rPr lang="en-GB" sz="2400" dirty="0">
                <a:solidFill>
                  <a:srgbClr val="000000"/>
                </a:solidFill>
                <a:hlinkClick r:id="rId2"/>
              </a:rPr>
              <a:t>http://www.ietf.org</a:t>
            </a:r>
            <a:endParaRPr lang="en-GB" sz="2400" dirty="0">
              <a:solidFill>
                <a:srgbClr val="000000"/>
              </a:solidFill>
            </a:endParaRPr>
          </a:p>
          <a:p>
            <a:pPr>
              <a:buFont typeface="Wingdings" pitchFamily="2" charset="2"/>
              <a:buChar char="§"/>
            </a:pPr>
            <a:r>
              <a:rPr lang="en-GB" sz="2400" dirty="0">
                <a:solidFill>
                  <a:srgbClr val="000000"/>
                </a:solidFill>
              </a:rPr>
              <a:t> </a:t>
            </a:r>
            <a:r>
              <a:rPr lang="en-GB" sz="2400" dirty="0" smtClean="0">
                <a:solidFill>
                  <a:srgbClr val="000000"/>
                </a:solidFill>
              </a:rPr>
              <a:t>Defined the SNMP </a:t>
            </a:r>
            <a:r>
              <a:rPr lang="en-GB" sz="2400" dirty="0">
                <a:solidFill>
                  <a:srgbClr val="000000"/>
                </a:solidFill>
              </a:rPr>
              <a:t>Management Standard</a:t>
            </a:r>
          </a:p>
          <a:p>
            <a:pPr lvl="1">
              <a:spcBef>
                <a:spcPct val="10000"/>
              </a:spcBef>
              <a:buFont typeface="Arial" charset="0"/>
              <a:buChar char="–"/>
            </a:pPr>
            <a:r>
              <a:rPr lang="en-GB" sz="2000" dirty="0">
                <a:solidFill>
                  <a:srgbClr val="000000"/>
                </a:solidFill>
              </a:rPr>
              <a:t> Management should be simple</a:t>
            </a:r>
          </a:p>
          <a:p>
            <a:pPr lvl="1">
              <a:spcBef>
                <a:spcPct val="10000"/>
              </a:spcBef>
              <a:buFont typeface="Arial" charset="0"/>
              <a:buChar char="–"/>
            </a:pPr>
            <a:r>
              <a:rPr lang="en-GB" sz="2000" dirty="0">
                <a:solidFill>
                  <a:srgbClr val="000000"/>
                </a:solidFill>
              </a:rPr>
              <a:t> Variable oriented approach</a:t>
            </a:r>
          </a:p>
          <a:p>
            <a:pPr lvl="1">
              <a:spcBef>
                <a:spcPct val="10000"/>
              </a:spcBef>
              <a:buFont typeface="Arial" charset="0"/>
              <a:buChar char="–"/>
            </a:pPr>
            <a:r>
              <a:rPr lang="en-GB" sz="2000" dirty="0">
                <a:solidFill>
                  <a:srgbClr val="000000"/>
                </a:solidFill>
              </a:rPr>
              <a:t> Management information exchanges may be unreliable</a:t>
            </a:r>
          </a:p>
          <a:p>
            <a:pPr lvl="1">
              <a:spcBef>
                <a:spcPct val="10000"/>
              </a:spcBef>
              <a:buFont typeface="Arial" charset="0"/>
              <a:buChar char="–"/>
            </a:pPr>
            <a:r>
              <a:rPr lang="en-GB" sz="2000" dirty="0">
                <a:solidFill>
                  <a:srgbClr val="000000"/>
                </a:solidFill>
              </a:rPr>
              <a:t> SNMPv1, SNMPv2c, </a:t>
            </a:r>
            <a:r>
              <a:rPr lang="en-GB" sz="2000" dirty="0" smtClean="0">
                <a:solidFill>
                  <a:srgbClr val="000000"/>
                </a:solidFill>
              </a:rPr>
              <a:t>SNMPv3</a:t>
            </a:r>
          </a:p>
          <a:p>
            <a:pPr lvl="1">
              <a:spcBef>
                <a:spcPct val="10000"/>
              </a:spcBef>
              <a:buFont typeface="Arial" charset="0"/>
              <a:buChar char="–"/>
            </a:pPr>
            <a:r>
              <a:rPr lang="en-GB" sz="2000" dirty="0">
                <a:solidFill>
                  <a:srgbClr val="000000"/>
                </a:solidFill>
              </a:rPr>
              <a:t> </a:t>
            </a:r>
            <a:r>
              <a:rPr lang="en-GB" sz="2000" dirty="0" smtClean="0">
                <a:solidFill>
                  <a:srgbClr val="000000"/>
                </a:solidFill>
              </a:rPr>
              <a:t>SMI, MIB</a:t>
            </a:r>
            <a:endParaRPr lang="en-GB" sz="2000" dirty="0">
              <a:solidFill>
                <a:srgbClr val="000000"/>
              </a:solidFill>
            </a:endParaRPr>
          </a:p>
          <a:p>
            <a:pPr>
              <a:spcBef>
                <a:spcPct val="10000"/>
              </a:spcBef>
              <a:buFont typeface="Wingdings" pitchFamily="2" charset="2"/>
              <a:buNone/>
            </a:pPr>
            <a:endParaRPr lang="en-GB" sz="2400" dirty="0">
              <a:solidFill>
                <a:srgbClr val="6666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0"/>
            <a:ext cx="8229600" cy="1143000"/>
          </a:xfrm>
        </p:spPr>
        <p:txBody>
          <a:bodyPr/>
          <a:lstStyle/>
          <a:p>
            <a:pPr eaLnBrk="1" hangingPunct="1"/>
            <a:r>
              <a:rPr lang="en-US" sz="3200" smtClean="0"/>
              <a:t>IETF Core SNMP RFCs</a:t>
            </a:r>
          </a:p>
        </p:txBody>
      </p:sp>
      <p:sp>
        <p:nvSpPr>
          <p:cNvPr id="49155" name="Rectangle 3"/>
          <p:cNvSpPr>
            <a:spLocks noChangeArrowheads="1"/>
          </p:cNvSpPr>
          <p:nvPr/>
        </p:nvSpPr>
        <p:spPr bwMode="auto">
          <a:xfrm>
            <a:off x="550863" y="1343025"/>
            <a:ext cx="7845425" cy="4845050"/>
          </a:xfrm>
          <a:prstGeom prst="rect">
            <a:avLst/>
          </a:prstGeom>
          <a:noFill/>
          <a:ln w="9525">
            <a:noFill/>
            <a:miter lim="800000"/>
            <a:headEnd/>
            <a:tailEnd/>
          </a:ln>
        </p:spPr>
        <p:txBody>
          <a:bodyPr/>
          <a:lstStyle/>
          <a:p>
            <a:pPr marL="342900" indent="-342900">
              <a:spcBef>
                <a:spcPct val="20000"/>
              </a:spcBef>
              <a:buFont typeface="Wingdings" pitchFamily="2" charset="2"/>
              <a:buChar char="§"/>
            </a:pPr>
            <a:r>
              <a:rPr lang="en-GB" sz="2400"/>
              <a:t>SNMP Protocol Specification</a:t>
            </a:r>
          </a:p>
          <a:p>
            <a:pPr marL="742950" lvl="1" indent="-285750">
              <a:spcBef>
                <a:spcPct val="20000"/>
              </a:spcBef>
              <a:buFont typeface="Wingdings" pitchFamily="2" charset="2"/>
              <a:buChar char="§"/>
            </a:pPr>
            <a:r>
              <a:rPr lang="en-GB" sz="2000"/>
              <a:t>Version 1 – RFC 1157</a:t>
            </a:r>
          </a:p>
          <a:p>
            <a:pPr marL="742950" lvl="1" indent="-285750">
              <a:spcBef>
                <a:spcPct val="20000"/>
              </a:spcBef>
              <a:buFont typeface="Wingdings" pitchFamily="2" charset="2"/>
              <a:buChar char="§"/>
            </a:pPr>
            <a:r>
              <a:rPr lang="en-GB" sz="2000"/>
              <a:t>Version 2 – RFCs 1901, 1902, 1903, 1904, 1905, 1906, 1907</a:t>
            </a:r>
          </a:p>
          <a:p>
            <a:pPr marL="742950" lvl="1" indent="-285750">
              <a:spcBef>
                <a:spcPct val="20000"/>
              </a:spcBef>
              <a:buFont typeface="Wingdings" pitchFamily="2" charset="2"/>
              <a:buChar char="§"/>
            </a:pPr>
            <a:r>
              <a:rPr lang="en-GB" sz="2000"/>
              <a:t>Version 3 – RFCs 3411, 3412, 3413, 3414, 3415 </a:t>
            </a:r>
          </a:p>
          <a:p>
            <a:pPr marL="342900" indent="-342900">
              <a:spcBef>
                <a:spcPct val="20000"/>
              </a:spcBef>
              <a:buFont typeface="Wingdings" pitchFamily="2" charset="2"/>
              <a:buChar char="§"/>
            </a:pPr>
            <a:r>
              <a:rPr lang="en-GB" sz="2400"/>
              <a:t>SMI</a:t>
            </a:r>
          </a:p>
          <a:p>
            <a:pPr marL="742950" lvl="1" indent="-285750">
              <a:spcBef>
                <a:spcPct val="20000"/>
              </a:spcBef>
              <a:buFont typeface="Wingdings" pitchFamily="2" charset="2"/>
              <a:buChar char="§"/>
            </a:pPr>
            <a:r>
              <a:rPr lang="en-GB" sz="2000"/>
              <a:t>Structure and identification of management information.</a:t>
            </a:r>
          </a:p>
          <a:p>
            <a:pPr marL="742950" lvl="1" indent="-285750">
              <a:spcBef>
                <a:spcPct val="20000"/>
              </a:spcBef>
              <a:buFont typeface="Wingdings" pitchFamily="2" charset="2"/>
              <a:buChar char="§"/>
            </a:pPr>
            <a:r>
              <a:rPr lang="en-GB" sz="2000"/>
              <a:t>SMIv1 - RFC 1155</a:t>
            </a:r>
          </a:p>
          <a:p>
            <a:pPr marL="742950" lvl="1" indent="-285750">
              <a:spcBef>
                <a:spcPct val="20000"/>
              </a:spcBef>
              <a:buFont typeface="Wingdings" pitchFamily="2" charset="2"/>
              <a:buChar char="§"/>
            </a:pPr>
            <a:r>
              <a:rPr lang="en-GB" sz="2000"/>
              <a:t>SMIv2 – RFC 2578</a:t>
            </a:r>
          </a:p>
          <a:p>
            <a:pPr marL="342900" indent="-342900">
              <a:spcBef>
                <a:spcPct val="20000"/>
              </a:spcBef>
              <a:buFont typeface="Wingdings" pitchFamily="2" charset="2"/>
              <a:buChar char="§"/>
            </a:pPr>
            <a:r>
              <a:rPr lang="en-GB" sz="2400"/>
              <a:t>MIB-II</a:t>
            </a:r>
          </a:p>
          <a:p>
            <a:pPr marL="742950" lvl="1" indent="-285750">
              <a:spcBef>
                <a:spcPct val="20000"/>
              </a:spcBef>
              <a:buFont typeface="Wingdings" pitchFamily="2" charset="2"/>
              <a:buChar char="§"/>
            </a:pPr>
            <a:r>
              <a:rPr lang="en-GB" sz="2000"/>
              <a:t>Managed Object definitions for TCP/IP-based internets – RFC 1213</a:t>
            </a:r>
          </a:p>
          <a:p>
            <a:pPr marL="342900" indent="-342900">
              <a:spcBef>
                <a:spcPct val="20000"/>
              </a:spcBef>
              <a:buFont typeface="Wingdings" pitchFamily="2" charset="2"/>
              <a:buChar char="§"/>
            </a:pPr>
            <a:r>
              <a:rPr lang="en-GB" sz="2400"/>
              <a:t>A large number of RFCs for IETF standard MIBs</a:t>
            </a:r>
            <a:endParaRPr lang="en-GB"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0"/>
            <a:ext cx="8229600" cy="1143000"/>
          </a:xfrm>
        </p:spPr>
        <p:txBody>
          <a:bodyPr/>
          <a:lstStyle/>
          <a:p>
            <a:pPr eaLnBrk="1" hangingPunct="1"/>
            <a:r>
              <a:rPr lang="en-US" sz="3200" smtClean="0"/>
              <a:t>SNMP Management Framework</a:t>
            </a:r>
          </a:p>
        </p:txBody>
      </p:sp>
      <p:sp>
        <p:nvSpPr>
          <p:cNvPr id="51203" name="Rectangle 3"/>
          <p:cNvSpPr>
            <a:spLocks noChangeArrowheads="1"/>
          </p:cNvSpPr>
          <p:nvPr/>
        </p:nvSpPr>
        <p:spPr bwMode="auto">
          <a:xfrm>
            <a:off x="498475" y="1663700"/>
            <a:ext cx="3190875" cy="4248150"/>
          </a:xfrm>
          <a:prstGeom prst="rect">
            <a:avLst/>
          </a:prstGeom>
          <a:solidFill>
            <a:schemeClr val="bg1"/>
          </a:solidFill>
          <a:ln w="9525">
            <a:solidFill>
              <a:schemeClr val="tx1"/>
            </a:solidFill>
            <a:miter lim="800000"/>
            <a:headEnd/>
            <a:tailEnd/>
          </a:ln>
        </p:spPr>
        <p:txBody>
          <a:bodyPr wrap="none" anchor="ctr"/>
          <a:lstStyle/>
          <a:p>
            <a:endParaRPr lang="en-CA"/>
          </a:p>
        </p:txBody>
      </p:sp>
      <p:sp>
        <p:nvSpPr>
          <p:cNvPr id="51204" name="Line 4"/>
          <p:cNvSpPr>
            <a:spLocks noChangeShapeType="1"/>
          </p:cNvSpPr>
          <p:nvPr/>
        </p:nvSpPr>
        <p:spPr bwMode="auto">
          <a:xfrm>
            <a:off x="508000" y="5424488"/>
            <a:ext cx="3190875" cy="0"/>
          </a:xfrm>
          <a:prstGeom prst="line">
            <a:avLst/>
          </a:prstGeom>
          <a:noFill/>
          <a:ln w="9525">
            <a:solidFill>
              <a:schemeClr val="tx1"/>
            </a:solidFill>
            <a:round/>
            <a:headEnd/>
            <a:tailEnd/>
          </a:ln>
        </p:spPr>
        <p:txBody>
          <a:bodyPr/>
          <a:lstStyle/>
          <a:p>
            <a:endParaRPr lang="en-CA"/>
          </a:p>
        </p:txBody>
      </p:sp>
      <p:sp>
        <p:nvSpPr>
          <p:cNvPr id="51205" name="Line 5"/>
          <p:cNvSpPr>
            <a:spLocks noChangeShapeType="1"/>
          </p:cNvSpPr>
          <p:nvPr/>
        </p:nvSpPr>
        <p:spPr bwMode="auto">
          <a:xfrm>
            <a:off x="490538" y="4905375"/>
            <a:ext cx="3190875" cy="0"/>
          </a:xfrm>
          <a:prstGeom prst="line">
            <a:avLst/>
          </a:prstGeom>
          <a:noFill/>
          <a:ln w="9525">
            <a:solidFill>
              <a:schemeClr val="tx1"/>
            </a:solidFill>
            <a:round/>
            <a:headEnd/>
            <a:tailEnd/>
          </a:ln>
        </p:spPr>
        <p:txBody>
          <a:bodyPr/>
          <a:lstStyle/>
          <a:p>
            <a:endParaRPr lang="en-CA"/>
          </a:p>
        </p:txBody>
      </p:sp>
      <p:sp>
        <p:nvSpPr>
          <p:cNvPr id="51206" name="Line 6"/>
          <p:cNvSpPr>
            <a:spLocks noChangeShapeType="1"/>
          </p:cNvSpPr>
          <p:nvPr/>
        </p:nvSpPr>
        <p:spPr bwMode="auto">
          <a:xfrm>
            <a:off x="508000" y="4398963"/>
            <a:ext cx="3190875" cy="0"/>
          </a:xfrm>
          <a:prstGeom prst="line">
            <a:avLst/>
          </a:prstGeom>
          <a:noFill/>
          <a:ln w="9525">
            <a:solidFill>
              <a:schemeClr val="tx1"/>
            </a:solidFill>
            <a:round/>
            <a:headEnd/>
            <a:tailEnd/>
          </a:ln>
        </p:spPr>
        <p:txBody>
          <a:bodyPr/>
          <a:lstStyle/>
          <a:p>
            <a:endParaRPr lang="en-CA"/>
          </a:p>
        </p:txBody>
      </p:sp>
      <p:sp>
        <p:nvSpPr>
          <p:cNvPr id="51207" name="Line 7"/>
          <p:cNvSpPr>
            <a:spLocks noChangeShapeType="1"/>
          </p:cNvSpPr>
          <p:nvPr/>
        </p:nvSpPr>
        <p:spPr bwMode="auto">
          <a:xfrm>
            <a:off x="498475" y="3919538"/>
            <a:ext cx="3190875" cy="0"/>
          </a:xfrm>
          <a:prstGeom prst="line">
            <a:avLst/>
          </a:prstGeom>
          <a:noFill/>
          <a:ln w="9525">
            <a:solidFill>
              <a:schemeClr val="tx1"/>
            </a:solidFill>
            <a:round/>
            <a:headEnd/>
            <a:tailEnd/>
          </a:ln>
        </p:spPr>
        <p:txBody>
          <a:bodyPr/>
          <a:lstStyle/>
          <a:p>
            <a:endParaRPr lang="en-CA"/>
          </a:p>
        </p:txBody>
      </p:sp>
      <p:sp>
        <p:nvSpPr>
          <p:cNvPr id="51208" name="AutoShape 8"/>
          <p:cNvSpPr>
            <a:spLocks noChangeArrowheads="1"/>
          </p:cNvSpPr>
          <p:nvPr/>
        </p:nvSpPr>
        <p:spPr bwMode="auto">
          <a:xfrm>
            <a:off x="752475" y="1920875"/>
            <a:ext cx="2673350" cy="681038"/>
          </a:xfrm>
          <a:prstGeom prst="roundRect">
            <a:avLst>
              <a:gd name="adj" fmla="val 16667"/>
            </a:avLst>
          </a:prstGeom>
          <a:solidFill>
            <a:srgbClr val="FFDFFC"/>
          </a:solidFill>
          <a:ln w="9525">
            <a:solidFill>
              <a:schemeClr val="tx1"/>
            </a:solidFill>
            <a:round/>
            <a:headEnd/>
            <a:tailEnd/>
          </a:ln>
        </p:spPr>
        <p:txBody>
          <a:bodyPr wrap="none" anchor="ctr"/>
          <a:lstStyle/>
          <a:p>
            <a:endParaRPr lang="en-CA"/>
          </a:p>
        </p:txBody>
      </p:sp>
      <p:sp>
        <p:nvSpPr>
          <p:cNvPr id="51209" name="Line 9"/>
          <p:cNvSpPr>
            <a:spLocks noChangeShapeType="1"/>
          </p:cNvSpPr>
          <p:nvPr/>
        </p:nvSpPr>
        <p:spPr bwMode="auto">
          <a:xfrm>
            <a:off x="1025525" y="2609850"/>
            <a:ext cx="0" cy="1301750"/>
          </a:xfrm>
          <a:prstGeom prst="line">
            <a:avLst/>
          </a:prstGeom>
          <a:noFill/>
          <a:ln w="9525">
            <a:solidFill>
              <a:schemeClr val="tx1"/>
            </a:solidFill>
            <a:round/>
            <a:headEnd/>
            <a:tailEnd type="triangle" w="med" len="med"/>
          </a:ln>
        </p:spPr>
        <p:txBody>
          <a:bodyPr/>
          <a:lstStyle/>
          <a:p>
            <a:endParaRPr lang="en-CA"/>
          </a:p>
        </p:txBody>
      </p:sp>
      <p:sp>
        <p:nvSpPr>
          <p:cNvPr id="51210" name="Line 10"/>
          <p:cNvSpPr>
            <a:spLocks noChangeShapeType="1"/>
          </p:cNvSpPr>
          <p:nvPr/>
        </p:nvSpPr>
        <p:spPr bwMode="auto">
          <a:xfrm>
            <a:off x="1563688" y="2589213"/>
            <a:ext cx="0" cy="1331912"/>
          </a:xfrm>
          <a:prstGeom prst="line">
            <a:avLst/>
          </a:prstGeom>
          <a:noFill/>
          <a:ln w="9525">
            <a:solidFill>
              <a:schemeClr val="tx1"/>
            </a:solidFill>
            <a:round/>
            <a:headEnd/>
            <a:tailEnd type="triangle" w="med" len="med"/>
          </a:ln>
        </p:spPr>
        <p:txBody>
          <a:bodyPr/>
          <a:lstStyle/>
          <a:p>
            <a:endParaRPr lang="en-CA"/>
          </a:p>
        </p:txBody>
      </p:sp>
      <p:sp>
        <p:nvSpPr>
          <p:cNvPr id="51211" name="Line 11"/>
          <p:cNvSpPr>
            <a:spLocks noChangeShapeType="1"/>
          </p:cNvSpPr>
          <p:nvPr/>
        </p:nvSpPr>
        <p:spPr bwMode="auto">
          <a:xfrm>
            <a:off x="2092325" y="2600325"/>
            <a:ext cx="0" cy="1311275"/>
          </a:xfrm>
          <a:prstGeom prst="line">
            <a:avLst/>
          </a:prstGeom>
          <a:noFill/>
          <a:ln w="9525">
            <a:solidFill>
              <a:schemeClr val="tx1"/>
            </a:solidFill>
            <a:round/>
            <a:headEnd/>
            <a:tailEnd type="triangle" w="med" len="med"/>
          </a:ln>
        </p:spPr>
        <p:txBody>
          <a:bodyPr/>
          <a:lstStyle/>
          <a:p>
            <a:endParaRPr lang="en-CA"/>
          </a:p>
        </p:txBody>
      </p:sp>
      <p:sp>
        <p:nvSpPr>
          <p:cNvPr id="51212" name="Line 12"/>
          <p:cNvSpPr>
            <a:spLocks noChangeShapeType="1"/>
          </p:cNvSpPr>
          <p:nvPr/>
        </p:nvSpPr>
        <p:spPr bwMode="auto">
          <a:xfrm>
            <a:off x="2611438" y="2587625"/>
            <a:ext cx="0" cy="1322388"/>
          </a:xfrm>
          <a:prstGeom prst="line">
            <a:avLst/>
          </a:prstGeom>
          <a:noFill/>
          <a:ln w="9525">
            <a:solidFill>
              <a:schemeClr val="tx1"/>
            </a:solidFill>
            <a:round/>
            <a:headEnd type="triangle" w="med" len="med"/>
            <a:tailEnd/>
          </a:ln>
        </p:spPr>
        <p:txBody>
          <a:bodyPr/>
          <a:lstStyle/>
          <a:p>
            <a:endParaRPr lang="en-CA"/>
          </a:p>
        </p:txBody>
      </p:sp>
      <p:sp>
        <p:nvSpPr>
          <p:cNvPr id="51213" name="Line 13"/>
          <p:cNvSpPr>
            <a:spLocks noChangeShapeType="1"/>
          </p:cNvSpPr>
          <p:nvPr/>
        </p:nvSpPr>
        <p:spPr bwMode="auto">
          <a:xfrm>
            <a:off x="3116263" y="2589213"/>
            <a:ext cx="0" cy="1322387"/>
          </a:xfrm>
          <a:prstGeom prst="line">
            <a:avLst/>
          </a:prstGeom>
          <a:noFill/>
          <a:ln w="9525">
            <a:solidFill>
              <a:schemeClr val="tx1"/>
            </a:solidFill>
            <a:round/>
            <a:headEnd type="triangle" w="med" len="med"/>
            <a:tailEnd/>
          </a:ln>
        </p:spPr>
        <p:txBody>
          <a:bodyPr/>
          <a:lstStyle/>
          <a:p>
            <a:endParaRPr lang="en-CA"/>
          </a:p>
        </p:txBody>
      </p:sp>
      <p:sp>
        <p:nvSpPr>
          <p:cNvPr id="51214" name="Text Box 14"/>
          <p:cNvSpPr txBox="1">
            <a:spLocks noChangeArrowheads="1"/>
          </p:cNvSpPr>
          <p:nvPr/>
        </p:nvSpPr>
        <p:spPr bwMode="auto">
          <a:xfrm>
            <a:off x="1533525" y="5462588"/>
            <a:ext cx="1238250" cy="366712"/>
          </a:xfrm>
          <a:prstGeom prst="rect">
            <a:avLst/>
          </a:prstGeom>
          <a:noFill/>
          <a:ln w="9525">
            <a:noFill/>
            <a:miter lim="800000"/>
            <a:headEnd/>
            <a:tailEnd/>
          </a:ln>
        </p:spPr>
        <p:txBody>
          <a:bodyPr wrap="none">
            <a:spAutoFit/>
          </a:bodyPr>
          <a:lstStyle/>
          <a:p>
            <a:r>
              <a:rPr lang="en-US"/>
              <a:t>Link Layer</a:t>
            </a:r>
          </a:p>
        </p:txBody>
      </p:sp>
      <p:sp>
        <p:nvSpPr>
          <p:cNvPr id="51215" name="Text Box 15"/>
          <p:cNvSpPr txBox="1">
            <a:spLocks noChangeArrowheads="1"/>
          </p:cNvSpPr>
          <p:nvPr/>
        </p:nvSpPr>
        <p:spPr bwMode="auto">
          <a:xfrm>
            <a:off x="1828800" y="4975225"/>
            <a:ext cx="400050" cy="366713"/>
          </a:xfrm>
          <a:prstGeom prst="rect">
            <a:avLst/>
          </a:prstGeom>
          <a:noFill/>
          <a:ln w="9525">
            <a:noFill/>
            <a:miter lim="800000"/>
            <a:headEnd/>
            <a:tailEnd/>
          </a:ln>
        </p:spPr>
        <p:txBody>
          <a:bodyPr wrap="none">
            <a:spAutoFit/>
          </a:bodyPr>
          <a:lstStyle/>
          <a:p>
            <a:r>
              <a:rPr lang="en-US"/>
              <a:t>IP</a:t>
            </a:r>
          </a:p>
        </p:txBody>
      </p:sp>
      <p:sp>
        <p:nvSpPr>
          <p:cNvPr id="51216" name="Text Box 16"/>
          <p:cNvSpPr txBox="1">
            <a:spLocks noChangeArrowheads="1"/>
          </p:cNvSpPr>
          <p:nvPr/>
        </p:nvSpPr>
        <p:spPr bwMode="auto">
          <a:xfrm>
            <a:off x="1697038" y="4457700"/>
            <a:ext cx="666750" cy="366713"/>
          </a:xfrm>
          <a:prstGeom prst="rect">
            <a:avLst/>
          </a:prstGeom>
          <a:noFill/>
          <a:ln w="9525">
            <a:noFill/>
            <a:miter lim="800000"/>
            <a:headEnd/>
            <a:tailEnd/>
          </a:ln>
        </p:spPr>
        <p:txBody>
          <a:bodyPr wrap="none">
            <a:spAutoFit/>
          </a:bodyPr>
          <a:lstStyle/>
          <a:p>
            <a:r>
              <a:rPr lang="en-US"/>
              <a:t>UDP</a:t>
            </a:r>
          </a:p>
        </p:txBody>
      </p:sp>
      <p:sp>
        <p:nvSpPr>
          <p:cNvPr id="51217" name="Text Box 17"/>
          <p:cNvSpPr txBox="1">
            <a:spLocks noChangeArrowheads="1"/>
          </p:cNvSpPr>
          <p:nvPr/>
        </p:nvSpPr>
        <p:spPr bwMode="auto">
          <a:xfrm>
            <a:off x="1644650" y="3970338"/>
            <a:ext cx="844550" cy="366712"/>
          </a:xfrm>
          <a:prstGeom prst="rect">
            <a:avLst/>
          </a:prstGeom>
          <a:noFill/>
          <a:ln w="9525">
            <a:noFill/>
            <a:miter lim="800000"/>
            <a:headEnd/>
            <a:tailEnd/>
          </a:ln>
        </p:spPr>
        <p:txBody>
          <a:bodyPr wrap="none">
            <a:spAutoFit/>
          </a:bodyPr>
          <a:lstStyle/>
          <a:p>
            <a:r>
              <a:rPr lang="en-US"/>
              <a:t>SNMP</a:t>
            </a:r>
          </a:p>
        </p:txBody>
      </p:sp>
      <p:sp>
        <p:nvSpPr>
          <p:cNvPr id="51218" name="Text Box 18"/>
          <p:cNvSpPr txBox="1">
            <a:spLocks noChangeArrowheads="1"/>
          </p:cNvSpPr>
          <p:nvPr/>
        </p:nvSpPr>
        <p:spPr bwMode="auto">
          <a:xfrm rot="5400000">
            <a:off x="650082" y="3039269"/>
            <a:ext cx="512762" cy="336550"/>
          </a:xfrm>
          <a:prstGeom prst="rect">
            <a:avLst/>
          </a:prstGeom>
          <a:noFill/>
          <a:ln w="9525">
            <a:noFill/>
            <a:miter lim="800000"/>
            <a:headEnd/>
            <a:tailEnd/>
          </a:ln>
        </p:spPr>
        <p:txBody>
          <a:bodyPr wrap="none">
            <a:spAutoFit/>
          </a:bodyPr>
          <a:lstStyle/>
          <a:p>
            <a:r>
              <a:rPr lang="en-US" sz="1600"/>
              <a:t>Get</a:t>
            </a:r>
          </a:p>
        </p:txBody>
      </p:sp>
      <p:sp>
        <p:nvSpPr>
          <p:cNvPr id="51219" name="Text Box 19"/>
          <p:cNvSpPr txBox="1">
            <a:spLocks noChangeArrowheads="1"/>
          </p:cNvSpPr>
          <p:nvPr/>
        </p:nvSpPr>
        <p:spPr bwMode="auto">
          <a:xfrm rot="5400000">
            <a:off x="1708150" y="3100388"/>
            <a:ext cx="488950" cy="336550"/>
          </a:xfrm>
          <a:prstGeom prst="rect">
            <a:avLst/>
          </a:prstGeom>
          <a:noFill/>
          <a:ln w="9525">
            <a:noFill/>
            <a:miter lim="800000"/>
            <a:headEnd/>
            <a:tailEnd/>
          </a:ln>
        </p:spPr>
        <p:txBody>
          <a:bodyPr wrap="none">
            <a:spAutoFit/>
          </a:bodyPr>
          <a:lstStyle/>
          <a:p>
            <a:r>
              <a:rPr lang="en-US" sz="1600"/>
              <a:t>Set</a:t>
            </a:r>
          </a:p>
        </p:txBody>
      </p:sp>
      <p:sp>
        <p:nvSpPr>
          <p:cNvPr id="51220" name="Text Box 20"/>
          <p:cNvSpPr txBox="1">
            <a:spLocks noChangeArrowheads="1"/>
          </p:cNvSpPr>
          <p:nvPr/>
        </p:nvSpPr>
        <p:spPr bwMode="auto">
          <a:xfrm rot="5400000">
            <a:off x="979487" y="3035301"/>
            <a:ext cx="930275" cy="336550"/>
          </a:xfrm>
          <a:prstGeom prst="rect">
            <a:avLst/>
          </a:prstGeom>
          <a:noFill/>
          <a:ln w="9525">
            <a:noFill/>
            <a:miter lim="800000"/>
            <a:headEnd/>
            <a:tailEnd/>
          </a:ln>
        </p:spPr>
        <p:txBody>
          <a:bodyPr wrap="none">
            <a:spAutoFit/>
          </a:bodyPr>
          <a:lstStyle/>
          <a:p>
            <a:r>
              <a:rPr lang="en-US" sz="1600"/>
              <a:t>GetNext</a:t>
            </a:r>
          </a:p>
        </p:txBody>
      </p:sp>
      <p:sp>
        <p:nvSpPr>
          <p:cNvPr id="51221" name="Text Box 21"/>
          <p:cNvSpPr txBox="1">
            <a:spLocks noChangeArrowheads="1"/>
          </p:cNvSpPr>
          <p:nvPr/>
        </p:nvSpPr>
        <p:spPr bwMode="auto">
          <a:xfrm rot="5400000">
            <a:off x="1770062" y="3081338"/>
            <a:ext cx="1425575" cy="336550"/>
          </a:xfrm>
          <a:prstGeom prst="rect">
            <a:avLst/>
          </a:prstGeom>
          <a:noFill/>
          <a:ln w="9525">
            <a:noFill/>
            <a:miter lim="800000"/>
            <a:headEnd/>
            <a:tailEnd/>
          </a:ln>
        </p:spPr>
        <p:txBody>
          <a:bodyPr wrap="none">
            <a:spAutoFit/>
          </a:bodyPr>
          <a:lstStyle/>
          <a:p>
            <a:r>
              <a:rPr lang="en-US" sz="1600"/>
              <a:t>GetResponse</a:t>
            </a:r>
          </a:p>
        </p:txBody>
      </p:sp>
      <p:sp>
        <p:nvSpPr>
          <p:cNvPr id="51222" name="Text Box 22"/>
          <p:cNvSpPr txBox="1">
            <a:spLocks noChangeArrowheads="1"/>
          </p:cNvSpPr>
          <p:nvPr/>
        </p:nvSpPr>
        <p:spPr bwMode="auto">
          <a:xfrm rot="5400000">
            <a:off x="2697957" y="3045619"/>
            <a:ext cx="601662" cy="336550"/>
          </a:xfrm>
          <a:prstGeom prst="rect">
            <a:avLst/>
          </a:prstGeom>
          <a:noFill/>
          <a:ln w="9525">
            <a:noFill/>
            <a:miter lim="800000"/>
            <a:headEnd/>
            <a:tailEnd/>
          </a:ln>
        </p:spPr>
        <p:txBody>
          <a:bodyPr wrap="none">
            <a:spAutoFit/>
          </a:bodyPr>
          <a:lstStyle/>
          <a:p>
            <a:r>
              <a:rPr lang="en-US" sz="1600"/>
              <a:t>Trap</a:t>
            </a:r>
          </a:p>
        </p:txBody>
      </p:sp>
      <p:sp>
        <p:nvSpPr>
          <p:cNvPr id="51223" name="Text Box 23"/>
          <p:cNvSpPr txBox="1">
            <a:spLocks noChangeArrowheads="1"/>
          </p:cNvSpPr>
          <p:nvPr/>
        </p:nvSpPr>
        <p:spPr bwMode="auto">
          <a:xfrm>
            <a:off x="1298575" y="1927225"/>
            <a:ext cx="1581150" cy="641350"/>
          </a:xfrm>
          <a:prstGeom prst="rect">
            <a:avLst/>
          </a:prstGeom>
          <a:noFill/>
          <a:ln w="9525">
            <a:noFill/>
            <a:miter lim="800000"/>
            <a:headEnd/>
            <a:tailEnd/>
          </a:ln>
        </p:spPr>
        <p:txBody>
          <a:bodyPr wrap="none">
            <a:spAutoFit/>
          </a:bodyPr>
          <a:lstStyle/>
          <a:p>
            <a:pPr algn="ctr"/>
            <a:r>
              <a:rPr lang="en-US"/>
              <a:t>Management </a:t>
            </a:r>
          </a:p>
          <a:p>
            <a:pPr algn="ctr"/>
            <a:r>
              <a:rPr lang="en-US"/>
              <a:t>Application</a:t>
            </a:r>
          </a:p>
        </p:txBody>
      </p:sp>
      <p:sp>
        <p:nvSpPr>
          <p:cNvPr id="51224" name="Text Box 24"/>
          <p:cNvSpPr txBox="1">
            <a:spLocks noChangeArrowheads="1"/>
          </p:cNvSpPr>
          <p:nvPr/>
        </p:nvSpPr>
        <p:spPr bwMode="auto">
          <a:xfrm>
            <a:off x="941388" y="1296988"/>
            <a:ext cx="2292350" cy="366712"/>
          </a:xfrm>
          <a:prstGeom prst="rect">
            <a:avLst/>
          </a:prstGeom>
          <a:noFill/>
          <a:ln w="9525">
            <a:noFill/>
            <a:miter lim="800000"/>
            <a:headEnd/>
            <a:tailEnd/>
          </a:ln>
        </p:spPr>
        <p:txBody>
          <a:bodyPr wrap="none">
            <a:spAutoFit/>
          </a:bodyPr>
          <a:lstStyle/>
          <a:p>
            <a:pPr algn="ctr"/>
            <a:r>
              <a:rPr lang="en-US"/>
              <a:t>Management Station</a:t>
            </a:r>
          </a:p>
        </p:txBody>
      </p:sp>
      <p:sp>
        <p:nvSpPr>
          <p:cNvPr id="51225" name="Rectangle 25"/>
          <p:cNvSpPr>
            <a:spLocks noChangeArrowheads="1"/>
          </p:cNvSpPr>
          <p:nvPr/>
        </p:nvSpPr>
        <p:spPr bwMode="auto">
          <a:xfrm>
            <a:off x="5446713" y="1712913"/>
            <a:ext cx="3190875" cy="4248150"/>
          </a:xfrm>
          <a:prstGeom prst="rect">
            <a:avLst/>
          </a:prstGeom>
          <a:solidFill>
            <a:schemeClr val="bg1"/>
          </a:solidFill>
          <a:ln w="9525">
            <a:solidFill>
              <a:schemeClr val="tx1"/>
            </a:solidFill>
            <a:miter lim="800000"/>
            <a:headEnd/>
            <a:tailEnd/>
          </a:ln>
        </p:spPr>
        <p:txBody>
          <a:bodyPr wrap="none" anchor="ctr"/>
          <a:lstStyle/>
          <a:p>
            <a:endParaRPr lang="en-CA"/>
          </a:p>
        </p:txBody>
      </p:sp>
      <p:sp>
        <p:nvSpPr>
          <p:cNvPr id="51226" name="Line 26"/>
          <p:cNvSpPr>
            <a:spLocks noChangeShapeType="1"/>
          </p:cNvSpPr>
          <p:nvPr/>
        </p:nvSpPr>
        <p:spPr bwMode="auto">
          <a:xfrm>
            <a:off x="5456238" y="5473700"/>
            <a:ext cx="3190875" cy="0"/>
          </a:xfrm>
          <a:prstGeom prst="line">
            <a:avLst/>
          </a:prstGeom>
          <a:noFill/>
          <a:ln w="9525">
            <a:solidFill>
              <a:schemeClr val="tx1"/>
            </a:solidFill>
            <a:round/>
            <a:headEnd/>
            <a:tailEnd/>
          </a:ln>
        </p:spPr>
        <p:txBody>
          <a:bodyPr/>
          <a:lstStyle/>
          <a:p>
            <a:endParaRPr lang="en-CA"/>
          </a:p>
        </p:txBody>
      </p:sp>
      <p:sp>
        <p:nvSpPr>
          <p:cNvPr id="51227" name="Line 27"/>
          <p:cNvSpPr>
            <a:spLocks noChangeShapeType="1"/>
          </p:cNvSpPr>
          <p:nvPr/>
        </p:nvSpPr>
        <p:spPr bwMode="auto">
          <a:xfrm>
            <a:off x="5438775" y="4954588"/>
            <a:ext cx="3190875" cy="0"/>
          </a:xfrm>
          <a:prstGeom prst="line">
            <a:avLst/>
          </a:prstGeom>
          <a:noFill/>
          <a:ln w="9525">
            <a:solidFill>
              <a:schemeClr val="tx1"/>
            </a:solidFill>
            <a:round/>
            <a:headEnd/>
            <a:tailEnd/>
          </a:ln>
        </p:spPr>
        <p:txBody>
          <a:bodyPr/>
          <a:lstStyle/>
          <a:p>
            <a:endParaRPr lang="en-CA"/>
          </a:p>
        </p:txBody>
      </p:sp>
      <p:sp>
        <p:nvSpPr>
          <p:cNvPr id="51228" name="Line 28"/>
          <p:cNvSpPr>
            <a:spLocks noChangeShapeType="1"/>
          </p:cNvSpPr>
          <p:nvPr/>
        </p:nvSpPr>
        <p:spPr bwMode="auto">
          <a:xfrm>
            <a:off x="5456238" y="4448175"/>
            <a:ext cx="3190875" cy="0"/>
          </a:xfrm>
          <a:prstGeom prst="line">
            <a:avLst/>
          </a:prstGeom>
          <a:noFill/>
          <a:ln w="9525">
            <a:solidFill>
              <a:schemeClr val="tx1"/>
            </a:solidFill>
            <a:round/>
            <a:headEnd/>
            <a:tailEnd/>
          </a:ln>
        </p:spPr>
        <p:txBody>
          <a:bodyPr/>
          <a:lstStyle/>
          <a:p>
            <a:endParaRPr lang="en-CA"/>
          </a:p>
        </p:txBody>
      </p:sp>
      <p:sp>
        <p:nvSpPr>
          <p:cNvPr id="51229" name="Line 29"/>
          <p:cNvSpPr>
            <a:spLocks noChangeShapeType="1"/>
          </p:cNvSpPr>
          <p:nvPr/>
        </p:nvSpPr>
        <p:spPr bwMode="auto">
          <a:xfrm>
            <a:off x="5446713" y="3968750"/>
            <a:ext cx="3190875" cy="0"/>
          </a:xfrm>
          <a:prstGeom prst="line">
            <a:avLst/>
          </a:prstGeom>
          <a:noFill/>
          <a:ln w="9525">
            <a:solidFill>
              <a:schemeClr val="tx1"/>
            </a:solidFill>
            <a:round/>
            <a:headEnd/>
            <a:tailEnd/>
          </a:ln>
        </p:spPr>
        <p:txBody>
          <a:bodyPr/>
          <a:lstStyle/>
          <a:p>
            <a:endParaRPr lang="en-CA"/>
          </a:p>
        </p:txBody>
      </p:sp>
      <p:sp>
        <p:nvSpPr>
          <p:cNvPr id="51230" name="Line 30"/>
          <p:cNvSpPr>
            <a:spLocks noChangeShapeType="1"/>
          </p:cNvSpPr>
          <p:nvPr/>
        </p:nvSpPr>
        <p:spPr bwMode="auto">
          <a:xfrm>
            <a:off x="5973763" y="2659063"/>
            <a:ext cx="0" cy="1301750"/>
          </a:xfrm>
          <a:prstGeom prst="line">
            <a:avLst/>
          </a:prstGeom>
          <a:noFill/>
          <a:ln w="9525">
            <a:solidFill>
              <a:schemeClr val="tx1"/>
            </a:solidFill>
            <a:round/>
            <a:headEnd type="triangle" w="med" len="med"/>
            <a:tailEnd/>
          </a:ln>
        </p:spPr>
        <p:txBody>
          <a:bodyPr/>
          <a:lstStyle/>
          <a:p>
            <a:endParaRPr lang="en-CA"/>
          </a:p>
        </p:txBody>
      </p:sp>
      <p:sp>
        <p:nvSpPr>
          <p:cNvPr id="51231" name="Line 31"/>
          <p:cNvSpPr>
            <a:spLocks noChangeShapeType="1"/>
          </p:cNvSpPr>
          <p:nvPr/>
        </p:nvSpPr>
        <p:spPr bwMode="auto">
          <a:xfrm>
            <a:off x="6511925" y="2638425"/>
            <a:ext cx="0" cy="1331913"/>
          </a:xfrm>
          <a:prstGeom prst="line">
            <a:avLst/>
          </a:prstGeom>
          <a:noFill/>
          <a:ln w="9525">
            <a:solidFill>
              <a:schemeClr val="tx1"/>
            </a:solidFill>
            <a:round/>
            <a:headEnd type="triangle" w="med" len="med"/>
            <a:tailEnd/>
          </a:ln>
        </p:spPr>
        <p:txBody>
          <a:bodyPr/>
          <a:lstStyle/>
          <a:p>
            <a:endParaRPr lang="en-CA"/>
          </a:p>
        </p:txBody>
      </p:sp>
      <p:sp>
        <p:nvSpPr>
          <p:cNvPr id="51232" name="Line 32"/>
          <p:cNvSpPr>
            <a:spLocks noChangeShapeType="1"/>
          </p:cNvSpPr>
          <p:nvPr/>
        </p:nvSpPr>
        <p:spPr bwMode="auto">
          <a:xfrm>
            <a:off x="7040563" y="2649538"/>
            <a:ext cx="0" cy="1311275"/>
          </a:xfrm>
          <a:prstGeom prst="line">
            <a:avLst/>
          </a:prstGeom>
          <a:noFill/>
          <a:ln w="9525">
            <a:solidFill>
              <a:schemeClr val="tx1"/>
            </a:solidFill>
            <a:round/>
            <a:headEnd type="triangle" w="med" len="med"/>
            <a:tailEnd/>
          </a:ln>
        </p:spPr>
        <p:txBody>
          <a:bodyPr/>
          <a:lstStyle/>
          <a:p>
            <a:endParaRPr lang="en-CA"/>
          </a:p>
        </p:txBody>
      </p:sp>
      <p:sp>
        <p:nvSpPr>
          <p:cNvPr id="51233" name="Line 33"/>
          <p:cNvSpPr>
            <a:spLocks noChangeShapeType="1"/>
          </p:cNvSpPr>
          <p:nvPr/>
        </p:nvSpPr>
        <p:spPr bwMode="auto">
          <a:xfrm>
            <a:off x="7559675" y="2636838"/>
            <a:ext cx="0" cy="1322387"/>
          </a:xfrm>
          <a:prstGeom prst="line">
            <a:avLst/>
          </a:prstGeom>
          <a:noFill/>
          <a:ln w="9525">
            <a:solidFill>
              <a:schemeClr val="tx1"/>
            </a:solidFill>
            <a:round/>
            <a:headEnd/>
            <a:tailEnd type="triangle" w="med" len="med"/>
          </a:ln>
        </p:spPr>
        <p:txBody>
          <a:bodyPr/>
          <a:lstStyle/>
          <a:p>
            <a:endParaRPr lang="en-CA"/>
          </a:p>
        </p:txBody>
      </p:sp>
      <p:sp>
        <p:nvSpPr>
          <p:cNvPr id="51234" name="Line 34"/>
          <p:cNvSpPr>
            <a:spLocks noChangeShapeType="1"/>
          </p:cNvSpPr>
          <p:nvPr/>
        </p:nvSpPr>
        <p:spPr bwMode="auto">
          <a:xfrm>
            <a:off x="8064500" y="2638425"/>
            <a:ext cx="0" cy="1322388"/>
          </a:xfrm>
          <a:prstGeom prst="line">
            <a:avLst/>
          </a:prstGeom>
          <a:noFill/>
          <a:ln w="9525">
            <a:solidFill>
              <a:schemeClr val="tx1"/>
            </a:solidFill>
            <a:round/>
            <a:headEnd/>
            <a:tailEnd type="triangle" w="med" len="med"/>
          </a:ln>
        </p:spPr>
        <p:txBody>
          <a:bodyPr/>
          <a:lstStyle/>
          <a:p>
            <a:endParaRPr lang="en-CA"/>
          </a:p>
        </p:txBody>
      </p:sp>
      <p:sp>
        <p:nvSpPr>
          <p:cNvPr id="51235" name="Text Box 35"/>
          <p:cNvSpPr txBox="1">
            <a:spLocks noChangeArrowheads="1"/>
          </p:cNvSpPr>
          <p:nvPr/>
        </p:nvSpPr>
        <p:spPr bwMode="auto">
          <a:xfrm>
            <a:off x="6481763" y="5511800"/>
            <a:ext cx="1238250" cy="366713"/>
          </a:xfrm>
          <a:prstGeom prst="rect">
            <a:avLst/>
          </a:prstGeom>
          <a:noFill/>
          <a:ln w="9525">
            <a:noFill/>
            <a:miter lim="800000"/>
            <a:headEnd/>
            <a:tailEnd/>
          </a:ln>
        </p:spPr>
        <p:txBody>
          <a:bodyPr wrap="none">
            <a:spAutoFit/>
          </a:bodyPr>
          <a:lstStyle/>
          <a:p>
            <a:r>
              <a:rPr lang="en-US"/>
              <a:t>Link Layer</a:t>
            </a:r>
          </a:p>
        </p:txBody>
      </p:sp>
      <p:sp>
        <p:nvSpPr>
          <p:cNvPr id="51236" name="Text Box 36"/>
          <p:cNvSpPr txBox="1">
            <a:spLocks noChangeArrowheads="1"/>
          </p:cNvSpPr>
          <p:nvPr/>
        </p:nvSpPr>
        <p:spPr bwMode="auto">
          <a:xfrm>
            <a:off x="6777038" y="5024438"/>
            <a:ext cx="400050" cy="366712"/>
          </a:xfrm>
          <a:prstGeom prst="rect">
            <a:avLst/>
          </a:prstGeom>
          <a:noFill/>
          <a:ln w="9525">
            <a:noFill/>
            <a:miter lim="800000"/>
            <a:headEnd/>
            <a:tailEnd/>
          </a:ln>
        </p:spPr>
        <p:txBody>
          <a:bodyPr wrap="none">
            <a:spAutoFit/>
          </a:bodyPr>
          <a:lstStyle/>
          <a:p>
            <a:r>
              <a:rPr lang="en-US"/>
              <a:t>IP</a:t>
            </a:r>
          </a:p>
        </p:txBody>
      </p:sp>
      <p:sp>
        <p:nvSpPr>
          <p:cNvPr id="51237" name="Text Box 37"/>
          <p:cNvSpPr txBox="1">
            <a:spLocks noChangeArrowheads="1"/>
          </p:cNvSpPr>
          <p:nvPr/>
        </p:nvSpPr>
        <p:spPr bwMode="auto">
          <a:xfrm>
            <a:off x="6645275" y="4506913"/>
            <a:ext cx="666750" cy="366712"/>
          </a:xfrm>
          <a:prstGeom prst="rect">
            <a:avLst/>
          </a:prstGeom>
          <a:noFill/>
          <a:ln w="9525">
            <a:noFill/>
            <a:miter lim="800000"/>
            <a:headEnd/>
            <a:tailEnd/>
          </a:ln>
        </p:spPr>
        <p:txBody>
          <a:bodyPr wrap="none">
            <a:spAutoFit/>
          </a:bodyPr>
          <a:lstStyle/>
          <a:p>
            <a:r>
              <a:rPr lang="en-US"/>
              <a:t>UDP</a:t>
            </a:r>
          </a:p>
        </p:txBody>
      </p:sp>
      <p:sp>
        <p:nvSpPr>
          <p:cNvPr id="51238" name="Text Box 38"/>
          <p:cNvSpPr txBox="1">
            <a:spLocks noChangeArrowheads="1"/>
          </p:cNvSpPr>
          <p:nvPr/>
        </p:nvSpPr>
        <p:spPr bwMode="auto">
          <a:xfrm>
            <a:off x="6592888" y="4019550"/>
            <a:ext cx="844550" cy="366713"/>
          </a:xfrm>
          <a:prstGeom prst="rect">
            <a:avLst/>
          </a:prstGeom>
          <a:noFill/>
          <a:ln w="9525">
            <a:noFill/>
            <a:miter lim="800000"/>
            <a:headEnd/>
            <a:tailEnd/>
          </a:ln>
        </p:spPr>
        <p:txBody>
          <a:bodyPr wrap="none">
            <a:spAutoFit/>
          </a:bodyPr>
          <a:lstStyle/>
          <a:p>
            <a:r>
              <a:rPr lang="en-US"/>
              <a:t>SNMP</a:t>
            </a:r>
          </a:p>
        </p:txBody>
      </p:sp>
      <p:sp>
        <p:nvSpPr>
          <p:cNvPr id="51239" name="Text Box 39"/>
          <p:cNvSpPr txBox="1">
            <a:spLocks noChangeArrowheads="1"/>
          </p:cNvSpPr>
          <p:nvPr/>
        </p:nvSpPr>
        <p:spPr bwMode="auto">
          <a:xfrm rot="5400000">
            <a:off x="5598318" y="3088482"/>
            <a:ext cx="512763" cy="336550"/>
          </a:xfrm>
          <a:prstGeom prst="rect">
            <a:avLst/>
          </a:prstGeom>
          <a:noFill/>
          <a:ln w="9525">
            <a:noFill/>
            <a:miter lim="800000"/>
            <a:headEnd/>
            <a:tailEnd/>
          </a:ln>
        </p:spPr>
        <p:txBody>
          <a:bodyPr wrap="none">
            <a:spAutoFit/>
          </a:bodyPr>
          <a:lstStyle/>
          <a:p>
            <a:r>
              <a:rPr lang="en-US" sz="1600"/>
              <a:t>Get</a:t>
            </a:r>
          </a:p>
        </p:txBody>
      </p:sp>
      <p:sp>
        <p:nvSpPr>
          <p:cNvPr id="51240" name="Text Box 40"/>
          <p:cNvSpPr txBox="1">
            <a:spLocks noChangeArrowheads="1"/>
          </p:cNvSpPr>
          <p:nvPr/>
        </p:nvSpPr>
        <p:spPr bwMode="auto">
          <a:xfrm rot="5400000">
            <a:off x="6656388" y="3149600"/>
            <a:ext cx="488950" cy="336550"/>
          </a:xfrm>
          <a:prstGeom prst="rect">
            <a:avLst/>
          </a:prstGeom>
          <a:noFill/>
          <a:ln w="9525">
            <a:noFill/>
            <a:miter lim="800000"/>
            <a:headEnd/>
            <a:tailEnd/>
          </a:ln>
        </p:spPr>
        <p:txBody>
          <a:bodyPr wrap="none">
            <a:spAutoFit/>
          </a:bodyPr>
          <a:lstStyle/>
          <a:p>
            <a:r>
              <a:rPr lang="en-US" sz="1600"/>
              <a:t>Set</a:t>
            </a:r>
          </a:p>
        </p:txBody>
      </p:sp>
      <p:sp>
        <p:nvSpPr>
          <p:cNvPr id="51241" name="Text Box 41"/>
          <p:cNvSpPr txBox="1">
            <a:spLocks noChangeArrowheads="1"/>
          </p:cNvSpPr>
          <p:nvPr/>
        </p:nvSpPr>
        <p:spPr bwMode="auto">
          <a:xfrm rot="5400000">
            <a:off x="5927725" y="3084513"/>
            <a:ext cx="930275" cy="336550"/>
          </a:xfrm>
          <a:prstGeom prst="rect">
            <a:avLst/>
          </a:prstGeom>
          <a:noFill/>
          <a:ln w="9525">
            <a:noFill/>
            <a:miter lim="800000"/>
            <a:headEnd/>
            <a:tailEnd/>
          </a:ln>
        </p:spPr>
        <p:txBody>
          <a:bodyPr wrap="none">
            <a:spAutoFit/>
          </a:bodyPr>
          <a:lstStyle/>
          <a:p>
            <a:r>
              <a:rPr lang="en-US" sz="1600"/>
              <a:t>GetNext</a:t>
            </a:r>
          </a:p>
        </p:txBody>
      </p:sp>
      <p:sp>
        <p:nvSpPr>
          <p:cNvPr id="51242" name="Text Box 42"/>
          <p:cNvSpPr txBox="1">
            <a:spLocks noChangeArrowheads="1"/>
          </p:cNvSpPr>
          <p:nvPr/>
        </p:nvSpPr>
        <p:spPr bwMode="auto">
          <a:xfrm rot="5400000">
            <a:off x="6707187" y="3100388"/>
            <a:ext cx="1425575" cy="336550"/>
          </a:xfrm>
          <a:prstGeom prst="rect">
            <a:avLst/>
          </a:prstGeom>
          <a:noFill/>
          <a:ln w="9525">
            <a:noFill/>
            <a:miter lim="800000"/>
            <a:headEnd/>
            <a:tailEnd/>
          </a:ln>
        </p:spPr>
        <p:txBody>
          <a:bodyPr wrap="none">
            <a:spAutoFit/>
          </a:bodyPr>
          <a:lstStyle/>
          <a:p>
            <a:r>
              <a:rPr lang="en-US" sz="1600"/>
              <a:t>GetResponse</a:t>
            </a:r>
          </a:p>
        </p:txBody>
      </p:sp>
      <p:sp>
        <p:nvSpPr>
          <p:cNvPr id="51243" name="Text Box 43"/>
          <p:cNvSpPr txBox="1">
            <a:spLocks noChangeArrowheads="1"/>
          </p:cNvSpPr>
          <p:nvPr/>
        </p:nvSpPr>
        <p:spPr bwMode="auto">
          <a:xfrm rot="5400000">
            <a:off x="7646193" y="3094832"/>
            <a:ext cx="601663" cy="336550"/>
          </a:xfrm>
          <a:prstGeom prst="rect">
            <a:avLst/>
          </a:prstGeom>
          <a:noFill/>
          <a:ln w="9525">
            <a:noFill/>
            <a:miter lim="800000"/>
            <a:headEnd/>
            <a:tailEnd/>
          </a:ln>
        </p:spPr>
        <p:txBody>
          <a:bodyPr wrap="none">
            <a:spAutoFit/>
          </a:bodyPr>
          <a:lstStyle/>
          <a:p>
            <a:r>
              <a:rPr lang="en-US" sz="1600"/>
              <a:t>Trap</a:t>
            </a:r>
          </a:p>
        </p:txBody>
      </p:sp>
      <p:sp>
        <p:nvSpPr>
          <p:cNvPr id="51244" name="Text Box 44"/>
          <p:cNvSpPr txBox="1">
            <a:spLocks noChangeArrowheads="1"/>
          </p:cNvSpPr>
          <p:nvPr/>
        </p:nvSpPr>
        <p:spPr bwMode="auto">
          <a:xfrm>
            <a:off x="6086475" y="1346200"/>
            <a:ext cx="1898650" cy="366713"/>
          </a:xfrm>
          <a:prstGeom prst="rect">
            <a:avLst/>
          </a:prstGeom>
          <a:noFill/>
          <a:ln w="9525">
            <a:noFill/>
            <a:miter lim="800000"/>
            <a:headEnd/>
            <a:tailEnd/>
          </a:ln>
        </p:spPr>
        <p:txBody>
          <a:bodyPr wrap="none">
            <a:spAutoFit/>
          </a:bodyPr>
          <a:lstStyle/>
          <a:p>
            <a:pPr algn="ctr"/>
            <a:r>
              <a:rPr lang="en-US"/>
              <a:t>Managed Device</a:t>
            </a:r>
          </a:p>
        </p:txBody>
      </p:sp>
      <p:sp>
        <p:nvSpPr>
          <p:cNvPr id="51245" name="AutoShape 45"/>
          <p:cNvSpPr>
            <a:spLocks noChangeArrowheads="1"/>
          </p:cNvSpPr>
          <p:nvPr/>
        </p:nvSpPr>
        <p:spPr bwMode="auto">
          <a:xfrm>
            <a:off x="5702300" y="1849438"/>
            <a:ext cx="2673350" cy="508000"/>
          </a:xfrm>
          <a:prstGeom prst="roundRect">
            <a:avLst>
              <a:gd name="adj" fmla="val 16667"/>
            </a:avLst>
          </a:prstGeom>
          <a:solidFill>
            <a:srgbClr val="F9FDA7"/>
          </a:solidFill>
          <a:ln w="9525">
            <a:solidFill>
              <a:schemeClr val="tx1"/>
            </a:solidFill>
            <a:round/>
            <a:headEnd/>
            <a:tailEnd/>
          </a:ln>
        </p:spPr>
        <p:txBody>
          <a:bodyPr wrap="none" anchor="ctr"/>
          <a:lstStyle/>
          <a:p>
            <a:endParaRPr lang="en-CA"/>
          </a:p>
        </p:txBody>
      </p:sp>
      <p:sp>
        <p:nvSpPr>
          <p:cNvPr id="51246" name="AutoShape 46"/>
          <p:cNvSpPr>
            <a:spLocks noChangeArrowheads="1"/>
          </p:cNvSpPr>
          <p:nvPr/>
        </p:nvSpPr>
        <p:spPr bwMode="auto">
          <a:xfrm>
            <a:off x="5873750" y="2162175"/>
            <a:ext cx="2673350" cy="457200"/>
          </a:xfrm>
          <a:prstGeom prst="roundRect">
            <a:avLst>
              <a:gd name="adj" fmla="val 16667"/>
            </a:avLst>
          </a:prstGeom>
          <a:solidFill>
            <a:srgbClr val="FFDFFC"/>
          </a:solidFill>
          <a:ln w="9525">
            <a:solidFill>
              <a:schemeClr val="tx1"/>
            </a:solidFill>
            <a:round/>
            <a:headEnd/>
            <a:tailEnd/>
          </a:ln>
        </p:spPr>
        <p:txBody>
          <a:bodyPr wrap="none" anchor="ctr"/>
          <a:lstStyle/>
          <a:p>
            <a:endParaRPr lang="en-CA"/>
          </a:p>
        </p:txBody>
      </p:sp>
      <p:sp>
        <p:nvSpPr>
          <p:cNvPr id="51247" name="Text Box 47"/>
          <p:cNvSpPr txBox="1">
            <a:spLocks noChangeArrowheads="1"/>
          </p:cNvSpPr>
          <p:nvPr/>
        </p:nvSpPr>
        <p:spPr bwMode="auto">
          <a:xfrm>
            <a:off x="5522913" y="2219325"/>
            <a:ext cx="3244850" cy="366713"/>
          </a:xfrm>
          <a:prstGeom prst="rect">
            <a:avLst/>
          </a:prstGeom>
          <a:noFill/>
          <a:ln w="9525">
            <a:noFill/>
            <a:miter lim="800000"/>
            <a:headEnd/>
            <a:tailEnd/>
          </a:ln>
        </p:spPr>
        <p:txBody>
          <a:bodyPr>
            <a:spAutoFit/>
          </a:bodyPr>
          <a:lstStyle/>
          <a:p>
            <a:pPr algn="ctr"/>
            <a:r>
              <a:rPr lang="en-US"/>
              <a:t> Managed Objects (MIB)</a:t>
            </a:r>
          </a:p>
        </p:txBody>
      </p:sp>
      <p:sp>
        <p:nvSpPr>
          <p:cNvPr id="51248" name="Text Box 48"/>
          <p:cNvSpPr txBox="1">
            <a:spLocks noChangeArrowheads="1"/>
          </p:cNvSpPr>
          <p:nvPr/>
        </p:nvSpPr>
        <p:spPr bwMode="auto">
          <a:xfrm>
            <a:off x="5910263" y="1825625"/>
            <a:ext cx="2292350" cy="366713"/>
          </a:xfrm>
          <a:prstGeom prst="rect">
            <a:avLst/>
          </a:prstGeom>
          <a:noFill/>
          <a:ln w="9525">
            <a:noFill/>
            <a:miter lim="800000"/>
            <a:headEnd/>
            <a:tailEnd/>
          </a:ln>
        </p:spPr>
        <p:txBody>
          <a:bodyPr wrap="none">
            <a:spAutoFit/>
          </a:bodyPr>
          <a:lstStyle/>
          <a:p>
            <a:pPr algn="ctr"/>
            <a:r>
              <a:rPr lang="en-US"/>
              <a:t>Managed Resources</a:t>
            </a:r>
          </a:p>
        </p:txBody>
      </p:sp>
      <p:sp>
        <p:nvSpPr>
          <p:cNvPr id="51249" name="Line 49"/>
          <p:cNvSpPr>
            <a:spLocks noChangeShapeType="1"/>
          </p:cNvSpPr>
          <p:nvPr/>
        </p:nvSpPr>
        <p:spPr bwMode="auto">
          <a:xfrm>
            <a:off x="3414713" y="2417763"/>
            <a:ext cx="2447925" cy="0"/>
          </a:xfrm>
          <a:prstGeom prst="line">
            <a:avLst/>
          </a:prstGeom>
          <a:noFill/>
          <a:ln w="9525">
            <a:solidFill>
              <a:schemeClr val="tx1"/>
            </a:solidFill>
            <a:prstDash val="dash"/>
            <a:round/>
            <a:headEnd type="triangle" w="med" len="med"/>
            <a:tailEnd type="triangle" w="med" len="med"/>
          </a:ln>
        </p:spPr>
        <p:txBody>
          <a:bodyPr/>
          <a:lstStyle/>
          <a:p>
            <a:endParaRPr lang="en-CA"/>
          </a:p>
        </p:txBody>
      </p:sp>
      <p:sp>
        <p:nvSpPr>
          <p:cNvPr id="51250" name="Line 50"/>
          <p:cNvSpPr>
            <a:spLocks noChangeShapeType="1"/>
          </p:cNvSpPr>
          <p:nvPr/>
        </p:nvSpPr>
        <p:spPr bwMode="auto">
          <a:xfrm>
            <a:off x="3678238" y="4156075"/>
            <a:ext cx="1766887" cy="0"/>
          </a:xfrm>
          <a:prstGeom prst="line">
            <a:avLst/>
          </a:prstGeom>
          <a:noFill/>
          <a:ln w="9525">
            <a:solidFill>
              <a:schemeClr val="tx1"/>
            </a:solidFill>
            <a:prstDash val="dash"/>
            <a:round/>
            <a:headEnd type="triangle" w="med" len="med"/>
            <a:tailEnd type="triangle" w="med" len="med"/>
          </a:ln>
        </p:spPr>
        <p:txBody>
          <a:bodyPr/>
          <a:lstStyle/>
          <a:p>
            <a:endParaRPr lang="en-CA"/>
          </a:p>
        </p:txBody>
      </p:sp>
      <p:sp>
        <p:nvSpPr>
          <p:cNvPr id="51251" name="Text Box 51"/>
          <p:cNvSpPr txBox="1">
            <a:spLocks noChangeArrowheads="1"/>
          </p:cNvSpPr>
          <p:nvPr/>
        </p:nvSpPr>
        <p:spPr bwMode="auto">
          <a:xfrm>
            <a:off x="3830638" y="3786188"/>
            <a:ext cx="1555750" cy="304800"/>
          </a:xfrm>
          <a:prstGeom prst="rect">
            <a:avLst/>
          </a:prstGeom>
          <a:noFill/>
          <a:ln w="9525">
            <a:noFill/>
            <a:miter lim="800000"/>
            <a:headEnd/>
            <a:tailEnd/>
          </a:ln>
        </p:spPr>
        <p:txBody>
          <a:bodyPr wrap="none">
            <a:spAutoFit/>
          </a:bodyPr>
          <a:lstStyle/>
          <a:p>
            <a:pPr algn="ctr"/>
            <a:r>
              <a:rPr lang="en-US" sz="1400"/>
              <a:t>SNMP Messages</a:t>
            </a:r>
          </a:p>
        </p:txBody>
      </p:sp>
      <p:sp>
        <p:nvSpPr>
          <p:cNvPr id="51252" name="Text Box 52"/>
          <p:cNvSpPr txBox="1">
            <a:spLocks noChangeArrowheads="1"/>
          </p:cNvSpPr>
          <p:nvPr/>
        </p:nvSpPr>
        <p:spPr bwMode="auto">
          <a:xfrm>
            <a:off x="3806825" y="1855788"/>
            <a:ext cx="1563688" cy="517525"/>
          </a:xfrm>
          <a:prstGeom prst="rect">
            <a:avLst/>
          </a:prstGeom>
          <a:noFill/>
          <a:ln w="9525">
            <a:noFill/>
            <a:miter lim="800000"/>
            <a:headEnd/>
            <a:tailEnd/>
          </a:ln>
        </p:spPr>
        <p:txBody>
          <a:bodyPr wrap="none">
            <a:spAutoFit/>
          </a:bodyPr>
          <a:lstStyle/>
          <a:p>
            <a:pPr algn="ctr"/>
            <a:r>
              <a:rPr lang="en-US" sz="1400"/>
              <a:t>Application </a:t>
            </a:r>
          </a:p>
          <a:p>
            <a:pPr algn="ctr"/>
            <a:r>
              <a:rPr lang="en-US" sz="1400"/>
              <a:t>Manages Objects</a:t>
            </a:r>
          </a:p>
        </p:txBody>
      </p:sp>
      <p:sp>
        <p:nvSpPr>
          <p:cNvPr id="51253" name="Line 53"/>
          <p:cNvSpPr>
            <a:spLocks noChangeShapeType="1"/>
          </p:cNvSpPr>
          <p:nvPr/>
        </p:nvSpPr>
        <p:spPr bwMode="auto">
          <a:xfrm>
            <a:off x="1960563" y="5902325"/>
            <a:ext cx="0" cy="508000"/>
          </a:xfrm>
          <a:prstGeom prst="line">
            <a:avLst/>
          </a:prstGeom>
          <a:noFill/>
          <a:ln w="9525">
            <a:solidFill>
              <a:schemeClr val="tx1"/>
            </a:solidFill>
            <a:round/>
            <a:headEnd/>
            <a:tailEnd/>
          </a:ln>
        </p:spPr>
        <p:txBody>
          <a:bodyPr/>
          <a:lstStyle/>
          <a:p>
            <a:endParaRPr lang="en-CA"/>
          </a:p>
        </p:txBody>
      </p:sp>
      <p:sp>
        <p:nvSpPr>
          <p:cNvPr id="51254" name="Line 54"/>
          <p:cNvSpPr>
            <a:spLocks noChangeShapeType="1"/>
          </p:cNvSpPr>
          <p:nvPr/>
        </p:nvSpPr>
        <p:spPr bwMode="auto">
          <a:xfrm>
            <a:off x="1951038" y="6400800"/>
            <a:ext cx="1868487" cy="0"/>
          </a:xfrm>
          <a:prstGeom prst="line">
            <a:avLst/>
          </a:prstGeom>
          <a:noFill/>
          <a:ln w="9525">
            <a:solidFill>
              <a:schemeClr val="tx1"/>
            </a:solidFill>
            <a:round/>
            <a:headEnd/>
            <a:tailEnd/>
          </a:ln>
        </p:spPr>
        <p:txBody>
          <a:bodyPr/>
          <a:lstStyle/>
          <a:p>
            <a:endParaRPr lang="en-CA"/>
          </a:p>
        </p:txBody>
      </p:sp>
      <p:sp>
        <p:nvSpPr>
          <p:cNvPr id="191543" name="Cloud"/>
          <p:cNvSpPr>
            <a:spLocks noChangeAspect="1" noEditPoints="1" noChangeArrowheads="1"/>
          </p:cNvSpPr>
          <p:nvPr/>
        </p:nvSpPr>
        <p:spPr bwMode="auto">
          <a:xfrm>
            <a:off x="3640138" y="6081713"/>
            <a:ext cx="1704975" cy="533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CA"/>
          </a:p>
        </p:txBody>
      </p:sp>
      <p:sp>
        <p:nvSpPr>
          <p:cNvPr id="51256" name="Line 56"/>
          <p:cNvSpPr>
            <a:spLocks noChangeShapeType="1"/>
          </p:cNvSpPr>
          <p:nvPr/>
        </p:nvSpPr>
        <p:spPr bwMode="auto">
          <a:xfrm>
            <a:off x="5334000" y="6370638"/>
            <a:ext cx="1716088" cy="0"/>
          </a:xfrm>
          <a:prstGeom prst="line">
            <a:avLst/>
          </a:prstGeom>
          <a:noFill/>
          <a:ln w="9525">
            <a:solidFill>
              <a:schemeClr val="tx1"/>
            </a:solidFill>
            <a:round/>
            <a:headEnd/>
            <a:tailEnd/>
          </a:ln>
        </p:spPr>
        <p:txBody>
          <a:bodyPr/>
          <a:lstStyle/>
          <a:p>
            <a:endParaRPr lang="en-CA"/>
          </a:p>
        </p:txBody>
      </p:sp>
      <p:sp>
        <p:nvSpPr>
          <p:cNvPr id="51257" name="Line 57"/>
          <p:cNvSpPr>
            <a:spLocks noChangeShapeType="1"/>
          </p:cNvSpPr>
          <p:nvPr/>
        </p:nvSpPr>
        <p:spPr bwMode="auto">
          <a:xfrm flipV="1">
            <a:off x="7031038" y="5953125"/>
            <a:ext cx="0" cy="427038"/>
          </a:xfrm>
          <a:prstGeom prst="line">
            <a:avLst/>
          </a:prstGeom>
          <a:noFill/>
          <a:ln w="9525">
            <a:solidFill>
              <a:schemeClr val="tx1"/>
            </a:solidFill>
            <a:round/>
            <a:headEnd/>
            <a:tailEnd/>
          </a:ln>
        </p:spPr>
        <p:txBody>
          <a:bodyPr/>
          <a:lstStyle/>
          <a:p>
            <a:endParaRPr lang="en-CA"/>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0"/>
            <a:ext cx="8229600" cy="1143000"/>
          </a:xfrm>
        </p:spPr>
        <p:txBody>
          <a:bodyPr/>
          <a:lstStyle/>
          <a:p>
            <a:pPr eaLnBrk="1" hangingPunct="1"/>
            <a:r>
              <a:rPr lang="en-US" sz="3200" smtClean="0"/>
              <a:t>A Typical SNMP Agent</a:t>
            </a:r>
          </a:p>
        </p:txBody>
      </p:sp>
      <p:sp>
        <p:nvSpPr>
          <p:cNvPr id="53251" name="Rectangle 3"/>
          <p:cNvSpPr>
            <a:spLocks noChangeArrowheads="1"/>
          </p:cNvSpPr>
          <p:nvPr/>
        </p:nvSpPr>
        <p:spPr bwMode="auto">
          <a:xfrm>
            <a:off x="550863" y="1482725"/>
            <a:ext cx="7680325" cy="3130550"/>
          </a:xfrm>
          <a:prstGeom prst="rect">
            <a:avLst/>
          </a:prstGeom>
          <a:noFill/>
          <a:ln w="9525">
            <a:noFill/>
            <a:miter lim="800000"/>
            <a:headEnd/>
            <a:tailEnd/>
          </a:ln>
        </p:spPr>
        <p:txBody>
          <a:bodyPr/>
          <a:lstStyle/>
          <a:p>
            <a:pPr marL="342900" indent="-342900">
              <a:spcBef>
                <a:spcPct val="20000"/>
              </a:spcBef>
              <a:buFont typeface="Wingdings" pitchFamily="2" charset="2"/>
              <a:buChar char="§"/>
            </a:pPr>
            <a:r>
              <a:rPr lang="en-GB" sz="2400" dirty="0"/>
              <a:t>Implements full SNMP protocol</a:t>
            </a:r>
          </a:p>
          <a:p>
            <a:pPr marL="342900" indent="-342900">
              <a:spcBef>
                <a:spcPct val="20000"/>
              </a:spcBef>
              <a:buFont typeface="Wingdings" pitchFamily="2" charset="2"/>
              <a:buChar char="§"/>
            </a:pPr>
            <a:r>
              <a:rPr lang="en-GB" sz="2400" dirty="0"/>
              <a:t>Stores and retrieves management data as defined by the Management Information Base</a:t>
            </a:r>
          </a:p>
          <a:p>
            <a:pPr marL="342900" indent="-342900">
              <a:spcBef>
                <a:spcPct val="20000"/>
              </a:spcBef>
              <a:buFont typeface="Wingdings" pitchFamily="2" charset="2"/>
              <a:buChar char="§"/>
            </a:pPr>
            <a:r>
              <a:rPr lang="en-GB" sz="2400" dirty="0"/>
              <a:t>Asynchronously signals events to a manager</a:t>
            </a:r>
          </a:p>
          <a:p>
            <a:pPr marL="342900" indent="-342900">
              <a:spcBef>
                <a:spcPct val="20000"/>
              </a:spcBef>
            </a:pPr>
            <a:endParaRPr lang="en-GB"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2400"/>
            <a:ext cx="8229600" cy="1143000"/>
          </a:xfrm>
        </p:spPr>
        <p:txBody>
          <a:bodyPr/>
          <a:lstStyle/>
          <a:p>
            <a:pPr eaLnBrk="1" hangingPunct="1"/>
            <a:r>
              <a:rPr lang="en-US" sz="3200" smtClean="0"/>
              <a:t>A Typical SNMP Manager</a:t>
            </a:r>
          </a:p>
        </p:txBody>
      </p:sp>
      <p:sp>
        <p:nvSpPr>
          <p:cNvPr id="54275" name="Rectangle 3"/>
          <p:cNvSpPr>
            <a:spLocks noChangeArrowheads="1"/>
          </p:cNvSpPr>
          <p:nvPr/>
        </p:nvSpPr>
        <p:spPr bwMode="auto">
          <a:xfrm>
            <a:off x="550863" y="1495425"/>
            <a:ext cx="7680325" cy="3130550"/>
          </a:xfrm>
          <a:prstGeom prst="rect">
            <a:avLst/>
          </a:prstGeom>
          <a:noFill/>
          <a:ln w="9525">
            <a:noFill/>
            <a:miter lim="800000"/>
            <a:headEnd/>
            <a:tailEnd/>
          </a:ln>
        </p:spPr>
        <p:txBody>
          <a:bodyPr/>
          <a:lstStyle/>
          <a:p>
            <a:pPr marL="342900" indent="-342900">
              <a:spcBef>
                <a:spcPct val="20000"/>
              </a:spcBef>
              <a:buFont typeface="Wingdings" pitchFamily="2" charset="2"/>
              <a:buChar char="§"/>
            </a:pPr>
            <a:r>
              <a:rPr lang="en-GB" sz="2400"/>
              <a:t>Implements full SNMP protocol</a:t>
            </a:r>
          </a:p>
          <a:p>
            <a:pPr marL="342900" indent="-342900">
              <a:spcBef>
                <a:spcPct val="20000"/>
              </a:spcBef>
              <a:buFont typeface="Wingdings" pitchFamily="2" charset="2"/>
              <a:buChar char="§"/>
            </a:pPr>
            <a:r>
              <a:rPr lang="en-GB" sz="2400"/>
              <a:t>Able to:</a:t>
            </a:r>
          </a:p>
          <a:p>
            <a:pPr marL="742950" lvl="1" indent="-285750">
              <a:spcBef>
                <a:spcPct val="20000"/>
              </a:spcBef>
              <a:buFont typeface="Wingdings" pitchFamily="2" charset="2"/>
              <a:buChar char="§"/>
            </a:pPr>
            <a:r>
              <a:rPr lang="en-GB" sz="2000"/>
              <a:t>Query agents</a:t>
            </a:r>
          </a:p>
          <a:p>
            <a:pPr marL="742950" lvl="1" indent="-285750">
              <a:spcBef>
                <a:spcPct val="20000"/>
              </a:spcBef>
              <a:buFont typeface="Wingdings" pitchFamily="2" charset="2"/>
              <a:buChar char="§"/>
            </a:pPr>
            <a:r>
              <a:rPr lang="en-GB" sz="2000"/>
              <a:t>Get responses from agents</a:t>
            </a:r>
          </a:p>
          <a:p>
            <a:pPr marL="742950" lvl="1" indent="-285750">
              <a:spcBef>
                <a:spcPct val="20000"/>
              </a:spcBef>
              <a:buFont typeface="Wingdings" pitchFamily="2" charset="2"/>
              <a:buChar char="§"/>
            </a:pPr>
            <a:r>
              <a:rPr lang="en-GB" sz="2000"/>
              <a:t>Set variables in agents</a:t>
            </a:r>
          </a:p>
          <a:p>
            <a:pPr marL="742950" lvl="1" indent="-285750">
              <a:spcBef>
                <a:spcPct val="20000"/>
              </a:spcBef>
              <a:buFont typeface="Wingdings" pitchFamily="2" charset="2"/>
              <a:buChar char="§"/>
            </a:pPr>
            <a:r>
              <a:rPr lang="en-GB" sz="2000"/>
              <a:t>Acknowledge certain asynchoronous events from agents</a:t>
            </a:r>
          </a:p>
          <a:p>
            <a:pPr marL="342900" indent="-342900">
              <a:spcBef>
                <a:spcPct val="20000"/>
              </a:spcBef>
            </a:pPr>
            <a:endParaRPr lang="en-GB"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152400"/>
            <a:ext cx="8229600" cy="1143000"/>
          </a:xfrm>
        </p:spPr>
        <p:txBody>
          <a:bodyPr/>
          <a:lstStyle/>
          <a:p>
            <a:pPr eaLnBrk="1" hangingPunct="1"/>
            <a:r>
              <a:rPr lang="en-US" sz="3200" smtClean="0"/>
              <a:t>Structure of Management Information (SMI)</a:t>
            </a:r>
          </a:p>
        </p:txBody>
      </p:sp>
      <p:sp>
        <p:nvSpPr>
          <p:cNvPr id="57347" name="Rectangle 3"/>
          <p:cNvSpPr>
            <a:spLocks noChangeArrowheads="1"/>
          </p:cNvSpPr>
          <p:nvPr/>
        </p:nvSpPr>
        <p:spPr bwMode="auto">
          <a:xfrm>
            <a:off x="550863" y="1508125"/>
            <a:ext cx="7959725" cy="3130550"/>
          </a:xfrm>
          <a:prstGeom prst="rect">
            <a:avLst/>
          </a:prstGeom>
          <a:noFill/>
          <a:ln w="9525">
            <a:noFill/>
            <a:miter lim="800000"/>
            <a:headEnd/>
            <a:tailEnd/>
          </a:ln>
        </p:spPr>
        <p:txBody>
          <a:bodyPr/>
          <a:lstStyle/>
          <a:p>
            <a:pPr marL="342900" indent="-342900">
              <a:spcBef>
                <a:spcPct val="20000"/>
              </a:spcBef>
              <a:buFont typeface="Wingdings" pitchFamily="2" charset="2"/>
              <a:buChar char="§"/>
            </a:pPr>
            <a:r>
              <a:rPr lang="en-GB" sz="2400"/>
              <a:t>SMI specifies a set of rules for defining managed objects.</a:t>
            </a:r>
          </a:p>
          <a:p>
            <a:pPr marL="742950" lvl="1" indent="-285750">
              <a:spcBef>
                <a:spcPct val="20000"/>
              </a:spcBef>
              <a:buFontTx/>
              <a:buChar char="–"/>
            </a:pPr>
            <a:r>
              <a:rPr lang="en-GB" sz="2000"/>
              <a:t>RFC 1155 specifies SMIv1 </a:t>
            </a:r>
          </a:p>
          <a:p>
            <a:pPr marL="742950" lvl="1" indent="-285750">
              <a:spcBef>
                <a:spcPct val="20000"/>
              </a:spcBef>
              <a:buFontTx/>
              <a:buChar char="–"/>
            </a:pPr>
            <a:r>
              <a:rPr lang="en-GB" sz="2000"/>
              <a:t>RFC 2578 specifies SMIv2</a:t>
            </a:r>
          </a:p>
          <a:p>
            <a:pPr marL="342900" indent="-342900">
              <a:spcBef>
                <a:spcPct val="20000"/>
              </a:spcBef>
              <a:buFont typeface="Wingdings" pitchFamily="2" charset="2"/>
              <a:buChar char="§"/>
            </a:pPr>
            <a:r>
              <a:rPr lang="en-GB" sz="2400"/>
              <a:t>All managed objects are arranged in a hierarchical tree structure.</a:t>
            </a:r>
          </a:p>
          <a:p>
            <a:pPr marL="342900" indent="-342900">
              <a:spcBef>
                <a:spcPct val="20000"/>
              </a:spcBef>
              <a:buFont typeface="Wingdings" pitchFamily="2" charset="2"/>
              <a:buChar char="§"/>
            </a:pPr>
            <a:r>
              <a:rPr lang="en-GB" sz="2400"/>
              <a:t>An object’s location in this tree structure identifies how to access this object</a:t>
            </a:r>
          </a:p>
          <a:p>
            <a:pPr marL="342900" indent="-342900">
              <a:spcBef>
                <a:spcPct val="20000"/>
              </a:spcBef>
              <a:buFont typeface="Wingdings" pitchFamily="2" charset="2"/>
              <a:buChar char="§"/>
            </a:pPr>
            <a:endParaRPr lang="en-GB"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165100"/>
            <a:ext cx="8229600" cy="1143000"/>
          </a:xfrm>
        </p:spPr>
        <p:txBody>
          <a:bodyPr/>
          <a:lstStyle/>
          <a:p>
            <a:pPr eaLnBrk="1" hangingPunct="1"/>
            <a:r>
              <a:rPr lang="en-US" sz="3200" smtClean="0"/>
              <a:t>SMIv1 Managed Object Definition</a:t>
            </a:r>
          </a:p>
        </p:txBody>
      </p:sp>
      <p:sp>
        <p:nvSpPr>
          <p:cNvPr id="58371" name="Rectangle 3"/>
          <p:cNvSpPr>
            <a:spLocks noChangeArrowheads="1"/>
          </p:cNvSpPr>
          <p:nvPr/>
        </p:nvSpPr>
        <p:spPr bwMode="auto">
          <a:xfrm>
            <a:off x="538163" y="1393825"/>
            <a:ext cx="7959725" cy="3130550"/>
          </a:xfrm>
          <a:prstGeom prst="rect">
            <a:avLst/>
          </a:prstGeom>
          <a:noFill/>
          <a:ln w="9525">
            <a:noFill/>
            <a:miter lim="800000"/>
            <a:headEnd/>
            <a:tailEnd/>
          </a:ln>
        </p:spPr>
        <p:txBody>
          <a:bodyPr/>
          <a:lstStyle/>
          <a:p>
            <a:pPr marL="342900" indent="-342900">
              <a:spcBef>
                <a:spcPct val="20000"/>
              </a:spcBef>
              <a:buFont typeface="Wingdings" pitchFamily="2" charset="2"/>
              <a:buChar char="§"/>
            </a:pPr>
            <a:r>
              <a:rPr lang="en-GB" sz="2400"/>
              <a:t>An Object type definition consists of five fields:</a:t>
            </a:r>
          </a:p>
          <a:p>
            <a:pPr marL="742950" lvl="1" indent="-285750">
              <a:spcBef>
                <a:spcPct val="20000"/>
              </a:spcBef>
              <a:buFont typeface="Wingdings" pitchFamily="2" charset="2"/>
              <a:buChar char="§"/>
            </a:pPr>
            <a:r>
              <a:rPr lang="en-GB" sz="2000"/>
              <a:t>A textual name with its corresponding OBJECT IDENTIFIER.</a:t>
            </a:r>
          </a:p>
          <a:p>
            <a:pPr marL="742950" lvl="1" indent="-285750">
              <a:spcBef>
                <a:spcPct val="20000"/>
              </a:spcBef>
              <a:buFont typeface="Wingdings" pitchFamily="2" charset="2"/>
              <a:buChar char="§"/>
            </a:pPr>
            <a:r>
              <a:rPr lang="en-GB" sz="2000"/>
              <a:t>SYNTAX, the object data type: </a:t>
            </a:r>
          </a:p>
          <a:p>
            <a:pPr marL="1143000" lvl="2" indent="-228600">
              <a:spcBef>
                <a:spcPct val="20000"/>
              </a:spcBef>
              <a:buFont typeface="Wingdings" pitchFamily="2" charset="2"/>
              <a:buChar char="§"/>
            </a:pPr>
            <a:r>
              <a:rPr lang="en-GB"/>
              <a:t>Uses a subset of the ASN.1 notation</a:t>
            </a:r>
          </a:p>
          <a:p>
            <a:pPr marL="1143000" lvl="2" indent="-228600">
              <a:spcBef>
                <a:spcPct val="20000"/>
              </a:spcBef>
              <a:buFont typeface="Wingdings" pitchFamily="2" charset="2"/>
              <a:buChar char="§"/>
            </a:pPr>
            <a:r>
              <a:rPr lang="en-GB"/>
              <a:t>Must resolve to a primitive data type (INTEGER, OCTET STRING, OBJECT IDENTIFIER)</a:t>
            </a:r>
          </a:p>
          <a:p>
            <a:pPr marL="742950" lvl="1" indent="-285750">
              <a:spcBef>
                <a:spcPct val="20000"/>
              </a:spcBef>
              <a:buFont typeface="Wingdings" pitchFamily="2" charset="2"/>
              <a:buChar char="§"/>
            </a:pPr>
            <a:r>
              <a:rPr lang="en-GB" sz="2000"/>
              <a:t>Access, how the object may be accessed (read-only, read-write, write-only, or not-accessible)</a:t>
            </a:r>
          </a:p>
          <a:p>
            <a:pPr marL="742950" lvl="1" indent="-285750">
              <a:spcBef>
                <a:spcPct val="20000"/>
              </a:spcBef>
              <a:buFont typeface="Wingdings" pitchFamily="2" charset="2"/>
              <a:buChar char="§"/>
            </a:pPr>
            <a:r>
              <a:rPr lang="en-GB" sz="2000"/>
              <a:t>Status, implementation requirement (mandatory, optional, or obsolete)</a:t>
            </a:r>
          </a:p>
          <a:p>
            <a:pPr marL="742950" lvl="1" indent="-285750">
              <a:spcBef>
                <a:spcPct val="20000"/>
              </a:spcBef>
              <a:buFont typeface="Wingdings" pitchFamily="2" charset="2"/>
              <a:buChar char="§"/>
            </a:pPr>
            <a:r>
              <a:rPr lang="en-GB" sz="2000"/>
              <a:t>Definition, textual description of the object type.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82600" y="0"/>
            <a:ext cx="8229600" cy="1143000"/>
          </a:xfrm>
        </p:spPr>
        <p:txBody>
          <a:bodyPr/>
          <a:lstStyle/>
          <a:p>
            <a:pPr eaLnBrk="1" hangingPunct="1"/>
            <a:r>
              <a:rPr lang="en-US" sz="3200" smtClean="0"/>
              <a:t>SMIv1 Primitive Data Types</a:t>
            </a:r>
          </a:p>
        </p:txBody>
      </p:sp>
      <p:sp>
        <p:nvSpPr>
          <p:cNvPr id="60419" name="Rectangle 3"/>
          <p:cNvSpPr>
            <a:spLocks noChangeArrowheads="1"/>
          </p:cNvSpPr>
          <p:nvPr/>
        </p:nvSpPr>
        <p:spPr bwMode="auto">
          <a:xfrm>
            <a:off x="512763" y="1266825"/>
            <a:ext cx="8150225" cy="4997450"/>
          </a:xfrm>
          <a:prstGeom prst="rect">
            <a:avLst/>
          </a:prstGeom>
          <a:noFill/>
          <a:ln w="9525">
            <a:noFill/>
            <a:miter lim="800000"/>
            <a:headEnd/>
            <a:tailEnd/>
          </a:ln>
        </p:spPr>
        <p:txBody>
          <a:bodyPr/>
          <a:lstStyle/>
          <a:p>
            <a:pPr marL="342900" indent="-342900">
              <a:spcBef>
                <a:spcPct val="20000"/>
              </a:spcBef>
              <a:buFont typeface="Wingdings" pitchFamily="2" charset="2"/>
              <a:buChar char="§"/>
            </a:pPr>
            <a:r>
              <a:rPr lang="en-US" sz="2400"/>
              <a:t>SYNTAX defines the data type for objects </a:t>
            </a:r>
          </a:p>
          <a:p>
            <a:pPr marL="342900" indent="-342900">
              <a:spcBef>
                <a:spcPct val="20000"/>
              </a:spcBef>
              <a:buFont typeface="Wingdings" pitchFamily="2" charset="2"/>
              <a:buChar char="§"/>
            </a:pPr>
            <a:r>
              <a:rPr lang="en-US" sz="2400"/>
              <a:t>Only the following ASN.1 primitive data types are permitted:</a:t>
            </a:r>
          </a:p>
          <a:p>
            <a:pPr marL="742950" lvl="1" indent="-285750">
              <a:spcBef>
                <a:spcPct val="20000"/>
              </a:spcBef>
              <a:buFontTx/>
              <a:buChar char="–"/>
            </a:pPr>
            <a:r>
              <a:rPr lang="en-US" sz="2000"/>
              <a:t>INTEGER</a:t>
            </a:r>
          </a:p>
          <a:p>
            <a:pPr marL="742950" lvl="1" indent="-285750">
              <a:spcBef>
                <a:spcPct val="20000"/>
              </a:spcBef>
              <a:buFontTx/>
              <a:buChar char="–"/>
            </a:pPr>
            <a:r>
              <a:rPr lang="en-US" sz="2000"/>
              <a:t>OCTET STRING</a:t>
            </a:r>
          </a:p>
          <a:p>
            <a:pPr marL="742950" lvl="1" indent="-285750">
              <a:spcBef>
                <a:spcPct val="20000"/>
              </a:spcBef>
              <a:buFontTx/>
              <a:buChar char="–"/>
            </a:pPr>
            <a:r>
              <a:rPr lang="en-US" sz="2000"/>
              <a:t>OBJECT IDENTIFIER</a:t>
            </a:r>
          </a:p>
          <a:p>
            <a:pPr marL="342900" indent="-342900">
              <a:spcBef>
                <a:spcPct val="20000"/>
              </a:spcBef>
              <a:buFont typeface="Wingdings" pitchFamily="2" charset="2"/>
              <a:buChar char="§"/>
            </a:pPr>
            <a:r>
              <a:rPr lang="en-US" sz="2400"/>
              <a:t>Enumerated INTEGERs are allowed </a:t>
            </a:r>
          </a:p>
          <a:p>
            <a:pPr marL="342900" indent="-342900">
              <a:spcBef>
                <a:spcPct val="20000"/>
              </a:spcBef>
              <a:buFont typeface="Wingdings" pitchFamily="2" charset="2"/>
              <a:buChar char="§"/>
            </a:pPr>
            <a:r>
              <a:rPr lang="en-US" sz="2400"/>
              <a:t>ASN.1 type SEQUENCE is permitted for defining tables:</a:t>
            </a:r>
          </a:p>
          <a:p>
            <a:pPr marL="742950" lvl="1" indent="-285750">
              <a:spcBef>
                <a:spcPct val="20000"/>
              </a:spcBef>
              <a:buFont typeface="Wingdings" pitchFamily="2" charset="2"/>
              <a:buChar char="§"/>
            </a:pPr>
            <a:r>
              <a:rPr lang="en-US" sz="2000"/>
              <a:t>SEQUENCE OF &lt;entry&gt;, where &lt;entry&gt; resolves to a list.</a:t>
            </a:r>
          </a:p>
          <a:p>
            <a:pPr marL="342900" indent="-342900">
              <a:spcBef>
                <a:spcPct val="20000"/>
              </a:spcBef>
              <a:buFont typeface="Wingdings" pitchFamily="2" charset="2"/>
              <a:buChar char="§"/>
            </a:pPr>
            <a:endParaRPr lang="en-GB"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0"/>
            <a:ext cx="8229600" cy="1143000"/>
          </a:xfrm>
        </p:spPr>
        <p:txBody>
          <a:bodyPr/>
          <a:lstStyle/>
          <a:p>
            <a:pPr eaLnBrk="1" hangingPunct="1"/>
            <a:r>
              <a:rPr lang="en-US" sz="3200" smtClean="0"/>
              <a:t>SMIv1 Managed Object Definition</a:t>
            </a:r>
          </a:p>
        </p:txBody>
      </p:sp>
      <p:sp>
        <p:nvSpPr>
          <p:cNvPr id="63491" name="Rectangle 3"/>
          <p:cNvSpPr>
            <a:spLocks noChangeArrowheads="1"/>
          </p:cNvSpPr>
          <p:nvPr/>
        </p:nvSpPr>
        <p:spPr bwMode="auto">
          <a:xfrm>
            <a:off x="512763" y="1266825"/>
            <a:ext cx="8150225" cy="4997450"/>
          </a:xfrm>
          <a:prstGeom prst="rect">
            <a:avLst/>
          </a:prstGeom>
          <a:noFill/>
          <a:ln w="9525">
            <a:noFill/>
            <a:miter lim="800000"/>
            <a:headEnd/>
            <a:tailEnd/>
          </a:ln>
        </p:spPr>
        <p:txBody>
          <a:bodyPr/>
          <a:lstStyle/>
          <a:p>
            <a:pPr marL="342900" indent="-342900">
              <a:spcBef>
                <a:spcPct val="20000"/>
              </a:spcBef>
              <a:buFont typeface="Wingdings" pitchFamily="2" charset="2"/>
              <a:buNone/>
            </a:pPr>
            <a:r>
              <a:rPr lang="en-US" sz="3200"/>
              <a:t>	</a:t>
            </a:r>
            <a:r>
              <a:rPr lang="en-US" sz="2000" b="1">
                <a:latin typeface="Courier New" pitchFamily="49" charset="0"/>
              </a:rPr>
              <a:t>sysObjectID</a:t>
            </a:r>
            <a:r>
              <a:rPr lang="en-US" sz="2000">
                <a:latin typeface="Courier New" pitchFamily="49" charset="0"/>
              </a:rPr>
              <a:t> OBJECT-TYPE </a:t>
            </a:r>
          </a:p>
          <a:p>
            <a:pPr marL="342900" indent="-342900">
              <a:spcBef>
                <a:spcPct val="20000"/>
              </a:spcBef>
              <a:buFont typeface="Wingdings" pitchFamily="2" charset="2"/>
              <a:buNone/>
            </a:pPr>
            <a:r>
              <a:rPr lang="en-US" sz="2000">
                <a:latin typeface="Courier New" pitchFamily="49" charset="0"/>
              </a:rPr>
              <a:t>	SYNTAX </a:t>
            </a:r>
            <a:r>
              <a:rPr lang="en-US" sz="2000" b="1">
                <a:latin typeface="Courier New" pitchFamily="49" charset="0"/>
              </a:rPr>
              <a:t>OBJECT-IDENTIFIER</a:t>
            </a:r>
            <a:r>
              <a:rPr lang="en-US" sz="2000">
                <a:latin typeface="Courier New" pitchFamily="49" charset="0"/>
              </a:rPr>
              <a:t> </a:t>
            </a:r>
          </a:p>
          <a:p>
            <a:pPr marL="342900" indent="-342900">
              <a:spcBef>
                <a:spcPct val="20000"/>
              </a:spcBef>
              <a:buFont typeface="Wingdings" pitchFamily="2" charset="2"/>
              <a:buNone/>
            </a:pPr>
            <a:r>
              <a:rPr lang="en-US" sz="2000">
                <a:latin typeface="Courier New" pitchFamily="49" charset="0"/>
              </a:rPr>
              <a:t>	ACCESS </a:t>
            </a:r>
            <a:r>
              <a:rPr lang="en-US" sz="2000" b="1">
                <a:latin typeface="Courier New" pitchFamily="49" charset="0"/>
              </a:rPr>
              <a:t>read-only</a:t>
            </a:r>
          </a:p>
          <a:p>
            <a:pPr marL="342900" indent="-342900">
              <a:spcBef>
                <a:spcPct val="20000"/>
              </a:spcBef>
              <a:buFont typeface="Wingdings" pitchFamily="2" charset="2"/>
              <a:buNone/>
            </a:pPr>
            <a:r>
              <a:rPr lang="en-US" sz="2000">
                <a:latin typeface="Courier New" pitchFamily="49" charset="0"/>
              </a:rPr>
              <a:t>	STATUS </a:t>
            </a:r>
            <a:r>
              <a:rPr lang="en-US" sz="2000" b="1">
                <a:latin typeface="Courier New" pitchFamily="49" charset="0"/>
              </a:rPr>
              <a:t>mandatory</a:t>
            </a:r>
          </a:p>
          <a:p>
            <a:pPr marL="342900" indent="-342900">
              <a:spcBef>
                <a:spcPct val="20000"/>
              </a:spcBef>
              <a:buFont typeface="Wingdings" pitchFamily="2" charset="2"/>
              <a:buNone/>
            </a:pPr>
            <a:r>
              <a:rPr lang="en-US" sz="2000">
                <a:latin typeface="Courier New" pitchFamily="49" charset="0"/>
              </a:rPr>
              <a:t>	DESCRIPTION </a:t>
            </a:r>
          </a:p>
          <a:p>
            <a:pPr marL="342900" indent="-342900">
              <a:spcBef>
                <a:spcPct val="20000"/>
              </a:spcBef>
              <a:buFont typeface="Wingdings" pitchFamily="2" charset="2"/>
              <a:buNone/>
            </a:pPr>
            <a:r>
              <a:rPr lang="en-US" sz="2000">
                <a:latin typeface="Courier New" pitchFamily="49" charset="0"/>
              </a:rPr>
              <a:t>	</a:t>
            </a:r>
            <a:r>
              <a:rPr lang="en-US" sz="2000">
                <a:solidFill>
                  <a:srgbClr val="000000"/>
                </a:solidFill>
                <a:latin typeface="Courier New" pitchFamily="49" charset="0"/>
              </a:rPr>
              <a:t>"The vendor's authoritative identification of the network management subsystem contained in the entity. This value is allocated within the SMI enterprises subtree (1.3.6.1.4.1)and provides an easy and unambiguous means for determining `what kind of box' is being managed.”</a:t>
            </a:r>
            <a:r>
              <a:rPr lang="en-US" sz="2000">
                <a:latin typeface="Courier New" pitchFamily="49" charset="0"/>
              </a:rPr>
              <a:t>		</a:t>
            </a:r>
          </a:p>
          <a:p>
            <a:pPr marL="342900" indent="-342900">
              <a:spcBef>
                <a:spcPct val="20000"/>
              </a:spcBef>
              <a:buFont typeface="Wingdings" pitchFamily="2" charset="2"/>
              <a:buNone/>
            </a:pPr>
            <a:r>
              <a:rPr lang="en-US" sz="2000">
                <a:latin typeface="Courier New" pitchFamily="49" charset="0"/>
              </a:rPr>
              <a:t>	</a:t>
            </a:r>
            <a:r>
              <a:rPr lang="en-US" sz="2000" b="1">
                <a:latin typeface="Courier New" pitchFamily="49" charset="0"/>
              </a:rPr>
              <a:t>::= { system 2 }</a:t>
            </a:r>
            <a:r>
              <a:rPr lang="en-US" sz="3200"/>
              <a:t> </a:t>
            </a:r>
            <a:r>
              <a:rPr lang="en-US" sz="2400"/>
              <a:t> </a:t>
            </a:r>
            <a:endParaRPr lang="en-GB"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69900" y="165100"/>
            <a:ext cx="8229600" cy="1143000"/>
          </a:xfrm>
        </p:spPr>
        <p:txBody>
          <a:bodyPr/>
          <a:lstStyle/>
          <a:p>
            <a:pPr eaLnBrk="1" hangingPunct="1"/>
            <a:r>
              <a:rPr lang="en-US" sz="3200" smtClean="0"/>
              <a:t>Network Management Elements</a:t>
            </a:r>
          </a:p>
        </p:txBody>
      </p:sp>
      <p:sp>
        <p:nvSpPr>
          <p:cNvPr id="19459" name="Rectangle 3"/>
          <p:cNvSpPr>
            <a:spLocks noChangeArrowheads="1"/>
          </p:cNvSpPr>
          <p:nvPr/>
        </p:nvSpPr>
        <p:spPr bwMode="auto">
          <a:xfrm>
            <a:off x="563563" y="1470025"/>
            <a:ext cx="8174037" cy="5162550"/>
          </a:xfrm>
          <a:prstGeom prst="rect">
            <a:avLst/>
          </a:prstGeom>
          <a:noFill/>
          <a:ln w="9525">
            <a:noFill/>
            <a:miter lim="800000"/>
            <a:headEnd/>
            <a:tailEnd/>
          </a:ln>
        </p:spPr>
        <p:txBody>
          <a:bodyPr/>
          <a:lstStyle/>
          <a:p>
            <a:pPr marL="342900" indent="-342900">
              <a:spcBef>
                <a:spcPct val="20000"/>
              </a:spcBef>
              <a:buFont typeface="Wingdings" pitchFamily="2" charset="2"/>
              <a:buChar char="§"/>
            </a:pPr>
            <a:r>
              <a:rPr lang="en-US" sz="2400" dirty="0">
                <a:solidFill>
                  <a:srgbClr val="000000"/>
                </a:solidFill>
              </a:rPr>
              <a:t>Consists of </a:t>
            </a:r>
            <a:r>
              <a:rPr lang="en-US" sz="2400" dirty="0">
                <a:solidFill>
                  <a:srgbClr val="FF3300"/>
                </a:solidFill>
              </a:rPr>
              <a:t>Managers</a:t>
            </a:r>
            <a:r>
              <a:rPr lang="en-US" sz="2400" dirty="0">
                <a:solidFill>
                  <a:srgbClr val="000000"/>
                </a:solidFill>
              </a:rPr>
              <a:t> and </a:t>
            </a:r>
            <a:r>
              <a:rPr lang="en-US" sz="2400" dirty="0">
                <a:solidFill>
                  <a:srgbClr val="FF0000"/>
                </a:solidFill>
              </a:rPr>
              <a:t>Agents</a:t>
            </a:r>
            <a:r>
              <a:rPr lang="en-US" sz="2400" dirty="0">
                <a:solidFill>
                  <a:srgbClr val="000000"/>
                </a:solidFill>
              </a:rPr>
              <a:t>.</a:t>
            </a:r>
          </a:p>
          <a:p>
            <a:pPr marL="742950" lvl="1" indent="-285750">
              <a:spcBef>
                <a:spcPct val="20000"/>
              </a:spcBef>
              <a:buFontTx/>
              <a:buChar char="–"/>
            </a:pPr>
            <a:r>
              <a:rPr lang="en-US" sz="2000" dirty="0">
                <a:solidFill>
                  <a:srgbClr val="000000"/>
                </a:solidFill>
              </a:rPr>
              <a:t>Managers (or Management Stations)</a:t>
            </a:r>
          </a:p>
          <a:p>
            <a:pPr marL="1143000" lvl="2" indent="-228600">
              <a:spcBef>
                <a:spcPct val="20000"/>
              </a:spcBef>
              <a:buFontTx/>
              <a:buChar char="•"/>
            </a:pPr>
            <a:r>
              <a:rPr lang="en-US" dirty="0">
                <a:solidFill>
                  <a:srgbClr val="000000"/>
                </a:solidFill>
              </a:rPr>
              <a:t>Employ automatic or user initiated polling of managed devices. </a:t>
            </a:r>
          </a:p>
          <a:p>
            <a:pPr marL="742950" lvl="1" indent="-285750">
              <a:spcBef>
                <a:spcPct val="20000"/>
              </a:spcBef>
              <a:buFontTx/>
              <a:buChar char="–"/>
            </a:pPr>
            <a:r>
              <a:rPr lang="en-US" sz="2000" dirty="0">
                <a:solidFill>
                  <a:srgbClr val="000000"/>
                </a:solidFill>
              </a:rPr>
              <a:t>Agents</a:t>
            </a:r>
          </a:p>
          <a:p>
            <a:pPr marL="1143000" lvl="2" indent="-228600">
              <a:spcBef>
                <a:spcPct val="20000"/>
              </a:spcBef>
              <a:buFontTx/>
              <a:buChar char="•"/>
            </a:pPr>
            <a:r>
              <a:rPr lang="en-US" dirty="0">
                <a:solidFill>
                  <a:srgbClr val="000000"/>
                </a:solidFill>
              </a:rPr>
              <a:t>Gather and store information about the managed </a:t>
            </a:r>
            <a:r>
              <a:rPr lang="en-US" dirty="0" smtClean="0">
                <a:solidFill>
                  <a:srgbClr val="000000"/>
                </a:solidFill>
              </a:rPr>
              <a:t>resources</a:t>
            </a:r>
            <a:endParaRPr lang="en-US" dirty="0">
              <a:solidFill>
                <a:srgbClr val="000000"/>
              </a:solidFill>
            </a:endParaRPr>
          </a:p>
          <a:p>
            <a:pPr marL="1143000" lvl="2" indent="-228600">
              <a:spcBef>
                <a:spcPct val="20000"/>
              </a:spcBef>
              <a:buFontTx/>
              <a:buChar char="•"/>
            </a:pPr>
            <a:r>
              <a:rPr lang="en-US" dirty="0">
                <a:solidFill>
                  <a:srgbClr val="000000"/>
                </a:solidFill>
              </a:rPr>
              <a:t>Provide information to </a:t>
            </a:r>
            <a:r>
              <a:rPr lang="en-US" dirty="0" smtClean="0">
                <a:solidFill>
                  <a:srgbClr val="000000"/>
                </a:solidFill>
              </a:rPr>
              <a:t>Managers on demand.</a:t>
            </a:r>
            <a:endParaRPr lang="en-US" dirty="0">
              <a:solidFill>
                <a:srgbClr val="000000"/>
              </a:solidFill>
            </a:endParaRPr>
          </a:p>
          <a:p>
            <a:pPr marL="1143000" lvl="2" indent="-228600">
              <a:spcBef>
                <a:spcPct val="20000"/>
              </a:spcBef>
              <a:buFontTx/>
              <a:buChar char="•"/>
            </a:pPr>
            <a:r>
              <a:rPr lang="en-US" dirty="0">
                <a:solidFill>
                  <a:srgbClr val="000000"/>
                </a:solidFill>
              </a:rPr>
              <a:t>Send alerts to Managers when events of interest occur.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0"/>
            <a:ext cx="8229600" cy="1143000"/>
          </a:xfrm>
        </p:spPr>
        <p:txBody>
          <a:bodyPr/>
          <a:lstStyle/>
          <a:p>
            <a:pPr eaLnBrk="1" hangingPunct="1"/>
            <a:r>
              <a:rPr lang="en-US" sz="3200" smtClean="0"/>
              <a:t>SMIv1 Abstract Data Types</a:t>
            </a:r>
          </a:p>
        </p:txBody>
      </p:sp>
      <p:sp>
        <p:nvSpPr>
          <p:cNvPr id="62467" name="Rectangle 3"/>
          <p:cNvSpPr>
            <a:spLocks noChangeArrowheads="1"/>
          </p:cNvSpPr>
          <p:nvPr/>
        </p:nvSpPr>
        <p:spPr bwMode="auto">
          <a:xfrm>
            <a:off x="500063" y="1254125"/>
            <a:ext cx="8150225" cy="4997450"/>
          </a:xfrm>
          <a:prstGeom prst="rect">
            <a:avLst/>
          </a:prstGeom>
          <a:noFill/>
          <a:ln w="9525">
            <a:noFill/>
            <a:miter lim="800000"/>
            <a:headEnd/>
            <a:tailEnd/>
          </a:ln>
        </p:spPr>
        <p:txBody>
          <a:bodyPr/>
          <a:lstStyle/>
          <a:p>
            <a:pPr marL="342900" indent="-342900">
              <a:spcBef>
                <a:spcPct val="20000"/>
              </a:spcBef>
              <a:buFont typeface="Wingdings" pitchFamily="2" charset="2"/>
              <a:buChar char="§"/>
            </a:pPr>
            <a:r>
              <a:rPr lang="en-US" sz="2400"/>
              <a:t>IpAddress</a:t>
            </a:r>
          </a:p>
          <a:p>
            <a:pPr marL="742950" lvl="1" indent="-285750">
              <a:spcBef>
                <a:spcPct val="20000"/>
              </a:spcBef>
              <a:buFont typeface="Wingdings" pitchFamily="2" charset="2"/>
              <a:buChar char="§"/>
            </a:pPr>
            <a:r>
              <a:rPr lang="en-US" sz="2000"/>
              <a:t>IMPLICIT OCTET STRING (SIZE(4))</a:t>
            </a:r>
          </a:p>
          <a:p>
            <a:pPr marL="742950" lvl="1" indent="-285750">
              <a:spcBef>
                <a:spcPct val="20000"/>
              </a:spcBef>
              <a:buFont typeface="Wingdings" pitchFamily="2" charset="2"/>
              <a:buChar char="§"/>
            </a:pPr>
            <a:r>
              <a:rPr lang="en-US" sz="2000"/>
              <a:t>4-byte OCTET STRING</a:t>
            </a:r>
          </a:p>
          <a:p>
            <a:pPr marL="342900" indent="-342900">
              <a:spcBef>
                <a:spcPct val="20000"/>
              </a:spcBef>
              <a:buFont typeface="Wingdings" pitchFamily="2" charset="2"/>
              <a:buChar char="§"/>
            </a:pPr>
            <a:r>
              <a:rPr lang="en-US" sz="2400"/>
              <a:t>TimeTicks (hundredths of seconds)</a:t>
            </a:r>
          </a:p>
          <a:p>
            <a:pPr marL="742950" lvl="1" indent="-285750">
              <a:spcBef>
                <a:spcPct val="20000"/>
              </a:spcBef>
              <a:buFont typeface="Wingdings" pitchFamily="2" charset="2"/>
              <a:buChar char="§"/>
            </a:pPr>
            <a:r>
              <a:rPr lang="en-US" sz="2000"/>
              <a:t>IMPLICIT INTEGER</a:t>
            </a:r>
          </a:p>
          <a:p>
            <a:pPr marL="742950" lvl="1" indent="-285750">
              <a:spcBef>
                <a:spcPct val="20000"/>
              </a:spcBef>
              <a:buFont typeface="Wingdings" pitchFamily="2" charset="2"/>
              <a:buChar char="§"/>
            </a:pPr>
            <a:r>
              <a:rPr lang="en-US" sz="2000"/>
              <a:t>32-bit non-negative integer (0..2</a:t>
            </a:r>
            <a:r>
              <a:rPr lang="en-US" sz="2000" baseline="30000"/>
              <a:t>32</a:t>
            </a:r>
            <a:r>
              <a:rPr lang="en-US" sz="2000"/>
              <a:t>-1)</a:t>
            </a:r>
          </a:p>
          <a:p>
            <a:pPr marL="742950" lvl="1" indent="-285750">
              <a:spcBef>
                <a:spcPct val="20000"/>
              </a:spcBef>
              <a:buFont typeface="Wingdings" pitchFamily="2" charset="2"/>
              <a:buChar char="§"/>
            </a:pPr>
            <a:r>
              <a:rPr lang="en-US" sz="2000"/>
              <a:t>Wraps around every 497 days</a:t>
            </a:r>
          </a:p>
          <a:p>
            <a:pPr marL="342900" indent="-342900">
              <a:spcBef>
                <a:spcPct val="20000"/>
              </a:spcBef>
              <a:buFont typeface="Wingdings" pitchFamily="2" charset="2"/>
              <a:buChar char="§"/>
            </a:pPr>
            <a:r>
              <a:rPr lang="en-US" sz="2400"/>
              <a:t>Counter (this wraps)</a:t>
            </a:r>
          </a:p>
          <a:p>
            <a:pPr marL="742950" lvl="1" indent="-285750">
              <a:spcBef>
                <a:spcPct val="20000"/>
              </a:spcBef>
              <a:buFont typeface="Wingdings" pitchFamily="2" charset="2"/>
              <a:buChar char="§"/>
            </a:pPr>
            <a:r>
              <a:rPr lang="en-US" sz="2000"/>
              <a:t>IMPLICIT INTEGER</a:t>
            </a:r>
          </a:p>
          <a:p>
            <a:pPr marL="742950" lvl="1" indent="-285750">
              <a:spcBef>
                <a:spcPct val="20000"/>
              </a:spcBef>
              <a:buFont typeface="Wingdings" pitchFamily="2" charset="2"/>
              <a:buChar char="§"/>
            </a:pPr>
            <a:r>
              <a:rPr lang="en-US" sz="2000"/>
              <a:t>32-bit non-negative integer (0..2</a:t>
            </a:r>
            <a:r>
              <a:rPr lang="en-US" sz="2000" baseline="30000"/>
              <a:t>32</a:t>
            </a:r>
            <a:r>
              <a:rPr lang="en-US" sz="2000"/>
              <a:t>-1)</a:t>
            </a:r>
          </a:p>
          <a:p>
            <a:pPr marL="342900" indent="-342900">
              <a:spcBef>
                <a:spcPct val="20000"/>
              </a:spcBef>
              <a:buFont typeface="Wingdings" pitchFamily="2" charset="2"/>
              <a:buChar char="§"/>
            </a:pPr>
            <a:r>
              <a:rPr lang="en-US" sz="2400"/>
              <a:t>Gauge (this doesn’t wrap)</a:t>
            </a:r>
          </a:p>
          <a:p>
            <a:pPr marL="742950" lvl="1" indent="-285750">
              <a:spcBef>
                <a:spcPct val="20000"/>
              </a:spcBef>
              <a:buFont typeface="Wingdings" pitchFamily="2" charset="2"/>
              <a:buChar char="§"/>
            </a:pPr>
            <a:r>
              <a:rPr lang="en-US" sz="2000"/>
              <a:t>IMPLICIT INTEGER</a:t>
            </a:r>
          </a:p>
          <a:p>
            <a:pPr marL="742950" lvl="1" indent="-285750">
              <a:spcBef>
                <a:spcPct val="20000"/>
              </a:spcBef>
              <a:buFont typeface="Wingdings" pitchFamily="2" charset="2"/>
              <a:buChar char="§"/>
            </a:pPr>
            <a:r>
              <a:rPr lang="en-US" sz="2000"/>
              <a:t>32-bit non-negative integer (0..2</a:t>
            </a:r>
            <a:r>
              <a:rPr lang="en-US" sz="2000" baseline="30000"/>
              <a:t>32</a:t>
            </a:r>
            <a:r>
              <a:rPr lang="en-US" sz="2000"/>
              <a:t>-1)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0"/>
            <a:ext cx="8229600" cy="1143000"/>
          </a:xfrm>
        </p:spPr>
        <p:txBody>
          <a:bodyPr/>
          <a:lstStyle/>
          <a:p>
            <a:pPr eaLnBrk="1" hangingPunct="1"/>
            <a:r>
              <a:rPr lang="en-US" sz="3200" smtClean="0"/>
              <a:t>SMIv1 Managed Object Definition</a:t>
            </a:r>
          </a:p>
        </p:txBody>
      </p:sp>
      <p:sp>
        <p:nvSpPr>
          <p:cNvPr id="64515" name="Rectangle 3"/>
          <p:cNvSpPr>
            <a:spLocks noChangeArrowheads="1"/>
          </p:cNvSpPr>
          <p:nvPr/>
        </p:nvSpPr>
        <p:spPr bwMode="auto">
          <a:xfrm>
            <a:off x="512763" y="1266825"/>
            <a:ext cx="8150225" cy="4997450"/>
          </a:xfrm>
          <a:prstGeom prst="rect">
            <a:avLst/>
          </a:prstGeom>
          <a:noFill/>
          <a:ln w="9525">
            <a:noFill/>
            <a:miter lim="800000"/>
            <a:headEnd/>
            <a:tailEnd/>
          </a:ln>
        </p:spPr>
        <p:txBody>
          <a:bodyPr/>
          <a:lstStyle/>
          <a:p>
            <a:pPr marL="342900" indent="-342900">
              <a:spcBef>
                <a:spcPct val="20000"/>
              </a:spcBef>
              <a:buFont typeface="Wingdings" pitchFamily="2" charset="2"/>
              <a:buNone/>
            </a:pPr>
            <a:r>
              <a:rPr lang="en-US" sz="3200"/>
              <a:t>	</a:t>
            </a:r>
            <a:r>
              <a:rPr lang="en-US" sz="2000" b="1">
                <a:latin typeface="Courier New" pitchFamily="49" charset="0"/>
              </a:rPr>
              <a:t>sysUpTime</a:t>
            </a:r>
            <a:r>
              <a:rPr lang="en-US" sz="2000">
                <a:latin typeface="Courier New" pitchFamily="49" charset="0"/>
              </a:rPr>
              <a:t> OBJECT-TYPE </a:t>
            </a:r>
          </a:p>
          <a:p>
            <a:pPr marL="342900" indent="-342900">
              <a:spcBef>
                <a:spcPct val="20000"/>
              </a:spcBef>
              <a:buFont typeface="Wingdings" pitchFamily="2" charset="2"/>
              <a:buNone/>
            </a:pPr>
            <a:r>
              <a:rPr lang="en-US" sz="2000">
                <a:latin typeface="Courier New" pitchFamily="49" charset="0"/>
              </a:rPr>
              <a:t>	SYNTAX </a:t>
            </a:r>
            <a:r>
              <a:rPr lang="en-US" sz="2000" b="1">
                <a:latin typeface="Courier New" pitchFamily="49" charset="0"/>
              </a:rPr>
              <a:t>TimeTicks</a:t>
            </a:r>
            <a:r>
              <a:rPr lang="en-US" sz="2000">
                <a:latin typeface="Courier New" pitchFamily="49" charset="0"/>
              </a:rPr>
              <a:t> </a:t>
            </a:r>
          </a:p>
          <a:p>
            <a:pPr marL="342900" indent="-342900">
              <a:spcBef>
                <a:spcPct val="20000"/>
              </a:spcBef>
              <a:buFont typeface="Wingdings" pitchFamily="2" charset="2"/>
              <a:buNone/>
            </a:pPr>
            <a:r>
              <a:rPr lang="en-US" sz="2000">
                <a:latin typeface="Courier New" pitchFamily="49" charset="0"/>
              </a:rPr>
              <a:t>	ACCESS </a:t>
            </a:r>
            <a:r>
              <a:rPr lang="en-US" sz="2000" b="1">
                <a:latin typeface="Courier New" pitchFamily="49" charset="0"/>
              </a:rPr>
              <a:t>read-only</a:t>
            </a:r>
          </a:p>
          <a:p>
            <a:pPr marL="342900" indent="-342900">
              <a:spcBef>
                <a:spcPct val="20000"/>
              </a:spcBef>
              <a:buFont typeface="Wingdings" pitchFamily="2" charset="2"/>
              <a:buNone/>
            </a:pPr>
            <a:r>
              <a:rPr lang="en-US" sz="2000">
                <a:latin typeface="Courier New" pitchFamily="49" charset="0"/>
              </a:rPr>
              <a:t>	STATUS </a:t>
            </a:r>
            <a:r>
              <a:rPr lang="en-US" sz="2000" b="1">
                <a:latin typeface="Courier New" pitchFamily="49" charset="0"/>
              </a:rPr>
              <a:t>mandatory</a:t>
            </a:r>
          </a:p>
          <a:p>
            <a:pPr marL="342900" indent="-342900">
              <a:spcBef>
                <a:spcPct val="20000"/>
              </a:spcBef>
              <a:buFont typeface="Wingdings" pitchFamily="2" charset="2"/>
              <a:buNone/>
            </a:pPr>
            <a:r>
              <a:rPr lang="en-US" sz="2000">
                <a:latin typeface="Courier New" pitchFamily="49" charset="0"/>
              </a:rPr>
              <a:t>	DESCRIPTION </a:t>
            </a:r>
          </a:p>
          <a:p>
            <a:pPr marL="342900" indent="-342900">
              <a:spcBef>
                <a:spcPct val="20000"/>
              </a:spcBef>
              <a:buFont typeface="Wingdings" pitchFamily="2" charset="2"/>
              <a:buNone/>
            </a:pPr>
            <a:r>
              <a:rPr lang="en-US" sz="2000">
                <a:latin typeface="Courier New" pitchFamily="49" charset="0"/>
              </a:rPr>
              <a:t>	</a:t>
            </a:r>
            <a:r>
              <a:rPr lang="en-US" sz="2000">
                <a:solidFill>
                  <a:srgbClr val="000000"/>
                </a:solidFill>
                <a:latin typeface="Courier New" pitchFamily="49" charset="0"/>
              </a:rPr>
              <a:t>"The time (in hundredths of a second) since the network management portion of the system was last re-initialized."</a:t>
            </a:r>
            <a:r>
              <a:rPr lang="en-US" sz="2000">
                <a:latin typeface="Courier New" pitchFamily="49" charset="0"/>
              </a:rPr>
              <a:t> 		</a:t>
            </a:r>
          </a:p>
          <a:p>
            <a:pPr marL="342900" indent="-342900">
              <a:spcBef>
                <a:spcPct val="20000"/>
              </a:spcBef>
              <a:buFont typeface="Wingdings" pitchFamily="2" charset="2"/>
              <a:buNone/>
            </a:pPr>
            <a:r>
              <a:rPr lang="en-US" sz="2000">
                <a:latin typeface="Courier New" pitchFamily="49" charset="0"/>
              </a:rPr>
              <a:t>	</a:t>
            </a:r>
            <a:r>
              <a:rPr lang="en-US" sz="2000" b="1">
                <a:latin typeface="Courier New" pitchFamily="49" charset="0"/>
              </a:rPr>
              <a:t>::= { system 3 }</a:t>
            </a:r>
            <a:r>
              <a:rPr lang="en-US" sz="3200"/>
              <a:t> </a:t>
            </a:r>
            <a:r>
              <a:rPr lang="en-US" sz="2400"/>
              <a:t> </a:t>
            </a:r>
            <a:endParaRPr lang="en-GB"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0"/>
            <a:ext cx="8229600" cy="1143000"/>
          </a:xfrm>
        </p:spPr>
        <p:txBody>
          <a:bodyPr/>
          <a:lstStyle/>
          <a:p>
            <a:pPr eaLnBrk="1" hangingPunct="1"/>
            <a:r>
              <a:rPr lang="en-US" sz="3200" smtClean="0"/>
              <a:t>SMIv1 Managed Object Definition</a:t>
            </a:r>
          </a:p>
        </p:txBody>
      </p:sp>
      <p:sp>
        <p:nvSpPr>
          <p:cNvPr id="66563" name="Rectangle 3"/>
          <p:cNvSpPr>
            <a:spLocks noChangeArrowheads="1"/>
          </p:cNvSpPr>
          <p:nvPr/>
        </p:nvSpPr>
        <p:spPr bwMode="auto">
          <a:xfrm>
            <a:off x="512763" y="1266825"/>
            <a:ext cx="8150225" cy="4997450"/>
          </a:xfrm>
          <a:prstGeom prst="rect">
            <a:avLst/>
          </a:prstGeom>
          <a:noFill/>
          <a:ln w="9525">
            <a:noFill/>
            <a:miter lim="800000"/>
            <a:headEnd/>
            <a:tailEnd/>
          </a:ln>
        </p:spPr>
        <p:txBody>
          <a:bodyPr/>
          <a:lstStyle/>
          <a:p>
            <a:pPr marL="342900" indent="-342900">
              <a:spcBef>
                <a:spcPct val="20000"/>
              </a:spcBef>
              <a:buFont typeface="Wingdings" pitchFamily="2" charset="2"/>
              <a:buNone/>
            </a:pPr>
            <a:r>
              <a:rPr lang="en-US" sz="1600">
                <a:solidFill>
                  <a:srgbClr val="000000"/>
                </a:solidFill>
                <a:latin typeface="Courier New" pitchFamily="49" charset="0"/>
              </a:rPr>
              <a:t>	</a:t>
            </a:r>
            <a:r>
              <a:rPr lang="en-US" sz="1600" b="1">
                <a:solidFill>
                  <a:srgbClr val="000000"/>
                </a:solidFill>
                <a:latin typeface="Courier New" pitchFamily="49" charset="0"/>
              </a:rPr>
              <a:t>ifTable</a:t>
            </a:r>
            <a:r>
              <a:rPr lang="en-US" sz="1600">
                <a:solidFill>
                  <a:srgbClr val="000000"/>
                </a:solidFill>
                <a:latin typeface="Courier New" pitchFamily="49" charset="0"/>
              </a:rPr>
              <a:t> OBJECT-TYPE </a:t>
            </a:r>
          </a:p>
          <a:p>
            <a:pPr marL="342900" indent="-342900">
              <a:spcBef>
                <a:spcPct val="20000"/>
              </a:spcBef>
              <a:buFont typeface="Wingdings" pitchFamily="2" charset="2"/>
              <a:buNone/>
            </a:pPr>
            <a:r>
              <a:rPr lang="en-US" sz="1600">
                <a:solidFill>
                  <a:srgbClr val="000000"/>
                </a:solidFill>
                <a:latin typeface="Courier New" pitchFamily="49" charset="0"/>
              </a:rPr>
              <a:t>	SYNTAX SEQUENCE OF </a:t>
            </a:r>
            <a:r>
              <a:rPr lang="en-US" sz="1600" b="1">
                <a:solidFill>
                  <a:srgbClr val="000000"/>
                </a:solidFill>
                <a:latin typeface="Courier New" pitchFamily="49" charset="0"/>
              </a:rPr>
              <a:t>IfEntry</a:t>
            </a:r>
            <a:r>
              <a:rPr lang="en-US" sz="1600">
                <a:solidFill>
                  <a:srgbClr val="000000"/>
                </a:solidFill>
                <a:latin typeface="Courier New" pitchFamily="49" charset="0"/>
              </a:rPr>
              <a:t> </a:t>
            </a:r>
          </a:p>
          <a:p>
            <a:pPr marL="342900" indent="-342900">
              <a:spcBef>
                <a:spcPct val="20000"/>
              </a:spcBef>
              <a:buFont typeface="Wingdings" pitchFamily="2" charset="2"/>
              <a:buNone/>
            </a:pPr>
            <a:r>
              <a:rPr lang="en-US" sz="1600">
                <a:solidFill>
                  <a:srgbClr val="000000"/>
                </a:solidFill>
                <a:latin typeface="Courier New" pitchFamily="49" charset="0"/>
              </a:rPr>
              <a:t>	ACCESS not-accessible </a:t>
            </a:r>
          </a:p>
          <a:p>
            <a:pPr marL="342900" indent="-342900">
              <a:spcBef>
                <a:spcPct val="20000"/>
              </a:spcBef>
              <a:buFont typeface="Wingdings" pitchFamily="2" charset="2"/>
              <a:buNone/>
            </a:pPr>
            <a:r>
              <a:rPr lang="en-US" sz="1600">
                <a:solidFill>
                  <a:srgbClr val="000000"/>
                </a:solidFill>
                <a:latin typeface="Courier New" pitchFamily="49" charset="0"/>
              </a:rPr>
              <a:t>	STATUS mandatory </a:t>
            </a:r>
          </a:p>
          <a:p>
            <a:pPr marL="342900" indent="-342900">
              <a:spcBef>
                <a:spcPct val="20000"/>
              </a:spcBef>
              <a:buFont typeface="Wingdings" pitchFamily="2" charset="2"/>
              <a:buNone/>
            </a:pPr>
            <a:r>
              <a:rPr lang="en-US" sz="1600">
                <a:solidFill>
                  <a:srgbClr val="000000"/>
                </a:solidFill>
                <a:latin typeface="Courier New" pitchFamily="49" charset="0"/>
              </a:rPr>
              <a:t>	DESCRIPTION </a:t>
            </a:r>
          </a:p>
          <a:p>
            <a:pPr marL="342900" indent="-342900">
              <a:spcBef>
                <a:spcPct val="20000"/>
              </a:spcBef>
              <a:buFont typeface="Wingdings" pitchFamily="2" charset="2"/>
              <a:buNone/>
            </a:pPr>
            <a:r>
              <a:rPr lang="en-US" sz="1600">
                <a:solidFill>
                  <a:srgbClr val="000000"/>
                </a:solidFill>
                <a:latin typeface="Courier New" pitchFamily="49" charset="0"/>
              </a:rPr>
              <a:t>	"A list of interface entries. The number of entries is given by the value of ifNumber." </a:t>
            </a:r>
          </a:p>
          <a:p>
            <a:pPr marL="342900" indent="-342900">
              <a:spcBef>
                <a:spcPct val="20000"/>
              </a:spcBef>
              <a:buFont typeface="Wingdings" pitchFamily="2" charset="2"/>
              <a:buNone/>
            </a:pPr>
            <a:r>
              <a:rPr lang="en-US" sz="1600">
                <a:solidFill>
                  <a:srgbClr val="000000"/>
                </a:solidFill>
                <a:latin typeface="Courier New" pitchFamily="49" charset="0"/>
              </a:rPr>
              <a:t>	</a:t>
            </a:r>
            <a:r>
              <a:rPr lang="en-US" sz="1600" b="1">
                <a:solidFill>
                  <a:srgbClr val="000000"/>
                </a:solidFill>
                <a:latin typeface="Courier New" pitchFamily="49" charset="0"/>
              </a:rPr>
              <a:t>::= { interfaces 2 }</a:t>
            </a:r>
            <a:r>
              <a:rPr lang="en-US" sz="1600">
                <a:solidFill>
                  <a:srgbClr val="000000"/>
                </a:solidFill>
                <a:latin typeface="Courier New" pitchFamily="49" charset="0"/>
              </a:rPr>
              <a:t> </a:t>
            </a:r>
          </a:p>
          <a:p>
            <a:pPr marL="342900" indent="-342900">
              <a:spcBef>
                <a:spcPct val="20000"/>
              </a:spcBef>
              <a:buFont typeface="Wingdings" pitchFamily="2" charset="2"/>
              <a:buNone/>
            </a:pPr>
            <a:r>
              <a:rPr lang="en-US" sz="1600">
                <a:solidFill>
                  <a:srgbClr val="000000"/>
                </a:solidFill>
                <a:latin typeface="Courier New" pitchFamily="49" charset="0"/>
              </a:rPr>
              <a:t>	</a:t>
            </a:r>
            <a:r>
              <a:rPr lang="en-US" sz="1600" b="1">
                <a:solidFill>
                  <a:srgbClr val="000000"/>
                </a:solidFill>
                <a:latin typeface="Courier New" pitchFamily="49" charset="0"/>
              </a:rPr>
              <a:t>ifEntry</a:t>
            </a:r>
            <a:r>
              <a:rPr lang="en-US" sz="1600">
                <a:solidFill>
                  <a:srgbClr val="000000"/>
                </a:solidFill>
                <a:latin typeface="Courier New" pitchFamily="49" charset="0"/>
              </a:rPr>
              <a:t> OBJECT-TYPE </a:t>
            </a:r>
          </a:p>
          <a:p>
            <a:pPr marL="342900" indent="-342900">
              <a:spcBef>
                <a:spcPct val="20000"/>
              </a:spcBef>
              <a:buFont typeface="Wingdings" pitchFamily="2" charset="2"/>
              <a:buNone/>
            </a:pPr>
            <a:r>
              <a:rPr lang="en-US" sz="1600">
                <a:solidFill>
                  <a:srgbClr val="000000"/>
                </a:solidFill>
                <a:latin typeface="Courier New" pitchFamily="49" charset="0"/>
              </a:rPr>
              <a:t>	SYNTAX </a:t>
            </a:r>
            <a:r>
              <a:rPr lang="en-US" sz="1600" b="1">
                <a:solidFill>
                  <a:srgbClr val="000000"/>
                </a:solidFill>
                <a:latin typeface="Courier New" pitchFamily="49" charset="0"/>
              </a:rPr>
              <a:t>IfEntry</a:t>
            </a:r>
            <a:r>
              <a:rPr lang="en-US" sz="1600">
                <a:solidFill>
                  <a:srgbClr val="000000"/>
                </a:solidFill>
                <a:latin typeface="Courier New" pitchFamily="49" charset="0"/>
              </a:rPr>
              <a:t> </a:t>
            </a:r>
          </a:p>
          <a:p>
            <a:pPr marL="342900" indent="-342900">
              <a:spcBef>
                <a:spcPct val="20000"/>
              </a:spcBef>
              <a:buFont typeface="Wingdings" pitchFamily="2" charset="2"/>
              <a:buNone/>
            </a:pPr>
            <a:r>
              <a:rPr lang="en-US" sz="1600">
                <a:solidFill>
                  <a:srgbClr val="000000"/>
                </a:solidFill>
                <a:latin typeface="Courier New" pitchFamily="49" charset="0"/>
              </a:rPr>
              <a:t>	ACCESS not-accessible </a:t>
            </a:r>
          </a:p>
          <a:p>
            <a:pPr marL="342900" indent="-342900">
              <a:spcBef>
                <a:spcPct val="20000"/>
              </a:spcBef>
              <a:buFont typeface="Wingdings" pitchFamily="2" charset="2"/>
              <a:buNone/>
            </a:pPr>
            <a:r>
              <a:rPr lang="en-US" sz="1600">
                <a:solidFill>
                  <a:srgbClr val="000000"/>
                </a:solidFill>
                <a:latin typeface="Courier New" pitchFamily="49" charset="0"/>
              </a:rPr>
              <a:t>	STATUS mandatory </a:t>
            </a:r>
          </a:p>
          <a:p>
            <a:pPr marL="342900" indent="-342900">
              <a:spcBef>
                <a:spcPct val="20000"/>
              </a:spcBef>
              <a:buFont typeface="Wingdings" pitchFamily="2" charset="2"/>
              <a:buNone/>
            </a:pPr>
            <a:r>
              <a:rPr lang="en-US" sz="1600">
                <a:solidFill>
                  <a:srgbClr val="000000"/>
                </a:solidFill>
                <a:latin typeface="Courier New" pitchFamily="49" charset="0"/>
              </a:rPr>
              <a:t>	DESCRIPTION </a:t>
            </a:r>
          </a:p>
          <a:p>
            <a:pPr marL="342900" indent="-342900">
              <a:spcBef>
                <a:spcPct val="20000"/>
              </a:spcBef>
              <a:buFont typeface="Wingdings" pitchFamily="2" charset="2"/>
              <a:buNone/>
            </a:pPr>
            <a:r>
              <a:rPr lang="en-US" sz="1600">
                <a:solidFill>
                  <a:srgbClr val="000000"/>
                </a:solidFill>
                <a:latin typeface="Courier New" pitchFamily="49" charset="0"/>
              </a:rPr>
              <a:t>	"An interface entry containing objects at the subnetwork layer and below for a particular interface." </a:t>
            </a:r>
          </a:p>
          <a:p>
            <a:pPr marL="342900" indent="-342900">
              <a:spcBef>
                <a:spcPct val="20000"/>
              </a:spcBef>
              <a:buFont typeface="Wingdings" pitchFamily="2" charset="2"/>
              <a:buNone/>
            </a:pPr>
            <a:r>
              <a:rPr lang="en-US" sz="1600">
                <a:solidFill>
                  <a:srgbClr val="000000"/>
                </a:solidFill>
                <a:latin typeface="Courier New" pitchFamily="49" charset="0"/>
              </a:rPr>
              <a:t>	</a:t>
            </a:r>
            <a:r>
              <a:rPr lang="en-US" sz="1600" b="1">
                <a:solidFill>
                  <a:srgbClr val="000000"/>
                </a:solidFill>
                <a:latin typeface="Courier New" pitchFamily="49" charset="0"/>
              </a:rPr>
              <a:t>INDEX { ifIndex }</a:t>
            </a:r>
            <a:r>
              <a:rPr lang="en-US" sz="1600">
                <a:solidFill>
                  <a:srgbClr val="000000"/>
                </a:solidFill>
                <a:latin typeface="Courier New" pitchFamily="49" charset="0"/>
              </a:rPr>
              <a:t> </a:t>
            </a:r>
          </a:p>
          <a:p>
            <a:pPr marL="342900" indent="-342900">
              <a:spcBef>
                <a:spcPct val="20000"/>
              </a:spcBef>
              <a:buFont typeface="Wingdings" pitchFamily="2" charset="2"/>
              <a:buNone/>
            </a:pPr>
            <a:r>
              <a:rPr lang="en-US" sz="1600">
                <a:solidFill>
                  <a:srgbClr val="000000"/>
                </a:solidFill>
                <a:latin typeface="Courier New" pitchFamily="49" charset="0"/>
              </a:rPr>
              <a:t>	</a:t>
            </a:r>
            <a:r>
              <a:rPr lang="en-US" sz="1600" b="1">
                <a:solidFill>
                  <a:srgbClr val="000000"/>
                </a:solidFill>
                <a:latin typeface="Courier New" pitchFamily="49" charset="0"/>
              </a:rPr>
              <a:t>::= { ifTable 1 }</a:t>
            </a:r>
            <a:r>
              <a:rPr lang="en-US" sz="1600"/>
              <a:t> 	</a:t>
            </a:r>
            <a:endParaRPr lang="en-GB"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0"/>
            <a:ext cx="8229600" cy="1143000"/>
          </a:xfrm>
        </p:spPr>
        <p:txBody>
          <a:bodyPr/>
          <a:lstStyle/>
          <a:p>
            <a:pPr eaLnBrk="1" hangingPunct="1"/>
            <a:r>
              <a:rPr lang="en-US" sz="3200" smtClean="0"/>
              <a:t>SMIv1 Managed Object Definition</a:t>
            </a:r>
          </a:p>
        </p:txBody>
      </p:sp>
      <p:sp>
        <p:nvSpPr>
          <p:cNvPr id="67587" name="Rectangle 3"/>
          <p:cNvSpPr>
            <a:spLocks noChangeArrowheads="1"/>
          </p:cNvSpPr>
          <p:nvPr/>
        </p:nvSpPr>
        <p:spPr bwMode="auto">
          <a:xfrm>
            <a:off x="512763" y="1076325"/>
            <a:ext cx="8150225" cy="5314950"/>
          </a:xfrm>
          <a:prstGeom prst="rect">
            <a:avLst/>
          </a:prstGeom>
          <a:noFill/>
          <a:ln w="9525">
            <a:noFill/>
            <a:miter lim="800000"/>
            <a:headEnd/>
            <a:tailEnd/>
          </a:ln>
        </p:spPr>
        <p:txBody>
          <a:bodyPr/>
          <a:lstStyle/>
          <a:p>
            <a:pPr marL="342900" indent="-342900">
              <a:spcBef>
                <a:spcPct val="20000"/>
              </a:spcBef>
              <a:buFont typeface="Wingdings" pitchFamily="2" charset="2"/>
              <a:buNone/>
            </a:pPr>
            <a:r>
              <a:rPr lang="en-US" sz="1600">
                <a:solidFill>
                  <a:srgbClr val="000000"/>
                </a:solidFill>
                <a:latin typeface="Courier New" pitchFamily="49" charset="0"/>
              </a:rPr>
              <a:t>	</a:t>
            </a:r>
            <a:r>
              <a:rPr lang="en-US" sz="1200">
                <a:solidFill>
                  <a:srgbClr val="000000"/>
                </a:solidFill>
                <a:latin typeface="Courier New" pitchFamily="49" charset="0"/>
              </a:rPr>
              <a:t>IfEntry ::= SEQUENCE { </a:t>
            </a:r>
          </a:p>
          <a:p>
            <a:pPr marL="342900" indent="-342900">
              <a:spcBef>
                <a:spcPct val="20000"/>
              </a:spcBef>
              <a:buFont typeface="Wingdings" pitchFamily="2" charset="2"/>
              <a:buNone/>
            </a:pPr>
            <a:r>
              <a:rPr lang="en-US" sz="1200">
                <a:solidFill>
                  <a:srgbClr val="000000"/>
                </a:solidFill>
                <a:latin typeface="Courier New" pitchFamily="49" charset="0"/>
              </a:rPr>
              <a:t>		ifIndex </a:t>
            </a:r>
          </a:p>
          <a:p>
            <a:pPr marL="342900" indent="-342900">
              <a:spcBef>
                <a:spcPct val="20000"/>
              </a:spcBef>
              <a:buFont typeface="Wingdings" pitchFamily="2" charset="2"/>
              <a:buNone/>
            </a:pPr>
            <a:r>
              <a:rPr lang="en-US" sz="1200">
                <a:solidFill>
                  <a:srgbClr val="000000"/>
                </a:solidFill>
                <a:latin typeface="Courier New" pitchFamily="49" charset="0"/>
              </a:rPr>
              <a:t>			INTEGER, 	</a:t>
            </a:r>
          </a:p>
          <a:p>
            <a:pPr marL="342900" indent="-342900">
              <a:spcBef>
                <a:spcPct val="20000"/>
              </a:spcBef>
              <a:buFont typeface="Wingdings" pitchFamily="2" charset="2"/>
              <a:buNone/>
            </a:pPr>
            <a:r>
              <a:rPr lang="en-US" sz="1200">
                <a:solidFill>
                  <a:srgbClr val="000000"/>
                </a:solidFill>
                <a:latin typeface="Courier New" pitchFamily="49" charset="0"/>
              </a:rPr>
              <a:t>		ifDescr </a:t>
            </a:r>
          </a:p>
          <a:p>
            <a:pPr marL="342900" indent="-342900">
              <a:spcBef>
                <a:spcPct val="20000"/>
              </a:spcBef>
              <a:buFont typeface="Wingdings" pitchFamily="2" charset="2"/>
              <a:buNone/>
            </a:pPr>
            <a:r>
              <a:rPr lang="en-US" sz="1200">
                <a:solidFill>
                  <a:srgbClr val="000000"/>
                </a:solidFill>
                <a:latin typeface="Courier New" pitchFamily="49" charset="0"/>
              </a:rPr>
              <a:t>			DisplayString, </a:t>
            </a:r>
          </a:p>
          <a:p>
            <a:pPr marL="342900" indent="-342900">
              <a:spcBef>
                <a:spcPct val="20000"/>
              </a:spcBef>
              <a:buFont typeface="Wingdings" pitchFamily="2" charset="2"/>
              <a:buNone/>
            </a:pPr>
            <a:r>
              <a:rPr lang="en-US" sz="1200">
                <a:solidFill>
                  <a:srgbClr val="000000"/>
                </a:solidFill>
                <a:latin typeface="Courier New" pitchFamily="49" charset="0"/>
              </a:rPr>
              <a:t>		ifType </a:t>
            </a:r>
          </a:p>
          <a:p>
            <a:pPr marL="342900" indent="-342900">
              <a:spcBef>
                <a:spcPct val="20000"/>
              </a:spcBef>
              <a:buFont typeface="Wingdings" pitchFamily="2" charset="2"/>
              <a:buNone/>
            </a:pPr>
            <a:r>
              <a:rPr lang="en-US" sz="1200">
                <a:solidFill>
                  <a:srgbClr val="000000"/>
                </a:solidFill>
                <a:latin typeface="Courier New" pitchFamily="49" charset="0"/>
              </a:rPr>
              <a:t>			INTEGER, </a:t>
            </a:r>
          </a:p>
          <a:p>
            <a:pPr marL="342900" indent="-342900">
              <a:spcBef>
                <a:spcPct val="20000"/>
              </a:spcBef>
              <a:buFont typeface="Wingdings" pitchFamily="2" charset="2"/>
              <a:buNone/>
            </a:pPr>
            <a:r>
              <a:rPr lang="en-US" sz="1200">
                <a:solidFill>
                  <a:srgbClr val="000000"/>
                </a:solidFill>
                <a:latin typeface="Courier New" pitchFamily="49" charset="0"/>
              </a:rPr>
              <a:t>		ifMtu </a:t>
            </a:r>
          </a:p>
          <a:p>
            <a:pPr marL="342900" indent="-342900">
              <a:spcBef>
                <a:spcPct val="20000"/>
              </a:spcBef>
              <a:buFont typeface="Wingdings" pitchFamily="2" charset="2"/>
              <a:buNone/>
            </a:pPr>
            <a:r>
              <a:rPr lang="en-US" sz="1200">
                <a:solidFill>
                  <a:srgbClr val="000000"/>
                </a:solidFill>
                <a:latin typeface="Courier New" pitchFamily="49" charset="0"/>
              </a:rPr>
              <a:t>			INTEGER, </a:t>
            </a:r>
          </a:p>
          <a:p>
            <a:pPr marL="342900" indent="-342900">
              <a:spcBef>
                <a:spcPct val="20000"/>
              </a:spcBef>
              <a:buFont typeface="Wingdings" pitchFamily="2" charset="2"/>
              <a:buNone/>
            </a:pPr>
            <a:r>
              <a:rPr lang="en-US" sz="1200">
                <a:solidFill>
                  <a:srgbClr val="000000"/>
                </a:solidFill>
                <a:latin typeface="Courier New" pitchFamily="49" charset="0"/>
              </a:rPr>
              <a:t>		ifSpeed </a:t>
            </a:r>
          </a:p>
          <a:p>
            <a:pPr marL="342900" indent="-342900">
              <a:spcBef>
                <a:spcPct val="20000"/>
              </a:spcBef>
              <a:buFont typeface="Wingdings" pitchFamily="2" charset="2"/>
              <a:buNone/>
            </a:pPr>
            <a:r>
              <a:rPr lang="en-US" sz="1200">
                <a:solidFill>
                  <a:srgbClr val="000000"/>
                </a:solidFill>
                <a:latin typeface="Courier New" pitchFamily="49" charset="0"/>
              </a:rPr>
              <a:t>			Gauge, </a:t>
            </a:r>
          </a:p>
          <a:p>
            <a:pPr marL="342900" indent="-342900">
              <a:spcBef>
                <a:spcPct val="20000"/>
              </a:spcBef>
              <a:buFont typeface="Wingdings" pitchFamily="2" charset="2"/>
              <a:buNone/>
            </a:pPr>
            <a:r>
              <a:rPr lang="en-US" sz="1200">
                <a:solidFill>
                  <a:srgbClr val="000000"/>
                </a:solidFill>
                <a:latin typeface="Courier New" pitchFamily="49" charset="0"/>
              </a:rPr>
              <a:t>		...</a:t>
            </a:r>
          </a:p>
          <a:p>
            <a:pPr marL="342900" indent="-342900">
              <a:spcBef>
                <a:spcPct val="20000"/>
              </a:spcBef>
              <a:buFont typeface="Wingdings" pitchFamily="2" charset="2"/>
              <a:buNone/>
            </a:pPr>
            <a:r>
              <a:rPr lang="en-US" sz="1200">
                <a:solidFill>
                  <a:srgbClr val="000000"/>
                </a:solidFill>
                <a:latin typeface="Courier New" pitchFamily="49" charset="0"/>
              </a:rPr>
              <a:t>		}</a:t>
            </a:r>
          </a:p>
          <a:p>
            <a:pPr marL="342900" indent="-342900">
              <a:spcBef>
                <a:spcPct val="20000"/>
              </a:spcBef>
              <a:buFont typeface="Wingdings" pitchFamily="2" charset="2"/>
              <a:buNone/>
            </a:pPr>
            <a:endParaRPr lang="en-US" sz="1200">
              <a:solidFill>
                <a:srgbClr val="000000"/>
              </a:solidFill>
              <a:latin typeface="Courier New" pitchFamily="49" charset="0"/>
            </a:endParaRPr>
          </a:p>
          <a:p>
            <a:pPr marL="342900" indent="-342900">
              <a:spcBef>
                <a:spcPct val="20000"/>
              </a:spcBef>
              <a:buFont typeface="Wingdings" pitchFamily="2" charset="2"/>
              <a:buNone/>
            </a:pPr>
            <a:r>
              <a:rPr lang="en-US" sz="1200">
                <a:solidFill>
                  <a:srgbClr val="000000"/>
                </a:solidFill>
                <a:latin typeface="Courier New" pitchFamily="49" charset="0"/>
              </a:rPr>
              <a:t>ifDescr OBJECT-TYPE </a:t>
            </a:r>
          </a:p>
          <a:p>
            <a:pPr marL="342900" indent="-342900">
              <a:spcBef>
                <a:spcPct val="20000"/>
              </a:spcBef>
              <a:buFont typeface="Wingdings" pitchFamily="2" charset="2"/>
              <a:buNone/>
            </a:pPr>
            <a:r>
              <a:rPr lang="en-US" sz="1200">
                <a:solidFill>
                  <a:srgbClr val="000000"/>
                </a:solidFill>
                <a:latin typeface="Courier New" pitchFamily="49" charset="0"/>
              </a:rPr>
              <a:t>	SYNTAX DisplayString (SIZE (0..255)) </a:t>
            </a:r>
          </a:p>
          <a:p>
            <a:pPr marL="342900" indent="-342900">
              <a:spcBef>
                <a:spcPct val="20000"/>
              </a:spcBef>
              <a:buFont typeface="Wingdings" pitchFamily="2" charset="2"/>
              <a:buNone/>
            </a:pPr>
            <a:r>
              <a:rPr lang="en-US" sz="1200">
                <a:solidFill>
                  <a:srgbClr val="000000"/>
                </a:solidFill>
                <a:latin typeface="Courier New" pitchFamily="49" charset="0"/>
              </a:rPr>
              <a:t>	ACCESS read-only </a:t>
            </a:r>
          </a:p>
          <a:p>
            <a:pPr marL="342900" indent="-342900">
              <a:spcBef>
                <a:spcPct val="20000"/>
              </a:spcBef>
              <a:buFont typeface="Wingdings" pitchFamily="2" charset="2"/>
              <a:buNone/>
            </a:pPr>
            <a:r>
              <a:rPr lang="en-US" sz="1200">
                <a:solidFill>
                  <a:srgbClr val="000000"/>
                </a:solidFill>
                <a:latin typeface="Courier New" pitchFamily="49" charset="0"/>
              </a:rPr>
              <a:t>	STATUS mandatory </a:t>
            </a:r>
          </a:p>
          <a:p>
            <a:pPr marL="342900" indent="-342900">
              <a:spcBef>
                <a:spcPct val="20000"/>
              </a:spcBef>
              <a:buFont typeface="Wingdings" pitchFamily="2" charset="2"/>
              <a:buNone/>
            </a:pPr>
            <a:r>
              <a:rPr lang="en-US" sz="1200">
                <a:solidFill>
                  <a:srgbClr val="000000"/>
                </a:solidFill>
                <a:latin typeface="Courier New" pitchFamily="49" charset="0"/>
              </a:rPr>
              <a:t>	DESCRIPTION </a:t>
            </a:r>
          </a:p>
          <a:p>
            <a:pPr marL="342900" indent="-342900">
              <a:spcBef>
                <a:spcPct val="20000"/>
              </a:spcBef>
              <a:buFont typeface="Wingdings" pitchFamily="2" charset="2"/>
              <a:buNone/>
            </a:pPr>
            <a:r>
              <a:rPr lang="en-US" sz="1200">
                <a:solidFill>
                  <a:srgbClr val="000000"/>
                </a:solidFill>
                <a:latin typeface="Courier New" pitchFamily="49" charset="0"/>
              </a:rPr>
              <a:t>	"A textual string containing information about the interface. This string should include the name of the manufacturer, the product name and the version of the hardware interface." </a:t>
            </a:r>
          </a:p>
          <a:p>
            <a:pPr marL="342900" indent="-342900">
              <a:spcBef>
                <a:spcPct val="20000"/>
              </a:spcBef>
              <a:buFont typeface="Wingdings" pitchFamily="2" charset="2"/>
              <a:buNone/>
            </a:pPr>
            <a:r>
              <a:rPr lang="en-US" sz="1200">
                <a:solidFill>
                  <a:srgbClr val="000000"/>
                </a:solidFill>
                <a:latin typeface="Courier New" pitchFamily="49" charset="0"/>
              </a:rPr>
              <a:t>	::= { ifEntry 2 }</a:t>
            </a:r>
            <a:r>
              <a:rPr lang="en-US" sz="1600">
                <a:solidFill>
                  <a:srgbClr val="000000"/>
                </a:solidFill>
                <a:latin typeface="Courier New" pitchFamily="49" charset="0"/>
              </a:rPr>
              <a:t> 	</a:t>
            </a:r>
          </a:p>
          <a:p>
            <a:pPr marL="342900" indent="-342900">
              <a:spcBef>
                <a:spcPct val="20000"/>
              </a:spcBef>
              <a:buFont typeface="Wingdings" pitchFamily="2" charset="2"/>
              <a:buNone/>
            </a:pPr>
            <a:r>
              <a:rPr lang="en-US" sz="1200">
                <a:solidFill>
                  <a:srgbClr val="000000"/>
                </a:solidFill>
                <a:latin typeface="Courier New" pitchFamily="49" charset="0"/>
              </a:rPr>
              <a:t> 	</a:t>
            </a:r>
            <a:r>
              <a:rPr lang="en-US" sz="1200"/>
              <a:t>	</a:t>
            </a:r>
            <a:endParaRPr lang="en-GB"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Line 2"/>
          <p:cNvSpPr>
            <a:spLocks noChangeShapeType="1"/>
          </p:cNvSpPr>
          <p:nvPr/>
        </p:nvSpPr>
        <p:spPr bwMode="auto">
          <a:xfrm flipH="1">
            <a:off x="3187700" y="1473200"/>
            <a:ext cx="762000" cy="685800"/>
          </a:xfrm>
          <a:prstGeom prst="line">
            <a:avLst/>
          </a:prstGeom>
          <a:noFill/>
          <a:ln w="9525">
            <a:solidFill>
              <a:schemeClr val="tx1"/>
            </a:solidFill>
            <a:round/>
            <a:headEnd/>
            <a:tailEnd/>
          </a:ln>
        </p:spPr>
        <p:txBody>
          <a:bodyPr/>
          <a:lstStyle/>
          <a:p>
            <a:endParaRPr lang="en-CA"/>
          </a:p>
        </p:txBody>
      </p:sp>
      <p:sp>
        <p:nvSpPr>
          <p:cNvPr id="72707" name="Line 3"/>
          <p:cNvSpPr>
            <a:spLocks noChangeShapeType="1"/>
          </p:cNvSpPr>
          <p:nvPr/>
        </p:nvSpPr>
        <p:spPr bwMode="auto">
          <a:xfrm>
            <a:off x="3949700" y="1473200"/>
            <a:ext cx="914400" cy="685800"/>
          </a:xfrm>
          <a:prstGeom prst="line">
            <a:avLst/>
          </a:prstGeom>
          <a:noFill/>
          <a:ln w="9525">
            <a:solidFill>
              <a:srgbClr val="FF0000"/>
            </a:solidFill>
            <a:round/>
            <a:headEnd/>
            <a:tailEnd/>
          </a:ln>
        </p:spPr>
        <p:txBody>
          <a:bodyPr/>
          <a:lstStyle/>
          <a:p>
            <a:endParaRPr lang="en-CA"/>
          </a:p>
        </p:txBody>
      </p:sp>
      <p:sp>
        <p:nvSpPr>
          <p:cNvPr id="72708" name="Line 4"/>
          <p:cNvSpPr>
            <a:spLocks noChangeShapeType="1"/>
          </p:cNvSpPr>
          <p:nvPr/>
        </p:nvSpPr>
        <p:spPr bwMode="auto">
          <a:xfrm flipH="1">
            <a:off x="4102100" y="2387600"/>
            <a:ext cx="762000" cy="685800"/>
          </a:xfrm>
          <a:prstGeom prst="line">
            <a:avLst/>
          </a:prstGeom>
          <a:noFill/>
          <a:ln w="9525">
            <a:solidFill>
              <a:srgbClr val="FF0000"/>
            </a:solidFill>
            <a:round/>
            <a:headEnd/>
            <a:tailEnd/>
          </a:ln>
        </p:spPr>
        <p:txBody>
          <a:bodyPr/>
          <a:lstStyle/>
          <a:p>
            <a:endParaRPr lang="en-CA"/>
          </a:p>
        </p:txBody>
      </p:sp>
      <p:sp>
        <p:nvSpPr>
          <p:cNvPr id="72709" name="Line 5"/>
          <p:cNvSpPr>
            <a:spLocks noChangeShapeType="1"/>
          </p:cNvSpPr>
          <p:nvPr/>
        </p:nvSpPr>
        <p:spPr bwMode="auto">
          <a:xfrm>
            <a:off x="4864100" y="2387600"/>
            <a:ext cx="914400" cy="685800"/>
          </a:xfrm>
          <a:prstGeom prst="line">
            <a:avLst/>
          </a:prstGeom>
          <a:noFill/>
          <a:ln w="9525">
            <a:solidFill>
              <a:schemeClr val="tx1"/>
            </a:solidFill>
            <a:round/>
            <a:headEnd/>
            <a:tailEnd/>
          </a:ln>
        </p:spPr>
        <p:txBody>
          <a:bodyPr/>
          <a:lstStyle/>
          <a:p>
            <a:endParaRPr lang="en-CA"/>
          </a:p>
        </p:txBody>
      </p:sp>
      <p:sp>
        <p:nvSpPr>
          <p:cNvPr id="72710" name="Line 6"/>
          <p:cNvSpPr>
            <a:spLocks noChangeShapeType="1"/>
          </p:cNvSpPr>
          <p:nvPr/>
        </p:nvSpPr>
        <p:spPr bwMode="auto">
          <a:xfrm flipH="1">
            <a:off x="3263900" y="3378200"/>
            <a:ext cx="762000" cy="685800"/>
          </a:xfrm>
          <a:prstGeom prst="line">
            <a:avLst/>
          </a:prstGeom>
          <a:noFill/>
          <a:ln w="9525">
            <a:solidFill>
              <a:schemeClr val="tx1"/>
            </a:solidFill>
            <a:round/>
            <a:headEnd/>
            <a:tailEnd/>
          </a:ln>
        </p:spPr>
        <p:txBody>
          <a:bodyPr/>
          <a:lstStyle/>
          <a:p>
            <a:endParaRPr lang="en-CA"/>
          </a:p>
        </p:txBody>
      </p:sp>
      <p:sp>
        <p:nvSpPr>
          <p:cNvPr id="72711" name="Line 7"/>
          <p:cNvSpPr>
            <a:spLocks noChangeShapeType="1"/>
          </p:cNvSpPr>
          <p:nvPr/>
        </p:nvSpPr>
        <p:spPr bwMode="auto">
          <a:xfrm>
            <a:off x="4025900" y="3378200"/>
            <a:ext cx="914400" cy="685800"/>
          </a:xfrm>
          <a:prstGeom prst="line">
            <a:avLst/>
          </a:prstGeom>
          <a:noFill/>
          <a:ln w="9525">
            <a:solidFill>
              <a:srgbClr val="FF0000"/>
            </a:solidFill>
            <a:round/>
            <a:headEnd/>
            <a:tailEnd/>
          </a:ln>
        </p:spPr>
        <p:txBody>
          <a:bodyPr/>
          <a:lstStyle/>
          <a:p>
            <a:endParaRPr lang="en-CA"/>
          </a:p>
        </p:txBody>
      </p:sp>
      <p:sp>
        <p:nvSpPr>
          <p:cNvPr id="72712" name="Line 8"/>
          <p:cNvSpPr>
            <a:spLocks noChangeShapeType="1"/>
          </p:cNvSpPr>
          <p:nvPr/>
        </p:nvSpPr>
        <p:spPr bwMode="auto">
          <a:xfrm flipH="1">
            <a:off x="4178300" y="4292600"/>
            <a:ext cx="762000" cy="685800"/>
          </a:xfrm>
          <a:prstGeom prst="line">
            <a:avLst/>
          </a:prstGeom>
          <a:noFill/>
          <a:ln w="9525">
            <a:solidFill>
              <a:srgbClr val="FF0000"/>
            </a:solidFill>
            <a:round/>
            <a:headEnd/>
            <a:tailEnd/>
          </a:ln>
        </p:spPr>
        <p:txBody>
          <a:bodyPr/>
          <a:lstStyle/>
          <a:p>
            <a:endParaRPr lang="en-CA"/>
          </a:p>
        </p:txBody>
      </p:sp>
      <p:sp>
        <p:nvSpPr>
          <p:cNvPr id="72713" name="Line 9"/>
          <p:cNvSpPr>
            <a:spLocks noChangeShapeType="1"/>
          </p:cNvSpPr>
          <p:nvPr/>
        </p:nvSpPr>
        <p:spPr bwMode="auto">
          <a:xfrm>
            <a:off x="4940300" y="4292600"/>
            <a:ext cx="1003300" cy="939800"/>
          </a:xfrm>
          <a:prstGeom prst="line">
            <a:avLst/>
          </a:prstGeom>
          <a:noFill/>
          <a:ln w="9525">
            <a:solidFill>
              <a:schemeClr val="tx1"/>
            </a:solidFill>
            <a:round/>
            <a:headEnd/>
            <a:tailEnd/>
          </a:ln>
        </p:spPr>
        <p:txBody>
          <a:bodyPr/>
          <a:lstStyle/>
          <a:p>
            <a:endParaRPr lang="en-CA"/>
          </a:p>
        </p:txBody>
      </p:sp>
      <p:sp>
        <p:nvSpPr>
          <p:cNvPr id="72714" name="Line 10"/>
          <p:cNvSpPr>
            <a:spLocks noChangeShapeType="1"/>
          </p:cNvSpPr>
          <p:nvPr/>
        </p:nvSpPr>
        <p:spPr bwMode="auto">
          <a:xfrm flipH="1">
            <a:off x="2578100" y="4292600"/>
            <a:ext cx="2362200" cy="685800"/>
          </a:xfrm>
          <a:prstGeom prst="line">
            <a:avLst/>
          </a:prstGeom>
          <a:noFill/>
          <a:ln w="9525">
            <a:solidFill>
              <a:schemeClr val="tx1"/>
            </a:solidFill>
            <a:round/>
            <a:headEnd/>
            <a:tailEnd/>
          </a:ln>
        </p:spPr>
        <p:txBody>
          <a:bodyPr/>
          <a:lstStyle/>
          <a:p>
            <a:endParaRPr lang="en-CA"/>
          </a:p>
        </p:txBody>
      </p:sp>
      <p:sp>
        <p:nvSpPr>
          <p:cNvPr id="72715" name="Line 11"/>
          <p:cNvSpPr>
            <a:spLocks noChangeShapeType="1"/>
          </p:cNvSpPr>
          <p:nvPr/>
        </p:nvSpPr>
        <p:spPr bwMode="auto">
          <a:xfrm>
            <a:off x="4940300" y="4292600"/>
            <a:ext cx="2590800" cy="609600"/>
          </a:xfrm>
          <a:prstGeom prst="line">
            <a:avLst/>
          </a:prstGeom>
          <a:noFill/>
          <a:ln w="9525">
            <a:solidFill>
              <a:schemeClr val="tx1"/>
            </a:solidFill>
            <a:round/>
            <a:headEnd/>
            <a:tailEnd/>
          </a:ln>
        </p:spPr>
        <p:txBody>
          <a:bodyPr/>
          <a:lstStyle/>
          <a:p>
            <a:endParaRPr lang="en-CA"/>
          </a:p>
        </p:txBody>
      </p:sp>
      <p:sp>
        <p:nvSpPr>
          <p:cNvPr id="72716" name="Text Box 12"/>
          <p:cNvSpPr txBox="1">
            <a:spLocks noChangeArrowheads="1"/>
          </p:cNvSpPr>
          <p:nvPr/>
        </p:nvSpPr>
        <p:spPr bwMode="auto">
          <a:xfrm>
            <a:off x="3644900" y="1092200"/>
            <a:ext cx="819150" cy="366713"/>
          </a:xfrm>
          <a:prstGeom prst="rect">
            <a:avLst/>
          </a:prstGeom>
          <a:noFill/>
          <a:ln w="9525">
            <a:noFill/>
            <a:miter lim="800000"/>
            <a:headEnd/>
            <a:tailEnd/>
          </a:ln>
        </p:spPr>
        <p:txBody>
          <a:bodyPr wrap="none">
            <a:spAutoFit/>
          </a:bodyPr>
          <a:lstStyle/>
          <a:p>
            <a:r>
              <a:rPr lang="en-US">
                <a:solidFill>
                  <a:srgbClr val="FF0000"/>
                </a:solidFill>
              </a:rPr>
              <a:t>iso (1)</a:t>
            </a:r>
          </a:p>
        </p:txBody>
      </p:sp>
      <p:sp>
        <p:nvSpPr>
          <p:cNvPr id="72717" name="Text Box 13"/>
          <p:cNvSpPr txBox="1">
            <a:spLocks noChangeArrowheads="1"/>
          </p:cNvSpPr>
          <p:nvPr/>
        </p:nvSpPr>
        <p:spPr bwMode="auto">
          <a:xfrm>
            <a:off x="4559300" y="2082800"/>
            <a:ext cx="857250" cy="366713"/>
          </a:xfrm>
          <a:prstGeom prst="rect">
            <a:avLst/>
          </a:prstGeom>
          <a:noFill/>
          <a:ln w="9525">
            <a:noFill/>
            <a:miter lim="800000"/>
            <a:headEnd/>
            <a:tailEnd/>
          </a:ln>
        </p:spPr>
        <p:txBody>
          <a:bodyPr wrap="none">
            <a:spAutoFit/>
          </a:bodyPr>
          <a:lstStyle/>
          <a:p>
            <a:r>
              <a:rPr lang="en-US">
                <a:solidFill>
                  <a:srgbClr val="FF0000"/>
                </a:solidFill>
              </a:rPr>
              <a:t>org (3)</a:t>
            </a:r>
          </a:p>
        </p:txBody>
      </p:sp>
      <p:sp>
        <p:nvSpPr>
          <p:cNvPr id="72718" name="Text Box 14"/>
          <p:cNvSpPr txBox="1">
            <a:spLocks noChangeArrowheads="1"/>
          </p:cNvSpPr>
          <p:nvPr/>
        </p:nvSpPr>
        <p:spPr bwMode="auto">
          <a:xfrm>
            <a:off x="3644900" y="3073400"/>
            <a:ext cx="915988" cy="369888"/>
          </a:xfrm>
          <a:prstGeom prst="rect">
            <a:avLst/>
          </a:prstGeom>
          <a:noFill/>
          <a:ln w="9525">
            <a:noFill/>
            <a:miter lim="800000"/>
            <a:headEnd/>
            <a:tailEnd/>
          </a:ln>
        </p:spPr>
        <p:txBody>
          <a:bodyPr wrap="none">
            <a:spAutoFit/>
          </a:bodyPr>
          <a:lstStyle/>
          <a:p>
            <a:r>
              <a:rPr lang="en-US">
                <a:solidFill>
                  <a:srgbClr val="FF0000"/>
                </a:solidFill>
              </a:rPr>
              <a:t>dod (6)</a:t>
            </a:r>
          </a:p>
        </p:txBody>
      </p:sp>
      <p:sp>
        <p:nvSpPr>
          <p:cNvPr id="72719" name="Text Box 15"/>
          <p:cNvSpPr txBox="1">
            <a:spLocks noChangeArrowheads="1"/>
          </p:cNvSpPr>
          <p:nvPr/>
        </p:nvSpPr>
        <p:spPr bwMode="auto">
          <a:xfrm>
            <a:off x="4406900" y="3987800"/>
            <a:ext cx="1800225" cy="369888"/>
          </a:xfrm>
          <a:prstGeom prst="rect">
            <a:avLst/>
          </a:prstGeom>
          <a:noFill/>
          <a:ln w="9525">
            <a:noFill/>
            <a:miter lim="800000"/>
            <a:headEnd/>
            <a:tailEnd/>
          </a:ln>
        </p:spPr>
        <p:txBody>
          <a:bodyPr wrap="none">
            <a:spAutoFit/>
          </a:bodyPr>
          <a:lstStyle/>
          <a:p>
            <a:r>
              <a:rPr lang="en-US">
                <a:solidFill>
                  <a:srgbClr val="FF0000"/>
                </a:solidFill>
              </a:rPr>
              <a:t>internet (1)  IAB</a:t>
            </a:r>
          </a:p>
        </p:txBody>
      </p:sp>
      <p:sp>
        <p:nvSpPr>
          <p:cNvPr id="72720" name="Text Box 16"/>
          <p:cNvSpPr txBox="1">
            <a:spLocks noChangeArrowheads="1"/>
          </p:cNvSpPr>
          <p:nvPr/>
        </p:nvSpPr>
        <p:spPr bwMode="auto">
          <a:xfrm>
            <a:off x="1968500" y="4978400"/>
            <a:ext cx="1403350" cy="366713"/>
          </a:xfrm>
          <a:prstGeom prst="rect">
            <a:avLst/>
          </a:prstGeom>
          <a:noFill/>
          <a:ln w="9525">
            <a:noFill/>
            <a:miter lim="800000"/>
            <a:headEnd/>
            <a:tailEnd/>
          </a:ln>
        </p:spPr>
        <p:txBody>
          <a:bodyPr wrap="none">
            <a:spAutoFit/>
          </a:bodyPr>
          <a:lstStyle/>
          <a:p>
            <a:r>
              <a:rPr lang="en-US"/>
              <a:t>directory (1)</a:t>
            </a:r>
          </a:p>
        </p:txBody>
      </p:sp>
      <p:sp>
        <p:nvSpPr>
          <p:cNvPr id="72721" name="Text Box 17"/>
          <p:cNvSpPr txBox="1">
            <a:spLocks noChangeArrowheads="1"/>
          </p:cNvSpPr>
          <p:nvPr/>
        </p:nvSpPr>
        <p:spPr bwMode="auto">
          <a:xfrm>
            <a:off x="3378200" y="4965700"/>
            <a:ext cx="1711325" cy="369888"/>
          </a:xfrm>
          <a:prstGeom prst="rect">
            <a:avLst/>
          </a:prstGeom>
          <a:noFill/>
          <a:ln w="9525">
            <a:noFill/>
            <a:miter lim="800000"/>
            <a:headEnd/>
            <a:tailEnd/>
          </a:ln>
        </p:spPr>
        <p:txBody>
          <a:bodyPr wrap="none">
            <a:spAutoFit/>
          </a:bodyPr>
          <a:lstStyle/>
          <a:p>
            <a:r>
              <a:rPr lang="en-US">
                <a:solidFill>
                  <a:srgbClr val="FF0000"/>
                </a:solidFill>
              </a:rPr>
              <a:t>mgmt (2) IANA</a:t>
            </a:r>
          </a:p>
        </p:txBody>
      </p:sp>
      <p:sp>
        <p:nvSpPr>
          <p:cNvPr id="72722" name="Text Box 18"/>
          <p:cNvSpPr txBox="1">
            <a:spLocks noChangeArrowheads="1"/>
          </p:cNvSpPr>
          <p:nvPr/>
        </p:nvSpPr>
        <p:spPr bwMode="auto">
          <a:xfrm>
            <a:off x="4838700" y="5168900"/>
            <a:ext cx="2454275" cy="369888"/>
          </a:xfrm>
          <a:prstGeom prst="rect">
            <a:avLst/>
          </a:prstGeom>
          <a:noFill/>
          <a:ln w="9525">
            <a:noFill/>
            <a:miter lim="800000"/>
            <a:headEnd/>
            <a:tailEnd/>
          </a:ln>
        </p:spPr>
        <p:txBody>
          <a:bodyPr wrap="none">
            <a:spAutoFit/>
          </a:bodyPr>
          <a:lstStyle/>
          <a:p>
            <a:r>
              <a:rPr lang="en-US"/>
              <a:t>experimental (3) IANA</a:t>
            </a:r>
          </a:p>
        </p:txBody>
      </p:sp>
      <p:sp>
        <p:nvSpPr>
          <p:cNvPr id="72723" name="Text Box 19"/>
          <p:cNvSpPr txBox="1">
            <a:spLocks noChangeArrowheads="1"/>
          </p:cNvSpPr>
          <p:nvPr/>
        </p:nvSpPr>
        <p:spPr bwMode="auto">
          <a:xfrm>
            <a:off x="7073900" y="4851400"/>
            <a:ext cx="1825625" cy="369888"/>
          </a:xfrm>
          <a:prstGeom prst="rect">
            <a:avLst/>
          </a:prstGeom>
          <a:noFill/>
          <a:ln w="9525">
            <a:noFill/>
            <a:miter lim="800000"/>
            <a:headEnd/>
            <a:tailEnd/>
          </a:ln>
        </p:spPr>
        <p:txBody>
          <a:bodyPr wrap="none">
            <a:spAutoFit/>
          </a:bodyPr>
          <a:lstStyle/>
          <a:p>
            <a:r>
              <a:rPr lang="en-US"/>
              <a:t>private (4) IANA</a:t>
            </a:r>
          </a:p>
        </p:txBody>
      </p:sp>
      <p:sp>
        <p:nvSpPr>
          <p:cNvPr id="72724" name="Text Box 20"/>
          <p:cNvSpPr txBox="1">
            <a:spLocks noChangeArrowheads="1"/>
          </p:cNvSpPr>
          <p:nvPr/>
        </p:nvSpPr>
        <p:spPr bwMode="auto">
          <a:xfrm>
            <a:off x="6235700" y="3073400"/>
            <a:ext cx="2127250" cy="366713"/>
          </a:xfrm>
          <a:prstGeom prst="rect">
            <a:avLst/>
          </a:prstGeom>
          <a:noFill/>
          <a:ln w="9525">
            <a:noFill/>
            <a:miter lim="800000"/>
            <a:headEnd/>
            <a:tailEnd/>
          </a:ln>
        </p:spPr>
        <p:txBody>
          <a:bodyPr>
            <a:spAutoFit/>
          </a:bodyPr>
          <a:lstStyle/>
          <a:p>
            <a:r>
              <a:rPr lang="en-US"/>
              <a:t>[iso org (3) dod (6)]</a:t>
            </a:r>
          </a:p>
        </p:txBody>
      </p:sp>
      <p:sp>
        <p:nvSpPr>
          <p:cNvPr id="72725" name="Text Box 21"/>
          <p:cNvSpPr txBox="1">
            <a:spLocks noChangeArrowheads="1"/>
          </p:cNvSpPr>
          <p:nvPr/>
        </p:nvSpPr>
        <p:spPr bwMode="auto">
          <a:xfrm>
            <a:off x="6235700" y="3441700"/>
            <a:ext cx="692150" cy="366713"/>
          </a:xfrm>
          <a:prstGeom prst="rect">
            <a:avLst/>
          </a:prstGeom>
          <a:noFill/>
          <a:ln w="9525">
            <a:noFill/>
            <a:miter lim="800000"/>
            <a:headEnd/>
            <a:tailEnd/>
          </a:ln>
        </p:spPr>
        <p:txBody>
          <a:bodyPr wrap="none">
            <a:spAutoFit/>
          </a:bodyPr>
          <a:lstStyle/>
          <a:p>
            <a:r>
              <a:rPr lang="en-US"/>
              <a:t>1.3.6</a:t>
            </a:r>
          </a:p>
        </p:txBody>
      </p:sp>
      <p:sp>
        <p:nvSpPr>
          <p:cNvPr id="72726" name="Line 22"/>
          <p:cNvSpPr>
            <a:spLocks noChangeShapeType="1"/>
          </p:cNvSpPr>
          <p:nvPr/>
        </p:nvSpPr>
        <p:spPr bwMode="auto">
          <a:xfrm>
            <a:off x="4635500" y="3302000"/>
            <a:ext cx="1524000" cy="0"/>
          </a:xfrm>
          <a:prstGeom prst="line">
            <a:avLst/>
          </a:prstGeom>
          <a:noFill/>
          <a:ln w="9525">
            <a:solidFill>
              <a:schemeClr val="tx1"/>
            </a:solidFill>
            <a:prstDash val="sysDot"/>
            <a:round/>
            <a:headEnd/>
            <a:tailEnd type="triangle" w="med" len="med"/>
          </a:ln>
        </p:spPr>
        <p:txBody>
          <a:bodyPr/>
          <a:lstStyle/>
          <a:p>
            <a:endParaRPr lang="en-CA"/>
          </a:p>
        </p:txBody>
      </p:sp>
      <p:sp>
        <p:nvSpPr>
          <p:cNvPr id="72727" name="Text Box 23"/>
          <p:cNvSpPr txBox="1">
            <a:spLocks noChangeArrowheads="1"/>
          </p:cNvSpPr>
          <p:nvPr/>
        </p:nvSpPr>
        <p:spPr bwMode="auto">
          <a:xfrm>
            <a:off x="3530600" y="5664200"/>
            <a:ext cx="4495800" cy="366713"/>
          </a:xfrm>
          <a:prstGeom prst="rect">
            <a:avLst/>
          </a:prstGeom>
          <a:noFill/>
          <a:ln w="9525">
            <a:noFill/>
            <a:miter lim="800000"/>
            <a:headEnd/>
            <a:tailEnd/>
          </a:ln>
        </p:spPr>
        <p:txBody>
          <a:bodyPr>
            <a:spAutoFit/>
          </a:bodyPr>
          <a:lstStyle/>
          <a:p>
            <a:r>
              <a:rPr lang="en-US"/>
              <a:t>[iso org (3) dod (6) internet (1) mgmt (2)]</a:t>
            </a:r>
          </a:p>
        </p:txBody>
      </p:sp>
      <p:sp>
        <p:nvSpPr>
          <p:cNvPr id="72728" name="Text Box 24"/>
          <p:cNvSpPr txBox="1">
            <a:spLocks noChangeArrowheads="1"/>
          </p:cNvSpPr>
          <p:nvPr/>
        </p:nvSpPr>
        <p:spPr bwMode="auto">
          <a:xfrm>
            <a:off x="4635500" y="6057900"/>
            <a:ext cx="1073150" cy="366713"/>
          </a:xfrm>
          <a:prstGeom prst="rect">
            <a:avLst/>
          </a:prstGeom>
          <a:noFill/>
          <a:ln w="9525">
            <a:noFill/>
            <a:miter lim="800000"/>
            <a:headEnd/>
            <a:tailEnd/>
          </a:ln>
        </p:spPr>
        <p:txBody>
          <a:bodyPr wrap="none">
            <a:spAutoFit/>
          </a:bodyPr>
          <a:lstStyle/>
          <a:p>
            <a:r>
              <a:rPr lang="en-US"/>
              <a:t>1.3.6.1.2</a:t>
            </a:r>
          </a:p>
        </p:txBody>
      </p:sp>
      <p:sp>
        <p:nvSpPr>
          <p:cNvPr id="72729" name="Line 25"/>
          <p:cNvSpPr>
            <a:spLocks noChangeShapeType="1"/>
          </p:cNvSpPr>
          <p:nvPr/>
        </p:nvSpPr>
        <p:spPr bwMode="auto">
          <a:xfrm>
            <a:off x="4178300" y="5359400"/>
            <a:ext cx="457200" cy="342900"/>
          </a:xfrm>
          <a:prstGeom prst="line">
            <a:avLst/>
          </a:prstGeom>
          <a:noFill/>
          <a:ln w="9525">
            <a:solidFill>
              <a:schemeClr val="tx1"/>
            </a:solidFill>
            <a:prstDash val="sysDot"/>
            <a:round/>
            <a:headEnd/>
            <a:tailEnd type="triangle" w="med" len="med"/>
          </a:ln>
        </p:spPr>
        <p:txBody>
          <a:bodyPr/>
          <a:lstStyle/>
          <a:p>
            <a:endParaRPr lang="en-CA"/>
          </a:p>
        </p:txBody>
      </p:sp>
      <p:sp>
        <p:nvSpPr>
          <p:cNvPr id="72730" name="Rectangle 26"/>
          <p:cNvSpPr>
            <a:spLocks noChangeArrowheads="1"/>
          </p:cNvSpPr>
          <p:nvPr/>
        </p:nvSpPr>
        <p:spPr bwMode="auto">
          <a:xfrm>
            <a:off x="457200" y="165100"/>
            <a:ext cx="8229600" cy="800100"/>
          </a:xfrm>
          <a:prstGeom prst="rect">
            <a:avLst/>
          </a:prstGeom>
          <a:noFill/>
          <a:ln w="9525">
            <a:noFill/>
            <a:miter lim="800000"/>
            <a:headEnd/>
            <a:tailEnd/>
          </a:ln>
        </p:spPr>
        <p:txBody>
          <a:bodyPr anchor="ctr"/>
          <a:lstStyle/>
          <a:p>
            <a:pPr algn="ctr"/>
            <a:r>
              <a:rPr lang="en-US" sz="3200">
                <a:solidFill>
                  <a:schemeClr val="tx2"/>
                </a:solidFill>
              </a:rPr>
              <a:t>MIB Hierarchy</a:t>
            </a:r>
          </a:p>
        </p:txBody>
      </p:sp>
      <p:sp>
        <p:nvSpPr>
          <p:cNvPr id="72731" name="Text Box 27"/>
          <p:cNvSpPr txBox="1">
            <a:spLocks noChangeArrowheads="1"/>
          </p:cNvSpPr>
          <p:nvPr/>
        </p:nvSpPr>
        <p:spPr bwMode="auto">
          <a:xfrm>
            <a:off x="1244600" y="5727700"/>
            <a:ext cx="1422400" cy="366713"/>
          </a:xfrm>
          <a:prstGeom prst="rect">
            <a:avLst/>
          </a:prstGeom>
          <a:noFill/>
          <a:ln w="9525">
            <a:noFill/>
            <a:miter lim="800000"/>
            <a:headEnd/>
            <a:tailEnd/>
          </a:ln>
        </p:spPr>
        <p:txBody>
          <a:bodyPr>
            <a:spAutoFit/>
          </a:bodyPr>
          <a:lstStyle/>
          <a:p>
            <a:r>
              <a:rPr lang="en-US"/>
              <a:t>Not used</a:t>
            </a:r>
          </a:p>
        </p:txBody>
      </p:sp>
      <p:sp>
        <p:nvSpPr>
          <p:cNvPr id="72732" name="Line 28"/>
          <p:cNvSpPr>
            <a:spLocks noChangeShapeType="1"/>
          </p:cNvSpPr>
          <p:nvPr/>
        </p:nvSpPr>
        <p:spPr bwMode="auto">
          <a:xfrm flipH="1">
            <a:off x="1790700" y="5334000"/>
            <a:ext cx="596900" cy="482600"/>
          </a:xfrm>
          <a:prstGeom prst="line">
            <a:avLst/>
          </a:prstGeom>
          <a:noFill/>
          <a:ln w="9525">
            <a:solidFill>
              <a:schemeClr val="tx1"/>
            </a:solidFill>
            <a:prstDash val="sysDot"/>
            <a:round/>
            <a:headEnd/>
            <a:tailEnd type="triangle" w="med" len="med"/>
          </a:ln>
        </p:spPr>
        <p:txBody>
          <a:bodyPr/>
          <a:lstStyle/>
          <a:p>
            <a:endParaRPr lang="en-CA"/>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0"/>
            <a:ext cx="8229600" cy="1143000"/>
          </a:xfrm>
        </p:spPr>
        <p:txBody>
          <a:bodyPr/>
          <a:lstStyle/>
          <a:p>
            <a:pPr eaLnBrk="1" hangingPunct="1"/>
            <a:r>
              <a:rPr lang="en-US" sz="3200" smtClean="0"/>
              <a:t>The ‘mgmt’ node</a:t>
            </a:r>
          </a:p>
        </p:txBody>
      </p:sp>
      <p:sp>
        <p:nvSpPr>
          <p:cNvPr id="75779" name="Rectangle 3"/>
          <p:cNvSpPr>
            <a:spLocks noChangeArrowheads="1"/>
          </p:cNvSpPr>
          <p:nvPr/>
        </p:nvSpPr>
        <p:spPr bwMode="auto">
          <a:xfrm>
            <a:off x="512763" y="1266825"/>
            <a:ext cx="8150225" cy="4997450"/>
          </a:xfrm>
          <a:prstGeom prst="rect">
            <a:avLst/>
          </a:prstGeom>
          <a:noFill/>
          <a:ln w="9525">
            <a:noFill/>
            <a:miter lim="800000"/>
            <a:headEnd/>
            <a:tailEnd/>
          </a:ln>
        </p:spPr>
        <p:txBody>
          <a:bodyPr/>
          <a:lstStyle/>
          <a:p>
            <a:pPr marL="342900" indent="-342900">
              <a:spcBef>
                <a:spcPct val="20000"/>
              </a:spcBef>
              <a:buFont typeface="Wingdings" pitchFamily="2" charset="2"/>
              <a:buChar char="§"/>
            </a:pPr>
            <a:r>
              <a:rPr lang="en-US" sz="2400"/>
              <a:t>The ‘mgmt (2)’ sub-tree is used to identify objects defined in IAB-approved documents</a:t>
            </a:r>
            <a:endParaRPr lang="en-GB" sz="2400"/>
          </a:p>
          <a:p>
            <a:pPr marL="342900" indent="-342900">
              <a:spcBef>
                <a:spcPct val="20000"/>
              </a:spcBef>
              <a:buFont typeface="Wingdings" pitchFamily="2" charset="2"/>
              <a:buChar char="§"/>
            </a:pPr>
            <a:r>
              <a:rPr lang="en-GB" sz="2400"/>
              <a:t>Administration of ‘mgmt (2)’ sub-tree delegated to IANA</a:t>
            </a:r>
          </a:p>
          <a:p>
            <a:pPr marL="342900" indent="-342900">
              <a:spcBef>
                <a:spcPct val="20000"/>
              </a:spcBef>
              <a:buFont typeface="Wingdings" pitchFamily="2" charset="2"/>
              <a:buChar char="§"/>
            </a:pPr>
            <a:r>
              <a:rPr lang="en-US" sz="2400"/>
              <a:t>When IETF/IAB approves a new Internet- standard Management Information Base (as an RFC), it is assigned an OBJECT IDENTIFIER by the IANA for identifying objects defined by that RFC.</a:t>
            </a:r>
            <a:endParaRPr lang="en-GB"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0"/>
            <a:ext cx="8229600" cy="1143000"/>
          </a:xfrm>
        </p:spPr>
        <p:txBody>
          <a:bodyPr/>
          <a:lstStyle/>
          <a:p>
            <a:pPr eaLnBrk="1" hangingPunct="1"/>
            <a:r>
              <a:rPr lang="en-US" sz="3200" smtClean="0"/>
              <a:t>The ‘private’ sub-tree</a:t>
            </a:r>
          </a:p>
        </p:txBody>
      </p:sp>
      <p:sp>
        <p:nvSpPr>
          <p:cNvPr id="77827" name="Rectangle 3"/>
          <p:cNvSpPr>
            <a:spLocks noChangeArrowheads="1"/>
          </p:cNvSpPr>
          <p:nvPr/>
        </p:nvSpPr>
        <p:spPr bwMode="auto">
          <a:xfrm>
            <a:off x="512763" y="1266825"/>
            <a:ext cx="8150225" cy="4997450"/>
          </a:xfrm>
          <a:prstGeom prst="rect">
            <a:avLst/>
          </a:prstGeom>
          <a:noFill/>
          <a:ln w="9525">
            <a:noFill/>
            <a:miter lim="800000"/>
            <a:headEnd/>
            <a:tailEnd/>
          </a:ln>
        </p:spPr>
        <p:txBody>
          <a:bodyPr/>
          <a:lstStyle/>
          <a:p>
            <a:pPr marL="342900" indent="-342900">
              <a:spcBef>
                <a:spcPct val="20000"/>
              </a:spcBef>
              <a:buFont typeface="Wingdings" pitchFamily="2" charset="2"/>
              <a:buChar char="§"/>
            </a:pPr>
            <a:r>
              <a:rPr lang="en-US" sz="2400" dirty="0"/>
              <a:t>Administration of the ‘private (4)’ sub-tree is delegated by the IAB to the IANA. </a:t>
            </a:r>
          </a:p>
          <a:p>
            <a:pPr marL="342900" indent="-342900">
              <a:spcBef>
                <a:spcPct val="20000"/>
              </a:spcBef>
              <a:buFont typeface="Wingdings" pitchFamily="2" charset="2"/>
              <a:buChar char="§"/>
            </a:pPr>
            <a:r>
              <a:rPr lang="en-US" sz="2400" dirty="0"/>
              <a:t>The ‘private (4)’ sub-tree is used to identify objects defined unilaterally. </a:t>
            </a:r>
          </a:p>
          <a:p>
            <a:pPr marL="342900" indent="-342900">
              <a:spcBef>
                <a:spcPct val="20000"/>
              </a:spcBef>
              <a:buFont typeface="Wingdings" pitchFamily="2" charset="2"/>
              <a:buChar char="§"/>
            </a:pPr>
            <a:r>
              <a:rPr lang="en-US" sz="2400" dirty="0"/>
              <a:t>This sub-tree has one child: </a:t>
            </a:r>
          </a:p>
          <a:p>
            <a:pPr marL="742950" lvl="1" indent="-285750">
              <a:spcBef>
                <a:spcPct val="20000"/>
              </a:spcBef>
              <a:buFont typeface="Wingdings" pitchFamily="2" charset="2"/>
              <a:buNone/>
            </a:pPr>
            <a:r>
              <a:rPr lang="en-US" sz="2000" dirty="0"/>
              <a:t>	enterprises OBJECT IDENTIFIER ::= { private 1 } </a:t>
            </a:r>
          </a:p>
          <a:p>
            <a:pPr marL="342900" indent="-342900">
              <a:spcBef>
                <a:spcPct val="20000"/>
              </a:spcBef>
              <a:buFont typeface="Wingdings" pitchFamily="2" charset="2"/>
              <a:buChar char="§"/>
            </a:pPr>
            <a:r>
              <a:rPr lang="en-US" sz="2400" dirty="0"/>
              <a:t>The ‘enterprises (1)’ sub-tree is </a:t>
            </a:r>
            <a:r>
              <a:rPr lang="en-US" sz="2400" dirty="0" smtClean="0"/>
              <a:t>used to </a:t>
            </a:r>
            <a:r>
              <a:rPr lang="en-US" sz="2400" dirty="0"/>
              <a:t>permit enterprises </a:t>
            </a:r>
            <a:r>
              <a:rPr lang="en-US" sz="2400" dirty="0" smtClean="0"/>
              <a:t>to </a:t>
            </a:r>
            <a:r>
              <a:rPr lang="en-US" sz="2400" dirty="0"/>
              <a:t>register their product models.</a:t>
            </a:r>
          </a:p>
          <a:p>
            <a:pPr marL="342900" indent="-342900">
              <a:spcBef>
                <a:spcPct val="20000"/>
              </a:spcBef>
              <a:buFont typeface="Wingdings" pitchFamily="2" charset="2"/>
              <a:buChar char="§"/>
            </a:pPr>
            <a:r>
              <a:rPr lang="en-US" sz="2400" dirty="0"/>
              <a:t>Upon receiving a sub-tree under ‘enterprises’, the enterprise define new MIB objects under this sub-tree.</a:t>
            </a:r>
          </a:p>
          <a:p>
            <a:pPr marL="342900" indent="-342900">
              <a:spcBef>
                <a:spcPct val="20000"/>
              </a:spcBef>
              <a:buFont typeface="Wingdings" pitchFamily="2" charset="2"/>
              <a:buChar char="§"/>
            </a:pPr>
            <a:endParaRPr lang="en-GB"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44500" y="190500"/>
            <a:ext cx="8229600" cy="1143000"/>
          </a:xfrm>
        </p:spPr>
        <p:txBody>
          <a:bodyPr/>
          <a:lstStyle/>
          <a:p>
            <a:pPr eaLnBrk="1" hangingPunct="1"/>
            <a:r>
              <a:rPr lang="en-US" sz="3200" smtClean="0"/>
              <a:t>SNMPv1</a:t>
            </a:r>
          </a:p>
        </p:txBody>
      </p:sp>
      <p:sp>
        <p:nvSpPr>
          <p:cNvPr id="79875" name="Rectangle 3"/>
          <p:cNvSpPr>
            <a:spLocks noChangeArrowheads="1"/>
          </p:cNvSpPr>
          <p:nvPr/>
        </p:nvSpPr>
        <p:spPr bwMode="auto">
          <a:xfrm>
            <a:off x="525463" y="1444625"/>
            <a:ext cx="8150225" cy="4933950"/>
          </a:xfrm>
          <a:prstGeom prst="rect">
            <a:avLst/>
          </a:prstGeom>
          <a:noFill/>
          <a:ln w="9525">
            <a:noFill/>
            <a:miter lim="800000"/>
            <a:headEnd/>
            <a:tailEnd/>
          </a:ln>
        </p:spPr>
        <p:txBody>
          <a:bodyPr/>
          <a:lstStyle/>
          <a:p>
            <a:pPr marL="609600" indent="-609600">
              <a:spcBef>
                <a:spcPct val="20000"/>
              </a:spcBef>
              <a:buFont typeface="Wingdings" pitchFamily="2" charset="2"/>
              <a:buChar char="§"/>
            </a:pPr>
            <a:r>
              <a:rPr lang="en-US" sz="2400" dirty="0" smtClean="0">
                <a:solidFill>
                  <a:srgbClr val="000000"/>
                </a:solidFill>
                <a:cs typeface="Arial" charset="0"/>
              </a:rPr>
              <a:t>First </a:t>
            </a:r>
            <a:r>
              <a:rPr lang="en-US" sz="2400" dirty="0">
                <a:solidFill>
                  <a:srgbClr val="000000"/>
                </a:solidFill>
                <a:cs typeface="Arial" charset="0"/>
              </a:rPr>
              <a:t>Internet management standard to be </a:t>
            </a:r>
            <a:r>
              <a:rPr lang="en-US" sz="2400" dirty="0" smtClean="0">
                <a:solidFill>
                  <a:srgbClr val="000000"/>
                </a:solidFill>
                <a:cs typeface="Arial" charset="0"/>
              </a:rPr>
              <a:t>published</a:t>
            </a:r>
          </a:p>
          <a:p>
            <a:pPr marL="609600" indent="-609600">
              <a:spcBef>
                <a:spcPct val="20000"/>
              </a:spcBef>
              <a:buFont typeface="Wingdings" pitchFamily="2" charset="2"/>
              <a:buChar char="§"/>
            </a:pPr>
            <a:r>
              <a:rPr lang="en-US" sz="2400" dirty="0" smtClean="0">
                <a:solidFill>
                  <a:srgbClr val="000000"/>
                </a:solidFill>
                <a:cs typeface="Arial" charset="0"/>
              </a:rPr>
              <a:t>RFC </a:t>
            </a:r>
            <a:r>
              <a:rPr lang="en-US" sz="2400" dirty="0">
                <a:solidFill>
                  <a:srgbClr val="000000"/>
                </a:solidFill>
                <a:cs typeface="Arial" charset="0"/>
              </a:rPr>
              <a:t>1157 published in </a:t>
            </a:r>
            <a:r>
              <a:rPr lang="en-US" sz="2400" dirty="0" smtClean="0">
                <a:solidFill>
                  <a:srgbClr val="000000"/>
                </a:solidFill>
                <a:cs typeface="Arial" charset="0"/>
              </a:rPr>
              <a:t>1990</a:t>
            </a:r>
          </a:p>
          <a:p>
            <a:pPr marL="609600" indent="-609600">
              <a:spcBef>
                <a:spcPct val="20000"/>
              </a:spcBef>
              <a:buFont typeface="Wingdings" pitchFamily="2" charset="2"/>
              <a:buChar char="§"/>
            </a:pPr>
            <a:r>
              <a:rPr lang="en-US" sz="2400" dirty="0" smtClean="0">
                <a:solidFill>
                  <a:srgbClr val="000000"/>
                </a:solidFill>
                <a:cs typeface="Arial" charset="0"/>
              </a:rPr>
              <a:t>Widely </a:t>
            </a:r>
            <a:r>
              <a:rPr lang="en-US" sz="2400" dirty="0">
                <a:solidFill>
                  <a:srgbClr val="000000"/>
                </a:solidFill>
                <a:cs typeface="Arial" charset="0"/>
              </a:rPr>
              <a:t>accepted and still the most common version of </a:t>
            </a:r>
            <a:r>
              <a:rPr lang="en-US" sz="2400" dirty="0" smtClean="0">
                <a:solidFill>
                  <a:srgbClr val="000000"/>
                </a:solidFill>
                <a:cs typeface="Arial" charset="0"/>
              </a:rPr>
              <a:t>SNMP</a:t>
            </a:r>
          </a:p>
          <a:p>
            <a:pPr marL="609600" indent="-609600">
              <a:spcBef>
                <a:spcPct val="20000"/>
              </a:spcBef>
              <a:buFont typeface="Wingdings" pitchFamily="2" charset="2"/>
              <a:buChar char="§"/>
            </a:pPr>
            <a:r>
              <a:rPr lang="en-US" sz="2400" dirty="0" smtClean="0"/>
              <a:t>SNMPv1 </a:t>
            </a:r>
            <a:r>
              <a:rPr lang="en-US" sz="2400" dirty="0"/>
              <a:t>supports four operations</a:t>
            </a:r>
          </a:p>
          <a:p>
            <a:pPr marL="800100" lvl="1" indent="-342900">
              <a:spcBef>
                <a:spcPct val="20000"/>
              </a:spcBef>
              <a:buFont typeface="Arial" pitchFamily="34" charset="0"/>
              <a:buChar char="–"/>
            </a:pPr>
            <a:r>
              <a:rPr lang="en-US" sz="2000" b="1" dirty="0"/>
              <a:t>Get</a:t>
            </a:r>
            <a:r>
              <a:rPr lang="en-US" sz="2000" dirty="0"/>
              <a:t>, retrieve specific objects</a:t>
            </a:r>
          </a:p>
          <a:p>
            <a:pPr marL="800100" lvl="1" indent="-342900">
              <a:spcBef>
                <a:spcPct val="20000"/>
              </a:spcBef>
              <a:buFont typeface="Arial" pitchFamily="34" charset="0"/>
              <a:buChar char="–"/>
            </a:pPr>
            <a:r>
              <a:rPr lang="en-US" sz="2000" b="1" dirty="0"/>
              <a:t>Get-Next</a:t>
            </a:r>
            <a:r>
              <a:rPr lang="en-US" sz="2000" dirty="0"/>
              <a:t>, retrieve objects by traversing a MIB tree</a:t>
            </a:r>
          </a:p>
          <a:p>
            <a:pPr marL="800100" lvl="1" indent="-342900">
              <a:spcBef>
                <a:spcPct val="20000"/>
              </a:spcBef>
              <a:buFont typeface="Arial" pitchFamily="34" charset="0"/>
              <a:buChar char="–"/>
            </a:pPr>
            <a:r>
              <a:rPr lang="en-US" sz="2000" b="1" dirty="0"/>
              <a:t>Set</a:t>
            </a:r>
            <a:r>
              <a:rPr lang="en-US" sz="2000" dirty="0"/>
              <a:t>, modify or create objects</a:t>
            </a:r>
          </a:p>
          <a:p>
            <a:pPr marL="800100" lvl="1" indent="-342900">
              <a:spcBef>
                <a:spcPct val="20000"/>
              </a:spcBef>
              <a:buFont typeface="Arial" pitchFamily="34" charset="0"/>
              <a:buChar char="–"/>
            </a:pPr>
            <a:r>
              <a:rPr lang="en-US" sz="2000" b="1" dirty="0"/>
              <a:t>Trap</a:t>
            </a:r>
            <a:r>
              <a:rPr lang="en-US" sz="2000" dirty="0"/>
              <a:t>, send unsolicited notifications to management station(s).</a:t>
            </a:r>
          </a:p>
          <a:p>
            <a:pPr marL="609600" indent="-609600">
              <a:spcBef>
                <a:spcPct val="20000"/>
              </a:spcBef>
              <a:buFont typeface="Wingdings" pitchFamily="2" charset="2"/>
              <a:buChar char="§"/>
            </a:pPr>
            <a:endParaRPr lang="en-US" sz="2400" dirty="0"/>
          </a:p>
          <a:p>
            <a:pPr marL="609600" indent="-609600">
              <a:spcBef>
                <a:spcPct val="20000"/>
              </a:spcBef>
            </a:pPr>
            <a:endParaRPr lang="en-GB"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0"/>
            <a:ext cx="8229600" cy="1143000"/>
          </a:xfrm>
        </p:spPr>
        <p:txBody>
          <a:bodyPr/>
          <a:lstStyle/>
          <a:p>
            <a:pPr eaLnBrk="1" hangingPunct="1"/>
            <a:r>
              <a:rPr lang="en-US" sz="3200" smtClean="0"/>
              <a:t>SNMPv1 - Get</a:t>
            </a:r>
          </a:p>
        </p:txBody>
      </p:sp>
      <p:sp>
        <p:nvSpPr>
          <p:cNvPr id="81923" name="Rectangle 3"/>
          <p:cNvSpPr>
            <a:spLocks noChangeArrowheads="1"/>
          </p:cNvSpPr>
          <p:nvPr/>
        </p:nvSpPr>
        <p:spPr bwMode="auto">
          <a:xfrm>
            <a:off x="512763" y="1368425"/>
            <a:ext cx="8393112" cy="4997450"/>
          </a:xfrm>
          <a:prstGeom prst="rect">
            <a:avLst/>
          </a:prstGeom>
          <a:noFill/>
          <a:ln w="9525">
            <a:noFill/>
            <a:miter lim="800000"/>
            <a:headEnd/>
            <a:tailEnd/>
          </a:ln>
        </p:spPr>
        <p:txBody>
          <a:bodyPr/>
          <a:lstStyle/>
          <a:p>
            <a:pPr marL="342900" indent="-342900">
              <a:spcBef>
                <a:spcPct val="20000"/>
              </a:spcBef>
              <a:buFont typeface="Wingdings" pitchFamily="2" charset="2"/>
              <a:buChar char="§"/>
            </a:pPr>
            <a:r>
              <a:rPr lang="en-US" sz="2400"/>
              <a:t>Used to retrieve specific objects</a:t>
            </a:r>
          </a:p>
          <a:p>
            <a:pPr marL="342900" indent="-342900">
              <a:spcBef>
                <a:spcPct val="20000"/>
              </a:spcBef>
              <a:buFont typeface="Wingdings" pitchFamily="2" charset="2"/>
              <a:buChar char="§"/>
            </a:pPr>
            <a:r>
              <a:rPr lang="en-US" sz="2400"/>
              <a:t>A get-request for {sysUpTime.0, ifIndex.1, ifDescr.2} will return a response with variable bindings:</a:t>
            </a:r>
          </a:p>
          <a:p>
            <a:pPr marL="742950" lvl="1" indent="-285750">
              <a:spcBef>
                <a:spcPct val="20000"/>
              </a:spcBef>
              <a:buFont typeface="Wingdings" pitchFamily="2" charset="2"/>
              <a:buNone/>
            </a:pPr>
            <a:r>
              <a:rPr lang="en-US" sz="2000"/>
              <a:t>sysUpTime.0	287231</a:t>
            </a:r>
          </a:p>
          <a:p>
            <a:pPr marL="742950" lvl="1" indent="-285750">
              <a:spcBef>
                <a:spcPct val="20000"/>
              </a:spcBef>
              <a:buFont typeface="Wingdings" pitchFamily="2" charset="2"/>
              <a:buNone/>
            </a:pPr>
            <a:r>
              <a:rPr lang="en-US" sz="2000"/>
              <a:t>ifIndex.1		1</a:t>
            </a:r>
          </a:p>
          <a:p>
            <a:pPr marL="742950" lvl="1" indent="-285750">
              <a:spcBef>
                <a:spcPct val="20000"/>
              </a:spcBef>
              <a:buFont typeface="Wingdings" pitchFamily="2" charset="2"/>
              <a:buNone/>
            </a:pPr>
            <a:r>
              <a:rPr lang="en-US" sz="2000"/>
              <a:t>ifDescr.2		ethernet </a:t>
            </a:r>
          </a:p>
          <a:p>
            <a:pPr marL="342900" indent="-342900">
              <a:spcBef>
                <a:spcPct val="20000"/>
              </a:spcBef>
              <a:buFont typeface="Wingdings" pitchFamily="2" charset="2"/>
              <a:buChar char="§"/>
            </a:pPr>
            <a:r>
              <a:rPr lang="en-US" sz="2400"/>
              <a:t>Only leaf objects can be retrieved</a:t>
            </a:r>
          </a:p>
          <a:p>
            <a:pPr marL="342900" indent="-342900">
              <a:spcBef>
                <a:spcPct val="20000"/>
              </a:spcBef>
              <a:buFont typeface="Wingdings" pitchFamily="2" charset="2"/>
              <a:buChar char="§"/>
            </a:pPr>
            <a:r>
              <a:rPr lang="en-US" sz="2400"/>
              <a:t>Retrieving non-leaf objects will result in a response with an error status of ‘noSuchName’</a:t>
            </a:r>
          </a:p>
          <a:p>
            <a:pPr marL="342900" indent="-342900">
              <a:spcBef>
                <a:spcPct val="20000"/>
              </a:spcBef>
              <a:buFont typeface="Wingdings" pitchFamily="2" charset="2"/>
              <a:buNone/>
            </a:pPr>
            <a:endParaRPr 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0"/>
            <a:ext cx="8229600" cy="1143000"/>
          </a:xfrm>
        </p:spPr>
        <p:txBody>
          <a:bodyPr/>
          <a:lstStyle/>
          <a:p>
            <a:pPr eaLnBrk="1" hangingPunct="1"/>
            <a:r>
              <a:rPr lang="en-US" sz="3200" smtClean="0"/>
              <a:t>SNMPv1 – Get-Next</a:t>
            </a:r>
          </a:p>
        </p:txBody>
      </p:sp>
      <p:sp>
        <p:nvSpPr>
          <p:cNvPr id="82947" name="Rectangle 3"/>
          <p:cNvSpPr>
            <a:spLocks noChangeArrowheads="1"/>
          </p:cNvSpPr>
          <p:nvPr/>
        </p:nvSpPr>
        <p:spPr bwMode="auto">
          <a:xfrm>
            <a:off x="512763" y="1368425"/>
            <a:ext cx="8393112" cy="4997450"/>
          </a:xfrm>
          <a:prstGeom prst="rect">
            <a:avLst/>
          </a:prstGeom>
          <a:noFill/>
          <a:ln w="9525">
            <a:noFill/>
            <a:miter lim="800000"/>
            <a:headEnd/>
            <a:tailEnd/>
          </a:ln>
        </p:spPr>
        <p:txBody>
          <a:bodyPr/>
          <a:lstStyle/>
          <a:p>
            <a:pPr marL="342900" indent="-342900">
              <a:spcBef>
                <a:spcPct val="20000"/>
              </a:spcBef>
              <a:buFont typeface="Wingdings" pitchFamily="2" charset="2"/>
              <a:buChar char="§"/>
            </a:pPr>
            <a:r>
              <a:rPr lang="en-US" sz="2400"/>
              <a:t>Used to traverse the MIB tree</a:t>
            </a:r>
          </a:p>
          <a:p>
            <a:pPr marL="342900" indent="-342900">
              <a:spcBef>
                <a:spcPct val="20000"/>
              </a:spcBef>
              <a:buFont typeface="Wingdings" pitchFamily="2" charset="2"/>
              <a:buChar char="§"/>
            </a:pPr>
            <a:r>
              <a:rPr lang="en-US" sz="2400"/>
              <a:t>Retrieves the next leaf object in lexicographic order</a:t>
            </a:r>
          </a:p>
          <a:p>
            <a:pPr marL="342900" indent="-342900">
              <a:spcBef>
                <a:spcPct val="20000"/>
              </a:spcBef>
              <a:buFont typeface="Wingdings" pitchFamily="2" charset="2"/>
              <a:buChar char="§"/>
            </a:pPr>
            <a:r>
              <a:rPr lang="en-US" sz="2400"/>
              <a:t>A get-next request for {system, ifInUcastPkts.1, ifInNUcastPkts.1} will return a response with variable bindings:</a:t>
            </a:r>
          </a:p>
          <a:p>
            <a:pPr marL="742950" lvl="1" indent="-285750">
              <a:spcBef>
                <a:spcPct val="20000"/>
              </a:spcBef>
              <a:buFont typeface="Wingdings" pitchFamily="2" charset="2"/>
              <a:buNone/>
            </a:pPr>
            <a:r>
              <a:rPr lang="en-US" sz="2000"/>
              <a:t>system.SysDecr.0	“router”</a:t>
            </a:r>
          </a:p>
          <a:p>
            <a:pPr marL="742950" lvl="1" indent="-285750">
              <a:spcBef>
                <a:spcPct val="20000"/>
              </a:spcBef>
              <a:buFont typeface="Wingdings" pitchFamily="2" charset="2"/>
              <a:buNone/>
            </a:pPr>
            <a:r>
              <a:rPr lang="en-US" sz="2000"/>
              <a:t>ifInUcaastPkts.2	8876	</a:t>
            </a:r>
          </a:p>
          <a:p>
            <a:pPr marL="742950" lvl="1" indent="-285750">
              <a:spcBef>
                <a:spcPct val="20000"/>
              </a:spcBef>
              <a:buFont typeface="Wingdings" pitchFamily="2" charset="2"/>
              <a:buNone/>
            </a:pPr>
            <a:r>
              <a:rPr lang="en-US" sz="2000"/>
              <a:t>ifINNUcastPkts.2	1790 </a:t>
            </a:r>
          </a:p>
          <a:p>
            <a:pPr marL="342900" indent="-342900">
              <a:spcBef>
                <a:spcPct val="20000"/>
              </a:spcBef>
              <a:buFont typeface="Wingdings" pitchFamily="2" charset="2"/>
              <a:buChar char="§"/>
            </a:pPr>
            <a:r>
              <a:rPr lang="en-US" sz="2400"/>
              <a:t>Non-leaf objects can be specified</a:t>
            </a:r>
          </a:p>
          <a:p>
            <a:pPr marL="342900" indent="-342900">
              <a:spcBef>
                <a:spcPct val="20000"/>
              </a:spcBef>
              <a:buFont typeface="Wingdings" pitchFamily="2" charset="2"/>
              <a:buNone/>
            </a:pP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0"/>
            <a:ext cx="8229600" cy="1143000"/>
          </a:xfrm>
        </p:spPr>
        <p:txBody>
          <a:bodyPr/>
          <a:lstStyle/>
          <a:p>
            <a:pPr eaLnBrk="1" hangingPunct="1"/>
            <a:r>
              <a:rPr lang="en-US" sz="3200" smtClean="0"/>
              <a:t>Network Management Framework</a:t>
            </a:r>
          </a:p>
        </p:txBody>
      </p:sp>
      <p:sp>
        <p:nvSpPr>
          <p:cNvPr id="23555" name="Rectangle 3"/>
          <p:cNvSpPr>
            <a:spLocks noChangeArrowheads="1"/>
          </p:cNvSpPr>
          <p:nvPr/>
        </p:nvSpPr>
        <p:spPr bwMode="auto">
          <a:xfrm>
            <a:off x="584200" y="1261139"/>
            <a:ext cx="7975600" cy="5162550"/>
          </a:xfrm>
          <a:prstGeom prst="rect">
            <a:avLst/>
          </a:prstGeom>
          <a:noFill/>
          <a:ln w="9525">
            <a:noFill/>
            <a:miter lim="800000"/>
            <a:headEnd/>
            <a:tailEnd/>
          </a:ln>
        </p:spPr>
        <p:txBody>
          <a:bodyPr/>
          <a:lstStyle/>
          <a:p>
            <a:pPr marL="609600" indent="-609600">
              <a:spcBef>
                <a:spcPct val="20000"/>
              </a:spcBef>
              <a:buFont typeface="Wingdings" pitchFamily="2" charset="2"/>
              <a:buAutoNum type="arabicParenR"/>
            </a:pPr>
            <a:r>
              <a:rPr lang="en-US" sz="2400" dirty="0">
                <a:solidFill>
                  <a:srgbClr val="000000"/>
                </a:solidFill>
              </a:rPr>
              <a:t>An overall architecture</a:t>
            </a:r>
          </a:p>
          <a:p>
            <a:pPr marL="990600" lvl="1" indent="-533400">
              <a:spcBef>
                <a:spcPct val="20000"/>
              </a:spcBef>
              <a:buFontTx/>
              <a:buChar char="–"/>
            </a:pPr>
            <a:r>
              <a:rPr lang="en-US" sz="2000" dirty="0">
                <a:solidFill>
                  <a:srgbClr val="000000"/>
                </a:solidFill>
              </a:rPr>
              <a:t>Consisting of manager(s) and managed devices.</a:t>
            </a:r>
          </a:p>
          <a:p>
            <a:pPr marL="609600" indent="-609600">
              <a:spcBef>
                <a:spcPct val="20000"/>
              </a:spcBef>
              <a:buFont typeface="Wingdings" pitchFamily="2" charset="2"/>
              <a:buAutoNum type="arabicParenR"/>
            </a:pPr>
            <a:r>
              <a:rPr lang="en-US" sz="2400" dirty="0">
                <a:solidFill>
                  <a:srgbClr val="000000"/>
                </a:solidFill>
              </a:rPr>
              <a:t>A repository of managed objects</a:t>
            </a:r>
          </a:p>
          <a:p>
            <a:pPr marL="990600" lvl="1" indent="-533400">
              <a:spcBef>
                <a:spcPct val="20000"/>
              </a:spcBef>
              <a:buFontTx/>
              <a:buChar char="–"/>
            </a:pPr>
            <a:r>
              <a:rPr lang="en-US" sz="2000" dirty="0">
                <a:solidFill>
                  <a:srgbClr val="000000"/>
                </a:solidFill>
              </a:rPr>
              <a:t>Management Information Base (MIB)</a:t>
            </a:r>
            <a:endParaRPr lang="en-US" sz="2400" dirty="0">
              <a:solidFill>
                <a:srgbClr val="000000"/>
              </a:solidFill>
            </a:endParaRPr>
          </a:p>
          <a:p>
            <a:pPr marL="609600" indent="-609600">
              <a:spcBef>
                <a:spcPct val="20000"/>
              </a:spcBef>
              <a:buFont typeface="Wingdings" pitchFamily="2" charset="2"/>
              <a:buAutoNum type="arabicParenR"/>
            </a:pPr>
            <a:r>
              <a:rPr lang="en-US" sz="2400" dirty="0">
                <a:solidFill>
                  <a:srgbClr val="000000"/>
                </a:solidFill>
              </a:rPr>
              <a:t>Mechanism for describing and naming managed objects and events. </a:t>
            </a:r>
          </a:p>
          <a:p>
            <a:pPr marL="990600" lvl="1" indent="-533400">
              <a:spcBef>
                <a:spcPct val="20000"/>
              </a:spcBef>
              <a:buFontTx/>
              <a:buChar char="–"/>
            </a:pPr>
            <a:r>
              <a:rPr lang="en-US" sz="2000" dirty="0">
                <a:solidFill>
                  <a:srgbClr val="000000"/>
                </a:solidFill>
              </a:rPr>
              <a:t>Structure of Management Information (SMI)</a:t>
            </a:r>
          </a:p>
          <a:p>
            <a:pPr marL="609600" indent="-609600">
              <a:spcBef>
                <a:spcPct val="20000"/>
              </a:spcBef>
              <a:buFont typeface="Wingdings" pitchFamily="2" charset="2"/>
              <a:buAutoNum type="arabicParenR"/>
            </a:pPr>
            <a:r>
              <a:rPr lang="en-US" sz="2400" dirty="0">
                <a:solidFill>
                  <a:srgbClr val="000000"/>
                </a:solidFill>
              </a:rPr>
              <a:t>Protocol for transferring management information.</a:t>
            </a:r>
          </a:p>
          <a:p>
            <a:pPr marL="990600" lvl="1" indent="-533400">
              <a:spcBef>
                <a:spcPct val="20000"/>
              </a:spcBef>
              <a:buFontTx/>
              <a:buChar char="–"/>
            </a:pPr>
            <a:r>
              <a:rPr lang="en-US" sz="2000" dirty="0">
                <a:solidFill>
                  <a:srgbClr val="000000"/>
                </a:solidFill>
              </a:rPr>
              <a:t>Simple Network Management Protocol (SNMP)</a:t>
            </a:r>
          </a:p>
          <a:p>
            <a:pPr marL="609600" indent="-609600">
              <a:spcBef>
                <a:spcPct val="20000"/>
              </a:spcBef>
              <a:buFont typeface="Wingdings" pitchFamily="2" charset="2"/>
              <a:buAutoNum type="arabicParenR"/>
            </a:pPr>
            <a:r>
              <a:rPr lang="en-US" sz="2400" dirty="0">
                <a:solidFill>
                  <a:srgbClr val="000000"/>
                </a:solidFill>
              </a:rPr>
              <a:t>A number of general-purpose/standard MIBs.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0"/>
            <a:ext cx="8229600" cy="1143000"/>
          </a:xfrm>
        </p:spPr>
        <p:txBody>
          <a:bodyPr/>
          <a:lstStyle/>
          <a:p>
            <a:pPr eaLnBrk="1" hangingPunct="1"/>
            <a:r>
              <a:rPr lang="en-US" sz="3200" smtClean="0"/>
              <a:t>SNMPv1 – Set</a:t>
            </a:r>
          </a:p>
        </p:txBody>
      </p:sp>
      <p:sp>
        <p:nvSpPr>
          <p:cNvPr id="83971" name="Rectangle 3"/>
          <p:cNvSpPr>
            <a:spLocks noChangeArrowheads="1"/>
          </p:cNvSpPr>
          <p:nvPr/>
        </p:nvSpPr>
        <p:spPr bwMode="auto">
          <a:xfrm>
            <a:off x="512763" y="1368425"/>
            <a:ext cx="8393112" cy="4997450"/>
          </a:xfrm>
          <a:prstGeom prst="rect">
            <a:avLst/>
          </a:prstGeom>
          <a:noFill/>
          <a:ln w="9525">
            <a:noFill/>
            <a:miter lim="800000"/>
            <a:headEnd/>
            <a:tailEnd/>
          </a:ln>
        </p:spPr>
        <p:txBody>
          <a:bodyPr/>
          <a:lstStyle/>
          <a:p>
            <a:pPr marL="342900" indent="-342900">
              <a:spcBef>
                <a:spcPct val="20000"/>
              </a:spcBef>
              <a:buFont typeface="Wingdings" pitchFamily="2" charset="2"/>
              <a:buChar char="§"/>
            </a:pPr>
            <a:r>
              <a:rPr lang="en-US" sz="2400"/>
              <a:t>Used to modify or create managed objects</a:t>
            </a:r>
          </a:p>
          <a:p>
            <a:pPr marL="342900" indent="-342900">
              <a:spcBef>
                <a:spcPct val="20000"/>
              </a:spcBef>
              <a:buFont typeface="Wingdings" pitchFamily="2" charset="2"/>
              <a:buChar char="§"/>
            </a:pPr>
            <a:r>
              <a:rPr lang="en-US" sz="2400"/>
              <a:t>The variable bindings specify object identifiers and the values to set them to.</a:t>
            </a:r>
          </a:p>
          <a:p>
            <a:pPr marL="342900" indent="-342900">
              <a:spcBef>
                <a:spcPct val="20000"/>
              </a:spcBef>
              <a:buFont typeface="Wingdings" pitchFamily="2" charset="2"/>
              <a:buChar char="§"/>
            </a:pPr>
            <a:r>
              <a:rPr lang="en-US" sz="2400"/>
              <a:t>Set operation is atomic – either all variables are set or none of them set.</a:t>
            </a:r>
          </a:p>
          <a:p>
            <a:pPr marL="342900" indent="-342900">
              <a:spcBef>
                <a:spcPct val="20000"/>
              </a:spcBef>
              <a:buFont typeface="Wingdings" pitchFamily="2" charset="2"/>
              <a:buNone/>
            </a:pPr>
            <a:endParaRPr lang="en-US" sz="2400"/>
          </a:p>
          <a:p>
            <a:pPr marL="342900" indent="-342900">
              <a:spcBef>
                <a:spcPct val="20000"/>
              </a:spcBef>
              <a:buFont typeface="Wingdings" pitchFamily="2" charset="2"/>
              <a:buNone/>
            </a:pPr>
            <a:endParaRPr 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152400"/>
            <a:ext cx="8229600" cy="1143000"/>
          </a:xfrm>
        </p:spPr>
        <p:txBody>
          <a:bodyPr/>
          <a:lstStyle/>
          <a:p>
            <a:pPr eaLnBrk="1" hangingPunct="1"/>
            <a:r>
              <a:rPr lang="en-US" sz="3200" smtClean="0"/>
              <a:t>SNMPv1 – Traps</a:t>
            </a:r>
          </a:p>
        </p:txBody>
      </p:sp>
      <p:sp>
        <p:nvSpPr>
          <p:cNvPr id="84995" name="Rectangle 3"/>
          <p:cNvSpPr>
            <a:spLocks noChangeArrowheads="1"/>
          </p:cNvSpPr>
          <p:nvPr/>
        </p:nvSpPr>
        <p:spPr bwMode="auto">
          <a:xfrm>
            <a:off x="442913" y="1306513"/>
            <a:ext cx="8150225" cy="4997450"/>
          </a:xfrm>
          <a:prstGeom prst="rect">
            <a:avLst/>
          </a:prstGeom>
          <a:noFill/>
          <a:ln w="9525">
            <a:noFill/>
            <a:miter lim="800000"/>
            <a:headEnd/>
            <a:tailEnd/>
          </a:ln>
        </p:spPr>
        <p:txBody>
          <a:bodyPr/>
          <a:lstStyle/>
          <a:p>
            <a:pPr marL="342900" indent="-342900">
              <a:spcBef>
                <a:spcPct val="20000"/>
              </a:spcBef>
              <a:buFont typeface="Wingdings" pitchFamily="2" charset="2"/>
              <a:buChar char="§"/>
            </a:pPr>
            <a:r>
              <a:rPr lang="en-US" sz="2400" dirty="0">
                <a:solidFill>
                  <a:srgbClr val="000000"/>
                </a:solidFill>
              </a:rPr>
              <a:t>The </a:t>
            </a:r>
            <a:r>
              <a:rPr lang="en-US" sz="2400" dirty="0" err="1">
                <a:solidFill>
                  <a:srgbClr val="000000"/>
                </a:solidFill>
              </a:rPr>
              <a:t>coldStart</a:t>
            </a:r>
            <a:r>
              <a:rPr lang="en-US" sz="2400" dirty="0">
                <a:solidFill>
                  <a:srgbClr val="000000"/>
                </a:solidFill>
              </a:rPr>
              <a:t> Trap</a:t>
            </a:r>
            <a:r>
              <a:rPr lang="en-US" sz="1400" dirty="0">
                <a:solidFill>
                  <a:srgbClr val="000000"/>
                </a:solidFill>
              </a:rPr>
              <a:t> </a:t>
            </a:r>
            <a:r>
              <a:rPr lang="en-US" sz="1200" dirty="0">
                <a:solidFill>
                  <a:srgbClr val="000000"/>
                </a:solidFill>
              </a:rPr>
              <a:t>	</a:t>
            </a:r>
          </a:p>
          <a:p>
            <a:pPr marL="342900" indent="-342900">
              <a:spcBef>
                <a:spcPct val="20000"/>
              </a:spcBef>
              <a:buFont typeface="Wingdings" pitchFamily="2" charset="2"/>
              <a:buChar char="§"/>
            </a:pPr>
            <a:r>
              <a:rPr lang="en-US" sz="2400" dirty="0">
                <a:solidFill>
                  <a:srgbClr val="000000"/>
                </a:solidFill>
              </a:rPr>
              <a:t>The </a:t>
            </a:r>
            <a:r>
              <a:rPr lang="en-US" sz="2400" dirty="0" err="1">
                <a:solidFill>
                  <a:srgbClr val="000000"/>
                </a:solidFill>
              </a:rPr>
              <a:t>warmStart</a:t>
            </a:r>
            <a:r>
              <a:rPr lang="en-US" sz="2400" dirty="0">
                <a:solidFill>
                  <a:srgbClr val="000000"/>
                </a:solidFill>
              </a:rPr>
              <a:t> Trap</a:t>
            </a:r>
            <a:r>
              <a:rPr lang="en-US" sz="1400" dirty="0">
                <a:solidFill>
                  <a:srgbClr val="000000"/>
                </a:solidFill>
              </a:rPr>
              <a:t> </a:t>
            </a:r>
            <a:endParaRPr lang="en-US" sz="1400" dirty="0" smtClean="0">
              <a:solidFill>
                <a:srgbClr val="000000"/>
              </a:solidFill>
            </a:endParaRPr>
          </a:p>
          <a:p>
            <a:pPr marL="342900" indent="-342900">
              <a:spcBef>
                <a:spcPct val="20000"/>
              </a:spcBef>
              <a:buFont typeface="Wingdings" pitchFamily="2" charset="2"/>
              <a:buChar char="§"/>
            </a:pPr>
            <a:r>
              <a:rPr lang="en-US" sz="2400" dirty="0" smtClean="0">
                <a:solidFill>
                  <a:srgbClr val="000000"/>
                </a:solidFill>
              </a:rPr>
              <a:t>The </a:t>
            </a:r>
            <a:r>
              <a:rPr lang="en-US" sz="2400" dirty="0" err="1">
                <a:solidFill>
                  <a:srgbClr val="000000"/>
                </a:solidFill>
              </a:rPr>
              <a:t>linkDown</a:t>
            </a:r>
            <a:r>
              <a:rPr lang="en-US" sz="2400" dirty="0">
                <a:solidFill>
                  <a:srgbClr val="000000"/>
                </a:solidFill>
              </a:rPr>
              <a:t> </a:t>
            </a:r>
            <a:r>
              <a:rPr lang="en-US" sz="2400" dirty="0" smtClean="0">
                <a:solidFill>
                  <a:srgbClr val="000000"/>
                </a:solidFill>
              </a:rPr>
              <a:t>Trap</a:t>
            </a:r>
          </a:p>
          <a:p>
            <a:pPr marL="342900" indent="-342900">
              <a:spcBef>
                <a:spcPct val="20000"/>
              </a:spcBef>
              <a:buFont typeface="Wingdings" pitchFamily="2" charset="2"/>
              <a:buChar char="§"/>
            </a:pPr>
            <a:r>
              <a:rPr lang="en-US" sz="2400" dirty="0" smtClean="0">
                <a:solidFill>
                  <a:srgbClr val="000000"/>
                </a:solidFill>
              </a:rPr>
              <a:t>The </a:t>
            </a:r>
            <a:r>
              <a:rPr lang="en-US" sz="2400" dirty="0" err="1" smtClean="0">
                <a:solidFill>
                  <a:srgbClr val="000000"/>
                </a:solidFill>
              </a:rPr>
              <a:t>linkUp</a:t>
            </a:r>
            <a:r>
              <a:rPr lang="en-US" sz="2400" dirty="0" smtClean="0">
                <a:solidFill>
                  <a:srgbClr val="000000"/>
                </a:solidFill>
              </a:rPr>
              <a:t> Trap</a:t>
            </a:r>
          </a:p>
          <a:p>
            <a:pPr marL="342900" indent="-342900">
              <a:spcBef>
                <a:spcPct val="20000"/>
              </a:spcBef>
              <a:buFont typeface="Wingdings" pitchFamily="2" charset="2"/>
              <a:buChar char="§"/>
            </a:pPr>
            <a:r>
              <a:rPr lang="en-US" sz="2400" dirty="0">
                <a:solidFill>
                  <a:srgbClr val="000000"/>
                </a:solidFill>
              </a:rPr>
              <a:t>The </a:t>
            </a:r>
            <a:r>
              <a:rPr lang="en-US" sz="2400" dirty="0" err="1">
                <a:solidFill>
                  <a:srgbClr val="000000"/>
                </a:solidFill>
              </a:rPr>
              <a:t>authenticationFailure</a:t>
            </a:r>
            <a:r>
              <a:rPr lang="en-US" sz="2400" dirty="0">
                <a:solidFill>
                  <a:srgbClr val="000000"/>
                </a:solidFill>
              </a:rPr>
              <a:t> </a:t>
            </a:r>
            <a:r>
              <a:rPr lang="en-US" sz="2400" dirty="0" smtClean="0">
                <a:solidFill>
                  <a:srgbClr val="000000"/>
                </a:solidFill>
              </a:rPr>
              <a:t>Trap</a:t>
            </a:r>
          </a:p>
          <a:p>
            <a:pPr marL="342900" indent="-342900">
              <a:spcBef>
                <a:spcPct val="20000"/>
              </a:spcBef>
              <a:buFont typeface="Wingdings" pitchFamily="2" charset="2"/>
              <a:buChar char="§"/>
            </a:pPr>
            <a:r>
              <a:rPr lang="en-US" sz="2400" dirty="0" smtClean="0">
                <a:solidFill>
                  <a:srgbClr val="000000"/>
                </a:solidFill>
              </a:rPr>
              <a:t>The </a:t>
            </a:r>
            <a:r>
              <a:rPr lang="en-US" sz="2400" dirty="0" err="1">
                <a:solidFill>
                  <a:srgbClr val="000000"/>
                </a:solidFill>
              </a:rPr>
              <a:t>egpNeighborLoss</a:t>
            </a:r>
            <a:r>
              <a:rPr lang="en-US" sz="2400" dirty="0">
                <a:solidFill>
                  <a:srgbClr val="000000"/>
                </a:solidFill>
              </a:rPr>
              <a:t> </a:t>
            </a:r>
            <a:r>
              <a:rPr lang="en-US" sz="2400" dirty="0" smtClean="0">
                <a:solidFill>
                  <a:srgbClr val="000000"/>
                </a:solidFill>
              </a:rPr>
              <a:t>Trap</a:t>
            </a:r>
          </a:p>
          <a:p>
            <a:pPr marL="342900" indent="-342900">
              <a:spcBef>
                <a:spcPct val="20000"/>
              </a:spcBef>
              <a:buFont typeface="Wingdings" pitchFamily="2" charset="2"/>
              <a:buChar char="§"/>
            </a:pPr>
            <a:r>
              <a:rPr lang="en-US" sz="2400" dirty="0">
                <a:solidFill>
                  <a:srgbClr val="000000"/>
                </a:solidFill>
              </a:rPr>
              <a:t>The </a:t>
            </a:r>
            <a:r>
              <a:rPr lang="en-US" sz="2400" dirty="0" err="1">
                <a:solidFill>
                  <a:srgbClr val="000000"/>
                </a:solidFill>
              </a:rPr>
              <a:t>enterpriseSpecific</a:t>
            </a:r>
            <a:r>
              <a:rPr lang="en-US" sz="2400" dirty="0">
                <a:solidFill>
                  <a:srgbClr val="000000"/>
                </a:solidFill>
              </a:rPr>
              <a:t> Trap </a:t>
            </a:r>
            <a:endParaRPr lang="en-US" sz="2400" dirty="0" smtClean="0">
              <a:solidFill>
                <a:srgbClr val="000000"/>
              </a:solidFill>
            </a:endParaRPr>
          </a:p>
          <a:p>
            <a:pPr>
              <a:spcBef>
                <a:spcPct val="20000"/>
              </a:spcBef>
            </a:pPr>
            <a:r>
              <a:rPr lang="en-US" sz="2400" dirty="0" smtClean="0">
                <a:solidFill>
                  <a:srgbClr val="000000"/>
                </a:solidFill>
              </a:rPr>
              <a:t> </a:t>
            </a:r>
            <a:endParaRPr lang="en-US" sz="2400" dirty="0">
              <a:solidFill>
                <a:srgbClr val="000000"/>
              </a:solidFill>
            </a:endParaRPr>
          </a:p>
          <a:p>
            <a:pPr marL="342900" indent="-342900">
              <a:spcBef>
                <a:spcPct val="20000"/>
              </a:spcBef>
              <a:buFont typeface="Wingdings" pitchFamily="2" charset="2"/>
              <a:buNone/>
            </a:pPr>
            <a:endParaRPr lang="en-US" sz="2000" dirty="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0"/>
            <a:ext cx="8229600" cy="1143000"/>
          </a:xfrm>
        </p:spPr>
        <p:txBody>
          <a:bodyPr/>
          <a:lstStyle/>
          <a:p>
            <a:pPr eaLnBrk="1" hangingPunct="1"/>
            <a:r>
              <a:rPr lang="en-US" sz="3200" smtClean="0"/>
              <a:t>SNMPv1 Message Structure</a:t>
            </a:r>
          </a:p>
        </p:txBody>
      </p:sp>
      <p:sp>
        <p:nvSpPr>
          <p:cNvPr id="90115" name="Rectangle 3"/>
          <p:cNvSpPr>
            <a:spLocks noChangeArrowheads="1"/>
          </p:cNvSpPr>
          <p:nvPr/>
        </p:nvSpPr>
        <p:spPr bwMode="auto">
          <a:xfrm>
            <a:off x="1076325" y="2041525"/>
            <a:ext cx="6654800" cy="517525"/>
          </a:xfrm>
          <a:prstGeom prst="rect">
            <a:avLst/>
          </a:prstGeom>
          <a:solidFill>
            <a:srgbClr val="FEE8FE"/>
          </a:solidFill>
          <a:ln w="9525">
            <a:solidFill>
              <a:schemeClr val="tx1"/>
            </a:solidFill>
            <a:miter lim="800000"/>
            <a:headEnd/>
            <a:tailEnd/>
          </a:ln>
        </p:spPr>
        <p:txBody>
          <a:bodyPr wrap="none" anchor="ctr"/>
          <a:lstStyle/>
          <a:p>
            <a:endParaRPr lang="en-CA"/>
          </a:p>
        </p:txBody>
      </p:sp>
      <p:sp>
        <p:nvSpPr>
          <p:cNvPr id="90116" name="Text Box 4"/>
          <p:cNvSpPr txBox="1">
            <a:spLocks noChangeArrowheads="1"/>
          </p:cNvSpPr>
          <p:nvPr/>
        </p:nvSpPr>
        <p:spPr bwMode="auto">
          <a:xfrm>
            <a:off x="1127125" y="2098675"/>
            <a:ext cx="920750" cy="366713"/>
          </a:xfrm>
          <a:prstGeom prst="rect">
            <a:avLst/>
          </a:prstGeom>
          <a:noFill/>
          <a:ln w="9525">
            <a:noFill/>
            <a:miter lim="800000"/>
            <a:headEnd/>
            <a:tailEnd/>
          </a:ln>
        </p:spPr>
        <p:txBody>
          <a:bodyPr wrap="none">
            <a:spAutoFit/>
          </a:bodyPr>
          <a:lstStyle/>
          <a:p>
            <a:r>
              <a:rPr lang="en-US"/>
              <a:t>version</a:t>
            </a:r>
          </a:p>
        </p:txBody>
      </p:sp>
      <p:sp>
        <p:nvSpPr>
          <p:cNvPr id="90117" name="Text Box 5"/>
          <p:cNvSpPr txBox="1">
            <a:spLocks noChangeArrowheads="1"/>
          </p:cNvSpPr>
          <p:nvPr/>
        </p:nvSpPr>
        <p:spPr bwMode="auto">
          <a:xfrm>
            <a:off x="2132013" y="2111375"/>
            <a:ext cx="1289050" cy="366713"/>
          </a:xfrm>
          <a:prstGeom prst="rect">
            <a:avLst/>
          </a:prstGeom>
          <a:noFill/>
          <a:ln w="9525">
            <a:noFill/>
            <a:miter lim="800000"/>
            <a:headEnd/>
            <a:tailEnd/>
          </a:ln>
        </p:spPr>
        <p:txBody>
          <a:bodyPr wrap="none">
            <a:spAutoFit/>
          </a:bodyPr>
          <a:lstStyle/>
          <a:p>
            <a:r>
              <a:rPr lang="en-US"/>
              <a:t>community</a:t>
            </a:r>
          </a:p>
        </p:txBody>
      </p:sp>
      <p:sp>
        <p:nvSpPr>
          <p:cNvPr id="90118" name="Text Box 6"/>
          <p:cNvSpPr txBox="1">
            <a:spLocks noChangeArrowheads="1"/>
          </p:cNvSpPr>
          <p:nvPr/>
        </p:nvSpPr>
        <p:spPr bwMode="auto">
          <a:xfrm>
            <a:off x="4814888" y="2100263"/>
            <a:ext cx="1390650" cy="366712"/>
          </a:xfrm>
          <a:prstGeom prst="rect">
            <a:avLst/>
          </a:prstGeom>
          <a:noFill/>
          <a:ln w="9525">
            <a:noFill/>
            <a:miter lim="800000"/>
            <a:headEnd/>
            <a:tailEnd/>
          </a:ln>
        </p:spPr>
        <p:txBody>
          <a:bodyPr wrap="none">
            <a:spAutoFit/>
          </a:bodyPr>
          <a:lstStyle/>
          <a:p>
            <a:r>
              <a:rPr lang="en-US"/>
              <a:t>SNMP PDU</a:t>
            </a:r>
          </a:p>
        </p:txBody>
      </p:sp>
      <p:sp>
        <p:nvSpPr>
          <p:cNvPr id="90119" name="Line 7"/>
          <p:cNvSpPr>
            <a:spLocks noChangeShapeType="1"/>
          </p:cNvSpPr>
          <p:nvPr/>
        </p:nvSpPr>
        <p:spPr bwMode="auto">
          <a:xfrm>
            <a:off x="2112963" y="2032000"/>
            <a:ext cx="0" cy="528638"/>
          </a:xfrm>
          <a:prstGeom prst="line">
            <a:avLst/>
          </a:prstGeom>
          <a:noFill/>
          <a:ln w="9525">
            <a:solidFill>
              <a:schemeClr val="tx1"/>
            </a:solidFill>
            <a:round/>
            <a:headEnd/>
            <a:tailEnd/>
          </a:ln>
        </p:spPr>
        <p:txBody>
          <a:bodyPr/>
          <a:lstStyle/>
          <a:p>
            <a:endParaRPr lang="en-CA"/>
          </a:p>
        </p:txBody>
      </p:sp>
      <p:sp>
        <p:nvSpPr>
          <p:cNvPr id="90120" name="Line 8"/>
          <p:cNvSpPr>
            <a:spLocks noChangeShapeType="1"/>
          </p:cNvSpPr>
          <p:nvPr/>
        </p:nvSpPr>
        <p:spPr bwMode="auto">
          <a:xfrm>
            <a:off x="3433763" y="2043113"/>
            <a:ext cx="0" cy="528637"/>
          </a:xfrm>
          <a:prstGeom prst="line">
            <a:avLst/>
          </a:prstGeom>
          <a:noFill/>
          <a:ln w="9525">
            <a:solidFill>
              <a:schemeClr val="tx1"/>
            </a:solidFill>
            <a:round/>
            <a:headEnd/>
            <a:tailEnd/>
          </a:ln>
        </p:spPr>
        <p:txBody>
          <a:bodyPr/>
          <a:lstStyle/>
          <a:p>
            <a:endParaRPr lang="en-CA"/>
          </a:p>
        </p:txBody>
      </p:sp>
      <p:sp>
        <p:nvSpPr>
          <p:cNvPr id="90121" name="Rectangle 9"/>
          <p:cNvSpPr>
            <a:spLocks noChangeArrowheads="1"/>
          </p:cNvSpPr>
          <p:nvPr/>
        </p:nvSpPr>
        <p:spPr bwMode="auto">
          <a:xfrm>
            <a:off x="1085850" y="3556000"/>
            <a:ext cx="6654800" cy="517525"/>
          </a:xfrm>
          <a:prstGeom prst="rect">
            <a:avLst/>
          </a:prstGeom>
          <a:solidFill>
            <a:srgbClr val="FEE8FE"/>
          </a:solidFill>
          <a:ln w="9525">
            <a:solidFill>
              <a:schemeClr val="tx1"/>
            </a:solidFill>
            <a:miter lim="800000"/>
            <a:headEnd/>
            <a:tailEnd/>
          </a:ln>
        </p:spPr>
        <p:txBody>
          <a:bodyPr wrap="none" anchor="ctr"/>
          <a:lstStyle/>
          <a:p>
            <a:endParaRPr lang="en-CA"/>
          </a:p>
        </p:txBody>
      </p:sp>
      <p:sp>
        <p:nvSpPr>
          <p:cNvPr id="90122" name="Text Box 10"/>
          <p:cNvSpPr txBox="1">
            <a:spLocks noChangeArrowheads="1"/>
          </p:cNvSpPr>
          <p:nvPr/>
        </p:nvSpPr>
        <p:spPr bwMode="auto">
          <a:xfrm>
            <a:off x="1136650" y="3613150"/>
            <a:ext cx="615950" cy="366713"/>
          </a:xfrm>
          <a:prstGeom prst="rect">
            <a:avLst/>
          </a:prstGeom>
          <a:noFill/>
          <a:ln w="9525">
            <a:noFill/>
            <a:miter lim="800000"/>
            <a:headEnd/>
            <a:tailEnd/>
          </a:ln>
        </p:spPr>
        <p:txBody>
          <a:bodyPr wrap="none">
            <a:spAutoFit/>
          </a:bodyPr>
          <a:lstStyle/>
          <a:p>
            <a:r>
              <a:rPr lang="en-US"/>
              <a:t>type</a:t>
            </a:r>
          </a:p>
        </p:txBody>
      </p:sp>
      <p:sp>
        <p:nvSpPr>
          <p:cNvPr id="90123" name="Text Box 11"/>
          <p:cNvSpPr txBox="1">
            <a:spLocks noChangeArrowheads="1"/>
          </p:cNvSpPr>
          <p:nvPr/>
        </p:nvSpPr>
        <p:spPr bwMode="auto">
          <a:xfrm>
            <a:off x="1958975" y="3616325"/>
            <a:ext cx="692150" cy="366713"/>
          </a:xfrm>
          <a:prstGeom prst="rect">
            <a:avLst/>
          </a:prstGeom>
          <a:noFill/>
          <a:ln w="9525">
            <a:noFill/>
            <a:miter lim="800000"/>
            <a:headEnd/>
            <a:tailEnd/>
          </a:ln>
        </p:spPr>
        <p:txBody>
          <a:bodyPr wrap="none">
            <a:spAutoFit/>
          </a:bodyPr>
          <a:lstStyle/>
          <a:p>
            <a:r>
              <a:rPr lang="en-US"/>
              <a:t>reqid</a:t>
            </a:r>
          </a:p>
        </p:txBody>
      </p:sp>
      <p:sp>
        <p:nvSpPr>
          <p:cNvPr id="90124" name="Line 12"/>
          <p:cNvSpPr>
            <a:spLocks noChangeShapeType="1"/>
          </p:cNvSpPr>
          <p:nvPr/>
        </p:nvSpPr>
        <p:spPr bwMode="auto">
          <a:xfrm>
            <a:off x="1868488" y="3546475"/>
            <a:ext cx="0" cy="528638"/>
          </a:xfrm>
          <a:prstGeom prst="line">
            <a:avLst/>
          </a:prstGeom>
          <a:noFill/>
          <a:ln w="9525">
            <a:solidFill>
              <a:schemeClr val="tx1"/>
            </a:solidFill>
            <a:round/>
            <a:headEnd/>
            <a:tailEnd/>
          </a:ln>
        </p:spPr>
        <p:txBody>
          <a:bodyPr/>
          <a:lstStyle/>
          <a:p>
            <a:endParaRPr lang="en-CA"/>
          </a:p>
        </p:txBody>
      </p:sp>
      <p:sp>
        <p:nvSpPr>
          <p:cNvPr id="90125" name="Line 13"/>
          <p:cNvSpPr>
            <a:spLocks noChangeShapeType="1"/>
          </p:cNvSpPr>
          <p:nvPr/>
        </p:nvSpPr>
        <p:spPr bwMode="auto">
          <a:xfrm>
            <a:off x="2701925" y="3546475"/>
            <a:ext cx="0" cy="528638"/>
          </a:xfrm>
          <a:prstGeom prst="line">
            <a:avLst/>
          </a:prstGeom>
          <a:noFill/>
          <a:ln w="9525">
            <a:solidFill>
              <a:schemeClr val="tx1"/>
            </a:solidFill>
            <a:round/>
            <a:headEnd/>
            <a:tailEnd/>
          </a:ln>
        </p:spPr>
        <p:txBody>
          <a:bodyPr/>
          <a:lstStyle/>
          <a:p>
            <a:endParaRPr lang="en-CA"/>
          </a:p>
        </p:txBody>
      </p:sp>
      <p:sp>
        <p:nvSpPr>
          <p:cNvPr id="90126" name="Line 14"/>
          <p:cNvSpPr>
            <a:spLocks noChangeShapeType="1"/>
          </p:cNvSpPr>
          <p:nvPr/>
        </p:nvSpPr>
        <p:spPr bwMode="auto">
          <a:xfrm>
            <a:off x="3108325" y="3546475"/>
            <a:ext cx="0" cy="528638"/>
          </a:xfrm>
          <a:prstGeom prst="line">
            <a:avLst/>
          </a:prstGeom>
          <a:noFill/>
          <a:ln w="9525">
            <a:solidFill>
              <a:schemeClr val="tx1"/>
            </a:solidFill>
            <a:round/>
            <a:headEnd/>
            <a:tailEnd/>
          </a:ln>
        </p:spPr>
        <p:txBody>
          <a:bodyPr/>
          <a:lstStyle/>
          <a:p>
            <a:endParaRPr lang="en-CA"/>
          </a:p>
        </p:txBody>
      </p:sp>
      <p:sp>
        <p:nvSpPr>
          <p:cNvPr id="90127" name="Line 15"/>
          <p:cNvSpPr>
            <a:spLocks noChangeShapeType="1"/>
          </p:cNvSpPr>
          <p:nvPr/>
        </p:nvSpPr>
        <p:spPr bwMode="auto">
          <a:xfrm>
            <a:off x="3535363" y="3546475"/>
            <a:ext cx="0" cy="528638"/>
          </a:xfrm>
          <a:prstGeom prst="line">
            <a:avLst/>
          </a:prstGeom>
          <a:noFill/>
          <a:ln w="9525">
            <a:solidFill>
              <a:schemeClr val="tx1"/>
            </a:solidFill>
            <a:round/>
            <a:headEnd/>
            <a:tailEnd/>
          </a:ln>
        </p:spPr>
        <p:txBody>
          <a:bodyPr/>
          <a:lstStyle/>
          <a:p>
            <a:endParaRPr lang="en-CA"/>
          </a:p>
        </p:txBody>
      </p:sp>
      <p:sp>
        <p:nvSpPr>
          <p:cNvPr id="90128" name="Text Box 16"/>
          <p:cNvSpPr txBox="1">
            <a:spLocks noChangeArrowheads="1"/>
          </p:cNvSpPr>
          <p:nvPr/>
        </p:nvSpPr>
        <p:spPr bwMode="auto">
          <a:xfrm>
            <a:off x="1136650" y="4221163"/>
            <a:ext cx="2038350" cy="1190625"/>
          </a:xfrm>
          <a:prstGeom prst="rect">
            <a:avLst/>
          </a:prstGeom>
          <a:noFill/>
          <a:ln w="9525">
            <a:noFill/>
            <a:miter lim="800000"/>
            <a:headEnd/>
            <a:tailEnd/>
          </a:ln>
        </p:spPr>
        <p:txBody>
          <a:bodyPr wrap="none">
            <a:spAutoFit/>
          </a:bodyPr>
          <a:lstStyle/>
          <a:p>
            <a:r>
              <a:rPr lang="en-US" u="sng"/>
              <a:t>type:</a:t>
            </a:r>
          </a:p>
          <a:p>
            <a:r>
              <a:rPr lang="en-US"/>
              <a:t>0xA0 – GET</a:t>
            </a:r>
          </a:p>
          <a:p>
            <a:r>
              <a:rPr lang="en-US"/>
              <a:t>0xA1 – GETNEXT</a:t>
            </a:r>
          </a:p>
          <a:p>
            <a:r>
              <a:rPr lang="en-US"/>
              <a:t>0xA3 - SET</a:t>
            </a:r>
          </a:p>
        </p:txBody>
      </p:sp>
      <p:sp>
        <p:nvSpPr>
          <p:cNvPr id="90129" name="Text Box 17"/>
          <p:cNvSpPr txBox="1">
            <a:spLocks noChangeArrowheads="1"/>
          </p:cNvSpPr>
          <p:nvPr/>
        </p:nvSpPr>
        <p:spPr bwMode="auto">
          <a:xfrm>
            <a:off x="1025525" y="3065463"/>
            <a:ext cx="2368550" cy="366712"/>
          </a:xfrm>
          <a:prstGeom prst="rect">
            <a:avLst/>
          </a:prstGeom>
          <a:noFill/>
          <a:ln w="9525">
            <a:noFill/>
            <a:miter lim="800000"/>
            <a:headEnd/>
            <a:tailEnd/>
          </a:ln>
        </p:spPr>
        <p:txBody>
          <a:bodyPr wrap="none">
            <a:spAutoFit/>
          </a:bodyPr>
          <a:lstStyle/>
          <a:p>
            <a:r>
              <a:rPr lang="en-US" u="sng"/>
              <a:t>SNMP Request PDU</a:t>
            </a:r>
            <a:r>
              <a:rPr lang="en-US"/>
              <a:t>:</a:t>
            </a:r>
          </a:p>
        </p:txBody>
      </p:sp>
      <p:sp>
        <p:nvSpPr>
          <p:cNvPr id="90130" name="Text Box 18"/>
          <p:cNvSpPr txBox="1">
            <a:spLocks noChangeArrowheads="1"/>
          </p:cNvSpPr>
          <p:nvPr/>
        </p:nvSpPr>
        <p:spPr bwMode="auto">
          <a:xfrm>
            <a:off x="1096963" y="1470025"/>
            <a:ext cx="2686050" cy="366713"/>
          </a:xfrm>
          <a:prstGeom prst="rect">
            <a:avLst/>
          </a:prstGeom>
          <a:noFill/>
          <a:ln w="9525">
            <a:noFill/>
            <a:miter lim="800000"/>
            <a:headEnd/>
            <a:tailEnd/>
          </a:ln>
        </p:spPr>
        <p:txBody>
          <a:bodyPr wrap="none">
            <a:spAutoFit/>
          </a:bodyPr>
          <a:lstStyle/>
          <a:p>
            <a:r>
              <a:rPr lang="en-US" u="sng"/>
              <a:t>SNMP Message Format</a:t>
            </a:r>
            <a:r>
              <a:rPr lang="en-US"/>
              <a:t>:</a:t>
            </a:r>
          </a:p>
        </p:txBody>
      </p:sp>
      <p:sp>
        <p:nvSpPr>
          <p:cNvPr id="90131" name="Text Box 19"/>
          <p:cNvSpPr txBox="1">
            <a:spLocks noChangeArrowheads="1"/>
          </p:cNvSpPr>
          <p:nvPr/>
        </p:nvSpPr>
        <p:spPr bwMode="auto">
          <a:xfrm>
            <a:off x="4529138" y="3622675"/>
            <a:ext cx="1936750" cy="366713"/>
          </a:xfrm>
          <a:prstGeom prst="rect">
            <a:avLst/>
          </a:prstGeom>
          <a:noFill/>
          <a:ln w="9525">
            <a:noFill/>
            <a:miter lim="800000"/>
            <a:headEnd/>
            <a:tailEnd/>
          </a:ln>
        </p:spPr>
        <p:txBody>
          <a:bodyPr wrap="none">
            <a:spAutoFit/>
          </a:bodyPr>
          <a:lstStyle/>
          <a:p>
            <a:r>
              <a:rPr lang="en-US"/>
              <a:t>Variable bindings</a:t>
            </a:r>
          </a:p>
        </p:txBody>
      </p:sp>
      <p:sp>
        <p:nvSpPr>
          <p:cNvPr id="90132" name="Text Box 20"/>
          <p:cNvSpPr txBox="1">
            <a:spLocks noChangeArrowheads="1"/>
          </p:cNvSpPr>
          <p:nvPr/>
        </p:nvSpPr>
        <p:spPr bwMode="auto">
          <a:xfrm>
            <a:off x="2741613" y="3621088"/>
            <a:ext cx="311150" cy="366712"/>
          </a:xfrm>
          <a:prstGeom prst="rect">
            <a:avLst/>
          </a:prstGeom>
          <a:noFill/>
          <a:ln w="9525">
            <a:noFill/>
            <a:miter lim="800000"/>
            <a:headEnd/>
            <a:tailEnd/>
          </a:ln>
        </p:spPr>
        <p:txBody>
          <a:bodyPr wrap="none">
            <a:spAutoFit/>
          </a:bodyPr>
          <a:lstStyle/>
          <a:p>
            <a:r>
              <a:rPr lang="en-US"/>
              <a:t>0</a:t>
            </a:r>
          </a:p>
        </p:txBody>
      </p:sp>
      <p:sp>
        <p:nvSpPr>
          <p:cNvPr id="90133" name="Text Box 21"/>
          <p:cNvSpPr txBox="1">
            <a:spLocks noChangeArrowheads="1"/>
          </p:cNvSpPr>
          <p:nvPr/>
        </p:nvSpPr>
        <p:spPr bwMode="auto">
          <a:xfrm>
            <a:off x="3167063" y="3635375"/>
            <a:ext cx="311150" cy="366713"/>
          </a:xfrm>
          <a:prstGeom prst="rect">
            <a:avLst/>
          </a:prstGeom>
          <a:noFill/>
          <a:ln w="9525">
            <a:noFill/>
            <a:miter lim="800000"/>
            <a:headEnd/>
            <a:tailEnd/>
          </a:ln>
        </p:spPr>
        <p:txBody>
          <a:bodyPr wrap="none">
            <a:spAutoFit/>
          </a:bodyPr>
          <a:lstStyle/>
          <a:p>
            <a:r>
              <a:rPr lang="en-US"/>
              <a:t>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0"/>
            <a:ext cx="8229600" cy="1143000"/>
          </a:xfrm>
        </p:spPr>
        <p:txBody>
          <a:bodyPr/>
          <a:lstStyle/>
          <a:p>
            <a:pPr eaLnBrk="1" hangingPunct="1"/>
            <a:r>
              <a:rPr lang="en-US" sz="3200" smtClean="0"/>
              <a:t>SNMPv1 Message</a:t>
            </a:r>
          </a:p>
        </p:txBody>
      </p:sp>
      <p:sp>
        <p:nvSpPr>
          <p:cNvPr id="92163" name="Rectangle 3"/>
          <p:cNvSpPr>
            <a:spLocks noChangeArrowheads="1"/>
          </p:cNvSpPr>
          <p:nvPr/>
        </p:nvSpPr>
        <p:spPr bwMode="auto">
          <a:xfrm>
            <a:off x="963613" y="2154238"/>
            <a:ext cx="6654800" cy="517525"/>
          </a:xfrm>
          <a:prstGeom prst="rect">
            <a:avLst/>
          </a:prstGeom>
          <a:solidFill>
            <a:srgbClr val="FEE8FE"/>
          </a:solidFill>
          <a:ln w="9525">
            <a:solidFill>
              <a:schemeClr val="tx1"/>
            </a:solidFill>
            <a:miter lim="800000"/>
            <a:headEnd/>
            <a:tailEnd/>
          </a:ln>
        </p:spPr>
        <p:txBody>
          <a:bodyPr wrap="none" anchor="ctr"/>
          <a:lstStyle/>
          <a:p>
            <a:endParaRPr lang="en-CA"/>
          </a:p>
        </p:txBody>
      </p:sp>
      <p:sp>
        <p:nvSpPr>
          <p:cNvPr id="92164" name="Text Box 4"/>
          <p:cNvSpPr txBox="1">
            <a:spLocks noChangeArrowheads="1"/>
          </p:cNvSpPr>
          <p:nvPr/>
        </p:nvSpPr>
        <p:spPr bwMode="auto">
          <a:xfrm>
            <a:off x="1014413" y="2211388"/>
            <a:ext cx="615950" cy="366712"/>
          </a:xfrm>
          <a:prstGeom prst="rect">
            <a:avLst/>
          </a:prstGeom>
          <a:noFill/>
          <a:ln w="9525">
            <a:noFill/>
            <a:miter lim="800000"/>
            <a:headEnd/>
            <a:tailEnd/>
          </a:ln>
        </p:spPr>
        <p:txBody>
          <a:bodyPr wrap="none">
            <a:spAutoFit/>
          </a:bodyPr>
          <a:lstStyle/>
          <a:p>
            <a:r>
              <a:rPr lang="en-US"/>
              <a:t>type</a:t>
            </a:r>
          </a:p>
        </p:txBody>
      </p:sp>
      <p:sp>
        <p:nvSpPr>
          <p:cNvPr id="92165" name="Text Box 5"/>
          <p:cNvSpPr txBox="1">
            <a:spLocks noChangeArrowheads="1"/>
          </p:cNvSpPr>
          <p:nvPr/>
        </p:nvSpPr>
        <p:spPr bwMode="auto">
          <a:xfrm>
            <a:off x="1836738" y="2214563"/>
            <a:ext cx="692150" cy="366712"/>
          </a:xfrm>
          <a:prstGeom prst="rect">
            <a:avLst/>
          </a:prstGeom>
          <a:noFill/>
          <a:ln w="9525">
            <a:noFill/>
            <a:miter lim="800000"/>
            <a:headEnd/>
            <a:tailEnd/>
          </a:ln>
        </p:spPr>
        <p:txBody>
          <a:bodyPr wrap="none">
            <a:spAutoFit/>
          </a:bodyPr>
          <a:lstStyle/>
          <a:p>
            <a:r>
              <a:rPr lang="en-US"/>
              <a:t>reqid</a:t>
            </a:r>
          </a:p>
        </p:txBody>
      </p:sp>
      <p:sp>
        <p:nvSpPr>
          <p:cNvPr id="92166" name="Line 6"/>
          <p:cNvSpPr>
            <a:spLocks noChangeShapeType="1"/>
          </p:cNvSpPr>
          <p:nvPr/>
        </p:nvSpPr>
        <p:spPr bwMode="auto">
          <a:xfrm>
            <a:off x="1746250" y="2144713"/>
            <a:ext cx="0" cy="528637"/>
          </a:xfrm>
          <a:prstGeom prst="line">
            <a:avLst/>
          </a:prstGeom>
          <a:noFill/>
          <a:ln w="9525">
            <a:solidFill>
              <a:schemeClr val="tx1"/>
            </a:solidFill>
            <a:round/>
            <a:headEnd/>
            <a:tailEnd/>
          </a:ln>
        </p:spPr>
        <p:txBody>
          <a:bodyPr/>
          <a:lstStyle/>
          <a:p>
            <a:endParaRPr lang="en-CA"/>
          </a:p>
        </p:txBody>
      </p:sp>
      <p:sp>
        <p:nvSpPr>
          <p:cNvPr id="92167" name="Line 7"/>
          <p:cNvSpPr>
            <a:spLocks noChangeShapeType="1"/>
          </p:cNvSpPr>
          <p:nvPr/>
        </p:nvSpPr>
        <p:spPr bwMode="auto">
          <a:xfrm>
            <a:off x="2579688" y="2144713"/>
            <a:ext cx="0" cy="528637"/>
          </a:xfrm>
          <a:prstGeom prst="line">
            <a:avLst/>
          </a:prstGeom>
          <a:noFill/>
          <a:ln w="9525">
            <a:solidFill>
              <a:schemeClr val="tx1"/>
            </a:solidFill>
            <a:round/>
            <a:headEnd/>
            <a:tailEnd/>
          </a:ln>
        </p:spPr>
        <p:txBody>
          <a:bodyPr/>
          <a:lstStyle/>
          <a:p>
            <a:endParaRPr lang="en-CA"/>
          </a:p>
        </p:txBody>
      </p:sp>
      <p:sp>
        <p:nvSpPr>
          <p:cNvPr id="92168" name="Line 8"/>
          <p:cNvSpPr>
            <a:spLocks noChangeShapeType="1"/>
          </p:cNvSpPr>
          <p:nvPr/>
        </p:nvSpPr>
        <p:spPr bwMode="auto">
          <a:xfrm>
            <a:off x="2986088" y="2144713"/>
            <a:ext cx="0" cy="528637"/>
          </a:xfrm>
          <a:prstGeom prst="line">
            <a:avLst/>
          </a:prstGeom>
          <a:noFill/>
          <a:ln w="9525">
            <a:solidFill>
              <a:schemeClr val="tx1"/>
            </a:solidFill>
            <a:round/>
            <a:headEnd/>
            <a:tailEnd/>
          </a:ln>
        </p:spPr>
        <p:txBody>
          <a:bodyPr/>
          <a:lstStyle/>
          <a:p>
            <a:endParaRPr lang="en-CA"/>
          </a:p>
        </p:txBody>
      </p:sp>
      <p:sp>
        <p:nvSpPr>
          <p:cNvPr id="92169" name="Line 9"/>
          <p:cNvSpPr>
            <a:spLocks noChangeShapeType="1"/>
          </p:cNvSpPr>
          <p:nvPr/>
        </p:nvSpPr>
        <p:spPr bwMode="auto">
          <a:xfrm>
            <a:off x="3413125" y="2144713"/>
            <a:ext cx="0" cy="528637"/>
          </a:xfrm>
          <a:prstGeom prst="line">
            <a:avLst/>
          </a:prstGeom>
          <a:noFill/>
          <a:ln w="9525">
            <a:solidFill>
              <a:schemeClr val="tx1"/>
            </a:solidFill>
            <a:round/>
            <a:headEnd/>
            <a:tailEnd/>
          </a:ln>
        </p:spPr>
        <p:txBody>
          <a:bodyPr/>
          <a:lstStyle/>
          <a:p>
            <a:endParaRPr lang="en-CA"/>
          </a:p>
        </p:txBody>
      </p:sp>
      <p:sp>
        <p:nvSpPr>
          <p:cNvPr id="92170" name="Text Box 10"/>
          <p:cNvSpPr txBox="1">
            <a:spLocks noChangeArrowheads="1"/>
          </p:cNvSpPr>
          <p:nvPr/>
        </p:nvSpPr>
        <p:spPr bwMode="auto">
          <a:xfrm>
            <a:off x="993775" y="3094038"/>
            <a:ext cx="2774950" cy="2838450"/>
          </a:xfrm>
          <a:prstGeom prst="rect">
            <a:avLst/>
          </a:prstGeom>
          <a:noFill/>
          <a:ln w="9525">
            <a:noFill/>
            <a:miter lim="800000"/>
            <a:headEnd/>
            <a:tailEnd/>
          </a:ln>
        </p:spPr>
        <p:txBody>
          <a:bodyPr>
            <a:spAutoFit/>
          </a:bodyPr>
          <a:lstStyle/>
          <a:p>
            <a:r>
              <a:rPr lang="en-US" u="sng"/>
              <a:t>type</a:t>
            </a:r>
            <a:r>
              <a:rPr lang="en-US"/>
              <a:t>:</a:t>
            </a:r>
          </a:p>
          <a:p>
            <a:r>
              <a:rPr lang="en-US"/>
              <a:t>0xA2 – GET-RESPONSE</a:t>
            </a:r>
          </a:p>
          <a:p>
            <a:endParaRPr lang="en-US"/>
          </a:p>
          <a:p>
            <a:r>
              <a:rPr lang="en-US" u="sng"/>
              <a:t>es (error-status):</a:t>
            </a:r>
          </a:p>
          <a:p>
            <a:r>
              <a:rPr lang="en-US"/>
              <a:t>noError (0)</a:t>
            </a:r>
          </a:p>
          <a:p>
            <a:r>
              <a:rPr lang="en-US"/>
              <a:t>tooBig (1)</a:t>
            </a:r>
          </a:p>
          <a:p>
            <a:r>
              <a:rPr lang="en-US"/>
              <a:t>noSuchName (2)</a:t>
            </a:r>
          </a:p>
          <a:p>
            <a:r>
              <a:rPr lang="en-US"/>
              <a:t>badValue (3)</a:t>
            </a:r>
          </a:p>
          <a:p>
            <a:r>
              <a:rPr lang="en-US"/>
              <a:t>readOnly (4)</a:t>
            </a:r>
          </a:p>
          <a:p>
            <a:r>
              <a:rPr lang="en-US"/>
              <a:t>genErr (5)</a:t>
            </a:r>
          </a:p>
        </p:txBody>
      </p:sp>
      <p:sp>
        <p:nvSpPr>
          <p:cNvPr id="92171" name="Text Box 11"/>
          <p:cNvSpPr txBox="1">
            <a:spLocks noChangeArrowheads="1"/>
          </p:cNvSpPr>
          <p:nvPr/>
        </p:nvSpPr>
        <p:spPr bwMode="auto">
          <a:xfrm>
            <a:off x="903288" y="1663700"/>
            <a:ext cx="2546350" cy="366713"/>
          </a:xfrm>
          <a:prstGeom prst="rect">
            <a:avLst/>
          </a:prstGeom>
          <a:noFill/>
          <a:ln w="9525">
            <a:noFill/>
            <a:miter lim="800000"/>
            <a:headEnd/>
            <a:tailEnd/>
          </a:ln>
        </p:spPr>
        <p:txBody>
          <a:bodyPr wrap="none">
            <a:spAutoFit/>
          </a:bodyPr>
          <a:lstStyle/>
          <a:p>
            <a:r>
              <a:rPr lang="en-US" u="sng"/>
              <a:t>SNMP Response PDU</a:t>
            </a:r>
            <a:r>
              <a:rPr lang="en-US"/>
              <a:t>:</a:t>
            </a:r>
          </a:p>
        </p:txBody>
      </p:sp>
      <p:sp>
        <p:nvSpPr>
          <p:cNvPr id="92172" name="Text Box 12"/>
          <p:cNvSpPr txBox="1">
            <a:spLocks noChangeArrowheads="1"/>
          </p:cNvSpPr>
          <p:nvPr/>
        </p:nvSpPr>
        <p:spPr bwMode="auto">
          <a:xfrm>
            <a:off x="2559050" y="2211388"/>
            <a:ext cx="425450" cy="366712"/>
          </a:xfrm>
          <a:prstGeom prst="rect">
            <a:avLst/>
          </a:prstGeom>
          <a:noFill/>
          <a:ln w="9525">
            <a:noFill/>
            <a:miter lim="800000"/>
            <a:headEnd/>
            <a:tailEnd/>
          </a:ln>
        </p:spPr>
        <p:txBody>
          <a:bodyPr wrap="none">
            <a:spAutoFit/>
          </a:bodyPr>
          <a:lstStyle/>
          <a:p>
            <a:r>
              <a:rPr lang="en-US"/>
              <a:t>es</a:t>
            </a:r>
          </a:p>
        </p:txBody>
      </p:sp>
      <p:sp>
        <p:nvSpPr>
          <p:cNvPr id="92173" name="Text Box 13"/>
          <p:cNvSpPr txBox="1">
            <a:spLocks noChangeArrowheads="1"/>
          </p:cNvSpPr>
          <p:nvPr/>
        </p:nvSpPr>
        <p:spPr bwMode="auto">
          <a:xfrm>
            <a:off x="3005138" y="2230438"/>
            <a:ext cx="361950" cy="366712"/>
          </a:xfrm>
          <a:prstGeom prst="rect">
            <a:avLst/>
          </a:prstGeom>
          <a:noFill/>
          <a:ln w="9525">
            <a:noFill/>
            <a:miter lim="800000"/>
            <a:headEnd/>
            <a:tailEnd/>
          </a:ln>
        </p:spPr>
        <p:txBody>
          <a:bodyPr wrap="none">
            <a:spAutoFit/>
          </a:bodyPr>
          <a:lstStyle/>
          <a:p>
            <a:r>
              <a:rPr lang="en-US"/>
              <a:t>ei</a:t>
            </a:r>
          </a:p>
        </p:txBody>
      </p:sp>
      <p:sp>
        <p:nvSpPr>
          <p:cNvPr id="92174" name="Text Box 14"/>
          <p:cNvSpPr txBox="1">
            <a:spLocks noChangeArrowheads="1"/>
          </p:cNvSpPr>
          <p:nvPr/>
        </p:nvSpPr>
        <p:spPr bwMode="auto">
          <a:xfrm>
            <a:off x="4386263" y="2220913"/>
            <a:ext cx="1936750" cy="366712"/>
          </a:xfrm>
          <a:prstGeom prst="rect">
            <a:avLst/>
          </a:prstGeom>
          <a:noFill/>
          <a:ln w="9525">
            <a:noFill/>
            <a:miter lim="800000"/>
            <a:headEnd/>
            <a:tailEnd/>
          </a:ln>
        </p:spPr>
        <p:txBody>
          <a:bodyPr wrap="none">
            <a:spAutoFit/>
          </a:bodyPr>
          <a:lstStyle/>
          <a:p>
            <a:r>
              <a:rPr lang="en-US"/>
              <a:t>Variable bindings</a:t>
            </a:r>
          </a:p>
        </p:txBody>
      </p:sp>
      <p:sp>
        <p:nvSpPr>
          <p:cNvPr id="92175" name="Text Box 15"/>
          <p:cNvSpPr txBox="1">
            <a:spLocks noChangeArrowheads="1"/>
          </p:cNvSpPr>
          <p:nvPr/>
        </p:nvSpPr>
        <p:spPr bwMode="auto">
          <a:xfrm>
            <a:off x="4764088" y="3065463"/>
            <a:ext cx="3679825" cy="1739900"/>
          </a:xfrm>
          <a:prstGeom prst="rect">
            <a:avLst/>
          </a:prstGeom>
          <a:noFill/>
          <a:ln w="9525">
            <a:noFill/>
            <a:miter lim="800000"/>
            <a:headEnd/>
            <a:tailEnd/>
          </a:ln>
        </p:spPr>
        <p:txBody>
          <a:bodyPr>
            <a:spAutoFit/>
          </a:bodyPr>
          <a:lstStyle/>
          <a:p>
            <a:endParaRPr lang="en-US"/>
          </a:p>
          <a:p>
            <a:endParaRPr lang="en-US"/>
          </a:p>
          <a:p>
            <a:endParaRPr lang="en-US"/>
          </a:p>
          <a:p>
            <a:r>
              <a:rPr lang="en-US" u="sng"/>
              <a:t>ei (error-index):</a:t>
            </a:r>
          </a:p>
          <a:p>
            <a:r>
              <a:rPr lang="en-US"/>
              <a:t>Position of the first variable in the request that was in error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7200" y="0"/>
            <a:ext cx="8229600" cy="1143000"/>
          </a:xfrm>
        </p:spPr>
        <p:txBody>
          <a:bodyPr/>
          <a:lstStyle/>
          <a:p>
            <a:pPr eaLnBrk="1" hangingPunct="1"/>
            <a:r>
              <a:rPr lang="en-US" sz="3200" dirty="0" smtClean="0"/>
              <a:t>SNMPv1 Trap Message</a:t>
            </a:r>
          </a:p>
        </p:txBody>
      </p:sp>
      <p:sp>
        <p:nvSpPr>
          <p:cNvPr id="93187" name="Rectangle 3"/>
          <p:cNvSpPr>
            <a:spLocks noChangeArrowheads="1"/>
          </p:cNvSpPr>
          <p:nvPr/>
        </p:nvSpPr>
        <p:spPr bwMode="auto">
          <a:xfrm>
            <a:off x="963613" y="2154238"/>
            <a:ext cx="6654800" cy="517525"/>
          </a:xfrm>
          <a:prstGeom prst="rect">
            <a:avLst/>
          </a:prstGeom>
          <a:solidFill>
            <a:srgbClr val="FEE8FE"/>
          </a:solidFill>
          <a:ln w="9525">
            <a:solidFill>
              <a:schemeClr val="tx1"/>
            </a:solidFill>
            <a:miter lim="800000"/>
            <a:headEnd/>
            <a:tailEnd/>
          </a:ln>
        </p:spPr>
        <p:txBody>
          <a:bodyPr wrap="none" anchor="ctr"/>
          <a:lstStyle/>
          <a:p>
            <a:endParaRPr lang="en-CA"/>
          </a:p>
        </p:txBody>
      </p:sp>
      <p:sp>
        <p:nvSpPr>
          <p:cNvPr id="93188" name="Text Box 4"/>
          <p:cNvSpPr txBox="1">
            <a:spLocks noChangeArrowheads="1"/>
          </p:cNvSpPr>
          <p:nvPr/>
        </p:nvSpPr>
        <p:spPr bwMode="auto">
          <a:xfrm>
            <a:off x="1014413" y="2211388"/>
            <a:ext cx="615950" cy="366712"/>
          </a:xfrm>
          <a:prstGeom prst="rect">
            <a:avLst/>
          </a:prstGeom>
          <a:noFill/>
          <a:ln w="9525">
            <a:noFill/>
            <a:miter lim="800000"/>
            <a:headEnd/>
            <a:tailEnd/>
          </a:ln>
        </p:spPr>
        <p:txBody>
          <a:bodyPr wrap="none">
            <a:spAutoFit/>
          </a:bodyPr>
          <a:lstStyle/>
          <a:p>
            <a:r>
              <a:rPr lang="en-US"/>
              <a:t>type</a:t>
            </a:r>
          </a:p>
        </p:txBody>
      </p:sp>
      <p:sp>
        <p:nvSpPr>
          <p:cNvPr id="93189" name="Text Box 5"/>
          <p:cNvSpPr txBox="1">
            <a:spLocks noChangeArrowheads="1"/>
          </p:cNvSpPr>
          <p:nvPr/>
        </p:nvSpPr>
        <p:spPr bwMode="auto">
          <a:xfrm>
            <a:off x="1806575" y="2214563"/>
            <a:ext cx="501650" cy="366712"/>
          </a:xfrm>
          <a:prstGeom prst="rect">
            <a:avLst/>
          </a:prstGeom>
          <a:noFill/>
          <a:ln w="9525">
            <a:noFill/>
            <a:miter lim="800000"/>
            <a:headEnd/>
            <a:tailEnd/>
          </a:ln>
        </p:spPr>
        <p:txBody>
          <a:bodyPr wrap="none">
            <a:spAutoFit/>
          </a:bodyPr>
          <a:lstStyle/>
          <a:p>
            <a:r>
              <a:rPr lang="en-US"/>
              <a:t>ent</a:t>
            </a:r>
          </a:p>
        </p:txBody>
      </p:sp>
      <p:sp>
        <p:nvSpPr>
          <p:cNvPr id="93190" name="Line 6"/>
          <p:cNvSpPr>
            <a:spLocks noChangeShapeType="1"/>
          </p:cNvSpPr>
          <p:nvPr/>
        </p:nvSpPr>
        <p:spPr bwMode="auto">
          <a:xfrm>
            <a:off x="1746250" y="2144713"/>
            <a:ext cx="0" cy="528637"/>
          </a:xfrm>
          <a:prstGeom prst="line">
            <a:avLst/>
          </a:prstGeom>
          <a:noFill/>
          <a:ln w="9525">
            <a:solidFill>
              <a:schemeClr val="tx1"/>
            </a:solidFill>
            <a:round/>
            <a:headEnd/>
            <a:tailEnd/>
          </a:ln>
        </p:spPr>
        <p:txBody>
          <a:bodyPr/>
          <a:lstStyle/>
          <a:p>
            <a:endParaRPr lang="en-CA"/>
          </a:p>
        </p:txBody>
      </p:sp>
      <p:sp>
        <p:nvSpPr>
          <p:cNvPr id="93191" name="Line 7"/>
          <p:cNvSpPr>
            <a:spLocks noChangeShapeType="1"/>
          </p:cNvSpPr>
          <p:nvPr/>
        </p:nvSpPr>
        <p:spPr bwMode="auto">
          <a:xfrm>
            <a:off x="2355850" y="2154238"/>
            <a:ext cx="0" cy="528637"/>
          </a:xfrm>
          <a:prstGeom prst="line">
            <a:avLst/>
          </a:prstGeom>
          <a:noFill/>
          <a:ln w="9525">
            <a:solidFill>
              <a:schemeClr val="tx1"/>
            </a:solidFill>
            <a:round/>
            <a:headEnd/>
            <a:tailEnd/>
          </a:ln>
        </p:spPr>
        <p:txBody>
          <a:bodyPr/>
          <a:lstStyle/>
          <a:p>
            <a:endParaRPr lang="en-CA"/>
          </a:p>
        </p:txBody>
      </p:sp>
      <p:sp>
        <p:nvSpPr>
          <p:cNvPr id="93192" name="Line 8"/>
          <p:cNvSpPr>
            <a:spLocks noChangeShapeType="1"/>
          </p:cNvSpPr>
          <p:nvPr/>
        </p:nvSpPr>
        <p:spPr bwMode="auto">
          <a:xfrm>
            <a:off x="2986088" y="2144713"/>
            <a:ext cx="0" cy="528637"/>
          </a:xfrm>
          <a:prstGeom prst="line">
            <a:avLst/>
          </a:prstGeom>
          <a:noFill/>
          <a:ln w="9525">
            <a:solidFill>
              <a:schemeClr val="tx1"/>
            </a:solidFill>
            <a:round/>
            <a:headEnd/>
            <a:tailEnd/>
          </a:ln>
        </p:spPr>
        <p:txBody>
          <a:bodyPr/>
          <a:lstStyle/>
          <a:p>
            <a:endParaRPr lang="en-CA"/>
          </a:p>
        </p:txBody>
      </p:sp>
      <p:sp>
        <p:nvSpPr>
          <p:cNvPr id="93193" name="Line 9"/>
          <p:cNvSpPr>
            <a:spLocks noChangeShapeType="1"/>
          </p:cNvSpPr>
          <p:nvPr/>
        </p:nvSpPr>
        <p:spPr bwMode="auto">
          <a:xfrm>
            <a:off x="3635375" y="2144713"/>
            <a:ext cx="0" cy="528637"/>
          </a:xfrm>
          <a:prstGeom prst="line">
            <a:avLst/>
          </a:prstGeom>
          <a:noFill/>
          <a:ln w="9525">
            <a:solidFill>
              <a:schemeClr val="tx1"/>
            </a:solidFill>
            <a:round/>
            <a:headEnd/>
            <a:tailEnd/>
          </a:ln>
        </p:spPr>
        <p:txBody>
          <a:bodyPr/>
          <a:lstStyle/>
          <a:p>
            <a:endParaRPr lang="en-CA"/>
          </a:p>
        </p:txBody>
      </p:sp>
      <p:sp>
        <p:nvSpPr>
          <p:cNvPr id="93194" name="Text Box 10"/>
          <p:cNvSpPr txBox="1">
            <a:spLocks noChangeArrowheads="1"/>
          </p:cNvSpPr>
          <p:nvPr/>
        </p:nvSpPr>
        <p:spPr bwMode="auto">
          <a:xfrm>
            <a:off x="933450" y="2921000"/>
            <a:ext cx="5678488" cy="3662363"/>
          </a:xfrm>
          <a:prstGeom prst="rect">
            <a:avLst/>
          </a:prstGeom>
          <a:noFill/>
          <a:ln w="9525">
            <a:noFill/>
            <a:miter lim="800000"/>
            <a:headEnd/>
            <a:tailEnd/>
          </a:ln>
        </p:spPr>
        <p:txBody>
          <a:bodyPr>
            <a:spAutoFit/>
          </a:bodyPr>
          <a:lstStyle/>
          <a:p>
            <a:r>
              <a:rPr lang="en-US" u="sng"/>
              <a:t>type</a:t>
            </a:r>
            <a:r>
              <a:rPr lang="en-US"/>
              <a:t>:</a:t>
            </a:r>
          </a:p>
          <a:p>
            <a:r>
              <a:rPr lang="en-US"/>
              <a:t>0xA4 – Trap</a:t>
            </a:r>
          </a:p>
          <a:p>
            <a:r>
              <a:rPr lang="en-US" u="sng"/>
              <a:t>enterprise:</a:t>
            </a:r>
          </a:p>
          <a:p>
            <a:r>
              <a:rPr lang="en-US"/>
              <a:t>Device vendor (sysObjectId)</a:t>
            </a:r>
          </a:p>
          <a:p>
            <a:r>
              <a:rPr lang="en-US" u="sng"/>
              <a:t>Agent address:</a:t>
            </a:r>
          </a:p>
          <a:p>
            <a:r>
              <a:rPr lang="en-US"/>
              <a:t>IP address of the device</a:t>
            </a:r>
          </a:p>
          <a:p>
            <a:r>
              <a:rPr lang="en-US" u="sng"/>
              <a:t>Generic-trap:</a:t>
            </a:r>
          </a:p>
          <a:p>
            <a:r>
              <a:rPr lang="en-US"/>
              <a:t>1 of 6 generic traps</a:t>
            </a:r>
          </a:p>
          <a:p>
            <a:r>
              <a:rPr lang="en-US" u="sng"/>
              <a:t>Specific-trap:</a:t>
            </a:r>
          </a:p>
          <a:p>
            <a:r>
              <a:rPr lang="en-US"/>
              <a:t>Enterprise specific trap</a:t>
            </a:r>
          </a:p>
          <a:p>
            <a:r>
              <a:rPr lang="en-US" u="sng"/>
              <a:t>Timestamp</a:t>
            </a:r>
            <a:r>
              <a:rPr lang="en-US"/>
              <a:t>:</a:t>
            </a:r>
          </a:p>
          <a:p>
            <a:r>
              <a:rPr lang="en-US"/>
              <a:t>Value of sysUpTime when the trap was generated</a:t>
            </a:r>
          </a:p>
          <a:p>
            <a:endParaRPr lang="en-US"/>
          </a:p>
        </p:txBody>
      </p:sp>
      <p:sp>
        <p:nvSpPr>
          <p:cNvPr id="93195" name="Text Box 11"/>
          <p:cNvSpPr txBox="1">
            <a:spLocks noChangeArrowheads="1"/>
          </p:cNvSpPr>
          <p:nvPr/>
        </p:nvSpPr>
        <p:spPr bwMode="auto">
          <a:xfrm>
            <a:off x="903288" y="1663700"/>
            <a:ext cx="1987550" cy="366713"/>
          </a:xfrm>
          <a:prstGeom prst="rect">
            <a:avLst/>
          </a:prstGeom>
          <a:noFill/>
          <a:ln w="9525">
            <a:noFill/>
            <a:miter lim="800000"/>
            <a:headEnd/>
            <a:tailEnd/>
          </a:ln>
        </p:spPr>
        <p:txBody>
          <a:bodyPr wrap="none">
            <a:spAutoFit/>
          </a:bodyPr>
          <a:lstStyle/>
          <a:p>
            <a:r>
              <a:rPr lang="en-US" u="sng"/>
              <a:t>SNMP Trap PDU</a:t>
            </a:r>
            <a:r>
              <a:rPr lang="en-US"/>
              <a:t>:</a:t>
            </a:r>
          </a:p>
        </p:txBody>
      </p:sp>
      <p:sp>
        <p:nvSpPr>
          <p:cNvPr id="93196" name="Text Box 12"/>
          <p:cNvSpPr txBox="1">
            <a:spLocks noChangeArrowheads="1"/>
          </p:cNvSpPr>
          <p:nvPr/>
        </p:nvSpPr>
        <p:spPr bwMode="auto">
          <a:xfrm>
            <a:off x="3575050" y="2232025"/>
            <a:ext cx="666750" cy="366713"/>
          </a:xfrm>
          <a:prstGeom prst="rect">
            <a:avLst/>
          </a:prstGeom>
          <a:noFill/>
          <a:ln w="9525">
            <a:noFill/>
            <a:miter lim="800000"/>
            <a:headEnd/>
            <a:tailEnd/>
          </a:ln>
        </p:spPr>
        <p:txBody>
          <a:bodyPr wrap="none">
            <a:spAutoFit/>
          </a:bodyPr>
          <a:lstStyle/>
          <a:p>
            <a:r>
              <a:rPr lang="en-US"/>
              <a:t>spec</a:t>
            </a:r>
          </a:p>
        </p:txBody>
      </p:sp>
      <p:sp>
        <p:nvSpPr>
          <p:cNvPr id="93197" name="Text Box 13"/>
          <p:cNvSpPr txBox="1">
            <a:spLocks noChangeArrowheads="1"/>
          </p:cNvSpPr>
          <p:nvPr/>
        </p:nvSpPr>
        <p:spPr bwMode="auto">
          <a:xfrm>
            <a:off x="3024188" y="2230438"/>
            <a:ext cx="565150" cy="366712"/>
          </a:xfrm>
          <a:prstGeom prst="rect">
            <a:avLst/>
          </a:prstGeom>
          <a:noFill/>
          <a:ln w="9525">
            <a:noFill/>
            <a:miter lim="800000"/>
            <a:headEnd/>
            <a:tailEnd/>
          </a:ln>
        </p:spPr>
        <p:txBody>
          <a:bodyPr wrap="none">
            <a:spAutoFit/>
          </a:bodyPr>
          <a:lstStyle/>
          <a:p>
            <a:r>
              <a:rPr lang="en-US"/>
              <a:t>gen</a:t>
            </a:r>
          </a:p>
        </p:txBody>
      </p:sp>
      <p:sp>
        <p:nvSpPr>
          <p:cNvPr id="93198" name="Text Box 14"/>
          <p:cNvSpPr txBox="1">
            <a:spLocks noChangeArrowheads="1"/>
          </p:cNvSpPr>
          <p:nvPr/>
        </p:nvSpPr>
        <p:spPr bwMode="auto">
          <a:xfrm>
            <a:off x="5199063" y="2220913"/>
            <a:ext cx="1936750" cy="366712"/>
          </a:xfrm>
          <a:prstGeom prst="rect">
            <a:avLst/>
          </a:prstGeom>
          <a:noFill/>
          <a:ln w="9525">
            <a:noFill/>
            <a:miter lim="800000"/>
            <a:headEnd/>
            <a:tailEnd/>
          </a:ln>
        </p:spPr>
        <p:txBody>
          <a:bodyPr wrap="none">
            <a:spAutoFit/>
          </a:bodyPr>
          <a:lstStyle/>
          <a:p>
            <a:r>
              <a:rPr lang="en-US"/>
              <a:t>Variable bindings</a:t>
            </a:r>
          </a:p>
        </p:txBody>
      </p:sp>
      <p:sp>
        <p:nvSpPr>
          <p:cNvPr id="93199" name="Text Box 15"/>
          <p:cNvSpPr txBox="1">
            <a:spLocks noChangeArrowheads="1"/>
          </p:cNvSpPr>
          <p:nvPr/>
        </p:nvSpPr>
        <p:spPr bwMode="auto">
          <a:xfrm>
            <a:off x="2344738" y="2224088"/>
            <a:ext cx="641350" cy="366712"/>
          </a:xfrm>
          <a:prstGeom prst="rect">
            <a:avLst/>
          </a:prstGeom>
          <a:noFill/>
          <a:ln w="9525">
            <a:noFill/>
            <a:miter lim="800000"/>
            <a:headEnd/>
            <a:tailEnd/>
          </a:ln>
        </p:spPr>
        <p:txBody>
          <a:bodyPr wrap="none">
            <a:spAutoFit/>
          </a:bodyPr>
          <a:lstStyle/>
          <a:p>
            <a:r>
              <a:rPr lang="en-US"/>
              <a:t>addr</a:t>
            </a:r>
          </a:p>
        </p:txBody>
      </p:sp>
      <p:sp>
        <p:nvSpPr>
          <p:cNvPr id="93200" name="Line 16"/>
          <p:cNvSpPr>
            <a:spLocks noChangeShapeType="1"/>
          </p:cNvSpPr>
          <p:nvPr/>
        </p:nvSpPr>
        <p:spPr bwMode="auto">
          <a:xfrm>
            <a:off x="4214813" y="2154238"/>
            <a:ext cx="0" cy="528637"/>
          </a:xfrm>
          <a:prstGeom prst="line">
            <a:avLst/>
          </a:prstGeom>
          <a:noFill/>
          <a:ln w="9525">
            <a:solidFill>
              <a:schemeClr val="tx1"/>
            </a:solidFill>
            <a:round/>
            <a:headEnd/>
            <a:tailEnd/>
          </a:ln>
        </p:spPr>
        <p:txBody>
          <a:bodyPr/>
          <a:lstStyle/>
          <a:p>
            <a:endParaRPr lang="en-CA"/>
          </a:p>
        </p:txBody>
      </p:sp>
      <p:sp>
        <p:nvSpPr>
          <p:cNvPr id="93201" name="Line 17"/>
          <p:cNvSpPr>
            <a:spLocks noChangeShapeType="1"/>
          </p:cNvSpPr>
          <p:nvPr/>
        </p:nvSpPr>
        <p:spPr bwMode="auto">
          <a:xfrm>
            <a:off x="4762500" y="2165350"/>
            <a:ext cx="0" cy="528638"/>
          </a:xfrm>
          <a:prstGeom prst="line">
            <a:avLst/>
          </a:prstGeom>
          <a:noFill/>
          <a:ln w="9525">
            <a:solidFill>
              <a:schemeClr val="tx1"/>
            </a:solidFill>
            <a:round/>
            <a:headEnd/>
            <a:tailEnd/>
          </a:ln>
        </p:spPr>
        <p:txBody>
          <a:bodyPr/>
          <a:lstStyle/>
          <a:p>
            <a:endParaRPr lang="en-CA"/>
          </a:p>
        </p:txBody>
      </p:sp>
      <p:sp>
        <p:nvSpPr>
          <p:cNvPr id="93202" name="Text Box 18"/>
          <p:cNvSpPr txBox="1">
            <a:spLocks noChangeArrowheads="1"/>
          </p:cNvSpPr>
          <p:nvPr/>
        </p:nvSpPr>
        <p:spPr bwMode="auto">
          <a:xfrm>
            <a:off x="4306888" y="2232025"/>
            <a:ext cx="361950" cy="366713"/>
          </a:xfrm>
          <a:prstGeom prst="rect">
            <a:avLst/>
          </a:prstGeom>
          <a:noFill/>
          <a:ln w="9525">
            <a:noFill/>
            <a:miter lim="800000"/>
            <a:headEnd/>
            <a:tailEnd/>
          </a:ln>
        </p:spPr>
        <p:txBody>
          <a:bodyPr wrap="none">
            <a:spAutoFit/>
          </a:bodyPr>
          <a:lstStyle/>
          <a:p>
            <a:r>
              <a:rPr lang="en-US"/>
              <a:t>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7200" y="0"/>
            <a:ext cx="8229600" cy="1143000"/>
          </a:xfrm>
        </p:spPr>
        <p:txBody>
          <a:bodyPr/>
          <a:lstStyle/>
          <a:p>
            <a:pPr eaLnBrk="1" hangingPunct="1"/>
            <a:r>
              <a:rPr lang="en-US" sz="3200" smtClean="0"/>
              <a:t>SNMPv1 - Trap PDU</a:t>
            </a:r>
          </a:p>
        </p:txBody>
      </p:sp>
      <p:sp>
        <p:nvSpPr>
          <p:cNvPr id="94211" name="Rectangle 3"/>
          <p:cNvSpPr>
            <a:spLocks noChangeArrowheads="1"/>
          </p:cNvSpPr>
          <p:nvPr/>
        </p:nvSpPr>
        <p:spPr bwMode="auto">
          <a:xfrm>
            <a:off x="442913" y="1114425"/>
            <a:ext cx="8150225" cy="4997450"/>
          </a:xfrm>
          <a:prstGeom prst="rect">
            <a:avLst/>
          </a:prstGeom>
          <a:noFill/>
          <a:ln w="9525">
            <a:noFill/>
            <a:miter lim="800000"/>
            <a:headEnd/>
            <a:tailEnd/>
          </a:ln>
        </p:spPr>
        <p:txBody>
          <a:bodyPr/>
          <a:lstStyle/>
          <a:p>
            <a:pPr marL="342900" indent="-342900">
              <a:spcBef>
                <a:spcPct val="20000"/>
              </a:spcBef>
              <a:buFont typeface="Wingdings" pitchFamily="2" charset="2"/>
              <a:buNone/>
            </a:pPr>
            <a:r>
              <a:rPr lang="en-US" sz="1400" b="1">
                <a:solidFill>
                  <a:srgbClr val="000000"/>
                </a:solidFill>
              </a:rPr>
              <a:t>Trap-PDU</a:t>
            </a:r>
            <a:r>
              <a:rPr lang="en-US" sz="1400">
                <a:solidFill>
                  <a:srgbClr val="000000"/>
                </a:solidFill>
              </a:rPr>
              <a:t> ::= </a:t>
            </a:r>
          </a:p>
          <a:p>
            <a:pPr marL="342900" indent="-342900">
              <a:spcBef>
                <a:spcPct val="20000"/>
              </a:spcBef>
              <a:buFont typeface="Wingdings" pitchFamily="2" charset="2"/>
              <a:buNone/>
            </a:pPr>
            <a:r>
              <a:rPr lang="en-US" sz="1400">
                <a:solidFill>
                  <a:srgbClr val="000000"/>
                </a:solidFill>
              </a:rPr>
              <a:t>	IMPLICIT SEQUENCE { </a:t>
            </a:r>
          </a:p>
          <a:p>
            <a:pPr marL="342900" indent="-342900">
              <a:spcBef>
                <a:spcPct val="20000"/>
              </a:spcBef>
              <a:buFont typeface="Wingdings" pitchFamily="2" charset="2"/>
              <a:buNone/>
            </a:pPr>
            <a:r>
              <a:rPr lang="en-US" sz="1400">
                <a:solidFill>
                  <a:srgbClr val="000000"/>
                </a:solidFill>
              </a:rPr>
              <a:t>		</a:t>
            </a:r>
            <a:r>
              <a:rPr lang="en-US" sz="1400" b="1">
                <a:solidFill>
                  <a:srgbClr val="000000"/>
                </a:solidFill>
              </a:rPr>
              <a:t>enterprise</a:t>
            </a:r>
            <a:r>
              <a:rPr lang="en-US" sz="1400">
                <a:solidFill>
                  <a:srgbClr val="000000"/>
                </a:solidFill>
              </a:rPr>
              <a:t> </a:t>
            </a:r>
            <a:r>
              <a:rPr lang="en-US" sz="1400">
                <a:solidFill>
                  <a:srgbClr val="000000"/>
                </a:solidFill>
                <a:latin typeface="Courier New" pitchFamily="49" charset="0"/>
              </a:rPr>
              <a:t>-- type of object generating trap</a:t>
            </a:r>
          </a:p>
          <a:p>
            <a:pPr marL="342900" indent="-342900">
              <a:spcBef>
                <a:spcPct val="20000"/>
              </a:spcBef>
              <a:buFont typeface="Wingdings" pitchFamily="2" charset="2"/>
              <a:buNone/>
            </a:pPr>
            <a:r>
              <a:rPr lang="en-US" sz="1400">
                <a:solidFill>
                  <a:srgbClr val="000000"/>
                </a:solidFill>
              </a:rPr>
              <a:t>			OBJECT IDENTIFIER, </a:t>
            </a:r>
          </a:p>
          <a:p>
            <a:pPr marL="342900" indent="-342900">
              <a:spcBef>
                <a:spcPct val="20000"/>
              </a:spcBef>
              <a:buFont typeface="Wingdings" pitchFamily="2" charset="2"/>
              <a:buNone/>
            </a:pPr>
            <a:r>
              <a:rPr lang="en-US" sz="1400"/>
              <a:t>		</a:t>
            </a:r>
            <a:r>
              <a:rPr lang="en-US" sz="1400" b="1"/>
              <a:t>agent-addr</a:t>
            </a:r>
            <a:r>
              <a:rPr lang="en-US" sz="1400"/>
              <a:t> </a:t>
            </a:r>
            <a:r>
              <a:rPr lang="en-US" sz="1400">
                <a:latin typeface="Courier New" pitchFamily="49" charset="0"/>
              </a:rPr>
              <a:t>-- address of object generating trap</a:t>
            </a:r>
            <a:r>
              <a:rPr lang="en-US" sz="1400"/>
              <a:t> </a:t>
            </a:r>
          </a:p>
          <a:p>
            <a:pPr marL="342900" indent="-342900">
              <a:spcBef>
                <a:spcPct val="20000"/>
              </a:spcBef>
              <a:buFont typeface="Wingdings" pitchFamily="2" charset="2"/>
              <a:buNone/>
            </a:pPr>
            <a:r>
              <a:rPr lang="en-US" sz="1400"/>
              <a:t>			NetworkAddress, </a:t>
            </a:r>
          </a:p>
          <a:p>
            <a:pPr marL="342900" indent="-342900">
              <a:spcBef>
                <a:spcPct val="20000"/>
              </a:spcBef>
              <a:buFont typeface="Wingdings" pitchFamily="2" charset="2"/>
              <a:buNone/>
            </a:pPr>
            <a:r>
              <a:rPr lang="en-US" sz="1400"/>
              <a:t>		</a:t>
            </a:r>
            <a:r>
              <a:rPr lang="en-US" sz="1400" b="1"/>
              <a:t>generic-trap</a:t>
            </a:r>
            <a:r>
              <a:rPr lang="en-US" sz="1400"/>
              <a:t> </a:t>
            </a:r>
            <a:r>
              <a:rPr lang="en-US" sz="1400">
                <a:latin typeface="Courier New" pitchFamily="49" charset="0"/>
              </a:rPr>
              <a:t>-- generic trap type</a:t>
            </a:r>
            <a:r>
              <a:rPr lang="en-US" sz="1400"/>
              <a:t> </a:t>
            </a:r>
          </a:p>
          <a:p>
            <a:pPr marL="342900" indent="-342900">
              <a:spcBef>
                <a:spcPct val="20000"/>
              </a:spcBef>
              <a:buFont typeface="Wingdings" pitchFamily="2" charset="2"/>
              <a:buNone/>
            </a:pPr>
            <a:r>
              <a:rPr lang="en-US" sz="1400"/>
              <a:t>			INTEGER { </a:t>
            </a:r>
          </a:p>
          <a:p>
            <a:pPr marL="342900" indent="-342900">
              <a:spcBef>
                <a:spcPct val="20000"/>
              </a:spcBef>
              <a:buFont typeface="Wingdings" pitchFamily="2" charset="2"/>
              <a:buNone/>
            </a:pPr>
            <a:r>
              <a:rPr lang="en-US" sz="1400"/>
              <a:t>			coldStart(0), </a:t>
            </a:r>
          </a:p>
          <a:p>
            <a:pPr marL="342900" indent="-342900">
              <a:spcBef>
                <a:spcPct val="20000"/>
              </a:spcBef>
              <a:buFont typeface="Wingdings" pitchFamily="2" charset="2"/>
              <a:buNone/>
            </a:pPr>
            <a:r>
              <a:rPr lang="en-US" sz="1400"/>
              <a:t>			warmStart(1), </a:t>
            </a:r>
          </a:p>
          <a:p>
            <a:pPr marL="342900" indent="-342900">
              <a:spcBef>
                <a:spcPct val="20000"/>
              </a:spcBef>
              <a:buFont typeface="Wingdings" pitchFamily="2" charset="2"/>
              <a:buNone/>
            </a:pPr>
            <a:r>
              <a:rPr lang="en-US" sz="1400"/>
              <a:t>			linkDown(2), </a:t>
            </a:r>
          </a:p>
          <a:p>
            <a:pPr marL="342900" indent="-342900">
              <a:spcBef>
                <a:spcPct val="20000"/>
              </a:spcBef>
              <a:buFont typeface="Wingdings" pitchFamily="2" charset="2"/>
              <a:buNone/>
            </a:pPr>
            <a:r>
              <a:rPr lang="en-US" sz="1400"/>
              <a:t>			linkUp(3), </a:t>
            </a:r>
          </a:p>
          <a:p>
            <a:pPr marL="342900" indent="-342900">
              <a:spcBef>
                <a:spcPct val="20000"/>
              </a:spcBef>
              <a:buFont typeface="Wingdings" pitchFamily="2" charset="2"/>
              <a:buNone/>
            </a:pPr>
            <a:r>
              <a:rPr lang="en-US" sz="1400"/>
              <a:t>			authenticationFailure(4), </a:t>
            </a:r>
          </a:p>
          <a:p>
            <a:pPr marL="342900" indent="-342900">
              <a:spcBef>
                <a:spcPct val="20000"/>
              </a:spcBef>
              <a:buFont typeface="Wingdings" pitchFamily="2" charset="2"/>
              <a:buNone/>
            </a:pPr>
            <a:r>
              <a:rPr lang="en-US" sz="1400"/>
              <a:t>			egpNeighborLoss(5), </a:t>
            </a:r>
          </a:p>
          <a:p>
            <a:pPr marL="342900" indent="-342900">
              <a:spcBef>
                <a:spcPct val="20000"/>
              </a:spcBef>
              <a:buFont typeface="Wingdings" pitchFamily="2" charset="2"/>
              <a:buNone/>
            </a:pPr>
            <a:r>
              <a:rPr lang="en-US" sz="1400"/>
              <a:t>			enterpriseSpecific(6) }, </a:t>
            </a:r>
          </a:p>
          <a:p>
            <a:pPr marL="342900" indent="-342900">
              <a:spcBef>
                <a:spcPct val="20000"/>
              </a:spcBef>
              <a:buFont typeface="Wingdings" pitchFamily="2" charset="2"/>
              <a:buNone/>
            </a:pPr>
            <a:r>
              <a:rPr lang="en-US" sz="1400"/>
              <a:t>		</a:t>
            </a:r>
            <a:r>
              <a:rPr lang="en-US" sz="1400" b="1"/>
              <a:t>specific-trap</a:t>
            </a:r>
            <a:r>
              <a:rPr lang="en-US" sz="1400"/>
              <a:t> 		</a:t>
            </a:r>
          </a:p>
          <a:p>
            <a:pPr marL="342900" indent="-342900">
              <a:spcBef>
                <a:spcPct val="20000"/>
              </a:spcBef>
              <a:buFont typeface="Wingdings" pitchFamily="2" charset="2"/>
              <a:buNone/>
            </a:pPr>
            <a:r>
              <a:rPr lang="en-US" sz="1400"/>
              <a:t>			INTEGER,</a:t>
            </a:r>
          </a:p>
          <a:p>
            <a:pPr marL="342900" indent="-342900">
              <a:spcBef>
                <a:spcPct val="20000"/>
              </a:spcBef>
              <a:buFont typeface="Wingdings" pitchFamily="2" charset="2"/>
              <a:buNone/>
            </a:pPr>
            <a:r>
              <a:rPr lang="en-US" sz="1400"/>
              <a:t>		</a:t>
            </a:r>
            <a:r>
              <a:rPr lang="en-US" sz="1400" b="1"/>
              <a:t>time-stamp</a:t>
            </a:r>
            <a:endParaRPr lang="en-US" sz="1400" b="1">
              <a:latin typeface="Courier New" pitchFamily="49" charset="0"/>
            </a:endParaRPr>
          </a:p>
          <a:p>
            <a:pPr marL="342900" indent="-342900">
              <a:spcBef>
                <a:spcPct val="20000"/>
              </a:spcBef>
              <a:buFont typeface="Wingdings" pitchFamily="2" charset="2"/>
              <a:buNone/>
            </a:pPr>
            <a:r>
              <a:rPr lang="en-US" sz="1400"/>
              <a:t>			TimeTicks, </a:t>
            </a:r>
          </a:p>
          <a:p>
            <a:pPr marL="342900" indent="-342900">
              <a:spcBef>
                <a:spcPct val="20000"/>
              </a:spcBef>
              <a:buFont typeface="Wingdings" pitchFamily="2" charset="2"/>
              <a:buNone/>
            </a:pPr>
            <a:r>
              <a:rPr lang="en-US" sz="1400"/>
              <a:t>		</a:t>
            </a:r>
            <a:r>
              <a:rPr lang="en-US" sz="1400" b="1"/>
              <a:t>variable-bindings</a:t>
            </a:r>
          </a:p>
          <a:p>
            <a:pPr marL="342900" indent="-342900">
              <a:spcBef>
                <a:spcPct val="20000"/>
              </a:spcBef>
              <a:buFont typeface="Wingdings" pitchFamily="2" charset="2"/>
              <a:buNone/>
            </a:pPr>
            <a:r>
              <a:rPr lang="en-US" sz="1400"/>
              <a:t>			VarBindList </a:t>
            </a:r>
          </a:p>
          <a:p>
            <a:pPr marL="342900" indent="-342900">
              <a:spcBef>
                <a:spcPct val="20000"/>
              </a:spcBef>
              <a:buFont typeface="Wingdings" pitchFamily="2" charset="2"/>
              <a:buNone/>
            </a:pPr>
            <a:r>
              <a:rPr lang="en-US" sz="1400"/>
              <a:t>	} </a:t>
            </a:r>
            <a:endParaRPr lang="en-US" sz="140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57200" y="0"/>
            <a:ext cx="8229600" cy="1143000"/>
          </a:xfrm>
        </p:spPr>
        <p:txBody>
          <a:bodyPr/>
          <a:lstStyle/>
          <a:p>
            <a:pPr eaLnBrk="1" hangingPunct="1"/>
            <a:r>
              <a:rPr lang="en-US" sz="3200" smtClean="0"/>
              <a:t>IETF</a:t>
            </a:r>
            <a:r>
              <a:rPr lang="en-US" sz="2400" smtClean="0"/>
              <a:t> </a:t>
            </a:r>
            <a:r>
              <a:rPr lang="en-US" sz="3200" smtClean="0"/>
              <a:t>MIB-2</a:t>
            </a:r>
          </a:p>
        </p:txBody>
      </p:sp>
      <p:sp>
        <p:nvSpPr>
          <p:cNvPr id="96259" name="Rectangle 3"/>
          <p:cNvSpPr>
            <a:spLocks noChangeArrowheads="1"/>
          </p:cNvSpPr>
          <p:nvPr/>
        </p:nvSpPr>
        <p:spPr bwMode="auto">
          <a:xfrm>
            <a:off x="304800" y="1066800"/>
            <a:ext cx="8356600" cy="3451225"/>
          </a:xfrm>
          <a:prstGeom prst="rect">
            <a:avLst/>
          </a:prstGeom>
          <a:noFill/>
          <a:ln w="9525">
            <a:noFill/>
            <a:miter lim="800000"/>
            <a:headEnd/>
            <a:tailEnd/>
          </a:ln>
        </p:spPr>
        <p:txBody>
          <a:bodyPr>
            <a:spAutoFit/>
          </a:bodyPr>
          <a:lstStyle/>
          <a:p>
            <a:pPr>
              <a:spcBef>
                <a:spcPct val="20000"/>
              </a:spcBef>
              <a:buFont typeface="Wingdings" pitchFamily="2" charset="2"/>
              <a:buNone/>
            </a:pPr>
            <a:endParaRPr lang="en-GB" sz="2400" dirty="0"/>
          </a:p>
          <a:p>
            <a:pPr>
              <a:spcBef>
                <a:spcPct val="20000"/>
              </a:spcBef>
              <a:buFont typeface="Wingdings" pitchFamily="2" charset="2"/>
              <a:buChar char="§"/>
            </a:pPr>
            <a:r>
              <a:rPr lang="en-GB" sz="2400" dirty="0"/>
              <a:t> </a:t>
            </a:r>
            <a:r>
              <a:rPr lang="en-US" sz="2400" dirty="0"/>
              <a:t>MIB-2 is defined as iso.org.dod.internet.mgmt.1 (1.3.6.1.2.1)</a:t>
            </a:r>
          </a:p>
          <a:p>
            <a:pPr>
              <a:spcBef>
                <a:spcPct val="20000"/>
              </a:spcBef>
              <a:buFont typeface="Wingdings" pitchFamily="2" charset="2"/>
              <a:buChar char="§"/>
            </a:pPr>
            <a:r>
              <a:rPr lang="en-GB" sz="2400" dirty="0"/>
              <a:t> Every device that supports SNMP MUST support MIB-2</a:t>
            </a:r>
          </a:p>
          <a:p>
            <a:pPr>
              <a:spcBef>
                <a:spcPct val="20000"/>
              </a:spcBef>
              <a:buFont typeface="Wingdings" pitchFamily="2" charset="2"/>
              <a:buChar char="§"/>
            </a:pPr>
            <a:r>
              <a:rPr lang="en-GB" sz="2400" dirty="0"/>
              <a:t> Made up of nine groups</a:t>
            </a:r>
          </a:p>
          <a:p>
            <a:pPr>
              <a:spcBef>
                <a:spcPct val="20000"/>
              </a:spcBef>
              <a:buFont typeface="Wingdings" pitchFamily="2" charset="2"/>
              <a:buChar char="§"/>
            </a:pPr>
            <a:r>
              <a:rPr lang="en-GB" sz="2400" dirty="0"/>
              <a:t>170 variables  </a:t>
            </a:r>
          </a:p>
          <a:p>
            <a:pPr>
              <a:spcBef>
                <a:spcPct val="20000"/>
              </a:spcBef>
              <a:buFont typeface="Wingdings" pitchFamily="2" charset="2"/>
              <a:buChar char="§"/>
            </a:pPr>
            <a:r>
              <a:rPr lang="en-GB" sz="2400" dirty="0"/>
              <a:t>Defines the variables to manage the TCP/IP protocol stack</a:t>
            </a:r>
          </a:p>
          <a:p>
            <a:pPr>
              <a:spcBef>
                <a:spcPct val="20000"/>
              </a:spcBef>
              <a:buFont typeface="Wingdings" pitchFamily="2" charset="2"/>
              <a:buNone/>
            </a:pP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58"/>
          <p:cNvSpPr>
            <a:spLocks noChangeArrowheads="1"/>
          </p:cNvSpPr>
          <p:nvPr/>
        </p:nvSpPr>
        <p:spPr bwMode="auto">
          <a:xfrm>
            <a:off x="457200" y="152400"/>
            <a:ext cx="8229600" cy="800100"/>
          </a:xfrm>
          <a:prstGeom prst="rect">
            <a:avLst/>
          </a:prstGeom>
          <a:noFill/>
          <a:ln w="9525">
            <a:noFill/>
            <a:miter lim="800000"/>
            <a:headEnd/>
            <a:tailEnd/>
          </a:ln>
        </p:spPr>
        <p:txBody>
          <a:bodyPr anchor="ctr"/>
          <a:lstStyle/>
          <a:p>
            <a:pPr algn="ctr"/>
            <a:r>
              <a:rPr lang="en-US" sz="3200">
                <a:solidFill>
                  <a:schemeClr val="tx2"/>
                </a:solidFill>
              </a:rPr>
              <a:t>MIB-2 Subtree</a:t>
            </a:r>
          </a:p>
        </p:txBody>
      </p:sp>
      <p:pic>
        <p:nvPicPr>
          <p:cNvPr id="97283" name="Picture 59"/>
          <p:cNvPicPr>
            <a:picLocks noChangeAspect="1" noChangeArrowheads="1"/>
          </p:cNvPicPr>
          <p:nvPr/>
        </p:nvPicPr>
        <p:blipFill>
          <a:blip r:embed="rId2" cstate="print"/>
          <a:srcRect/>
          <a:stretch>
            <a:fillRect/>
          </a:stretch>
        </p:blipFill>
        <p:spPr bwMode="auto">
          <a:xfrm>
            <a:off x="1658938" y="1298575"/>
            <a:ext cx="5959475" cy="5056188"/>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6"/>
          <p:cNvSpPr>
            <a:spLocks noChangeArrowheads="1"/>
          </p:cNvSpPr>
          <p:nvPr/>
        </p:nvSpPr>
        <p:spPr bwMode="auto">
          <a:xfrm>
            <a:off x="457200" y="0"/>
            <a:ext cx="8229600" cy="800100"/>
          </a:xfrm>
          <a:prstGeom prst="rect">
            <a:avLst/>
          </a:prstGeom>
          <a:noFill/>
          <a:ln w="9525">
            <a:noFill/>
            <a:miter lim="800000"/>
            <a:headEnd/>
            <a:tailEnd/>
          </a:ln>
        </p:spPr>
        <p:txBody>
          <a:bodyPr anchor="ctr"/>
          <a:lstStyle/>
          <a:p>
            <a:pPr algn="ctr"/>
            <a:r>
              <a:rPr lang="en-US" sz="3200">
                <a:solidFill>
                  <a:schemeClr val="tx2"/>
                </a:solidFill>
              </a:rPr>
              <a:t>MIB-2 Groups</a:t>
            </a:r>
          </a:p>
        </p:txBody>
      </p:sp>
      <p:graphicFrame>
        <p:nvGraphicFramePr>
          <p:cNvPr id="188703" name="Group 287"/>
          <p:cNvGraphicFramePr>
            <a:graphicFrameLocks noGrp="1"/>
          </p:cNvGraphicFramePr>
          <p:nvPr/>
        </p:nvGraphicFramePr>
        <p:xfrm>
          <a:off x="558800" y="938213"/>
          <a:ext cx="8356600" cy="5764213"/>
        </p:xfrm>
        <a:graphic>
          <a:graphicData uri="http://schemas.openxmlformats.org/drawingml/2006/table">
            <a:tbl>
              <a:tblPr/>
              <a:tblGrid>
                <a:gridCol w="2260600"/>
                <a:gridCol w="2301875"/>
                <a:gridCol w="3794125"/>
              </a:tblGrid>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rPr>
                        <a:t>Subtree</a:t>
                      </a:r>
                      <a:r>
                        <a:rPr kumimoji="0" lang="en-US" sz="2000" b="0" i="0" u="none" strike="noStrike" cap="none" normalizeH="0" baseline="0" dirty="0" smtClean="0">
                          <a:ln>
                            <a:noFill/>
                          </a:ln>
                          <a:solidFill>
                            <a:schemeClr val="tx1"/>
                          </a:solidFill>
                          <a:effectLst/>
                          <a:latin typeface="Arial" charset="0"/>
                        </a:rPr>
                        <a:t>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OID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System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1.3.6.1.2.1.1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Defines a list of objects that pertain to system operation, such as the system uptime, system contact, and system name.</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Interfaces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1.3.6.1.2.1.2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Keeps track of the status of each interface on a managed entity (interfaces up/down, octets sent and received, errors and discards, etc.</a:t>
                      </a:r>
                      <a:r>
                        <a:rPr kumimoji="0" lang="en-US" sz="1200" b="0" i="0" u="none" strike="noStrike" cap="none" normalizeH="0" baseline="0" dirty="0" smtClean="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1.3.6.1.2.1.3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Network to physical address translation. (deprecated, exists for backward compatibility purposes)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1.3.6.1.2.1.4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Tracks many aspects of IP, including IP routing.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icmp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1.3.6.1.2.1.5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Tracks things such as ICMP errors, discards, etc.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tcp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1.3.6.1.2.1.6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Tracks, among other things, the state of the TCP connection</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udp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1.3.6.1.2.1.7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Tracks UDP statistics, datagrams in and out, etc.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egp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1.3.6.1.2.1.8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Tracks various statistics about the Exterior Gateway Protocol (EGP) and keeps an EGP neighbor table.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transmission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1.3.6.1.2.1.10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No objects are currently defined for this group, but other media-specific MIBs are defined using this subtree.</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snmp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1.3.6.1.2.1.11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Measures the performance of the underlying SNMP implementation on the managed entity and tracks things such as the number of SNMP packets sent and received.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8229600" cy="1143000"/>
          </a:xfrm>
        </p:spPr>
        <p:txBody>
          <a:bodyPr/>
          <a:lstStyle/>
          <a:p>
            <a:pPr eaLnBrk="1" hangingPunct="1"/>
            <a:r>
              <a:rPr lang="en-US" sz="3200" smtClean="0"/>
              <a:t>Management Information Base</a:t>
            </a:r>
          </a:p>
        </p:txBody>
      </p:sp>
      <p:pic>
        <p:nvPicPr>
          <p:cNvPr id="21507" name="Picture 5" descr="page4"/>
          <p:cNvPicPr>
            <a:picLocks noGrp="1" noChangeAspect="1" noChangeArrowheads="1"/>
          </p:cNvPicPr>
          <p:nvPr>
            <p:ph idx="1"/>
          </p:nvPr>
        </p:nvPicPr>
        <p:blipFill>
          <a:blip r:embed="rId2" cstate="print"/>
          <a:srcRect/>
          <a:stretch>
            <a:fillRect/>
          </a:stretch>
        </p:blipFill>
        <p:spPr>
          <a:xfrm>
            <a:off x="3497263" y="1389063"/>
            <a:ext cx="2952750" cy="4725987"/>
          </a:xfr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1143000"/>
          </a:xfrm>
        </p:spPr>
        <p:txBody>
          <a:bodyPr/>
          <a:lstStyle/>
          <a:p>
            <a:pPr eaLnBrk="1" hangingPunct="1"/>
            <a:r>
              <a:rPr lang="en-US" sz="3200" smtClean="0"/>
              <a:t>Network Management Architectures</a:t>
            </a:r>
          </a:p>
        </p:txBody>
      </p:sp>
      <p:pic>
        <p:nvPicPr>
          <p:cNvPr id="22531" name="Picture 3" descr="page2"/>
          <p:cNvPicPr>
            <a:picLocks noGrp="1" noChangeAspect="1" noChangeArrowheads="1"/>
          </p:cNvPicPr>
          <p:nvPr>
            <p:ph sz="half" idx="2"/>
          </p:nvPr>
        </p:nvPicPr>
        <p:blipFill>
          <a:blip r:embed="rId2" cstate="print"/>
          <a:srcRect/>
          <a:stretch>
            <a:fillRect/>
          </a:stretch>
        </p:blipFill>
        <p:spPr>
          <a:xfrm>
            <a:off x="673100" y="1214438"/>
            <a:ext cx="3025775" cy="2324100"/>
          </a:xfrm>
          <a:noFill/>
        </p:spPr>
      </p:pic>
      <p:pic>
        <p:nvPicPr>
          <p:cNvPr id="22532" name="Picture 4" descr="page10"/>
          <p:cNvPicPr>
            <a:picLocks noGrp="1" noChangeAspect="1" noChangeArrowheads="1"/>
          </p:cNvPicPr>
          <p:nvPr>
            <p:ph idx="1"/>
          </p:nvPr>
        </p:nvPicPr>
        <p:blipFill>
          <a:blip r:embed="rId3" cstate="print"/>
          <a:srcRect/>
          <a:stretch>
            <a:fillRect/>
          </a:stretch>
        </p:blipFill>
        <p:spPr>
          <a:xfrm>
            <a:off x="5259388" y="1181100"/>
            <a:ext cx="2860675" cy="2743200"/>
          </a:xfrm>
          <a:noFill/>
        </p:spPr>
      </p:pic>
      <p:pic>
        <p:nvPicPr>
          <p:cNvPr id="22533" name="Picture 5" descr="page11"/>
          <p:cNvPicPr>
            <a:picLocks noChangeAspect="1" noChangeArrowheads="1"/>
          </p:cNvPicPr>
          <p:nvPr/>
        </p:nvPicPr>
        <p:blipFill>
          <a:blip r:embed="rId4" cstate="print"/>
          <a:srcRect/>
          <a:stretch>
            <a:fillRect/>
          </a:stretch>
        </p:blipFill>
        <p:spPr bwMode="auto">
          <a:xfrm>
            <a:off x="3067050" y="3798888"/>
            <a:ext cx="2933700" cy="3059112"/>
          </a:xfrm>
          <a:prstGeom prst="rect">
            <a:avLst/>
          </a:prstGeom>
          <a:noFill/>
          <a:ln w="9525">
            <a:noFill/>
            <a:miter lim="800000"/>
            <a:headEnd/>
            <a:tailEnd/>
          </a:ln>
        </p:spPr>
      </p:pic>
      <p:sp>
        <p:nvSpPr>
          <p:cNvPr id="22534" name="Text Box 7"/>
          <p:cNvSpPr txBox="1">
            <a:spLocks noChangeArrowheads="1"/>
          </p:cNvSpPr>
          <p:nvPr/>
        </p:nvSpPr>
        <p:spPr bwMode="auto">
          <a:xfrm>
            <a:off x="161925" y="1227138"/>
            <a:ext cx="1339850" cy="366712"/>
          </a:xfrm>
          <a:prstGeom prst="rect">
            <a:avLst/>
          </a:prstGeom>
          <a:noFill/>
          <a:ln w="9525">
            <a:noFill/>
            <a:miter lim="800000"/>
            <a:headEnd/>
            <a:tailEnd/>
          </a:ln>
        </p:spPr>
        <p:txBody>
          <a:bodyPr wrap="none">
            <a:spAutoFit/>
          </a:bodyPr>
          <a:lstStyle/>
          <a:p>
            <a:r>
              <a:rPr lang="en-US"/>
              <a:t>Centralized</a:t>
            </a:r>
          </a:p>
        </p:txBody>
      </p:sp>
      <p:sp>
        <p:nvSpPr>
          <p:cNvPr id="22535" name="Text Box 8"/>
          <p:cNvSpPr txBox="1">
            <a:spLocks noChangeArrowheads="1"/>
          </p:cNvSpPr>
          <p:nvPr/>
        </p:nvSpPr>
        <p:spPr bwMode="auto">
          <a:xfrm>
            <a:off x="4095750" y="2486025"/>
            <a:ext cx="1276350" cy="641350"/>
          </a:xfrm>
          <a:prstGeom prst="rect">
            <a:avLst/>
          </a:prstGeom>
          <a:noFill/>
          <a:ln w="9525">
            <a:noFill/>
            <a:miter lim="800000"/>
            <a:headEnd/>
            <a:tailEnd/>
          </a:ln>
        </p:spPr>
        <p:txBody>
          <a:bodyPr wrap="none">
            <a:spAutoFit/>
          </a:bodyPr>
          <a:lstStyle/>
          <a:p>
            <a:pPr algn="ctr"/>
            <a:r>
              <a:rPr lang="en-US"/>
              <a:t>Weakly </a:t>
            </a:r>
          </a:p>
          <a:p>
            <a:pPr algn="ctr"/>
            <a:r>
              <a:rPr lang="en-US"/>
              <a:t>Distributed</a:t>
            </a:r>
          </a:p>
        </p:txBody>
      </p:sp>
      <p:sp>
        <p:nvSpPr>
          <p:cNvPr id="22536" name="Text Box 9"/>
          <p:cNvSpPr txBox="1">
            <a:spLocks noChangeArrowheads="1"/>
          </p:cNvSpPr>
          <p:nvPr/>
        </p:nvSpPr>
        <p:spPr bwMode="auto">
          <a:xfrm>
            <a:off x="7256463" y="4700588"/>
            <a:ext cx="1276350" cy="641350"/>
          </a:xfrm>
          <a:prstGeom prst="rect">
            <a:avLst/>
          </a:prstGeom>
          <a:noFill/>
          <a:ln w="9525">
            <a:noFill/>
            <a:miter lim="800000"/>
            <a:headEnd/>
            <a:tailEnd/>
          </a:ln>
        </p:spPr>
        <p:txBody>
          <a:bodyPr wrap="none">
            <a:spAutoFit/>
          </a:bodyPr>
          <a:lstStyle/>
          <a:p>
            <a:pPr algn="ctr"/>
            <a:r>
              <a:rPr lang="en-US"/>
              <a:t>Strongly </a:t>
            </a:r>
          </a:p>
          <a:p>
            <a:pPr algn="ctr"/>
            <a:r>
              <a:rPr lang="en-US"/>
              <a:t>Distributed</a:t>
            </a:r>
          </a:p>
        </p:txBody>
      </p:sp>
      <p:sp>
        <p:nvSpPr>
          <p:cNvPr id="22537" name="Line 11"/>
          <p:cNvSpPr>
            <a:spLocks noChangeShapeType="1"/>
          </p:cNvSpPr>
          <p:nvPr/>
        </p:nvSpPr>
        <p:spPr bwMode="auto">
          <a:xfrm flipV="1">
            <a:off x="4752975" y="2041525"/>
            <a:ext cx="742950" cy="519113"/>
          </a:xfrm>
          <a:prstGeom prst="line">
            <a:avLst/>
          </a:prstGeom>
          <a:noFill/>
          <a:ln w="9525">
            <a:solidFill>
              <a:schemeClr val="tx1"/>
            </a:solidFill>
            <a:round/>
            <a:headEnd/>
            <a:tailEnd type="triangle" w="med" len="med"/>
          </a:ln>
        </p:spPr>
        <p:txBody>
          <a:bodyPr/>
          <a:lstStyle/>
          <a:p>
            <a:endParaRPr lang="en-CA"/>
          </a:p>
        </p:txBody>
      </p:sp>
      <p:sp>
        <p:nvSpPr>
          <p:cNvPr id="22538" name="Line 12"/>
          <p:cNvSpPr>
            <a:spLocks noChangeShapeType="1"/>
          </p:cNvSpPr>
          <p:nvPr/>
        </p:nvSpPr>
        <p:spPr bwMode="auto">
          <a:xfrm flipH="1">
            <a:off x="6122988" y="5024438"/>
            <a:ext cx="1139825" cy="3175"/>
          </a:xfrm>
          <a:prstGeom prst="line">
            <a:avLst/>
          </a:prstGeom>
          <a:noFill/>
          <a:ln w="9525">
            <a:solidFill>
              <a:schemeClr val="tx1"/>
            </a:solidFill>
            <a:round/>
            <a:headEnd/>
            <a:tailEnd type="triangle" w="med" len="med"/>
          </a:ln>
        </p:spPr>
        <p:txBody>
          <a:bodyPr/>
          <a:lstStyle/>
          <a:p>
            <a:endParaRPr lang="en-CA"/>
          </a:p>
        </p:txBody>
      </p:sp>
      <p:sp>
        <p:nvSpPr>
          <p:cNvPr id="22539" name="Line 14"/>
          <p:cNvSpPr>
            <a:spLocks noChangeShapeType="1"/>
          </p:cNvSpPr>
          <p:nvPr/>
        </p:nvSpPr>
        <p:spPr bwMode="auto">
          <a:xfrm>
            <a:off x="854075" y="1616075"/>
            <a:ext cx="406400" cy="741363"/>
          </a:xfrm>
          <a:prstGeom prst="line">
            <a:avLst/>
          </a:prstGeom>
          <a:noFill/>
          <a:ln w="9525">
            <a:solidFill>
              <a:schemeClr val="tx1"/>
            </a:solidFill>
            <a:round/>
            <a:headEnd/>
            <a:tailEnd type="triangle" w="med" len="med"/>
          </a:ln>
        </p:spPr>
        <p:txBody>
          <a:bodyPr/>
          <a:lstStyle/>
          <a:p>
            <a:endParaRPr lang="en-C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77800"/>
            <a:ext cx="8229600" cy="800100"/>
          </a:xfrm>
        </p:spPr>
        <p:txBody>
          <a:bodyPr/>
          <a:lstStyle/>
          <a:p>
            <a:pPr eaLnBrk="1" hangingPunct="1"/>
            <a:r>
              <a:rPr lang="en-US" sz="3200" smtClean="0"/>
              <a:t>ISO Standardization</a:t>
            </a:r>
          </a:p>
        </p:txBody>
      </p:sp>
      <p:sp>
        <p:nvSpPr>
          <p:cNvPr id="26627" name="Rectangle 3"/>
          <p:cNvSpPr>
            <a:spLocks noChangeArrowheads="1"/>
          </p:cNvSpPr>
          <p:nvPr/>
        </p:nvSpPr>
        <p:spPr bwMode="auto">
          <a:xfrm>
            <a:off x="723900" y="1174750"/>
            <a:ext cx="7950200" cy="3545586"/>
          </a:xfrm>
          <a:prstGeom prst="rect">
            <a:avLst/>
          </a:prstGeom>
          <a:noFill/>
          <a:ln w="9525">
            <a:noFill/>
            <a:miter lim="800000"/>
            <a:headEnd/>
            <a:tailEnd/>
          </a:ln>
        </p:spPr>
        <p:txBody>
          <a:bodyPr>
            <a:spAutoFit/>
          </a:bodyPr>
          <a:lstStyle/>
          <a:p>
            <a:pPr marL="342900" indent="-342900">
              <a:buFont typeface="Wingdings" panose="05000000000000000000" pitchFamily="2" charset="2"/>
              <a:buChar char="§"/>
            </a:pPr>
            <a:r>
              <a:rPr lang="en-GB" sz="2400" dirty="0" smtClean="0">
                <a:solidFill>
                  <a:srgbClr val="000000"/>
                </a:solidFill>
              </a:rPr>
              <a:t> </a:t>
            </a:r>
            <a:r>
              <a:rPr lang="en-GB" sz="2400" dirty="0">
                <a:solidFill>
                  <a:srgbClr val="000000"/>
                </a:solidFill>
              </a:rPr>
              <a:t>ISO WG 4</a:t>
            </a:r>
          </a:p>
          <a:p>
            <a:pPr marL="342900" indent="-342900">
              <a:buFont typeface="Wingdings" panose="05000000000000000000" pitchFamily="2" charset="2"/>
              <a:buChar char="§"/>
            </a:pPr>
            <a:r>
              <a:rPr lang="en-GB" sz="2400" dirty="0">
                <a:solidFill>
                  <a:srgbClr val="000000"/>
                </a:solidFill>
              </a:rPr>
              <a:t> http://www.iso.org </a:t>
            </a:r>
          </a:p>
          <a:p>
            <a:pPr marL="342900" indent="-342900">
              <a:buFont typeface="Wingdings" panose="05000000000000000000" pitchFamily="2" charset="2"/>
              <a:buChar char="§"/>
            </a:pPr>
            <a:r>
              <a:rPr lang="en-GB" sz="2400" dirty="0">
                <a:solidFill>
                  <a:srgbClr val="000000"/>
                </a:solidFill>
              </a:rPr>
              <a:t> </a:t>
            </a:r>
            <a:r>
              <a:rPr lang="en-GB" sz="2400" dirty="0" smtClean="0">
                <a:solidFill>
                  <a:srgbClr val="000000"/>
                </a:solidFill>
              </a:rPr>
              <a:t>Defined the OSI </a:t>
            </a:r>
            <a:r>
              <a:rPr lang="en-GB" sz="2400" dirty="0">
                <a:solidFill>
                  <a:srgbClr val="000000"/>
                </a:solidFill>
              </a:rPr>
              <a:t>Network Management Model </a:t>
            </a:r>
          </a:p>
          <a:p>
            <a:pPr lvl="1">
              <a:buFont typeface="Arial" charset="0"/>
              <a:buChar char="–"/>
            </a:pPr>
            <a:r>
              <a:rPr lang="en-GB" sz="2000" dirty="0">
                <a:solidFill>
                  <a:srgbClr val="000000"/>
                </a:solidFill>
              </a:rPr>
              <a:t> </a:t>
            </a:r>
            <a:r>
              <a:rPr lang="en-GB" sz="2000" dirty="0" smtClean="0">
                <a:solidFill>
                  <a:srgbClr val="000000"/>
                </a:solidFill>
              </a:rPr>
              <a:t>Management </a:t>
            </a:r>
            <a:r>
              <a:rPr lang="en-GB" sz="2000" dirty="0">
                <a:solidFill>
                  <a:srgbClr val="000000"/>
                </a:solidFill>
              </a:rPr>
              <a:t>should be powerful </a:t>
            </a:r>
          </a:p>
          <a:p>
            <a:pPr lvl="1">
              <a:buFont typeface="Arial" charset="0"/>
              <a:buChar char="–"/>
            </a:pPr>
            <a:r>
              <a:rPr lang="en-GB" sz="2000" dirty="0">
                <a:solidFill>
                  <a:srgbClr val="000000"/>
                </a:solidFill>
              </a:rPr>
              <a:t> Object oriented approach</a:t>
            </a:r>
          </a:p>
          <a:p>
            <a:pPr lvl="1">
              <a:buFont typeface="Arial" charset="0"/>
              <a:buChar char="–"/>
            </a:pPr>
            <a:r>
              <a:rPr lang="en-GB" sz="2000" dirty="0">
                <a:solidFill>
                  <a:srgbClr val="000000"/>
                </a:solidFill>
              </a:rPr>
              <a:t> Reliable exchange of management information</a:t>
            </a:r>
          </a:p>
          <a:p>
            <a:pPr lvl="1">
              <a:buFont typeface="Arial" charset="0"/>
              <a:buChar char="–"/>
            </a:pPr>
            <a:r>
              <a:rPr lang="en-GB" sz="2000" dirty="0">
                <a:solidFill>
                  <a:srgbClr val="000000"/>
                </a:solidFill>
              </a:rPr>
              <a:t> CMIP, </a:t>
            </a:r>
            <a:r>
              <a:rPr lang="en-GB" sz="2000" dirty="0" smtClean="0">
                <a:solidFill>
                  <a:srgbClr val="000000"/>
                </a:solidFill>
              </a:rPr>
              <a:t>MIT</a:t>
            </a:r>
            <a:endParaRPr lang="en-GB" sz="2000" dirty="0">
              <a:solidFill>
                <a:srgbClr val="000000"/>
              </a:solidFill>
            </a:endParaRPr>
          </a:p>
          <a:p>
            <a:pPr>
              <a:spcBef>
                <a:spcPct val="10000"/>
              </a:spcBef>
              <a:buFont typeface="Wingdings" pitchFamily="2" charset="2"/>
              <a:buChar char="§"/>
            </a:pPr>
            <a:endParaRPr lang="en-GB" sz="2000" dirty="0">
              <a:solidFill>
                <a:srgbClr val="000000"/>
              </a:solidFill>
            </a:endParaRPr>
          </a:p>
          <a:p>
            <a:pPr>
              <a:spcBef>
                <a:spcPct val="10000"/>
              </a:spcBef>
              <a:buFont typeface="Wingdings" pitchFamily="2" charset="2"/>
              <a:buNone/>
            </a:pPr>
            <a:endParaRPr lang="en-GB" sz="2400" dirty="0">
              <a:solidFill>
                <a:srgbClr val="6666FF"/>
              </a:solidFill>
            </a:endParaRPr>
          </a:p>
          <a:p>
            <a:pPr>
              <a:buFont typeface="Wingdings" pitchFamily="2" charset="2"/>
              <a:buChar char="§"/>
            </a:pPr>
            <a:endParaRPr lang="en-GB" sz="2400" dirty="0">
              <a:solidFill>
                <a:srgbClr val="6666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0"/>
            <a:ext cx="8229600" cy="1143000"/>
          </a:xfrm>
        </p:spPr>
        <p:txBody>
          <a:bodyPr/>
          <a:lstStyle/>
          <a:p>
            <a:pPr eaLnBrk="1" hangingPunct="1"/>
            <a:r>
              <a:rPr lang="en-US" sz="3200" smtClean="0"/>
              <a:t>OSI Management Model</a:t>
            </a:r>
          </a:p>
        </p:txBody>
      </p:sp>
      <p:sp>
        <p:nvSpPr>
          <p:cNvPr id="34819" name="Rectangle 3"/>
          <p:cNvSpPr>
            <a:spLocks noGrp="1" noChangeArrowheads="1"/>
          </p:cNvSpPr>
          <p:nvPr>
            <p:ph type="body" idx="1"/>
          </p:nvPr>
        </p:nvSpPr>
        <p:spPr>
          <a:xfrm>
            <a:off x="482600" y="1270000"/>
            <a:ext cx="8229600" cy="4525963"/>
          </a:xfrm>
        </p:spPr>
        <p:txBody>
          <a:bodyPr/>
          <a:lstStyle/>
          <a:p>
            <a:pPr eaLnBrk="1" hangingPunct="1"/>
            <a:r>
              <a:rPr lang="en-US" sz="2400" dirty="0" smtClean="0"/>
              <a:t>Functional Component (FCAPS)</a:t>
            </a:r>
          </a:p>
          <a:p>
            <a:pPr lvl="1" eaLnBrk="1" hangingPunct="1"/>
            <a:r>
              <a:rPr lang="en-US" sz="2000" dirty="0" smtClean="0"/>
              <a:t>Fault Management </a:t>
            </a:r>
          </a:p>
          <a:p>
            <a:pPr lvl="1" eaLnBrk="1" hangingPunct="1"/>
            <a:r>
              <a:rPr lang="en-US" sz="2000" dirty="0" smtClean="0"/>
              <a:t>Configuration Management</a:t>
            </a:r>
          </a:p>
          <a:p>
            <a:pPr lvl="1" eaLnBrk="1" hangingPunct="1"/>
            <a:r>
              <a:rPr lang="en-US" sz="2000" dirty="0" smtClean="0"/>
              <a:t>Accounting Management</a:t>
            </a:r>
          </a:p>
          <a:p>
            <a:pPr lvl="1" eaLnBrk="1" hangingPunct="1"/>
            <a:r>
              <a:rPr lang="en-US" sz="2000" dirty="0" smtClean="0"/>
              <a:t>Performance Management</a:t>
            </a:r>
          </a:p>
          <a:p>
            <a:pPr lvl="1" eaLnBrk="1" hangingPunct="1"/>
            <a:r>
              <a:rPr lang="en-US" sz="2000" dirty="0" smtClean="0"/>
              <a:t>Security Management</a:t>
            </a:r>
          </a:p>
          <a:p>
            <a:pPr eaLnBrk="1" hangingPunct="1"/>
            <a:r>
              <a:rPr lang="en-US" sz="2400" dirty="0" smtClean="0"/>
              <a:t>Information Component</a:t>
            </a:r>
          </a:p>
          <a:p>
            <a:pPr lvl="1" eaLnBrk="1" hangingPunct="1"/>
            <a:r>
              <a:rPr lang="en-US" sz="2000" dirty="0" smtClean="0"/>
              <a:t>Management Information Tree (MIT)</a:t>
            </a:r>
          </a:p>
          <a:p>
            <a:pPr eaLnBrk="1" hangingPunct="1"/>
            <a:r>
              <a:rPr lang="en-US" sz="2400" dirty="0" smtClean="0"/>
              <a:t>Communication Component</a:t>
            </a:r>
          </a:p>
          <a:p>
            <a:pPr lvl="1" eaLnBrk="1" hangingPunct="1"/>
            <a:r>
              <a:rPr lang="en-US" sz="2000" dirty="0" smtClean="0"/>
              <a:t>Common Management Information Protocol (CMIP)</a:t>
            </a:r>
          </a:p>
          <a:p>
            <a:pPr eaLnBrk="1" hangingPunct="1"/>
            <a:endParaRPr lang="en-US" sz="2000" dirty="0" smtClean="0"/>
          </a:p>
          <a:p>
            <a:pPr eaLnBrk="1" hangingPunct="1"/>
            <a:endParaRPr lang="en-US" sz="28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0"/>
            <a:ext cx="8229600" cy="1143000"/>
          </a:xfrm>
        </p:spPr>
        <p:txBody>
          <a:bodyPr/>
          <a:lstStyle/>
          <a:p>
            <a:pPr eaLnBrk="1" hangingPunct="1"/>
            <a:r>
              <a:rPr lang="en-US" sz="3200" dirty="0" smtClean="0"/>
              <a:t>OSI Functional Component</a:t>
            </a:r>
          </a:p>
        </p:txBody>
      </p:sp>
      <p:sp>
        <p:nvSpPr>
          <p:cNvPr id="35843" name="Rectangle 3"/>
          <p:cNvSpPr>
            <a:spLocks noGrp="1" noChangeArrowheads="1"/>
          </p:cNvSpPr>
          <p:nvPr>
            <p:ph type="body" idx="1"/>
          </p:nvPr>
        </p:nvSpPr>
        <p:spPr>
          <a:xfrm>
            <a:off x="457200" y="1181100"/>
            <a:ext cx="8229600" cy="5186363"/>
          </a:xfrm>
        </p:spPr>
        <p:txBody>
          <a:bodyPr/>
          <a:lstStyle/>
          <a:p>
            <a:pPr eaLnBrk="1" hangingPunct="1">
              <a:lnSpc>
                <a:spcPct val="90000"/>
              </a:lnSpc>
              <a:buFont typeface="Wingdings" pitchFamily="2" charset="2"/>
              <a:buChar char="§"/>
            </a:pPr>
            <a:r>
              <a:rPr lang="en-US" sz="2400" dirty="0" smtClean="0"/>
              <a:t>Fault Management</a:t>
            </a:r>
          </a:p>
          <a:p>
            <a:pPr lvl="1" eaLnBrk="1" hangingPunct="1">
              <a:lnSpc>
                <a:spcPct val="90000"/>
              </a:lnSpc>
            </a:pPr>
            <a:r>
              <a:rPr lang="en-US" sz="2000" dirty="0"/>
              <a:t>D</a:t>
            </a:r>
            <a:r>
              <a:rPr lang="en-US" sz="2000" dirty="0" smtClean="0"/>
              <a:t>etection and recovery of network anomalies and failures. </a:t>
            </a:r>
          </a:p>
          <a:p>
            <a:pPr eaLnBrk="1" hangingPunct="1">
              <a:lnSpc>
                <a:spcPct val="90000"/>
              </a:lnSpc>
              <a:buFont typeface="Wingdings" pitchFamily="2" charset="2"/>
              <a:buChar char="§"/>
            </a:pPr>
            <a:r>
              <a:rPr lang="en-US" sz="2400" dirty="0" smtClean="0"/>
              <a:t>Configuration Management</a:t>
            </a:r>
          </a:p>
          <a:p>
            <a:pPr lvl="1" eaLnBrk="1" hangingPunct="1">
              <a:lnSpc>
                <a:spcPct val="90000"/>
              </a:lnSpc>
            </a:pPr>
            <a:r>
              <a:rPr lang="en-US" sz="2000" dirty="0" smtClean="0"/>
              <a:t>Provision network resources and services.</a:t>
            </a:r>
          </a:p>
          <a:p>
            <a:pPr eaLnBrk="1" hangingPunct="1">
              <a:lnSpc>
                <a:spcPct val="90000"/>
              </a:lnSpc>
              <a:buFont typeface="Wingdings" pitchFamily="2" charset="2"/>
              <a:buChar char="§"/>
            </a:pPr>
            <a:r>
              <a:rPr lang="en-US" sz="2400" dirty="0" smtClean="0"/>
              <a:t>Accounting Management</a:t>
            </a:r>
          </a:p>
          <a:p>
            <a:pPr lvl="1" eaLnBrk="1" hangingPunct="1">
              <a:lnSpc>
                <a:spcPct val="90000"/>
              </a:lnSpc>
            </a:pPr>
            <a:r>
              <a:rPr lang="en-US" sz="2000" dirty="0"/>
              <a:t>C</a:t>
            </a:r>
            <a:r>
              <a:rPr lang="en-US" sz="2000" dirty="0" smtClean="0"/>
              <a:t>ollect usage data for the resources used; generate associated tariff.</a:t>
            </a:r>
          </a:p>
          <a:p>
            <a:pPr eaLnBrk="1" hangingPunct="1">
              <a:lnSpc>
                <a:spcPct val="90000"/>
              </a:lnSpc>
              <a:buFont typeface="Wingdings" pitchFamily="2" charset="2"/>
              <a:buChar char="§"/>
            </a:pPr>
            <a:r>
              <a:rPr lang="en-US" sz="2400" dirty="0" smtClean="0"/>
              <a:t>Performance Management</a:t>
            </a:r>
          </a:p>
          <a:p>
            <a:pPr lvl="1" eaLnBrk="1" hangingPunct="1">
              <a:lnSpc>
                <a:spcPct val="90000"/>
              </a:lnSpc>
            </a:pPr>
            <a:r>
              <a:rPr lang="en-US" sz="2000" dirty="0"/>
              <a:t>M</a:t>
            </a:r>
            <a:r>
              <a:rPr lang="en-US" sz="2000" dirty="0" smtClean="0"/>
              <a:t>onitor performance parameters, collect traffic statistics.</a:t>
            </a:r>
          </a:p>
          <a:p>
            <a:pPr eaLnBrk="1" hangingPunct="1">
              <a:lnSpc>
                <a:spcPct val="90000"/>
              </a:lnSpc>
              <a:buFont typeface="Wingdings" pitchFamily="2" charset="2"/>
              <a:buChar char="§"/>
            </a:pPr>
            <a:r>
              <a:rPr lang="en-US" sz="2400" dirty="0" smtClean="0"/>
              <a:t>Security Management</a:t>
            </a:r>
          </a:p>
          <a:p>
            <a:pPr lvl="1" eaLnBrk="1" hangingPunct="1">
              <a:lnSpc>
                <a:spcPct val="90000"/>
              </a:lnSpc>
            </a:pPr>
            <a:r>
              <a:rPr lang="en-US" sz="2000" dirty="0" smtClean="0"/>
              <a:t>prevention and detection of improper access/use of network resources and services </a:t>
            </a:r>
          </a:p>
          <a:p>
            <a:pPr eaLnBrk="1" hangingPunct="1">
              <a:lnSpc>
                <a:spcPct val="90000"/>
              </a:lnSpc>
            </a:pPr>
            <a:endParaRPr lang="en-US" sz="20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65100"/>
            <a:ext cx="8229600" cy="800100"/>
          </a:xfrm>
        </p:spPr>
        <p:txBody>
          <a:bodyPr/>
          <a:lstStyle/>
          <a:p>
            <a:pPr eaLnBrk="1" hangingPunct="1"/>
            <a:r>
              <a:rPr lang="en-US" sz="3200" smtClean="0"/>
              <a:t>ITU-T Standardization</a:t>
            </a:r>
          </a:p>
        </p:txBody>
      </p:sp>
      <p:sp>
        <p:nvSpPr>
          <p:cNvPr id="27651" name="Rectangle 3"/>
          <p:cNvSpPr>
            <a:spLocks noChangeArrowheads="1"/>
          </p:cNvSpPr>
          <p:nvPr/>
        </p:nvSpPr>
        <p:spPr bwMode="auto">
          <a:xfrm>
            <a:off x="762000" y="1365250"/>
            <a:ext cx="7950200" cy="3637919"/>
          </a:xfrm>
          <a:prstGeom prst="rect">
            <a:avLst/>
          </a:prstGeom>
          <a:noFill/>
          <a:ln w="9525">
            <a:noFill/>
            <a:miter lim="800000"/>
            <a:headEnd/>
            <a:tailEnd/>
          </a:ln>
        </p:spPr>
        <p:txBody>
          <a:bodyPr>
            <a:spAutoFit/>
          </a:bodyPr>
          <a:lstStyle/>
          <a:p>
            <a:pPr>
              <a:spcBef>
                <a:spcPct val="20000"/>
              </a:spcBef>
              <a:buFont typeface="Wingdings" pitchFamily="2" charset="2"/>
              <a:buChar char="§"/>
            </a:pPr>
            <a:r>
              <a:rPr lang="en-GB" sz="2400" dirty="0" smtClean="0">
                <a:solidFill>
                  <a:srgbClr val="000000"/>
                </a:solidFill>
              </a:rPr>
              <a:t> Defined </a:t>
            </a:r>
            <a:r>
              <a:rPr lang="en-GB" sz="2400" dirty="0">
                <a:solidFill>
                  <a:srgbClr val="000000"/>
                </a:solidFill>
              </a:rPr>
              <a:t>the TMN </a:t>
            </a:r>
            <a:r>
              <a:rPr lang="en-GB" sz="2400" dirty="0" smtClean="0">
                <a:solidFill>
                  <a:srgbClr val="000000"/>
                </a:solidFill>
              </a:rPr>
              <a:t>framework</a:t>
            </a:r>
            <a:endParaRPr lang="en-GB" sz="2000" dirty="0">
              <a:solidFill>
                <a:srgbClr val="000000"/>
              </a:solidFill>
            </a:endParaRPr>
          </a:p>
          <a:p>
            <a:pPr lvl="1">
              <a:spcBef>
                <a:spcPct val="20000"/>
              </a:spcBef>
              <a:buFont typeface="Arial" charset="0"/>
              <a:buChar char="̶"/>
            </a:pPr>
            <a:r>
              <a:rPr lang="en-GB" sz="2000" dirty="0">
                <a:solidFill>
                  <a:srgbClr val="000000"/>
                </a:solidFill>
              </a:rPr>
              <a:t>  Uses OSI Network Management Model </a:t>
            </a:r>
          </a:p>
          <a:p>
            <a:pPr lvl="1">
              <a:spcBef>
                <a:spcPct val="20000"/>
              </a:spcBef>
              <a:buFont typeface="Arial" charset="0"/>
              <a:buChar char="̶"/>
            </a:pPr>
            <a:r>
              <a:rPr lang="en-GB" sz="2000" dirty="0">
                <a:solidFill>
                  <a:srgbClr val="000000"/>
                </a:solidFill>
              </a:rPr>
              <a:t>  </a:t>
            </a:r>
            <a:r>
              <a:rPr lang="en-GB" sz="2000" dirty="0" smtClean="0">
                <a:solidFill>
                  <a:srgbClr val="000000"/>
                </a:solidFill>
              </a:rPr>
              <a:t>Recommends out-of-band management. </a:t>
            </a:r>
          </a:p>
          <a:p>
            <a:pPr lvl="1">
              <a:spcBef>
                <a:spcPct val="20000"/>
              </a:spcBef>
              <a:buFont typeface="Arial" charset="0"/>
              <a:buChar char="̶"/>
            </a:pPr>
            <a:r>
              <a:rPr lang="en-GB" sz="2000" dirty="0">
                <a:solidFill>
                  <a:srgbClr val="000000"/>
                </a:solidFill>
              </a:rPr>
              <a:t> </a:t>
            </a:r>
            <a:r>
              <a:rPr lang="en-GB" sz="2000" dirty="0" smtClean="0">
                <a:solidFill>
                  <a:srgbClr val="000000"/>
                </a:solidFill>
              </a:rPr>
              <a:t> </a:t>
            </a:r>
            <a:r>
              <a:rPr lang="en-US" sz="2000" dirty="0" smtClean="0"/>
              <a:t>Support </a:t>
            </a:r>
            <a:r>
              <a:rPr lang="en-US" sz="2000" dirty="0"/>
              <a:t>for Operations, Administration, Maintenance, and Provisioning (OAMP) of Telecommunications </a:t>
            </a:r>
            <a:r>
              <a:rPr lang="en-US" sz="2000" dirty="0" smtClean="0"/>
              <a:t>networks</a:t>
            </a:r>
          </a:p>
          <a:p>
            <a:pPr lvl="1">
              <a:spcBef>
                <a:spcPct val="20000"/>
              </a:spcBef>
              <a:buFont typeface="Arial" charset="0"/>
              <a:buChar char="̶"/>
            </a:pPr>
            <a:r>
              <a:rPr lang="en-US" sz="2000" dirty="0" smtClean="0"/>
              <a:t> Logically </a:t>
            </a:r>
            <a:r>
              <a:rPr lang="en-US" sz="2000" dirty="0"/>
              <a:t>separate network and interfaces with the Telecommunications network at several distinct </a:t>
            </a:r>
            <a:r>
              <a:rPr lang="en-US" sz="2000" dirty="0" smtClean="0"/>
              <a:t>point</a:t>
            </a:r>
          </a:p>
          <a:p>
            <a:pPr marL="342900" indent="-342900">
              <a:spcBef>
                <a:spcPct val="20000"/>
              </a:spcBef>
              <a:buFont typeface="Wingdings" panose="05000000000000000000" pitchFamily="2" charset="2"/>
              <a:buChar char="§"/>
            </a:pPr>
            <a:r>
              <a:rPr lang="en-GB" sz="2400" dirty="0" smtClean="0">
                <a:solidFill>
                  <a:srgbClr val="000000"/>
                </a:solidFill>
                <a:hlinkClick r:id="rId2"/>
              </a:rPr>
              <a:t> </a:t>
            </a:r>
            <a:r>
              <a:rPr lang="en-GB" sz="2400" dirty="0">
                <a:solidFill>
                  <a:srgbClr val="000000"/>
                </a:solidFill>
                <a:hlinkClick r:id="rId2"/>
              </a:rPr>
              <a:t>http://www.itu.int/itu-t</a:t>
            </a:r>
            <a:endParaRPr lang="en-GB" sz="2400" dirty="0">
              <a:solidFill>
                <a:srgbClr val="000000"/>
              </a:solidFill>
            </a:endParaRPr>
          </a:p>
          <a:p>
            <a:pPr>
              <a:buFont typeface="Wingdings" pitchFamily="2" charset="2"/>
              <a:buNone/>
            </a:pPr>
            <a:endParaRPr lang="en-GB" sz="2000" dirty="0">
              <a:solidFill>
                <a:srgbClr val="000000"/>
              </a:solidFill>
            </a:endParaRPr>
          </a:p>
          <a:p>
            <a:pPr>
              <a:lnSpc>
                <a:spcPct val="90000"/>
              </a:lnSpc>
              <a:buFont typeface="Wingdings" pitchFamily="2" charset="2"/>
              <a:buChar char="§"/>
            </a:pPr>
            <a:endParaRPr lang="en-GB" sz="2400" dirty="0">
              <a:solidFill>
                <a:srgbClr val="6666FF"/>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31650</TotalTime>
  <Words>1704</Words>
  <Application>Microsoft Macintosh PowerPoint</Application>
  <PresentationFormat>On-screen Show (4:3)</PresentationFormat>
  <Paragraphs>410</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Default Design</vt:lpstr>
      <vt:lpstr> Network &amp; Service Management  Summer 2015  Lecture 1 – Introduction to SNMP</vt:lpstr>
      <vt:lpstr>Network Management Elements</vt:lpstr>
      <vt:lpstr>Network Management Framework</vt:lpstr>
      <vt:lpstr>Management Information Base</vt:lpstr>
      <vt:lpstr>Network Management Architectures</vt:lpstr>
      <vt:lpstr>ISO Standardization</vt:lpstr>
      <vt:lpstr>OSI Management Model</vt:lpstr>
      <vt:lpstr>OSI Functional Component</vt:lpstr>
      <vt:lpstr>ITU-T Standardization</vt:lpstr>
      <vt:lpstr>TMN Logical Layers</vt:lpstr>
      <vt:lpstr>IETF Standardization</vt:lpstr>
      <vt:lpstr>IETF Core SNMP RFCs</vt:lpstr>
      <vt:lpstr>SNMP Management Framework</vt:lpstr>
      <vt:lpstr>A Typical SNMP Agent</vt:lpstr>
      <vt:lpstr>A Typical SNMP Manager</vt:lpstr>
      <vt:lpstr>Structure of Management Information (SMI)</vt:lpstr>
      <vt:lpstr>SMIv1 Managed Object Definition</vt:lpstr>
      <vt:lpstr>SMIv1 Primitive Data Types</vt:lpstr>
      <vt:lpstr>SMIv1 Managed Object Definition</vt:lpstr>
      <vt:lpstr>SMIv1 Abstract Data Types</vt:lpstr>
      <vt:lpstr>SMIv1 Managed Object Definition</vt:lpstr>
      <vt:lpstr>SMIv1 Managed Object Definition</vt:lpstr>
      <vt:lpstr>SMIv1 Managed Object Definition</vt:lpstr>
      <vt:lpstr>PowerPoint Presentation</vt:lpstr>
      <vt:lpstr>The ‘mgmt’ node</vt:lpstr>
      <vt:lpstr>The ‘private’ sub-tree</vt:lpstr>
      <vt:lpstr>SNMPv1</vt:lpstr>
      <vt:lpstr>SNMPv1 - Get</vt:lpstr>
      <vt:lpstr>SNMPv1 – Get-Next</vt:lpstr>
      <vt:lpstr>SNMPv1 – Set</vt:lpstr>
      <vt:lpstr>SNMPv1 – Traps</vt:lpstr>
      <vt:lpstr>SNMPv1 Message Structure</vt:lpstr>
      <vt:lpstr>SNMPv1 Message</vt:lpstr>
      <vt:lpstr>SNMPv1 Trap Message</vt:lpstr>
      <vt:lpstr>SNMPv1 - Trap PDU</vt:lpstr>
      <vt:lpstr>IETF MIB-2</vt:lpstr>
      <vt:lpstr>PowerPoint Presentation</vt:lpstr>
      <vt:lpstr>PowerPoint Presentation</vt:lpstr>
    </vt:vector>
  </TitlesOfParts>
  <Company>Etrade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Management</dc:title>
  <dc:creator>Govindan Ravindran</dc:creator>
  <cp:lastModifiedBy>Hoang-Hai TRAN</cp:lastModifiedBy>
  <cp:revision>246</cp:revision>
  <dcterms:created xsi:type="dcterms:W3CDTF">2005-03-11T05:10:15Z</dcterms:created>
  <dcterms:modified xsi:type="dcterms:W3CDTF">2015-04-23T03:28:58Z</dcterms:modified>
</cp:coreProperties>
</file>