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8" r:id="rId3"/>
    <p:sldId id="464" r:id="rId4"/>
    <p:sldId id="466" r:id="rId5"/>
    <p:sldId id="468" r:id="rId6"/>
    <p:sldId id="470" r:id="rId7"/>
    <p:sldId id="474" r:id="rId8"/>
    <p:sldId id="476" r:id="rId9"/>
    <p:sldId id="477" r:id="rId10"/>
    <p:sldId id="478" r:id="rId11"/>
    <p:sldId id="401" r:id="rId12"/>
    <p:sldId id="402" r:id="rId13"/>
    <p:sldId id="424" r:id="rId14"/>
    <p:sldId id="387" r:id="rId15"/>
    <p:sldId id="274" r:id="rId16"/>
    <p:sldId id="504" r:id="rId17"/>
    <p:sldId id="406" r:id="rId18"/>
    <p:sldId id="427" r:id="rId19"/>
    <p:sldId id="279" r:id="rId20"/>
    <p:sldId id="428" r:id="rId21"/>
    <p:sldId id="480" r:id="rId22"/>
    <p:sldId id="389" r:id="rId23"/>
    <p:sldId id="390" r:id="rId24"/>
    <p:sldId id="391" r:id="rId25"/>
    <p:sldId id="320" r:id="rId26"/>
    <p:sldId id="450" r:id="rId27"/>
    <p:sldId id="449" r:id="rId28"/>
    <p:sldId id="321" r:id="rId29"/>
    <p:sldId id="421" r:id="rId30"/>
    <p:sldId id="323" r:id="rId31"/>
    <p:sldId id="325" r:id="rId32"/>
    <p:sldId id="268" r:id="rId33"/>
    <p:sldId id="314" r:id="rId34"/>
    <p:sldId id="392" r:id="rId35"/>
    <p:sldId id="484" r:id="rId36"/>
    <p:sldId id="418" r:id="rId37"/>
    <p:sldId id="507" r:id="rId38"/>
    <p:sldId id="416" r:id="rId39"/>
    <p:sldId id="275" r:id="rId40"/>
    <p:sldId id="386" r:id="rId41"/>
    <p:sldId id="306" r:id="rId42"/>
    <p:sldId id="396" r:id="rId43"/>
    <p:sldId id="366" r:id="rId44"/>
    <p:sldId id="365" r:id="rId45"/>
    <p:sldId id="432" r:id="rId46"/>
    <p:sldId id="374" r:id="rId47"/>
    <p:sldId id="436" r:id="rId48"/>
    <p:sldId id="378" r:id="rId49"/>
    <p:sldId id="437" r:id="rId50"/>
    <p:sldId id="499" r:id="rId51"/>
    <p:sldId id="435" r:id="rId52"/>
    <p:sldId id="438" r:id="rId53"/>
    <p:sldId id="384" r:id="rId54"/>
    <p:sldId id="439" r:id="rId55"/>
    <p:sldId id="431" r:id="rId56"/>
    <p:sldId id="486" r:id="rId57"/>
    <p:sldId id="368" r:id="rId58"/>
    <p:sldId id="433" r:id="rId59"/>
    <p:sldId id="369" r:id="rId60"/>
    <p:sldId id="370" r:id="rId61"/>
    <p:sldId id="434" r:id="rId62"/>
    <p:sldId id="373" r:id="rId63"/>
    <p:sldId id="487" r:id="rId64"/>
    <p:sldId id="501" r:id="rId65"/>
    <p:sldId id="441" r:id="rId66"/>
    <p:sldId id="442" r:id="rId67"/>
    <p:sldId id="443" r:id="rId68"/>
    <p:sldId id="444" r:id="rId69"/>
    <p:sldId id="445" r:id="rId70"/>
    <p:sldId id="446" r:id="rId71"/>
    <p:sldId id="452" r:id="rId72"/>
    <p:sldId id="455" r:id="rId73"/>
    <p:sldId id="454" r:id="rId74"/>
    <p:sldId id="456" r:id="rId75"/>
    <p:sldId id="457" r:id="rId76"/>
    <p:sldId id="453" r:id="rId77"/>
    <p:sldId id="495" r:id="rId78"/>
    <p:sldId id="413" r:id="rId79"/>
    <p:sldId id="258" r:id="rId80"/>
    <p:sldId id="506" r:id="rId81"/>
    <p:sldId id="415" r:id="rId82"/>
    <p:sldId id="292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A7"/>
    <a:srgbClr val="ADE0FF"/>
    <a:srgbClr val="FEE8FE"/>
    <a:srgbClr val="ECEBFF"/>
    <a:srgbClr val="D9D7FF"/>
    <a:srgbClr val="FFDFFC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93596" autoAdjust="0"/>
  </p:normalViewPr>
  <p:slideViewPr>
    <p:cSldViewPr snapToGrid="0">
      <p:cViewPr>
        <p:scale>
          <a:sx n="60" d="100"/>
          <a:sy n="60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19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&lt;#&gt;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" TargetMode="External"/><Relationship Id="rId2" Type="http://schemas.openxmlformats.org/officeDocument/2006/relationships/hyperlink" Target="http://www.simpleweb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net-snmp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u.int/itu-t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1368425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CN8861</a:t>
            </a:r>
            <a:br>
              <a:rPr lang="en-US" sz="4000" dirty="0" smtClean="0"/>
            </a:br>
            <a:r>
              <a:rPr lang="en-US" sz="4000" dirty="0" smtClean="0"/>
              <a:t>Network &amp; Service </a:t>
            </a:r>
            <a:r>
              <a:rPr lang="en-US" sz="4000" dirty="0" smtClean="0"/>
              <a:t>Management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Spring 2013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8900" y="4355669"/>
            <a:ext cx="6400800" cy="13081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Govi Ravindran </a:t>
            </a:r>
          </a:p>
          <a:p>
            <a:pPr eaLnBrk="1" hangingPunct="1"/>
            <a:r>
              <a:rPr lang="en-US" sz="1600" dirty="0" err="1" smtClean="0"/>
              <a:t>Nishant</a:t>
            </a:r>
            <a:r>
              <a:rPr lang="en-US" sz="1600" dirty="0" smtClean="0"/>
              <a:t> Patel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2000" dirty="0" smtClean="0"/>
              <a:t>Dept. of Electrical &amp; Computer Engineering</a:t>
            </a:r>
          </a:p>
          <a:p>
            <a:pPr eaLnBrk="1" hangingPunct="1"/>
            <a:r>
              <a:rPr lang="en-US" sz="2000" dirty="0" smtClean="0"/>
              <a:t>Ryerson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Group Presentation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63563" y="1292225"/>
            <a:ext cx="78327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R</a:t>
            </a:r>
            <a:r>
              <a:rPr lang="en-US" sz="2400" dirty="0" smtClean="0"/>
              <a:t>esearch</a:t>
            </a:r>
            <a:r>
              <a:rPr lang="en-US" sz="2400" dirty="0"/>
              <a:t>, design and present on a topic related to course material.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Example topics 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/>
              <a:t>Tools (</a:t>
            </a:r>
            <a:r>
              <a:rPr lang="en-US" sz="2000" dirty="0" err="1"/>
              <a:t>Nagios</a:t>
            </a:r>
            <a:r>
              <a:rPr lang="en-US" sz="2000" dirty="0"/>
              <a:t>, </a:t>
            </a:r>
            <a:r>
              <a:rPr lang="en-US" sz="2000" dirty="0" err="1"/>
              <a:t>SNMPc</a:t>
            </a:r>
            <a:r>
              <a:rPr lang="en-US" sz="2000" dirty="0"/>
              <a:t>, MRTG</a:t>
            </a:r>
            <a:r>
              <a:rPr lang="en-US" sz="2000" dirty="0" smtClean="0"/>
              <a:t>, NNM)</a:t>
            </a:r>
            <a:endParaRPr lang="en-US" sz="2000" dirty="0"/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/>
              <a:t>Data Center Management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/>
              <a:t>NETCONF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Groups of 3 or 4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Deliverables</a:t>
            </a:r>
            <a:endParaRPr lang="en-US" sz="2400" dirty="0"/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Presentation.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Demonstration, if any.</a:t>
            </a:r>
            <a:endParaRPr lang="en-US" sz="2000" dirty="0"/>
          </a:p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Useful Websites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50863" y="1304925"/>
            <a:ext cx="78327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>
                <a:hlinkClick r:id="rId2"/>
              </a:rPr>
              <a:t>http://www.simpleweb.org/</a:t>
            </a:r>
            <a:endParaRPr lang="en-GB" sz="24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 dirty="0"/>
              <a:t>RFCs, Tutorials, &amp; Whitepapers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 dirty="0"/>
              <a:t>Links to open source tools, research thesis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 dirty="0"/>
              <a:t>Bibliography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>
                <a:hlinkClick r:id="rId3"/>
              </a:rPr>
              <a:t>http://www.ietf.org</a:t>
            </a:r>
            <a:endParaRPr lang="en-GB" sz="24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 dirty="0"/>
              <a:t>Operations &amp; Management Working Group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>
                <a:hlinkClick r:id="rId4"/>
              </a:rPr>
              <a:t>http://www.net-snmp.org</a:t>
            </a:r>
            <a:endParaRPr lang="en-GB" sz="24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 dirty="0"/>
              <a:t>SNMP Agent toolkit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Vendor websites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 dirty="0" smtClean="0"/>
              <a:t>Cisco, HP</a:t>
            </a:r>
            <a:endParaRPr lang="en-GB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GB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GB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References - Books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25463" y="1190625"/>
            <a:ext cx="8150225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Douglas R. Mauro, Kevin J. Schmidt, “Essential SNMP”, O’Reilly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David Zeltserman, “A Practical Guide to SNMPv3 and Network Management”, Prentice Hall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David T. Perkins, Evan McGinnis, “Understanding SNMP MIBs”, Prentice-Hall</a:t>
            </a:r>
          </a:p>
          <a:p>
            <a:pPr marL="609600" indent="-609600">
              <a:spcBef>
                <a:spcPct val="20000"/>
              </a:spcBef>
            </a:pPr>
            <a:endParaRPr lang="en-US" sz="2400"/>
          </a:p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endParaRPr lang="en-GB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RFC References – Lecture 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50863" y="1431925"/>
            <a:ext cx="8340725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SNMPv1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0000"/>
                </a:solidFill>
                <a:cs typeface="Times New Roman" pitchFamily="18" charset="0"/>
              </a:rPr>
              <a:t>RFC 1155, “Structure and Identification of Management Information (SMIv1) for TCP/IP based internets”.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0000"/>
                </a:solidFill>
                <a:cs typeface="Times New Roman" pitchFamily="18" charset="0"/>
              </a:rPr>
              <a:t>RFC 1157, “Simple Network Management Protocol”.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0000"/>
                </a:solidFill>
                <a:cs typeface="Times New Roman" pitchFamily="18" charset="0"/>
              </a:rPr>
              <a:t>RFC 1213, “Management Information Base for Network Management of TCP/IP internets: MIB-II”.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260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Section 1</a:t>
            </a:r>
            <a:br>
              <a:rPr lang="en-US" sz="3200" smtClean="0"/>
            </a:br>
            <a:r>
              <a:rPr lang="en-US" sz="3200" smtClean="0"/>
              <a:t>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What is Network Management?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550863" y="1343025"/>
            <a:ext cx="78327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>
                <a:solidFill>
                  <a:srgbClr val="000000"/>
                </a:solidFill>
              </a:rPr>
              <a:t>Network Management is a service that employs a variety of tools, applications, and devices to assist human network managers in monitoring and maintaining networks.</a:t>
            </a:r>
            <a:r>
              <a:rPr lang="en-US" sz="2400"/>
              <a:t> </a:t>
            </a:r>
            <a:endParaRPr lang="en-GB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Network Management Motivation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63563" y="1152525"/>
            <a:ext cx="78327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Why is it needed?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/>
              <a:t>In a perfect world, networks would not need management -they would just run themselves.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However…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/>
              <a:t>Parts tend to break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/>
              <a:t>Changes are made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/>
              <a:t>Somebody has to pay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/>
              <a:t>Performance below expectation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/>
              <a:t>Abuse happens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Management Areas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b="1"/>
              <a:t>F</a:t>
            </a:r>
            <a:r>
              <a:rPr lang="en-GB" sz="2000"/>
              <a:t>ault Management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b="1"/>
              <a:t>C</a:t>
            </a:r>
            <a:r>
              <a:rPr lang="en-GB" sz="2000"/>
              <a:t>onfiguration Management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b="1"/>
              <a:t>A</a:t>
            </a:r>
            <a:r>
              <a:rPr lang="en-GB" sz="2000"/>
              <a:t>ccounting Management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b="1"/>
              <a:t>P</a:t>
            </a:r>
            <a:r>
              <a:rPr lang="en-GB" sz="2000"/>
              <a:t>erformance Management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b="1"/>
              <a:t>S</a:t>
            </a:r>
            <a:r>
              <a:rPr lang="en-GB" sz="2000"/>
              <a:t>ecurity Management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Network Management Elements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63563" y="1470025"/>
            <a:ext cx="817403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Consists of </a:t>
            </a:r>
            <a:r>
              <a:rPr lang="en-US" sz="2400" dirty="0">
                <a:solidFill>
                  <a:srgbClr val="FF3300"/>
                </a:solidFill>
              </a:rPr>
              <a:t>Managers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Agents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Managers (or Management Stations)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Employ automatic or user initiated polling of managed devices.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Agents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Gather and store information about the managed </a:t>
            </a:r>
            <a:r>
              <a:rPr lang="en-US" dirty="0" smtClean="0">
                <a:solidFill>
                  <a:srgbClr val="000000"/>
                </a:solidFill>
              </a:rPr>
              <a:t>resources</a:t>
            </a:r>
            <a:endParaRPr lang="en-US" dirty="0">
              <a:solidFill>
                <a:srgbClr val="000000"/>
              </a:solidFill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Provide information to </a:t>
            </a:r>
            <a:r>
              <a:rPr lang="en-US" dirty="0" smtClean="0">
                <a:solidFill>
                  <a:srgbClr val="000000"/>
                </a:solidFill>
              </a:rPr>
              <a:t>Managers on demand.</a:t>
            </a:r>
            <a:endParaRPr lang="en-US" dirty="0">
              <a:solidFill>
                <a:srgbClr val="000000"/>
              </a:solidFill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Send alerts to Managers when events of interest occur.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77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Network Management Elements</a:t>
            </a:r>
          </a:p>
        </p:txBody>
      </p:sp>
      <p:pic>
        <p:nvPicPr>
          <p:cNvPr id="20483" name="Picture 3" descr="page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12988" y="1603375"/>
            <a:ext cx="4214812" cy="41465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Management Information Base</a:t>
            </a:r>
          </a:p>
        </p:txBody>
      </p:sp>
      <p:pic>
        <p:nvPicPr>
          <p:cNvPr id="21507" name="Picture 5" descr="page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97263" y="1389063"/>
            <a:ext cx="2952750" cy="4725987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Background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50863" y="1444625"/>
            <a:ext cx="78327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PhD (ECE), University of </a:t>
            </a:r>
            <a:r>
              <a:rPr lang="en-GB" sz="2400" dirty="0" smtClean="0"/>
              <a:t>Toronto</a:t>
            </a:r>
            <a:endParaRPr lang="en-GB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Adjunct Faculty, ECE, Ryerson (’01-’08</a:t>
            </a:r>
            <a:r>
              <a:rPr lang="en-GB" sz="2400" dirty="0" smtClean="0"/>
              <a:t>)</a:t>
            </a:r>
            <a:endParaRPr lang="en-GB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Teaching (‘05-’10)</a:t>
            </a:r>
            <a:endParaRPr lang="en-GB" sz="2000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Industrial </a:t>
            </a:r>
            <a:r>
              <a:rPr lang="en-GB" sz="2400" dirty="0"/>
              <a:t>experience </a:t>
            </a:r>
            <a:r>
              <a:rPr lang="en-GB" sz="2400" dirty="0" smtClean="0"/>
              <a:t>(‘98-Present)</a:t>
            </a:r>
            <a:endParaRPr lang="en-GB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dirty="0" smtClean="0"/>
              <a:t>Application Development</a:t>
            </a:r>
            <a:endParaRPr lang="en-GB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dirty="0" smtClean="0"/>
              <a:t>Network Management Systems Design</a:t>
            </a:r>
            <a:endParaRPr lang="en-GB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dirty="0" smtClean="0"/>
              <a:t>Telecom Services Design and Deployment</a:t>
            </a:r>
            <a:endParaRPr lang="en-GB" sz="2000" dirty="0"/>
          </a:p>
          <a:p>
            <a:pPr marL="742950" lvl="1" indent="-285750">
              <a:spcBef>
                <a:spcPct val="20000"/>
              </a:spcBef>
            </a:pPr>
            <a:endParaRPr lang="en-GB" sz="20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Network Management Architectures</a:t>
            </a:r>
          </a:p>
        </p:txBody>
      </p:sp>
      <p:pic>
        <p:nvPicPr>
          <p:cNvPr id="22531" name="Picture 3" descr="page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3100" y="1214438"/>
            <a:ext cx="3025775" cy="2324100"/>
          </a:xfrm>
          <a:noFill/>
        </p:spPr>
      </p:pic>
      <p:pic>
        <p:nvPicPr>
          <p:cNvPr id="22532" name="Picture 4" descr="page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59388" y="1181100"/>
            <a:ext cx="2860675" cy="2743200"/>
          </a:xfrm>
          <a:noFill/>
        </p:spPr>
      </p:pic>
      <p:pic>
        <p:nvPicPr>
          <p:cNvPr id="22533" name="Picture 5" descr="page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7050" y="3798888"/>
            <a:ext cx="2933700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61925" y="122713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Centralized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095750" y="2486025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Weakly </a:t>
            </a:r>
          </a:p>
          <a:p>
            <a:pPr algn="ctr"/>
            <a:r>
              <a:rPr lang="en-US"/>
              <a:t>Distributed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7256463" y="4700588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Strongly </a:t>
            </a:r>
          </a:p>
          <a:p>
            <a:pPr algn="ctr"/>
            <a:r>
              <a:rPr lang="en-US"/>
              <a:t>Distributed</a:t>
            </a:r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V="1">
            <a:off x="4752975" y="2041525"/>
            <a:ext cx="742950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38" name="Line 12"/>
          <p:cNvSpPr>
            <a:spLocks noChangeShapeType="1"/>
          </p:cNvSpPr>
          <p:nvPr/>
        </p:nvSpPr>
        <p:spPr bwMode="auto">
          <a:xfrm flipH="1">
            <a:off x="6122988" y="5024438"/>
            <a:ext cx="11398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>
            <a:off x="854075" y="1616075"/>
            <a:ext cx="406400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Network Management Framework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84200" y="1261139"/>
            <a:ext cx="7975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An overall architecture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Consisting of manager(s) and managed devices.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A repository of managed objects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Management Information Base (MIB)</a:t>
            </a: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Mechanism for describing and naming managed objects and events. 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Structure of Management Information (SMI)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Protocol for transferring management information.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Simple Network Management Protocol (SNMP)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A number of general-purpose/standard MIBs.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1981200"/>
            <a:ext cx="8229600" cy="1676400"/>
          </a:xfrm>
        </p:spPr>
        <p:txBody>
          <a:bodyPr/>
          <a:lstStyle/>
          <a:p>
            <a:pPr eaLnBrk="1" hangingPunct="1"/>
            <a:r>
              <a:rPr lang="en-US" sz="3200" smtClean="0"/>
              <a:t>Section 2</a:t>
            </a:r>
            <a:br>
              <a:rPr lang="en-US" sz="3200" smtClean="0"/>
            </a:br>
            <a:r>
              <a:rPr lang="en-US" sz="3200" smtClean="0"/>
              <a:t>Network Management Standards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Overview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55093" y="1377950"/>
            <a:ext cx="8057107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 International Organization for Standardization (ISO)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ITU Telecommunication </a:t>
            </a:r>
            <a:r>
              <a:rPr lang="en-GB" sz="2400" dirty="0">
                <a:solidFill>
                  <a:srgbClr val="000000"/>
                </a:solidFill>
              </a:rPr>
              <a:t>Standardization </a:t>
            </a:r>
            <a:r>
              <a:rPr lang="en-GB" sz="2400" dirty="0" smtClean="0">
                <a:solidFill>
                  <a:srgbClr val="000000"/>
                </a:solidFill>
              </a:rPr>
              <a:t>Sector (ITU-T)</a:t>
            </a:r>
            <a:endParaRPr lang="en-GB" sz="24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 Internet Engineering Task Force (IETF)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 Industry Consortiums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>
                <a:solidFill>
                  <a:srgbClr val="000000"/>
                </a:solidFill>
              </a:rPr>
              <a:t> Tele-Management </a:t>
            </a:r>
            <a:r>
              <a:rPr lang="en-GB" sz="2000" dirty="0" smtClean="0">
                <a:solidFill>
                  <a:srgbClr val="000000"/>
                </a:solidFill>
              </a:rPr>
              <a:t>Forum (TMF)</a:t>
            </a:r>
            <a:endParaRPr lang="en-GB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Font typeface="Wingdings" pitchFamily="2" charset="2"/>
              <a:buChar char="§"/>
            </a:pPr>
            <a:endParaRPr lang="en-GB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2400" dirty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800100"/>
          </a:xfrm>
        </p:spPr>
        <p:txBody>
          <a:bodyPr/>
          <a:lstStyle/>
          <a:p>
            <a:pPr eaLnBrk="1" hangingPunct="1"/>
            <a:r>
              <a:rPr lang="en-US" sz="3200" smtClean="0"/>
              <a:t>ISO Standardization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23900" y="1174750"/>
            <a:ext cx="7950200" cy="354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>
                <a:solidFill>
                  <a:srgbClr val="000000"/>
                </a:solidFill>
              </a:rPr>
              <a:t>ISO WG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 http://www.iso.org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Defined the OSI </a:t>
            </a:r>
            <a:r>
              <a:rPr lang="en-GB" sz="2400" dirty="0">
                <a:solidFill>
                  <a:srgbClr val="000000"/>
                </a:solidFill>
              </a:rPr>
              <a:t>Network Management Model </a:t>
            </a:r>
          </a:p>
          <a:p>
            <a:pPr lvl="1"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Management </a:t>
            </a:r>
            <a:r>
              <a:rPr lang="en-GB" sz="2000" dirty="0">
                <a:solidFill>
                  <a:srgbClr val="000000"/>
                </a:solidFill>
              </a:rPr>
              <a:t>should be powerful </a:t>
            </a:r>
          </a:p>
          <a:p>
            <a:pPr lvl="1"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Object oriented approach</a:t>
            </a:r>
          </a:p>
          <a:p>
            <a:pPr lvl="1"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Reliable exchange of management information</a:t>
            </a:r>
          </a:p>
          <a:p>
            <a:pPr lvl="1"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CMIP, </a:t>
            </a:r>
            <a:r>
              <a:rPr lang="en-GB" sz="2000" dirty="0" smtClean="0">
                <a:solidFill>
                  <a:srgbClr val="000000"/>
                </a:solidFill>
              </a:rPr>
              <a:t>MIT</a:t>
            </a:r>
            <a:endParaRPr lang="en-GB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Font typeface="Wingdings" pitchFamily="2" charset="2"/>
              <a:buChar char="§"/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endParaRPr lang="en-GB" sz="2400" dirty="0">
              <a:solidFill>
                <a:srgbClr val="6666FF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GB" sz="2400" dirty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OSI Management Model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70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Functional Component (FCAPS)</a:t>
            </a:r>
          </a:p>
          <a:p>
            <a:pPr lvl="1" eaLnBrk="1" hangingPunct="1"/>
            <a:r>
              <a:rPr lang="en-US" sz="2000" dirty="0" smtClean="0"/>
              <a:t>Fault Management </a:t>
            </a:r>
          </a:p>
          <a:p>
            <a:pPr lvl="1" eaLnBrk="1" hangingPunct="1"/>
            <a:r>
              <a:rPr lang="en-US" sz="2000" dirty="0" smtClean="0"/>
              <a:t>Configuration Management</a:t>
            </a:r>
          </a:p>
          <a:p>
            <a:pPr lvl="1" eaLnBrk="1" hangingPunct="1"/>
            <a:r>
              <a:rPr lang="en-US" sz="2000" dirty="0" smtClean="0"/>
              <a:t>Accounting Management</a:t>
            </a:r>
          </a:p>
          <a:p>
            <a:pPr lvl="1" eaLnBrk="1" hangingPunct="1"/>
            <a:r>
              <a:rPr lang="en-US" sz="2000" dirty="0" smtClean="0"/>
              <a:t>Performance Management</a:t>
            </a:r>
          </a:p>
          <a:p>
            <a:pPr lvl="1" eaLnBrk="1" hangingPunct="1"/>
            <a:r>
              <a:rPr lang="en-US" sz="2000" dirty="0" smtClean="0"/>
              <a:t>Security Management</a:t>
            </a:r>
          </a:p>
          <a:p>
            <a:pPr eaLnBrk="1" hangingPunct="1"/>
            <a:r>
              <a:rPr lang="en-US" sz="2400" dirty="0" smtClean="0"/>
              <a:t>Information Component</a:t>
            </a:r>
          </a:p>
          <a:p>
            <a:pPr lvl="1" eaLnBrk="1" hangingPunct="1"/>
            <a:r>
              <a:rPr lang="en-US" sz="2000" dirty="0" smtClean="0"/>
              <a:t>Management Information Tree (MIT)</a:t>
            </a:r>
          </a:p>
          <a:p>
            <a:pPr eaLnBrk="1" hangingPunct="1"/>
            <a:r>
              <a:rPr lang="en-US" sz="2400" dirty="0" smtClean="0"/>
              <a:t>Communication Component</a:t>
            </a:r>
          </a:p>
          <a:p>
            <a:pPr lvl="1" eaLnBrk="1" hangingPunct="1"/>
            <a:r>
              <a:rPr lang="en-US" sz="2000" dirty="0" smtClean="0"/>
              <a:t>Common Management Information Protocol (CMIP)</a:t>
            </a:r>
          </a:p>
          <a:p>
            <a:pPr lvl="1" eaLnBrk="1" hangingPunct="1"/>
            <a:r>
              <a:rPr lang="en-US" sz="2000" dirty="0" smtClean="0"/>
              <a:t>Common Management Information Service </a:t>
            </a:r>
            <a:r>
              <a:rPr lang="en-US" sz="2000" dirty="0" smtClean="0"/>
              <a:t>(CMIS)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OSI </a:t>
            </a:r>
            <a:r>
              <a:rPr lang="en-US" sz="3200" dirty="0" smtClean="0"/>
              <a:t>Functional Component</a:t>
            </a:r>
            <a:endParaRPr lang="en-US" sz="32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186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Fault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</a:t>
            </a:r>
            <a:r>
              <a:rPr lang="en-US" sz="2000" dirty="0" smtClean="0"/>
              <a:t>etection </a:t>
            </a:r>
            <a:r>
              <a:rPr lang="en-US" sz="2000" dirty="0" smtClean="0"/>
              <a:t>and recovery of network anomalies and failures.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Configuration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Provision </a:t>
            </a:r>
            <a:r>
              <a:rPr lang="en-US" sz="2000" dirty="0" smtClean="0"/>
              <a:t>network resources and </a:t>
            </a:r>
            <a:r>
              <a:rPr lang="en-US" sz="2000" dirty="0" smtClean="0"/>
              <a:t>services.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Accounting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dirty="0" smtClean="0"/>
              <a:t>ollect </a:t>
            </a:r>
            <a:r>
              <a:rPr lang="en-US" sz="2000" dirty="0" smtClean="0"/>
              <a:t>usage data for the resources used; generate associated tariff.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Performance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</a:t>
            </a:r>
            <a:r>
              <a:rPr lang="en-US" sz="2000" dirty="0" smtClean="0"/>
              <a:t>onitor </a:t>
            </a:r>
            <a:r>
              <a:rPr lang="en-US" sz="2000" dirty="0" smtClean="0"/>
              <a:t>performance parameters, collect traffic </a:t>
            </a:r>
            <a:r>
              <a:rPr lang="en-US" sz="2000" dirty="0" smtClean="0"/>
              <a:t>statistics.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Security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prevention and detection of improper access/use of network resources and services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OSI Management Information Tree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Instances of Managed Objects (MO) organized in a hierarchical tree.</a:t>
            </a:r>
          </a:p>
          <a:p>
            <a:pPr eaLnBrk="1" hangingPunct="1"/>
            <a:r>
              <a:rPr lang="en-US" sz="2400" dirty="0" smtClean="0"/>
              <a:t>An unique Distinguishing Name (DN) identifies an MO instance.</a:t>
            </a:r>
          </a:p>
          <a:p>
            <a:pPr eaLnBrk="1" hangingPunct="1"/>
            <a:r>
              <a:rPr lang="en-US" sz="2400" dirty="0" smtClean="0"/>
              <a:t>DN is used by CMIP to identify and access managed information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330700" y="5232400"/>
            <a:ext cx="1028700" cy="660400"/>
          </a:xfrm>
          <a:prstGeom prst="rect">
            <a:avLst/>
          </a:prstGeom>
          <a:solidFill>
            <a:srgbClr val="F9FDA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990600" y="4584700"/>
            <a:ext cx="1866900" cy="292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495425" y="45450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977900" y="5143500"/>
            <a:ext cx="1866900" cy="292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482725" y="51038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Uptime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003300" y="5702300"/>
            <a:ext cx="1866900" cy="292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508125" y="5662613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Location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1028700" y="6223000"/>
            <a:ext cx="1866900" cy="292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533525" y="61833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4165600" y="3873500"/>
            <a:ext cx="1333500" cy="368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302125" y="38592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Diagnose</a:t>
            </a:r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2374900" y="3886200"/>
            <a:ext cx="1333500" cy="368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701925" y="38719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5803900" y="3860800"/>
            <a:ext cx="1333500" cy="368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143625" y="38592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Stop</a:t>
            </a:r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>
            <a:off x="6642100" y="4978400"/>
            <a:ext cx="1041400" cy="9017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6842125" y="5268913"/>
            <a:ext cx="71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Cold </a:t>
            </a:r>
          </a:p>
          <a:p>
            <a:pPr algn="ctr"/>
            <a:r>
              <a:rPr lang="en-US"/>
              <a:t>Start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060700" y="4254500"/>
            <a:ext cx="15113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4851400" y="4241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H="1">
            <a:off x="5143500" y="4216400"/>
            <a:ext cx="13462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2844800" y="4724400"/>
            <a:ext cx="14859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844800" y="5283200"/>
            <a:ext cx="14859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V="1">
            <a:off x="2857500" y="5588000"/>
            <a:ext cx="14605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V="1">
            <a:off x="2870200" y="5702300"/>
            <a:ext cx="14605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359400" y="5486400"/>
            <a:ext cx="147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314825" y="5268913"/>
            <a:ext cx="104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MO </a:t>
            </a:r>
          </a:p>
          <a:p>
            <a:pPr algn="ctr"/>
            <a:r>
              <a:rPr lang="en-US"/>
              <a:t>Instance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OSI </a:t>
            </a:r>
            <a:r>
              <a:rPr lang="en-US" sz="3200" dirty="0" smtClean="0"/>
              <a:t>Communication Component</a:t>
            </a:r>
            <a:endParaRPr lang="en-US" sz="3200" dirty="0" smtClean="0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590800" y="3200400"/>
            <a:ext cx="47117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AutoShape 9"/>
          <p:cNvSpPr>
            <a:spLocks noChangeArrowheads="1"/>
          </p:cNvSpPr>
          <p:nvPr/>
        </p:nvSpPr>
        <p:spPr bwMode="auto">
          <a:xfrm>
            <a:off x="3302000" y="5473700"/>
            <a:ext cx="3327400" cy="520700"/>
          </a:xfrm>
          <a:prstGeom prst="roundRect">
            <a:avLst>
              <a:gd name="adj" fmla="val 16667"/>
            </a:avLst>
          </a:prstGeom>
          <a:solidFill>
            <a:srgbClr val="F9FD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17" name="Line 15"/>
          <p:cNvSpPr>
            <a:spLocks noChangeShapeType="1"/>
          </p:cNvSpPr>
          <p:nvPr/>
        </p:nvSpPr>
        <p:spPr bwMode="auto">
          <a:xfrm>
            <a:off x="3530600" y="4114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8918" name="Line 16"/>
          <p:cNvSpPr>
            <a:spLocks noChangeShapeType="1"/>
          </p:cNvSpPr>
          <p:nvPr/>
        </p:nvSpPr>
        <p:spPr bwMode="auto">
          <a:xfrm>
            <a:off x="5765800" y="45339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8919" name="Line 17"/>
          <p:cNvSpPr>
            <a:spLocks noChangeShapeType="1"/>
          </p:cNvSpPr>
          <p:nvPr/>
        </p:nvSpPr>
        <p:spPr bwMode="auto">
          <a:xfrm>
            <a:off x="6019800" y="35179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8920" name="Line 18"/>
          <p:cNvSpPr>
            <a:spLocks noChangeShapeType="1"/>
          </p:cNvSpPr>
          <p:nvPr/>
        </p:nvSpPr>
        <p:spPr bwMode="auto">
          <a:xfrm>
            <a:off x="6235700" y="3517900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8921" name="Rectangle 19"/>
          <p:cNvSpPr>
            <a:spLocks noChangeArrowheads="1"/>
          </p:cNvSpPr>
          <p:nvPr/>
        </p:nvSpPr>
        <p:spPr bwMode="auto">
          <a:xfrm>
            <a:off x="3263900" y="1587500"/>
            <a:ext cx="2082800" cy="673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22" name="Rectangle 20"/>
          <p:cNvSpPr>
            <a:spLocks noChangeArrowheads="1"/>
          </p:cNvSpPr>
          <p:nvPr/>
        </p:nvSpPr>
        <p:spPr bwMode="auto">
          <a:xfrm>
            <a:off x="3416300" y="1739900"/>
            <a:ext cx="2082800" cy="673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5572125" y="1838325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MO Instances</a:t>
            </a:r>
          </a:p>
        </p:txBody>
      </p:sp>
      <p:sp>
        <p:nvSpPr>
          <p:cNvPr id="38924" name="Line 22"/>
          <p:cNvSpPr>
            <a:spLocks noChangeShapeType="1"/>
          </p:cNvSpPr>
          <p:nvPr/>
        </p:nvSpPr>
        <p:spPr bwMode="auto">
          <a:xfrm>
            <a:off x="3530600" y="2425700"/>
            <a:ext cx="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8925" name="Line 23"/>
          <p:cNvSpPr>
            <a:spLocks noChangeShapeType="1"/>
          </p:cNvSpPr>
          <p:nvPr/>
        </p:nvSpPr>
        <p:spPr bwMode="auto">
          <a:xfrm>
            <a:off x="5080000" y="2413000"/>
            <a:ext cx="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8926" name="Line 24"/>
          <p:cNvSpPr>
            <a:spLocks noChangeShapeType="1"/>
          </p:cNvSpPr>
          <p:nvPr/>
        </p:nvSpPr>
        <p:spPr bwMode="auto">
          <a:xfrm>
            <a:off x="2159000" y="5715000"/>
            <a:ext cx="1143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3514725" y="4900613"/>
            <a:ext cx="1328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Get/Set/Action</a:t>
            </a:r>
          </a:p>
        </p:txBody>
      </p:sp>
      <p:sp>
        <p:nvSpPr>
          <p:cNvPr id="38928" name="Text Box 30"/>
          <p:cNvSpPr txBox="1">
            <a:spLocks noChangeArrowheads="1"/>
          </p:cNvSpPr>
          <p:nvPr/>
        </p:nvSpPr>
        <p:spPr bwMode="auto">
          <a:xfrm>
            <a:off x="5749925" y="488791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Event Notification</a:t>
            </a:r>
          </a:p>
        </p:txBody>
      </p:sp>
      <p:sp>
        <p:nvSpPr>
          <p:cNvPr id="38929" name="Text Box 31"/>
          <p:cNvSpPr txBox="1">
            <a:spLocks noChangeArrowheads="1"/>
          </p:cNvSpPr>
          <p:nvPr/>
        </p:nvSpPr>
        <p:spPr bwMode="auto">
          <a:xfrm>
            <a:off x="2435225" y="5408613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CMIP</a:t>
            </a:r>
          </a:p>
        </p:txBody>
      </p:sp>
      <p:sp>
        <p:nvSpPr>
          <p:cNvPr id="38930" name="Text Box 32"/>
          <p:cNvSpPr txBox="1">
            <a:spLocks noChangeArrowheads="1"/>
          </p:cNvSpPr>
          <p:nvPr/>
        </p:nvSpPr>
        <p:spPr bwMode="auto">
          <a:xfrm>
            <a:off x="4606925" y="5586413"/>
            <a:ext cx="6335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CMIS</a:t>
            </a:r>
            <a:endParaRPr lang="en-US" sz="1400" dirty="0"/>
          </a:p>
        </p:txBody>
      </p:sp>
      <p:sp>
        <p:nvSpPr>
          <p:cNvPr id="38931" name="Text Box 34"/>
          <p:cNvSpPr txBox="1">
            <a:spLocks noChangeArrowheads="1"/>
          </p:cNvSpPr>
          <p:nvPr/>
        </p:nvSpPr>
        <p:spPr bwMode="auto">
          <a:xfrm>
            <a:off x="3971925" y="1687513"/>
            <a:ext cx="933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Attributes</a:t>
            </a:r>
          </a:p>
        </p:txBody>
      </p:sp>
      <p:sp>
        <p:nvSpPr>
          <p:cNvPr id="38932" name="Text Box 35"/>
          <p:cNvSpPr txBox="1">
            <a:spLocks noChangeArrowheads="1"/>
          </p:cNvSpPr>
          <p:nvPr/>
        </p:nvSpPr>
        <p:spPr bwMode="auto">
          <a:xfrm>
            <a:off x="3971925" y="1890713"/>
            <a:ext cx="1050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Operations</a:t>
            </a:r>
          </a:p>
        </p:txBody>
      </p:sp>
      <p:sp>
        <p:nvSpPr>
          <p:cNvPr id="38933" name="Text Box 36"/>
          <p:cNvSpPr txBox="1">
            <a:spLocks noChangeArrowheads="1"/>
          </p:cNvSpPr>
          <p:nvPr/>
        </p:nvSpPr>
        <p:spPr bwMode="auto">
          <a:xfrm>
            <a:off x="3971925" y="2119313"/>
            <a:ext cx="115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Notifications</a:t>
            </a:r>
          </a:p>
        </p:txBody>
      </p:sp>
      <p:sp>
        <p:nvSpPr>
          <p:cNvPr id="38934" name="Text Box 37"/>
          <p:cNvSpPr txBox="1">
            <a:spLocks noChangeArrowheads="1"/>
          </p:cNvSpPr>
          <p:nvPr/>
        </p:nvSpPr>
        <p:spPr bwMode="auto">
          <a:xfrm>
            <a:off x="1647825" y="36814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Agent</a:t>
            </a:r>
          </a:p>
        </p:txBody>
      </p:sp>
      <p:sp>
        <p:nvSpPr>
          <p:cNvPr id="38935" name="Rectangle 38"/>
          <p:cNvSpPr>
            <a:spLocks noChangeArrowheads="1"/>
          </p:cNvSpPr>
          <p:nvPr/>
        </p:nvSpPr>
        <p:spPr bwMode="auto">
          <a:xfrm>
            <a:off x="1117600" y="1143000"/>
            <a:ext cx="6540500" cy="5308600"/>
          </a:xfrm>
          <a:prstGeom prst="rect">
            <a:avLst/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36" name="AutoShape 39"/>
          <p:cNvSpPr>
            <a:spLocks noChangeArrowheads="1"/>
          </p:cNvSpPr>
          <p:nvPr/>
        </p:nvSpPr>
        <p:spPr bwMode="auto">
          <a:xfrm>
            <a:off x="4660900" y="4127500"/>
            <a:ext cx="2146300" cy="406400"/>
          </a:xfrm>
          <a:prstGeom prst="roundRect">
            <a:avLst>
              <a:gd name="adj" fmla="val 16667"/>
            </a:avLst>
          </a:prstGeom>
          <a:solidFill>
            <a:srgbClr val="ECE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37" name="Text Box 40"/>
          <p:cNvSpPr txBox="1">
            <a:spLocks noChangeArrowheads="1"/>
          </p:cNvSpPr>
          <p:nvPr/>
        </p:nvSpPr>
        <p:spPr bwMode="auto">
          <a:xfrm>
            <a:off x="4911725" y="4176713"/>
            <a:ext cx="157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Event Forwarding</a:t>
            </a:r>
          </a:p>
        </p:txBody>
      </p:sp>
      <p:sp>
        <p:nvSpPr>
          <p:cNvPr id="38938" name="AutoShape 41"/>
          <p:cNvSpPr>
            <a:spLocks noChangeArrowheads="1"/>
          </p:cNvSpPr>
          <p:nvPr/>
        </p:nvSpPr>
        <p:spPr bwMode="auto">
          <a:xfrm>
            <a:off x="4660900" y="3352800"/>
            <a:ext cx="1358900" cy="330200"/>
          </a:xfrm>
          <a:prstGeom prst="roundRect">
            <a:avLst>
              <a:gd name="adj" fmla="val 16667"/>
            </a:avLst>
          </a:prstGeom>
          <a:solidFill>
            <a:srgbClr val="ECE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39" name="Text Box 42"/>
          <p:cNvSpPr txBox="1">
            <a:spLocks noChangeArrowheads="1"/>
          </p:cNvSpPr>
          <p:nvPr/>
        </p:nvSpPr>
        <p:spPr bwMode="auto">
          <a:xfrm>
            <a:off x="4632325" y="3363913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Event Detection</a:t>
            </a:r>
          </a:p>
        </p:txBody>
      </p:sp>
      <p:sp>
        <p:nvSpPr>
          <p:cNvPr id="38940" name="AutoShape 43"/>
          <p:cNvSpPr>
            <a:spLocks noChangeArrowheads="1"/>
          </p:cNvSpPr>
          <p:nvPr/>
        </p:nvSpPr>
        <p:spPr bwMode="auto">
          <a:xfrm>
            <a:off x="3022600" y="3784600"/>
            <a:ext cx="990600" cy="342900"/>
          </a:xfrm>
          <a:prstGeom prst="roundRect">
            <a:avLst>
              <a:gd name="adj" fmla="val 16667"/>
            </a:avLst>
          </a:prstGeom>
          <a:solidFill>
            <a:srgbClr val="ECE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41" name="Text Box 44"/>
          <p:cNvSpPr txBox="1">
            <a:spLocks noChangeArrowheads="1"/>
          </p:cNvSpPr>
          <p:nvPr/>
        </p:nvSpPr>
        <p:spPr bwMode="auto">
          <a:xfrm>
            <a:off x="3082925" y="3808413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Selector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OSI Communication Component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743200" y="2209800"/>
            <a:ext cx="3454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92100" y="2260600"/>
            <a:ext cx="15367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934200" y="2222500"/>
            <a:ext cx="20574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155700" y="3086100"/>
            <a:ext cx="482600" cy="939800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155700" y="32639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168400" y="3454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155700" y="36322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1155700" y="38227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009900" y="3060700"/>
            <a:ext cx="482600" cy="939800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009900" y="32385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022600" y="34290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009900" y="36068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009900" y="37973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5524500" y="3048000"/>
            <a:ext cx="482600" cy="939800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524500" y="32258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537200" y="34163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524500" y="3594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5524500" y="37846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7112000" y="3035300"/>
            <a:ext cx="530225" cy="939800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7112000" y="3213100"/>
            <a:ext cx="530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7124700" y="3403600"/>
            <a:ext cx="5159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7112000" y="3581400"/>
            <a:ext cx="5445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7112000" y="3771900"/>
            <a:ext cx="530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1155700" y="2514600"/>
            <a:ext cx="495300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2997200" y="2501900"/>
            <a:ext cx="495300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499100" y="2463800"/>
            <a:ext cx="495300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7112000" y="2463800"/>
            <a:ext cx="544513" cy="24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1397000" y="27559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3251200" y="27559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5765800" y="27051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7353300" y="27051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1384300" y="4025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1384300" y="4457700"/>
            <a:ext cx="184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V="1">
            <a:off x="3225800" y="4000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5778500" y="398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5778500" y="4521200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7340600" y="39751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28" name="AutoShape 40"/>
          <p:cNvSpPr>
            <a:spLocks noChangeArrowheads="1"/>
          </p:cNvSpPr>
          <p:nvPr/>
        </p:nvSpPr>
        <p:spPr bwMode="auto">
          <a:xfrm>
            <a:off x="4064000" y="2476500"/>
            <a:ext cx="825500" cy="52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4381500" y="2527300"/>
            <a:ext cx="165100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30" name="Oval 42"/>
          <p:cNvSpPr>
            <a:spLocks noChangeArrowheads="1"/>
          </p:cNvSpPr>
          <p:nvPr/>
        </p:nvSpPr>
        <p:spPr bwMode="auto">
          <a:xfrm>
            <a:off x="4152900" y="2794000"/>
            <a:ext cx="165100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4610100" y="2794000"/>
            <a:ext cx="165100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H="1">
            <a:off x="4241800" y="2654300"/>
            <a:ext cx="177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>
            <a:off x="4521200" y="2641600"/>
            <a:ext cx="1651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34" name="AutoShape 46"/>
          <p:cNvSpPr>
            <a:spLocks noChangeArrowheads="1"/>
          </p:cNvSpPr>
          <p:nvPr/>
        </p:nvSpPr>
        <p:spPr bwMode="auto">
          <a:xfrm>
            <a:off x="7886700" y="2438400"/>
            <a:ext cx="817563" cy="52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35" name="Oval 47"/>
          <p:cNvSpPr>
            <a:spLocks noChangeArrowheads="1"/>
          </p:cNvSpPr>
          <p:nvPr/>
        </p:nvSpPr>
        <p:spPr bwMode="auto">
          <a:xfrm>
            <a:off x="8191500" y="2501900"/>
            <a:ext cx="1809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36" name="Oval 48"/>
          <p:cNvSpPr>
            <a:spLocks noChangeArrowheads="1"/>
          </p:cNvSpPr>
          <p:nvPr/>
        </p:nvSpPr>
        <p:spPr bwMode="auto">
          <a:xfrm>
            <a:off x="7962900" y="2768600"/>
            <a:ext cx="1809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37" name="Oval 49"/>
          <p:cNvSpPr>
            <a:spLocks noChangeArrowheads="1"/>
          </p:cNvSpPr>
          <p:nvPr/>
        </p:nvSpPr>
        <p:spPr bwMode="auto">
          <a:xfrm>
            <a:off x="8420100" y="2768600"/>
            <a:ext cx="1809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 flipH="1">
            <a:off x="8051800" y="2628900"/>
            <a:ext cx="19526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39" name="Line 51"/>
          <p:cNvSpPr>
            <a:spLocks noChangeShapeType="1"/>
          </p:cNvSpPr>
          <p:nvPr/>
        </p:nvSpPr>
        <p:spPr bwMode="auto">
          <a:xfrm>
            <a:off x="8331200" y="2616200"/>
            <a:ext cx="180975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4025900" y="3479800"/>
            <a:ext cx="8382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4102100" y="3556000"/>
            <a:ext cx="838200" cy="1905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4203700" y="3644900"/>
            <a:ext cx="850900" cy="1905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7810500" y="3505200"/>
            <a:ext cx="838200" cy="2159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7886700" y="3581400"/>
            <a:ext cx="838200" cy="1905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7988300" y="3670300"/>
            <a:ext cx="850900" cy="1905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46" name="Line 58"/>
          <p:cNvSpPr>
            <a:spLocks noChangeShapeType="1"/>
          </p:cNvSpPr>
          <p:nvPr/>
        </p:nvSpPr>
        <p:spPr bwMode="auto">
          <a:xfrm>
            <a:off x="4470400" y="30099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8255000" y="2997200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7948" name="Text Box 60"/>
          <p:cNvSpPr txBox="1">
            <a:spLocks noChangeArrowheads="1"/>
          </p:cNvSpPr>
          <p:nvPr/>
        </p:nvSpPr>
        <p:spPr bwMode="auto">
          <a:xfrm>
            <a:off x="3070225" y="24495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1228725" y="24622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7950" name="Text Box 62"/>
          <p:cNvSpPr txBox="1">
            <a:spLocks noChangeArrowheads="1"/>
          </p:cNvSpPr>
          <p:nvPr/>
        </p:nvSpPr>
        <p:spPr bwMode="auto">
          <a:xfrm>
            <a:off x="7235825" y="24114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5572125" y="23987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7952" name="Line 64"/>
          <p:cNvSpPr>
            <a:spLocks noChangeShapeType="1"/>
          </p:cNvSpPr>
          <p:nvPr/>
        </p:nvSpPr>
        <p:spPr bwMode="auto">
          <a:xfrm>
            <a:off x="1651000" y="31750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53" name="Line 65"/>
          <p:cNvSpPr>
            <a:spLocks noChangeShapeType="1"/>
          </p:cNvSpPr>
          <p:nvPr/>
        </p:nvSpPr>
        <p:spPr bwMode="auto">
          <a:xfrm>
            <a:off x="6007100" y="3136900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7954" name="Text Box 66"/>
          <p:cNvSpPr txBox="1">
            <a:spLocks noChangeArrowheads="1"/>
          </p:cNvSpPr>
          <p:nvPr/>
        </p:nvSpPr>
        <p:spPr bwMode="auto">
          <a:xfrm>
            <a:off x="415925" y="3386138"/>
            <a:ext cx="8461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OSI</a:t>
            </a:r>
          </a:p>
          <a:p>
            <a:r>
              <a:rPr lang="en-US" sz="1200" b="1"/>
              <a:t>Protocol </a:t>
            </a:r>
          </a:p>
          <a:p>
            <a:r>
              <a:rPr lang="en-US" sz="1200" b="1"/>
              <a:t>Stack</a:t>
            </a:r>
          </a:p>
        </p:txBody>
      </p:sp>
      <p:sp>
        <p:nvSpPr>
          <p:cNvPr id="37955" name="Text Box 67"/>
          <p:cNvSpPr txBox="1">
            <a:spLocks noChangeArrowheads="1"/>
          </p:cNvSpPr>
          <p:nvPr/>
        </p:nvSpPr>
        <p:spPr bwMode="auto">
          <a:xfrm>
            <a:off x="3997325" y="3843338"/>
            <a:ext cx="1446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Managed Objects</a:t>
            </a:r>
          </a:p>
        </p:txBody>
      </p:sp>
      <p:sp>
        <p:nvSpPr>
          <p:cNvPr id="37956" name="Text Box 68"/>
          <p:cNvSpPr txBox="1">
            <a:spLocks noChangeArrowheads="1"/>
          </p:cNvSpPr>
          <p:nvPr/>
        </p:nvSpPr>
        <p:spPr bwMode="auto">
          <a:xfrm>
            <a:off x="4264025" y="2205038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MIT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/>
        </p:nvSpPr>
        <p:spPr bwMode="auto">
          <a:xfrm>
            <a:off x="6296025" y="2890838"/>
            <a:ext cx="565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CMIP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/>
        </p:nvSpPr>
        <p:spPr bwMode="auto">
          <a:xfrm>
            <a:off x="2054225" y="2928938"/>
            <a:ext cx="565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CMIP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/>
        </p:nvSpPr>
        <p:spPr bwMode="auto">
          <a:xfrm>
            <a:off x="885825" y="2814638"/>
            <a:ext cx="565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CMIS</a:t>
            </a:r>
          </a:p>
        </p:txBody>
      </p:sp>
      <p:sp>
        <p:nvSpPr>
          <p:cNvPr id="37960" name="Text Box 72"/>
          <p:cNvSpPr txBox="1">
            <a:spLocks noChangeArrowheads="1"/>
          </p:cNvSpPr>
          <p:nvPr/>
        </p:nvSpPr>
        <p:spPr bwMode="auto">
          <a:xfrm>
            <a:off x="492125" y="17637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System A</a:t>
            </a:r>
          </a:p>
        </p:txBody>
      </p:sp>
      <p:sp>
        <p:nvSpPr>
          <p:cNvPr id="37961" name="Text Box 73"/>
          <p:cNvSpPr txBox="1">
            <a:spLocks noChangeArrowheads="1"/>
          </p:cNvSpPr>
          <p:nvPr/>
        </p:nvSpPr>
        <p:spPr bwMode="auto">
          <a:xfrm>
            <a:off x="3870325" y="18018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System B</a:t>
            </a:r>
          </a:p>
        </p:txBody>
      </p:sp>
      <p:sp>
        <p:nvSpPr>
          <p:cNvPr id="37962" name="Text Box 74"/>
          <p:cNvSpPr txBox="1">
            <a:spLocks noChangeArrowheads="1"/>
          </p:cNvSpPr>
          <p:nvPr/>
        </p:nvSpPr>
        <p:spPr bwMode="auto">
          <a:xfrm>
            <a:off x="7362825" y="18272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System C</a:t>
            </a:r>
          </a:p>
        </p:txBody>
      </p:sp>
      <p:sp>
        <p:nvSpPr>
          <p:cNvPr id="37963" name="Text Box 75"/>
          <p:cNvSpPr txBox="1">
            <a:spLocks noChangeArrowheads="1"/>
          </p:cNvSpPr>
          <p:nvPr/>
        </p:nvSpPr>
        <p:spPr bwMode="auto">
          <a:xfrm>
            <a:off x="1787525" y="3233738"/>
            <a:ext cx="101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Operations/</a:t>
            </a:r>
          </a:p>
          <a:p>
            <a:r>
              <a:rPr lang="en-US" sz="1200"/>
              <a:t>Notifications</a:t>
            </a:r>
          </a:p>
        </p:txBody>
      </p:sp>
      <p:sp>
        <p:nvSpPr>
          <p:cNvPr id="37964" name="Text Box 76"/>
          <p:cNvSpPr txBox="1">
            <a:spLocks noChangeArrowheads="1"/>
          </p:cNvSpPr>
          <p:nvPr/>
        </p:nvSpPr>
        <p:spPr bwMode="auto">
          <a:xfrm>
            <a:off x="6067425" y="3132138"/>
            <a:ext cx="101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Operations/</a:t>
            </a:r>
          </a:p>
          <a:p>
            <a:r>
              <a:rPr lang="en-US" sz="1200"/>
              <a:t>Notifications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Course Objective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400" dirty="0" smtClean="0"/>
              <a:t>Introduce Network Management concepts, technology, and tools.</a:t>
            </a:r>
          </a:p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400" dirty="0" smtClean="0"/>
              <a:t>Learn to specify, design, administer, and implement network management systems. </a:t>
            </a:r>
          </a:p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400" dirty="0" smtClean="0"/>
              <a:t>Prepare for jobs at Carriers, NEM, and MSOs.</a:t>
            </a:r>
          </a:p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400" dirty="0" smtClean="0"/>
              <a:t>Obtain vendor certifications.</a:t>
            </a:r>
          </a:p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400" u="sng" dirty="0" smtClean="0"/>
              <a:t>http://www.cn.ryerson.ca/courses/8861.htm</a:t>
            </a:r>
          </a:p>
          <a:p>
            <a:pPr marL="609600" indent="-609600"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CMIP Operations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795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 smtClean="0"/>
              <a:t>M-INITIALIZE</a:t>
            </a:r>
          </a:p>
          <a:p>
            <a:pPr lvl="1" eaLnBrk="1" hangingPunct="1"/>
            <a:r>
              <a:rPr lang="en-US" sz="2000" dirty="0" smtClean="0"/>
              <a:t>Establish Management </a:t>
            </a:r>
            <a:r>
              <a:rPr lang="en-US" sz="2000" dirty="0" smtClean="0"/>
              <a:t>Session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 smtClean="0"/>
              <a:t>M-TERMINATE</a:t>
            </a:r>
          </a:p>
          <a:p>
            <a:pPr lvl="1" eaLnBrk="1" hangingPunct="1"/>
            <a:r>
              <a:rPr lang="en-US" sz="2000" dirty="0" smtClean="0"/>
              <a:t>Terminate Management </a:t>
            </a:r>
            <a:r>
              <a:rPr lang="en-US" sz="2000" dirty="0" smtClean="0"/>
              <a:t>Session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 smtClean="0"/>
              <a:t>M-ABORT</a:t>
            </a:r>
          </a:p>
          <a:p>
            <a:pPr lvl="1" eaLnBrk="1" hangingPunct="1"/>
            <a:r>
              <a:rPr lang="en-US" sz="2000" dirty="0" smtClean="0"/>
              <a:t>Unconfirmed Termination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/>
              <a:t>M-CREATE</a:t>
            </a:r>
          </a:p>
          <a:p>
            <a:pPr lvl="1" eaLnBrk="1" hangingPunct="1"/>
            <a:r>
              <a:rPr lang="en-US" sz="2000" dirty="0"/>
              <a:t>Creates an Instance MO </a:t>
            </a:r>
            <a:r>
              <a:rPr lang="en-US" sz="2000" dirty="0" smtClean="0"/>
              <a:t>instance</a:t>
            </a:r>
            <a:endParaRPr 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/>
              <a:t>M-DELETE</a:t>
            </a:r>
          </a:p>
          <a:p>
            <a:pPr lvl="1" eaLnBrk="1" hangingPunct="1"/>
            <a:r>
              <a:rPr lang="en-US" sz="2000" dirty="0"/>
              <a:t>Deletes an MO </a:t>
            </a:r>
            <a:r>
              <a:rPr lang="en-US" sz="2000" dirty="0" smtClean="0"/>
              <a:t>instance</a:t>
            </a:r>
            <a:endParaRPr lang="en-US" sz="20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CMIP </a:t>
            </a:r>
            <a:r>
              <a:rPr lang="en-US" sz="3200" dirty="0" smtClean="0"/>
              <a:t>Managed Information Exchange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244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M-GET</a:t>
            </a:r>
          </a:p>
          <a:p>
            <a:pPr lvl="1" eaLnBrk="1" hangingPunct="1"/>
            <a:r>
              <a:rPr lang="en-US" sz="2000" smtClean="0"/>
              <a:t>Retrieve information</a:t>
            </a:r>
          </a:p>
          <a:p>
            <a:pPr eaLnBrk="1" hangingPunct="1"/>
            <a:r>
              <a:rPr lang="en-US" sz="2400" smtClean="0"/>
              <a:t>M-CANCEL-GET</a:t>
            </a:r>
          </a:p>
          <a:p>
            <a:pPr lvl="1" eaLnBrk="1" hangingPunct="1"/>
            <a:r>
              <a:rPr lang="en-US" sz="2000" smtClean="0"/>
              <a:t>Cancel retrievals</a:t>
            </a:r>
          </a:p>
          <a:p>
            <a:pPr eaLnBrk="1" hangingPunct="1"/>
            <a:r>
              <a:rPr lang="en-US" sz="2400" smtClean="0"/>
              <a:t>M-SET</a:t>
            </a:r>
          </a:p>
          <a:p>
            <a:pPr lvl="1" eaLnBrk="1" hangingPunct="1"/>
            <a:r>
              <a:rPr lang="en-US" sz="2000" smtClean="0"/>
              <a:t>Change an attribute value </a:t>
            </a:r>
          </a:p>
          <a:p>
            <a:pPr eaLnBrk="1" hangingPunct="1"/>
            <a:r>
              <a:rPr lang="en-US" sz="2400" smtClean="0"/>
              <a:t>M-ACTION</a:t>
            </a:r>
          </a:p>
          <a:p>
            <a:pPr lvl="1" eaLnBrk="1" hangingPunct="1"/>
            <a:r>
              <a:rPr lang="en-US" sz="2000" smtClean="0"/>
              <a:t>Invoke an MO operation</a:t>
            </a:r>
          </a:p>
          <a:p>
            <a:pPr eaLnBrk="1" hangingPunct="1"/>
            <a:r>
              <a:rPr lang="en-US" sz="2400" smtClean="0"/>
              <a:t>M-EVENT-REPORT</a:t>
            </a:r>
          </a:p>
          <a:p>
            <a:pPr lvl="1" eaLnBrk="1" hangingPunct="1"/>
            <a:r>
              <a:rPr lang="en-US" sz="2000" smtClean="0"/>
              <a:t>Generate an MO event report to a manager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800100"/>
          </a:xfrm>
        </p:spPr>
        <p:txBody>
          <a:bodyPr/>
          <a:lstStyle/>
          <a:p>
            <a:pPr eaLnBrk="1" hangingPunct="1"/>
            <a:r>
              <a:rPr lang="en-US" sz="3200" smtClean="0"/>
              <a:t>ITU-T Standardization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62000" y="1365250"/>
            <a:ext cx="7950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</a:rPr>
              <a:t> Defined </a:t>
            </a:r>
            <a:r>
              <a:rPr lang="en-GB" sz="2400" dirty="0">
                <a:solidFill>
                  <a:srgbClr val="000000"/>
                </a:solidFill>
              </a:rPr>
              <a:t>the TMN </a:t>
            </a:r>
            <a:r>
              <a:rPr lang="en-GB" sz="2400" dirty="0" smtClean="0">
                <a:solidFill>
                  <a:srgbClr val="000000"/>
                </a:solidFill>
              </a:rPr>
              <a:t>framework</a:t>
            </a:r>
            <a:endParaRPr lang="en-GB" sz="20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Font typeface="Arial" charset="0"/>
              <a:buChar char="̶"/>
            </a:pPr>
            <a:r>
              <a:rPr lang="en-GB" sz="2000" dirty="0">
                <a:solidFill>
                  <a:srgbClr val="000000"/>
                </a:solidFill>
              </a:rPr>
              <a:t>  Uses OSI Network Management Model </a:t>
            </a:r>
            <a:endParaRPr lang="en-GB" sz="2000" dirty="0" smtClean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Font typeface="Arial" charset="0"/>
              <a:buChar char="̶"/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Support </a:t>
            </a:r>
            <a:r>
              <a:rPr lang="en-US" sz="2000" dirty="0"/>
              <a:t>for Operations, Administration, Maintenance, and Provisioning (OAMP) of Telecommunications </a:t>
            </a:r>
            <a:r>
              <a:rPr lang="en-US" sz="2000" dirty="0" smtClean="0"/>
              <a:t>networks</a:t>
            </a:r>
          </a:p>
          <a:p>
            <a:pPr lvl="1">
              <a:spcBef>
                <a:spcPct val="20000"/>
              </a:spcBef>
              <a:buFont typeface="Arial" charset="0"/>
              <a:buChar char="̶"/>
            </a:pPr>
            <a:r>
              <a:rPr lang="en-US" sz="2000" dirty="0" smtClean="0"/>
              <a:t> Logically </a:t>
            </a:r>
            <a:r>
              <a:rPr lang="en-US" sz="2000" dirty="0"/>
              <a:t>separate network </a:t>
            </a:r>
            <a:r>
              <a:rPr lang="en-US" sz="2000" dirty="0" smtClean="0"/>
              <a:t>for management and </a:t>
            </a:r>
            <a:r>
              <a:rPr lang="en-US" sz="2000" dirty="0"/>
              <a:t>interfaces with the Telecommunications network at several distinct </a:t>
            </a:r>
            <a:r>
              <a:rPr lang="en-US" sz="2000" dirty="0" smtClean="0"/>
              <a:t>point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hlinkClick r:id="rId2"/>
              </a:rPr>
              <a:t> </a:t>
            </a:r>
            <a:r>
              <a:rPr lang="en-GB" sz="2400" dirty="0">
                <a:solidFill>
                  <a:srgbClr val="000000"/>
                </a:solidFill>
                <a:hlinkClick r:id="rId2"/>
              </a:rPr>
              <a:t>http://www.itu.int/itu-t</a:t>
            </a:r>
            <a:endParaRPr lang="en-GB" sz="24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sz="2400" dirty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TMN Logical Layers</a:t>
            </a:r>
          </a:p>
        </p:txBody>
      </p:sp>
      <p:sp>
        <p:nvSpPr>
          <p:cNvPr id="47107" name="Line 86"/>
          <p:cNvSpPr>
            <a:spLocks noChangeShapeType="1"/>
          </p:cNvSpPr>
          <p:nvPr/>
        </p:nvSpPr>
        <p:spPr bwMode="auto">
          <a:xfrm flipH="1">
            <a:off x="2133600" y="1524000"/>
            <a:ext cx="2425700" cy="379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7108" name="Line 87"/>
          <p:cNvSpPr>
            <a:spLocks noChangeShapeType="1"/>
          </p:cNvSpPr>
          <p:nvPr/>
        </p:nvSpPr>
        <p:spPr bwMode="auto">
          <a:xfrm>
            <a:off x="4559300" y="1511300"/>
            <a:ext cx="2133600" cy="383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7109" name="Oval 89"/>
          <p:cNvSpPr>
            <a:spLocks noChangeArrowheads="1"/>
          </p:cNvSpPr>
          <p:nvPr/>
        </p:nvSpPr>
        <p:spPr bwMode="auto">
          <a:xfrm>
            <a:off x="2806700" y="3975100"/>
            <a:ext cx="3289300" cy="685800"/>
          </a:xfrm>
          <a:prstGeom prst="ellipse">
            <a:avLst/>
          </a:prstGeom>
          <a:solidFill>
            <a:srgbClr val="F9FD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0" name="Oval 90"/>
          <p:cNvSpPr>
            <a:spLocks noChangeArrowheads="1"/>
          </p:cNvSpPr>
          <p:nvPr/>
        </p:nvSpPr>
        <p:spPr bwMode="auto">
          <a:xfrm>
            <a:off x="2146300" y="4851400"/>
            <a:ext cx="4521200" cy="1028700"/>
          </a:xfrm>
          <a:prstGeom prst="ellipse">
            <a:avLst/>
          </a:prstGeom>
          <a:solidFill>
            <a:srgbClr val="ECEB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1" name="Oval 91"/>
          <p:cNvSpPr>
            <a:spLocks noChangeArrowheads="1"/>
          </p:cNvSpPr>
          <p:nvPr/>
        </p:nvSpPr>
        <p:spPr bwMode="auto">
          <a:xfrm>
            <a:off x="3327400" y="3225800"/>
            <a:ext cx="2311400" cy="4953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2" name="Oval 92"/>
          <p:cNvSpPr>
            <a:spLocks noChangeArrowheads="1"/>
          </p:cNvSpPr>
          <p:nvPr/>
        </p:nvSpPr>
        <p:spPr bwMode="auto">
          <a:xfrm>
            <a:off x="3784600" y="2590800"/>
            <a:ext cx="1447800" cy="342900"/>
          </a:xfrm>
          <a:prstGeom prst="ellipse">
            <a:avLst/>
          </a:prstGeom>
          <a:solidFill>
            <a:srgbClr val="FEE8F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3" name="Oval 93"/>
          <p:cNvSpPr>
            <a:spLocks noChangeArrowheads="1"/>
          </p:cNvSpPr>
          <p:nvPr/>
        </p:nvSpPr>
        <p:spPr bwMode="auto">
          <a:xfrm>
            <a:off x="4178300" y="2032000"/>
            <a:ext cx="762000" cy="215900"/>
          </a:xfrm>
          <a:prstGeom prst="ellipse">
            <a:avLst/>
          </a:prstGeom>
          <a:solidFill>
            <a:srgbClr val="FFF7F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4" name="Oval 94"/>
          <p:cNvSpPr>
            <a:spLocks noChangeArrowheads="1"/>
          </p:cNvSpPr>
          <p:nvPr/>
        </p:nvSpPr>
        <p:spPr bwMode="auto">
          <a:xfrm>
            <a:off x="2933700" y="5486400"/>
            <a:ext cx="2159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5" name="Oval 95"/>
          <p:cNvSpPr>
            <a:spLocks noChangeArrowheads="1"/>
          </p:cNvSpPr>
          <p:nvPr/>
        </p:nvSpPr>
        <p:spPr bwMode="auto">
          <a:xfrm>
            <a:off x="3403600" y="5041900"/>
            <a:ext cx="2159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6" name="Oval 96"/>
          <p:cNvSpPr>
            <a:spLocks noChangeArrowheads="1"/>
          </p:cNvSpPr>
          <p:nvPr/>
        </p:nvSpPr>
        <p:spPr bwMode="auto">
          <a:xfrm>
            <a:off x="3937000" y="5524500"/>
            <a:ext cx="2159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7" name="Oval 97"/>
          <p:cNvSpPr>
            <a:spLocks noChangeArrowheads="1"/>
          </p:cNvSpPr>
          <p:nvPr/>
        </p:nvSpPr>
        <p:spPr bwMode="auto">
          <a:xfrm>
            <a:off x="4508500" y="4978400"/>
            <a:ext cx="2159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8" name="Oval 98"/>
          <p:cNvSpPr>
            <a:spLocks noChangeArrowheads="1"/>
          </p:cNvSpPr>
          <p:nvPr/>
        </p:nvSpPr>
        <p:spPr bwMode="auto">
          <a:xfrm>
            <a:off x="5054600" y="5524500"/>
            <a:ext cx="2159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19" name="Oval 99"/>
          <p:cNvSpPr>
            <a:spLocks noChangeArrowheads="1"/>
          </p:cNvSpPr>
          <p:nvPr/>
        </p:nvSpPr>
        <p:spPr bwMode="auto">
          <a:xfrm>
            <a:off x="5461000" y="5016500"/>
            <a:ext cx="2159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0" name="Oval 100"/>
          <p:cNvSpPr>
            <a:spLocks noChangeArrowheads="1"/>
          </p:cNvSpPr>
          <p:nvPr/>
        </p:nvSpPr>
        <p:spPr bwMode="auto">
          <a:xfrm>
            <a:off x="6057900" y="5410200"/>
            <a:ext cx="215900" cy="177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1" name="Oval 101"/>
          <p:cNvSpPr>
            <a:spLocks noChangeArrowheads="1"/>
          </p:cNvSpPr>
          <p:nvPr/>
        </p:nvSpPr>
        <p:spPr bwMode="auto">
          <a:xfrm>
            <a:off x="3175000" y="42291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2" name="Oval 102"/>
          <p:cNvSpPr>
            <a:spLocks noChangeArrowheads="1"/>
          </p:cNvSpPr>
          <p:nvPr/>
        </p:nvSpPr>
        <p:spPr bwMode="auto">
          <a:xfrm>
            <a:off x="3924300" y="40386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3" name="Oval 103"/>
          <p:cNvSpPr>
            <a:spLocks noChangeArrowheads="1"/>
          </p:cNvSpPr>
          <p:nvPr/>
        </p:nvSpPr>
        <p:spPr bwMode="auto">
          <a:xfrm>
            <a:off x="4470400" y="43307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4" name="Oval 104"/>
          <p:cNvSpPr>
            <a:spLocks noChangeArrowheads="1"/>
          </p:cNvSpPr>
          <p:nvPr/>
        </p:nvSpPr>
        <p:spPr bwMode="auto">
          <a:xfrm>
            <a:off x="5168900" y="40767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5" name="Oval 105"/>
          <p:cNvSpPr>
            <a:spLocks noChangeArrowheads="1"/>
          </p:cNvSpPr>
          <p:nvPr/>
        </p:nvSpPr>
        <p:spPr bwMode="auto">
          <a:xfrm>
            <a:off x="3721100" y="33655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6" name="Oval 106"/>
          <p:cNvSpPr>
            <a:spLocks noChangeArrowheads="1"/>
          </p:cNvSpPr>
          <p:nvPr/>
        </p:nvSpPr>
        <p:spPr bwMode="auto">
          <a:xfrm>
            <a:off x="4381500" y="33528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7" name="Oval 107"/>
          <p:cNvSpPr>
            <a:spLocks noChangeArrowheads="1"/>
          </p:cNvSpPr>
          <p:nvPr/>
        </p:nvSpPr>
        <p:spPr bwMode="auto">
          <a:xfrm>
            <a:off x="5029200" y="33528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8" name="Oval 108"/>
          <p:cNvSpPr>
            <a:spLocks noChangeArrowheads="1"/>
          </p:cNvSpPr>
          <p:nvPr/>
        </p:nvSpPr>
        <p:spPr bwMode="auto">
          <a:xfrm>
            <a:off x="4114800" y="26670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29" name="Oval 109"/>
          <p:cNvSpPr>
            <a:spLocks noChangeArrowheads="1"/>
          </p:cNvSpPr>
          <p:nvPr/>
        </p:nvSpPr>
        <p:spPr bwMode="auto">
          <a:xfrm>
            <a:off x="4711700" y="2667000"/>
            <a:ext cx="215900" cy="17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30" name="Oval 110"/>
          <p:cNvSpPr>
            <a:spLocks noChangeArrowheads="1"/>
          </p:cNvSpPr>
          <p:nvPr/>
        </p:nvSpPr>
        <p:spPr bwMode="auto">
          <a:xfrm>
            <a:off x="4457700" y="2057400"/>
            <a:ext cx="165100" cy="139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7131" name="Line 111"/>
          <p:cNvSpPr>
            <a:spLocks noChangeShapeType="1"/>
          </p:cNvSpPr>
          <p:nvPr/>
        </p:nvSpPr>
        <p:spPr bwMode="auto">
          <a:xfrm flipH="1">
            <a:off x="3035300" y="4432300"/>
            <a:ext cx="22860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2" name="Line 112"/>
          <p:cNvSpPr>
            <a:spLocks noChangeShapeType="1"/>
          </p:cNvSpPr>
          <p:nvPr/>
        </p:nvSpPr>
        <p:spPr bwMode="auto">
          <a:xfrm>
            <a:off x="4025900" y="4229100"/>
            <a:ext cx="127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3" name="Line 113"/>
          <p:cNvSpPr>
            <a:spLocks noChangeShapeType="1"/>
          </p:cNvSpPr>
          <p:nvPr/>
        </p:nvSpPr>
        <p:spPr bwMode="auto">
          <a:xfrm>
            <a:off x="3314700" y="4381500"/>
            <a:ext cx="177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4" name="Line 114"/>
          <p:cNvSpPr>
            <a:spLocks noChangeShapeType="1"/>
          </p:cNvSpPr>
          <p:nvPr/>
        </p:nvSpPr>
        <p:spPr bwMode="auto">
          <a:xfrm>
            <a:off x="4584700" y="4495800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5" name="Line 116"/>
          <p:cNvSpPr>
            <a:spLocks noChangeShapeType="1"/>
          </p:cNvSpPr>
          <p:nvPr/>
        </p:nvSpPr>
        <p:spPr bwMode="auto">
          <a:xfrm flipH="1">
            <a:off x="5168900" y="4241800"/>
            <a:ext cx="762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6" name="Line 117"/>
          <p:cNvSpPr>
            <a:spLocks noChangeShapeType="1"/>
          </p:cNvSpPr>
          <p:nvPr/>
        </p:nvSpPr>
        <p:spPr bwMode="auto">
          <a:xfrm>
            <a:off x="5321300" y="4241800"/>
            <a:ext cx="2159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7" name="Line 118"/>
          <p:cNvSpPr>
            <a:spLocks noChangeShapeType="1"/>
          </p:cNvSpPr>
          <p:nvPr/>
        </p:nvSpPr>
        <p:spPr bwMode="auto">
          <a:xfrm>
            <a:off x="5372100" y="4178300"/>
            <a:ext cx="8001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8" name="Line 119"/>
          <p:cNvSpPr>
            <a:spLocks noChangeShapeType="1"/>
          </p:cNvSpPr>
          <p:nvPr/>
        </p:nvSpPr>
        <p:spPr bwMode="auto">
          <a:xfrm flipH="1">
            <a:off x="3289300" y="3530600"/>
            <a:ext cx="520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39" name="Line 120"/>
          <p:cNvSpPr>
            <a:spLocks noChangeShapeType="1"/>
          </p:cNvSpPr>
          <p:nvPr/>
        </p:nvSpPr>
        <p:spPr bwMode="auto">
          <a:xfrm>
            <a:off x="3860800" y="3543300"/>
            <a:ext cx="1651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0" name="Line 121"/>
          <p:cNvSpPr>
            <a:spLocks noChangeShapeType="1"/>
          </p:cNvSpPr>
          <p:nvPr/>
        </p:nvSpPr>
        <p:spPr bwMode="auto">
          <a:xfrm flipH="1">
            <a:off x="4089400" y="3530600"/>
            <a:ext cx="381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1" name="Line 122"/>
          <p:cNvSpPr>
            <a:spLocks noChangeShapeType="1"/>
          </p:cNvSpPr>
          <p:nvPr/>
        </p:nvSpPr>
        <p:spPr bwMode="auto">
          <a:xfrm flipH="1">
            <a:off x="4572000" y="3517900"/>
            <a:ext cx="5080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2" name="Line 123"/>
          <p:cNvSpPr>
            <a:spLocks noChangeShapeType="1"/>
          </p:cNvSpPr>
          <p:nvPr/>
        </p:nvSpPr>
        <p:spPr bwMode="auto">
          <a:xfrm>
            <a:off x="5194300" y="3517900"/>
            <a:ext cx="76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3" name="Line 124"/>
          <p:cNvSpPr>
            <a:spLocks noChangeShapeType="1"/>
          </p:cNvSpPr>
          <p:nvPr/>
        </p:nvSpPr>
        <p:spPr bwMode="auto">
          <a:xfrm>
            <a:off x="3924300" y="34544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4" name="Line 125"/>
          <p:cNvSpPr>
            <a:spLocks noChangeShapeType="1"/>
          </p:cNvSpPr>
          <p:nvPr/>
        </p:nvSpPr>
        <p:spPr bwMode="auto">
          <a:xfrm>
            <a:off x="4597400" y="3441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5" name="Line 126"/>
          <p:cNvSpPr>
            <a:spLocks noChangeShapeType="1"/>
          </p:cNvSpPr>
          <p:nvPr/>
        </p:nvSpPr>
        <p:spPr bwMode="auto">
          <a:xfrm flipH="1">
            <a:off x="4495800" y="2819400"/>
            <a:ext cx="317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6" name="Line 127"/>
          <p:cNvSpPr>
            <a:spLocks noChangeShapeType="1"/>
          </p:cNvSpPr>
          <p:nvPr/>
        </p:nvSpPr>
        <p:spPr bwMode="auto">
          <a:xfrm>
            <a:off x="4864100" y="2819400"/>
            <a:ext cx="254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7" name="Line 128"/>
          <p:cNvSpPr>
            <a:spLocks noChangeShapeType="1"/>
          </p:cNvSpPr>
          <p:nvPr/>
        </p:nvSpPr>
        <p:spPr bwMode="auto">
          <a:xfrm flipH="1">
            <a:off x="3835400" y="2844800"/>
            <a:ext cx="368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8" name="Line 129"/>
          <p:cNvSpPr>
            <a:spLocks noChangeShapeType="1"/>
          </p:cNvSpPr>
          <p:nvPr/>
        </p:nvSpPr>
        <p:spPr bwMode="auto">
          <a:xfrm>
            <a:off x="4330700" y="27559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49" name="Line 130"/>
          <p:cNvSpPr>
            <a:spLocks noChangeShapeType="1"/>
          </p:cNvSpPr>
          <p:nvPr/>
        </p:nvSpPr>
        <p:spPr bwMode="auto">
          <a:xfrm flipH="1">
            <a:off x="4229100" y="2171700"/>
            <a:ext cx="266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50" name="Line 131"/>
          <p:cNvSpPr>
            <a:spLocks noChangeShapeType="1"/>
          </p:cNvSpPr>
          <p:nvPr/>
        </p:nvSpPr>
        <p:spPr bwMode="auto">
          <a:xfrm>
            <a:off x="4572000" y="2184400"/>
            <a:ext cx="2540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7151" name="Text Box 132"/>
          <p:cNvSpPr txBox="1">
            <a:spLocks noChangeArrowheads="1"/>
          </p:cNvSpPr>
          <p:nvPr/>
        </p:nvSpPr>
        <p:spPr bwMode="auto">
          <a:xfrm>
            <a:off x="6664325" y="4875213"/>
            <a:ext cx="208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Network </a:t>
            </a:r>
          </a:p>
          <a:p>
            <a:r>
              <a:rPr lang="en-US"/>
              <a:t>Elements</a:t>
            </a:r>
          </a:p>
        </p:txBody>
      </p:sp>
      <p:sp>
        <p:nvSpPr>
          <p:cNvPr id="47152" name="Text Box 133"/>
          <p:cNvSpPr txBox="1">
            <a:spLocks noChangeArrowheads="1"/>
          </p:cNvSpPr>
          <p:nvPr/>
        </p:nvSpPr>
        <p:spPr bwMode="auto">
          <a:xfrm>
            <a:off x="6118225" y="3922713"/>
            <a:ext cx="208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Element Management</a:t>
            </a:r>
          </a:p>
        </p:txBody>
      </p:sp>
      <p:sp>
        <p:nvSpPr>
          <p:cNvPr id="47153" name="Text Box 134"/>
          <p:cNvSpPr txBox="1">
            <a:spLocks noChangeArrowheads="1"/>
          </p:cNvSpPr>
          <p:nvPr/>
        </p:nvSpPr>
        <p:spPr bwMode="auto">
          <a:xfrm>
            <a:off x="5661025" y="3046413"/>
            <a:ext cx="208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Network Management</a:t>
            </a:r>
          </a:p>
        </p:txBody>
      </p:sp>
      <p:sp>
        <p:nvSpPr>
          <p:cNvPr id="47154" name="Text Box 135"/>
          <p:cNvSpPr txBox="1">
            <a:spLocks noChangeArrowheads="1"/>
          </p:cNvSpPr>
          <p:nvPr/>
        </p:nvSpPr>
        <p:spPr bwMode="auto">
          <a:xfrm>
            <a:off x="5153025" y="2259013"/>
            <a:ext cx="208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Service Management</a:t>
            </a:r>
          </a:p>
        </p:txBody>
      </p:sp>
      <p:sp>
        <p:nvSpPr>
          <p:cNvPr id="47155" name="Text Box 136"/>
          <p:cNvSpPr txBox="1">
            <a:spLocks noChangeArrowheads="1"/>
          </p:cNvSpPr>
          <p:nvPr/>
        </p:nvSpPr>
        <p:spPr bwMode="auto">
          <a:xfrm>
            <a:off x="4873625" y="1547813"/>
            <a:ext cx="208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Business Management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800100"/>
          </a:xfrm>
        </p:spPr>
        <p:txBody>
          <a:bodyPr/>
          <a:lstStyle/>
          <a:p>
            <a:pPr eaLnBrk="1" hangingPunct="1"/>
            <a:r>
              <a:rPr lang="en-US" sz="3200" smtClean="0"/>
              <a:t>IETF Standardization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49300" y="1339850"/>
            <a:ext cx="7950200" cy="333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IETF O&amp;M </a:t>
            </a:r>
            <a:r>
              <a:rPr lang="en-GB" sz="2400" dirty="0">
                <a:solidFill>
                  <a:srgbClr val="000000"/>
                </a:solidFill>
              </a:rPr>
              <a:t>Working Group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</a:rPr>
              <a:t> Defined the SNMP </a:t>
            </a:r>
            <a:r>
              <a:rPr lang="en-GB" sz="2400" dirty="0">
                <a:solidFill>
                  <a:srgbClr val="000000"/>
                </a:solidFill>
              </a:rPr>
              <a:t>Management Standard</a:t>
            </a:r>
          </a:p>
          <a:p>
            <a:pPr lvl="1">
              <a:spcBef>
                <a:spcPct val="10000"/>
              </a:spcBef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Management should be simple</a:t>
            </a:r>
          </a:p>
          <a:p>
            <a:pPr lvl="1">
              <a:spcBef>
                <a:spcPct val="10000"/>
              </a:spcBef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Variable oriented approach</a:t>
            </a:r>
          </a:p>
          <a:p>
            <a:pPr lvl="1">
              <a:spcBef>
                <a:spcPct val="10000"/>
              </a:spcBef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Management information exchanges may be unreliable</a:t>
            </a:r>
          </a:p>
          <a:p>
            <a:pPr lvl="1">
              <a:spcBef>
                <a:spcPct val="10000"/>
              </a:spcBef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SNMPv1, SNMPv2c, </a:t>
            </a:r>
            <a:r>
              <a:rPr lang="en-GB" sz="2000" dirty="0" smtClean="0">
                <a:solidFill>
                  <a:srgbClr val="000000"/>
                </a:solidFill>
              </a:rPr>
              <a:t>SNMPv3</a:t>
            </a:r>
          </a:p>
          <a:p>
            <a:pPr lvl="1">
              <a:spcBef>
                <a:spcPct val="10000"/>
              </a:spcBef>
              <a:buFont typeface="Arial" charset="0"/>
              <a:buChar char="–"/>
            </a:pP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smtClean="0">
                <a:solidFill>
                  <a:srgbClr val="000000"/>
                </a:solidFill>
              </a:rPr>
              <a:t>SMI, MIB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0000"/>
                </a:solidFill>
                <a:hlinkClick r:id="rId2"/>
              </a:rPr>
              <a:t>http</a:t>
            </a:r>
            <a:r>
              <a:rPr lang="en-GB" sz="2400" dirty="0">
                <a:solidFill>
                  <a:srgbClr val="000000"/>
                </a:solidFill>
                <a:hlinkClick r:id="rId2"/>
              </a:rPr>
              <a:t>://www.ietf.org</a:t>
            </a:r>
            <a:endParaRPr lang="en-GB" sz="2400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endParaRPr lang="en-GB" sz="2400" dirty="0">
              <a:solidFill>
                <a:srgbClr val="6666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IETF Core SNMP RFCs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50863" y="1343025"/>
            <a:ext cx="7845425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SNMP Protocol Specification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Version 1 – RFC 1157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Version 2 – RFCs 1901, 1902, 1903, 1904, 1905, 1906, 1907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Version 3 – RFCs 3411, 3412, 3413, 3414, 3415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SMI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Structure </a:t>
            </a:r>
            <a:r>
              <a:rPr lang="en-GB" sz="2000" dirty="0" smtClean="0"/>
              <a:t>of </a:t>
            </a:r>
            <a:r>
              <a:rPr lang="en-GB" sz="2000" dirty="0"/>
              <a:t>M</a:t>
            </a:r>
            <a:r>
              <a:rPr lang="en-GB" sz="2000" dirty="0" smtClean="0"/>
              <a:t>anagement </a:t>
            </a:r>
            <a:r>
              <a:rPr lang="en-GB" sz="2000" dirty="0"/>
              <a:t>I</a:t>
            </a:r>
            <a:r>
              <a:rPr lang="en-GB" sz="2000" dirty="0" smtClean="0"/>
              <a:t>nformation</a:t>
            </a:r>
            <a:r>
              <a:rPr lang="en-GB" sz="2000" dirty="0"/>
              <a:t>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SMIv1 - RFC 1155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SMIv2 – RFC 2578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MIB-II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Managed Object definitions for TCP/IP-based internets – RFC 1213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IETF </a:t>
            </a:r>
            <a:r>
              <a:rPr lang="en-GB" sz="2400" dirty="0"/>
              <a:t>standard MIBs</a:t>
            </a:r>
            <a:endParaRPr lang="en-GB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SNMP </a:t>
            </a:r>
            <a:r>
              <a:rPr lang="en-US" sz="3200" dirty="0" smtClean="0"/>
              <a:t>Management</a:t>
            </a:r>
            <a:endParaRPr lang="en-US" sz="3200" dirty="0" smtClean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98475" y="1663700"/>
            <a:ext cx="3190875" cy="424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508000" y="5424488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490538" y="4905375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508000" y="4398963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98475" y="3919538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752475" y="1920875"/>
            <a:ext cx="2673350" cy="681038"/>
          </a:xfrm>
          <a:prstGeom prst="roundRect">
            <a:avLst>
              <a:gd name="adj" fmla="val 16667"/>
            </a:avLst>
          </a:prstGeom>
          <a:solidFill>
            <a:srgbClr val="FFDF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1025525" y="2609850"/>
            <a:ext cx="0" cy="130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563688" y="2589213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2092325" y="2600325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2611438" y="2587625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3116263" y="2589213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533525" y="5462588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Layer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828800" y="4975225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1697038" y="44577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UDP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644650" y="39703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SNMP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 rot="5400000">
            <a:off x="650082" y="3039269"/>
            <a:ext cx="512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Get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 rot="5400000">
            <a:off x="1708150" y="3100388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 rot="5400000">
            <a:off x="979487" y="3035301"/>
            <a:ext cx="93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GetNext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 rot="5400000">
            <a:off x="1770062" y="3081338"/>
            <a:ext cx="142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GetResponse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 rot="5400000">
            <a:off x="2697957" y="3045619"/>
            <a:ext cx="60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Trap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298575" y="1927225"/>
            <a:ext cx="158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Management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941388" y="1296988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Management Station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5446713" y="1712913"/>
            <a:ext cx="3190875" cy="424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5456238" y="5473700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5438775" y="4954588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5456238" y="4448175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5446713" y="3968750"/>
            <a:ext cx="319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5973763" y="2659063"/>
            <a:ext cx="0" cy="130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6511925" y="2638425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7040563" y="2649538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7559675" y="2636838"/>
            <a:ext cx="0" cy="132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8064500" y="2638425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6481763" y="55118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Layer</a:t>
            </a:r>
          </a:p>
        </p:txBody>
      </p:sp>
      <p:sp>
        <p:nvSpPr>
          <p:cNvPr id="51236" name="Text Box 36"/>
          <p:cNvSpPr txBox="1">
            <a:spLocks noChangeArrowheads="1"/>
          </p:cNvSpPr>
          <p:nvPr/>
        </p:nvSpPr>
        <p:spPr bwMode="auto">
          <a:xfrm>
            <a:off x="6777038" y="5024438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6645275" y="45069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UDP</a:t>
            </a: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592888" y="401955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SNMP</a:t>
            </a: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 rot="5400000">
            <a:off x="5598318" y="3088482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Get</a:t>
            </a: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 rot="5400000">
            <a:off x="6656388" y="3149600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Set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 rot="5400000">
            <a:off x="5927725" y="3084513"/>
            <a:ext cx="93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GetNext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 rot="5400000">
            <a:off x="6707187" y="3100388"/>
            <a:ext cx="142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GetResponse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 rot="5400000">
            <a:off x="7646193" y="3094832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Trap</a:t>
            </a: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6086475" y="1346200"/>
            <a:ext cx="189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Managed Device</a:t>
            </a:r>
          </a:p>
        </p:txBody>
      </p:sp>
      <p:sp>
        <p:nvSpPr>
          <p:cNvPr id="51245" name="AutoShape 45"/>
          <p:cNvSpPr>
            <a:spLocks noChangeArrowheads="1"/>
          </p:cNvSpPr>
          <p:nvPr/>
        </p:nvSpPr>
        <p:spPr bwMode="auto">
          <a:xfrm>
            <a:off x="5702300" y="1849438"/>
            <a:ext cx="2673350" cy="508000"/>
          </a:xfrm>
          <a:prstGeom prst="roundRect">
            <a:avLst>
              <a:gd name="adj" fmla="val 16667"/>
            </a:avLst>
          </a:prstGeom>
          <a:solidFill>
            <a:srgbClr val="F9FD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5873750" y="2162175"/>
            <a:ext cx="2673350" cy="457200"/>
          </a:xfrm>
          <a:prstGeom prst="roundRect">
            <a:avLst>
              <a:gd name="adj" fmla="val 16667"/>
            </a:avLst>
          </a:prstGeom>
          <a:solidFill>
            <a:srgbClr val="FFDF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5522913" y="2219325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 Managed Objects (MIB)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5910263" y="1825625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Managed Resources</a:t>
            </a:r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>
            <a:off x="3414713" y="24177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>
            <a:off x="3678238" y="4156075"/>
            <a:ext cx="1766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3830638" y="3786188"/>
            <a:ext cx="1555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SNMP Messages</a:t>
            </a:r>
          </a:p>
        </p:txBody>
      </p:sp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3806825" y="1855788"/>
            <a:ext cx="1563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Application </a:t>
            </a:r>
          </a:p>
          <a:p>
            <a:pPr algn="ctr"/>
            <a:r>
              <a:rPr lang="en-US" sz="1400"/>
              <a:t>Manages Objects</a:t>
            </a:r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1960563" y="5902325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>
            <a:off x="1951038" y="6400800"/>
            <a:ext cx="186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1543" name="Cloud"/>
          <p:cNvSpPr>
            <a:spLocks noChangeAspect="1" noEditPoints="1" noChangeArrowheads="1"/>
          </p:cNvSpPr>
          <p:nvPr/>
        </p:nvSpPr>
        <p:spPr bwMode="auto">
          <a:xfrm>
            <a:off x="3640138" y="6081713"/>
            <a:ext cx="1704975" cy="533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>
            <a:off x="5334000" y="6370638"/>
            <a:ext cx="1716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 flipV="1">
            <a:off x="7031038" y="5953125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SNMP Proxy </a:t>
            </a:r>
            <a:r>
              <a:rPr lang="en-US" sz="3200" dirty="0" smtClean="0"/>
              <a:t>Management</a:t>
            </a:r>
            <a:endParaRPr lang="en-US" sz="3200" dirty="0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38150" y="2374900"/>
            <a:ext cx="1555750" cy="2836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47675" y="4724400"/>
            <a:ext cx="154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30213" y="4205288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447675" y="3698875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38150" y="3219450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713" y="4783138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Layer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038225" y="4265613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895350" y="376872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UDP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822325" y="327025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SNMP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832225" y="1897063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Proxy Agent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900238" y="5202238"/>
            <a:ext cx="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890713" y="5700713"/>
            <a:ext cx="38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1" name="Cloud"/>
          <p:cNvSpPr>
            <a:spLocks noChangeAspect="1" noEditPoints="1" noChangeArrowheads="1"/>
          </p:cNvSpPr>
          <p:nvPr/>
        </p:nvSpPr>
        <p:spPr bwMode="auto">
          <a:xfrm>
            <a:off x="5995988" y="5421313"/>
            <a:ext cx="1066800" cy="381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V="1">
            <a:off x="5091113" y="5659438"/>
            <a:ext cx="9128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8037513" y="5119688"/>
            <a:ext cx="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87388" y="2487613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Manager</a:t>
            </a:r>
          </a:p>
          <a:p>
            <a:pPr algn="ctr"/>
            <a:r>
              <a:rPr lang="en-US"/>
              <a:t>Process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7235825" y="2335213"/>
            <a:ext cx="1555750" cy="2836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7245350" y="4684713"/>
            <a:ext cx="154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7235825" y="3179763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7418388" y="474345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Layer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7551738" y="3463925"/>
            <a:ext cx="1022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Proxy</a:t>
            </a:r>
          </a:p>
          <a:p>
            <a:pPr algn="ctr"/>
            <a:r>
              <a:rPr lang="en-US"/>
              <a:t>Device </a:t>
            </a:r>
          </a:p>
          <a:p>
            <a:pPr algn="ctr"/>
            <a:r>
              <a:rPr lang="en-US"/>
              <a:t>Protocol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7523163" y="2447925"/>
            <a:ext cx="1009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Agent </a:t>
            </a:r>
          </a:p>
          <a:p>
            <a:pPr algn="ctr"/>
            <a:r>
              <a:rPr lang="en-US"/>
              <a:t>Process</a:t>
            </a:r>
          </a:p>
          <a:p>
            <a:pPr algn="ctr"/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3079750" y="2374900"/>
            <a:ext cx="2897188" cy="2836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3089275" y="4735513"/>
            <a:ext cx="154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3094038" y="4206875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3100388" y="3700463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3079750" y="3251200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3141663" y="479425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Layer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589338" y="4327525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3486150" y="380047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UDP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3303588" y="32813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SNMP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5091113" y="522287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027363" y="283210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Agent Process</a:t>
            </a:r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7042150" y="5629275"/>
            <a:ext cx="995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73" name="Cloud"/>
          <p:cNvSpPr>
            <a:spLocks noChangeAspect="1" noEditPoints="1" noChangeArrowheads="1"/>
          </p:cNvSpPr>
          <p:nvPr/>
        </p:nvSpPr>
        <p:spPr bwMode="auto">
          <a:xfrm>
            <a:off x="2165350" y="5472113"/>
            <a:ext cx="1066800" cy="381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>
            <a:off x="3221038" y="5680075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 flipV="1">
            <a:off x="3962400" y="522287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4643438" y="2805113"/>
            <a:ext cx="0" cy="239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3081338" y="2803525"/>
            <a:ext cx="290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4686300" y="4784725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Layer</a:t>
            </a:r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>
            <a:off x="4643438" y="474503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3557588" y="2395538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Mapping Function</a:t>
            </a:r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465138" y="1724025"/>
            <a:ext cx="151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Management</a:t>
            </a:r>
          </a:p>
          <a:p>
            <a:pPr algn="ctr"/>
            <a:r>
              <a:rPr lang="en-US"/>
              <a:t>Station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7540625" y="1712913"/>
            <a:ext cx="95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Proxied</a:t>
            </a:r>
          </a:p>
          <a:p>
            <a:pPr algn="ctr"/>
            <a:r>
              <a:rPr lang="en-US"/>
              <a:t>Device</a:t>
            </a: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4778375" y="3373438"/>
            <a:ext cx="1022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Proxy</a:t>
            </a:r>
          </a:p>
          <a:p>
            <a:pPr algn="ctr"/>
            <a:r>
              <a:rPr lang="en-US"/>
              <a:t>Device </a:t>
            </a:r>
          </a:p>
          <a:p>
            <a:pPr algn="ctr"/>
            <a:r>
              <a:rPr lang="en-US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808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SNMP Agent and Manager</a:t>
            </a:r>
            <a:endParaRPr lang="en-US" sz="3200" dirty="0" smtClean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50863" y="1482725"/>
            <a:ext cx="76803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A typical SNMP Agent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Implements full SNMP protocol</a:t>
            </a:r>
            <a:endParaRPr lang="en-GB" sz="2000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Stores </a:t>
            </a:r>
            <a:r>
              <a:rPr lang="en-GB" sz="2000" dirty="0"/>
              <a:t>and retrieves management </a:t>
            </a:r>
            <a:r>
              <a:rPr lang="en-GB" sz="2000" dirty="0" smtClean="0"/>
              <a:t>data</a:t>
            </a:r>
            <a:endParaRPr lang="en-GB" sz="2000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Asynchronously signals events to a </a:t>
            </a:r>
            <a:r>
              <a:rPr lang="en-GB" sz="2000" dirty="0" smtClean="0"/>
              <a:t>manager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A typical SNMP Manager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Implements full SNMP protocol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Get response </a:t>
            </a:r>
            <a:r>
              <a:rPr lang="en-GB" sz="2000" dirty="0"/>
              <a:t>from </a:t>
            </a:r>
            <a:r>
              <a:rPr lang="en-GB" sz="2000" dirty="0" smtClean="0"/>
              <a:t>agents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Set </a:t>
            </a:r>
            <a:r>
              <a:rPr lang="en-GB" sz="2000" dirty="0"/>
              <a:t>variables in </a:t>
            </a:r>
            <a:r>
              <a:rPr lang="en-GB" sz="2000" dirty="0" smtClean="0"/>
              <a:t>agents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Receive events </a:t>
            </a:r>
            <a:r>
              <a:rPr lang="en-GB" sz="2000" dirty="0"/>
              <a:t>from agents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GB" sz="2400" dirty="0"/>
          </a:p>
          <a:p>
            <a:pPr marL="342900" indent="-342900">
              <a:spcBef>
                <a:spcPct val="20000"/>
              </a:spcBef>
            </a:pPr>
            <a:endParaRPr lang="en-GB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IETF SNMP Standardization - Goal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50863" y="1343025"/>
            <a:ext cx="71342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Ubiquity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Inclusion of management should be inexpensive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Small code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Limited functionality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Management extensions should be possible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New MIBs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Management should be robust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Connectionless transport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Course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etailed </a:t>
            </a:r>
            <a:r>
              <a:rPr lang="en-US" sz="2400" dirty="0" smtClean="0"/>
              <a:t>study of </a:t>
            </a:r>
            <a:r>
              <a:rPr lang="en-US" sz="2400" dirty="0" smtClean="0"/>
              <a:t>SNMP </a:t>
            </a:r>
            <a:r>
              <a:rPr lang="en-US" sz="2400" dirty="0" smtClean="0"/>
              <a:t>protocol and architectures.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Focuses on both agent and manager design.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Introduces commercial and open source network management tools.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IETF SNMP Standardization -</a:t>
            </a:r>
            <a:br>
              <a:rPr lang="en-US" sz="3200" smtClean="0"/>
            </a:br>
            <a:r>
              <a:rPr lang="en-US" sz="3200" smtClean="0"/>
              <a:t>Reasons for Success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25463" y="1711325"/>
            <a:ext cx="74390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Rapid development of standards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Standards are obtained freely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Several prototypes demonstrating the feasibility of   standards.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800100"/>
          </a:xfrm>
        </p:spPr>
        <p:txBody>
          <a:bodyPr/>
          <a:lstStyle/>
          <a:p>
            <a:pPr eaLnBrk="1" hangingPunct="1"/>
            <a:r>
              <a:rPr lang="en-US" sz="3200" smtClean="0"/>
              <a:t>Comparing Standardization Processes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585913" y="16637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DFFC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92288" y="1711325"/>
            <a:ext cx="110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Working </a:t>
            </a:r>
          </a:p>
          <a:p>
            <a:pPr algn="ctr"/>
            <a:r>
              <a:rPr lang="en-US" sz="1600"/>
              <a:t>Document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560513" y="29083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36725" y="2955925"/>
            <a:ext cx="1166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Committee</a:t>
            </a:r>
          </a:p>
          <a:p>
            <a:pPr algn="ctr"/>
            <a:r>
              <a:rPr lang="en-US" sz="1600"/>
              <a:t>Draft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560513" y="41656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819275" y="4213225"/>
            <a:ext cx="1008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Draft  </a:t>
            </a:r>
          </a:p>
          <a:p>
            <a:pPr algn="ctr"/>
            <a:r>
              <a:rPr lang="en-US" sz="1600"/>
              <a:t>Standard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98613" y="54483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858963" y="5495925"/>
            <a:ext cx="1008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Full </a:t>
            </a:r>
          </a:p>
          <a:p>
            <a:pPr algn="ctr"/>
            <a:r>
              <a:rPr lang="en-US" sz="1600"/>
              <a:t>Standard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259013" y="2324100"/>
            <a:ext cx="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259013" y="35560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271713" y="4813300"/>
            <a:ext cx="0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259013" y="5130800"/>
            <a:ext cx="17145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271713" y="3759200"/>
            <a:ext cx="17145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2259013" y="2578100"/>
            <a:ext cx="111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3363913" y="2590800"/>
            <a:ext cx="0" cy="1181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3363913" y="3949700"/>
            <a:ext cx="0" cy="1181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246313" y="3937000"/>
            <a:ext cx="111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914650" y="3514725"/>
            <a:ext cx="1331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/>
              <a:t>Technical Report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803525" y="4832350"/>
            <a:ext cx="1331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/>
              <a:t>Technical Report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0" y="3043238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No Implementation</a:t>
            </a:r>
          </a:p>
          <a:p>
            <a:pPr algn="ctr"/>
            <a:r>
              <a:rPr lang="en-US" sz="1200" b="1"/>
              <a:t>Required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679450" y="37814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/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0" y="4262438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No Implementation</a:t>
            </a:r>
          </a:p>
          <a:p>
            <a:pPr algn="ctr"/>
            <a:r>
              <a:rPr lang="en-US" sz="1200" b="1"/>
              <a:t>Required</a:t>
            </a: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6453188" y="16764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DFFC"/>
              </a:solidFill>
            </a:endParaRPr>
          </a:p>
        </p:txBody>
      </p:sp>
      <p:sp>
        <p:nvSpPr>
          <p:cNvPr id="31770" name="Text Box 28"/>
          <p:cNvSpPr txBox="1">
            <a:spLocks noChangeArrowheads="1"/>
          </p:cNvSpPr>
          <p:nvPr/>
        </p:nvSpPr>
        <p:spPr bwMode="auto">
          <a:xfrm>
            <a:off x="6659563" y="1724025"/>
            <a:ext cx="110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Working </a:t>
            </a:r>
          </a:p>
          <a:p>
            <a:pPr algn="ctr"/>
            <a:r>
              <a:rPr lang="en-US" sz="1600"/>
              <a:t>Document</a:t>
            </a:r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6427788" y="29210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6634163" y="2968625"/>
            <a:ext cx="110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Proposed </a:t>
            </a:r>
          </a:p>
          <a:p>
            <a:pPr algn="ctr"/>
            <a:r>
              <a:rPr lang="en-US" sz="1600"/>
              <a:t>Standard</a:t>
            </a: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6427788" y="41783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74" name="Text Box 32"/>
          <p:cNvSpPr txBox="1">
            <a:spLocks noChangeArrowheads="1"/>
          </p:cNvSpPr>
          <p:nvPr/>
        </p:nvSpPr>
        <p:spPr bwMode="auto">
          <a:xfrm>
            <a:off x="6686550" y="4225925"/>
            <a:ext cx="1008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Draft </a:t>
            </a:r>
          </a:p>
          <a:p>
            <a:pPr algn="ctr"/>
            <a:r>
              <a:rPr lang="en-US" sz="1600"/>
              <a:t>Standard</a:t>
            </a:r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6465888" y="5461000"/>
            <a:ext cx="1498600" cy="647700"/>
          </a:xfrm>
          <a:prstGeom prst="rect">
            <a:avLst/>
          </a:prstGeom>
          <a:solidFill>
            <a:srgbClr val="FFDF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776" name="Text Box 34"/>
          <p:cNvSpPr txBox="1">
            <a:spLocks noChangeArrowheads="1"/>
          </p:cNvSpPr>
          <p:nvPr/>
        </p:nvSpPr>
        <p:spPr bwMode="auto">
          <a:xfrm>
            <a:off x="6726238" y="5508625"/>
            <a:ext cx="1008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Full </a:t>
            </a:r>
          </a:p>
          <a:p>
            <a:pPr algn="ctr"/>
            <a:r>
              <a:rPr lang="en-US" sz="1600"/>
              <a:t>Standard</a:t>
            </a:r>
          </a:p>
        </p:txBody>
      </p:sp>
      <p:sp>
        <p:nvSpPr>
          <p:cNvPr id="31777" name="Line 35"/>
          <p:cNvSpPr>
            <a:spLocks noChangeShapeType="1"/>
          </p:cNvSpPr>
          <p:nvPr/>
        </p:nvSpPr>
        <p:spPr bwMode="auto">
          <a:xfrm>
            <a:off x="7126288" y="2336800"/>
            <a:ext cx="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78" name="Line 36"/>
          <p:cNvSpPr>
            <a:spLocks noChangeShapeType="1"/>
          </p:cNvSpPr>
          <p:nvPr/>
        </p:nvSpPr>
        <p:spPr bwMode="auto">
          <a:xfrm>
            <a:off x="7126288" y="35687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79" name="Line 37"/>
          <p:cNvSpPr>
            <a:spLocks noChangeShapeType="1"/>
          </p:cNvSpPr>
          <p:nvPr/>
        </p:nvSpPr>
        <p:spPr bwMode="auto">
          <a:xfrm>
            <a:off x="7138988" y="4826000"/>
            <a:ext cx="0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80" name="Line 38"/>
          <p:cNvSpPr>
            <a:spLocks noChangeShapeType="1"/>
          </p:cNvSpPr>
          <p:nvPr/>
        </p:nvSpPr>
        <p:spPr bwMode="auto">
          <a:xfrm>
            <a:off x="7126288" y="5143500"/>
            <a:ext cx="17145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81" name="Line 39"/>
          <p:cNvSpPr>
            <a:spLocks noChangeShapeType="1"/>
          </p:cNvSpPr>
          <p:nvPr/>
        </p:nvSpPr>
        <p:spPr bwMode="auto">
          <a:xfrm>
            <a:off x="7138988" y="3771900"/>
            <a:ext cx="17145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82" name="Line 40"/>
          <p:cNvSpPr>
            <a:spLocks noChangeShapeType="1"/>
          </p:cNvSpPr>
          <p:nvPr/>
        </p:nvSpPr>
        <p:spPr bwMode="auto">
          <a:xfrm>
            <a:off x="7126288" y="2590800"/>
            <a:ext cx="111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83" name="Line 41"/>
          <p:cNvSpPr>
            <a:spLocks noChangeShapeType="1"/>
          </p:cNvSpPr>
          <p:nvPr/>
        </p:nvSpPr>
        <p:spPr bwMode="auto">
          <a:xfrm flipV="1">
            <a:off x="8231188" y="2603500"/>
            <a:ext cx="0" cy="1181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1784" name="Line 42"/>
          <p:cNvSpPr>
            <a:spLocks noChangeShapeType="1"/>
          </p:cNvSpPr>
          <p:nvPr/>
        </p:nvSpPr>
        <p:spPr bwMode="auto">
          <a:xfrm flipV="1">
            <a:off x="8231188" y="3962400"/>
            <a:ext cx="0" cy="11811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1785" name="Line 43"/>
          <p:cNvSpPr>
            <a:spLocks noChangeShapeType="1"/>
          </p:cNvSpPr>
          <p:nvPr/>
        </p:nvSpPr>
        <p:spPr bwMode="auto">
          <a:xfrm>
            <a:off x="7113588" y="3949700"/>
            <a:ext cx="111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CA"/>
          </a:p>
        </p:txBody>
      </p:sp>
      <p:sp>
        <p:nvSpPr>
          <p:cNvPr id="31786" name="Text Box 44"/>
          <p:cNvSpPr txBox="1">
            <a:spLocks noChangeArrowheads="1"/>
          </p:cNvSpPr>
          <p:nvPr/>
        </p:nvSpPr>
        <p:spPr bwMode="auto">
          <a:xfrm>
            <a:off x="8335963" y="3449638"/>
            <a:ext cx="8080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/>
              <a:t>Historical</a:t>
            </a:r>
          </a:p>
        </p:txBody>
      </p:sp>
      <p:sp>
        <p:nvSpPr>
          <p:cNvPr id="31787" name="Text Box 45"/>
          <p:cNvSpPr txBox="1">
            <a:spLocks noChangeArrowheads="1"/>
          </p:cNvSpPr>
          <p:nvPr/>
        </p:nvSpPr>
        <p:spPr bwMode="auto">
          <a:xfrm>
            <a:off x="8285163" y="4846638"/>
            <a:ext cx="8080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/>
              <a:t>Historical</a:t>
            </a:r>
          </a:p>
        </p:txBody>
      </p:sp>
      <p:sp>
        <p:nvSpPr>
          <p:cNvPr id="31788" name="Text Box 46"/>
          <p:cNvSpPr txBox="1">
            <a:spLocks noChangeArrowheads="1"/>
          </p:cNvSpPr>
          <p:nvPr/>
        </p:nvSpPr>
        <p:spPr bwMode="auto">
          <a:xfrm>
            <a:off x="4787900" y="3030538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Implementation</a:t>
            </a:r>
          </a:p>
          <a:p>
            <a:pPr algn="ctr"/>
            <a:r>
              <a:rPr lang="en-US" sz="1200" b="1"/>
              <a:t>Experience is a must</a:t>
            </a:r>
          </a:p>
        </p:txBody>
      </p:sp>
      <p:sp>
        <p:nvSpPr>
          <p:cNvPr id="31789" name="Text Box 47"/>
          <p:cNvSpPr txBox="1">
            <a:spLocks noChangeArrowheads="1"/>
          </p:cNvSpPr>
          <p:nvPr/>
        </p:nvSpPr>
        <p:spPr bwMode="auto">
          <a:xfrm>
            <a:off x="5546725" y="37941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/>
          </a:p>
        </p:txBody>
      </p:sp>
      <p:sp>
        <p:nvSpPr>
          <p:cNvPr id="31790" name="Text Box 48"/>
          <p:cNvSpPr txBox="1">
            <a:spLocks noChangeArrowheads="1"/>
          </p:cNvSpPr>
          <p:nvPr/>
        </p:nvSpPr>
        <p:spPr bwMode="auto">
          <a:xfrm>
            <a:off x="5541963" y="3678238"/>
            <a:ext cx="117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/>
              <a:t>After a max of </a:t>
            </a:r>
          </a:p>
          <a:p>
            <a:pPr algn="ctr"/>
            <a:r>
              <a:rPr lang="en-US" sz="1200"/>
              <a:t>2 years</a:t>
            </a:r>
          </a:p>
        </p:txBody>
      </p:sp>
      <p:sp>
        <p:nvSpPr>
          <p:cNvPr id="31791" name="Text Box 49"/>
          <p:cNvSpPr txBox="1">
            <a:spLocks noChangeArrowheads="1"/>
          </p:cNvSpPr>
          <p:nvPr/>
        </p:nvSpPr>
        <p:spPr bwMode="auto">
          <a:xfrm>
            <a:off x="4616450" y="4224338"/>
            <a:ext cx="1817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Several Independent</a:t>
            </a:r>
          </a:p>
          <a:p>
            <a:pPr algn="ctr"/>
            <a:r>
              <a:rPr lang="en-US" sz="1200" b="1"/>
              <a:t>Implementations must</a:t>
            </a:r>
          </a:p>
          <a:p>
            <a:pPr algn="ctr"/>
            <a:r>
              <a:rPr lang="en-US" sz="1200" b="1"/>
              <a:t>Interwork</a:t>
            </a:r>
          </a:p>
        </p:txBody>
      </p:sp>
      <p:sp>
        <p:nvSpPr>
          <p:cNvPr id="31792" name="Text Box 50"/>
          <p:cNvSpPr txBox="1">
            <a:spLocks noChangeArrowheads="1"/>
          </p:cNvSpPr>
          <p:nvPr/>
        </p:nvSpPr>
        <p:spPr bwMode="auto">
          <a:xfrm>
            <a:off x="5580063" y="4960938"/>
            <a:ext cx="117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/>
              <a:t>After a max of </a:t>
            </a:r>
          </a:p>
          <a:p>
            <a:pPr algn="ctr"/>
            <a:r>
              <a:rPr lang="en-US" sz="1200"/>
              <a:t>4 years</a:t>
            </a:r>
          </a:p>
        </p:txBody>
      </p:sp>
      <p:sp>
        <p:nvSpPr>
          <p:cNvPr id="31793" name="Text Box 51"/>
          <p:cNvSpPr txBox="1">
            <a:spLocks noChangeArrowheads="1"/>
          </p:cNvSpPr>
          <p:nvPr/>
        </p:nvSpPr>
        <p:spPr bwMode="auto">
          <a:xfrm>
            <a:off x="1830388" y="1216025"/>
            <a:ext cx="950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ISO/OSI</a:t>
            </a:r>
          </a:p>
        </p:txBody>
      </p:sp>
      <p:sp>
        <p:nvSpPr>
          <p:cNvPr id="31794" name="Text Box 52"/>
          <p:cNvSpPr txBox="1">
            <a:spLocks noChangeArrowheads="1"/>
          </p:cNvSpPr>
          <p:nvPr/>
        </p:nvSpPr>
        <p:spPr bwMode="auto">
          <a:xfrm>
            <a:off x="6840538" y="127952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IETF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8"/>
          <p:cNvSpPr>
            <a:spLocks noChangeArrowheads="1"/>
          </p:cNvSpPr>
          <p:nvPr/>
        </p:nvSpPr>
        <p:spPr bwMode="auto">
          <a:xfrm>
            <a:off x="762000" y="2514600"/>
            <a:ext cx="8229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Section </a:t>
            </a:r>
            <a:r>
              <a:rPr lang="en-US" sz="3200" dirty="0" smtClean="0">
                <a:solidFill>
                  <a:schemeClr val="tx2"/>
                </a:solidFill>
              </a:rPr>
              <a:t>3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SNMP </a:t>
            </a:r>
            <a:r>
              <a:rPr lang="en-US" sz="3200" dirty="0" smtClean="0">
                <a:solidFill>
                  <a:schemeClr val="tx2"/>
                </a:solidFill>
              </a:rPr>
              <a:t>Managed Objects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Management Information Base (MIB)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50863" y="1508125"/>
            <a:ext cx="76803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Managed objects are accessed via a virtual information store, referred to as the Management Information Base (MIB).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MIB </a:t>
            </a:r>
            <a:r>
              <a:rPr lang="en-GB" sz="2400" dirty="0" smtClean="0"/>
              <a:t>also refers to a </a:t>
            </a:r>
            <a:r>
              <a:rPr lang="en-GB" sz="2400" dirty="0"/>
              <a:t>collection of </a:t>
            </a:r>
            <a:r>
              <a:rPr lang="en-GB" sz="2400" dirty="0" smtClean="0"/>
              <a:t>definitions </a:t>
            </a:r>
            <a:r>
              <a:rPr lang="en-GB" sz="2400" dirty="0" smtClean="0"/>
              <a:t>of </a:t>
            </a:r>
            <a:r>
              <a:rPr lang="en-GB" sz="2400" dirty="0" smtClean="0"/>
              <a:t>managed object.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ASN.1 notation is used to define MIB objects data types and values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dirty="0" smtClean="0"/>
              <a:t>ASN.1 </a:t>
            </a:r>
            <a:r>
              <a:rPr lang="en-US" sz="2000" dirty="0"/>
              <a:t>does not specify how these objects are encoded into strings of ones and zeros. </a:t>
            </a:r>
            <a:r>
              <a:rPr lang="en-US" sz="2000" dirty="0" smtClean="0"/>
              <a:t>SNMP </a:t>
            </a:r>
            <a:r>
              <a:rPr lang="en-US" sz="2000" dirty="0"/>
              <a:t>uses the Basic Encoding Rules (BER).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GB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Structure of Management Information (SMI)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50863" y="1508125"/>
            <a:ext cx="79597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SMI specifies a set of rules for defining managed objects.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dirty="0"/>
              <a:t>RFC 1155 specifies SMIv1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000" dirty="0"/>
              <a:t>RFC 2578 specifies SMIv2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All managed objects are arranged in a hierarchical tree structure.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An object’s location in this tree structure identifies how to access this object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GB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Managed Object Definition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38163" y="1393825"/>
            <a:ext cx="79597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An Object type definition consists of five fields: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A textual </a:t>
            </a:r>
            <a:r>
              <a:rPr lang="en-GB" sz="2000" dirty="0" smtClean="0"/>
              <a:t>name..</a:t>
            </a:r>
            <a:endParaRPr lang="en-GB" sz="2000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/>
              <a:t>SYNTAX, the object data type: 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dirty="0"/>
              <a:t>Uses a subset of the ASN.1 notation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dirty="0" smtClean="0"/>
              <a:t>INTEGER</a:t>
            </a:r>
            <a:r>
              <a:rPr lang="en-GB" dirty="0"/>
              <a:t>, OCTET STRING, </a:t>
            </a:r>
            <a:r>
              <a:rPr lang="en-GB" dirty="0" smtClean="0"/>
              <a:t>or OBJECT IDENTIFIER</a:t>
            </a:r>
            <a:endParaRPr lang="en-GB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ACCESS, </a:t>
            </a:r>
            <a:r>
              <a:rPr lang="en-GB" sz="2000" dirty="0"/>
              <a:t>how the object may be accessed </a:t>
            </a:r>
            <a:endParaRPr lang="en-GB" sz="2000" dirty="0" smtClean="0"/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read-only</a:t>
            </a:r>
            <a:r>
              <a:rPr lang="en-GB" dirty="0"/>
              <a:t>, read-write, write-only, or </a:t>
            </a:r>
            <a:r>
              <a:rPr lang="en-GB" dirty="0" smtClean="0"/>
              <a:t>not-accessible</a:t>
            </a:r>
            <a:endParaRPr lang="en-GB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STATUS, </a:t>
            </a:r>
            <a:r>
              <a:rPr lang="en-GB" sz="2000" dirty="0"/>
              <a:t>implementation requirement </a:t>
            </a:r>
            <a:endParaRPr lang="en-GB" sz="2000" dirty="0" smtClean="0"/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mandatory</a:t>
            </a:r>
            <a:r>
              <a:rPr lang="en-GB" dirty="0"/>
              <a:t>, optional, or </a:t>
            </a:r>
            <a:r>
              <a:rPr lang="en-GB" dirty="0" smtClean="0"/>
              <a:t>obsolete</a:t>
            </a:r>
            <a:endParaRPr lang="en-GB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GB" sz="2000" dirty="0" smtClean="0"/>
              <a:t>DESCRIPTION, </a:t>
            </a:r>
            <a:r>
              <a:rPr lang="en-GB" sz="2000" dirty="0"/>
              <a:t>textual description of the </a:t>
            </a:r>
            <a:r>
              <a:rPr lang="en-GB" sz="2000" dirty="0" smtClean="0"/>
              <a:t>managed object.</a:t>
            </a:r>
            <a:endParaRPr lang="en-GB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Primitive Data Types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Only </a:t>
            </a:r>
            <a:r>
              <a:rPr lang="en-US" sz="2400" dirty="0"/>
              <a:t>the following ASN.1 </a:t>
            </a:r>
            <a:r>
              <a:rPr lang="en-US" sz="2400" dirty="0" smtClean="0"/>
              <a:t>data </a:t>
            </a:r>
            <a:r>
              <a:rPr lang="en-US" sz="2400" dirty="0"/>
              <a:t>types are permitted: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INTEGER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OCTET STRING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OBJECT IDENTIFIER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Enumerated INTEGERs are allowed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SEQUENCE </a:t>
            </a:r>
            <a:r>
              <a:rPr lang="en-US" sz="2400" dirty="0"/>
              <a:t>is permitted for defining tables: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dirty="0"/>
              <a:t>SEQUENCE OF &lt;entry&gt;, where &lt;entry&gt; resolves to a list.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GB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Managed Object Definition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/>
              <a:t>	</a:t>
            </a:r>
            <a:r>
              <a:rPr lang="en-US" sz="2000" b="1" dirty="0" err="1">
                <a:latin typeface="Courier New" pitchFamily="49" charset="0"/>
              </a:rPr>
              <a:t>ifNumber</a:t>
            </a:r>
            <a:r>
              <a:rPr lang="en-US" sz="2000" dirty="0">
                <a:latin typeface="Courier New" pitchFamily="49" charset="0"/>
              </a:rPr>
              <a:t> OBJECT-TYPE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SYNTAX </a:t>
            </a:r>
            <a:r>
              <a:rPr lang="en-US" sz="2000" b="1" dirty="0">
                <a:latin typeface="Courier New" pitchFamily="49" charset="0"/>
              </a:rPr>
              <a:t>INTEGER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ACCESS </a:t>
            </a:r>
            <a:r>
              <a:rPr lang="en-US" sz="2000" b="1" dirty="0">
                <a:latin typeface="Courier New" pitchFamily="49" charset="0"/>
              </a:rPr>
              <a:t>read-only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STATUS </a:t>
            </a:r>
            <a:r>
              <a:rPr lang="en-US" sz="2000" b="1" dirty="0">
                <a:latin typeface="Courier New" pitchFamily="49" charset="0"/>
              </a:rPr>
              <a:t>mandatory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DESCRIPTION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"The number of network interfaces (regardless of their current state) present on this system."</a:t>
            </a:r>
            <a:endParaRPr lang="en-US" sz="20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::= { interfaces 1 }</a:t>
            </a:r>
            <a:r>
              <a:rPr lang="en-US" sz="3200" dirty="0"/>
              <a:t> </a:t>
            </a:r>
            <a:r>
              <a:rPr lang="en-US" sz="2400" dirty="0"/>
              <a:t> </a:t>
            </a:r>
            <a:endParaRPr lang="en-GB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Managed Object Definition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/>
              <a:t>	</a:t>
            </a:r>
            <a:r>
              <a:rPr lang="en-US" sz="2000" b="1" dirty="0" err="1">
                <a:latin typeface="Courier New" pitchFamily="49" charset="0"/>
              </a:rPr>
              <a:t>sysObjectID</a:t>
            </a:r>
            <a:r>
              <a:rPr lang="en-US" sz="2000" dirty="0">
                <a:latin typeface="Courier New" pitchFamily="49" charset="0"/>
              </a:rPr>
              <a:t> OBJECT-TYPE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SYNTAX </a:t>
            </a:r>
            <a:r>
              <a:rPr lang="en-US" sz="2000" b="1" dirty="0">
                <a:latin typeface="Courier New" pitchFamily="49" charset="0"/>
              </a:rPr>
              <a:t>OBJECT-IDENTIFIER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ACCESS </a:t>
            </a:r>
            <a:r>
              <a:rPr lang="en-US" sz="2000" b="1" dirty="0">
                <a:latin typeface="Courier New" pitchFamily="49" charset="0"/>
              </a:rPr>
              <a:t>read-only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STATUS </a:t>
            </a:r>
            <a:r>
              <a:rPr lang="en-US" sz="2000" b="1" dirty="0">
                <a:latin typeface="Courier New" pitchFamily="49" charset="0"/>
              </a:rPr>
              <a:t>mandatory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DESCRIPTION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"The vendor's authoritative identification of the network management subsystem contained in the entity. This value is allocated within the SMI enterprises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subtree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(1.3.6.1.4.1)and provides an easy and unambiguous means for determining `what kind of box' is being managed.”</a:t>
            </a:r>
            <a:r>
              <a:rPr lang="en-US" sz="2000" dirty="0">
                <a:latin typeface="Courier New" pitchFamily="49" charset="0"/>
              </a:rPr>
              <a:t>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::= { system 2 }</a:t>
            </a:r>
            <a:r>
              <a:rPr lang="en-US" sz="3200" dirty="0"/>
              <a:t> </a:t>
            </a:r>
            <a:r>
              <a:rPr lang="en-US" sz="2400" dirty="0"/>
              <a:t> </a:t>
            </a:r>
            <a:endParaRPr lang="en-GB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Managed Object Definition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ifTable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OBJECT-TYPE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SYNTAX SEQUENCE OF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IfEntry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ACCESS not-accessible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STATUS mandatory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DESCRIPTION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"A list of interface entries. The number of entries is given by the value of ifNumber."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::= { interfaces 2 }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ifEntry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OBJECT-TYPE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SYNTAX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IfEntry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ACCESS not-accessible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STATUS mandatory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DESCRIPTION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"An interface entry containing objects at the subnetwork layer and below for a particular interface."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INDEX { ifIndex }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::= { ifTable 1 }</a:t>
            </a:r>
            <a:r>
              <a:rPr lang="en-US" sz="1600"/>
              <a:t> 	</a:t>
            </a:r>
            <a:endParaRPr lang="en-GB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Course</a:t>
            </a:r>
            <a:r>
              <a:rPr lang="en-US" smtClean="0"/>
              <a:t> </a:t>
            </a:r>
            <a:r>
              <a:rPr lang="en-US" sz="3600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2700"/>
            <a:ext cx="8229600" cy="40560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200" b="1" dirty="0" smtClean="0"/>
              <a:t>Introduction </a:t>
            </a:r>
            <a:endParaRPr lang="en-US" sz="2200" dirty="0" smtClean="0"/>
          </a:p>
          <a:p>
            <a:pPr marL="990600" lvl="1" indent="-533400" eaLnBrk="1" hangingPunct="1"/>
            <a:r>
              <a:rPr lang="en-US" sz="2000" dirty="0" smtClean="0"/>
              <a:t>Building blocks</a:t>
            </a:r>
          </a:p>
          <a:p>
            <a:pPr marL="990600" lvl="1" indent="-533400" eaLnBrk="1" hangingPunct="1"/>
            <a:r>
              <a:rPr lang="en-US" sz="2000" dirty="0" smtClean="0"/>
              <a:t>Standardization &amp; Framework</a:t>
            </a:r>
          </a:p>
          <a:p>
            <a:pPr marL="1371600" lvl="2" indent="-457200" eaLnBrk="1" hangingPunct="1"/>
            <a:r>
              <a:rPr lang="en-US" sz="1800" dirty="0" smtClean="0"/>
              <a:t>The OSI Network Management Model</a:t>
            </a:r>
          </a:p>
          <a:p>
            <a:pPr marL="1752600" lvl="3" indent="-381000" eaLnBrk="1" hangingPunct="1"/>
            <a:r>
              <a:rPr lang="en-US" sz="1600" dirty="0" smtClean="0"/>
              <a:t>CMIP, MIT, FCAPS</a:t>
            </a:r>
            <a:endParaRPr lang="en-US" sz="1600" dirty="0" smtClean="0"/>
          </a:p>
          <a:p>
            <a:pPr marL="1752600" lvl="3" indent="-381000" eaLnBrk="1" hangingPunct="1"/>
            <a:r>
              <a:rPr lang="en-US" sz="1600" dirty="0" smtClean="0"/>
              <a:t>FCAPS</a:t>
            </a:r>
            <a:endParaRPr lang="en-US" sz="1600" dirty="0" smtClean="0"/>
          </a:p>
          <a:p>
            <a:pPr marL="1371600" lvl="2" indent="-457200" eaLnBrk="1" hangingPunct="1"/>
            <a:r>
              <a:rPr lang="en-US" sz="1800" dirty="0" smtClean="0"/>
              <a:t>The Telecommunication Management Network </a:t>
            </a:r>
            <a:r>
              <a:rPr lang="en-US" sz="1800" dirty="0" smtClean="0"/>
              <a:t>(TMN) Framework</a:t>
            </a:r>
            <a:endParaRPr lang="en-US" sz="1600" dirty="0" smtClean="0"/>
          </a:p>
          <a:p>
            <a:pPr marL="1752600" lvl="3" indent="-381000" eaLnBrk="1" hangingPunct="1"/>
            <a:r>
              <a:rPr lang="en-US" sz="1600" dirty="0" smtClean="0"/>
              <a:t>Element, Network, Service Management</a:t>
            </a:r>
          </a:p>
          <a:p>
            <a:pPr marL="1371600" lvl="2" indent="-457200" eaLnBrk="1" hangingPunct="1"/>
            <a:r>
              <a:rPr lang="en-US" sz="1800" dirty="0" smtClean="0"/>
              <a:t>IETF Management Framework</a:t>
            </a:r>
          </a:p>
          <a:p>
            <a:pPr marL="1752600" lvl="3" indent="-381000" eaLnBrk="1" hangingPunct="1"/>
            <a:r>
              <a:rPr lang="en-US" sz="1600" dirty="0" smtClean="0"/>
              <a:t>SNMP, MIB, SMI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Abstract Data Types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00063" y="12541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IpAddress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IMPLICIT OCTET STRING (SIZE(4))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4-byte OCTET STRING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TimeTicks (hundredths of seconds)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IMPLICIT INTEGER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32-bit non-negative integer (0..2</a:t>
            </a:r>
            <a:r>
              <a:rPr lang="en-US" sz="2000" baseline="30000"/>
              <a:t>32</a:t>
            </a:r>
            <a:r>
              <a:rPr lang="en-US" sz="2000"/>
              <a:t>-1)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Wraps around every 497 days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Counter (this wraps)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IMPLICIT INTEGER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32-bit non-negative integer (0..2</a:t>
            </a:r>
            <a:r>
              <a:rPr lang="en-US" sz="2000" baseline="30000"/>
              <a:t>32</a:t>
            </a:r>
            <a:r>
              <a:rPr lang="en-US" sz="2000"/>
              <a:t>-1)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Gauge (this doesn’t wrap)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IMPLICIT INTEGER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/>
              <a:t>32-bit non-negative integer (0..2</a:t>
            </a:r>
            <a:r>
              <a:rPr lang="en-US" sz="2000" baseline="30000"/>
              <a:t>32</a:t>
            </a:r>
            <a:r>
              <a:rPr lang="en-US" sz="2000"/>
              <a:t>-1)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Managed Object Definition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3200"/>
              <a:t>	</a:t>
            </a:r>
            <a:r>
              <a:rPr lang="en-US" sz="2000" b="1">
                <a:latin typeface="Courier New" pitchFamily="49" charset="0"/>
              </a:rPr>
              <a:t>sysUpTime</a:t>
            </a:r>
            <a:r>
              <a:rPr lang="en-US" sz="2000">
                <a:latin typeface="Courier New" pitchFamily="49" charset="0"/>
              </a:rPr>
              <a:t> OBJECT-TYPE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SYNTAX </a:t>
            </a:r>
            <a:r>
              <a:rPr lang="en-US" sz="2000" b="1">
                <a:latin typeface="Courier New" pitchFamily="49" charset="0"/>
              </a:rPr>
              <a:t>TimeTicks</a:t>
            </a:r>
            <a:r>
              <a:rPr lang="en-US" sz="200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ACCESS </a:t>
            </a:r>
            <a:r>
              <a:rPr lang="en-US" sz="2000" b="1">
                <a:latin typeface="Courier New" pitchFamily="49" charset="0"/>
              </a:rPr>
              <a:t>read-only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STATUS </a:t>
            </a:r>
            <a:r>
              <a:rPr lang="en-US" sz="2000" b="1">
                <a:latin typeface="Courier New" pitchFamily="49" charset="0"/>
              </a:rPr>
              <a:t>mandatory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DESCRIPTION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"The time (in hundredths of a second) since the network management portion of the system was last re-initialized."</a:t>
            </a:r>
            <a:r>
              <a:rPr lang="en-US" sz="2000">
                <a:latin typeface="Courier New" pitchFamily="49" charset="0"/>
              </a:rPr>
              <a:t> 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 b="1">
                <a:latin typeface="Courier New" pitchFamily="49" charset="0"/>
              </a:rPr>
              <a:t>::= { system 3 }</a:t>
            </a:r>
            <a:r>
              <a:rPr lang="en-US" sz="3200"/>
              <a:t> </a:t>
            </a:r>
            <a:r>
              <a:rPr lang="en-US" sz="2400"/>
              <a:t> </a:t>
            </a:r>
            <a:endParaRPr lang="en-GB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Managed Object Definition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12763" y="1076325"/>
            <a:ext cx="81502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IfEntry ::= SEQUENCE {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ifIndex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	INTEGER, 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ifDescr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	DisplayString,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ifType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	INTEGER,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ifMtu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	INTEGER,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ifSpeed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	Gauge,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ifDescr OBJECT-TYPE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SYNTAX DisplayString (SIZE (0..255))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ACCESS read-only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STATUS mandatory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DESCRIPTION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"A textual string containing information about the interface. This string should include the name of the manufacturer, the product name and the version of the hardware interface."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	::= { ifEntry 2 }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en-US" sz="1200"/>
              <a:t>	</a:t>
            </a:r>
            <a:endParaRPr lang="en-GB" sz="1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Textual Conventions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Similar to the abstract data type.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Each of the Textual Convention has more precise semantics and used for the convenience of humans reading the MIB module.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RFC 2579 – “Textual Conventions for SMIv2”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PhysAddress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::= TEXTUAL-CONVENTION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DISPLAY-HINT "1x:"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STATUS current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DESCRIPTION "Represents media- or physical-level addresses."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SYNTAX OCTET STRING</a:t>
            </a:r>
            <a:r>
              <a:rPr lang="en-US" dirty="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Textual Conventions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12763" y="1266825"/>
            <a:ext cx="83407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/>
              <a:t>DisplayString		SYNTAX   OCTET STRING (SIZE (0..255))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PhysAddress		SYNTAX   OCTET STRING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MacAddress		SYNTAX   OCTET STRING (SIZE (6))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TruthValue		SYNTAX   INTEGER {true (1), false (2)}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TestandIncr		SYNTAX   </a:t>
            </a:r>
            <a:r>
              <a:rPr lang="en-US">
                <a:solidFill>
                  <a:srgbClr val="000000"/>
                </a:solidFill>
              </a:rPr>
              <a:t>INTEGER (0..2147483647)</a:t>
            </a:r>
            <a:r>
              <a:rPr lang="en-US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AutonomousType	SYNTAX   OBJECT IDENTIFIER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VariablePointer	SYNTAX   OBJECT IDENTIFIER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RowPointer		SYNTAX   OBJECT IDENTITFIER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RowStatus		SYNTAX   INTEGER { active (1),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					        notInService (2),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 					        notReady (3),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					        createAndGo (4), 					      	        createAndWait (5),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						        destroy (6)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SMIv1 Managed Object Definition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3200"/>
              <a:t>	</a:t>
            </a:r>
            <a:r>
              <a:rPr lang="en-US" sz="2000" b="1">
                <a:latin typeface="Courier New" pitchFamily="49" charset="0"/>
              </a:rPr>
              <a:t>sysDescr</a:t>
            </a:r>
            <a:r>
              <a:rPr lang="en-US" sz="2000">
                <a:latin typeface="Courier New" pitchFamily="49" charset="0"/>
              </a:rPr>
              <a:t> OBJECT-TYPE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SYNTAX </a:t>
            </a:r>
            <a:r>
              <a:rPr lang="en-US" sz="2000" b="1">
                <a:latin typeface="Courier New" pitchFamily="49" charset="0"/>
              </a:rPr>
              <a:t>DisplayString</a:t>
            </a:r>
            <a:r>
              <a:rPr lang="en-US" sz="2000">
                <a:latin typeface="Courier New" pitchFamily="49" charset="0"/>
              </a:rPr>
              <a:t> (SIZE (0..255))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ACCESS </a:t>
            </a:r>
            <a:r>
              <a:rPr lang="en-US" sz="2000" b="1">
                <a:latin typeface="Courier New" pitchFamily="49" charset="0"/>
              </a:rPr>
              <a:t>read-only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STATUS </a:t>
            </a:r>
            <a:r>
              <a:rPr lang="en-US" sz="2000" b="1">
                <a:latin typeface="Courier New" pitchFamily="49" charset="0"/>
              </a:rPr>
              <a:t>mandatory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DESCRIPTION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"A textual description of the entity. This value should include the full name and version identification of the system's hardware type, software operating-system, and networking software. It is mandatory that this only contain printable ASCII characters."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 b="1">
                <a:latin typeface="Courier New" pitchFamily="49" charset="0"/>
              </a:rPr>
              <a:t>::= { system 1 }</a:t>
            </a:r>
            <a:r>
              <a:rPr lang="en-US" sz="3200"/>
              <a:t> </a:t>
            </a:r>
            <a:r>
              <a:rPr lang="en-US" sz="2400"/>
              <a:t> </a:t>
            </a:r>
            <a:endParaRPr lang="en-GB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62000" y="2514600"/>
            <a:ext cx="8229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Section </a:t>
            </a:r>
            <a:r>
              <a:rPr lang="en-US" sz="3200" dirty="0" smtClean="0">
                <a:solidFill>
                  <a:schemeClr val="tx2"/>
                </a:solidFill>
              </a:rPr>
              <a:t>4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SNMP MIB Hierarchy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Object Identifier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76263" y="1292225"/>
            <a:ext cx="76803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Object Identifier is a means of identifying an object.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An Object Identifier is a sequence of numbers which traverse a global tree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The global tree consists of a root connected to a number of labeled nodes via edges. Each node may, in turn, have children of its own which are labeled. This process may continue to an arbitrary level of depth.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Administrative control of the nodes may be delegated as one traverses the tree. </a:t>
            </a:r>
            <a:endParaRPr lang="en-GB" sz="240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GB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 flipH="1">
            <a:off x="3187700" y="1473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3949700" y="1473200"/>
            <a:ext cx="9144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 flipH="1">
            <a:off x="4102100" y="2387600"/>
            <a:ext cx="7620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4864100" y="238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H="1">
            <a:off x="3263900" y="3378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4025900" y="3378200"/>
            <a:ext cx="9144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H="1">
            <a:off x="4178300" y="4292600"/>
            <a:ext cx="7620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4940300" y="4292600"/>
            <a:ext cx="10033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2578100" y="42926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4940300" y="42926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644900" y="10922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iso (1)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559300" y="20828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org (3)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644900" y="3073400"/>
            <a:ext cx="915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dod (6)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406900" y="3987800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internet (1)  IAB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968500" y="49784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directory (1)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3378200" y="4965700"/>
            <a:ext cx="171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mgmt (2) IANA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838700" y="5168900"/>
            <a:ext cx="245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experimental (3) IANA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7073900" y="4851400"/>
            <a:ext cx="1825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private (4) IANA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235700" y="307340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[iso org (3) dod (6)]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6235700" y="34417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1.3.6</a:t>
            </a: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4635500" y="330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530600" y="5664200"/>
            <a:ext cx="449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[iso org (3) dod (6) internet (1) mgmt (2)]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4635500" y="60579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1.3.6.1.2</a:t>
            </a:r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4178300" y="5359400"/>
            <a:ext cx="457200" cy="342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457200" y="165100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MIB Hierarchy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1244600" y="5727700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 used</a:t>
            </a:r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 flipH="1">
            <a:off x="1790700" y="5334000"/>
            <a:ext cx="59690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The ‘root’ node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12763" y="1266825"/>
            <a:ext cx="7842961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The root node unlabeled, but has three children directly under it: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one node is administrated by the International Telegraph and Telephone Consultative Committee, with label </a:t>
            </a:r>
            <a:r>
              <a:rPr lang="en-US" sz="2000" dirty="0" smtClean="0"/>
              <a:t>CCITT </a:t>
            </a:r>
            <a:r>
              <a:rPr lang="en-US" sz="2000" dirty="0" smtClean="0"/>
              <a:t>(0</a:t>
            </a:r>
            <a:r>
              <a:rPr lang="en-US" sz="2000" dirty="0"/>
              <a:t>).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another is administered by the International Organization for Standardization, with label </a:t>
            </a:r>
            <a:r>
              <a:rPr lang="en-US" sz="2000" dirty="0" smtClean="0"/>
              <a:t>ISO </a:t>
            </a:r>
            <a:r>
              <a:rPr lang="en-US" sz="2000" dirty="0" smtClean="0"/>
              <a:t>(1</a:t>
            </a:r>
            <a:r>
              <a:rPr lang="en-US" sz="2000" dirty="0"/>
              <a:t>).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and the third is jointly administered by the ISO and the CCITT, </a:t>
            </a:r>
            <a:r>
              <a:rPr lang="en-US" sz="2000" dirty="0" smtClean="0"/>
              <a:t>JOINT-ISO-CCITT (2).</a:t>
            </a:r>
            <a:endParaRPr lang="en-GB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ISO </a:t>
            </a:r>
            <a:r>
              <a:rPr lang="en-US" sz="2400" dirty="0" smtClean="0"/>
              <a:t>(1</a:t>
            </a:r>
            <a:r>
              <a:rPr lang="en-US" sz="2400" dirty="0"/>
              <a:t>) node,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ISO </a:t>
            </a:r>
            <a:r>
              <a:rPr lang="en-US" sz="2000" dirty="0"/>
              <a:t>has designated one </a:t>
            </a:r>
            <a:r>
              <a:rPr lang="en-US" sz="2000" dirty="0" smtClean="0"/>
              <a:t>sub-tree </a:t>
            </a:r>
            <a:r>
              <a:rPr lang="en-US" sz="2000" dirty="0"/>
              <a:t>for use by other international organizations, </a:t>
            </a:r>
            <a:r>
              <a:rPr lang="en-US" sz="2000" dirty="0" smtClean="0"/>
              <a:t>ORG</a:t>
            </a:r>
            <a:r>
              <a:rPr lang="en-US" sz="2000" dirty="0" smtClean="0"/>
              <a:t> (</a:t>
            </a:r>
            <a:r>
              <a:rPr lang="en-US" sz="2000" dirty="0"/>
              <a:t>3). 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en-US" dirty="0"/>
              <a:t>One of the </a:t>
            </a:r>
            <a:r>
              <a:rPr lang="en-US" dirty="0" err="1"/>
              <a:t>subtrees</a:t>
            </a:r>
            <a:r>
              <a:rPr lang="en-US" dirty="0"/>
              <a:t> under </a:t>
            </a:r>
            <a:r>
              <a:rPr lang="en-US" dirty="0" smtClean="0"/>
              <a:t>ORG</a:t>
            </a:r>
            <a:r>
              <a:rPr lang="en-US" dirty="0" smtClean="0"/>
              <a:t> </a:t>
            </a:r>
            <a:r>
              <a:rPr lang="en-US" dirty="0"/>
              <a:t>is administered by the U.S. Department of Defense</a:t>
            </a:r>
            <a:r>
              <a:rPr lang="en-US" dirty="0" smtClean="0"/>
              <a:t>, DOD (6</a:t>
            </a:r>
            <a:r>
              <a:rPr lang="en-US" dirty="0"/>
              <a:t>).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Course Outline (contd.)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43100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TCP/IP Management: SNMP Overview (v1, </a:t>
            </a:r>
            <a:r>
              <a:rPr lang="en-US" sz="2200" b="1" dirty="0" smtClean="0"/>
              <a:t>v2c)</a:t>
            </a:r>
            <a:endParaRPr lang="en-US" sz="2200" dirty="0" smtClean="0"/>
          </a:p>
          <a:p>
            <a:pPr lvl="1" eaLnBrk="1" hangingPunct="1"/>
            <a:r>
              <a:rPr lang="en-US" sz="2000" dirty="0" smtClean="0"/>
              <a:t>Evolution of SNMP Management standards</a:t>
            </a:r>
          </a:p>
          <a:p>
            <a:pPr lvl="1" eaLnBrk="1" hangingPunct="1"/>
            <a:r>
              <a:rPr lang="en-US" sz="2000" dirty="0" smtClean="0"/>
              <a:t>SNMP Framework</a:t>
            </a:r>
          </a:p>
          <a:p>
            <a:pPr lvl="1" eaLnBrk="1" hangingPunct="1"/>
            <a:r>
              <a:rPr lang="en-US" sz="2000" dirty="0" smtClean="0"/>
              <a:t>SNMP Protocol Messages (v1, v2c) </a:t>
            </a:r>
          </a:p>
          <a:p>
            <a:pPr lvl="1" eaLnBrk="1" hangingPunct="1"/>
            <a:r>
              <a:rPr lang="en-US" sz="2000" dirty="0" smtClean="0"/>
              <a:t>Structure of Management Information (SMI)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Management Information Base (MIB)</a:t>
            </a:r>
            <a:r>
              <a:rPr lang="en-US" dirty="0" smtClean="0"/>
              <a:t>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200" b="1" dirty="0" smtClean="0"/>
              <a:t>TCP/IP Management: SNMPv3</a:t>
            </a:r>
          </a:p>
          <a:p>
            <a:pPr lvl="1" eaLnBrk="1" hangingPunct="1"/>
            <a:r>
              <a:rPr lang="en-US" sz="2000" dirty="0" smtClean="0"/>
              <a:t>SNMPv3 Message </a:t>
            </a:r>
            <a:r>
              <a:rPr lang="en-US" sz="2000" dirty="0" smtClean="0"/>
              <a:t>Format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User Based Security Model (USM)</a:t>
            </a:r>
          </a:p>
          <a:p>
            <a:pPr lvl="1" eaLnBrk="1" hangingPunct="1"/>
            <a:r>
              <a:rPr lang="en-US" sz="2000" dirty="0" smtClean="0"/>
              <a:t>View Based Access Control Model (VACM)</a:t>
            </a:r>
          </a:p>
          <a:p>
            <a:pPr lvl="1" eaLnBrk="1" hangingPunct="1"/>
            <a:r>
              <a:rPr lang="en-US" sz="2000" dirty="0" smtClean="0"/>
              <a:t>SNMP Applications </a:t>
            </a:r>
          </a:p>
          <a:p>
            <a:pPr lvl="1" eaLnBrk="1" hangingPunct="1"/>
            <a:r>
              <a:rPr lang="en-US" sz="2000" dirty="0" smtClean="0"/>
              <a:t>SNMPv3 MIB Modules</a:t>
            </a:r>
            <a:endParaRPr lang="en-US" sz="40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The ‘internet’ sub-tree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DoD has allocated a node to the Internet community, to be administered by the Internet Architecture Board (IAB) as follows: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	internet OBJECT IDENTIFIER ::= { iso org(3) dod(6) 1 }</a:t>
            </a:r>
            <a:r>
              <a:rPr lang="en-US" sz="2800"/>
              <a:t> </a:t>
            </a:r>
            <a:endParaRPr lang="en-US" sz="200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There following nodes present under internet sub-tree: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	directory OBJECT IDENTIFIER ::= { internet 1 }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	mgmt OBJECT IDENTIFIER ::= { internet 2 }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	experimental OBJECT IDENTIFIER ::= { internet 3 }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	private OBJECT IDENTIFIER ::= { internet 4 }</a:t>
            </a:r>
            <a:endParaRPr lang="en-US" sz="280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    security OBJECT IDENTIFIER ::= {internet 5}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	snmpV2 OBJECT IDENTIFIER ::= {internet 6}</a:t>
            </a:r>
            <a:endParaRPr lang="en-GB" sz="200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dirty="0" smtClean="0"/>
              <a:t>‘</a:t>
            </a:r>
            <a:r>
              <a:rPr lang="en-US" sz="3200" dirty="0" smtClean="0"/>
              <a:t>MGMT</a:t>
            </a:r>
            <a:r>
              <a:rPr lang="en-US" sz="3200" dirty="0" smtClean="0"/>
              <a:t>’ </a:t>
            </a:r>
            <a:r>
              <a:rPr lang="en-US" sz="3200" dirty="0" smtClean="0"/>
              <a:t>node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I</a:t>
            </a:r>
            <a:r>
              <a:rPr lang="en-US" sz="2400" dirty="0" smtClean="0"/>
              <a:t>dentify </a:t>
            </a:r>
            <a:r>
              <a:rPr lang="en-US" sz="2400" dirty="0"/>
              <a:t>objects defined in </a:t>
            </a:r>
            <a:r>
              <a:rPr lang="en-US" sz="2400" dirty="0" smtClean="0"/>
              <a:t>IETF</a:t>
            </a:r>
            <a:r>
              <a:rPr lang="en-US" sz="2400" dirty="0"/>
              <a:t> </a:t>
            </a:r>
            <a:r>
              <a:rPr lang="en-US" sz="2400" dirty="0" smtClean="0"/>
              <a:t>approved </a:t>
            </a:r>
            <a:r>
              <a:rPr lang="en-US" sz="2400" dirty="0"/>
              <a:t>documents</a:t>
            </a:r>
            <a:endParaRPr lang="en-GB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/>
              <a:t>Administration </a:t>
            </a:r>
            <a:r>
              <a:rPr lang="en-GB" sz="2400" dirty="0" smtClean="0"/>
              <a:t>of the </a:t>
            </a:r>
            <a:r>
              <a:rPr lang="en-GB" sz="2400" dirty="0" smtClean="0"/>
              <a:t>sub-tree </a:t>
            </a:r>
            <a:r>
              <a:rPr lang="en-GB" sz="2400" dirty="0"/>
              <a:t>delegated to IANA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When </a:t>
            </a:r>
            <a:r>
              <a:rPr lang="en-US" sz="2400" dirty="0" smtClean="0"/>
              <a:t>IETF </a:t>
            </a:r>
            <a:r>
              <a:rPr lang="en-US" sz="2400" dirty="0"/>
              <a:t>approves a new </a:t>
            </a:r>
            <a:r>
              <a:rPr lang="en-US" sz="2400" dirty="0" smtClean="0"/>
              <a:t>Internet </a:t>
            </a:r>
            <a:r>
              <a:rPr lang="en-US" sz="2400" dirty="0"/>
              <a:t>standard Management Information Base (as an RFC), it is assigned an OBJECT IDENTIFIER by the IANA for identifying objects defined by that RFC.</a:t>
            </a:r>
            <a:endParaRPr lang="en-GB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8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dirty="0" smtClean="0"/>
              <a:t>PRIVATE</a:t>
            </a:r>
            <a:r>
              <a:rPr lang="en-US" sz="3200" dirty="0" smtClean="0"/>
              <a:t> </a:t>
            </a:r>
            <a:r>
              <a:rPr lang="en-US" sz="3200" dirty="0" smtClean="0"/>
              <a:t>sub-tree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Administration of the </a:t>
            </a:r>
            <a:r>
              <a:rPr lang="en-US" sz="2400" dirty="0" smtClean="0"/>
              <a:t>PRIVATE</a:t>
            </a:r>
            <a:r>
              <a:rPr lang="en-US" sz="2400" dirty="0" smtClean="0"/>
              <a:t> </a:t>
            </a:r>
            <a:r>
              <a:rPr lang="en-US" sz="2400" dirty="0"/>
              <a:t>(4</a:t>
            </a:r>
            <a:r>
              <a:rPr lang="en-US" sz="2400" dirty="0" smtClean="0"/>
              <a:t>) </a:t>
            </a:r>
            <a:r>
              <a:rPr lang="en-US" sz="2400" dirty="0"/>
              <a:t>sub-tree is delegated </a:t>
            </a:r>
            <a:r>
              <a:rPr lang="en-US" sz="2400" dirty="0" smtClean="0"/>
              <a:t>to </a:t>
            </a:r>
            <a:r>
              <a:rPr lang="en-US" sz="2400" dirty="0"/>
              <a:t>the IANA.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to identify objects defined unilaterally.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This sub-tree has one child: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	enterprises OBJECT IDENTIFIER ::= { private 1 }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The ‘enterprises (1)’ sub-tree is </a:t>
            </a:r>
            <a:r>
              <a:rPr lang="en-US" sz="2400" dirty="0" smtClean="0"/>
              <a:t>used to </a:t>
            </a:r>
            <a:r>
              <a:rPr lang="en-US" sz="2400" dirty="0"/>
              <a:t>permit enterprises </a:t>
            </a:r>
            <a:r>
              <a:rPr lang="en-US" sz="2400" dirty="0" smtClean="0"/>
              <a:t>to </a:t>
            </a:r>
            <a:r>
              <a:rPr lang="en-US" sz="2400" dirty="0"/>
              <a:t>register their product models.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Upon receiving a sub-tree under ‘enterprises’, the enterprise define new MIB objects under this sub-tree.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endParaRPr lang="en-GB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82600" y="2362200"/>
            <a:ext cx="8229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Section </a:t>
            </a:r>
            <a:r>
              <a:rPr lang="en-US" sz="3200" dirty="0" smtClean="0">
                <a:solidFill>
                  <a:schemeClr val="tx2"/>
                </a:solidFill>
              </a:rPr>
              <a:t>5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SNMPv1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905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25463" y="1444625"/>
            <a:ext cx="8303227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First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Internet management standard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published as RFC in 1998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RFC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1157 published in 1990 </a:t>
            </a:r>
            <a:endParaRPr lang="en-US" sz="2400" dirty="0" smtClean="0">
              <a:solidFill>
                <a:srgbClr val="000000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Widely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accepted and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most common version of SNMP</a:t>
            </a:r>
            <a:endParaRPr lang="en-US" sz="2400" dirty="0"/>
          </a:p>
          <a:p>
            <a:pPr marL="609600" indent="-609600">
              <a:spcBef>
                <a:spcPct val="20000"/>
              </a:spcBef>
            </a:pPr>
            <a:endParaRPr lang="en-GB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SNMPv1 - Operations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12763" y="1368425"/>
            <a:ext cx="8393112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First Internet management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standard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RFC 1157 published in 1990 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Widely accepted and the most common version of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SNMP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Supports </a:t>
            </a:r>
            <a:r>
              <a:rPr lang="en-US" sz="2400" dirty="0"/>
              <a:t>four </a:t>
            </a:r>
            <a:r>
              <a:rPr lang="en-US" sz="2400" dirty="0" smtClean="0"/>
              <a:t>basic operations:</a:t>
            </a:r>
            <a:endParaRPr lang="en-US" sz="2400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400" b="1" dirty="0"/>
              <a:t>Get</a:t>
            </a:r>
            <a:r>
              <a:rPr lang="en-US" sz="2400" dirty="0"/>
              <a:t>, retrieve specific objects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400" b="1" dirty="0"/>
              <a:t>Get-Next</a:t>
            </a:r>
            <a:r>
              <a:rPr lang="en-US" sz="2400" dirty="0"/>
              <a:t>, retrieve objects by traversing a MIB tree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400" b="1" dirty="0"/>
              <a:t>Set</a:t>
            </a:r>
            <a:r>
              <a:rPr lang="en-US" sz="2400" dirty="0"/>
              <a:t>, modify or create objects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400" b="1" dirty="0"/>
              <a:t>Trap</a:t>
            </a:r>
            <a:r>
              <a:rPr lang="en-US" sz="2400" dirty="0"/>
              <a:t>, send unsolicited notifications to management station(s).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SNMPv1 </a:t>
            </a:r>
            <a:r>
              <a:rPr lang="en-US" sz="3200" dirty="0" smtClean="0"/>
              <a:t>- Get</a:t>
            </a:r>
            <a:endParaRPr lang="en-US" sz="3200" dirty="0" smtClean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12763" y="1368425"/>
            <a:ext cx="8393112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Used to retrieve specific MIB objects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get-request for {sysUpTime.0, ifIndex.1, ifDescr.2} will return a response with variable bindings: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sysUpTime.0	287231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ifIndex.1		1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ifDescr.2		</a:t>
            </a:r>
            <a:r>
              <a:rPr lang="en-US" sz="2000" dirty="0" err="1"/>
              <a:t>ethernet</a:t>
            </a:r>
            <a:r>
              <a:rPr lang="en-US" sz="2000" dirty="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Only leaf objects can be retrieved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Retrieving non-leaf objects will result in a response with an error status of ‘</a:t>
            </a:r>
            <a:r>
              <a:rPr lang="en-US" sz="2400" dirty="0" err="1"/>
              <a:t>noSuchName</a:t>
            </a:r>
            <a:r>
              <a:rPr lang="en-US" sz="2400" dirty="0"/>
              <a:t>’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– Get-Next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12763" y="1368425"/>
            <a:ext cx="8393112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Used to traverse the MIB tree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Retrieves the next leaf object in lexicographic order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A get-next request for {system, ifInUcastPkts.1, ifInNUcastPkts.1} will return a response with variable bindings: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system.SysDecr.0	“router”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ifInUcaastPkts.2	8876	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ifINNUcastPkts.2	1790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Non-leaf objects can be specified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– Set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12763" y="1368425"/>
            <a:ext cx="8393112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Used to modify or create managed objects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The variable bindings specify object identifiers and the values to set them to.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/>
              <a:t>Set operation is atomic – either all variables are set or none of them set.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SNMPv1 – Traps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57200" y="1148858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Seven Generic Traps defined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coldStart</a:t>
            </a:r>
            <a:r>
              <a:rPr lang="en-US" sz="2400" dirty="0">
                <a:solidFill>
                  <a:srgbClr val="000000"/>
                </a:solidFill>
              </a:rPr>
              <a:t> Trap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A </a:t>
            </a:r>
            <a:r>
              <a:rPr lang="en-US" sz="2000" dirty="0" err="1">
                <a:solidFill>
                  <a:srgbClr val="000000"/>
                </a:solidFill>
              </a:rPr>
              <a:t>coldStart</a:t>
            </a:r>
            <a:r>
              <a:rPr lang="en-US" sz="2000" dirty="0">
                <a:solidFill>
                  <a:srgbClr val="000000"/>
                </a:solidFill>
              </a:rPr>
              <a:t>(0) trap signifies that the </a:t>
            </a:r>
            <a:r>
              <a:rPr lang="en-US" sz="2000" dirty="0" smtClean="0">
                <a:solidFill>
                  <a:srgbClr val="000000"/>
                </a:solidFill>
              </a:rPr>
              <a:t>agent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is </a:t>
            </a:r>
            <a:r>
              <a:rPr lang="en-US" sz="2000" dirty="0" smtClean="0">
                <a:solidFill>
                  <a:srgbClr val="000000"/>
                </a:solidFill>
              </a:rPr>
              <a:t>restarting </a:t>
            </a:r>
            <a:r>
              <a:rPr lang="en-US" sz="2000" dirty="0">
                <a:solidFill>
                  <a:srgbClr val="000000"/>
                </a:solidFill>
              </a:rPr>
              <a:t>such that the agent's configuration or implementation may be altered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warmStart</a:t>
            </a:r>
            <a:r>
              <a:rPr lang="en-US" sz="2400" dirty="0">
                <a:solidFill>
                  <a:srgbClr val="000000"/>
                </a:solidFill>
              </a:rPr>
              <a:t> Trap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A </a:t>
            </a:r>
            <a:r>
              <a:rPr lang="en-US" sz="2000" dirty="0" err="1">
                <a:solidFill>
                  <a:srgbClr val="000000"/>
                </a:solidFill>
              </a:rPr>
              <a:t>warmStart</a:t>
            </a:r>
            <a:r>
              <a:rPr lang="en-US" sz="2000" dirty="0">
                <a:solidFill>
                  <a:srgbClr val="000000"/>
                </a:solidFill>
              </a:rPr>
              <a:t>(1) trap signifies that the </a:t>
            </a:r>
            <a:r>
              <a:rPr lang="en-US" sz="2000" dirty="0" smtClean="0">
                <a:solidFill>
                  <a:srgbClr val="000000"/>
                </a:solidFill>
              </a:rPr>
              <a:t>agent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is </a:t>
            </a:r>
            <a:r>
              <a:rPr lang="en-US" sz="2000" dirty="0" smtClean="0">
                <a:solidFill>
                  <a:srgbClr val="000000"/>
                </a:solidFill>
              </a:rPr>
              <a:t>reinitializing. </a:t>
            </a:r>
            <a:r>
              <a:rPr lang="en-US" sz="2000" dirty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either </a:t>
            </a:r>
            <a:r>
              <a:rPr lang="en-US" sz="2000" dirty="0">
                <a:solidFill>
                  <a:srgbClr val="000000"/>
                </a:solidFill>
              </a:rPr>
              <a:t>the agent configuration nor implementation is altered.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linkDown</a:t>
            </a:r>
            <a:r>
              <a:rPr lang="en-US" sz="2400" dirty="0">
                <a:solidFill>
                  <a:srgbClr val="000000"/>
                </a:solidFill>
              </a:rPr>
              <a:t> Trap 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A </a:t>
            </a:r>
            <a:r>
              <a:rPr lang="en-US" sz="2000" dirty="0" err="1">
                <a:solidFill>
                  <a:srgbClr val="000000"/>
                </a:solidFill>
              </a:rPr>
              <a:t>linkDown</a:t>
            </a:r>
            <a:r>
              <a:rPr lang="en-US" sz="2000" dirty="0">
                <a:solidFill>
                  <a:srgbClr val="000000"/>
                </a:solidFill>
              </a:rPr>
              <a:t>(2) trap signifies that the agent recognizes a failure in one of the communication links. The Trap-PDU </a:t>
            </a:r>
            <a:r>
              <a:rPr lang="en-US" sz="2000" dirty="0" smtClean="0">
                <a:solidFill>
                  <a:srgbClr val="000000"/>
                </a:solidFill>
              </a:rPr>
              <a:t>contains the </a:t>
            </a:r>
            <a:r>
              <a:rPr lang="en-US" sz="2000" dirty="0">
                <a:solidFill>
                  <a:srgbClr val="000000"/>
                </a:solidFill>
              </a:rPr>
              <a:t>name and value of the </a:t>
            </a:r>
            <a:r>
              <a:rPr lang="en-US" sz="2000" dirty="0" err="1">
                <a:solidFill>
                  <a:srgbClr val="000000"/>
                </a:solidFill>
              </a:rPr>
              <a:t>ifIndex</a:t>
            </a:r>
            <a:r>
              <a:rPr lang="en-US" sz="2000" dirty="0">
                <a:solidFill>
                  <a:srgbClr val="000000"/>
                </a:solidFill>
              </a:rPr>
              <a:t> instance for the affected interface.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linkUp</a:t>
            </a:r>
            <a:r>
              <a:rPr lang="en-US" sz="2400" dirty="0">
                <a:solidFill>
                  <a:srgbClr val="000000"/>
                </a:solidFill>
              </a:rPr>
              <a:t> Trap 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</a:rPr>
              <a:t>A </a:t>
            </a:r>
            <a:r>
              <a:rPr lang="en-US" sz="2000" dirty="0" err="1">
                <a:solidFill>
                  <a:srgbClr val="000000"/>
                </a:solidFill>
              </a:rPr>
              <a:t>linkUp</a:t>
            </a:r>
            <a:r>
              <a:rPr lang="en-US" sz="2000" dirty="0">
                <a:solidFill>
                  <a:srgbClr val="000000"/>
                </a:solidFill>
              </a:rPr>
              <a:t>(3) trap signifies that the agent recognizes that one of the communication links has come up. The Trap-PDU contains the name and value of the </a:t>
            </a:r>
            <a:r>
              <a:rPr lang="en-US" sz="2000" dirty="0" err="1">
                <a:solidFill>
                  <a:srgbClr val="000000"/>
                </a:solidFill>
              </a:rPr>
              <a:t>ifIndex</a:t>
            </a:r>
            <a:r>
              <a:rPr lang="en-US" sz="2000" dirty="0">
                <a:solidFill>
                  <a:srgbClr val="000000"/>
                </a:solidFill>
              </a:rPr>
              <a:t> instance for the affected interface. </a:t>
            </a:r>
          </a:p>
          <a:p>
            <a:pPr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spcBef>
                <a:spcPct val="20000"/>
              </a:spcBef>
              <a:buFont typeface="Wingdings" pitchFamily="2" charset="2"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Course Outline (contd.) 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8900"/>
            <a:ext cx="8229600" cy="5130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§"/>
              <a:defRPr/>
            </a:pPr>
            <a:r>
              <a:rPr lang="en-US" sz="2200" b="1" dirty="0" smtClean="0"/>
              <a:t>Tools</a:t>
            </a:r>
          </a:p>
          <a:p>
            <a:pPr marL="990600" lvl="1" indent="-533400" eaLnBrk="1" hangingPunct="1">
              <a:defRPr/>
            </a:pPr>
            <a:r>
              <a:rPr lang="en-US" sz="2000" dirty="0" smtClean="0"/>
              <a:t>HP </a:t>
            </a:r>
            <a:r>
              <a:rPr lang="en-US" sz="2000" dirty="0" err="1" smtClean="0"/>
              <a:t>Openview</a:t>
            </a:r>
            <a:r>
              <a:rPr lang="en-US" sz="2000" dirty="0" smtClean="0"/>
              <a:t> Network Node Manager</a:t>
            </a:r>
          </a:p>
          <a:p>
            <a:pPr marL="1371600" lvl="2" indent="-457200" eaLnBrk="1" hangingPunct="1">
              <a:defRPr/>
            </a:pPr>
            <a:r>
              <a:rPr lang="en-US" sz="1800" dirty="0" smtClean="0"/>
              <a:t>Network Infrastructure Monitoring</a:t>
            </a:r>
          </a:p>
          <a:p>
            <a:pPr marL="1371600" lvl="2" indent="-457200" eaLnBrk="1" hangingPunct="1">
              <a:defRPr/>
            </a:pPr>
            <a:r>
              <a:rPr lang="en-US" sz="1800" dirty="0" smtClean="0"/>
              <a:t>Integration Points</a:t>
            </a:r>
          </a:p>
          <a:p>
            <a:pPr marL="1752600" lvl="3" indent="-381000" eaLnBrk="1" hangingPunct="1">
              <a:defRPr/>
            </a:pPr>
            <a:r>
              <a:rPr lang="en-US" sz="1600" dirty="0" smtClean="0"/>
              <a:t>Data </a:t>
            </a:r>
            <a:r>
              <a:rPr lang="en-US" sz="1600" dirty="0" smtClean="0"/>
              <a:t>Collection Configuration, Configuring Actions for Events, and Event Correlation</a:t>
            </a:r>
          </a:p>
          <a:p>
            <a:pPr marL="1371600" lvl="2" indent="-457200" eaLnBrk="1" hangingPunct="1">
              <a:defRPr/>
            </a:pPr>
            <a:r>
              <a:rPr lang="en-US" sz="1800" dirty="0"/>
              <a:t>S</a:t>
            </a:r>
            <a:r>
              <a:rPr lang="en-US" sz="1800" dirty="0" smtClean="0"/>
              <a:t>calability</a:t>
            </a:r>
            <a:r>
              <a:rPr lang="en-US" sz="1800" dirty="0" smtClean="0"/>
              <a:t>, distributed management</a:t>
            </a:r>
            <a:endParaRPr lang="en-US" sz="2000" dirty="0" smtClean="0"/>
          </a:p>
          <a:p>
            <a:pPr marL="990600" lvl="1" indent="-533400" eaLnBrk="1" hangingPunct="1">
              <a:defRPr/>
            </a:pPr>
            <a:r>
              <a:rPr lang="en-US" sz="2000" dirty="0" smtClean="0"/>
              <a:t>Net-SNMP Extensible Agent Development Kit</a:t>
            </a:r>
          </a:p>
          <a:p>
            <a:pPr marL="1371600" lvl="2" indent="-457200" eaLnBrk="1" hangingPunct="1">
              <a:defRPr/>
            </a:pPr>
            <a:r>
              <a:rPr lang="en-US" sz="1800" dirty="0" smtClean="0"/>
              <a:t>Command Line Applications</a:t>
            </a:r>
          </a:p>
          <a:p>
            <a:pPr marL="990600" lvl="1" indent="-533400" eaLnBrk="1" hangingPunct="1">
              <a:defRPr/>
            </a:pPr>
            <a:r>
              <a:rPr lang="en-US" sz="2000" dirty="0" err="1" smtClean="0"/>
              <a:t>Nagios</a:t>
            </a:r>
            <a:endParaRPr lang="en-US" sz="2000" dirty="0" smtClean="0"/>
          </a:p>
          <a:p>
            <a:pPr marL="1390650" lvl="2" indent="-533400" eaLnBrk="1" hangingPunct="1">
              <a:defRPr/>
            </a:pPr>
            <a:r>
              <a:rPr lang="en-US" sz="1600" dirty="0" smtClean="0"/>
              <a:t>IT Infrastructure Monitoring</a:t>
            </a:r>
          </a:p>
          <a:p>
            <a:pPr marL="1371600" lvl="2" indent="-457200" eaLnBrk="1" hangingPunct="1">
              <a:buFontTx/>
              <a:buNone/>
              <a:defRPr/>
            </a:pPr>
            <a:endParaRPr lang="en-US" sz="1800" dirty="0" smtClean="0"/>
          </a:p>
          <a:p>
            <a:pPr marL="990600" lvl="1" indent="-533400" eaLnBrk="1" hangingPunct="1">
              <a:buFontTx/>
              <a:buNone/>
              <a:defRPr/>
            </a:pPr>
            <a:endParaRPr lang="en-US" sz="2000" dirty="0" smtClean="0"/>
          </a:p>
          <a:p>
            <a:pPr marL="990600" lvl="1" indent="-533400" eaLnBrk="1" hangingPunct="1">
              <a:buFontTx/>
              <a:buNone/>
              <a:defRPr/>
            </a:pPr>
            <a:endParaRPr lang="en-US" sz="2000" dirty="0" smtClean="0"/>
          </a:p>
          <a:p>
            <a:pPr marL="990600" lvl="1" indent="-53340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– Traps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57200" y="1404062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authenticationFailure</a:t>
            </a:r>
            <a:r>
              <a:rPr lang="en-US" sz="2400" dirty="0">
                <a:solidFill>
                  <a:srgbClr val="000000"/>
                </a:solidFill>
              </a:rPr>
              <a:t> Trap 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An </a:t>
            </a:r>
            <a:r>
              <a:rPr lang="en-US" sz="2000" dirty="0" err="1">
                <a:solidFill>
                  <a:srgbClr val="000000"/>
                </a:solidFill>
              </a:rPr>
              <a:t>authenticationFailure</a:t>
            </a:r>
            <a:r>
              <a:rPr lang="en-US" sz="2000" dirty="0">
                <a:solidFill>
                  <a:srgbClr val="000000"/>
                </a:solidFill>
              </a:rPr>
              <a:t>(4) trap signifies that </a:t>
            </a:r>
            <a:r>
              <a:rPr lang="en-US" sz="2000" dirty="0" smtClean="0">
                <a:solidFill>
                  <a:srgbClr val="000000"/>
                </a:solidFill>
              </a:rPr>
              <a:t>the agent received a </a:t>
            </a:r>
            <a:r>
              <a:rPr lang="en-US" sz="2000" dirty="0">
                <a:solidFill>
                  <a:srgbClr val="000000"/>
                </a:solidFill>
              </a:rPr>
              <a:t>protocol message that is not properly authenticated.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 startAt="5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egpNeighborLoss</a:t>
            </a:r>
            <a:r>
              <a:rPr lang="en-US" sz="2400" dirty="0">
                <a:solidFill>
                  <a:srgbClr val="000000"/>
                </a:solidFill>
              </a:rPr>
              <a:t> Trap 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An </a:t>
            </a:r>
            <a:r>
              <a:rPr lang="en-US" sz="2000" dirty="0" err="1">
                <a:solidFill>
                  <a:srgbClr val="000000"/>
                </a:solidFill>
              </a:rPr>
              <a:t>egpNeighborLoss</a:t>
            </a:r>
            <a:r>
              <a:rPr lang="en-US" sz="2000" dirty="0">
                <a:solidFill>
                  <a:srgbClr val="000000"/>
                </a:solidFill>
              </a:rPr>
              <a:t>(5) trap signifies that an EGP neighbor for whom the sending </a:t>
            </a:r>
            <a:r>
              <a:rPr lang="en-US" sz="2000" dirty="0" smtClean="0">
                <a:solidFill>
                  <a:srgbClr val="000000"/>
                </a:solidFill>
              </a:rPr>
              <a:t>entity </a:t>
            </a:r>
            <a:r>
              <a:rPr lang="en-US" sz="2000" dirty="0">
                <a:solidFill>
                  <a:srgbClr val="000000"/>
                </a:solidFill>
              </a:rPr>
              <a:t>was an EGP peer has been marked down. The Trap-PDU </a:t>
            </a:r>
            <a:r>
              <a:rPr lang="en-US" sz="2000" dirty="0" smtClean="0">
                <a:solidFill>
                  <a:srgbClr val="000000"/>
                </a:solidFill>
              </a:rPr>
              <a:t>contains the </a:t>
            </a:r>
            <a:r>
              <a:rPr lang="en-US" sz="2000" dirty="0">
                <a:solidFill>
                  <a:srgbClr val="000000"/>
                </a:solidFill>
              </a:rPr>
              <a:t>name and value of the </a:t>
            </a:r>
            <a:r>
              <a:rPr lang="en-US" sz="2000" dirty="0" err="1">
                <a:solidFill>
                  <a:srgbClr val="000000"/>
                </a:solidFill>
              </a:rPr>
              <a:t>egpNeighAddr</a:t>
            </a:r>
            <a:r>
              <a:rPr lang="en-US" sz="2000" dirty="0">
                <a:solidFill>
                  <a:srgbClr val="000000"/>
                </a:solidFill>
              </a:rPr>
              <a:t> instance for the affected neighbor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 startAt="7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enterpriseSpecific</a:t>
            </a:r>
            <a:r>
              <a:rPr lang="en-US" sz="2400" dirty="0">
                <a:solidFill>
                  <a:srgbClr val="000000"/>
                </a:solidFill>
              </a:rPr>
              <a:t> Trap 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</a:rPr>
              <a:t>A </a:t>
            </a:r>
            <a:r>
              <a:rPr lang="en-US" sz="2000" dirty="0" err="1">
                <a:solidFill>
                  <a:srgbClr val="000000"/>
                </a:solidFill>
              </a:rPr>
              <a:t>enterpriseSpecific</a:t>
            </a:r>
            <a:r>
              <a:rPr lang="en-US" sz="2000" dirty="0">
                <a:solidFill>
                  <a:srgbClr val="000000"/>
                </a:solidFill>
              </a:rPr>
              <a:t>(6) trap signifies that the agent recognizes that some enterprise-specific event has occurred. The specific-trap field identifies the particular trap. </a:t>
            </a:r>
          </a:p>
          <a:p>
            <a:pPr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SNMPv1- PDU Types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12763" y="12668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-- protocol data units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 b="1">
                <a:solidFill>
                  <a:srgbClr val="000000"/>
                </a:solidFill>
              </a:rPr>
              <a:t>PDUs</a:t>
            </a:r>
            <a:r>
              <a:rPr lang="en-US" sz="2000">
                <a:solidFill>
                  <a:srgbClr val="000000"/>
                </a:solidFill>
              </a:rPr>
              <a:t> ::= CHOICE {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get-request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	PDU,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get-next-request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	PDU,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get-response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	PDU,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set-request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	PDU,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trap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</a:rPr>
              <a:t>				Trap-PDU }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Message Structure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076325" y="2041525"/>
            <a:ext cx="6654800" cy="517525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127125" y="2098675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version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132013" y="2111375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community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814888" y="210026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SNMP PDU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2112963" y="2032000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433763" y="20431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085850" y="3556000"/>
            <a:ext cx="6654800" cy="517525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1136650" y="361315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1958975" y="36163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reqid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868488" y="3546475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2701925" y="3546475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3108325" y="3546475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3535363" y="3546475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136650" y="4221163"/>
            <a:ext cx="2038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type:</a:t>
            </a:r>
          </a:p>
          <a:p>
            <a:r>
              <a:rPr lang="en-US"/>
              <a:t>0xA0 – GET</a:t>
            </a:r>
          </a:p>
          <a:p>
            <a:r>
              <a:rPr lang="en-US"/>
              <a:t>0xA1 – GETNEXT</a:t>
            </a:r>
          </a:p>
          <a:p>
            <a:r>
              <a:rPr lang="en-US"/>
              <a:t>0xA3 - SET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1025525" y="3065463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SNMP Request PDU</a:t>
            </a:r>
            <a:r>
              <a:rPr lang="en-US"/>
              <a:t>: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096963" y="1470025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SNMP Message Format</a:t>
            </a:r>
            <a:r>
              <a:rPr lang="en-US"/>
              <a:t>: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4529138" y="3622675"/>
            <a:ext cx="193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Variable bindings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2741613" y="3621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3167063" y="3635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– Variable Bindings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33388" y="13176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2000" b="1" dirty="0" err="1">
                <a:solidFill>
                  <a:srgbClr val="000000"/>
                </a:solidFill>
              </a:rPr>
              <a:t>VarBind</a:t>
            </a:r>
            <a:r>
              <a:rPr lang="en-US" sz="2000" dirty="0">
                <a:solidFill>
                  <a:srgbClr val="000000"/>
                </a:solidFill>
              </a:rPr>
              <a:t> ::= </a:t>
            </a:r>
            <a:r>
              <a:rPr lang="en-US" sz="2000" dirty="0" smtClean="0">
                <a:solidFill>
                  <a:srgbClr val="000000"/>
                </a:solidFill>
              </a:rPr>
              <a:t>{ 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		name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			OID,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		value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			</a:t>
            </a:r>
            <a:r>
              <a:rPr lang="en-US" sz="2000" dirty="0" err="1">
                <a:solidFill>
                  <a:srgbClr val="000000"/>
                </a:solidFill>
              </a:rPr>
              <a:t>ObjectSyntax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		}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 err="1">
                <a:solidFill>
                  <a:srgbClr val="000000"/>
                </a:solidFill>
              </a:rPr>
              <a:t>VarBindList</a:t>
            </a:r>
            <a:r>
              <a:rPr lang="en-US" sz="2000" dirty="0">
                <a:solidFill>
                  <a:srgbClr val="000000"/>
                </a:solidFill>
              </a:rPr>
              <a:t> ::= SEQUENCE OF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			</a:t>
            </a:r>
            <a:r>
              <a:rPr lang="en-US" sz="2000" dirty="0" err="1">
                <a:solidFill>
                  <a:srgbClr val="000000"/>
                </a:solidFill>
              </a:rPr>
              <a:t>VarBind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Message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963613" y="2154238"/>
            <a:ext cx="6654800" cy="517525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014413" y="22113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836738" y="221456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reqid</a:t>
            </a: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746250" y="21447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579688" y="21447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2986088" y="21447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3413125" y="21447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993775" y="3094038"/>
            <a:ext cx="27749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type</a:t>
            </a:r>
            <a:r>
              <a:rPr lang="en-US"/>
              <a:t>:</a:t>
            </a:r>
          </a:p>
          <a:p>
            <a:r>
              <a:rPr lang="en-US"/>
              <a:t>0xA2 – GET-RESPONSE</a:t>
            </a:r>
          </a:p>
          <a:p>
            <a:endParaRPr lang="en-US"/>
          </a:p>
          <a:p>
            <a:r>
              <a:rPr lang="en-US" u="sng"/>
              <a:t>es (error-status):</a:t>
            </a:r>
          </a:p>
          <a:p>
            <a:r>
              <a:rPr lang="en-US"/>
              <a:t>noError (0)</a:t>
            </a:r>
          </a:p>
          <a:p>
            <a:r>
              <a:rPr lang="en-US"/>
              <a:t>tooBig (1)</a:t>
            </a:r>
          </a:p>
          <a:p>
            <a:r>
              <a:rPr lang="en-US"/>
              <a:t>noSuchName (2)</a:t>
            </a:r>
          </a:p>
          <a:p>
            <a:r>
              <a:rPr lang="en-US"/>
              <a:t>badValue (3)</a:t>
            </a:r>
          </a:p>
          <a:p>
            <a:r>
              <a:rPr lang="en-US"/>
              <a:t>readOnly (4)</a:t>
            </a:r>
          </a:p>
          <a:p>
            <a:r>
              <a:rPr lang="en-US"/>
              <a:t>genErr (5)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903288" y="1663700"/>
            <a:ext cx="254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SNMP Response PDU</a:t>
            </a:r>
            <a:r>
              <a:rPr lang="en-US"/>
              <a:t>: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559050" y="22113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es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3005138" y="223043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ei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4386263" y="2220913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Variable bindings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4764088" y="3065463"/>
            <a:ext cx="36798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u="sng"/>
              <a:t>ei (error-index):</a:t>
            </a:r>
          </a:p>
          <a:p>
            <a:r>
              <a:rPr lang="en-US"/>
              <a:t>Position of the first variable in the request that was in error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Message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963613" y="2154238"/>
            <a:ext cx="6654800" cy="517525"/>
          </a:xfrm>
          <a:prstGeom prst="rect">
            <a:avLst/>
          </a:prstGeom>
          <a:solidFill>
            <a:srgbClr val="FEE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014413" y="22113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806575" y="22145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</a:t>
            </a: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1746250" y="21447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2355850" y="2154238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2986088" y="21447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3635375" y="2144713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933450" y="2921000"/>
            <a:ext cx="5678488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type</a:t>
            </a:r>
            <a:r>
              <a:rPr lang="en-US"/>
              <a:t>:</a:t>
            </a:r>
          </a:p>
          <a:p>
            <a:r>
              <a:rPr lang="en-US"/>
              <a:t>0xA4 – Trap</a:t>
            </a:r>
          </a:p>
          <a:p>
            <a:r>
              <a:rPr lang="en-US" u="sng"/>
              <a:t>enterprise:</a:t>
            </a:r>
          </a:p>
          <a:p>
            <a:r>
              <a:rPr lang="en-US"/>
              <a:t>Device vendor (sysObjectId)</a:t>
            </a:r>
          </a:p>
          <a:p>
            <a:r>
              <a:rPr lang="en-US" u="sng"/>
              <a:t>Agent address:</a:t>
            </a:r>
          </a:p>
          <a:p>
            <a:r>
              <a:rPr lang="en-US"/>
              <a:t>IP address of the device</a:t>
            </a:r>
          </a:p>
          <a:p>
            <a:r>
              <a:rPr lang="en-US" u="sng"/>
              <a:t>Generic-trap:</a:t>
            </a:r>
          </a:p>
          <a:p>
            <a:r>
              <a:rPr lang="en-US"/>
              <a:t>1 of 6 generic traps</a:t>
            </a:r>
          </a:p>
          <a:p>
            <a:r>
              <a:rPr lang="en-US" u="sng"/>
              <a:t>Specific-trap:</a:t>
            </a:r>
          </a:p>
          <a:p>
            <a:r>
              <a:rPr lang="en-US"/>
              <a:t>Enterprise specific trap</a:t>
            </a:r>
          </a:p>
          <a:p>
            <a:r>
              <a:rPr lang="en-US" u="sng"/>
              <a:t>Timestamp</a:t>
            </a:r>
            <a:r>
              <a:rPr lang="en-US"/>
              <a:t>:</a:t>
            </a:r>
          </a:p>
          <a:p>
            <a:r>
              <a:rPr lang="en-US"/>
              <a:t>Value of sysUpTime when the trap was generated</a:t>
            </a:r>
          </a:p>
          <a:p>
            <a:endParaRPr 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903288" y="16637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SNMP Trap PDU</a:t>
            </a:r>
            <a:r>
              <a:rPr lang="en-US"/>
              <a:t>: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575050" y="223202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spec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024188" y="22304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199063" y="2220913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Variable bindings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344738" y="22240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4214813" y="2154238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4762500" y="2165350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4306888" y="223202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SNMPv1 - Trap PDU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42913" y="1114425"/>
            <a:ext cx="8150225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solidFill>
                  <a:srgbClr val="000000"/>
                </a:solidFill>
              </a:rPr>
              <a:t>Trap-PDU</a:t>
            </a:r>
            <a:r>
              <a:rPr lang="en-US" sz="1400">
                <a:solidFill>
                  <a:srgbClr val="000000"/>
                </a:solidFill>
              </a:rPr>
              <a:t> ::=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	IMPLICIT SEQUENCE {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		</a:t>
            </a:r>
            <a:r>
              <a:rPr lang="en-US" sz="1400" b="1">
                <a:solidFill>
                  <a:srgbClr val="000000"/>
                </a:solidFill>
              </a:rPr>
              <a:t>enterprise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 type of object generating trap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solidFill>
                  <a:srgbClr val="000000"/>
                </a:solidFill>
              </a:rPr>
              <a:t>			OBJECT IDENTIFIER,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</a:t>
            </a:r>
            <a:r>
              <a:rPr lang="en-US" sz="1400" b="1"/>
              <a:t>agent-addr</a:t>
            </a:r>
            <a:r>
              <a:rPr lang="en-US" sz="1400"/>
              <a:t> </a:t>
            </a:r>
            <a:r>
              <a:rPr lang="en-US" sz="1400">
                <a:latin typeface="Courier New" pitchFamily="49" charset="0"/>
              </a:rPr>
              <a:t>-- address of object generating trap</a:t>
            </a:r>
            <a:r>
              <a:rPr lang="en-US" sz="140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NetworkAddress,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</a:t>
            </a:r>
            <a:r>
              <a:rPr lang="en-US" sz="1400" b="1"/>
              <a:t>generic-trap</a:t>
            </a:r>
            <a:r>
              <a:rPr lang="en-US" sz="1400"/>
              <a:t> </a:t>
            </a:r>
            <a:r>
              <a:rPr lang="en-US" sz="1400">
                <a:latin typeface="Courier New" pitchFamily="49" charset="0"/>
              </a:rPr>
              <a:t>-- generic trap type</a:t>
            </a:r>
            <a:r>
              <a:rPr lang="en-US" sz="140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INTEGER {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coldStart(0),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warmStart(1),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linkDown(2),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linkUp(3),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authenticationFailure(4),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egpNeighborLoss(5),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enterpriseSpecific(6) },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</a:t>
            </a:r>
            <a:r>
              <a:rPr lang="en-US" sz="1400" b="1"/>
              <a:t>specific-trap</a:t>
            </a:r>
            <a:r>
              <a:rPr lang="en-US" sz="1400"/>
              <a:t> 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INTEGER,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</a:t>
            </a:r>
            <a:r>
              <a:rPr lang="en-US" sz="1400" b="1"/>
              <a:t>time-stamp</a:t>
            </a:r>
            <a:endParaRPr lang="en-US" sz="14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TimeTicks,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</a:t>
            </a:r>
            <a:r>
              <a:rPr lang="en-US" sz="1400" b="1"/>
              <a:t>variable-bindings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		VarBindList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/>
              <a:t>	} </a:t>
            </a:r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762000" y="2514600"/>
            <a:ext cx="8229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Section </a:t>
            </a:r>
            <a:r>
              <a:rPr lang="en-US" sz="3200" dirty="0" smtClean="0">
                <a:solidFill>
                  <a:schemeClr val="tx2"/>
                </a:solidFill>
              </a:rPr>
              <a:t>6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MIB-2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IETF</a:t>
            </a:r>
            <a:r>
              <a:rPr lang="en-US" sz="2400" smtClean="0"/>
              <a:t> </a:t>
            </a:r>
            <a:r>
              <a:rPr lang="en-US" sz="3200" smtClean="0"/>
              <a:t>MIB-2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30200" y="1143000"/>
            <a:ext cx="835660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Defines the variables to manage the TCP/IP protocol </a:t>
            </a:r>
            <a:r>
              <a:rPr lang="en-GB" sz="2400" dirty="0" smtClean="0"/>
              <a:t>stack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Every device that supports SNMP MUST support MIB-2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Made up of nine groups and 170 variables  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First tree under MGMT: {iso.org.dod.internet.mgmt.1} </a:t>
            </a:r>
            <a:r>
              <a:rPr lang="en-US" sz="2400" dirty="0"/>
              <a:t>(1.3.6.1.2.1)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8"/>
          <p:cNvSpPr>
            <a:spLocks noChangeArrowheads="1"/>
          </p:cNvSpPr>
          <p:nvPr/>
        </p:nvSpPr>
        <p:spPr bwMode="auto">
          <a:xfrm>
            <a:off x="457200" y="152400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MIB-2 Subtree</a:t>
            </a:r>
          </a:p>
        </p:txBody>
      </p:sp>
      <p:pic>
        <p:nvPicPr>
          <p:cNvPr id="97283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938" y="1298575"/>
            <a:ext cx="5959475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Course Outline (contd.)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229600" cy="5130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200" b="1" dirty="0" smtClean="0"/>
              <a:t>Advanced Topics</a:t>
            </a:r>
          </a:p>
          <a:p>
            <a:pPr marL="990600" lvl="1" indent="-533400" eaLnBrk="1" hangingPunct="1"/>
            <a:r>
              <a:rPr lang="en-US" sz="2000" dirty="0" smtClean="0"/>
              <a:t>Distributed Network Management Architectures</a:t>
            </a:r>
          </a:p>
          <a:p>
            <a:pPr marL="1371600" lvl="2" indent="-457200" eaLnBrk="1" hangingPunct="1"/>
            <a:r>
              <a:rPr lang="en-US" sz="1800" dirty="0" smtClean="0"/>
              <a:t>Management by Delegation</a:t>
            </a:r>
          </a:p>
          <a:p>
            <a:pPr marL="1752600" lvl="3" indent="-381000" eaLnBrk="1" hangingPunct="1"/>
            <a:r>
              <a:rPr lang="en-US" sz="1600" dirty="0" smtClean="0"/>
              <a:t>Script MIB (Delegation </a:t>
            </a:r>
            <a:r>
              <a:rPr lang="en-US" sz="1600" dirty="0" smtClean="0"/>
              <a:t>of Management </a:t>
            </a:r>
            <a:r>
              <a:rPr lang="en-US" sz="1600" dirty="0" smtClean="0"/>
              <a:t>Scripts)</a:t>
            </a:r>
            <a:endParaRPr lang="en-US" sz="1600" dirty="0" smtClean="0"/>
          </a:p>
          <a:p>
            <a:pPr marL="1752600" lvl="3" indent="-381000" eaLnBrk="1" hangingPunct="1"/>
            <a:r>
              <a:rPr lang="en-US" sz="1600" dirty="0" smtClean="0"/>
              <a:t>Schedule MIB (Scheduling </a:t>
            </a:r>
            <a:r>
              <a:rPr lang="en-US" sz="1600" dirty="0" smtClean="0"/>
              <a:t>Management </a:t>
            </a:r>
            <a:r>
              <a:rPr lang="en-US" sz="1600" dirty="0" smtClean="0"/>
              <a:t>Operations)</a:t>
            </a:r>
            <a:endParaRPr lang="en-US" sz="1600" dirty="0" smtClean="0"/>
          </a:p>
          <a:p>
            <a:pPr marL="990600" lvl="1" indent="-533400" eaLnBrk="1" hangingPunct="1"/>
            <a:r>
              <a:rPr lang="en-US" sz="2000" dirty="0" smtClean="0"/>
              <a:t>SLA Management</a:t>
            </a:r>
          </a:p>
          <a:p>
            <a:pPr marL="990600" lvl="1" indent="-533400" eaLnBrk="1" hangingPunct="1"/>
            <a:r>
              <a:rPr lang="en-US" sz="2000" dirty="0" smtClean="0"/>
              <a:t>Agent Extension</a:t>
            </a:r>
          </a:p>
          <a:p>
            <a:pPr marL="990600" lvl="1" indent="-533400" eaLnBrk="1" hangingPunct="1"/>
            <a:r>
              <a:rPr lang="en-US" sz="2000" dirty="0" smtClean="0"/>
              <a:t>Event MIB</a:t>
            </a:r>
          </a:p>
          <a:p>
            <a:pPr marL="990600" lvl="1" indent="-533400" eaLnBrk="1" hangingPunct="1"/>
            <a:r>
              <a:rPr lang="en-US" sz="2000" dirty="0" smtClean="0"/>
              <a:t>Expression MIB</a:t>
            </a:r>
          </a:p>
          <a:p>
            <a:pPr marL="990600" lvl="1" indent="-533400" eaLnBrk="1" hangingPunct="1">
              <a:buFontTx/>
              <a:buNone/>
            </a:pPr>
            <a:endParaRPr lang="en-US" sz="2000" dirty="0" smtClean="0"/>
          </a:p>
          <a:p>
            <a:pPr marL="990600" lvl="1" indent="-533400" eaLnBrk="1" hangingPunct="1">
              <a:buFontTx/>
              <a:buNone/>
            </a:pPr>
            <a:endParaRPr lang="en-US" sz="2000" dirty="0" smtClean="0"/>
          </a:p>
          <a:p>
            <a:pPr marL="990600" lvl="1" indent="-533400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96913" y="855663"/>
            <a:ext cx="7999412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000"/>
          </a:p>
          <a:p>
            <a:r>
              <a:rPr lang="en-US" sz="1200" b="1"/>
              <a:t>RFC1213-MIB </a:t>
            </a:r>
            <a:r>
              <a:rPr lang="en-US" sz="1200"/>
              <a:t>DEFINITIONS ::= BEGIN </a:t>
            </a:r>
          </a:p>
          <a:p>
            <a:r>
              <a:rPr lang="en-US" sz="1200"/>
              <a:t>IMPORTS </a:t>
            </a:r>
          </a:p>
          <a:p>
            <a:r>
              <a:rPr lang="en-US" sz="1200"/>
              <a:t>	mgmt, NetworkAddress, IpAddress, Counter, Gauge, TimeTicks FROM RFC1155-SMI </a:t>
            </a:r>
          </a:p>
          <a:p>
            <a:r>
              <a:rPr lang="en-US" sz="1200"/>
              <a:t>	OBJECT-TYPE FROM RFC-1212;</a:t>
            </a:r>
          </a:p>
          <a:p>
            <a:endParaRPr lang="en-US" sz="1200"/>
          </a:p>
          <a:p>
            <a:r>
              <a:rPr lang="en-US" sz="1200" b="1"/>
              <a:t>mib-2</a:t>
            </a:r>
            <a:r>
              <a:rPr lang="en-US" sz="1200"/>
              <a:t> OBJECT IDENTIFIER ::= { mgmt 1 }</a:t>
            </a:r>
          </a:p>
          <a:p>
            <a:endParaRPr lang="en-US" sz="1200"/>
          </a:p>
          <a:p>
            <a:r>
              <a:rPr lang="en-US" sz="1200"/>
              <a:t>-- textual conventions </a:t>
            </a:r>
          </a:p>
          <a:p>
            <a:r>
              <a:rPr lang="en-US" sz="1200" b="1"/>
              <a:t>DisplayString </a:t>
            </a:r>
            <a:r>
              <a:rPr lang="en-US" sz="1200"/>
              <a:t>::= OCTET STRING </a:t>
            </a:r>
          </a:p>
          <a:p>
            <a:r>
              <a:rPr lang="en-US" sz="1200"/>
              <a:t>-- This data type is used to model textual information taken -- from the NVT ASCII character set. </a:t>
            </a:r>
          </a:p>
          <a:p>
            <a:r>
              <a:rPr lang="en-US" sz="1200"/>
              <a:t>-- By convention, objects -- with this syntax are declared as having SIZE (0..255)</a:t>
            </a:r>
          </a:p>
          <a:p>
            <a:endParaRPr lang="en-US" sz="1200"/>
          </a:p>
          <a:p>
            <a:r>
              <a:rPr lang="en-US" sz="1200" b="1"/>
              <a:t>PhysAddress</a:t>
            </a:r>
            <a:r>
              <a:rPr lang="en-US" sz="1200"/>
              <a:t> ::= OCTET STRING </a:t>
            </a:r>
          </a:p>
          <a:p>
            <a:r>
              <a:rPr lang="en-US" sz="1200"/>
              <a:t>-- This data type is used to model media addresses. For many types of media, this will be in a binary representation.</a:t>
            </a:r>
          </a:p>
          <a:p>
            <a:r>
              <a:rPr lang="en-US" sz="1200"/>
              <a:t>-- For example, an ethernet address would be represented as a string of 6 octets. </a:t>
            </a:r>
          </a:p>
          <a:p>
            <a:endParaRPr lang="en-US" sz="1200"/>
          </a:p>
          <a:p>
            <a:r>
              <a:rPr lang="en-US" sz="1200"/>
              <a:t>-- groups in MIB-II </a:t>
            </a:r>
          </a:p>
          <a:p>
            <a:r>
              <a:rPr lang="en-US" sz="1200" b="1"/>
              <a:t>system 	</a:t>
            </a:r>
            <a:r>
              <a:rPr lang="en-US" sz="1200"/>
              <a:t>OBJECT IDENTIFIER ::= { mib-2 1 } </a:t>
            </a:r>
          </a:p>
          <a:p>
            <a:r>
              <a:rPr lang="en-US" sz="1200" b="1"/>
              <a:t>interfaces</a:t>
            </a:r>
            <a:r>
              <a:rPr lang="en-US" sz="1200"/>
              <a:t> 	OBJECT IDENTIFIER ::= { mib-2 2 } </a:t>
            </a:r>
          </a:p>
          <a:p>
            <a:r>
              <a:rPr lang="en-US" sz="1200" b="1"/>
              <a:t>at</a:t>
            </a:r>
            <a:r>
              <a:rPr lang="en-US" sz="1200"/>
              <a:t> 	OBJECT IDENTIFIER ::= { mib-2 3 } </a:t>
            </a:r>
          </a:p>
          <a:p>
            <a:r>
              <a:rPr lang="en-US" sz="1200" b="1"/>
              <a:t>ip 	</a:t>
            </a:r>
            <a:r>
              <a:rPr lang="en-US" sz="1200"/>
              <a:t>OBJECT IDENTIFIER ::= { mib-2 4 } </a:t>
            </a:r>
          </a:p>
          <a:p>
            <a:r>
              <a:rPr lang="en-US" sz="1200" b="1"/>
              <a:t>icmp</a:t>
            </a:r>
            <a:r>
              <a:rPr lang="en-US" sz="1200"/>
              <a:t> 	OBJECT IDENTIFIER ::= { mib-2 5 } </a:t>
            </a:r>
          </a:p>
          <a:p>
            <a:r>
              <a:rPr lang="en-US" sz="1200" b="1"/>
              <a:t>tcp</a:t>
            </a:r>
            <a:r>
              <a:rPr lang="en-US" sz="1200"/>
              <a:t> 	OBJECT IDENTIFIER ::= { mib-2 6 } </a:t>
            </a:r>
          </a:p>
          <a:p>
            <a:r>
              <a:rPr lang="en-US" sz="1200" b="1"/>
              <a:t>udp</a:t>
            </a:r>
            <a:r>
              <a:rPr lang="en-US" sz="1200"/>
              <a:t> 	OBJECT IDENTIFIER ::= { mib-2 7 } </a:t>
            </a:r>
          </a:p>
          <a:p>
            <a:r>
              <a:rPr lang="en-US" sz="1200" b="1"/>
              <a:t>egp</a:t>
            </a:r>
            <a:r>
              <a:rPr lang="en-US" sz="1200"/>
              <a:t> 	OBJECT IDENTIFIER ::= { mib-2 8 } </a:t>
            </a:r>
          </a:p>
          <a:p>
            <a:r>
              <a:rPr lang="en-US" sz="1200"/>
              <a:t>-- historical </a:t>
            </a:r>
          </a:p>
          <a:p>
            <a:r>
              <a:rPr lang="en-US" sz="1200"/>
              <a:t>-- cmot OBJECT IDENTIFIER ::= { mib-2 9 } </a:t>
            </a:r>
          </a:p>
          <a:p>
            <a:r>
              <a:rPr lang="en-US" sz="1200" b="1"/>
              <a:t>transmission</a:t>
            </a:r>
            <a:r>
              <a:rPr lang="en-US" sz="1200"/>
              <a:t> OBJECT IDENTIFIER ::= { mib-2 10 } </a:t>
            </a:r>
          </a:p>
          <a:p>
            <a:r>
              <a:rPr lang="en-US" sz="1200" b="1"/>
              <a:t>snmp</a:t>
            </a:r>
            <a:r>
              <a:rPr lang="en-US" sz="1200"/>
              <a:t> OBJECT IDENTIFIER ::= { mib-2 11 } </a:t>
            </a:r>
          </a:p>
          <a:p>
            <a:endParaRPr lang="en-US" sz="12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001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MIB-2 Definitions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6"/>
          <p:cNvSpPr>
            <a:spLocks noChangeArrowheads="1"/>
          </p:cNvSpPr>
          <p:nvPr/>
        </p:nvSpPr>
        <p:spPr bwMode="auto">
          <a:xfrm>
            <a:off x="457200" y="0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MIB-2 Groups</a:t>
            </a:r>
          </a:p>
        </p:txBody>
      </p:sp>
      <p:graphicFrame>
        <p:nvGraphicFramePr>
          <p:cNvPr id="188703" name="Group 287"/>
          <p:cNvGraphicFramePr>
            <a:graphicFrameLocks noGrp="1"/>
          </p:cNvGraphicFramePr>
          <p:nvPr/>
        </p:nvGraphicFramePr>
        <p:xfrm>
          <a:off x="558800" y="938213"/>
          <a:ext cx="8356600" cy="5764213"/>
        </p:xfrm>
        <a:graphic>
          <a:graphicData uri="http://schemas.openxmlformats.org/drawingml/2006/table">
            <a:tbl>
              <a:tblPr/>
              <a:tblGrid>
                <a:gridCol w="2260600"/>
                <a:gridCol w="2301875"/>
                <a:gridCol w="379412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Subtree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list of objects that pertain to system operation, such as the system uptime, system contact, and system name.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Interfaces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Keeps track of the status of each interface on a managed entity (interfaces up/down, octets sent and received, errors and discards, etc.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 to physical address translation. (deprecated, exists for backward compatibility purposes)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Tracks many aspects of IP, including IP routing.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Tracks things such as ICMP errors, discards,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Tracks, among other things, the state of the TCP connection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Tracks UDP statistics, datagrams in and out,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Tracks various statistics about the Exterior Gateway Protocol (EGP) and keeps an EGP neighbor table.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objects are currently defined for this group, but other media-specific MIBs are defined using this subtree.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1.3.6.1.2.1.11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Measures the performance of the underlying SNMP implementation on the managed entity and tracks things such as the number of SNMP packets sent and received.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MIB-2 Groups’ Newer Versions</a:t>
            </a:r>
          </a:p>
        </p:txBody>
      </p:sp>
      <p:sp>
        <p:nvSpPr>
          <p:cNvPr id="100355" name="Rectangle 134"/>
          <p:cNvSpPr>
            <a:spLocks noChangeArrowheads="1"/>
          </p:cNvSpPr>
          <p:nvPr/>
        </p:nvSpPr>
        <p:spPr bwMode="auto">
          <a:xfrm>
            <a:off x="444500" y="1208088"/>
            <a:ext cx="86995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System Group</a:t>
            </a:r>
            <a:r>
              <a:rPr lang="en-GB" sz="2000"/>
              <a:t> </a:t>
            </a:r>
            <a:endParaRPr lang="en-GB" sz="200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>
                <a:solidFill>
                  <a:srgbClr val="FF6600"/>
                </a:solidFill>
              </a:rPr>
              <a:t>SNMPv2 MIB (RFC 1907)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Interfaces Group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>
                <a:solidFill>
                  <a:srgbClr val="FF6600"/>
                </a:solidFill>
              </a:rPr>
              <a:t>IF-MIB (RFC 2863)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IP &amp; ICMP Groups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>
                <a:solidFill>
                  <a:srgbClr val="FF6600"/>
                </a:solidFill>
              </a:rPr>
              <a:t>IP-MIB (RFC 2011)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TCP Group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>
                <a:solidFill>
                  <a:srgbClr val="FF6600"/>
                </a:solidFill>
              </a:rPr>
              <a:t>TCP-MIB (RFC 2012)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UDP Group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>
                <a:solidFill>
                  <a:srgbClr val="FF6600"/>
                </a:solidFill>
              </a:rPr>
              <a:t>UDP-MIB (RFC 2013)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/>
              <a:t>SNMP Group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000">
                <a:solidFill>
                  <a:srgbClr val="FF6600"/>
                </a:solidFill>
              </a:rPr>
              <a:t>SNMPv2 MIB (RFC 1907)</a:t>
            </a:r>
            <a:endParaRPr lang="en-US" sz="20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Course Evaluation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63563" y="1330325"/>
            <a:ext cx="78327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/>
              <a:t>2</a:t>
            </a:r>
            <a:r>
              <a:rPr lang="en-US" sz="2400" dirty="0" smtClean="0"/>
              <a:t>0</a:t>
            </a:r>
            <a:r>
              <a:rPr lang="en-US" sz="2400" dirty="0"/>
              <a:t>% - </a:t>
            </a:r>
            <a:r>
              <a:rPr lang="en-US" sz="2400" dirty="0" smtClean="0"/>
              <a:t>Assignment</a:t>
            </a:r>
            <a:endParaRPr lang="en-US" sz="2400" dirty="0"/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/>
              <a:t>2</a:t>
            </a:r>
            <a:r>
              <a:rPr lang="en-US" sz="2000" dirty="0" smtClean="0"/>
              <a:t> Assignments</a:t>
            </a:r>
            <a:endParaRPr lang="en-US" sz="2000" dirty="0"/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 smtClean="0"/>
              <a:t>30</a:t>
            </a:r>
            <a:r>
              <a:rPr lang="en-US" sz="2400" dirty="0" smtClean="0"/>
              <a:t>% </a:t>
            </a:r>
            <a:r>
              <a:rPr lang="en-US" sz="2400" dirty="0"/>
              <a:t>- </a:t>
            </a:r>
            <a:r>
              <a:rPr lang="en-US" sz="2400" dirty="0" smtClean="0"/>
              <a:t>Midterm Quiz</a:t>
            </a:r>
            <a:endParaRPr lang="en-US" sz="2400" dirty="0"/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26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May</a:t>
            </a:r>
            <a:endParaRPr lang="en-US" sz="2000" dirty="0"/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 smtClean="0"/>
              <a:t>40</a:t>
            </a:r>
            <a:r>
              <a:rPr lang="en-US" sz="2400" dirty="0" smtClean="0"/>
              <a:t>% </a:t>
            </a:r>
            <a:r>
              <a:rPr lang="en-US" sz="2400" dirty="0"/>
              <a:t>- Group Presentation 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US" sz="2000" dirty="0"/>
              <a:t>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en-US" sz="2000" dirty="0"/>
              <a:t>June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n-US" sz="2400" dirty="0" smtClean="0"/>
              <a:t>10</a:t>
            </a:r>
            <a:r>
              <a:rPr lang="en-US" sz="2400" dirty="0" smtClean="0"/>
              <a:t>% </a:t>
            </a:r>
            <a:r>
              <a:rPr lang="en-US" sz="2400" dirty="0"/>
              <a:t>- Class Participation</a:t>
            </a:r>
          </a:p>
          <a:p>
            <a:pPr marL="990600" lvl="1" indent="-533400">
              <a:spcBef>
                <a:spcPct val="20000"/>
              </a:spcBef>
            </a:pPr>
            <a:endParaRPr lang="en-US" sz="2000" dirty="0"/>
          </a:p>
          <a:p>
            <a:pPr marL="609600" indent="-609600">
              <a:spcBef>
                <a:spcPct val="200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32080</TotalTime>
  <Words>3085</Words>
  <Application>Microsoft Office PowerPoint</Application>
  <PresentationFormat>On-screen Show (4:3)</PresentationFormat>
  <Paragraphs>852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Courier New</vt:lpstr>
      <vt:lpstr>Times New Roman</vt:lpstr>
      <vt:lpstr>Wingdings</vt:lpstr>
      <vt:lpstr>Default Design</vt:lpstr>
      <vt:lpstr>CN8861 Network &amp; Service Management  Spring 2013</vt:lpstr>
      <vt:lpstr>Background</vt:lpstr>
      <vt:lpstr>Course Objective</vt:lpstr>
      <vt:lpstr>Course Overview</vt:lpstr>
      <vt:lpstr>Course Outline</vt:lpstr>
      <vt:lpstr>Course Outline (contd.)</vt:lpstr>
      <vt:lpstr>Course Outline (contd.) </vt:lpstr>
      <vt:lpstr>Course Outline (contd.)</vt:lpstr>
      <vt:lpstr>Course Evaluation</vt:lpstr>
      <vt:lpstr>Group Presentation</vt:lpstr>
      <vt:lpstr>Useful Websites</vt:lpstr>
      <vt:lpstr>References - Books</vt:lpstr>
      <vt:lpstr>RFC References – Lecture 1</vt:lpstr>
      <vt:lpstr>Section 1 Introduction</vt:lpstr>
      <vt:lpstr>What is Network Management?</vt:lpstr>
      <vt:lpstr>Network Management Motivation</vt:lpstr>
      <vt:lpstr>Network Management Elements</vt:lpstr>
      <vt:lpstr>Network Management Elements</vt:lpstr>
      <vt:lpstr>Management Information Base</vt:lpstr>
      <vt:lpstr>Network Management Architectures</vt:lpstr>
      <vt:lpstr>Network Management Framework</vt:lpstr>
      <vt:lpstr>Section 2 Network Management Standards</vt:lpstr>
      <vt:lpstr>Overview</vt:lpstr>
      <vt:lpstr>ISO Standardization</vt:lpstr>
      <vt:lpstr>OSI Management Model</vt:lpstr>
      <vt:lpstr>OSI Functional Component</vt:lpstr>
      <vt:lpstr>OSI Management Information Tree</vt:lpstr>
      <vt:lpstr>OSI Communication Component</vt:lpstr>
      <vt:lpstr>OSI Communication Component</vt:lpstr>
      <vt:lpstr>CMIP Operations </vt:lpstr>
      <vt:lpstr>CMIP Managed Information Exchange </vt:lpstr>
      <vt:lpstr>ITU-T Standardization</vt:lpstr>
      <vt:lpstr>TMN Logical Layers</vt:lpstr>
      <vt:lpstr>IETF Standardization</vt:lpstr>
      <vt:lpstr>IETF Core SNMP RFCs</vt:lpstr>
      <vt:lpstr>SNMP Management</vt:lpstr>
      <vt:lpstr>SNMP Proxy Management</vt:lpstr>
      <vt:lpstr>SNMP Agent and Manager</vt:lpstr>
      <vt:lpstr>IETF SNMP Standardization - Goal</vt:lpstr>
      <vt:lpstr>IETF SNMP Standardization - Reasons for Success</vt:lpstr>
      <vt:lpstr>Comparing Standardization Processes</vt:lpstr>
      <vt:lpstr>PowerPoint Presentation</vt:lpstr>
      <vt:lpstr>Management Information Base (MIB)</vt:lpstr>
      <vt:lpstr>Structure of Management Information (SMI)</vt:lpstr>
      <vt:lpstr>SMIv1 Managed Object Definition</vt:lpstr>
      <vt:lpstr>SMIv1 Primitive Data Types</vt:lpstr>
      <vt:lpstr>SMIv1 Managed Object Definition</vt:lpstr>
      <vt:lpstr>SMIv1 Managed Object Definition</vt:lpstr>
      <vt:lpstr>SMIv1 Managed Object Definition</vt:lpstr>
      <vt:lpstr>SMIv1 Abstract Data Types</vt:lpstr>
      <vt:lpstr>SMIv1 Managed Object Definition</vt:lpstr>
      <vt:lpstr>SMIv1 Managed Object Definition</vt:lpstr>
      <vt:lpstr>Textual Conventions</vt:lpstr>
      <vt:lpstr>Textual Conventions</vt:lpstr>
      <vt:lpstr>SMIv1 Managed Object Definition</vt:lpstr>
      <vt:lpstr>PowerPoint Presentation</vt:lpstr>
      <vt:lpstr>Object Identifier</vt:lpstr>
      <vt:lpstr>PowerPoint Presentation</vt:lpstr>
      <vt:lpstr>The ‘root’ node</vt:lpstr>
      <vt:lpstr>The ‘internet’ sub-tree</vt:lpstr>
      <vt:lpstr>The ‘MGMT’ node</vt:lpstr>
      <vt:lpstr>The PRIVATE sub-tree</vt:lpstr>
      <vt:lpstr>PowerPoint Presentation</vt:lpstr>
      <vt:lpstr>SNMPv1</vt:lpstr>
      <vt:lpstr>SNMPv1 - Operations</vt:lpstr>
      <vt:lpstr>SNMPv1 - Get</vt:lpstr>
      <vt:lpstr>SNMPv1 – Get-Next</vt:lpstr>
      <vt:lpstr>SNMPv1 – Set</vt:lpstr>
      <vt:lpstr>SNMPv1 – Traps</vt:lpstr>
      <vt:lpstr>SNMPv1 – Traps</vt:lpstr>
      <vt:lpstr>SNMPv1- PDU Types</vt:lpstr>
      <vt:lpstr>SNMPv1 Message Structure</vt:lpstr>
      <vt:lpstr>SNMPv1 – Variable Bindings</vt:lpstr>
      <vt:lpstr>SNMPv1 Message</vt:lpstr>
      <vt:lpstr>SNMPv1 Message</vt:lpstr>
      <vt:lpstr>SNMPv1 - Trap PDU</vt:lpstr>
      <vt:lpstr>PowerPoint Presentation</vt:lpstr>
      <vt:lpstr>IETF MIB-2</vt:lpstr>
      <vt:lpstr>PowerPoint Presentation</vt:lpstr>
      <vt:lpstr>MIB-2 Definitions</vt:lpstr>
      <vt:lpstr>PowerPoint Presentation</vt:lpstr>
      <vt:lpstr>MIB-2 Groups’ Newer Versions</vt:lpstr>
    </vt:vector>
  </TitlesOfParts>
  <Company>Etrade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Management</dc:title>
  <dc:creator>Govindan Ravindran</dc:creator>
  <cp:lastModifiedBy>Rohan Ravindran</cp:lastModifiedBy>
  <cp:revision>257</cp:revision>
  <dcterms:created xsi:type="dcterms:W3CDTF">2005-03-11T05:10:15Z</dcterms:created>
  <dcterms:modified xsi:type="dcterms:W3CDTF">2013-05-05T00:40:32Z</dcterms:modified>
</cp:coreProperties>
</file>