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405" r:id="rId3"/>
    <p:sldId id="419" r:id="rId4"/>
    <p:sldId id="467" r:id="rId5"/>
    <p:sldId id="469" r:id="rId6"/>
    <p:sldId id="537" r:id="rId7"/>
    <p:sldId id="465" r:id="rId8"/>
    <p:sldId id="464" r:id="rId9"/>
    <p:sldId id="468" r:id="rId10"/>
    <p:sldId id="515" r:id="rId11"/>
    <p:sldId id="714" r:id="rId12"/>
    <p:sldId id="712" r:id="rId13"/>
    <p:sldId id="713" r:id="rId14"/>
    <p:sldId id="717" r:id="rId15"/>
    <p:sldId id="760" r:id="rId16"/>
    <p:sldId id="524" r:id="rId17"/>
    <p:sldId id="529" r:id="rId18"/>
    <p:sldId id="716" r:id="rId19"/>
    <p:sldId id="383" r:id="rId20"/>
    <p:sldId id="451" r:id="rId21"/>
    <p:sldId id="452" r:id="rId22"/>
    <p:sldId id="454" r:id="rId23"/>
    <p:sldId id="456" r:id="rId24"/>
    <p:sldId id="453" r:id="rId25"/>
    <p:sldId id="523" r:id="rId26"/>
    <p:sldId id="628" r:id="rId27"/>
    <p:sldId id="648" r:id="rId28"/>
    <p:sldId id="654" r:id="rId29"/>
    <p:sldId id="655" r:id="rId30"/>
    <p:sldId id="657" r:id="rId31"/>
    <p:sldId id="746" r:id="rId32"/>
    <p:sldId id="659" r:id="rId33"/>
    <p:sldId id="660" r:id="rId34"/>
    <p:sldId id="662" r:id="rId35"/>
    <p:sldId id="663" r:id="rId36"/>
    <p:sldId id="762" r:id="rId37"/>
    <p:sldId id="477" r:id="rId38"/>
    <p:sldId id="540" r:id="rId39"/>
    <p:sldId id="541" r:id="rId40"/>
    <p:sldId id="538" r:id="rId41"/>
    <p:sldId id="629" r:id="rId42"/>
    <p:sldId id="719" r:id="rId43"/>
    <p:sldId id="630" r:id="rId44"/>
    <p:sldId id="545" r:id="rId45"/>
    <p:sldId id="546" r:id="rId46"/>
    <p:sldId id="547" r:id="rId47"/>
    <p:sldId id="548" r:id="rId48"/>
    <p:sldId id="549" r:id="rId49"/>
    <p:sldId id="561" r:id="rId50"/>
    <p:sldId id="550" r:id="rId51"/>
    <p:sldId id="551" r:id="rId52"/>
    <p:sldId id="554" r:id="rId53"/>
    <p:sldId id="641" r:id="rId54"/>
    <p:sldId id="642" r:id="rId55"/>
    <p:sldId id="555" r:id="rId56"/>
    <p:sldId id="633" r:id="rId57"/>
    <p:sldId id="634" r:id="rId58"/>
    <p:sldId id="558" r:id="rId59"/>
    <p:sldId id="635" r:id="rId60"/>
    <p:sldId id="583" r:id="rId61"/>
    <p:sldId id="265" r:id="rId62"/>
    <p:sldId id="584" r:id="rId63"/>
    <p:sldId id="585" r:id="rId64"/>
    <p:sldId id="718" r:id="rId65"/>
    <p:sldId id="587" r:id="rId66"/>
    <p:sldId id="588" r:id="rId67"/>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DA7"/>
    <a:srgbClr val="ADE0FF"/>
    <a:srgbClr val="FEE8FE"/>
    <a:srgbClr val="ECEBFF"/>
    <a:srgbClr val="D9D7FF"/>
    <a:srgbClr val="FFDFFC"/>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36" autoAdjust="0"/>
    <p:restoredTop sz="91870" autoAdjust="0"/>
  </p:normalViewPr>
  <p:slideViewPr>
    <p:cSldViewPr snapToGrid="0">
      <p:cViewPr varScale="1">
        <p:scale>
          <a:sx n="86" d="100"/>
          <a:sy n="86" d="100"/>
        </p:scale>
        <p:origin x="-1272" y="-10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418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8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8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418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7288C58-7366-4652-98E0-084D21D07CCF}" type="slidenum">
              <a:rPr lang="en-US"/>
              <a:pPr>
                <a:defRPr/>
              </a:pPr>
              <a:t>‹#›</a:t>
            </a:fld>
            <a:endParaRPr lang="en-US"/>
          </a:p>
        </p:txBody>
      </p:sp>
    </p:spTree>
    <p:extLst>
      <p:ext uri="{BB962C8B-B14F-4D97-AF65-F5344CB8AC3E}">
        <p14:creationId xmlns:p14="http://schemas.microsoft.com/office/powerpoint/2010/main" val="1219670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5EDEA19A-2B35-4E88-AF9B-3C118AEAA986}" type="datetime1">
              <a:rPr lang="en-US" smtClean="0"/>
              <a:pPr>
                <a:defRPr/>
              </a:pPr>
              <a:t>5/19/15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51E653-A96F-456F-8820-85B7384421CF}" type="slidenum">
              <a:rPr lang="en-US"/>
              <a:pPr>
                <a:defRPr/>
              </a:pPr>
              <a:t>‹#›</a:t>
            </a:fld>
            <a:endParaRPr lang="en-US"/>
          </a:p>
        </p:txBody>
      </p:sp>
    </p:spTree>
    <p:extLst>
      <p:ext uri="{BB962C8B-B14F-4D97-AF65-F5344CB8AC3E}">
        <p14:creationId xmlns:p14="http://schemas.microsoft.com/office/powerpoint/2010/main" val="235284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B5BE97D9-9680-436B-92F3-FBAF010FEC29}" type="datetime1">
              <a:rPr lang="en-US" smtClean="0"/>
              <a:pPr>
                <a:defRPr/>
              </a:pPr>
              <a:t>5/19/15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AF15EA-5356-4884-8ACC-6606463E44C8}" type="slidenum">
              <a:rPr lang="en-US"/>
              <a:pPr>
                <a:defRPr/>
              </a:pPr>
              <a:t>‹#›</a:t>
            </a:fld>
            <a:endParaRPr lang="en-US"/>
          </a:p>
        </p:txBody>
      </p:sp>
    </p:spTree>
    <p:extLst>
      <p:ext uri="{BB962C8B-B14F-4D97-AF65-F5344CB8AC3E}">
        <p14:creationId xmlns:p14="http://schemas.microsoft.com/office/powerpoint/2010/main" val="29685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16852EAB-B83D-47BD-8044-273F2E1FAA13}" type="datetime1">
              <a:rPr lang="en-US" smtClean="0"/>
              <a:pPr>
                <a:defRPr/>
              </a:pPr>
              <a:t>5/19/15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856A3C-9733-44B8-A7CD-2BF4B4522C68}" type="slidenum">
              <a:rPr lang="en-US"/>
              <a:pPr>
                <a:defRPr/>
              </a:pPr>
              <a:t>‹#›</a:t>
            </a:fld>
            <a:endParaRPr lang="en-US"/>
          </a:p>
        </p:txBody>
      </p:sp>
    </p:spTree>
    <p:extLst>
      <p:ext uri="{BB962C8B-B14F-4D97-AF65-F5344CB8AC3E}">
        <p14:creationId xmlns:p14="http://schemas.microsoft.com/office/powerpoint/2010/main" val="97474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19AB9D20-BF68-4E36-B798-A9EBA6BFD3FB}" type="datetime1">
              <a:rPr lang="en-US" smtClean="0"/>
              <a:pPr>
                <a:defRPr/>
              </a:pPr>
              <a:t>5/19/15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E50EA9-05C4-4A77-A64F-C28C81501A6C}" type="slidenum">
              <a:rPr lang="en-US"/>
              <a:pPr>
                <a:defRPr/>
              </a:pPr>
              <a:t>‹#›</a:t>
            </a:fld>
            <a:endParaRPr lang="en-US"/>
          </a:p>
        </p:txBody>
      </p:sp>
    </p:spTree>
    <p:extLst>
      <p:ext uri="{BB962C8B-B14F-4D97-AF65-F5344CB8AC3E}">
        <p14:creationId xmlns:p14="http://schemas.microsoft.com/office/powerpoint/2010/main" val="3931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A2A8814-BF66-48F5-A226-9699FBA93859}" type="datetime1">
              <a:rPr lang="en-US" smtClean="0"/>
              <a:pPr>
                <a:defRPr/>
              </a:pPr>
              <a:t>5/19/15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8E92C5-AD84-48C9-B699-A69786E3EE7E}" type="slidenum">
              <a:rPr lang="en-US"/>
              <a:pPr>
                <a:defRPr/>
              </a:pPr>
              <a:t>‹#›</a:t>
            </a:fld>
            <a:endParaRPr lang="en-US"/>
          </a:p>
        </p:txBody>
      </p:sp>
    </p:spTree>
    <p:extLst>
      <p:ext uri="{BB962C8B-B14F-4D97-AF65-F5344CB8AC3E}">
        <p14:creationId xmlns:p14="http://schemas.microsoft.com/office/powerpoint/2010/main" val="15696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fld id="{185B1D99-D2F4-442E-9927-B7041D530925}" type="datetime1">
              <a:rPr lang="en-US" smtClean="0"/>
              <a:pPr>
                <a:defRPr/>
              </a:pPr>
              <a:t>5/19/15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B792B7-4FAC-4AE8-B7B7-84482C1846F0}" type="slidenum">
              <a:rPr lang="en-US"/>
              <a:pPr>
                <a:defRPr/>
              </a:pPr>
              <a:t>‹#›</a:t>
            </a:fld>
            <a:endParaRPr lang="en-US"/>
          </a:p>
        </p:txBody>
      </p:sp>
    </p:spTree>
    <p:extLst>
      <p:ext uri="{BB962C8B-B14F-4D97-AF65-F5344CB8AC3E}">
        <p14:creationId xmlns:p14="http://schemas.microsoft.com/office/powerpoint/2010/main" val="348437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fld id="{B015C6CC-8C3D-42E5-8EBC-F7AB73FB9A4B}" type="datetime1">
              <a:rPr lang="en-US" smtClean="0"/>
              <a:pPr>
                <a:defRPr/>
              </a:pPr>
              <a:t>5/19/15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A120CB2-6D2C-457A-8408-471D47300B12}" type="slidenum">
              <a:rPr lang="en-US"/>
              <a:pPr>
                <a:defRPr/>
              </a:pPr>
              <a:t>‹#›</a:t>
            </a:fld>
            <a:endParaRPr lang="en-US"/>
          </a:p>
        </p:txBody>
      </p:sp>
    </p:spTree>
    <p:extLst>
      <p:ext uri="{BB962C8B-B14F-4D97-AF65-F5344CB8AC3E}">
        <p14:creationId xmlns:p14="http://schemas.microsoft.com/office/powerpoint/2010/main" val="231902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fld id="{AFBC8103-E6AB-45DA-80A1-B732187B1568}" type="datetime1">
              <a:rPr lang="en-US" smtClean="0"/>
              <a:pPr>
                <a:defRPr/>
              </a:pPr>
              <a:t>5/19/15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49B484F-3AD8-461F-B460-9A91414B980E}" type="slidenum">
              <a:rPr lang="en-US"/>
              <a:pPr>
                <a:defRPr/>
              </a:pPr>
              <a:t>‹#›</a:t>
            </a:fld>
            <a:endParaRPr lang="en-US"/>
          </a:p>
        </p:txBody>
      </p:sp>
    </p:spTree>
    <p:extLst>
      <p:ext uri="{BB962C8B-B14F-4D97-AF65-F5344CB8AC3E}">
        <p14:creationId xmlns:p14="http://schemas.microsoft.com/office/powerpoint/2010/main" val="379416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9AAFF79-5A75-41DB-8E66-A71CB3F66A17}" type="datetime1">
              <a:rPr lang="en-US" smtClean="0"/>
              <a:pPr>
                <a:defRPr/>
              </a:pPr>
              <a:t>5/19/15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B9C34C5-915E-4557-B70A-1B0E75150C71}" type="slidenum">
              <a:rPr lang="en-US"/>
              <a:pPr>
                <a:defRPr/>
              </a:pPr>
              <a:t>‹#›</a:t>
            </a:fld>
            <a:endParaRPr lang="en-US"/>
          </a:p>
        </p:txBody>
      </p:sp>
    </p:spTree>
    <p:extLst>
      <p:ext uri="{BB962C8B-B14F-4D97-AF65-F5344CB8AC3E}">
        <p14:creationId xmlns:p14="http://schemas.microsoft.com/office/powerpoint/2010/main" val="16498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61BBE5D-BFA7-456D-8586-5B10B5190EDF}" type="datetime1">
              <a:rPr lang="en-US" smtClean="0"/>
              <a:pPr>
                <a:defRPr/>
              </a:pPr>
              <a:t>5/19/15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5C0E20-301F-436A-8361-C9C9CE360BD0}" type="slidenum">
              <a:rPr lang="en-US"/>
              <a:pPr>
                <a:defRPr/>
              </a:pPr>
              <a:t>‹#›</a:t>
            </a:fld>
            <a:endParaRPr lang="en-US"/>
          </a:p>
        </p:txBody>
      </p:sp>
    </p:spTree>
    <p:extLst>
      <p:ext uri="{BB962C8B-B14F-4D97-AF65-F5344CB8AC3E}">
        <p14:creationId xmlns:p14="http://schemas.microsoft.com/office/powerpoint/2010/main" val="22608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7D2763B-4071-424A-BB81-AB4D100C9D58}" type="datetime1">
              <a:rPr lang="en-US" smtClean="0"/>
              <a:pPr>
                <a:defRPr/>
              </a:pPr>
              <a:t>5/19/15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84048B-DE2A-4F7C-B394-2FD2574CA66C}" type="slidenum">
              <a:rPr lang="en-US"/>
              <a:pPr>
                <a:defRPr/>
              </a:pPr>
              <a:t>‹#›</a:t>
            </a:fld>
            <a:endParaRPr lang="en-US"/>
          </a:p>
        </p:txBody>
      </p:sp>
    </p:spTree>
    <p:extLst>
      <p:ext uri="{BB962C8B-B14F-4D97-AF65-F5344CB8AC3E}">
        <p14:creationId xmlns:p14="http://schemas.microsoft.com/office/powerpoint/2010/main" val="18195010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pitchFamily="34" charset="0"/>
              </a:defRPr>
            </a:lvl1pPr>
          </a:lstStyle>
          <a:p>
            <a:pPr>
              <a:defRPr/>
            </a:pPr>
            <a:fld id="{18179C26-8C34-4C25-BE26-67650625E88B}" type="datetime1">
              <a:rPr lang="en-US" smtClean="0"/>
              <a:pPr>
                <a:defRPr/>
              </a:pPr>
              <a:t>5/19/15</a:t>
            </a:fld>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3FCB4F2C-0FDE-4175-BDDB-882A6B1DE1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C0C372E-84ED-467C-B8EB-87AD5FB86FC9}" type="datetime1">
              <a:rPr lang="en-US" smtClean="0"/>
              <a:pPr eaLnBrk="1" hangingPunct="1"/>
              <a:t>5/19/15</a:t>
            </a:fld>
            <a:endParaRPr lang="en-US" smtClean="0"/>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6C316F9-CB79-438B-84F4-F925B02E3BF6}" type="slidenum">
              <a:rPr lang="en-US" smtClean="0"/>
              <a:pPr eaLnBrk="1" hangingPunct="1"/>
              <a:t>1</a:t>
            </a:fld>
            <a:endParaRPr lang="en-US" smtClean="0"/>
          </a:p>
        </p:txBody>
      </p:sp>
      <p:sp>
        <p:nvSpPr>
          <p:cNvPr id="2052" name="Rectangle 2"/>
          <p:cNvSpPr>
            <a:spLocks noGrp="1" noChangeArrowheads="1"/>
          </p:cNvSpPr>
          <p:nvPr>
            <p:ph type="ctrTitle"/>
          </p:nvPr>
        </p:nvSpPr>
        <p:spPr>
          <a:xfrm>
            <a:off x="612775" y="1838325"/>
            <a:ext cx="7772400" cy="1470025"/>
          </a:xfrm>
        </p:spPr>
        <p:txBody>
          <a:bodyPr/>
          <a:lstStyle/>
          <a:p>
            <a:pPr eaLnBrk="1" hangingPunct="1"/>
            <a:r>
              <a:rPr lang="en-US" sz="4000" dirty="0" smtClean="0"/>
              <a:t>Network Management</a:t>
            </a:r>
            <a:br>
              <a:rPr lang="en-US" sz="4000" dirty="0" smtClean="0"/>
            </a:br>
            <a:r>
              <a:rPr lang="en-US" sz="2400" dirty="0"/>
              <a:t>SNMP v2 &amp; v3</a:t>
            </a:r>
            <a:r>
              <a:rPr lang="en-US" sz="2800" dirty="0" smtClean="0"/>
              <a:t/>
            </a:r>
            <a:br>
              <a:rPr lang="en-US" sz="2800" dirty="0" smtClean="0"/>
            </a:br>
            <a:r>
              <a:rPr lang="en-US" sz="2800" dirty="0" smtClean="0"/>
              <a:t/>
            </a:r>
            <a:br>
              <a:rPr lang="en-US" sz="2800" dirty="0" smtClean="0"/>
            </a:br>
            <a:r>
              <a:rPr lang="en-US" sz="1800" dirty="0" smtClean="0"/>
              <a:t>12 May 2015</a:t>
            </a: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D561F20-93DD-4B60-9A87-714A26E3EFD5}" type="datetime1">
              <a:rPr lang="en-US" smtClean="0"/>
              <a:pPr eaLnBrk="1" hangingPunct="1"/>
              <a:t>5/19/15</a:t>
            </a:fld>
            <a:endParaRPr lang="en-US" smtClean="0"/>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E6B21D6-4794-4818-9A84-18437FF070E0}" type="slidenum">
              <a:rPr lang="en-US" smtClean="0"/>
              <a:pPr eaLnBrk="1" hangingPunct="1"/>
              <a:t>10</a:t>
            </a:fld>
            <a:endParaRPr lang="en-US" smtClean="0"/>
          </a:p>
        </p:txBody>
      </p:sp>
      <p:sp>
        <p:nvSpPr>
          <p:cNvPr id="13316" name="Rectangle 2"/>
          <p:cNvSpPr>
            <a:spLocks noGrp="1" noChangeArrowheads="1"/>
          </p:cNvSpPr>
          <p:nvPr>
            <p:ph type="title"/>
          </p:nvPr>
        </p:nvSpPr>
        <p:spPr>
          <a:xfrm>
            <a:off x="457200" y="0"/>
            <a:ext cx="8229600" cy="1143000"/>
          </a:xfrm>
        </p:spPr>
        <p:txBody>
          <a:bodyPr/>
          <a:lstStyle/>
          <a:p>
            <a:pPr eaLnBrk="1" hangingPunct="1"/>
            <a:r>
              <a:rPr lang="en-US" sz="3200" smtClean="0"/>
              <a:t>SMIv2</a:t>
            </a:r>
          </a:p>
        </p:txBody>
      </p:sp>
      <p:sp>
        <p:nvSpPr>
          <p:cNvPr id="7173" name="Rectangle 3"/>
          <p:cNvSpPr>
            <a:spLocks noChangeArrowheads="1"/>
          </p:cNvSpPr>
          <p:nvPr/>
        </p:nvSpPr>
        <p:spPr bwMode="auto">
          <a:xfrm>
            <a:off x="512763" y="1266825"/>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defRPr/>
            </a:pPr>
            <a:r>
              <a:rPr lang="en-US" sz="2400" dirty="0"/>
              <a:t>The SMI is divided into three parts:</a:t>
            </a:r>
          </a:p>
          <a:p>
            <a:pPr marL="800100" lvl="1" indent="-342900" algn="l">
              <a:spcBef>
                <a:spcPct val="20000"/>
              </a:spcBef>
              <a:buFont typeface="Arial" pitchFamily="34" charset="0"/>
              <a:buChar char="–"/>
              <a:defRPr/>
            </a:pPr>
            <a:r>
              <a:rPr lang="en-US" sz="2000" u="sng" dirty="0"/>
              <a:t>Module definitions</a:t>
            </a:r>
            <a:r>
              <a:rPr lang="en-US" sz="2000" dirty="0"/>
              <a:t> are used to describe MIB modules using MODULE-IDENTITY macro. </a:t>
            </a:r>
          </a:p>
          <a:p>
            <a:pPr marL="800100" lvl="1" indent="-342900" algn="l">
              <a:spcBef>
                <a:spcPct val="20000"/>
              </a:spcBef>
              <a:buFont typeface="Arial" pitchFamily="34" charset="0"/>
              <a:buChar char="–"/>
              <a:defRPr/>
            </a:pPr>
            <a:r>
              <a:rPr lang="en-US" sz="2000" u="sng" dirty="0"/>
              <a:t>Object definitions</a:t>
            </a:r>
            <a:r>
              <a:rPr lang="en-US" sz="2000" dirty="0"/>
              <a:t> are used to describe managed objects. An OBJECT-TYPE macro is used to convey the syntax and semantics of a managed object. </a:t>
            </a:r>
          </a:p>
          <a:p>
            <a:pPr marL="800100" lvl="1" indent="-342900" algn="l">
              <a:spcBef>
                <a:spcPct val="20000"/>
              </a:spcBef>
              <a:buFont typeface="Arial" pitchFamily="34" charset="0"/>
              <a:buChar char="–"/>
              <a:defRPr/>
            </a:pPr>
            <a:r>
              <a:rPr lang="en-US" sz="2000" u="sng" dirty="0"/>
              <a:t>Notification definitions</a:t>
            </a:r>
            <a:r>
              <a:rPr lang="en-US" sz="2000" dirty="0"/>
              <a:t> are used to describe unsolicited transmissions of management events. A NOTIFICATION-TYPE macro is used to convey the syntax and semantics of a notification. </a:t>
            </a:r>
          </a:p>
          <a:p>
            <a:pPr marL="285750" indent="-285750" algn="l">
              <a:spcBef>
                <a:spcPct val="20000"/>
              </a:spcBef>
              <a:buFont typeface="Wingdings" pitchFamily="2" charset="2"/>
              <a:buChar char="§"/>
              <a:defRPr/>
            </a:pPr>
            <a:r>
              <a:rPr lang="en-US" sz="2000" dirty="0"/>
              <a:t>Defined in RFC 2578</a:t>
            </a:r>
            <a:endParaRPr lang="en-GB" sz="20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D5D700D-2B37-41E1-AE29-F64FFAB7AE26}" type="datetime1">
              <a:rPr lang="en-US" smtClean="0"/>
              <a:pPr eaLnBrk="1" hangingPunct="1"/>
              <a:t>5/19/15</a:t>
            </a:fld>
            <a:endParaRPr lang="en-US" smtClean="0"/>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ED40C29-BF46-47B0-A5C9-EA5A708AC93A}" type="slidenum">
              <a:rPr lang="en-US" smtClean="0"/>
              <a:pPr eaLnBrk="1" hangingPunct="1"/>
              <a:t>11</a:t>
            </a:fld>
            <a:endParaRPr lang="en-US" smtClean="0"/>
          </a:p>
        </p:txBody>
      </p:sp>
      <p:sp>
        <p:nvSpPr>
          <p:cNvPr id="14340" name="Rectangle 2"/>
          <p:cNvSpPr>
            <a:spLocks noGrp="1" noChangeArrowheads="1"/>
          </p:cNvSpPr>
          <p:nvPr>
            <p:ph type="title"/>
          </p:nvPr>
        </p:nvSpPr>
        <p:spPr>
          <a:xfrm>
            <a:off x="457200" y="131763"/>
            <a:ext cx="8229600" cy="1143000"/>
          </a:xfrm>
        </p:spPr>
        <p:txBody>
          <a:bodyPr/>
          <a:lstStyle/>
          <a:p>
            <a:pPr eaLnBrk="1" hangingPunct="1"/>
            <a:r>
              <a:rPr lang="en-US" sz="3200" smtClean="0"/>
              <a:t>SMIv2 Module Identity</a:t>
            </a:r>
          </a:p>
        </p:txBody>
      </p:sp>
      <p:sp>
        <p:nvSpPr>
          <p:cNvPr id="14341" name="Rectangle 3"/>
          <p:cNvSpPr>
            <a:spLocks noChangeArrowheads="1"/>
          </p:cNvSpPr>
          <p:nvPr/>
        </p:nvSpPr>
        <p:spPr bwMode="auto">
          <a:xfrm>
            <a:off x="500063" y="1265238"/>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buFont typeface="Wingdings" pitchFamily="2" charset="2"/>
              <a:buNone/>
            </a:pPr>
            <a:r>
              <a:rPr lang="en-US" b="1">
                <a:latin typeface="Courier New" pitchFamily="49" charset="0"/>
              </a:rPr>
              <a:t>ifMIB</a:t>
            </a:r>
            <a:r>
              <a:rPr lang="en-US">
                <a:latin typeface="Courier New" pitchFamily="49" charset="0"/>
              </a:rPr>
              <a:t> MODULE-IDENTITY </a:t>
            </a:r>
          </a:p>
          <a:p>
            <a:pPr marL="609600" indent="-609600" algn="l">
              <a:buFont typeface="Wingdings" pitchFamily="2" charset="2"/>
              <a:buNone/>
            </a:pPr>
            <a:r>
              <a:rPr lang="en-US">
                <a:latin typeface="Courier New" pitchFamily="49" charset="0"/>
              </a:rPr>
              <a:t>LAST-UPDATED "200006140000Z" </a:t>
            </a:r>
          </a:p>
          <a:p>
            <a:pPr marL="609600" indent="-609600" algn="l">
              <a:buFont typeface="Wingdings" pitchFamily="2" charset="2"/>
              <a:buNone/>
            </a:pPr>
            <a:r>
              <a:rPr lang="en-US">
                <a:latin typeface="Courier New" pitchFamily="49" charset="0"/>
              </a:rPr>
              <a:t>ORGANIZATION "IETF Interfaces MIB Working Group" </a:t>
            </a:r>
          </a:p>
          <a:p>
            <a:pPr marL="609600" indent="-609600" algn="l">
              <a:buFont typeface="Wingdings" pitchFamily="2" charset="2"/>
              <a:buNone/>
            </a:pPr>
            <a:r>
              <a:rPr lang="en-US">
                <a:latin typeface="Courier New" pitchFamily="49" charset="0"/>
              </a:rPr>
              <a:t>CONTACT-INFO " Keith McCloghrie Cisco Systems, Inc. 170 West Tasman Drive San Jose, CA 95134-1706 US 408-526-5260 kzm@cisco.com" </a:t>
            </a:r>
          </a:p>
          <a:p>
            <a:pPr marL="609600" indent="-609600" algn="l">
              <a:buFont typeface="Wingdings" pitchFamily="2" charset="2"/>
              <a:buNone/>
            </a:pPr>
            <a:r>
              <a:rPr lang="en-US">
                <a:latin typeface="Courier New" pitchFamily="49" charset="0"/>
              </a:rPr>
              <a:t>DESCRIPTION "The MIB module to describe generic objects for network interface sub-layers. This MIB is an updated version of MIB-II's ifTable, and incorporates the extensions defined in RFC 1229." </a:t>
            </a:r>
          </a:p>
          <a:p>
            <a:pPr marL="609600" indent="-609600" algn="l">
              <a:buFont typeface="Wingdings" pitchFamily="2" charset="2"/>
              <a:buNone/>
            </a:pPr>
            <a:r>
              <a:rPr lang="en-US">
                <a:latin typeface="Courier New" pitchFamily="49" charset="0"/>
              </a:rPr>
              <a:t>REVISION "200006140000Z" </a:t>
            </a:r>
          </a:p>
          <a:p>
            <a:pPr marL="609600" indent="-609600" algn="l">
              <a:buFont typeface="Wingdings" pitchFamily="2" charset="2"/>
              <a:buNone/>
            </a:pPr>
            <a:r>
              <a:rPr lang="en-US">
                <a:latin typeface="Courier New" pitchFamily="49" charset="0"/>
              </a:rPr>
              <a:t>DESCRIPTION "Clarifications agreed upon by the Interfaces MIB WG, and published as RFC 2863." </a:t>
            </a:r>
          </a:p>
          <a:p>
            <a:pPr marL="609600" indent="-609600" algn="l">
              <a:buFont typeface="Wingdings" pitchFamily="2" charset="2"/>
              <a:buNone/>
            </a:pPr>
            <a:r>
              <a:rPr lang="en-US">
                <a:latin typeface="Courier New" pitchFamily="49" charset="0"/>
              </a:rPr>
              <a:t>REVISION "199602282155Z" </a:t>
            </a:r>
          </a:p>
          <a:p>
            <a:pPr marL="609600" indent="-609600" algn="l">
              <a:buFont typeface="Wingdings" pitchFamily="2" charset="2"/>
              <a:buNone/>
            </a:pPr>
            <a:r>
              <a:rPr lang="en-US">
                <a:latin typeface="Courier New" pitchFamily="49" charset="0"/>
              </a:rPr>
              <a:t>DESCRIPTION "Revisions made by the Interfaces MIB WG, and published in RFC 2233." </a:t>
            </a:r>
          </a:p>
          <a:p>
            <a:pPr marL="609600" indent="-609600" algn="l">
              <a:buFont typeface="Wingdings" pitchFamily="2" charset="2"/>
              <a:buNone/>
            </a:pPr>
            <a:r>
              <a:rPr lang="en-US" b="1">
                <a:latin typeface="Courier New" pitchFamily="49" charset="0"/>
              </a:rPr>
              <a:t>::= { mib-2 31 }</a:t>
            </a:r>
            <a:r>
              <a:rPr lang="en-US">
                <a:latin typeface="Courier New" pitchFamily="49" charset="0"/>
              </a:rPr>
              <a:t> </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91AC784-9FC7-44E2-AD9A-566379EF9102}" type="datetime1">
              <a:rPr lang="en-US" smtClean="0"/>
              <a:pPr eaLnBrk="1" hangingPunct="1"/>
              <a:t>5/19/15</a:t>
            </a:fld>
            <a:endParaRPr lang="en-US" smtClean="0"/>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D28EB75-BA16-4334-AD28-412C803CE4BA}" type="slidenum">
              <a:rPr lang="en-US" smtClean="0"/>
              <a:pPr eaLnBrk="1" hangingPunct="1"/>
              <a:t>12</a:t>
            </a:fld>
            <a:endParaRPr lang="en-US" smtClean="0"/>
          </a:p>
        </p:txBody>
      </p:sp>
      <p:sp>
        <p:nvSpPr>
          <p:cNvPr id="15364" name="Rectangle 2"/>
          <p:cNvSpPr>
            <a:spLocks noGrp="1" noChangeArrowheads="1"/>
          </p:cNvSpPr>
          <p:nvPr>
            <p:ph type="title"/>
          </p:nvPr>
        </p:nvSpPr>
        <p:spPr>
          <a:xfrm>
            <a:off x="457200" y="131763"/>
            <a:ext cx="8229600" cy="1143000"/>
          </a:xfrm>
        </p:spPr>
        <p:txBody>
          <a:bodyPr/>
          <a:lstStyle/>
          <a:p>
            <a:pPr eaLnBrk="1" hangingPunct="1"/>
            <a:r>
              <a:rPr lang="en-US" sz="3200" smtClean="0"/>
              <a:t>SMIv2 Managed Object Definition</a:t>
            </a:r>
          </a:p>
        </p:txBody>
      </p:sp>
      <p:sp>
        <p:nvSpPr>
          <p:cNvPr id="15365" name="Rectangle 3"/>
          <p:cNvSpPr>
            <a:spLocks noChangeArrowheads="1"/>
          </p:cNvSpPr>
          <p:nvPr/>
        </p:nvSpPr>
        <p:spPr bwMode="auto">
          <a:xfrm>
            <a:off x="512763" y="1341438"/>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000"/>
              <a:t>A textual name along with its OBJECT IDENTIFIER. </a:t>
            </a:r>
          </a:p>
          <a:p>
            <a:pPr marL="609600" indent="-609600" algn="l">
              <a:spcBef>
                <a:spcPct val="20000"/>
              </a:spcBef>
              <a:buFont typeface="Wingdings" pitchFamily="2" charset="2"/>
              <a:buChar char="§"/>
            </a:pPr>
            <a:r>
              <a:rPr lang="en-US" sz="2000"/>
              <a:t>SYNTAX clause</a:t>
            </a:r>
          </a:p>
          <a:p>
            <a:pPr marL="990600" lvl="1" indent="-533400" algn="l">
              <a:spcBef>
                <a:spcPct val="20000"/>
              </a:spcBef>
              <a:buFontTx/>
              <a:buChar char="–"/>
            </a:pPr>
            <a:r>
              <a:rPr lang="en-US"/>
              <a:t>Adds </a:t>
            </a:r>
            <a:r>
              <a:rPr lang="en-US" u="sng"/>
              <a:t>BITS</a:t>
            </a:r>
            <a:r>
              <a:rPr lang="en-US"/>
              <a:t> construct: represents enumeration of named bits. </a:t>
            </a:r>
          </a:p>
          <a:p>
            <a:pPr marL="609600" indent="-609600" algn="l">
              <a:spcBef>
                <a:spcPct val="20000"/>
              </a:spcBef>
              <a:buFont typeface="Wingdings" pitchFamily="2" charset="2"/>
              <a:buChar char="§"/>
            </a:pPr>
            <a:r>
              <a:rPr lang="en-US" sz="2000"/>
              <a:t>DESCRIPTION clause</a:t>
            </a:r>
            <a:endParaRPr lang="en-US" sz="2000" u="sng"/>
          </a:p>
          <a:p>
            <a:pPr marL="609600" indent="-609600" algn="l">
              <a:spcBef>
                <a:spcPct val="20000"/>
              </a:spcBef>
              <a:buFont typeface="Wingdings" pitchFamily="2" charset="2"/>
              <a:buChar char="§"/>
            </a:pPr>
            <a:r>
              <a:rPr lang="en-US" sz="2000" u="sng"/>
              <a:t>MAX-ACCESS</a:t>
            </a:r>
            <a:r>
              <a:rPr lang="en-US" sz="2000" b="1"/>
              <a:t> </a:t>
            </a:r>
            <a:r>
              <a:rPr lang="en-US" sz="2000"/>
              <a:t>replacing</a:t>
            </a:r>
            <a:r>
              <a:rPr lang="en-US" sz="2000" b="1"/>
              <a:t> </a:t>
            </a:r>
            <a:r>
              <a:rPr lang="en-US" sz="2000"/>
              <a:t>ACCESS clause</a:t>
            </a:r>
          </a:p>
          <a:p>
            <a:pPr marL="990600" lvl="1" indent="-533400" algn="l">
              <a:spcBef>
                <a:spcPct val="20000"/>
              </a:spcBef>
              <a:buFontTx/>
              <a:buChar char="–"/>
            </a:pPr>
            <a:r>
              <a:rPr lang="en-US"/>
              <a:t>One of read-only, read-write, </a:t>
            </a:r>
            <a:r>
              <a:rPr lang="en-US" u="sng"/>
              <a:t>read-create</a:t>
            </a:r>
            <a:r>
              <a:rPr lang="en-US"/>
              <a:t>, not-accessible or </a:t>
            </a:r>
            <a:r>
              <a:rPr lang="en-US" u="sng"/>
              <a:t>accessible-for-notify</a:t>
            </a:r>
            <a:r>
              <a:rPr lang="en-US"/>
              <a:t>. </a:t>
            </a:r>
          </a:p>
          <a:p>
            <a:pPr marL="609600" indent="-609600" algn="l">
              <a:spcBef>
                <a:spcPct val="20000"/>
              </a:spcBef>
              <a:buFont typeface="Wingdings" pitchFamily="2" charset="2"/>
              <a:buChar char="§"/>
            </a:pPr>
            <a:r>
              <a:rPr lang="en-US" sz="2000" u="sng"/>
              <a:t>STATUS</a:t>
            </a:r>
            <a:r>
              <a:rPr lang="en-US" sz="2000"/>
              <a:t> clause </a:t>
            </a:r>
          </a:p>
          <a:p>
            <a:pPr marL="990600" lvl="1" indent="-533400" algn="l">
              <a:spcBef>
                <a:spcPct val="20000"/>
              </a:spcBef>
              <a:buFontTx/>
              <a:buChar char="–"/>
            </a:pPr>
            <a:r>
              <a:rPr lang="en-US"/>
              <a:t>One of </a:t>
            </a:r>
            <a:r>
              <a:rPr lang="en-US" u="sng"/>
              <a:t>current</a:t>
            </a:r>
            <a:r>
              <a:rPr lang="en-US"/>
              <a:t>, obsolete or </a:t>
            </a:r>
            <a:r>
              <a:rPr lang="en-US" u="sng"/>
              <a:t>deprecated</a:t>
            </a:r>
          </a:p>
          <a:p>
            <a:pPr marL="609600" indent="-609600" algn="l">
              <a:spcBef>
                <a:spcPct val="20000"/>
              </a:spcBef>
              <a:buFont typeface="Wingdings" pitchFamily="2" charset="2"/>
              <a:buChar char="§"/>
            </a:pPr>
            <a:r>
              <a:rPr lang="en-US" sz="2000" u="sng"/>
              <a:t>NOTIFICATION-TYPE</a:t>
            </a:r>
            <a:r>
              <a:rPr lang="en-US" sz="2000"/>
              <a:t> Macro: used for defining SNMPv2 Traps.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9AB7018-A091-4D06-AC72-A61C4243DB22}" type="datetime1">
              <a:rPr lang="en-US" smtClean="0"/>
              <a:pPr eaLnBrk="1" hangingPunct="1"/>
              <a:t>5/19/15</a:t>
            </a:fld>
            <a:endParaRPr lang="en-US" smtClean="0"/>
          </a:p>
        </p:txBody>
      </p:sp>
      <p:sp>
        <p:nvSpPr>
          <p:cNvPr id="163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6F1B613-AA7C-46F3-A68C-A7D296A77612}" type="slidenum">
              <a:rPr lang="en-US" smtClean="0"/>
              <a:pPr eaLnBrk="1" hangingPunct="1"/>
              <a:t>13</a:t>
            </a:fld>
            <a:endParaRPr lang="en-US" smtClean="0"/>
          </a:p>
        </p:txBody>
      </p:sp>
      <p:sp>
        <p:nvSpPr>
          <p:cNvPr id="16388" name="Rectangle 2"/>
          <p:cNvSpPr>
            <a:spLocks noGrp="1" noChangeArrowheads="1"/>
          </p:cNvSpPr>
          <p:nvPr>
            <p:ph type="title"/>
          </p:nvPr>
        </p:nvSpPr>
        <p:spPr>
          <a:xfrm>
            <a:off x="457200" y="131763"/>
            <a:ext cx="8229600" cy="1143000"/>
          </a:xfrm>
        </p:spPr>
        <p:txBody>
          <a:bodyPr/>
          <a:lstStyle/>
          <a:p>
            <a:pPr eaLnBrk="1" hangingPunct="1"/>
            <a:r>
              <a:rPr lang="en-US" sz="3200" smtClean="0"/>
              <a:t>SMIv2 Managed Object Definition (contd.)</a:t>
            </a:r>
          </a:p>
        </p:txBody>
      </p:sp>
      <p:sp>
        <p:nvSpPr>
          <p:cNvPr id="16389" name="Rectangle 3"/>
          <p:cNvSpPr>
            <a:spLocks noChangeArrowheads="1"/>
          </p:cNvSpPr>
          <p:nvPr/>
        </p:nvSpPr>
        <p:spPr bwMode="auto">
          <a:xfrm>
            <a:off x="512763" y="1417638"/>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000" u="sng"/>
              <a:t>AUGMENTS</a:t>
            </a:r>
            <a:r>
              <a:rPr lang="en-US" sz="2000"/>
              <a:t> clause</a:t>
            </a:r>
          </a:p>
          <a:p>
            <a:pPr marL="990600" lvl="1" indent="-533400" algn="l">
              <a:spcBef>
                <a:spcPct val="20000"/>
              </a:spcBef>
              <a:buFontTx/>
              <a:buChar char="–"/>
            </a:pPr>
            <a:r>
              <a:rPr lang="en-US"/>
              <a:t>used to add additional columns to an existing table.</a:t>
            </a:r>
          </a:p>
          <a:p>
            <a:pPr marL="609600" indent="-609600" algn="l">
              <a:spcBef>
                <a:spcPct val="20000"/>
              </a:spcBef>
              <a:buFont typeface="Wingdings" pitchFamily="2" charset="2"/>
              <a:buChar char="§"/>
            </a:pPr>
            <a:r>
              <a:rPr lang="en-US" sz="2000" u="sng"/>
              <a:t>UNITS</a:t>
            </a:r>
            <a:r>
              <a:rPr lang="en-US" sz="2000"/>
              <a:t> clause (optional)</a:t>
            </a:r>
          </a:p>
          <a:p>
            <a:pPr marL="990600" lvl="1" indent="-533400" algn="l">
              <a:spcBef>
                <a:spcPct val="20000"/>
              </a:spcBef>
              <a:buFontTx/>
              <a:buChar char="–"/>
            </a:pPr>
            <a:r>
              <a:rPr lang="en-US"/>
              <a:t>contains the textual definition of the units associated with an object.</a:t>
            </a:r>
          </a:p>
          <a:p>
            <a:pPr marL="609600" indent="-609600" algn="l">
              <a:spcBef>
                <a:spcPct val="20000"/>
              </a:spcBef>
              <a:buFont typeface="Wingdings" pitchFamily="2" charset="2"/>
              <a:buChar char="§"/>
            </a:pPr>
            <a:r>
              <a:rPr lang="en-US" sz="2000" u="sng"/>
              <a:t>REFERENCE</a:t>
            </a:r>
            <a:r>
              <a:rPr lang="en-US" sz="2000"/>
              <a:t> (optional)</a:t>
            </a:r>
          </a:p>
          <a:p>
            <a:pPr marL="990600" lvl="1" indent="-533400" algn="l">
              <a:spcBef>
                <a:spcPct val="20000"/>
              </a:spcBef>
              <a:buFontTx/>
              <a:buChar char="–"/>
            </a:pPr>
            <a:r>
              <a:rPr lang="en-US"/>
              <a:t>contains textual cross reference to an external MIB object.</a:t>
            </a:r>
          </a:p>
          <a:p>
            <a:pPr marL="609600" indent="-609600" algn="l">
              <a:spcBef>
                <a:spcPct val="20000"/>
              </a:spcBef>
              <a:buFont typeface="Wingdings" pitchFamily="2" charset="2"/>
              <a:buChar char="§"/>
            </a:pPr>
            <a:r>
              <a:rPr lang="en-US" sz="2000" u="sng"/>
              <a:t>DEFVAL</a:t>
            </a:r>
            <a:r>
              <a:rPr lang="en-US" sz="2000"/>
              <a:t> (optional) </a:t>
            </a:r>
          </a:p>
          <a:p>
            <a:pPr marL="990600" lvl="1" indent="-533400" algn="l">
              <a:spcBef>
                <a:spcPct val="20000"/>
              </a:spcBef>
              <a:buFontTx/>
              <a:buChar char="–"/>
            </a:pPr>
            <a:r>
              <a:rPr lang="en-US"/>
              <a:t>provides a default value for the MIB object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8B4C7D3-CE43-414C-91EF-CF35ACBA5105}" type="datetime1">
              <a:rPr lang="en-US" smtClean="0"/>
              <a:pPr eaLnBrk="1" hangingPunct="1"/>
              <a:t>5/19/15</a:t>
            </a:fld>
            <a:endParaRPr lang="en-US" smtClean="0"/>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C18A05F-8D16-4BED-8D94-CC2942327452}" type="slidenum">
              <a:rPr lang="en-US" smtClean="0"/>
              <a:pPr eaLnBrk="1" hangingPunct="1"/>
              <a:t>14</a:t>
            </a:fld>
            <a:endParaRPr lang="en-US" smtClean="0"/>
          </a:p>
        </p:txBody>
      </p:sp>
      <p:sp>
        <p:nvSpPr>
          <p:cNvPr id="17412" name="Rectangle 2"/>
          <p:cNvSpPr>
            <a:spLocks noGrp="1" noChangeArrowheads="1"/>
          </p:cNvSpPr>
          <p:nvPr>
            <p:ph type="title"/>
          </p:nvPr>
        </p:nvSpPr>
        <p:spPr>
          <a:xfrm>
            <a:off x="457200" y="0"/>
            <a:ext cx="8229600" cy="1143000"/>
          </a:xfrm>
        </p:spPr>
        <p:txBody>
          <a:bodyPr/>
          <a:lstStyle/>
          <a:p>
            <a:pPr eaLnBrk="1" hangingPunct="1"/>
            <a:r>
              <a:rPr lang="en-US" sz="3200" smtClean="0"/>
              <a:t>SMIv2 – Augments Clause</a:t>
            </a:r>
          </a:p>
        </p:txBody>
      </p:sp>
      <p:sp>
        <p:nvSpPr>
          <p:cNvPr id="17413" name="Rectangle 3"/>
          <p:cNvSpPr>
            <a:spLocks noChangeArrowheads="1"/>
          </p:cNvSpPr>
          <p:nvPr/>
        </p:nvSpPr>
        <p:spPr bwMode="auto">
          <a:xfrm>
            <a:off x="487363" y="1254125"/>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Wingdings" pitchFamily="2" charset="2"/>
              <a:buNone/>
            </a:pPr>
            <a:r>
              <a:rPr lang="en-US" b="1">
                <a:latin typeface="Courier New" pitchFamily="49" charset="0"/>
              </a:rPr>
              <a:t>ifXTable</a:t>
            </a:r>
            <a:r>
              <a:rPr lang="en-US">
                <a:latin typeface="Courier New" pitchFamily="49" charset="0"/>
              </a:rPr>
              <a:t> OBJECT-TYPE </a:t>
            </a:r>
          </a:p>
          <a:p>
            <a:pPr marL="342900" indent="-342900" algn="l">
              <a:buFont typeface="Wingdings" pitchFamily="2" charset="2"/>
              <a:buNone/>
            </a:pPr>
            <a:r>
              <a:rPr lang="en-US">
                <a:latin typeface="Courier New" pitchFamily="49" charset="0"/>
              </a:rPr>
              <a:t>SYNTAX SEQUENCE OF </a:t>
            </a:r>
            <a:r>
              <a:rPr lang="en-US" b="1">
                <a:latin typeface="Courier New" pitchFamily="49" charset="0"/>
              </a:rPr>
              <a:t>IfXEntry</a:t>
            </a:r>
            <a:r>
              <a:rPr lang="en-US">
                <a:latin typeface="Courier New" pitchFamily="49" charset="0"/>
              </a:rPr>
              <a:t> </a:t>
            </a:r>
          </a:p>
          <a:p>
            <a:pPr marL="342900" indent="-342900" algn="l">
              <a:buFont typeface="Wingdings" pitchFamily="2" charset="2"/>
              <a:buNone/>
            </a:pPr>
            <a:r>
              <a:rPr lang="en-US">
                <a:latin typeface="Courier New" pitchFamily="49" charset="0"/>
              </a:rPr>
              <a:t>MAX-ACCESS </a:t>
            </a:r>
            <a:r>
              <a:rPr lang="en-US" b="1">
                <a:latin typeface="Courier New" pitchFamily="49" charset="0"/>
              </a:rPr>
              <a:t>not-accessible</a:t>
            </a:r>
            <a:r>
              <a:rPr lang="en-US">
                <a:latin typeface="Courier New" pitchFamily="49" charset="0"/>
              </a:rPr>
              <a:t> </a:t>
            </a:r>
          </a:p>
          <a:p>
            <a:pPr marL="342900" indent="-342900" algn="l">
              <a:buFont typeface="Wingdings" pitchFamily="2" charset="2"/>
              <a:buNone/>
            </a:pPr>
            <a:r>
              <a:rPr lang="en-US">
                <a:latin typeface="Courier New" pitchFamily="49" charset="0"/>
              </a:rPr>
              <a:t>STATUS </a:t>
            </a:r>
            <a:r>
              <a:rPr lang="en-US" b="1">
                <a:latin typeface="Courier New" pitchFamily="49" charset="0"/>
              </a:rPr>
              <a:t>current</a:t>
            </a:r>
            <a:r>
              <a:rPr lang="en-US">
                <a:latin typeface="Courier New" pitchFamily="49" charset="0"/>
              </a:rPr>
              <a:t> </a:t>
            </a:r>
          </a:p>
          <a:p>
            <a:pPr marL="342900" indent="-342900" algn="l">
              <a:buFont typeface="Wingdings" pitchFamily="2" charset="2"/>
              <a:buNone/>
            </a:pPr>
            <a:r>
              <a:rPr lang="en-US">
                <a:latin typeface="Courier New" pitchFamily="49" charset="0"/>
              </a:rPr>
              <a:t>DESCRIPTION "A list of interface entries. The number of entries is given by the value of ifNumber. This table contains additional objects for the interface table." </a:t>
            </a:r>
          </a:p>
          <a:p>
            <a:pPr marL="342900" indent="-342900" algn="l">
              <a:buFont typeface="Wingdings" pitchFamily="2" charset="2"/>
              <a:buNone/>
            </a:pPr>
            <a:r>
              <a:rPr lang="en-US" b="1">
                <a:latin typeface="Courier New" pitchFamily="49" charset="0"/>
              </a:rPr>
              <a:t>::= { ifMIBObjects 1 }</a:t>
            </a:r>
            <a:r>
              <a:rPr lang="en-US">
                <a:latin typeface="Courier New" pitchFamily="49" charset="0"/>
              </a:rPr>
              <a:t> </a:t>
            </a:r>
          </a:p>
          <a:p>
            <a:pPr marL="342900" indent="-342900" algn="l">
              <a:spcBef>
                <a:spcPct val="20000"/>
              </a:spcBef>
              <a:buFont typeface="Wingdings" pitchFamily="2" charset="2"/>
              <a:buNone/>
            </a:pPr>
            <a:endParaRPr lang="en-US" b="1">
              <a:latin typeface="Courier New" pitchFamily="49" charset="0"/>
            </a:endParaRPr>
          </a:p>
          <a:p>
            <a:pPr marL="342900" indent="-342900" algn="l">
              <a:buFont typeface="Wingdings" pitchFamily="2" charset="2"/>
              <a:buNone/>
            </a:pPr>
            <a:r>
              <a:rPr lang="en-US" b="1">
                <a:latin typeface="Courier New" pitchFamily="49" charset="0"/>
              </a:rPr>
              <a:t>ifXEntry</a:t>
            </a:r>
            <a:r>
              <a:rPr lang="en-US">
                <a:latin typeface="Courier New" pitchFamily="49" charset="0"/>
              </a:rPr>
              <a:t> OBJECT-TYPE </a:t>
            </a:r>
          </a:p>
          <a:p>
            <a:pPr marL="342900" indent="-342900" algn="l">
              <a:buFont typeface="Wingdings" pitchFamily="2" charset="2"/>
              <a:buNone/>
            </a:pPr>
            <a:r>
              <a:rPr lang="en-US">
                <a:latin typeface="Courier New" pitchFamily="49" charset="0"/>
              </a:rPr>
              <a:t>SYNTAX </a:t>
            </a:r>
            <a:r>
              <a:rPr lang="en-US" b="1">
                <a:latin typeface="Courier New" pitchFamily="49" charset="0"/>
              </a:rPr>
              <a:t>IfXEntry</a:t>
            </a:r>
            <a:r>
              <a:rPr lang="en-US">
                <a:latin typeface="Courier New" pitchFamily="49" charset="0"/>
              </a:rPr>
              <a:t> </a:t>
            </a:r>
          </a:p>
          <a:p>
            <a:pPr marL="342900" indent="-342900" algn="l">
              <a:buFont typeface="Wingdings" pitchFamily="2" charset="2"/>
              <a:buNone/>
            </a:pPr>
            <a:r>
              <a:rPr lang="en-US">
                <a:latin typeface="Courier New" pitchFamily="49" charset="0"/>
              </a:rPr>
              <a:t>MAX-ACCESS </a:t>
            </a:r>
            <a:r>
              <a:rPr lang="en-US" b="1">
                <a:latin typeface="Courier New" pitchFamily="49" charset="0"/>
              </a:rPr>
              <a:t>not-accessible</a:t>
            </a:r>
            <a:r>
              <a:rPr lang="en-US">
                <a:latin typeface="Courier New" pitchFamily="49" charset="0"/>
              </a:rPr>
              <a:t> </a:t>
            </a:r>
          </a:p>
          <a:p>
            <a:pPr marL="342900" indent="-342900" algn="l">
              <a:buFont typeface="Wingdings" pitchFamily="2" charset="2"/>
              <a:buNone/>
            </a:pPr>
            <a:r>
              <a:rPr lang="en-US">
                <a:latin typeface="Courier New" pitchFamily="49" charset="0"/>
              </a:rPr>
              <a:t>STATUS </a:t>
            </a:r>
            <a:r>
              <a:rPr lang="en-US" b="1">
                <a:latin typeface="Courier New" pitchFamily="49" charset="0"/>
              </a:rPr>
              <a:t>current </a:t>
            </a:r>
          </a:p>
          <a:p>
            <a:pPr marL="342900" indent="-342900" algn="l">
              <a:buFont typeface="Wingdings" pitchFamily="2" charset="2"/>
              <a:buNone/>
            </a:pPr>
            <a:r>
              <a:rPr lang="en-US">
                <a:latin typeface="Courier New" pitchFamily="49" charset="0"/>
              </a:rPr>
              <a:t>DESCRIPTION "An entry containing additional management information applicable to a particular interface." </a:t>
            </a:r>
          </a:p>
          <a:p>
            <a:pPr marL="342900" indent="-342900" algn="l">
              <a:buFont typeface="Wingdings" pitchFamily="2" charset="2"/>
              <a:buNone/>
            </a:pPr>
            <a:r>
              <a:rPr lang="en-US" b="1">
                <a:latin typeface="Courier New" pitchFamily="49" charset="0"/>
              </a:rPr>
              <a:t>AUGMENTS { ifEntry }</a:t>
            </a:r>
            <a:r>
              <a:rPr lang="en-US">
                <a:latin typeface="Courier New" pitchFamily="49" charset="0"/>
              </a:rPr>
              <a:t> </a:t>
            </a:r>
          </a:p>
          <a:p>
            <a:pPr marL="342900" indent="-342900" algn="l">
              <a:buFont typeface="Wingdings" pitchFamily="2" charset="2"/>
              <a:buNone/>
            </a:pPr>
            <a:r>
              <a:rPr lang="en-US" b="1">
                <a:latin typeface="Courier New" pitchFamily="49" charset="0"/>
              </a:rPr>
              <a:t>::= { ifXTable 1 }</a:t>
            </a:r>
            <a:r>
              <a:rPr lang="en-US" sz="2400" b="1"/>
              <a:t> </a:t>
            </a:r>
            <a:endParaRPr lang="en-GB" sz="2400" b="1"/>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11F5228-11AB-4D5F-B996-154D4050C5D5}" type="datetime1">
              <a:rPr lang="en-US" smtClean="0"/>
              <a:pPr eaLnBrk="1" hangingPunct="1"/>
              <a:t>5/19/15</a:t>
            </a:fld>
            <a:endParaRPr lang="en-US" smtClean="0"/>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6D9CB2F-93B6-40D3-8483-D9636E47EE37}" type="slidenum">
              <a:rPr lang="en-US" smtClean="0"/>
              <a:pPr eaLnBrk="1" hangingPunct="1"/>
              <a:t>15</a:t>
            </a:fld>
            <a:endParaRPr lang="en-US" smtClean="0"/>
          </a:p>
        </p:txBody>
      </p:sp>
      <p:sp>
        <p:nvSpPr>
          <p:cNvPr id="18436" name="Rectangle 2"/>
          <p:cNvSpPr>
            <a:spLocks noGrp="1" noChangeArrowheads="1"/>
          </p:cNvSpPr>
          <p:nvPr>
            <p:ph type="title"/>
          </p:nvPr>
        </p:nvSpPr>
        <p:spPr>
          <a:xfrm>
            <a:off x="457200" y="0"/>
            <a:ext cx="8229600" cy="1143000"/>
          </a:xfrm>
        </p:spPr>
        <p:txBody>
          <a:bodyPr/>
          <a:lstStyle/>
          <a:p>
            <a:pPr eaLnBrk="1" hangingPunct="1"/>
            <a:r>
              <a:rPr lang="en-US" sz="3200" smtClean="0"/>
              <a:t>SMIv2 – Augments Clause (contd.)</a:t>
            </a:r>
          </a:p>
        </p:txBody>
      </p:sp>
      <p:sp>
        <p:nvSpPr>
          <p:cNvPr id="18437" name="Rectangle 3"/>
          <p:cNvSpPr>
            <a:spLocks noChangeArrowheads="1"/>
          </p:cNvSpPr>
          <p:nvPr/>
        </p:nvSpPr>
        <p:spPr bwMode="auto">
          <a:xfrm>
            <a:off x="487363" y="1254125"/>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Wingdings" pitchFamily="2" charset="2"/>
              <a:buNone/>
            </a:pPr>
            <a:r>
              <a:rPr lang="en-CA" sz="1600" b="1">
                <a:latin typeface="Courier New" pitchFamily="49" charset="0"/>
                <a:cs typeface="Courier New" pitchFamily="49" charset="0"/>
              </a:rPr>
              <a:t>IfXEntry</a:t>
            </a:r>
            <a:r>
              <a:rPr lang="en-CA" sz="1600">
                <a:latin typeface="Courier New" pitchFamily="49" charset="0"/>
                <a:cs typeface="Courier New" pitchFamily="49" charset="0"/>
              </a:rPr>
              <a:t> ::= </a:t>
            </a:r>
            <a:r>
              <a:rPr lang="en-CA" sz="1600" b="1">
                <a:latin typeface="Courier New" pitchFamily="49" charset="0"/>
                <a:cs typeface="Courier New" pitchFamily="49" charset="0"/>
              </a:rPr>
              <a:t>SEQUENCE</a:t>
            </a:r>
            <a:r>
              <a:rPr lang="en-CA" sz="1600">
                <a:latin typeface="Courier New" pitchFamily="49" charset="0"/>
                <a:cs typeface="Courier New" pitchFamily="49" charset="0"/>
              </a:rPr>
              <a:t> { </a:t>
            </a:r>
          </a:p>
          <a:p>
            <a:pPr marL="1257300" lvl="2" indent="-342900" algn="l">
              <a:buFont typeface="Wingdings" pitchFamily="2" charset="2"/>
              <a:buNone/>
            </a:pPr>
            <a:r>
              <a:rPr lang="en-CA" sz="1600">
                <a:latin typeface="Courier New" pitchFamily="49" charset="0"/>
                <a:cs typeface="Courier New" pitchFamily="49" charset="0"/>
              </a:rPr>
              <a:t>ifName DisplayString, </a:t>
            </a:r>
          </a:p>
          <a:p>
            <a:pPr marL="1257300" lvl="2" indent="-342900" algn="l">
              <a:buFont typeface="Wingdings" pitchFamily="2" charset="2"/>
              <a:buNone/>
            </a:pPr>
            <a:r>
              <a:rPr lang="en-CA" sz="1600">
                <a:latin typeface="Courier New" pitchFamily="49" charset="0"/>
                <a:cs typeface="Courier New" pitchFamily="49" charset="0"/>
              </a:rPr>
              <a:t>ifInMulticastPkts Counter32, </a:t>
            </a:r>
          </a:p>
          <a:p>
            <a:pPr marL="1257300" lvl="2" indent="-342900" algn="l">
              <a:buFont typeface="Wingdings" pitchFamily="2" charset="2"/>
              <a:buNone/>
            </a:pPr>
            <a:r>
              <a:rPr lang="en-CA" sz="1600">
                <a:latin typeface="Courier New" pitchFamily="49" charset="0"/>
                <a:cs typeface="Courier New" pitchFamily="49" charset="0"/>
              </a:rPr>
              <a:t>ifInBroadcastPkts Counter32, </a:t>
            </a:r>
          </a:p>
          <a:p>
            <a:pPr marL="1257300" lvl="2" indent="-342900" algn="l">
              <a:buFont typeface="Wingdings" pitchFamily="2" charset="2"/>
              <a:buNone/>
            </a:pPr>
            <a:r>
              <a:rPr lang="en-CA" sz="1600">
                <a:latin typeface="Courier New" pitchFamily="49" charset="0"/>
                <a:cs typeface="Courier New" pitchFamily="49" charset="0"/>
              </a:rPr>
              <a:t>ifOutMulticastPkts Counter32, </a:t>
            </a:r>
          </a:p>
          <a:p>
            <a:pPr marL="1257300" lvl="2" indent="-342900" algn="l">
              <a:buFont typeface="Wingdings" pitchFamily="2" charset="2"/>
              <a:buNone/>
            </a:pPr>
            <a:r>
              <a:rPr lang="en-CA" sz="1600">
                <a:latin typeface="Courier New" pitchFamily="49" charset="0"/>
                <a:cs typeface="Courier New" pitchFamily="49" charset="0"/>
              </a:rPr>
              <a:t>ifOutBroadcastPkts Counter32, </a:t>
            </a:r>
          </a:p>
          <a:p>
            <a:pPr marL="1257300" lvl="2" indent="-342900" algn="l">
              <a:buFont typeface="Wingdings" pitchFamily="2" charset="2"/>
              <a:buNone/>
            </a:pPr>
            <a:r>
              <a:rPr lang="en-CA" sz="1600">
                <a:latin typeface="Courier New" pitchFamily="49" charset="0"/>
                <a:cs typeface="Courier New" pitchFamily="49" charset="0"/>
              </a:rPr>
              <a:t>ifHCInOctets Counter64, </a:t>
            </a:r>
          </a:p>
          <a:p>
            <a:pPr marL="1257300" lvl="2" indent="-342900" algn="l">
              <a:buFont typeface="Wingdings" pitchFamily="2" charset="2"/>
              <a:buNone/>
            </a:pPr>
            <a:r>
              <a:rPr lang="en-CA" sz="1600">
                <a:latin typeface="Courier New" pitchFamily="49" charset="0"/>
                <a:cs typeface="Courier New" pitchFamily="49" charset="0"/>
              </a:rPr>
              <a:t>ifHCInUcastPkts Counter64, </a:t>
            </a:r>
          </a:p>
          <a:p>
            <a:pPr marL="1257300" lvl="2" indent="-342900" algn="l">
              <a:buFont typeface="Wingdings" pitchFamily="2" charset="2"/>
              <a:buNone/>
            </a:pPr>
            <a:r>
              <a:rPr lang="en-CA" sz="1600">
                <a:latin typeface="Courier New" pitchFamily="49" charset="0"/>
                <a:cs typeface="Courier New" pitchFamily="49" charset="0"/>
              </a:rPr>
              <a:t>ifHCInMulticastPkts Counter64, </a:t>
            </a:r>
          </a:p>
          <a:p>
            <a:pPr marL="1257300" lvl="2" indent="-342900" algn="l">
              <a:buFont typeface="Wingdings" pitchFamily="2" charset="2"/>
              <a:buNone/>
            </a:pPr>
            <a:r>
              <a:rPr lang="en-CA" sz="1600">
                <a:latin typeface="Courier New" pitchFamily="49" charset="0"/>
                <a:cs typeface="Courier New" pitchFamily="49" charset="0"/>
              </a:rPr>
              <a:t>ifHCInBroadcastPkts Counter64, </a:t>
            </a:r>
          </a:p>
          <a:p>
            <a:pPr marL="1257300" lvl="2" indent="-342900" algn="l">
              <a:buFont typeface="Wingdings" pitchFamily="2" charset="2"/>
              <a:buNone/>
            </a:pPr>
            <a:r>
              <a:rPr lang="en-CA" sz="1600">
                <a:latin typeface="Courier New" pitchFamily="49" charset="0"/>
                <a:cs typeface="Courier New" pitchFamily="49" charset="0"/>
              </a:rPr>
              <a:t>ifHCOutOctets Counter64, </a:t>
            </a:r>
          </a:p>
          <a:p>
            <a:pPr marL="1257300" lvl="2" indent="-342900" algn="l">
              <a:buFont typeface="Wingdings" pitchFamily="2" charset="2"/>
              <a:buNone/>
            </a:pPr>
            <a:r>
              <a:rPr lang="en-CA" sz="1600">
                <a:latin typeface="Courier New" pitchFamily="49" charset="0"/>
                <a:cs typeface="Courier New" pitchFamily="49" charset="0"/>
              </a:rPr>
              <a:t>ifHCOutUcastPkts Counter64, </a:t>
            </a:r>
          </a:p>
          <a:p>
            <a:pPr marL="1257300" lvl="2" indent="-342900" algn="l">
              <a:buFont typeface="Wingdings" pitchFamily="2" charset="2"/>
              <a:buNone/>
            </a:pPr>
            <a:r>
              <a:rPr lang="en-CA" sz="1600">
                <a:latin typeface="Courier New" pitchFamily="49" charset="0"/>
                <a:cs typeface="Courier New" pitchFamily="49" charset="0"/>
              </a:rPr>
              <a:t>ifHCOutMulticastPkts Counter64, </a:t>
            </a:r>
          </a:p>
          <a:p>
            <a:pPr marL="1257300" lvl="2" indent="-342900" algn="l">
              <a:buFont typeface="Wingdings" pitchFamily="2" charset="2"/>
              <a:buNone/>
            </a:pPr>
            <a:r>
              <a:rPr lang="en-CA" sz="1600">
                <a:latin typeface="Courier New" pitchFamily="49" charset="0"/>
                <a:cs typeface="Courier New" pitchFamily="49" charset="0"/>
              </a:rPr>
              <a:t>ifHCOutBroadcastPkts Counter64, </a:t>
            </a:r>
          </a:p>
          <a:p>
            <a:pPr marL="1257300" lvl="2" indent="-342900" algn="l">
              <a:buFont typeface="Wingdings" pitchFamily="2" charset="2"/>
              <a:buNone/>
            </a:pPr>
            <a:r>
              <a:rPr lang="en-CA" sz="1600">
                <a:latin typeface="Courier New" pitchFamily="49" charset="0"/>
                <a:cs typeface="Courier New" pitchFamily="49" charset="0"/>
              </a:rPr>
              <a:t>ifLinkUpDownTrapEnable INTEGER, </a:t>
            </a:r>
          </a:p>
          <a:p>
            <a:pPr marL="1257300" lvl="2" indent="-342900" algn="l">
              <a:buFont typeface="Wingdings" pitchFamily="2" charset="2"/>
              <a:buNone/>
            </a:pPr>
            <a:r>
              <a:rPr lang="en-CA" sz="1600">
                <a:latin typeface="Courier New" pitchFamily="49" charset="0"/>
                <a:cs typeface="Courier New" pitchFamily="49" charset="0"/>
              </a:rPr>
              <a:t>ifHighSpeed Gauge32, </a:t>
            </a:r>
          </a:p>
          <a:p>
            <a:pPr marL="1257300" lvl="2" indent="-342900" algn="l">
              <a:buFont typeface="Wingdings" pitchFamily="2" charset="2"/>
              <a:buNone/>
            </a:pPr>
            <a:r>
              <a:rPr lang="en-CA" sz="1600">
                <a:latin typeface="Courier New" pitchFamily="49" charset="0"/>
                <a:cs typeface="Courier New" pitchFamily="49" charset="0"/>
              </a:rPr>
              <a:t>ifPromiscuousMode TruthValue, </a:t>
            </a:r>
          </a:p>
          <a:p>
            <a:pPr marL="1257300" lvl="2" indent="-342900" algn="l">
              <a:buFont typeface="Wingdings" pitchFamily="2" charset="2"/>
              <a:buNone/>
            </a:pPr>
            <a:r>
              <a:rPr lang="en-CA" sz="1600">
                <a:latin typeface="Courier New" pitchFamily="49" charset="0"/>
                <a:cs typeface="Courier New" pitchFamily="49" charset="0"/>
              </a:rPr>
              <a:t>ifConnectorPresent TruthValue, </a:t>
            </a:r>
          </a:p>
          <a:p>
            <a:pPr marL="1257300" lvl="2" indent="-342900" algn="l">
              <a:buFont typeface="Wingdings" pitchFamily="2" charset="2"/>
              <a:buNone/>
            </a:pPr>
            <a:r>
              <a:rPr lang="en-CA" sz="1600">
                <a:latin typeface="Courier New" pitchFamily="49" charset="0"/>
                <a:cs typeface="Courier New" pitchFamily="49" charset="0"/>
              </a:rPr>
              <a:t>ifAlias DisplayString, </a:t>
            </a:r>
          </a:p>
          <a:p>
            <a:pPr marL="1257300" lvl="2" indent="-342900" algn="l">
              <a:buFont typeface="Wingdings" pitchFamily="2" charset="2"/>
              <a:buNone/>
            </a:pPr>
            <a:r>
              <a:rPr lang="en-CA" sz="1600">
                <a:latin typeface="Courier New" pitchFamily="49" charset="0"/>
                <a:cs typeface="Courier New" pitchFamily="49" charset="0"/>
              </a:rPr>
              <a:t>ifCounterDiscontinuityTime TimeStamp }</a:t>
            </a:r>
            <a:r>
              <a:rPr lang="en-CA" sz="1600"/>
              <a:t/>
            </a:r>
            <a:br>
              <a:rPr lang="en-CA" sz="1600"/>
            </a:br>
            <a:endParaRPr lang="en-GB" sz="1600" b="1"/>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5E09AD1-F960-46A5-B6B0-79162A49C4B0}" type="datetime1">
              <a:rPr lang="en-US" smtClean="0"/>
              <a:pPr eaLnBrk="1" hangingPunct="1"/>
              <a:t>5/19/15</a:t>
            </a:fld>
            <a:endParaRPr lang="en-US" smtClean="0"/>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A7BB936-05EE-47EF-9364-175B7F0448F6}" type="slidenum">
              <a:rPr lang="en-US" smtClean="0"/>
              <a:pPr eaLnBrk="1" hangingPunct="1"/>
              <a:t>16</a:t>
            </a:fld>
            <a:endParaRPr lang="en-US" smtClean="0"/>
          </a:p>
        </p:txBody>
      </p:sp>
      <p:sp>
        <p:nvSpPr>
          <p:cNvPr id="19460" name="Rectangle 2"/>
          <p:cNvSpPr>
            <a:spLocks noGrp="1" noChangeArrowheads="1"/>
          </p:cNvSpPr>
          <p:nvPr>
            <p:ph type="title"/>
          </p:nvPr>
        </p:nvSpPr>
        <p:spPr>
          <a:xfrm>
            <a:off x="457200" y="0"/>
            <a:ext cx="8229600" cy="1143000"/>
          </a:xfrm>
        </p:spPr>
        <p:txBody>
          <a:bodyPr/>
          <a:lstStyle/>
          <a:p>
            <a:pPr eaLnBrk="1" hangingPunct="1"/>
            <a:r>
              <a:rPr lang="en-US" sz="3200" smtClean="0"/>
              <a:t>SMIv2 – BITS Construct</a:t>
            </a:r>
          </a:p>
        </p:txBody>
      </p:sp>
      <p:sp>
        <p:nvSpPr>
          <p:cNvPr id="19461"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dirty="0"/>
              <a:t>Enumeration of named bits</a:t>
            </a:r>
          </a:p>
          <a:p>
            <a:pPr marL="742950" lvl="1" indent="-285750" algn="l">
              <a:spcBef>
                <a:spcPct val="20000"/>
              </a:spcBef>
              <a:buFontTx/>
              <a:buChar char="–"/>
            </a:pPr>
            <a:r>
              <a:rPr lang="en-US" dirty="0">
                <a:solidFill>
                  <a:srgbClr val="000000"/>
                </a:solidFill>
                <a:latin typeface="Arial Unicode MS" pitchFamily="34" charset="-128"/>
              </a:rPr>
              <a:t>SYNTAX BITS { up (0), down (1), testing (2),reserved (3)}</a:t>
            </a:r>
            <a:endParaRPr lang="en-US" sz="2000" dirty="0"/>
          </a:p>
          <a:p>
            <a:pPr marL="342900" indent="-342900" algn="l">
              <a:spcBef>
                <a:spcPct val="20000"/>
              </a:spcBef>
              <a:buFont typeface="Wingdings" pitchFamily="2" charset="2"/>
              <a:buChar char="§"/>
            </a:pPr>
            <a:r>
              <a:rPr lang="en-US" sz="2400" dirty="0"/>
              <a:t>Assigned non-negative, contiguous value, starting at zero</a:t>
            </a:r>
          </a:p>
          <a:p>
            <a:pPr marL="342900" indent="-342900" algn="l">
              <a:spcBef>
                <a:spcPct val="20000"/>
              </a:spcBef>
              <a:buFont typeface="Wingdings" pitchFamily="2" charset="2"/>
              <a:buChar char="§"/>
            </a:pPr>
            <a:r>
              <a:rPr lang="en-US" sz="2400" dirty="0"/>
              <a:t>Only enumerated bits are present</a:t>
            </a:r>
          </a:p>
          <a:p>
            <a:pPr marL="342900" indent="-342900" algn="l">
              <a:spcBef>
                <a:spcPct val="20000"/>
              </a:spcBef>
              <a:buFont typeface="Wingdings" pitchFamily="2" charset="2"/>
              <a:buChar char="§"/>
            </a:pPr>
            <a:r>
              <a:rPr lang="en-US" sz="2400" dirty="0"/>
              <a:t>Recommended no more than 128 bits used</a:t>
            </a:r>
          </a:p>
          <a:p>
            <a:pPr marL="342900" indent="-342900" algn="l">
              <a:spcBef>
                <a:spcPct val="20000"/>
              </a:spcBef>
              <a:buFont typeface="Wingdings" pitchFamily="2" charset="2"/>
              <a:buChar char="§"/>
            </a:pPr>
            <a:r>
              <a:rPr lang="en-US" sz="2400" dirty="0"/>
              <a:t>Labels for the bits – up to 64 characters</a:t>
            </a:r>
          </a:p>
          <a:p>
            <a:pPr marL="342900" indent="-342900" algn="l">
              <a:spcBef>
                <a:spcPct val="20000"/>
              </a:spcBef>
              <a:buFont typeface="Wingdings" pitchFamily="2" charset="2"/>
              <a:buChar char="§"/>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76EA046-2383-4E49-B77F-0DDBD1EF96B2}" type="datetime1">
              <a:rPr lang="en-US" smtClean="0"/>
              <a:pPr eaLnBrk="1" hangingPunct="1"/>
              <a:t>5/19/15</a:t>
            </a:fld>
            <a:endParaRPr lang="en-US" smtClean="0"/>
          </a:p>
        </p:txBody>
      </p:sp>
      <p:sp>
        <p:nvSpPr>
          <p:cNvPr id="204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0A981A3-85DF-4FF3-83E7-32E29365E853}" type="slidenum">
              <a:rPr lang="en-US" smtClean="0"/>
              <a:pPr eaLnBrk="1" hangingPunct="1"/>
              <a:t>17</a:t>
            </a:fld>
            <a:endParaRPr lang="en-US" smtClean="0"/>
          </a:p>
        </p:txBody>
      </p:sp>
      <p:sp>
        <p:nvSpPr>
          <p:cNvPr id="20484" name="Rectangle 2"/>
          <p:cNvSpPr>
            <a:spLocks noGrp="1" noChangeArrowheads="1"/>
          </p:cNvSpPr>
          <p:nvPr>
            <p:ph type="title"/>
          </p:nvPr>
        </p:nvSpPr>
        <p:spPr>
          <a:xfrm>
            <a:off x="457200" y="0"/>
            <a:ext cx="8229600" cy="1143000"/>
          </a:xfrm>
        </p:spPr>
        <p:txBody>
          <a:bodyPr/>
          <a:lstStyle/>
          <a:p>
            <a:pPr eaLnBrk="1" hangingPunct="1"/>
            <a:r>
              <a:rPr lang="en-US" sz="3200" smtClean="0"/>
              <a:t>SMIv2 – BITS Construct</a:t>
            </a:r>
          </a:p>
        </p:txBody>
      </p:sp>
      <p:sp>
        <p:nvSpPr>
          <p:cNvPr id="20485"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None/>
            </a:pPr>
            <a:r>
              <a:rPr lang="en-US" sz="2000" b="1" dirty="0" err="1">
                <a:solidFill>
                  <a:srgbClr val="000000"/>
                </a:solidFill>
                <a:latin typeface="Courier New" pitchFamily="49" charset="0"/>
              </a:rPr>
              <a:t>pmSchedWeekDay</a:t>
            </a:r>
            <a:r>
              <a:rPr lang="en-US" sz="2000" dirty="0">
                <a:solidFill>
                  <a:srgbClr val="000000"/>
                </a:solidFill>
                <a:latin typeface="Courier New" pitchFamily="49" charset="0"/>
              </a:rPr>
              <a:t> OBJECT-TYPE </a:t>
            </a:r>
          </a:p>
          <a:p>
            <a:pPr marL="342900" indent="-342900" algn="l">
              <a:spcBef>
                <a:spcPct val="20000"/>
              </a:spcBef>
              <a:buFont typeface="Wingdings" pitchFamily="2" charset="2"/>
              <a:buNone/>
            </a:pPr>
            <a:r>
              <a:rPr lang="en-US" sz="2000" dirty="0">
                <a:solidFill>
                  <a:srgbClr val="000000"/>
                </a:solidFill>
                <a:latin typeface="Courier New" pitchFamily="49" charset="0"/>
              </a:rPr>
              <a:t>SYNTAX BITS </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sunday</a:t>
            </a:r>
            <a:r>
              <a:rPr lang="en-US" sz="2000" b="1" dirty="0">
                <a:solidFill>
                  <a:srgbClr val="000000"/>
                </a:solidFill>
                <a:latin typeface="Courier New" pitchFamily="49" charset="0"/>
              </a:rPr>
              <a:t>(0), </a:t>
            </a:r>
            <a:r>
              <a:rPr lang="en-US" sz="2000" b="1" dirty="0" err="1">
                <a:solidFill>
                  <a:srgbClr val="000000"/>
                </a:solidFill>
                <a:latin typeface="Courier New" pitchFamily="49" charset="0"/>
              </a:rPr>
              <a:t>monday</a:t>
            </a:r>
            <a:r>
              <a:rPr lang="en-US" sz="2000" b="1" dirty="0">
                <a:solidFill>
                  <a:srgbClr val="000000"/>
                </a:solidFill>
                <a:latin typeface="Courier New" pitchFamily="49" charset="0"/>
              </a:rPr>
              <a:t>(1), </a:t>
            </a:r>
            <a:r>
              <a:rPr lang="en-US" sz="2000" b="1" dirty="0" err="1">
                <a:solidFill>
                  <a:srgbClr val="000000"/>
                </a:solidFill>
                <a:latin typeface="Courier New" pitchFamily="49" charset="0"/>
              </a:rPr>
              <a:t>tuesday</a:t>
            </a:r>
            <a:r>
              <a:rPr lang="en-US" sz="2000" b="1" dirty="0">
                <a:solidFill>
                  <a:srgbClr val="000000"/>
                </a:solidFill>
                <a:latin typeface="Courier New" pitchFamily="49" charset="0"/>
              </a:rPr>
              <a:t>(2), </a:t>
            </a:r>
            <a:r>
              <a:rPr lang="en-US" sz="2000" b="1" dirty="0" err="1">
                <a:solidFill>
                  <a:srgbClr val="000000"/>
                </a:solidFill>
                <a:latin typeface="Courier New" pitchFamily="49" charset="0"/>
              </a:rPr>
              <a:t>wednesday</a:t>
            </a:r>
            <a:r>
              <a:rPr lang="en-US" sz="2000" b="1" dirty="0">
                <a:solidFill>
                  <a:srgbClr val="000000"/>
                </a:solidFill>
                <a:latin typeface="Courier New" pitchFamily="49" charset="0"/>
              </a:rPr>
              <a:t>(3), </a:t>
            </a:r>
            <a:r>
              <a:rPr lang="en-US" sz="2000" b="1" dirty="0" err="1">
                <a:solidFill>
                  <a:srgbClr val="000000"/>
                </a:solidFill>
                <a:latin typeface="Courier New" pitchFamily="49" charset="0"/>
              </a:rPr>
              <a:t>thursday</a:t>
            </a:r>
            <a:r>
              <a:rPr lang="en-US" sz="2000" b="1" dirty="0">
                <a:solidFill>
                  <a:srgbClr val="000000"/>
                </a:solidFill>
                <a:latin typeface="Courier New" pitchFamily="49" charset="0"/>
              </a:rPr>
              <a:t>(4), </a:t>
            </a:r>
            <a:r>
              <a:rPr lang="en-US" sz="2000" b="1" dirty="0" err="1">
                <a:solidFill>
                  <a:srgbClr val="000000"/>
                </a:solidFill>
                <a:latin typeface="Courier New" pitchFamily="49" charset="0"/>
              </a:rPr>
              <a:t>friday</a:t>
            </a:r>
            <a:r>
              <a:rPr lang="en-US" sz="2000" b="1" dirty="0">
                <a:solidFill>
                  <a:srgbClr val="000000"/>
                </a:solidFill>
                <a:latin typeface="Courier New" pitchFamily="49" charset="0"/>
              </a:rPr>
              <a:t>(5), </a:t>
            </a:r>
            <a:r>
              <a:rPr lang="en-US" sz="2000" b="1" dirty="0" err="1">
                <a:solidFill>
                  <a:srgbClr val="000000"/>
                </a:solidFill>
                <a:latin typeface="Courier New" pitchFamily="49" charset="0"/>
              </a:rPr>
              <a:t>saturday</a:t>
            </a:r>
            <a:r>
              <a:rPr lang="en-US" sz="2000" b="1" dirty="0">
                <a:solidFill>
                  <a:srgbClr val="000000"/>
                </a:solidFill>
                <a:latin typeface="Courier New" pitchFamily="49" charset="0"/>
              </a:rPr>
              <a:t>(6) }</a:t>
            </a:r>
          </a:p>
          <a:p>
            <a:pPr marL="342900" indent="-342900" algn="l">
              <a:spcBef>
                <a:spcPct val="20000"/>
              </a:spcBef>
              <a:buFont typeface="Wingdings" pitchFamily="2" charset="2"/>
              <a:buNone/>
            </a:pPr>
            <a:r>
              <a:rPr lang="en-US" sz="2000" dirty="0">
                <a:solidFill>
                  <a:srgbClr val="000000"/>
                </a:solidFill>
                <a:latin typeface="Courier New" pitchFamily="49" charset="0"/>
              </a:rPr>
              <a:t>MAX-ACCESS </a:t>
            </a:r>
            <a:r>
              <a:rPr lang="en-US" sz="2000" b="1" dirty="0">
                <a:solidFill>
                  <a:srgbClr val="000000"/>
                </a:solidFill>
                <a:latin typeface="Courier New" pitchFamily="49" charset="0"/>
              </a:rPr>
              <a:t>read-create</a:t>
            </a:r>
            <a:r>
              <a:rPr lang="en-US" sz="2000" dirty="0">
                <a:solidFill>
                  <a:srgbClr val="000000"/>
                </a:solidFill>
                <a:latin typeface="Courier New" pitchFamily="49" charset="0"/>
              </a:rPr>
              <a:t> </a:t>
            </a:r>
          </a:p>
          <a:p>
            <a:pPr marL="342900" indent="-342900" algn="l">
              <a:spcBef>
                <a:spcPct val="20000"/>
              </a:spcBef>
              <a:buFont typeface="Wingdings" pitchFamily="2" charset="2"/>
              <a:buNone/>
            </a:pPr>
            <a:r>
              <a:rPr lang="en-US" sz="2000" dirty="0">
                <a:solidFill>
                  <a:srgbClr val="000000"/>
                </a:solidFill>
                <a:latin typeface="Courier New" pitchFamily="49" charset="0"/>
              </a:rPr>
              <a:t>STATUS </a:t>
            </a:r>
            <a:r>
              <a:rPr lang="en-US" sz="2000" b="1" dirty="0">
                <a:solidFill>
                  <a:srgbClr val="000000"/>
                </a:solidFill>
                <a:latin typeface="Courier New" pitchFamily="49" charset="0"/>
              </a:rPr>
              <a:t>current</a:t>
            </a:r>
            <a:r>
              <a:rPr lang="en-US" sz="2000" dirty="0">
                <a:solidFill>
                  <a:srgbClr val="000000"/>
                </a:solidFill>
                <a:latin typeface="Courier New" pitchFamily="49" charset="0"/>
              </a:rPr>
              <a:t> </a:t>
            </a:r>
          </a:p>
          <a:p>
            <a:pPr marL="342900" indent="-342900" algn="l">
              <a:spcBef>
                <a:spcPct val="20000"/>
              </a:spcBef>
              <a:buFont typeface="Wingdings" pitchFamily="2" charset="2"/>
              <a:buNone/>
            </a:pPr>
            <a:r>
              <a:rPr lang="en-US" sz="2000" dirty="0">
                <a:solidFill>
                  <a:srgbClr val="000000"/>
                </a:solidFill>
                <a:latin typeface="Courier New" pitchFamily="49" charset="0"/>
              </a:rPr>
              <a:t>DESCRIPTION </a:t>
            </a:r>
          </a:p>
          <a:p>
            <a:pPr marL="342900" indent="-342900" algn="l">
              <a:spcBef>
                <a:spcPct val="20000"/>
              </a:spcBef>
              <a:buFont typeface="Wingdings" pitchFamily="2" charset="2"/>
              <a:buNone/>
            </a:pPr>
            <a:r>
              <a:rPr lang="en-US" sz="2000" dirty="0">
                <a:solidFill>
                  <a:srgbClr val="000000"/>
                </a:solidFill>
                <a:latin typeface="Courier New" pitchFamily="49" charset="0"/>
              </a:rPr>
              <a:t>	"Within the overall time period specified in the </a:t>
            </a:r>
            <a:r>
              <a:rPr lang="en-US" sz="2000" dirty="0" err="1">
                <a:solidFill>
                  <a:srgbClr val="000000"/>
                </a:solidFill>
                <a:latin typeface="Courier New" pitchFamily="49" charset="0"/>
              </a:rPr>
              <a:t>pmSchedTimePeriod</a:t>
            </a:r>
            <a:r>
              <a:rPr lang="en-US" sz="2000" dirty="0">
                <a:solidFill>
                  <a:srgbClr val="000000"/>
                </a:solidFill>
                <a:latin typeface="Courier New" pitchFamily="49" charset="0"/>
              </a:rPr>
              <a:t> object, the value of this object specifies the specific days of the week within that time period when the schedule is active. Setting all bits will cause the schedule to act independently of the day of the week." </a:t>
            </a:r>
          </a:p>
          <a:p>
            <a:pPr marL="342900" indent="-342900" algn="l">
              <a:spcBef>
                <a:spcPct val="20000"/>
              </a:spcBef>
              <a:buFont typeface="Wingdings" pitchFamily="2" charset="2"/>
              <a:buNone/>
            </a:pPr>
            <a:r>
              <a:rPr lang="en-US" sz="2000" dirty="0">
                <a:solidFill>
                  <a:srgbClr val="000000"/>
                </a:solidFill>
                <a:latin typeface="Courier New" pitchFamily="49" charset="0"/>
              </a:rPr>
              <a:t>DEFVAL { { </a:t>
            </a:r>
            <a:r>
              <a:rPr lang="en-US" sz="2000" dirty="0" err="1">
                <a:solidFill>
                  <a:srgbClr val="000000"/>
                </a:solidFill>
                <a:latin typeface="Courier New" pitchFamily="49" charset="0"/>
              </a:rPr>
              <a:t>sunday</a:t>
            </a:r>
            <a:r>
              <a:rPr lang="en-US" sz="2000" dirty="0">
                <a:solidFill>
                  <a:srgbClr val="000000"/>
                </a:solidFill>
                <a:latin typeface="Courier New" pitchFamily="49" charset="0"/>
              </a:rPr>
              <a:t>, </a:t>
            </a:r>
            <a:r>
              <a:rPr lang="en-US" sz="2000" dirty="0" err="1">
                <a:solidFill>
                  <a:srgbClr val="000000"/>
                </a:solidFill>
                <a:latin typeface="Courier New" pitchFamily="49" charset="0"/>
              </a:rPr>
              <a:t>monday</a:t>
            </a:r>
            <a:r>
              <a:rPr lang="en-US" sz="2000" dirty="0">
                <a:solidFill>
                  <a:srgbClr val="000000"/>
                </a:solidFill>
                <a:latin typeface="Courier New" pitchFamily="49" charset="0"/>
              </a:rPr>
              <a:t>, </a:t>
            </a:r>
            <a:r>
              <a:rPr lang="en-US" sz="2000" dirty="0" err="1">
                <a:solidFill>
                  <a:srgbClr val="000000"/>
                </a:solidFill>
                <a:latin typeface="Courier New" pitchFamily="49" charset="0"/>
              </a:rPr>
              <a:t>tuesday</a:t>
            </a:r>
            <a:r>
              <a:rPr lang="en-US" sz="2000" dirty="0">
                <a:solidFill>
                  <a:srgbClr val="000000"/>
                </a:solidFill>
                <a:latin typeface="Courier New" pitchFamily="49" charset="0"/>
              </a:rPr>
              <a:t>, </a:t>
            </a:r>
            <a:r>
              <a:rPr lang="en-US" sz="2000" dirty="0" err="1">
                <a:solidFill>
                  <a:srgbClr val="000000"/>
                </a:solidFill>
                <a:latin typeface="Courier New" pitchFamily="49" charset="0"/>
              </a:rPr>
              <a:t>wednesday</a:t>
            </a:r>
            <a:r>
              <a:rPr lang="en-US" sz="2000" dirty="0">
                <a:solidFill>
                  <a:srgbClr val="000000"/>
                </a:solidFill>
                <a:latin typeface="Courier New" pitchFamily="49" charset="0"/>
              </a:rPr>
              <a:t>, </a:t>
            </a:r>
            <a:r>
              <a:rPr lang="en-US" sz="2000" dirty="0" err="1">
                <a:solidFill>
                  <a:srgbClr val="000000"/>
                </a:solidFill>
                <a:latin typeface="Courier New" pitchFamily="49" charset="0"/>
              </a:rPr>
              <a:t>thursday</a:t>
            </a:r>
            <a:r>
              <a:rPr lang="en-US" sz="2000" dirty="0">
                <a:solidFill>
                  <a:srgbClr val="000000"/>
                </a:solidFill>
                <a:latin typeface="Courier New" pitchFamily="49" charset="0"/>
              </a:rPr>
              <a:t>, </a:t>
            </a:r>
            <a:r>
              <a:rPr lang="en-US" sz="2000" dirty="0" err="1">
                <a:solidFill>
                  <a:srgbClr val="000000"/>
                </a:solidFill>
                <a:latin typeface="Courier New" pitchFamily="49" charset="0"/>
              </a:rPr>
              <a:t>friday</a:t>
            </a:r>
            <a:r>
              <a:rPr lang="en-US" sz="2000" dirty="0">
                <a:solidFill>
                  <a:srgbClr val="000000"/>
                </a:solidFill>
                <a:latin typeface="Courier New" pitchFamily="49" charset="0"/>
              </a:rPr>
              <a:t>, </a:t>
            </a:r>
            <a:r>
              <a:rPr lang="en-US" sz="2000" dirty="0" err="1">
                <a:solidFill>
                  <a:srgbClr val="000000"/>
                </a:solidFill>
                <a:latin typeface="Courier New" pitchFamily="49" charset="0"/>
              </a:rPr>
              <a:t>saturday</a:t>
            </a:r>
            <a:r>
              <a:rPr lang="en-US" sz="2000" dirty="0">
                <a:solidFill>
                  <a:srgbClr val="000000"/>
                </a:solidFill>
                <a:latin typeface="Courier New" pitchFamily="49" charset="0"/>
              </a:rPr>
              <a:t> } } </a:t>
            </a:r>
          </a:p>
          <a:p>
            <a:pPr marL="342900" indent="-342900" algn="l">
              <a:spcBef>
                <a:spcPct val="20000"/>
              </a:spcBef>
              <a:buFont typeface="Wingdings" pitchFamily="2" charset="2"/>
              <a:buNone/>
            </a:pPr>
            <a:r>
              <a:rPr lang="en-US" sz="2000" b="1" dirty="0">
                <a:solidFill>
                  <a:srgbClr val="000000"/>
                </a:solidFill>
                <a:latin typeface="Courier New" pitchFamily="49" charset="0"/>
              </a:rPr>
              <a:t>::= { </a:t>
            </a:r>
            <a:r>
              <a:rPr lang="en-US" sz="2000" b="1" dirty="0" err="1">
                <a:solidFill>
                  <a:srgbClr val="000000"/>
                </a:solidFill>
                <a:latin typeface="Courier New" pitchFamily="49" charset="0"/>
              </a:rPr>
              <a:t>pmSchedEntry</a:t>
            </a:r>
            <a:r>
              <a:rPr lang="en-US" sz="2000" b="1" dirty="0">
                <a:solidFill>
                  <a:srgbClr val="000000"/>
                </a:solidFill>
                <a:latin typeface="Courier New" pitchFamily="49" charset="0"/>
              </a:rPr>
              <a:t> 7 }</a:t>
            </a:r>
            <a:endParaRPr lang="en-US" sz="3200" dirty="0"/>
          </a:p>
          <a:p>
            <a:pPr marL="342900" indent="-342900" algn="l">
              <a:spcBef>
                <a:spcPct val="20000"/>
              </a:spcBef>
              <a:buFont typeface="Wingdings" pitchFamily="2" charset="2"/>
              <a:buNone/>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2C5A61C-4D5B-42D1-957D-015F8312B404}" type="datetime1">
              <a:rPr lang="en-US" smtClean="0"/>
              <a:pPr eaLnBrk="1" hangingPunct="1"/>
              <a:t>5/19/15</a:t>
            </a:fld>
            <a:endParaRPr lang="en-US" smtClean="0"/>
          </a:p>
        </p:txBody>
      </p:sp>
      <p:sp>
        <p:nvSpPr>
          <p:cNvPr id="225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EF72D7B-ACC4-4576-B41A-39BB4EF864C1}" type="slidenum">
              <a:rPr lang="en-US" smtClean="0"/>
              <a:pPr eaLnBrk="1" hangingPunct="1"/>
              <a:t>18</a:t>
            </a:fld>
            <a:endParaRPr lang="en-US" smtClean="0"/>
          </a:p>
        </p:txBody>
      </p:sp>
      <p:sp>
        <p:nvSpPr>
          <p:cNvPr id="22532" name="Rectangle 2"/>
          <p:cNvSpPr>
            <a:spLocks noGrp="1" noChangeArrowheads="1"/>
          </p:cNvSpPr>
          <p:nvPr>
            <p:ph type="title"/>
          </p:nvPr>
        </p:nvSpPr>
        <p:spPr>
          <a:xfrm>
            <a:off x="457200" y="0"/>
            <a:ext cx="8229600" cy="1143000"/>
          </a:xfrm>
        </p:spPr>
        <p:txBody>
          <a:bodyPr/>
          <a:lstStyle/>
          <a:p>
            <a:pPr eaLnBrk="1" hangingPunct="1"/>
            <a:r>
              <a:rPr lang="en-US" sz="3200" smtClean="0"/>
              <a:t>SMIv2 – Notification Type</a:t>
            </a:r>
          </a:p>
        </p:txBody>
      </p:sp>
      <p:sp>
        <p:nvSpPr>
          <p:cNvPr id="22533" name="Rectangle 3"/>
          <p:cNvSpPr>
            <a:spLocks noChangeArrowheads="1"/>
          </p:cNvSpPr>
          <p:nvPr/>
        </p:nvSpPr>
        <p:spPr bwMode="auto">
          <a:xfrm>
            <a:off x="512763" y="1190625"/>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None/>
            </a:pPr>
            <a:r>
              <a:rPr lang="en-US" sz="3200"/>
              <a:t>	</a:t>
            </a:r>
            <a:r>
              <a:rPr lang="en-US" sz="2000" b="1">
                <a:latin typeface="Courier New" pitchFamily="49" charset="0"/>
              </a:rPr>
              <a:t>linkDown</a:t>
            </a:r>
            <a:r>
              <a:rPr lang="en-US" sz="2000">
                <a:latin typeface="Courier New" pitchFamily="49" charset="0"/>
              </a:rPr>
              <a:t> NOTIFICATION-TYPE </a:t>
            </a:r>
          </a:p>
          <a:p>
            <a:pPr marL="342900" indent="-342900" algn="l">
              <a:spcBef>
                <a:spcPct val="20000"/>
              </a:spcBef>
              <a:buFont typeface="Wingdings" pitchFamily="2" charset="2"/>
              <a:buNone/>
            </a:pPr>
            <a:r>
              <a:rPr lang="en-US" sz="2000">
                <a:latin typeface="Courier New" pitchFamily="49" charset="0"/>
              </a:rPr>
              <a:t>	OBJECTS </a:t>
            </a:r>
            <a:r>
              <a:rPr lang="en-US" sz="2000" b="1">
                <a:latin typeface="Courier New" pitchFamily="49" charset="0"/>
              </a:rPr>
              <a:t>{ifIndex</a:t>
            </a:r>
            <a:r>
              <a:rPr lang="en-US" sz="2000">
                <a:latin typeface="Courier New" pitchFamily="49" charset="0"/>
              </a:rPr>
              <a:t>, </a:t>
            </a:r>
            <a:r>
              <a:rPr lang="en-US" sz="2000" b="1">
                <a:latin typeface="Courier New" pitchFamily="49" charset="0"/>
              </a:rPr>
              <a:t>ifAdminStatus, ifOperStatus}</a:t>
            </a:r>
            <a:r>
              <a:rPr lang="en-US" sz="2000">
                <a:latin typeface="Courier New" pitchFamily="49" charset="0"/>
              </a:rPr>
              <a:t> </a:t>
            </a:r>
          </a:p>
          <a:p>
            <a:pPr marL="342900" indent="-342900" algn="l">
              <a:spcBef>
                <a:spcPct val="20000"/>
              </a:spcBef>
              <a:buFont typeface="Wingdings" pitchFamily="2" charset="2"/>
              <a:buNone/>
            </a:pPr>
            <a:r>
              <a:rPr lang="en-US" sz="2000">
                <a:latin typeface="Courier New" pitchFamily="49" charset="0"/>
              </a:rPr>
              <a:t>	MAX-ACCESS </a:t>
            </a:r>
            <a:r>
              <a:rPr lang="en-US" sz="2000" b="1">
                <a:latin typeface="Courier New" pitchFamily="49" charset="0"/>
              </a:rPr>
              <a:t>read-only</a:t>
            </a:r>
          </a:p>
          <a:p>
            <a:pPr marL="342900" indent="-342900" algn="l">
              <a:spcBef>
                <a:spcPct val="20000"/>
              </a:spcBef>
              <a:buFont typeface="Wingdings" pitchFamily="2" charset="2"/>
              <a:buNone/>
            </a:pPr>
            <a:r>
              <a:rPr lang="en-US" sz="2000">
                <a:latin typeface="Courier New" pitchFamily="49" charset="0"/>
              </a:rPr>
              <a:t>	STATUS </a:t>
            </a:r>
            <a:r>
              <a:rPr lang="en-US" sz="2000" b="1">
                <a:latin typeface="Courier New" pitchFamily="49" charset="0"/>
              </a:rPr>
              <a:t>current</a:t>
            </a:r>
          </a:p>
          <a:p>
            <a:pPr marL="342900" indent="-342900" algn="l">
              <a:spcBef>
                <a:spcPct val="20000"/>
              </a:spcBef>
              <a:buFont typeface="Wingdings" pitchFamily="2" charset="2"/>
              <a:buNone/>
            </a:pPr>
            <a:r>
              <a:rPr lang="en-US" sz="2000">
                <a:latin typeface="Courier New" pitchFamily="49" charset="0"/>
              </a:rPr>
              <a:t>	DESCRIPTION 	</a:t>
            </a:r>
          </a:p>
          <a:p>
            <a:pPr marL="342900" indent="-342900" algn="l">
              <a:spcBef>
                <a:spcPct val="20000"/>
              </a:spcBef>
              <a:buFont typeface="Wingdings" pitchFamily="2" charset="2"/>
              <a:buNone/>
            </a:pPr>
            <a:r>
              <a:rPr lang="en-US" sz="2000">
                <a:solidFill>
                  <a:srgbClr val="000000"/>
                </a:solidFill>
                <a:latin typeface="Courier New" pitchFamily="49" charset="0"/>
              </a:rPr>
              <a:t>	"A linkDown trap signifies that the SNMPv2 entity, acting in an agent role, has detected that the ifOperStatus object for one of its communication links is about to transition into the down state from some other state. This other state is indicated by the included value of ifOperStatus.”</a:t>
            </a:r>
            <a:r>
              <a:rPr lang="en-US" sz="2000">
                <a:latin typeface="Courier New" pitchFamily="49" charset="0"/>
              </a:rPr>
              <a:t> </a:t>
            </a:r>
          </a:p>
          <a:p>
            <a:pPr marL="342900" indent="-342900" algn="l">
              <a:spcBef>
                <a:spcPct val="20000"/>
              </a:spcBef>
              <a:buFont typeface="Wingdings" pitchFamily="2" charset="2"/>
              <a:buNone/>
            </a:pPr>
            <a:r>
              <a:rPr lang="en-US" sz="2000">
                <a:latin typeface="Courier New" pitchFamily="49" charset="0"/>
              </a:rPr>
              <a:t>	</a:t>
            </a:r>
            <a:r>
              <a:rPr lang="en-US" sz="2000" b="1">
                <a:latin typeface="Courier New" pitchFamily="49" charset="0"/>
              </a:rPr>
              <a:t>::= { snmpTraps 3 }</a:t>
            </a:r>
            <a:r>
              <a:rPr lang="en-US" sz="3200"/>
              <a:t> </a:t>
            </a:r>
            <a:r>
              <a:rPr lang="en-US" sz="2400"/>
              <a:t> </a:t>
            </a:r>
            <a:endParaRPr lang="en-GB" sz="240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B512A7A-8EFA-4E73-872E-DA17C613FE59}" type="datetime1">
              <a:rPr lang="en-US" smtClean="0"/>
              <a:pPr eaLnBrk="1" hangingPunct="1"/>
              <a:t>5/19/15</a:t>
            </a:fld>
            <a:endParaRPr lang="en-US" smtClean="0"/>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EC5D34A-6E5E-4BC4-8F4A-73A862BF5F39}" type="slidenum">
              <a:rPr lang="en-US" smtClean="0"/>
              <a:pPr eaLnBrk="1" hangingPunct="1"/>
              <a:t>19</a:t>
            </a:fld>
            <a:endParaRPr lang="en-US" smtClean="0"/>
          </a:p>
        </p:txBody>
      </p:sp>
      <p:sp>
        <p:nvSpPr>
          <p:cNvPr id="23556" name="Rectangle 2"/>
          <p:cNvSpPr>
            <a:spLocks noGrp="1" noChangeArrowheads="1"/>
          </p:cNvSpPr>
          <p:nvPr>
            <p:ph type="title"/>
          </p:nvPr>
        </p:nvSpPr>
        <p:spPr>
          <a:xfrm>
            <a:off x="457200" y="0"/>
            <a:ext cx="8229600" cy="1143000"/>
          </a:xfrm>
        </p:spPr>
        <p:txBody>
          <a:bodyPr/>
          <a:lstStyle/>
          <a:p>
            <a:pPr eaLnBrk="1" hangingPunct="1"/>
            <a:r>
              <a:rPr lang="en-US" sz="3200" smtClean="0"/>
              <a:t>SMIv2 Abstract Data Types</a:t>
            </a:r>
          </a:p>
        </p:txBody>
      </p:sp>
      <p:sp>
        <p:nvSpPr>
          <p:cNvPr id="23557" name="Rectangle 3"/>
          <p:cNvSpPr>
            <a:spLocks noChangeArrowheads="1"/>
          </p:cNvSpPr>
          <p:nvPr/>
        </p:nvSpPr>
        <p:spPr bwMode="auto">
          <a:xfrm>
            <a:off x="512763" y="1266825"/>
            <a:ext cx="815022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SMIv2 defines the following additional data types:</a:t>
            </a:r>
          </a:p>
          <a:p>
            <a:pPr marL="742950" lvl="1" indent="-285750" algn="l">
              <a:spcBef>
                <a:spcPct val="20000"/>
              </a:spcBef>
              <a:buFontTx/>
              <a:buChar char="–"/>
            </a:pPr>
            <a:r>
              <a:rPr lang="en-US" sz="2000"/>
              <a:t>Integer32</a:t>
            </a:r>
          </a:p>
          <a:p>
            <a:pPr marL="1200150" lvl="2" indent="-285750" algn="l">
              <a:spcBef>
                <a:spcPct val="20000"/>
              </a:spcBef>
              <a:buFont typeface="Arial" charset="0"/>
              <a:buChar char="•"/>
            </a:pPr>
            <a:r>
              <a:rPr lang="en-US"/>
              <a:t>Same as an INTEGER</a:t>
            </a:r>
          </a:p>
          <a:p>
            <a:pPr marL="742950" lvl="1" indent="-285750" algn="l">
              <a:spcBef>
                <a:spcPct val="20000"/>
              </a:spcBef>
              <a:buFontTx/>
              <a:buChar char="–"/>
            </a:pPr>
            <a:r>
              <a:rPr lang="en-US" sz="2000"/>
              <a:t>Counter32</a:t>
            </a:r>
          </a:p>
          <a:p>
            <a:pPr marL="1200150" lvl="2" indent="-285750" algn="l">
              <a:spcBef>
                <a:spcPct val="20000"/>
              </a:spcBef>
              <a:buFont typeface="Arial" charset="0"/>
              <a:buChar char="•"/>
            </a:pPr>
            <a:r>
              <a:rPr lang="en-US"/>
              <a:t>Same as a Counter</a:t>
            </a:r>
          </a:p>
          <a:p>
            <a:pPr marL="742950" lvl="1" indent="-285750" algn="l">
              <a:spcBef>
                <a:spcPct val="20000"/>
              </a:spcBef>
              <a:buFontTx/>
              <a:buChar char="–"/>
            </a:pPr>
            <a:r>
              <a:rPr lang="en-US" sz="2000"/>
              <a:t>Gauge32</a:t>
            </a:r>
          </a:p>
          <a:p>
            <a:pPr marL="1200150" lvl="2" indent="-285750" algn="l">
              <a:spcBef>
                <a:spcPct val="20000"/>
              </a:spcBef>
              <a:buFont typeface="Arial" charset="0"/>
              <a:buChar char="•"/>
            </a:pPr>
            <a:r>
              <a:rPr lang="en-US"/>
              <a:t>Same as a Gauge</a:t>
            </a:r>
          </a:p>
          <a:p>
            <a:pPr marL="742950" lvl="1" indent="-285750" algn="l">
              <a:spcBef>
                <a:spcPct val="20000"/>
              </a:spcBef>
              <a:buFontTx/>
              <a:buChar char="–"/>
            </a:pPr>
            <a:r>
              <a:rPr lang="en-US" sz="2000"/>
              <a:t>Unsigned32</a:t>
            </a:r>
          </a:p>
          <a:p>
            <a:pPr marL="1200150" lvl="2" indent="-285750" algn="l">
              <a:spcBef>
                <a:spcPct val="20000"/>
              </a:spcBef>
              <a:buFont typeface="Arial" charset="0"/>
              <a:buChar char="•"/>
            </a:pPr>
            <a:r>
              <a:rPr lang="en-US"/>
              <a:t>Same as a Gauge32</a:t>
            </a:r>
          </a:p>
          <a:p>
            <a:pPr marL="742950" lvl="1" indent="-285750" algn="l">
              <a:spcBef>
                <a:spcPct val="20000"/>
              </a:spcBef>
              <a:buFontTx/>
              <a:buChar char="–"/>
            </a:pPr>
            <a:r>
              <a:rPr lang="en-US" sz="2000"/>
              <a:t>Counter64</a:t>
            </a:r>
          </a:p>
          <a:p>
            <a:pPr marL="1200150" lvl="2" indent="-285750" algn="l">
              <a:spcBef>
                <a:spcPct val="20000"/>
              </a:spcBef>
              <a:buFont typeface="Arial" charset="0"/>
              <a:buChar char="•"/>
            </a:pPr>
            <a:r>
              <a:rPr lang="en-US"/>
              <a:t>IMPLICIT INTEGER</a:t>
            </a:r>
          </a:p>
          <a:p>
            <a:pPr marL="1200150" lvl="2" indent="-285750" algn="l">
              <a:spcBef>
                <a:spcPct val="20000"/>
              </a:spcBef>
              <a:buFont typeface="Arial" charset="0"/>
              <a:buChar char="•"/>
            </a:pPr>
            <a:r>
              <a:rPr lang="en-US"/>
              <a:t>64-bit non-negative integer (0..2</a:t>
            </a:r>
            <a:r>
              <a:rPr lang="en-US" baseline="30000"/>
              <a:t>64</a:t>
            </a:r>
            <a:r>
              <a:rPr lang="en-US"/>
              <a:t>-1)</a:t>
            </a:r>
          </a:p>
          <a:p>
            <a:pPr marL="1200150" lvl="2" indent="-285750" algn="l">
              <a:spcBef>
                <a:spcPct val="20000"/>
              </a:spcBef>
              <a:buFont typeface="Arial" charset="0"/>
              <a:buChar char="•"/>
            </a:pPr>
            <a:r>
              <a:rPr lang="en-US"/>
              <a:t>Used to measure values that wrap in less than an hour with 32-bit counters.</a:t>
            </a:r>
          </a:p>
          <a:p>
            <a:pPr marL="342900" indent="-342900" algn="l">
              <a:spcBef>
                <a:spcPct val="20000"/>
              </a:spcBef>
              <a:buFont typeface="Wingdings" pitchFamily="2" charset="2"/>
              <a:buChar char="§"/>
            </a:pPr>
            <a:endParaRPr lang="en-GB" sz="240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47F840D-BE65-495A-B962-86008C127088}" type="datetime1">
              <a:rPr lang="en-US" smtClean="0"/>
              <a:pPr eaLnBrk="1" hangingPunct="1"/>
              <a:t>5/19/15</a:t>
            </a:fld>
            <a:endParaRPr lang="en-US" smtClean="0"/>
          </a:p>
        </p:txBody>
      </p:sp>
      <p:sp>
        <p:nvSpPr>
          <p:cNvPr id="30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BD6A1F4-AB0D-436F-83E0-358E6A0F2A34}" type="slidenum">
              <a:rPr lang="en-US" smtClean="0"/>
              <a:pPr eaLnBrk="1" hangingPunct="1"/>
              <a:t>2</a:t>
            </a:fld>
            <a:endParaRPr lang="en-US" smtClean="0"/>
          </a:p>
        </p:txBody>
      </p:sp>
      <p:sp>
        <p:nvSpPr>
          <p:cNvPr id="3076" name="Rectangle 2"/>
          <p:cNvSpPr>
            <a:spLocks noGrp="1" noChangeArrowheads="1"/>
          </p:cNvSpPr>
          <p:nvPr>
            <p:ph type="title"/>
          </p:nvPr>
        </p:nvSpPr>
        <p:spPr>
          <a:xfrm>
            <a:off x="444500" y="165100"/>
            <a:ext cx="8229600" cy="1143000"/>
          </a:xfrm>
        </p:spPr>
        <p:txBody>
          <a:bodyPr/>
          <a:lstStyle/>
          <a:p>
            <a:pPr eaLnBrk="1" hangingPunct="1"/>
            <a:r>
              <a:rPr lang="en-US" sz="3200" smtClean="0"/>
              <a:t>Overview – Lecture 2</a:t>
            </a:r>
          </a:p>
        </p:txBody>
      </p:sp>
      <p:sp>
        <p:nvSpPr>
          <p:cNvPr id="3077" name="Rectangle 3"/>
          <p:cNvSpPr>
            <a:spLocks noChangeArrowheads="1"/>
          </p:cNvSpPr>
          <p:nvPr/>
        </p:nvSpPr>
        <p:spPr bwMode="auto">
          <a:xfrm>
            <a:off x="550863" y="1485900"/>
            <a:ext cx="78327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dirty="0"/>
              <a:t>SNMPv2</a:t>
            </a:r>
          </a:p>
          <a:p>
            <a:pPr marL="609600" indent="-609600" algn="l">
              <a:spcBef>
                <a:spcPct val="20000"/>
              </a:spcBef>
              <a:buFont typeface="Wingdings" pitchFamily="2" charset="2"/>
              <a:buChar char="§"/>
            </a:pPr>
            <a:r>
              <a:rPr lang="en-US" sz="2400" dirty="0"/>
              <a:t>MIB-2 Enhancements</a:t>
            </a:r>
          </a:p>
          <a:p>
            <a:pPr marL="609600" indent="-609600" algn="l">
              <a:spcBef>
                <a:spcPct val="20000"/>
              </a:spcBef>
              <a:buFont typeface="Wingdings" pitchFamily="2" charset="2"/>
              <a:buChar char="§"/>
            </a:pPr>
            <a:r>
              <a:rPr lang="en-US" sz="2400" dirty="0" smtClean="0"/>
              <a:t>SNMPv3 </a:t>
            </a:r>
            <a:r>
              <a:rPr lang="en-US" sz="2400" dirty="0" err="1" smtClean="0"/>
              <a:t>Framwork</a:t>
            </a:r>
            <a:endParaRPr lang="en-US" sz="2400" dirty="0"/>
          </a:p>
          <a:p>
            <a:pPr marL="609600" indent="-609600" algn="l">
              <a:spcBef>
                <a:spcPct val="20000"/>
              </a:spcBef>
              <a:buFont typeface="Wingdings" pitchFamily="2" charset="2"/>
              <a:buChar char="§"/>
            </a:pPr>
            <a:endParaRPr lang="en-US" sz="2400" dirty="0"/>
          </a:p>
          <a:p>
            <a:pPr marL="609600" indent="-609600" algn="l">
              <a:spcBef>
                <a:spcPct val="20000"/>
              </a:spcBef>
              <a:buFontTx/>
              <a:buChar char="•"/>
            </a:pPr>
            <a:endParaRPr lang="en-US" sz="2400" dirty="0"/>
          </a:p>
          <a:p>
            <a:pPr marL="609600" indent="-609600" algn="l">
              <a:spcBef>
                <a:spcPct val="20000"/>
              </a:spcBef>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726E1F9-447D-4F7C-87E5-CF23DD00E203}" type="datetime1">
              <a:rPr lang="en-US" smtClean="0"/>
              <a:pPr eaLnBrk="1" hangingPunct="1"/>
              <a:t>5/19/15</a:t>
            </a:fld>
            <a:endParaRPr lang="en-US" smtClean="0"/>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D2BB768-03D2-48E7-941D-85D5513C3740}" type="slidenum">
              <a:rPr lang="en-US" smtClean="0"/>
              <a:pPr eaLnBrk="1" hangingPunct="1"/>
              <a:t>20</a:t>
            </a:fld>
            <a:endParaRPr lang="en-US" smtClean="0"/>
          </a:p>
        </p:txBody>
      </p:sp>
      <p:sp>
        <p:nvSpPr>
          <p:cNvPr id="24580" name="Rectangle 2"/>
          <p:cNvSpPr>
            <a:spLocks noGrp="1" noChangeArrowheads="1"/>
          </p:cNvSpPr>
          <p:nvPr>
            <p:ph type="title"/>
          </p:nvPr>
        </p:nvSpPr>
        <p:spPr>
          <a:xfrm>
            <a:off x="457200" y="0"/>
            <a:ext cx="8229600" cy="1143000"/>
          </a:xfrm>
        </p:spPr>
        <p:txBody>
          <a:bodyPr/>
          <a:lstStyle/>
          <a:p>
            <a:pPr eaLnBrk="1" hangingPunct="1"/>
            <a:r>
              <a:rPr lang="en-US" sz="3200" smtClean="0"/>
              <a:t>SMIv2 –  Textual Conventions</a:t>
            </a:r>
          </a:p>
        </p:txBody>
      </p:sp>
      <p:sp>
        <p:nvSpPr>
          <p:cNvPr id="24581"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DisplayString</a:t>
            </a:r>
          </a:p>
          <a:p>
            <a:pPr marL="742950" lvl="1" indent="-285750" algn="l">
              <a:spcBef>
                <a:spcPct val="20000"/>
              </a:spcBef>
              <a:buFontTx/>
              <a:buChar char="–"/>
            </a:pPr>
            <a:r>
              <a:rPr lang="en-US" sz="2000"/>
              <a:t>Resolves into an OCTET STRING</a:t>
            </a:r>
          </a:p>
          <a:p>
            <a:pPr marL="742950" lvl="1" indent="-285750" algn="l">
              <a:spcBef>
                <a:spcPct val="20000"/>
              </a:spcBef>
              <a:buFontTx/>
              <a:buChar char="–"/>
            </a:pPr>
            <a:r>
              <a:rPr lang="en-US" sz="2000"/>
              <a:t>Management information that represents text is typically defined as a DisplayString</a:t>
            </a:r>
          </a:p>
          <a:p>
            <a:pPr marL="342900" indent="-342900" algn="l">
              <a:spcBef>
                <a:spcPct val="20000"/>
              </a:spcBef>
              <a:buFont typeface="Wingdings" pitchFamily="2" charset="2"/>
              <a:buChar char="§"/>
            </a:pPr>
            <a:r>
              <a:rPr lang="en-US" sz="2400"/>
              <a:t>PhysAddress</a:t>
            </a:r>
          </a:p>
          <a:p>
            <a:pPr marL="742950" lvl="1" indent="-285750" algn="l">
              <a:spcBef>
                <a:spcPct val="20000"/>
              </a:spcBef>
              <a:buFontTx/>
              <a:buChar char="–"/>
            </a:pPr>
            <a:r>
              <a:rPr lang="en-US" sz="2000"/>
              <a:t>Resolves into an OCTET STRING</a:t>
            </a:r>
          </a:p>
          <a:p>
            <a:pPr marL="742950" lvl="1" indent="-285750" algn="l">
              <a:spcBef>
                <a:spcPct val="20000"/>
              </a:spcBef>
              <a:buFontTx/>
              <a:buChar char="–"/>
            </a:pPr>
            <a:r>
              <a:rPr lang="en-US" sz="2000"/>
              <a:t>Represents a media or physical level address</a:t>
            </a:r>
          </a:p>
          <a:p>
            <a:pPr marL="342900" indent="-342900" algn="l">
              <a:spcBef>
                <a:spcPct val="20000"/>
              </a:spcBef>
              <a:buFont typeface="Wingdings" pitchFamily="2" charset="2"/>
              <a:buChar char="§"/>
            </a:pPr>
            <a:r>
              <a:rPr lang="en-US" sz="2400"/>
              <a:t>MacAddress</a:t>
            </a:r>
          </a:p>
          <a:p>
            <a:pPr marL="742950" lvl="1" indent="-285750" algn="l">
              <a:spcBef>
                <a:spcPct val="20000"/>
              </a:spcBef>
              <a:buFontTx/>
              <a:buChar char="–"/>
            </a:pPr>
            <a:r>
              <a:rPr lang="en-US" sz="2000"/>
              <a:t>Resolves into a 6-byte OCTET STRING</a:t>
            </a:r>
          </a:p>
          <a:p>
            <a:pPr marL="742950" lvl="1" indent="-285750" algn="l">
              <a:spcBef>
                <a:spcPct val="20000"/>
              </a:spcBef>
              <a:buFontTx/>
              <a:buChar char="–"/>
            </a:pPr>
            <a:r>
              <a:rPr lang="en-US" sz="2000"/>
              <a:t>Represents an 802 MAC address</a:t>
            </a:r>
          </a:p>
          <a:p>
            <a:pPr marL="342900" indent="-342900" algn="l">
              <a:spcBef>
                <a:spcPct val="20000"/>
              </a:spcBef>
              <a:buFont typeface="Wingdings" pitchFamily="2" charset="2"/>
              <a:buChar char="§"/>
            </a:pPr>
            <a:r>
              <a:rPr lang="en-US" sz="2400"/>
              <a:t>TruthValue</a:t>
            </a:r>
          </a:p>
          <a:p>
            <a:pPr marL="742950" lvl="1" indent="-285750" algn="l">
              <a:spcBef>
                <a:spcPct val="20000"/>
              </a:spcBef>
              <a:buFontTx/>
              <a:buChar char="–"/>
            </a:pPr>
            <a:r>
              <a:rPr lang="en-US" sz="2000"/>
              <a:t>Resolves into an INTEGER</a:t>
            </a:r>
          </a:p>
          <a:p>
            <a:pPr marL="742950" lvl="1" indent="-285750" algn="l">
              <a:spcBef>
                <a:spcPct val="20000"/>
              </a:spcBef>
              <a:buFontTx/>
              <a:buChar char="–"/>
            </a:pPr>
            <a:r>
              <a:rPr lang="en-US" sz="2000"/>
              <a:t>Represents to a boolean value of either true (1) or false (2)</a:t>
            </a:r>
            <a:endParaRPr lang="en-GB" sz="200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047EB18-24A7-4EC3-8FB6-7550B5C7D8EF}" type="datetime1">
              <a:rPr lang="en-US" smtClean="0"/>
              <a:pPr eaLnBrk="1" hangingPunct="1"/>
              <a:t>5/19/15</a:t>
            </a:fld>
            <a:endParaRPr lang="en-US" smtClean="0"/>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A7BB70B-ADA2-48D3-9D94-DA03F8F906D5}" type="slidenum">
              <a:rPr lang="en-US" smtClean="0"/>
              <a:pPr eaLnBrk="1" hangingPunct="1"/>
              <a:t>21</a:t>
            </a:fld>
            <a:endParaRPr lang="en-US" smtClean="0"/>
          </a:p>
        </p:txBody>
      </p:sp>
      <p:sp>
        <p:nvSpPr>
          <p:cNvPr id="25604" name="Rectangle 2"/>
          <p:cNvSpPr>
            <a:spLocks noGrp="1" noChangeArrowheads="1"/>
          </p:cNvSpPr>
          <p:nvPr>
            <p:ph type="title"/>
          </p:nvPr>
        </p:nvSpPr>
        <p:spPr>
          <a:xfrm>
            <a:off x="457200" y="0"/>
            <a:ext cx="8229600" cy="1143000"/>
          </a:xfrm>
        </p:spPr>
        <p:txBody>
          <a:bodyPr/>
          <a:lstStyle/>
          <a:p>
            <a:pPr eaLnBrk="1" hangingPunct="1"/>
            <a:r>
              <a:rPr lang="en-US" sz="3200" smtClean="0"/>
              <a:t>SMIv2 –  Textual Conventions</a:t>
            </a:r>
          </a:p>
        </p:txBody>
      </p:sp>
      <p:sp>
        <p:nvSpPr>
          <p:cNvPr id="25605" name="Rectangle 3"/>
          <p:cNvSpPr>
            <a:spLocks noChangeArrowheads="1"/>
          </p:cNvSpPr>
          <p:nvPr/>
        </p:nvSpPr>
        <p:spPr bwMode="auto">
          <a:xfrm>
            <a:off x="512763" y="10636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TestAndIncr</a:t>
            </a:r>
          </a:p>
          <a:p>
            <a:pPr marL="742950" lvl="1" indent="-285750" algn="l">
              <a:spcBef>
                <a:spcPct val="20000"/>
              </a:spcBef>
              <a:buFontTx/>
              <a:buChar char="–"/>
            </a:pPr>
            <a:r>
              <a:rPr lang="en-US" sz="2000"/>
              <a:t>Resolves into an INTEGER</a:t>
            </a:r>
          </a:p>
          <a:p>
            <a:pPr marL="742950" lvl="1" indent="-285750" algn="l">
              <a:spcBef>
                <a:spcPct val="20000"/>
              </a:spcBef>
              <a:buFontTx/>
              <a:buChar char="–"/>
            </a:pPr>
            <a:r>
              <a:rPr lang="en-US" sz="2000"/>
              <a:t>Used to prevent 2 or more management stations from trying to modify the same management information at the same time.</a:t>
            </a:r>
          </a:p>
          <a:p>
            <a:pPr marL="342900" indent="-342900" algn="l">
              <a:spcBef>
                <a:spcPct val="20000"/>
              </a:spcBef>
              <a:buFont typeface="Wingdings" pitchFamily="2" charset="2"/>
              <a:buChar char="§"/>
            </a:pPr>
            <a:r>
              <a:rPr lang="en-US" sz="2400"/>
              <a:t>AutonomousType</a:t>
            </a:r>
          </a:p>
          <a:p>
            <a:pPr marL="742950" lvl="1" indent="-285750" algn="l">
              <a:spcBef>
                <a:spcPct val="20000"/>
              </a:spcBef>
              <a:buFontTx/>
              <a:buChar char="–"/>
            </a:pPr>
            <a:r>
              <a:rPr lang="en-US" sz="2000"/>
              <a:t>Resolves to an OBJECT IDENTIFIER</a:t>
            </a:r>
          </a:p>
          <a:p>
            <a:pPr marL="742950" lvl="1" indent="-285750" algn="l">
              <a:spcBef>
                <a:spcPct val="20000"/>
              </a:spcBef>
              <a:buFontTx/>
              <a:buChar char="–"/>
            </a:pPr>
            <a:r>
              <a:rPr lang="en-US" sz="2000"/>
              <a:t>Define a MIB sub-tree or a particular type of hardware or protocol</a:t>
            </a:r>
          </a:p>
          <a:p>
            <a:pPr marL="342900" indent="-342900" algn="l">
              <a:spcBef>
                <a:spcPct val="20000"/>
              </a:spcBef>
              <a:buFont typeface="Wingdings" pitchFamily="2" charset="2"/>
              <a:buChar char="§"/>
            </a:pPr>
            <a:r>
              <a:rPr lang="en-US" sz="2400"/>
              <a:t>VariablePointer</a:t>
            </a:r>
          </a:p>
          <a:p>
            <a:pPr marL="742950" lvl="1" indent="-285750" algn="l">
              <a:spcBef>
                <a:spcPct val="20000"/>
              </a:spcBef>
              <a:buFontTx/>
              <a:buChar char="–"/>
            </a:pPr>
            <a:r>
              <a:rPr lang="en-US" sz="2000"/>
              <a:t>Resolves into an OBJECT IDENTIFIER</a:t>
            </a:r>
          </a:p>
          <a:p>
            <a:pPr marL="742950" lvl="1" indent="-285750" algn="l">
              <a:spcBef>
                <a:spcPct val="20000"/>
              </a:spcBef>
              <a:buFontTx/>
              <a:buChar char="–"/>
            </a:pPr>
            <a:r>
              <a:rPr lang="en-US" sz="2000"/>
              <a:t>Pointer to a specific object instance</a:t>
            </a:r>
          </a:p>
          <a:p>
            <a:pPr marL="342900" indent="-342900" algn="l">
              <a:spcBef>
                <a:spcPct val="20000"/>
              </a:spcBef>
              <a:buFont typeface="Wingdings" pitchFamily="2" charset="2"/>
              <a:buChar char="§"/>
            </a:pPr>
            <a:r>
              <a:rPr lang="en-US" sz="2400"/>
              <a:t>RowPointer</a:t>
            </a:r>
          </a:p>
          <a:p>
            <a:pPr marL="742950" lvl="1" indent="-285750" algn="l">
              <a:spcBef>
                <a:spcPct val="20000"/>
              </a:spcBef>
              <a:buFontTx/>
              <a:buChar char="–"/>
            </a:pPr>
            <a:r>
              <a:rPr lang="en-US" sz="2000"/>
              <a:t>Resolves into an OBJECT IDENTIFIER</a:t>
            </a:r>
          </a:p>
          <a:p>
            <a:pPr marL="742950" lvl="1" indent="-285750" algn="l">
              <a:spcBef>
                <a:spcPct val="20000"/>
              </a:spcBef>
              <a:buFontTx/>
              <a:buChar char="–"/>
            </a:pPr>
            <a:r>
              <a:rPr lang="en-US" sz="2000"/>
              <a:t>Pointer to a row</a:t>
            </a:r>
            <a:endParaRPr lang="en-GB" sz="200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4387E46-6C0F-4D5A-926A-8022CBFE43F4}" type="datetime1">
              <a:rPr lang="en-US" smtClean="0"/>
              <a:pPr eaLnBrk="1" hangingPunct="1"/>
              <a:t>5/19/15</a:t>
            </a:fld>
            <a:endParaRPr lang="en-US" smtClean="0"/>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6C07762-0F85-41A6-9803-AD25E1241786}" type="slidenum">
              <a:rPr lang="en-US" smtClean="0"/>
              <a:pPr eaLnBrk="1" hangingPunct="1"/>
              <a:t>22</a:t>
            </a:fld>
            <a:endParaRPr lang="en-US" smtClean="0"/>
          </a:p>
        </p:txBody>
      </p:sp>
      <p:sp>
        <p:nvSpPr>
          <p:cNvPr id="26628" name="Rectangle 2"/>
          <p:cNvSpPr>
            <a:spLocks noGrp="1" noChangeArrowheads="1"/>
          </p:cNvSpPr>
          <p:nvPr>
            <p:ph type="title"/>
          </p:nvPr>
        </p:nvSpPr>
        <p:spPr>
          <a:xfrm>
            <a:off x="457200" y="0"/>
            <a:ext cx="8229600" cy="1143000"/>
          </a:xfrm>
        </p:spPr>
        <p:txBody>
          <a:bodyPr/>
          <a:lstStyle/>
          <a:p>
            <a:pPr eaLnBrk="1" hangingPunct="1"/>
            <a:r>
              <a:rPr lang="en-US" sz="3200" smtClean="0"/>
              <a:t>SMIv2 –  Textual Conventions</a:t>
            </a:r>
          </a:p>
        </p:txBody>
      </p:sp>
      <p:sp>
        <p:nvSpPr>
          <p:cNvPr id="26629"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TimeStamp</a:t>
            </a:r>
          </a:p>
          <a:p>
            <a:pPr marL="742950" lvl="1" indent="-285750" algn="l">
              <a:spcBef>
                <a:spcPct val="20000"/>
              </a:spcBef>
              <a:buFontTx/>
              <a:buChar char="–"/>
            </a:pPr>
            <a:r>
              <a:rPr lang="en-US" sz="2000"/>
              <a:t>Resolves to TimeTicks</a:t>
            </a:r>
          </a:p>
          <a:p>
            <a:pPr marL="742950" lvl="1" indent="-285750" algn="l">
              <a:spcBef>
                <a:spcPct val="20000"/>
              </a:spcBef>
              <a:buFontTx/>
              <a:buChar char="–"/>
            </a:pPr>
            <a:r>
              <a:rPr lang="en-US" sz="2000"/>
              <a:t>Value of sysUpTime when a specific occurrence happened</a:t>
            </a:r>
          </a:p>
          <a:p>
            <a:pPr marL="342900" indent="-342900" algn="l">
              <a:spcBef>
                <a:spcPct val="20000"/>
              </a:spcBef>
              <a:buFont typeface="Wingdings" pitchFamily="2" charset="2"/>
              <a:buChar char="§"/>
            </a:pPr>
            <a:r>
              <a:rPr lang="en-US" sz="2400"/>
              <a:t>TimeInterval</a:t>
            </a:r>
          </a:p>
          <a:p>
            <a:pPr marL="742950" lvl="1" indent="-285750" algn="l">
              <a:spcBef>
                <a:spcPct val="20000"/>
              </a:spcBef>
              <a:buFontTx/>
              <a:buChar char="–"/>
            </a:pPr>
            <a:r>
              <a:rPr lang="en-US" sz="2000"/>
              <a:t>Resolves to an INTEGER</a:t>
            </a:r>
          </a:p>
          <a:p>
            <a:pPr marL="742950" lvl="1" indent="-285750" algn="l">
              <a:spcBef>
                <a:spcPct val="20000"/>
              </a:spcBef>
              <a:buFontTx/>
              <a:buChar char="–"/>
            </a:pPr>
            <a:r>
              <a:rPr lang="en-US" sz="2000"/>
              <a:t>Represents a period of time measured in hundredths of seconds</a:t>
            </a:r>
          </a:p>
          <a:p>
            <a:pPr marL="742950" lvl="1" indent="-285750" algn="l">
              <a:spcBef>
                <a:spcPct val="20000"/>
              </a:spcBef>
              <a:buFontTx/>
              <a:buChar char="–"/>
            </a:pPr>
            <a:r>
              <a:rPr lang="en-US" sz="2000"/>
              <a:t>Maximum value of 248 days (21474836.47 seconds)</a:t>
            </a:r>
          </a:p>
          <a:p>
            <a:pPr marL="342900" indent="-342900" algn="l">
              <a:spcBef>
                <a:spcPct val="20000"/>
              </a:spcBef>
              <a:buFont typeface="Wingdings" pitchFamily="2" charset="2"/>
              <a:buChar char="§"/>
            </a:pPr>
            <a:r>
              <a:rPr lang="en-US" sz="2400"/>
              <a:t>DateAndTime</a:t>
            </a:r>
          </a:p>
          <a:p>
            <a:pPr marL="742950" lvl="1" indent="-285750" algn="l">
              <a:spcBef>
                <a:spcPct val="20000"/>
              </a:spcBef>
              <a:buFontTx/>
              <a:buChar char="–"/>
            </a:pPr>
            <a:r>
              <a:rPr lang="en-US" sz="2000"/>
              <a:t>Resolves into an OCTET STRING (8- or 11-byte)</a:t>
            </a:r>
          </a:p>
          <a:p>
            <a:pPr marL="742950" lvl="1" indent="-285750" algn="l">
              <a:spcBef>
                <a:spcPct val="20000"/>
              </a:spcBef>
              <a:buFontTx/>
              <a:buChar char="–"/>
            </a:pPr>
            <a:r>
              <a:rPr lang="en-US" sz="2000"/>
              <a:t>Represents a date-time specification</a:t>
            </a:r>
          </a:p>
          <a:p>
            <a:pPr marL="742950" lvl="1" indent="-285750" algn="l">
              <a:spcBef>
                <a:spcPct val="20000"/>
              </a:spcBef>
              <a:buFontTx/>
              <a:buChar char="–"/>
            </a:pPr>
            <a:r>
              <a:rPr lang="en-US" sz="2000"/>
              <a:t>Display format: “2d-1d-1d,1d:1d:1d.1d,1a1d:1d”</a:t>
            </a:r>
          </a:p>
          <a:p>
            <a:pPr marL="742950" lvl="1" indent="-285750" algn="l">
              <a:spcBef>
                <a:spcPct val="20000"/>
              </a:spcBef>
              <a:buFontTx/>
              <a:buChar char="–"/>
            </a:pPr>
            <a:r>
              <a:rPr lang="en-US" sz="2000"/>
              <a:t>Jan 15, 1999, 1:30:15 PM EDT would be displayed as</a:t>
            </a:r>
          </a:p>
          <a:p>
            <a:pPr marL="1143000" lvl="2" indent="-228600" algn="l">
              <a:spcBef>
                <a:spcPct val="20000"/>
              </a:spcBef>
              <a:buFont typeface="Arial" charset="0"/>
              <a:buChar char="–"/>
            </a:pPr>
            <a:r>
              <a:rPr lang="en-US"/>
              <a:t>1999-1-15,13:30:15.0,-4:0</a:t>
            </a:r>
            <a:endParaRPr lang="en-GB"/>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E7DE482-5B37-4944-83AA-DAE2B96529B1}" type="datetime1">
              <a:rPr lang="en-US" smtClean="0"/>
              <a:pPr eaLnBrk="1" hangingPunct="1"/>
              <a:t>5/19/15</a:t>
            </a:fld>
            <a:endParaRPr lang="en-US" smtClean="0"/>
          </a:p>
        </p:txBody>
      </p:sp>
      <p:sp>
        <p:nvSpPr>
          <p:cNvPr id="276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1CA59CD-7640-4424-B078-A1D7330BB07A}" type="slidenum">
              <a:rPr lang="en-US" smtClean="0"/>
              <a:pPr eaLnBrk="1" hangingPunct="1"/>
              <a:t>23</a:t>
            </a:fld>
            <a:endParaRPr lang="en-US" smtClean="0"/>
          </a:p>
        </p:txBody>
      </p:sp>
      <p:sp>
        <p:nvSpPr>
          <p:cNvPr id="27652" name="Rectangle 2"/>
          <p:cNvSpPr>
            <a:spLocks noGrp="1" noChangeArrowheads="1"/>
          </p:cNvSpPr>
          <p:nvPr>
            <p:ph type="title"/>
          </p:nvPr>
        </p:nvSpPr>
        <p:spPr>
          <a:xfrm>
            <a:off x="457200" y="0"/>
            <a:ext cx="8229600" cy="1143000"/>
          </a:xfrm>
        </p:spPr>
        <p:txBody>
          <a:bodyPr/>
          <a:lstStyle/>
          <a:p>
            <a:pPr eaLnBrk="1" hangingPunct="1"/>
            <a:r>
              <a:rPr lang="en-US" sz="3200" smtClean="0"/>
              <a:t>SMIv2 –  Textual Conventions</a:t>
            </a:r>
          </a:p>
        </p:txBody>
      </p:sp>
      <p:sp>
        <p:nvSpPr>
          <p:cNvPr id="27653"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dirty="0" err="1"/>
              <a:t>TAddress</a:t>
            </a:r>
            <a:endParaRPr lang="en-US" sz="2400" dirty="0"/>
          </a:p>
          <a:p>
            <a:pPr marL="800100" lvl="1" indent="-342900" algn="l">
              <a:spcBef>
                <a:spcPct val="20000"/>
              </a:spcBef>
              <a:buFont typeface="Arial" charset="0"/>
              <a:buChar char="–"/>
            </a:pPr>
            <a:r>
              <a:rPr lang="en-US" sz="2000" dirty="0"/>
              <a:t>Resolves to an OCTET STRING</a:t>
            </a:r>
          </a:p>
          <a:p>
            <a:pPr marL="800100" lvl="1" indent="-342900" algn="l">
              <a:spcBef>
                <a:spcPct val="20000"/>
              </a:spcBef>
              <a:buFont typeface="Arial" charset="0"/>
              <a:buChar char="–"/>
            </a:pPr>
            <a:r>
              <a:rPr lang="en-US" sz="2000" dirty="0"/>
              <a:t>Represents a transport address</a:t>
            </a:r>
          </a:p>
          <a:p>
            <a:pPr marL="1200150" lvl="2" indent="-285750" algn="l">
              <a:spcBef>
                <a:spcPct val="20000"/>
              </a:spcBef>
              <a:buFont typeface="Arial" charset="0"/>
              <a:buChar char="•"/>
            </a:pPr>
            <a:r>
              <a:rPr lang="en-US" dirty="0"/>
              <a:t>UDP Domain – 6-byte OCTET STRING (IP Address, UDP Port</a:t>
            </a:r>
            <a:r>
              <a:rPr lang="en-US" dirty="0" smtClean="0"/>
              <a:t>)</a:t>
            </a:r>
          </a:p>
          <a:p>
            <a:pPr marL="342900" indent="-342900" algn="l">
              <a:spcBef>
                <a:spcPct val="20000"/>
              </a:spcBef>
              <a:buFont typeface="Wingdings" pitchFamily="2" charset="2"/>
              <a:buChar char="§"/>
            </a:pPr>
            <a:r>
              <a:rPr lang="en-US" sz="2400" dirty="0" err="1" smtClean="0"/>
              <a:t>StorageType</a:t>
            </a:r>
            <a:endParaRPr lang="en-US" sz="2400" dirty="0" smtClean="0"/>
          </a:p>
          <a:p>
            <a:pPr marL="800100" lvl="1" indent="-342900" algn="l">
              <a:spcBef>
                <a:spcPct val="20000"/>
              </a:spcBef>
              <a:buFont typeface="Arial" charset="0"/>
              <a:buChar char="–"/>
            </a:pPr>
            <a:r>
              <a:rPr lang="en-US" sz="2000" dirty="0" smtClean="0"/>
              <a:t>Resolves to an INTEGER</a:t>
            </a:r>
          </a:p>
          <a:p>
            <a:pPr marL="800100" lvl="1" indent="-342900" algn="l">
              <a:spcBef>
                <a:spcPct val="20000"/>
              </a:spcBef>
              <a:buFont typeface="Arial" charset="0"/>
              <a:buChar char="–"/>
            </a:pPr>
            <a:r>
              <a:rPr lang="en-US" sz="2000" dirty="0" smtClean="0"/>
              <a:t>Standard way to specify how a row should be stored in memory</a:t>
            </a:r>
          </a:p>
          <a:p>
            <a:pPr marL="800100" lvl="1" indent="-342900" algn="l">
              <a:spcBef>
                <a:spcPct val="20000"/>
              </a:spcBef>
              <a:buFont typeface="Arial" charset="0"/>
              <a:buChar char="–"/>
            </a:pPr>
            <a:r>
              <a:rPr lang="en-US" sz="2000" dirty="0" smtClean="0"/>
              <a:t>Enumerated:</a:t>
            </a:r>
          </a:p>
          <a:p>
            <a:pPr marL="1257300" lvl="2" indent="-342900" algn="l">
              <a:spcBef>
                <a:spcPct val="20000"/>
              </a:spcBef>
              <a:buFont typeface="Arial" charset="0"/>
              <a:buChar char="•"/>
            </a:pPr>
            <a:r>
              <a:rPr lang="en-US" sz="2000" dirty="0" smtClean="0"/>
              <a:t>other (1)</a:t>
            </a:r>
          </a:p>
          <a:p>
            <a:pPr marL="1257300" lvl="2" indent="-342900" algn="l">
              <a:spcBef>
                <a:spcPct val="20000"/>
              </a:spcBef>
              <a:buFont typeface="Arial" charset="0"/>
              <a:buChar char="•"/>
            </a:pPr>
            <a:r>
              <a:rPr lang="en-US" sz="2000" dirty="0" smtClean="0"/>
              <a:t>volatile (2)</a:t>
            </a:r>
          </a:p>
          <a:p>
            <a:pPr marL="1257300" lvl="2" indent="-342900" algn="l">
              <a:spcBef>
                <a:spcPct val="20000"/>
              </a:spcBef>
              <a:buFont typeface="Arial" charset="0"/>
              <a:buChar char="•"/>
            </a:pPr>
            <a:r>
              <a:rPr lang="en-US" sz="2000" dirty="0" err="1" smtClean="0"/>
              <a:t>nonVolatile</a:t>
            </a:r>
            <a:r>
              <a:rPr lang="en-US" sz="2000" dirty="0" smtClean="0"/>
              <a:t> (3)</a:t>
            </a:r>
          </a:p>
          <a:p>
            <a:pPr marL="1257300" lvl="2" indent="-342900" algn="l">
              <a:spcBef>
                <a:spcPct val="20000"/>
              </a:spcBef>
              <a:buFont typeface="Arial" charset="0"/>
              <a:buChar char="•"/>
            </a:pPr>
            <a:r>
              <a:rPr lang="en-US" sz="2000" dirty="0" smtClean="0"/>
              <a:t>permanent (4)</a:t>
            </a:r>
          </a:p>
          <a:p>
            <a:pPr marL="1257300" lvl="2" indent="-342900" algn="l">
              <a:spcBef>
                <a:spcPct val="20000"/>
              </a:spcBef>
              <a:buFont typeface="Arial" charset="0"/>
              <a:buChar char="•"/>
            </a:pPr>
            <a:r>
              <a:rPr lang="en-US" sz="2000" dirty="0" err="1" smtClean="0"/>
              <a:t>readOnly</a:t>
            </a:r>
            <a:r>
              <a:rPr lang="en-US" sz="2000" dirty="0" smtClean="0"/>
              <a:t> (5)</a:t>
            </a:r>
          </a:p>
          <a:p>
            <a:pPr marL="342900" indent="-342900" algn="l">
              <a:spcBef>
                <a:spcPct val="20000"/>
              </a:spcBef>
              <a:buFont typeface="Wingdings" pitchFamily="2" charset="2"/>
              <a:buNone/>
            </a:pPr>
            <a:endParaRPr lang="en-US" sz="2400" dirty="0" smtClean="0"/>
          </a:p>
          <a:p>
            <a:pPr marL="285750" indent="-285750" algn="l">
              <a:spcBef>
                <a:spcPct val="20000"/>
              </a:spcBef>
              <a:buFont typeface="Arial" charset="0"/>
              <a:buChar cha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EB74182-8306-4842-9275-1265DCDC6C5B}" type="datetime1">
              <a:rPr lang="en-US" smtClean="0"/>
              <a:pPr eaLnBrk="1" hangingPunct="1"/>
              <a:t>5/19/15</a:t>
            </a:fld>
            <a:endParaRPr lang="en-US" smtClean="0"/>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4612461-2819-4D0D-A496-0E74CDF1A9B1}" type="slidenum">
              <a:rPr lang="en-US" smtClean="0"/>
              <a:pPr eaLnBrk="1" hangingPunct="1"/>
              <a:t>24</a:t>
            </a:fld>
            <a:endParaRPr lang="en-US" smtClean="0"/>
          </a:p>
        </p:txBody>
      </p:sp>
      <p:sp>
        <p:nvSpPr>
          <p:cNvPr id="29700" name="Rectangle 2"/>
          <p:cNvSpPr>
            <a:spLocks noGrp="1" noChangeArrowheads="1"/>
          </p:cNvSpPr>
          <p:nvPr>
            <p:ph type="title"/>
          </p:nvPr>
        </p:nvSpPr>
        <p:spPr>
          <a:xfrm>
            <a:off x="457200" y="0"/>
            <a:ext cx="8229600" cy="1143000"/>
          </a:xfrm>
        </p:spPr>
        <p:txBody>
          <a:bodyPr/>
          <a:lstStyle/>
          <a:p>
            <a:pPr eaLnBrk="1" hangingPunct="1"/>
            <a:r>
              <a:rPr lang="en-US" sz="3200" smtClean="0"/>
              <a:t>SMIv2 –  Textual Conventions</a:t>
            </a:r>
          </a:p>
        </p:txBody>
      </p:sp>
      <p:sp>
        <p:nvSpPr>
          <p:cNvPr id="29701"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dirty="0" err="1"/>
              <a:t>RowStatus</a:t>
            </a:r>
            <a:endParaRPr lang="en-US" sz="2400" dirty="0"/>
          </a:p>
          <a:p>
            <a:pPr marL="800100" lvl="1" indent="-342900" algn="l">
              <a:spcBef>
                <a:spcPct val="20000"/>
              </a:spcBef>
              <a:buFont typeface="Arial" charset="0"/>
              <a:buChar char="–"/>
            </a:pPr>
            <a:r>
              <a:rPr lang="en-US" sz="2000" dirty="0"/>
              <a:t>Resolves into an INTEGER</a:t>
            </a:r>
          </a:p>
          <a:p>
            <a:pPr marL="800100" lvl="1" indent="-342900" algn="l">
              <a:spcBef>
                <a:spcPct val="20000"/>
              </a:spcBef>
              <a:buFont typeface="Arial" charset="0"/>
              <a:buChar char="–"/>
            </a:pPr>
            <a:r>
              <a:rPr lang="en-US" sz="2000" dirty="0"/>
              <a:t>Provides a standard way to add or delete rows from a table</a:t>
            </a:r>
          </a:p>
          <a:p>
            <a:pPr marL="800100" lvl="1" indent="-342900" algn="l">
              <a:spcBef>
                <a:spcPct val="20000"/>
              </a:spcBef>
              <a:buFont typeface="Arial" charset="0"/>
              <a:buChar char="–"/>
            </a:pPr>
            <a:r>
              <a:rPr lang="en-US" sz="2000" dirty="0"/>
              <a:t>Enumerated</a:t>
            </a:r>
          </a:p>
          <a:p>
            <a:pPr marL="1257300" lvl="2" indent="-342900" algn="l">
              <a:spcBef>
                <a:spcPct val="20000"/>
              </a:spcBef>
              <a:buFont typeface="Arial" charset="0"/>
              <a:buChar char="•"/>
            </a:pPr>
            <a:r>
              <a:rPr lang="en-US" sz="2000" dirty="0"/>
              <a:t>active (1)</a:t>
            </a:r>
          </a:p>
          <a:p>
            <a:pPr marL="1257300" lvl="2" indent="-342900" algn="l">
              <a:spcBef>
                <a:spcPct val="20000"/>
              </a:spcBef>
              <a:buFont typeface="Arial" charset="0"/>
              <a:buChar char="•"/>
            </a:pPr>
            <a:r>
              <a:rPr lang="en-US" sz="2000" dirty="0" err="1"/>
              <a:t>notInService</a:t>
            </a:r>
            <a:r>
              <a:rPr lang="en-US" sz="2000" dirty="0"/>
              <a:t> (2)</a:t>
            </a:r>
          </a:p>
          <a:p>
            <a:pPr marL="1257300" lvl="2" indent="-342900" algn="l">
              <a:spcBef>
                <a:spcPct val="20000"/>
              </a:spcBef>
              <a:buFont typeface="Arial" charset="0"/>
              <a:buChar char="•"/>
            </a:pPr>
            <a:r>
              <a:rPr lang="en-US" sz="2000" dirty="0" err="1"/>
              <a:t>notReady</a:t>
            </a:r>
            <a:r>
              <a:rPr lang="en-US" sz="2000" dirty="0"/>
              <a:t> (3)</a:t>
            </a:r>
          </a:p>
          <a:p>
            <a:pPr marL="1257300" lvl="2" indent="-342900" algn="l">
              <a:spcBef>
                <a:spcPct val="20000"/>
              </a:spcBef>
              <a:buFont typeface="Arial" charset="0"/>
              <a:buChar char="•"/>
            </a:pPr>
            <a:r>
              <a:rPr lang="en-US" sz="2000" dirty="0" err="1"/>
              <a:t>createAndGo</a:t>
            </a:r>
            <a:r>
              <a:rPr lang="en-US" sz="2000" dirty="0"/>
              <a:t> (4)</a:t>
            </a:r>
          </a:p>
          <a:p>
            <a:pPr marL="1257300" lvl="2" indent="-342900" algn="l">
              <a:spcBef>
                <a:spcPct val="20000"/>
              </a:spcBef>
              <a:buFont typeface="Arial" charset="0"/>
              <a:buChar char="•"/>
            </a:pPr>
            <a:r>
              <a:rPr lang="en-US" sz="2000" dirty="0" err="1"/>
              <a:t>createAndWait</a:t>
            </a:r>
            <a:r>
              <a:rPr lang="en-US" sz="2000" dirty="0"/>
              <a:t> (5)</a:t>
            </a:r>
          </a:p>
          <a:p>
            <a:pPr marL="1257300" lvl="2" indent="-342900" algn="l">
              <a:spcBef>
                <a:spcPct val="20000"/>
              </a:spcBef>
              <a:buFont typeface="Arial" charset="0"/>
              <a:buChar char="•"/>
            </a:pPr>
            <a:r>
              <a:rPr lang="en-US" sz="2000" dirty="0"/>
              <a:t>destroy (6)</a:t>
            </a:r>
          </a:p>
          <a:p>
            <a:pPr marL="342900" indent="-342900" algn="l">
              <a:spcBef>
                <a:spcPct val="20000"/>
              </a:spcBef>
              <a:buFont typeface="Wingdings" pitchFamily="2" charset="2"/>
              <a:buNone/>
            </a:pPr>
            <a:endParaRPr lang="en-US" sz="2400" dirty="0"/>
          </a:p>
          <a:p>
            <a:pPr marL="342900" indent="-342900" algn="l">
              <a:spcBef>
                <a:spcPct val="20000"/>
              </a:spcBef>
              <a:buFont typeface="Wingdings" pitchFamily="2" charset="2"/>
              <a:buNone/>
            </a:pPr>
            <a:endParaRPr lang="en-US" sz="2400" dirty="0"/>
          </a:p>
          <a:p>
            <a:pPr marL="342900" indent="-342900" algn="l">
              <a:spcBef>
                <a:spcPct val="20000"/>
              </a:spcBef>
              <a:buFont typeface="Wingdings" pitchFamily="2" charset="2"/>
              <a:buChar char="§"/>
            </a:pPr>
            <a:endParaRPr lang="en-US" sz="2400" dirty="0"/>
          </a:p>
          <a:p>
            <a:pPr marL="342900" indent="-342900" algn="l">
              <a:spcBef>
                <a:spcPct val="20000"/>
              </a:spcBef>
              <a:buFont typeface="Wingdings" pitchFamily="2" charset="2"/>
              <a:buChar char="§"/>
            </a:pPr>
            <a:endParaRPr lang="en-US" sz="2400" dirty="0"/>
          </a:p>
          <a:p>
            <a:pPr marL="342900" indent="-342900" algn="l">
              <a:spcBef>
                <a:spcPct val="20000"/>
              </a:spcBef>
              <a:buFont typeface="Wingdings" pitchFamily="2" charset="2"/>
              <a:buNone/>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BFDCDC8-5DDD-4B0F-90D8-3657360A3EAF}" type="datetime1">
              <a:rPr lang="en-US" smtClean="0"/>
              <a:pPr eaLnBrk="1" hangingPunct="1"/>
              <a:t>5/19/15</a:t>
            </a:fld>
            <a:endParaRPr lang="en-US" smtClean="0"/>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14AE297-091E-451D-9B57-298240C27755}" type="slidenum">
              <a:rPr lang="en-US" smtClean="0"/>
              <a:pPr eaLnBrk="1" hangingPunct="1"/>
              <a:t>25</a:t>
            </a:fld>
            <a:endParaRPr lang="en-US" smtClean="0"/>
          </a:p>
        </p:txBody>
      </p:sp>
      <p:sp>
        <p:nvSpPr>
          <p:cNvPr id="30724" name="Rectangle 2"/>
          <p:cNvSpPr>
            <a:spLocks noGrp="1" noChangeArrowheads="1"/>
          </p:cNvSpPr>
          <p:nvPr>
            <p:ph type="title"/>
          </p:nvPr>
        </p:nvSpPr>
        <p:spPr>
          <a:xfrm>
            <a:off x="457200" y="0"/>
            <a:ext cx="8229600" cy="1143000"/>
          </a:xfrm>
        </p:spPr>
        <p:txBody>
          <a:bodyPr/>
          <a:lstStyle/>
          <a:p>
            <a:pPr eaLnBrk="1" hangingPunct="1"/>
            <a:r>
              <a:rPr lang="en-US" sz="3200" smtClean="0"/>
              <a:t>SMIv2 –  RowStatus</a:t>
            </a:r>
          </a:p>
        </p:txBody>
      </p:sp>
      <p:sp>
        <p:nvSpPr>
          <p:cNvPr id="30725"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None/>
            </a:pPr>
            <a:endParaRPr lang="en-US" sz="1600">
              <a:solidFill>
                <a:srgbClr val="000000"/>
              </a:solidFill>
              <a:latin typeface="Arial Unicode MS" pitchFamily="34" charset="-128"/>
            </a:endParaRPr>
          </a:p>
          <a:p>
            <a:pPr marL="342900" indent="-342900" algn="l">
              <a:spcBef>
                <a:spcPct val="20000"/>
              </a:spcBef>
              <a:buFont typeface="Wingdings" pitchFamily="2" charset="2"/>
              <a:buNone/>
            </a:pPr>
            <a:r>
              <a:rPr lang="en-US" sz="1600">
                <a:solidFill>
                  <a:srgbClr val="000000"/>
                </a:solidFill>
                <a:latin typeface="Arial Unicode MS" pitchFamily="34" charset="-128"/>
              </a:rPr>
              <a:t>	</a:t>
            </a:r>
            <a:endParaRPr lang="en-US" sz="1600"/>
          </a:p>
          <a:p>
            <a:pPr marL="342900" indent="-342900" algn="l">
              <a:spcBef>
                <a:spcPct val="20000"/>
              </a:spcBef>
              <a:buFont typeface="Wingdings" pitchFamily="2" charset="2"/>
              <a:buChar char="§"/>
            </a:pPr>
            <a:endParaRPr lang="en-US" sz="2400"/>
          </a:p>
          <a:p>
            <a:pPr marL="342900" indent="-342900" algn="l">
              <a:spcBef>
                <a:spcPct val="20000"/>
              </a:spcBef>
              <a:buFont typeface="Wingdings" pitchFamily="2" charset="2"/>
              <a:buChar char="§"/>
            </a:pPr>
            <a:endParaRPr lang="en-US" sz="2400"/>
          </a:p>
          <a:p>
            <a:pPr marL="342900" indent="-342900" algn="l">
              <a:spcBef>
                <a:spcPct val="20000"/>
              </a:spcBef>
              <a:buFont typeface="Wingdings" pitchFamily="2" charset="2"/>
              <a:buNone/>
            </a:pPr>
            <a:endParaRPr lang="en-GB" sz="2400"/>
          </a:p>
        </p:txBody>
      </p:sp>
      <p:sp>
        <p:nvSpPr>
          <p:cNvPr id="30726" name="Rectangle 5"/>
          <p:cNvSpPr>
            <a:spLocks noChangeArrowheads="1"/>
          </p:cNvSpPr>
          <p:nvPr/>
        </p:nvSpPr>
        <p:spPr bwMode="auto">
          <a:xfrm>
            <a:off x="523875" y="1079371"/>
            <a:ext cx="794543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l"/>
            <a:r>
              <a:rPr lang="en-US" dirty="0">
                <a:latin typeface="Arial Unicode MS" pitchFamily="34" charset="-128"/>
              </a:rPr>
              <a:t>	</a:t>
            </a:r>
            <a:r>
              <a:rPr lang="en-US" sz="2000" dirty="0">
                <a:latin typeface="Arial Unicode MS" pitchFamily="34" charset="-128"/>
              </a:rPr>
              <a:t>The </a:t>
            </a:r>
            <a:r>
              <a:rPr lang="en-US" sz="2000" dirty="0" err="1">
                <a:latin typeface="Arial Unicode MS" pitchFamily="34" charset="-128"/>
              </a:rPr>
              <a:t>RowStatus</a:t>
            </a:r>
            <a:r>
              <a:rPr lang="en-US" sz="2000" dirty="0">
                <a:latin typeface="Arial Unicode MS" pitchFamily="34" charset="-128"/>
              </a:rPr>
              <a:t> textual convention is used to manage the creation and deletion of conceptual rows and has six defined values: </a:t>
            </a:r>
          </a:p>
          <a:p>
            <a:pPr marL="342900" indent="-342900" algn="l"/>
            <a:endParaRPr lang="en-US" sz="2000" dirty="0">
              <a:latin typeface="Arial Unicode MS" pitchFamily="34" charset="-128"/>
            </a:endParaRPr>
          </a:p>
          <a:p>
            <a:pPr marL="342900" indent="-342900" algn="l">
              <a:buFontTx/>
              <a:buAutoNum type="arabicParenR"/>
            </a:pPr>
            <a:r>
              <a:rPr lang="en-US" sz="2000" dirty="0">
                <a:latin typeface="Arial Unicode MS" pitchFamily="34" charset="-128"/>
              </a:rPr>
              <a:t>`active‘ - the row is available for use by the managed device</a:t>
            </a:r>
          </a:p>
          <a:p>
            <a:pPr marL="342900" indent="-342900" algn="l">
              <a:buFontTx/>
              <a:buAutoNum type="arabicParenR"/>
            </a:pPr>
            <a:r>
              <a:rPr lang="en-US" sz="2000" dirty="0">
                <a:latin typeface="Arial Unicode MS" pitchFamily="34" charset="-128"/>
              </a:rPr>
              <a:t>`</a:t>
            </a:r>
            <a:r>
              <a:rPr lang="en-US" sz="2000" dirty="0" err="1">
                <a:latin typeface="Arial Unicode MS" pitchFamily="34" charset="-128"/>
              </a:rPr>
              <a:t>notInService</a:t>
            </a:r>
            <a:r>
              <a:rPr lang="en-US" sz="2000" dirty="0">
                <a:latin typeface="Arial Unicode MS" pitchFamily="34" charset="-128"/>
              </a:rPr>
              <a:t>‘ - the row exists in the agent, but is unavailable for use by the managed device</a:t>
            </a:r>
          </a:p>
          <a:p>
            <a:pPr marL="342900" indent="-342900" algn="l">
              <a:buFontTx/>
              <a:buAutoNum type="arabicParenR"/>
            </a:pPr>
            <a:r>
              <a:rPr lang="en-US" sz="2000" dirty="0">
                <a:latin typeface="Arial Unicode MS" pitchFamily="34" charset="-128"/>
              </a:rPr>
              <a:t>`</a:t>
            </a:r>
            <a:r>
              <a:rPr lang="en-US" sz="2000" dirty="0" err="1">
                <a:latin typeface="Arial Unicode MS" pitchFamily="34" charset="-128"/>
              </a:rPr>
              <a:t>notReady</a:t>
            </a:r>
            <a:r>
              <a:rPr lang="en-US" sz="2000" dirty="0">
                <a:latin typeface="Arial Unicode MS" pitchFamily="34" charset="-128"/>
              </a:rPr>
              <a:t>‘ - the row exists in the agent, but is missing information necessary in order to be available for use by the managed device (i.e., one or more required columns in the row have not been instantiated)</a:t>
            </a:r>
          </a:p>
          <a:p>
            <a:pPr marL="342900" indent="-342900" algn="l">
              <a:buFontTx/>
              <a:buAutoNum type="arabicParenR"/>
            </a:pPr>
            <a:r>
              <a:rPr lang="en-US" sz="2000" dirty="0">
                <a:latin typeface="Arial Unicode MS" pitchFamily="34" charset="-128"/>
              </a:rPr>
              <a:t>‘</a:t>
            </a:r>
            <a:r>
              <a:rPr lang="en-US" sz="2000" dirty="0" err="1">
                <a:latin typeface="Arial Unicode MS" pitchFamily="34" charset="-128"/>
              </a:rPr>
              <a:t>createAndGo</a:t>
            </a:r>
            <a:r>
              <a:rPr lang="en-US" sz="2000" dirty="0">
                <a:latin typeface="Arial Unicode MS" pitchFamily="34" charset="-128"/>
              </a:rPr>
              <a:t>‘ - written by a manager to create a new instance of a </a:t>
            </a:r>
            <a:r>
              <a:rPr lang="en-US" sz="2000" dirty="0" smtClean="0">
                <a:latin typeface="Arial Unicode MS" pitchFamily="34" charset="-128"/>
              </a:rPr>
              <a:t>row </a:t>
            </a:r>
            <a:r>
              <a:rPr lang="en-US" sz="2000" dirty="0">
                <a:latin typeface="Arial Unicode MS" pitchFamily="34" charset="-128"/>
              </a:rPr>
              <a:t>and to have its status automatically set to active, making it available for use by the managed device</a:t>
            </a:r>
          </a:p>
          <a:p>
            <a:pPr marL="342900" indent="-342900" algn="l">
              <a:buFontTx/>
              <a:buAutoNum type="arabicParenR"/>
            </a:pPr>
            <a:r>
              <a:rPr lang="en-US" sz="2000" dirty="0">
                <a:latin typeface="Arial Unicode MS" pitchFamily="34" charset="-128"/>
              </a:rPr>
              <a:t>‘</a:t>
            </a:r>
            <a:r>
              <a:rPr lang="en-US" sz="2000" dirty="0" err="1">
                <a:latin typeface="Arial Unicode MS" pitchFamily="34" charset="-128"/>
              </a:rPr>
              <a:t>createAndWait</a:t>
            </a:r>
            <a:r>
              <a:rPr lang="en-US" sz="2000" dirty="0">
                <a:latin typeface="Arial Unicode MS" pitchFamily="34" charset="-128"/>
              </a:rPr>
              <a:t>‘ - written by a manager to create a new instance of a </a:t>
            </a:r>
            <a:r>
              <a:rPr lang="en-US" sz="2000" dirty="0" smtClean="0">
                <a:latin typeface="Arial Unicode MS" pitchFamily="34" charset="-128"/>
              </a:rPr>
              <a:t>row but </a:t>
            </a:r>
            <a:r>
              <a:rPr lang="en-US" sz="2000" dirty="0">
                <a:latin typeface="Arial Unicode MS" pitchFamily="34" charset="-128"/>
              </a:rPr>
              <a:t>not make it available for use by the managed </a:t>
            </a:r>
            <a:r>
              <a:rPr lang="en-US" sz="2000" dirty="0" smtClean="0">
                <a:latin typeface="Arial Unicode MS" pitchFamily="34" charset="-128"/>
              </a:rPr>
              <a:t>device</a:t>
            </a:r>
            <a:endParaRPr lang="en-US" sz="2000" dirty="0">
              <a:latin typeface="Arial Unicode MS" pitchFamily="34" charset="-128"/>
            </a:endParaRPr>
          </a:p>
          <a:p>
            <a:pPr marL="342900" indent="-342900" algn="l">
              <a:buFontTx/>
              <a:buAutoNum type="arabicParenR"/>
            </a:pPr>
            <a:r>
              <a:rPr lang="en-US" sz="2000" dirty="0">
                <a:latin typeface="Arial Unicode MS" pitchFamily="34" charset="-128"/>
              </a:rPr>
              <a:t>’destroy’ - written by a manager to delete the existing row.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80CF9A3-1EEE-4F35-8E1C-044310315712}" type="datetime1">
              <a:rPr lang="en-US" smtClean="0"/>
              <a:pPr eaLnBrk="1" hangingPunct="1"/>
              <a:t>5/19/15</a:t>
            </a:fld>
            <a:endParaRPr lang="en-US" smtClean="0"/>
          </a:p>
        </p:txBody>
      </p:sp>
      <p:sp>
        <p:nvSpPr>
          <p:cNvPr id="317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95C989D-798F-4917-9056-287A72B15251}" type="slidenum">
              <a:rPr lang="en-US" smtClean="0"/>
              <a:pPr eaLnBrk="1" hangingPunct="1"/>
              <a:t>26</a:t>
            </a:fld>
            <a:endParaRPr lang="en-US" smtClean="0"/>
          </a:p>
        </p:txBody>
      </p:sp>
      <p:sp>
        <p:nvSpPr>
          <p:cNvPr id="31748" name="Rectangle 2"/>
          <p:cNvSpPr>
            <a:spLocks noGrp="1" noChangeArrowheads="1"/>
          </p:cNvSpPr>
          <p:nvPr>
            <p:ph type="title"/>
          </p:nvPr>
        </p:nvSpPr>
        <p:spPr>
          <a:xfrm>
            <a:off x="457200" y="0"/>
            <a:ext cx="8229600" cy="1143000"/>
          </a:xfrm>
        </p:spPr>
        <p:txBody>
          <a:bodyPr/>
          <a:lstStyle/>
          <a:p>
            <a:pPr eaLnBrk="1" hangingPunct="1"/>
            <a:r>
              <a:rPr lang="en-US" sz="3200" smtClean="0"/>
              <a:t>SMIv2 –  RowStatus</a:t>
            </a:r>
          </a:p>
        </p:txBody>
      </p:sp>
      <p:sp>
        <p:nvSpPr>
          <p:cNvPr id="31749" name="Rectangle 3"/>
          <p:cNvSpPr>
            <a:spLocks noChangeArrowheads="1"/>
          </p:cNvSpPr>
          <p:nvPr/>
        </p:nvSpPr>
        <p:spPr bwMode="auto">
          <a:xfrm>
            <a:off x="512763" y="12668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None/>
            </a:pPr>
            <a:endParaRPr lang="en-US" sz="1600">
              <a:solidFill>
                <a:srgbClr val="000000"/>
              </a:solidFill>
              <a:latin typeface="Arial Unicode MS" pitchFamily="34" charset="-128"/>
            </a:endParaRPr>
          </a:p>
          <a:p>
            <a:pPr marL="342900" indent="-342900" algn="l">
              <a:spcBef>
                <a:spcPct val="20000"/>
              </a:spcBef>
              <a:buFont typeface="Wingdings" pitchFamily="2" charset="2"/>
              <a:buNone/>
            </a:pPr>
            <a:r>
              <a:rPr lang="en-US" sz="1600">
                <a:solidFill>
                  <a:srgbClr val="000000"/>
                </a:solidFill>
                <a:latin typeface="Arial Unicode MS" pitchFamily="34" charset="-128"/>
              </a:rPr>
              <a:t>	</a:t>
            </a:r>
            <a:endParaRPr lang="en-US" sz="1600"/>
          </a:p>
          <a:p>
            <a:pPr marL="342900" indent="-342900" algn="l">
              <a:spcBef>
                <a:spcPct val="20000"/>
              </a:spcBef>
              <a:buFont typeface="Wingdings" pitchFamily="2" charset="2"/>
              <a:buChar char="§"/>
            </a:pPr>
            <a:endParaRPr lang="en-US" sz="2400"/>
          </a:p>
          <a:p>
            <a:pPr marL="342900" indent="-342900" algn="l">
              <a:spcBef>
                <a:spcPct val="20000"/>
              </a:spcBef>
              <a:buFont typeface="Wingdings" pitchFamily="2" charset="2"/>
              <a:buChar char="§"/>
            </a:pPr>
            <a:endParaRPr lang="en-US" sz="2400"/>
          </a:p>
          <a:p>
            <a:pPr marL="342900" indent="-342900" algn="l">
              <a:spcBef>
                <a:spcPct val="20000"/>
              </a:spcBef>
              <a:buFont typeface="Wingdings" pitchFamily="2" charset="2"/>
              <a:buNone/>
            </a:pPr>
            <a:endParaRPr lang="en-GB" sz="2400"/>
          </a:p>
        </p:txBody>
      </p:sp>
      <p:sp>
        <p:nvSpPr>
          <p:cNvPr id="31750" name="Rectangle 4"/>
          <p:cNvSpPr>
            <a:spLocks noChangeArrowheads="1"/>
          </p:cNvSpPr>
          <p:nvPr/>
        </p:nvSpPr>
        <p:spPr bwMode="auto">
          <a:xfrm>
            <a:off x="598488" y="1403350"/>
            <a:ext cx="779303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l">
              <a:buFont typeface="Wingdings" pitchFamily="2" charset="2"/>
              <a:buChar char="§"/>
            </a:pPr>
            <a:r>
              <a:rPr lang="en-US" sz="2400">
                <a:latin typeface="Arial Unicode MS" pitchFamily="34" charset="-128"/>
              </a:rPr>
              <a:t>When queried, an existing row has three states: </a:t>
            </a:r>
          </a:p>
          <a:p>
            <a:pPr lvl="1" algn="l">
              <a:buFont typeface="Arial" charset="0"/>
              <a:buChar char="–"/>
            </a:pPr>
            <a:r>
              <a:rPr lang="en-US" sz="2000">
                <a:latin typeface="Arial Unicode MS" pitchFamily="34" charset="-128"/>
              </a:rPr>
              <a:t> ‘active’ – row available for use by the managed device,</a:t>
            </a:r>
          </a:p>
          <a:p>
            <a:pPr lvl="1" algn="l">
              <a:buFont typeface="Arial" charset="0"/>
              <a:buChar char="–"/>
            </a:pPr>
            <a:r>
              <a:rPr lang="en-US" sz="2000">
                <a:latin typeface="Arial Unicode MS" pitchFamily="34" charset="-128"/>
              </a:rPr>
              <a:t> ‘notInService’ - row not available for use by the managed device, though the agent has sufficient information, or, </a:t>
            </a:r>
          </a:p>
          <a:p>
            <a:pPr lvl="1" algn="l">
              <a:buFont typeface="Arial" charset="0"/>
              <a:buChar char="–"/>
            </a:pPr>
            <a:r>
              <a:rPr lang="en-US" sz="2000">
                <a:latin typeface="Arial Unicode MS" pitchFamily="34" charset="-128"/>
              </a:rPr>
              <a:t> ‘notReady’  - row not available for use by the managed device because the agent has insufficient information.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CFE8BDF-D5A8-403E-A34C-276C2DDE0D10}" type="datetime1">
              <a:rPr lang="en-US" smtClean="0"/>
              <a:pPr eaLnBrk="1" hangingPunct="1"/>
              <a:t>5/19/15</a:t>
            </a:fld>
            <a:endParaRPr lang="en-US" smtClean="0"/>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5A03F20-E181-4D4A-874F-250B5B5D3F07}" type="slidenum">
              <a:rPr lang="en-US" smtClean="0"/>
              <a:pPr eaLnBrk="1" hangingPunct="1"/>
              <a:t>27</a:t>
            </a:fld>
            <a:endParaRPr lang="en-US" smtClean="0"/>
          </a:p>
        </p:txBody>
      </p:sp>
      <p:sp>
        <p:nvSpPr>
          <p:cNvPr id="32772" name="Rectangle 2"/>
          <p:cNvSpPr>
            <a:spLocks noGrp="1" noChangeArrowheads="1"/>
          </p:cNvSpPr>
          <p:nvPr>
            <p:ph type="title"/>
          </p:nvPr>
        </p:nvSpPr>
        <p:spPr>
          <a:xfrm>
            <a:off x="533400" y="2197100"/>
            <a:ext cx="8229600" cy="1143000"/>
          </a:xfrm>
        </p:spPr>
        <p:txBody>
          <a:bodyPr/>
          <a:lstStyle/>
          <a:p>
            <a:pPr eaLnBrk="1" hangingPunct="1"/>
            <a:r>
              <a:rPr lang="en-US" sz="3200" smtClean="0"/>
              <a:t>Section 2</a:t>
            </a:r>
            <a:br>
              <a:rPr lang="en-US" sz="3200" smtClean="0"/>
            </a:br>
            <a:r>
              <a:rPr lang="en-US" sz="3200" smtClean="0"/>
              <a:t>IETF MIB-2 Enhancements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56AAB10-577A-43CF-97AB-A44EAB916A1F}" type="datetime1">
              <a:rPr lang="en-US" smtClean="0"/>
              <a:pPr eaLnBrk="1" hangingPunct="1"/>
              <a:t>5/19/15</a:t>
            </a:fld>
            <a:endParaRPr lang="en-US" smtClean="0"/>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06CA2DA-B783-4322-80EC-29B97724B51D}" type="slidenum">
              <a:rPr lang="en-US" smtClean="0"/>
              <a:pPr eaLnBrk="1" hangingPunct="1"/>
              <a:t>28</a:t>
            </a:fld>
            <a:endParaRPr lang="en-US" smtClean="0"/>
          </a:p>
        </p:txBody>
      </p:sp>
      <p:sp>
        <p:nvSpPr>
          <p:cNvPr id="33796" name="Rectangle 2"/>
          <p:cNvSpPr>
            <a:spLocks noGrp="1" noChangeArrowheads="1"/>
          </p:cNvSpPr>
          <p:nvPr>
            <p:ph type="title"/>
          </p:nvPr>
        </p:nvSpPr>
        <p:spPr>
          <a:xfrm>
            <a:off x="444500" y="0"/>
            <a:ext cx="8229600" cy="1143000"/>
          </a:xfrm>
        </p:spPr>
        <p:txBody>
          <a:bodyPr/>
          <a:lstStyle/>
          <a:p>
            <a:pPr eaLnBrk="1" hangingPunct="1"/>
            <a:r>
              <a:rPr lang="en-US" sz="3200" smtClean="0"/>
              <a:t>MIB-II Groups’ Newer Versions</a:t>
            </a:r>
          </a:p>
        </p:txBody>
      </p:sp>
      <p:sp>
        <p:nvSpPr>
          <p:cNvPr id="33797" name="Rectangle 3"/>
          <p:cNvSpPr>
            <a:spLocks noChangeArrowheads="1"/>
          </p:cNvSpPr>
          <p:nvPr/>
        </p:nvSpPr>
        <p:spPr bwMode="auto">
          <a:xfrm>
            <a:off x="225425" y="1146175"/>
            <a:ext cx="86995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dirty="0"/>
              <a:t>System &amp; SNMP Groups </a:t>
            </a:r>
            <a:endParaRPr lang="en-GB" sz="2400" dirty="0">
              <a:solidFill>
                <a:srgbClr val="FF0000"/>
              </a:solidFill>
            </a:endParaRPr>
          </a:p>
          <a:p>
            <a:pPr marL="742950" lvl="1" indent="-285750" algn="l">
              <a:spcBef>
                <a:spcPct val="20000"/>
              </a:spcBef>
              <a:buFont typeface="Arial" charset="0"/>
              <a:buChar char="̶"/>
            </a:pPr>
            <a:r>
              <a:rPr lang="en-GB" sz="2000" dirty="0"/>
              <a:t>SNMPv2 MIB (RFC 3418)</a:t>
            </a:r>
          </a:p>
          <a:p>
            <a:pPr marL="342900" indent="-342900" algn="l">
              <a:spcBef>
                <a:spcPct val="20000"/>
              </a:spcBef>
              <a:buFont typeface="Wingdings" pitchFamily="2" charset="2"/>
              <a:buChar char="§"/>
            </a:pPr>
            <a:r>
              <a:rPr lang="en-GB" sz="2400" dirty="0"/>
              <a:t>Interfaces Group</a:t>
            </a:r>
          </a:p>
          <a:p>
            <a:pPr marL="742950" lvl="1" indent="-285750" algn="l">
              <a:spcBef>
                <a:spcPct val="20000"/>
              </a:spcBef>
              <a:buFont typeface="Arial" charset="0"/>
              <a:buChar char="̶"/>
            </a:pPr>
            <a:r>
              <a:rPr lang="en-GB" sz="2000" dirty="0"/>
              <a:t>IF-MIB (RFC 2863), </a:t>
            </a:r>
          </a:p>
          <a:p>
            <a:pPr marL="342900" indent="-342900" algn="l">
              <a:spcBef>
                <a:spcPct val="20000"/>
              </a:spcBef>
              <a:buFont typeface="Wingdings" pitchFamily="2" charset="2"/>
              <a:buChar char="§"/>
            </a:pPr>
            <a:r>
              <a:rPr lang="en-GB" sz="2400" dirty="0"/>
              <a:t>IP Group</a:t>
            </a:r>
          </a:p>
          <a:p>
            <a:pPr marL="742950" lvl="1" indent="-285750" algn="l">
              <a:spcBef>
                <a:spcPct val="20000"/>
              </a:spcBef>
              <a:buFont typeface="Arial" charset="0"/>
              <a:buChar char="̶"/>
            </a:pPr>
            <a:r>
              <a:rPr lang="en-GB" sz="2000" dirty="0"/>
              <a:t>IP-MIB (RFC 4293)</a:t>
            </a:r>
          </a:p>
          <a:p>
            <a:pPr marL="742950" lvl="1" indent="-285750" algn="l">
              <a:spcBef>
                <a:spcPct val="20000"/>
              </a:spcBef>
              <a:buFont typeface="Arial" charset="0"/>
              <a:buChar char="̶"/>
            </a:pPr>
            <a:r>
              <a:rPr lang="en-GB" sz="2000" dirty="0"/>
              <a:t>IP-FORWARD-MIB (RFC 2096)</a:t>
            </a:r>
          </a:p>
          <a:p>
            <a:pPr marL="342900" indent="-342900" algn="l">
              <a:spcBef>
                <a:spcPct val="20000"/>
              </a:spcBef>
              <a:buFont typeface="Wingdings" pitchFamily="2" charset="2"/>
              <a:buChar char="§"/>
            </a:pPr>
            <a:r>
              <a:rPr lang="en-GB" sz="2400" dirty="0"/>
              <a:t>TCP Group</a:t>
            </a:r>
          </a:p>
          <a:p>
            <a:pPr marL="742950" lvl="1" indent="-285750" algn="l">
              <a:spcBef>
                <a:spcPct val="20000"/>
              </a:spcBef>
              <a:buFont typeface="Arial" charset="0"/>
              <a:buChar char="̶"/>
            </a:pPr>
            <a:r>
              <a:rPr lang="en-GB" sz="2000" dirty="0"/>
              <a:t>TCP-MIB (RFC </a:t>
            </a:r>
            <a:r>
              <a:rPr lang="en-GB" sz="2000" dirty="0" smtClean="0"/>
              <a:t>4022</a:t>
            </a:r>
            <a:r>
              <a:rPr lang="en-GB" sz="2000" dirty="0"/>
              <a:t>)</a:t>
            </a:r>
          </a:p>
          <a:p>
            <a:pPr marL="342900" indent="-342900" algn="l">
              <a:spcBef>
                <a:spcPct val="20000"/>
              </a:spcBef>
              <a:buFont typeface="Wingdings" pitchFamily="2" charset="2"/>
              <a:buChar char="§"/>
            </a:pPr>
            <a:r>
              <a:rPr lang="en-GB" sz="2400" dirty="0"/>
              <a:t>UDP Group</a:t>
            </a:r>
          </a:p>
          <a:p>
            <a:pPr marL="742950" lvl="1" indent="-285750" algn="l">
              <a:spcBef>
                <a:spcPct val="20000"/>
              </a:spcBef>
              <a:buFont typeface="Arial" charset="0"/>
              <a:buChar char="̶"/>
            </a:pPr>
            <a:r>
              <a:rPr lang="en-GB" sz="2000" dirty="0"/>
              <a:t>UDP-MIB (RFC 4113)</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0F8FB3C-B3A6-4CE5-830A-E836BBFECE7A}" type="datetime1">
              <a:rPr lang="en-US" smtClean="0"/>
              <a:pPr eaLnBrk="1" hangingPunct="1"/>
              <a:t>5/19/15</a:t>
            </a:fld>
            <a:endParaRPr lang="en-US" smtClean="0"/>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4460A6D-D730-41D1-9338-56461BABE47A}" type="slidenum">
              <a:rPr lang="en-US" smtClean="0"/>
              <a:pPr eaLnBrk="1" hangingPunct="1"/>
              <a:t>29</a:t>
            </a:fld>
            <a:endParaRPr lang="en-US" smtClean="0"/>
          </a:p>
        </p:txBody>
      </p:sp>
      <p:sp>
        <p:nvSpPr>
          <p:cNvPr id="34820" name="Rectangle 2"/>
          <p:cNvSpPr>
            <a:spLocks noGrp="1" noChangeArrowheads="1"/>
          </p:cNvSpPr>
          <p:nvPr>
            <p:ph type="title"/>
          </p:nvPr>
        </p:nvSpPr>
        <p:spPr>
          <a:xfrm>
            <a:off x="457200" y="0"/>
            <a:ext cx="8229600" cy="1143000"/>
          </a:xfrm>
        </p:spPr>
        <p:txBody>
          <a:bodyPr/>
          <a:lstStyle/>
          <a:p>
            <a:pPr eaLnBrk="1" hangingPunct="1"/>
            <a:r>
              <a:rPr lang="en-US" sz="3200" smtClean="0"/>
              <a:t>System Group Changes</a:t>
            </a:r>
          </a:p>
        </p:txBody>
      </p:sp>
      <p:sp>
        <p:nvSpPr>
          <p:cNvPr id="34821" name="Rectangle 3"/>
          <p:cNvSpPr>
            <a:spLocks noChangeArrowheads="1"/>
          </p:cNvSpPr>
          <p:nvPr/>
        </p:nvSpPr>
        <p:spPr bwMode="auto">
          <a:xfrm>
            <a:off x="203200" y="1138238"/>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a:t>Defined in RFC 3418</a:t>
            </a:r>
          </a:p>
          <a:p>
            <a:pPr marL="342900" indent="-342900" algn="l">
              <a:spcBef>
                <a:spcPct val="20000"/>
              </a:spcBef>
              <a:buFont typeface="Wingdings" pitchFamily="2" charset="2"/>
              <a:buChar char="§"/>
            </a:pPr>
            <a:r>
              <a:rPr lang="en-GB" sz="2400"/>
              <a:t>Contains a new table object, sysORTable, and a new scalar object, sysORLastChange </a:t>
            </a:r>
          </a:p>
          <a:p>
            <a:pPr marL="742950" lvl="1" indent="-285750" algn="l">
              <a:spcBef>
                <a:spcPct val="20000"/>
              </a:spcBef>
              <a:buFontTx/>
              <a:buChar char="–"/>
            </a:pPr>
            <a:r>
              <a:rPr lang="en-GB" sz="2000"/>
              <a:t>sysORTable ::= {system 9}, describes SNMPv2 entity’s support of various MIB modules and has 4 objects defined.</a:t>
            </a:r>
            <a:endParaRPr lang="en-GB" sz="2400"/>
          </a:p>
          <a:p>
            <a:pPr marL="1143000" lvl="2" indent="-228600" algn="l">
              <a:spcBef>
                <a:spcPct val="20000"/>
              </a:spcBef>
              <a:buFont typeface="Wingdings" pitchFamily="2" charset="2"/>
              <a:buChar char="§"/>
            </a:pPr>
            <a:r>
              <a:rPr lang="en-GB"/>
              <a:t>sysORIndex, </a:t>
            </a:r>
          </a:p>
          <a:p>
            <a:pPr marL="1143000" lvl="2" indent="-228600" algn="l">
              <a:spcBef>
                <a:spcPct val="20000"/>
              </a:spcBef>
              <a:buFont typeface="Wingdings" pitchFamily="2" charset="2"/>
              <a:buChar char="§"/>
            </a:pPr>
            <a:r>
              <a:rPr lang="en-GB"/>
              <a:t>sysORID, </a:t>
            </a:r>
          </a:p>
          <a:p>
            <a:pPr marL="1143000" lvl="2" indent="-228600" algn="l">
              <a:spcBef>
                <a:spcPct val="20000"/>
              </a:spcBef>
              <a:buFont typeface="Wingdings" pitchFamily="2" charset="2"/>
              <a:buChar char="§"/>
            </a:pPr>
            <a:r>
              <a:rPr lang="en-GB"/>
              <a:t>sysORDescr, and </a:t>
            </a:r>
          </a:p>
          <a:p>
            <a:pPr marL="1143000" lvl="2" indent="-228600" algn="l">
              <a:spcBef>
                <a:spcPct val="20000"/>
              </a:spcBef>
              <a:buFont typeface="Wingdings" pitchFamily="2" charset="2"/>
              <a:buChar char="§"/>
            </a:pPr>
            <a:r>
              <a:rPr lang="en-GB"/>
              <a:t>sysORUpTime</a:t>
            </a:r>
          </a:p>
          <a:p>
            <a:pPr marL="742950" lvl="1" indent="-285750" algn="l">
              <a:spcBef>
                <a:spcPct val="20000"/>
              </a:spcBef>
              <a:buFontTx/>
              <a:buChar char="–"/>
            </a:pPr>
            <a:r>
              <a:rPr lang="en-GB" sz="2000"/>
              <a:t>sysORLastChange ::= {system 8}, contains the value of sysUpTime when sysORTable was last changed.</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FBFD3A5-FCBD-4E86-A819-EA45CC69D065}" type="datetime1">
              <a:rPr lang="en-US" smtClean="0"/>
              <a:pPr eaLnBrk="1" hangingPunct="1"/>
              <a:t>5/19/15</a:t>
            </a:fld>
            <a:endParaRPr lang="en-US" smtClean="0"/>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B719987-C53A-4FFF-BF5F-310A4DF8A337}" type="slidenum">
              <a:rPr lang="en-US" smtClean="0"/>
              <a:pPr eaLnBrk="1" hangingPunct="1"/>
              <a:t>3</a:t>
            </a:fld>
            <a:endParaRPr lang="en-US" smtClean="0"/>
          </a:p>
        </p:txBody>
      </p:sp>
      <p:sp>
        <p:nvSpPr>
          <p:cNvPr id="4100" name="Rectangle 2"/>
          <p:cNvSpPr>
            <a:spLocks noGrp="1" noChangeArrowheads="1"/>
          </p:cNvSpPr>
          <p:nvPr>
            <p:ph type="title"/>
          </p:nvPr>
        </p:nvSpPr>
        <p:spPr>
          <a:xfrm>
            <a:off x="457200" y="0"/>
            <a:ext cx="8229600" cy="1143000"/>
          </a:xfrm>
        </p:spPr>
        <p:txBody>
          <a:bodyPr/>
          <a:lstStyle/>
          <a:p>
            <a:pPr eaLnBrk="1" hangingPunct="1"/>
            <a:r>
              <a:rPr lang="en-US" sz="3200" smtClean="0"/>
              <a:t>RFC References – SNMPv2</a:t>
            </a:r>
          </a:p>
        </p:txBody>
      </p:sp>
      <p:sp>
        <p:nvSpPr>
          <p:cNvPr id="4101" name="Rectangle 3"/>
          <p:cNvSpPr>
            <a:spLocks noChangeArrowheads="1"/>
          </p:cNvSpPr>
          <p:nvPr/>
        </p:nvSpPr>
        <p:spPr bwMode="auto">
          <a:xfrm>
            <a:off x="525463" y="1230313"/>
            <a:ext cx="83280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anose="05000000000000000000" pitchFamily="2" charset="2"/>
              <a:buChar char="§"/>
            </a:pPr>
            <a:r>
              <a:rPr lang="en-US" sz="2400" dirty="0" smtClean="0">
                <a:solidFill>
                  <a:srgbClr val="000000"/>
                </a:solidFill>
                <a:cs typeface="Times New Roman" pitchFamily="18" charset="0"/>
              </a:rPr>
              <a:t>RFC </a:t>
            </a:r>
            <a:r>
              <a:rPr lang="en-US" sz="2400" dirty="0">
                <a:solidFill>
                  <a:srgbClr val="000000"/>
                </a:solidFill>
                <a:cs typeface="Times New Roman" pitchFamily="18" charset="0"/>
              </a:rPr>
              <a:t>3416, “Version 2 of the Protocol Operations of the Simple Network Management Protocol</a:t>
            </a:r>
            <a:r>
              <a:rPr lang="en-US" sz="2400" dirty="0" smtClean="0">
                <a:solidFill>
                  <a:srgbClr val="000000"/>
                </a:solidFill>
                <a:cs typeface="Times New Roman" pitchFamily="18" charset="0"/>
              </a:rPr>
              <a:t>”.</a:t>
            </a:r>
          </a:p>
          <a:p>
            <a:pPr marL="342900" indent="-342900" algn="l">
              <a:spcBef>
                <a:spcPct val="20000"/>
              </a:spcBef>
              <a:buFont typeface="Wingdings" panose="05000000000000000000" pitchFamily="2" charset="2"/>
              <a:buChar char="§"/>
            </a:pPr>
            <a:r>
              <a:rPr lang="en-US" sz="2400" dirty="0" smtClean="0">
                <a:solidFill>
                  <a:srgbClr val="000000"/>
                </a:solidFill>
                <a:cs typeface="Times New Roman" pitchFamily="18" charset="0"/>
              </a:rPr>
              <a:t>RFC </a:t>
            </a:r>
            <a:r>
              <a:rPr lang="en-US" sz="2400" dirty="0">
                <a:solidFill>
                  <a:srgbClr val="000000"/>
                </a:solidFill>
                <a:cs typeface="Times New Roman" pitchFamily="18" charset="0"/>
              </a:rPr>
              <a:t>2578, “Structure of Management Information Version 2 (SMIv2</a:t>
            </a:r>
            <a:r>
              <a:rPr lang="en-US" sz="2400" dirty="0" smtClean="0">
                <a:solidFill>
                  <a:srgbClr val="000000"/>
                </a:solidFill>
                <a:cs typeface="Times New Roman" pitchFamily="18" charset="0"/>
              </a:rPr>
              <a:t>)”.</a:t>
            </a:r>
          </a:p>
          <a:p>
            <a:pPr marL="342900" indent="-342900" algn="l">
              <a:spcBef>
                <a:spcPct val="20000"/>
              </a:spcBef>
              <a:buFont typeface="Wingdings" panose="05000000000000000000" pitchFamily="2" charset="2"/>
              <a:buChar char="§"/>
            </a:pPr>
            <a:r>
              <a:rPr lang="en-US" sz="2400" dirty="0" smtClean="0">
                <a:solidFill>
                  <a:srgbClr val="000000"/>
                </a:solidFill>
                <a:cs typeface="Times New Roman" pitchFamily="18" charset="0"/>
              </a:rPr>
              <a:t>RFC </a:t>
            </a:r>
            <a:r>
              <a:rPr lang="en-US" sz="2400" dirty="0">
                <a:solidFill>
                  <a:srgbClr val="000000"/>
                </a:solidFill>
                <a:cs typeface="Times New Roman" pitchFamily="18" charset="0"/>
              </a:rPr>
              <a:t>2579, “Textual Conventions for SMIv2”.</a:t>
            </a:r>
          </a:p>
          <a:p>
            <a:pPr marL="609600" indent="-609600" algn="l">
              <a:spcBef>
                <a:spcPct val="20000"/>
              </a:spcBef>
              <a:buFont typeface="Wingdings" pitchFamily="2" charset="2"/>
              <a:buChar char="§"/>
            </a:pPr>
            <a:endParaRPr lang="en-US" sz="2400" dirty="0" smtClean="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a:p>
            <a:pPr marL="609600" indent="-609600" algn="l">
              <a:spcBef>
                <a:spcPct val="20000"/>
              </a:spcBef>
            </a:pPr>
            <a:endParaRPr lang="en-US" sz="2400" dirty="0"/>
          </a:p>
          <a:p>
            <a:pPr marL="609600" indent="-609600" algn="l">
              <a:spcBef>
                <a:spcPct val="20000"/>
              </a:spcBef>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D66B81C-D782-4869-8FD5-DACD3A19FD4E}" type="datetime1">
              <a:rPr lang="en-US" smtClean="0"/>
              <a:pPr eaLnBrk="1" hangingPunct="1"/>
              <a:t>5/19/15</a:t>
            </a:fld>
            <a:endParaRPr lang="en-US" smtClean="0"/>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731016B-46D8-4E4F-9749-A0C27817EA0C}" type="slidenum">
              <a:rPr lang="en-US" smtClean="0"/>
              <a:pPr eaLnBrk="1" hangingPunct="1"/>
              <a:t>30</a:t>
            </a:fld>
            <a:endParaRPr lang="en-US" smtClean="0"/>
          </a:p>
        </p:txBody>
      </p:sp>
      <p:sp>
        <p:nvSpPr>
          <p:cNvPr id="35844" name="Rectangle 2"/>
          <p:cNvSpPr>
            <a:spLocks noGrp="1" noChangeArrowheads="1"/>
          </p:cNvSpPr>
          <p:nvPr>
            <p:ph type="title"/>
          </p:nvPr>
        </p:nvSpPr>
        <p:spPr>
          <a:xfrm>
            <a:off x="457200" y="0"/>
            <a:ext cx="8229600" cy="1143000"/>
          </a:xfrm>
        </p:spPr>
        <p:txBody>
          <a:bodyPr/>
          <a:lstStyle/>
          <a:p>
            <a:pPr eaLnBrk="1" hangingPunct="1"/>
            <a:r>
              <a:rPr lang="en-US" sz="3200" smtClean="0"/>
              <a:t>SNMP Group Changes</a:t>
            </a:r>
          </a:p>
        </p:txBody>
      </p:sp>
      <p:sp>
        <p:nvSpPr>
          <p:cNvPr id="35845" name="Rectangle 3"/>
          <p:cNvSpPr>
            <a:spLocks noChangeArrowheads="1"/>
          </p:cNvSpPr>
          <p:nvPr/>
        </p:nvSpPr>
        <p:spPr bwMode="auto">
          <a:xfrm>
            <a:off x="203200" y="1201738"/>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a:t>Defined in RFC 3418</a:t>
            </a:r>
          </a:p>
          <a:p>
            <a:pPr marL="342900" indent="-342900" algn="l">
              <a:spcBef>
                <a:spcPct val="20000"/>
              </a:spcBef>
              <a:buFont typeface="Wingdings" pitchFamily="2" charset="2"/>
              <a:buChar char="§"/>
            </a:pPr>
            <a:r>
              <a:rPr lang="en-GB" sz="2400"/>
              <a:t>Redefines original mib-2 SNMP group using SMIv2.</a:t>
            </a:r>
          </a:p>
          <a:p>
            <a:pPr marL="342900" indent="-342900" algn="l">
              <a:spcBef>
                <a:spcPct val="20000"/>
              </a:spcBef>
              <a:buFont typeface="Wingdings" pitchFamily="2" charset="2"/>
              <a:buChar char="§"/>
            </a:pPr>
            <a:r>
              <a:rPr lang="en-GB" sz="2400"/>
              <a:t>Defines ‘snmpTrap’ group with 2 objects:</a:t>
            </a:r>
          </a:p>
          <a:p>
            <a:pPr marL="742950" lvl="1" indent="-285750" algn="l">
              <a:spcBef>
                <a:spcPct val="20000"/>
              </a:spcBef>
              <a:buFontTx/>
              <a:buChar char="–"/>
            </a:pPr>
            <a:r>
              <a:rPr lang="en-GB" sz="2000"/>
              <a:t>snmpTrapOID – object identifier of the trap being sent (second varbind in SNMPv2 Trap or Inform Request PDU).</a:t>
            </a:r>
          </a:p>
          <a:p>
            <a:pPr marL="742950" lvl="1" indent="-285750" algn="l">
              <a:spcBef>
                <a:spcPct val="20000"/>
              </a:spcBef>
              <a:buFontTx/>
              <a:buChar char="–"/>
            </a:pPr>
            <a:r>
              <a:rPr lang="en-GB" sz="2000"/>
              <a:t>snmpTrapEnterprise – object identifier of the enterprise associated with the trap being sent (last varbind in SNMPv2 Trap or Inform Request PDU).</a:t>
            </a:r>
          </a:p>
          <a:p>
            <a:pPr marL="342900" indent="-342900" algn="l">
              <a:spcBef>
                <a:spcPct val="20000"/>
              </a:spcBef>
              <a:buFont typeface="Wingdings" pitchFamily="2" charset="2"/>
              <a:buChar char="§"/>
            </a:pPr>
            <a:r>
              <a:rPr lang="en-GB" sz="2400"/>
              <a:t>Defines ‘snmpTraps’ group to map SNMPv1 generic traps</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A0A2236-54B5-4B0C-A745-E2228BB1CEDD}" type="datetime1">
              <a:rPr lang="en-US" smtClean="0"/>
              <a:pPr eaLnBrk="1" hangingPunct="1"/>
              <a:t>5/19/15</a:t>
            </a:fld>
            <a:endParaRPr lang="en-US" smtClean="0"/>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3B6006B-50DD-44E7-AE1D-1DF4F611C3E9}" type="slidenum">
              <a:rPr lang="en-US" smtClean="0"/>
              <a:pPr eaLnBrk="1" hangingPunct="1"/>
              <a:t>31</a:t>
            </a:fld>
            <a:endParaRPr lang="en-US" smtClean="0"/>
          </a:p>
        </p:txBody>
      </p:sp>
      <p:sp>
        <p:nvSpPr>
          <p:cNvPr id="36868" name="Rectangle 2"/>
          <p:cNvSpPr>
            <a:spLocks noGrp="1" noChangeArrowheads="1"/>
          </p:cNvSpPr>
          <p:nvPr>
            <p:ph type="title"/>
          </p:nvPr>
        </p:nvSpPr>
        <p:spPr>
          <a:xfrm>
            <a:off x="457200" y="0"/>
            <a:ext cx="8229600" cy="1143000"/>
          </a:xfrm>
        </p:spPr>
        <p:txBody>
          <a:bodyPr/>
          <a:lstStyle/>
          <a:p>
            <a:pPr eaLnBrk="1" hangingPunct="1"/>
            <a:r>
              <a:rPr lang="en-US" sz="3200" smtClean="0"/>
              <a:t>SNMP Group Changes</a:t>
            </a:r>
          </a:p>
        </p:txBody>
      </p:sp>
      <p:sp>
        <p:nvSpPr>
          <p:cNvPr id="36869" name="Rectangle 3"/>
          <p:cNvSpPr>
            <a:spLocks noChangeArrowheads="1"/>
          </p:cNvSpPr>
          <p:nvPr/>
        </p:nvSpPr>
        <p:spPr bwMode="auto">
          <a:xfrm>
            <a:off x="254000" y="1354138"/>
            <a:ext cx="85344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snmpTrap ::= internet.6.3.1.1.4</a:t>
            </a:r>
          </a:p>
          <a:p>
            <a:pPr marL="342900" indent="-342900" algn="l">
              <a:spcBef>
                <a:spcPct val="20000"/>
              </a:spcBef>
              <a:buFont typeface="Wingdings" pitchFamily="2" charset="2"/>
              <a:buChar char="§"/>
            </a:pPr>
            <a:r>
              <a:rPr lang="en-US" sz="2400"/>
              <a:t>snmpTrapOID ::= {snmpTrap 1}</a:t>
            </a:r>
          </a:p>
          <a:p>
            <a:pPr marL="342900" indent="-342900" algn="l">
              <a:spcBef>
                <a:spcPct val="20000"/>
              </a:spcBef>
              <a:buFont typeface="Wingdings" pitchFamily="2" charset="2"/>
              <a:buChar char="§"/>
            </a:pPr>
            <a:r>
              <a:rPr lang="en-US" sz="2400"/>
              <a:t>snmpTrapEnterprise ::= {snmpTrap 3}</a:t>
            </a:r>
          </a:p>
          <a:p>
            <a:pPr marL="342900" indent="-342900" algn="l">
              <a:spcBef>
                <a:spcPct val="20000"/>
              </a:spcBef>
              <a:buFont typeface="Wingdings" pitchFamily="2" charset="2"/>
              <a:buChar char="§"/>
            </a:pPr>
            <a:r>
              <a:rPr lang="en-US" sz="2400"/>
              <a:t>snmpTraps ::= internet.6.3.1.1.5</a:t>
            </a:r>
          </a:p>
          <a:p>
            <a:pPr marL="742950" lvl="1" indent="-285750" algn="l">
              <a:spcBef>
                <a:spcPct val="20000"/>
              </a:spcBef>
              <a:buFontTx/>
              <a:buChar char="–"/>
            </a:pPr>
            <a:r>
              <a:rPr lang="en-GB" sz="2000"/>
              <a:t>coldStart ::= {snmpTraps 1}</a:t>
            </a:r>
          </a:p>
          <a:p>
            <a:pPr marL="742950" lvl="1" indent="-285750" algn="l">
              <a:spcBef>
                <a:spcPct val="20000"/>
              </a:spcBef>
              <a:buFontTx/>
              <a:buChar char="–"/>
            </a:pPr>
            <a:r>
              <a:rPr lang="en-GB" sz="2000"/>
              <a:t>warmStart ::= {snmpTraps 2}</a:t>
            </a:r>
          </a:p>
          <a:p>
            <a:pPr marL="742950" lvl="1" indent="-285750" algn="l">
              <a:spcBef>
                <a:spcPct val="20000"/>
              </a:spcBef>
              <a:buFontTx/>
              <a:buChar char="–"/>
            </a:pPr>
            <a:r>
              <a:rPr lang="en-GB" sz="2000"/>
              <a:t>linkDown ::= {snmpTraps 3}</a:t>
            </a:r>
          </a:p>
          <a:p>
            <a:pPr marL="742950" lvl="1" indent="-285750" algn="l">
              <a:spcBef>
                <a:spcPct val="20000"/>
              </a:spcBef>
              <a:buFontTx/>
              <a:buChar char="–"/>
            </a:pPr>
            <a:r>
              <a:rPr lang="en-GB" sz="2000"/>
              <a:t>linkUp ::= {snmpTraps 4}</a:t>
            </a:r>
          </a:p>
          <a:p>
            <a:pPr marL="742950" lvl="1" indent="-285750" algn="l">
              <a:spcBef>
                <a:spcPct val="20000"/>
              </a:spcBef>
              <a:buFontTx/>
              <a:buChar char="–"/>
            </a:pPr>
            <a:r>
              <a:rPr lang="en-GB" sz="2000"/>
              <a:t>authenticationFailure ::= {snmpTraps 5}</a:t>
            </a:r>
          </a:p>
          <a:p>
            <a:pPr marL="742950" lvl="1" indent="-285750" algn="l">
              <a:spcBef>
                <a:spcPct val="20000"/>
              </a:spcBef>
              <a:buFontTx/>
              <a:buChar char="–"/>
            </a:pPr>
            <a:r>
              <a:rPr lang="en-GB" sz="2000"/>
              <a:t>egpNeighborLoss ::= {snmpTraps 6}</a:t>
            </a:r>
          </a:p>
          <a:p>
            <a:pPr marL="342900" indent="-342900" algn="l">
              <a:spcBef>
                <a:spcPct val="20000"/>
              </a:spcBef>
              <a:buFont typeface="Wingdings" pitchFamily="2" charset="2"/>
              <a:buChar char="§"/>
            </a:pPr>
            <a:endParaRPr lang="en-GB" sz="2400"/>
          </a:p>
          <a:p>
            <a:pPr marL="342900" indent="-342900" algn="l">
              <a:spcBef>
                <a:spcPct val="20000"/>
              </a:spcBef>
              <a:buFont typeface="Wingdings" pitchFamily="2" charset="2"/>
              <a:buChar char="§"/>
            </a:pPr>
            <a:endParaRPr lang="en-GB" sz="240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3970ABE-3F36-40B0-9AB1-D85F6D0E7972}" type="datetime1">
              <a:rPr lang="en-US" smtClean="0"/>
              <a:pPr eaLnBrk="1" hangingPunct="1"/>
              <a:t>5/19/15</a:t>
            </a:fld>
            <a:endParaRPr lang="en-US" smtClean="0"/>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8E0F06D-F993-46F4-B711-1C266F138827}" type="slidenum">
              <a:rPr lang="en-US" smtClean="0"/>
              <a:pPr eaLnBrk="1" hangingPunct="1"/>
              <a:t>32</a:t>
            </a:fld>
            <a:endParaRPr lang="en-US" smtClean="0"/>
          </a:p>
        </p:txBody>
      </p:sp>
      <p:sp>
        <p:nvSpPr>
          <p:cNvPr id="37892" name="Rectangle 2"/>
          <p:cNvSpPr>
            <a:spLocks noGrp="1" noChangeArrowheads="1"/>
          </p:cNvSpPr>
          <p:nvPr>
            <p:ph type="title"/>
          </p:nvPr>
        </p:nvSpPr>
        <p:spPr>
          <a:xfrm>
            <a:off x="457200" y="0"/>
            <a:ext cx="8229600" cy="1143000"/>
          </a:xfrm>
        </p:spPr>
        <p:txBody>
          <a:bodyPr/>
          <a:lstStyle/>
          <a:p>
            <a:pPr eaLnBrk="1" hangingPunct="1"/>
            <a:r>
              <a:rPr lang="en-US" sz="3200" smtClean="0"/>
              <a:t>IF-MIB</a:t>
            </a:r>
          </a:p>
        </p:txBody>
      </p:sp>
      <p:sp>
        <p:nvSpPr>
          <p:cNvPr id="37893" name="Rectangle 3"/>
          <p:cNvSpPr>
            <a:spLocks noChangeArrowheads="1"/>
          </p:cNvSpPr>
          <p:nvPr/>
        </p:nvSpPr>
        <p:spPr bwMode="auto">
          <a:xfrm>
            <a:off x="203200" y="1062038"/>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a:t>RFC 2863</a:t>
            </a:r>
          </a:p>
          <a:p>
            <a:pPr marL="342900" indent="-342900" algn="l">
              <a:spcBef>
                <a:spcPct val="20000"/>
              </a:spcBef>
              <a:buFont typeface="Wingdings" pitchFamily="2" charset="2"/>
              <a:buChar char="§"/>
            </a:pPr>
            <a:r>
              <a:rPr lang="en-GB" sz="2400"/>
              <a:t>Rewrites IF group of MIB-II using SMIv2</a:t>
            </a:r>
          </a:p>
          <a:p>
            <a:pPr marL="342900" indent="-342900" algn="l">
              <a:spcBef>
                <a:spcPct val="20000"/>
              </a:spcBef>
              <a:buFont typeface="Wingdings" pitchFamily="2" charset="2"/>
              <a:buChar char="§"/>
            </a:pPr>
            <a:r>
              <a:rPr lang="en-GB" sz="2400"/>
              <a:t>ifMib ::= {mib-2 31}</a:t>
            </a:r>
          </a:p>
          <a:p>
            <a:pPr marL="342900" indent="-342900" algn="l">
              <a:spcBef>
                <a:spcPct val="20000"/>
              </a:spcBef>
              <a:buFont typeface="Wingdings" pitchFamily="2" charset="2"/>
              <a:buChar char="§"/>
            </a:pPr>
            <a:r>
              <a:rPr lang="en-GB" sz="2400"/>
              <a:t>ifMibObjects ::= {ifMib 1}</a:t>
            </a:r>
          </a:p>
          <a:p>
            <a:pPr marL="342900" indent="-342900" algn="l">
              <a:spcBef>
                <a:spcPct val="20000"/>
              </a:spcBef>
              <a:buFont typeface="Wingdings" pitchFamily="2" charset="2"/>
              <a:buChar char="§"/>
            </a:pPr>
            <a:r>
              <a:rPr lang="en-GB" sz="2400"/>
              <a:t>Defines 4 tables:</a:t>
            </a:r>
          </a:p>
          <a:p>
            <a:pPr marL="742950" lvl="1" indent="-285750" algn="l">
              <a:spcBef>
                <a:spcPct val="20000"/>
              </a:spcBef>
              <a:buFontTx/>
              <a:buChar char="–"/>
            </a:pPr>
            <a:r>
              <a:rPr lang="en-GB" sz="2400"/>
              <a:t>ifTable ::= {interfaces 2}</a:t>
            </a:r>
          </a:p>
          <a:p>
            <a:pPr marL="742950" lvl="1" indent="-285750" algn="l">
              <a:spcBef>
                <a:spcPct val="20000"/>
              </a:spcBef>
              <a:buFontTx/>
              <a:buChar char="–"/>
            </a:pPr>
            <a:r>
              <a:rPr lang="en-GB" sz="2400"/>
              <a:t>ifXTable ::= {ifMibObjects 1}</a:t>
            </a:r>
          </a:p>
          <a:p>
            <a:pPr marL="742950" lvl="1" indent="-285750" algn="l">
              <a:spcBef>
                <a:spcPct val="20000"/>
              </a:spcBef>
              <a:buFontTx/>
              <a:buChar char="–"/>
            </a:pPr>
            <a:r>
              <a:rPr lang="en-GB" sz="2400"/>
              <a:t>ifStackTable ::= {ifMibObjects 2}</a:t>
            </a:r>
          </a:p>
          <a:p>
            <a:pPr marL="742950" lvl="1" indent="-285750" algn="l">
              <a:spcBef>
                <a:spcPct val="20000"/>
              </a:spcBef>
              <a:buFontTx/>
              <a:buChar char="–"/>
            </a:pPr>
            <a:r>
              <a:rPr lang="en-GB" sz="2400"/>
              <a:t>ifRcvAddressTable ::= {ifMibObjects 4}</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06A3354-CE2F-4FA7-BAF9-C1FF7269CD5B}" type="datetime1">
              <a:rPr lang="en-US" smtClean="0"/>
              <a:pPr eaLnBrk="1" hangingPunct="1"/>
              <a:t>5/19/15</a:t>
            </a:fld>
            <a:endParaRPr lang="en-US" smtClean="0"/>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DB35941-4903-47CC-8574-FB132DCEA39E}" type="slidenum">
              <a:rPr lang="en-US" smtClean="0"/>
              <a:pPr eaLnBrk="1" hangingPunct="1"/>
              <a:t>33</a:t>
            </a:fld>
            <a:endParaRPr lang="en-US" smtClean="0"/>
          </a:p>
        </p:txBody>
      </p:sp>
      <p:sp>
        <p:nvSpPr>
          <p:cNvPr id="38916" name="Rectangle 2"/>
          <p:cNvSpPr>
            <a:spLocks noGrp="1" noChangeArrowheads="1"/>
          </p:cNvSpPr>
          <p:nvPr>
            <p:ph type="title"/>
          </p:nvPr>
        </p:nvSpPr>
        <p:spPr>
          <a:xfrm>
            <a:off x="457200" y="0"/>
            <a:ext cx="8229600" cy="1143000"/>
          </a:xfrm>
        </p:spPr>
        <p:txBody>
          <a:bodyPr/>
          <a:lstStyle/>
          <a:p>
            <a:pPr eaLnBrk="1" hangingPunct="1"/>
            <a:r>
              <a:rPr lang="en-US" sz="3200" smtClean="0"/>
              <a:t>IF-MIB</a:t>
            </a:r>
          </a:p>
        </p:txBody>
      </p:sp>
      <p:sp>
        <p:nvSpPr>
          <p:cNvPr id="40965" name="Rectangle 3"/>
          <p:cNvSpPr>
            <a:spLocks noChangeArrowheads="1"/>
          </p:cNvSpPr>
          <p:nvPr/>
        </p:nvSpPr>
        <p:spPr bwMode="auto">
          <a:xfrm>
            <a:off x="203200" y="1062038"/>
            <a:ext cx="8534400" cy="5486400"/>
          </a:xfrm>
          <a:prstGeom prst="rect">
            <a:avLst/>
          </a:prstGeom>
          <a:noFill/>
          <a:ln w="9525">
            <a:noFill/>
            <a:miter lim="800000"/>
            <a:headEnd/>
            <a:tailEnd/>
          </a:ln>
        </p:spPr>
        <p:txBody>
          <a:bodyPr/>
          <a:lstStyle/>
          <a:p>
            <a:pPr marL="342900" indent="-342900" algn="l">
              <a:spcBef>
                <a:spcPct val="20000"/>
              </a:spcBef>
              <a:buFont typeface="Wingdings" pitchFamily="2" charset="2"/>
              <a:buChar char="§"/>
              <a:defRPr/>
            </a:pPr>
            <a:r>
              <a:rPr lang="en-GB" sz="2400" dirty="0" err="1"/>
              <a:t>ifTable</a:t>
            </a:r>
            <a:endParaRPr lang="en-GB" sz="2400" dirty="0"/>
          </a:p>
          <a:p>
            <a:pPr marL="800100" lvl="1" indent="-342900" algn="l">
              <a:spcBef>
                <a:spcPct val="20000"/>
              </a:spcBef>
              <a:buFont typeface="Arial" pitchFamily="34" charset="0"/>
              <a:buChar char="̶"/>
              <a:defRPr/>
            </a:pPr>
            <a:r>
              <a:rPr lang="en-GB" sz="2000" dirty="0" err="1"/>
              <a:t>ifType</a:t>
            </a:r>
            <a:r>
              <a:rPr lang="en-GB" sz="2000" dirty="0"/>
              <a:t> has been redefined to be of </a:t>
            </a:r>
            <a:r>
              <a:rPr lang="en-GB" sz="2000" dirty="0" err="1"/>
              <a:t>IANAifType</a:t>
            </a:r>
            <a:r>
              <a:rPr lang="en-GB" sz="2000" dirty="0"/>
              <a:t>.</a:t>
            </a:r>
          </a:p>
          <a:p>
            <a:pPr marL="800100" lvl="1" indent="-342900" algn="l">
              <a:spcBef>
                <a:spcPct val="20000"/>
              </a:spcBef>
              <a:buFont typeface="Arial" pitchFamily="34" charset="0"/>
              <a:buChar char="̶"/>
              <a:defRPr/>
            </a:pPr>
            <a:r>
              <a:rPr lang="en-GB" sz="2000" dirty="0"/>
              <a:t>Interfaces not restricted to 1 through the value of </a:t>
            </a:r>
            <a:r>
              <a:rPr lang="en-GB" sz="2000" dirty="0" err="1"/>
              <a:t>ifNumber</a:t>
            </a:r>
            <a:r>
              <a:rPr lang="en-GB" sz="2000" dirty="0"/>
              <a:t>.</a:t>
            </a:r>
          </a:p>
          <a:p>
            <a:pPr marL="800100" lvl="1" indent="-342900" algn="l">
              <a:spcBef>
                <a:spcPct val="20000"/>
              </a:spcBef>
              <a:buFont typeface="Arial" pitchFamily="34" charset="0"/>
              <a:buChar char="̶"/>
              <a:defRPr/>
            </a:pPr>
            <a:r>
              <a:rPr lang="en-GB" sz="2000" dirty="0"/>
              <a:t>Adds a new scalar object ‘</a:t>
            </a:r>
            <a:r>
              <a:rPr lang="en-GB" sz="2000" dirty="0" err="1"/>
              <a:t>ifTableLastChange</a:t>
            </a:r>
            <a:r>
              <a:rPr lang="en-GB" sz="2000" dirty="0"/>
              <a:t>’</a:t>
            </a:r>
          </a:p>
          <a:p>
            <a:pPr marL="342900" indent="-342900" algn="l">
              <a:spcBef>
                <a:spcPct val="20000"/>
              </a:spcBef>
              <a:buFont typeface="Wingdings" pitchFamily="2" charset="2"/>
              <a:buChar char="§"/>
              <a:defRPr/>
            </a:pPr>
            <a:r>
              <a:rPr lang="en-GB" sz="2400" dirty="0" err="1" smtClean="0"/>
              <a:t>ifXTable</a:t>
            </a:r>
            <a:endParaRPr lang="en-GB" sz="2400" dirty="0" smtClean="0"/>
          </a:p>
          <a:p>
            <a:pPr marL="800100" lvl="1" indent="-342900" algn="l">
              <a:spcBef>
                <a:spcPct val="20000"/>
              </a:spcBef>
              <a:buFont typeface="Arial" pitchFamily="34" charset="0"/>
              <a:buChar char="–"/>
            </a:pPr>
            <a:r>
              <a:rPr lang="en-GB" sz="2000" dirty="0" smtClean="0"/>
              <a:t>Extension to the </a:t>
            </a:r>
            <a:r>
              <a:rPr lang="en-GB" sz="2000" dirty="0" err="1" smtClean="0"/>
              <a:t>ifTable</a:t>
            </a:r>
            <a:r>
              <a:rPr lang="en-GB" sz="2000" dirty="0" smtClean="0"/>
              <a:t>.</a:t>
            </a:r>
          </a:p>
          <a:p>
            <a:pPr marL="800100" lvl="1" indent="-342900" algn="l">
              <a:spcBef>
                <a:spcPct val="20000"/>
              </a:spcBef>
              <a:buFont typeface="Arial" pitchFamily="34" charset="0"/>
              <a:buChar char="–"/>
            </a:pPr>
            <a:r>
              <a:rPr lang="en-GB" sz="2000" dirty="0" smtClean="0"/>
              <a:t>Additional management information pertaining to a particular interface.</a:t>
            </a:r>
          </a:p>
          <a:p>
            <a:pPr marL="800100" lvl="1" indent="-342900" algn="l">
              <a:spcBef>
                <a:spcPct val="20000"/>
              </a:spcBef>
              <a:buFont typeface="Arial" pitchFamily="34" charset="0"/>
              <a:buChar char="–"/>
            </a:pPr>
            <a:r>
              <a:rPr lang="en-GB" sz="2000" dirty="0" smtClean="0"/>
              <a:t>Separate broadcast and multicast counters.</a:t>
            </a:r>
          </a:p>
          <a:p>
            <a:pPr marL="800100" lvl="1" indent="-342900" algn="l">
              <a:spcBef>
                <a:spcPct val="20000"/>
              </a:spcBef>
              <a:buFont typeface="Arial" pitchFamily="34" charset="0"/>
              <a:buChar char="–"/>
            </a:pPr>
            <a:r>
              <a:rPr lang="en-GB" sz="2000" dirty="0" smtClean="0"/>
              <a:t>High Capacity 64-bit counters.</a:t>
            </a:r>
          </a:p>
          <a:p>
            <a:pPr marL="800100" lvl="2" indent="-342900" algn="l">
              <a:spcBef>
                <a:spcPct val="20000"/>
              </a:spcBef>
              <a:buFont typeface="Arial" pitchFamily="34" charset="0"/>
              <a:buChar char="–"/>
            </a:pPr>
            <a:r>
              <a:rPr lang="en-GB" sz="2000" dirty="0" smtClean="0"/>
              <a:t>Supports interface speeds greater than 2.2 </a:t>
            </a:r>
            <a:r>
              <a:rPr lang="en-GB" sz="2000" dirty="0" err="1" smtClean="0"/>
              <a:t>Gbps</a:t>
            </a:r>
            <a:endParaRPr lang="en-GB" sz="2000" dirty="0" smtClean="0"/>
          </a:p>
          <a:p>
            <a:pPr marL="800100" lvl="1" indent="-342900" algn="l">
              <a:spcBef>
                <a:spcPct val="20000"/>
              </a:spcBef>
              <a:buFont typeface="Arial" pitchFamily="34" charset="0"/>
              <a:buChar char="–"/>
            </a:pPr>
            <a:r>
              <a:rPr lang="en-GB" sz="2000" dirty="0" smtClean="0"/>
              <a:t>Deprecates several objects in the </a:t>
            </a:r>
            <a:r>
              <a:rPr lang="en-GB" sz="2000" dirty="0" err="1" smtClean="0"/>
              <a:t>ifTable</a:t>
            </a:r>
            <a:r>
              <a:rPr lang="en-GB" sz="2000" dirty="0" smtClean="0"/>
              <a:t> (</a:t>
            </a:r>
            <a:r>
              <a:rPr lang="en-GB" sz="2000" dirty="0" err="1" smtClean="0"/>
              <a:t>ifInNUcastPkts</a:t>
            </a:r>
            <a:r>
              <a:rPr lang="en-GB" sz="2000" dirty="0" smtClean="0"/>
              <a:t>, </a:t>
            </a:r>
            <a:r>
              <a:rPr lang="en-GB" sz="2000" dirty="0" err="1" smtClean="0"/>
              <a:t>ifOutNUcastPkts</a:t>
            </a:r>
            <a:r>
              <a:rPr lang="en-GB" sz="2000" dirty="0" smtClean="0"/>
              <a:t>, </a:t>
            </a:r>
            <a:r>
              <a:rPr lang="en-GB" sz="2000" dirty="0" err="1" smtClean="0"/>
              <a:t>ifSpecific</a:t>
            </a:r>
            <a:r>
              <a:rPr lang="en-GB" sz="2000" dirty="0" smtClean="0"/>
              <a:t>, </a:t>
            </a:r>
            <a:r>
              <a:rPr lang="en-GB" sz="2000" dirty="0" err="1" smtClean="0"/>
              <a:t>ifOutQLen</a:t>
            </a:r>
            <a:r>
              <a:rPr lang="en-GB" sz="2000" dirty="0" smtClean="0"/>
              <a:t>)</a:t>
            </a:r>
          </a:p>
          <a:p>
            <a:pPr marL="800100" lvl="1" indent="-342900" algn="l">
              <a:spcBef>
                <a:spcPct val="20000"/>
              </a:spcBef>
              <a:buFont typeface="Wingdings" pitchFamily="2" charset="2"/>
              <a:buChar char="§"/>
              <a:defRPr/>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4B30289-3AD4-45B1-9850-FC13EF21EFB8}" type="datetime1">
              <a:rPr lang="en-US" smtClean="0"/>
              <a:pPr eaLnBrk="1" hangingPunct="1"/>
              <a:t>5/19/15</a:t>
            </a:fld>
            <a:endParaRPr lang="en-US" smtClean="0"/>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A7C37DA-C5D2-407E-8A7A-18EFDF0207D6}" type="slidenum">
              <a:rPr lang="en-US" smtClean="0"/>
              <a:pPr eaLnBrk="1" hangingPunct="1"/>
              <a:t>34</a:t>
            </a:fld>
            <a:endParaRPr lang="en-US" smtClean="0"/>
          </a:p>
        </p:txBody>
      </p:sp>
      <p:sp>
        <p:nvSpPr>
          <p:cNvPr id="40964" name="Rectangle 2"/>
          <p:cNvSpPr>
            <a:spLocks noGrp="1" noChangeArrowheads="1"/>
          </p:cNvSpPr>
          <p:nvPr>
            <p:ph type="title"/>
          </p:nvPr>
        </p:nvSpPr>
        <p:spPr>
          <a:xfrm>
            <a:off x="457200" y="0"/>
            <a:ext cx="8229600" cy="1143000"/>
          </a:xfrm>
        </p:spPr>
        <p:txBody>
          <a:bodyPr/>
          <a:lstStyle/>
          <a:p>
            <a:pPr eaLnBrk="1" hangingPunct="1"/>
            <a:r>
              <a:rPr lang="en-US" sz="3200" smtClean="0"/>
              <a:t>ifXTable – 64-bit Counters</a:t>
            </a:r>
          </a:p>
        </p:txBody>
      </p:sp>
      <p:pic>
        <p:nvPicPr>
          <p:cNvPr id="4096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77875" y="1333500"/>
            <a:ext cx="7256463" cy="4525963"/>
          </a:xfrm>
          <a:noFill/>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D27DBD3-4064-4D89-91E7-0747241D25EC}" type="datetime1">
              <a:rPr lang="en-US" smtClean="0"/>
              <a:pPr eaLnBrk="1" hangingPunct="1"/>
              <a:t>5/19/15</a:t>
            </a:fld>
            <a:endParaRPr lang="en-US" smtClean="0"/>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DB9709B-6CE4-4951-9421-7CC803C3AA7C}" type="slidenum">
              <a:rPr lang="en-US" smtClean="0"/>
              <a:pPr eaLnBrk="1" hangingPunct="1"/>
              <a:t>35</a:t>
            </a:fld>
            <a:endParaRPr lang="en-US" smtClean="0"/>
          </a:p>
        </p:txBody>
      </p:sp>
      <p:sp>
        <p:nvSpPr>
          <p:cNvPr id="41988" name="Rectangle 2"/>
          <p:cNvSpPr>
            <a:spLocks noGrp="1" noChangeArrowheads="1"/>
          </p:cNvSpPr>
          <p:nvPr>
            <p:ph type="title"/>
          </p:nvPr>
        </p:nvSpPr>
        <p:spPr>
          <a:xfrm>
            <a:off x="457200" y="0"/>
            <a:ext cx="8229600" cy="1143000"/>
          </a:xfrm>
        </p:spPr>
        <p:txBody>
          <a:bodyPr/>
          <a:lstStyle/>
          <a:p>
            <a:pPr eaLnBrk="1" hangingPunct="1"/>
            <a:r>
              <a:rPr lang="en-US" sz="3200" smtClean="0"/>
              <a:t>ifStackTable</a:t>
            </a:r>
          </a:p>
        </p:txBody>
      </p:sp>
      <p:sp>
        <p:nvSpPr>
          <p:cNvPr id="41989" name="Rectangle 3"/>
          <p:cNvSpPr>
            <a:spLocks noChangeArrowheads="1"/>
          </p:cNvSpPr>
          <p:nvPr/>
        </p:nvSpPr>
        <p:spPr bwMode="auto">
          <a:xfrm>
            <a:off x="203200" y="1163638"/>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a:t>Allows virtual interfaces to be layered on top of physical interfaces.</a:t>
            </a:r>
          </a:p>
          <a:p>
            <a:pPr marL="342900" indent="-342900" algn="l">
              <a:spcBef>
                <a:spcPct val="20000"/>
              </a:spcBef>
              <a:buFont typeface="Wingdings" pitchFamily="2" charset="2"/>
              <a:buChar char="§"/>
            </a:pPr>
            <a:r>
              <a:rPr lang="en-GB" sz="2400"/>
              <a:t>Shows the relationship between different sub-layers of network interfaces.</a:t>
            </a:r>
          </a:p>
          <a:p>
            <a:pPr marL="342900" indent="-342900" algn="l">
              <a:spcBef>
                <a:spcPct val="20000"/>
              </a:spcBef>
              <a:buFont typeface="Wingdings" pitchFamily="2" charset="2"/>
              <a:buChar char="§"/>
            </a:pPr>
            <a:r>
              <a:rPr lang="en-GB" sz="2400"/>
              <a:t>It shows which sub-layers run on top of which other sub-layers, where each sub-layer corresponds to a conceptual row in the ifTable.</a:t>
            </a:r>
          </a:p>
          <a:p>
            <a:pPr marL="342900" indent="-342900" algn="l">
              <a:spcBef>
                <a:spcPct val="20000"/>
              </a:spcBef>
              <a:buFont typeface="Wingdings" pitchFamily="2" charset="2"/>
              <a:buChar char="§"/>
            </a:pPr>
            <a:r>
              <a:rPr lang="en-GB" sz="2400"/>
              <a:t>ifStackHigherLayer – value of ifIndex corresponding to the higher sub-layer</a:t>
            </a:r>
          </a:p>
          <a:p>
            <a:pPr marL="342900" indent="-342900" algn="l">
              <a:spcBef>
                <a:spcPct val="20000"/>
              </a:spcBef>
              <a:buFont typeface="Wingdings" pitchFamily="2" charset="2"/>
              <a:buChar char="§"/>
            </a:pPr>
            <a:r>
              <a:rPr lang="en-GB" sz="2400"/>
              <a:t>ifStackLowerLayer – value of ifIndex corresponding to the lower sub-layer</a:t>
            </a:r>
          </a:p>
          <a:p>
            <a:pPr marL="742950" lvl="1" indent="-285750" algn="l">
              <a:spcBef>
                <a:spcPct val="20000"/>
              </a:spcBef>
              <a:buFont typeface="Wingdings" pitchFamily="2" charset="2"/>
              <a:buNone/>
            </a:pPr>
            <a:endParaRPr lang="en-GB" sz="240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86EFE85-350A-45CF-987D-68F9181E779E}" type="datetime1">
              <a:rPr lang="en-US" smtClean="0"/>
              <a:pPr eaLnBrk="1" hangingPunct="1"/>
              <a:t>5/19/15</a:t>
            </a:fld>
            <a:endParaRPr lang="en-US" smtClean="0"/>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0CDBDD8-6369-4B23-ACE3-9406DC660B03}" type="slidenum">
              <a:rPr lang="en-US" smtClean="0"/>
              <a:pPr eaLnBrk="1" hangingPunct="1"/>
              <a:t>36</a:t>
            </a:fld>
            <a:endParaRPr lang="en-US" smtClean="0"/>
          </a:p>
        </p:txBody>
      </p:sp>
      <p:sp>
        <p:nvSpPr>
          <p:cNvPr id="43012" name="Rectangle 33"/>
          <p:cNvSpPr>
            <a:spLocks noChangeArrowheads="1"/>
          </p:cNvSpPr>
          <p:nvPr/>
        </p:nvSpPr>
        <p:spPr bwMode="auto">
          <a:xfrm>
            <a:off x="457200" y="2743200"/>
            <a:ext cx="8229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a:solidFill>
                  <a:schemeClr val="tx2"/>
                </a:solidFill>
              </a:rPr>
              <a:t>Section 3</a:t>
            </a:r>
            <a:br>
              <a:rPr lang="en-US" sz="3200">
                <a:solidFill>
                  <a:schemeClr val="tx2"/>
                </a:solidFill>
              </a:rPr>
            </a:br>
            <a:r>
              <a:rPr lang="en-US" sz="3200">
                <a:solidFill>
                  <a:schemeClr val="tx2"/>
                </a:solidFill>
              </a:rPr>
              <a:t>SNMPv3</a:t>
            </a:r>
          </a:p>
        </p:txBody>
      </p:sp>
    </p:spTree>
    <p:extLst>
      <p:ext uri="{BB962C8B-B14F-4D97-AF65-F5344CB8AC3E}">
        <p14:creationId xmlns:p14="http://schemas.microsoft.com/office/powerpoint/2010/main" val="408899049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A7EBA36-06F2-4AD0-829E-648CDFC50C5F}" type="datetime1">
              <a:rPr lang="en-US" smtClean="0"/>
              <a:pPr eaLnBrk="1" hangingPunct="1"/>
              <a:t>5/19/15</a:t>
            </a:fld>
            <a:endParaRPr lang="en-US" smtClean="0"/>
          </a:p>
        </p:txBody>
      </p:sp>
      <p:sp>
        <p:nvSpPr>
          <p:cNvPr id="440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4563D82-098B-4110-B785-D086FFEE5334}" type="slidenum">
              <a:rPr lang="en-US" smtClean="0"/>
              <a:pPr eaLnBrk="1" hangingPunct="1"/>
              <a:t>37</a:t>
            </a:fld>
            <a:endParaRPr lang="en-US" smtClean="0"/>
          </a:p>
        </p:txBody>
      </p:sp>
      <p:sp>
        <p:nvSpPr>
          <p:cNvPr id="44036" name="Rectangle 2"/>
          <p:cNvSpPr>
            <a:spLocks noGrp="1" noChangeArrowheads="1"/>
          </p:cNvSpPr>
          <p:nvPr>
            <p:ph type="title"/>
          </p:nvPr>
        </p:nvSpPr>
        <p:spPr>
          <a:xfrm>
            <a:off x="431800" y="0"/>
            <a:ext cx="8229600" cy="1143000"/>
          </a:xfrm>
        </p:spPr>
        <p:txBody>
          <a:bodyPr/>
          <a:lstStyle/>
          <a:p>
            <a:pPr eaLnBrk="1" hangingPunct="1"/>
            <a:r>
              <a:rPr lang="en-US" sz="3200" smtClean="0"/>
              <a:t>SNMPv3 - RFCs</a:t>
            </a:r>
          </a:p>
        </p:txBody>
      </p:sp>
      <p:sp>
        <p:nvSpPr>
          <p:cNvPr id="45061" name="Rectangle 3"/>
          <p:cNvSpPr>
            <a:spLocks noChangeArrowheads="1"/>
          </p:cNvSpPr>
          <p:nvPr/>
        </p:nvSpPr>
        <p:spPr bwMode="auto">
          <a:xfrm>
            <a:off x="525463" y="11636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defRPr/>
            </a:pPr>
            <a:r>
              <a:rPr lang="en-US" sz="2400" dirty="0">
                <a:solidFill>
                  <a:srgbClr val="000000"/>
                </a:solidFill>
                <a:cs typeface="Times New Roman" pitchFamily="18" charset="0"/>
              </a:rPr>
              <a:t>RFC 3411, “An Architecture for Describing Simple Network Management Protocol Management Frameworks”.</a:t>
            </a:r>
          </a:p>
          <a:p>
            <a:pPr marL="342900" indent="-342900" algn="l">
              <a:spcBef>
                <a:spcPct val="20000"/>
              </a:spcBef>
              <a:buFont typeface="Wingdings" pitchFamily="2" charset="2"/>
              <a:buChar char="§"/>
              <a:defRPr/>
            </a:pPr>
            <a:r>
              <a:rPr lang="en-US" sz="2400" dirty="0">
                <a:solidFill>
                  <a:srgbClr val="000000"/>
                </a:solidFill>
                <a:cs typeface="Times New Roman" pitchFamily="18" charset="0"/>
              </a:rPr>
              <a:t>RFC 3412, “Message Processing and Dispatching for the Simple Network Management Protocol”.</a:t>
            </a:r>
          </a:p>
          <a:p>
            <a:pPr marL="342900" indent="-342900" algn="l">
              <a:spcBef>
                <a:spcPct val="20000"/>
              </a:spcBef>
              <a:buFont typeface="Wingdings" pitchFamily="2" charset="2"/>
              <a:buChar char="§"/>
              <a:defRPr/>
            </a:pPr>
            <a:r>
              <a:rPr lang="en-US" sz="2400" dirty="0">
                <a:solidFill>
                  <a:srgbClr val="000000"/>
                </a:solidFill>
                <a:cs typeface="Times New Roman" pitchFamily="18" charset="0"/>
              </a:rPr>
              <a:t>RFC 3413, “Simple Network Management Protocol Applications”.</a:t>
            </a:r>
          </a:p>
          <a:p>
            <a:pPr marL="609600" indent="-609600" algn="l">
              <a:spcBef>
                <a:spcPct val="20000"/>
              </a:spcBef>
              <a:buFont typeface="Wingdings" pitchFamily="2" charset="2"/>
              <a:buChar char="§"/>
              <a:defRPr/>
            </a:pP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6B476D7-3C73-436D-86FF-C820C094E4D5}" type="datetime1">
              <a:rPr lang="en-US" smtClean="0"/>
              <a:pPr eaLnBrk="1" hangingPunct="1"/>
              <a:t>5/19/15</a:t>
            </a:fld>
            <a:endParaRPr lang="en-US" smtClean="0"/>
          </a:p>
        </p:txBody>
      </p:sp>
      <p:sp>
        <p:nvSpPr>
          <p:cNvPr id="45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5265FB1-8B80-4445-96B5-CD1FF1BA2913}" type="slidenum">
              <a:rPr lang="en-US" smtClean="0"/>
              <a:pPr eaLnBrk="1" hangingPunct="1"/>
              <a:t>38</a:t>
            </a:fld>
            <a:endParaRPr lang="en-US" smtClean="0"/>
          </a:p>
        </p:txBody>
      </p:sp>
      <p:sp>
        <p:nvSpPr>
          <p:cNvPr id="45060" name="Rectangle 2"/>
          <p:cNvSpPr>
            <a:spLocks noGrp="1" noChangeArrowheads="1"/>
          </p:cNvSpPr>
          <p:nvPr>
            <p:ph type="title"/>
          </p:nvPr>
        </p:nvSpPr>
        <p:spPr>
          <a:xfrm>
            <a:off x="434975" y="131763"/>
            <a:ext cx="8229600" cy="1143000"/>
          </a:xfrm>
        </p:spPr>
        <p:txBody>
          <a:bodyPr/>
          <a:lstStyle/>
          <a:p>
            <a:pPr eaLnBrk="1" hangingPunct="1"/>
            <a:r>
              <a:rPr lang="en-US" sz="3200" smtClean="0"/>
              <a:t>SNMPv3 Security Requirements</a:t>
            </a:r>
          </a:p>
        </p:txBody>
      </p:sp>
      <p:sp>
        <p:nvSpPr>
          <p:cNvPr id="45061" name="Rectangle 3"/>
          <p:cNvSpPr>
            <a:spLocks noChangeArrowheads="1"/>
          </p:cNvSpPr>
          <p:nvPr/>
        </p:nvSpPr>
        <p:spPr bwMode="auto">
          <a:xfrm>
            <a:off x="506413" y="1409700"/>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None/>
            </a:pPr>
            <a:r>
              <a:rPr lang="en-US" sz="2200">
                <a:solidFill>
                  <a:srgbClr val="000000"/>
                </a:solidFill>
                <a:cs typeface="Times New Roman" pitchFamily="18" charset="0"/>
              </a:rPr>
              <a:t>	</a:t>
            </a:r>
            <a:r>
              <a:rPr lang="en-US" sz="2400">
                <a:solidFill>
                  <a:srgbClr val="000000"/>
                </a:solidFill>
                <a:cs typeface="Times New Roman" pitchFamily="18" charset="0"/>
              </a:rPr>
              <a:t>The </a:t>
            </a:r>
            <a:r>
              <a:rPr lang="en-US" sz="2400" b="1">
                <a:solidFill>
                  <a:srgbClr val="000000"/>
                </a:solidFill>
                <a:cs typeface="Times New Roman" pitchFamily="18" charset="0"/>
              </a:rPr>
              <a:t>principal threats</a:t>
            </a:r>
            <a:r>
              <a:rPr lang="en-US" sz="2400">
                <a:solidFill>
                  <a:srgbClr val="000000"/>
                </a:solidFill>
                <a:cs typeface="Times New Roman" pitchFamily="18" charset="0"/>
              </a:rPr>
              <a:t> against which a Security Model should protect include:</a:t>
            </a:r>
            <a:r>
              <a:rPr lang="en-US" sz="2200">
                <a:solidFill>
                  <a:srgbClr val="000000"/>
                </a:solidFill>
                <a:cs typeface="Times New Roman" pitchFamily="18" charset="0"/>
              </a:rPr>
              <a:t> </a:t>
            </a:r>
          </a:p>
          <a:p>
            <a:pPr marL="990600" lvl="1" indent="-533400" algn="l">
              <a:spcBef>
                <a:spcPct val="20000"/>
              </a:spcBef>
              <a:buFont typeface="Wingdings" pitchFamily="2" charset="2"/>
              <a:buChar char="§"/>
            </a:pPr>
            <a:r>
              <a:rPr lang="en-US" sz="2000" b="1"/>
              <a:t>Modification of Information</a:t>
            </a:r>
            <a:r>
              <a:rPr lang="en-US" sz="2000"/>
              <a:t> </a:t>
            </a:r>
          </a:p>
          <a:p>
            <a:pPr marL="609600" indent="-609600" algn="l">
              <a:spcBef>
                <a:spcPct val="20000"/>
              </a:spcBef>
              <a:buFont typeface="Wingdings" pitchFamily="2" charset="2"/>
              <a:buNone/>
            </a:pPr>
            <a:r>
              <a:rPr lang="en-US" sz="2000"/>
              <a:t>		The modification threat of in-transit SNMP messages by an 	unauthorized entity to effect unauthorized management 	operations.</a:t>
            </a:r>
            <a:endParaRPr lang="en-US" sz="2000" u="sng">
              <a:solidFill>
                <a:srgbClr val="000000"/>
              </a:solidFill>
              <a:cs typeface="Times New Roman" pitchFamily="18" charset="0"/>
            </a:endParaRPr>
          </a:p>
          <a:p>
            <a:pPr marL="990600" lvl="1" indent="-533400" algn="l">
              <a:spcBef>
                <a:spcPct val="20000"/>
              </a:spcBef>
              <a:buFont typeface="Wingdings" pitchFamily="2" charset="2"/>
              <a:buChar char="§"/>
            </a:pPr>
            <a:r>
              <a:rPr lang="en-US" sz="2000" b="1"/>
              <a:t>Masquerade</a:t>
            </a:r>
            <a:r>
              <a:rPr lang="en-US" sz="2000"/>
              <a:t> </a:t>
            </a:r>
          </a:p>
          <a:p>
            <a:pPr marL="609600" indent="-609600" algn="l">
              <a:spcBef>
                <a:spcPct val="20000"/>
              </a:spcBef>
              <a:buFont typeface="Wingdings" pitchFamily="2" charset="2"/>
              <a:buNone/>
            </a:pPr>
            <a:r>
              <a:rPr lang="en-US" sz="2000"/>
              <a:t>		Unauthorized management operations may be attempted 	by assuming the identity of another principal that has the 	appropriate authorizations.</a:t>
            </a:r>
          </a:p>
          <a:p>
            <a:pPr marL="609600" indent="-609600" algn="l">
              <a:spcBef>
                <a:spcPct val="20000"/>
              </a:spcBef>
              <a:buFont typeface="Wingdings" pitchFamily="2" charset="2"/>
              <a:buNone/>
            </a:pPr>
            <a:endParaRPr lang="en-US" sz="2000" u="sng">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6611B84-1BBD-4C15-B357-BC91B3D546DD}" type="datetime1">
              <a:rPr lang="en-US" smtClean="0"/>
              <a:pPr eaLnBrk="1" hangingPunct="1"/>
              <a:t>5/19/15</a:t>
            </a:fld>
            <a:endParaRPr lang="en-US" smtClean="0"/>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9663D53-2458-445C-B952-F54107682A85}" type="slidenum">
              <a:rPr lang="en-US" smtClean="0"/>
              <a:pPr eaLnBrk="1" hangingPunct="1"/>
              <a:t>39</a:t>
            </a:fld>
            <a:endParaRPr lang="en-US" smtClean="0"/>
          </a:p>
        </p:txBody>
      </p:sp>
      <p:sp>
        <p:nvSpPr>
          <p:cNvPr id="46084" name="Rectangle 2"/>
          <p:cNvSpPr>
            <a:spLocks noGrp="1" noChangeArrowheads="1"/>
          </p:cNvSpPr>
          <p:nvPr>
            <p:ph type="title"/>
          </p:nvPr>
        </p:nvSpPr>
        <p:spPr>
          <a:xfrm>
            <a:off x="434975" y="131763"/>
            <a:ext cx="8229600" cy="1143000"/>
          </a:xfrm>
        </p:spPr>
        <p:txBody>
          <a:bodyPr/>
          <a:lstStyle/>
          <a:p>
            <a:pPr eaLnBrk="1" hangingPunct="1"/>
            <a:r>
              <a:rPr lang="en-US" sz="3200" smtClean="0"/>
              <a:t>SNMPv3 Security Requirements</a:t>
            </a:r>
          </a:p>
        </p:txBody>
      </p:sp>
      <p:sp>
        <p:nvSpPr>
          <p:cNvPr id="46085" name="Rectangle 3"/>
          <p:cNvSpPr>
            <a:spLocks noChangeArrowheads="1"/>
          </p:cNvSpPr>
          <p:nvPr/>
        </p:nvSpPr>
        <p:spPr bwMode="auto">
          <a:xfrm>
            <a:off x="506413" y="1420813"/>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None/>
            </a:pPr>
            <a:r>
              <a:rPr lang="en-US" sz="2200">
                <a:solidFill>
                  <a:srgbClr val="000000"/>
                </a:solidFill>
                <a:cs typeface="Times New Roman" pitchFamily="18" charset="0"/>
              </a:rPr>
              <a:t>	</a:t>
            </a:r>
            <a:r>
              <a:rPr lang="en-US" sz="2400">
                <a:solidFill>
                  <a:srgbClr val="000000"/>
                </a:solidFill>
                <a:cs typeface="Times New Roman" pitchFamily="18" charset="0"/>
              </a:rPr>
              <a:t>The </a:t>
            </a:r>
            <a:r>
              <a:rPr lang="en-US" sz="2400" b="1">
                <a:solidFill>
                  <a:srgbClr val="000000"/>
                </a:solidFill>
                <a:cs typeface="Times New Roman" pitchFamily="18" charset="0"/>
              </a:rPr>
              <a:t>secondary threats</a:t>
            </a:r>
            <a:r>
              <a:rPr lang="en-US" sz="2400">
                <a:solidFill>
                  <a:srgbClr val="000000"/>
                </a:solidFill>
                <a:cs typeface="Times New Roman" pitchFamily="18" charset="0"/>
              </a:rPr>
              <a:t> against which a Security Model should provide protection include:</a:t>
            </a:r>
            <a:r>
              <a:rPr lang="en-US" sz="2200">
                <a:solidFill>
                  <a:srgbClr val="000000"/>
                </a:solidFill>
                <a:cs typeface="Times New Roman" pitchFamily="18" charset="0"/>
              </a:rPr>
              <a:t> </a:t>
            </a:r>
          </a:p>
          <a:p>
            <a:pPr marL="990600" lvl="1" indent="-533400" algn="l">
              <a:spcBef>
                <a:spcPct val="20000"/>
              </a:spcBef>
              <a:buFont typeface="Wingdings" pitchFamily="2" charset="2"/>
              <a:buChar char="§"/>
            </a:pPr>
            <a:r>
              <a:rPr lang="en-US" sz="2000" b="1">
                <a:solidFill>
                  <a:srgbClr val="000000"/>
                </a:solidFill>
              </a:rPr>
              <a:t>Message Stream Modification </a:t>
            </a:r>
          </a:p>
          <a:p>
            <a:pPr marL="990600" lvl="1" indent="-533400" algn="l">
              <a:spcBef>
                <a:spcPct val="20000"/>
              </a:spcBef>
              <a:buFont typeface="Wingdings" pitchFamily="2" charset="2"/>
              <a:buNone/>
            </a:pPr>
            <a:r>
              <a:rPr lang="en-US" sz="2000" b="1">
                <a:solidFill>
                  <a:srgbClr val="000000"/>
                </a:solidFill>
              </a:rPr>
              <a:t>	</a:t>
            </a:r>
            <a:r>
              <a:rPr lang="en-US" sz="2000">
                <a:solidFill>
                  <a:srgbClr val="000000"/>
                </a:solidFill>
              </a:rPr>
              <a:t>Messages may be maliciously re-ordered, delayed or replayed to an extent to effect unauthorized management operations.</a:t>
            </a:r>
            <a:r>
              <a:rPr lang="en-US" sz="2000" b="1"/>
              <a:t> </a:t>
            </a:r>
          </a:p>
          <a:p>
            <a:pPr marL="990600" lvl="1" indent="-533400" algn="l">
              <a:spcBef>
                <a:spcPct val="20000"/>
              </a:spcBef>
              <a:buFont typeface="Wingdings" pitchFamily="2" charset="2"/>
              <a:buChar char="§"/>
            </a:pPr>
            <a:r>
              <a:rPr lang="en-US" sz="2000" b="1">
                <a:solidFill>
                  <a:srgbClr val="000000"/>
                </a:solidFill>
              </a:rPr>
              <a:t>Disclosure </a:t>
            </a:r>
          </a:p>
          <a:p>
            <a:pPr marL="990600" lvl="1" indent="-533400" algn="l">
              <a:spcBef>
                <a:spcPct val="20000"/>
              </a:spcBef>
              <a:buFont typeface="Wingdings" pitchFamily="2" charset="2"/>
              <a:buNone/>
            </a:pPr>
            <a:r>
              <a:rPr lang="en-US" sz="2000" b="1">
                <a:solidFill>
                  <a:srgbClr val="000000"/>
                </a:solidFill>
              </a:rPr>
              <a:t>	</a:t>
            </a:r>
            <a:r>
              <a:rPr lang="en-US" sz="2000">
                <a:solidFill>
                  <a:srgbClr val="000000"/>
                </a:solidFill>
              </a:rPr>
              <a:t>Eavesdropping on the exchanges between SNMP engines. </a:t>
            </a:r>
            <a:endParaRPr lang="en-US" sz="2000" b="1"/>
          </a:p>
          <a:p>
            <a:pPr marL="609600" indent="-609600" algn="l">
              <a:spcBef>
                <a:spcPct val="20000"/>
              </a:spcBef>
              <a:buFont typeface="Wingdings" pitchFamily="2" charset="2"/>
              <a:buNone/>
            </a:pPr>
            <a:endParaRPr lang="en-US" sz="2000" u="sng">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E1023D6-9B6B-4997-ADEC-E4B3DE1AFC0E}" type="datetime1">
              <a:rPr lang="en-US" smtClean="0"/>
              <a:pPr eaLnBrk="1" hangingPunct="1"/>
              <a:t>5/19/15</a:t>
            </a:fld>
            <a:endParaRPr lang="en-US" smtClean="0"/>
          </a:p>
        </p:txBody>
      </p:sp>
      <p:sp>
        <p:nvSpPr>
          <p:cNvPr id="71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F82950C-BB28-43A4-8F2B-1804C9036D14}" type="slidenum">
              <a:rPr lang="en-US" smtClean="0"/>
              <a:pPr eaLnBrk="1" hangingPunct="1"/>
              <a:t>4</a:t>
            </a:fld>
            <a:endParaRPr lang="en-US" smtClean="0"/>
          </a:p>
        </p:txBody>
      </p:sp>
      <p:sp>
        <p:nvSpPr>
          <p:cNvPr id="7172" name="Rectangle 2"/>
          <p:cNvSpPr>
            <a:spLocks noGrp="1" noChangeArrowheads="1"/>
          </p:cNvSpPr>
          <p:nvPr>
            <p:ph type="title"/>
          </p:nvPr>
        </p:nvSpPr>
        <p:spPr>
          <a:xfrm>
            <a:off x="457200" y="0"/>
            <a:ext cx="8229600" cy="1143000"/>
          </a:xfrm>
        </p:spPr>
        <p:txBody>
          <a:bodyPr/>
          <a:lstStyle/>
          <a:p>
            <a:pPr eaLnBrk="1" hangingPunct="1"/>
            <a:r>
              <a:rPr lang="en-US" sz="3200" smtClean="0"/>
              <a:t>SNMPv2 - Operations</a:t>
            </a:r>
          </a:p>
        </p:txBody>
      </p:sp>
      <p:sp>
        <p:nvSpPr>
          <p:cNvPr id="7173" name="Rectangle 3"/>
          <p:cNvSpPr>
            <a:spLocks noChangeArrowheads="1"/>
          </p:cNvSpPr>
          <p:nvPr/>
        </p:nvSpPr>
        <p:spPr bwMode="auto">
          <a:xfrm>
            <a:off x="512763" y="13684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None/>
            </a:pPr>
            <a:r>
              <a:rPr lang="en-US" sz="2400" dirty="0"/>
              <a:t>Includes following SNMPv1 operations</a:t>
            </a:r>
          </a:p>
          <a:p>
            <a:pPr marL="342900" indent="-342900" algn="l">
              <a:spcBef>
                <a:spcPct val="20000"/>
              </a:spcBef>
              <a:buFont typeface="Wingdings" pitchFamily="2" charset="2"/>
              <a:buChar char="§"/>
            </a:pPr>
            <a:r>
              <a:rPr lang="en-US" sz="2400" b="1" dirty="0"/>
              <a:t>Get</a:t>
            </a:r>
            <a:r>
              <a:rPr lang="en-US" sz="2400" dirty="0"/>
              <a:t>, retrieve specific objects</a:t>
            </a:r>
          </a:p>
          <a:p>
            <a:pPr marL="342900" indent="-342900" algn="l">
              <a:spcBef>
                <a:spcPct val="20000"/>
              </a:spcBef>
              <a:buFont typeface="Wingdings" pitchFamily="2" charset="2"/>
              <a:buChar char="§"/>
            </a:pPr>
            <a:r>
              <a:rPr lang="en-US" sz="2400" b="1" dirty="0"/>
              <a:t>Get-Next</a:t>
            </a:r>
            <a:r>
              <a:rPr lang="en-US" sz="2400" dirty="0"/>
              <a:t>, retrieve objects by traversing a MIB tree</a:t>
            </a:r>
          </a:p>
          <a:p>
            <a:pPr marL="342900" indent="-342900" algn="l">
              <a:spcBef>
                <a:spcPct val="20000"/>
              </a:spcBef>
              <a:buFont typeface="Wingdings" pitchFamily="2" charset="2"/>
              <a:buChar char="§"/>
            </a:pPr>
            <a:r>
              <a:rPr lang="en-US" sz="2400" b="1" dirty="0"/>
              <a:t>Set</a:t>
            </a:r>
            <a:r>
              <a:rPr lang="en-US" sz="2400" dirty="0"/>
              <a:t>, modify or create objects</a:t>
            </a:r>
          </a:p>
          <a:p>
            <a:pPr marL="342900" indent="-342900" algn="l">
              <a:spcBef>
                <a:spcPct val="20000"/>
              </a:spcBef>
              <a:buFont typeface="Wingdings" pitchFamily="2" charset="2"/>
              <a:buNone/>
            </a:pPr>
            <a:endParaRPr lang="en-US" sz="2400" dirty="0"/>
          </a:p>
          <a:p>
            <a:pPr marL="342900" indent="-342900" algn="l">
              <a:spcBef>
                <a:spcPct val="20000"/>
              </a:spcBef>
              <a:buFont typeface="Wingdings" pitchFamily="2" charset="2"/>
              <a:buNone/>
            </a:pPr>
            <a:r>
              <a:rPr lang="en-US" sz="2400" dirty="0"/>
              <a:t>In addition, the following operations are specified:</a:t>
            </a:r>
          </a:p>
          <a:p>
            <a:pPr marL="342900" indent="-342900" algn="l">
              <a:spcBef>
                <a:spcPct val="20000"/>
              </a:spcBef>
              <a:buFont typeface="Wingdings" pitchFamily="2" charset="2"/>
              <a:buChar char="§"/>
            </a:pPr>
            <a:r>
              <a:rPr lang="en-US" sz="2400" b="1" dirty="0"/>
              <a:t>Get-Bulk</a:t>
            </a:r>
            <a:r>
              <a:rPr lang="en-US" sz="2400" dirty="0"/>
              <a:t>, for bulk retrieval of objects</a:t>
            </a:r>
          </a:p>
          <a:p>
            <a:pPr marL="342900" indent="-342900" algn="l">
              <a:spcBef>
                <a:spcPct val="20000"/>
              </a:spcBef>
              <a:buFont typeface="Wingdings" pitchFamily="2" charset="2"/>
              <a:buChar char="§"/>
            </a:pPr>
            <a:r>
              <a:rPr lang="en-US" sz="2400" b="1" dirty="0"/>
              <a:t>SNMPv2 Trap</a:t>
            </a:r>
            <a:r>
              <a:rPr lang="en-US" sz="2400" dirty="0"/>
              <a:t>, traps can be specified using object identifiers</a:t>
            </a:r>
          </a:p>
          <a:p>
            <a:pPr marL="342900" indent="-342900" algn="l">
              <a:spcBef>
                <a:spcPct val="20000"/>
              </a:spcBef>
              <a:buFont typeface="Wingdings" pitchFamily="2" charset="2"/>
              <a:buChar char="§"/>
            </a:pPr>
            <a:r>
              <a:rPr lang="en-US" sz="2400" b="1" dirty="0"/>
              <a:t>Inform</a:t>
            </a:r>
            <a:r>
              <a:rPr lang="en-US" sz="2400" dirty="0"/>
              <a:t>, acknowledged trap</a:t>
            </a:r>
          </a:p>
          <a:p>
            <a:pPr marL="342900" indent="-342900" algn="l">
              <a:spcBef>
                <a:spcPct val="20000"/>
              </a:spcBef>
              <a:buFont typeface="Wingdings" pitchFamily="2" charset="2"/>
              <a:buNone/>
            </a:pPr>
            <a:endParaRPr lang="en-US" sz="2400" dirty="0"/>
          </a:p>
          <a:p>
            <a:pPr marL="342900" indent="-342900" algn="l">
              <a:spcBef>
                <a:spcPct val="20000"/>
              </a:spcBef>
              <a:buFont typeface="Wingdings" pitchFamily="2" charset="2"/>
              <a:buChar char="§"/>
            </a:pP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00474E0-B8C2-436F-9837-8F8EBE768F85}" type="datetime1">
              <a:rPr lang="en-US" smtClean="0"/>
              <a:pPr eaLnBrk="1" hangingPunct="1"/>
              <a:t>5/19/15</a:t>
            </a:fld>
            <a:endParaRPr lang="en-US" smtClean="0"/>
          </a:p>
        </p:txBody>
      </p:sp>
      <p:sp>
        <p:nvSpPr>
          <p:cNvPr id="47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A16D7D7-78C4-4211-890D-4EFF587C29B1}" type="slidenum">
              <a:rPr lang="en-US" smtClean="0"/>
              <a:pPr eaLnBrk="1" hangingPunct="1"/>
              <a:t>40</a:t>
            </a:fld>
            <a:endParaRPr lang="en-US" smtClean="0"/>
          </a:p>
        </p:txBody>
      </p:sp>
      <p:sp>
        <p:nvSpPr>
          <p:cNvPr id="47108" name="Rectangle 2"/>
          <p:cNvSpPr>
            <a:spLocks noGrp="1" noChangeArrowheads="1"/>
          </p:cNvSpPr>
          <p:nvPr>
            <p:ph type="title"/>
          </p:nvPr>
        </p:nvSpPr>
        <p:spPr>
          <a:xfrm>
            <a:off x="444500" y="0"/>
            <a:ext cx="8229600" cy="1143000"/>
          </a:xfrm>
        </p:spPr>
        <p:txBody>
          <a:bodyPr/>
          <a:lstStyle/>
          <a:p>
            <a:pPr eaLnBrk="1" hangingPunct="1"/>
            <a:r>
              <a:rPr lang="en-US" sz="3200" smtClean="0"/>
              <a:t>SNMPv3 Management Framework</a:t>
            </a:r>
          </a:p>
        </p:txBody>
      </p:sp>
      <p:sp>
        <p:nvSpPr>
          <p:cNvPr id="47109" name="Rectangle 3"/>
          <p:cNvSpPr>
            <a:spLocks noChangeArrowheads="1"/>
          </p:cNvSpPr>
          <p:nvPr/>
        </p:nvSpPr>
        <p:spPr bwMode="auto">
          <a:xfrm>
            <a:off x="525463" y="13668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SNMPv3 is SNMPv2 plus Administration and Security.</a:t>
            </a:r>
          </a:p>
          <a:p>
            <a:pPr marL="609600" indent="-609600" algn="l">
              <a:spcBef>
                <a:spcPct val="20000"/>
              </a:spcBef>
              <a:buFont typeface="Wingdings" pitchFamily="2" charset="2"/>
              <a:buChar char="§"/>
            </a:pPr>
            <a:r>
              <a:rPr lang="en-US" sz="2400">
                <a:solidFill>
                  <a:srgbClr val="000000"/>
                </a:solidFill>
                <a:cs typeface="Times New Roman" pitchFamily="18" charset="0"/>
              </a:rPr>
              <a:t>Proposes a modular architecture that can be easily extended.</a:t>
            </a:r>
          </a:p>
          <a:p>
            <a:pPr marL="609600" indent="-609600" algn="l">
              <a:spcBef>
                <a:spcPct val="20000"/>
              </a:spcBef>
              <a:buFont typeface="Wingdings" pitchFamily="2" charset="2"/>
              <a:buChar char="§"/>
            </a:pPr>
            <a:r>
              <a:rPr lang="en-US" sz="2400">
                <a:solidFill>
                  <a:srgbClr val="000000"/>
                </a:solidFill>
                <a:cs typeface="Times New Roman" pitchFamily="18" charset="0"/>
              </a:rPr>
              <a:t>Consists of :</a:t>
            </a:r>
          </a:p>
          <a:p>
            <a:pPr marL="990600" lvl="1" indent="-533400" algn="l">
              <a:spcBef>
                <a:spcPct val="20000"/>
              </a:spcBef>
              <a:buFontTx/>
              <a:buChar char="–"/>
            </a:pPr>
            <a:r>
              <a:rPr lang="en-US" sz="2000">
                <a:solidFill>
                  <a:srgbClr val="000000"/>
                </a:solidFill>
                <a:cs typeface="Times New Roman" pitchFamily="18" charset="0"/>
              </a:rPr>
              <a:t>SNMP entities</a:t>
            </a:r>
          </a:p>
          <a:p>
            <a:pPr marL="1371600" lvl="2" indent="-457200" algn="l">
              <a:spcBef>
                <a:spcPct val="20000"/>
              </a:spcBef>
              <a:buFont typeface="Wingdings" pitchFamily="2" charset="2"/>
              <a:buChar char="§"/>
            </a:pPr>
            <a:r>
              <a:rPr lang="en-US">
                <a:solidFill>
                  <a:srgbClr val="000000"/>
                </a:solidFill>
                <a:cs typeface="Times New Roman" pitchFamily="18" charset="0"/>
              </a:rPr>
              <a:t>a SNMP engine</a:t>
            </a:r>
          </a:p>
          <a:p>
            <a:pPr marL="1371600" lvl="2" indent="-457200" algn="l">
              <a:spcBef>
                <a:spcPct val="20000"/>
              </a:spcBef>
              <a:buFont typeface="Wingdings" pitchFamily="2" charset="2"/>
              <a:buChar char="§"/>
            </a:pPr>
            <a:r>
              <a:rPr lang="en-US">
                <a:solidFill>
                  <a:srgbClr val="000000"/>
                </a:solidFill>
                <a:cs typeface="Times New Roman" pitchFamily="18" charset="0"/>
              </a:rPr>
              <a:t>a set of applications</a:t>
            </a:r>
          </a:p>
          <a:p>
            <a:pPr marL="990600" lvl="1" indent="-533400" algn="l">
              <a:spcBef>
                <a:spcPct val="20000"/>
              </a:spcBef>
              <a:buFontTx/>
              <a:buChar char="–"/>
            </a:pPr>
            <a:r>
              <a:rPr lang="en-US" sz="2000">
                <a:solidFill>
                  <a:srgbClr val="000000"/>
                </a:solidFill>
                <a:cs typeface="Times New Roman" pitchFamily="18" charset="0"/>
              </a:rPr>
              <a:t>a new message format</a:t>
            </a:r>
          </a:p>
          <a:p>
            <a:pPr marL="990600" lvl="1" indent="-533400" algn="l">
              <a:spcBef>
                <a:spcPct val="20000"/>
              </a:spcBef>
              <a:buFontTx/>
              <a:buChar char="–"/>
            </a:pPr>
            <a:r>
              <a:rPr lang="en-US" sz="2000">
                <a:solidFill>
                  <a:srgbClr val="000000"/>
                </a:solidFill>
                <a:cs typeface="Times New Roman" pitchFamily="18" charset="0"/>
              </a:rPr>
              <a:t>a security model, and </a:t>
            </a:r>
          </a:p>
          <a:p>
            <a:pPr marL="990600" lvl="1" indent="-533400" algn="l">
              <a:spcBef>
                <a:spcPct val="20000"/>
              </a:spcBef>
              <a:buFontTx/>
              <a:buChar char="–"/>
            </a:pPr>
            <a:r>
              <a:rPr lang="en-US" sz="2000">
                <a:solidFill>
                  <a:srgbClr val="000000"/>
                </a:solidFill>
                <a:cs typeface="Times New Roman" pitchFamily="18" charset="0"/>
              </a:rPr>
              <a:t>an access control model.</a:t>
            </a:r>
          </a:p>
          <a:p>
            <a:pPr marL="609600" indent="-609600" algn="l">
              <a:spcBef>
                <a:spcPct val="20000"/>
              </a:spcBef>
            </a:pPr>
            <a:endParaRPr lang="en-US" sz="2400"/>
          </a:p>
          <a:p>
            <a:pPr marL="609600" indent="-609600" algn="l">
              <a:spcBef>
                <a:spcPct val="20000"/>
              </a:spcBef>
            </a:pPr>
            <a:endParaRPr lang="en-GB" sz="240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572FC1D-068F-467C-9BB2-D56F0FED9687}" type="datetime1">
              <a:rPr lang="en-US" smtClean="0"/>
              <a:pPr eaLnBrk="1" hangingPunct="1"/>
              <a:t>5/19/15</a:t>
            </a:fld>
            <a:endParaRPr lang="en-US" smtClean="0"/>
          </a:p>
        </p:txBody>
      </p:sp>
      <p:sp>
        <p:nvSpPr>
          <p:cNvPr id="481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7D6B5B7-204A-4C2F-A00A-5C8CA8334390}" type="slidenum">
              <a:rPr lang="en-US" smtClean="0"/>
              <a:pPr eaLnBrk="1" hangingPunct="1"/>
              <a:t>41</a:t>
            </a:fld>
            <a:endParaRPr lang="en-US" smtClean="0"/>
          </a:p>
        </p:txBody>
      </p:sp>
      <p:sp>
        <p:nvSpPr>
          <p:cNvPr id="48132" name="Rectangle 2"/>
          <p:cNvSpPr>
            <a:spLocks noGrp="1" noChangeArrowheads="1"/>
          </p:cNvSpPr>
          <p:nvPr>
            <p:ph type="title"/>
          </p:nvPr>
        </p:nvSpPr>
        <p:spPr>
          <a:xfrm>
            <a:off x="444500" y="141288"/>
            <a:ext cx="8229600" cy="1143000"/>
          </a:xfrm>
        </p:spPr>
        <p:txBody>
          <a:bodyPr/>
          <a:lstStyle/>
          <a:p>
            <a:pPr eaLnBrk="1" hangingPunct="1"/>
            <a:r>
              <a:rPr lang="en-US" sz="3200" smtClean="0"/>
              <a:t>SNMP Entity</a:t>
            </a:r>
          </a:p>
        </p:txBody>
      </p:sp>
      <p:sp>
        <p:nvSpPr>
          <p:cNvPr id="48133" name="Rectangle 3"/>
          <p:cNvSpPr>
            <a:spLocks noChangeArrowheads="1"/>
          </p:cNvSpPr>
          <p:nvPr/>
        </p:nvSpPr>
        <p:spPr bwMode="auto">
          <a:xfrm>
            <a:off x="538163" y="13668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Each SNMP entity consists of an SNMP engine and one or more associated applications </a:t>
            </a:r>
          </a:p>
          <a:p>
            <a:pPr marL="609600" indent="-609600" algn="l">
              <a:spcBef>
                <a:spcPct val="20000"/>
              </a:spcBef>
              <a:buFont typeface="Wingdings" pitchFamily="2" charset="2"/>
              <a:buChar char="§"/>
            </a:pPr>
            <a:r>
              <a:rPr lang="en-GB" sz="2400"/>
              <a:t>There is a one-to-one association between an SNMP engine and the SNMP entity which contains it.</a:t>
            </a:r>
          </a:p>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07331B4-50A8-4129-8DE4-C5489F2E5412}" type="datetime1">
              <a:rPr lang="en-US" smtClean="0"/>
              <a:pPr eaLnBrk="1" hangingPunct="1"/>
              <a:t>5/19/15</a:t>
            </a:fld>
            <a:endParaRPr lang="en-US" smtClean="0"/>
          </a:p>
        </p:txBody>
      </p:sp>
      <p:sp>
        <p:nvSpPr>
          <p:cNvPr id="491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E79BEC9-B4AC-4625-A884-46C2BE4DCFDA}" type="slidenum">
              <a:rPr lang="en-US" smtClean="0"/>
              <a:pPr eaLnBrk="1" hangingPunct="1"/>
              <a:t>42</a:t>
            </a:fld>
            <a:endParaRPr lang="en-US" smtClean="0"/>
          </a:p>
        </p:txBody>
      </p:sp>
      <p:sp>
        <p:nvSpPr>
          <p:cNvPr id="49156" name="Rectangle 2"/>
          <p:cNvSpPr>
            <a:spLocks noGrp="1" noChangeArrowheads="1"/>
          </p:cNvSpPr>
          <p:nvPr>
            <p:ph type="title"/>
          </p:nvPr>
        </p:nvSpPr>
        <p:spPr>
          <a:xfrm>
            <a:off x="434975" y="0"/>
            <a:ext cx="8229600" cy="1143000"/>
          </a:xfrm>
        </p:spPr>
        <p:txBody>
          <a:bodyPr/>
          <a:lstStyle/>
          <a:p>
            <a:pPr eaLnBrk="1" hangingPunct="1"/>
            <a:r>
              <a:rPr lang="en-US" sz="3200" smtClean="0"/>
              <a:t>SNMP Entity</a:t>
            </a:r>
          </a:p>
        </p:txBody>
      </p:sp>
      <p:sp>
        <p:nvSpPr>
          <p:cNvPr id="49157" name="Rectangle 3"/>
          <p:cNvSpPr>
            <a:spLocks noChangeArrowheads="1"/>
          </p:cNvSpPr>
          <p:nvPr/>
        </p:nvSpPr>
        <p:spPr bwMode="auto">
          <a:xfrm>
            <a:off x="660400" y="1066800"/>
            <a:ext cx="7840663" cy="5173663"/>
          </a:xfrm>
          <a:prstGeom prst="rect">
            <a:avLst/>
          </a:prstGeom>
          <a:solidFill>
            <a:srgbClr val="FEE8FE"/>
          </a:solidFill>
          <a:ln w="9525">
            <a:solidFill>
              <a:schemeClr val="tx1"/>
            </a:solidFill>
            <a:miter lim="800000"/>
            <a:headEnd/>
            <a:tailEnd/>
          </a:ln>
        </p:spPr>
        <p:txBody>
          <a:bodyPr wrap="none" anchor="ctr"/>
          <a:lstStyle/>
          <a:p>
            <a:endParaRPr lang="en-US"/>
          </a:p>
        </p:txBody>
      </p:sp>
      <p:sp>
        <p:nvSpPr>
          <p:cNvPr id="49158" name="Rectangle 4"/>
          <p:cNvSpPr>
            <a:spLocks noChangeArrowheads="1"/>
          </p:cNvSpPr>
          <p:nvPr/>
        </p:nvSpPr>
        <p:spPr bwMode="auto">
          <a:xfrm>
            <a:off x="935038" y="1662113"/>
            <a:ext cx="7243762" cy="1755775"/>
          </a:xfrm>
          <a:prstGeom prst="rect">
            <a:avLst/>
          </a:prstGeom>
          <a:solidFill>
            <a:srgbClr val="F9FDA7"/>
          </a:solidFill>
          <a:ln w="9525">
            <a:solidFill>
              <a:schemeClr val="tx1"/>
            </a:solidFill>
            <a:miter lim="800000"/>
            <a:headEnd/>
            <a:tailEnd/>
          </a:ln>
        </p:spPr>
        <p:txBody>
          <a:bodyPr wrap="none" anchor="ctr"/>
          <a:lstStyle/>
          <a:p>
            <a:endParaRPr lang="en-CA"/>
          </a:p>
        </p:txBody>
      </p:sp>
      <p:sp>
        <p:nvSpPr>
          <p:cNvPr id="49159" name="Rectangle 5"/>
          <p:cNvSpPr>
            <a:spLocks noChangeArrowheads="1"/>
          </p:cNvSpPr>
          <p:nvPr/>
        </p:nvSpPr>
        <p:spPr bwMode="auto">
          <a:xfrm>
            <a:off x="933450" y="3776663"/>
            <a:ext cx="7224713" cy="2222500"/>
          </a:xfrm>
          <a:prstGeom prst="rect">
            <a:avLst/>
          </a:prstGeom>
          <a:solidFill>
            <a:srgbClr val="F9FDA7"/>
          </a:solidFill>
          <a:ln w="9525">
            <a:solidFill>
              <a:schemeClr val="tx1"/>
            </a:solidFill>
            <a:miter lim="800000"/>
            <a:headEnd/>
            <a:tailEnd/>
          </a:ln>
        </p:spPr>
        <p:txBody>
          <a:bodyPr wrap="none" anchor="ctr"/>
          <a:lstStyle/>
          <a:p>
            <a:endParaRPr lang="en-US"/>
          </a:p>
        </p:txBody>
      </p:sp>
      <p:sp>
        <p:nvSpPr>
          <p:cNvPr id="49160" name="Rectangle 6"/>
          <p:cNvSpPr>
            <a:spLocks noChangeArrowheads="1"/>
          </p:cNvSpPr>
          <p:nvPr/>
        </p:nvSpPr>
        <p:spPr bwMode="auto">
          <a:xfrm>
            <a:off x="1028700" y="1995488"/>
            <a:ext cx="1695450" cy="1309687"/>
          </a:xfrm>
          <a:prstGeom prst="rect">
            <a:avLst/>
          </a:prstGeom>
          <a:solidFill>
            <a:schemeClr val="accent1"/>
          </a:solidFill>
          <a:ln w="9525">
            <a:solidFill>
              <a:schemeClr val="tx1"/>
            </a:solidFill>
            <a:prstDash val="dash"/>
            <a:miter lim="800000"/>
            <a:headEnd/>
            <a:tailEnd/>
          </a:ln>
        </p:spPr>
        <p:txBody>
          <a:bodyPr wrap="none" anchor="ctr"/>
          <a:lstStyle/>
          <a:p>
            <a:r>
              <a:rPr lang="en-US"/>
              <a:t>Dispatcher</a:t>
            </a:r>
          </a:p>
        </p:txBody>
      </p:sp>
      <p:sp>
        <p:nvSpPr>
          <p:cNvPr id="49161" name="Rectangle 7"/>
          <p:cNvSpPr>
            <a:spLocks noChangeArrowheads="1"/>
          </p:cNvSpPr>
          <p:nvPr/>
        </p:nvSpPr>
        <p:spPr bwMode="auto">
          <a:xfrm>
            <a:off x="2806700" y="1995488"/>
            <a:ext cx="1695450" cy="1309687"/>
          </a:xfrm>
          <a:prstGeom prst="rect">
            <a:avLst/>
          </a:prstGeom>
          <a:solidFill>
            <a:schemeClr val="accent1"/>
          </a:solidFill>
          <a:ln w="9525">
            <a:solidFill>
              <a:schemeClr val="tx1"/>
            </a:solidFill>
            <a:prstDash val="dash"/>
            <a:miter lim="800000"/>
            <a:headEnd/>
            <a:tailEnd/>
          </a:ln>
        </p:spPr>
        <p:txBody>
          <a:bodyPr wrap="none" anchor="ctr"/>
          <a:lstStyle/>
          <a:p>
            <a:r>
              <a:rPr lang="en-US"/>
              <a:t>Message </a:t>
            </a:r>
          </a:p>
          <a:p>
            <a:r>
              <a:rPr lang="en-US"/>
              <a:t>Processing</a:t>
            </a:r>
          </a:p>
          <a:p>
            <a:r>
              <a:rPr lang="en-US"/>
              <a:t>Subsystem</a:t>
            </a:r>
          </a:p>
        </p:txBody>
      </p:sp>
      <p:sp>
        <p:nvSpPr>
          <p:cNvPr id="49162" name="Rectangle 8"/>
          <p:cNvSpPr>
            <a:spLocks noChangeArrowheads="1"/>
          </p:cNvSpPr>
          <p:nvPr/>
        </p:nvSpPr>
        <p:spPr bwMode="auto">
          <a:xfrm>
            <a:off x="4594225" y="1974850"/>
            <a:ext cx="1695450" cy="1309688"/>
          </a:xfrm>
          <a:prstGeom prst="rect">
            <a:avLst/>
          </a:prstGeom>
          <a:solidFill>
            <a:schemeClr val="accent1"/>
          </a:solidFill>
          <a:ln w="9525">
            <a:solidFill>
              <a:schemeClr val="tx1"/>
            </a:solidFill>
            <a:prstDash val="dash"/>
            <a:miter lim="800000"/>
            <a:headEnd/>
            <a:tailEnd/>
          </a:ln>
        </p:spPr>
        <p:txBody>
          <a:bodyPr wrap="none" anchor="ctr"/>
          <a:lstStyle/>
          <a:p>
            <a:r>
              <a:rPr lang="en-US"/>
              <a:t>Security </a:t>
            </a:r>
          </a:p>
          <a:p>
            <a:r>
              <a:rPr lang="en-US"/>
              <a:t>Subsystem</a:t>
            </a:r>
          </a:p>
        </p:txBody>
      </p:sp>
      <p:sp>
        <p:nvSpPr>
          <p:cNvPr id="49163" name="Rectangle 9"/>
          <p:cNvSpPr>
            <a:spLocks noChangeArrowheads="1"/>
          </p:cNvSpPr>
          <p:nvPr/>
        </p:nvSpPr>
        <p:spPr bwMode="auto">
          <a:xfrm>
            <a:off x="6372225" y="1974850"/>
            <a:ext cx="1695450" cy="1309688"/>
          </a:xfrm>
          <a:prstGeom prst="rect">
            <a:avLst/>
          </a:prstGeom>
          <a:solidFill>
            <a:schemeClr val="accent1"/>
          </a:solidFill>
          <a:ln w="9525">
            <a:solidFill>
              <a:schemeClr val="tx1"/>
            </a:solidFill>
            <a:prstDash val="dash"/>
            <a:miter lim="800000"/>
            <a:headEnd/>
            <a:tailEnd/>
          </a:ln>
        </p:spPr>
        <p:txBody>
          <a:bodyPr wrap="none" anchor="ctr"/>
          <a:lstStyle/>
          <a:p>
            <a:r>
              <a:rPr lang="en-US"/>
              <a:t>Access Control</a:t>
            </a:r>
          </a:p>
          <a:p>
            <a:r>
              <a:rPr lang="en-US"/>
              <a:t>Subsystem</a:t>
            </a:r>
          </a:p>
        </p:txBody>
      </p:sp>
      <p:sp>
        <p:nvSpPr>
          <p:cNvPr id="49164" name="Rectangle 10"/>
          <p:cNvSpPr>
            <a:spLocks noChangeArrowheads="1"/>
          </p:cNvSpPr>
          <p:nvPr/>
        </p:nvSpPr>
        <p:spPr bwMode="auto">
          <a:xfrm>
            <a:off x="1182688" y="4311650"/>
            <a:ext cx="1695450" cy="649288"/>
          </a:xfrm>
          <a:prstGeom prst="rect">
            <a:avLst/>
          </a:prstGeom>
          <a:solidFill>
            <a:schemeClr val="accent1"/>
          </a:solidFill>
          <a:ln w="9525">
            <a:solidFill>
              <a:schemeClr val="tx1"/>
            </a:solidFill>
            <a:prstDash val="dash"/>
            <a:miter lim="800000"/>
            <a:headEnd/>
            <a:tailEnd/>
          </a:ln>
        </p:spPr>
        <p:txBody>
          <a:bodyPr wrap="none" anchor="ctr"/>
          <a:lstStyle/>
          <a:p>
            <a:r>
              <a:rPr lang="en-US"/>
              <a:t>Command </a:t>
            </a:r>
          </a:p>
          <a:p>
            <a:r>
              <a:rPr lang="en-US"/>
              <a:t>Generator</a:t>
            </a:r>
          </a:p>
        </p:txBody>
      </p:sp>
      <p:sp>
        <p:nvSpPr>
          <p:cNvPr id="49165" name="Rectangle 11"/>
          <p:cNvSpPr>
            <a:spLocks noChangeArrowheads="1"/>
          </p:cNvSpPr>
          <p:nvPr/>
        </p:nvSpPr>
        <p:spPr bwMode="auto">
          <a:xfrm>
            <a:off x="1203325" y="5165725"/>
            <a:ext cx="1695450" cy="6492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49166" name="Rectangle 12"/>
          <p:cNvSpPr>
            <a:spLocks noChangeArrowheads="1"/>
          </p:cNvSpPr>
          <p:nvPr/>
        </p:nvSpPr>
        <p:spPr bwMode="auto">
          <a:xfrm>
            <a:off x="5976938" y="4332288"/>
            <a:ext cx="1695450" cy="64928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49167" name="Rectangle 13"/>
          <p:cNvSpPr>
            <a:spLocks noChangeArrowheads="1"/>
          </p:cNvSpPr>
          <p:nvPr/>
        </p:nvSpPr>
        <p:spPr bwMode="auto">
          <a:xfrm>
            <a:off x="5997575" y="5186363"/>
            <a:ext cx="1695450" cy="64928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49168" name="Rectangle 14"/>
          <p:cNvSpPr>
            <a:spLocks noChangeArrowheads="1"/>
          </p:cNvSpPr>
          <p:nvPr/>
        </p:nvSpPr>
        <p:spPr bwMode="auto">
          <a:xfrm>
            <a:off x="1212850" y="5154613"/>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a:t>Command </a:t>
            </a:r>
          </a:p>
          <a:p>
            <a:r>
              <a:rPr lang="en-US"/>
              <a:t>Responder</a:t>
            </a:r>
          </a:p>
        </p:txBody>
      </p:sp>
      <p:sp>
        <p:nvSpPr>
          <p:cNvPr id="49169" name="Rectangle 15"/>
          <p:cNvSpPr>
            <a:spLocks noChangeArrowheads="1"/>
          </p:cNvSpPr>
          <p:nvPr/>
        </p:nvSpPr>
        <p:spPr bwMode="auto">
          <a:xfrm>
            <a:off x="3621088" y="4332288"/>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a:t>Notification </a:t>
            </a:r>
          </a:p>
          <a:p>
            <a:r>
              <a:rPr lang="en-US"/>
              <a:t>Receiver</a:t>
            </a:r>
          </a:p>
        </p:txBody>
      </p:sp>
      <p:sp>
        <p:nvSpPr>
          <p:cNvPr id="49170" name="Rectangle 16"/>
          <p:cNvSpPr>
            <a:spLocks noChangeArrowheads="1"/>
          </p:cNvSpPr>
          <p:nvPr/>
        </p:nvSpPr>
        <p:spPr bwMode="auto">
          <a:xfrm>
            <a:off x="3640138" y="5145088"/>
            <a:ext cx="1695450" cy="649287"/>
          </a:xfrm>
          <a:prstGeom prst="rect">
            <a:avLst/>
          </a:prstGeom>
          <a:solidFill>
            <a:schemeClr val="accent1"/>
          </a:solidFill>
          <a:ln w="9525">
            <a:solidFill>
              <a:schemeClr val="tx1"/>
            </a:solidFill>
            <a:prstDash val="sysDot"/>
            <a:miter lim="800000"/>
            <a:headEnd/>
            <a:tailEnd/>
          </a:ln>
        </p:spPr>
        <p:txBody>
          <a:bodyPr wrap="none" anchor="ctr"/>
          <a:lstStyle/>
          <a:p>
            <a:r>
              <a:rPr lang="en-US"/>
              <a:t>Notification </a:t>
            </a:r>
          </a:p>
          <a:p>
            <a:r>
              <a:rPr lang="en-US"/>
              <a:t>Originator</a:t>
            </a:r>
          </a:p>
        </p:txBody>
      </p:sp>
      <p:sp>
        <p:nvSpPr>
          <p:cNvPr id="49171" name="Rectangle 17"/>
          <p:cNvSpPr>
            <a:spLocks noChangeArrowheads="1"/>
          </p:cNvSpPr>
          <p:nvPr/>
        </p:nvSpPr>
        <p:spPr bwMode="auto">
          <a:xfrm>
            <a:off x="5969000" y="4332288"/>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a:t>Proxy</a:t>
            </a:r>
          </a:p>
          <a:p>
            <a:r>
              <a:rPr lang="en-US"/>
              <a:t>Forwarder</a:t>
            </a:r>
          </a:p>
        </p:txBody>
      </p:sp>
      <p:sp>
        <p:nvSpPr>
          <p:cNvPr id="49172" name="Rectangle 18"/>
          <p:cNvSpPr>
            <a:spLocks noChangeArrowheads="1"/>
          </p:cNvSpPr>
          <p:nvPr/>
        </p:nvSpPr>
        <p:spPr bwMode="auto">
          <a:xfrm>
            <a:off x="5999163" y="5195888"/>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a:t>Other</a:t>
            </a:r>
          </a:p>
        </p:txBody>
      </p:sp>
      <p:sp>
        <p:nvSpPr>
          <p:cNvPr id="49173" name="Text Box 19"/>
          <p:cNvSpPr txBox="1">
            <a:spLocks noChangeArrowheads="1"/>
          </p:cNvSpPr>
          <p:nvPr/>
        </p:nvSpPr>
        <p:spPr bwMode="auto">
          <a:xfrm>
            <a:off x="661988" y="1016000"/>
            <a:ext cx="147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SNMP Entity</a:t>
            </a:r>
          </a:p>
        </p:txBody>
      </p:sp>
      <p:sp>
        <p:nvSpPr>
          <p:cNvPr id="49174" name="Text Box 20"/>
          <p:cNvSpPr txBox="1">
            <a:spLocks noChangeArrowheads="1"/>
          </p:cNvSpPr>
          <p:nvPr/>
        </p:nvSpPr>
        <p:spPr bwMode="auto">
          <a:xfrm>
            <a:off x="936625" y="1616075"/>
            <a:ext cx="461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SNMP Engine (identified by snmpEngineID)</a:t>
            </a:r>
          </a:p>
        </p:txBody>
      </p:sp>
      <p:sp>
        <p:nvSpPr>
          <p:cNvPr id="49175" name="Text Box 21"/>
          <p:cNvSpPr txBox="1">
            <a:spLocks noChangeArrowheads="1"/>
          </p:cNvSpPr>
          <p:nvPr/>
        </p:nvSpPr>
        <p:spPr bwMode="auto">
          <a:xfrm>
            <a:off x="1004888" y="383222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Applications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B9789DE-4C47-4608-A928-A4D6EACE421D}" type="datetime1">
              <a:rPr lang="en-US" smtClean="0"/>
              <a:pPr eaLnBrk="1" hangingPunct="1"/>
              <a:t>5/19/15</a:t>
            </a:fld>
            <a:endParaRPr lang="en-US" smtClean="0"/>
          </a:p>
        </p:txBody>
      </p:sp>
      <p:sp>
        <p:nvSpPr>
          <p:cNvPr id="501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F11B413-98EE-44BA-8EB0-05C589DBCA82}" type="slidenum">
              <a:rPr lang="en-US" smtClean="0"/>
              <a:pPr eaLnBrk="1" hangingPunct="1"/>
              <a:t>43</a:t>
            </a:fld>
            <a:endParaRPr lang="en-US" smtClean="0"/>
          </a:p>
        </p:txBody>
      </p:sp>
      <p:sp>
        <p:nvSpPr>
          <p:cNvPr id="50180" name="Rectangle 2"/>
          <p:cNvSpPr>
            <a:spLocks noGrp="1" noChangeArrowheads="1"/>
          </p:cNvSpPr>
          <p:nvPr>
            <p:ph type="title"/>
          </p:nvPr>
        </p:nvSpPr>
        <p:spPr>
          <a:xfrm>
            <a:off x="444500" y="0"/>
            <a:ext cx="8229600" cy="1143000"/>
          </a:xfrm>
        </p:spPr>
        <p:txBody>
          <a:bodyPr/>
          <a:lstStyle/>
          <a:p>
            <a:pPr eaLnBrk="1" hangingPunct="1"/>
            <a:r>
              <a:rPr lang="en-US" sz="3200" smtClean="0"/>
              <a:t>SNMP Engine</a:t>
            </a:r>
          </a:p>
        </p:txBody>
      </p:sp>
      <p:sp>
        <p:nvSpPr>
          <p:cNvPr id="50181" name="Rectangle 3"/>
          <p:cNvSpPr>
            <a:spLocks noChangeArrowheads="1"/>
          </p:cNvSpPr>
          <p:nvPr/>
        </p:nvSpPr>
        <p:spPr bwMode="auto">
          <a:xfrm>
            <a:off x="525463" y="12906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An SNMP Engine provides services for:</a:t>
            </a:r>
          </a:p>
          <a:p>
            <a:pPr marL="990600" lvl="1" indent="-533400" algn="l">
              <a:spcBef>
                <a:spcPct val="20000"/>
              </a:spcBef>
              <a:buFontTx/>
              <a:buChar char="–"/>
            </a:pPr>
            <a:r>
              <a:rPr lang="en-US" sz="2000">
                <a:solidFill>
                  <a:srgbClr val="000000"/>
                </a:solidFill>
                <a:cs typeface="Times New Roman" pitchFamily="18" charset="0"/>
              </a:rPr>
              <a:t>sending and receiving messages</a:t>
            </a:r>
          </a:p>
          <a:p>
            <a:pPr marL="990600" lvl="1" indent="-533400" algn="l">
              <a:spcBef>
                <a:spcPct val="20000"/>
              </a:spcBef>
              <a:buFontTx/>
              <a:buChar char="–"/>
            </a:pPr>
            <a:r>
              <a:rPr lang="en-US" sz="2000">
                <a:solidFill>
                  <a:srgbClr val="000000"/>
                </a:solidFill>
                <a:cs typeface="Times New Roman" pitchFamily="18" charset="0"/>
              </a:rPr>
              <a:t>authenticating and encrypting/decrypting messages, and </a:t>
            </a:r>
          </a:p>
          <a:p>
            <a:pPr marL="990600" lvl="1" indent="-533400" algn="l">
              <a:spcBef>
                <a:spcPct val="20000"/>
              </a:spcBef>
              <a:buFontTx/>
              <a:buChar char="–"/>
            </a:pPr>
            <a:r>
              <a:rPr lang="en-US" sz="2000">
                <a:solidFill>
                  <a:srgbClr val="000000"/>
                </a:solidFill>
                <a:cs typeface="Times New Roman" pitchFamily="18" charset="0"/>
              </a:rPr>
              <a:t>controlling access to managed objects. </a:t>
            </a:r>
            <a:endParaRPr lang="en-US" sz="2000"/>
          </a:p>
          <a:p>
            <a:pPr marL="609600" indent="-609600" algn="l">
              <a:spcBef>
                <a:spcPct val="20000"/>
              </a:spcBef>
              <a:buFont typeface="Wingdings" pitchFamily="2" charset="2"/>
              <a:buChar char="§"/>
            </a:pPr>
            <a:r>
              <a:rPr lang="en-US" sz="2400">
                <a:solidFill>
                  <a:srgbClr val="000000"/>
                </a:solidFill>
                <a:cs typeface="Times New Roman" pitchFamily="18" charset="0"/>
              </a:rPr>
              <a:t>SNMP Engine consists of the following subsystems:</a:t>
            </a:r>
          </a:p>
          <a:p>
            <a:pPr marL="990600" lvl="1" indent="-533400" algn="l">
              <a:spcBef>
                <a:spcPct val="20000"/>
              </a:spcBef>
              <a:buFontTx/>
              <a:buChar char="–"/>
            </a:pPr>
            <a:r>
              <a:rPr lang="en-US" sz="2000">
                <a:solidFill>
                  <a:srgbClr val="000000"/>
                </a:solidFill>
                <a:cs typeface="Times New Roman" pitchFamily="18" charset="0"/>
              </a:rPr>
              <a:t>Dispatcher Subsystem</a:t>
            </a:r>
          </a:p>
          <a:p>
            <a:pPr marL="990600" lvl="1" indent="-533400" algn="l">
              <a:spcBef>
                <a:spcPct val="20000"/>
              </a:spcBef>
              <a:buFontTx/>
              <a:buChar char="–"/>
            </a:pPr>
            <a:r>
              <a:rPr lang="en-US" sz="2000">
                <a:solidFill>
                  <a:srgbClr val="000000"/>
                </a:solidFill>
                <a:cs typeface="Times New Roman" pitchFamily="18" charset="0"/>
              </a:rPr>
              <a:t>Message Processing  Subsystem</a:t>
            </a:r>
          </a:p>
          <a:p>
            <a:pPr marL="990600" lvl="1" indent="-533400" algn="l">
              <a:spcBef>
                <a:spcPct val="20000"/>
              </a:spcBef>
              <a:buFontTx/>
              <a:buChar char="–"/>
            </a:pPr>
            <a:r>
              <a:rPr lang="en-US" sz="2000">
                <a:solidFill>
                  <a:srgbClr val="000000"/>
                </a:solidFill>
                <a:cs typeface="Times New Roman" pitchFamily="18" charset="0"/>
              </a:rPr>
              <a:t>Security Subsystem</a:t>
            </a:r>
          </a:p>
          <a:p>
            <a:pPr marL="990600" lvl="1" indent="-533400" algn="l">
              <a:spcBef>
                <a:spcPct val="20000"/>
              </a:spcBef>
              <a:buFontTx/>
              <a:buChar char="–"/>
            </a:pPr>
            <a:r>
              <a:rPr lang="en-US" sz="2000">
                <a:solidFill>
                  <a:srgbClr val="000000"/>
                </a:solidFill>
                <a:cs typeface="Times New Roman" pitchFamily="18" charset="0"/>
              </a:rPr>
              <a:t>Access Control Subsystem</a:t>
            </a:r>
            <a:endParaRPr lang="en-US" sz="2000"/>
          </a:p>
          <a:p>
            <a:pPr marL="609600" indent="-609600" algn="l">
              <a:spcBef>
                <a:spcPct val="20000"/>
              </a:spcBef>
              <a:buFont typeface="Wingdings" pitchFamily="2" charset="2"/>
              <a:buChar char="§"/>
            </a:pPr>
            <a:r>
              <a:rPr lang="en-US" sz="2400">
                <a:solidFill>
                  <a:srgbClr val="000000"/>
                </a:solidFill>
              </a:rPr>
              <a:t>‘snmpEngineID’ is the unique and unambiguous identifier of both an SNMP Entity and the SNMP Engine it contains.</a:t>
            </a:r>
          </a:p>
          <a:p>
            <a:pPr marL="609600" indent="-609600" algn="l">
              <a:spcBef>
                <a:spcPct val="20000"/>
              </a:spcBef>
              <a:buFont typeface="Wingdings" pitchFamily="2" charset="2"/>
              <a:buNone/>
            </a:pPr>
            <a:endParaRPr lang="en-GB" sz="240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69C94F4-1E48-4028-9A85-D98DC67B2326}" type="datetime1">
              <a:rPr lang="en-US" smtClean="0"/>
              <a:pPr eaLnBrk="1" hangingPunct="1"/>
              <a:t>5/19/15</a:t>
            </a:fld>
            <a:endParaRPr lang="en-US" smtClean="0"/>
          </a:p>
        </p:txBody>
      </p:sp>
      <p:sp>
        <p:nvSpPr>
          <p:cNvPr id="512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7B578C7-B8BA-464A-967C-C41F4C1B1775}" type="slidenum">
              <a:rPr lang="en-US" smtClean="0"/>
              <a:pPr eaLnBrk="1" hangingPunct="1"/>
              <a:t>44</a:t>
            </a:fld>
            <a:endParaRPr lang="en-US" smtClean="0"/>
          </a:p>
        </p:txBody>
      </p:sp>
      <p:sp>
        <p:nvSpPr>
          <p:cNvPr id="51204" name="Rectangle 2"/>
          <p:cNvSpPr>
            <a:spLocks noGrp="1" noChangeArrowheads="1"/>
          </p:cNvSpPr>
          <p:nvPr>
            <p:ph type="title"/>
          </p:nvPr>
        </p:nvSpPr>
        <p:spPr>
          <a:xfrm>
            <a:off x="444500" y="0"/>
            <a:ext cx="8229600" cy="1143000"/>
          </a:xfrm>
        </p:spPr>
        <p:txBody>
          <a:bodyPr/>
          <a:lstStyle/>
          <a:p>
            <a:pPr eaLnBrk="1" hangingPunct="1"/>
            <a:r>
              <a:rPr lang="en-US" sz="3200" smtClean="0"/>
              <a:t>SNMP Engine - Dispatcher</a:t>
            </a:r>
          </a:p>
        </p:txBody>
      </p:sp>
      <p:sp>
        <p:nvSpPr>
          <p:cNvPr id="51205" name="Rectangle 3"/>
          <p:cNvSpPr>
            <a:spLocks noChangeArrowheads="1"/>
          </p:cNvSpPr>
          <p:nvPr/>
        </p:nvSpPr>
        <p:spPr bwMode="auto">
          <a:xfrm>
            <a:off x="525463" y="13033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Responsible for sending and receiving SNMP messages to/from the network. </a:t>
            </a:r>
          </a:p>
          <a:p>
            <a:pPr marL="609600" indent="-609600" algn="l">
              <a:spcBef>
                <a:spcPct val="20000"/>
              </a:spcBef>
              <a:buFont typeface="Wingdings" pitchFamily="2" charset="2"/>
              <a:buChar char="§"/>
            </a:pPr>
            <a:r>
              <a:rPr lang="en-US" sz="2400">
                <a:solidFill>
                  <a:srgbClr val="000000"/>
                </a:solidFill>
                <a:cs typeface="Times New Roman" pitchFamily="18" charset="0"/>
              </a:rPr>
              <a:t>Determines the version of an SNMP message and interacts with the corresponding Message Processing Model.</a:t>
            </a:r>
          </a:p>
          <a:p>
            <a:pPr marL="609600" indent="-609600" algn="l">
              <a:spcBef>
                <a:spcPct val="20000"/>
              </a:spcBef>
              <a:buFont typeface="Wingdings" pitchFamily="2" charset="2"/>
              <a:buChar char="§"/>
            </a:pPr>
            <a:r>
              <a:rPr lang="en-US" sz="2400">
                <a:solidFill>
                  <a:srgbClr val="000000"/>
                </a:solidFill>
                <a:cs typeface="Times New Roman" pitchFamily="18" charset="0"/>
              </a:rPr>
              <a:t>Provides interface to SNMP applications:</a:t>
            </a:r>
          </a:p>
          <a:p>
            <a:pPr marL="990600" lvl="1" indent="-533400" algn="l">
              <a:spcBef>
                <a:spcPct val="20000"/>
              </a:spcBef>
              <a:buFontTx/>
              <a:buChar char="–"/>
            </a:pPr>
            <a:r>
              <a:rPr lang="en-US" sz="2000">
                <a:solidFill>
                  <a:srgbClr val="000000"/>
                </a:solidFill>
                <a:cs typeface="Times New Roman" pitchFamily="18" charset="0"/>
              </a:rPr>
              <a:t>for delivery of a PDU to an application</a:t>
            </a:r>
          </a:p>
          <a:p>
            <a:pPr marL="990600" lvl="1" indent="-533400" algn="l">
              <a:spcBef>
                <a:spcPct val="20000"/>
              </a:spcBef>
              <a:buFontTx/>
              <a:buChar char="–"/>
            </a:pPr>
            <a:r>
              <a:rPr lang="en-US" sz="2000">
                <a:solidFill>
                  <a:srgbClr val="000000"/>
                </a:solidFill>
                <a:cs typeface="Times New Roman" pitchFamily="18" charset="0"/>
              </a:rPr>
              <a:t>for the applications to send a PDU to a remote SNMP entity.</a:t>
            </a:r>
          </a:p>
          <a:p>
            <a:pPr marL="609600" indent="-609600" algn="l">
              <a:spcBef>
                <a:spcPct val="20000"/>
              </a:spcBef>
              <a:buFont typeface="Wingdings" pitchFamily="2" charset="2"/>
              <a:buChar char="§"/>
            </a:pPr>
            <a:endParaRPr lang="en-GB"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8B3B839-10AA-4F00-82D6-A05E8C540DAA}" type="datetime1">
              <a:rPr lang="en-US" smtClean="0"/>
              <a:pPr eaLnBrk="1" hangingPunct="1"/>
              <a:t>5/19/15</a:t>
            </a:fld>
            <a:endParaRPr lang="en-US" smtClean="0"/>
          </a:p>
        </p:txBody>
      </p:sp>
      <p:sp>
        <p:nvSpPr>
          <p:cNvPr id="522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51E9FDD-0A80-47E8-B418-5B2529D8E6DE}" type="slidenum">
              <a:rPr lang="en-US" smtClean="0"/>
              <a:pPr eaLnBrk="1" hangingPunct="1"/>
              <a:t>45</a:t>
            </a:fld>
            <a:endParaRPr lang="en-US" smtClean="0"/>
          </a:p>
        </p:txBody>
      </p:sp>
      <p:sp>
        <p:nvSpPr>
          <p:cNvPr id="52228"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t>
            </a:r>
            <a:br>
              <a:rPr lang="en-US" sz="3200" smtClean="0"/>
            </a:br>
            <a:r>
              <a:rPr lang="en-US" sz="3200" smtClean="0"/>
              <a:t>Message Processing Subsystem</a:t>
            </a:r>
          </a:p>
        </p:txBody>
      </p:sp>
      <p:sp>
        <p:nvSpPr>
          <p:cNvPr id="52229" name="Rectangle 3"/>
          <p:cNvSpPr>
            <a:spLocks noChangeArrowheads="1"/>
          </p:cNvSpPr>
          <p:nvPr/>
        </p:nvSpPr>
        <p:spPr bwMode="auto">
          <a:xfrm>
            <a:off x="525463" y="1654175"/>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Responsible for:</a:t>
            </a:r>
          </a:p>
          <a:p>
            <a:pPr marL="990600" lvl="1" indent="-533400" algn="l">
              <a:spcBef>
                <a:spcPct val="20000"/>
              </a:spcBef>
              <a:buFontTx/>
              <a:buChar char="–"/>
            </a:pPr>
            <a:r>
              <a:rPr lang="en-US" sz="2000">
                <a:solidFill>
                  <a:srgbClr val="000000"/>
                </a:solidFill>
                <a:cs typeface="Times New Roman" pitchFamily="18" charset="0"/>
              </a:rPr>
              <a:t>preparing messages for sending, and</a:t>
            </a:r>
          </a:p>
          <a:p>
            <a:pPr marL="990600" lvl="1" indent="-533400" algn="l">
              <a:spcBef>
                <a:spcPct val="20000"/>
              </a:spcBef>
              <a:buFontTx/>
              <a:buChar char="–"/>
            </a:pPr>
            <a:r>
              <a:rPr lang="en-US" sz="2000">
                <a:solidFill>
                  <a:srgbClr val="000000"/>
                </a:solidFill>
                <a:cs typeface="Times New Roman" pitchFamily="18" charset="0"/>
              </a:rPr>
              <a:t>extracting data from received messages </a:t>
            </a:r>
          </a:p>
          <a:p>
            <a:pPr marL="609600" indent="-609600" algn="l">
              <a:spcBef>
                <a:spcPct val="20000"/>
              </a:spcBef>
              <a:buFont typeface="Wingdings" pitchFamily="2" charset="2"/>
              <a:buChar char="§"/>
            </a:pPr>
            <a:r>
              <a:rPr lang="en-US" sz="2400">
                <a:solidFill>
                  <a:srgbClr val="000000"/>
                </a:solidFill>
                <a:cs typeface="Times New Roman" pitchFamily="18" charset="0"/>
              </a:rPr>
              <a:t>Contains multiple Message Processing Models</a:t>
            </a:r>
          </a:p>
          <a:p>
            <a:pPr marL="609600" indent="-609600" algn="l">
              <a:spcBef>
                <a:spcPct val="20000"/>
              </a:spcBef>
              <a:buFont typeface="Wingdings" pitchFamily="2" charset="2"/>
              <a:buChar char="§"/>
            </a:pPr>
            <a:r>
              <a:rPr lang="en-US" sz="2400">
                <a:solidFill>
                  <a:srgbClr val="000000"/>
                </a:solidFill>
                <a:cs typeface="Times New Roman" pitchFamily="18" charset="0"/>
              </a:rPr>
              <a:t>Each Message Processing Model is specific to a particular version of an SNMP message and prepares and extracts version-specific message formats. </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BF40AE4-54E6-4E45-B46E-881E99F5DB30}" type="datetime1">
              <a:rPr lang="en-US" smtClean="0"/>
              <a:pPr eaLnBrk="1" hangingPunct="1"/>
              <a:t>5/19/15</a:t>
            </a:fld>
            <a:endParaRPr lang="en-US" smtClean="0"/>
          </a:p>
        </p:txBody>
      </p:sp>
      <p:sp>
        <p:nvSpPr>
          <p:cNvPr id="532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5CD6293-792A-473F-AA8F-0C871DE74E55}" type="slidenum">
              <a:rPr lang="en-US" smtClean="0"/>
              <a:pPr eaLnBrk="1" hangingPunct="1"/>
              <a:t>46</a:t>
            </a:fld>
            <a:endParaRPr lang="en-US" smtClean="0"/>
          </a:p>
        </p:txBody>
      </p:sp>
      <p:sp>
        <p:nvSpPr>
          <p:cNvPr id="53252"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t>
            </a:r>
            <a:br>
              <a:rPr lang="en-US" sz="3200" smtClean="0"/>
            </a:br>
            <a:r>
              <a:rPr lang="en-US" sz="3200" smtClean="0"/>
              <a:t>Message Processing Subsystem</a:t>
            </a:r>
          </a:p>
        </p:txBody>
      </p:sp>
      <p:sp>
        <p:nvSpPr>
          <p:cNvPr id="53253" name="Rectangle 3"/>
          <p:cNvSpPr>
            <a:spLocks noChangeArrowheads="1"/>
          </p:cNvSpPr>
          <p:nvPr/>
        </p:nvSpPr>
        <p:spPr bwMode="auto">
          <a:xfrm>
            <a:off x="525463" y="14811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
        <p:nvSpPr>
          <p:cNvPr id="53254" name="Rectangle 4"/>
          <p:cNvSpPr>
            <a:spLocks noChangeArrowheads="1"/>
          </p:cNvSpPr>
          <p:nvPr/>
        </p:nvSpPr>
        <p:spPr bwMode="auto">
          <a:xfrm>
            <a:off x="517525" y="2376488"/>
            <a:ext cx="8231188" cy="2682875"/>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53255" name="Rectangle 5"/>
          <p:cNvSpPr>
            <a:spLocks noChangeArrowheads="1"/>
          </p:cNvSpPr>
          <p:nvPr/>
        </p:nvSpPr>
        <p:spPr bwMode="auto">
          <a:xfrm>
            <a:off x="611188" y="2886075"/>
            <a:ext cx="1990725" cy="1473200"/>
          </a:xfrm>
          <a:prstGeom prst="rect">
            <a:avLst/>
          </a:prstGeom>
          <a:solidFill>
            <a:schemeClr val="accent1"/>
          </a:solidFill>
          <a:ln w="9525">
            <a:solidFill>
              <a:schemeClr val="tx1"/>
            </a:solidFill>
            <a:miter lim="800000"/>
            <a:headEnd/>
            <a:tailEnd/>
          </a:ln>
        </p:spPr>
        <p:txBody>
          <a:bodyPr wrap="none" anchor="ctr"/>
          <a:lstStyle/>
          <a:p>
            <a:r>
              <a:rPr lang="en-US" sz="1600"/>
              <a:t>SNMPv3 </a:t>
            </a:r>
          </a:p>
          <a:p>
            <a:r>
              <a:rPr lang="en-US" sz="1600"/>
              <a:t>Message Processing </a:t>
            </a:r>
          </a:p>
          <a:p>
            <a:r>
              <a:rPr lang="en-US" sz="1600"/>
              <a:t>Model</a:t>
            </a:r>
          </a:p>
        </p:txBody>
      </p:sp>
      <p:sp>
        <p:nvSpPr>
          <p:cNvPr id="53256" name="Rectangle 6"/>
          <p:cNvSpPr>
            <a:spLocks noChangeArrowheads="1"/>
          </p:cNvSpPr>
          <p:nvPr/>
        </p:nvSpPr>
        <p:spPr bwMode="auto">
          <a:xfrm>
            <a:off x="2663825" y="2886075"/>
            <a:ext cx="1990725"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SNMPv1 </a:t>
            </a:r>
          </a:p>
          <a:p>
            <a:r>
              <a:rPr lang="en-US" sz="1600"/>
              <a:t>Message Processing </a:t>
            </a:r>
          </a:p>
          <a:p>
            <a:r>
              <a:rPr lang="en-US" sz="1600"/>
              <a:t>Model</a:t>
            </a:r>
          </a:p>
          <a:p>
            <a:endParaRPr lang="en-US"/>
          </a:p>
        </p:txBody>
      </p:sp>
      <p:sp>
        <p:nvSpPr>
          <p:cNvPr id="53257" name="Rectangle 7"/>
          <p:cNvSpPr>
            <a:spLocks noChangeArrowheads="1"/>
          </p:cNvSpPr>
          <p:nvPr/>
        </p:nvSpPr>
        <p:spPr bwMode="auto">
          <a:xfrm>
            <a:off x="4725988" y="2874963"/>
            <a:ext cx="1960562"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SNMPv2c </a:t>
            </a:r>
          </a:p>
          <a:p>
            <a:r>
              <a:rPr lang="en-US" sz="1600"/>
              <a:t> Message Processing </a:t>
            </a:r>
          </a:p>
          <a:p>
            <a:r>
              <a:rPr lang="en-US" sz="1600"/>
              <a:t>Model</a:t>
            </a:r>
          </a:p>
          <a:p>
            <a:endParaRPr lang="en-US"/>
          </a:p>
        </p:txBody>
      </p:sp>
      <p:sp>
        <p:nvSpPr>
          <p:cNvPr id="53258" name="Rectangle 8"/>
          <p:cNvSpPr>
            <a:spLocks noChangeArrowheads="1"/>
          </p:cNvSpPr>
          <p:nvPr/>
        </p:nvSpPr>
        <p:spPr bwMode="auto">
          <a:xfrm>
            <a:off x="6737350" y="2865438"/>
            <a:ext cx="1970088"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a:t>
            </a:r>
          </a:p>
          <a:p>
            <a:r>
              <a:rPr lang="en-US" sz="1600"/>
              <a:t> Message Processing </a:t>
            </a:r>
          </a:p>
          <a:p>
            <a:r>
              <a:rPr lang="en-US" sz="1600"/>
              <a:t>Model</a:t>
            </a:r>
          </a:p>
          <a:p>
            <a:endParaRPr lang="en-US"/>
          </a:p>
        </p:txBody>
      </p:sp>
      <p:sp>
        <p:nvSpPr>
          <p:cNvPr id="53259" name="Text Box 9"/>
          <p:cNvSpPr txBox="1">
            <a:spLocks noChangeArrowheads="1"/>
          </p:cNvSpPr>
          <p:nvPr/>
        </p:nvSpPr>
        <p:spPr bwMode="auto">
          <a:xfrm>
            <a:off x="558800" y="2362200"/>
            <a:ext cx="349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Message Processing Subsystem</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403EE20-C1FE-4248-86E5-AD04287C20CC}" type="datetime1">
              <a:rPr lang="en-US" smtClean="0"/>
              <a:pPr eaLnBrk="1" hangingPunct="1"/>
              <a:t>5/19/15</a:t>
            </a:fld>
            <a:endParaRPr lang="en-US" smtClean="0"/>
          </a:p>
        </p:txBody>
      </p:sp>
      <p:sp>
        <p:nvSpPr>
          <p:cNvPr id="542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EEF7E2D-E72F-4F00-A53C-4829F3C6073E}" type="slidenum">
              <a:rPr lang="en-US" smtClean="0"/>
              <a:pPr eaLnBrk="1" hangingPunct="1"/>
              <a:t>47</a:t>
            </a:fld>
            <a:endParaRPr lang="en-US" smtClean="0"/>
          </a:p>
        </p:txBody>
      </p:sp>
      <p:sp>
        <p:nvSpPr>
          <p:cNvPr id="54276" name="Rectangle 2"/>
          <p:cNvSpPr>
            <a:spLocks noGrp="1" noChangeArrowheads="1"/>
          </p:cNvSpPr>
          <p:nvPr>
            <p:ph type="title"/>
          </p:nvPr>
        </p:nvSpPr>
        <p:spPr>
          <a:xfrm>
            <a:off x="444500" y="0"/>
            <a:ext cx="8229600" cy="1143000"/>
          </a:xfrm>
        </p:spPr>
        <p:txBody>
          <a:bodyPr/>
          <a:lstStyle/>
          <a:p>
            <a:pPr eaLnBrk="1" hangingPunct="1"/>
            <a:r>
              <a:rPr lang="en-US" sz="3200" smtClean="0"/>
              <a:t>SNMP Engine – Security Subsystem</a:t>
            </a:r>
          </a:p>
        </p:txBody>
      </p:sp>
      <p:sp>
        <p:nvSpPr>
          <p:cNvPr id="54277" name="Rectangle 3"/>
          <p:cNvSpPr>
            <a:spLocks noChangeArrowheads="1"/>
          </p:cNvSpPr>
          <p:nvPr/>
        </p:nvSpPr>
        <p:spPr bwMode="auto">
          <a:xfrm>
            <a:off x="525463" y="1390650"/>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The Security Subsystem provides security services such as:</a:t>
            </a:r>
          </a:p>
          <a:p>
            <a:pPr marL="990600" lvl="1" indent="-533400" algn="l">
              <a:spcBef>
                <a:spcPct val="20000"/>
              </a:spcBef>
              <a:buFontTx/>
              <a:buChar char="–"/>
            </a:pPr>
            <a:r>
              <a:rPr lang="en-US" sz="2000">
                <a:solidFill>
                  <a:srgbClr val="000000"/>
                </a:solidFill>
                <a:cs typeface="Times New Roman" pitchFamily="18" charset="0"/>
              </a:rPr>
              <a:t>Authenticating messages, and </a:t>
            </a:r>
          </a:p>
          <a:p>
            <a:pPr marL="990600" lvl="1" indent="-533400" algn="l">
              <a:spcBef>
                <a:spcPct val="20000"/>
              </a:spcBef>
              <a:buFontTx/>
              <a:buChar char="–"/>
            </a:pPr>
            <a:r>
              <a:rPr lang="en-US" sz="2000">
                <a:solidFill>
                  <a:srgbClr val="000000"/>
                </a:solidFill>
                <a:cs typeface="Times New Roman" pitchFamily="18" charset="0"/>
              </a:rPr>
              <a:t>Encrypting/decrypting messages for privacy </a:t>
            </a:r>
          </a:p>
          <a:p>
            <a:pPr marL="609600" indent="-609600" algn="l">
              <a:spcBef>
                <a:spcPct val="20000"/>
              </a:spcBef>
              <a:buFont typeface="Wingdings" pitchFamily="2" charset="2"/>
              <a:buChar char="§"/>
            </a:pPr>
            <a:r>
              <a:rPr lang="en-US" sz="2400">
                <a:solidFill>
                  <a:srgbClr val="000000"/>
                </a:solidFill>
                <a:cs typeface="Times New Roman" pitchFamily="18" charset="0"/>
              </a:rPr>
              <a:t>Contains one or more Security Models</a:t>
            </a:r>
          </a:p>
          <a:p>
            <a:pPr marL="609600" indent="-609600" algn="l">
              <a:spcBef>
                <a:spcPct val="20000"/>
              </a:spcBef>
              <a:buFont typeface="Wingdings" pitchFamily="2" charset="2"/>
              <a:buChar char="§"/>
            </a:pPr>
            <a:r>
              <a:rPr lang="en-US" sz="2400">
                <a:solidFill>
                  <a:srgbClr val="000000"/>
                </a:solidFill>
                <a:cs typeface="Times New Roman" pitchFamily="18" charset="0"/>
              </a:rPr>
              <a:t>A </a:t>
            </a:r>
            <a:r>
              <a:rPr lang="en-US" sz="2400" b="1">
                <a:solidFill>
                  <a:srgbClr val="000000"/>
                </a:solidFill>
                <a:cs typeface="Times New Roman" pitchFamily="18" charset="0"/>
              </a:rPr>
              <a:t>Security Model</a:t>
            </a:r>
            <a:r>
              <a:rPr lang="en-US" sz="2400">
                <a:solidFill>
                  <a:srgbClr val="000000"/>
                </a:solidFill>
                <a:cs typeface="Times New Roman" pitchFamily="18" charset="0"/>
              </a:rPr>
              <a:t> specifies </a:t>
            </a:r>
          </a:p>
          <a:p>
            <a:pPr marL="990600" lvl="1" indent="-533400" algn="l">
              <a:spcBef>
                <a:spcPct val="20000"/>
              </a:spcBef>
              <a:buFontTx/>
              <a:buChar char="–"/>
            </a:pPr>
            <a:r>
              <a:rPr lang="en-US" sz="2000">
                <a:solidFill>
                  <a:srgbClr val="000000"/>
                </a:solidFill>
                <a:cs typeface="Times New Roman" pitchFamily="18" charset="0"/>
              </a:rPr>
              <a:t>the threats against which it protects, and </a:t>
            </a:r>
          </a:p>
          <a:p>
            <a:pPr marL="990600" lvl="1" indent="-533400" algn="l">
              <a:spcBef>
                <a:spcPct val="20000"/>
              </a:spcBef>
              <a:buFontTx/>
              <a:buChar char="–"/>
            </a:pPr>
            <a:r>
              <a:rPr lang="en-US" sz="2000">
                <a:solidFill>
                  <a:srgbClr val="000000"/>
                </a:solidFill>
                <a:cs typeface="Times New Roman" pitchFamily="18" charset="0"/>
              </a:rPr>
              <a:t>the security protocols used to provide security services such as authentication and privacy.</a:t>
            </a:r>
          </a:p>
          <a:p>
            <a:pPr marL="609600" indent="-609600" algn="l">
              <a:spcBef>
                <a:spcPct val="20000"/>
              </a:spcBef>
              <a:buFont typeface="Wingdings" pitchFamily="2" charset="2"/>
              <a:buChar char="§"/>
            </a:pPr>
            <a:endParaRPr lang="en-US"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DF80AE3-EA9C-4F58-BC45-1E67E525DB31}" type="datetime1">
              <a:rPr lang="en-US" smtClean="0"/>
              <a:pPr eaLnBrk="1" hangingPunct="1"/>
              <a:t>5/19/15</a:t>
            </a:fld>
            <a:endParaRPr lang="en-US" smtClean="0"/>
          </a:p>
        </p:txBody>
      </p:sp>
      <p:sp>
        <p:nvSpPr>
          <p:cNvPr id="552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03A8908-295B-4D1A-8737-A990A89B42FB}" type="slidenum">
              <a:rPr lang="en-US" smtClean="0"/>
              <a:pPr eaLnBrk="1" hangingPunct="1"/>
              <a:t>48</a:t>
            </a:fld>
            <a:endParaRPr lang="en-US" smtClean="0"/>
          </a:p>
        </p:txBody>
      </p:sp>
      <p:sp>
        <p:nvSpPr>
          <p:cNvPr id="55300"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Security Subsystem</a:t>
            </a:r>
          </a:p>
        </p:txBody>
      </p:sp>
      <p:sp>
        <p:nvSpPr>
          <p:cNvPr id="55301" name="Rectangle 3"/>
          <p:cNvSpPr>
            <a:spLocks noChangeArrowheads="1"/>
          </p:cNvSpPr>
          <p:nvPr/>
        </p:nvSpPr>
        <p:spPr bwMode="auto">
          <a:xfrm>
            <a:off x="525463" y="14811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
        <p:nvSpPr>
          <p:cNvPr id="55302" name="Rectangle 4"/>
          <p:cNvSpPr>
            <a:spLocks noChangeArrowheads="1"/>
          </p:cNvSpPr>
          <p:nvPr/>
        </p:nvSpPr>
        <p:spPr bwMode="auto">
          <a:xfrm>
            <a:off x="1066800" y="2082800"/>
            <a:ext cx="6848475" cy="24892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55303" name="Rectangle 5"/>
          <p:cNvSpPr>
            <a:spLocks noChangeArrowheads="1"/>
          </p:cNvSpPr>
          <p:nvPr/>
        </p:nvSpPr>
        <p:spPr bwMode="auto">
          <a:xfrm>
            <a:off x="1260475" y="2665413"/>
            <a:ext cx="2051050" cy="1473200"/>
          </a:xfrm>
          <a:prstGeom prst="rect">
            <a:avLst/>
          </a:prstGeom>
          <a:solidFill>
            <a:schemeClr val="accent1"/>
          </a:solidFill>
          <a:ln w="9525">
            <a:solidFill>
              <a:schemeClr val="tx1"/>
            </a:solidFill>
            <a:miter lim="800000"/>
            <a:headEnd/>
            <a:tailEnd/>
          </a:ln>
        </p:spPr>
        <p:txBody>
          <a:bodyPr wrap="none" anchor="ctr"/>
          <a:lstStyle/>
          <a:p>
            <a:r>
              <a:rPr lang="en-US" sz="1600"/>
              <a:t>User-based</a:t>
            </a:r>
          </a:p>
          <a:p>
            <a:r>
              <a:rPr lang="en-US" sz="1600"/>
              <a:t>Security Model</a:t>
            </a:r>
          </a:p>
        </p:txBody>
      </p:sp>
      <p:sp>
        <p:nvSpPr>
          <p:cNvPr id="55304" name="Rectangle 6"/>
          <p:cNvSpPr>
            <a:spLocks noChangeArrowheads="1"/>
          </p:cNvSpPr>
          <p:nvPr/>
        </p:nvSpPr>
        <p:spPr bwMode="auto">
          <a:xfrm>
            <a:off x="3436938" y="2662238"/>
            <a:ext cx="2081212"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Security Model</a:t>
            </a:r>
          </a:p>
          <a:p>
            <a:endParaRPr lang="en-US"/>
          </a:p>
        </p:txBody>
      </p:sp>
      <p:sp>
        <p:nvSpPr>
          <p:cNvPr id="55305" name="Text Box 7"/>
          <p:cNvSpPr txBox="1">
            <a:spLocks noChangeArrowheads="1"/>
          </p:cNvSpPr>
          <p:nvPr/>
        </p:nvSpPr>
        <p:spPr bwMode="auto">
          <a:xfrm>
            <a:off x="1087438" y="2078038"/>
            <a:ext cx="220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Security Subsystem</a:t>
            </a:r>
          </a:p>
        </p:txBody>
      </p:sp>
      <p:sp>
        <p:nvSpPr>
          <p:cNvPr id="55306" name="Rectangle 8"/>
          <p:cNvSpPr>
            <a:spLocks noChangeArrowheads="1"/>
          </p:cNvSpPr>
          <p:nvPr/>
        </p:nvSpPr>
        <p:spPr bwMode="auto">
          <a:xfrm>
            <a:off x="5640388" y="2663825"/>
            <a:ext cx="2032000"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Security Model</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8C40339-551D-4728-8B5A-B4B9F03EAAC9}" type="datetime1">
              <a:rPr lang="en-US" smtClean="0"/>
              <a:pPr eaLnBrk="1" hangingPunct="1"/>
              <a:t>5/19/15</a:t>
            </a:fld>
            <a:endParaRPr lang="en-US" smtClean="0"/>
          </a:p>
        </p:txBody>
      </p:sp>
      <p:sp>
        <p:nvSpPr>
          <p:cNvPr id="563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7B4B097-5753-4B0F-80E5-CCC3EFDDCD75}" type="slidenum">
              <a:rPr lang="en-US" smtClean="0"/>
              <a:pPr eaLnBrk="1" hangingPunct="1"/>
              <a:t>49</a:t>
            </a:fld>
            <a:endParaRPr lang="en-US" smtClean="0"/>
          </a:p>
        </p:txBody>
      </p:sp>
      <p:sp>
        <p:nvSpPr>
          <p:cNvPr id="56324" name="Rectangle 2"/>
          <p:cNvSpPr>
            <a:spLocks noGrp="1" noChangeArrowheads="1"/>
          </p:cNvSpPr>
          <p:nvPr>
            <p:ph type="title"/>
          </p:nvPr>
        </p:nvSpPr>
        <p:spPr>
          <a:xfrm>
            <a:off x="434975" y="0"/>
            <a:ext cx="8229600" cy="1143000"/>
          </a:xfrm>
        </p:spPr>
        <p:txBody>
          <a:bodyPr/>
          <a:lstStyle/>
          <a:p>
            <a:pPr eaLnBrk="1" hangingPunct="1"/>
            <a:r>
              <a:rPr lang="en-US" sz="3200" smtClean="0"/>
              <a:t>SNMPv3 Security Level</a:t>
            </a:r>
          </a:p>
        </p:txBody>
      </p:sp>
      <p:sp>
        <p:nvSpPr>
          <p:cNvPr id="56325" name="Rectangle 3"/>
          <p:cNvSpPr>
            <a:spLocks noChangeArrowheads="1"/>
          </p:cNvSpPr>
          <p:nvPr/>
        </p:nvSpPr>
        <p:spPr bwMode="auto">
          <a:xfrm>
            <a:off x="493713" y="1247775"/>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Every message has an associated </a:t>
            </a:r>
            <a:r>
              <a:rPr lang="en-US" sz="2400" u="sng">
                <a:solidFill>
                  <a:srgbClr val="000000"/>
                </a:solidFill>
              </a:rPr>
              <a:t>security level</a:t>
            </a:r>
            <a:r>
              <a:rPr lang="en-US" sz="2400">
                <a:solidFill>
                  <a:srgbClr val="000000"/>
                </a:solidFill>
              </a:rPr>
              <a:t>. </a:t>
            </a:r>
          </a:p>
          <a:p>
            <a:pPr marL="609600" indent="-609600" algn="l">
              <a:spcBef>
                <a:spcPct val="20000"/>
              </a:spcBef>
              <a:buFont typeface="Wingdings" pitchFamily="2" charset="2"/>
              <a:buChar char="§"/>
            </a:pPr>
            <a:r>
              <a:rPr lang="en-US" sz="2400">
                <a:solidFill>
                  <a:srgbClr val="000000"/>
                </a:solidFill>
              </a:rPr>
              <a:t>SNMPv3 recognizes three levels of security: </a:t>
            </a:r>
          </a:p>
          <a:p>
            <a:pPr marL="990600" lvl="1" indent="-533400" algn="l">
              <a:spcBef>
                <a:spcPct val="20000"/>
              </a:spcBef>
              <a:buFontTx/>
              <a:buChar char="–"/>
            </a:pPr>
            <a:r>
              <a:rPr lang="en-US" sz="2000">
                <a:solidFill>
                  <a:srgbClr val="000000"/>
                </a:solidFill>
              </a:rPr>
              <a:t>without authentication and without privacy (noAuthNoPriv)</a:t>
            </a:r>
          </a:p>
          <a:p>
            <a:pPr marL="990600" lvl="1" indent="-533400" algn="l">
              <a:spcBef>
                <a:spcPct val="20000"/>
              </a:spcBef>
              <a:buFontTx/>
              <a:buChar char="–"/>
            </a:pPr>
            <a:r>
              <a:rPr lang="en-US" sz="2000">
                <a:solidFill>
                  <a:srgbClr val="000000"/>
                </a:solidFill>
              </a:rPr>
              <a:t>with authentication but without privacy (authNoPriv)</a:t>
            </a:r>
          </a:p>
          <a:p>
            <a:pPr marL="990600" lvl="1" indent="-533400" algn="l">
              <a:spcBef>
                <a:spcPct val="20000"/>
              </a:spcBef>
              <a:buFontTx/>
              <a:buChar char="–"/>
            </a:pPr>
            <a:r>
              <a:rPr lang="en-US" sz="2000">
                <a:solidFill>
                  <a:srgbClr val="000000"/>
                </a:solidFill>
              </a:rPr>
              <a:t>with authentication and with privacy (authPriv)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FE551CD-AD5D-4F65-BFFE-30BE12AA167E}" type="datetime1">
              <a:rPr lang="en-US" smtClean="0"/>
              <a:pPr eaLnBrk="1" hangingPunct="1"/>
              <a:t>5/19/15</a:t>
            </a:fld>
            <a:endParaRPr lang="en-US" smtClean="0"/>
          </a:p>
        </p:txBody>
      </p:sp>
      <p:sp>
        <p:nvSpPr>
          <p:cNvPr id="81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DA8F1D8-FEF6-4362-9CFD-82CB50B4A3A0}" type="slidenum">
              <a:rPr lang="en-US" smtClean="0"/>
              <a:pPr eaLnBrk="1" hangingPunct="1"/>
              <a:t>5</a:t>
            </a:fld>
            <a:endParaRPr lang="en-US" smtClean="0"/>
          </a:p>
        </p:txBody>
      </p:sp>
      <p:sp>
        <p:nvSpPr>
          <p:cNvPr id="8196" name="Rectangle 2"/>
          <p:cNvSpPr>
            <a:spLocks noGrp="1" noChangeArrowheads="1"/>
          </p:cNvSpPr>
          <p:nvPr>
            <p:ph type="title"/>
          </p:nvPr>
        </p:nvSpPr>
        <p:spPr>
          <a:xfrm>
            <a:off x="457200" y="0"/>
            <a:ext cx="8229600" cy="1143000"/>
          </a:xfrm>
        </p:spPr>
        <p:txBody>
          <a:bodyPr/>
          <a:lstStyle/>
          <a:p>
            <a:pPr eaLnBrk="1" hangingPunct="1"/>
            <a:r>
              <a:rPr lang="en-US" sz="3200" smtClean="0"/>
              <a:t>SNMPv2 – Get Bulk</a:t>
            </a:r>
          </a:p>
        </p:txBody>
      </p:sp>
      <p:sp>
        <p:nvSpPr>
          <p:cNvPr id="8197" name="Rectangle 3"/>
          <p:cNvSpPr>
            <a:spLocks noChangeArrowheads="1"/>
          </p:cNvSpPr>
          <p:nvPr/>
        </p:nvSpPr>
        <p:spPr bwMode="auto">
          <a:xfrm>
            <a:off x="512763" y="12287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Bulk retrieval of a table</a:t>
            </a:r>
          </a:p>
          <a:p>
            <a:pPr marL="342900" indent="-342900" algn="l">
              <a:spcBef>
                <a:spcPct val="20000"/>
              </a:spcBef>
              <a:buFont typeface="Wingdings" pitchFamily="2" charset="2"/>
              <a:buChar char="§"/>
            </a:pPr>
            <a:r>
              <a:rPr lang="en-US" sz="2400"/>
              <a:t>The Get Bulk request has a variable binding list and 2 additional values: </a:t>
            </a:r>
          </a:p>
          <a:p>
            <a:pPr marL="742950" lvl="1" indent="-285750" algn="l">
              <a:spcBef>
                <a:spcPct val="20000"/>
              </a:spcBef>
              <a:buFontTx/>
              <a:buChar char="–"/>
            </a:pPr>
            <a:r>
              <a:rPr lang="en-US" sz="2000"/>
              <a:t>a non-repeaters value, and</a:t>
            </a:r>
          </a:p>
          <a:p>
            <a:pPr marL="742950" lvl="1" indent="-285750" algn="l">
              <a:spcBef>
                <a:spcPct val="20000"/>
              </a:spcBef>
              <a:buFontTx/>
              <a:buChar char="–"/>
            </a:pPr>
            <a:r>
              <a:rPr lang="en-US" sz="2000"/>
              <a:t>a max-repetitions value</a:t>
            </a:r>
          </a:p>
          <a:p>
            <a:pPr marL="342900" indent="-342900" algn="l">
              <a:spcBef>
                <a:spcPct val="20000"/>
              </a:spcBef>
              <a:buFont typeface="Wingdings" pitchFamily="2" charset="2"/>
              <a:buChar char="§"/>
            </a:pPr>
            <a:r>
              <a:rPr lang="en-US" sz="2400"/>
              <a:t>A “GetBulkRequest ( non-repeaters=1, max-repetitions=2, varbindlist={sysUpTime, ifInOctets} )” will return:</a:t>
            </a:r>
          </a:p>
          <a:p>
            <a:pPr marL="742950" lvl="1" indent="-285750" algn="l">
              <a:spcBef>
                <a:spcPct val="20000"/>
              </a:spcBef>
              <a:buFontTx/>
              <a:buChar char="–"/>
            </a:pPr>
            <a:r>
              <a:rPr lang="en-US" sz="2000"/>
              <a:t>sysUpTime.0	1233413</a:t>
            </a:r>
          </a:p>
          <a:p>
            <a:pPr marL="742950" lvl="1" indent="-285750" algn="l">
              <a:spcBef>
                <a:spcPct val="20000"/>
              </a:spcBef>
              <a:buFontTx/>
              <a:buChar char="–"/>
            </a:pPr>
            <a:r>
              <a:rPr lang="en-US" sz="2000"/>
              <a:t>ifInOctets.1	345322</a:t>
            </a:r>
          </a:p>
          <a:p>
            <a:pPr marL="742950" lvl="1" indent="-285750" algn="l">
              <a:spcBef>
                <a:spcPct val="20000"/>
              </a:spcBef>
              <a:buFontTx/>
              <a:buChar char="–"/>
            </a:pPr>
            <a:r>
              <a:rPr lang="en-US" sz="2000"/>
              <a:t>ifInOctets.2	9981</a:t>
            </a:r>
          </a:p>
          <a:p>
            <a:pPr marL="342900" indent="-342900" algn="l">
              <a:spcBef>
                <a:spcPct val="20000"/>
              </a:spcBef>
              <a:buFont typeface="Wingdings" pitchFamily="2" charset="2"/>
              <a:buChar char="§"/>
            </a:pPr>
            <a:r>
              <a:rPr lang="en-US" sz="2400"/>
              <a:t>If there is no lexicograhic successor, a value of “endOfMibView” will be returned</a:t>
            </a:r>
          </a:p>
          <a:p>
            <a:pPr marL="342900" indent="-342900" algn="l">
              <a:spcBef>
                <a:spcPct val="20000"/>
              </a:spcBef>
              <a:buFont typeface="Wingdings" pitchFamily="2" charset="2"/>
              <a:buNone/>
            </a:pPr>
            <a:endParaRPr lang="en-US" sz="240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5D9BFB4-1B9B-48FB-8443-7B84A7C6AE68}" type="datetime1">
              <a:rPr lang="en-US" smtClean="0"/>
              <a:pPr eaLnBrk="1" hangingPunct="1"/>
              <a:t>5/19/15</a:t>
            </a:fld>
            <a:endParaRPr lang="en-US" smtClean="0"/>
          </a:p>
        </p:txBody>
      </p:sp>
      <p:sp>
        <p:nvSpPr>
          <p:cNvPr id="573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4943627-23F8-4217-A37C-C659BDF00264}" type="slidenum">
              <a:rPr lang="en-US" smtClean="0"/>
              <a:pPr eaLnBrk="1" hangingPunct="1"/>
              <a:t>50</a:t>
            </a:fld>
            <a:endParaRPr lang="en-US" smtClean="0"/>
          </a:p>
        </p:txBody>
      </p:sp>
      <p:sp>
        <p:nvSpPr>
          <p:cNvPr id="57348"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Access Control Subsystem</a:t>
            </a:r>
          </a:p>
        </p:txBody>
      </p:sp>
      <p:sp>
        <p:nvSpPr>
          <p:cNvPr id="57349" name="Rectangle 3"/>
          <p:cNvSpPr>
            <a:spLocks noChangeArrowheads="1"/>
          </p:cNvSpPr>
          <p:nvPr/>
        </p:nvSpPr>
        <p:spPr bwMode="auto">
          <a:xfrm>
            <a:off x="525463" y="15827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The Access Control Subsystem provides authorization services by means of one or more Access Control Models. </a:t>
            </a:r>
          </a:p>
          <a:p>
            <a:pPr marL="609600" indent="-609600" algn="l">
              <a:spcBef>
                <a:spcPct val="20000"/>
              </a:spcBef>
              <a:buFont typeface="Wingdings" pitchFamily="2" charset="2"/>
              <a:buChar char="§"/>
            </a:pPr>
            <a:r>
              <a:rPr lang="en-US" sz="2400">
                <a:solidFill>
                  <a:srgbClr val="000000"/>
                </a:solidFill>
                <a:cs typeface="Times New Roman" pitchFamily="18" charset="0"/>
              </a:rPr>
              <a:t>An </a:t>
            </a:r>
            <a:r>
              <a:rPr lang="en-US" sz="2400" b="1">
                <a:solidFill>
                  <a:srgbClr val="000000"/>
                </a:solidFill>
                <a:cs typeface="Times New Roman" pitchFamily="18" charset="0"/>
              </a:rPr>
              <a:t>Access Control Model</a:t>
            </a:r>
            <a:r>
              <a:rPr lang="en-US" sz="2400">
                <a:solidFill>
                  <a:srgbClr val="000000"/>
                </a:solidFill>
                <a:cs typeface="Times New Roman" pitchFamily="18" charset="0"/>
              </a:rPr>
              <a:t> defines a particular access decision function for computing access rights. </a:t>
            </a:r>
          </a:p>
          <a:p>
            <a:pPr marL="609600" indent="-609600" algn="l">
              <a:spcBef>
                <a:spcPct val="20000"/>
              </a:spcBef>
              <a:buFont typeface="Wingdings" pitchFamily="2" charset="2"/>
              <a:buNone/>
            </a:pPr>
            <a:endParaRPr lang="en-US" sz="2400">
              <a:solidFill>
                <a:srgbClr val="000000"/>
              </a:solidFill>
              <a:cs typeface="Times New Roman" pitchFamily="18" charset="0"/>
            </a:endParaRPr>
          </a:p>
          <a:p>
            <a:pPr marL="609600" indent="-609600" algn="l">
              <a:spcBef>
                <a:spcPct val="20000"/>
              </a:spcBef>
              <a:buFont typeface="Wingdings" pitchFamily="2" charset="2"/>
              <a:buChar char="§"/>
            </a:pPr>
            <a:endParaRPr lang="en-US"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ECB240E-7D7B-4EC7-B474-786BBF3108D5}" type="datetime1">
              <a:rPr lang="en-US" smtClean="0"/>
              <a:pPr eaLnBrk="1" hangingPunct="1"/>
              <a:t>5/19/15</a:t>
            </a:fld>
            <a:endParaRPr lang="en-US" smtClean="0"/>
          </a:p>
        </p:txBody>
      </p:sp>
      <p:sp>
        <p:nvSpPr>
          <p:cNvPr id="583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1FBEDBB-7594-4C67-A630-5606A1A7B539}" type="slidenum">
              <a:rPr lang="en-US" smtClean="0"/>
              <a:pPr eaLnBrk="1" hangingPunct="1"/>
              <a:t>51</a:t>
            </a:fld>
            <a:endParaRPr lang="en-US" smtClean="0"/>
          </a:p>
        </p:txBody>
      </p:sp>
      <p:sp>
        <p:nvSpPr>
          <p:cNvPr id="58372"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Access Control Subsystem</a:t>
            </a:r>
          </a:p>
        </p:txBody>
      </p:sp>
      <p:sp>
        <p:nvSpPr>
          <p:cNvPr id="58373" name="Rectangle 3"/>
          <p:cNvSpPr>
            <a:spLocks noChangeArrowheads="1"/>
          </p:cNvSpPr>
          <p:nvPr/>
        </p:nvSpPr>
        <p:spPr bwMode="auto">
          <a:xfrm>
            <a:off x="525463" y="14811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
        <p:nvSpPr>
          <p:cNvPr id="58374" name="Rectangle 4"/>
          <p:cNvSpPr>
            <a:spLocks noChangeArrowheads="1"/>
          </p:cNvSpPr>
          <p:nvPr/>
        </p:nvSpPr>
        <p:spPr bwMode="auto">
          <a:xfrm>
            <a:off x="1066800" y="2082800"/>
            <a:ext cx="6848475" cy="24892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58375" name="Rectangle 5"/>
          <p:cNvSpPr>
            <a:spLocks noChangeArrowheads="1"/>
          </p:cNvSpPr>
          <p:nvPr/>
        </p:nvSpPr>
        <p:spPr bwMode="auto">
          <a:xfrm>
            <a:off x="1260475" y="2665413"/>
            <a:ext cx="2051050" cy="1473200"/>
          </a:xfrm>
          <a:prstGeom prst="rect">
            <a:avLst/>
          </a:prstGeom>
          <a:solidFill>
            <a:schemeClr val="accent1"/>
          </a:solidFill>
          <a:ln w="9525">
            <a:solidFill>
              <a:schemeClr val="tx1"/>
            </a:solidFill>
            <a:miter lim="800000"/>
            <a:headEnd/>
            <a:tailEnd/>
          </a:ln>
        </p:spPr>
        <p:txBody>
          <a:bodyPr wrap="none" anchor="ctr"/>
          <a:lstStyle/>
          <a:p>
            <a:r>
              <a:rPr lang="en-US" sz="1600"/>
              <a:t>View-based</a:t>
            </a:r>
          </a:p>
          <a:p>
            <a:r>
              <a:rPr lang="en-US" sz="1600"/>
              <a:t>Access Control Model</a:t>
            </a:r>
          </a:p>
        </p:txBody>
      </p:sp>
      <p:sp>
        <p:nvSpPr>
          <p:cNvPr id="58376" name="Rectangle 6"/>
          <p:cNvSpPr>
            <a:spLocks noChangeArrowheads="1"/>
          </p:cNvSpPr>
          <p:nvPr/>
        </p:nvSpPr>
        <p:spPr bwMode="auto">
          <a:xfrm>
            <a:off x="3436938" y="2662238"/>
            <a:ext cx="2081212"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Access Control Model</a:t>
            </a:r>
          </a:p>
          <a:p>
            <a:endParaRPr lang="en-US"/>
          </a:p>
        </p:txBody>
      </p:sp>
      <p:sp>
        <p:nvSpPr>
          <p:cNvPr id="58377" name="Text Box 7"/>
          <p:cNvSpPr txBox="1">
            <a:spLocks noChangeArrowheads="1"/>
          </p:cNvSpPr>
          <p:nvPr/>
        </p:nvSpPr>
        <p:spPr bwMode="auto">
          <a:xfrm>
            <a:off x="1087438" y="2078038"/>
            <a:ext cx="291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Access Control Subsystem</a:t>
            </a:r>
          </a:p>
        </p:txBody>
      </p:sp>
      <p:sp>
        <p:nvSpPr>
          <p:cNvPr id="58378" name="Rectangle 8"/>
          <p:cNvSpPr>
            <a:spLocks noChangeArrowheads="1"/>
          </p:cNvSpPr>
          <p:nvPr/>
        </p:nvSpPr>
        <p:spPr bwMode="auto">
          <a:xfrm>
            <a:off x="5640388" y="2663825"/>
            <a:ext cx="2032000"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Access Control Model</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E2CEA5F-3461-4613-8CD5-4B664C821660}" type="datetime1">
              <a:rPr lang="en-US" smtClean="0"/>
              <a:pPr eaLnBrk="1" hangingPunct="1"/>
              <a:t>5/19/15</a:t>
            </a:fld>
            <a:endParaRPr lang="en-US" smtClean="0"/>
          </a:p>
        </p:txBody>
      </p:sp>
      <p:sp>
        <p:nvSpPr>
          <p:cNvPr id="593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C18F9D4-F4EB-4C74-9B48-0948204AEBEE}" type="slidenum">
              <a:rPr lang="en-US" smtClean="0"/>
              <a:pPr eaLnBrk="1" hangingPunct="1"/>
              <a:t>52</a:t>
            </a:fld>
            <a:endParaRPr lang="en-US" smtClean="0"/>
          </a:p>
        </p:txBody>
      </p:sp>
      <p:sp>
        <p:nvSpPr>
          <p:cNvPr id="59396" name="Rectangle 2"/>
          <p:cNvSpPr>
            <a:spLocks noGrp="1" noChangeArrowheads="1"/>
          </p:cNvSpPr>
          <p:nvPr>
            <p:ph type="title"/>
          </p:nvPr>
        </p:nvSpPr>
        <p:spPr>
          <a:xfrm>
            <a:off x="444500" y="141288"/>
            <a:ext cx="8229600" cy="1143000"/>
          </a:xfrm>
        </p:spPr>
        <p:txBody>
          <a:bodyPr/>
          <a:lstStyle/>
          <a:p>
            <a:pPr eaLnBrk="1" hangingPunct="1"/>
            <a:r>
              <a:rPr lang="en-US" sz="3200" smtClean="0"/>
              <a:t>SNMP Applications</a:t>
            </a:r>
          </a:p>
        </p:txBody>
      </p:sp>
      <p:sp>
        <p:nvSpPr>
          <p:cNvPr id="59397" name="Rectangle 3"/>
          <p:cNvSpPr>
            <a:spLocks noChangeArrowheads="1"/>
          </p:cNvSpPr>
          <p:nvPr/>
        </p:nvSpPr>
        <p:spPr bwMode="auto">
          <a:xfrm>
            <a:off x="525463" y="1338263"/>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SNMP applications make use of the services provided by the SNMP engine</a:t>
            </a:r>
          </a:p>
          <a:p>
            <a:pPr marL="609600" indent="-609600" algn="l">
              <a:spcBef>
                <a:spcPct val="20000"/>
              </a:spcBef>
              <a:buFont typeface="Wingdings" pitchFamily="2" charset="2"/>
              <a:buChar char="§"/>
            </a:pPr>
            <a:r>
              <a:rPr lang="en-US" sz="2400">
                <a:solidFill>
                  <a:srgbClr val="000000"/>
                </a:solidFill>
                <a:cs typeface="Times New Roman" pitchFamily="18" charset="0"/>
              </a:rPr>
              <a:t>The different types of applications include: </a:t>
            </a:r>
          </a:p>
          <a:p>
            <a:pPr marL="990600" lvl="1" indent="-533400" algn="l">
              <a:spcBef>
                <a:spcPct val="20000"/>
              </a:spcBef>
              <a:buFontTx/>
              <a:buChar char="–"/>
            </a:pPr>
            <a:r>
              <a:rPr lang="en-US" sz="2000" b="1">
                <a:solidFill>
                  <a:srgbClr val="000000"/>
                </a:solidFill>
                <a:cs typeface="Times New Roman" pitchFamily="18" charset="0"/>
              </a:rPr>
              <a:t>command generators</a:t>
            </a:r>
            <a:r>
              <a:rPr lang="en-US" sz="2000">
                <a:solidFill>
                  <a:srgbClr val="000000"/>
                </a:solidFill>
                <a:cs typeface="Times New Roman" pitchFamily="18" charset="0"/>
              </a:rPr>
              <a:t>, which monitor and manipulate management data</a:t>
            </a:r>
          </a:p>
          <a:p>
            <a:pPr marL="990600" lvl="1" indent="-533400" algn="l">
              <a:spcBef>
                <a:spcPct val="20000"/>
              </a:spcBef>
              <a:buFontTx/>
              <a:buChar char="–"/>
            </a:pPr>
            <a:r>
              <a:rPr lang="en-US" sz="2000" b="1">
                <a:solidFill>
                  <a:srgbClr val="000000"/>
                </a:solidFill>
                <a:cs typeface="Times New Roman" pitchFamily="18" charset="0"/>
              </a:rPr>
              <a:t>command responders</a:t>
            </a:r>
            <a:r>
              <a:rPr lang="en-US" sz="2000">
                <a:solidFill>
                  <a:srgbClr val="000000"/>
                </a:solidFill>
                <a:cs typeface="Times New Roman" pitchFamily="18" charset="0"/>
              </a:rPr>
              <a:t>, which provide access to management data,</a:t>
            </a:r>
          </a:p>
          <a:p>
            <a:pPr marL="990600" lvl="1" indent="-533400" algn="l">
              <a:spcBef>
                <a:spcPct val="20000"/>
              </a:spcBef>
              <a:buFontTx/>
              <a:buChar char="–"/>
            </a:pPr>
            <a:r>
              <a:rPr lang="en-US" sz="2000" b="1">
                <a:solidFill>
                  <a:srgbClr val="000000"/>
                </a:solidFill>
                <a:cs typeface="Times New Roman" pitchFamily="18" charset="0"/>
              </a:rPr>
              <a:t>notification originators</a:t>
            </a:r>
            <a:r>
              <a:rPr lang="en-US" sz="2000">
                <a:solidFill>
                  <a:srgbClr val="000000"/>
                </a:solidFill>
                <a:cs typeface="Times New Roman" pitchFamily="18" charset="0"/>
              </a:rPr>
              <a:t>, which initiate asynchronous messages,</a:t>
            </a:r>
          </a:p>
          <a:p>
            <a:pPr marL="990600" lvl="1" indent="-533400" algn="l">
              <a:spcBef>
                <a:spcPct val="20000"/>
              </a:spcBef>
              <a:buFontTx/>
              <a:buChar char="–"/>
            </a:pPr>
            <a:r>
              <a:rPr lang="en-US" sz="2000" b="1">
                <a:solidFill>
                  <a:srgbClr val="000000"/>
                </a:solidFill>
                <a:cs typeface="Times New Roman" pitchFamily="18" charset="0"/>
              </a:rPr>
              <a:t>notification receivers</a:t>
            </a:r>
            <a:r>
              <a:rPr lang="en-US" sz="2000">
                <a:solidFill>
                  <a:srgbClr val="000000"/>
                </a:solidFill>
                <a:cs typeface="Times New Roman" pitchFamily="18" charset="0"/>
              </a:rPr>
              <a:t>, which process asynchronous messages, and</a:t>
            </a:r>
          </a:p>
          <a:p>
            <a:pPr marL="990600" lvl="1" indent="-533400" algn="l">
              <a:spcBef>
                <a:spcPct val="20000"/>
              </a:spcBef>
              <a:buFontTx/>
              <a:buChar char="–"/>
            </a:pPr>
            <a:r>
              <a:rPr lang="en-US" sz="2000" b="1">
                <a:solidFill>
                  <a:srgbClr val="000000"/>
                </a:solidFill>
                <a:cs typeface="Times New Roman" pitchFamily="18" charset="0"/>
              </a:rPr>
              <a:t>proxy forwarders</a:t>
            </a:r>
            <a:r>
              <a:rPr lang="en-US" sz="2000">
                <a:solidFill>
                  <a:srgbClr val="000000"/>
                </a:solidFill>
                <a:cs typeface="Times New Roman" pitchFamily="18" charset="0"/>
              </a:rPr>
              <a:t>, which forward messages between entities. </a:t>
            </a:r>
          </a:p>
          <a:p>
            <a:pPr marL="609600" indent="-609600" algn="l">
              <a:spcBef>
                <a:spcPct val="20000"/>
              </a:spcBef>
              <a:buFont typeface="Wingdings" pitchFamily="2" charset="2"/>
              <a:buNone/>
            </a:pPr>
            <a:endParaRPr lang="en-US" sz="2400">
              <a:solidFill>
                <a:srgbClr val="000000"/>
              </a:solidFill>
              <a:cs typeface="Times New Roman" pitchFamily="18" charset="0"/>
            </a:endParaRPr>
          </a:p>
          <a:p>
            <a:pPr marL="609600" indent="-609600" algn="l">
              <a:spcBef>
                <a:spcPct val="20000"/>
              </a:spcBef>
              <a:buFont typeface="Wingdings" pitchFamily="2" charset="2"/>
              <a:buChar char="§"/>
            </a:pPr>
            <a:endParaRPr lang="en-US"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A667904-1C2A-4B46-9ECA-53C83ABC08A4}" type="datetime1">
              <a:rPr lang="en-US" smtClean="0"/>
              <a:pPr eaLnBrk="1" hangingPunct="1"/>
              <a:t>5/19/15</a:t>
            </a:fld>
            <a:endParaRPr lang="en-US" smtClean="0"/>
          </a:p>
        </p:txBody>
      </p:sp>
      <p:sp>
        <p:nvSpPr>
          <p:cNvPr id="604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55097C1-D5DA-42C3-92E9-8971B11B054F}" type="slidenum">
              <a:rPr lang="en-US" smtClean="0"/>
              <a:pPr eaLnBrk="1" hangingPunct="1"/>
              <a:t>53</a:t>
            </a:fld>
            <a:endParaRPr lang="en-US" smtClean="0"/>
          </a:p>
        </p:txBody>
      </p:sp>
      <p:sp>
        <p:nvSpPr>
          <p:cNvPr id="60420" name="Rectangle 2"/>
          <p:cNvSpPr>
            <a:spLocks noGrp="1" noChangeArrowheads="1"/>
          </p:cNvSpPr>
          <p:nvPr>
            <p:ph type="title"/>
          </p:nvPr>
        </p:nvSpPr>
        <p:spPr>
          <a:xfrm>
            <a:off x="419100" y="152400"/>
            <a:ext cx="8229600" cy="800100"/>
          </a:xfrm>
        </p:spPr>
        <p:txBody>
          <a:bodyPr/>
          <a:lstStyle/>
          <a:p>
            <a:pPr eaLnBrk="1" hangingPunct="1"/>
            <a:r>
              <a:rPr lang="en-US" sz="3200" smtClean="0"/>
              <a:t>SNMPv3 Command Generator Call Flow</a:t>
            </a:r>
          </a:p>
        </p:txBody>
      </p:sp>
      <p:sp>
        <p:nvSpPr>
          <p:cNvPr id="60421" name="Line 3"/>
          <p:cNvSpPr>
            <a:spLocks noChangeShapeType="1"/>
          </p:cNvSpPr>
          <p:nvPr/>
        </p:nvSpPr>
        <p:spPr bwMode="auto">
          <a:xfrm flipH="1">
            <a:off x="1130300" y="2019300"/>
            <a:ext cx="0" cy="438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0422" name="Line 4"/>
          <p:cNvSpPr>
            <a:spLocks noChangeShapeType="1"/>
          </p:cNvSpPr>
          <p:nvPr/>
        </p:nvSpPr>
        <p:spPr bwMode="auto">
          <a:xfrm>
            <a:off x="3200400" y="2006600"/>
            <a:ext cx="0" cy="440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0423" name="Line 5"/>
          <p:cNvSpPr>
            <a:spLocks noChangeShapeType="1"/>
          </p:cNvSpPr>
          <p:nvPr/>
        </p:nvSpPr>
        <p:spPr bwMode="auto">
          <a:xfrm flipH="1">
            <a:off x="5511800" y="2019300"/>
            <a:ext cx="0" cy="445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0424" name="Line 6"/>
          <p:cNvSpPr>
            <a:spLocks noChangeShapeType="1"/>
          </p:cNvSpPr>
          <p:nvPr/>
        </p:nvSpPr>
        <p:spPr bwMode="auto">
          <a:xfrm flipH="1">
            <a:off x="7759700" y="2082800"/>
            <a:ext cx="0" cy="439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0425" name="Line 7"/>
          <p:cNvSpPr>
            <a:spLocks noChangeShapeType="1"/>
          </p:cNvSpPr>
          <p:nvPr/>
        </p:nvSpPr>
        <p:spPr bwMode="auto">
          <a:xfrm>
            <a:off x="1117600" y="2400300"/>
            <a:ext cx="208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26" name="Line 8"/>
          <p:cNvSpPr>
            <a:spLocks noChangeShapeType="1"/>
          </p:cNvSpPr>
          <p:nvPr/>
        </p:nvSpPr>
        <p:spPr bwMode="auto">
          <a:xfrm>
            <a:off x="3200400" y="2578100"/>
            <a:ext cx="2298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27" name="Line 9"/>
          <p:cNvSpPr>
            <a:spLocks noChangeShapeType="1"/>
          </p:cNvSpPr>
          <p:nvPr/>
        </p:nvSpPr>
        <p:spPr bwMode="auto">
          <a:xfrm flipH="1">
            <a:off x="3213100" y="3238500"/>
            <a:ext cx="231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28" name="Line 10"/>
          <p:cNvSpPr>
            <a:spLocks noChangeShapeType="1"/>
          </p:cNvSpPr>
          <p:nvPr/>
        </p:nvSpPr>
        <p:spPr bwMode="auto">
          <a:xfrm flipH="1">
            <a:off x="1117600" y="3378200"/>
            <a:ext cx="207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29" name="Line 11"/>
          <p:cNvSpPr>
            <a:spLocks noChangeShapeType="1"/>
          </p:cNvSpPr>
          <p:nvPr/>
        </p:nvSpPr>
        <p:spPr bwMode="auto">
          <a:xfrm>
            <a:off x="3187700" y="3581400"/>
            <a:ext cx="127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0430" name="Line 12"/>
          <p:cNvSpPr>
            <a:spLocks noChangeShapeType="1"/>
          </p:cNvSpPr>
          <p:nvPr/>
        </p:nvSpPr>
        <p:spPr bwMode="auto">
          <a:xfrm>
            <a:off x="4470400" y="3594100"/>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1" name="Line 13"/>
          <p:cNvSpPr>
            <a:spLocks noChangeShapeType="1"/>
          </p:cNvSpPr>
          <p:nvPr/>
        </p:nvSpPr>
        <p:spPr bwMode="auto">
          <a:xfrm>
            <a:off x="4432300" y="4394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0432" name="Line 14"/>
          <p:cNvSpPr>
            <a:spLocks noChangeShapeType="1"/>
          </p:cNvSpPr>
          <p:nvPr/>
        </p:nvSpPr>
        <p:spPr bwMode="auto">
          <a:xfrm flipH="1">
            <a:off x="3200400" y="47879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3" name="Line 15"/>
          <p:cNvSpPr>
            <a:spLocks noChangeShapeType="1"/>
          </p:cNvSpPr>
          <p:nvPr/>
        </p:nvSpPr>
        <p:spPr bwMode="auto">
          <a:xfrm>
            <a:off x="3213100" y="5181600"/>
            <a:ext cx="2298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4" name="Line 16"/>
          <p:cNvSpPr>
            <a:spLocks noChangeShapeType="1"/>
          </p:cNvSpPr>
          <p:nvPr/>
        </p:nvSpPr>
        <p:spPr bwMode="auto">
          <a:xfrm>
            <a:off x="5524500" y="5359400"/>
            <a:ext cx="2247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5" name="Line 17"/>
          <p:cNvSpPr>
            <a:spLocks noChangeShapeType="1"/>
          </p:cNvSpPr>
          <p:nvPr/>
        </p:nvSpPr>
        <p:spPr bwMode="auto">
          <a:xfrm flipH="1">
            <a:off x="5499100" y="5715000"/>
            <a:ext cx="226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6" name="Line 18"/>
          <p:cNvSpPr>
            <a:spLocks noChangeShapeType="1"/>
          </p:cNvSpPr>
          <p:nvPr/>
        </p:nvSpPr>
        <p:spPr bwMode="auto">
          <a:xfrm flipH="1">
            <a:off x="3213100" y="58547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7" name="Line 19"/>
          <p:cNvSpPr>
            <a:spLocks noChangeShapeType="1"/>
          </p:cNvSpPr>
          <p:nvPr/>
        </p:nvSpPr>
        <p:spPr bwMode="auto">
          <a:xfrm>
            <a:off x="5511800" y="2705100"/>
            <a:ext cx="2247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38" name="Line 20"/>
          <p:cNvSpPr>
            <a:spLocks noChangeShapeType="1"/>
          </p:cNvSpPr>
          <p:nvPr/>
        </p:nvSpPr>
        <p:spPr bwMode="auto">
          <a:xfrm>
            <a:off x="5511800" y="3124200"/>
            <a:ext cx="22479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0439" name="Line 21"/>
          <p:cNvSpPr>
            <a:spLocks noChangeShapeType="1"/>
          </p:cNvSpPr>
          <p:nvPr/>
        </p:nvSpPr>
        <p:spPr bwMode="auto">
          <a:xfrm flipH="1">
            <a:off x="1143000" y="6121400"/>
            <a:ext cx="208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0440" name="Text Box 22"/>
          <p:cNvSpPr txBox="1">
            <a:spLocks noChangeArrowheads="1"/>
          </p:cNvSpPr>
          <p:nvPr/>
        </p:nvSpPr>
        <p:spPr bwMode="auto">
          <a:xfrm>
            <a:off x="771525" y="1608138"/>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Command</a:t>
            </a:r>
          </a:p>
          <a:p>
            <a:pPr algn="l" eaLnBrk="1" hangingPunct="1"/>
            <a:r>
              <a:rPr lang="en-US" sz="1000"/>
              <a:t>Generator</a:t>
            </a:r>
          </a:p>
        </p:txBody>
      </p:sp>
      <p:sp>
        <p:nvSpPr>
          <p:cNvPr id="60441" name="Rectangle 23"/>
          <p:cNvSpPr>
            <a:spLocks noChangeArrowheads="1"/>
          </p:cNvSpPr>
          <p:nvPr/>
        </p:nvSpPr>
        <p:spPr bwMode="auto">
          <a:xfrm>
            <a:off x="25527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0442" name="Text Box 24"/>
          <p:cNvSpPr txBox="1">
            <a:spLocks noChangeArrowheads="1"/>
          </p:cNvSpPr>
          <p:nvPr/>
        </p:nvSpPr>
        <p:spPr bwMode="auto">
          <a:xfrm>
            <a:off x="2714625" y="1608138"/>
            <a:ext cx="946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Dispatcher</a:t>
            </a:r>
          </a:p>
        </p:txBody>
      </p:sp>
      <p:sp>
        <p:nvSpPr>
          <p:cNvPr id="60443" name="Rectangle 25"/>
          <p:cNvSpPr>
            <a:spLocks noChangeArrowheads="1"/>
          </p:cNvSpPr>
          <p:nvPr/>
        </p:nvSpPr>
        <p:spPr bwMode="auto">
          <a:xfrm>
            <a:off x="533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0444" name="Text Box 26"/>
          <p:cNvSpPr txBox="1">
            <a:spLocks noChangeArrowheads="1"/>
          </p:cNvSpPr>
          <p:nvPr/>
        </p:nvSpPr>
        <p:spPr bwMode="auto">
          <a:xfrm>
            <a:off x="708025" y="1531938"/>
            <a:ext cx="93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Command</a:t>
            </a:r>
          </a:p>
          <a:p>
            <a:pPr algn="l" eaLnBrk="1" hangingPunct="1"/>
            <a:r>
              <a:rPr lang="en-US" sz="1200"/>
              <a:t>Generator</a:t>
            </a:r>
          </a:p>
        </p:txBody>
      </p:sp>
      <p:sp>
        <p:nvSpPr>
          <p:cNvPr id="60445" name="Text Box 27"/>
          <p:cNvSpPr txBox="1">
            <a:spLocks noChangeArrowheads="1"/>
          </p:cNvSpPr>
          <p:nvPr/>
        </p:nvSpPr>
        <p:spPr bwMode="auto">
          <a:xfrm>
            <a:off x="5089525" y="1608138"/>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Command</a:t>
            </a:r>
          </a:p>
          <a:p>
            <a:pPr algn="l" eaLnBrk="1" hangingPunct="1"/>
            <a:r>
              <a:rPr lang="en-US" sz="1000"/>
              <a:t>Generator</a:t>
            </a:r>
          </a:p>
        </p:txBody>
      </p:sp>
      <p:sp>
        <p:nvSpPr>
          <p:cNvPr id="60446" name="Rectangle 28"/>
          <p:cNvSpPr>
            <a:spLocks noChangeArrowheads="1"/>
          </p:cNvSpPr>
          <p:nvPr/>
        </p:nvSpPr>
        <p:spPr bwMode="auto">
          <a:xfrm>
            <a:off x="4851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0447" name="Text Box 29"/>
          <p:cNvSpPr txBox="1">
            <a:spLocks noChangeArrowheads="1"/>
          </p:cNvSpPr>
          <p:nvPr/>
        </p:nvSpPr>
        <p:spPr bwMode="auto">
          <a:xfrm>
            <a:off x="4810125" y="1443038"/>
            <a:ext cx="13652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Message Processing</a:t>
            </a:r>
            <a:r>
              <a:rPr lang="en-US" sz="1000"/>
              <a:t> </a:t>
            </a:r>
            <a:r>
              <a:rPr lang="en-US" sz="1200"/>
              <a:t>Model</a:t>
            </a:r>
          </a:p>
        </p:txBody>
      </p:sp>
      <p:sp>
        <p:nvSpPr>
          <p:cNvPr id="60448" name="Text Box 30"/>
          <p:cNvSpPr txBox="1">
            <a:spLocks noChangeArrowheads="1"/>
          </p:cNvSpPr>
          <p:nvPr/>
        </p:nvSpPr>
        <p:spPr bwMode="auto">
          <a:xfrm>
            <a:off x="7337425" y="1684338"/>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Command</a:t>
            </a:r>
          </a:p>
          <a:p>
            <a:pPr algn="l" eaLnBrk="1" hangingPunct="1"/>
            <a:r>
              <a:rPr lang="en-US" sz="1000"/>
              <a:t>Generator</a:t>
            </a:r>
          </a:p>
        </p:txBody>
      </p:sp>
      <p:sp>
        <p:nvSpPr>
          <p:cNvPr id="60449" name="Rectangle 31"/>
          <p:cNvSpPr>
            <a:spLocks noChangeArrowheads="1"/>
          </p:cNvSpPr>
          <p:nvPr/>
        </p:nvSpPr>
        <p:spPr bwMode="auto">
          <a:xfrm>
            <a:off x="7099300" y="1485900"/>
            <a:ext cx="1244600" cy="5969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0450" name="Text Box 32"/>
          <p:cNvSpPr txBox="1">
            <a:spLocks noChangeArrowheads="1"/>
          </p:cNvSpPr>
          <p:nvPr/>
        </p:nvSpPr>
        <p:spPr bwMode="auto">
          <a:xfrm>
            <a:off x="7299325" y="155733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Security</a:t>
            </a:r>
            <a:r>
              <a:rPr lang="en-US" sz="1000"/>
              <a:t> </a:t>
            </a:r>
            <a:r>
              <a:rPr lang="en-US" sz="1200"/>
              <a:t>Model</a:t>
            </a:r>
          </a:p>
        </p:txBody>
      </p:sp>
      <p:sp>
        <p:nvSpPr>
          <p:cNvPr id="60451" name="Text Box 33"/>
          <p:cNvSpPr txBox="1">
            <a:spLocks noChangeArrowheads="1"/>
          </p:cNvSpPr>
          <p:nvPr/>
        </p:nvSpPr>
        <p:spPr bwMode="auto">
          <a:xfrm>
            <a:off x="1660525" y="2128838"/>
            <a:ext cx="946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sendPDU</a:t>
            </a:r>
          </a:p>
        </p:txBody>
      </p:sp>
      <p:sp>
        <p:nvSpPr>
          <p:cNvPr id="60452" name="Text Box 34"/>
          <p:cNvSpPr txBox="1">
            <a:spLocks noChangeArrowheads="1"/>
          </p:cNvSpPr>
          <p:nvPr/>
        </p:nvSpPr>
        <p:spPr bwMode="auto">
          <a:xfrm>
            <a:off x="3641725" y="2255838"/>
            <a:ext cx="1644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prepareOutgoingMsg</a:t>
            </a:r>
          </a:p>
        </p:txBody>
      </p:sp>
      <p:sp>
        <p:nvSpPr>
          <p:cNvPr id="60453" name="Text Box 35"/>
          <p:cNvSpPr txBox="1">
            <a:spLocks noChangeArrowheads="1"/>
          </p:cNvSpPr>
          <p:nvPr/>
        </p:nvSpPr>
        <p:spPr bwMode="auto">
          <a:xfrm>
            <a:off x="5889625" y="2408238"/>
            <a:ext cx="1708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generateRequestMsg</a:t>
            </a:r>
          </a:p>
        </p:txBody>
      </p:sp>
      <p:sp>
        <p:nvSpPr>
          <p:cNvPr id="60454" name="Text Box 36"/>
          <p:cNvSpPr txBox="1">
            <a:spLocks noChangeArrowheads="1"/>
          </p:cNvSpPr>
          <p:nvPr/>
        </p:nvSpPr>
        <p:spPr bwMode="auto">
          <a:xfrm>
            <a:off x="3324225" y="3576638"/>
            <a:ext cx="1009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Send SNMP Request Msg to Network</a:t>
            </a:r>
          </a:p>
        </p:txBody>
      </p:sp>
      <p:sp>
        <p:nvSpPr>
          <p:cNvPr id="60455" name="Text Box 37"/>
          <p:cNvSpPr txBox="1">
            <a:spLocks noChangeArrowheads="1"/>
          </p:cNvSpPr>
          <p:nvPr/>
        </p:nvSpPr>
        <p:spPr bwMode="auto">
          <a:xfrm>
            <a:off x="3324225" y="4249738"/>
            <a:ext cx="11112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Send SNMP Response Msg to Network</a:t>
            </a:r>
          </a:p>
        </p:txBody>
      </p:sp>
      <p:sp>
        <p:nvSpPr>
          <p:cNvPr id="60456" name="Text Box 38"/>
          <p:cNvSpPr txBox="1">
            <a:spLocks noChangeArrowheads="1"/>
          </p:cNvSpPr>
          <p:nvPr/>
        </p:nvSpPr>
        <p:spPr bwMode="auto">
          <a:xfrm>
            <a:off x="3667125" y="4897438"/>
            <a:ext cx="1733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prepareDataElements</a:t>
            </a:r>
          </a:p>
        </p:txBody>
      </p:sp>
      <p:sp>
        <p:nvSpPr>
          <p:cNvPr id="60457" name="Text Box 39"/>
          <p:cNvSpPr txBox="1">
            <a:spLocks noChangeArrowheads="1"/>
          </p:cNvSpPr>
          <p:nvPr/>
        </p:nvSpPr>
        <p:spPr bwMode="auto">
          <a:xfrm>
            <a:off x="5953125" y="5037138"/>
            <a:ext cx="1619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processIncomingMsg</a:t>
            </a:r>
          </a:p>
        </p:txBody>
      </p:sp>
      <p:sp>
        <p:nvSpPr>
          <p:cNvPr id="60458" name="Text Box 40"/>
          <p:cNvSpPr txBox="1">
            <a:spLocks noChangeArrowheads="1"/>
          </p:cNvSpPr>
          <p:nvPr/>
        </p:nvSpPr>
        <p:spPr bwMode="auto">
          <a:xfrm>
            <a:off x="1393825" y="5837238"/>
            <a:ext cx="1746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processResponsePDU</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A40595A-EF15-460B-A9E8-E0B6B665F294}" type="datetime1">
              <a:rPr lang="en-US" smtClean="0"/>
              <a:pPr eaLnBrk="1" hangingPunct="1"/>
              <a:t>5/19/15</a:t>
            </a:fld>
            <a:endParaRPr lang="en-US" smtClean="0"/>
          </a:p>
        </p:txBody>
      </p:sp>
      <p:sp>
        <p:nvSpPr>
          <p:cNvPr id="614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FF9A729-83A7-40F3-9222-7C8691BC5815}" type="slidenum">
              <a:rPr lang="en-US" smtClean="0"/>
              <a:pPr eaLnBrk="1" hangingPunct="1"/>
              <a:t>54</a:t>
            </a:fld>
            <a:endParaRPr lang="en-US" smtClean="0"/>
          </a:p>
        </p:txBody>
      </p:sp>
      <p:sp>
        <p:nvSpPr>
          <p:cNvPr id="61444" name="Rectangle 2"/>
          <p:cNvSpPr>
            <a:spLocks noGrp="1" noChangeArrowheads="1"/>
          </p:cNvSpPr>
          <p:nvPr>
            <p:ph type="title"/>
          </p:nvPr>
        </p:nvSpPr>
        <p:spPr>
          <a:xfrm>
            <a:off x="457200" y="152400"/>
            <a:ext cx="8229600" cy="800100"/>
          </a:xfrm>
        </p:spPr>
        <p:txBody>
          <a:bodyPr/>
          <a:lstStyle/>
          <a:p>
            <a:pPr eaLnBrk="1" hangingPunct="1"/>
            <a:r>
              <a:rPr lang="en-US" sz="3200" smtClean="0"/>
              <a:t>SNMPv3 Command Responder Call Flow</a:t>
            </a:r>
          </a:p>
        </p:txBody>
      </p:sp>
      <p:sp>
        <p:nvSpPr>
          <p:cNvPr id="61445" name="Line 3"/>
          <p:cNvSpPr>
            <a:spLocks noChangeShapeType="1"/>
          </p:cNvSpPr>
          <p:nvPr/>
        </p:nvSpPr>
        <p:spPr bwMode="auto">
          <a:xfrm flipH="1">
            <a:off x="1130300" y="2019300"/>
            <a:ext cx="0" cy="438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446" name="Line 4"/>
          <p:cNvSpPr>
            <a:spLocks noChangeShapeType="1"/>
          </p:cNvSpPr>
          <p:nvPr/>
        </p:nvSpPr>
        <p:spPr bwMode="auto">
          <a:xfrm>
            <a:off x="3200400" y="2006600"/>
            <a:ext cx="0" cy="440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447" name="Line 5"/>
          <p:cNvSpPr>
            <a:spLocks noChangeShapeType="1"/>
          </p:cNvSpPr>
          <p:nvPr/>
        </p:nvSpPr>
        <p:spPr bwMode="auto">
          <a:xfrm flipH="1">
            <a:off x="5511800" y="2019300"/>
            <a:ext cx="0" cy="445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448" name="Line 6"/>
          <p:cNvSpPr>
            <a:spLocks noChangeShapeType="1"/>
          </p:cNvSpPr>
          <p:nvPr/>
        </p:nvSpPr>
        <p:spPr bwMode="auto">
          <a:xfrm flipH="1">
            <a:off x="7759700" y="2082800"/>
            <a:ext cx="0" cy="439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449" name="Line 7"/>
          <p:cNvSpPr>
            <a:spLocks noChangeShapeType="1"/>
          </p:cNvSpPr>
          <p:nvPr/>
        </p:nvSpPr>
        <p:spPr bwMode="auto">
          <a:xfrm>
            <a:off x="1117600" y="2400300"/>
            <a:ext cx="208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0" name="Line 8"/>
          <p:cNvSpPr>
            <a:spLocks noChangeShapeType="1"/>
          </p:cNvSpPr>
          <p:nvPr/>
        </p:nvSpPr>
        <p:spPr bwMode="auto">
          <a:xfrm flipH="1">
            <a:off x="3213100" y="3238500"/>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1" name="Line 9"/>
          <p:cNvSpPr>
            <a:spLocks noChangeShapeType="1"/>
          </p:cNvSpPr>
          <p:nvPr/>
        </p:nvSpPr>
        <p:spPr bwMode="auto">
          <a:xfrm flipH="1">
            <a:off x="1117600" y="4495800"/>
            <a:ext cx="207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2" name="Line 10"/>
          <p:cNvSpPr>
            <a:spLocks noChangeShapeType="1"/>
          </p:cNvSpPr>
          <p:nvPr/>
        </p:nvSpPr>
        <p:spPr bwMode="auto">
          <a:xfrm>
            <a:off x="4394200" y="59309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3" name="Line 11"/>
          <p:cNvSpPr>
            <a:spLocks noChangeShapeType="1"/>
          </p:cNvSpPr>
          <p:nvPr/>
        </p:nvSpPr>
        <p:spPr bwMode="auto">
          <a:xfrm flipH="1">
            <a:off x="3175000" y="59182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454" name="Line 12"/>
          <p:cNvSpPr>
            <a:spLocks noChangeShapeType="1"/>
          </p:cNvSpPr>
          <p:nvPr/>
        </p:nvSpPr>
        <p:spPr bwMode="auto">
          <a:xfrm>
            <a:off x="3213100" y="3530600"/>
            <a:ext cx="2298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5" name="Line 13"/>
          <p:cNvSpPr>
            <a:spLocks noChangeShapeType="1"/>
          </p:cNvSpPr>
          <p:nvPr/>
        </p:nvSpPr>
        <p:spPr bwMode="auto">
          <a:xfrm>
            <a:off x="5524500" y="5257800"/>
            <a:ext cx="2247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6" name="Line 14"/>
          <p:cNvSpPr>
            <a:spLocks noChangeShapeType="1"/>
          </p:cNvSpPr>
          <p:nvPr/>
        </p:nvSpPr>
        <p:spPr bwMode="auto">
          <a:xfrm flipH="1">
            <a:off x="5486400" y="5575300"/>
            <a:ext cx="226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7" name="Line 15"/>
          <p:cNvSpPr>
            <a:spLocks noChangeShapeType="1"/>
          </p:cNvSpPr>
          <p:nvPr/>
        </p:nvSpPr>
        <p:spPr bwMode="auto">
          <a:xfrm flipH="1">
            <a:off x="3200400" y="42418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8" name="Line 16"/>
          <p:cNvSpPr>
            <a:spLocks noChangeShapeType="1"/>
          </p:cNvSpPr>
          <p:nvPr/>
        </p:nvSpPr>
        <p:spPr bwMode="auto">
          <a:xfrm>
            <a:off x="5524500" y="3695700"/>
            <a:ext cx="2247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59" name="Line 17"/>
          <p:cNvSpPr>
            <a:spLocks noChangeShapeType="1"/>
          </p:cNvSpPr>
          <p:nvPr/>
        </p:nvSpPr>
        <p:spPr bwMode="auto">
          <a:xfrm>
            <a:off x="5511800" y="4038600"/>
            <a:ext cx="22479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1460" name="Line 18"/>
          <p:cNvSpPr>
            <a:spLocks noChangeShapeType="1"/>
          </p:cNvSpPr>
          <p:nvPr/>
        </p:nvSpPr>
        <p:spPr bwMode="auto">
          <a:xfrm flipH="1">
            <a:off x="1117600" y="4876800"/>
            <a:ext cx="2082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1461" name="Text Box 19"/>
          <p:cNvSpPr txBox="1">
            <a:spLocks noChangeArrowheads="1"/>
          </p:cNvSpPr>
          <p:nvPr/>
        </p:nvSpPr>
        <p:spPr bwMode="auto">
          <a:xfrm>
            <a:off x="771525" y="1608138"/>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Command</a:t>
            </a:r>
          </a:p>
          <a:p>
            <a:pPr algn="l" eaLnBrk="1" hangingPunct="1"/>
            <a:r>
              <a:rPr lang="en-US" sz="1000"/>
              <a:t>Generator</a:t>
            </a:r>
          </a:p>
        </p:txBody>
      </p:sp>
      <p:sp>
        <p:nvSpPr>
          <p:cNvPr id="61462" name="Rectangle 20"/>
          <p:cNvSpPr>
            <a:spLocks noChangeArrowheads="1"/>
          </p:cNvSpPr>
          <p:nvPr/>
        </p:nvSpPr>
        <p:spPr bwMode="auto">
          <a:xfrm>
            <a:off x="25527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463" name="Text Box 21"/>
          <p:cNvSpPr txBox="1">
            <a:spLocks noChangeArrowheads="1"/>
          </p:cNvSpPr>
          <p:nvPr/>
        </p:nvSpPr>
        <p:spPr bwMode="auto">
          <a:xfrm>
            <a:off x="2714625" y="1608138"/>
            <a:ext cx="946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Dispatcher</a:t>
            </a:r>
          </a:p>
        </p:txBody>
      </p:sp>
      <p:sp>
        <p:nvSpPr>
          <p:cNvPr id="61464" name="Rectangle 22"/>
          <p:cNvSpPr>
            <a:spLocks noChangeArrowheads="1"/>
          </p:cNvSpPr>
          <p:nvPr/>
        </p:nvSpPr>
        <p:spPr bwMode="auto">
          <a:xfrm>
            <a:off x="533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465" name="Text Box 23"/>
          <p:cNvSpPr txBox="1">
            <a:spLocks noChangeArrowheads="1"/>
          </p:cNvSpPr>
          <p:nvPr/>
        </p:nvSpPr>
        <p:spPr bwMode="auto">
          <a:xfrm>
            <a:off x="708025" y="1531938"/>
            <a:ext cx="93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Command</a:t>
            </a:r>
          </a:p>
          <a:p>
            <a:pPr algn="l" eaLnBrk="1" hangingPunct="1"/>
            <a:r>
              <a:rPr lang="en-US" sz="1200"/>
              <a:t>Responder</a:t>
            </a:r>
          </a:p>
        </p:txBody>
      </p:sp>
      <p:sp>
        <p:nvSpPr>
          <p:cNvPr id="61466" name="Text Box 24"/>
          <p:cNvSpPr txBox="1">
            <a:spLocks noChangeArrowheads="1"/>
          </p:cNvSpPr>
          <p:nvPr/>
        </p:nvSpPr>
        <p:spPr bwMode="auto">
          <a:xfrm>
            <a:off x="5089525" y="1608138"/>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Command</a:t>
            </a:r>
          </a:p>
          <a:p>
            <a:pPr algn="l" eaLnBrk="1" hangingPunct="1"/>
            <a:r>
              <a:rPr lang="en-US" sz="1000"/>
              <a:t>Generator</a:t>
            </a:r>
          </a:p>
        </p:txBody>
      </p:sp>
      <p:sp>
        <p:nvSpPr>
          <p:cNvPr id="61467" name="Rectangle 25"/>
          <p:cNvSpPr>
            <a:spLocks noChangeArrowheads="1"/>
          </p:cNvSpPr>
          <p:nvPr/>
        </p:nvSpPr>
        <p:spPr bwMode="auto">
          <a:xfrm>
            <a:off x="4851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468" name="Text Box 26"/>
          <p:cNvSpPr txBox="1">
            <a:spLocks noChangeArrowheads="1"/>
          </p:cNvSpPr>
          <p:nvPr/>
        </p:nvSpPr>
        <p:spPr bwMode="auto">
          <a:xfrm>
            <a:off x="4810125" y="1443038"/>
            <a:ext cx="13652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Message Processing</a:t>
            </a:r>
            <a:r>
              <a:rPr lang="en-US" sz="1000"/>
              <a:t> </a:t>
            </a:r>
            <a:r>
              <a:rPr lang="en-US" sz="1200"/>
              <a:t>Model</a:t>
            </a:r>
          </a:p>
        </p:txBody>
      </p:sp>
      <p:sp>
        <p:nvSpPr>
          <p:cNvPr id="61469" name="Text Box 27"/>
          <p:cNvSpPr txBox="1">
            <a:spLocks noChangeArrowheads="1"/>
          </p:cNvSpPr>
          <p:nvPr/>
        </p:nvSpPr>
        <p:spPr bwMode="auto">
          <a:xfrm>
            <a:off x="7337425" y="1684338"/>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Command</a:t>
            </a:r>
          </a:p>
          <a:p>
            <a:pPr algn="l" eaLnBrk="1" hangingPunct="1"/>
            <a:r>
              <a:rPr lang="en-US" sz="1000"/>
              <a:t>Generator</a:t>
            </a:r>
          </a:p>
        </p:txBody>
      </p:sp>
      <p:sp>
        <p:nvSpPr>
          <p:cNvPr id="61470" name="Rectangle 28"/>
          <p:cNvSpPr>
            <a:spLocks noChangeArrowheads="1"/>
          </p:cNvSpPr>
          <p:nvPr/>
        </p:nvSpPr>
        <p:spPr bwMode="auto">
          <a:xfrm>
            <a:off x="7099300" y="1485900"/>
            <a:ext cx="1244600" cy="5969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471" name="Text Box 29"/>
          <p:cNvSpPr txBox="1">
            <a:spLocks noChangeArrowheads="1"/>
          </p:cNvSpPr>
          <p:nvPr/>
        </p:nvSpPr>
        <p:spPr bwMode="auto">
          <a:xfrm>
            <a:off x="7299325" y="155733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Security</a:t>
            </a:r>
            <a:r>
              <a:rPr lang="en-US" sz="1000"/>
              <a:t> </a:t>
            </a:r>
            <a:r>
              <a:rPr lang="en-US" sz="1200"/>
              <a:t>Model</a:t>
            </a:r>
          </a:p>
        </p:txBody>
      </p:sp>
      <p:sp>
        <p:nvSpPr>
          <p:cNvPr id="61472" name="Text Box 30"/>
          <p:cNvSpPr txBox="1">
            <a:spLocks noChangeArrowheads="1"/>
          </p:cNvSpPr>
          <p:nvPr/>
        </p:nvSpPr>
        <p:spPr bwMode="auto">
          <a:xfrm>
            <a:off x="1190625" y="2141538"/>
            <a:ext cx="1962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registerContextEngineID</a:t>
            </a:r>
          </a:p>
        </p:txBody>
      </p:sp>
      <p:sp>
        <p:nvSpPr>
          <p:cNvPr id="61473" name="Text Box 31"/>
          <p:cNvSpPr txBox="1">
            <a:spLocks noChangeArrowheads="1"/>
          </p:cNvSpPr>
          <p:nvPr/>
        </p:nvSpPr>
        <p:spPr bwMode="auto">
          <a:xfrm>
            <a:off x="5762625" y="3424238"/>
            <a:ext cx="1708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processIncomingMsg</a:t>
            </a:r>
          </a:p>
        </p:txBody>
      </p:sp>
      <p:sp>
        <p:nvSpPr>
          <p:cNvPr id="61474" name="Text Box 32"/>
          <p:cNvSpPr txBox="1">
            <a:spLocks noChangeArrowheads="1"/>
          </p:cNvSpPr>
          <p:nvPr/>
        </p:nvSpPr>
        <p:spPr bwMode="auto">
          <a:xfrm>
            <a:off x="3679825" y="2357438"/>
            <a:ext cx="1250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Receive SNMP Request Message from Network</a:t>
            </a:r>
          </a:p>
        </p:txBody>
      </p:sp>
      <p:sp>
        <p:nvSpPr>
          <p:cNvPr id="61475" name="Text Box 33"/>
          <p:cNvSpPr txBox="1">
            <a:spLocks noChangeArrowheads="1"/>
          </p:cNvSpPr>
          <p:nvPr/>
        </p:nvSpPr>
        <p:spPr bwMode="auto">
          <a:xfrm>
            <a:off x="3222625" y="5976938"/>
            <a:ext cx="11112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000"/>
              <a:t>Send SNMP Response Msg to Network</a:t>
            </a:r>
          </a:p>
        </p:txBody>
      </p:sp>
      <p:sp>
        <p:nvSpPr>
          <p:cNvPr id="61476" name="Text Box 34"/>
          <p:cNvSpPr txBox="1">
            <a:spLocks noChangeArrowheads="1"/>
          </p:cNvSpPr>
          <p:nvPr/>
        </p:nvSpPr>
        <p:spPr bwMode="auto">
          <a:xfrm>
            <a:off x="3616325" y="3284538"/>
            <a:ext cx="1733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prepareDataElements</a:t>
            </a:r>
          </a:p>
        </p:txBody>
      </p:sp>
      <p:sp>
        <p:nvSpPr>
          <p:cNvPr id="61477" name="Text Box 35"/>
          <p:cNvSpPr txBox="1">
            <a:spLocks noChangeArrowheads="1"/>
          </p:cNvSpPr>
          <p:nvPr/>
        </p:nvSpPr>
        <p:spPr bwMode="auto">
          <a:xfrm>
            <a:off x="5800725" y="4986338"/>
            <a:ext cx="1822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generateResponseMsg</a:t>
            </a:r>
          </a:p>
        </p:txBody>
      </p:sp>
      <p:sp>
        <p:nvSpPr>
          <p:cNvPr id="61478" name="Text Box 36"/>
          <p:cNvSpPr txBox="1">
            <a:spLocks noChangeArrowheads="1"/>
          </p:cNvSpPr>
          <p:nvPr/>
        </p:nvSpPr>
        <p:spPr bwMode="auto">
          <a:xfrm>
            <a:off x="1317625" y="4605338"/>
            <a:ext cx="1746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returnResponsePDU</a:t>
            </a:r>
          </a:p>
        </p:txBody>
      </p:sp>
      <p:sp>
        <p:nvSpPr>
          <p:cNvPr id="61479" name="Line 37"/>
          <p:cNvSpPr>
            <a:spLocks noChangeShapeType="1"/>
          </p:cNvSpPr>
          <p:nvPr/>
        </p:nvSpPr>
        <p:spPr bwMode="auto">
          <a:xfrm flipV="1">
            <a:off x="4216400" y="2882900"/>
            <a:ext cx="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480" name="Text Box 38"/>
          <p:cNvSpPr txBox="1">
            <a:spLocks noChangeArrowheads="1"/>
          </p:cNvSpPr>
          <p:nvPr/>
        </p:nvSpPr>
        <p:spPr bwMode="auto">
          <a:xfrm>
            <a:off x="1304925" y="4224338"/>
            <a:ext cx="1733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a:t>processPDU</a:t>
            </a:r>
          </a:p>
        </p:txBody>
      </p:sp>
      <p:sp>
        <p:nvSpPr>
          <p:cNvPr id="61481" name="Line 39"/>
          <p:cNvSpPr>
            <a:spLocks noChangeShapeType="1"/>
          </p:cNvSpPr>
          <p:nvPr/>
        </p:nvSpPr>
        <p:spPr bwMode="auto">
          <a:xfrm>
            <a:off x="3213100" y="5080000"/>
            <a:ext cx="2298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1482" name="Text Box 40"/>
          <p:cNvSpPr txBox="1">
            <a:spLocks noChangeArrowheads="1"/>
          </p:cNvSpPr>
          <p:nvPr/>
        </p:nvSpPr>
        <p:spPr bwMode="auto">
          <a:xfrm>
            <a:off x="3527425" y="4808538"/>
            <a:ext cx="1733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prepareResponseMsg</a:t>
            </a:r>
          </a:p>
        </p:txBody>
      </p:sp>
      <p:sp>
        <p:nvSpPr>
          <p:cNvPr id="61483" name="Line 41"/>
          <p:cNvSpPr>
            <a:spLocks noChangeShapeType="1"/>
          </p:cNvSpPr>
          <p:nvPr/>
        </p:nvSpPr>
        <p:spPr bwMode="auto">
          <a:xfrm flipH="1">
            <a:off x="3200400" y="57277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0FC4F3C-616A-4C59-AACB-BBA62D55AED9}" type="datetime1">
              <a:rPr lang="en-US" smtClean="0"/>
              <a:pPr eaLnBrk="1" hangingPunct="1"/>
              <a:t>5/19/15</a:t>
            </a:fld>
            <a:endParaRPr lang="en-US" smtClean="0"/>
          </a:p>
        </p:txBody>
      </p:sp>
      <p:sp>
        <p:nvSpPr>
          <p:cNvPr id="624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48BCDE5-3285-4E50-A9DF-8529E83E2A7C}" type="slidenum">
              <a:rPr lang="en-US" smtClean="0"/>
              <a:pPr eaLnBrk="1" hangingPunct="1"/>
              <a:t>55</a:t>
            </a:fld>
            <a:endParaRPr lang="en-US" smtClean="0"/>
          </a:p>
        </p:txBody>
      </p:sp>
      <p:sp>
        <p:nvSpPr>
          <p:cNvPr id="62468" name="Rectangle 2"/>
          <p:cNvSpPr>
            <a:spLocks noGrp="1" noChangeArrowheads="1"/>
          </p:cNvSpPr>
          <p:nvPr>
            <p:ph type="title"/>
          </p:nvPr>
        </p:nvSpPr>
        <p:spPr>
          <a:xfrm>
            <a:off x="434975" y="0"/>
            <a:ext cx="8229600" cy="1143000"/>
          </a:xfrm>
        </p:spPr>
        <p:txBody>
          <a:bodyPr/>
          <a:lstStyle/>
          <a:p>
            <a:pPr eaLnBrk="1" hangingPunct="1"/>
            <a:r>
              <a:rPr lang="en-US" sz="3200" smtClean="0"/>
              <a:t>SNMPv3 Implementations</a:t>
            </a:r>
          </a:p>
        </p:txBody>
      </p:sp>
      <p:sp>
        <p:nvSpPr>
          <p:cNvPr id="62469" name="Rectangle 3"/>
          <p:cNvSpPr>
            <a:spLocks noChangeArrowheads="1"/>
          </p:cNvSpPr>
          <p:nvPr/>
        </p:nvSpPr>
        <p:spPr bwMode="auto">
          <a:xfrm>
            <a:off x="506413" y="1274763"/>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200" u="sng" dirty="0">
                <a:solidFill>
                  <a:srgbClr val="000000"/>
                </a:solidFill>
                <a:cs typeface="Times New Roman" pitchFamily="18" charset="0"/>
              </a:rPr>
              <a:t>Traditional SNMP agent:</a:t>
            </a:r>
            <a:r>
              <a:rPr lang="en-US" sz="2200" dirty="0">
                <a:solidFill>
                  <a:srgbClr val="000000"/>
                </a:solidFill>
                <a:cs typeface="Times New Roman" pitchFamily="18" charset="0"/>
              </a:rPr>
              <a:t> An SNMP entity with command responder </a:t>
            </a:r>
            <a:r>
              <a:rPr lang="en-US" sz="2200" dirty="0" smtClean="0">
                <a:solidFill>
                  <a:srgbClr val="000000"/>
                </a:solidFill>
                <a:cs typeface="Times New Roman" pitchFamily="18" charset="0"/>
              </a:rPr>
              <a:t>and </a:t>
            </a:r>
            <a:r>
              <a:rPr lang="en-US" sz="2200" dirty="0">
                <a:solidFill>
                  <a:srgbClr val="000000"/>
                </a:solidFill>
                <a:cs typeface="Times New Roman" pitchFamily="18" charset="0"/>
              </a:rPr>
              <a:t>notification originator applications</a:t>
            </a:r>
          </a:p>
          <a:p>
            <a:pPr marL="609600" indent="-609600" algn="l">
              <a:spcBef>
                <a:spcPct val="20000"/>
              </a:spcBef>
              <a:buFont typeface="Wingdings" pitchFamily="2" charset="2"/>
              <a:buChar char="§"/>
            </a:pPr>
            <a:r>
              <a:rPr lang="en-US" sz="2200" u="sng" dirty="0">
                <a:solidFill>
                  <a:srgbClr val="000000"/>
                </a:solidFill>
                <a:cs typeface="Times New Roman" pitchFamily="18" charset="0"/>
              </a:rPr>
              <a:t>SNMP proxy agent:</a:t>
            </a:r>
            <a:r>
              <a:rPr lang="en-US" sz="2200" dirty="0">
                <a:solidFill>
                  <a:srgbClr val="000000"/>
                </a:solidFill>
                <a:cs typeface="Times New Roman" pitchFamily="18" charset="0"/>
              </a:rPr>
              <a:t> An SNMP entity with proxy forwarder application</a:t>
            </a:r>
          </a:p>
          <a:p>
            <a:pPr marL="609600" indent="-609600" algn="l">
              <a:spcBef>
                <a:spcPct val="20000"/>
              </a:spcBef>
              <a:buFont typeface="Wingdings" pitchFamily="2" charset="2"/>
              <a:buChar char="§"/>
            </a:pPr>
            <a:r>
              <a:rPr lang="en-US" sz="2200" u="sng" dirty="0" smtClean="0">
                <a:solidFill>
                  <a:srgbClr val="000000"/>
                </a:solidFill>
                <a:cs typeface="Times New Roman" pitchFamily="18" charset="0"/>
              </a:rPr>
              <a:t>SNMP </a:t>
            </a:r>
            <a:r>
              <a:rPr lang="en-US" sz="2200" u="sng" dirty="0">
                <a:solidFill>
                  <a:srgbClr val="000000"/>
                </a:solidFill>
                <a:cs typeface="Times New Roman" pitchFamily="18" charset="0"/>
              </a:rPr>
              <a:t>mid-level managers:</a:t>
            </a:r>
            <a:r>
              <a:rPr lang="en-US" sz="2200" dirty="0">
                <a:solidFill>
                  <a:srgbClr val="000000"/>
                </a:solidFill>
                <a:cs typeface="Times New Roman" pitchFamily="18" charset="0"/>
              </a:rPr>
              <a:t> entities with command generator </a:t>
            </a:r>
            <a:r>
              <a:rPr lang="en-US" sz="2200" dirty="0" smtClean="0">
                <a:solidFill>
                  <a:srgbClr val="000000"/>
                </a:solidFill>
                <a:cs typeface="Times New Roman" pitchFamily="18" charset="0"/>
              </a:rPr>
              <a:t>and notification </a:t>
            </a:r>
            <a:r>
              <a:rPr lang="en-US" sz="2200" dirty="0">
                <a:solidFill>
                  <a:srgbClr val="000000"/>
                </a:solidFill>
                <a:cs typeface="Times New Roman" pitchFamily="18" charset="0"/>
              </a:rPr>
              <a:t>receiver, plus command responder </a:t>
            </a:r>
            <a:r>
              <a:rPr lang="en-US" sz="2200" dirty="0" smtClean="0">
                <a:solidFill>
                  <a:srgbClr val="000000"/>
                </a:solidFill>
                <a:cs typeface="Times New Roman" pitchFamily="18" charset="0"/>
              </a:rPr>
              <a:t>and </a:t>
            </a:r>
            <a:r>
              <a:rPr lang="en-US" sz="2200" dirty="0">
                <a:solidFill>
                  <a:srgbClr val="000000"/>
                </a:solidFill>
                <a:cs typeface="Times New Roman" pitchFamily="18" charset="0"/>
              </a:rPr>
              <a:t>notification originator applications</a:t>
            </a:r>
          </a:p>
          <a:p>
            <a:pPr marL="609600" indent="-609600" algn="l">
              <a:spcBef>
                <a:spcPct val="20000"/>
              </a:spcBef>
              <a:buFont typeface="Wingdings" pitchFamily="2" charset="2"/>
              <a:buChar char="§"/>
            </a:pPr>
            <a:r>
              <a:rPr lang="en-US" sz="2200" u="sng" dirty="0">
                <a:solidFill>
                  <a:srgbClr val="000000"/>
                </a:solidFill>
                <a:cs typeface="Times New Roman" pitchFamily="18" charset="0"/>
              </a:rPr>
              <a:t>SNMP network management stations:</a:t>
            </a:r>
            <a:r>
              <a:rPr lang="en-US" sz="2200" dirty="0">
                <a:solidFill>
                  <a:srgbClr val="000000"/>
                </a:solidFill>
                <a:cs typeface="Times New Roman" pitchFamily="18" charset="0"/>
              </a:rPr>
              <a:t> entities with command </a:t>
            </a:r>
            <a:r>
              <a:rPr lang="en-US" sz="2200" dirty="0" smtClean="0">
                <a:solidFill>
                  <a:srgbClr val="000000"/>
                </a:solidFill>
                <a:cs typeface="Times New Roman" pitchFamily="18" charset="0"/>
              </a:rPr>
              <a:t>generator, notification </a:t>
            </a:r>
            <a:r>
              <a:rPr lang="en-US" sz="2200" dirty="0">
                <a:solidFill>
                  <a:srgbClr val="000000"/>
                </a:solidFill>
                <a:cs typeface="Times New Roman" pitchFamily="18" charset="0"/>
              </a:rPr>
              <a:t>receiver and possibly other types of applications for managing a very large number of managed nodes</a:t>
            </a:r>
          </a:p>
          <a:p>
            <a:pPr marL="609600" indent="-609600" algn="l">
              <a:spcBef>
                <a:spcPct val="20000"/>
              </a:spcBef>
              <a:buFont typeface="Wingdings" pitchFamily="2" charset="2"/>
              <a:buNone/>
            </a:pPr>
            <a:endParaRPr lang="en-US" sz="2200" dirty="0">
              <a:solidFill>
                <a:srgbClr val="000000"/>
              </a:solidFill>
              <a:cs typeface="Times New Roman" pitchFamily="18" charset="0"/>
            </a:endParaRPr>
          </a:p>
          <a:p>
            <a:pPr marL="609600" indent="-609600" algn="l">
              <a:spcBef>
                <a:spcPct val="20000"/>
              </a:spcBef>
            </a:pPr>
            <a:endParaRPr lang="en-US" sz="2400" dirty="0"/>
          </a:p>
          <a:p>
            <a:pPr marL="609600" indent="-609600" algn="l">
              <a:spcBef>
                <a:spcPct val="20000"/>
              </a:spcBef>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FC9F163-0C58-4EBD-9301-62A4BB4DC054}" type="datetime1">
              <a:rPr lang="en-US" smtClean="0"/>
              <a:pPr eaLnBrk="1" hangingPunct="1"/>
              <a:t>5/19/15</a:t>
            </a:fld>
            <a:endParaRPr lang="en-US" smtClean="0"/>
          </a:p>
        </p:txBody>
      </p:sp>
      <p:sp>
        <p:nvSpPr>
          <p:cNvPr id="634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F8B012C-6012-4856-BE47-D607FF64B3B6}" type="slidenum">
              <a:rPr lang="en-US" smtClean="0"/>
              <a:pPr eaLnBrk="1" hangingPunct="1"/>
              <a:t>56</a:t>
            </a:fld>
            <a:endParaRPr lang="en-US" smtClean="0"/>
          </a:p>
        </p:txBody>
      </p:sp>
      <p:sp>
        <p:nvSpPr>
          <p:cNvPr id="63492" name="Rectangle 2"/>
          <p:cNvSpPr>
            <a:spLocks noChangeArrowheads="1"/>
          </p:cNvSpPr>
          <p:nvPr/>
        </p:nvSpPr>
        <p:spPr bwMode="auto">
          <a:xfrm>
            <a:off x="685800" y="987425"/>
            <a:ext cx="8001000" cy="5087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63493" name="Rectangle 3"/>
          <p:cNvSpPr>
            <a:spLocks noChangeArrowheads="1"/>
          </p:cNvSpPr>
          <p:nvPr/>
        </p:nvSpPr>
        <p:spPr bwMode="auto">
          <a:xfrm>
            <a:off x="850900" y="1293813"/>
            <a:ext cx="7620000" cy="1346200"/>
          </a:xfrm>
          <a:prstGeom prst="rect">
            <a:avLst/>
          </a:prstGeom>
          <a:solidFill>
            <a:srgbClr val="ECEBFF"/>
          </a:solidFill>
          <a:ln w="9525">
            <a:solidFill>
              <a:schemeClr val="tx1"/>
            </a:solidFill>
            <a:miter lim="800000"/>
            <a:headEnd/>
            <a:tailEnd/>
          </a:ln>
        </p:spPr>
        <p:txBody>
          <a:bodyPr wrap="none" anchor="ctr"/>
          <a:lstStyle/>
          <a:p>
            <a:endParaRPr lang="en-CA"/>
          </a:p>
        </p:txBody>
      </p:sp>
      <p:sp>
        <p:nvSpPr>
          <p:cNvPr id="63494" name="Rectangle 4"/>
          <p:cNvSpPr>
            <a:spLocks noChangeArrowheads="1"/>
          </p:cNvSpPr>
          <p:nvPr/>
        </p:nvSpPr>
        <p:spPr bwMode="auto">
          <a:xfrm>
            <a:off x="1155700" y="1458913"/>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495" name="Text Box 5"/>
          <p:cNvSpPr txBox="1">
            <a:spLocks noChangeArrowheads="1"/>
          </p:cNvSpPr>
          <p:nvPr/>
        </p:nvSpPr>
        <p:spPr bwMode="auto">
          <a:xfrm>
            <a:off x="1190625" y="1508125"/>
            <a:ext cx="1897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Command Generator </a:t>
            </a:r>
          </a:p>
          <a:p>
            <a:pPr eaLnBrk="1" hangingPunct="1"/>
            <a:r>
              <a:rPr lang="en-US" sz="1400"/>
              <a:t>Application</a:t>
            </a:r>
          </a:p>
        </p:txBody>
      </p:sp>
      <p:sp>
        <p:nvSpPr>
          <p:cNvPr id="63496" name="Rectangle 6"/>
          <p:cNvSpPr>
            <a:spLocks noChangeArrowheads="1"/>
          </p:cNvSpPr>
          <p:nvPr/>
        </p:nvSpPr>
        <p:spPr bwMode="auto">
          <a:xfrm>
            <a:off x="3657600" y="1458913"/>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497" name="Text Box 7"/>
          <p:cNvSpPr txBox="1">
            <a:spLocks noChangeArrowheads="1"/>
          </p:cNvSpPr>
          <p:nvPr/>
        </p:nvSpPr>
        <p:spPr bwMode="auto">
          <a:xfrm>
            <a:off x="3640138" y="1546225"/>
            <a:ext cx="19383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Notification Originator </a:t>
            </a:r>
          </a:p>
          <a:p>
            <a:pPr eaLnBrk="1" hangingPunct="1"/>
            <a:r>
              <a:rPr lang="en-US" sz="1400"/>
              <a:t>Application</a:t>
            </a:r>
          </a:p>
        </p:txBody>
      </p:sp>
      <p:sp>
        <p:nvSpPr>
          <p:cNvPr id="63498" name="Rectangle 8"/>
          <p:cNvSpPr>
            <a:spLocks noChangeArrowheads="1"/>
          </p:cNvSpPr>
          <p:nvPr/>
        </p:nvSpPr>
        <p:spPr bwMode="auto">
          <a:xfrm>
            <a:off x="6108700" y="1446213"/>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499" name="Text Box 9"/>
          <p:cNvSpPr txBox="1">
            <a:spLocks noChangeArrowheads="1"/>
          </p:cNvSpPr>
          <p:nvPr/>
        </p:nvSpPr>
        <p:spPr bwMode="auto">
          <a:xfrm>
            <a:off x="6127750" y="1533525"/>
            <a:ext cx="1860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Notification Receiver </a:t>
            </a:r>
          </a:p>
          <a:p>
            <a:pPr eaLnBrk="1" hangingPunct="1"/>
            <a:r>
              <a:rPr lang="en-US" sz="1400"/>
              <a:t>Application</a:t>
            </a:r>
          </a:p>
        </p:txBody>
      </p:sp>
      <p:sp>
        <p:nvSpPr>
          <p:cNvPr id="63500" name="Line 10"/>
          <p:cNvSpPr>
            <a:spLocks noChangeShapeType="1"/>
          </p:cNvSpPr>
          <p:nvPr/>
        </p:nvSpPr>
        <p:spPr bwMode="auto">
          <a:xfrm>
            <a:off x="1981200" y="2309813"/>
            <a:ext cx="514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3501" name="Rectangle 11"/>
          <p:cNvSpPr>
            <a:spLocks noChangeArrowheads="1"/>
          </p:cNvSpPr>
          <p:nvPr/>
        </p:nvSpPr>
        <p:spPr bwMode="auto">
          <a:xfrm>
            <a:off x="944563" y="2854325"/>
            <a:ext cx="7581900" cy="3097213"/>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63502" name="Rectangle 12"/>
          <p:cNvSpPr>
            <a:spLocks noChangeArrowheads="1"/>
          </p:cNvSpPr>
          <p:nvPr/>
        </p:nvSpPr>
        <p:spPr bwMode="auto">
          <a:xfrm>
            <a:off x="1066800" y="2919413"/>
            <a:ext cx="2057400" cy="2795587"/>
          </a:xfrm>
          <a:prstGeom prst="rect">
            <a:avLst/>
          </a:prstGeom>
          <a:solidFill>
            <a:srgbClr val="FFFFCC"/>
          </a:solidFill>
          <a:ln w="9525">
            <a:solidFill>
              <a:schemeClr val="tx1"/>
            </a:solidFill>
            <a:miter lim="800000"/>
            <a:headEnd/>
            <a:tailEnd/>
          </a:ln>
        </p:spPr>
        <p:txBody>
          <a:bodyPr wrap="none" anchor="ctr"/>
          <a:lstStyle/>
          <a:p>
            <a:endParaRPr lang="en-CA"/>
          </a:p>
        </p:txBody>
      </p:sp>
      <p:sp>
        <p:nvSpPr>
          <p:cNvPr id="63503" name="Rectangle 13"/>
          <p:cNvSpPr>
            <a:spLocks noChangeArrowheads="1"/>
          </p:cNvSpPr>
          <p:nvPr/>
        </p:nvSpPr>
        <p:spPr bwMode="auto">
          <a:xfrm>
            <a:off x="3581400" y="2906713"/>
            <a:ext cx="2057400" cy="2795587"/>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63504" name="Rectangle 14"/>
          <p:cNvSpPr>
            <a:spLocks noChangeArrowheads="1"/>
          </p:cNvSpPr>
          <p:nvPr/>
        </p:nvSpPr>
        <p:spPr bwMode="auto">
          <a:xfrm>
            <a:off x="6184900" y="2894013"/>
            <a:ext cx="2057400" cy="2795587"/>
          </a:xfrm>
          <a:prstGeom prst="rect">
            <a:avLst/>
          </a:prstGeom>
          <a:solidFill>
            <a:srgbClr val="DDDDDD"/>
          </a:solidFill>
          <a:ln w="9525">
            <a:solidFill>
              <a:schemeClr val="tx1"/>
            </a:solidFill>
            <a:miter lim="800000"/>
            <a:headEnd/>
            <a:tailEnd/>
          </a:ln>
        </p:spPr>
        <p:txBody>
          <a:bodyPr wrap="none" anchor="ctr"/>
          <a:lstStyle/>
          <a:p>
            <a:endParaRPr lang="en-CA"/>
          </a:p>
        </p:txBody>
      </p:sp>
      <p:sp>
        <p:nvSpPr>
          <p:cNvPr id="63505" name="Rectangle 15"/>
          <p:cNvSpPr>
            <a:spLocks noChangeArrowheads="1"/>
          </p:cNvSpPr>
          <p:nvPr/>
        </p:nvSpPr>
        <p:spPr bwMode="auto">
          <a:xfrm>
            <a:off x="1117600" y="3376613"/>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06" name="Text Box 16"/>
          <p:cNvSpPr txBox="1">
            <a:spLocks noChangeArrowheads="1"/>
          </p:cNvSpPr>
          <p:nvPr/>
        </p:nvSpPr>
        <p:spPr bwMode="auto">
          <a:xfrm>
            <a:off x="1308100" y="3451225"/>
            <a:ext cx="1457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PDU Dispatcher</a:t>
            </a:r>
          </a:p>
        </p:txBody>
      </p:sp>
      <p:sp>
        <p:nvSpPr>
          <p:cNvPr id="63507" name="Rectangle 17"/>
          <p:cNvSpPr>
            <a:spLocks noChangeArrowheads="1"/>
          </p:cNvSpPr>
          <p:nvPr/>
        </p:nvSpPr>
        <p:spPr bwMode="auto">
          <a:xfrm>
            <a:off x="1117600" y="4202113"/>
            <a:ext cx="1866900" cy="4953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08" name="Text Box 18"/>
          <p:cNvSpPr txBox="1">
            <a:spLocks noChangeArrowheads="1"/>
          </p:cNvSpPr>
          <p:nvPr/>
        </p:nvSpPr>
        <p:spPr bwMode="auto">
          <a:xfrm>
            <a:off x="1198563" y="42894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Message Dispatcher</a:t>
            </a:r>
          </a:p>
        </p:txBody>
      </p:sp>
      <p:sp>
        <p:nvSpPr>
          <p:cNvPr id="63509" name="Rectangle 19"/>
          <p:cNvSpPr>
            <a:spLocks noChangeArrowheads="1"/>
          </p:cNvSpPr>
          <p:nvPr/>
        </p:nvSpPr>
        <p:spPr bwMode="auto">
          <a:xfrm>
            <a:off x="1130300" y="5078413"/>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10" name="Text Box 20"/>
          <p:cNvSpPr txBox="1">
            <a:spLocks noChangeArrowheads="1"/>
          </p:cNvSpPr>
          <p:nvPr/>
        </p:nvSpPr>
        <p:spPr bwMode="auto">
          <a:xfrm>
            <a:off x="1250950" y="5165725"/>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Transport Mapping</a:t>
            </a:r>
          </a:p>
        </p:txBody>
      </p:sp>
      <p:sp>
        <p:nvSpPr>
          <p:cNvPr id="63511" name="Rectangle 21"/>
          <p:cNvSpPr>
            <a:spLocks noChangeArrowheads="1"/>
          </p:cNvSpPr>
          <p:nvPr/>
        </p:nvSpPr>
        <p:spPr bwMode="auto">
          <a:xfrm>
            <a:off x="4076700" y="40497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12" name="Text Box 22"/>
          <p:cNvSpPr txBox="1">
            <a:spLocks noChangeArrowheads="1"/>
          </p:cNvSpPr>
          <p:nvPr/>
        </p:nvSpPr>
        <p:spPr bwMode="auto">
          <a:xfrm>
            <a:off x="4208463" y="4048125"/>
            <a:ext cx="806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V2c MP</a:t>
            </a:r>
          </a:p>
        </p:txBody>
      </p:sp>
      <p:sp>
        <p:nvSpPr>
          <p:cNvPr id="63513" name="Rectangle 23"/>
          <p:cNvSpPr>
            <a:spLocks noChangeArrowheads="1"/>
          </p:cNvSpPr>
          <p:nvPr/>
        </p:nvSpPr>
        <p:spPr bwMode="auto">
          <a:xfrm>
            <a:off x="4089400" y="35163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14" name="Text Box 24"/>
          <p:cNvSpPr txBox="1">
            <a:spLocks noChangeArrowheads="1"/>
          </p:cNvSpPr>
          <p:nvPr/>
        </p:nvSpPr>
        <p:spPr bwMode="auto">
          <a:xfrm>
            <a:off x="4252913" y="3514725"/>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V1 MP</a:t>
            </a:r>
          </a:p>
        </p:txBody>
      </p:sp>
      <p:sp>
        <p:nvSpPr>
          <p:cNvPr id="63515" name="Rectangle 25"/>
          <p:cNvSpPr>
            <a:spLocks noChangeArrowheads="1"/>
          </p:cNvSpPr>
          <p:nvPr/>
        </p:nvSpPr>
        <p:spPr bwMode="auto">
          <a:xfrm>
            <a:off x="4089400" y="45958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16" name="Text Box 26"/>
          <p:cNvSpPr txBox="1">
            <a:spLocks noChangeArrowheads="1"/>
          </p:cNvSpPr>
          <p:nvPr/>
        </p:nvSpPr>
        <p:spPr bwMode="auto">
          <a:xfrm>
            <a:off x="4252913" y="4619625"/>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V3 MP</a:t>
            </a:r>
          </a:p>
        </p:txBody>
      </p:sp>
      <p:sp>
        <p:nvSpPr>
          <p:cNvPr id="63517" name="Rectangle 27"/>
          <p:cNvSpPr>
            <a:spLocks noChangeArrowheads="1"/>
          </p:cNvSpPr>
          <p:nvPr/>
        </p:nvSpPr>
        <p:spPr bwMode="auto">
          <a:xfrm>
            <a:off x="4076700" y="50911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18" name="Text Box 28"/>
          <p:cNvSpPr txBox="1">
            <a:spLocks noChangeArrowheads="1"/>
          </p:cNvSpPr>
          <p:nvPr/>
        </p:nvSpPr>
        <p:spPr bwMode="auto">
          <a:xfrm>
            <a:off x="4160838" y="5114925"/>
            <a:ext cx="903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other MP</a:t>
            </a:r>
          </a:p>
        </p:txBody>
      </p:sp>
      <p:sp>
        <p:nvSpPr>
          <p:cNvPr id="63519" name="Line 29"/>
          <p:cNvSpPr>
            <a:spLocks noChangeShapeType="1"/>
          </p:cNvSpPr>
          <p:nvPr/>
        </p:nvSpPr>
        <p:spPr bwMode="auto">
          <a:xfrm>
            <a:off x="3771900" y="3630613"/>
            <a:ext cx="0" cy="161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3520" name="Line 30"/>
          <p:cNvSpPr>
            <a:spLocks noChangeShapeType="1"/>
          </p:cNvSpPr>
          <p:nvPr/>
        </p:nvSpPr>
        <p:spPr bwMode="auto">
          <a:xfrm>
            <a:off x="2971800" y="4456113"/>
            <a:ext cx="8001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21" name="Line 31"/>
          <p:cNvSpPr>
            <a:spLocks noChangeShapeType="1"/>
          </p:cNvSpPr>
          <p:nvPr/>
        </p:nvSpPr>
        <p:spPr bwMode="auto">
          <a:xfrm>
            <a:off x="3784600" y="363061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22" name="Line 32"/>
          <p:cNvSpPr>
            <a:spLocks noChangeShapeType="1"/>
          </p:cNvSpPr>
          <p:nvPr/>
        </p:nvSpPr>
        <p:spPr bwMode="auto">
          <a:xfrm>
            <a:off x="3771900" y="417671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23" name="Line 33"/>
          <p:cNvSpPr>
            <a:spLocks noChangeShapeType="1"/>
          </p:cNvSpPr>
          <p:nvPr/>
        </p:nvSpPr>
        <p:spPr bwMode="auto">
          <a:xfrm>
            <a:off x="3771900" y="4760913"/>
            <a:ext cx="317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24" name="Line 34"/>
          <p:cNvSpPr>
            <a:spLocks noChangeShapeType="1"/>
          </p:cNvSpPr>
          <p:nvPr/>
        </p:nvSpPr>
        <p:spPr bwMode="auto">
          <a:xfrm>
            <a:off x="3771900" y="525621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25" name="Rectangle 35"/>
          <p:cNvSpPr>
            <a:spLocks noChangeArrowheads="1"/>
          </p:cNvSpPr>
          <p:nvPr/>
        </p:nvSpPr>
        <p:spPr bwMode="auto">
          <a:xfrm>
            <a:off x="6286500" y="3465513"/>
            <a:ext cx="1866900" cy="558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26" name="Rectangle 36"/>
          <p:cNvSpPr>
            <a:spLocks noChangeArrowheads="1"/>
          </p:cNvSpPr>
          <p:nvPr/>
        </p:nvSpPr>
        <p:spPr bwMode="auto">
          <a:xfrm>
            <a:off x="6286500" y="4430713"/>
            <a:ext cx="1866900" cy="5461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3527" name="Text Box 37"/>
          <p:cNvSpPr txBox="1">
            <a:spLocks noChangeArrowheads="1"/>
          </p:cNvSpPr>
          <p:nvPr/>
        </p:nvSpPr>
        <p:spPr bwMode="auto">
          <a:xfrm>
            <a:off x="6315075" y="3489325"/>
            <a:ext cx="18399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User-based Security </a:t>
            </a:r>
          </a:p>
          <a:p>
            <a:pPr eaLnBrk="1" hangingPunct="1"/>
            <a:r>
              <a:rPr lang="en-US" sz="1400"/>
              <a:t>Model</a:t>
            </a:r>
          </a:p>
        </p:txBody>
      </p:sp>
      <p:sp>
        <p:nvSpPr>
          <p:cNvPr id="63528" name="Text Box 38"/>
          <p:cNvSpPr txBox="1">
            <a:spLocks noChangeArrowheads="1"/>
          </p:cNvSpPr>
          <p:nvPr/>
        </p:nvSpPr>
        <p:spPr bwMode="auto">
          <a:xfrm>
            <a:off x="6551613" y="4416425"/>
            <a:ext cx="13668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Other Security </a:t>
            </a:r>
          </a:p>
          <a:p>
            <a:pPr eaLnBrk="1" hangingPunct="1"/>
            <a:r>
              <a:rPr lang="en-US" sz="1400"/>
              <a:t>Model</a:t>
            </a:r>
          </a:p>
        </p:txBody>
      </p:sp>
      <p:sp>
        <p:nvSpPr>
          <p:cNvPr id="63529" name="Line 39"/>
          <p:cNvSpPr>
            <a:spLocks noChangeShapeType="1"/>
          </p:cNvSpPr>
          <p:nvPr/>
        </p:nvSpPr>
        <p:spPr bwMode="auto">
          <a:xfrm>
            <a:off x="5118100" y="3694113"/>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0" name="Line 40"/>
          <p:cNvSpPr>
            <a:spLocks noChangeShapeType="1"/>
          </p:cNvSpPr>
          <p:nvPr/>
        </p:nvSpPr>
        <p:spPr bwMode="auto">
          <a:xfrm>
            <a:off x="5092700" y="4227513"/>
            <a:ext cx="1092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1" name="Line 41"/>
          <p:cNvSpPr>
            <a:spLocks noChangeShapeType="1"/>
          </p:cNvSpPr>
          <p:nvPr/>
        </p:nvSpPr>
        <p:spPr bwMode="auto">
          <a:xfrm>
            <a:off x="5105400" y="4760913"/>
            <a:ext cx="1092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2" name="Line 42"/>
          <p:cNvSpPr>
            <a:spLocks noChangeShapeType="1"/>
          </p:cNvSpPr>
          <p:nvPr/>
        </p:nvSpPr>
        <p:spPr bwMode="auto">
          <a:xfrm>
            <a:off x="5092700" y="5256213"/>
            <a:ext cx="1092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3" name="Line 43"/>
          <p:cNvSpPr>
            <a:spLocks noChangeShapeType="1"/>
          </p:cNvSpPr>
          <p:nvPr/>
        </p:nvSpPr>
        <p:spPr bwMode="auto">
          <a:xfrm>
            <a:off x="1968500" y="3833813"/>
            <a:ext cx="0" cy="3683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4" name="Line 44"/>
          <p:cNvSpPr>
            <a:spLocks noChangeShapeType="1"/>
          </p:cNvSpPr>
          <p:nvPr/>
        </p:nvSpPr>
        <p:spPr bwMode="auto">
          <a:xfrm>
            <a:off x="1955800" y="4710113"/>
            <a:ext cx="0" cy="3937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5" name="Line 45"/>
          <p:cNvSpPr>
            <a:spLocks noChangeShapeType="1"/>
          </p:cNvSpPr>
          <p:nvPr/>
        </p:nvSpPr>
        <p:spPr bwMode="auto">
          <a:xfrm flipV="1">
            <a:off x="1981200" y="2157413"/>
            <a:ext cx="1588" cy="161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6" name="Line 46"/>
          <p:cNvSpPr>
            <a:spLocks noChangeShapeType="1"/>
          </p:cNvSpPr>
          <p:nvPr/>
        </p:nvSpPr>
        <p:spPr bwMode="auto">
          <a:xfrm flipV="1">
            <a:off x="4483100" y="2157413"/>
            <a:ext cx="1588" cy="161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7" name="Line 47"/>
          <p:cNvSpPr>
            <a:spLocks noChangeShapeType="1"/>
          </p:cNvSpPr>
          <p:nvPr/>
        </p:nvSpPr>
        <p:spPr bwMode="auto">
          <a:xfrm flipV="1">
            <a:off x="7112000" y="2132013"/>
            <a:ext cx="1588" cy="1889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8" name="Line 48"/>
          <p:cNvSpPr>
            <a:spLocks noChangeShapeType="1"/>
          </p:cNvSpPr>
          <p:nvPr/>
        </p:nvSpPr>
        <p:spPr bwMode="auto">
          <a:xfrm flipH="1">
            <a:off x="2173288" y="2322513"/>
            <a:ext cx="11112" cy="6223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39" name="Text Box 49"/>
          <p:cNvSpPr txBox="1">
            <a:spLocks noChangeArrowheads="1"/>
          </p:cNvSpPr>
          <p:nvPr/>
        </p:nvSpPr>
        <p:spPr bwMode="auto">
          <a:xfrm>
            <a:off x="1597025" y="2978150"/>
            <a:ext cx="969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b="1"/>
              <a:t>Dispatcher</a:t>
            </a:r>
          </a:p>
        </p:txBody>
      </p:sp>
      <p:sp>
        <p:nvSpPr>
          <p:cNvPr id="63540" name="Text Box 50"/>
          <p:cNvSpPr txBox="1">
            <a:spLocks noChangeArrowheads="1"/>
          </p:cNvSpPr>
          <p:nvPr/>
        </p:nvSpPr>
        <p:spPr bwMode="auto">
          <a:xfrm>
            <a:off x="3806825" y="2940050"/>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Message Processing</a:t>
            </a:r>
          </a:p>
          <a:p>
            <a:pPr eaLnBrk="1" hangingPunct="1"/>
            <a:r>
              <a:rPr lang="en-US" sz="1200" b="1"/>
              <a:t>Subsystem</a:t>
            </a:r>
          </a:p>
        </p:txBody>
      </p:sp>
      <p:sp>
        <p:nvSpPr>
          <p:cNvPr id="63541" name="Text Box 51"/>
          <p:cNvSpPr txBox="1">
            <a:spLocks noChangeArrowheads="1"/>
          </p:cNvSpPr>
          <p:nvPr/>
        </p:nvSpPr>
        <p:spPr bwMode="auto">
          <a:xfrm>
            <a:off x="6705600" y="2889250"/>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Security</a:t>
            </a:r>
          </a:p>
          <a:p>
            <a:pPr eaLnBrk="1" hangingPunct="1"/>
            <a:r>
              <a:rPr lang="en-US" sz="1200" b="1"/>
              <a:t>Subsystem</a:t>
            </a:r>
          </a:p>
        </p:txBody>
      </p:sp>
      <p:sp>
        <p:nvSpPr>
          <p:cNvPr id="63542" name="Text Box 52"/>
          <p:cNvSpPr txBox="1">
            <a:spLocks noChangeArrowheads="1"/>
          </p:cNvSpPr>
          <p:nvPr/>
        </p:nvSpPr>
        <p:spPr bwMode="auto">
          <a:xfrm>
            <a:off x="4022725" y="5654675"/>
            <a:ext cx="1176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SNMP Engine</a:t>
            </a:r>
          </a:p>
        </p:txBody>
      </p:sp>
      <p:sp>
        <p:nvSpPr>
          <p:cNvPr id="63543" name="Line 53"/>
          <p:cNvSpPr>
            <a:spLocks noChangeShapeType="1"/>
          </p:cNvSpPr>
          <p:nvPr/>
        </p:nvSpPr>
        <p:spPr bwMode="auto">
          <a:xfrm>
            <a:off x="1955800" y="5548313"/>
            <a:ext cx="0" cy="6540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44" name="Text Box 54"/>
          <p:cNvSpPr txBox="1">
            <a:spLocks noChangeArrowheads="1"/>
          </p:cNvSpPr>
          <p:nvPr/>
        </p:nvSpPr>
        <p:spPr bwMode="auto">
          <a:xfrm>
            <a:off x="3590925" y="2393950"/>
            <a:ext cx="158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SNMP Applications</a:t>
            </a:r>
          </a:p>
        </p:txBody>
      </p:sp>
      <p:sp>
        <p:nvSpPr>
          <p:cNvPr id="63545" name="Rectangle 55"/>
          <p:cNvSpPr>
            <a:spLocks noChangeArrowheads="1"/>
          </p:cNvSpPr>
          <p:nvPr/>
        </p:nvSpPr>
        <p:spPr bwMode="auto">
          <a:xfrm>
            <a:off x="457200" y="0"/>
            <a:ext cx="8229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a:solidFill>
                  <a:schemeClr val="tx2"/>
                </a:solidFill>
              </a:rPr>
              <a:t>SNMP Manager</a:t>
            </a:r>
          </a:p>
        </p:txBody>
      </p:sp>
      <p:sp>
        <p:nvSpPr>
          <p:cNvPr id="63546" name="Text Box 56"/>
          <p:cNvSpPr txBox="1">
            <a:spLocks noChangeArrowheads="1"/>
          </p:cNvSpPr>
          <p:nvPr/>
        </p:nvSpPr>
        <p:spPr bwMode="auto">
          <a:xfrm>
            <a:off x="630238" y="966788"/>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SNMP Entity</a:t>
            </a:r>
          </a:p>
        </p:txBody>
      </p:sp>
      <p:sp>
        <p:nvSpPr>
          <p:cNvPr id="63547" name="Rectangle 57"/>
          <p:cNvSpPr>
            <a:spLocks noChangeArrowheads="1"/>
          </p:cNvSpPr>
          <p:nvPr/>
        </p:nvSpPr>
        <p:spPr bwMode="auto">
          <a:xfrm>
            <a:off x="1666875" y="6196013"/>
            <a:ext cx="558800" cy="417512"/>
          </a:xfrm>
          <a:prstGeom prst="rect">
            <a:avLst/>
          </a:prstGeom>
          <a:solidFill>
            <a:schemeClr val="accent1"/>
          </a:solidFill>
          <a:ln w="9525">
            <a:solidFill>
              <a:schemeClr val="tx1"/>
            </a:solidFill>
            <a:miter lim="800000"/>
            <a:headEnd/>
            <a:tailEnd/>
          </a:ln>
        </p:spPr>
        <p:txBody>
          <a:bodyPr wrap="none" anchor="ctr"/>
          <a:lstStyle/>
          <a:p>
            <a:r>
              <a:rPr lang="en-US" sz="1400"/>
              <a:t>UDP</a:t>
            </a:r>
          </a:p>
        </p:txBody>
      </p:sp>
      <p:sp>
        <p:nvSpPr>
          <p:cNvPr id="63548" name="Line 58"/>
          <p:cNvSpPr>
            <a:spLocks noChangeShapeType="1"/>
          </p:cNvSpPr>
          <p:nvPr/>
        </p:nvSpPr>
        <p:spPr bwMode="auto">
          <a:xfrm>
            <a:off x="2235200" y="6391275"/>
            <a:ext cx="7413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3549" name="Rectangle 59"/>
          <p:cNvSpPr>
            <a:spLocks noChangeArrowheads="1"/>
          </p:cNvSpPr>
          <p:nvPr/>
        </p:nvSpPr>
        <p:spPr bwMode="auto">
          <a:xfrm>
            <a:off x="2955925" y="6188075"/>
            <a:ext cx="1006475" cy="406400"/>
          </a:xfrm>
          <a:prstGeom prst="rect">
            <a:avLst/>
          </a:prstGeom>
          <a:solidFill>
            <a:schemeClr val="accent1"/>
          </a:solidFill>
          <a:ln w="9525">
            <a:solidFill>
              <a:schemeClr val="tx1"/>
            </a:solidFill>
            <a:miter lim="800000"/>
            <a:headEnd/>
            <a:tailEnd/>
          </a:ln>
        </p:spPr>
        <p:txBody>
          <a:bodyPr wrap="none" anchor="ctr"/>
          <a:lstStyle/>
          <a:p>
            <a:r>
              <a:rPr lang="en-US" sz="1400"/>
              <a:t>Network</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6D95CE2-4176-4890-8961-940F45BA0A3D}" type="datetime1">
              <a:rPr lang="en-US" smtClean="0"/>
              <a:pPr eaLnBrk="1" hangingPunct="1"/>
              <a:t>5/19/15</a:t>
            </a:fld>
            <a:endParaRPr lang="en-US" smtClean="0"/>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52216AC-AE04-4B6A-B7E7-FB11CC4AE167}" type="slidenum">
              <a:rPr lang="en-US" smtClean="0"/>
              <a:pPr eaLnBrk="1" hangingPunct="1"/>
              <a:t>57</a:t>
            </a:fld>
            <a:endParaRPr lang="en-US" smtClean="0"/>
          </a:p>
        </p:txBody>
      </p:sp>
      <p:sp>
        <p:nvSpPr>
          <p:cNvPr id="64516" name="Rectangle 2"/>
          <p:cNvSpPr>
            <a:spLocks noChangeArrowheads="1"/>
          </p:cNvSpPr>
          <p:nvPr/>
        </p:nvSpPr>
        <p:spPr bwMode="auto">
          <a:xfrm>
            <a:off x="238125" y="1301750"/>
            <a:ext cx="8377238" cy="5110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64517" name="Rectangle 3"/>
          <p:cNvSpPr>
            <a:spLocks noChangeArrowheads="1"/>
          </p:cNvSpPr>
          <p:nvPr/>
        </p:nvSpPr>
        <p:spPr bwMode="auto">
          <a:xfrm>
            <a:off x="355600" y="1512888"/>
            <a:ext cx="8191500" cy="3268662"/>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64518" name="Rectangle 4"/>
          <p:cNvSpPr>
            <a:spLocks noChangeArrowheads="1"/>
          </p:cNvSpPr>
          <p:nvPr/>
        </p:nvSpPr>
        <p:spPr bwMode="auto">
          <a:xfrm>
            <a:off x="558800" y="1589088"/>
            <a:ext cx="2057400" cy="2959100"/>
          </a:xfrm>
          <a:prstGeom prst="rect">
            <a:avLst/>
          </a:prstGeom>
          <a:solidFill>
            <a:srgbClr val="FFFFCC"/>
          </a:solidFill>
          <a:ln w="9525">
            <a:solidFill>
              <a:schemeClr val="tx1"/>
            </a:solidFill>
            <a:miter lim="800000"/>
            <a:headEnd/>
            <a:tailEnd/>
          </a:ln>
        </p:spPr>
        <p:txBody>
          <a:bodyPr wrap="none" anchor="ctr"/>
          <a:lstStyle/>
          <a:p>
            <a:endParaRPr lang="en-CA"/>
          </a:p>
        </p:txBody>
      </p:sp>
      <p:sp>
        <p:nvSpPr>
          <p:cNvPr id="64519" name="Rectangle 5"/>
          <p:cNvSpPr>
            <a:spLocks noChangeArrowheads="1"/>
          </p:cNvSpPr>
          <p:nvPr/>
        </p:nvSpPr>
        <p:spPr bwMode="auto">
          <a:xfrm>
            <a:off x="3073400" y="1576388"/>
            <a:ext cx="2057400" cy="2959100"/>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64520" name="Rectangle 6"/>
          <p:cNvSpPr>
            <a:spLocks noChangeArrowheads="1"/>
          </p:cNvSpPr>
          <p:nvPr/>
        </p:nvSpPr>
        <p:spPr bwMode="auto">
          <a:xfrm>
            <a:off x="5676900" y="1563688"/>
            <a:ext cx="1184275" cy="2959100"/>
          </a:xfrm>
          <a:prstGeom prst="rect">
            <a:avLst/>
          </a:prstGeom>
          <a:solidFill>
            <a:srgbClr val="DDDDDD"/>
          </a:solidFill>
          <a:ln w="9525">
            <a:solidFill>
              <a:schemeClr val="tx1"/>
            </a:solidFill>
            <a:miter lim="800000"/>
            <a:headEnd/>
            <a:tailEnd/>
          </a:ln>
        </p:spPr>
        <p:txBody>
          <a:bodyPr wrap="none" anchor="ctr"/>
          <a:lstStyle/>
          <a:p>
            <a:endParaRPr lang="en-CA"/>
          </a:p>
        </p:txBody>
      </p:sp>
      <p:sp>
        <p:nvSpPr>
          <p:cNvPr id="64521" name="Rectangle 7"/>
          <p:cNvSpPr>
            <a:spLocks noChangeArrowheads="1"/>
          </p:cNvSpPr>
          <p:nvPr/>
        </p:nvSpPr>
        <p:spPr bwMode="auto">
          <a:xfrm>
            <a:off x="609600" y="2046288"/>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22" name="Rectangle 8"/>
          <p:cNvSpPr>
            <a:spLocks noChangeArrowheads="1"/>
          </p:cNvSpPr>
          <p:nvPr/>
        </p:nvSpPr>
        <p:spPr bwMode="auto">
          <a:xfrm>
            <a:off x="609600" y="2871788"/>
            <a:ext cx="1866900" cy="4953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23" name="Text Box 9"/>
          <p:cNvSpPr txBox="1">
            <a:spLocks noChangeArrowheads="1"/>
          </p:cNvSpPr>
          <p:nvPr/>
        </p:nvSpPr>
        <p:spPr bwMode="auto">
          <a:xfrm>
            <a:off x="690563" y="29591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Message Dispatcher</a:t>
            </a:r>
          </a:p>
        </p:txBody>
      </p:sp>
      <p:sp>
        <p:nvSpPr>
          <p:cNvPr id="64524" name="Rectangle 10"/>
          <p:cNvSpPr>
            <a:spLocks noChangeArrowheads="1"/>
          </p:cNvSpPr>
          <p:nvPr/>
        </p:nvSpPr>
        <p:spPr bwMode="auto">
          <a:xfrm>
            <a:off x="622300" y="3748088"/>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25" name="Rectangle 11"/>
          <p:cNvSpPr>
            <a:spLocks noChangeArrowheads="1"/>
          </p:cNvSpPr>
          <p:nvPr/>
        </p:nvSpPr>
        <p:spPr bwMode="auto">
          <a:xfrm>
            <a:off x="3568700" y="27193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26" name="Text Box 12"/>
          <p:cNvSpPr txBox="1">
            <a:spLocks noChangeArrowheads="1"/>
          </p:cNvSpPr>
          <p:nvPr/>
        </p:nvSpPr>
        <p:spPr bwMode="auto">
          <a:xfrm>
            <a:off x="3700463" y="2717800"/>
            <a:ext cx="806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V2c MP</a:t>
            </a:r>
          </a:p>
        </p:txBody>
      </p:sp>
      <p:sp>
        <p:nvSpPr>
          <p:cNvPr id="64527" name="Rectangle 13"/>
          <p:cNvSpPr>
            <a:spLocks noChangeArrowheads="1"/>
          </p:cNvSpPr>
          <p:nvPr/>
        </p:nvSpPr>
        <p:spPr bwMode="auto">
          <a:xfrm>
            <a:off x="3581400" y="21859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28" name="Text Box 14"/>
          <p:cNvSpPr txBox="1">
            <a:spLocks noChangeArrowheads="1"/>
          </p:cNvSpPr>
          <p:nvPr/>
        </p:nvSpPr>
        <p:spPr bwMode="auto">
          <a:xfrm>
            <a:off x="3744913" y="2184400"/>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V1 MP</a:t>
            </a:r>
          </a:p>
        </p:txBody>
      </p:sp>
      <p:sp>
        <p:nvSpPr>
          <p:cNvPr id="64529" name="Rectangle 15"/>
          <p:cNvSpPr>
            <a:spLocks noChangeArrowheads="1"/>
          </p:cNvSpPr>
          <p:nvPr/>
        </p:nvSpPr>
        <p:spPr bwMode="auto">
          <a:xfrm>
            <a:off x="3581400" y="32654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30" name="Text Box 16"/>
          <p:cNvSpPr txBox="1">
            <a:spLocks noChangeArrowheads="1"/>
          </p:cNvSpPr>
          <p:nvPr/>
        </p:nvSpPr>
        <p:spPr bwMode="auto">
          <a:xfrm>
            <a:off x="3744913" y="3289300"/>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V3 MP</a:t>
            </a:r>
          </a:p>
        </p:txBody>
      </p:sp>
      <p:sp>
        <p:nvSpPr>
          <p:cNvPr id="64531" name="Rectangle 17"/>
          <p:cNvSpPr>
            <a:spLocks noChangeArrowheads="1"/>
          </p:cNvSpPr>
          <p:nvPr/>
        </p:nvSpPr>
        <p:spPr bwMode="auto">
          <a:xfrm>
            <a:off x="3568700" y="37607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32" name="Text Box 18"/>
          <p:cNvSpPr txBox="1">
            <a:spLocks noChangeArrowheads="1"/>
          </p:cNvSpPr>
          <p:nvPr/>
        </p:nvSpPr>
        <p:spPr bwMode="auto">
          <a:xfrm>
            <a:off x="3652838" y="3784600"/>
            <a:ext cx="903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other MP</a:t>
            </a:r>
          </a:p>
        </p:txBody>
      </p:sp>
      <p:sp>
        <p:nvSpPr>
          <p:cNvPr id="64533" name="Line 19"/>
          <p:cNvSpPr>
            <a:spLocks noChangeShapeType="1"/>
          </p:cNvSpPr>
          <p:nvPr/>
        </p:nvSpPr>
        <p:spPr bwMode="auto">
          <a:xfrm>
            <a:off x="3263900" y="2300288"/>
            <a:ext cx="0" cy="161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4534" name="Line 20"/>
          <p:cNvSpPr>
            <a:spLocks noChangeShapeType="1"/>
          </p:cNvSpPr>
          <p:nvPr/>
        </p:nvSpPr>
        <p:spPr bwMode="auto">
          <a:xfrm>
            <a:off x="2463800" y="3125788"/>
            <a:ext cx="800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4535" name="Line 21"/>
          <p:cNvSpPr>
            <a:spLocks noChangeShapeType="1"/>
          </p:cNvSpPr>
          <p:nvPr/>
        </p:nvSpPr>
        <p:spPr bwMode="auto">
          <a:xfrm>
            <a:off x="3276600" y="23002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36" name="Line 22"/>
          <p:cNvSpPr>
            <a:spLocks noChangeShapeType="1"/>
          </p:cNvSpPr>
          <p:nvPr/>
        </p:nvSpPr>
        <p:spPr bwMode="auto">
          <a:xfrm>
            <a:off x="3263900" y="28463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37" name="Line 23"/>
          <p:cNvSpPr>
            <a:spLocks noChangeShapeType="1"/>
          </p:cNvSpPr>
          <p:nvPr/>
        </p:nvSpPr>
        <p:spPr bwMode="auto">
          <a:xfrm>
            <a:off x="3263900" y="3430588"/>
            <a:ext cx="317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38" name="Line 24"/>
          <p:cNvSpPr>
            <a:spLocks noChangeShapeType="1"/>
          </p:cNvSpPr>
          <p:nvPr/>
        </p:nvSpPr>
        <p:spPr bwMode="auto">
          <a:xfrm>
            <a:off x="3263900" y="39258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39" name="Rectangle 25"/>
          <p:cNvSpPr>
            <a:spLocks noChangeArrowheads="1"/>
          </p:cNvSpPr>
          <p:nvPr/>
        </p:nvSpPr>
        <p:spPr bwMode="auto">
          <a:xfrm>
            <a:off x="5716588" y="2124075"/>
            <a:ext cx="1073150" cy="803275"/>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40" name="Rectangle 26"/>
          <p:cNvSpPr>
            <a:spLocks noChangeArrowheads="1"/>
          </p:cNvSpPr>
          <p:nvPr/>
        </p:nvSpPr>
        <p:spPr bwMode="auto">
          <a:xfrm>
            <a:off x="5778500" y="3100388"/>
            <a:ext cx="931863" cy="71913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41" name="Text Box 27"/>
          <p:cNvSpPr txBox="1">
            <a:spLocks noChangeArrowheads="1"/>
          </p:cNvSpPr>
          <p:nvPr/>
        </p:nvSpPr>
        <p:spPr bwMode="auto">
          <a:xfrm>
            <a:off x="5594350" y="2149475"/>
            <a:ext cx="13414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User-based Security </a:t>
            </a:r>
          </a:p>
          <a:p>
            <a:pPr eaLnBrk="1" hangingPunct="1"/>
            <a:r>
              <a:rPr lang="en-US" sz="1400"/>
              <a:t>Model</a:t>
            </a:r>
          </a:p>
        </p:txBody>
      </p:sp>
      <p:sp>
        <p:nvSpPr>
          <p:cNvPr id="64542" name="Text Box 28"/>
          <p:cNvSpPr txBox="1">
            <a:spLocks noChangeArrowheads="1"/>
          </p:cNvSpPr>
          <p:nvPr/>
        </p:nvSpPr>
        <p:spPr bwMode="auto">
          <a:xfrm>
            <a:off x="5740400" y="3086100"/>
            <a:ext cx="10223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Other Security </a:t>
            </a:r>
          </a:p>
          <a:p>
            <a:pPr eaLnBrk="1" hangingPunct="1"/>
            <a:r>
              <a:rPr lang="en-US" sz="1400"/>
              <a:t>Model</a:t>
            </a:r>
          </a:p>
        </p:txBody>
      </p:sp>
      <p:sp>
        <p:nvSpPr>
          <p:cNvPr id="64543" name="Line 29"/>
          <p:cNvSpPr>
            <a:spLocks noChangeShapeType="1"/>
          </p:cNvSpPr>
          <p:nvPr/>
        </p:nvSpPr>
        <p:spPr bwMode="auto">
          <a:xfrm>
            <a:off x="4610100" y="2363788"/>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44" name="Line 30"/>
          <p:cNvSpPr>
            <a:spLocks noChangeShapeType="1"/>
          </p:cNvSpPr>
          <p:nvPr/>
        </p:nvSpPr>
        <p:spPr bwMode="auto">
          <a:xfrm>
            <a:off x="4584700" y="2897188"/>
            <a:ext cx="1092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45" name="Line 31"/>
          <p:cNvSpPr>
            <a:spLocks noChangeShapeType="1"/>
          </p:cNvSpPr>
          <p:nvPr/>
        </p:nvSpPr>
        <p:spPr bwMode="auto">
          <a:xfrm>
            <a:off x="4597400" y="3430588"/>
            <a:ext cx="1092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46" name="Line 32"/>
          <p:cNvSpPr>
            <a:spLocks noChangeShapeType="1"/>
          </p:cNvSpPr>
          <p:nvPr/>
        </p:nvSpPr>
        <p:spPr bwMode="auto">
          <a:xfrm>
            <a:off x="4584700" y="3925888"/>
            <a:ext cx="1092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47" name="Line 33"/>
          <p:cNvSpPr>
            <a:spLocks noChangeShapeType="1"/>
          </p:cNvSpPr>
          <p:nvPr/>
        </p:nvSpPr>
        <p:spPr bwMode="auto">
          <a:xfrm>
            <a:off x="1460500" y="2503488"/>
            <a:ext cx="0" cy="3683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48" name="Line 34"/>
          <p:cNvSpPr>
            <a:spLocks noChangeShapeType="1"/>
          </p:cNvSpPr>
          <p:nvPr/>
        </p:nvSpPr>
        <p:spPr bwMode="auto">
          <a:xfrm>
            <a:off x="1447800" y="3379788"/>
            <a:ext cx="0" cy="3937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49" name="Text Box 35"/>
          <p:cNvSpPr txBox="1">
            <a:spLocks noChangeArrowheads="1"/>
          </p:cNvSpPr>
          <p:nvPr/>
        </p:nvSpPr>
        <p:spPr bwMode="auto">
          <a:xfrm>
            <a:off x="1089025" y="1647825"/>
            <a:ext cx="969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b="1"/>
              <a:t>Dispatcher</a:t>
            </a:r>
          </a:p>
        </p:txBody>
      </p:sp>
      <p:sp>
        <p:nvSpPr>
          <p:cNvPr id="64550" name="Text Box 36"/>
          <p:cNvSpPr txBox="1">
            <a:spLocks noChangeArrowheads="1"/>
          </p:cNvSpPr>
          <p:nvPr/>
        </p:nvSpPr>
        <p:spPr bwMode="auto">
          <a:xfrm>
            <a:off x="3298825" y="1609725"/>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Message Processing</a:t>
            </a:r>
          </a:p>
          <a:p>
            <a:pPr eaLnBrk="1" hangingPunct="1"/>
            <a:r>
              <a:rPr lang="en-US" sz="1200" b="1"/>
              <a:t>Subsystem</a:t>
            </a:r>
          </a:p>
        </p:txBody>
      </p:sp>
      <p:sp>
        <p:nvSpPr>
          <p:cNvPr id="64551" name="Text Box 37"/>
          <p:cNvSpPr txBox="1">
            <a:spLocks noChangeArrowheads="1"/>
          </p:cNvSpPr>
          <p:nvPr/>
        </p:nvSpPr>
        <p:spPr bwMode="auto">
          <a:xfrm>
            <a:off x="5800725" y="1590675"/>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Security</a:t>
            </a:r>
          </a:p>
          <a:p>
            <a:pPr eaLnBrk="1" hangingPunct="1"/>
            <a:r>
              <a:rPr lang="en-US" sz="1200" b="1"/>
              <a:t>Subsystem</a:t>
            </a:r>
          </a:p>
        </p:txBody>
      </p:sp>
      <p:sp>
        <p:nvSpPr>
          <p:cNvPr id="64552" name="Text Box 38"/>
          <p:cNvSpPr txBox="1">
            <a:spLocks noChangeArrowheads="1"/>
          </p:cNvSpPr>
          <p:nvPr/>
        </p:nvSpPr>
        <p:spPr bwMode="auto">
          <a:xfrm>
            <a:off x="3484563" y="4495800"/>
            <a:ext cx="1176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SNMP Engine</a:t>
            </a:r>
          </a:p>
        </p:txBody>
      </p:sp>
      <p:sp>
        <p:nvSpPr>
          <p:cNvPr id="64553" name="Line 39"/>
          <p:cNvSpPr>
            <a:spLocks noChangeShapeType="1"/>
          </p:cNvSpPr>
          <p:nvPr/>
        </p:nvSpPr>
        <p:spPr bwMode="auto">
          <a:xfrm flipH="1">
            <a:off x="2211388" y="1228725"/>
            <a:ext cx="9525" cy="8175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54" name="Rectangle 40"/>
          <p:cNvSpPr>
            <a:spLocks noChangeArrowheads="1"/>
          </p:cNvSpPr>
          <p:nvPr/>
        </p:nvSpPr>
        <p:spPr bwMode="auto">
          <a:xfrm>
            <a:off x="457200" y="0"/>
            <a:ext cx="8229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a:solidFill>
                  <a:schemeClr val="tx2"/>
                </a:solidFill>
              </a:rPr>
              <a:t>SNMPv3</a:t>
            </a:r>
            <a:r>
              <a:rPr lang="en-US" sz="2400">
                <a:solidFill>
                  <a:schemeClr val="tx2"/>
                </a:solidFill>
              </a:rPr>
              <a:t> </a:t>
            </a:r>
            <a:r>
              <a:rPr lang="en-US" sz="3200">
                <a:solidFill>
                  <a:schemeClr val="tx2"/>
                </a:solidFill>
              </a:rPr>
              <a:t>Agent</a:t>
            </a:r>
          </a:p>
        </p:txBody>
      </p:sp>
      <p:sp>
        <p:nvSpPr>
          <p:cNvPr id="64555" name="Text Box 41"/>
          <p:cNvSpPr txBox="1">
            <a:spLocks noChangeArrowheads="1"/>
          </p:cNvSpPr>
          <p:nvPr/>
        </p:nvSpPr>
        <p:spPr bwMode="auto">
          <a:xfrm>
            <a:off x="315913" y="1260475"/>
            <a:ext cx="1090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SNMP Entity</a:t>
            </a:r>
          </a:p>
        </p:txBody>
      </p:sp>
      <p:sp>
        <p:nvSpPr>
          <p:cNvPr id="64556" name="Rectangle 42"/>
          <p:cNvSpPr>
            <a:spLocks noChangeArrowheads="1"/>
          </p:cNvSpPr>
          <p:nvPr/>
        </p:nvSpPr>
        <p:spPr bwMode="auto">
          <a:xfrm>
            <a:off x="739775" y="5214938"/>
            <a:ext cx="7620000" cy="1182687"/>
          </a:xfrm>
          <a:prstGeom prst="rect">
            <a:avLst/>
          </a:prstGeom>
          <a:solidFill>
            <a:srgbClr val="ECEBFF"/>
          </a:solidFill>
          <a:ln w="9525">
            <a:solidFill>
              <a:schemeClr val="tx1"/>
            </a:solidFill>
            <a:miter lim="800000"/>
            <a:headEnd/>
            <a:tailEnd/>
          </a:ln>
        </p:spPr>
        <p:txBody>
          <a:bodyPr wrap="none" anchor="ctr"/>
          <a:lstStyle/>
          <a:p>
            <a:endParaRPr lang="en-CA"/>
          </a:p>
        </p:txBody>
      </p:sp>
      <p:sp>
        <p:nvSpPr>
          <p:cNvPr id="64557" name="Rectangle 43"/>
          <p:cNvSpPr>
            <a:spLocks noChangeArrowheads="1"/>
          </p:cNvSpPr>
          <p:nvPr/>
        </p:nvSpPr>
        <p:spPr bwMode="auto">
          <a:xfrm>
            <a:off x="1044575" y="5380038"/>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58" name="Text Box 44"/>
          <p:cNvSpPr txBox="1">
            <a:spLocks noChangeArrowheads="1"/>
          </p:cNvSpPr>
          <p:nvPr/>
        </p:nvSpPr>
        <p:spPr bwMode="auto">
          <a:xfrm>
            <a:off x="1042988" y="5429250"/>
            <a:ext cx="19669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Command Responder </a:t>
            </a:r>
          </a:p>
          <a:p>
            <a:pPr eaLnBrk="1" hangingPunct="1"/>
            <a:r>
              <a:rPr lang="en-US" sz="1400"/>
              <a:t>Application</a:t>
            </a:r>
          </a:p>
        </p:txBody>
      </p:sp>
      <p:sp>
        <p:nvSpPr>
          <p:cNvPr id="64559" name="Rectangle 45"/>
          <p:cNvSpPr>
            <a:spLocks noChangeArrowheads="1"/>
          </p:cNvSpPr>
          <p:nvPr/>
        </p:nvSpPr>
        <p:spPr bwMode="auto">
          <a:xfrm>
            <a:off x="3546475" y="5380038"/>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60" name="Text Box 46"/>
          <p:cNvSpPr txBox="1">
            <a:spLocks noChangeArrowheads="1"/>
          </p:cNvSpPr>
          <p:nvPr/>
        </p:nvSpPr>
        <p:spPr bwMode="auto">
          <a:xfrm>
            <a:off x="3529013" y="5467350"/>
            <a:ext cx="19383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Notification Originator </a:t>
            </a:r>
          </a:p>
          <a:p>
            <a:pPr eaLnBrk="1" hangingPunct="1"/>
            <a:r>
              <a:rPr lang="en-US" sz="1400"/>
              <a:t>Application</a:t>
            </a:r>
          </a:p>
        </p:txBody>
      </p:sp>
      <p:sp>
        <p:nvSpPr>
          <p:cNvPr id="64561" name="Rectangle 47"/>
          <p:cNvSpPr>
            <a:spLocks noChangeArrowheads="1"/>
          </p:cNvSpPr>
          <p:nvPr/>
        </p:nvSpPr>
        <p:spPr bwMode="auto">
          <a:xfrm>
            <a:off x="5997575" y="5367338"/>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62" name="Text Box 48"/>
          <p:cNvSpPr txBox="1">
            <a:spLocks noChangeArrowheads="1"/>
          </p:cNvSpPr>
          <p:nvPr/>
        </p:nvSpPr>
        <p:spPr bwMode="auto">
          <a:xfrm>
            <a:off x="6016625" y="5454650"/>
            <a:ext cx="1860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Notification Receiver </a:t>
            </a:r>
          </a:p>
          <a:p>
            <a:pPr eaLnBrk="1" hangingPunct="1"/>
            <a:r>
              <a:rPr lang="en-US" sz="1400"/>
              <a:t>Application</a:t>
            </a:r>
          </a:p>
        </p:txBody>
      </p:sp>
      <p:sp>
        <p:nvSpPr>
          <p:cNvPr id="64563" name="Line 49"/>
          <p:cNvSpPr>
            <a:spLocks noChangeShapeType="1"/>
          </p:cNvSpPr>
          <p:nvPr/>
        </p:nvSpPr>
        <p:spPr bwMode="auto">
          <a:xfrm>
            <a:off x="1870075" y="5113338"/>
            <a:ext cx="514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4564" name="Line 50"/>
          <p:cNvSpPr>
            <a:spLocks noChangeShapeType="1"/>
          </p:cNvSpPr>
          <p:nvPr/>
        </p:nvSpPr>
        <p:spPr bwMode="auto">
          <a:xfrm flipV="1">
            <a:off x="1890713" y="5103813"/>
            <a:ext cx="1587" cy="28416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4565" name="Text Box 51"/>
          <p:cNvSpPr txBox="1">
            <a:spLocks noChangeArrowheads="1"/>
          </p:cNvSpPr>
          <p:nvPr/>
        </p:nvSpPr>
        <p:spPr bwMode="auto">
          <a:xfrm>
            <a:off x="3560763" y="6102350"/>
            <a:ext cx="15827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SNMP Applications</a:t>
            </a:r>
          </a:p>
        </p:txBody>
      </p:sp>
      <p:sp>
        <p:nvSpPr>
          <p:cNvPr id="64566" name="Rectangle 52"/>
          <p:cNvSpPr>
            <a:spLocks noChangeArrowheads="1"/>
          </p:cNvSpPr>
          <p:nvPr/>
        </p:nvSpPr>
        <p:spPr bwMode="auto">
          <a:xfrm>
            <a:off x="7283450" y="1563688"/>
            <a:ext cx="1184275" cy="2959100"/>
          </a:xfrm>
          <a:prstGeom prst="rect">
            <a:avLst/>
          </a:prstGeom>
          <a:solidFill>
            <a:srgbClr val="DDDDDD"/>
          </a:solidFill>
          <a:ln w="9525">
            <a:solidFill>
              <a:schemeClr val="tx1"/>
            </a:solidFill>
            <a:miter lim="800000"/>
            <a:headEnd/>
            <a:tailEnd/>
          </a:ln>
        </p:spPr>
        <p:txBody>
          <a:bodyPr wrap="none" anchor="ctr"/>
          <a:lstStyle/>
          <a:p>
            <a:endParaRPr lang="en-CA"/>
          </a:p>
        </p:txBody>
      </p:sp>
      <p:sp>
        <p:nvSpPr>
          <p:cNvPr id="64567" name="Rectangle 53"/>
          <p:cNvSpPr>
            <a:spLocks noChangeArrowheads="1"/>
          </p:cNvSpPr>
          <p:nvPr/>
        </p:nvSpPr>
        <p:spPr bwMode="auto">
          <a:xfrm>
            <a:off x="7323138" y="2124075"/>
            <a:ext cx="1123950" cy="803275"/>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68" name="Rectangle 54"/>
          <p:cNvSpPr>
            <a:spLocks noChangeArrowheads="1"/>
          </p:cNvSpPr>
          <p:nvPr/>
        </p:nvSpPr>
        <p:spPr bwMode="auto">
          <a:xfrm>
            <a:off x="7323138" y="3100388"/>
            <a:ext cx="1095375" cy="71913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4569" name="Text Box 55"/>
          <p:cNvSpPr txBox="1">
            <a:spLocks noChangeArrowheads="1"/>
          </p:cNvSpPr>
          <p:nvPr/>
        </p:nvSpPr>
        <p:spPr bwMode="auto">
          <a:xfrm>
            <a:off x="7200900" y="2159000"/>
            <a:ext cx="13414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View-based Access Control Model</a:t>
            </a:r>
          </a:p>
        </p:txBody>
      </p:sp>
      <p:sp>
        <p:nvSpPr>
          <p:cNvPr id="64570" name="Text Box 56"/>
          <p:cNvSpPr txBox="1">
            <a:spLocks noChangeArrowheads="1"/>
          </p:cNvSpPr>
          <p:nvPr/>
        </p:nvSpPr>
        <p:spPr bwMode="auto">
          <a:xfrm>
            <a:off x="7153275" y="3094038"/>
            <a:ext cx="14493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Other Access Control </a:t>
            </a:r>
          </a:p>
          <a:p>
            <a:pPr eaLnBrk="1" hangingPunct="1"/>
            <a:r>
              <a:rPr lang="en-US" sz="1400"/>
              <a:t>Model</a:t>
            </a:r>
          </a:p>
        </p:txBody>
      </p:sp>
      <p:sp>
        <p:nvSpPr>
          <p:cNvPr id="64571" name="Text Box 57"/>
          <p:cNvSpPr txBox="1">
            <a:spLocks noChangeArrowheads="1"/>
          </p:cNvSpPr>
          <p:nvPr/>
        </p:nvSpPr>
        <p:spPr bwMode="auto">
          <a:xfrm>
            <a:off x="7237413" y="1590675"/>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200" b="1"/>
              <a:t>Access Control</a:t>
            </a:r>
          </a:p>
          <a:p>
            <a:pPr eaLnBrk="1" hangingPunct="1"/>
            <a:r>
              <a:rPr lang="en-US" sz="1200" b="1"/>
              <a:t>Subsystem</a:t>
            </a:r>
          </a:p>
        </p:txBody>
      </p:sp>
      <p:sp>
        <p:nvSpPr>
          <p:cNvPr id="64572" name="Text Box 58"/>
          <p:cNvSpPr txBox="1">
            <a:spLocks noChangeArrowheads="1"/>
          </p:cNvSpPr>
          <p:nvPr/>
        </p:nvSpPr>
        <p:spPr bwMode="auto">
          <a:xfrm>
            <a:off x="828675" y="3808413"/>
            <a:ext cx="1457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PDU Dispatcher</a:t>
            </a:r>
          </a:p>
        </p:txBody>
      </p:sp>
      <p:sp>
        <p:nvSpPr>
          <p:cNvPr id="64573" name="Text Box 59"/>
          <p:cNvSpPr txBox="1">
            <a:spLocks noChangeArrowheads="1"/>
          </p:cNvSpPr>
          <p:nvPr/>
        </p:nvSpPr>
        <p:spPr bwMode="auto">
          <a:xfrm>
            <a:off x="720725" y="2078038"/>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400"/>
              <a:t>Transport Mapping</a:t>
            </a:r>
          </a:p>
        </p:txBody>
      </p:sp>
      <p:sp>
        <p:nvSpPr>
          <p:cNvPr id="64574" name="Line 60"/>
          <p:cNvSpPr>
            <a:spLocks noChangeShapeType="1"/>
          </p:cNvSpPr>
          <p:nvPr/>
        </p:nvSpPr>
        <p:spPr bwMode="auto">
          <a:xfrm flipV="1">
            <a:off x="4440238" y="5103813"/>
            <a:ext cx="1587" cy="28416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4575" name="Line 61"/>
          <p:cNvSpPr>
            <a:spLocks noChangeShapeType="1"/>
          </p:cNvSpPr>
          <p:nvPr/>
        </p:nvSpPr>
        <p:spPr bwMode="auto">
          <a:xfrm flipV="1">
            <a:off x="7000875" y="5114925"/>
            <a:ext cx="1588" cy="284163"/>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4576" name="Line 62"/>
          <p:cNvSpPr>
            <a:spLocks noChangeShapeType="1"/>
          </p:cNvSpPr>
          <p:nvPr/>
        </p:nvSpPr>
        <p:spPr bwMode="auto">
          <a:xfrm flipV="1">
            <a:off x="2133600" y="4541838"/>
            <a:ext cx="0" cy="558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77" name="Line 63"/>
          <p:cNvSpPr>
            <a:spLocks noChangeShapeType="1"/>
          </p:cNvSpPr>
          <p:nvPr/>
        </p:nvSpPr>
        <p:spPr bwMode="auto">
          <a:xfrm flipV="1">
            <a:off x="2465388" y="5038725"/>
            <a:ext cx="4887912" cy="12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4578" name="Line 64"/>
          <p:cNvSpPr>
            <a:spLocks noChangeShapeType="1"/>
          </p:cNvSpPr>
          <p:nvPr/>
        </p:nvSpPr>
        <p:spPr bwMode="auto">
          <a:xfrm>
            <a:off x="2487613" y="5003800"/>
            <a:ext cx="0" cy="355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79" name="Line 65"/>
          <p:cNvSpPr>
            <a:spLocks noChangeShapeType="1"/>
          </p:cNvSpPr>
          <p:nvPr/>
        </p:nvSpPr>
        <p:spPr bwMode="auto">
          <a:xfrm>
            <a:off x="4975225" y="5067300"/>
            <a:ext cx="0" cy="3349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80" name="Line 66"/>
          <p:cNvSpPr>
            <a:spLocks noChangeShapeType="1"/>
          </p:cNvSpPr>
          <p:nvPr/>
        </p:nvSpPr>
        <p:spPr bwMode="auto">
          <a:xfrm>
            <a:off x="7375525" y="4521200"/>
            <a:ext cx="0" cy="508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CA"/>
          </a:p>
        </p:txBody>
      </p:sp>
      <p:sp>
        <p:nvSpPr>
          <p:cNvPr id="64581" name="Rectangle 67"/>
          <p:cNvSpPr>
            <a:spLocks noChangeArrowheads="1"/>
          </p:cNvSpPr>
          <p:nvPr/>
        </p:nvSpPr>
        <p:spPr bwMode="auto">
          <a:xfrm>
            <a:off x="1960563" y="831850"/>
            <a:ext cx="558800" cy="417513"/>
          </a:xfrm>
          <a:prstGeom prst="rect">
            <a:avLst/>
          </a:prstGeom>
          <a:solidFill>
            <a:schemeClr val="accent1"/>
          </a:solidFill>
          <a:ln w="9525">
            <a:solidFill>
              <a:schemeClr val="tx1"/>
            </a:solidFill>
            <a:miter lim="800000"/>
            <a:headEnd/>
            <a:tailEnd/>
          </a:ln>
        </p:spPr>
        <p:txBody>
          <a:bodyPr wrap="none" anchor="ctr"/>
          <a:lstStyle/>
          <a:p>
            <a:r>
              <a:rPr lang="en-US" sz="1400"/>
              <a:t>UDP</a:t>
            </a:r>
          </a:p>
        </p:txBody>
      </p:sp>
      <p:sp>
        <p:nvSpPr>
          <p:cNvPr id="64582" name="Line 68"/>
          <p:cNvSpPr>
            <a:spLocks noChangeShapeType="1"/>
          </p:cNvSpPr>
          <p:nvPr/>
        </p:nvSpPr>
        <p:spPr bwMode="auto">
          <a:xfrm>
            <a:off x="1349375" y="1057275"/>
            <a:ext cx="6302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4583" name="Rectangle 69"/>
          <p:cNvSpPr>
            <a:spLocks noChangeArrowheads="1"/>
          </p:cNvSpPr>
          <p:nvPr/>
        </p:nvSpPr>
        <p:spPr bwMode="auto">
          <a:xfrm>
            <a:off x="333375" y="814388"/>
            <a:ext cx="1006475" cy="406400"/>
          </a:xfrm>
          <a:prstGeom prst="rect">
            <a:avLst/>
          </a:prstGeom>
          <a:solidFill>
            <a:schemeClr val="accent1"/>
          </a:solidFill>
          <a:ln w="9525">
            <a:solidFill>
              <a:schemeClr val="tx1"/>
            </a:solidFill>
            <a:miter lim="800000"/>
            <a:headEnd/>
            <a:tailEnd/>
          </a:ln>
        </p:spPr>
        <p:txBody>
          <a:bodyPr wrap="none" anchor="ctr"/>
          <a:lstStyle/>
          <a:p>
            <a:r>
              <a:rPr lang="en-US" sz="1400"/>
              <a:t>Network</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A628CD6-D048-4272-95D2-04850A63B8A7}" type="datetime1">
              <a:rPr lang="en-US" smtClean="0"/>
              <a:pPr eaLnBrk="1" hangingPunct="1"/>
              <a:t>5/19/15</a:t>
            </a:fld>
            <a:endParaRPr lang="en-US" smtClean="0"/>
          </a:p>
        </p:txBody>
      </p:sp>
      <p:sp>
        <p:nvSpPr>
          <p:cNvPr id="655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B47D45E-B21D-484E-8288-9A56AF146548}" type="slidenum">
              <a:rPr lang="en-US" smtClean="0"/>
              <a:pPr eaLnBrk="1" hangingPunct="1"/>
              <a:t>58</a:t>
            </a:fld>
            <a:endParaRPr lang="en-US" smtClean="0"/>
          </a:p>
        </p:txBody>
      </p:sp>
      <p:sp>
        <p:nvSpPr>
          <p:cNvPr id="65540" name="Rectangle 2"/>
          <p:cNvSpPr>
            <a:spLocks noGrp="1" noChangeArrowheads="1"/>
          </p:cNvSpPr>
          <p:nvPr>
            <p:ph type="title"/>
          </p:nvPr>
        </p:nvSpPr>
        <p:spPr>
          <a:xfrm>
            <a:off x="434975" y="0"/>
            <a:ext cx="8229600" cy="1143000"/>
          </a:xfrm>
        </p:spPr>
        <p:txBody>
          <a:bodyPr/>
          <a:lstStyle/>
          <a:p>
            <a:pPr eaLnBrk="1" hangingPunct="1"/>
            <a:r>
              <a:rPr lang="en-US" sz="3200" smtClean="0"/>
              <a:t>SNMP Context</a:t>
            </a:r>
          </a:p>
        </p:txBody>
      </p:sp>
      <p:sp>
        <p:nvSpPr>
          <p:cNvPr id="65541" name="Rectangle 3"/>
          <p:cNvSpPr>
            <a:spLocks noChangeArrowheads="1"/>
          </p:cNvSpPr>
          <p:nvPr/>
        </p:nvSpPr>
        <p:spPr bwMode="auto">
          <a:xfrm>
            <a:off x="506413" y="1171575"/>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An SNMP context is a collection of management information</a:t>
            </a:r>
          </a:p>
          <a:p>
            <a:pPr marL="990600" lvl="1" indent="-533400" algn="l">
              <a:spcBef>
                <a:spcPct val="20000"/>
              </a:spcBef>
              <a:buFontTx/>
              <a:buChar char="–"/>
            </a:pPr>
            <a:r>
              <a:rPr lang="en-US" sz="2000">
                <a:solidFill>
                  <a:srgbClr val="000000"/>
                </a:solidFill>
              </a:rPr>
              <a:t>An item of management information may exist in more than one context. </a:t>
            </a:r>
          </a:p>
          <a:p>
            <a:pPr marL="990600" lvl="1" indent="-533400" algn="l">
              <a:spcBef>
                <a:spcPct val="20000"/>
              </a:spcBef>
              <a:buFontTx/>
              <a:buChar char="–"/>
            </a:pPr>
            <a:r>
              <a:rPr lang="en-US" sz="2000">
                <a:solidFill>
                  <a:srgbClr val="000000"/>
                </a:solidFill>
              </a:rPr>
              <a:t>An SNMP entity potentially has access to many contexts.</a:t>
            </a:r>
            <a:r>
              <a:rPr lang="en-US" sz="2000"/>
              <a:t> </a:t>
            </a:r>
          </a:p>
          <a:p>
            <a:pPr marL="609600" indent="-609600" algn="l">
              <a:spcBef>
                <a:spcPct val="20000"/>
              </a:spcBef>
              <a:buFont typeface="Wingdings" pitchFamily="2" charset="2"/>
              <a:buChar char="§"/>
            </a:pPr>
            <a:r>
              <a:rPr lang="en-US" sz="2400">
                <a:solidFill>
                  <a:srgbClr val="000000"/>
                </a:solidFill>
              </a:rPr>
              <a:t>Often a context is a physical device or a logical device and is defined as a subset of a single SNMP entity.</a:t>
            </a:r>
          </a:p>
          <a:p>
            <a:pPr marL="609600" indent="-609600" algn="l">
              <a:spcBef>
                <a:spcPct val="20000"/>
              </a:spcBef>
              <a:buFont typeface="Wingdings" pitchFamily="2" charset="2"/>
              <a:buChar char="§"/>
            </a:pPr>
            <a:r>
              <a:rPr lang="en-US" sz="2400">
                <a:solidFill>
                  <a:srgbClr val="000000"/>
                </a:solidFill>
              </a:rPr>
              <a:t>The combination of a contextEngineID and a contextName unambiguously identifies a context within an administrative domain</a:t>
            </a:r>
          </a:p>
          <a:p>
            <a:pPr marL="609600" indent="-609600" algn="l">
              <a:spcBef>
                <a:spcPct val="20000"/>
              </a:spcBef>
              <a:buFont typeface="Wingdings" pitchFamily="2" charset="2"/>
              <a:buChar char="§"/>
            </a:pPr>
            <a:r>
              <a:rPr lang="en-US" sz="2400">
                <a:solidFill>
                  <a:srgbClr val="000000"/>
                </a:solidFill>
              </a:rPr>
              <a:t>To identify an individual item of management information, its contextName and contextEngineID must be identified in addition to its object type and its instance.</a:t>
            </a:r>
            <a:r>
              <a:rPr lang="en-US" sz="2400"/>
              <a:t> </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B36222F-BA5B-45C5-8A50-343DBAE25654}" type="datetime1">
              <a:rPr lang="en-US" smtClean="0"/>
              <a:pPr eaLnBrk="1" hangingPunct="1"/>
              <a:t>5/19/15</a:t>
            </a:fld>
            <a:endParaRPr lang="en-US" smtClean="0"/>
          </a:p>
        </p:txBody>
      </p:sp>
      <p:sp>
        <p:nvSpPr>
          <p:cNvPr id="665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83660B5-666B-4B9D-BDC7-6F618CCB039A}" type="slidenum">
              <a:rPr lang="en-US" smtClean="0"/>
              <a:pPr eaLnBrk="1" hangingPunct="1"/>
              <a:t>59</a:t>
            </a:fld>
            <a:endParaRPr lang="en-US" smtClean="0"/>
          </a:p>
        </p:txBody>
      </p:sp>
      <p:sp>
        <p:nvSpPr>
          <p:cNvPr id="66564" name="Rectangle 2"/>
          <p:cNvSpPr>
            <a:spLocks noGrp="1" noChangeArrowheads="1"/>
          </p:cNvSpPr>
          <p:nvPr>
            <p:ph type="title"/>
          </p:nvPr>
        </p:nvSpPr>
        <p:spPr>
          <a:xfrm>
            <a:off x="434975" y="131763"/>
            <a:ext cx="8229600" cy="1143000"/>
          </a:xfrm>
        </p:spPr>
        <p:txBody>
          <a:bodyPr/>
          <a:lstStyle/>
          <a:p>
            <a:pPr eaLnBrk="1" hangingPunct="1"/>
            <a:r>
              <a:rPr lang="en-US" sz="3200" smtClean="0"/>
              <a:t>SNMP Context</a:t>
            </a:r>
          </a:p>
        </p:txBody>
      </p:sp>
      <p:sp>
        <p:nvSpPr>
          <p:cNvPr id="66565" name="Rectangle 3"/>
          <p:cNvSpPr>
            <a:spLocks noChangeArrowheads="1"/>
          </p:cNvSpPr>
          <p:nvPr/>
        </p:nvSpPr>
        <p:spPr bwMode="auto">
          <a:xfrm>
            <a:off x="660400" y="1320800"/>
            <a:ext cx="7840663" cy="5364163"/>
          </a:xfrm>
          <a:prstGeom prst="rect">
            <a:avLst/>
          </a:prstGeom>
          <a:solidFill>
            <a:srgbClr val="FEE8FE"/>
          </a:solidFill>
          <a:ln w="9525">
            <a:solidFill>
              <a:schemeClr val="tx1"/>
            </a:solidFill>
            <a:miter lim="800000"/>
            <a:headEnd/>
            <a:tailEnd/>
          </a:ln>
        </p:spPr>
        <p:txBody>
          <a:bodyPr wrap="none" anchor="ctr"/>
          <a:lstStyle/>
          <a:p>
            <a:endParaRPr lang="en-US"/>
          </a:p>
        </p:txBody>
      </p:sp>
      <p:sp>
        <p:nvSpPr>
          <p:cNvPr id="66566" name="Rectangle 4"/>
          <p:cNvSpPr>
            <a:spLocks noChangeArrowheads="1"/>
          </p:cNvSpPr>
          <p:nvPr/>
        </p:nvSpPr>
        <p:spPr bwMode="auto">
          <a:xfrm>
            <a:off x="935038" y="1941513"/>
            <a:ext cx="7243762" cy="1187450"/>
          </a:xfrm>
          <a:prstGeom prst="rect">
            <a:avLst/>
          </a:prstGeom>
          <a:solidFill>
            <a:srgbClr val="F9FDA7"/>
          </a:solidFill>
          <a:ln w="9525">
            <a:solidFill>
              <a:schemeClr val="tx1"/>
            </a:solidFill>
            <a:miter lim="800000"/>
            <a:headEnd/>
            <a:tailEnd/>
          </a:ln>
        </p:spPr>
        <p:txBody>
          <a:bodyPr wrap="none" anchor="ctr"/>
          <a:lstStyle/>
          <a:p>
            <a:endParaRPr lang="en-CA"/>
          </a:p>
        </p:txBody>
      </p:sp>
      <p:sp>
        <p:nvSpPr>
          <p:cNvPr id="66567" name="Rectangle 5"/>
          <p:cNvSpPr>
            <a:spLocks noChangeArrowheads="1"/>
          </p:cNvSpPr>
          <p:nvPr/>
        </p:nvSpPr>
        <p:spPr bwMode="auto">
          <a:xfrm>
            <a:off x="923925" y="3282950"/>
            <a:ext cx="7224713" cy="1135063"/>
          </a:xfrm>
          <a:prstGeom prst="rect">
            <a:avLst/>
          </a:prstGeom>
          <a:solidFill>
            <a:srgbClr val="F9FDA7"/>
          </a:solidFill>
          <a:ln w="9525">
            <a:solidFill>
              <a:schemeClr val="tx1"/>
            </a:solidFill>
            <a:miter lim="800000"/>
            <a:headEnd/>
            <a:tailEnd/>
          </a:ln>
        </p:spPr>
        <p:txBody>
          <a:bodyPr wrap="none" anchor="ctr"/>
          <a:lstStyle/>
          <a:p>
            <a:endParaRPr lang="en-US"/>
          </a:p>
        </p:txBody>
      </p:sp>
      <p:sp>
        <p:nvSpPr>
          <p:cNvPr id="66568" name="Rectangle 6"/>
          <p:cNvSpPr>
            <a:spLocks noChangeArrowheads="1"/>
          </p:cNvSpPr>
          <p:nvPr/>
        </p:nvSpPr>
        <p:spPr bwMode="auto">
          <a:xfrm>
            <a:off x="989013" y="2327275"/>
            <a:ext cx="1695450" cy="730250"/>
          </a:xfrm>
          <a:prstGeom prst="rect">
            <a:avLst/>
          </a:prstGeom>
          <a:solidFill>
            <a:schemeClr val="accent1"/>
          </a:solidFill>
          <a:ln w="9525">
            <a:solidFill>
              <a:schemeClr val="tx1"/>
            </a:solidFill>
            <a:prstDash val="dash"/>
            <a:miter lim="800000"/>
            <a:headEnd/>
            <a:tailEnd/>
          </a:ln>
        </p:spPr>
        <p:txBody>
          <a:bodyPr wrap="none" anchor="ctr"/>
          <a:lstStyle/>
          <a:p>
            <a:r>
              <a:rPr lang="en-US" sz="1400"/>
              <a:t>Dispatcher</a:t>
            </a:r>
          </a:p>
        </p:txBody>
      </p:sp>
      <p:sp>
        <p:nvSpPr>
          <p:cNvPr id="66569" name="Rectangle 7"/>
          <p:cNvSpPr>
            <a:spLocks noChangeArrowheads="1"/>
          </p:cNvSpPr>
          <p:nvPr/>
        </p:nvSpPr>
        <p:spPr bwMode="auto">
          <a:xfrm>
            <a:off x="2767013" y="2327275"/>
            <a:ext cx="1695450" cy="709613"/>
          </a:xfrm>
          <a:prstGeom prst="rect">
            <a:avLst/>
          </a:prstGeom>
          <a:solidFill>
            <a:schemeClr val="accent1"/>
          </a:solidFill>
          <a:ln w="9525">
            <a:solidFill>
              <a:schemeClr val="tx1"/>
            </a:solidFill>
            <a:prstDash val="dash"/>
            <a:miter lim="800000"/>
            <a:headEnd/>
            <a:tailEnd/>
          </a:ln>
        </p:spPr>
        <p:txBody>
          <a:bodyPr wrap="none" anchor="ctr"/>
          <a:lstStyle/>
          <a:p>
            <a:r>
              <a:rPr lang="en-US" sz="1400"/>
              <a:t>Message Processing</a:t>
            </a:r>
          </a:p>
          <a:p>
            <a:r>
              <a:rPr lang="en-US" sz="1400"/>
              <a:t>Subsystem</a:t>
            </a:r>
          </a:p>
        </p:txBody>
      </p:sp>
      <p:sp>
        <p:nvSpPr>
          <p:cNvPr id="66570" name="Rectangle 8"/>
          <p:cNvSpPr>
            <a:spLocks noChangeArrowheads="1"/>
          </p:cNvSpPr>
          <p:nvPr/>
        </p:nvSpPr>
        <p:spPr bwMode="auto">
          <a:xfrm>
            <a:off x="4554538" y="2306638"/>
            <a:ext cx="1695450" cy="711200"/>
          </a:xfrm>
          <a:prstGeom prst="rect">
            <a:avLst/>
          </a:prstGeom>
          <a:solidFill>
            <a:schemeClr val="accent1"/>
          </a:solidFill>
          <a:ln w="9525">
            <a:solidFill>
              <a:schemeClr val="tx1"/>
            </a:solidFill>
            <a:prstDash val="dash"/>
            <a:miter lim="800000"/>
            <a:headEnd/>
            <a:tailEnd/>
          </a:ln>
        </p:spPr>
        <p:txBody>
          <a:bodyPr wrap="none" anchor="ctr"/>
          <a:lstStyle/>
          <a:p>
            <a:r>
              <a:rPr lang="en-US" sz="1400"/>
              <a:t>Security Subsystem</a:t>
            </a:r>
          </a:p>
        </p:txBody>
      </p:sp>
      <p:sp>
        <p:nvSpPr>
          <p:cNvPr id="66571" name="Rectangle 9"/>
          <p:cNvSpPr>
            <a:spLocks noChangeArrowheads="1"/>
          </p:cNvSpPr>
          <p:nvPr/>
        </p:nvSpPr>
        <p:spPr bwMode="auto">
          <a:xfrm>
            <a:off x="6332538" y="2306638"/>
            <a:ext cx="1695450" cy="700087"/>
          </a:xfrm>
          <a:prstGeom prst="rect">
            <a:avLst/>
          </a:prstGeom>
          <a:solidFill>
            <a:schemeClr val="accent1"/>
          </a:solidFill>
          <a:ln w="9525">
            <a:solidFill>
              <a:schemeClr val="tx1"/>
            </a:solidFill>
            <a:prstDash val="dash"/>
            <a:miter lim="800000"/>
            <a:headEnd/>
            <a:tailEnd/>
          </a:ln>
        </p:spPr>
        <p:txBody>
          <a:bodyPr wrap="none" anchor="ctr"/>
          <a:lstStyle/>
          <a:p>
            <a:r>
              <a:rPr lang="en-US" sz="1400"/>
              <a:t>Access Control</a:t>
            </a:r>
          </a:p>
          <a:p>
            <a:r>
              <a:rPr lang="en-US" sz="1400"/>
              <a:t>Subsystem</a:t>
            </a:r>
          </a:p>
        </p:txBody>
      </p:sp>
      <p:sp>
        <p:nvSpPr>
          <p:cNvPr id="66572" name="Text Box 10"/>
          <p:cNvSpPr txBox="1">
            <a:spLocks noChangeArrowheads="1"/>
          </p:cNvSpPr>
          <p:nvPr/>
        </p:nvSpPr>
        <p:spPr bwMode="auto">
          <a:xfrm>
            <a:off x="661988" y="1319213"/>
            <a:ext cx="6176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600"/>
              <a:t>SNMP Entity </a:t>
            </a:r>
            <a:r>
              <a:rPr lang="en-US" sz="1400">
                <a:solidFill>
                  <a:srgbClr val="000000"/>
                </a:solidFill>
              </a:rPr>
              <a:t>(identified by snmpEngineID, for e.g.: '800002b804616263'H </a:t>
            </a:r>
          </a:p>
          <a:p>
            <a:pPr algn="l" eaLnBrk="1" hangingPunct="1"/>
            <a:r>
              <a:rPr lang="en-US" sz="1400">
                <a:solidFill>
                  <a:srgbClr val="000000"/>
                </a:solidFill>
              </a:rPr>
              <a:t>(enterpise 696, string "abc")</a:t>
            </a:r>
            <a:r>
              <a:rPr lang="en-US" sz="1400"/>
              <a:t> )</a:t>
            </a:r>
          </a:p>
        </p:txBody>
      </p:sp>
      <p:sp>
        <p:nvSpPr>
          <p:cNvPr id="66573" name="Text Box 11"/>
          <p:cNvSpPr txBox="1">
            <a:spLocks noChangeArrowheads="1"/>
          </p:cNvSpPr>
          <p:nvPr/>
        </p:nvSpPr>
        <p:spPr bwMode="auto">
          <a:xfrm>
            <a:off x="936625" y="1976438"/>
            <a:ext cx="3675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SNMP Engine (identified by snmpEngineID) </a:t>
            </a:r>
          </a:p>
        </p:txBody>
      </p:sp>
      <p:sp>
        <p:nvSpPr>
          <p:cNvPr id="66574" name="Text Box 12"/>
          <p:cNvSpPr txBox="1">
            <a:spLocks noChangeArrowheads="1"/>
          </p:cNvSpPr>
          <p:nvPr/>
        </p:nvSpPr>
        <p:spPr bwMode="auto">
          <a:xfrm>
            <a:off x="944563" y="3359150"/>
            <a:ext cx="6615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Command Responder Application (contextEngineID, e.g.: '800002b804616263'H) </a:t>
            </a:r>
          </a:p>
        </p:txBody>
      </p:sp>
      <p:sp>
        <p:nvSpPr>
          <p:cNvPr id="66575" name="Rectangle 13"/>
          <p:cNvSpPr>
            <a:spLocks noChangeArrowheads="1"/>
          </p:cNvSpPr>
          <p:nvPr/>
        </p:nvSpPr>
        <p:spPr bwMode="auto">
          <a:xfrm>
            <a:off x="923925" y="4686300"/>
            <a:ext cx="7224713" cy="1885950"/>
          </a:xfrm>
          <a:prstGeom prst="rect">
            <a:avLst/>
          </a:prstGeom>
          <a:solidFill>
            <a:srgbClr val="F9FDA7"/>
          </a:solidFill>
          <a:ln w="9525">
            <a:solidFill>
              <a:schemeClr val="tx1"/>
            </a:solidFill>
            <a:miter lim="800000"/>
            <a:headEnd/>
            <a:tailEnd/>
          </a:ln>
        </p:spPr>
        <p:txBody>
          <a:bodyPr wrap="none" anchor="ctr"/>
          <a:lstStyle/>
          <a:p>
            <a:endParaRPr lang="en-US"/>
          </a:p>
        </p:txBody>
      </p:sp>
      <p:sp>
        <p:nvSpPr>
          <p:cNvPr id="66576" name="Rectangle 14"/>
          <p:cNvSpPr>
            <a:spLocks noChangeArrowheads="1"/>
          </p:cNvSpPr>
          <p:nvPr/>
        </p:nvSpPr>
        <p:spPr bwMode="auto">
          <a:xfrm>
            <a:off x="1362075" y="5121275"/>
            <a:ext cx="1787525" cy="1249363"/>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6577" name="Rectangle 15"/>
          <p:cNvSpPr>
            <a:spLocks noChangeArrowheads="1"/>
          </p:cNvSpPr>
          <p:nvPr/>
        </p:nvSpPr>
        <p:spPr bwMode="auto">
          <a:xfrm>
            <a:off x="3587750" y="5129213"/>
            <a:ext cx="1787525" cy="12493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6578" name="Rectangle 16"/>
          <p:cNvSpPr>
            <a:spLocks noChangeArrowheads="1"/>
          </p:cNvSpPr>
          <p:nvPr/>
        </p:nvSpPr>
        <p:spPr bwMode="auto">
          <a:xfrm>
            <a:off x="5781675" y="5130800"/>
            <a:ext cx="1787525" cy="1249363"/>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6579" name="Rectangle 17"/>
          <p:cNvSpPr>
            <a:spLocks noChangeArrowheads="1"/>
          </p:cNvSpPr>
          <p:nvPr/>
        </p:nvSpPr>
        <p:spPr bwMode="auto">
          <a:xfrm>
            <a:off x="1717675" y="5527675"/>
            <a:ext cx="1066800" cy="304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6580" name="Rectangle 18"/>
          <p:cNvSpPr>
            <a:spLocks noChangeArrowheads="1"/>
          </p:cNvSpPr>
          <p:nvPr/>
        </p:nvSpPr>
        <p:spPr bwMode="auto">
          <a:xfrm>
            <a:off x="3902075" y="5465763"/>
            <a:ext cx="985838" cy="304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6581" name="Rectangle 19"/>
          <p:cNvSpPr>
            <a:spLocks noChangeArrowheads="1"/>
          </p:cNvSpPr>
          <p:nvPr/>
        </p:nvSpPr>
        <p:spPr bwMode="auto">
          <a:xfrm>
            <a:off x="6157913" y="5508625"/>
            <a:ext cx="995362" cy="304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6582" name="Text Box 20"/>
          <p:cNvSpPr txBox="1">
            <a:spLocks noChangeArrowheads="1"/>
          </p:cNvSpPr>
          <p:nvPr/>
        </p:nvSpPr>
        <p:spPr bwMode="auto">
          <a:xfrm>
            <a:off x="995363" y="3784600"/>
            <a:ext cx="2244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Example Context Names: </a:t>
            </a:r>
          </a:p>
        </p:txBody>
      </p:sp>
      <p:sp>
        <p:nvSpPr>
          <p:cNvPr id="66583" name="Text Box 21"/>
          <p:cNvSpPr txBox="1">
            <a:spLocks noChangeArrowheads="1"/>
          </p:cNvSpPr>
          <p:nvPr/>
        </p:nvSpPr>
        <p:spPr bwMode="auto">
          <a:xfrm>
            <a:off x="1836738" y="4090988"/>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u="sng"/>
              <a:t>Bridge1 </a:t>
            </a:r>
          </a:p>
        </p:txBody>
      </p:sp>
      <p:sp>
        <p:nvSpPr>
          <p:cNvPr id="66584" name="Text Box 22"/>
          <p:cNvSpPr txBox="1">
            <a:spLocks noChangeArrowheads="1"/>
          </p:cNvSpPr>
          <p:nvPr/>
        </p:nvSpPr>
        <p:spPr bwMode="auto">
          <a:xfrm>
            <a:off x="3979863" y="4049713"/>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u="sng"/>
              <a:t>Bridge2 </a:t>
            </a:r>
          </a:p>
        </p:txBody>
      </p:sp>
      <p:sp>
        <p:nvSpPr>
          <p:cNvPr id="66585" name="Text Box 23"/>
          <p:cNvSpPr txBox="1">
            <a:spLocks noChangeArrowheads="1"/>
          </p:cNvSpPr>
          <p:nvPr/>
        </p:nvSpPr>
        <p:spPr bwMode="auto">
          <a:xfrm>
            <a:off x="6246813" y="4059238"/>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u="sng"/>
              <a:t>Bridge3 </a:t>
            </a:r>
          </a:p>
        </p:txBody>
      </p:sp>
      <p:sp>
        <p:nvSpPr>
          <p:cNvPr id="66586" name="Line 24"/>
          <p:cNvSpPr>
            <a:spLocks noChangeShapeType="1"/>
          </p:cNvSpPr>
          <p:nvPr/>
        </p:nvSpPr>
        <p:spPr bwMode="auto">
          <a:xfrm>
            <a:off x="2174875" y="4429125"/>
            <a:ext cx="0" cy="1098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6587" name="Line 25"/>
          <p:cNvSpPr>
            <a:spLocks noChangeShapeType="1"/>
          </p:cNvSpPr>
          <p:nvPr/>
        </p:nvSpPr>
        <p:spPr bwMode="auto">
          <a:xfrm>
            <a:off x="4359275" y="4327525"/>
            <a:ext cx="0" cy="1136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6588" name="Line 26"/>
          <p:cNvSpPr>
            <a:spLocks noChangeShapeType="1"/>
          </p:cNvSpPr>
          <p:nvPr/>
        </p:nvSpPr>
        <p:spPr bwMode="auto">
          <a:xfrm>
            <a:off x="6665913" y="4327525"/>
            <a:ext cx="0" cy="1189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6589" name="Text Box 27"/>
          <p:cNvSpPr txBox="1">
            <a:spLocks noChangeArrowheads="1"/>
          </p:cNvSpPr>
          <p:nvPr/>
        </p:nvSpPr>
        <p:spPr bwMode="auto">
          <a:xfrm>
            <a:off x="1703388" y="5541963"/>
            <a:ext cx="1273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Bridge MIB </a:t>
            </a:r>
          </a:p>
        </p:txBody>
      </p:sp>
      <p:sp>
        <p:nvSpPr>
          <p:cNvPr id="66590" name="Text Box 28"/>
          <p:cNvSpPr txBox="1">
            <a:spLocks noChangeArrowheads="1"/>
          </p:cNvSpPr>
          <p:nvPr/>
        </p:nvSpPr>
        <p:spPr bwMode="auto">
          <a:xfrm>
            <a:off x="3836988" y="5461000"/>
            <a:ext cx="1273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Bridge MIB </a:t>
            </a:r>
          </a:p>
        </p:txBody>
      </p:sp>
      <p:sp>
        <p:nvSpPr>
          <p:cNvPr id="66591" name="Text Box 29"/>
          <p:cNvSpPr txBox="1">
            <a:spLocks noChangeArrowheads="1"/>
          </p:cNvSpPr>
          <p:nvPr/>
        </p:nvSpPr>
        <p:spPr bwMode="auto">
          <a:xfrm>
            <a:off x="6153150" y="5521325"/>
            <a:ext cx="1273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Other MIB </a:t>
            </a:r>
          </a:p>
        </p:txBody>
      </p:sp>
      <p:sp>
        <p:nvSpPr>
          <p:cNvPr id="66592" name="Text Box 30"/>
          <p:cNvSpPr txBox="1">
            <a:spLocks noChangeArrowheads="1"/>
          </p:cNvSpPr>
          <p:nvPr/>
        </p:nvSpPr>
        <p:spPr bwMode="auto">
          <a:xfrm>
            <a:off x="884238" y="4721225"/>
            <a:ext cx="181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MIB Instrumentation </a:t>
            </a:r>
          </a:p>
        </p:txBody>
      </p:sp>
      <p:sp>
        <p:nvSpPr>
          <p:cNvPr id="66593" name="Text Box 31"/>
          <p:cNvSpPr txBox="1">
            <a:spLocks noChangeArrowheads="1"/>
          </p:cNvSpPr>
          <p:nvPr/>
        </p:nvSpPr>
        <p:spPr bwMode="auto">
          <a:xfrm>
            <a:off x="1319213" y="5097463"/>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Context </a:t>
            </a:r>
          </a:p>
        </p:txBody>
      </p:sp>
      <p:sp>
        <p:nvSpPr>
          <p:cNvPr id="66594" name="Text Box 32"/>
          <p:cNvSpPr txBox="1">
            <a:spLocks noChangeArrowheads="1"/>
          </p:cNvSpPr>
          <p:nvPr/>
        </p:nvSpPr>
        <p:spPr bwMode="auto">
          <a:xfrm>
            <a:off x="3573463" y="5108575"/>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Context </a:t>
            </a:r>
          </a:p>
        </p:txBody>
      </p:sp>
      <p:sp>
        <p:nvSpPr>
          <p:cNvPr id="66595" name="Text Box 33"/>
          <p:cNvSpPr txBox="1">
            <a:spLocks noChangeArrowheads="1"/>
          </p:cNvSpPr>
          <p:nvPr/>
        </p:nvSpPr>
        <p:spPr bwMode="auto">
          <a:xfrm>
            <a:off x="5748338" y="5095875"/>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Context </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717C87B-D6B9-4ECF-9A97-AB8F3B3AF9EA}" type="datetime1">
              <a:rPr lang="en-US" smtClean="0"/>
              <a:pPr eaLnBrk="1" hangingPunct="1"/>
              <a:t>5/19/15</a:t>
            </a:fld>
            <a:endParaRPr lang="en-US" smtClean="0"/>
          </a:p>
        </p:txBody>
      </p:sp>
      <p:sp>
        <p:nvSpPr>
          <p:cNvPr id="92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81F750C-B61D-4D80-B489-8BEE115B5093}" type="slidenum">
              <a:rPr lang="en-US" smtClean="0"/>
              <a:pPr eaLnBrk="1" hangingPunct="1"/>
              <a:t>6</a:t>
            </a:fld>
            <a:endParaRPr lang="en-US" smtClean="0"/>
          </a:p>
        </p:txBody>
      </p:sp>
      <p:sp>
        <p:nvSpPr>
          <p:cNvPr id="9220" name="Rectangle 2"/>
          <p:cNvSpPr>
            <a:spLocks noGrp="1" noChangeArrowheads="1"/>
          </p:cNvSpPr>
          <p:nvPr>
            <p:ph type="title"/>
          </p:nvPr>
        </p:nvSpPr>
        <p:spPr>
          <a:xfrm>
            <a:off x="457200" y="0"/>
            <a:ext cx="8229600" cy="1143000"/>
          </a:xfrm>
        </p:spPr>
        <p:txBody>
          <a:bodyPr/>
          <a:lstStyle/>
          <a:p>
            <a:pPr eaLnBrk="1" hangingPunct="1"/>
            <a:r>
              <a:rPr lang="en-US" sz="3200" smtClean="0"/>
              <a:t>SNMPv2 Message – Get Bulk</a:t>
            </a:r>
          </a:p>
        </p:txBody>
      </p:sp>
      <p:sp>
        <p:nvSpPr>
          <p:cNvPr id="9221"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9222" name="Text Box 4"/>
          <p:cNvSpPr txBox="1">
            <a:spLocks noChangeArrowheads="1"/>
          </p:cNvSpPr>
          <p:nvPr/>
        </p:nvSpPr>
        <p:spPr bwMode="auto">
          <a:xfrm>
            <a:off x="1014413" y="221138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type</a:t>
            </a:r>
          </a:p>
        </p:txBody>
      </p:sp>
      <p:sp>
        <p:nvSpPr>
          <p:cNvPr id="9223" name="Text Box 5"/>
          <p:cNvSpPr txBox="1">
            <a:spLocks noChangeArrowheads="1"/>
          </p:cNvSpPr>
          <p:nvPr/>
        </p:nvSpPr>
        <p:spPr bwMode="auto">
          <a:xfrm>
            <a:off x="1806575" y="22145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endParaRPr lang="en-US"/>
          </a:p>
        </p:txBody>
      </p:sp>
      <p:sp>
        <p:nvSpPr>
          <p:cNvPr id="9224" name="Line 6"/>
          <p:cNvSpPr>
            <a:spLocks noChangeShapeType="1"/>
          </p:cNvSpPr>
          <p:nvPr/>
        </p:nvSpPr>
        <p:spPr bwMode="auto">
          <a:xfrm>
            <a:off x="1746250" y="2144713"/>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25" name="Line 7"/>
          <p:cNvSpPr>
            <a:spLocks noChangeShapeType="1"/>
          </p:cNvSpPr>
          <p:nvPr/>
        </p:nvSpPr>
        <p:spPr bwMode="auto">
          <a:xfrm>
            <a:off x="2355850" y="2154238"/>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26" name="Line 8"/>
          <p:cNvSpPr>
            <a:spLocks noChangeShapeType="1"/>
          </p:cNvSpPr>
          <p:nvPr/>
        </p:nvSpPr>
        <p:spPr bwMode="auto">
          <a:xfrm>
            <a:off x="2824163" y="2144713"/>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27" name="Line 9"/>
          <p:cNvSpPr>
            <a:spLocks noChangeShapeType="1"/>
          </p:cNvSpPr>
          <p:nvPr/>
        </p:nvSpPr>
        <p:spPr bwMode="auto">
          <a:xfrm>
            <a:off x="3249613" y="2155825"/>
            <a:ext cx="0" cy="52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28" name="Text Box 10"/>
          <p:cNvSpPr txBox="1">
            <a:spLocks noChangeArrowheads="1"/>
          </p:cNvSpPr>
          <p:nvPr/>
        </p:nvSpPr>
        <p:spPr bwMode="auto">
          <a:xfrm>
            <a:off x="871538" y="3033713"/>
            <a:ext cx="7585075"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u="sng"/>
              <a:t>type</a:t>
            </a:r>
            <a:r>
              <a:rPr lang="en-US"/>
              <a:t>:</a:t>
            </a:r>
          </a:p>
          <a:p>
            <a:pPr algn="l" eaLnBrk="1" hangingPunct="1"/>
            <a:r>
              <a:rPr lang="en-US"/>
              <a:t>0xA5 – SNMPv2 Get-Bulk request</a:t>
            </a:r>
          </a:p>
          <a:p>
            <a:pPr algn="l" eaLnBrk="1" hangingPunct="1"/>
            <a:endParaRPr lang="en-US" u="sng"/>
          </a:p>
          <a:p>
            <a:pPr algn="l" eaLnBrk="1" hangingPunct="1"/>
            <a:r>
              <a:rPr lang="en-US"/>
              <a:t>- n is the non-repeaters value. </a:t>
            </a:r>
          </a:p>
          <a:p>
            <a:pPr algn="l" eaLnBrk="1" hangingPunct="1">
              <a:buFontTx/>
              <a:buChar char="-"/>
            </a:pPr>
            <a:r>
              <a:rPr lang="en-US"/>
              <a:t> m is the max-repetitions value</a:t>
            </a:r>
          </a:p>
          <a:p>
            <a:pPr algn="l" eaLnBrk="1" hangingPunct="1">
              <a:buFontTx/>
              <a:buChar char="-"/>
            </a:pPr>
            <a:r>
              <a:rPr lang="en-US"/>
              <a:t> the first ‘n’ variables (in variable bindings) will be retrieved by a single get-next iteration.</a:t>
            </a:r>
          </a:p>
          <a:p>
            <a:pPr algn="l" eaLnBrk="1" hangingPunct="1">
              <a:buFontTx/>
              <a:buChar char="-"/>
            </a:pPr>
            <a:r>
              <a:rPr lang="en-US"/>
              <a:t> the rest of the variables will go through as many as m get-next iterations.</a:t>
            </a:r>
          </a:p>
          <a:p>
            <a:pPr algn="l" eaLnBrk="1" hangingPunct="1"/>
            <a:endParaRPr lang="en-US"/>
          </a:p>
          <a:p>
            <a:pPr algn="l" eaLnBrk="1" hangingPunct="1"/>
            <a:endParaRPr lang="en-US"/>
          </a:p>
        </p:txBody>
      </p:sp>
      <p:sp>
        <p:nvSpPr>
          <p:cNvPr id="9229" name="Text Box 11"/>
          <p:cNvSpPr txBox="1">
            <a:spLocks noChangeArrowheads="1"/>
          </p:cNvSpPr>
          <p:nvPr/>
        </p:nvSpPr>
        <p:spPr bwMode="auto">
          <a:xfrm>
            <a:off x="903288" y="1663700"/>
            <a:ext cx="264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u="sng"/>
              <a:t>SNMPv2 Get-Bulk PDU</a:t>
            </a:r>
            <a:r>
              <a:rPr lang="en-US"/>
              <a:t>:</a:t>
            </a:r>
          </a:p>
        </p:txBody>
      </p:sp>
      <p:sp>
        <p:nvSpPr>
          <p:cNvPr id="9230" name="Text Box 12"/>
          <p:cNvSpPr txBox="1">
            <a:spLocks noChangeArrowheads="1"/>
          </p:cNvSpPr>
          <p:nvPr/>
        </p:nvSpPr>
        <p:spPr bwMode="auto">
          <a:xfrm>
            <a:off x="2881313" y="222091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m</a:t>
            </a:r>
          </a:p>
        </p:txBody>
      </p:sp>
      <p:sp>
        <p:nvSpPr>
          <p:cNvPr id="9231" name="Text Box 13"/>
          <p:cNvSpPr txBox="1">
            <a:spLocks noChangeArrowheads="1"/>
          </p:cNvSpPr>
          <p:nvPr/>
        </p:nvSpPr>
        <p:spPr bwMode="auto">
          <a:xfrm>
            <a:off x="4244975" y="222091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Variable bindings</a:t>
            </a:r>
          </a:p>
        </p:txBody>
      </p:sp>
      <p:sp>
        <p:nvSpPr>
          <p:cNvPr id="9232" name="Text Box 14"/>
          <p:cNvSpPr txBox="1">
            <a:spLocks noChangeArrowheads="1"/>
          </p:cNvSpPr>
          <p:nvPr/>
        </p:nvSpPr>
        <p:spPr bwMode="auto">
          <a:xfrm>
            <a:off x="2405063" y="2233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n</a:t>
            </a:r>
          </a:p>
        </p:txBody>
      </p:sp>
      <p:sp>
        <p:nvSpPr>
          <p:cNvPr id="9233" name="Text Box 15"/>
          <p:cNvSpPr txBox="1">
            <a:spLocks noChangeArrowheads="1"/>
          </p:cNvSpPr>
          <p:nvPr/>
        </p:nvSpPr>
        <p:spPr bwMode="auto">
          <a:xfrm>
            <a:off x="1695450" y="22225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reqid</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39284A2-B6B6-4D47-B11A-BB07B28A73DB}" type="datetime1">
              <a:rPr lang="en-US" smtClean="0"/>
              <a:pPr eaLnBrk="1" hangingPunct="1"/>
              <a:t>5/19/15</a:t>
            </a:fld>
            <a:endParaRPr lang="en-US" smtClean="0"/>
          </a:p>
        </p:txBody>
      </p:sp>
      <p:sp>
        <p:nvSpPr>
          <p:cNvPr id="675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36D43D3-4E59-4362-B72E-0F36C4BCEF4C}" type="slidenum">
              <a:rPr lang="en-US" smtClean="0"/>
              <a:pPr eaLnBrk="1" hangingPunct="1"/>
              <a:t>60</a:t>
            </a:fld>
            <a:endParaRPr lang="en-US" smtClean="0"/>
          </a:p>
        </p:txBody>
      </p:sp>
      <p:sp>
        <p:nvSpPr>
          <p:cNvPr id="67588" name="Rectangle 2"/>
          <p:cNvSpPr>
            <a:spLocks noGrp="1" noChangeArrowheads="1"/>
          </p:cNvSpPr>
          <p:nvPr>
            <p:ph type="title"/>
          </p:nvPr>
        </p:nvSpPr>
        <p:spPr>
          <a:xfrm>
            <a:off x="414338" y="0"/>
            <a:ext cx="8229600" cy="1143000"/>
          </a:xfrm>
        </p:spPr>
        <p:txBody>
          <a:bodyPr/>
          <a:lstStyle/>
          <a:p>
            <a:pPr eaLnBrk="1" hangingPunct="1"/>
            <a:r>
              <a:rPr lang="en-US" sz="3200" smtClean="0"/>
              <a:t>SNMPv3 – Message Format</a:t>
            </a:r>
          </a:p>
        </p:txBody>
      </p:sp>
      <p:sp>
        <p:nvSpPr>
          <p:cNvPr id="67589" name="Rectangle 3"/>
          <p:cNvSpPr>
            <a:spLocks noChangeArrowheads="1"/>
          </p:cNvSpPr>
          <p:nvPr/>
        </p:nvSpPr>
        <p:spPr bwMode="auto">
          <a:xfrm>
            <a:off x="600075" y="1300163"/>
            <a:ext cx="81375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Contains</a:t>
            </a:r>
          </a:p>
          <a:p>
            <a:pPr marL="990600" lvl="1" indent="-533400" algn="l">
              <a:spcBef>
                <a:spcPct val="20000"/>
              </a:spcBef>
              <a:buFontTx/>
              <a:buChar char="–"/>
            </a:pPr>
            <a:r>
              <a:rPr lang="en-US" sz="2000">
                <a:solidFill>
                  <a:srgbClr val="000000"/>
                </a:solidFill>
              </a:rPr>
              <a:t>Message Header</a:t>
            </a:r>
          </a:p>
          <a:p>
            <a:pPr marL="1371600" lvl="2" indent="-457200" algn="l">
              <a:spcBef>
                <a:spcPct val="20000"/>
              </a:spcBef>
              <a:buFont typeface="Wingdings" pitchFamily="2" charset="2"/>
              <a:buChar char="§"/>
            </a:pPr>
            <a:r>
              <a:rPr lang="en-US">
                <a:solidFill>
                  <a:srgbClr val="000000"/>
                </a:solidFill>
              </a:rPr>
              <a:t>msgVersion</a:t>
            </a:r>
          </a:p>
          <a:p>
            <a:pPr marL="1371600" lvl="2" indent="-457200" algn="l">
              <a:spcBef>
                <a:spcPct val="20000"/>
              </a:spcBef>
              <a:buFont typeface="Wingdings" pitchFamily="2" charset="2"/>
              <a:buChar char="§"/>
            </a:pPr>
            <a:r>
              <a:rPr lang="en-US">
                <a:solidFill>
                  <a:srgbClr val="000000"/>
                </a:solidFill>
              </a:rPr>
              <a:t>msgID</a:t>
            </a:r>
          </a:p>
          <a:p>
            <a:pPr marL="1371600" lvl="2" indent="-457200" algn="l">
              <a:spcBef>
                <a:spcPct val="20000"/>
              </a:spcBef>
              <a:buFont typeface="Wingdings" pitchFamily="2" charset="2"/>
              <a:buChar char="§"/>
            </a:pPr>
            <a:r>
              <a:rPr lang="en-US">
                <a:solidFill>
                  <a:srgbClr val="000000"/>
                </a:solidFill>
              </a:rPr>
              <a:t>msgMaxSize</a:t>
            </a:r>
          </a:p>
          <a:p>
            <a:pPr marL="1371600" lvl="2" indent="-457200" algn="l">
              <a:spcBef>
                <a:spcPct val="20000"/>
              </a:spcBef>
              <a:buFont typeface="Wingdings" pitchFamily="2" charset="2"/>
              <a:buChar char="§"/>
            </a:pPr>
            <a:r>
              <a:rPr lang="en-US">
                <a:solidFill>
                  <a:srgbClr val="000000"/>
                </a:solidFill>
              </a:rPr>
              <a:t>msgFlags</a:t>
            </a:r>
          </a:p>
          <a:p>
            <a:pPr marL="1371600" lvl="2" indent="-457200" algn="l">
              <a:spcBef>
                <a:spcPct val="20000"/>
              </a:spcBef>
              <a:buFont typeface="Wingdings" pitchFamily="2" charset="2"/>
              <a:buChar char="§"/>
            </a:pPr>
            <a:r>
              <a:rPr lang="en-US">
                <a:solidFill>
                  <a:srgbClr val="000000"/>
                </a:solidFill>
              </a:rPr>
              <a:t>msgSecurityModel</a:t>
            </a:r>
          </a:p>
          <a:p>
            <a:pPr marL="990600" lvl="1" indent="-533400" algn="l">
              <a:spcBef>
                <a:spcPct val="20000"/>
              </a:spcBef>
              <a:buFontTx/>
              <a:buChar char="–"/>
            </a:pPr>
            <a:r>
              <a:rPr lang="en-US" sz="2000">
                <a:solidFill>
                  <a:srgbClr val="000000"/>
                </a:solidFill>
              </a:rPr>
              <a:t>Security Header</a:t>
            </a:r>
          </a:p>
          <a:p>
            <a:pPr marL="990600" lvl="1" indent="-533400" algn="l">
              <a:spcBef>
                <a:spcPct val="20000"/>
              </a:spcBef>
              <a:buFontTx/>
              <a:buChar char="–"/>
            </a:pPr>
            <a:r>
              <a:rPr lang="en-US" sz="2000">
                <a:solidFill>
                  <a:srgbClr val="000000"/>
                </a:solidFill>
              </a:rPr>
              <a:t>SNMPv2 PDU (plain text or encrypted)</a:t>
            </a:r>
          </a:p>
          <a:p>
            <a:pPr marL="990600" lvl="1" indent="-533400" algn="l">
              <a:spcBef>
                <a:spcPct val="20000"/>
              </a:spcBef>
              <a:buFontTx/>
              <a:buChar char="–"/>
            </a:pPr>
            <a:endParaRPr lang="en-US" sz="2000">
              <a:solidFill>
                <a:srgbClr val="000000"/>
              </a:solidFill>
            </a:endParaRPr>
          </a:p>
          <a:p>
            <a:pPr marL="990600" lvl="1" indent="-533400" algn="l">
              <a:spcBef>
                <a:spcPct val="20000"/>
              </a:spcBef>
              <a:buFontTx/>
              <a:buChar char="–"/>
            </a:pPr>
            <a:endParaRPr lang="en-US" sz="2000">
              <a:solidFill>
                <a:srgbClr val="000000"/>
              </a:solidFill>
            </a:endParaRPr>
          </a:p>
          <a:p>
            <a:pPr marL="609600" indent="-609600" algn="l">
              <a:spcBef>
                <a:spcPct val="20000"/>
              </a:spcBef>
              <a:buFont typeface="Wingdings" pitchFamily="2" charset="2"/>
              <a:buNone/>
            </a:pPr>
            <a:endParaRPr lang="en-US" sz="24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B86D2D9-54C6-48EE-857F-7865F9DC1604}" type="datetime1">
              <a:rPr lang="en-US" smtClean="0"/>
              <a:pPr eaLnBrk="1" hangingPunct="1"/>
              <a:t>5/19/15</a:t>
            </a:fld>
            <a:endParaRPr lang="en-US" smtClean="0"/>
          </a:p>
        </p:txBody>
      </p:sp>
      <p:sp>
        <p:nvSpPr>
          <p:cNvPr id="686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B5FBA7B-E756-4DAA-9EED-1A9E46435FAA}" type="slidenum">
              <a:rPr lang="en-US" smtClean="0"/>
              <a:pPr eaLnBrk="1" hangingPunct="1"/>
              <a:t>61</a:t>
            </a:fld>
            <a:endParaRPr lang="en-US" smtClean="0"/>
          </a:p>
        </p:txBody>
      </p:sp>
      <p:sp>
        <p:nvSpPr>
          <p:cNvPr id="68612" name="Rectangle 2"/>
          <p:cNvSpPr>
            <a:spLocks noGrp="1" noChangeArrowheads="1"/>
          </p:cNvSpPr>
          <p:nvPr>
            <p:ph type="title"/>
          </p:nvPr>
        </p:nvSpPr>
        <p:spPr>
          <a:xfrm>
            <a:off x="457200" y="0"/>
            <a:ext cx="8229600" cy="800100"/>
          </a:xfrm>
        </p:spPr>
        <p:txBody>
          <a:bodyPr/>
          <a:lstStyle/>
          <a:p>
            <a:pPr eaLnBrk="1" hangingPunct="1"/>
            <a:r>
              <a:rPr lang="en-US" sz="3200" smtClean="0"/>
              <a:t>SNMPv3 Message Format</a:t>
            </a:r>
          </a:p>
        </p:txBody>
      </p:sp>
      <p:sp>
        <p:nvSpPr>
          <p:cNvPr id="68613" name="Rectangle 42"/>
          <p:cNvSpPr>
            <a:spLocks noChangeArrowheads="1"/>
          </p:cNvSpPr>
          <p:nvPr/>
        </p:nvSpPr>
        <p:spPr bwMode="auto">
          <a:xfrm>
            <a:off x="3492500" y="49530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68614" name="Text Box 43"/>
          <p:cNvSpPr txBox="1">
            <a:spLocks noChangeArrowheads="1"/>
          </p:cNvSpPr>
          <p:nvPr/>
        </p:nvSpPr>
        <p:spPr bwMode="auto">
          <a:xfrm>
            <a:off x="4137025" y="4960938"/>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contextName</a:t>
            </a:r>
          </a:p>
        </p:txBody>
      </p:sp>
      <p:sp>
        <p:nvSpPr>
          <p:cNvPr id="68615" name="Rectangle 44"/>
          <p:cNvSpPr>
            <a:spLocks noChangeArrowheads="1"/>
          </p:cNvSpPr>
          <p:nvPr/>
        </p:nvSpPr>
        <p:spPr bwMode="auto">
          <a:xfrm>
            <a:off x="3479800" y="46482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68616" name="Rectangle 45"/>
          <p:cNvSpPr>
            <a:spLocks noChangeArrowheads="1"/>
          </p:cNvSpPr>
          <p:nvPr/>
        </p:nvSpPr>
        <p:spPr bwMode="auto">
          <a:xfrm>
            <a:off x="3467100" y="37338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68617" name="Rectangle 46"/>
          <p:cNvSpPr>
            <a:spLocks noChangeArrowheads="1"/>
          </p:cNvSpPr>
          <p:nvPr/>
        </p:nvSpPr>
        <p:spPr bwMode="auto">
          <a:xfrm>
            <a:off x="3454400" y="31242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68618" name="Rectangle 47"/>
          <p:cNvSpPr>
            <a:spLocks noChangeArrowheads="1"/>
          </p:cNvSpPr>
          <p:nvPr/>
        </p:nvSpPr>
        <p:spPr bwMode="auto">
          <a:xfrm>
            <a:off x="3492500" y="43434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68619" name="Rectangle 48"/>
          <p:cNvSpPr>
            <a:spLocks noChangeArrowheads="1"/>
          </p:cNvSpPr>
          <p:nvPr/>
        </p:nvSpPr>
        <p:spPr bwMode="auto">
          <a:xfrm>
            <a:off x="3479800" y="40386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68620" name="Rectangle 49"/>
          <p:cNvSpPr>
            <a:spLocks noChangeArrowheads="1"/>
          </p:cNvSpPr>
          <p:nvPr/>
        </p:nvSpPr>
        <p:spPr bwMode="auto">
          <a:xfrm>
            <a:off x="3467100" y="34290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68621" name="Rectangle 50"/>
          <p:cNvSpPr>
            <a:spLocks noChangeArrowheads="1"/>
          </p:cNvSpPr>
          <p:nvPr/>
        </p:nvSpPr>
        <p:spPr bwMode="auto">
          <a:xfrm>
            <a:off x="3467100" y="28194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68622" name="Rectangle 51"/>
          <p:cNvSpPr>
            <a:spLocks noChangeArrowheads="1"/>
          </p:cNvSpPr>
          <p:nvPr/>
        </p:nvSpPr>
        <p:spPr bwMode="auto">
          <a:xfrm>
            <a:off x="3467100" y="25146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68623" name="Rectangle 52"/>
          <p:cNvSpPr>
            <a:spLocks noChangeArrowheads="1"/>
          </p:cNvSpPr>
          <p:nvPr/>
        </p:nvSpPr>
        <p:spPr bwMode="auto">
          <a:xfrm>
            <a:off x="3467100" y="22225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68624" name="Rectangle 53"/>
          <p:cNvSpPr>
            <a:spLocks noChangeArrowheads="1"/>
          </p:cNvSpPr>
          <p:nvPr/>
        </p:nvSpPr>
        <p:spPr bwMode="auto">
          <a:xfrm>
            <a:off x="3467100" y="19177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68625" name="Rectangle 54"/>
          <p:cNvSpPr>
            <a:spLocks noChangeArrowheads="1"/>
          </p:cNvSpPr>
          <p:nvPr/>
        </p:nvSpPr>
        <p:spPr bwMode="auto">
          <a:xfrm>
            <a:off x="3467100" y="16129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68626" name="Rectangle 55"/>
          <p:cNvSpPr>
            <a:spLocks noChangeArrowheads="1"/>
          </p:cNvSpPr>
          <p:nvPr/>
        </p:nvSpPr>
        <p:spPr bwMode="auto">
          <a:xfrm>
            <a:off x="3467100" y="13208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68627" name="Text Box 56"/>
          <p:cNvSpPr txBox="1">
            <a:spLocks noChangeArrowheads="1"/>
          </p:cNvSpPr>
          <p:nvPr/>
        </p:nvSpPr>
        <p:spPr bwMode="auto">
          <a:xfrm>
            <a:off x="4098925" y="1303338"/>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msgVersion</a:t>
            </a:r>
          </a:p>
        </p:txBody>
      </p:sp>
      <p:sp>
        <p:nvSpPr>
          <p:cNvPr id="68628" name="Text Box 57"/>
          <p:cNvSpPr txBox="1">
            <a:spLocks noChangeArrowheads="1"/>
          </p:cNvSpPr>
          <p:nvPr/>
        </p:nvSpPr>
        <p:spPr bwMode="auto">
          <a:xfrm>
            <a:off x="4264025" y="1595438"/>
            <a:ext cx="623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msgID</a:t>
            </a:r>
          </a:p>
        </p:txBody>
      </p:sp>
      <p:sp>
        <p:nvSpPr>
          <p:cNvPr id="68629" name="Text Box 58"/>
          <p:cNvSpPr txBox="1">
            <a:spLocks noChangeArrowheads="1"/>
          </p:cNvSpPr>
          <p:nvPr/>
        </p:nvSpPr>
        <p:spPr bwMode="auto">
          <a:xfrm>
            <a:off x="4073525" y="2217738"/>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msgMaxSize</a:t>
            </a:r>
          </a:p>
        </p:txBody>
      </p:sp>
      <p:sp>
        <p:nvSpPr>
          <p:cNvPr id="68630" name="Text Box 59"/>
          <p:cNvSpPr txBox="1">
            <a:spLocks noChangeArrowheads="1"/>
          </p:cNvSpPr>
          <p:nvPr/>
        </p:nvSpPr>
        <p:spPr bwMode="auto">
          <a:xfrm>
            <a:off x="4149725" y="1912938"/>
            <a:ext cx="842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msgFlags</a:t>
            </a:r>
          </a:p>
        </p:txBody>
      </p:sp>
      <p:sp>
        <p:nvSpPr>
          <p:cNvPr id="68631" name="Text Box 60"/>
          <p:cNvSpPr txBox="1">
            <a:spLocks noChangeArrowheads="1"/>
          </p:cNvSpPr>
          <p:nvPr/>
        </p:nvSpPr>
        <p:spPr bwMode="auto">
          <a:xfrm>
            <a:off x="3933825" y="2497138"/>
            <a:ext cx="1433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msgSecurityModel</a:t>
            </a:r>
          </a:p>
        </p:txBody>
      </p:sp>
      <p:sp>
        <p:nvSpPr>
          <p:cNvPr id="68632" name="Text Box 61"/>
          <p:cNvSpPr txBox="1">
            <a:spLocks noChangeArrowheads="1"/>
          </p:cNvSpPr>
          <p:nvPr/>
        </p:nvSpPr>
        <p:spPr bwMode="auto">
          <a:xfrm>
            <a:off x="3679825" y="2814638"/>
            <a:ext cx="1939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msgAuthoritativeEngineID</a:t>
            </a:r>
          </a:p>
        </p:txBody>
      </p:sp>
      <p:sp>
        <p:nvSpPr>
          <p:cNvPr id="68633" name="Text Box 62"/>
          <p:cNvSpPr txBox="1">
            <a:spLocks noChangeArrowheads="1"/>
          </p:cNvSpPr>
          <p:nvPr/>
        </p:nvSpPr>
        <p:spPr bwMode="auto">
          <a:xfrm>
            <a:off x="3590925" y="3119438"/>
            <a:ext cx="21764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msgAuthoritativeEngineBoots</a:t>
            </a:r>
          </a:p>
        </p:txBody>
      </p:sp>
      <p:sp>
        <p:nvSpPr>
          <p:cNvPr id="68634" name="Text Box 63"/>
          <p:cNvSpPr txBox="1">
            <a:spLocks noChangeArrowheads="1"/>
          </p:cNvSpPr>
          <p:nvPr/>
        </p:nvSpPr>
        <p:spPr bwMode="auto">
          <a:xfrm>
            <a:off x="3603625" y="3424238"/>
            <a:ext cx="21256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msgAuthoritativeEngineTime</a:t>
            </a:r>
          </a:p>
        </p:txBody>
      </p:sp>
      <p:sp>
        <p:nvSpPr>
          <p:cNvPr id="68635" name="Text Box 64"/>
          <p:cNvSpPr txBox="1">
            <a:spLocks noChangeArrowheads="1"/>
          </p:cNvSpPr>
          <p:nvPr/>
        </p:nvSpPr>
        <p:spPr bwMode="auto">
          <a:xfrm>
            <a:off x="4022725" y="3729038"/>
            <a:ext cx="1196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msgUserName</a:t>
            </a:r>
          </a:p>
        </p:txBody>
      </p:sp>
      <p:sp>
        <p:nvSpPr>
          <p:cNvPr id="68636" name="Text Box 65"/>
          <p:cNvSpPr txBox="1">
            <a:spLocks noChangeArrowheads="1"/>
          </p:cNvSpPr>
          <p:nvPr/>
        </p:nvSpPr>
        <p:spPr bwMode="auto">
          <a:xfrm>
            <a:off x="3578225" y="4033838"/>
            <a:ext cx="2219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msgAuthenticationParameters</a:t>
            </a:r>
          </a:p>
        </p:txBody>
      </p:sp>
      <p:sp>
        <p:nvSpPr>
          <p:cNvPr id="68637" name="Text Box 66"/>
          <p:cNvSpPr txBox="1">
            <a:spLocks noChangeArrowheads="1"/>
          </p:cNvSpPr>
          <p:nvPr/>
        </p:nvSpPr>
        <p:spPr bwMode="auto">
          <a:xfrm>
            <a:off x="3857625" y="4351338"/>
            <a:ext cx="1755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msgPrivacyParameters</a:t>
            </a:r>
          </a:p>
        </p:txBody>
      </p:sp>
      <p:sp>
        <p:nvSpPr>
          <p:cNvPr id="68638" name="Text Box 67"/>
          <p:cNvSpPr txBox="1">
            <a:spLocks noChangeArrowheads="1"/>
          </p:cNvSpPr>
          <p:nvPr/>
        </p:nvSpPr>
        <p:spPr bwMode="auto">
          <a:xfrm>
            <a:off x="4022725" y="4643438"/>
            <a:ext cx="1298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contextEngineID</a:t>
            </a:r>
          </a:p>
        </p:txBody>
      </p:sp>
      <p:sp>
        <p:nvSpPr>
          <p:cNvPr id="68639" name="Rectangle 68"/>
          <p:cNvSpPr>
            <a:spLocks noChangeArrowheads="1"/>
          </p:cNvSpPr>
          <p:nvPr/>
        </p:nvSpPr>
        <p:spPr bwMode="auto">
          <a:xfrm>
            <a:off x="3492500" y="5245100"/>
            <a:ext cx="2387600" cy="13970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68640" name="Text Box 69"/>
          <p:cNvSpPr txBox="1">
            <a:spLocks noChangeArrowheads="1"/>
          </p:cNvSpPr>
          <p:nvPr/>
        </p:nvSpPr>
        <p:spPr bwMode="auto">
          <a:xfrm>
            <a:off x="4352925" y="5684838"/>
            <a:ext cx="504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PDU</a:t>
            </a:r>
          </a:p>
        </p:txBody>
      </p:sp>
      <p:sp>
        <p:nvSpPr>
          <p:cNvPr id="68641" name="Line 70"/>
          <p:cNvSpPr>
            <a:spLocks noChangeShapeType="1"/>
          </p:cNvSpPr>
          <p:nvPr/>
        </p:nvSpPr>
        <p:spPr bwMode="auto">
          <a:xfrm>
            <a:off x="3022600" y="4686300"/>
            <a:ext cx="0" cy="198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8642" name="Line 71"/>
          <p:cNvSpPr>
            <a:spLocks noChangeShapeType="1"/>
          </p:cNvSpPr>
          <p:nvPr/>
        </p:nvSpPr>
        <p:spPr bwMode="auto">
          <a:xfrm>
            <a:off x="1816100" y="1295400"/>
            <a:ext cx="0" cy="5334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8643" name="Line 72"/>
          <p:cNvSpPr>
            <a:spLocks noChangeShapeType="1"/>
          </p:cNvSpPr>
          <p:nvPr/>
        </p:nvSpPr>
        <p:spPr bwMode="auto">
          <a:xfrm>
            <a:off x="6337300" y="4686300"/>
            <a:ext cx="0" cy="198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8644" name="Text Box 73"/>
          <p:cNvSpPr txBox="1">
            <a:spLocks noChangeArrowheads="1"/>
          </p:cNvSpPr>
          <p:nvPr/>
        </p:nvSpPr>
        <p:spPr bwMode="auto">
          <a:xfrm>
            <a:off x="6397625" y="5307013"/>
            <a:ext cx="2046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Scoped PDU</a:t>
            </a:r>
          </a:p>
          <a:p>
            <a:pPr algn="l" eaLnBrk="1" hangingPunct="1"/>
            <a:r>
              <a:rPr lang="en-US" sz="1400"/>
              <a:t>(plaintext or encrypted)</a:t>
            </a:r>
          </a:p>
        </p:txBody>
      </p:sp>
      <p:sp>
        <p:nvSpPr>
          <p:cNvPr id="68645" name="Line 74"/>
          <p:cNvSpPr>
            <a:spLocks noChangeShapeType="1"/>
          </p:cNvSpPr>
          <p:nvPr/>
        </p:nvSpPr>
        <p:spPr bwMode="auto">
          <a:xfrm>
            <a:off x="6337300" y="2768600"/>
            <a:ext cx="0" cy="1917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8646" name="Text Box 75"/>
          <p:cNvSpPr txBox="1">
            <a:spLocks noChangeArrowheads="1"/>
          </p:cNvSpPr>
          <p:nvPr/>
        </p:nvSpPr>
        <p:spPr bwMode="auto">
          <a:xfrm>
            <a:off x="6397625" y="3503613"/>
            <a:ext cx="2416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Generated/Processed by User Security Model (USM)</a:t>
            </a:r>
          </a:p>
        </p:txBody>
      </p:sp>
      <p:sp>
        <p:nvSpPr>
          <p:cNvPr id="68647" name="Line 76"/>
          <p:cNvSpPr>
            <a:spLocks noChangeShapeType="1"/>
          </p:cNvSpPr>
          <p:nvPr/>
        </p:nvSpPr>
        <p:spPr bwMode="auto">
          <a:xfrm>
            <a:off x="6337300" y="1295400"/>
            <a:ext cx="0" cy="14351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8648" name="Text Box 77"/>
          <p:cNvSpPr txBox="1">
            <a:spLocks noChangeArrowheads="1"/>
          </p:cNvSpPr>
          <p:nvPr/>
        </p:nvSpPr>
        <p:spPr bwMode="auto">
          <a:xfrm>
            <a:off x="6435725" y="1814513"/>
            <a:ext cx="24018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Generated/Processed by Message Processing Model</a:t>
            </a:r>
          </a:p>
        </p:txBody>
      </p:sp>
      <p:sp>
        <p:nvSpPr>
          <p:cNvPr id="68649" name="Text Box 78"/>
          <p:cNvSpPr txBox="1">
            <a:spLocks noChangeArrowheads="1"/>
          </p:cNvSpPr>
          <p:nvPr/>
        </p:nvSpPr>
        <p:spPr bwMode="auto">
          <a:xfrm>
            <a:off x="2066925" y="5294313"/>
            <a:ext cx="1082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scope of </a:t>
            </a:r>
          </a:p>
          <a:p>
            <a:pPr algn="l" eaLnBrk="1" hangingPunct="1"/>
            <a:r>
              <a:rPr lang="en-US" sz="1400"/>
              <a:t>encryption</a:t>
            </a:r>
          </a:p>
        </p:txBody>
      </p:sp>
      <p:sp>
        <p:nvSpPr>
          <p:cNvPr id="68650" name="Text Box 79"/>
          <p:cNvSpPr txBox="1">
            <a:spLocks noChangeArrowheads="1"/>
          </p:cNvSpPr>
          <p:nvPr/>
        </p:nvSpPr>
        <p:spPr bwMode="auto">
          <a:xfrm>
            <a:off x="542925" y="3427413"/>
            <a:ext cx="1425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scope of </a:t>
            </a:r>
          </a:p>
          <a:p>
            <a:pPr algn="l" eaLnBrk="1" hangingPunct="1"/>
            <a:r>
              <a:rPr lang="en-US" sz="1400"/>
              <a:t>authentication</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1008440-6FB1-4563-8807-2D0834712AE3}" type="datetime1">
              <a:rPr lang="en-US" smtClean="0"/>
              <a:pPr eaLnBrk="1" hangingPunct="1"/>
              <a:t>5/19/15</a:t>
            </a:fld>
            <a:endParaRPr lang="en-US" smtClean="0"/>
          </a:p>
        </p:txBody>
      </p:sp>
      <p:sp>
        <p:nvSpPr>
          <p:cNvPr id="696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031881C-7742-48BE-840A-B460CEE87D22}" type="slidenum">
              <a:rPr lang="en-US" smtClean="0"/>
              <a:pPr eaLnBrk="1" hangingPunct="1"/>
              <a:t>62</a:t>
            </a:fld>
            <a:endParaRPr lang="en-US" smtClean="0"/>
          </a:p>
        </p:txBody>
      </p:sp>
      <p:sp>
        <p:nvSpPr>
          <p:cNvPr id="69636" name="Rectangle 2"/>
          <p:cNvSpPr>
            <a:spLocks noGrp="1" noChangeArrowheads="1"/>
          </p:cNvSpPr>
          <p:nvPr>
            <p:ph type="title"/>
          </p:nvPr>
        </p:nvSpPr>
        <p:spPr>
          <a:xfrm>
            <a:off x="414338" y="0"/>
            <a:ext cx="8229600" cy="1143000"/>
          </a:xfrm>
        </p:spPr>
        <p:txBody>
          <a:bodyPr/>
          <a:lstStyle/>
          <a:p>
            <a:pPr eaLnBrk="1" hangingPunct="1"/>
            <a:r>
              <a:rPr lang="en-US" sz="3200" smtClean="0"/>
              <a:t>SNMPv3 – Message Format</a:t>
            </a:r>
          </a:p>
        </p:txBody>
      </p:sp>
      <p:sp>
        <p:nvSpPr>
          <p:cNvPr id="69637" name="Rectangle 3"/>
          <p:cNvSpPr>
            <a:spLocks noChangeArrowheads="1"/>
          </p:cNvSpPr>
          <p:nvPr/>
        </p:nvSpPr>
        <p:spPr bwMode="auto">
          <a:xfrm>
            <a:off x="600075" y="1198563"/>
            <a:ext cx="8137525"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msgVersion</a:t>
            </a:r>
          </a:p>
          <a:p>
            <a:pPr marL="990600" lvl="1" indent="-533400" algn="l">
              <a:spcBef>
                <a:spcPct val="20000"/>
              </a:spcBef>
              <a:buFontTx/>
              <a:buChar char="–"/>
            </a:pPr>
            <a:r>
              <a:rPr lang="en-US" sz="2000">
                <a:solidFill>
                  <a:srgbClr val="000000"/>
                </a:solidFill>
              </a:rPr>
              <a:t>A value of 3 identifies the version of the message as an SNMPv3 message</a:t>
            </a:r>
          </a:p>
          <a:p>
            <a:pPr marL="609600" indent="-609600" algn="l">
              <a:spcBef>
                <a:spcPct val="20000"/>
              </a:spcBef>
              <a:buFont typeface="Wingdings" pitchFamily="2" charset="2"/>
              <a:buChar char="§"/>
            </a:pPr>
            <a:r>
              <a:rPr lang="en-US" sz="2400">
                <a:solidFill>
                  <a:srgbClr val="000000"/>
                </a:solidFill>
              </a:rPr>
              <a:t>msgID</a:t>
            </a:r>
          </a:p>
          <a:p>
            <a:pPr marL="990600" lvl="1" indent="-533400" algn="l">
              <a:spcBef>
                <a:spcPct val="20000"/>
              </a:spcBef>
              <a:buFontTx/>
              <a:buChar char="–"/>
            </a:pPr>
            <a:r>
              <a:rPr lang="en-US" sz="2000">
                <a:solidFill>
                  <a:srgbClr val="000000"/>
                </a:solidFill>
              </a:rPr>
              <a:t>Used to coordinate request and response messages between two SNMP entities</a:t>
            </a:r>
          </a:p>
          <a:p>
            <a:pPr marL="990600" lvl="1" indent="-533400" algn="l">
              <a:spcBef>
                <a:spcPct val="20000"/>
              </a:spcBef>
              <a:buFontTx/>
              <a:buChar char="–"/>
            </a:pPr>
            <a:r>
              <a:rPr lang="en-US" sz="2000">
                <a:solidFill>
                  <a:srgbClr val="000000"/>
                </a:solidFill>
              </a:rPr>
              <a:t>Similar to the reqID used within a PDU</a:t>
            </a:r>
          </a:p>
          <a:p>
            <a:pPr marL="609600" indent="-609600" algn="l">
              <a:spcBef>
                <a:spcPct val="20000"/>
              </a:spcBef>
              <a:buFont typeface="Wingdings" pitchFamily="2" charset="2"/>
              <a:buChar char="§"/>
            </a:pPr>
            <a:r>
              <a:rPr lang="en-US" sz="2400">
                <a:solidFill>
                  <a:srgbClr val="000000"/>
                </a:solidFill>
              </a:rPr>
              <a:t>msgMaxSize</a:t>
            </a:r>
          </a:p>
          <a:p>
            <a:pPr marL="990600" lvl="1" indent="-533400" algn="l">
              <a:spcBef>
                <a:spcPct val="20000"/>
              </a:spcBef>
              <a:buFontTx/>
              <a:buChar char="–"/>
            </a:pPr>
            <a:r>
              <a:rPr lang="en-US" sz="2000">
                <a:solidFill>
                  <a:srgbClr val="000000"/>
                </a:solidFill>
              </a:rPr>
              <a:t>Indicates the maximum message size that the sender can support</a:t>
            </a:r>
          </a:p>
          <a:p>
            <a:pPr marL="990600" lvl="1" indent="-533400" algn="l">
              <a:spcBef>
                <a:spcPct val="20000"/>
              </a:spcBef>
              <a:buFontTx/>
              <a:buChar char="–"/>
            </a:pPr>
            <a:r>
              <a:rPr lang="en-US" sz="2000">
                <a:solidFill>
                  <a:srgbClr val="000000"/>
                </a:solidFill>
              </a:rPr>
              <a:t>Used to determine how big a response to a request message can be</a:t>
            </a:r>
          </a:p>
          <a:p>
            <a:pPr marL="990600" lvl="1" indent="-533400" algn="l">
              <a:spcBef>
                <a:spcPct val="20000"/>
              </a:spcBef>
              <a:buFontTx/>
              <a:buChar char="–"/>
            </a:pPr>
            <a:r>
              <a:rPr lang="en-US" sz="2000">
                <a:solidFill>
                  <a:srgbClr val="000000"/>
                </a:solidFill>
              </a:rPr>
              <a:t>Values range from 484 to 2</a:t>
            </a:r>
            <a:r>
              <a:rPr lang="en-US" sz="2000" baseline="30000">
                <a:solidFill>
                  <a:srgbClr val="000000"/>
                </a:solidFill>
              </a:rPr>
              <a:t>31</a:t>
            </a:r>
            <a:r>
              <a:rPr lang="en-US" sz="2000">
                <a:solidFill>
                  <a:srgbClr val="000000"/>
                </a:solidFill>
              </a:rPr>
              <a:t>-1</a:t>
            </a:r>
          </a:p>
          <a:p>
            <a:pPr marL="609600" indent="-609600" algn="l">
              <a:spcBef>
                <a:spcPct val="20000"/>
              </a:spcBef>
              <a:buFont typeface="Wingdings" pitchFamily="2" charset="2"/>
              <a:buNone/>
            </a:pPr>
            <a:endParaRPr lang="en-US" sz="2400">
              <a:solidFill>
                <a:srgbClr val="000000"/>
              </a:solidFill>
            </a:endParaRPr>
          </a:p>
          <a:p>
            <a:pPr marL="990600" lvl="1" indent="-533400" algn="l">
              <a:spcBef>
                <a:spcPct val="20000"/>
              </a:spcBef>
              <a:buFont typeface="Wingdings" pitchFamily="2" charset="2"/>
              <a:buNone/>
            </a:pPr>
            <a:r>
              <a:rPr lang="en-US" sz="2000">
                <a:solidFill>
                  <a:srgbClr val="000000"/>
                </a:solidFill>
              </a:rPr>
              <a:t>	</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848AD36-793B-4FA7-98DD-B4188A0BA03B}" type="datetime1">
              <a:rPr lang="en-US" smtClean="0"/>
              <a:pPr eaLnBrk="1" hangingPunct="1"/>
              <a:t>5/19/15</a:t>
            </a:fld>
            <a:endParaRPr lang="en-US" smtClean="0"/>
          </a:p>
        </p:txBody>
      </p:sp>
      <p:sp>
        <p:nvSpPr>
          <p:cNvPr id="706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0237509-BCCF-4FF8-9172-0D8151F5B60A}" type="slidenum">
              <a:rPr lang="en-US" smtClean="0"/>
              <a:pPr eaLnBrk="1" hangingPunct="1"/>
              <a:t>63</a:t>
            </a:fld>
            <a:endParaRPr lang="en-US" smtClean="0"/>
          </a:p>
        </p:txBody>
      </p:sp>
      <p:sp>
        <p:nvSpPr>
          <p:cNvPr id="70660" name="Rectangle 2"/>
          <p:cNvSpPr>
            <a:spLocks noGrp="1" noChangeArrowheads="1"/>
          </p:cNvSpPr>
          <p:nvPr>
            <p:ph type="title"/>
          </p:nvPr>
        </p:nvSpPr>
        <p:spPr>
          <a:xfrm>
            <a:off x="414338" y="141288"/>
            <a:ext cx="8229600" cy="1143000"/>
          </a:xfrm>
        </p:spPr>
        <p:txBody>
          <a:bodyPr/>
          <a:lstStyle/>
          <a:p>
            <a:pPr eaLnBrk="1" hangingPunct="1"/>
            <a:r>
              <a:rPr lang="en-US" sz="3200" smtClean="0"/>
              <a:t>SNMPv3 – Message Format</a:t>
            </a:r>
          </a:p>
        </p:txBody>
      </p:sp>
      <p:sp>
        <p:nvSpPr>
          <p:cNvPr id="70661" name="Rectangle 3"/>
          <p:cNvSpPr>
            <a:spLocks noChangeArrowheads="1"/>
          </p:cNvSpPr>
          <p:nvPr/>
        </p:nvSpPr>
        <p:spPr bwMode="auto">
          <a:xfrm>
            <a:off x="600075" y="1477963"/>
            <a:ext cx="8137525"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msgFlags</a:t>
            </a:r>
          </a:p>
          <a:p>
            <a:pPr marL="990600" lvl="1" indent="-533400" algn="l">
              <a:spcBef>
                <a:spcPct val="20000"/>
              </a:spcBef>
              <a:buFontTx/>
              <a:buChar char="–"/>
            </a:pPr>
            <a:r>
              <a:rPr lang="en-US" sz="2000">
                <a:solidFill>
                  <a:srgbClr val="000000"/>
                </a:solidFill>
              </a:rPr>
              <a:t>Indicates the security level that the sender has applied to the message.</a:t>
            </a:r>
          </a:p>
          <a:p>
            <a:pPr marL="990600" lvl="1" indent="-533400" algn="l">
              <a:spcBef>
                <a:spcPct val="20000"/>
              </a:spcBef>
              <a:buFontTx/>
              <a:buChar char="–"/>
            </a:pPr>
            <a:r>
              <a:rPr lang="en-US" sz="2000">
                <a:solidFill>
                  <a:srgbClr val="000000"/>
                </a:solidFill>
              </a:rPr>
              <a:t>The 3 bits defined are reportableFlag, authFlag, and the privFlag</a:t>
            </a:r>
          </a:p>
          <a:p>
            <a:pPr marL="609600" indent="-609600" algn="l">
              <a:spcBef>
                <a:spcPct val="20000"/>
              </a:spcBef>
              <a:buFont typeface="Wingdings" pitchFamily="2" charset="2"/>
              <a:buChar char="§"/>
            </a:pPr>
            <a:r>
              <a:rPr lang="en-US" sz="2400">
                <a:solidFill>
                  <a:srgbClr val="000000"/>
                </a:solidFill>
              </a:rPr>
              <a:t>msgSecurityModel</a:t>
            </a:r>
          </a:p>
          <a:p>
            <a:pPr marL="990600" lvl="1" indent="-533400" algn="l">
              <a:spcBef>
                <a:spcPct val="20000"/>
              </a:spcBef>
              <a:buFontTx/>
              <a:buChar char="–"/>
            </a:pPr>
            <a:r>
              <a:rPr lang="en-US" sz="2000">
                <a:solidFill>
                  <a:srgbClr val="000000"/>
                </a:solidFill>
              </a:rPr>
              <a:t>An integer value which identifies the message security model that the sender used to generate the message. </a:t>
            </a:r>
          </a:p>
          <a:p>
            <a:pPr marL="990600" lvl="1" indent="-533400" algn="l">
              <a:spcBef>
                <a:spcPct val="20000"/>
              </a:spcBef>
              <a:buFontTx/>
              <a:buChar char="–"/>
            </a:pPr>
            <a:r>
              <a:rPr lang="en-US" sz="2000">
                <a:solidFill>
                  <a:srgbClr val="000000"/>
                </a:solidFill>
              </a:rPr>
              <a:t>The receiver must use the same security model to perform security processing for the message.</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613CE0B-B3D3-414A-B4F6-BB63A3681A08}" type="datetime1">
              <a:rPr lang="en-US" smtClean="0"/>
              <a:pPr eaLnBrk="1" hangingPunct="1"/>
              <a:t>5/19/15</a:t>
            </a:fld>
            <a:endParaRPr lang="en-US" smtClean="0"/>
          </a:p>
        </p:txBody>
      </p:sp>
      <p:sp>
        <p:nvSpPr>
          <p:cNvPr id="716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1F70198-F935-496C-8B52-9547B4789CFA}" type="slidenum">
              <a:rPr lang="en-US" smtClean="0"/>
              <a:pPr eaLnBrk="1" hangingPunct="1"/>
              <a:t>64</a:t>
            </a:fld>
            <a:endParaRPr lang="en-US" smtClean="0"/>
          </a:p>
        </p:txBody>
      </p:sp>
      <p:sp>
        <p:nvSpPr>
          <p:cNvPr id="71684" name="Rectangle 2"/>
          <p:cNvSpPr>
            <a:spLocks noGrp="1" noChangeArrowheads="1"/>
          </p:cNvSpPr>
          <p:nvPr>
            <p:ph type="title"/>
          </p:nvPr>
        </p:nvSpPr>
        <p:spPr>
          <a:xfrm>
            <a:off x="434975" y="0"/>
            <a:ext cx="8229600" cy="1143000"/>
          </a:xfrm>
        </p:spPr>
        <p:txBody>
          <a:bodyPr/>
          <a:lstStyle/>
          <a:p>
            <a:pPr eaLnBrk="1" hangingPunct="1"/>
            <a:r>
              <a:rPr lang="en-US" sz="3200" smtClean="0"/>
              <a:t>SNMP ScopedPDU</a:t>
            </a:r>
          </a:p>
        </p:txBody>
      </p:sp>
      <p:sp>
        <p:nvSpPr>
          <p:cNvPr id="71685" name="Rectangle 3"/>
          <p:cNvSpPr>
            <a:spLocks noChangeArrowheads="1"/>
          </p:cNvSpPr>
          <p:nvPr/>
        </p:nvSpPr>
        <p:spPr bwMode="auto">
          <a:xfrm>
            <a:off x="506413" y="1374775"/>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A scopedPDU is a block of data containing a contextEngineID, a contextName, and a PDU. </a:t>
            </a:r>
          </a:p>
        </p:txBody>
      </p:sp>
      <p:sp>
        <p:nvSpPr>
          <p:cNvPr id="71686" name="Rectangle 4"/>
          <p:cNvSpPr>
            <a:spLocks noChangeArrowheads="1"/>
          </p:cNvSpPr>
          <p:nvPr/>
        </p:nvSpPr>
        <p:spPr bwMode="auto">
          <a:xfrm>
            <a:off x="3022600" y="38354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71687" name="Text Box 5"/>
          <p:cNvSpPr txBox="1">
            <a:spLocks noChangeArrowheads="1"/>
          </p:cNvSpPr>
          <p:nvPr/>
        </p:nvSpPr>
        <p:spPr bwMode="auto">
          <a:xfrm>
            <a:off x="3667125" y="3843338"/>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contextName</a:t>
            </a:r>
          </a:p>
        </p:txBody>
      </p:sp>
      <p:sp>
        <p:nvSpPr>
          <p:cNvPr id="71688" name="Rectangle 6"/>
          <p:cNvSpPr>
            <a:spLocks noChangeArrowheads="1"/>
          </p:cNvSpPr>
          <p:nvPr/>
        </p:nvSpPr>
        <p:spPr bwMode="auto">
          <a:xfrm>
            <a:off x="3009900" y="35306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71689" name="Text Box 7"/>
          <p:cNvSpPr txBox="1">
            <a:spLocks noChangeArrowheads="1"/>
          </p:cNvSpPr>
          <p:nvPr/>
        </p:nvSpPr>
        <p:spPr bwMode="auto">
          <a:xfrm>
            <a:off x="3552825" y="3525838"/>
            <a:ext cx="1298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contextEngineID</a:t>
            </a:r>
          </a:p>
        </p:txBody>
      </p:sp>
      <p:sp>
        <p:nvSpPr>
          <p:cNvPr id="71690" name="Rectangle 8"/>
          <p:cNvSpPr>
            <a:spLocks noChangeArrowheads="1"/>
          </p:cNvSpPr>
          <p:nvPr/>
        </p:nvSpPr>
        <p:spPr bwMode="auto">
          <a:xfrm>
            <a:off x="3022600" y="4127500"/>
            <a:ext cx="2387600" cy="13970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71691" name="Text Box 9"/>
          <p:cNvSpPr txBox="1">
            <a:spLocks noChangeArrowheads="1"/>
          </p:cNvSpPr>
          <p:nvPr/>
        </p:nvSpPr>
        <p:spPr bwMode="auto">
          <a:xfrm>
            <a:off x="3883025" y="4567238"/>
            <a:ext cx="504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PDU</a:t>
            </a:r>
          </a:p>
        </p:txBody>
      </p:sp>
      <p:sp>
        <p:nvSpPr>
          <p:cNvPr id="71692" name="Line 10"/>
          <p:cNvSpPr>
            <a:spLocks noChangeShapeType="1"/>
          </p:cNvSpPr>
          <p:nvPr/>
        </p:nvSpPr>
        <p:spPr bwMode="auto">
          <a:xfrm>
            <a:off x="2552700" y="3568700"/>
            <a:ext cx="0" cy="198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1693" name="Line 11"/>
          <p:cNvSpPr>
            <a:spLocks noChangeShapeType="1"/>
          </p:cNvSpPr>
          <p:nvPr/>
        </p:nvSpPr>
        <p:spPr bwMode="auto">
          <a:xfrm>
            <a:off x="5867400" y="3568700"/>
            <a:ext cx="0" cy="198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1694" name="Text Box 12"/>
          <p:cNvSpPr txBox="1">
            <a:spLocks noChangeArrowheads="1"/>
          </p:cNvSpPr>
          <p:nvPr/>
        </p:nvSpPr>
        <p:spPr bwMode="auto">
          <a:xfrm>
            <a:off x="5927725" y="4189413"/>
            <a:ext cx="2046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Scoped PDU</a:t>
            </a:r>
          </a:p>
          <a:p>
            <a:pPr algn="l" eaLnBrk="1" hangingPunct="1"/>
            <a:r>
              <a:rPr lang="en-US" sz="1400"/>
              <a:t>(plaintext or encrypted)</a:t>
            </a:r>
          </a:p>
        </p:txBody>
      </p:sp>
      <p:sp>
        <p:nvSpPr>
          <p:cNvPr id="71695" name="Text Box 13"/>
          <p:cNvSpPr txBox="1">
            <a:spLocks noChangeArrowheads="1"/>
          </p:cNvSpPr>
          <p:nvPr/>
        </p:nvSpPr>
        <p:spPr bwMode="auto">
          <a:xfrm>
            <a:off x="1597025" y="4176713"/>
            <a:ext cx="1082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400"/>
              <a:t>scope of </a:t>
            </a:r>
          </a:p>
          <a:p>
            <a:pPr algn="l" eaLnBrk="1" hangingPunct="1"/>
            <a:r>
              <a:rPr lang="en-US" sz="1400"/>
              <a:t>encryption</a:t>
            </a:r>
          </a:p>
        </p:txBody>
      </p:sp>
      <p:sp>
        <p:nvSpPr>
          <p:cNvPr id="71696" name="Rectangle 14"/>
          <p:cNvSpPr>
            <a:spLocks noChangeArrowheads="1"/>
          </p:cNvSpPr>
          <p:nvPr/>
        </p:nvSpPr>
        <p:spPr bwMode="auto">
          <a:xfrm>
            <a:off x="3000375" y="3216275"/>
            <a:ext cx="2387600" cy="266700"/>
          </a:xfrm>
          <a:prstGeom prst="rect">
            <a:avLst/>
          </a:prstGeom>
          <a:solidFill>
            <a:srgbClr val="F9FDA7"/>
          </a:solidFill>
          <a:ln w="9525">
            <a:solidFill>
              <a:schemeClr val="tx1"/>
            </a:solidFill>
            <a:miter lim="800000"/>
            <a:headEnd/>
            <a:tailEnd/>
          </a:ln>
        </p:spPr>
        <p:txBody>
          <a:bodyPr wrap="none" anchor="ctr"/>
          <a:lstStyle/>
          <a:p>
            <a:endParaRPr lang="en-CA"/>
          </a:p>
        </p:txBody>
      </p:sp>
      <p:sp>
        <p:nvSpPr>
          <p:cNvPr id="71697" name="Rectangle 15"/>
          <p:cNvSpPr>
            <a:spLocks noChangeArrowheads="1"/>
          </p:cNvSpPr>
          <p:nvPr/>
        </p:nvSpPr>
        <p:spPr bwMode="auto">
          <a:xfrm>
            <a:off x="2998788" y="288925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71698" name="Text Box 16"/>
          <p:cNvSpPr txBox="1">
            <a:spLocks noChangeArrowheads="1"/>
          </p:cNvSpPr>
          <p:nvPr/>
        </p:nvSpPr>
        <p:spPr bwMode="auto">
          <a:xfrm>
            <a:off x="3238500" y="3209925"/>
            <a:ext cx="179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USM Message Headers</a:t>
            </a:r>
          </a:p>
        </p:txBody>
      </p:sp>
      <p:sp>
        <p:nvSpPr>
          <p:cNvPr id="71699" name="Text Box 17"/>
          <p:cNvSpPr txBox="1">
            <a:spLocks noChangeArrowheads="1"/>
          </p:cNvSpPr>
          <p:nvPr/>
        </p:nvSpPr>
        <p:spPr bwMode="auto">
          <a:xfrm>
            <a:off x="3136900" y="2876550"/>
            <a:ext cx="2058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200"/>
              <a:t>SNMPv3 Message Headers</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03F8907-D412-460F-9511-1B047091D46C}" type="datetime1">
              <a:rPr lang="en-US" smtClean="0"/>
              <a:pPr eaLnBrk="1" hangingPunct="1"/>
              <a:t>5/19/15</a:t>
            </a:fld>
            <a:endParaRPr lang="en-US" smtClean="0"/>
          </a:p>
        </p:txBody>
      </p:sp>
      <p:sp>
        <p:nvSpPr>
          <p:cNvPr id="727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F877762-3774-4298-A2AE-AF974104F955}" type="slidenum">
              <a:rPr lang="en-US" smtClean="0"/>
              <a:pPr eaLnBrk="1" hangingPunct="1"/>
              <a:t>65</a:t>
            </a:fld>
            <a:endParaRPr lang="en-US" smtClean="0"/>
          </a:p>
        </p:txBody>
      </p:sp>
      <p:sp>
        <p:nvSpPr>
          <p:cNvPr id="72708" name="Rectangle 2"/>
          <p:cNvSpPr>
            <a:spLocks noGrp="1" noChangeArrowheads="1"/>
          </p:cNvSpPr>
          <p:nvPr>
            <p:ph type="title"/>
          </p:nvPr>
        </p:nvSpPr>
        <p:spPr>
          <a:xfrm>
            <a:off x="414338" y="0"/>
            <a:ext cx="8229600" cy="1143000"/>
          </a:xfrm>
        </p:spPr>
        <p:txBody>
          <a:bodyPr/>
          <a:lstStyle/>
          <a:p>
            <a:pPr eaLnBrk="1" hangingPunct="1"/>
            <a:r>
              <a:rPr lang="en-US" sz="3200" smtClean="0"/>
              <a:t>SNMPv3 – Reports</a:t>
            </a:r>
          </a:p>
        </p:txBody>
      </p:sp>
      <p:sp>
        <p:nvSpPr>
          <p:cNvPr id="72709" name="Rectangle 3"/>
          <p:cNvSpPr>
            <a:spLocks noChangeArrowheads="1"/>
          </p:cNvSpPr>
          <p:nvPr/>
        </p:nvSpPr>
        <p:spPr bwMode="auto">
          <a:xfrm>
            <a:off x="600075" y="1211263"/>
            <a:ext cx="81375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a:solidFill>
                  <a:srgbClr val="000000"/>
                </a:solidFill>
              </a:rPr>
              <a:t>Used for engine-to-engine communication</a:t>
            </a:r>
          </a:p>
          <a:p>
            <a:pPr marL="609600" indent="-609600" algn="l">
              <a:spcBef>
                <a:spcPct val="20000"/>
              </a:spcBef>
              <a:buFont typeface="Wingdings" pitchFamily="2" charset="2"/>
              <a:buChar char="§"/>
            </a:pPr>
            <a:r>
              <a:rPr lang="en-US" sz="2400">
                <a:solidFill>
                  <a:srgbClr val="000000"/>
                </a:solidFill>
              </a:rPr>
              <a:t>Processed by the SNMPv3 message processing model</a:t>
            </a:r>
          </a:p>
          <a:p>
            <a:pPr marL="609600" indent="-609600" algn="l">
              <a:spcBef>
                <a:spcPct val="20000"/>
              </a:spcBef>
              <a:buFont typeface="Wingdings" pitchFamily="2" charset="2"/>
              <a:buChar char="§"/>
            </a:pPr>
            <a:r>
              <a:rPr lang="en-US" sz="2400">
                <a:solidFill>
                  <a:srgbClr val="000000"/>
                </a:solidFill>
              </a:rPr>
              <a:t>Allows to report the following type of errors (to the sender) when processing a SNMP message:</a:t>
            </a:r>
          </a:p>
          <a:p>
            <a:pPr marL="990600" lvl="1" indent="-533400" algn="l">
              <a:spcBef>
                <a:spcPct val="20000"/>
              </a:spcBef>
              <a:buFontTx/>
              <a:buChar char="–"/>
            </a:pPr>
            <a:r>
              <a:rPr lang="en-US" sz="2000">
                <a:solidFill>
                  <a:srgbClr val="000000"/>
                </a:solidFill>
              </a:rPr>
              <a:t>A response message could not be generated</a:t>
            </a:r>
          </a:p>
          <a:p>
            <a:pPr marL="990600" lvl="1" indent="-533400" algn="l">
              <a:spcBef>
                <a:spcPct val="20000"/>
              </a:spcBef>
              <a:buFontTx/>
              <a:buChar char="–"/>
            </a:pPr>
            <a:r>
              <a:rPr lang="en-US" sz="2000">
                <a:solidFill>
                  <a:srgbClr val="000000"/>
                </a:solidFill>
              </a:rPr>
              <a:t>A message was received with the authFlag cleared and the privFlag set</a:t>
            </a:r>
          </a:p>
          <a:p>
            <a:pPr marL="990600" lvl="1" indent="-533400" algn="l">
              <a:spcBef>
                <a:spcPct val="20000"/>
              </a:spcBef>
              <a:buFontTx/>
              <a:buChar char="–"/>
            </a:pPr>
            <a:r>
              <a:rPr lang="en-US" sz="2000">
                <a:solidFill>
                  <a:srgbClr val="000000"/>
                </a:solidFill>
              </a:rPr>
              <a:t>An error occurred while providing authentication and privacy services for an incoming message</a:t>
            </a:r>
          </a:p>
          <a:p>
            <a:pPr marL="990600" lvl="1" indent="-533400" algn="l">
              <a:spcBef>
                <a:spcPct val="20000"/>
              </a:spcBef>
              <a:buFont typeface="Wingdings" pitchFamily="2" charset="2"/>
              <a:buNone/>
            </a:pPr>
            <a:r>
              <a:rPr lang="en-US" sz="2000">
                <a:solidFill>
                  <a:srgbClr val="000000"/>
                </a:solidFill>
              </a:rPr>
              <a:t>	</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B43A6BB-988A-4114-A467-BFCB9C8251C7}" type="datetime1">
              <a:rPr lang="en-US" smtClean="0"/>
              <a:pPr eaLnBrk="1" hangingPunct="1"/>
              <a:t>5/19/15</a:t>
            </a:fld>
            <a:endParaRPr lang="en-US" smtClean="0"/>
          </a:p>
        </p:txBody>
      </p:sp>
      <p:sp>
        <p:nvSpPr>
          <p:cNvPr id="737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C3CC213-D047-4BDD-9537-244E0C8718AF}" type="slidenum">
              <a:rPr lang="en-US" smtClean="0"/>
              <a:pPr eaLnBrk="1" hangingPunct="1"/>
              <a:t>66</a:t>
            </a:fld>
            <a:endParaRPr lang="en-US" smtClean="0"/>
          </a:p>
        </p:txBody>
      </p:sp>
      <p:sp>
        <p:nvSpPr>
          <p:cNvPr id="73732" name="Rectangle 2"/>
          <p:cNvSpPr>
            <a:spLocks noGrp="1" noChangeArrowheads="1"/>
          </p:cNvSpPr>
          <p:nvPr>
            <p:ph type="title"/>
          </p:nvPr>
        </p:nvSpPr>
        <p:spPr>
          <a:xfrm>
            <a:off x="414338" y="0"/>
            <a:ext cx="8229600" cy="1143000"/>
          </a:xfrm>
        </p:spPr>
        <p:txBody>
          <a:bodyPr/>
          <a:lstStyle/>
          <a:p>
            <a:pPr eaLnBrk="1" hangingPunct="1"/>
            <a:r>
              <a:rPr lang="en-US" sz="3200" smtClean="0"/>
              <a:t>SNMPv3 – Reports</a:t>
            </a:r>
          </a:p>
        </p:txBody>
      </p:sp>
      <p:sp>
        <p:nvSpPr>
          <p:cNvPr id="73733" name="Rectangle 3"/>
          <p:cNvSpPr>
            <a:spLocks noChangeArrowheads="1"/>
          </p:cNvSpPr>
          <p:nvPr/>
        </p:nvSpPr>
        <p:spPr bwMode="auto">
          <a:xfrm>
            <a:off x="1677988" y="1633538"/>
            <a:ext cx="6024562" cy="528637"/>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US"/>
          </a:p>
        </p:txBody>
      </p:sp>
      <p:sp>
        <p:nvSpPr>
          <p:cNvPr id="73734" name="Line 4"/>
          <p:cNvSpPr>
            <a:spLocks noChangeShapeType="1"/>
          </p:cNvSpPr>
          <p:nvPr/>
        </p:nvSpPr>
        <p:spPr bwMode="auto">
          <a:xfrm>
            <a:off x="2581275" y="1624013"/>
            <a:ext cx="0" cy="52863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73735" name="Line 5"/>
          <p:cNvSpPr>
            <a:spLocks noChangeShapeType="1"/>
          </p:cNvSpPr>
          <p:nvPr/>
        </p:nvSpPr>
        <p:spPr bwMode="auto">
          <a:xfrm>
            <a:off x="3455988" y="1624013"/>
            <a:ext cx="0" cy="538162"/>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73736" name="Line 6"/>
          <p:cNvSpPr>
            <a:spLocks noChangeShapeType="1"/>
          </p:cNvSpPr>
          <p:nvPr/>
        </p:nvSpPr>
        <p:spPr bwMode="auto">
          <a:xfrm>
            <a:off x="4289425" y="1633538"/>
            <a:ext cx="0" cy="52863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73737" name="Line 7"/>
          <p:cNvSpPr>
            <a:spLocks noChangeShapeType="1"/>
          </p:cNvSpPr>
          <p:nvPr/>
        </p:nvSpPr>
        <p:spPr bwMode="auto">
          <a:xfrm>
            <a:off x="5070475" y="1624013"/>
            <a:ext cx="0" cy="538162"/>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73738" name="Text Box 8"/>
          <p:cNvSpPr txBox="1">
            <a:spLocks noChangeArrowheads="1"/>
          </p:cNvSpPr>
          <p:nvPr/>
        </p:nvSpPr>
        <p:spPr bwMode="auto">
          <a:xfrm>
            <a:off x="1779588" y="169068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type</a:t>
            </a:r>
          </a:p>
        </p:txBody>
      </p:sp>
      <p:sp>
        <p:nvSpPr>
          <p:cNvPr id="73739" name="Text Box 9"/>
          <p:cNvSpPr txBox="1">
            <a:spLocks noChangeArrowheads="1"/>
          </p:cNvSpPr>
          <p:nvPr/>
        </p:nvSpPr>
        <p:spPr bwMode="auto">
          <a:xfrm>
            <a:off x="2692400" y="173037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reqid</a:t>
            </a:r>
          </a:p>
        </p:txBody>
      </p:sp>
      <p:sp>
        <p:nvSpPr>
          <p:cNvPr id="73740" name="Text Box 10"/>
          <p:cNvSpPr txBox="1">
            <a:spLocks noChangeArrowheads="1"/>
          </p:cNvSpPr>
          <p:nvPr/>
        </p:nvSpPr>
        <p:spPr bwMode="auto">
          <a:xfrm>
            <a:off x="4481513" y="1706563"/>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0</a:t>
            </a:r>
          </a:p>
        </p:txBody>
      </p:sp>
      <p:sp>
        <p:nvSpPr>
          <p:cNvPr id="73741" name="Text Box 11"/>
          <p:cNvSpPr txBox="1">
            <a:spLocks noChangeArrowheads="1"/>
          </p:cNvSpPr>
          <p:nvPr/>
        </p:nvSpPr>
        <p:spPr bwMode="auto">
          <a:xfrm>
            <a:off x="3687763" y="1725613"/>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0</a:t>
            </a:r>
          </a:p>
        </p:txBody>
      </p:sp>
      <p:sp>
        <p:nvSpPr>
          <p:cNvPr id="73742" name="Text Box 12"/>
          <p:cNvSpPr txBox="1">
            <a:spLocks noChangeArrowheads="1"/>
          </p:cNvSpPr>
          <p:nvPr/>
        </p:nvSpPr>
        <p:spPr bwMode="auto">
          <a:xfrm>
            <a:off x="5375275" y="170021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Variable bindings</a:t>
            </a:r>
          </a:p>
        </p:txBody>
      </p:sp>
      <p:sp>
        <p:nvSpPr>
          <p:cNvPr id="73743" name="Text Box 13"/>
          <p:cNvSpPr txBox="1">
            <a:spLocks noChangeArrowheads="1"/>
          </p:cNvSpPr>
          <p:nvPr/>
        </p:nvSpPr>
        <p:spPr bwMode="auto">
          <a:xfrm>
            <a:off x="833438" y="2911475"/>
            <a:ext cx="71818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lnSpc>
                <a:spcPct val="150000"/>
              </a:lnSpc>
              <a:buFontTx/>
              <a:buChar char="-"/>
            </a:pPr>
            <a:r>
              <a:rPr lang="en-US"/>
              <a:t> The PDU type 0xA8 indicates a Report PDU</a:t>
            </a:r>
          </a:p>
          <a:p>
            <a:pPr algn="l" eaLnBrk="1" hangingPunct="1">
              <a:lnSpc>
                <a:spcPct val="150000"/>
              </a:lnSpc>
              <a:buFontTx/>
              <a:buChar char="-"/>
            </a:pPr>
            <a:r>
              <a:rPr lang="en-US"/>
              <a:t> ‘reqid’ consists of request identifier of the message that triggered </a:t>
            </a:r>
          </a:p>
          <a:p>
            <a:pPr algn="l" eaLnBrk="1" hangingPunct="1">
              <a:lnSpc>
                <a:spcPct val="150000"/>
              </a:lnSpc>
            </a:pPr>
            <a:r>
              <a:rPr lang="en-US"/>
              <a:t>   the Report</a:t>
            </a:r>
          </a:p>
          <a:p>
            <a:pPr algn="l" eaLnBrk="1" hangingPunct="1">
              <a:lnSpc>
                <a:spcPct val="150000"/>
              </a:lnSpc>
              <a:buFontTx/>
              <a:buChar char="-"/>
            </a:pPr>
            <a:r>
              <a:rPr lang="en-US"/>
              <a:t> Variable bindings will contain a single object identifier and its value. </a:t>
            </a:r>
          </a:p>
          <a:p>
            <a:pPr algn="l" eaLnBrk="1" hangingPunct="1">
              <a:lnSpc>
                <a:spcPct val="150000"/>
              </a:lnSpc>
            </a:pPr>
            <a:r>
              <a:rPr lang="en-US"/>
              <a:t>   Used to determine the problem that the report is identifying.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1E8EB41-DFE5-4E2B-84A3-B5A7E0760F89}" type="datetime1">
              <a:rPr lang="en-US" smtClean="0"/>
              <a:pPr eaLnBrk="1" hangingPunct="1"/>
              <a:t>5/19/15</a:t>
            </a:fld>
            <a:endParaRPr lang="en-US" smtClean="0"/>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BA7D669-E0B8-488B-8489-578761452606}" type="slidenum">
              <a:rPr lang="en-US" smtClean="0"/>
              <a:pPr eaLnBrk="1" hangingPunct="1"/>
              <a:t>7</a:t>
            </a:fld>
            <a:endParaRPr lang="en-US" smtClean="0"/>
          </a:p>
        </p:txBody>
      </p:sp>
      <p:sp>
        <p:nvSpPr>
          <p:cNvPr id="10244" name="Rectangle 2"/>
          <p:cNvSpPr>
            <a:spLocks noGrp="1" noChangeArrowheads="1"/>
          </p:cNvSpPr>
          <p:nvPr>
            <p:ph type="title"/>
          </p:nvPr>
        </p:nvSpPr>
        <p:spPr>
          <a:xfrm>
            <a:off x="457200" y="0"/>
            <a:ext cx="8229600" cy="1143000"/>
          </a:xfrm>
        </p:spPr>
        <p:txBody>
          <a:bodyPr/>
          <a:lstStyle/>
          <a:p>
            <a:pPr eaLnBrk="1" hangingPunct="1"/>
            <a:r>
              <a:rPr lang="en-US" sz="3200" smtClean="0"/>
              <a:t>SNMPv2 – Trap</a:t>
            </a:r>
          </a:p>
        </p:txBody>
      </p:sp>
      <p:sp>
        <p:nvSpPr>
          <p:cNvPr id="10245" name="Rectangle 3"/>
          <p:cNvSpPr>
            <a:spLocks noChangeArrowheads="1"/>
          </p:cNvSpPr>
          <p:nvPr/>
        </p:nvSpPr>
        <p:spPr bwMode="auto">
          <a:xfrm>
            <a:off x="512763" y="1368425"/>
            <a:ext cx="83931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US" sz="2400"/>
              <a:t>SNMPv2 Trap PDU is identical to that of a Get, Get-Next, or Set PDU</a:t>
            </a:r>
          </a:p>
          <a:p>
            <a:pPr marL="342900" indent="-342900" algn="l">
              <a:spcBef>
                <a:spcPct val="20000"/>
              </a:spcBef>
              <a:buFont typeface="Wingdings" pitchFamily="2" charset="2"/>
              <a:buChar char="§"/>
            </a:pPr>
            <a:r>
              <a:rPr lang="en-US" sz="2400"/>
              <a:t>The variable bindings specify information about the trap</a:t>
            </a:r>
          </a:p>
          <a:p>
            <a:pPr marL="742950" lvl="1" indent="-285750" algn="l">
              <a:spcBef>
                <a:spcPct val="20000"/>
              </a:spcBef>
              <a:buFontTx/>
              <a:buChar char="–"/>
            </a:pPr>
            <a:r>
              <a:rPr lang="en-US" sz="2000"/>
              <a:t>First variable provides agent’s sysUpTime when the trap was generated</a:t>
            </a:r>
          </a:p>
          <a:p>
            <a:pPr marL="742950" lvl="1" indent="-285750" algn="l">
              <a:spcBef>
                <a:spcPct val="20000"/>
              </a:spcBef>
              <a:buFontTx/>
              <a:buChar char="–"/>
            </a:pPr>
            <a:r>
              <a:rPr lang="en-US" sz="2000"/>
              <a:t>Second variable identifies what type of trap it is</a:t>
            </a:r>
          </a:p>
          <a:p>
            <a:pPr marL="742950" lvl="1" indent="-285750" algn="l">
              <a:spcBef>
                <a:spcPct val="20000"/>
              </a:spcBef>
              <a:buFontTx/>
              <a:buChar char="–"/>
            </a:pPr>
            <a:r>
              <a:rPr lang="en-US" sz="2000"/>
              <a:t>Additional variables are based on the trap type</a:t>
            </a:r>
          </a:p>
          <a:p>
            <a:pPr marL="742950" lvl="1" indent="-285750" algn="l">
              <a:spcBef>
                <a:spcPct val="20000"/>
              </a:spcBef>
              <a:buFontTx/>
              <a:buChar char="–"/>
            </a:pPr>
            <a:r>
              <a:rPr lang="en-US" sz="2000"/>
              <a:t>A variable bindings in a ‘linkdown’ trap will be:</a:t>
            </a:r>
          </a:p>
          <a:p>
            <a:pPr marL="1143000" lvl="2" indent="-228600" algn="l">
              <a:spcBef>
                <a:spcPct val="20000"/>
              </a:spcBef>
              <a:buFont typeface="Wingdings" pitchFamily="2" charset="2"/>
              <a:buNone/>
            </a:pPr>
            <a:r>
              <a:rPr lang="en-US"/>
              <a:t>	sysUpTime.0		32216671</a:t>
            </a:r>
          </a:p>
          <a:p>
            <a:pPr marL="1143000" lvl="2" indent="-228600" algn="l">
              <a:spcBef>
                <a:spcPct val="20000"/>
              </a:spcBef>
              <a:buFont typeface="Wingdings" pitchFamily="2" charset="2"/>
              <a:buNone/>
            </a:pPr>
            <a:r>
              <a:rPr lang="en-US"/>
              <a:t>	sysTrapOID.0		snmpTraps.3</a:t>
            </a:r>
          </a:p>
          <a:p>
            <a:pPr marL="1143000" lvl="2" indent="-228600" algn="l">
              <a:spcBef>
                <a:spcPct val="20000"/>
              </a:spcBef>
              <a:buFont typeface="Wingdings" pitchFamily="2" charset="2"/>
              <a:buNone/>
            </a:pPr>
            <a:r>
              <a:rPr lang="en-US"/>
              <a:t>	ifIndex.4		4</a:t>
            </a:r>
          </a:p>
          <a:p>
            <a:pPr marL="1143000" lvl="2" indent="-228600" algn="l">
              <a:spcBef>
                <a:spcPct val="20000"/>
              </a:spcBef>
              <a:buFont typeface="Wingdings" pitchFamily="2" charset="2"/>
              <a:buNone/>
            </a:pPr>
            <a:r>
              <a:rPr lang="en-US"/>
              <a:t>	ifAdminStatus.4	up</a:t>
            </a:r>
          </a:p>
          <a:p>
            <a:pPr marL="1143000" lvl="2" indent="-228600" algn="l">
              <a:spcBef>
                <a:spcPct val="20000"/>
              </a:spcBef>
              <a:buFont typeface="Wingdings" pitchFamily="2" charset="2"/>
              <a:buNone/>
            </a:pPr>
            <a:r>
              <a:rPr lang="en-US"/>
              <a:t>	ifOperStatus.4		down</a:t>
            </a:r>
          </a:p>
          <a:p>
            <a:pPr marL="342900" indent="-342900" algn="l">
              <a:spcBef>
                <a:spcPct val="20000"/>
              </a:spcBef>
              <a:buFont typeface="Wingdings" pitchFamily="2" charset="2"/>
              <a:buNone/>
            </a:pPr>
            <a:endParaRPr lang="en-US" sz="2400"/>
          </a:p>
          <a:p>
            <a:pPr marL="342900" indent="-342900" algn="l">
              <a:spcBef>
                <a:spcPct val="20000"/>
              </a:spcBef>
              <a:buFont typeface="Wingdings" pitchFamily="2" charset="2"/>
              <a:buNone/>
            </a:pPr>
            <a:endParaRPr lang="en-US" sz="240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08F294D-E0E5-4D11-A9C9-6A1C347714FB}" type="datetime1">
              <a:rPr lang="en-US" smtClean="0"/>
              <a:pPr eaLnBrk="1" hangingPunct="1"/>
              <a:t>5/19/15</a:t>
            </a:fld>
            <a:endParaRPr lang="en-US" smtClean="0"/>
          </a:p>
        </p:txBody>
      </p:sp>
      <p:sp>
        <p:nvSpPr>
          <p:cNvPr id="112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376B6B8-3165-4693-8471-A26E36A4BC65}" type="slidenum">
              <a:rPr lang="en-US" smtClean="0"/>
              <a:pPr eaLnBrk="1" hangingPunct="1"/>
              <a:t>8</a:t>
            </a:fld>
            <a:endParaRPr lang="en-US" smtClean="0"/>
          </a:p>
        </p:txBody>
      </p:sp>
      <p:sp>
        <p:nvSpPr>
          <p:cNvPr id="11268" name="Rectangle 2"/>
          <p:cNvSpPr>
            <a:spLocks noGrp="1" noChangeArrowheads="1"/>
          </p:cNvSpPr>
          <p:nvPr>
            <p:ph type="title"/>
          </p:nvPr>
        </p:nvSpPr>
        <p:spPr>
          <a:xfrm>
            <a:off x="457200" y="0"/>
            <a:ext cx="8229600" cy="1143000"/>
          </a:xfrm>
        </p:spPr>
        <p:txBody>
          <a:bodyPr/>
          <a:lstStyle/>
          <a:p>
            <a:pPr eaLnBrk="1" hangingPunct="1"/>
            <a:r>
              <a:rPr lang="en-US" sz="3200" smtClean="0"/>
              <a:t>SNMPv2 Message - Trap</a:t>
            </a:r>
          </a:p>
        </p:txBody>
      </p:sp>
      <p:sp>
        <p:nvSpPr>
          <p:cNvPr id="11269"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11270" name="Text Box 4"/>
          <p:cNvSpPr txBox="1">
            <a:spLocks noChangeArrowheads="1"/>
          </p:cNvSpPr>
          <p:nvPr/>
        </p:nvSpPr>
        <p:spPr bwMode="auto">
          <a:xfrm>
            <a:off x="1014413" y="221138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type</a:t>
            </a:r>
          </a:p>
        </p:txBody>
      </p:sp>
      <p:sp>
        <p:nvSpPr>
          <p:cNvPr id="11271" name="Text Box 5"/>
          <p:cNvSpPr txBox="1">
            <a:spLocks noChangeArrowheads="1"/>
          </p:cNvSpPr>
          <p:nvPr/>
        </p:nvSpPr>
        <p:spPr bwMode="auto">
          <a:xfrm>
            <a:off x="1806575" y="22145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endParaRPr lang="en-US"/>
          </a:p>
        </p:txBody>
      </p:sp>
      <p:sp>
        <p:nvSpPr>
          <p:cNvPr id="11272" name="Line 6"/>
          <p:cNvSpPr>
            <a:spLocks noChangeShapeType="1"/>
          </p:cNvSpPr>
          <p:nvPr/>
        </p:nvSpPr>
        <p:spPr bwMode="auto">
          <a:xfrm>
            <a:off x="1746250" y="2144713"/>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273" name="Line 7"/>
          <p:cNvSpPr>
            <a:spLocks noChangeShapeType="1"/>
          </p:cNvSpPr>
          <p:nvPr/>
        </p:nvSpPr>
        <p:spPr bwMode="auto">
          <a:xfrm>
            <a:off x="2355850" y="2154238"/>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274" name="Line 8"/>
          <p:cNvSpPr>
            <a:spLocks noChangeShapeType="1"/>
          </p:cNvSpPr>
          <p:nvPr/>
        </p:nvSpPr>
        <p:spPr bwMode="auto">
          <a:xfrm>
            <a:off x="2824163" y="2144713"/>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275" name="Line 9"/>
          <p:cNvSpPr>
            <a:spLocks noChangeShapeType="1"/>
          </p:cNvSpPr>
          <p:nvPr/>
        </p:nvSpPr>
        <p:spPr bwMode="auto">
          <a:xfrm>
            <a:off x="3249613" y="2155825"/>
            <a:ext cx="0" cy="52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276" name="Text Box 10"/>
          <p:cNvSpPr txBox="1">
            <a:spLocks noChangeArrowheads="1"/>
          </p:cNvSpPr>
          <p:nvPr/>
        </p:nvSpPr>
        <p:spPr bwMode="auto">
          <a:xfrm>
            <a:off x="933450" y="2921000"/>
            <a:ext cx="71056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u="sng"/>
              <a:t>type</a:t>
            </a:r>
            <a:r>
              <a:rPr lang="en-US"/>
              <a:t>:</a:t>
            </a:r>
          </a:p>
          <a:p>
            <a:pPr algn="l" eaLnBrk="1" hangingPunct="1"/>
            <a:r>
              <a:rPr lang="en-US"/>
              <a:t>0xA7 – SNMPv2 Trap</a:t>
            </a:r>
          </a:p>
          <a:p>
            <a:pPr algn="l" eaLnBrk="1" hangingPunct="1"/>
            <a:endParaRPr lang="en-US" u="sng"/>
          </a:p>
          <a:p>
            <a:pPr algn="l" eaLnBrk="1" hangingPunct="1"/>
            <a:r>
              <a:rPr lang="en-US"/>
              <a:t>- Identical to that of a Get, Get-Next, and Set PDU</a:t>
            </a:r>
          </a:p>
          <a:p>
            <a:pPr algn="l" eaLnBrk="1" hangingPunct="1">
              <a:buFontTx/>
              <a:buChar char="-"/>
            </a:pPr>
            <a:r>
              <a:rPr lang="en-US"/>
              <a:t> Generic traps defined in SNMPv1 has object identifiers in SNMPv2</a:t>
            </a:r>
          </a:p>
          <a:p>
            <a:pPr algn="l" eaLnBrk="1" hangingPunct="1"/>
            <a:endParaRPr lang="en-US"/>
          </a:p>
        </p:txBody>
      </p:sp>
      <p:sp>
        <p:nvSpPr>
          <p:cNvPr id="11277" name="Text Box 11"/>
          <p:cNvSpPr txBox="1">
            <a:spLocks noChangeArrowheads="1"/>
          </p:cNvSpPr>
          <p:nvPr/>
        </p:nvSpPr>
        <p:spPr bwMode="auto">
          <a:xfrm>
            <a:off x="903288" y="16637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u="sng"/>
              <a:t>SNMPv2 Trap PDU</a:t>
            </a:r>
            <a:r>
              <a:rPr lang="en-US"/>
              <a:t>:</a:t>
            </a:r>
          </a:p>
        </p:txBody>
      </p:sp>
      <p:sp>
        <p:nvSpPr>
          <p:cNvPr id="11278" name="Text Box 13"/>
          <p:cNvSpPr txBox="1">
            <a:spLocks noChangeArrowheads="1"/>
          </p:cNvSpPr>
          <p:nvPr/>
        </p:nvSpPr>
        <p:spPr bwMode="auto">
          <a:xfrm>
            <a:off x="2881313" y="2220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0</a:t>
            </a:r>
          </a:p>
        </p:txBody>
      </p:sp>
      <p:sp>
        <p:nvSpPr>
          <p:cNvPr id="11279" name="Text Box 14"/>
          <p:cNvSpPr txBox="1">
            <a:spLocks noChangeArrowheads="1"/>
          </p:cNvSpPr>
          <p:nvPr/>
        </p:nvSpPr>
        <p:spPr bwMode="auto">
          <a:xfrm>
            <a:off x="4244975" y="222091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Variable bindings</a:t>
            </a:r>
          </a:p>
        </p:txBody>
      </p:sp>
      <p:sp>
        <p:nvSpPr>
          <p:cNvPr id="11280" name="Text Box 15"/>
          <p:cNvSpPr txBox="1">
            <a:spLocks noChangeArrowheads="1"/>
          </p:cNvSpPr>
          <p:nvPr/>
        </p:nvSpPr>
        <p:spPr bwMode="auto">
          <a:xfrm>
            <a:off x="2405063" y="2233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0</a:t>
            </a:r>
          </a:p>
        </p:txBody>
      </p:sp>
      <p:sp>
        <p:nvSpPr>
          <p:cNvPr id="11281" name="Text Box 19"/>
          <p:cNvSpPr txBox="1">
            <a:spLocks noChangeArrowheads="1"/>
          </p:cNvSpPr>
          <p:nvPr/>
        </p:nvSpPr>
        <p:spPr bwMode="auto">
          <a:xfrm>
            <a:off x="1695450" y="22225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reqid</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40AF917-B664-4224-9E50-404B665B87E0}" type="datetime1">
              <a:rPr lang="en-US" smtClean="0"/>
              <a:pPr eaLnBrk="1" hangingPunct="1"/>
              <a:t>5/19/15</a:t>
            </a:fld>
            <a:endParaRPr lang="en-US" smtClean="0"/>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B1B7CB8-823B-4B95-9496-CFA30C7D9619}" type="slidenum">
              <a:rPr lang="en-US" smtClean="0"/>
              <a:pPr eaLnBrk="1" hangingPunct="1"/>
              <a:t>9</a:t>
            </a:fld>
            <a:endParaRPr lang="en-US" smtClean="0"/>
          </a:p>
        </p:txBody>
      </p:sp>
      <p:sp>
        <p:nvSpPr>
          <p:cNvPr id="12292" name="Rectangle 2"/>
          <p:cNvSpPr>
            <a:spLocks noGrp="1" noChangeArrowheads="1"/>
          </p:cNvSpPr>
          <p:nvPr>
            <p:ph type="title"/>
          </p:nvPr>
        </p:nvSpPr>
        <p:spPr>
          <a:xfrm>
            <a:off x="457200" y="0"/>
            <a:ext cx="8229600" cy="1143000"/>
          </a:xfrm>
        </p:spPr>
        <p:txBody>
          <a:bodyPr/>
          <a:lstStyle/>
          <a:p>
            <a:pPr eaLnBrk="1" hangingPunct="1"/>
            <a:r>
              <a:rPr lang="en-US" sz="3200" smtClean="0"/>
              <a:t>SNMPv2 Message - Inform</a:t>
            </a:r>
          </a:p>
        </p:txBody>
      </p:sp>
      <p:sp>
        <p:nvSpPr>
          <p:cNvPr id="12293"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12294" name="Text Box 4"/>
          <p:cNvSpPr txBox="1">
            <a:spLocks noChangeArrowheads="1"/>
          </p:cNvSpPr>
          <p:nvPr/>
        </p:nvSpPr>
        <p:spPr bwMode="auto">
          <a:xfrm>
            <a:off x="1014413" y="221138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type</a:t>
            </a:r>
          </a:p>
        </p:txBody>
      </p:sp>
      <p:sp>
        <p:nvSpPr>
          <p:cNvPr id="12295" name="Text Box 5"/>
          <p:cNvSpPr txBox="1">
            <a:spLocks noChangeArrowheads="1"/>
          </p:cNvSpPr>
          <p:nvPr/>
        </p:nvSpPr>
        <p:spPr bwMode="auto">
          <a:xfrm>
            <a:off x="1806575" y="22145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endParaRPr lang="en-US"/>
          </a:p>
        </p:txBody>
      </p:sp>
      <p:sp>
        <p:nvSpPr>
          <p:cNvPr id="12296" name="Line 6"/>
          <p:cNvSpPr>
            <a:spLocks noChangeShapeType="1"/>
          </p:cNvSpPr>
          <p:nvPr/>
        </p:nvSpPr>
        <p:spPr bwMode="auto">
          <a:xfrm>
            <a:off x="1746250" y="2144713"/>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297" name="Line 7"/>
          <p:cNvSpPr>
            <a:spLocks noChangeShapeType="1"/>
          </p:cNvSpPr>
          <p:nvPr/>
        </p:nvSpPr>
        <p:spPr bwMode="auto">
          <a:xfrm>
            <a:off x="2355850" y="2154238"/>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298" name="Line 8"/>
          <p:cNvSpPr>
            <a:spLocks noChangeShapeType="1"/>
          </p:cNvSpPr>
          <p:nvPr/>
        </p:nvSpPr>
        <p:spPr bwMode="auto">
          <a:xfrm>
            <a:off x="2824163" y="2144713"/>
            <a:ext cx="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299" name="Line 9"/>
          <p:cNvSpPr>
            <a:spLocks noChangeShapeType="1"/>
          </p:cNvSpPr>
          <p:nvPr/>
        </p:nvSpPr>
        <p:spPr bwMode="auto">
          <a:xfrm>
            <a:off x="3249613" y="2155825"/>
            <a:ext cx="0" cy="52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300" name="Text Box 10"/>
          <p:cNvSpPr txBox="1">
            <a:spLocks noChangeArrowheads="1"/>
          </p:cNvSpPr>
          <p:nvPr/>
        </p:nvSpPr>
        <p:spPr bwMode="auto">
          <a:xfrm>
            <a:off x="871538" y="3033713"/>
            <a:ext cx="75850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u="sng"/>
              <a:t>type</a:t>
            </a:r>
            <a:r>
              <a:rPr lang="en-US"/>
              <a:t>:</a:t>
            </a:r>
          </a:p>
          <a:p>
            <a:pPr algn="l" eaLnBrk="1" hangingPunct="1"/>
            <a:r>
              <a:rPr lang="en-US"/>
              <a:t>0xA6 – SNMPv2 Inform request</a:t>
            </a:r>
          </a:p>
          <a:p>
            <a:pPr algn="l" eaLnBrk="1" hangingPunct="1"/>
            <a:endParaRPr lang="en-US" u="sng"/>
          </a:p>
          <a:p>
            <a:pPr algn="l" eaLnBrk="1" hangingPunct="1"/>
            <a:r>
              <a:rPr lang="en-US"/>
              <a:t>- Identical to that of a Trap PDU</a:t>
            </a:r>
          </a:p>
          <a:p>
            <a:pPr algn="l" eaLnBrk="1" hangingPunct="1">
              <a:buFontTx/>
              <a:buChar char="-"/>
            </a:pPr>
            <a:r>
              <a:rPr lang="en-US"/>
              <a:t> Inform response PDU has the same request identifier and variable bindings </a:t>
            </a:r>
          </a:p>
          <a:p>
            <a:pPr algn="l" eaLnBrk="1" hangingPunct="1"/>
            <a:endParaRPr lang="en-US"/>
          </a:p>
          <a:p>
            <a:pPr algn="l" eaLnBrk="1" hangingPunct="1"/>
            <a:endParaRPr lang="en-US"/>
          </a:p>
        </p:txBody>
      </p:sp>
      <p:sp>
        <p:nvSpPr>
          <p:cNvPr id="12301" name="Text Box 11"/>
          <p:cNvSpPr txBox="1">
            <a:spLocks noChangeArrowheads="1"/>
          </p:cNvSpPr>
          <p:nvPr/>
        </p:nvSpPr>
        <p:spPr bwMode="auto">
          <a:xfrm>
            <a:off x="903288" y="1663700"/>
            <a:ext cx="240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u="sng"/>
              <a:t>SNMPv2 Inform PDU</a:t>
            </a:r>
            <a:r>
              <a:rPr lang="en-US"/>
              <a:t>:</a:t>
            </a:r>
          </a:p>
        </p:txBody>
      </p:sp>
      <p:sp>
        <p:nvSpPr>
          <p:cNvPr id="12302" name="Text Box 12"/>
          <p:cNvSpPr txBox="1">
            <a:spLocks noChangeArrowheads="1"/>
          </p:cNvSpPr>
          <p:nvPr/>
        </p:nvSpPr>
        <p:spPr bwMode="auto">
          <a:xfrm>
            <a:off x="2881313" y="2220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0</a:t>
            </a:r>
          </a:p>
        </p:txBody>
      </p:sp>
      <p:sp>
        <p:nvSpPr>
          <p:cNvPr id="12303" name="Text Box 13"/>
          <p:cNvSpPr txBox="1">
            <a:spLocks noChangeArrowheads="1"/>
          </p:cNvSpPr>
          <p:nvPr/>
        </p:nvSpPr>
        <p:spPr bwMode="auto">
          <a:xfrm>
            <a:off x="4244975" y="222091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Variable bindings</a:t>
            </a:r>
          </a:p>
        </p:txBody>
      </p:sp>
      <p:sp>
        <p:nvSpPr>
          <p:cNvPr id="12304" name="Text Box 14"/>
          <p:cNvSpPr txBox="1">
            <a:spLocks noChangeArrowheads="1"/>
          </p:cNvSpPr>
          <p:nvPr/>
        </p:nvSpPr>
        <p:spPr bwMode="auto">
          <a:xfrm>
            <a:off x="2405063" y="2233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0</a:t>
            </a:r>
          </a:p>
        </p:txBody>
      </p:sp>
      <p:sp>
        <p:nvSpPr>
          <p:cNvPr id="12305" name="Text Box 15"/>
          <p:cNvSpPr txBox="1">
            <a:spLocks noChangeArrowheads="1"/>
          </p:cNvSpPr>
          <p:nvPr/>
        </p:nvSpPr>
        <p:spPr bwMode="auto">
          <a:xfrm>
            <a:off x="1695450" y="22225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reqid</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40997</TotalTime>
  <Words>3672</Words>
  <Application>Microsoft Macintosh PowerPoint</Application>
  <PresentationFormat>On-screen Show (4:3)</PresentationFormat>
  <Paragraphs>840</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Default Design</vt:lpstr>
      <vt:lpstr>Network Management SNMP v2 &amp; v3  12 May 2015</vt:lpstr>
      <vt:lpstr>Overview – Lecture 2</vt:lpstr>
      <vt:lpstr>RFC References – SNMPv2</vt:lpstr>
      <vt:lpstr>SNMPv2 - Operations</vt:lpstr>
      <vt:lpstr>SNMPv2 – Get Bulk</vt:lpstr>
      <vt:lpstr>SNMPv2 Message – Get Bulk</vt:lpstr>
      <vt:lpstr>SNMPv2 – Trap</vt:lpstr>
      <vt:lpstr>SNMPv2 Message - Trap</vt:lpstr>
      <vt:lpstr>SNMPv2 Message - Inform</vt:lpstr>
      <vt:lpstr>SMIv2</vt:lpstr>
      <vt:lpstr>SMIv2 Module Identity</vt:lpstr>
      <vt:lpstr>SMIv2 Managed Object Definition</vt:lpstr>
      <vt:lpstr>SMIv2 Managed Object Definition (contd.)</vt:lpstr>
      <vt:lpstr>SMIv2 – Augments Clause</vt:lpstr>
      <vt:lpstr>SMIv2 – Augments Clause (contd.)</vt:lpstr>
      <vt:lpstr>SMIv2 – BITS Construct</vt:lpstr>
      <vt:lpstr>SMIv2 – BITS Construct</vt:lpstr>
      <vt:lpstr>SMIv2 – Notification Type</vt:lpstr>
      <vt:lpstr>SMIv2 Abstract Data Types</vt:lpstr>
      <vt:lpstr>SMIv2 –  Textual Conventions</vt:lpstr>
      <vt:lpstr>SMIv2 –  Textual Conventions</vt:lpstr>
      <vt:lpstr>SMIv2 –  Textual Conventions</vt:lpstr>
      <vt:lpstr>SMIv2 –  Textual Conventions</vt:lpstr>
      <vt:lpstr>SMIv2 –  Textual Conventions</vt:lpstr>
      <vt:lpstr>SMIv2 –  RowStatus</vt:lpstr>
      <vt:lpstr>SMIv2 –  RowStatus</vt:lpstr>
      <vt:lpstr>Section 2 IETF MIB-2 Enhancements</vt:lpstr>
      <vt:lpstr>MIB-II Groups’ Newer Versions</vt:lpstr>
      <vt:lpstr>System Group Changes</vt:lpstr>
      <vt:lpstr>SNMP Group Changes</vt:lpstr>
      <vt:lpstr>SNMP Group Changes</vt:lpstr>
      <vt:lpstr>IF-MIB</vt:lpstr>
      <vt:lpstr>IF-MIB</vt:lpstr>
      <vt:lpstr>ifXTable – 64-bit Counters</vt:lpstr>
      <vt:lpstr>ifStackTable</vt:lpstr>
      <vt:lpstr>PowerPoint Presentation</vt:lpstr>
      <vt:lpstr>SNMPv3 - RFCs</vt:lpstr>
      <vt:lpstr>SNMPv3 Security Requirements</vt:lpstr>
      <vt:lpstr>SNMPv3 Security Requirements</vt:lpstr>
      <vt:lpstr>SNMPv3 Management Framework</vt:lpstr>
      <vt:lpstr>SNMP Entity</vt:lpstr>
      <vt:lpstr>SNMP Entity</vt:lpstr>
      <vt:lpstr>SNMP Engine</vt:lpstr>
      <vt:lpstr>SNMP Engine - Dispatcher</vt:lpstr>
      <vt:lpstr>SNMP Engine –  Message Processing Subsystem</vt:lpstr>
      <vt:lpstr>SNMP Engine –  Message Processing Subsystem</vt:lpstr>
      <vt:lpstr>SNMP Engine – Security Subsystem</vt:lpstr>
      <vt:lpstr>SNMP Engine – Security Subsystem</vt:lpstr>
      <vt:lpstr>SNMPv3 Security Level</vt:lpstr>
      <vt:lpstr>SNMP Engine – Access Control Subsystem</vt:lpstr>
      <vt:lpstr>SNMP Engine – Access Control Subsystem</vt:lpstr>
      <vt:lpstr>SNMP Applications</vt:lpstr>
      <vt:lpstr>SNMPv3 Command Generator Call Flow</vt:lpstr>
      <vt:lpstr>SNMPv3 Command Responder Call Flow</vt:lpstr>
      <vt:lpstr>SNMPv3 Implementations</vt:lpstr>
      <vt:lpstr>PowerPoint Presentation</vt:lpstr>
      <vt:lpstr>PowerPoint Presentation</vt:lpstr>
      <vt:lpstr>SNMP Context</vt:lpstr>
      <vt:lpstr>SNMP Context</vt:lpstr>
      <vt:lpstr>SNMPv3 – Message Format</vt:lpstr>
      <vt:lpstr>SNMPv3 Message Format</vt:lpstr>
      <vt:lpstr>SNMPv3 – Message Format</vt:lpstr>
      <vt:lpstr>SNMPv3 – Message Format</vt:lpstr>
      <vt:lpstr>SNMP ScopedPDU</vt:lpstr>
      <vt:lpstr>SNMPv3 – Reports</vt:lpstr>
      <vt:lpstr>SNMPv3 – Reports</vt:lpstr>
    </vt:vector>
  </TitlesOfParts>
  <Company>Etrade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Govindan Ravindran</dc:creator>
  <cp:lastModifiedBy>Hoang-Hai TRAN</cp:lastModifiedBy>
  <cp:revision>334</cp:revision>
  <dcterms:created xsi:type="dcterms:W3CDTF">2005-03-11T05:10:15Z</dcterms:created>
  <dcterms:modified xsi:type="dcterms:W3CDTF">2015-05-19T01:56:02Z</dcterms:modified>
</cp:coreProperties>
</file>