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810" r:id="rId3"/>
    <p:sldId id="811" r:id="rId4"/>
    <p:sldId id="846" r:id="rId5"/>
    <p:sldId id="538" r:id="rId6"/>
    <p:sldId id="539" r:id="rId7"/>
    <p:sldId id="719" r:id="rId8"/>
    <p:sldId id="630" r:id="rId9"/>
    <p:sldId id="545" r:id="rId10"/>
    <p:sldId id="546" r:id="rId11"/>
    <p:sldId id="547" r:id="rId12"/>
    <p:sldId id="548" r:id="rId13"/>
    <p:sldId id="549" r:id="rId14"/>
    <p:sldId id="870" r:id="rId15"/>
    <p:sldId id="561" r:id="rId16"/>
    <p:sldId id="550" r:id="rId17"/>
    <p:sldId id="551" r:id="rId18"/>
    <p:sldId id="815" r:id="rId19"/>
    <p:sldId id="816" r:id="rId20"/>
    <p:sldId id="862" r:id="rId21"/>
    <p:sldId id="863" r:id="rId22"/>
    <p:sldId id="864" r:id="rId23"/>
    <p:sldId id="865" r:id="rId24"/>
    <p:sldId id="866" r:id="rId25"/>
    <p:sldId id="867" r:id="rId26"/>
    <p:sldId id="868" r:id="rId27"/>
    <p:sldId id="869" r:id="rId28"/>
    <p:sldId id="828" r:id="rId29"/>
    <p:sldId id="829" r:id="rId30"/>
    <p:sldId id="830" r:id="rId31"/>
    <p:sldId id="831" r:id="rId32"/>
    <p:sldId id="832" r:id="rId33"/>
    <p:sldId id="833" r:id="rId34"/>
    <p:sldId id="834" r:id="rId35"/>
    <p:sldId id="835" r:id="rId36"/>
    <p:sldId id="836" r:id="rId37"/>
    <p:sldId id="837" r:id="rId38"/>
    <p:sldId id="838" r:id="rId39"/>
    <p:sldId id="839" r:id="rId40"/>
    <p:sldId id="840" r:id="rId41"/>
    <p:sldId id="848" r:id="rId42"/>
    <p:sldId id="849" r:id="rId43"/>
    <p:sldId id="841" r:id="rId44"/>
    <p:sldId id="842" r:id="rId45"/>
    <p:sldId id="843" r:id="rId46"/>
    <p:sldId id="844" r:id="rId47"/>
    <p:sldId id="845" r:id="rId48"/>
    <p:sldId id="847" r:id="rId49"/>
    <p:sldId id="554" r:id="rId50"/>
    <p:sldId id="762" r:id="rId51"/>
    <p:sldId id="763" r:id="rId52"/>
    <p:sldId id="764" r:id="rId53"/>
    <p:sldId id="765" r:id="rId54"/>
    <p:sldId id="641" r:id="rId55"/>
    <p:sldId id="642" r:id="rId56"/>
    <p:sldId id="766" r:id="rId57"/>
    <p:sldId id="767" r:id="rId58"/>
    <p:sldId id="768" r:id="rId59"/>
    <p:sldId id="555" r:id="rId60"/>
    <p:sldId id="633" r:id="rId61"/>
    <p:sldId id="634" r:id="rId62"/>
    <p:sldId id="771" r:id="rId63"/>
    <p:sldId id="738" r:id="rId64"/>
    <p:sldId id="739" r:id="rId65"/>
    <p:sldId id="741" r:id="rId66"/>
    <p:sldId id="742" r:id="rId67"/>
    <p:sldId id="743" r:id="rId68"/>
    <p:sldId id="744" r:id="rId69"/>
    <p:sldId id="745" r:id="rId70"/>
    <p:sldId id="787" r:id="rId71"/>
    <p:sldId id="788" r:id="rId72"/>
    <p:sldId id="789" r:id="rId73"/>
    <p:sldId id="790" r:id="rId74"/>
    <p:sldId id="791" r:id="rId75"/>
    <p:sldId id="794" r:id="rId76"/>
    <p:sldId id="795" r:id="rId77"/>
    <p:sldId id="796" r:id="rId78"/>
    <p:sldId id="797" r:id="rId79"/>
    <p:sldId id="798" r:id="rId80"/>
    <p:sldId id="799" r:id="rId81"/>
    <p:sldId id="800" r:id="rId82"/>
    <p:sldId id="801" r:id="rId83"/>
    <p:sldId id="802" r:id="rId84"/>
    <p:sldId id="803" r:id="rId85"/>
    <p:sldId id="806" r:id="rId86"/>
    <p:sldId id="804" r:id="rId87"/>
    <p:sldId id="805" r:id="rId88"/>
    <p:sldId id="807" r:id="rId89"/>
    <p:sldId id="851" r:id="rId90"/>
    <p:sldId id="852" r:id="rId91"/>
    <p:sldId id="853" r:id="rId92"/>
    <p:sldId id="854" r:id="rId93"/>
    <p:sldId id="855" r:id="rId94"/>
    <p:sldId id="856" r:id="rId95"/>
    <p:sldId id="857" r:id="rId96"/>
    <p:sldId id="858" r:id="rId97"/>
    <p:sldId id="859" r:id="rId98"/>
    <p:sldId id="860" r:id="rId99"/>
    <p:sldId id="861" r:id="rId100"/>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37"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DA7"/>
    <a:srgbClr val="ADE0FF"/>
    <a:srgbClr val="FEE8FE"/>
    <a:srgbClr val="ECEBFF"/>
    <a:srgbClr val="D9D7FF"/>
    <a:srgbClr val="FFDFFC"/>
    <a:srgbClr val="CCFF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36" autoAdjust="0"/>
    <p:restoredTop sz="91870" autoAdjust="0"/>
  </p:normalViewPr>
  <p:slideViewPr>
    <p:cSldViewPr snapToGrid="0">
      <p:cViewPr varScale="1">
        <p:scale>
          <a:sx n="86" d="100"/>
          <a:sy n="86" d="100"/>
        </p:scale>
        <p:origin x="-1272" y="-104"/>
      </p:cViewPr>
      <p:guideLst>
        <p:guide orient="horz" pos="2137"/>
        <p:guide pos="2880"/>
      </p:guideLst>
    </p:cSldViewPr>
  </p:slideViewPr>
  <p:notesTextViewPr>
    <p:cViewPr>
      <p:scale>
        <a:sx n="100" d="100"/>
        <a:sy n="100" d="100"/>
      </p:scale>
      <p:origin x="0" y="0"/>
    </p:cViewPr>
  </p:notesTextViewPr>
  <p:sorterViewPr>
    <p:cViewPr>
      <p:scale>
        <a:sx n="66" d="100"/>
        <a:sy n="66" d="100"/>
      </p:scale>
      <p:origin x="0" y="-2328"/>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notesMaster" Target="notesMasters/notesMaster1.xml"/><Relationship Id="rId102" Type="http://schemas.openxmlformats.org/officeDocument/2006/relationships/printerSettings" Target="printerSettings/printerSettings1.bin"/><Relationship Id="rId103" Type="http://schemas.openxmlformats.org/officeDocument/2006/relationships/presProps" Target="presProps.xml"/><Relationship Id="rId104" Type="http://schemas.openxmlformats.org/officeDocument/2006/relationships/viewProps" Target="viewProps.xml"/><Relationship Id="rId105" Type="http://schemas.openxmlformats.org/officeDocument/2006/relationships/theme" Target="theme/theme1.xml"/><Relationship Id="rId10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8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18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8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88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188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8262BBD-C831-48CC-B62E-83E42362413E}" type="slidenum">
              <a:rPr lang="en-US"/>
              <a:pPr>
                <a:defRPr/>
              </a:pPr>
              <a:t>‹#›</a:t>
            </a:fld>
            <a:endParaRPr lang="en-US"/>
          </a:p>
        </p:txBody>
      </p:sp>
    </p:spTree>
    <p:extLst>
      <p:ext uri="{BB962C8B-B14F-4D97-AF65-F5344CB8AC3E}">
        <p14:creationId xmlns:p14="http://schemas.microsoft.com/office/powerpoint/2010/main" val="9596062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fld id="{2F7332BF-C0E8-4F64-A661-35703A23CABB}" type="datetime1">
              <a:rPr lang="en-US"/>
              <a:pPr>
                <a:defRPr/>
              </a:pPr>
              <a:t>5/21/15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8B4725E-0422-403F-B631-F52B0DF9B56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fld id="{25DE3736-5B6D-4B21-AB08-AAE35ED64987}" type="datetime1">
              <a:rPr lang="en-US"/>
              <a:pPr>
                <a:defRPr/>
              </a:pPr>
              <a:t>5/21/15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B63EC3C-724B-48B3-9762-FD9AA7B15DA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fld id="{AD5ED722-19BD-4D78-BE10-65D6AD96EA9C}" type="datetime1">
              <a:rPr lang="en-US"/>
              <a:pPr>
                <a:defRPr/>
              </a:pPr>
              <a:t>5/21/15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0607D0-C384-4713-8F64-242E8DDFFA9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CA"/>
          </a:p>
        </p:txBody>
      </p:sp>
      <p:sp>
        <p:nvSpPr>
          <p:cNvPr id="3" name="Table Placeholder 2"/>
          <p:cNvSpPr>
            <a:spLocks noGrp="1"/>
          </p:cNvSpPr>
          <p:nvPr>
            <p:ph type="tbl" idx="1"/>
          </p:nvPr>
        </p:nvSpPr>
        <p:spPr>
          <a:xfrm>
            <a:off x="457200" y="1600200"/>
            <a:ext cx="8229600" cy="4525963"/>
          </a:xfrm>
        </p:spPr>
        <p:txBody>
          <a:bodyPr/>
          <a:lstStyle/>
          <a:p>
            <a:pPr lvl="0"/>
            <a:endParaRPr lang="en-CA" noProof="0" smtClean="0"/>
          </a:p>
        </p:txBody>
      </p:sp>
      <p:sp>
        <p:nvSpPr>
          <p:cNvPr id="4" name="Rectangle 4"/>
          <p:cNvSpPr>
            <a:spLocks noGrp="1" noChangeArrowheads="1"/>
          </p:cNvSpPr>
          <p:nvPr>
            <p:ph type="dt" sz="half" idx="10"/>
          </p:nvPr>
        </p:nvSpPr>
        <p:spPr>
          <a:ln/>
        </p:spPr>
        <p:txBody>
          <a:bodyPr/>
          <a:lstStyle>
            <a:lvl1pPr>
              <a:defRPr/>
            </a:lvl1pPr>
          </a:lstStyle>
          <a:p>
            <a:pPr>
              <a:defRPr/>
            </a:pPr>
            <a:fld id="{273385B0-28F2-4523-8326-6654D1CD9457}" type="datetime1">
              <a:rPr lang="en-US"/>
              <a:pPr>
                <a:defRPr/>
              </a:pPr>
              <a:t>5/21/15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D34C54-C3E9-4CB8-9E18-4BBB87DE790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fld id="{CEC477F8-F912-4479-AAF9-633B22999629}" type="datetime1">
              <a:rPr lang="en-US"/>
              <a:pPr>
                <a:defRPr/>
              </a:pPr>
              <a:t>5/21/15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6AEF26-4D42-45B2-A27C-2B32F8B1FB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36CD928-3CB1-4705-B6EE-658E6B7370A3}" type="datetime1">
              <a:rPr lang="en-US"/>
              <a:pPr>
                <a:defRPr/>
              </a:pPr>
              <a:t>5/21/15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AF8A5F-8F8A-40E9-A6F1-5B769733C79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fld id="{BC32C239-9DD1-4476-B67A-9CE308F7DF93}" type="datetime1">
              <a:rPr lang="en-US"/>
              <a:pPr>
                <a:defRPr/>
              </a:pPr>
              <a:t>5/21/15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2AE739-9D7A-4E40-856B-E765582A2EC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fld id="{36BCBDBD-CC28-469E-A90A-B85DA726CCFB}" type="datetime1">
              <a:rPr lang="en-US"/>
              <a:pPr>
                <a:defRPr/>
              </a:pPr>
              <a:t>5/21/15</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73E7255-1820-4AD7-8732-D850D8C31F5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fld id="{297FE05C-584C-4735-A98E-DAF37058BA99}" type="datetime1">
              <a:rPr lang="en-US"/>
              <a:pPr>
                <a:defRPr/>
              </a:pPr>
              <a:t>5/21/15</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CFB6F10-B8D3-4F2D-ABB3-D25908DDC04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CD04990-3291-427C-B3B1-6DE3AF77622B}" type="datetime1">
              <a:rPr lang="en-US"/>
              <a:pPr>
                <a:defRPr/>
              </a:pPr>
              <a:t>5/21/15</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32D8385-8122-4065-A459-505E72069A4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AA22103-7699-41CB-82E1-42EB89C0A788}" type="datetime1">
              <a:rPr lang="en-US"/>
              <a:pPr>
                <a:defRPr/>
              </a:pPr>
              <a:t>5/21/15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6D1692-BE30-463B-A731-73DEE9100B1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73F9486-8BA5-484B-9634-0A862B7B8412}" type="datetime1">
              <a:rPr lang="en-US"/>
              <a:pPr>
                <a:defRPr/>
              </a:pPr>
              <a:t>5/21/15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286C34-7FA2-4B51-921F-BC59509A783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fld id="{41EC6467-CE8F-430B-80F0-52531370DC88}" type="datetime1">
              <a:rPr lang="en-US"/>
              <a:pPr>
                <a:defRPr/>
              </a:pPr>
              <a:t>5/21/15</a:t>
            </a:fld>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04D971E-7A04-4943-A4E7-DBEBDFA775D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p>
            <a:fld id="{7785F109-5261-4910-860B-D0CCAFC5FEE9}" type="datetime1">
              <a:rPr lang="en-US" smtClean="0"/>
              <a:pPr/>
              <a:t>5/21/15</a:t>
            </a:fld>
            <a:endParaRPr lang="en-US" smtClean="0"/>
          </a:p>
        </p:txBody>
      </p:sp>
      <p:sp>
        <p:nvSpPr>
          <p:cNvPr id="2051" name="Slide Number Placeholder 5"/>
          <p:cNvSpPr>
            <a:spLocks noGrp="1"/>
          </p:cNvSpPr>
          <p:nvPr>
            <p:ph type="sldNum" sz="quarter" idx="12"/>
          </p:nvPr>
        </p:nvSpPr>
        <p:spPr>
          <a:noFill/>
        </p:spPr>
        <p:txBody>
          <a:bodyPr/>
          <a:lstStyle/>
          <a:p>
            <a:fld id="{36CDBC91-8AA5-4554-ABF8-4330035C710A}" type="slidenum">
              <a:rPr lang="en-US" smtClean="0"/>
              <a:pPr/>
              <a:t>1</a:t>
            </a:fld>
            <a:endParaRPr lang="en-US" smtClean="0"/>
          </a:p>
        </p:txBody>
      </p:sp>
      <p:sp>
        <p:nvSpPr>
          <p:cNvPr id="2052" name="Rectangle 2"/>
          <p:cNvSpPr>
            <a:spLocks noGrp="1" noChangeArrowheads="1"/>
          </p:cNvSpPr>
          <p:nvPr>
            <p:ph type="ctrTitle"/>
          </p:nvPr>
        </p:nvSpPr>
        <p:spPr>
          <a:xfrm>
            <a:off x="685800" y="1239235"/>
            <a:ext cx="7772400" cy="1470025"/>
          </a:xfrm>
        </p:spPr>
        <p:txBody>
          <a:bodyPr/>
          <a:lstStyle/>
          <a:p>
            <a:pPr eaLnBrk="1" hangingPunct="1"/>
            <a:r>
              <a:rPr lang="en-US" sz="3600" dirty="0" smtClean="0"/>
              <a:t/>
            </a:r>
            <a:br>
              <a:rPr lang="en-US" sz="3600" dirty="0" smtClean="0"/>
            </a:br>
            <a:r>
              <a:rPr lang="en-US" sz="3600" dirty="0" smtClean="0"/>
              <a:t>SNMPv3</a:t>
            </a:r>
            <a:r>
              <a:rPr lang="en-US" sz="2800" dirty="0" smtClean="0"/>
              <a:t/>
            </a:r>
            <a:br>
              <a:rPr lang="en-US" sz="2800" dirty="0" smtClean="0"/>
            </a:br>
            <a:endParaRPr lang="en-US" sz="1800"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2"/>
          <p:cNvSpPr>
            <a:spLocks noGrp="1"/>
          </p:cNvSpPr>
          <p:nvPr>
            <p:ph type="dt" sz="quarter" idx="10"/>
          </p:nvPr>
        </p:nvSpPr>
        <p:spPr>
          <a:noFill/>
        </p:spPr>
        <p:txBody>
          <a:bodyPr/>
          <a:lstStyle/>
          <a:p>
            <a:fld id="{3D2E971E-9442-4336-8E26-5C0C1140884F}" type="datetime1">
              <a:rPr lang="en-US" smtClean="0"/>
              <a:pPr/>
              <a:t>5/21/15</a:t>
            </a:fld>
            <a:endParaRPr lang="en-US" smtClean="0"/>
          </a:p>
        </p:txBody>
      </p:sp>
      <p:sp>
        <p:nvSpPr>
          <p:cNvPr id="8195" name="Slide Number Placeholder 4"/>
          <p:cNvSpPr>
            <a:spLocks noGrp="1"/>
          </p:cNvSpPr>
          <p:nvPr>
            <p:ph type="sldNum" sz="quarter" idx="12"/>
          </p:nvPr>
        </p:nvSpPr>
        <p:spPr>
          <a:noFill/>
        </p:spPr>
        <p:txBody>
          <a:bodyPr/>
          <a:lstStyle/>
          <a:p>
            <a:fld id="{7B99793C-6499-413C-871F-7DE03FC0B8DA}" type="slidenum">
              <a:rPr lang="en-US" smtClean="0"/>
              <a:pPr/>
              <a:t>10</a:t>
            </a:fld>
            <a:endParaRPr lang="en-US" smtClean="0"/>
          </a:p>
        </p:txBody>
      </p:sp>
      <p:sp>
        <p:nvSpPr>
          <p:cNvPr id="8196" name="Rectangle 2"/>
          <p:cNvSpPr>
            <a:spLocks noGrp="1" noChangeArrowheads="1"/>
          </p:cNvSpPr>
          <p:nvPr>
            <p:ph type="title"/>
          </p:nvPr>
        </p:nvSpPr>
        <p:spPr>
          <a:xfrm>
            <a:off x="444500" y="141288"/>
            <a:ext cx="8229600" cy="1143000"/>
          </a:xfrm>
        </p:spPr>
        <p:txBody>
          <a:bodyPr/>
          <a:lstStyle/>
          <a:p>
            <a:pPr eaLnBrk="1" hangingPunct="1"/>
            <a:r>
              <a:rPr lang="en-US" sz="3200" smtClean="0"/>
              <a:t>SNMP Engine – </a:t>
            </a:r>
            <a:br>
              <a:rPr lang="en-US" sz="3200" smtClean="0"/>
            </a:br>
            <a:r>
              <a:rPr lang="en-US" sz="3200" smtClean="0"/>
              <a:t>Message Processing Subsystem</a:t>
            </a:r>
          </a:p>
        </p:txBody>
      </p:sp>
      <p:sp>
        <p:nvSpPr>
          <p:cNvPr id="8197" name="Rectangle 3"/>
          <p:cNvSpPr>
            <a:spLocks noChangeArrowheads="1"/>
          </p:cNvSpPr>
          <p:nvPr/>
        </p:nvSpPr>
        <p:spPr bwMode="auto">
          <a:xfrm>
            <a:off x="525463" y="1654175"/>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cs typeface="Times New Roman" pitchFamily="18" charset="0"/>
              </a:rPr>
              <a:t>Responsible for:</a:t>
            </a:r>
          </a:p>
          <a:p>
            <a:pPr marL="990600" lvl="1" indent="-533400" algn="l">
              <a:spcBef>
                <a:spcPct val="20000"/>
              </a:spcBef>
              <a:buFontTx/>
              <a:buChar char="–"/>
            </a:pPr>
            <a:r>
              <a:rPr lang="en-US" sz="2000">
                <a:solidFill>
                  <a:srgbClr val="000000"/>
                </a:solidFill>
                <a:cs typeface="Times New Roman" pitchFamily="18" charset="0"/>
              </a:rPr>
              <a:t>preparing messages for sending, and</a:t>
            </a:r>
          </a:p>
          <a:p>
            <a:pPr marL="990600" lvl="1" indent="-533400" algn="l">
              <a:spcBef>
                <a:spcPct val="20000"/>
              </a:spcBef>
              <a:buFontTx/>
              <a:buChar char="–"/>
            </a:pPr>
            <a:r>
              <a:rPr lang="en-US" sz="2000">
                <a:solidFill>
                  <a:srgbClr val="000000"/>
                </a:solidFill>
                <a:cs typeface="Times New Roman" pitchFamily="18" charset="0"/>
              </a:rPr>
              <a:t>extracting data from received messages </a:t>
            </a:r>
          </a:p>
          <a:p>
            <a:pPr marL="609600" indent="-609600" algn="l">
              <a:spcBef>
                <a:spcPct val="20000"/>
              </a:spcBef>
              <a:buFont typeface="Wingdings" pitchFamily="2" charset="2"/>
              <a:buChar char="§"/>
            </a:pPr>
            <a:r>
              <a:rPr lang="en-US" sz="2400">
                <a:solidFill>
                  <a:srgbClr val="000000"/>
                </a:solidFill>
                <a:cs typeface="Times New Roman" pitchFamily="18" charset="0"/>
              </a:rPr>
              <a:t>Contains multiple Message Processing Models</a:t>
            </a:r>
          </a:p>
          <a:p>
            <a:pPr marL="609600" indent="-609600" algn="l">
              <a:spcBef>
                <a:spcPct val="20000"/>
              </a:spcBef>
              <a:buFont typeface="Wingdings" pitchFamily="2" charset="2"/>
              <a:buChar char="§"/>
            </a:pPr>
            <a:r>
              <a:rPr lang="en-US" sz="2400">
                <a:solidFill>
                  <a:srgbClr val="000000"/>
                </a:solidFill>
                <a:cs typeface="Times New Roman" pitchFamily="18" charset="0"/>
              </a:rPr>
              <a:t>Each Message Processing Model is specific to a particular version of an SNMP message and prepares or extracts version-specific message formats. </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2"/>
          <p:cNvSpPr>
            <a:spLocks noGrp="1"/>
          </p:cNvSpPr>
          <p:nvPr>
            <p:ph type="dt" sz="quarter" idx="10"/>
          </p:nvPr>
        </p:nvSpPr>
        <p:spPr>
          <a:noFill/>
        </p:spPr>
        <p:txBody>
          <a:bodyPr/>
          <a:lstStyle/>
          <a:p>
            <a:fld id="{E575640D-4DAA-4519-8C03-A067F856CD7F}" type="datetime1">
              <a:rPr lang="en-US" smtClean="0"/>
              <a:pPr/>
              <a:t>5/21/15</a:t>
            </a:fld>
            <a:endParaRPr lang="en-US" smtClean="0"/>
          </a:p>
        </p:txBody>
      </p:sp>
      <p:sp>
        <p:nvSpPr>
          <p:cNvPr id="9219" name="Slide Number Placeholder 4"/>
          <p:cNvSpPr>
            <a:spLocks noGrp="1"/>
          </p:cNvSpPr>
          <p:nvPr>
            <p:ph type="sldNum" sz="quarter" idx="12"/>
          </p:nvPr>
        </p:nvSpPr>
        <p:spPr>
          <a:noFill/>
        </p:spPr>
        <p:txBody>
          <a:bodyPr/>
          <a:lstStyle/>
          <a:p>
            <a:fld id="{17C111DF-B36B-4410-8FFF-A1F4F5F31FE4}" type="slidenum">
              <a:rPr lang="en-US" smtClean="0"/>
              <a:pPr/>
              <a:t>11</a:t>
            </a:fld>
            <a:endParaRPr lang="en-US" smtClean="0"/>
          </a:p>
        </p:txBody>
      </p:sp>
      <p:sp>
        <p:nvSpPr>
          <p:cNvPr id="9220" name="Rectangle 2"/>
          <p:cNvSpPr>
            <a:spLocks noGrp="1" noChangeArrowheads="1"/>
          </p:cNvSpPr>
          <p:nvPr>
            <p:ph type="title"/>
          </p:nvPr>
        </p:nvSpPr>
        <p:spPr>
          <a:xfrm>
            <a:off x="444500" y="141288"/>
            <a:ext cx="8229600" cy="1143000"/>
          </a:xfrm>
        </p:spPr>
        <p:txBody>
          <a:bodyPr/>
          <a:lstStyle/>
          <a:p>
            <a:pPr eaLnBrk="1" hangingPunct="1"/>
            <a:r>
              <a:rPr lang="en-US" sz="3200" smtClean="0"/>
              <a:t>SNMP Engine – </a:t>
            </a:r>
            <a:br>
              <a:rPr lang="en-US" sz="3200" smtClean="0"/>
            </a:br>
            <a:r>
              <a:rPr lang="en-US" sz="3200" smtClean="0"/>
              <a:t>Message Processing Subsystem</a:t>
            </a:r>
          </a:p>
        </p:txBody>
      </p:sp>
      <p:sp>
        <p:nvSpPr>
          <p:cNvPr id="9221" name="Rectangle 3"/>
          <p:cNvSpPr>
            <a:spLocks noChangeArrowheads="1"/>
          </p:cNvSpPr>
          <p:nvPr/>
        </p:nvSpPr>
        <p:spPr bwMode="auto">
          <a:xfrm>
            <a:off x="525463" y="1481138"/>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None/>
            </a:pPr>
            <a:endParaRPr lang="en-US" sz="2400">
              <a:solidFill>
                <a:srgbClr val="000000"/>
              </a:solidFill>
              <a:cs typeface="Times New Roman" pitchFamily="18" charset="0"/>
            </a:endParaRPr>
          </a:p>
        </p:txBody>
      </p:sp>
      <p:sp>
        <p:nvSpPr>
          <p:cNvPr id="9222" name="Rectangle 4"/>
          <p:cNvSpPr>
            <a:spLocks noChangeArrowheads="1"/>
          </p:cNvSpPr>
          <p:nvPr/>
        </p:nvSpPr>
        <p:spPr bwMode="auto">
          <a:xfrm>
            <a:off x="517525" y="2376488"/>
            <a:ext cx="8231188" cy="2682875"/>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9223" name="Rectangle 5"/>
          <p:cNvSpPr>
            <a:spLocks noChangeArrowheads="1"/>
          </p:cNvSpPr>
          <p:nvPr/>
        </p:nvSpPr>
        <p:spPr bwMode="auto">
          <a:xfrm>
            <a:off x="611188" y="2886075"/>
            <a:ext cx="1990725" cy="1473200"/>
          </a:xfrm>
          <a:prstGeom prst="rect">
            <a:avLst/>
          </a:prstGeom>
          <a:solidFill>
            <a:schemeClr val="accent1"/>
          </a:solidFill>
          <a:ln w="9525">
            <a:solidFill>
              <a:schemeClr val="tx1"/>
            </a:solidFill>
            <a:miter lim="800000"/>
            <a:headEnd/>
            <a:tailEnd/>
          </a:ln>
        </p:spPr>
        <p:txBody>
          <a:bodyPr wrap="none" anchor="ctr"/>
          <a:lstStyle/>
          <a:p>
            <a:r>
              <a:rPr lang="en-US" sz="1600"/>
              <a:t>SNMPv3 </a:t>
            </a:r>
          </a:p>
          <a:p>
            <a:r>
              <a:rPr lang="en-US" sz="1600"/>
              <a:t>Message Processing </a:t>
            </a:r>
          </a:p>
          <a:p>
            <a:r>
              <a:rPr lang="en-US" sz="1600"/>
              <a:t>Model</a:t>
            </a:r>
          </a:p>
        </p:txBody>
      </p:sp>
      <p:sp>
        <p:nvSpPr>
          <p:cNvPr id="9224" name="Rectangle 6"/>
          <p:cNvSpPr>
            <a:spLocks noChangeArrowheads="1"/>
          </p:cNvSpPr>
          <p:nvPr/>
        </p:nvSpPr>
        <p:spPr bwMode="auto">
          <a:xfrm>
            <a:off x="2663825" y="2886075"/>
            <a:ext cx="1990725" cy="1473200"/>
          </a:xfrm>
          <a:prstGeom prst="rect">
            <a:avLst/>
          </a:prstGeom>
          <a:solidFill>
            <a:schemeClr val="accent1"/>
          </a:solidFill>
          <a:ln w="9525">
            <a:solidFill>
              <a:schemeClr val="tx1"/>
            </a:solidFill>
            <a:miter lim="800000"/>
            <a:headEnd/>
            <a:tailEnd/>
          </a:ln>
        </p:spPr>
        <p:txBody>
          <a:bodyPr wrap="none" anchor="ctr"/>
          <a:lstStyle/>
          <a:p>
            <a:endParaRPr lang="en-US" sz="1600"/>
          </a:p>
          <a:p>
            <a:r>
              <a:rPr lang="en-US" sz="1600"/>
              <a:t>SNMPv1 </a:t>
            </a:r>
          </a:p>
          <a:p>
            <a:r>
              <a:rPr lang="en-US" sz="1600"/>
              <a:t>Message Processing </a:t>
            </a:r>
          </a:p>
          <a:p>
            <a:r>
              <a:rPr lang="en-US" sz="1600"/>
              <a:t>Model</a:t>
            </a:r>
          </a:p>
          <a:p>
            <a:endParaRPr lang="en-US"/>
          </a:p>
        </p:txBody>
      </p:sp>
      <p:sp>
        <p:nvSpPr>
          <p:cNvPr id="9225" name="Rectangle 7"/>
          <p:cNvSpPr>
            <a:spLocks noChangeArrowheads="1"/>
          </p:cNvSpPr>
          <p:nvPr/>
        </p:nvSpPr>
        <p:spPr bwMode="auto">
          <a:xfrm>
            <a:off x="4725988" y="2874963"/>
            <a:ext cx="1960562" cy="1473200"/>
          </a:xfrm>
          <a:prstGeom prst="rect">
            <a:avLst/>
          </a:prstGeom>
          <a:solidFill>
            <a:schemeClr val="accent1"/>
          </a:solidFill>
          <a:ln w="9525">
            <a:solidFill>
              <a:schemeClr val="tx1"/>
            </a:solidFill>
            <a:miter lim="800000"/>
            <a:headEnd/>
            <a:tailEnd/>
          </a:ln>
        </p:spPr>
        <p:txBody>
          <a:bodyPr wrap="none" anchor="ctr"/>
          <a:lstStyle/>
          <a:p>
            <a:endParaRPr lang="en-US" sz="1600"/>
          </a:p>
          <a:p>
            <a:r>
              <a:rPr lang="en-US" sz="1600"/>
              <a:t>SNMPv2c </a:t>
            </a:r>
          </a:p>
          <a:p>
            <a:r>
              <a:rPr lang="en-US" sz="1600"/>
              <a:t> Message Processing </a:t>
            </a:r>
          </a:p>
          <a:p>
            <a:r>
              <a:rPr lang="en-US" sz="1600"/>
              <a:t>Model</a:t>
            </a:r>
          </a:p>
          <a:p>
            <a:endParaRPr lang="en-US"/>
          </a:p>
        </p:txBody>
      </p:sp>
      <p:sp>
        <p:nvSpPr>
          <p:cNvPr id="9226" name="Rectangle 8"/>
          <p:cNvSpPr>
            <a:spLocks noChangeArrowheads="1"/>
          </p:cNvSpPr>
          <p:nvPr/>
        </p:nvSpPr>
        <p:spPr bwMode="auto">
          <a:xfrm>
            <a:off x="6737350" y="2865438"/>
            <a:ext cx="1970088" cy="1473200"/>
          </a:xfrm>
          <a:prstGeom prst="rect">
            <a:avLst/>
          </a:prstGeom>
          <a:solidFill>
            <a:schemeClr val="accent1"/>
          </a:solidFill>
          <a:ln w="9525">
            <a:solidFill>
              <a:schemeClr val="tx1"/>
            </a:solidFill>
            <a:miter lim="800000"/>
            <a:headEnd/>
            <a:tailEnd/>
          </a:ln>
        </p:spPr>
        <p:txBody>
          <a:bodyPr wrap="none" anchor="ctr"/>
          <a:lstStyle/>
          <a:p>
            <a:endParaRPr lang="en-US" sz="1600"/>
          </a:p>
          <a:p>
            <a:r>
              <a:rPr lang="en-US" sz="1600"/>
              <a:t>Other</a:t>
            </a:r>
          </a:p>
          <a:p>
            <a:r>
              <a:rPr lang="en-US" sz="1600"/>
              <a:t> Message Processing </a:t>
            </a:r>
          </a:p>
          <a:p>
            <a:r>
              <a:rPr lang="en-US" sz="1600"/>
              <a:t>Model</a:t>
            </a:r>
          </a:p>
          <a:p>
            <a:endParaRPr lang="en-US"/>
          </a:p>
        </p:txBody>
      </p:sp>
      <p:sp>
        <p:nvSpPr>
          <p:cNvPr id="9227" name="Text Box 9"/>
          <p:cNvSpPr txBox="1">
            <a:spLocks noChangeArrowheads="1"/>
          </p:cNvSpPr>
          <p:nvPr/>
        </p:nvSpPr>
        <p:spPr bwMode="auto">
          <a:xfrm>
            <a:off x="558800" y="2362200"/>
            <a:ext cx="3498850" cy="366713"/>
          </a:xfrm>
          <a:prstGeom prst="rect">
            <a:avLst/>
          </a:prstGeom>
          <a:noFill/>
          <a:ln w="9525">
            <a:noFill/>
            <a:miter lim="800000"/>
            <a:headEnd/>
            <a:tailEnd/>
          </a:ln>
        </p:spPr>
        <p:txBody>
          <a:bodyPr wrap="none">
            <a:spAutoFit/>
          </a:bodyPr>
          <a:lstStyle/>
          <a:p>
            <a:pPr algn="l"/>
            <a:r>
              <a:rPr lang="en-US"/>
              <a:t>Message Processing Subsystem</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2"/>
          <p:cNvSpPr>
            <a:spLocks noGrp="1"/>
          </p:cNvSpPr>
          <p:nvPr>
            <p:ph type="dt" sz="quarter" idx="10"/>
          </p:nvPr>
        </p:nvSpPr>
        <p:spPr>
          <a:noFill/>
        </p:spPr>
        <p:txBody>
          <a:bodyPr/>
          <a:lstStyle/>
          <a:p>
            <a:fld id="{2C2F75E5-66E8-4063-80AB-39A9A71FBEEC}" type="datetime1">
              <a:rPr lang="en-US" smtClean="0"/>
              <a:pPr/>
              <a:t>5/21/15</a:t>
            </a:fld>
            <a:endParaRPr lang="en-US" smtClean="0"/>
          </a:p>
        </p:txBody>
      </p:sp>
      <p:sp>
        <p:nvSpPr>
          <p:cNvPr id="10243" name="Slide Number Placeholder 4"/>
          <p:cNvSpPr>
            <a:spLocks noGrp="1"/>
          </p:cNvSpPr>
          <p:nvPr>
            <p:ph type="sldNum" sz="quarter" idx="12"/>
          </p:nvPr>
        </p:nvSpPr>
        <p:spPr>
          <a:noFill/>
        </p:spPr>
        <p:txBody>
          <a:bodyPr/>
          <a:lstStyle/>
          <a:p>
            <a:fld id="{59FA08AE-C58D-4950-87BA-2795954925B1}" type="slidenum">
              <a:rPr lang="en-US" smtClean="0"/>
              <a:pPr/>
              <a:t>12</a:t>
            </a:fld>
            <a:endParaRPr lang="en-US" smtClean="0"/>
          </a:p>
        </p:txBody>
      </p:sp>
      <p:sp>
        <p:nvSpPr>
          <p:cNvPr id="10244" name="Rectangle 2"/>
          <p:cNvSpPr>
            <a:spLocks noGrp="1" noChangeArrowheads="1"/>
          </p:cNvSpPr>
          <p:nvPr>
            <p:ph type="title"/>
          </p:nvPr>
        </p:nvSpPr>
        <p:spPr>
          <a:xfrm>
            <a:off x="444500" y="0"/>
            <a:ext cx="8229600" cy="1143000"/>
          </a:xfrm>
        </p:spPr>
        <p:txBody>
          <a:bodyPr/>
          <a:lstStyle/>
          <a:p>
            <a:pPr eaLnBrk="1" hangingPunct="1"/>
            <a:r>
              <a:rPr lang="en-US" sz="3200" smtClean="0"/>
              <a:t>SNMP Engine – Security Subsystem</a:t>
            </a:r>
          </a:p>
        </p:txBody>
      </p:sp>
      <p:sp>
        <p:nvSpPr>
          <p:cNvPr id="10245" name="Rectangle 3"/>
          <p:cNvSpPr>
            <a:spLocks noChangeArrowheads="1"/>
          </p:cNvSpPr>
          <p:nvPr/>
        </p:nvSpPr>
        <p:spPr bwMode="auto">
          <a:xfrm>
            <a:off x="525463" y="1390650"/>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cs typeface="Times New Roman" pitchFamily="18" charset="0"/>
              </a:rPr>
              <a:t>The Security Subsystem provides security services such as:</a:t>
            </a:r>
          </a:p>
          <a:p>
            <a:pPr marL="990600" lvl="1" indent="-533400" algn="l">
              <a:spcBef>
                <a:spcPct val="20000"/>
              </a:spcBef>
              <a:buFontTx/>
              <a:buChar char="–"/>
            </a:pPr>
            <a:r>
              <a:rPr lang="en-US" sz="2000">
                <a:solidFill>
                  <a:srgbClr val="000000"/>
                </a:solidFill>
                <a:cs typeface="Times New Roman" pitchFamily="18" charset="0"/>
              </a:rPr>
              <a:t>Authenticating messages, and </a:t>
            </a:r>
          </a:p>
          <a:p>
            <a:pPr marL="990600" lvl="1" indent="-533400" algn="l">
              <a:spcBef>
                <a:spcPct val="20000"/>
              </a:spcBef>
              <a:buFontTx/>
              <a:buChar char="–"/>
            </a:pPr>
            <a:r>
              <a:rPr lang="en-US" sz="2000">
                <a:solidFill>
                  <a:srgbClr val="000000"/>
                </a:solidFill>
                <a:cs typeface="Times New Roman" pitchFamily="18" charset="0"/>
              </a:rPr>
              <a:t>Encrypting/decrypting messages for privacy </a:t>
            </a:r>
          </a:p>
          <a:p>
            <a:pPr marL="609600" indent="-609600" algn="l">
              <a:spcBef>
                <a:spcPct val="20000"/>
              </a:spcBef>
              <a:buFont typeface="Wingdings" pitchFamily="2" charset="2"/>
              <a:buChar char="§"/>
            </a:pPr>
            <a:r>
              <a:rPr lang="en-US" sz="2400">
                <a:solidFill>
                  <a:srgbClr val="000000"/>
                </a:solidFill>
                <a:cs typeface="Times New Roman" pitchFamily="18" charset="0"/>
              </a:rPr>
              <a:t>Contains one or more Security Models</a:t>
            </a:r>
          </a:p>
          <a:p>
            <a:pPr marL="609600" indent="-609600" algn="l">
              <a:spcBef>
                <a:spcPct val="20000"/>
              </a:spcBef>
              <a:buFont typeface="Wingdings" pitchFamily="2" charset="2"/>
              <a:buChar char="§"/>
            </a:pPr>
            <a:r>
              <a:rPr lang="en-US" sz="2400">
                <a:solidFill>
                  <a:srgbClr val="000000"/>
                </a:solidFill>
                <a:cs typeface="Times New Roman" pitchFamily="18" charset="0"/>
              </a:rPr>
              <a:t>A </a:t>
            </a:r>
            <a:r>
              <a:rPr lang="en-US" sz="2400" b="1">
                <a:solidFill>
                  <a:srgbClr val="000000"/>
                </a:solidFill>
                <a:cs typeface="Times New Roman" pitchFamily="18" charset="0"/>
              </a:rPr>
              <a:t>Security Model</a:t>
            </a:r>
            <a:r>
              <a:rPr lang="en-US" sz="2400">
                <a:solidFill>
                  <a:srgbClr val="000000"/>
                </a:solidFill>
                <a:cs typeface="Times New Roman" pitchFamily="18" charset="0"/>
              </a:rPr>
              <a:t> specifies </a:t>
            </a:r>
          </a:p>
          <a:p>
            <a:pPr marL="990600" lvl="1" indent="-533400" algn="l">
              <a:spcBef>
                <a:spcPct val="20000"/>
              </a:spcBef>
              <a:buFontTx/>
              <a:buChar char="–"/>
            </a:pPr>
            <a:r>
              <a:rPr lang="en-US" sz="2000">
                <a:solidFill>
                  <a:srgbClr val="000000"/>
                </a:solidFill>
                <a:cs typeface="Times New Roman" pitchFamily="18" charset="0"/>
              </a:rPr>
              <a:t>the threats against which it protects, and </a:t>
            </a:r>
          </a:p>
          <a:p>
            <a:pPr marL="990600" lvl="1" indent="-533400" algn="l">
              <a:spcBef>
                <a:spcPct val="20000"/>
              </a:spcBef>
              <a:buFontTx/>
              <a:buChar char="–"/>
            </a:pPr>
            <a:r>
              <a:rPr lang="en-US" sz="2000">
                <a:solidFill>
                  <a:srgbClr val="000000"/>
                </a:solidFill>
                <a:cs typeface="Times New Roman" pitchFamily="18" charset="0"/>
              </a:rPr>
              <a:t>the security protocols used to provide security services such as authentication and privacy.</a:t>
            </a:r>
          </a:p>
          <a:p>
            <a:pPr marL="609600" indent="-609600" algn="l">
              <a:spcBef>
                <a:spcPct val="20000"/>
              </a:spcBef>
              <a:buFont typeface="Wingdings" pitchFamily="2" charset="2"/>
              <a:buChar char="§"/>
            </a:pPr>
            <a:endParaRPr lang="en-US" sz="2400">
              <a:solidFill>
                <a:srgbClr val="000000"/>
              </a:solidFill>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2"/>
          <p:cNvSpPr>
            <a:spLocks noGrp="1"/>
          </p:cNvSpPr>
          <p:nvPr>
            <p:ph type="dt" sz="quarter" idx="10"/>
          </p:nvPr>
        </p:nvSpPr>
        <p:spPr>
          <a:noFill/>
        </p:spPr>
        <p:txBody>
          <a:bodyPr/>
          <a:lstStyle/>
          <a:p>
            <a:fld id="{7FA76367-68C0-4825-8CCD-7862FFAF1007}" type="datetime1">
              <a:rPr lang="en-US" smtClean="0"/>
              <a:pPr/>
              <a:t>5/21/15</a:t>
            </a:fld>
            <a:endParaRPr lang="en-US" smtClean="0"/>
          </a:p>
        </p:txBody>
      </p:sp>
      <p:sp>
        <p:nvSpPr>
          <p:cNvPr id="15363" name="Slide Number Placeholder 4"/>
          <p:cNvSpPr>
            <a:spLocks noGrp="1"/>
          </p:cNvSpPr>
          <p:nvPr>
            <p:ph type="sldNum" sz="quarter" idx="12"/>
          </p:nvPr>
        </p:nvSpPr>
        <p:spPr>
          <a:noFill/>
        </p:spPr>
        <p:txBody>
          <a:bodyPr/>
          <a:lstStyle/>
          <a:p>
            <a:fld id="{952BFF32-EDA7-45F8-A7BF-61BAD48FF983}" type="slidenum">
              <a:rPr lang="en-US" smtClean="0"/>
              <a:pPr/>
              <a:t>13</a:t>
            </a:fld>
            <a:endParaRPr lang="en-US" smtClean="0"/>
          </a:p>
        </p:txBody>
      </p:sp>
      <p:sp>
        <p:nvSpPr>
          <p:cNvPr id="15364" name="Rectangle 2"/>
          <p:cNvSpPr>
            <a:spLocks noGrp="1" noChangeArrowheads="1"/>
          </p:cNvSpPr>
          <p:nvPr>
            <p:ph type="title"/>
          </p:nvPr>
        </p:nvSpPr>
        <p:spPr>
          <a:xfrm>
            <a:off x="444500" y="141288"/>
            <a:ext cx="8229600" cy="1143000"/>
          </a:xfrm>
        </p:spPr>
        <p:txBody>
          <a:bodyPr/>
          <a:lstStyle/>
          <a:p>
            <a:pPr eaLnBrk="1" hangingPunct="1"/>
            <a:r>
              <a:rPr lang="en-US" sz="3200" smtClean="0"/>
              <a:t>SNMP Engine – Security Subsystem</a:t>
            </a:r>
          </a:p>
        </p:txBody>
      </p:sp>
      <p:sp>
        <p:nvSpPr>
          <p:cNvPr id="15365" name="Rectangle 3"/>
          <p:cNvSpPr>
            <a:spLocks noChangeArrowheads="1"/>
          </p:cNvSpPr>
          <p:nvPr/>
        </p:nvSpPr>
        <p:spPr bwMode="auto">
          <a:xfrm>
            <a:off x="525463" y="1481138"/>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None/>
            </a:pPr>
            <a:endParaRPr lang="en-US" sz="2400">
              <a:solidFill>
                <a:srgbClr val="000000"/>
              </a:solidFill>
              <a:cs typeface="Times New Roman" pitchFamily="18" charset="0"/>
            </a:endParaRPr>
          </a:p>
        </p:txBody>
      </p:sp>
      <p:pic>
        <p:nvPicPr>
          <p:cNvPr id="2" name="Picture 1"/>
          <p:cNvPicPr>
            <a:picLocks noChangeAspect="1"/>
          </p:cNvPicPr>
          <p:nvPr/>
        </p:nvPicPr>
        <p:blipFill>
          <a:blip r:embed="rId2"/>
          <a:stretch>
            <a:fillRect/>
          </a:stretch>
        </p:blipFill>
        <p:spPr>
          <a:xfrm>
            <a:off x="984643" y="1166691"/>
            <a:ext cx="7382523" cy="502884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2"/>
          <p:cNvSpPr>
            <a:spLocks noGrp="1"/>
          </p:cNvSpPr>
          <p:nvPr>
            <p:ph type="dt" sz="quarter" idx="10"/>
          </p:nvPr>
        </p:nvSpPr>
        <p:spPr>
          <a:noFill/>
        </p:spPr>
        <p:txBody>
          <a:bodyPr/>
          <a:lstStyle/>
          <a:p>
            <a:fld id="{7FA76367-68C0-4825-8CCD-7862FFAF1007}" type="datetime1">
              <a:rPr lang="en-US" smtClean="0"/>
              <a:pPr/>
              <a:t>5/21/15</a:t>
            </a:fld>
            <a:endParaRPr lang="en-US" smtClean="0"/>
          </a:p>
        </p:txBody>
      </p:sp>
      <p:sp>
        <p:nvSpPr>
          <p:cNvPr id="15363" name="Slide Number Placeholder 4"/>
          <p:cNvSpPr>
            <a:spLocks noGrp="1"/>
          </p:cNvSpPr>
          <p:nvPr>
            <p:ph type="sldNum" sz="quarter" idx="12"/>
          </p:nvPr>
        </p:nvSpPr>
        <p:spPr>
          <a:noFill/>
        </p:spPr>
        <p:txBody>
          <a:bodyPr/>
          <a:lstStyle/>
          <a:p>
            <a:fld id="{952BFF32-EDA7-45F8-A7BF-61BAD48FF983}" type="slidenum">
              <a:rPr lang="en-US" smtClean="0"/>
              <a:pPr/>
              <a:t>14</a:t>
            </a:fld>
            <a:endParaRPr lang="en-US" smtClean="0"/>
          </a:p>
        </p:txBody>
      </p:sp>
      <p:sp>
        <p:nvSpPr>
          <p:cNvPr id="15364" name="Rectangle 2"/>
          <p:cNvSpPr>
            <a:spLocks noGrp="1" noChangeArrowheads="1"/>
          </p:cNvSpPr>
          <p:nvPr>
            <p:ph type="title"/>
          </p:nvPr>
        </p:nvSpPr>
        <p:spPr>
          <a:xfrm>
            <a:off x="444500" y="141288"/>
            <a:ext cx="8229600" cy="1143000"/>
          </a:xfrm>
        </p:spPr>
        <p:txBody>
          <a:bodyPr/>
          <a:lstStyle/>
          <a:p>
            <a:pPr eaLnBrk="1" hangingPunct="1"/>
            <a:r>
              <a:rPr lang="en-US" sz="3200" smtClean="0"/>
              <a:t>SNMP Engine – Security Subsystem</a:t>
            </a:r>
          </a:p>
        </p:txBody>
      </p:sp>
      <p:sp>
        <p:nvSpPr>
          <p:cNvPr id="15365" name="Rectangle 3"/>
          <p:cNvSpPr>
            <a:spLocks noChangeArrowheads="1"/>
          </p:cNvSpPr>
          <p:nvPr/>
        </p:nvSpPr>
        <p:spPr bwMode="auto">
          <a:xfrm>
            <a:off x="525463" y="1481138"/>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None/>
            </a:pPr>
            <a:endParaRPr lang="en-US" sz="2400">
              <a:solidFill>
                <a:srgbClr val="000000"/>
              </a:solidFill>
              <a:cs typeface="Times New Roman" pitchFamily="18" charset="0"/>
            </a:endParaRPr>
          </a:p>
        </p:txBody>
      </p:sp>
      <p:sp>
        <p:nvSpPr>
          <p:cNvPr id="15366" name="Rectangle 4"/>
          <p:cNvSpPr>
            <a:spLocks noChangeArrowheads="1"/>
          </p:cNvSpPr>
          <p:nvPr/>
        </p:nvSpPr>
        <p:spPr bwMode="auto">
          <a:xfrm>
            <a:off x="1066800" y="2082800"/>
            <a:ext cx="6848475" cy="2489200"/>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15367" name="Rectangle 5"/>
          <p:cNvSpPr>
            <a:spLocks noChangeArrowheads="1"/>
          </p:cNvSpPr>
          <p:nvPr/>
        </p:nvSpPr>
        <p:spPr bwMode="auto">
          <a:xfrm>
            <a:off x="1260475" y="2665413"/>
            <a:ext cx="2051050" cy="1473200"/>
          </a:xfrm>
          <a:prstGeom prst="rect">
            <a:avLst/>
          </a:prstGeom>
          <a:solidFill>
            <a:schemeClr val="accent1"/>
          </a:solidFill>
          <a:ln w="9525">
            <a:solidFill>
              <a:schemeClr val="tx1"/>
            </a:solidFill>
            <a:miter lim="800000"/>
            <a:headEnd/>
            <a:tailEnd/>
          </a:ln>
        </p:spPr>
        <p:txBody>
          <a:bodyPr wrap="none" anchor="ctr"/>
          <a:lstStyle/>
          <a:p>
            <a:r>
              <a:rPr lang="en-US" sz="1600"/>
              <a:t>User-based</a:t>
            </a:r>
          </a:p>
          <a:p>
            <a:r>
              <a:rPr lang="en-US" sz="1600"/>
              <a:t>Security Model</a:t>
            </a:r>
          </a:p>
        </p:txBody>
      </p:sp>
      <p:sp>
        <p:nvSpPr>
          <p:cNvPr id="15368" name="Rectangle 6"/>
          <p:cNvSpPr>
            <a:spLocks noChangeArrowheads="1"/>
          </p:cNvSpPr>
          <p:nvPr/>
        </p:nvSpPr>
        <p:spPr bwMode="auto">
          <a:xfrm>
            <a:off x="3436938" y="2662238"/>
            <a:ext cx="2081212" cy="1473200"/>
          </a:xfrm>
          <a:prstGeom prst="rect">
            <a:avLst/>
          </a:prstGeom>
          <a:solidFill>
            <a:schemeClr val="accent1"/>
          </a:solidFill>
          <a:ln w="9525">
            <a:solidFill>
              <a:schemeClr val="tx1"/>
            </a:solidFill>
            <a:miter lim="800000"/>
            <a:headEnd/>
            <a:tailEnd/>
          </a:ln>
        </p:spPr>
        <p:txBody>
          <a:bodyPr wrap="none" anchor="ctr"/>
          <a:lstStyle/>
          <a:p>
            <a:endParaRPr lang="en-US" sz="1600"/>
          </a:p>
          <a:p>
            <a:r>
              <a:rPr lang="en-US" sz="1600"/>
              <a:t>Other </a:t>
            </a:r>
          </a:p>
          <a:p>
            <a:r>
              <a:rPr lang="en-US" sz="1600"/>
              <a:t>Security Model</a:t>
            </a:r>
          </a:p>
          <a:p>
            <a:endParaRPr lang="en-US"/>
          </a:p>
        </p:txBody>
      </p:sp>
      <p:sp>
        <p:nvSpPr>
          <p:cNvPr id="15369" name="Text Box 7"/>
          <p:cNvSpPr txBox="1">
            <a:spLocks noChangeArrowheads="1"/>
          </p:cNvSpPr>
          <p:nvPr/>
        </p:nvSpPr>
        <p:spPr bwMode="auto">
          <a:xfrm>
            <a:off x="1087438" y="2078038"/>
            <a:ext cx="2203450" cy="366712"/>
          </a:xfrm>
          <a:prstGeom prst="rect">
            <a:avLst/>
          </a:prstGeom>
          <a:noFill/>
          <a:ln w="9525">
            <a:noFill/>
            <a:miter lim="800000"/>
            <a:headEnd/>
            <a:tailEnd/>
          </a:ln>
        </p:spPr>
        <p:txBody>
          <a:bodyPr wrap="none">
            <a:spAutoFit/>
          </a:bodyPr>
          <a:lstStyle/>
          <a:p>
            <a:pPr algn="l"/>
            <a:r>
              <a:rPr lang="en-US"/>
              <a:t>Security Subsystem</a:t>
            </a:r>
          </a:p>
        </p:txBody>
      </p:sp>
      <p:sp>
        <p:nvSpPr>
          <p:cNvPr id="15370" name="Rectangle 8"/>
          <p:cNvSpPr>
            <a:spLocks noChangeArrowheads="1"/>
          </p:cNvSpPr>
          <p:nvPr/>
        </p:nvSpPr>
        <p:spPr bwMode="auto">
          <a:xfrm>
            <a:off x="5640388" y="2663825"/>
            <a:ext cx="2032000" cy="1473200"/>
          </a:xfrm>
          <a:prstGeom prst="rect">
            <a:avLst/>
          </a:prstGeom>
          <a:solidFill>
            <a:schemeClr val="accent1"/>
          </a:solidFill>
          <a:ln w="9525">
            <a:solidFill>
              <a:schemeClr val="tx1"/>
            </a:solidFill>
            <a:miter lim="800000"/>
            <a:headEnd/>
            <a:tailEnd/>
          </a:ln>
        </p:spPr>
        <p:txBody>
          <a:bodyPr wrap="none" anchor="ctr"/>
          <a:lstStyle/>
          <a:p>
            <a:endParaRPr lang="en-US" sz="1600"/>
          </a:p>
          <a:p>
            <a:r>
              <a:rPr lang="en-US" sz="1600"/>
              <a:t>Other </a:t>
            </a:r>
          </a:p>
          <a:p>
            <a:r>
              <a:rPr lang="en-US" sz="1600"/>
              <a:t>Security Model</a:t>
            </a:r>
          </a:p>
          <a:p>
            <a:endParaRPr lang="en-US"/>
          </a:p>
        </p:txBody>
      </p:sp>
    </p:spTree>
    <p:extLst>
      <p:ext uri="{BB962C8B-B14F-4D97-AF65-F5344CB8AC3E}">
        <p14:creationId xmlns:p14="http://schemas.microsoft.com/office/powerpoint/2010/main" val="28427212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2"/>
          <p:cNvSpPr>
            <a:spLocks noGrp="1"/>
          </p:cNvSpPr>
          <p:nvPr>
            <p:ph type="dt" sz="quarter" idx="10"/>
          </p:nvPr>
        </p:nvSpPr>
        <p:spPr>
          <a:noFill/>
        </p:spPr>
        <p:txBody>
          <a:bodyPr/>
          <a:lstStyle/>
          <a:p>
            <a:fld id="{69A80A9A-85BA-4509-9892-54958CADBEBB}" type="datetime1">
              <a:rPr lang="en-US" smtClean="0"/>
              <a:pPr/>
              <a:t>5/21/15</a:t>
            </a:fld>
            <a:endParaRPr lang="en-US" smtClean="0"/>
          </a:p>
        </p:txBody>
      </p:sp>
      <p:sp>
        <p:nvSpPr>
          <p:cNvPr id="16387" name="Slide Number Placeholder 4"/>
          <p:cNvSpPr>
            <a:spLocks noGrp="1"/>
          </p:cNvSpPr>
          <p:nvPr>
            <p:ph type="sldNum" sz="quarter" idx="12"/>
          </p:nvPr>
        </p:nvSpPr>
        <p:spPr>
          <a:noFill/>
        </p:spPr>
        <p:txBody>
          <a:bodyPr/>
          <a:lstStyle/>
          <a:p>
            <a:fld id="{8323D67D-FE42-41BC-BE74-0A215104F9B9}" type="slidenum">
              <a:rPr lang="en-US" smtClean="0"/>
              <a:pPr/>
              <a:t>15</a:t>
            </a:fld>
            <a:endParaRPr lang="en-US" smtClean="0"/>
          </a:p>
        </p:txBody>
      </p:sp>
      <p:sp>
        <p:nvSpPr>
          <p:cNvPr id="16388" name="Rectangle 2"/>
          <p:cNvSpPr>
            <a:spLocks noGrp="1" noChangeArrowheads="1"/>
          </p:cNvSpPr>
          <p:nvPr>
            <p:ph type="title"/>
          </p:nvPr>
        </p:nvSpPr>
        <p:spPr>
          <a:xfrm>
            <a:off x="434975" y="0"/>
            <a:ext cx="8229600" cy="1143000"/>
          </a:xfrm>
        </p:spPr>
        <p:txBody>
          <a:bodyPr/>
          <a:lstStyle/>
          <a:p>
            <a:pPr eaLnBrk="1" hangingPunct="1"/>
            <a:r>
              <a:rPr lang="en-US" sz="3200" smtClean="0"/>
              <a:t>SNMPv3 Security Level</a:t>
            </a:r>
          </a:p>
        </p:txBody>
      </p:sp>
      <p:sp>
        <p:nvSpPr>
          <p:cNvPr id="16389" name="Rectangle 3"/>
          <p:cNvSpPr>
            <a:spLocks noChangeArrowheads="1"/>
          </p:cNvSpPr>
          <p:nvPr/>
        </p:nvSpPr>
        <p:spPr bwMode="auto">
          <a:xfrm>
            <a:off x="493713" y="1247775"/>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Every message has an associated </a:t>
            </a:r>
            <a:r>
              <a:rPr lang="en-US" sz="2400" u="sng">
                <a:solidFill>
                  <a:srgbClr val="000000"/>
                </a:solidFill>
              </a:rPr>
              <a:t>security level</a:t>
            </a:r>
            <a:r>
              <a:rPr lang="en-US" sz="2400">
                <a:solidFill>
                  <a:srgbClr val="000000"/>
                </a:solidFill>
              </a:rPr>
              <a:t>. </a:t>
            </a:r>
          </a:p>
          <a:p>
            <a:pPr marL="609600" indent="-609600" algn="l">
              <a:spcBef>
                <a:spcPct val="20000"/>
              </a:spcBef>
              <a:buFont typeface="Wingdings" pitchFamily="2" charset="2"/>
              <a:buChar char="§"/>
            </a:pPr>
            <a:r>
              <a:rPr lang="en-US" sz="2400">
                <a:solidFill>
                  <a:srgbClr val="000000"/>
                </a:solidFill>
              </a:rPr>
              <a:t>SNMPv3 recognizes three levels of security: </a:t>
            </a:r>
          </a:p>
          <a:p>
            <a:pPr marL="990600" lvl="1" indent="-533400" algn="l">
              <a:spcBef>
                <a:spcPct val="20000"/>
              </a:spcBef>
              <a:buFontTx/>
              <a:buChar char="–"/>
            </a:pPr>
            <a:r>
              <a:rPr lang="en-US" sz="2000">
                <a:solidFill>
                  <a:srgbClr val="000000"/>
                </a:solidFill>
              </a:rPr>
              <a:t>without authentication and without privacy (noAuthNoPriv)</a:t>
            </a:r>
          </a:p>
          <a:p>
            <a:pPr marL="990600" lvl="1" indent="-533400" algn="l">
              <a:spcBef>
                <a:spcPct val="20000"/>
              </a:spcBef>
              <a:buFontTx/>
              <a:buChar char="–"/>
            </a:pPr>
            <a:r>
              <a:rPr lang="en-US" sz="2000">
                <a:solidFill>
                  <a:srgbClr val="000000"/>
                </a:solidFill>
              </a:rPr>
              <a:t>with authentication but without privacy (authNoPriv)</a:t>
            </a:r>
          </a:p>
          <a:p>
            <a:pPr marL="990600" lvl="1" indent="-533400" algn="l">
              <a:spcBef>
                <a:spcPct val="20000"/>
              </a:spcBef>
              <a:buFontTx/>
              <a:buChar char="–"/>
            </a:pPr>
            <a:r>
              <a:rPr lang="en-US" sz="2000">
                <a:solidFill>
                  <a:srgbClr val="000000"/>
                </a:solidFill>
              </a:rPr>
              <a:t>with authentication and with privacy (authPriv) </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2"/>
          <p:cNvSpPr>
            <a:spLocks noGrp="1"/>
          </p:cNvSpPr>
          <p:nvPr>
            <p:ph type="dt" sz="quarter" idx="10"/>
          </p:nvPr>
        </p:nvSpPr>
        <p:spPr>
          <a:noFill/>
        </p:spPr>
        <p:txBody>
          <a:bodyPr/>
          <a:lstStyle/>
          <a:p>
            <a:fld id="{9DDD13D2-BA6E-4514-9875-DE7C1AED3DBE}" type="datetime1">
              <a:rPr lang="en-US" smtClean="0"/>
              <a:pPr/>
              <a:t>5/21/15</a:t>
            </a:fld>
            <a:endParaRPr lang="en-US" smtClean="0"/>
          </a:p>
        </p:txBody>
      </p:sp>
      <p:sp>
        <p:nvSpPr>
          <p:cNvPr id="17411" name="Slide Number Placeholder 4"/>
          <p:cNvSpPr>
            <a:spLocks noGrp="1"/>
          </p:cNvSpPr>
          <p:nvPr>
            <p:ph type="sldNum" sz="quarter" idx="12"/>
          </p:nvPr>
        </p:nvSpPr>
        <p:spPr>
          <a:noFill/>
        </p:spPr>
        <p:txBody>
          <a:bodyPr/>
          <a:lstStyle/>
          <a:p>
            <a:fld id="{06A2C615-56E4-4BC2-8F0D-8E8ABBD4E029}" type="slidenum">
              <a:rPr lang="en-US" smtClean="0"/>
              <a:pPr/>
              <a:t>16</a:t>
            </a:fld>
            <a:endParaRPr lang="en-US" smtClean="0"/>
          </a:p>
        </p:txBody>
      </p:sp>
      <p:sp>
        <p:nvSpPr>
          <p:cNvPr id="17412" name="Rectangle 2"/>
          <p:cNvSpPr>
            <a:spLocks noGrp="1" noChangeArrowheads="1"/>
          </p:cNvSpPr>
          <p:nvPr>
            <p:ph type="title"/>
          </p:nvPr>
        </p:nvSpPr>
        <p:spPr>
          <a:xfrm>
            <a:off x="444500" y="141288"/>
            <a:ext cx="8229600" cy="1143000"/>
          </a:xfrm>
        </p:spPr>
        <p:txBody>
          <a:bodyPr/>
          <a:lstStyle/>
          <a:p>
            <a:pPr eaLnBrk="1" hangingPunct="1"/>
            <a:r>
              <a:rPr lang="en-US" sz="3200" smtClean="0"/>
              <a:t>SNMP Engine – Access Control Subsystem</a:t>
            </a:r>
          </a:p>
        </p:txBody>
      </p:sp>
      <p:sp>
        <p:nvSpPr>
          <p:cNvPr id="17413" name="Rectangle 3"/>
          <p:cNvSpPr>
            <a:spLocks noChangeArrowheads="1"/>
          </p:cNvSpPr>
          <p:nvPr/>
        </p:nvSpPr>
        <p:spPr bwMode="auto">
          <a:xfrm>
            <a:off x="523875" y="1488145"/>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dirty="0">
                <a:solidFill>
                  <a:srgbClr val="000000"/>
                </a:solidFill>
                <a:cs typeface="Times New Roman" pitchFamily="18" charset="0"/>
              </a:rPr>
              <a:t>The Access Control Subsystem provides authorization services by means of one or more Access Control Models. </a:t>
            </a:r>
          </a:p>
          <a:p>
            <a:pPr marL="609600" indent="-609600" algn="l">
              <a:spcBef>
                <a:spcPct val="20000"/>
              </a:spcBef>
              <a:buFont typeface="Wingdings" pitchFamily="2" charset="2"/>
              <a:buChar char="§"/>
            </a:pPr>
            <a:r>
              <a:rPr lang="en-US" sz="2400" dirty="0">
                <a:solidFill>
                  <a:srgbClr val="000000"/>
                </a:solidFill>
                <a:cs typeface="Times New Roman" pitchFamily="18" charset="0"/>
              </a:rPr>
              <a:t>An </a:t>
            </a:r>
            <a:r>
              <a:rPr lang="en-US" sz="2400" b="1" dirty="0">
                <a:solidFill>
                  <a:srgbClr val="000000"/>
                </a:solidFill>
                <a:cs typeface="Times New Roman" pitchFamily="18" charset="0"/>
              </a:rPr>
              <a:t>Access Control Model</a:t>
            </a:r>
            <a:r>
              <a:rPr lang="en-US" sz="2400" dirty="0">
                <a:solidFill>
                  <a:srgbClr val="000000"/>
                </a:solidFill>
                <a:cs typeface="Times New Roman" pitchFamily="18" charset="0"/>
              </a:rPr>
              <a:t> defines a particular </a:t>
            </a:r>
            <a:r>
              <a:rPr lang="en-US" sz="2400" dirty="0" smtClean="0">
                <a:solidFill>
                  <a:srgbClr val="000000"/>
                </a:solidFill>
                <a:cs typeface="Times New Roman" pitchFamily="18" charset="0"/>
              </a:rPr>
              <a:t>access </a:t>
            </a:r>
            <a:r>
              <a:rPr lang="en-US" sz="2400" dirty="0">
                <a:solidFill>
                  <a:srgbClr val="000000"/>
                </a:solidFill>
                <a:cs typeface="Times New Roman" pitchFamily="18" charset="0"/>
              </a:rPr>
              <a:t>decision function for computing access rights. </a:t>
            </a:r>
          </a:p>
          <a:p>
            <a:pPr marL="609600" indent="-609600" algn="l">
              <a:spcBef>
                <a:spcPct val="20000"/>
              </a:spcBef>
              <a:buFont typeface="Wingdings" pitchFamily="2" charset="2"/>
              <a:buNone/>
            </a:pPr>
            <a:endParaRPr lang="en-US" sz="2400" dirty="0">
              <a:solidFill>
                <a:srgbClr val="000000"/>
              </a:solidFill>
              <a:cs typeface="Times New Roman" pitchFamily="18" charset="0"/>
            </a:endParaRPr>
          </a:p>
          <a:p>
            <a:pPr marL="609600" indent="-609600" algn="l">
              <a:spcBef>
                <a:spcPct val="20000"/>
              </a:spcBef>
              <a:buFont typeface="Wingdings" pitchFamily="2" charset="2"/>
              <a:buChar char="§"/>
            </a:pPr>
            <a:endParaRPr lang="en-US" sz="2400" dirty="0">
              <a:solidFill>
                <a:srgbClr val="000000"/>
              </a:solidFill>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2"/>
          <p:cNvSpPr>
            <a:spLocks noGrp="1"/>
          </p:cNvSpPr>
          <p:nvPr>
            <p:ph type="dt" sz="quarter" idx="10"/>
          </p:nvPr>
        </p:nvSpPr>
        <p:spPr>
          <a:noFill/>
        </p:spPr>
        <p:txBody>
          <a:bodyPr/>
          <a:lstStyle/>
          <a:p>
            <a:fld id="{AC6D1EF2-E2E3-45B4-8CE2-FB8A2B2F7DF1}" type="datetime1">
              <a:rPr lang="en-US" smtClean="0"/>
              <a:pPr/>
              <a:t>5/21/15</a:t>
            </a:fld>
            <a:endParaRPr lang="en-US" smtClean="0"/>
          </a:p>
        </p:txBody>
      </p:sp>
      <p:sp>
        <p:nvSpPr>
          <p:cNvPr id="18435" name="Slide Number Placeholder 4"/>
          <p:cNvSpPr>
            <a:spLocks noGrp="1"/>
          </p:cNvSpPr>
          <p:nvPr>
            <p:ph type="sldNum" sz="quarter" idx="12"/>
          </p:nvPr>
        </p:nvSpPr>
        <p:spPr>
          <a:noFill/>
        </p:spPr>
        <p:txBody>
          <a:bodyPr/>
          <a:lstStyle/>
          <a:p>
            <a:fld id="{09E6C4D7-A648-40F8-9EC4-DBBF8C056888}" type="slidenum">
              <a:rPr lang="en-US" smtClean="0"/>
              <a:pPr/>
              <a:t>17</a:t>
            </a:fld>
            <a:endParaRPr lang="en-US" smtClean="0"/>
          </a:p>
        </p:txBody>
      </p:sp>
      <p:sp>
        <p:nvSpPr>
          <p:cNvPr id="18436" name="Rectangle 2"/>
          <p:cNvSpPr>
            <a:spLocks noGrp="1" noChangeArrowheads="1"/>
          </p:cNvSpPr>
          <p:nvPr>
            <p:ph type="title"/>
          </p:nvPr>
        </p:nvSpPr>
        <p:spPr>
          <a:xfrm>
            <a:off x="444500" y="141288"/>
            <a:ext cx="8229600" cy="1143000"/>
          </a:xfrm>
        </p:spPr>
        <p:txBody>
          <a:bodyPr/>
          <a:lstStyle/>
          <a:p>
            <a:pPr eaLnBrk="1" hangingPunct="1"/>
            <a:r>
              <a:rPr lang="en-US" sz="3200" smtClean="0"/>
              <a:t>SNMP Engine – Access Control Subsystem</a:t>
            </a:r>
          </a:p>
        </p:txBody>
      </p:sp>
      <p:sp>
        <p:nvSpPr>
          <p:cNvPr id="18437" name="Rectangle 3"/>
          <p:cNvSpPr>
            <a:spLocks noChangeArrowheads="1"/>
          </p:cNvSpPr>
          <p:nvPr/>
        </p:nvSpPr>
        <p:spPr bwMode="auto">
          <a:xfrm>
            <a:off x="525463" y="1481138"/>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None/>
            </a:pPr>
            <a:endParaRPr lang="en-US" sz="2400">
              <a:solidFill>
                <a:srgbClr val="000000"/>
              </a:solidFill>
              <a:cs typeface="Times New Roman" pitchFamily="18" charset="0"/>
            </a:endParaRPr>
          </a:p>
        </p:txBody>
      </p:sp>
      <p:sp>
        <p:nvSpPr>
          <p:cNvPr id="18438" name="Rectangle 4"/>
          <p:cNvSpPr>
            <a:spLocks noChangeArrowheads="1"/>
          </p:cNvSpPr>
          <p:nvPr/>
        </p:nvSpPr>
        <p:spPr bwMode="auto">
          <a:xfrm>
            <a:off x="1066800" y="2082800"/>
            <a:ext cx="6848475" cy="2489200"/>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18439" name="Rectangle 5"/>
          <p:cNvSpPr>
            <a:spLocks noChangeArrowheads="1"/>
          </p:cNvSpPr>
          <p:nvPr/>
        </p:nvSpPr>
        <p:spPr bwMode="auto">
          <a:xfrm>
            <a:off x="1260475" y="2665413"/>
            <a:ext cx="2051050" cy="1473200"/>
          </a:xfrm>
          <a:prstGeom prst="rect">
            <a:avLst/>
          </a:prstGeom>
          <a:solidFill>
            <a:schemeClr val="accent1"/>
          </a:solidFill>
          <a:ln w="9525">
            <a:solidFill>
              <a:schemeClr val="tx1"/>
            </a:solidFill>
            <a:miter lim="800000"/>
            <a:headEnd/>
            <a:tailEnd/>
          </a:ln>
        </p:spPr>
        <p:txBody>
          <a:bodyPr wrap="none" anchor="ctr"/>
          <a:lstStyle/>
          <a:p>
            <a:r>
              <a:rPr lang="en-US" sz="1600"/>
              <a:t>View-based</a:t>
            </a:r>
          </a:p>
          <a:p>
            <a:r>
              <a:rPr lang="en-US" sz="1600"/>
              <a:t>Access Control Model</a:t>
            </a:r>
          </a:p>
        </p:txBody>
      </p:sp>
      <p:sp>
        <p:nvSpPr>
          <p:cNvPr id="18440" name="Rectangle 6"/>
          <p:cNvSpPr>
            <a:spLocks noChangeArrowheads="1"/>
          </p:cNvSpPr>
          <p:nvPr/>
        </p:nvSpPr>
        <p:spPr bwMode="auto">
          <a:xfrm>
            <a:off x="3436938" y="2662238"/>
            <a:ext cx="2081212" cy="1473200"/>
          </a:xfrm>
          <a:prstGeom prst="rect">
            <a:avLst/>
          </a:prstGeom>
          <a:solidFill>
            <a:schemeClr val="accent1"/>
          </a:solidFill>
          <a:ln w="9525">
            <a:solidFill>
              <a:schemeClr val="tx1"/>
            </a:solidFill>
            <a:miter lim="800000"/>
            <a:headEnd/>
            <a:tailEnd/>
          </a:ln>
        </p:spPr>
        <p:txBody>
          <a:bodyPr wrap="none" anchor="ctr"/>
          <a:lstStyle/>
          <a:p>
            <a:endParaRPr lang="en-US" sz="1600"/>
          </a:p>
          <a:p>
            <a:r>
              <a:rPr lang="en-US" sz="1600"/>
              <a:t>Other </a:t>
            </a:r>
          </a:p>
          <a:p>
            <a:r>
              <a:rPr lang="en-US" sz="1600"/>
              <a:t>Access Control Model</a:t>
            </a:r>
          </a:p>
          <a:p>
            <a:endParaRPr lang="en-US"/>
          </a:p>
        </p:txBody>
      </p:sp>
      <p:sp>
        <p:nvSpPr>
          <p:cNvPr id="18441" name="Text Box 7"/>
          <p:cNvSpPr txBox="1">
            <a:spLocks noChangeArrowheads="1"/>
          </p:cNvSpPr>
          <p:nvPr/>
        </p:nvSpPr>
        <p:spPr bwMode="auto">
          <a:xfrm>
            <a:off x="1087438" y="2078038"/>
            <a:ext cx="2914650" cy="366712"/>
          </a:xfrm>
          <a:prstGeom prst="rect">
            <a:avLst/>
          </a:prstGeom>
          <a:noFill/>
          <a:ln w="9525">
            <a:noFill/>
            <a:miter lim="800000"/>
            <a:headEnd/>
            <a:tailEnd/>
          </a:ln>
        </p:spPr>
        <p:txBody>
          <a:bodyPr wrap="none">
            <a:spAutoFit/>
          </a:bodyPr>
          <a:lstStyle/>
          <a:p>
            <a:pPr algn="l"/>
            <a:r>
              <a:rPr lang="en-US"/>
              <a:t>Access Control Subsystem</a:t>
            </a:r>
          </a:p>
        </p:txBody>
      </p:sp>
      <p:sp>
        <p:nvSpPr>
          <p:cNvPr id="18442" name="Rectangle 8"/>
          <p:cNvSpPr>
            <a:spLocks noChangeArrowheads="1"/>
          </p:cNvSpPr>
          <p:nvPr/>
        </p:nvSpPr>
        <p:spPr bwMode="auto">
          <a:xfrm>
            <a:off x="5640388" y="2663825"/>
            <a:ext cx="2032000" cy="1473200"/>
          </a:xfrm>
          <a:prstGeom prst="rect">
            <a:avLst/>
          </a:prstGeom>
          <a:solidFill>
            <a:schemeClr val="accent1"/>
          </a:solidFill>
          <a:ln w="9525">
            <a:solidFill>
              <a:schemeClr val="tx1"/>
            </a:solidFill>
            <a:miter lim="800000"/>
            <a:headEnd/>
            <a:tailEnd/>
          </a:ln>
        </p:spPr>
        <p:txBody>
          <a:bodyPr wrap="none" anchor="ctr"/>
          <a:lstStyle/>
          <a:p>
            <a:endParaRPr lang="en-US" sz="1600"/>
          </a:p>
          <a:p>
            <a:r>
              <a:rPr lang="en-US" sz="1600"/>
              <a:t>Other </a:t>
            </a:r>
          </a:p>
          <a:p>
            <a:r>
              <a:rPr lang="en-US" sz="1600"/>
              <a:t>Access Control Model</a:t>
            </a:r>
          </a:p>
          <a:p>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2"/>
          <p:cNvSpPr>
            <a:spLocks noGrp="1"/>
          </p:cNvSpPr>
          <p:nvPr>
            <p:ph type="dt" sz="quarter" idx="10"/>
          </p:nvPr>
        </p:nvSpPr>
        <p:spPr>
          <a:noFill/>
        </p:spPr>
        <p:txBody>
          <a:bodyPr/>
          <a:lstStyle/>
          <a:p>
            <a:fld id="{5EAF7CF3-3CF6-4824-A329-7DFE44518164}" type="datetime1">
              <a:rPr lang="en-US" smtClean="0"/>
              <a:pPr/>
              <a:t>5/21/15</a:t>
            </a:fld>
            <a:endParaRPr lang="en-US" smtClean="0"/>
          </a:p>
        </p:txBody>
      </p:sp>
      <p:sp>
        <p:nvSpPr>
          <p:cNvPr id="32771" name="Slide Number Placeholder 4"/>
          <p:cNvSpPr>
            <a:spLocks noGrp="1"/>
          </p:cNvSpPr>
          <p:nvPr>
            <p:ph type="sldNum" sz="quarter" idx="12"/>
          </p:nvPr>
        </p:nvSpPr>
        <p:spPr>
          <a:noFill/>
        </p:spPr>
        <p:txBody>
          <a:bodyPr/>
          <a:lstStyle/>
          <a:p>
            <a:fld id="{E078D4AD-511E-4DE0-B6AB-C4441137658F}" type="slidenum">
              <a:rPr lang="en-US" smtClean="0"/>
              <a:pPr/>
              <a:t>18</a:t>
            </a:fld>
            <a:endParaRPr lang="en-US" smtClean="0"/>
          </a:p>
        </p:txBody>
      </p:sp>
      <p:sp>
        <p:nvSpPr>
          <p:cNvPr id="32772" name="Rectangle 2"/>
          <p:cNvSpPr>
            <a:spLocks noGrp="1" noChangeArrowheads="1"/>
          </p:cNvSpPr>
          <p:nvPr>
            <p:ph type="title"/>
          </p:nvPr>
        </p:nvSpPr>
        <p:spPr>
          <a:xfrm>
            <a:off x="434975" y="0"/>
            <a:ext cx="8229600" cy="1143000"/>
          </a:xfrm>
        </p:spPr>
        <p:txBody>
          <a:bodyPr/>
          <a:lstStyle/>
          <a:p>
            <a:pPr eaLnBrk="1" hangingPunct="1"/>
            <a:r>
              <a:rPr lang="en-US" sz="3200" smtClean="0"/>
              <a:t>SNMP Context</a:t>
            </a:r>
          </a:p>
        </p:txBody>
      </p:sp>
      <p:sp>
        <p:nvSpPr>
          <p:cNvPr id="32773" name="Rectangle 3"/>
          <p:cNvSpPr>
            <a:spLocks noChangeArrowheads="1"/>
          </p:cNvSpPr>
          <p:nvPr/>
        </p:nvSpPr>
        <p:spPr bwMode="auto">
          <a:xfrm>
            <a:off x="506413" y="1171575"/>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dirty="0">
                <a:solidFill>
                  <a:srgbClr val="000000"/>
                </a:solidFill>
              </a:rPr>
              <a:t>An SNMP context is a collection of management information</a:t>
            </a:r>
          </a:p>
          <a:p>
            <a:pPr marL="990600" lvl="1" indent="-533400" algn="l">
              <a:spcBef>
                <a:spcPct val="20000"/>
              </a:spcBef>
              <a:buFontTx/>
              <a:buChar char="–"/>
            </a:pPr>
            <a:r>
              <a:rPr lang="en-US" sz="2000" dirty="0">
                <a:solidFill>
                  <a:srgbClr val="000000"/>
                </a:solidFill>
              </a:rPr>
              <a:t>An item of management information may exist in more than one context. </a:t>
            </a:r>
          </a:p>
          <a:p>
            <a:pPr marL="990600" lvl="1" indent="-533400" algn="l">
              <a:spcBef>
                <a:spcPct val="20000"/>
              </a:spcBef>
              <a:buFontTx/>
              <a:buChar char="–"/>
            </a:pPr>
            <a:r>
              <a:rPr lang="en-US" sz="2000" dirty="0">
                <a:solidFill>
                  <a:srgbClr val="000000"/>
                </a:solidFill>
              </a:rPr>
              <a:t>An SNMP entity potentially has access to many contexts.</a:t>
            </a:r>
            <a:r>
              <a:rPr lang="en-US" sz="2000" dirty="0"/>
              <a:t> </a:t>
            </a:r>
          </a:p>
          <a:p>
            <a:pPr marL="609600" indent="-609600" algn="l">
              <a:spcBef>
                <a:spcPct val="20000"/>
              </a:spcBef>
              <a:buFont typeface="Wingdings" pitchFamily="2" charset="2"/>
              <a:buChar char="§"/>
            </a:pPr>
            <a:r>
              <a:rPr lang="en-US" sz="2400" dirty="0">
                <a:solidFill>
                  <a:srgbClr val="000000"/>
                </a:solidFill>
              </a:rPr>
              <a:t>Often a context is a physical or a logical device and is defined as a subset of a single SNMP entity.</a:t>
            </a:r>
          </a:p>
          <a:p>
            <a:pPr marL="609600" indent="-609600" algn="l">
              <a:spcBef>
                <a:spcPct val="20000"/>
              </a:spcBef>
              <a:buFont typeface="Wingdings" pitchFamily="2" charset="2"/>
              <a:buChar char="§"/>
            </a:pPr>
            <a:r>
              <a:rPr lang="en-US" sz="2400" dirty="0">
                <a:solidFill>
                  <a:srgbClr val="000000"/>
                </a:solidFill>
              </a:rPr>
              <a:t>The combination of a </a:t>
            </a:r>
            <a:r>
              <a:rPr lang="en-US" sz="2400" b="1" dirty="0" err="1">
                <a:solidFill>
                  <a:srgbClr val="000000"/>
                </a:solidFill>
              </a:rPr>
              <a:t>contextEngineID</a:t>
            </a:r>
            <a:r>
              <a:rPr lang="en-US" sz="2400" dirty="0">
                <a:solidFill>
                  <a:srgbClr val="000000"/>
                </a:solidFill>
              </a:rPr>
              <a:t> and a </a:t>
            </a:r>
            <a:r>
              <a:rPr lang="en-US" sz="2400" b="1" dirty="0" err="1">
                <a:solidFill>
                  <a:srgbClr val="000000"/>
                </a:solidFill>
              </a:rPr>
              <a:t>contextName</a:t>
            </a:r>
            <a:r>
              <a:rPr lang="en-US" sz="2400" dirty="0">
                <a:solidFill>
                  <a:srgbClr val="000000"/>
                </a:solidFill>
              </a:rPr>
              <a:t> unambiguously identifies a </a:t>
            </a:r>
            <a:r>
              <a:rPr lang="en-US" sz="2400" dirty="0" smtClean="0">
                <a:solidFill>
                  <a:srgbClr val="000000"/>
                </a:solidFill>
              </a:rPr>
              <a:t>context. </a:t>
            </a:r>
            <a:endParaRPr lang="en-US" sz="2400" dirty="0">
              <a:solidFill>
                <a:srgbClr val="000000"/>
              </a:solidFill>
            </a:endParaRPr>
          </a:p>
          <a:p>
            <a:pPr marL="609600" indent="-609600" algn="just">
              <a:spcBef>
                <a:spcPct val="20000"/>
              </a:spcBef>
              <a:buFont typeface="Wingdings" pitchFamily="2" charset="2"/>
              <a:buChar char="§"/>
            </a:pPr>
            <a:r>
              <a:rPr lang="en-US" sz="2400" dirty="0">
                <a:solidFill>
                  <a:srgbClr val="000000"/>
                </a:solidFill>
              </a:rPr>
              <a:t>To identify an individual item of management information, its </a:t>
            </a:r>
            <a:r>
              <a:rPr lang="en-US" sz="2400" b="1" dirty="0" err="1">
                <a:solidFill>
                  <a:srgbClr val="000000"/>
                </a:solidFill>
              </a:rPr>
              <a:t>contextName</a:t>
            </a:r>
            <a:r>
              <a:rPr lang="en-US" sz="2400" dirty="0">
                <a:solidFill>
                  <a:srgbClr val="000000"/>
                </a:solidFill>
              </a:rPr>
              <a:t> and </a:t>
            </a:r>
            <a:r>
              <a:rPr lang="en-US" sz="2400" b="1" dirty="0" err="1">
                <a:solidFill>
                  <a:srgbClr val="000000"/>
                </a:solidFill>
              </a:rPr>
              <a:t>contextEngineID</a:t>
            </a:r>
            <a:r>
              <a:rPr lang="en-US" sz="2400" dirty="0">
                <a:solidFill>
                  <a:srgbClr val="000000"/>
                </a:solidFill>
              </a:rPr>
              <a:t> must be identified in addition to its object type and its instance.</a:t>
            </a:r>
            <a:r>
              <a:rPr lang="en-US" sz="2400" dirty="0"/>
              <a:t> </a:t>
            </a:r>
          </a:p>
        </p:txBody>
      </p:sp>
    </p:spTree>
    <p:extLst>
      <p:ext uri="{BB962C8B-B14F-4D97-AF65-F5344CB8AC3E}">
        <p14:creationId xmlns:p14="http://schemas.microsoft.com/office/powerpoint/2010/main" val="270226946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2"/>
          <p:cNvSpPr>
            <a:spLocks noGrp="1"/>
          </p:cNvSpPr>
          <p:nvPr>
            <p:ph type="dt" sz="quarter" idx="10"/>
          </p:nvPr>
        </p:nvSpPr>
        <p:spPr>
          <a:noFill/>
        </p:spPr>
        <p:txBody>
          <a:bodyPr/>
          <a:lstStyle/>
          <a:p>
            <a:fld id="{0B3B2C47-F847-4872-88F5-539DD5F9AD2F}" type="datetime1">
              <a:rPr lang="en-US" smtClean="0"/>
              <a:pPr/>
              <a:t>5/21/15</a:t>
            </a:fld>
            <a:endParaRPr lang="en-US" smtClean="0"/>
          </a:p>
        </p:txBody>
      </p:sp>
      <p:sp>
        <p:nvSpPr>
          <p:cNvPr id="33795" name="Slide Number Placeholder 4"/>
          <p:cNvSpPr>
            <a:spLocks noGrp="1"/>
          </p:cNvSpPr>
          <p:nvPr>
            <p:ph type="sldNum" sz="quarter" idx="12"/>
          </p:nvPr>
        </p:nvSpPr>
        <p:spPr>
          <a:noFill/>
        </p:spPr>
        <p:txBody>
          <a:bodyPr/>
          <a:lstStyle/>
          <a:p>
            <a:fld id="{0756C759-B64B-4F15-A92F-08D68D697157}" type="slidenum">
              <a:rPr lang="en-US" smtClean="0"/>
              <a:pPr/>
              <a:t>19</a:t>
            </a:fld>
            <a:endParaRPr lang="en-US" smtClean="0"/>
          </a:p>
        </p:txBody>
      </p:sp>
      <p:sp>
        <p:nvSpPr>
          <p:cNvPr id="33796" name="Rectangle 2"/>
          <p:cNvSpPr>
            <a:spLocks noGrp="1" noChangeArrowheads="1"/>
          </p:cNvSpPr>
          <p:nvPr>
            <p:ph type="title"/>
          </p:nvPr>
        </p:nvSpPr>
        <p:spPr>
          <a:xfrm>
            <a:off x="434975" y="131763"/>
            <a:ext cx="8229600" cy="1143000"/>
          </a:xfrm>
        </p:spPr>
        <p:txBody>
          <a:bodyPr/>
          <a:lstStyle/>
          <a:p>
            <a:pPr eaLnBrk="1" hangingPunct="1"/>
            <a:r>
              <a:rPr lang="en-US" sz="3200" smtClean="0"/>
              <a:t>SNMP Context</a:t>
            </a:r>
          </a:p>
        </p:txBody>
      </p:sp>
      <p:sp>
        <p:nvSpPr>
          <p:cNvPr id="33797" name="Rectangle 3"/>
          <p:cNvSpPr>
            <a:spLocks noChangeArrowheads="1"/>
          </p:cNvSpPr>
          <p:nvPr/>
        </p:nvSpPr>
        <p:spPr bwMode="auto">
          <a:xfrm>
            <a:off x="660400" y="1320800"/>
            <a:ext cx="7840663" cy="5364163"/>
          </a:xfrm>
          <a:prstGeom prst="rect">
            <a:avLst/>
          </a:prstGeom>
          <a:solidFill>
            <a:srgbClr val="FEE8FE"/>
          </a:solidFill>
          <a:ln w="9525">
            <a:solidFill>
              <a:schemeClr val="tx1"/>
            </a:solidFill>
            <a:miter lim="800000"/>
            <a:headEnd/>
            <a:tailEnd/>
          </a:ln>
        </p:spPr>
        <p:txBody>
          <a:bodyPr wrap="none" anchor="ctr"/>
          <a:lstStyle/>
          <a:p>
            <a:endParaRPr lang="en-US"/>
          </a:p>
        </p:txBody>
      </p:sp>
      <p:sp>
        <p:nvSpPr>
          <p:cNvPr id="33798" name="Rectangle 4"/>
          <p:cNvSpPr>
            <a:spLocks noChangeArrowheads="1"/>
          </p:cNvSpPr>
          <p:nvPr/>
        </p:nvSpPr>
        <p:spPr bwMode="auto">
          <a:xfrm>
            <a:off x="935038" y="1941513"/>
            <a:ext cx="7243762" cy="1187450"/>
          </a:xfrm>
          <a:prstGeom prst="rect">
            <a:avLst/>
          </a:prstGeom>
          <a:solidFill>
            <a:srgbClr val="F9FDA7"/>
          </a:solidFill>
          <a:ln w="9525">
            <a:solidFill>
              <a:schemeClr val="tx1"/>
            </a:solidFill>
            <a:miter lim="800000"/>
            <a:headEnd/>
            <a:tailEnd/>
          </a:ln>
        </p:spPr>
        <p:txBody>
          <a:bodyPr wrap="none" anchor="ctr"/>
          <a:lstStyle/>
          <a:p>
            <a:endParaRPr lang="en-CA"/>
          </a:p>
        </p:txBody>
      </p:sp>
      <p:sp>
        <p:nvSpPr>
          <p:cNvPr id="33799" name="Rectangle 5"/>
          <p:cNvSpPr>
            <a:spLocks noChangeArrowheads="1"/>
          </p:cNvSpPr>
          <p:nvPr/>
        </p:nvSpPr>
        <p:spPr bwMode="auto">
          <a:xfrm>
            <a:off x="923925" y="3282950"/>
            <a:ext cx="7224713" cy="1135063"/>
          </a:xfrm>
          <a:prstGeom prst="rect">
            <a:avLst/>
          </a:prstGeom>
          <a:solidFill>
            <a:srgbClr val="F9FDA7"/>
          </a:solidFill>
          <a:ln w="9525">
            <a:solidFill>
              <a:schemeClr val="tx1"/>
            </a:solidFill>
            <a:miter lim="800000"/>
            <a:headEnd/>
            <a:tailEnd/>
          </a:ln>
        </p:spPr>
        <p:txBody>
          <a:bodyPr wrap="none" anchor="ctr"/>
          <a:lstStyle/>
          <a:p>
            <a:endParaRPr lang="en-US"/>
          </a:p>
        </p:txBody>
      </p:sp>
      <p:sp>
        <p:nvSpPr>
          <p:cNvPr id="33800" name="Rectangle 6"/>
          <p:cNvSpPr>
            <a:spLocks noChangeArrowheads="1"/>
          </p:cNvSpPr>
          <p:nvPr/>
        </p:nvSpPr>
        <p:spPr bwMode="auto">
          <a:xfrm>
            <a:off x="989013" y="2327275"/>
            <a:ext cx="1695450" cy="730250"/>
          </a:xfrm>
          <a:prstGeom prst="rect">
            <a:avLst/>
          </a:prstGeom>
          <a:solidFill>
            <a:schemeClr val="accent1"/>
          </a:solidFill>
          <a:ln w="9525">
            <a:solidFill>
              <a:schemeClr val="tx1"/>
            </a:solidFill>
            <a:prstDash val="dash"/>
            <a:miter lim="800000"/>
            <a:headEnd/>
            <a:tailEnd/>
          </a:ln>
        </p:spPr>
        <p:txBody>
          <a:bodyPr wrap="none" anchor="ctr"/>
          <a:lstStyle/>
          <a:p>
            <a:r>
              <a:rPr lang="en-US" sz="1400"/>
              <a:t>Dispatcher</a:t>
            </a:r>
          </a:p>
        </p:txBody>
      </p:sp>
      <p:sp>
        <p:nvSpPr>
          <p:cNvPr id="33801" name="Rectangle 7"/>
          <p:cNvSpPr>
            <a:spLocks noChangeArrowheads="1"/>
          </p:cNvSpPr>
          <p:nvPr/>
        </p:nvSpPr>
        <p:spPr bwMode="auto">
          <a:xfrm>
            <a:off x="2767013" y="2327275"/>
            <a:ext cx="1695450" cy="709613"/>
          </a:xfrm>
          <a:prstGeom prst="rect">
            <a:avLst/>
          </a:prstGeom>
          <a:solidFill>
            <a:schemeClr val="accent1"/>
          </a:solidFill>
          <a:ln w="9525">
            <a:solidFill>
              <a:schemeClr val="tx1"/>
            </a:solidFill>
            <a:prstDash val="dash"/>
            <a:miter lim="800000"/>
            <a:headEnd/>
            <a:tailEnd/>
          </a:ln>
        </p:spPr>
        <p:txBody>
          <a:bodyPr wrap="none" anchor="ctr"/>
          <a:lstStyle/>
          <a:p>
            <a:r>
              <a:rPr lang="en-US" sz="1400"/>
              <a:t>Message Processing</a:t>
            </a:r>
          </a:p>
          <a:p>
            <a:r>
              <a:rPr lang="en-US" sz="1400"/>
              <a:t>Subsystem</a:t>
            </a:r>
          </a:p>
        </p:txBody>
      </p:sp>
      <p:sp>
        <p:nvSpPr>
          <p:cNvPr id="33802" name="Rectangle 8"/>
          <p:cNvSpPr>
            <a:spLocks noChangeArrowheads="1"/>
          </p:cNvSpPr>
          <p:nvPr/>
        </p:nvSpPr>
        <p:spPr bwMode="auto">
          <a:xfrm>
            <a:off x="4554538" y="2306638"/>
            <a:ext cx="1695450" cy="711200"/>
          </a:xfrm>
          <a:prstGeom prst="rect">
            <a:avLst/>
          </a:prstGeom>
          <a:solidFill>
            <a:schemeClr val="accent1"/>
          </a:solidFill>
          <a:ln w="9525">
            <a:solidFill>
              <a:schemeClr val="tx1"/>
            </a:solidFill>
            <a:prstDash val="dash"/>
            <a:miter lim="800000"/>
            <a:headEnd/>
            <a:tailEnd/>
          </a:ln>
        </p:spPr>
        <p:txBody>
          <a:bodyPr wrap="none" anchor="ctr"/>
          <a:lstStyle/>
          <a:p>
            <a:r>
              <a:rPr lang="en-US" sz="1400"/>
              <a:t>Security Subsystem</a:t>
            </a:r>
          </a:p>
        </p:txBody>
      </p:sp>
      <p:sp>
        <p:nvSpPr>
          <p:cNvPr id="33803" name="Rectangle 9"/>
          <p:cNvSpPr>
            <a:spLocks noChangeArrowheads="1"/>
          </p:cNvSpPr>
          <p:nvPr/>
        </p:nvSpPr>
        <p:spPr bwMode="auto">
          <a:xfrm>
            <a:off x="6332538" y="2306638"/>
            <a:ext cx="1695450" cy="700087"/>
          </a:xfrm>
          <a:prstGeom prst="rect">
            <a:avLst/>
          </a:prstGeom>
          <a:solidFill>
            <a:schemeClr val="accent1"/>
          </a:solidFill>
          <a:ln w="9525">
            <a:solidFill>
              <a:schemeClr val="tx1"/>
            </a:solidFill>
            <a:prstDash val="dash"/>
            <a:miter lim="800000"/>
            <a:headEnd/>
            <a:tailEnd/>
          </a:ln>
        </p:spPr>
        <p:txBody>
          <a:bodyPr wrap="none" anchor="ctr"/>
          <a:lstStyle/>
          <a:p>
            <a:r>
              <a:rPr lang="en-US" sz="1400"/>
              <a:t>Access Control</a:t>
            </a:r>
          </a:p>
          <a:p>
            <a:r>
              <a:rPr lang="en-US" sz="1400"/>
              <a:t>Subsystem</a:t>
            </a:r>
          </a:p>
        </p:txBody>
      </p:sp>
      <p:sp>
        <p:nvSpPr>
          <p:cNvPr id="33804" name="Text Box 10"/>
          <p:cNvSpPr txBox="1">
            <a:spLocks noChangeArrowheads="1"/>
          </p:cNvSpPr>
          <p:nvPr/>
        </p:nvSpPr>
        <p:spPr bwMode="auto">
          <a:xfrm>
            <a:off x="661988" y="1420813"/>
            <a:ext cx="6235700" cy="549275"/>
          </a:xfrm>
          <a:prstGeom prst="rect">
            <a:avLst/>
          </a:prstGeom>
          <a:noFill/>
          <a:ln w="9525">
            <a:noFill/>
            <a:miter lim="800000"/>
            <a:headEnd/>
            <a:tailEnd/>
          </a:ln>
        </p:spPr>
        <p:txBody>
          <a:bodyPr wrap="none">
            <a:spAutoFit/>
          </a:bodyPr>
          <a:lstStyle/>
          <a:p>
            <a:pPr algn="l"/>
            <a:r>
              <a:rPr lang="en-US" sz="1600"/>
              <a:t>SNMP Entity </a:t>
            </a:r>
            <a:r>
              <a:rPr lang="en-US" sz="1400">
                <a:solidFill>
                  <a:srgbClr val="000000"/>
                </a:solidFill>
              </a:rPr>
              <a:t>(identified by snmpEngineID, for e.g.: '800002b804616263'H) </a:t>
            </a:r>
          </a:p>
          <a:p>
            <a:pPr algn="l"/>
            <a:endParaRPr lang="en-US" sz="1400"/>
          </a:p>
        </p:txBody>
      </p:sp>
      <p:sp>
        <p:nvSpPr>
          <p:cNvPr id="33805" name="Text Box 11"/>
          <p:cNvSpPr txBox="1">
            <a:spLocks noChangeArrowheads="1"/>
          </p:cNvSpPr>
          <p:nvPr/>
        </p:nvSpPr>
        <p:spPr bwMode="auto">
          <a:xfrm>
            <a:off x="936625" y="1976438"/>
            <a:ext cx="3675063" cy="304800"/>
          </a:xfrm>
          <a:prstGeom prst="rect">
            <a:avLst/>
          </a:prstGeom>
          <a:noFill/>
          <a:ln w="9525">
            <a:noFill/>
            <a:miter lim="800000"/>
            <a:headEnd/>
            <a:tailEnd/>
          </a:ln>
        </p:spPr>
        <p:txBody>
          <a:bodyPr wrap="none">
            <a:spAutoFit/>
          </a:bodyPr>
          <a:lstStyle/>
          <a:p>
            <a:pPr algn="l"/>
            <a:r>
              <a:rPr lang="en-US" sz="1400"/>
              <a:t>SNMP Engine (identified by snmpEngineID) </a:t>
            </a:r>
          </a:p>
        </p:txBody>
      </p:sp>
      <p:sp>
        <p:nvSpPr>
          <p:cNvPr id="33806" name="Text Box 12"/>
          <p:cNvSpPr txBox="1">
            <a:spLocks noChangeArrowheads="1"/>
          </p:cNvSpPr>
          <p:nvPr/>
        </p:nvSpPr>
        <p:spPr bwMode="auto">
          <a:xfrm>
            <a:off x="944563" y="3359150"/>
            <a:ext cx="6615112" cy="304800"/>
          </a:xfrm>
          <a:prstGeom prst="rect">
            <a:avLst/>
          </a:prstGeom>
          <a:noFill/>
          <a:ln w="9525">
            <a:noFill/>
            <a:miter lim="800000"/>
            <a:headEnd/>
            <a:tailEnd/>
          </a:ln>
        </p:spPr>
        <p:txBody>
          <a:bodyPr wrap="none">
            <a:spAutoFit/>
          </a:bodyPr>
          <a:lstStyle/>
          <a:p>
            <a:pPr algn="l"/>
            <a:r>
              <a:rPr lang="en-US" sz="1400"/>
              <a:t>Command Responder Application (contextEngineID, e.g.: '800002b804616263'H) </a:t>
            </a:r>
          </a:p>
        </p:txBody>
      </p:sp>
      <p:sp>
        <p:nvSpPr>
          <p:cNvPr id="33807" name="Rectangle 13"/>
          <p:cNvSpPr>
            <a:spLocks noChangeArrowheads="1"/>
          </p:cNvSpPr>
          <p:nvPr/>
        </p:nvSpPr>
        <p:spPr bwMode="auto">
          <a:xfrm>
            <a:off x="923925" y="4686300"/>
            <a:ext cx="7224713" cy="1885950"/>
          </a:xfrm>
          <a:prstGeom prst="rect">
            <a:avLst/>
          </a:prstGeom>
          <a:solidFill>
            <a:srgbClr val="F9FDA7"/>
          </a:solidFill>
          <a:ln w="9525">
            <a:solidFill>
              <a:schemeClr val="tx1"/>
            </a:solidFill>
            <a:miter lim="800000"/>
            <a:headEnd/>
            <a:tailEnd/>
          </a:ln>
        </p:spPr>
        <p:txBody>
          <a:bodyPr wrap="none" anchor="ctr"/>
          <a:lstStyle/>
          <a:p>
            <a:endParaRPr lang="en-US"/>
          </a:p>
        </p:txBody>
      </p:sp>
      <p:sp>
        <p:nvSpPr>
          <p:cNvPr id="33808" name="Rectangle 14"/>
          <p:cNvSpPr>
            <a:spLocks noChangeArrowheads="1"/>
          </p:cNvSpPr>
          <p:nvPr/>
        </p:nvSpPr>
        <p:spPr bwMode="auto">
          <a:xfrm>
            <a:off x="1362075" y="5121275"/>
            <a:ext cx="1787525" cy="1249363"/>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3809" name="Rectangle 15"/>
          <p:cNvSpPr>
            <a:spLocks noChangeArrowheads="1"/>
          </p:cNvSpPr>
          <p:nvPr/>
        </p:nvSpPr>
        <p:spPr bwMode="auto">
          <a:xfrm>
            <a:off x="3587750" y="5129213"/>
            <a:ext cx="1787525" cy="12493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3810" name="Rectangle 16"/>
          <p:cNvSpPr>
            <a:spLocks noChangeArrowheads="1"/>
          </p:cNvSpPr>
          <p:nvPr/>
        </p:nvSpPr>
        <p:spPr bwMode="auto">
          <a:xfrm>
            <a:off x="5781675" y="5130800"/>
            <a:ext cx="1787525" cy="1249363"/>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3811" name="Rectangle 17"/>
          <p:cNvSpPr>
            <a:spLocks noChangeArrowheads="1"/>
          </p:cNvSpPr>
          <p:nvPr/>
        </p:nvSpPr>
        <p:spPr bwMode="auto">
          <a:xfrm>
            <a:off x="1717675" y="5527675"/>
            <a:ext cx="1066800" cy="3048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3812" name="Rectangle 18"/>
          <p:cNvSpPr>
            <a:spLocks noChangeArrowheads="1"/>
          </p:cNvSpPr>
          <p:nvPr/>
        </p:nvSpPr>
        <p:spPr bwMode="auto">
          <a:xfrm>
            <a:off x="3902075" y="5465763"/>
            <a:ext cx="985838" cy="3048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3813" name="Rectangle 19"/>
          <p:cNvSpPr>
            <a:spLocks noChangeArrowheads="1"/>
          </p:cNvSpPr>
          <p:nvPr/>
        </p:nvSpPr>
        <p:spPr bwMode="auto">
          <a:xfrm>
            <a:off x="6157913" y="5508625"/>
            <a:ext cx="995362" cy="3048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3814" name="Text Box 20"/>
          <p:cNvSpPr txBox="1">
            <a:spLocks noChangeArrowheads="1"/>
          </p:cNvSpPr>
          <p:nvPr/>
        </p:nvSpPr>
        <p:spPr bwMode="auto">
          <a:xfrm>
            <a:off x="995363" y="3784600"/>
            <a:ext cx="2244725" cy="304800"/>
          </a:xfrm>
          <a:prstGeom prst="rect">
            <a:avLst/>
          </a:prstGeom>
          <a:noFill/>
          <a:ln w="9525">
            <a:noFill/>
            <a:miter lim="800000"/>
            <a:headEnd/>
            <a:tailEnd/>
          </a:ln>
        </p:spPr>
        <p:txBody>
          <a:bodyPr wrap="none">
            <a:spAutoFit/>
          </a:bodyPr>
          <a:lstStyle/>
          <a:p>
            <a:pPr algn="l"/>
            <a:r>
              <a:rPr lang="en-US" sz="1400"/>
              <a:t>Example Context Names: </a:t>
            </a:r>
          </a:p>
        </p:txBody>
      </p:sp>
      <p:sp>
        <p:nvSpPr>
          <p:cNvPr id="33815" name="Text Box 21"/>
          <p:cNvSpPr txBox="1">
            <a:spLocks noChangeArrowheads="1"/>
          </p:cNvSpPr>
          <p:nvPr/>
        </p:nvSpPr>
        <p:spPr bwMode="auto">
          <a:xfrm>
            <a:off x="1836738" y="4090988"/>
            <a:ext cx="844550" cy="304800"/>
          </a:xfrm>
          <a:prstGeom prst="rect">
            <a:avLst/>
          </a:prstGeom>
          <a:noFill/>
          <a:ln w="9525">
            <a:noFill/>
            <a:miter lim="800000"/>
            <a:headEnd/>
            <a:tailEnd/>
          </a:ln>
        </p:spPr>
        <p:txBody>
          <a:bodyPr wrap="none">
            <a:spAutoFit/>
          </a:bodyPr>
          <a:lstStyle/>
          <a:p>
            <a:pPr algn="l"/>
            <a:r>
              <a:rPr lang="en-US" sz="1400" u="sng"/>
              <a:t>Bridge1 </a:t>
            </a:r>
          </a:p>
        </p:txBody>
      </p:sp>
      <p:sp>
        <p:nvSpPr>
          <p:cNvPr id="33816" name="Text Box 22"/>
          <p:cNvSpPr txBox="1">
            <a:spLocks noChangeArrowheads="1"/>
          </p:cNvSpPr>
          <p:nvPr/>
        </p:nvSpPr>
        <p:spPr bwMode="auto">
          <a:xfrm>
            <a:off x="3979863" y="4049713"/>
            <a:ext cx="844550" cy="304800"/>
          </a:xfrm>
          <a:prstGeom prst="rect">
            <a:avLst/>
          </a:prstGeom>
          <a:noFill/>
          <a:ln w="9525">
            <a:noFill/>
            <a:miter lim="800000"/>
            <a:headEnd/>
            <a:tailEnd/>
          </a:ln>
        </p:spPr>
        <p:txBody>
          <a:bodyPr wrap="none">
            <a:spAutoFit/>
          </a:bodyPr>
          <a:lstStyle/>
          <a:p>
            <a:pPr algn="l"/>
            <a:r>
              <a:rPr lang="en-US" sz="1400" u="sng"/>
              <a:t>Bridge2 </a:t>
            </a:r>
          </a:p>
        </p:txBody>
      </p:sp>
      <p:sp>
        <p:nvSpPr>
          <p:cNvPr id="33817" name="Text Box 23"/>
          <p:cNvSpPr txBox="1">
            <a:spLocks noChangeArrowheads="1"/>
          </p:cNvSpPr>
          <p:nvPr/>
        </p:nvSpPr>
        <p:spPr bwMode="auto">
          <a:xfrm>
            <a:off x="6246813" y="4059238"/>
            <a:ext cx="844550" cy="304800"/>
          </a:xfrm>
          <a:prstGeom prst="rect">
            <a:avLst/>
          </a:prstGeom>
          <a:noFill/>
          <a:ln w="9525">
            <a:noFill/>
            <a:miter lim="800000"/>
            <a:headEnd/>
            <a:tailEnd/>
          </a:ln>
        </p:spPr>
        <p:txBody>
          <a:bodyPr wrap="none">
            <a:spAutoFit/>
          </a:bodyPr>
          <a:lstStyle/>
          <a:p>
            <a:pPr algn="l"/>
            <a:r>
              <a:rPr lang="en-US" sz="1400" u="sng"/>
              <a:t>Bridge3 </a:t>
            </a:r>
          </a:p>
        </p:txBody>
      </p:sp>
      <p:sp>
        <p:nvSpPr>
          <p:cNvPr id="33818" name="Line 24"/>
          <p:cNvSpPr>
            <a:spLocks noChangeShapeType="1"/>
          </p:cNvSpPr>
          <p:nvPr/>
        </p:nvSpPr>
        <p:spPr bwMode="auto">
          <a:xfrm>
            <a:off x="2174875" y="4429125"/>
            <a:ext cx="0" cy="1098550"/>
          </a:xfrm>
          <a:prstGeom prst="line">
            <a:avLst/>
          </a:prstGeom>
          <a:noFill/>
          <a:ln w="9525">
            <a:solidFill>
              <a:schemeClr val="tx1"/>
            </a:solidFill>
            <a:round/>
            <a:headEnd/>
            <a:tailEnd type="triangle" w="med" len="med"/>
          </a:ln>
        </p:spPr>
        <p:txBody>
          <a:bodyPr/>
          <a:lstStyle/>
          <a:p>
            <a:endParaRPr lang="en-CA"/>
          </a:p>
        </p:txBody>
      </p:sp>
      <p:sp>
        <p:nvSpPr>
          <p:cNvPr id="33819" name="Line 25"/>
          <p:cNvSpPr>
            <a:spLocks noChangeShapeType="1"/>
          </p:cNvSpPr>
          <p:nvPr/>
        </p:nvSpPr>
        <p:spPr bwMode="auto">
          <a:xfrm>
            <a:off x="4359275" y="4327525"/>
            <a:ext cx="0" cy="1136650"/>
          </a:xfrm>
          <a:prstGeom prst="line">
            <a:avLst/>
          </a:prstGeom>
          <a:noFill/>
          <a:ln w="9525">
            <a:solidFill>
              <a:schemeClr val="tx1"/>
            </a:solidFill>
            <a:round/>
            <a:headEnd/>
            <a:tailEnd type="triangle" w="med" len="med"/>
          </a:ln>
        </p:spPr>
        <p:txBody>
          <a:bodyPr/>
          <a:lstStyle/>
          <a:p>
            <a:endParaRPr lang="en-CA"/>
          </a:p>
        </p:txBody>
      </p:sp>
      <p:sp>
        <p:nvSpPr>
          <p:cNvPr id="33820" name="Line 26"/>
          <p:cNvSpPr>
            <a:spLocks noChangeShapeType="1"/>
          </p:cNvSpPr>
          <p:nvPr/>
        </p:nvSpPr>
        <p:spPr bwMode="auto">
          <a:xfrm>
            <a:off x="6665913" y="4327525"/>
            <a:ext cx="0" cy="1189038"/>
          </a:xfrm>
          <a:prstGeom prst="line">
            <a:avLst/>
          </a:prstGeom>
          <a:noFill/>
          <a:ln w="9525">
            <a:solidFill>
              <a:schemeClr val="tx1"/>
            </a:solidFill>
            <a:round/>
            <a:headEnd/>
            <a:tailEnd type="triangle" w="med" len="med"/>
          </a:ln>
        </p:spPr>
        <p:txBody>
          <a:bodyPr/>
          <a:lstStyle/>
          <a:p>
            <a:endParaRPr lang="en-CA"/>
          </a:p>
        </p:txBody>
      </p:sp>
      <p:sp>
        <p:nvSpPr>
          <p:cNvPr id="33821" name="Text Box 27"/>
          <p:cNvSpPr txBox="1">
            <a:spLocks noChangeArrowheads="1"/>
          </p:cNvSpPr>
          <p:nvPr/>
        </p:nvSpPr>
        <p:spPr bwMode="auto">
          <a:xfrm>
            <a:off x="1703388" y="5541963"/>
            <a:ext cx="1273175" cy="304800"/>
          </a:xfrm>
          <a:prstGeom prst="rect">
            <a:avLst/>
          </a:prstGeom>
          <a:noFill/>
          <a:ln w="9525">
            <a:noFill/>
            <a:miter lim="800000"/>
            <a:headEnd/>
            <a:tailEnd/>
          </a:ln>
        </p:spPr>
        <p:txBody>
          <a:bodyPr>
            <a:spAutoFit/>
          </a:bodyPr>
          <a:lstStyle/>
          <a:p>
            <a:pPr algn="l"/>
            <a:r>
              <a:rPr lang="en-US" sz="1400"/>
              <a:t>Bridge MIB </a:t>
            </a:r>
          </a:p>
        </p:txBody>
      </p:sp>
      <p:sp>
        <p:nvSpPr>
          <p:cNvPr id="33822" name="Text Box 28"/>
          <p:cNvSpPr txBox="1">
            <a:spLocks noChangeArrowheads="1"/>
          </p:cNvSpPr>
          <p:nvPr/>
        </p:nvSpPr>
        <p:spPr bwMode="auto">
          <a:xfrm>
            <a:off x="3836988" y="5461000"/>
            <a:ext cx="1273175" cy="304800"/>
          </a:xfrm>
          <a:prstGeom prst="rect">
            <a:avLst/>
          </a:prstGeom>
          <a:noFill/>
          <a:ln w="9525">
            <a:noFill/>
            <a:miter lim="800000"/>
            <a:headEnd/>
            <a:tailEnd/>
          </a:ln>
        </p:spPr>
        <p:txBody>
          <a:bodyPr>
            <a:spAutoFit/>
          </a:bodyPr>
          <a:lstStyle/>
          <a:p>
            <a:pPr algn="l"/>
            <a:r>
              <a:rPr lang="en-US" sz="1400"/>
              <a:t>Bridge MIB </a:t>
            </a:r>
          </a:p>
        </p:txBody>
      </p:sp>
      <p:sp>
        <p:nvSpPr>
          <p:cNvPr id="33823" name="Text Box 29"/>
          <p:cNvSpPr txBox="1">
            <a:spLocks noChangeArrowheads="1"/>
          </p:cNvSpPr>
          <p:nvPr/>
        </p:nvSpPr>
        <p:spPr bwMode="auto">
          <a:xfrm>
            <a:off x="6153150" y="5521325"/>
            <a:ext cx="1273175" cy="304800"/>
          </a:xfrm>
          <a:prstGeom prst="rect">
            <a:avLst/>
          </a:prstGeom>
          <a:noFill/>
          <a:ln w="9525">
            <a:noFill/>
            <a:miter lim="800000"/>
            <a:headEnd/>
            <a:tailEnd/>
          </a:ln>
        </p:spPr>
        <p:txBody>
          <a:bodyPr>
            <a:spAutoFit/>
          </a:bodyPr>
          <a:lstStyle/>
          <a:p>
            <a:pPr algn="l"/>
            <a:r>
              <a:rPr lang="en-US" sz="1400"/>
              <a:t>Bridge MIB </a:t>
            </a:r>
          </a:p>
        </p:txBody>
      </p:sp>
      <p:sp>
        <p:nvSpPr>
          <p:cNvPr id="33824" name="Text Box 30"/>
          <p:cNvSpPr txBox="1">
            <a:spLocks noChangeArrowheads="1"/>
          </p:cNvSpPr>
          <p:nvPr/>
        </p:nvSpPr>
        <p:spPr bwMode="auto">
          <a:xfrm>
            <a:off x="884238" y="4721225"/>
            <a:ext cx="1819275" cy="304800"/>
          </a:xfrm>
          <a:prstGeom prst="rect">
            <a:avLst/>
          </a:prstGeom>
          <a:noFill/>
          <a:ln w="9525">
            <a:noFill/>
            <a:miter lim="800000"/>
            <a:headEnd/>
            <a:tailEnd/>
          </a:ln>
        </p:spPr>
        <p:txBody>
          <a:bodyPr wrap="none">
            <a:spAutoFit/>
          </a:bodyPr>
          <a:lstStyle/>
          <a:p>
            <a:pPr algn="l"/>
            <a:r>
              <a:rPr lang="en-US" sz="1400"/>
              <a:t>MIB Instrumentation </a:t>
            </a:r>
          </a:p>
        </p:txBody>
      </p:sp>
      <p:sp>
        <p:nvSpPr>
          <p:cNvPr id="33825" name="Text Box 31"/>
          <p:cNvSpPr txBox="1">
            <a:spLocks noChangeArrowheads="1"/>
          </p:cNvSpPr>
          <p:nvPr/>
        </p:nvSpPr>
        <p:spPr bwMode="auto">
          <a:xfrm>
            <a:off x="1319213" y="5097463"/>
            <a:ext cx="844550" cy="304800"/>
          </a:xfrm>
          <a:prstGeom prst="rect">
            <a:avLst/>
          </a:prstGeom>
          <a:noFill/>
          <a:ln w="9525">
            <a:noFill/>
            <a:miter lim="800000"/>
            <a:headEnd/>
            <a:tailEnd/>
          </a:ln>
        </p:spPr>
        <p:txBody>
          <a:bodyPr wrap="none">
            <a:spAutoFit/>
          </a:bodyPr>
          <a:lstStyle/>
          <a:p>
            <a:pPr algn="l"/>
            <a:r>
              <a:rPr lang="en-US" sz="1400"/>
              <a:t>Context </a:t>
            </a:r>
          </a:p>
        </p:txBody>
      </p:sp>
      <p:sp>
        <p:nvSpPr>
          <p:cNvPr id="33826" name="Text Box 32"/>
          <p:cNvSpPr txBox="1">
            <a:spLocks noChangeArrowheads="1"/>
          </p:cNvSpPr>
          <p:nvPr/>
        </p:nvSpPr>
        <p:spPr bwMode="auto">
          <a:xfrm>
            <a:off x="3573463" y="5108575"/>
            <a:ext cx="844550" cy="304800"/>
          </a:xfrm>
          <a:prstGeom prst="rect">
            <a:avLst/>
          </a:prstGeom>
          <a:noFill/>
          <a:ln w="9525">
            <a:noFill/>
            <a:miter lim="800000"/>
            <a:headEnd/>
            <a:tailEnd/>
          </a:ln>
        </p:spPr>
        <p:txBody>
          <a:bodyPr wrap="none">
            <a:spAutoFit/>
          </a:bodyPr>
          <a:lstStyle/>
          <a:p>
            <a:pPr algn="l"/>
            <a:r>
              <a:rPr lang="en-US" sz="1400"/>
              <a:t>Context </a:t>
            </a:r>
          </a:p>
        </p:txBody>
      </p:sp>
      <p:sp>
        <p:nvSpPr>
          <p:cNvPr id="33827" name="Text Box 33"/>
          <p:cNvSpPr txBox="1">
            <a:spLocks noChangeArrowheads="1"/>
          </p:cNvSpPr>
          <p:nvPr/>
        </p:nvSpPr>
        <p:spPr bwMode="auto">
          <a:xfrm>
            <a:off x="5748338" y="5095875"/>
            <a:ext cx="844550" cy="304800"/>
          </a:xfrm>
          <a:prstGeom prst="rect">
            <a:avLst/>
          </a:prstGeom>
          <a:noFill/>
          <a:ln w="9525">
            <a:noFill/>
            <a:miter lim="800000"/>
            <a:headEnd/>
            <a:tailEnd/>
          </a:ln>
        </p:spPr>
        <p:txBody>
          <a:bodyPr wrap="none">
            <a:spAutoFit/>
          </a:bodyPr>
          <a:lstStyle/>
          <a:p>
            <a:pPr algn="l"/>
            <a:r>
              <a:rPr lang="en-US" sz="1400"/>
              <a:t>Context </a:t>
            </a:r>
          </a:p>
        </p:txBody>
      </p:sp>
    </p:spTree>
    <p:extLst>
      <p:ext uri="{BB962C8B-B14F-4D97-AF65-F5344CB8AC3E}">
        <p14:creationId xmlns:p14="http://schemas.microsoft.com/office/powerpoint/2010/main" val="1685030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947F840D-BE65-495A-B962-86008C127088}" type="datetime1">
              <a:rPr lang="en-US" smtClean="0"/>
              <a:pPr eaLnBrk="1" hangingPunct="1"/>
              <a:t>5/21/15</a:t>
            </a:fld>
            <a:endParaRPr lang="en-US" smtClean="0"/>
          </a:p>
        </p:txBody>
      </p:sp>
      <p:sp>
        <p:nvSpPr>
          <p:cNvPr id="30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8BD6A1F4-AB0D-436F-83E0-358E6A0F2A34}" type="slidenum">
              <a:rPr lang="en-US" smtClean="0"/>
              <a:pPr eaLnBrk="1" hangingPunct="1"/>
              <a:t>2</a:t>
            </a:fld>
            <a:endParaRPr lang="en-US" smtClean="0"/>
          </a:p>
        </p:txBody>
      </p:sp>
      <p:sp>
        <p:nvSpPr>
          <p:cNvPr id="3076" name="Rectangle 2"/>
          <p:cNvSpPr>
            <a:spLocks noGrp="1" noChangeArrowheads="1"/>
          </p:cNvSpPr>
          <p:nvPr>
            <p:ph type="title"/>
          </p:nvPr>
        </p:nvSpPr>
        <p:spPr>
          <a:xfrm>
            <a:off x="444500" y="165100"/>
            <a:ext cx="8229600" cy="1143000"/>
          </a:xfrm>
        </p:spPr>
        <p:txBody>
          <a:bodyPr/>
          <a:lstStyle/>
          <a:p>
            <a:pPr eaLnBrk="1" hangingPunct="1"/>
            <a:r>
              <a:rPr lang="en-US" sz="3200" dirty="0" smtClean="0"/>
              <a:t>Overview – SNMPv3</a:t>
            </a:r>
          </a:p>
        </p:txBody>
      </p:sp>
      <p:sp>
        <p:nvSpPr>
          <p:cNvPr id="3077" name="Rectangle 3"/>
          <p:cNvSpPr>
            <a:spLocks noChangeArrowheads="1"/>
          </p:cNvSpPr>
          <p:nvPr/>
        </p:nvSpPr>
        <p:spPr bwMode="auto">
          <a:xfrm>
            <a:off x="550863" y="1485900"/>
            <a:ext cx="783272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spcBef>
                <a:spcPct val="20000"/>
              </a:spcBef>
              <a:buFont typeface="Wingdings" pitchFamily="2" charset="2"/>
              <a:buChar char="§"/>
            </a:pPr>
            <a:r>
              <a:rPr lang="en-US" sz="2400" dirty="0" smtClean="0"/>
              <a:t>SNMPv3 </a:t>
            </a:r>
          </a:p>
          <a:p>
            <a:pPr marL="1066800" lvl="1" indent="-609600" algn="l">
              <a:spcBef>
                <a:spcPct val="20000"/>
              </a:spcBef>
              <a:buFont typeface="Arial" panose="020B0604020202020204" pitchFamily="34" charset="0"/>
              <a:buChar char="−"/>
            </a:pPr>
            <a:r>
              <a:rPr lang="en-US" sz="2400" dirty="0" smtClean="0"/>
              <a:t>Architecture</a:t>
            </a:r>
          </a:p>
          <a:p>
            <a:pPr marL="1066800" lvl="1" indent="-609600" algn="l">
              <a:spcBef>
                <a:spcPct val="20000"/>
              </a:spcBef>
              <a:buFont typeface="Arial" panose="020B0604020202020204" pitchFamily="34" charset="0"/>
              <a:buChar char="−"/>
            </a:pPr>
            <a:r>
              <a:rPr lang="en-US" sz="2400" dirty="0" smtClean="0"/>
              <a:t>Message Format</a:t>
            </a:r>
          </a:p>
          <a:p>
            <a:pPr marL="1066800" lvl="1" indent="-609600" algn="l">
              <a:spcBef>
                <a:spcPct val="20000"/>
              </a:spcBef>
              <a:buFont typeface="Arial" panose="020B0604020202020204" pitchFamily="34" charset="0"/>
              <a:buChar char="−"/>
            </a:pPr>
            <a:r>
              <a:rPr lang="en-US" sz="2400" dirty="0" smtClean="0"/>
              <a:t>Security</a:t>
            </a:r>
          </a:p>
          <a:p>
            <a:pPr marL="1066800" lvl="1" indent="-609600" algn="l">
              <a:spcBef>
                <a:spcPct val="20000"/>
              </a:spcBef>
              <a:buFont typeface="Arial" panose="020B0604020202020204" pitchFamily="34" charset="0"/>
              <a:buChar char="−"/>
            </a:pPr>
            <a:r>
              <a:rPr lang="en-US" sz="2400" dirty="0" smtClean="0"/>
              <a:t>Applications</a:t>
            </a:r>
          </a:p>
          <a:p>
            <a:pPr marL="1066800" lvl="1" indent="-609600" algn="l">
              <a:spcBef>
                <a:spcPct val="20000"/>
              </a:spcBef>
              <a:buFont typeface="Arial" panose="020B0604020202020204" pitchFamily="34" charset="0"/>
              <a:buChar char="−"/>
            </a:pPr>
            <a:r>
              <a:rPr lang="en-US" sz="2400" dirty="0" smtClean="0"/>
              <a:t>Textual Conventions</a:t>
            </a:r>
          </a:p>
          <a:p>
            <a:pPr marL="1066800" lvl="1" indent="-609600" algn="l">
              <a:spcBef>
                <a:spcPct val="20000"/>
              </a:spcBef>
              <a:buFont typeface="Arial" panose="020B0604020202020204" pitchFamily="34" charset="0"/>
              <a:buChar char="−"/>
            </a:pPr>
            <a:r>
              <a:rPr lang="en-US" sz="2400" dirty="0" smtClean="0"/>
              <a:t>MIBs</a:t>
            </a:r>
          </a:p>
          <a:p>
            <a:pPr marL="609600" indent="-609600" algn="l">
              <a:spcBef>
                <a:spcPct val="20000"/>
              </a:spcBef>
              <a:buFont typeface="Wingdings" pitchFamily="2" charset="2"/>
              <a:buChar char="§"/>
            </a:pPr>
            <a:endParaRPr lang="en-US" sz="2400" dirty="0"/>
          </a:p>
          <a:p>
            <a:pPr marL="609600" indent="-609600" algn="l">
              <a:spcBef>
                <a:spcPct val="20000"/>
              </a:spcBef>
              <a:buFont typeface="Wingdings" pitchFamily="2" charset="2"/>
              <a:buChar char="§"/>
            </a:pPr>
            <a:endParaRPr lang="en-US" sz="2400" dirty="0"/>
          </a:p>
          <a:p>
            <a:pPr marL="609600" indent="-609600" algn="l">
              <a:spcBef>
                <a:spcPct val="20000"/>
              </a:spcBef>
              <a:buFont typeface="Wingdings" pitchFamily="2" charset="2"/>
              <a:buChar char="§"/>
            </a:pPr>
            <a:endParaRPr lang="en-US" sz="2400" dirty="0"/>
          </a:p>
          <a:p>
            <a:pPr marL="609600" indent="-609600" algn="l">
              <a:spcBef>
                <a:spcPct val="20000"/>
              </a:spcBef>
              <a:buFont typeface="Wingdings" pitchFamily="2" charset="2"/>
              <a:buChar char="§"/>
            </a:pPr>
            <a:endParaRPr lang="en-US" sz="2400" dirty="0"/>
          </a:p>
          <a:p>
            <a:pPr marL="609600" indent="-609600" algn="l">
              <a:spcBef>
                <a:spcPct val="20000"/>
              </a:spcBef>
              <a:buFontTx/>
              <a:buChar char="•"/>
            </a:pPr>
            <a:endParaRPr lang="en-US" sz="2400" dirty="0"/>
          </a:p>
          <a:p>
            <a:pPr marL="609600" indent="-609600" algn="l">
              <a:spcBef>
                <a:spcPct val="20000"/>
              </a:spcBef>
            </a:pPr>
            <a:endParaRPr lang="en-GB" sz="2400" dirty="0"/>
          </a:p>
        </p:txBody>
      </p:sp>
    </p:spTree>
    <p:extLst>
      <p:ext uri="{BB962C8B-B14F-4D97-AF65-F5344CB8AC3E}">
        <p14:creationId xmlns:p14="http://schemas.microsoft.com/office/powerpoint/2010/main" val="137311575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2"/>
          <p:cNvSpPr>
            <a:spLocks noGrp="1"/>
          </p:cNvSpPr>
          <p:nvPr>
            <p:ph type="dt" sz="quarter" idx="10"/>
          </p:nvPr>
        </p:nvSpPr>
        <p:spPr>
          <a:noFill/>
        </p:spPr>
        <p:txBody>
          <a:bodyPr/>
          <a:lstStyle/>
          <a:p>
            <a:fld id="{EB1C286B-3CE6-4D63-AD25-CD4FEA53E5F0}" type="datetime1">
              <a:rPr lang="en-US" smtClean="0"/>
              <a:pPr/>
              <a:t>5/21/15</a:t>
            </a:fld>
            <a:endParaRPr lang="en-US" smtClean="0"/>
          </a:p>
        </p:txBody>
      </p:sp>
      <p:sp>
        <p:nvSpPr>
          <p:cNvPr id="34819" name="Slide Number Placeholder 4"/>
          <p:cNvSpPr>
            <a:spLocks noGrp="1"/>
          </p:cNvSpPr>
          <p:nvPr>
            <p:ph type="sldNum" sz="quarter" idx="12"/>
          </p:nvPr>
        </p:nvSpPr>
        <p:spPr>
          <a:noFill/>
        </p:spPr>
        <p:txBody>
          <a:bodyPr/>
          <a:lstStyle/>
          <a:p>
            <a:fld id="{83C8BB89-EC08-4450-98FA-66B905A2BED1}" type="slidenum">
              <a:rPr lang="en-US" smtClean="0"/>
              <a:pPr/>
              <a:t>20</a:t>
            </a:fld>
            <a:endParaRPr lang="en-US" smtClean="0"/>
          </a:p>
        </p:txBody>
      </p:sp>
      <p:sp>
        <p:nvSpPr>
          <p:cNvPr id="34820" name="Rectangle 2"/>
          <p:cNvSpPr>
            <a:spLocks noGrp="1" noChangeArrowheads="1"/>
          </p:cNvSpPr>
          <p:nvPr>
            <p:ph type="title"/>
          </p:nvPr>
        </p:nvSpPr>
        <p:spPr>
          <a:xfrm>
            <a:off x="495300" y="2489200"/>
            <a:ext cx="8229600" cy="1143000"/>
          </a:xfrm>
        </p:spPr>
        <p:txBody>
          <a:bodyPr/>
          <a:lstStyle/>
          <a:p>
            <a:pPr eaLnBrk="1" hangingPunct="1"/>
            <a:r>
              <a:rPr lang="en-US" sz="3200" dirty="0" smtClean="0"/>
              <a:t>Section 2</a:t>
            </a:r>
            <a:br>
              <a:rPr lang="en-US" sz="3200" dirty="0" smtClean="0"/>
            </a:br>
            <a:r>
              <a:rPr lang="en-US" sz="3200" dirty="0" smtClean="0"/>
              <a:t>SNMPv3 Message Format </a:t>
            </a:r>
          </a:p>
        </p:txBody>
      </p:sp>
      <p:sp>
        <p:nvSpPr>
          <p:cNvPr id="34821" name="Rectangle 3"/>
          <p:cNvSpPr>
            <a:spLocks noChangeArrowheads="1"/>
          </p:cNvSpPr>
          <p:nvPr/>
        </p:nvSpPr>
        <p:spPr bwMode="auto">
          <a:xfrm>
            <a:off x="538163" y="1482725"/>
            <a:ext cx="7832725" cy="4591050"/>
          </a:xfrm>
          <a:prstGeom prst="rect">
            <a:avLst/>
          </a:prstGeom>
          <a:noFill/>
          <a:ln w="9525">
            <a:noFill/>
            <a:miter lim="800000"/>
            <a:headEnd/>
            <a:tailEnd/>
          </a:ln>
        </p:spPr>
        <p:txBody>
          <a:bodyPr/>
          <a:lstStyle/>
          <a:p>
            <a:pPr marL="342900" indent="-342900" algn="l">
              <a:spcBef>
                <a:spcPct val="20000"/>
              </a:spcBef>
              <a:buFont typeface="Wingdings" pitchFamily="2" charset="2"/>
              <a:buChar char="§"/>
            </a:pPr>
            <a:endParaRPr lang="en-US" sz="2400">
              <a:solidFill>
                <a:srgbClr val="000000"/>
              </a:solidFill>
            </a:endParaRPr>
          </a:p>
        </p:txBody>
      </p:sp>
    </p:spTree>
    <p:extLst>
      <p:ext uri="{BB962C8B-B14F-4D97-AF65-F5344CB8AC3E}">
        <p14:creationId xmlns:p14="http://schemas.microsoft.com/office/powerpoint/2010/main" val="24882422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2"/>
          <p:cNvSpPr>
            <a:spLocks noGrp="1"/>
          </p:cNvSpPr>
          <p:nvPr>
            <p:ph type="dt" sz="quarter" idx="10"/>
          </p:nvPr>
        </p:nvSpPr>
        <p:spPr>
          <a:noFill/>
        </p:spPr>
        <p:txBody>
          <a:bodyPr/>
          <a:lstStyle/>
          <a:p>
            <a:fld id="{2FFAB662-B21A-49F3-AA40-252C64561FF6}" type="datetime1">
              <a:rPr lang="en-US" smtClean="0"/>
              <a:pPr/>
              <a:t>5/21/15</a:t>
            </a:fld>
            <a:endParaRPr lang="en-US" smtClean="0"/>
          </a:p>
        </p:txBody>
      </p:sp>
      <p:sp>
        <p:nvSpPr>
          <p:cNvPr id="35843" name="Slide Number Placeholder 4"/>
          <p:cNvSpPr>
            <a:spLocks noGrp="1"/>
          </p:cNvSpPr>
          <p:nvPr>
            <p:ph type="sldNum" sz="quarter" idx="12"/>
          </p:nvPr>
        </p:nvSpPr>
        <p:spPr>
          <a:noFill/>
        </p:spPr>
        <p:txBody>
          <a:bodyPr/>
          <a:lstStyle/>
          <a:p>
            <a:fld id="{51DC79CB-0415-47B2-9DBC-4A52FA2EFCA4}" type="slidenum">
              <a:rPr lang="en-US" smtClean="0"/>
              <a:pPr/>
              <a:t>21</a:t>
            </a:fld>
            <a:endParaRPr lang="en-US" smtClean="0"/>
          </a:p>
        </p:txBody>
      </p:sp>
      <p:sp>
        <p:nvSpPr>
          <p:cNvPr id="35844" name="Rectangle 2"/>
          <p:cNvSpPr>
            <a:spLocks noGrp="1" noChangeArrowheads="1"/>
          </p:cNvSpPr>
          <p:nvPr>
            <p:ph type="title"/>
          </p:nvPr>
        </p:nvSpPr>
        <p:spPr>
          <a:xfrm>
            <a:off x="414338" y="0"/>
            <a:ext cx="8229600" cy="1143000"/>
          </a:xfrm>
        </p:spPr>
        <p:txBody>
          <a:bodyPr/>
          <a:lstStyle/>
          <a:p>
            <a:pPr eaLnBrk="1" hangingPunct="1"/>
            <a:r>
              <a:rPr lang="en-US" sz="3200" smtClean="0"/>
              <a:t>SNMPv3 – Message Format</a:t>
            </a:r>
          </a:p>
        </p:txBody>
      </p:sp>
      <p:sp>
        <p:nvSpPr>
          <p:cNvPr id="35845" name="Rectangle 3"/>
          <p:cNvSpPr>
            <a:spLocks noChangeArrowheads="1"/>
          </p:cNvSpPr>
          <p:nvPr/>
        </p:nvSpPr>
        <p:spPr bwMode="auto">
          <a:xfrm>
            <a:off x="600075" y="13001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Contains</a:t>
            </a:r>
          </a:p>
          <a:p>
            <a:pPr marL="990600" lvl="1" indent="-533400" algn="l">
              <a:spcBef>
                <a:spcPct val="20000"/>
              </a:spcBef>
              <a:buFontTx/>
              <a:buChar char="–"/>
            </a:pPr>
            <a:r>
              <a:rPr lang="en-US" sz="2000">
                <a:solidFill>
                  <a:srgbClr val="000000"/>
                </a:solidFill>
              </a:rPr>
              <a:t>Message Header</a:t>
            </a:r>
          </a:p>
          <a:p>
            <a:pPr marL="1371600" lvl="2" indent="-457200" algn="l">
              <a:spcBef>
                <a:spcPct val="20000"/>
              </a:spcBef>
              <a:buFont typeface="Wingdings" pitchFamily="2" charset="2"/>
              <a:buChar char="§"/>
            </a:pPr>
            <a:r>
              <a:rPr lang="en-US">
                <a:solidFill>
                  <a:srgbClr val="000000"/>
                </a:solidFill>
              </a:rPr>
              <a:t>msgVersion</a:t>
            </a:r>
          </a:p>
          <a:p>
            <a:pPr marL="1371600" lvl="2" indent="-457200" algn="l">
              <a:spcBef>
                <a:spcPct val="20000"/>
              </a:spcBef>
              <a:buFont typeface="Wingdings" pitchFamily="2" charset="2"/>
              <a:buChar char="§"/>
            </a:pPr>
            <a:r>
              <a:rPr lang="en-US">
                <a:solidFill>
                  <a:srgbClr val="000000"/>
                </a:solidFill>
              </a:rPr>
              <a:t>msgID</a:t>
            </a:r>
          </a:p>
          <a:p>
            <a:pPr marL="1371600" lvl="2" indent="-457200" algn="l">
              <a:spcBef>
                <a:spcPct val="20000"/>
              </a:spcBef>
              <a:buFont typeface="Wingdings" pitchFamily="2" charset="2"/>
              <a:buChar char="§"/>
            </a:pPr>
            <a:r>
              <a:rPr lang="en-US">
                <a:solidFill>
                  <a:srgbClr val="000000"/>
                </a:solidFill>
              </a:rPr>
              <a:t>msgMaxSize</a:t>
            </a:r>
          </a:p>
          <a:p>
            <a:pPr marL="1371600" lvl="2" indent="-457200" algn="l">
              <a:spcBef>
                <a:spcPct val="20000"/>
              </a:spcBef>
              <a:buFont typeface="Wingdings" pitchFamily="2" charset="2"/>
              <a:buChar char="§"/>
            </a:pPr>
            <a:r>
              <a:rPr lang="en-US">
                <a:solidFill>
                  <a:srgbClr val="000000"/>
                </a:solidFill>
              </a:rPr>
              <a:t>msgFlags</a:t>
            </a:r>
          </a:p>
          <a:p>
            <a:pPr marL="1371600" lvl="2" indent="-457200" algn="l">
              <a:spcBef>
                <a:spcPct val="20000"/>
              </a:spcBef>
              <a:buFont typeface="Wingdings" pitchFamily="2" charset="2"/>
              <a:buChar char="§"/>
            </a:pPr>
            <a:r>
              <a:rPr lang="en-US">
                <a:solidFill>
                  <a:srgbClr val="000000"/>
                </a:solidFill>
              </a:rPr>
              <a:t>msgSecurityModel</a:t>
            </a:r>
          </a:p>
          <a:p>
            <a:pPr marL="990600" lvl="1" indent="-533400" algn="l">
              <a:spcBef>
                <a:spcPct val="20000"/>
              </a:spcBef>
              <a:buFontTx/>
              <a:buChar char="–"/>
            </a:pPr>
            <a:r>
              <a:rPr lang="en-US" sz="2000">
                <a:solidFill>
                  <a:srgbClr val="000000"/>
                </a:solidFill>
              </a:rPr>
              <a:t>Security Header</a:t>
            </a:r>
          </a:p>
          <a:p>
            <a:pPr marL="990600" lvl="1" indent="-533400" algn="l">
              <a:spcBef>
                <a:spcPct val="20000"/>
              </a:spcBef>
              <a:buFontTx/>
              <a:buChar char="–"/>
            </a:pPr>
            <a:r>
              <a:rPr lang="en-US" sz="2000">
                <a:solidFill>
                  <a:srgbClr val="000000"/>
                </a:solidFill>
              </a:rPr>
              <a:t>SNMPv2 PDU (plain text or encrypted)</a:t>
            </a:r>
          </a:p>
          <a:p>
            <a:pPr marL="990600" lvl="1" indent="-533400" algn="l">
              <a:spcBef>
                <a:spcPct val="20000"/>
              </a:spcBef>
              <a:buFontTx/>
              <a:buChar char="–"/>
            </a:pPr>
            <a:endParaRPr lang="en-US" sz="2000">
              <a:solidFill>
                <a:srgbClr val="000000"/>
              </a:solidFill>
            </a:endParaRPr>
          </a:p>
          <a:p>
            <a:pPr marL="990600" lvl="1" indent="-533400" algn="l">
              <a:spcBef>
                <a:spcPct val="20000"/>
              </a:spcBef>
              <a:buFontTx/>
              <a:buChar char="–"/>
            </a:pPr>
            <a:endParaRPr lang="en-US" sz="2000">
              <a:solidFill>
                <a:srgbClr val="000000"/>
              </a:solidFill>
            </a:endParaRPr>
          </a:p>
          <a:p>
            <a:pPr marL="609600" indent="-609600" algn="l">
              <a:spcBef>
                <a:spcPct val="20000"/>
              </a:spcBef>
              <a:buFont typeface="Wingdings" pitchFamily="2" charset="2"/>
              <a:buNone/>
            </a:pPr>
            <a:endParaRPr lang="en-US" sz="2400">
              <a:solidFill>
                <a:srgbClr val="000000"/>
              </a:solidFill>
            </a:endParaRPr>
          </a:p>
        </p:txBody>
      </p:sp>
    </p:spTree>
    <p:extLst>
      <p:ext uri="{BB962C8B-B14F-4D97-AF65-F5344CB8AC3E}">
        <p14:creationId xmlns:p14="http://schemas.microsoft.com/office/powerpoint/2010/main" val="400829166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2"/>
          <p:cNvSpPr>
            <a:spLocks noGrp="1"/>
          </p:cNvSpPr>
          <p:nvPr>
            <p:ph type="dt" sz="quarter" idx="10"/>
          </p:nvPr>
        </p:nvSpPr>
        <p:spPr>
          <a:noFill/>
        </p:spPr>
        <p:txBody>
          <a:bodyPr/>
          <a:lstStyle/>
          <a:p>
            <a:fld id="{7DA66F15-8D6B-4E2B-A669-D6FEC8E1AABB}" type="datetime1">
              <a:rPr lang="en-US" smtClean="0"/>
              <a:pPr/>
              <a:t>5/21/15</a:t>
            </a:fld>
            <a:endParaRPr lang="en-US" smtClean="0"/>
          </a:p>
        </p:txBody>
      </p:sp>
      <p:sp>
        <p:nvSpPr>
          <p:cNvPr id="36867" name="Slide Number Placeholder 4"/>
          <p:cNvSpPr>
            <a:spLocks noGrp="1"/>
          </p:cNvSpPr>
          <p:nvPr>
            <p:ph type="sldNum" sz="quarter" idx="12"/>
          </p:nvPr>
        </p:nvSpPr>
        <p:spPr>
          <a:noFill/>
        </p:spPr>
        <p:txBody>
          <a:bodyPr/>
          <a:lstStyle/>
          <a:p>
            <a:fld id="{52B15744-C006-433F-ABD8-1439D4342855}" type="slidenum">
              <a:rPr lang="en-US" smtClean="0"/>
              <a:pPr/>
              <a:t>22</a:t>
            </a:fld>
            <a:endParaRPr lang="en-US" smtClean="0"/>
          </a:p>
        </p:txBody>
      </p:sp>
      <p:sp>
        <p:nvSpPr>
          <p:cNvPr id="36868" name="Rectangle 2"/>
          <p:cNvSpPr>
            <a:spLocks noGrp="1" noChangeArrowheads="1"/>
          </p:cNvSpPr>
          <p:nvPr>
            <p:ph type="title"/>
          </p:nvPr>
        </p:nvSpPr>
        <p:spPr>
          <a:xfrm>
            <a:off x="457200" y="0"/>
            <a:ext cx="8229600" cy="800100"/>
          </a:xfrm>
        </p:spPr>
        <p:txBody>
          <a:bodyPr/>
          <a:lstStyle/>
          <a:p>
            <a:pPr eaLnBrk="1" hangingPunct="1"/>
            <a:r>
              <a:rPr lang="en-US" sz="3200" smtClean="0"/>
              <a:t>SNMPv3 Message Format</a:t>
            </a:r>
          </a:p>
        </p:txBody>
      </p:sp>
      <p:sp>
        <p:nvSpPr>
          <p:cNvPr id="36869" name="Rectangle 42"/>
          <p:cNvSpPr>
            <a:spLocks noChangeArrowheads="1"/>
          </p:cNvSpPr>
          <p:nvPr/>
        </p:nvSpPr>
        <p:spPr bwMode="auto">
          <a:xfrm>
            <a:off x="3492500" y="4953000"/>
            <a:ext cx="2387600" cy="266700"/>
          </a:xfrm>
          <a:prstGeom prst="rect">
            <a:avLst/>
          </a:prstGeom>
          <a:solidFill>
            <a:srgbClr val="CCFFCC"/>
          </a:solidFill>
          <a:ln w="9525">
            <a:solidFill>
              <a:schemeClr val="tx1"/>
            </a:solidFill>
            <a:miter lim="800000"/>
            <a:headEnd/>
            <a:tailEnd/>
          </a:ln>
        </p:spPr>
        <p:txBody>
          <a:bodyPr wrap="none" anchor="ctr"/>
          <a:lstStyle/>
          <a:p>
            <a:endParaRPr lang="en-CA"/>
          </a:p>
        </p:txBody>
      </p:sp>
      <p:sp>
        <p:nvSpPr>
          <p:cNvPr id="36870" name="Text Box 43"/>
          <p:cNvSpPr txBox="1">
            <a:spLocks noChangeArrowheads="1"/>
          </p:cNvSpPr>
          <p:nvPr/>
        </p:nvSpPr>
        <p:spPr bwMode="auto">
          <a:xfrm>
            <a:off x="4137025" y="4960938"/>
            <a:ext cx="1079500" cy="274637"/>
          </a:xfrm>
          <a:prstGeom prst="rect">
            <a:avLst/>
          </a:prstGeom>
          <a:noFill/>
          <a:ln w="9525">
            <a:noFill/>
            <a:miter lim="800000"/>
            <a:headEnd/>
            <a:tailEnd/>
          </a:ln>
        </p:spPr>
        <p:txBody>
          <a:bodyPr wrap="none">
            <a:spAutoFit/>
          </a:bodyPr>
          <a:lstStyle/>
          <a:p>
            <a:pPr algn="l"/>
            <a:r>
              <a:rPr lang="en-US" sz="1200"/>
              <a:t>contextName</a:t>
            </a:r>
          </a:p>
        </p:txBody>
      </p:sp>
      <p:sp>
        <p:nvSpPr>
          <p:cNvPr id="36871" name="Rectangle 44"/>
          <p:cNvSpPr>
            <a:spLocks noChangeArrowheads="1"/>
          </p:cNvSpPr>
          <p:nvPr/>
        </p:nvSpPr>
        <p:spPr bwMode="auto">
          <a:xfrm>
            <a:off x="3479800" y="4648200"/>
            <a:ext cx="2387600" cy="266700"/>
          </a:xfrm>
          <a:prstGeom prst="rect">
            <a:avLst/>
          </a:prstGeom>
          <a:solidFill>
            <a:srgbClr val="CCFFCC"/>
          </a:solidFill>
          <a:ln w="9525">
            <a:solidFill>
              <a:schemeClr val="tx1"/>
            </a:solidFill>
            <a:miter lim="800000"/>
            <a:headEnd/>
            <a:tailEnd/>
          </a:ln>
        </p:spPr>
        <p:txBody>
          <a:bodyPr wrap="none" anchor="ctr"/>
          <a:lstStyle/>
          <a:p>
            <a:endParaRPr lang="en-CA"/>
          </a:p>
        </p:txBody>
      </p:sp>
      <p:sp>
        <p:nvSpPr>
          <p:cNvPr id="36872" name="Rectangle 45"/>
          <p:cNvSpPr>
            <a:spLocks noChangeArrowheads="1"/>
          </p:cNvSpPr>
          <p:nvPr/>
        </p:nvSpPr>
        <p:spPr bwMode="auto">
          <a:xfrm>
            <a:off x="3467100" y="3733800"/>
            <a:ext cx="2387600" cy="266700"/>
          </a:xfrm>
          <a:prstGeom prst="rect">
            <a:avLst/>
          </a:prstGeom>
          <a:solidFill>
            <a:srgbClr val="FCFECC"/>
          </a:solidFill>
          <a:ln w="9525">
            <a:solidFill>
              <a:schemeClr val="tx1"/>
            </a:solidFill>
            <a:miter lim="800000"/>
            <a:headEnd/>
            <a:tailEnd/>
          </a:ln>
        </p:spPr>
        <p:txBody>
          <a:bodyPr wrap="none" anchor="ctr"/>
          <a:lstStyle/>
          <a:p>
            <a:endParaRPr lang="en-CA"/>
          </a:p>
        </p:txBody>
      </p:sp>
      <p:sp>
        <p:nvSpPr>
          <p:cNvPr id="36873" name="Rectangle 46"/>
          <p:cNvSpPr>
            <a:spLocks noChangeArrowheads="1"/>
          </p:cNvSpPr>
          <p:nvPr/>
        </p:nvSpPr>
        <p:spPr bwMode="auto">
          <a:xfrm>
            <a:off x="3454400" y="3124200"/>
            <a:ext cx="2387600" cy="266700"/>
          </a:xfrm>
          <a:prstGeom prst="rect">
            <a:avLst/>
          </a:prstGeom>
          <a:solidFill>
            <a:srgbClr val="FCFECC"/>
          </a:solidFill>
          <a:ln w="9525">
            <a:solidFill>
              <a:schemeClr val="tx1"/>
            </a:solidFill>
            <a:miter lim="800000"/>
            <a:headEnd/>
            <a:tailEnd/>
          </a:ln>
        </p:spPr>
        <p:txBody>
          <a:bodyPr wrap="none" anchor="ctr"/>
          <a:lstStyle/>
          <a:p>
            <a:endParaRPr lang="en-CA"/>
          </a:p>
        </p:txBody>
      </p:sp>
      <p:sp>
        <p:nvSpPr>
          <p:cNvPr id="36874" name="Rectangle 47"/>
          <p:cNvSpPr>
            <a:spLocks noChangeArrowheads="1"/>
          </p:cNvSpPr>
          <p:nvPr/>
        </p:nvSpPr>
        <p:spPr bwMode="auto">
          <a:xfrm>
            <a:off x="3492500" y="4343400"/>
            <a:ext cx="2387600" cy="266700"/>
          </a:xfrm>
          <a:prstGeom prst="rect">
            <a:avLst/>
          </a:prstGeom>
          <a:solidFill>
            <a:srgbClr val="FCFECC"/>
          </a:solidFill>
          <a:ln w="9525">
            <a:solidFill>
              <a:schemeClr val="tx1"/>
            </a:solidFill>
            <a:miter lim="800000"/>
            <a:headEnd/>
            <a:tailEnd/>
          </a:ln>
        </p:spPr>
        <p:txBody>
          <a:bodyPr wrap="none" anchor="ctr"/>
          <a:lstStyle/>
          <a:p>
            <a:endParaRPr lang="en-CA"/>
          </a:p>
        </p:txBody>
      </p:sp>
      <p:sp>
        <p:nvSpPr>
          <p:cNvPr id="36875" name="Rectangle 48"/>
          <p:cNvSpPr>
            <a:spLocks noChangeArrowheads="1"/>
          </p:cNvSpPr>
          <p:nvPr/>
        </p:nvSpPr>
        <p:spPr bwMode="auto">
          <a:xfrm>
            <a:off x="3479800" y="4038600"/>
            <a:ext cx="2387600" cy="266700"/>
          </a:xfrm>
          <a:prstGeom prst="rect">
            <a:avLst/>
          </a:prstGeom>
          <a:solidFill>
            <a:srgbClr val="FCFECC"/>
          </a:solidFill>
          <a:ln w="9525">
            <a:solidFill>
              <a:schemeClr val="tx1"/>
            </a:solidFill>
            <a:miter lim="800000"/>
            <a:headEnd/>
            <a:tailEnd/>
          </a:ln>
        </p:spPr>
        <p:txBody>
          <a:bodyPr wrap="none" anchor="ctr"/>
          <a:lstStyle/>
          <a:p>
            <a:endParaRPr lang="en-CA"/>
          </a:p>
        </p:txBody>
      </p:sp>
      <p:sp>
        <p:nvSpPr>
          <p:cNvPr id="36876" name="Rectangle 49"/>
          <p:cNvSpPr>
            <a:spLocks noChangeArrowheads="1"/>
          </p:cNvSpPr>
          <p:nvPr/>
        </p:nvSpPr>
        <p:spPr bwMode="auto">
          <a:xfrm>
            <a:off x="3467100" y="3429000"/>
            <a:ext cx="2387600" cy="266700"/>
          </a:xfrm>
          <a:prstGeom prst="rect">
            <a:avLst/>
          </a:prstGeom>
          <a:solidFill>
            <a:srgbClr val="FCFECC"/>
          </a:solidFill>
          <a:ln w="9525">
            <a:solidFill>
              <a:schemeClr val="tx1"/>
            </a:solidFill>
            <a:miter lim="800000"/>
            <a:headEnd/>
            <a:tailEnd/>
          </a:ln>
        </p:spPr>
        <p:txBody>
          <a:bodyPr wrap="none" anchor="ctr"/>
          <a:lstStyle/>
          <a:p>
            <a:endParaRPr lang="en-CA"/>
          </a:p>
        </p:txBody>
      </p:sp>
      <p:sp>
        <p:nvSpPr>
          <p:cNvPr id="36877" name="Rectangle 50"/>
          <p:cNvSpPr>
            <a:spLocks noChangeArrowheads="1"/>
          </p:cNvSpPr>
          <p:nvPr/>
        </p:nvSpPr>
        <p:spPr bwMode="auto">
          <a:xfrm>
            <a:off x="3467100" y="2819400"/>
            <a:ext cx="2387600" cy="266700"/>
          </a:xfrm>
          <a:prstGeom prst="rect">
            <a:avLst/>
          </a:prstGeom>
          <a:solidFill>
            <a:srgbClr val="FCFECC"/>
          </a:solidFill>
          <a:ln w="9525">
            <a:solidFill>
              <a:schemeClr val="tx1"/>
            </a:solidFill>
            <a:miter lim="800000"/>
            <a:headEnd/>
            <a:tailEnd/>
          </a:ln>
        </p:spPr>
        <p:txBody>
          <a:bodyPr wrap="none" anchor="ctr"/>
          <a:lstStyle/>
          <a:p>
            <a:endParaRPr lang="en-CA"/>
          </a:p>
        </p:txBody>
      </p:sp>
      <p:sp>
        <p:nvSpPr>
          <p:cNvPr id="36878" name="Rectangle 51"/>
          <p:cNvSpPr>
            <a:spLocks noChangeArrowheads="1"/>
          </p:cNvSpPr>
          <p:nvPr/>
        </p:nvSpPr>
        <p:spPr bwMode="auto">
          <a:xfrm>
            <a:off x="3467100" y="2514600"/>
            <a:ext cx="2387600" cy="266700"/>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36879" name="Rectangle 52"/>
          <p:cNvSpPr>
            <a:spLocks noChangeArrowheads="1"/>
          </p:cNvSpPr>
          <p:nvPr/>
        </p:nvSpPr>
        <p:spPr bwMode="auto">
          <a:xfrm>
            <a:off x="3467100" y="2222500"/>
            <a:ext cx="2387600" cy="266700"/>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36880" name="Rectangle 53"/>
          <p:cNvSpPr>
            <a:spLocks noChangeArrowheads="1"/>
          </p:cNvSpPr>
          <p:nvPr/>
        </p:nvSpPr>
        <p:spPr bwMode="auto">
          <a:xfrm>
            <a:off x="3467100" y="1917700"/>
            <a:ext cx="2387600" cy="266700"/>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36881" name="Rectangle 54"/>
          <p:cNvSpPr>
            <a:spLocks noChangeArrowheads="1"/>
          </p:cNvSpPr>
          <p:nvPr/>
        </p:nvSpPr>
        <p:spPr bwMode="auto">
          <a:xfrm>
            <a:off x="3467100" y="1612900"/>
            <a:ext cx="2387600" cy="266700"/>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36882" name="Rectangle 55"/>
          <p:cNvSpPr>
            <a:spLocks noChangeArrowheads="1"/>
          </p:cNvSpPr>
          <p:nvPr/>
        </p:nvSpPr>
        <p:spPr bwMode="auto">
          <a:xfrm>
            <a:off x="3467100" y="1320800"/>
            <a:ext cx="2387600" cy="266700"/>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36883" name="Text Box 56"/>
          <p:cNvSpPr txBox="1">
            <a:spLocks noChangeArrowheads="1"/>
          </p:cNvSpPr>
          <p:nvPr/>
        </p:nvSpPr>
        <p:spPr bwMode="auto">
          <a:xfrm>
            <a:off x="4098925" y="1303338"/>
            <a:ext cx="985838" cy="274637"/>
          </a:xfrm>
          <a:prstGeom prst="rect">
            <a:avLst/>
          </a:prstGeom>
          <a:noFill/>
          <a:ln w="9525">
            <a:noFill/>
            <a:miter lim="800000"/>
            <a:headEnd/>
            <a:tailEnd/>
          </a:ln>
        </p:spPr>
        <p:txBody>
          <a:bodyPr wrap="none">
            <a:spAutoFit/>
          </a:bodyPr>
          <a:lstStyle/>
          <a:p>
            <a:pPr algn="l"/>
            <a:r>
              <a:rPr lang="en-US" sz="1200"/>
              <a:t>msgVersion</a:t>
            </a:r>
          </a:p>
        </p:txBody>
      </p:sp>
      <p:sp>
        <p:nvSpPr>
          <p:cNvPr id="36884" name="Text Box 57"/>
          <p:cNvSpPr txBox="1">
            <a:spLocks noChangeArrowheads="1"/>
          </p:cNvSpPr>
          <p:nvPr/>
        </p:nvSpPr>
        <p:spPr bwMode="auto">
          <a:xfrm>
            <a:off x="4264025" y="1595438"/>
            <a:ext cx="623888" cy="274637"/>
          </a:xfrm>
          <a:prstGeom prst="rect">
            <a:avLst/>
          </a:prstGeom>
          <a:noFill/>
          <a:ln w="9525">
            <a:noFill/>
            <a:miter lim="800000"/>
            <a:headEnd/>
            <a:tailEnd/>
          </a:ln>
        </p:spPr>
        <p:txBody>
          <a:bodyPr wrap="none">
            <a:spAutoFit/>
          </a:bodyPr>
          <a:lstStyle/>
          <a:p>
            <a:pPr algn="l"/>
            <a:r>
              <a:rPr lang="en-US" sz="1200"/>
              <a:t>msgID</a:t>
            </a:r>
          </a:p>
        </p:txBody>
      </p:sp>
      <p:sp>
        <p:nvSpPr>
          <p:cNvPr id="36885" name="Text Box 58"/>
          <p:cNvSpPr txBox="1">
            <a:spLocks noChangeArrowheads="1"/>
          </p:cNvSpPr>
          <p:nvPr/>
        </p:nvSpPr>
        <p:spPr bwMode="auto">
          <a:xfrm>
            <a:off x="4073525" y="2217738"/>
            <a:ext cx="1054100" cy="274637"/>
          </a:xfrm>
          <a:prstGeom prst="rect">
            <a:avLst/>
          </a:prstGeom>
          <a:noFill/>
          <a:ln w="9525">
            <a:noFill/>
            <a:miter lim="800000"/>
            <a:headEnd/>
            <a:tailEnd/>
          </a:ln>
        </p:spPr>
        <p:txBody>
          <a:bodyPr wrap="none">
            <a:spAutoFit/>
          </a:bodyPr>
          <a:lstStyle/>
          <a:p>
            <a:pPr algn="l"/>
            <a:r>
              <a:rPr lang="en-US" sz="1200"/>
              <a:t>msgMaxSize</a:t>
            </a:r>
          </a:p>
        </p:txBody>
      </p:sp>
      <p:sp>
        <p:nvSpPr>
          <p:cNvPr id="36886" name="Text Box 59"/>
          <p:cNvSpPr txBox="1">
            <a:spLocks noChangeArrowheads="1"/>
          </p:cNvSpPr>
          <p:nvPr/>
        </p:nvSpPr>
        <p:spPr bwMode="auto">
          <a:xfrm>
            <a:off x="4149725" y="1912938"/>
            <a:ext cx="842963" cy="274637"/>
          </a:xfrm>
          <a:prstGeom prst="rect">
            <a:avLst/>
          </a:prstGeom>
          <a:noFill/>
          <a:ln w="9525">
            <a:noFill/>
            <a:miter lim="800000"/>
            <a:headEnd/>
            <a:tailEnd/>
          </a:ln>
        </p:spPr>
        <p:txBody>
          <a:bodyPr wrap="none">
            <a:spAutoFit/>
          </a:bodyPr>
          <a:lstStyle/>
          <a:p>
            <a:pPr algn="l"/>
            <a:r>
              <a:rPr lang="en-US" sz="1200"/>
              <a:t>msgFlags</a:t>
            </a:r>
          </a:p>
        </p:txBody>
      </p:sp>
      <p:sp>
        <p:nvSpPr>
          <p:cNvPr id="36887" name="Text Box 60"/>
          <p:cNvSpPr txBox="1">
            <a:spLocks noChangeArrowheads="1"/>
          </p:cNvSpPr>
          <p:nvPr/>
        </p:nvSpPr>
        <p:spPr bwMode="auto">
          <a:xfrm>
            <a:off x="3933825" y="2497138"/>
            <a:ext cx="1433513" cy="274637"/>
          </a:xfrm>
          <a:prstGeom prst="rect">
            <a:avLst/>
          </a:prstGeom>
          <a:noFill/>
          <a:ln w="9525">
            <a:noFill/>
            <a:miter lim="800000"/>
            <a:headEnd/>
            <a:tailEnd/>
          </a:ln>
        </p:spPr>
        <p:txBody>
          <a:bodyPr wrap="none">
            <a:spAutoFit/>
          </a:bodyPr>
          <a:lstStyle/>
          <a:p>
            <a:pPr algn="l"/>
            <a:r>
              <a:rPr lang="en-US" sz="1200"/>
              <a:t>msgSecurityModel</a:t>
            </a:r>
          </a:p>
        </p:txBody>
      </p:sp>
      <p:sp>
        <p:nvSpPr>
          <p:cNvPr id="36888" name="Text Box 61"/>
          <p:cNvSpPr txBox="1">
            <a:spLocks noChangeArrowheads="1"/>
          </p:cNvSpPr>
          <p:nvPr/>
        </p:nvSpPr>
        <p:spPr bwMode="auto">
          <a:xfrm>
            <a:off x="3679825" y="2814638"/>
            <a:ext cx="1939925" cy="274637"/>
          </a:xfrm>
          <a:prstGeom prst="rect">
            <a:avLst/>
          </a:prstGeom>
          <a:noFill/>
          <a:ln w="9525">
            <a:noFill/>
            <a:miter lim="800000"/>
            <a:headEnd/>
            <a:tailEnd/>
          </a:ln>
        </p:spPr>
        <p:txBody>
          <a:bodyPr wrap="none">
            <a:spAutoFit/>
          </a:bodyPr>
          <a:lstStyle/>
          <a:p>
            <a:pPr algn="l"/>
            <a:r>
              <a:rPr lang="en-US" sz="1200"/>
              <a:t>msgAuthoritativeEngineID</a:t>
            </a:r>
          </a:p>
        </p:txBody>
      </p:sp>
      <p:sp>
        <p:nvSpPr>
          <p:cNvPr id="36889" name="Text Box 62"/>
          <p:cNvSpPr txBox="1">
            <a:spLocks noChangeArrowheads="1"/>
          </p:cNvSpPr>
          <p:nvPr/>
        </p:nvSpPr>
        <p:spPr bwMode="auto">
          <a:xfrm>
            <a:off x="3590925" y="3119438"/>
            <a:ext cx="2176463" cy="274637"/>
          </a:xfrm>
          <a:prstGeom prst="rect">
            <a:avLst/>
          </a:prstGeom>
          <a:noFill/>
          <a:ln w="9525">
            <a:noFill/>
            <a:miter lim="800000"/>
            <a:headEnd/>
            <a:tailEnd/>
          </a:ln>
        </p:spPr>
        <p:txBody>
          <a:bodyPr wrap="none">
            <a:spAutoFit/>
          </a:bodyPr>
          <a:lstStyle/>
          <a:p>
            <a:pPr algn="l"/>
            <a:r>
              <a:rPr lang="en-US" sz="1200"/>
              <a:t>msgAuthoritativeEngineBoots</a:t>
            </a:r>
          </a:p>
        </p:txBody>
      </p:sp>
      <p:sp>
        <p:nvSpPr>
          <p:cNvPr id="36890" name="Text Box 63"/>
          <p:cNvSpPr txBox="1">
            <a:spLocks noChangeArrowheads="1"/>
          </p:cNvSpPr>
          <p:nvPr/>
        </p:nvSpPr>
        <p:spPr bwMode="auto">
          <a:xfrm>
            <a:off x="3603625" y="3424238"/>
            <a:ext cx="2125663" cy="274637"/>
          </a:xfrm>
          <a:prstGeom prst="rect">
            <a:avLst/>
          </a:prstGeom>
          <a:noFill/>
          <a:ln w="9525">
            <a:noFill/>
            <a:miter lim="800000"/>
            <a:headEnd/>
            <a:tailEnd/>
          </a:ln>
        </p:spPr>
        <p:txBody>
          <a:bodyPr wrap="none">
            <a:spAutoFit/>
          </a:bodyPr>
          <a:lstStyle/>
          <a:p>
            <a:pPr algn="l"/>
            <a:r>
              <a:rPr lang="en-US" sz="1200"/>
              <a:t>msgAuthoritativeEngineTime</a:t>
            </a:r>
          </a:p>
        </p:txBody>
      </p:sp>
      <p:sp>
        <p:nvSpPr>
          <p:cNvPr id="36891" name="Text Box 64"/>
          <p:cNvSpPr txBox="1">
            <a:spLocks noChangeArrowheads="1"/>
          </p:cNvSpPr>
          <p:nvPr/>
        </p:nvSpPr>
        <p:spPr bwMode="auto">
          <a:xfrm>
            <a:off x="4022725" y="3729038"/>
            <a:ext cx="1196975" cy="274637"/>
          </a:xfrm>
          <a:prstGeom prst="rect">
            <a:avLst/>
          </a:prstGeom>
          <a:noFill/>
          <a:ln w="9525">
            <a:noFill/>
            <a:miter lim="800000"/>
            <a:headEnd/>
            <a:tailEnd/>
          </a:ln>
        </p:spPr>
        <p:txBody>
          <a:bodyPr wrap="none">
            <a:spAutoFit/>
          </a:bodyPr>
          <a:lstStyle/>
          <a:p>
            <a:pPr algn="l"/>
            <a:r>
              <a:rPr lang="en-US" sz="1200"/>
              <a:t>msgUserName</a:t>
            </a:r>
          </a:p>
        </p:txBody>
      </p:sp>
      <p:sp>
        <p:nvSpPr>
          <p:cNvPr id="36892" name="Text Box 65"/>
          <p:cNvSpPr txBox="1">
            <a:spLocks noChangeArrowheads="1"/>
          </p:cNvSpPr>
          <p:nvPr/>
        </p:nvSpPr>
        <p:spPr bwMode="auto">
          <a:xfrm>
            <a:off x="3578225" y="4033838"/>
            <a:ext cx="2219325" cy="274637"/>
          </a:xfrm>
          <a:prstGeom prst="rect">
            <a:avLst/>
          </a:prstGeom>
          <a:noFill/>
          <a:ln w="9525">
            <a:noFill/>
            <a:miter lim="800000"/>
            <a:headEnd/>
            <a:tailEnd/>
          </a:ln>
        </p:spPr>
        <p:txBody>
          <a:bodyPr wrap="none">
            <a:spAutoFit/>
          </a:bodyPr>
          <a:lstStyle/>
          <a:p>
            <a:pPr algn="l"/>
            <a:r>
              <a:rPr lang="en-US" sz="1200"/>
              <a:t>msgAuthenticationParameters</a:t>
            </a:r>
          </a:p>
        </p:txBody>
      </p:sp>
      <p:sp>
        <p:nvSpPr>
          <p:cNvPr id="36893" name="Text Box 66"/>
          <p:cNvSpPr txBox="1">
            <a:spLocks noChangeArrowheads="1"/>
          </p:cNvSpPr>
          <p:nvPr/>
        </p:nvSpPr>
        <p:spPr bwMode="auto">
          <a:xfrm>
            <a:off x="3857625" y="4351338"/>
            <a:ext cx="1755775" cy="274637"/>
          </a:xfrm>
          <a:prstGeom prst="rect">
            <a:avLst/>
          </a:prstGeom>
          <a:noFill/>
          <a:ln w="9525">
            <a:noFill/>
            <a:miter lim="800000"/>
            <a:headEnd/>
            <a:tailEnd/>
          </a:ln>
        </p:spPr>
        <p:txBody>
          <a:bodyPr wrap="none">
            <a:spAutoFit/>
          </a:bodyPr>
          <a:lstStyle/>
          <a:p>
            <a:pPr algn="l"/>
            <a:r>
              <a:rPr lang="en-US" sz="1200"/>
              <a:t>msgPrivacyParameters</a:t>
            </a:r>
          </a:p>
        </p:txBody>
      </p:sp>
      <p:sp>
        <p:nvSpPr>
          <p:cNvPr id="36894" name="Text Box 67"/>
          <p:cNvSpPr txBox="1">
            <a:spLocks noChangeArrowheads="1"/>
          </p:cNvSpPr>
          <p:nvPr/>
        </p:nvSpPr>
        <p:spPr bwMode="auto">
          <a:xfrm>
            <a:off x="4022725" y="4643438"/>
            <a:ext cx="1298575" cy="274637"/>
          </a:xfrm>
          <a:prstGeom prst="rect">
            <a:avLst/>
          </a:prstGeom>
          <a:noFill/>
          <a:ln w="9525">
            <a:noFill/>
            <a:miter lim="800000"/>
            <a:headEnd/>
            <a:tailEnd/>
          </a:ln>
        </p:spPr>
        <p:txBody>
          <a:bodyPr wrap="none">
            <a:spAutoFit/>
          </a:bodyPr>
          <a:lstStyle/>
          <a:p>
            <a:pPr algn="l"/>
            <a:r>
              <a:rPr lang="en-US" sz="1200"/>
              <a:t>contextEngineID</a:t>
            </a:r>
          </a:p>
        </p:txBody>
      </p:sp>
      <p:sp>
        <p:nvSpPr>
          <p:cNvPr id="36895" name="Rectangle 68"/>
          <p:cNvSpPr>
            <a:spLocks noChangeArrowheads="1"/>
          </p:cNvSpPr>
          <p:nvPr/>
        </p:nvSpPr>
        <p:spPr bwMode="auto">
          <a:xfrm>
            <a:off x="3492500" y="5245100"/>
            <a:ext cx="2387600" cy="1397000"/>
          </a:xfrm>
          <a:prstGeom prst="rect">
            <a:avLst/>
          </a:prstGeom>
          <a:solidFill>
            <a:srgbClr val="CCFFCC"/>
          </a:solidFill>
          <a:ln w="9525">
            <a:solidFill>
              <a:schemeClr val="tx1"/>
            </a:solidFill>
            <a:miter lim="800000"/>
            <a:headEnd/>
            <a:tailEnd/>
          </a:ln>
        </p:spPr>
        <p:txBody>
          <a:bodyPr wrap="none" anchor="ctr"/>
          <a:lstStyle/>
          <a:p>
            <a:endParaRPr lang="en-CA"/>
          </a:p>
        </p:txBody>
      </p:sp>
      <p:sp>
        <p:nvSpPr>
          <p:cNvPr id="36896" name="Text Box 69"/>
          <p:cNvSpPr txBox="1">
            <a:spLocks noChangeArrowheads="1"/>
          </p:cNvSpPr>
          <p:nvPr/>
        </p:nvSpPr>
        <p:spPr bwMode="auto">
          <a:xfrm>
            <a:off x="4352925" y="5684838"/>
            <a:ext cx="504825" cy="274637"/>
          </a:xfrm>
          <a:prstGeom prst="rect">
            <a:avLst/>
          </a:prstGeom>
          <a:noFill/>
          <a:ln w="9525">
            <a:noFill/>
            <a:miter lim="800000"/>
            <a:headEnd/>
            <a:tailEnd/>
          </a:ln>
        </p:spPr>
        <p:txBody>
          <a:bodyPr wrap="none">
            <a:spAutoFit/>
          </a:bodyPr>
          <a:lstStyle/>
          <a:p>
            <a:pPr algn="l"/>
            <a:r>
              <a:rPr lang="en-US" sz="1200"/>
              <a:t>PDU</a:t>
            </a:r>
          </a:p>
        </p:txBody>
      </p:sp>
      <p:sp>
        <p:nvSpPr>
          <p:cNvPr id="36897" name="Line 70"/>
          <p:cNvSpPr>
            <a:spLocks noChangeShapeType="1"/>
          </p:cNvSpPr>
          <p:nvPr/>
        </p:nvSpPr>
        <p:spPr bwMode="auto">
          <a:xfrm>
            <a:off x="3022600" y="4686300"/>
            <a:ext cx="0" cy="1981200"/>
          </a:xfrm>
          <a:prstGeom prst="line">
            <a:avLst/>
          </a:prstGeom>
          <a:noFill/>
          <a:ln w="9525">
            <a:solidFill>
              <a:schemeClr val="tx1"/>
            </a:solidFill>
            <a:round/>
            <a:headEnd type="triangle" w="med" len="med"/>
            <a:tailEnd type="triangle" w="med" len="med"/>
          </a:ln>
        </p:spPr>
        <p:txBody>
          <a:bodyPr/>
          <a:lstStyle/>
          <a:p>
            <a:endParaRPr lang="en-CA"/>
          </a:p>
        </p:txBody>
      </p:sp>
      <p:sp>
        <p:nvSpPr>
          <p:cNvPr id="36898" name="Line 71"/>
          <p:cNvSpPr>
            <a:spLocks noChangeShapeType="1"/>
          </p:cNvSpPr>
          <p:nvPr/>
        </p:nvSpPr>
        <p:spPr bwMode="auto">
          <a:xfrm>
            <a:off x="1816100" y="1295400"/>
            <a:ext cx="0" cy="5334000"/>
          </a:xfrm>
          <a:prstGeom prst="line">
            <a:avLst/>
          </a:prstGeom>
          <a:noFill/>
          <a:ln w="9525">
            <a:solidFill>
              <a:schemeClr val="tx1"/>
            </a:solidFill>
            <a:round/>
            <a:headEnd type="triangle" w="med" len="med"/>
            <a:tailEnd type="triangle" w="med" len="med"/>
          </a:ln>
        </p:spPr>
        <p:txBody>
          <a:bodyPr/>
          <a:lstStyle/>
          <a:p>
            <a:endParaRPr lang="en-CA"/>
          </a:p>
        </p:txBody>
      </p:sp>
      <p:sp>
        <p:nvSpPr>
          <p:cNvPr id="36899" name="Line 72"/>
          <p:cNvSpPr>
            <a:spLocks noChangeShapeType="1"/>
          </p:cNvSpPr>
          <p:nvPr/>
        </p:nvSpPr>
        <p:spPr bwMode="auto">
          <a:xfrm>
            <a:off x="6337300" y="4686300"/>
            <a:ext cx="0" cy="1981200"/>
          </a:xfrm>
          <a:prstGeom prst="line">
            <a:avLst/>
          </a:prstGeom>
          <a:noFill/>
          <a:ln w="9525">
            <a:solidFill>
              <a:schemeClr val="tx1"/>
            </a:solidFill>
            <a:round/>
            <a:headEnd type="triangle" w="med" len="med"/>
            <a:tailEnd type="triangle" w="med" len="med"/>
          </a:ln>
        </p:spPr>
        <p:txBody>
          <a:bodyPr/>
          <a:lstStyle/>
          <a:p>
            <a:endParaRPr lang="en-CA"/>
          </a:p>
        </p:txBody>
      </p:sp>
      <p:sp>
        <p:nvSpPr>
          <p:cNvPr id="36900" name="Text Box 73"/>
          <p:cNvSpPr txBox="1">
            <a:spLocks noChangeArrowheads="1"/>
          </p:cNvSpPr>
          <p:nvPr/>
        </p:nvSpPr>
        <p:spPr bwMode="auto">
          <a:xfrm>
            <a:off x="6397625" y="5307013"/>
            <a:ext cx="2046288" cy="517525"/>
          </a:xfrm>
          <a:prstGeom prst="rect">
            <a:avLst/>
          </a:prstGeom>
          <a:noFill/>
          <a:ln w="9525">
            <a:noFill/>
            <a:miter lim="800000"/>
            <a:headEnd/>
            <a:tailEnd/>
          </a:ln>
        </p:spPr>
        <p:txBody>
          <a:bodyPr>
            <a:spAutoFit/>
          </a:bodyPr>
          <a:lstStyle/>
          <a:p>
            <a:pPr algn="l"/>
            <a:r>
              <a:rPr lang="en-US" sz="1400"/>
              <a:t>Scoped PDU</a:t>
            </a:r>
          </a:p>
          <a:p>
            <a:pPr algn="l"/>
            <a:r>
              <a:rPr lang="en-US" sz="1400"/>
              <a:t>(plaintext or encrypted)</a:t>
            </a:r>
          </a:p>
        </p:txBody>
      </p:sp>
      <p:sp>
        <p:nvSpPr>
          <p:cNvPr id="36901" name="Line 74"/>
          <p:cNvSpPr>
            <a:spLocks noChangeShapeType="1"/>
          </p:cNvSpPr>
          <p:nvPr/>
        </p:nvSpPr>
        <p:spPr bwMode="auto">
          <a:xfrm>
            <a:off x="6337300" y="2768600"/>
            <a:ext cx="0" cy="1917700"/>
          </a:xfrm>
          <a:prstGeom prst="line">
            <a:avLst/>
          </a:prstGeom>
          <a:noFill/>
          <a:ln w="9525">
            <a:solidFill>
              <a:schemeClr val="tx1"/>
            </a:solidFill>
            <a:round/>
            <a:headEnd type="triangle" w="med" len="med"/>
            <a:tailEnd type="triangle" w="med" len="med"/>
          </a:ln>
        </p:spPr>
        <p:txBody>
          <a:bodyPr/>
          <a:lstStyle/>
          <a:p>
            <a:endParaRPr lang="en-CA"/>
          </a:p>
        </p:txBody>
      </p:sp>
      <p:sp>
        <p:nvSpPr>
          <p:cNvPr id="36902" name="Text Box 75"/>
          <p:cNvSpPr txBox="1">
            <a:spLocks noChangeArrowheads="1"/>
          </p:cNvSpPr>
          <p:nvPr/>
        </p:nvSpPr>
        <p:spPr bwMode="auto">
          <a:xfrm>
            <a:off x="6397625" y="3503613"/>
            <a:ext cx="2416175" cy="517525"/>
          </a:xfrm>
          <a:prstGeom prst="rect">
            <a:avLst/>
          </a:prstGeom>
          <a:noFill/>
          <a:ln w="9525">
            <a:noFill/>
            <a:miter lim="800000"/>
            <a:headEnd/>
            <a:tailEnd/>
          </a:ln>
        </p:spPr>
        <p:txBody>
          <a:bodyPr>
            <a:spAutoFit/>
          </a:bodyPr>
          <a:lstStyle/>
          <a:p>
            <a:pPr algn="l"/>
            <a:r>
              <a:rPr lang="en-US" sz="1400"/>
              <a:t>Generated/Processed by User Security Model (USM)</a:t>
            </a:r>
          </a:p>
        </p:txBody>
      </p:sp>
      <p:sp>
        <p:nvSpPr>
          <p:cNvPr id="36903" name="Line 76"/>
          <p:cNvSpPr>
            <a:spLocks noChangeShapeType="1"/>
          </p:cNvSpPr>
          <p:nvPr/>
        </p:nvSpPr>
        <p:spPr bwMode="auto">
          <a:xfrm>
            <a:off x="6337300" y="1295400"/>
            <a:ext cx="0" cy="1435100"/>
          </a:xfrm>
          <a:prstGeom prst="line">
            <a:avLst/>
          </a:prstGeom>
          <a:noFill/>
          <a:ln w="9525">
            <a:solidFill>
              <a:schemeClr val="tx1"/>
            </a:solidFill>
            <a:round/>
            <a:headEnd type="triangle" w="med" len="med"/>
            <a:tailEnd type="triangle" w="med" len="med"/>
          </a:ln>
        </p:spPr>
        <p:txBody>
          <a:bodyPr/>
          <a:lstStyle/>
          <a:p>
            <a:endParaRPr lang="en-CA"/>
          </a:p>
        </p:txBody>
      </p:sp>
      <p:sp>
        <p:nvSpPr>
          <p:cNvPr id="36904" name="Text Box 77"/>
          <p:cNvSpPr txBox="1">
            <a:spLocks noChangeArrowheads="1"/>
          </p:cNvSpPr>
          <p:nvPr/>
        </p:nvSpPr>
        <p:spPr bwMode="auto">
          <a:xfrm>
            <a:off x="6435725" y="1814513"/>
            <a:ext cx="2401888" cy="517525"/>
          </a:xfrm>
          <a:prstGeom prst="rect">
            <a:avLst/>
          </a:prstGeom>
          <a:noFill/>
          <a:ln w="9525">
            <a:noFill/>
            <a:miter lim="800000"/>
            <a:headEnd/>
            <a:tailEnd/>
          </a:ln>
        </p:spPr>
        <p:txBody>
          <a:bodyPr>
            <a:spAutoFit/>
          </a:bodyPr>
          <a:lstStyle/>
          <a:p>
            <a:pPr algn="l"/>
            <a:r>
              <a:rPr lang="en-US" sz="1400"/>
              <a:t>Generated/Processed by Message Processing Model</a:t>
            </a:r>
          </a:p>
        </p:txBody>
      </p:sp>
      <p:sp>
        <p:nvSpPr>
          <p:cNvPr id="36905" name="Text Box 78"/>
          <p:cNvSpPr txBox="1">
            <a:spLocks noChangeArrowheads="1"/>
          </p:cNvSpPr>
          <p:nvPr/>
        </p:nvSpPr>
        <p:spPr bwMode="auto">
          <a:xfrm>
            <a:off x="2066925" y="5294313"/>
            <a:ext cx="1082675" cy="517525"/>
          </a:xfrm>
          <a:prstGeom prst="rect">
            <a:avLst/>
          </a:prstGeom>
          <a:noFill/>
          <a:ln w="9525">
            <a:noFill/>
            <a:miter lim="800000"/>
            <a:headEnd/>
            <a:tailEnd/>
          </a:ln>
        </p:spPr>
        <p:txBody>
          <a:bodyPr>
            <a:spAutoFit/>
          </a:bodyPr>
          <a:lstStyle/>
          <a:p>
            <a:pPr algn="l"/>
            <a:r>
              <a:rPr lang="en-US" sz="1400"/>
              <a:t>scope of </a:t>
            </a:r>
          </a:p>
          <a:p>
            <a:pPr algn="l"/>
            <a:r>
              <a:rPr lang="en-US" sz="1400"/>
              <a:t>encryption</a:t>
            </a:r>
          </a:p>
        </p:txBody>
      </p:sp>
      <p:sp>
        <p:nvSpPr>
          <p:cNvPr id="36906" name="Text Box 79"/>
          <p:cNvSpPr txBox="1">
            <a:spLocks noChangeArrowheads="1"/>
          </p:cNvSpPr>
          <p:nvPr/>
        </p:nvSpPr>
        <p:spPr bwMode="auto">
          <a:xfrm>
            <a:off x="542925" y="3427413"/>
            <a:ext cx="1425575" cy="517525"/>
          </a:xfrm>
          <a:prstGeom prst="rect">
            <a:avLst/>
          </a:prstGeom>
          <a:noFill/>
          <a:ln w="9525">
            <a:noFill/>
            <a:miter lim="800000"/>
            <a:headEnd/>
            <a:tailEnd/>
          </a:ln>
        </p:spPr>
        <p:txBody>
          <a:bodyPr>
            <a:spAutoFit/>
          </a:bodyPr>
          <a:lstStyle/>
          <a:p>
            <a:pPr algn="l"/>
            <a:r>
              <a:rPr lang="en-US" sz="1400"/>
              <a:t>scope of </a:t>
            </a:r>
          </a:p>
          <a:p>
            <a:pPr algn="l"/>
            <a:r>
              <a:rPr lang="en-US" sz="1400"/>
              <a:t>authentication</a:t>
            </a:r>
          </a:p>
        </p:txBody>
      </p:sp>
    </p:spTree>
    <p:extLst>
      <p:ext uri="{BB962C8B-B14F-4D97-AF65-F5344CB8AC3E}">
        <p14:creationId xmlns:p14="http://schemas.microsoft.com/office/powerpoint/2010/main" val="4895532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2"/>
          <p:cNvSpPr>
            <a:spLocks noGrp="1"/>
          </p:cNvSpPr>
          <p:nvPr>
            <p:ph type="dt" sz="quarter" idx="10"/>
          </p:nvPr>
        </p:nvSpPr>
        <p:spPr>
          <a:noFill/>
        </p:spPr>
        <p:txBody>
          <a:bodyPr/>
          <a:lstStyle/>
          <a:p>
            <a:fld id="{C455DC66-15C2-4202-AD3B-D911BFF86341}" type="datetime1">
              <a:rPr lang="en-US" smtClean="0"/>
              <a:pPr/>
              <a:t>5/21/15</a:t>
            </a:fld>
            <a:endParaRPr lang="en-US" smtClean="0"/>
          </a:p>
        </p:txBody>
      </p:sp>
      <p:sp>
        <p:nvSpPr>
          <p:cNvPr id="37891" name="Slide Number Placeholder 4"/>
          <p:cNvSpPr>
            <a:spLocks noGrp="1"/>
          </p:cNvSpPr>
          <p:nvPr>
            <p:ph type="sldNum" sz="quarter" idx="12"/>
          </p:nvPr>
        </p:nvSpPr>
        <p:spPr>
          <a:noFill/>
        </p:spPr>
        <p:txBody>
          <a:bodyPr/>
          <a:lstStyle/>
          <a:p>
            <a:fld id="{A917CAA6-0508-40AC-913F-B3830202D659}" type="slidenum">
              <a:rPr lang="en-US" smtClean="0"/>
              <a:pPr/>
              <a:t>23</a:t>
            </a:fld>
            <a:endParaRPr lang="en-US" smtClean="0"/>
          </a:p>
        </p:txBody>
      </p:sp>
      <p:sp>
        <p:nvSpPr>
          <p:cNvPr id="37892" name="Rectangle 2"/>
          <p:cNvSpPr>
            <a:spLocks noGrp="1" noChangeArrowheads="1"/>
          </p:cNvSpPr>
          <p:nvPr>
            <p:ph type="title"/>
          </p:nvPr>
        </p:nvSpPr>
        <p:spPr>
          <a:xfrm>
            <a:off x="414338" y="0"/>
            <a:ext cx="8229600" cy="1143000"/>
          </a:xfrm>
        </p:spPr>
        <p:txBody>
          <a:bodyPr/>
          <a:lstStyle/>
          <a:p>
            <a:pPr eaLnBrk="1" hangingPunct="1"/>
            <a:r>
              <a:rPr lang="en-US" sz="3200" smtClean="0"/>
              <a:t>SNMPv3 – Message Format</a:t>
            </a:r>
          </a:p>
        </p:txBody>
      </p:sp>
      <p:sp>
        <p:nvSpPr>
          <p:cNvPr id="37893" name="Rectangle 3"/>
          <p:cNvSpPr>
            <a:spLocks noChangeArrowheads="1"/>
          </p:cNvSpPr>
          <p:nvPr/>
        </p:nvSpPr>
        <p:spPr bwMode="auto">
          <a:xfrm>
            <a:off x="600075" y="1198563"/>
            <a:ext cx="8137525" cy="4960937"/>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msgVersion</a:t>
            </a:r>
          </a:p>
          <a:p>
            <a:pPr marL="990600" lvl="1" indent="-533400" algn="l">
              <a:spcBef>
                <a:spcPct val="20000"/>
              </a:spcBef>
              <a:buFontTx/>
              <a:buChar char="–"/>
            </a:pPr>
            <a:r>
              <a:rPr lang="en-US" sz="2000">
                <a:solidFill>
                  <a:srgbClr val="000000"/>
                </a:solidFill>
              </a:rPr>
              <a:t>A value of 3 identifies the version of the message as an SNMPv3 message</a:t>
            </a:r>
          </a:p>
          <a:p>
            <a:pPr marL="609600" indent="-609600" algn="l">
              <a:spcBef>
                <a:spcPct val="20000"/>
              </a:spcBef>
              <a:buFont typeface="Wingdings" pitchFamily="2" charset="2"/>
              <a:buChar char="§"/>
            </a:pPr>
            <a:r>
              <a:rPr lang="en-US" sz="2400">
                <a:solidFill>
                  <a:srgbClr val="000000"/>
                </a:solidFill>
              </a:rPr>
              <a:t>msgID</a:t>
            </a:r>
          </a:p>
          <a:p>
            <a:pPr marL="990600" lvl="1" indent="-533400" algn="l">
              <a:spcBef>
                <a:spcPct val="20000"/>
              </a:spcBef>
              <a:buFontTx/>
              <a:buChar char="–"/>
            </a:pPr>
            <a:r>
              <a:rPr lang="en-US" sz="2000">
                <a:solidFill>
                  <a:srgbClr val="000000"/>
                </a:solidFill>
              </a:rPr>
              <a:t>Used to coordinate request and response messages between two SNMP entities</a:t>
            </a:r>
          </a:p>
          <a:p>
            <a:pPr marL="990600" lvl="1" indent="-533400" algn="l">
              <a:spcBef>
                <a:spcPct val="20000"/>
              </a:spcBef>
              <a:buFontTx/>
              <a:buChar char="–"/>
            </a:pPr>
            <a:r>
              <a:rPr lang="en-US" sz="2000">
                <a:solidFill>
                  <a:srgbClr val="000000"/>
                </a:solidFill>
              </a:rPr>
              <a:t>Similar to the reqID used within a PDU</a:t>
            </a:r>
          </a:p>
          <a:p>
            <a:pPr marL="609600" indent="-609600" algn="l">
              <a:spcBef>
                <a:spcPct val="20000"/>
              </a:spcBef>
              <a:buFont typeface="Wingdings" pitchFamily="2" charset="2"/>
              <a:buChar char="§"/>
            </a:pPr>
            <a:r>
              <a:rPr lang="en-US" sz="2400">
                <a:solidFill>
                  <a:srgbClr val="000000"/>
                </a:solidFill>
              </a:rPr>
              <a:t>msgMaxSize</a:t>
            </a:r>
          </a:p>
          <a:p>
            <a:pPr marL="990600" lvl="1" indent="-533400" algn="l">
              <a:spcBef>
                <a:spcPct val="20000"/>
              </a:spcBef>
              <a:buFontTx/>
              <a:buChar char="–"/>
            </a:pPr>
            <a:r>
              <a:rPr lang="en-US" sz="2000">
                <a:solidFill>
                  <a:srgbClr val="000000"/>
                </a:solidFill>
              </a:rPr>
              <a:t>Indicates the maximum message size that the sender can support</a:t>
            </a:r>
          </a:p>
          <a:p>
            <a:pPr marL="990600" lvl="1" indent="-533400" algn="l">
              <a:spcBef>
                <a:spcPct val="20000"/>
              </a:spcBef>
              <a:buFontTx/>
              <a:buChar char="–"/>
            </a:pPr>
            <a:r>
              <a:rPr lang="en-US" sz="2000">
                <a:solidFill>
                  <a:srgbClr val="000000"/>
                </a:solidFill>
              </a:rPr>
              <a:t>Used to determine how big a response to a request message can be</a:t>
            </a:r>
          </a:p>
          <a:p>
            <a:pPr marL="990600" lvl="1" indent="-533400" algn="l">
              <a:spcBef>
                <a:spcPct val="20000"/>
              </a:spcBef>
              <a:buFontTx/>
              <a:buChar char="–"/>
            </a:pPr>
            <a:r>
              <a:rPr lang="en-US" sz="2000">
                <a:solidFill>
                  <a:srgbClr val="000000"/>
                </a:solidFill>
              </a:rPr>
              <a:t>Values range from 484 to 2</a:t>
            </a:r>
            <a:r>
              <a:rPr lang="en-US" sz="2000" baseline="30000">
                <a:solidFill>
                  <a:srgbClr val="000000"/>
                </a:solidFill>
              </a:rPr>
              <a:t>31</a:t>
            </a:r>
            <a:r>
              <a:rPr lang="en-US" sz="2000">
                <a:solidFill>
                  <a:srgbClr val="000000"/>
                </a:solidFill>
              </a:rPr>
              <a:t>-1</a:t>
            </a:r>
          </a:p>
          <a:p>
            <a:pPr marL="609600" indent="-609600" algn="l">
              <a:spcBef>
                <a:spcPct val="20000"/>
              </a:spcBef>
              <a:buFont typeface="Wingdings" pitchFamily="2" charset="2"/>
              <a:buNone/>
            </a:pPr>
            <a:endParaRPr lang="en-US" sz="2400">
              <a:solidFill>
                <a:srgbClr val="000000"/>
              </a:solidFill>
            </a:endParaRPr>
          </a:p>
          <a:p>
            <a:pPr marL="990600" lvl="1" indent="-533400" algn="l">
              <a:spcBef>
                <a:spcPct val="20000"/>
              </a:spcBef>
              <a:buFont typeface="Wingdings" pitchFamily="2" charset="2"/>
              <a:buNone/>
            </a:pPr>
            <a:r>
              <a:rPr lang="en-US" sz="2000">
                <a:solidFill>
                  <a:srgbClr val="000000"/>
                </a:solidFill>
              </a:rPr>
              <a:t>	</a:t>
            </a:r>
          </a:p>
        </p:txBody>
      </p:sp>
    </p:spTree>
    <p:extLst>
      <p:ext uri="{BB962C8B-B14F-4D97-AF65-F5344CB8AC3E}">
        <p14:creationId xmlns:p14="http://schemas.microsoft.com/office/powerpoint/2010/main" val="168324787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2"/>
          <p:cNvSpPr>
            <a:spLocks noGrp="1"/>
          </p:cNvSpPr>
          <p:nvPr>
            <p:ph type="dt" sz="quarter" idx="10"/>
          </p:nvPr>
        </p:nvSpPr>
        <p:spPr>
          <a:noFill/>
        </p:spPr>
        <p:txBody>
          <a:bodyPr/>
          <a:lstStyle/>
          <a:p>
            <a:fld id="{F498F103-E0B2-465F-B826-E1C2ABE7DB97}" type="datetime1">
              <a:rPr lang="en-US" smtClean="0"/>
              <a:pPr/>
              <a:t>5/21/15</a:t>
            </a:fld>
            <a:endParaRPr lang="en-US" smtClean="0"/>
          </a:p>
        </p:txBody>
      </p:sp>
      <p:sp>
        <p:nvSpPr>
          <p:cNvPr id="38915" name="Slide Number Placeholder 4"/>
          <p:cNvSpPr>
            <a:spLocks noGrp="1"/>
          </p:cNvSpPr>
          <p:nvPr>
            <p:ph type="sldNum" sz="quarter" idx="12"/>
          </p:nvPr>
        </p:nvSpPr>
        <p:spPr>
          <a:noFill/>
        </p:spPr>
        <p:txBody>
          <a:bodyPr/>
          <a:lstStyle/>
          <a:p>
            <a:fld id="{F44989CB-E4BD-4036-98EA-4DEAD123F664}" type="slidenum">
              <a:rPr lang="en-US" smtClean="0"/>
              <a:pPr/>
              <a:t>24</a:t>
            </a:fld>
            <a:endParaRPr lang="en-US" smtClean="0"/>
          </a:p>
        </p:txBody>
      </p:sp>
      <p:sp>
        <p:nvSpPr>
          <p:cNvPr id="38916" name="Rectangle 2"/>
          <p:cNvSpPr>
            <a:spLocks noGrp="1" noChangeArrowheads="1"/>
          </p:cNvSpPr>
          <p:nvPr>
            <p:ph type="title"/>
          </p:nvPr>
        </p:nvSpPr>
        <p:spPr>
          <a:xfrm>
            <a:off x="414338" y="141288"/>
            <a:ext cx="8229600" cy="1143000"/>
          </a:xfrm>
        </p:spPr>
        <p:txBody>
          <a:bodyPr/>
          <a:lstStyle/>
          <a:p>
            <a:pPr eaLnBrk="1" hangingPunct="1"/>
            <a:r>
              <a:rPr lang="en-US" sz="3200" smtClean="0"/>
              <a:t>SNMPv3 – Message Format</a:t>
            </a:r>
          </a:p>
        </p:txBody>
      </p:sp>
      <p:sp>
        <p:nvSpPr>
          <p:cNvPr id="38917" name="Rectangle 3"/>
          <p:cNvSpPr>
            <a:spLocks noChangeArrowheads="1"/>
          </p:cNvSpPr>
          <p:nvPr/>
        </p:nvSpPr>
        <p:spPr bwMode="auto">
          <a:xfrm>
            <a:off x="600075" y="1477963"/>
            <a:ext cx="8137525" cy="4960937"/>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msgFlags</a:t>
            </a:r>
          </a:p>
          <a:p>
            <a:pPr marL="990600" lvl="1" indent="-533400" algn="l">
              <a:spcBef>
                <a:spcPct val="20000"/>
              </a:spcBef>
              <a:buFontTx/>
              <a:buChar char="–"/>
            </a:pPr>
            <a:r>
              <a:rPr lang="en-US" sz="2000">
                <a:solidFill>
                  <a:srgbClr val="000000"/>
                </a:solidFill>
              </a:rPr>
              <a:t>Indicates the security level that the sender has applied to the message.</a:t>
            </a:r>
          </a:p>
          <a:p>
            <a:pPr marL="990600" lvl="1" indent="-533400" algn="l">
              <a:spcBef>
                <a:spcPct val="20000"/>
              </a:spcBef>
              <a:buFontTx/>
              <a:buChar char="–"/>
            </a:pPr>
            <a:r>
              <a:rPr lang="en-US" sz="2000">
                <a:solidFill>
                  <a:srgbClr val="000000"/>
                </a:solidFill>
              </a:rPr>
              <a:t>The 3 bits defined are reportableFlag, authFlag, and the privFlag</a:t>
            </a:r>
          </a:p>
          <a:p>
            <a:pPr marL="609600" indent="-609600" algn="l">
              <a:spcBef>
                <a:spcPct val="20000"/>
              </a:spcBef>
              <a:buFont typeface="Wingdings" pitchFamily="2" charset="2"/>
              <a:buChar char="§"/>
            </a:pPr>
            <a:r>
              <a:rPr lang="en-US" sz="2400">
                <a:solidFill>
                  <a:srgbClr val="000000"/>
                </a:solidFill>
              </a:rPr>
              <a:t>msgSecurityModel</a:t>
            </a:r>
          </a:p>
          <a:p>
            <a:pPr marL="990600" lvl="1" indent="-533400" algn="l">
              <a:spcBef>
                <a:spcPct val="20000"/>
              </a:spcBef>
              <a:buFontTx/>
              <a:buChar char="–"/>
            </a:pPr>
            <a:r>
              <a:rPr lang="en-US" sz="2000">
                <a:solidFill>
                  <a:srgbClr val="000000"/>
                </a:solidFill>
              </a:rPr>
              <a:t>An integer value which identifies the message security model that the sender used to generate the message. </a:t>
            </a:r>
          </a:p>
          <a:p>
            <a:pPr marL="990600" lvl="1" indent="-533400" algn="l">
              <a:spcBef>
                <a:spcPct val="20000"/>
              </a:spcBef>
              <a:buFontTx/>
              <a:buChar char="–"/>
            </a:pPr>
            <a:r>
              <a:rPr lang="en-US" sz="2000">
                <a:solidFill>
                  <a:srgbClr val="000000"/>
                </a:solidFill>
              </a:rPr>
              <a:t>The receiver must use the same security model to perform security processing for the message.</a:t>
            </a:r>
          </a:p>
        </p:txBody>
      </p:sp>
    </p:spTree>
    <p:extLst>
      <p:ext uri="{BB962C8B-B14F-4D97-AF65-F5344CB8AC3E}">
        <p14:creationId xmlns:p14="http://schemas.microsoft.com/office/powerpoint/2010/main" val="178145087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2"/>
          <p:cNvSpPr>
            <a:spLocks noGrp="1"/>
          </p:cNvSpPr>
          <p:nvPr>
            <p:ph type="dt" sz="quarter" idx="10"/>
          </p:nvPr>
        </p:nvSpPr>
        <p:spPr>
          <a:noFill/>
        </p:spPr>
        <p:txBody>
          <a:bodyPr/>
          <a:lstStyle/>
          <a:p>
            <a:fld id="{C7F712EF-2180-4F28-873D-1C9CFEED956D}" type="datetime1">
              <a:rPr lang="en-US" smtClean="0"/>
              <a:pPr/>
              <a:t>5/21/15</a:t>
            </a:fld>
            <a:endParaRPr lang="en-US" smtClean="0"/>
          </a:p>
        </p:txBody>
      </p:sp>
      <p:sp>
        <p:nvSpPr>
          <p:cNvPr id="39939" name="Slide Number Placeholder 4"/>
          <p:cNvSpPr>
            <a:spLocks noGrp="1"/>
          </p:cNvSpPr>
          <p:nvPr>
            <p:ph type="sldNum" sz="quarter" idx="12"/>
          </p:nvPr>
        </p:nvSpPr>
        <p:spPr>
          <a:noFill/>
        </p:spPr>
        <p:txBody>
          <a:bodyPr/>
          <a:lstStyle/>
          <a:p>
            <a:fld id="{04874156-DDC1-4305-9FBA-1A74A79754C5}" type="slidenum">
              <a:rPr lang="en-US" smtClean="0"/>
              <a:pPr/>
              <a:t>25</a:t>
            </a:fld>
            <a:endParaRPr lang="en-US" smtClean="0"/>
          </a:p>
        </p:txBody>
      </p:sp>
      <p:sp>
        <p:nvSpPr>
          <p:cNvPr id="39940" name="Rectangle 2"/>
          <p:cNvSpPr>
            <a:spLocks noGrp="1" noChangeArrowheads="1"/>
          </p:cNvSpPr>
          <p:nvPr>
            <p:ph type="title"/>
          </p:nvPr>
        </p:nvSpPr>
        <p:spPr>
          <a:xfrm>
            <a:off x="434975" y="0"/>
            <a:ext cx="8229600" cy="1143000"/>
          </a:xfrm>
        </p:spPr>
        <p:txBody>
          <a:bodyPr/>
          <a:lstStyle/>
          <a:p>
            <a:pPr eaLnBrk="1" hangingPunct="1"/>
            <a:r>
              <a:rPr lang="en-US" sz="3200" smtClean="0"/>
              <a:t>SNMP ScopedPDU</a:t>
            </a:r>
          </a:p>
        </p:txBody>
      </p:sp>
      <p:sp>
        <p:nvSpPr>
          <p:cNvPr id="39941" name="Rectangle 3"/>
          <p:cNvSpPr>
            <a:spLocks noChangeArrowheads="1"/>
          </p:cNvSpPr>
          <p:nvPr/>
        </p:nvSpPr>
        <p:spPr bwMode="auto">
          <a:xfrm>
            <a:off x="506413" y="1374775"/>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A scopedPDU is a block of data containing a contextEngineID, a contextName, and a PDU. </a:t>
            </a:r>
          </a:p>
        </p:txBody>
      </p:sp>
      <p:sp>
        <p:nvSpPr>
          <p:cNvPr id="39942" name="Rectangle 4"/>
          <p:cNvSpPr>
            <a:spLocks noChangeArrowheads="1"/>
          </p:cNvSpPr>
          <p:nvPr/>
        </p:nvSpPr>
        <p:spPr bwMode="auto">
          <a:xfrm>
            <a:off x="3022600" y="3835400"/>
            <a:ext cx="2387600" cy="266700"/>
          </a:xfrm>
          <a:prstGeom prst="rect">
            <a:avLst/>
          </a:prstGeom>
          <a:solidFill>
            <a:srgbClr val="CCFFCC"/>
          </a:solidFill>
          <a:ln w="9525">
            <a:solidFill>
              <a:schemeClr val="tx1"/>
            </a:solidFill>
            <a:miter lim="800000"/>
            <a:headEnd/>
            <a:tailEnd/>
          </a:ln>
        </p:spPr>
        <p:txBody>
          <a:bodyPr wrap="none" anchor="ctr"/>
          <a:lstStyle/>
          <a:p>
            <a:endParaRPr lang="en-CA"/>
          </a:p>
        </p:txBody>
      </p:sp>
      <p:sp>
        <p:nvSpPr>
          <p:cNvPr id="39943" name="Text Box 5"/>
          <p:cNvSpPr txBox="1">
            <a:spLocks noChangeArrowheads="1"/>
          </p:cNvSpPr>
          <p:nvPr/>
        </p:nvSpPr>
        <p:spPr bwMode="auto">
          <a:xfrm>
            <a:off x="3667125" y="3843338"/>
            <a:ext cx="1079500" cy="274637"/>
          </a:xfrm>
          <a:prstGeom prst="rect">
            <a:avLst/>
          </a:prstGeom>
          <a:noFill/>
          <a:ln w="9525">
            <a:noFill/>
            <a:miter lim="800000"/>
            <a:headEnd/>
            <a:tailEnd/>
          </a:ln>
        </p:spPr>
        <p:txBody>
          <a:bodyPr wrap="none">
            <a:spAutoFit/>
          </a:bodyPr>
          <a:lstStyle/>
          <a:p>
            <a:pPr algn="l"/>
            <a:r>
              <a:rPr lang="en-US" sz="1200"/>
              <a:t>contextName</a:t>
            </a:r>
          </a:p>
        </p:txBody>
      </p:sp>
      <p:sp>
        <p:nvSpPr>
          <p:cNvPr id="39944" name="Rectangle 6"/>
          <p:cNvSpPr>
            <a:spLocks noChangeArrowheads="1"/>
          </p:cNvSpPr>
          <p:nvPr/>
        </p:nvSpPr>
        <p:spPr bwMode="auto">
          <a:xfrm>
            <a:off x="3009900" y="3530600"/>
            <a:ext cx="2387600" cy="266700"/>
          </a:xfrm>
          <a:prstGeom prst="rect">
            <a:avLst/>
          </a:prstGeom>
          <a:solidFill>
            <a:srgbClr val="CCFFCC"/>
          </a:solidFill>
          <a:ln w="9525">
            <a:solidFill>
              <a:schemeClr val="tx1"/>
            </a:solidFill>
            <a:miter lim="800000"/>
            <a:headEnd/>
            <a:tailEnd/>
          </a:ln>
        </p:spPr>
        <p:txBody>
          <a:bodyPr wrap="none" anchor="ctr"/>
          <a:lstStyle/>
          <a:p>
            <a:endParaRPr lang="en-CA"/>
          </a:p>
        </p:txBody>
      </p:sp>
      <p:sp>
        <p:nvSpPr>
          <p:cNvPr id="39945" name="Text Box 7"/>
          <p:cNvSpPr txBox="1">
            <a:spLocks noChangeArrowheads="1"/>
          </p:cNvSpPr>
          <p:nvPr/>
        </p:nvSpPr>
        <p:spPr bwMode="auto">
          <a:xfrm>
            <a:off x="3552825" y="3525838"/>
            <a:ext cx="1298575" cy="274637"/>
          </a:xfrm>
          <a:prstGeom prst="rect">
            <a:avLst/>
          </a:prstGeom>
          <a:noFill/>
          <a:ln w="9525">
            <a:noFill/>
            <a:miter lim="800000"/>
            <a:headEnd/>
            <a:tailEnd/>
          </a:ln>
        </p:spPr>
        <p:txBody>
          <a:bodyPr wrap="none">
            <a:spAutoFit/>
          </a:bodyPr>
          <a:lstStyle/>
          <a:p>
            <a:pPr algn="l"/>
            <a:r>
              <a:rPr lang="en-US" sz="1200"/>
              <a:t>contextEngineID</a:t>
            </a:r>
          </a:p>
        </p:txBody>
      </p:sp>
      <p:sp>
        <p:nvSpPr>
          <p:cNvPr id="39946" name="Rectangle 8"/>
          <p:cNvSpPr>
            <a:spLocks noChangeArrowheads="1"/>
          </p:cNvSpPr>
          <p:nvPr/>
        </p:nvSpPr>
        <p:spPr bwMode="auto">
          <a:xfrm>
            <a:off x="3022600" y="4127500"/>
            <a:ext cx="2387600" cy="1397000"/>
          </a:xfrm>
          <a:prstGeom prst="rect">
            <a:avLst/>
          </a:prstGeom>
          <a:solidFill>
            <a:srgbClr val="CCFFCC"/>
          </a:solidFill>
          <a:ln w="9525">
            <a:solidFill>
              <a:schemeClr val="tx1"/>
            </a:solidFill>
            <a:miter lim="800000"/>
            <a:headEnd/>
            <a:tailEnd/>
          </a:ln>
        </p:spPr>
        <p:txBody>
          <a:bodyPr wrap="none" anchor="ctr"/>
          <a:lstStyle/>
          <a:p>
            <a:endParaRPr lang="en-CA"/>
          </a:p>
        </p:txBody>
      </p:sp>
      <p:sp>
        <p:nvSpPr>
          <p:cNvPr id="39947" name="Text Box 9"/>
          <p:cNvSpPr txBox="1">
            <a:spLocks noChangeArrowheads="1"/>
          </p:cNvSpPr>
          <p:nvPr/>
        </p:nvSpPr>
        <p:spPr bwMode="auto">
          <a:xfrm>
            <a:off x="3883025" y="4567238"/>
            <a:ext cx="504825" cy="274637"/>
          </a:xfrm>
          <a:prstGeom prst="rect">
            <a:avLst/>
          </a:prstGeom>
          <a:noFill/>
          <a:ln w="9525">
            <a:noFill/>
            <a:miter lim="800000"/>
            <a:headEnd/>
            <a:tailEnd/>
          </a:ln>
        </p:spPr>
        <p:txBody>
          <a:bodyPr wrap="none">
            <a:spAutoFit/>
          </a:bodyPr>
          <a:lstStyle/>
          <a:p>
            <a:pPr algn="l"/>
            <a:r>
              <a:rPr lang="en-US" sz="1200"/>
              <a:t>PDU</a:t>
            </a:r>
          </a:p>
        </p:txBody>
      </p:sp>
      <p:sp>
        <p:nvSpPr>
          <p:cNvPr id="39948" name="Line 10"/>
          <p:cNvSpPr>
            <a:spLocks noChangeShapeType="1"/>
          </p:cNvSpPr>
          <p:nvPr/>
        </p:nvSpPr>
        <p:spPr bwMode="auto">
          <a:xfrm>
            <a:off x="2552700" y="3568700"/>
            <a:ext cx="0" cy="1981200"/>
          </a:xfrm>
          <a:prstGeom prst="line">
            <a:avLst/>
          </a:prstGeom>
          <a:noFill/>
          <a:ln w="9525">
            <a:solidFill>
              <a:schemeClr val="tx1"/>
            </a:solidFill>
            <a:round/>
            <a:headEnd type="triangle" w="med" len="med"/>
            <a:tailEnd type="triangle" w="med" len="med"/>
          </a:ln>
        </p:spPr>
        <p:txBody>
          <a:bodyPr/>
          <a:lstStyle/>
          <a:p>
            <a:endParaRPr lang="en-CA"/>
          </a:p>
        </p:txBody>
      </p:sp>
      <p:sp>
        <p:nvSpPr>
          <p:cNvPr id="39949" name="Line 11"/>
          <p:cNvSpPr>
            <a:spLocks noChangeShapeType="1"/>
          </p:cNvSpPr>
          <p:nvPr/>
        </p:nvSpPr>
        <p:spPr bwMode="auto">
          <a:xfrm>
            <a:off x="5867400" y="3568700"/>
            <a:ext cx="0" cy="1981200"/>
          </a:xfrm>
          <a:prstGeom prst="line">
            <a:avLst/>
          </a:prstGeom>
          <a:noFill/>
          <a:ln w="9525">
            <a:solidFill>
              <a:schemeClr val="tx1"/>
            </a:solidFill>
            <a:round/>
            <a:headEnd type="triangle" w="med" len="med"/>
            <a:tailEnd type="triangle" w="med" len="med"/>
          </a:ln>
        </p:spPr>
        <p:txBody>
          <a:bodyPr/>
          <a:lstStyle/>
          <a:p>
            <a:endParaRPr lang="en-CA"/>
          </a:p>
        </p:txBody>
      </p:sp>
      <p:sp>
        <p:nvSpPr>
          <p:cNvPr id="39950" name="Text Box 12"/>
          <p:cNvSpPr txBox="1">
            <a:spLocks noChangeArrowheads="1"/>
          </p:cNvSpPr>
          <p:nvPr/>
        </p:nvSpPr>
        <p:spPr bwMode="auto">
          <a:xfrm>
            <a:off x="5927725" y="4189413"/>
            <a:ext cx="2046288" cy="517525"/>
          </a:xfrm>
          <a:prstGeom prst="rect">
            <a:avLst/>
          </a:prstGeom>
          <a:noFill/>
          <a:ln w="9525">
            <a:noFill/>
            <a:miter lim="800000"/>
            <a:headEnd/>
            <a:tailEnd/>
          </a:ln>
        </p:spPr>
        <p:txBody>
          <a:bodyPr>
            <a:spAutoFit/>
          </a:bodyPr>
          <a:lstStyle/>
          <a:p>
            <a:pPr algn="l"/>
            <a:r>
              <a:rPr lang="en-US" sz="1400"/>
              <a:t>Scoped PDU</a:t>
            </a:r>
          </a:p>
          <a:p>
            <a:pPr algn="l"/>
            <a:r>
              <a:rPr lang="en-US" sz="1400"/>
              <a:t>(plaintext or encrypted)</a:t>
            </a:r>
          </a:p>
        </p:txBody>
      </p:sp>
      <p:sp>
        <p:nvSpPr>
          <p:cNvPr id="39951" name="Text Box 13"/>
          <p:cNvSpPr txBox="1">
            <a:spLocks noChangeArrowheads="1"/>
          </p:cNvSpPr>
          <p:nvPr/>
        </p:nvSpPr>
        <p:spPr bwMode="auto">
          <a:xfrm>
            <a:off x="1597025" y="4176713"/>
            <a:ext cx="1082675" cy="517525"/>
          </a:xfrm>
          <a:prstGeom prst="rect">
            <a:avLst/>
          </a:prstGeom>
          <a:noFill/>
          <a:ln w="9525">
            <a:noFill/>
            <a:miter lim="800000"/>
            <a:headEnd/>
            <a:tailEnd/>
          </a:ln>
        </p:spPr>
        <p:txBody>
          <a:bodyPr>
            <a:spAutoFit/>
          </a:bodyPr>
          <a:lstStyle/>
          <a:p>
            <a:pPr algn="l"/>
            <a:r>
              <a:rPr lang="en-US" sz="1400"/>
              <a:t>scope of </a:t>
            </a:r>
          </a:p>
          <a:p>
            <a:pPr algn="l"/>
            <a:r>
              <a:rPr lang="en-US" sz="1400"/>
              <a:t>encryption</a:t>
            </a:r>
          </a:p>
        </p:txBody>
      </p:sp>
      <p:sp>
        <p:nvSpPr>
          <p:cNvPr id="39952" name="Rectangle 14"/>
          <p:cNvSpPr>
            <a:spLocks noChangeArrowheads="1"/>
          </p:cNvSpPr>
          <p:nvPr/>
        </p:nvSpPr>
        <p:spPr bwMode="auto">
          <a:xfrm>
            <a:off x="3000375" y="3216275"/>
            <a:ext cx="2387600" cy="266700"/>
          </a:xfrm>
          <a:prstGeom prst="rect">
            <a:avLst/>
          </a:prstGeom>
          <a:solidFill>
            <a:srgbClr val="F9FDA7"/>
          </a:solidFill>
          <a:ln w="9525">
            <a:solidFill>
              <a:schemeClr val="tx1"/>
            </a:solidFill>
            <a:miter lim="800000"/>
            <a:headEnd/>
            <a:tailEnd/>
          </a:ln>
        </p:spPr>
        <p:txBody>
          <a:bodyPr wrap="none" anchor="ctr"/>
          <a:lstStyle/>
          <a:p>
            <a:endParaRPr lang="en-CA"/>
          </a:p>
        </p:txBody>
      </p:sp>
      <p:sp>
        <p:nvSpPr>
          <p:cNvPr id="39953" name="Rectangle 15"/>
          <p:cNvSpPr>
            <a:spLocks noChangeArrowheads="1"/>
          </p:cNvSpPr>
          <p:nvPr/>
        </p:nvSpPr>
        <p:spPr bwMode="auto">
          <a:xfrm>
            <a:off x="2998788" y="2889250"/>
            <a:ext cx="2387600" cy="266700"/>
          </a:xfrm>
          <a:prstGeom prst="rect">
            <a:avLst/>
          </a:prstGeom>
          <a:solidFill>
            <a:srgbClr val="FFDFFC"/>
          </a:solidFill>
          <a:ln w="9525">
            <a:solidFill>
              <a:schemeClr val="tx1"/>
            </a:solidFill>
            <a:miter lim="800000"/>
            <a:headEnd/>
            <a:tailEnd/>
          </a:ln>
        </p:spPr>
        <p:txBody>
          <a:bodyPr wrap="none" anchor="ctr"/>
          <a:lstStyle/>
          <a:p>
            <a:endParaRPr lang="en-CA"/>
          </a:p>
        </p:txBody>
      </p:sp>
      <p:sp>
        <p:nvSpPr>
          <p:cNvPr id="39954" name="Text Box 16"/>
          <p:cNvSpPr txBox="1">
            <a:spLocks noChangeArrowheads="1"/>
          </p:cNvSpPr>
          <p:nvPr/>
        </p:nvSpPr>
        <p:spPr bwMode="auto">
          <a:xfrm>
            <a:off x="3238500" y="3209925"/>
            <a:ext cx="1797050" cy="274638"/>
          </a:xfrm>
          <a:prstGeom prst="rect">
            <a:avLst/>
          </a:prstGeom>
          <a:noFill/>
          <a:ln w="9525">
            <a:noFill/>
            <a:miter lim="800000"/>
            <a:headEnd/>
            <a:tailEnd/>
          </a:ln>
        </p:spPr>
        <p:txBody>
          <a:bodyPr wrap="none">
            <a:spAutoFit/>
          </a:bodyPr>
          <a:lstStyle/>
          <a:p>
            <a:pPr algn="l"/>
            <a:r>
              <a:rPr lang="en-US" sz="1200"/>
              <a:t>USM Message Headers</a:t>
            </a:r>
          </a:p>
        </p:txBody>
      </p:sp>
      <p:sp>
        <p:nvSpPr>
          <p:cNvPr id="39955" name="Text Box 17"/>
          <p:cNvSpPr txBox="1">
            <a:spLocks noChangeArrowheads="1"/>
          </p:cNvSpPr>
          <p:nvPr/>
        </p:nvSpPr>
        <p:spPr bwMode="auto">
          <a:xfrm>
            <a:off x="3136900" y="2876550"/>
            <a:ext cx="2058988" cy="274638"/>
          </a:xfrm>
          <a:prstGeom prst="rect">
            <a:avLst/>
          </a:prstGeom>
          <a:noFill/>
          <a:ln w="9525">
            <a:noFill/>
            <a:miter lim="800000"/>
            <a:headEnd/>
            <a:tailEnd/>
          </a:ln>
        </p:spPr>
        <p:txBody>
          <a:bodyPr wrap="none">
            <a:spAutoFit/>
          </a:bodyPr>
          <a:lstStyle/>
          <a:p>
            <a:pPr algn="l"/>
            <a:r>
              <a:rPr lang="en-US" sz="1200"/>
              <a:t>SNMPv3 Message Headers</a:t>
            </a:r>
          </a:p>
        </p:txBody>
      </p:sp>
    </p:spTree>
    <p:extLst>
      <p:ext uri="{BB962C8B-B14F-4D97-AF65-F5344CB8AC3E}">
        <p14:creationId xmlns:p14="http://schemas.microsoft.com/office/powerpoint/2010/main" val="240468401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2"/>
          <p:cNvSpPr>
            <a:spLocks noGrp="1"/>
          </p:cNvSpPr>
          <p:nvPr>
            <p:ph type="dt" sz="quarter" idx="10"/>
          </p:nvPr>
        </p:nvSpPr>
        <p:spPr>
          <a:noFill/>
        </p:spPr>
        <p:txBody>
          <a:bodyPr/>
          <a:lstStyle/>
          <a:p>
            <a:fld id="{E2709BC3-D166-461F-A922-58DE30678B49}" type="datetime1">
              <a:rPr lang="en-US" smtClean="0"/>
              <a:pPr/>
              <a:t>5/21/15</a:t>
            </a:fld>
            <a:endParaRPr lang="en-US" smtClean="0"/>
          </a:p>
        </p:txBody>
      </p:sp>
      <p:sp>
        <p:nvSpPr>
          <p:cNvPr id="40963" name="Slide Number Placeholder 4"/>
          <p:cNvSpPr>
            <a:spLocks noGrp="1"/>
          </p:cNvSpPr>
          <p:nvPr>
            <p:ph type="sldNum" sz="quarter" idx="12"/>
          </p:nvPr>
        </p:nvSpPr>
        <p:spPr>
          <a:noFill/>
        </p:spPr>
        <p:txBody>
          <a:bodyPr/>
          <a:lstStyle/>
          <a:p>
            <a:fld id="{8ECC6635-4C93-4FD0-86F1-9515420FD5AE}" type="slidenum">
              <a:rPr lang="en-US" smtClean="0"/>
              <a:pPr/>
              <a:t>26</a:t>
            </a:fld>
            <a:endParaRPr lang="en-US" smtClean="0"/>
          </a:p>
        </p:txBody>
      </p:sp>
      <p:sp>
        <p:nvSpPr>
          <p:cNvPr id="40964" name="Rectangle 2"/>
          <p:cNvSpPr>
            <a:spLocks noGrp="1" noChangeArrowheads="1"/>
          </p:cNvSpPr>
          <p:nvPr>
            <p:ph type="title"/>
          </p:nvPr>
        </p:nvSpPr>
        <p:spPr>
          <a:xfrm>
            <a:off x="414338" y="0"/>
            <a:ext cx="8229600" cy="1143000"/>
          </a:xfrm>
        </p:spPr>
        <p:txBody>
          <a:bodyPr/>
          <a:lstStyle/>
          <a:p>
            <a:pPr eaLnBrk="1" hangingPunct="1"/>
            <a:r>
              <a:rPr lang="en-US" sz="3200" smtClean="0"/>
              <a:t>SNMPv3 – Reports</a:t>
            </a:r>
          </a:p>
        </p:txBody>
      </p:sp>
      <p:sp>
        <p:nvSpPr>
          <p:cNvPr id="40965" name="Rectangle 3"/>
          <p:cNvSpPr>
            <a:spLocks noChangeArrowheads="1"/>
          </p:cNvSpPr>
          <p:nvPr/>
        </p:nvSpPr>
        <p:spPr bwMode="auto">
          <a:xfrm>
            <a:off x="600075" y="12112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Used for engine-to-engine communication</a:t>
            </a:r>
          </a:p>
          <a:p>
            <a:pPr marL="609600" indent="-609600" algn="l">
              <a:spcBef>
                <a:spcPct val="20000"/>
              </a:spcBef>
              <a:buFont typeface="Wingdings" pitchFamily="2" charset="2"/>
              <a:buChar char="§"/>
            </a:pPr>
            <a:r>
              <a:rPr lang="en-US" sz="2400">
                <a:solidFill>
                  <a:srgbClr val="000000"/>
                </a:solidFill>
              </a:rPr>
              <a:t>Processed by the SNMPv3 message processing model</a:t>
            </a:r>
          </a:p>
          <a:p>
            <a:pPr marL="609600" indent="-609600" algn="l">
              <a:spcBef>
                <a:spcPct val="20000"/>
              </a:spcBef>
              <a:buFont typeface="Wingdings" pitchFamily="2" charset="2"/>
              <a:buChar char="§"/>
            </a:pPr>
            <a:r>
              <a:rPr lang="en-US" sz="2400">
                <a:solidFill>
                  <a:srgbClr val="000000"/>
                </a:solidFill>
              </a:rPr>
              <a:t>Allows to report the following type of errors (to the sender) when processing a SNMP message:</a:t>
            </a:r>
          </a:p>
          <a:p>
            <a:pPr marL="990600" lvl="1" indent="-533400" algn="l">
              <a:spcBef>
                <a:spcPct val="20000"/>
              </a:spcBef>
              <a:buFontTx/>
              <a:buChar char="–"/>
            </a:pPr>
            <a:r>
              <a:rPr lang="en-US" sz="2000">
                <a:solidFill>
                  <a:srgbClr val="000000"/>
                </a:solidFill>
              </a:rPr>
              <a:t>A response message could not be generated</a:t>
            </a:r>
          </a:p>
          <a:p>
            <a:pPr marL="990600" lvl="1" indent="-533400" algn="l">
              <a:spcBef>
                <a:spcPct val="20000"/>
              </a:spcBef>
              <a:buFontTx/>
              <a:buChar char="–"/>
            </a:pPr>
            <a:r>
              <a:rPr lang="en-US" sz="2000">
                <a:solidFill>
                  <a:srgbClr val="000000"/>
                </a:solidFill>
              </a:rPr>
              <a:t>A message was received with the authFlag cleared and the privFlag set</a:t>
            </a:r>
          </a:p>
          <a:p>
            <a:pPr marL="990600" lvl="1" indent="-533400" algn="l">
              <a:spcBef>
                <a:spcPct val="20000"/>
              </a:spcBef>
              <a:buFontTx/>
              <a:buChar char="–"/>
            </a:pPr>
            <a:r>
              <a:rPr lang="en-US" sz="2000">
                <a:solidFill>
                  <a:srgbClr val="000000"/>
                </a:solidFill>
              </a:rPr>
              <a:t>An error occurred while providing authentication or privacy services for an incoming message</a:t>
            </a:r>
          </a:p>
          <a:p>
            <a:pPr marL="990600" lvl="1" indent="-533400" algn="l">
              <a:spcBef>
                <a:spcPct val="20000"/>
              </a:spcBef>
              <a:buFont typeface="Wingdings" pitchFamily="2" charset="2"/>
              <a:buNone/>
            </a:pPr>
            <a:r>
              <a:rPr lang="en-US" sz="2000">
                <a:solidFill>
                  <a:srgbClr val="000000"/>
                </a:solidFill>
              </a:rPr>
              <a:t>	</a:t>
            </a:r>
          </a:p>
        </p:txBody>
      </p:sp>
    </p:spTree>
    <p:extLst>
      <p:ext uri="{BB962C8B-B14F-4D97-AF65-F5344CB8AC3E}">
        <p14:creationId xmlns:p14="http://schemas.microsoft.com/office/powerpoint/2010/main" val="89021673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2"/>
          <p:cNvSpPr>
            <a:spLocks noGrp="1"/>
          </p:cNvSpPr>
          <p:nvPr>
            <p:ph type="dt" sz="quarter" idx="10"/>
          </p:nvPr>
        </p:nvSpPr>
        <p:spPr>
          <a:noFill/>
        </p:spPr>
        <p:txBody>
          <a:bodyPr/>
          <a:lstStyle/>
          <a:p>
            <a:fld id="{BB260F37-26B9-412A-AD68-EF5FB16F1C3E}" type="datetime1">
              <a:rPr lang="en-US" smtClean="0"/>
              <a:pPr/>
              <a:t>5/21/15</a:t>
            </a:fld>
            <a:endParaRPr lang="en-US" smtClean="0"/>
          </a:p>
        </p:txBody>
      </p:sp>
      <p:sp>
        <p:nvSpPr>
          <p:cNvPr id="41987" name="Slide Number Placeholder 4"/>
          <p:cNvSpPr>
            <a:spLocks noGrp="1"/>
          </p:cNvSpPr>
          <p:nvPr>
            <p:ph type="sldNum" sz="quarter" idx="12"/>
          </p:nvPr>
        </p:nvSpPr>
        <p:spPr>
          <a:noFill/>
        </p:spPr>
        <p:txBody>
          <a:bodyPr/>
          <a:lstStyle/>
          <a:p>
            <a:fld id="{E26A654D-70C6-4A88-B913-D1D7C18D4FF4}" type="slidenum">
              <a:rPr lang="en-US" smtClean="0"/>
              <a:pPr/>
              <a:t>27</a:t>
            </a:fld>
            <a:endParaRPr lang="en-US" smtClean="0"/>
          </a:p>
        </p:txBody>
      </p:sp>
      <p:sp>
        <p:nvSpPr>
          <p:cNvPr id="41988" name="Rectangle 2"/>
          <p:cNvSpPr>
            <a:spLocks noGrp="1" noChangeArrowheads="1"/>
          </p:cNvSpPr>
          <p:nvPr>
            <p:ph type="title"/>
          </p:nvPr>
        </p:nvSpPr>
        <p:spPr>
          <a:xfrm>
            <a:off x="414338" y="0"/>
            <a:ext cx="8229600" cy="1143000"/>
          </a:xfrm>
        </p:spPr>
        <p:txBody>
          <a:bodyPr/>
          <a:lstStyle/>
          <a:p>
            <a:pPr eaLnBrk="1" hangingPunct="1"/>
            <a:r>
              <a:rPr lang="en-US" sz="3200" smtClean="0"/>
              <a:t>SNMPv3 – Reports</a:t>
            </a:r>
          </a:p>
        </p:txBody>
      </p:sp>
      <p:sp>
        <p:nvSpPr>
          <p:cNvPr id="41989" name="Rectangle 3"/>
          <p:cNvSpPr>
            <a:spLocks noChangeArrowheads="1"/>
          </p:cNvSpPr>
          <p:nvPr/>
        </p:nvSpPr>
        <p:spPr bwMode="auto">
          <a:xfrm>
            <a:off x="1677988" y="1633538"/>
            <a:ext cx="6024562" cy="528637"/>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US"/>
          </a:p>
        </p:txBody>
      </p:sp>
      <p:sp>
        <p:nvSpPr>
          <p:cNvPr id="41990" name="Line 4"/>
          <p:cNvSpPr>
            <a:spLocks noChangeShapeType="1"/>
          </p:cNvSpPr>
          <p:nvPr/>
        </p:nvSpPr>
        <p:spPr bwMode="auto">
          <a:xfrm>
            <a:off x="2581275" y="1624013"/>
            <a:ext cx="0" cy="528637"/>
          </a:xfrm>
          <a:prstGeom prst="line">
            <a:avLst/>
          </a:prstGeom>
          <a:noFill/>
          <a:ln w="9525">
            <a:solidFill>
              <a:schemeClr val="tx1"/>
            </a:solidFill>
            <a:round/>
            <a:headEnd type="none" w="lg" len="lg"/>
            <a:tailEnd type="none" w="lg" len="lg"/>
          </a:ln>
        </p:spPr>
        <p:txBody>
          <a:bodyPr/>
          <a:lstStyle/>
          <a:p>
            <a:endParaRPr lang="en-CA"/>
          </a:p>
        </p:txBody>
      </p:sp>
      <p:sp>
        <p:nvSpPr>
          <p:cNvPr id="41991" name="Line 5"/>
          <p:cNvSpPr>
            <a:spLocks noChangeShapeType="1"/>
          </p:cNvSpPr>
          <p:nvPr/>
        </p:nvSpPr>
        <p:spPr bwMode="auto">
          <a:xfrm>
            <a:off x="3455988" y="1624013"/>
            <a:ext cx="0" cy="538162"/>
          </a:xfrm>
          <a:prstGeom prst="line">
            <a:avLst/>
          </a:prstGeom>
          <a:noFill/>
          <a:ln w="9525">
            <a:solidFill>
              <a:schemeClr val="tx1"/>
            </a:solidFill>
            <a:round/>
            <a:headEnd type="none" w="lg" len="lg"/>
            <a:tailEnd type="none" w="lg" len="lg"/>
          </a:ln>
        </p:spPr>
        <p:txBody>
          <a:bodyPr/>
          <a:lstStyle/>
          <a:p>
            <a:endParaRPr lang="en-CA"/>
          </a:p>
        </p:txBody>
      </p:sp>
      <p:sp>
        <p:nvSpPr>
          <p:cNvPr id="41992" name="Line 6"/>
          <p:cNvSpPr>
            <a:spLocks noChangeShapeType="1"/>
          </p:cNvSpPr>
          <p:nvPr/>
        </p:nvSpPr>
        <p:spPr bwMode="auto">
          <a:xfrm>
            <a:off x="4289425" y="1633538"/>
            <a:ext cx="0" cy="528637"/>
          </a:xfrm>
          <a:prstGeom prst="line">
            <a:avLst/>
          </a:prstGeom>
          <a:noFill/>
          <a:ln w="9525">
            <a:solidFill>
              <a:schemeClr val="tx1"/>
            </a:solidFill>
            <a:round/>
            <a:headEnd type="none" w="lg" len="lg"/>
            <a:tailEnd type="none" w="lg" len="lg"/>
          </a:ln>
        </p:spPr>
        <p:txBody>
          <a:bodyPr/>
          <a:lstStyle/>
          <a:p>
            <a:endParaRPr lang="en-CA"/>
          </a:p>
        </p:txBody>
      </p:sp>
      <p:sp>
        <p:nvSpPr>
          <p:cNvPr id="41993" name="Line 7"/>
          <p:cNvSpPr>
            <a:spLocks noChangeShapeType="1"/>
          </p:cNvSpPr>
          <p:nvPr/>
        </p:nvSpPr>
        <p:spPr bwMode="auto">
          <a:xfrm>
            <a:off x="5070475" y="1624013"/>
            <a:ext cx="0" cy="538162"/>
          </a:xfrm>
          <a:prstGeom prst="line">
            <a:avLst/>
          </a:prstGeom>
          <a:noFill/>
          <a:ln w="9525">
            <a:solidFill>
              <a:schemeClr val="tx1"/>
            </a:solidFill>
            <a:round/>
            <a:headEnd type="none" w="lg" len="lg"/>
            <a:tailEnd type="none" w="lg" len="lg"/>
          </a:ln>
        </p:spPr>
        <p:txBody>
          <a:bodyPr/>
          <a:lstStyle/>
          <a:p>
            <a:endParaRPr lang="en-CA"/>
          </a:p>
        </p:txBody>
      </p:sp>
      <p:sp>
        <p:nvSpPr>
          <p:cNvPr id="41994" name="Text Box 8"/>
          <p:cNvSpPr txBox="1">
            <a:spLocks noChangeArrowheads="1"/>
          </p:cNvSpPr>
          <p:nvPr/>
        </p:nvSpPr>
        <p:spPr bwMode="auto">
          <a:xfrm>
            <a:off x="1779588" y="1690688"/>
            <a:ext cx="615950" cy="366712"/>
          </a:xfrm>
          <a:prstGeom prst="rect">
            <a:avLst/>
          </a:prstGeom>
          <a:noFill/>
          <a:ln w="9525">
            <a:noFill/>
            <a:miter lim="800000"/>
            <a:headEnd type="none" w="lg" len="lg"/>
            <a:tailEnd type="none" w="lg" len="lg"/>
          </a:ln>
        </p:spPr>
        <p:txBody>
          <a:bodyPr wrap="none">
            <a:spAutoFit/>
          </a:bodyPr>
          <a:lstStyle/>
          <a:p>
            <a:pPr algn="l"/>
            <a:r>
              <a:rPr lang="en-US"/>
              <a:t>type</a:t>
            </a:r>
          </a:p>
        </p:txBody>
      </p:sp>
      <p:sp>
        <p:nvSpPr>
          <p:cNvPr id="41995" name="Text Box 9"/>
          <p:cNvSpPr txBox="1">
            <a:spLocks noChangeArrowheads="1"/>
          </p:cNvSpPr>
          <p:nvPr/>
        </p:nvSpPr>
        <p:spPr bwMode="auto">
          <a:xfrm>
            <a:off x="2692400" y="1730375"/>
            <a:ext cx="692150" cy="366713"/>
          </a:xfrm>
          <a:prstGeom prst="rect">
            <a:avLst/>
          </a:prstGeom>
          <a:noFill/>
          <a:ln w="9525">
            <a:noFill/>
            <a:miter lim="800000"/>
            <a:headEnd type="none" w="lg" len="lg"/>
            <a:tailEnd type="none" w="lg" len="lg"/>
          </a:ln>
        </p:spPr>
        <p:txBody>
          <a:bodyPr wrap="none">
            <a:spAutoFit/>
          </a:bodyPr>
          <a:lstStyle/>
          <a:p>
            <a:pPr algn="l"/>
            <a:r>
              <a:rPr lang="en-US"/>
              <a:t>reqid</a:t>
            </a:r>
          </a:p>
        </p:txBody>
      </p:sp>
      <p:sp>
        <p:nvSpPr>
          <p:cNvPr id="41996" name="Text Box 10"/>
          <p:cNvSpPr txBox="1">
            <a:spLocks noChangeArrowheads="1"/>
          </p:cNvSpPr>
          <p:nvPr/>
        </p:nvSpPr>
        <p:spPr bwMode="auto">
          <a:xfrm>
            <a:off x="4481513" y="1706563"/>
            <a:ext cx="366712" cy="366712"/>
          </a:xfrm>
          <a:prstGeom prst="rect">
            <a:avLst/>
          </a:prstGeom>
          <a:noFill/>
          <a:ln w="9525">
            <a:noFill/>
            <a:miter lim="800000"/>
            <a:headEnd type="none" w="lg" len="lg"/>
            <a:tailEnd type="none" w="lg" len="lg"/>
          </a:ln>
        </p:spPr>
        <p:txBody>
          <a:bodyPr>
            <a:spAutoFit/>
          </a:bodyPr>
          <a:lstStyle/>
          <a:p>
            <a:pPr algn="l">
              <a:spcBef>
                <a:spcPct val="50000"/>
              </a:spcBef>
            </a:pPr>
            <a:r>
              <a:rPr lang="en-US"/>
              <a:t>0</a:t>
            </a:r>
          </a:p>
        </p:txBody>
      </p:sp>
      <p:sp>
        <p:nvSpPr>
          <p:cNvPr id="41997" name="Text Box 11"/>
          <p:cNvSpPr txBox="1">
            <a:spLocks noChangeArrowheads="1"/>
          </p:cNvSpPr>
          <p:nvPr/>
        </p:nvSpPr>
        <p:spPr bwMode="auto">
          <a:xfrm>
            <a:off x="3687763" y="1725613"/>
            <a:ext cx="366712" cy="366712"/>
          </a:xfrm>
          <a:prstGeom prst="rect">
            <a:avLst/>
          </a:prstGeom>
          <a:noFill/>
          <a:ln w="9525">
            <a:noFill/>
            <a:miter lim="800000"/>
            <a:headEnd type="none" w="lg" len="lg"/>
            <a:tailEnd type="none" w="lg" len="lg"/>
          </a:ln>
        </p:spPr>
        <p:txBody>
          <a:bodyPr>
            <a:spAutoFit/>
          </a:bodyPr>
          <a:lstStyle/>
          <a:p>
            <a:pPr algn="l">
              <a:spcBef>
                <a:spcPct val="50000"/>
              </a:spcBef>
            </a:pPr>
            <a:r>
              <a:rPr lang="en-US"/>
              <a:t>0</a:t>
            </a:r>
          </a:p>
        </p:txBody>
      </p:sp>
      <p:sp>
        <p:nvSpPr>
          <p:cNvPr id="41998" name="Text Box 12"/>
          <p:cNvSpPr txBox="1">
            <a:spLocks noChangeArrowheads="1"/>
          </p:cNvSpPr>
          <p:nvPr/>
        </p:nvSpPr>
        <p:spPr bwMode="auto">
          <a:xfrm>
            <a:off x="5375275" y="1700213"/>
            <a:ext cx="1936750" cy="366712"/>
          </a:xfrm>
          <a:prstGeom prst="rect">
            <a:avLst/>
          </a:prstGeom>
          <a:noFill/>
          <a:ln w="9525">
            <a:noFill/>
            <a:miter lim="800000"/>
            <a:headEnd type="none" w="lg" len="lg"/>
            <a:tailEnd type="none" w="lg" len="lg"/>
          </a:ln>
        </p:spPr>
        <p:txBody>
          <a:bodyPr wrap="none">
            <a:spAutoFit/>
          </a:bodyPr>
          <a:lstStyle/>
          <a:p>
            <a:pPr algn="l"/>
            <a:r>
              <a:rPr lang="en-US"/>
              <a:t>Variable bindings</a:t>
            </a:r>
          </a:p>
        </p:txBody>
      </p:sp>
      <p:sp>
        <p:nvSpPr>
          <p:cNvPr id="41999" name="Text Box 13"/>
          <p:cNvSpPr txBox="1">
            <a:spLocks noChangeArrowheads="1"/>
          </p:cNvSpPr>
          <p:nvPr/>
        </p:nvSpPr>
        <p:spPr bwMode="auto">
          <a:xfrm>
            <a:off x="833438" y="2911475"/>
            <a:ext cx="8020050" cy="2343150"/>
          </a:xfrm>
          <a:prstGeom prst="rect">
            <a:avLst/>
          </a:prstGeom>
          <a:noFill/>
          <a:ln w="9525">
            <a:noFill/>
            <a:miter lim="800000"/>
            <a:headEnd type="none" w="lg" len="lg"/>
            <a:tailEnd type="none" w="lg" len="lg"/>
          </a:ln>
        </p:spPr>
        <p:txBody>
          <a:bodyPr wrap="none">
            <a:spAutoFit/>
          </a:bodyPr>
          <a:lstStyle/>
          <a:p>
            <a:pPr algn="l">
              <a:lnSpc>
                <a:spcPct val="150000"/>
              </a:lnSpc>
              <a:buFontTx/>
              <a:buChar char="-"/>
            </a:pPr>
            <a:r>
              <a:rPr lang="en-US"/>
              <a:t> </a:t>
            </a:r>
            <a:r>
              <a:rPr lang="en-US" sz="2000"/>
              <a:t>The PDU type 0xA8 indicates a Report PDU</a:t>
            </a:r>
          </a:p>
          <a:p>
            <a:pPr algn="l">
              <a:lnSpc>
                <a:spcPct val="150000"/>
              </a:lnSpc>
              <a:buFontTx/>
              <a:buChar char="-"/>
            </a:pPr>
            <a:r>
              <a:rPr lang="en-US" sz="2000"/>
              <a:t> ‘reqid’ consists of request identifier of the message that triggered </a:t>
            </a:r>
          </a:p>
          <a:p>
            <a:pPr algn="l">
              <a:lnSpc>
                <a:spcPct val="150000"/>
              </a:lnSpc>
            </a:pPr>
            <a:r>
              <a:rPr lang="en-US" sz="2000"/>
              <a:t>   the Report</a:t>
            </a:r>
          </a:p>
          <a:p>
            <a:pPr algn="l">
              <a:lnSpc>
                <a:spcPct val="150000"/>
              </a:lnSpc>
              <a:buFontTx/>
              <a:buChar char="-"/>
            </a:pPr>
            <a:r>
              <a:rPr lang="en-US" sz="2000"/>
              <a:t> Variable bindings will contain a single object identifier and its value. </a:t>
            </a:r>
          </a:p>
          <a:p>
            <a:pPr algn="l">
              <a:lnSpc>
                <a:spcPct val="150000"/>
              </a:lnSpc>
            </a:pPr>
            <a:r>
              <a:rPr lang="en-US" sz="2000"/>
              <a:t>   Used to determine the problem that the report is identifying.</a:t>
            </a:r>
          </a:p>
        </p:txBody>
      </p:sp>
    </p:spTree>
    <p:extLst>
      <p:ext uri="{BB962C8B-B14F-4D97-AF65-F5344CB8AC3E}">
        <p14:creationId xmlns:p14="http://schemas.microsoft.com/office/powerpoint/2010/main" val="198429194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2"/>
          <p:cNvSpPr>
            <a:spLocks noGrp="1"/>
          </p:cNvSpPr>
          <p:nvPr>
            <p:ph type="dt" sz="quarter" idx="10"/>
          </p:nvPr>
        </p:nvSpPr>
        <p:spPr>
          <a:noFill/>
        </p:spPr>
        <p:txBody>
          <a:bodyPr/>
          <a:lstStyle/>
          <a:p>
            <a:fld id="{BF02BA8F-ADFF-47ED-A2D8-0B32492BE4B5}" type="datetime1">
              <a:rPr lang="en-US" smtClean="0"/>
              <a:pPr/>
              <a:t>5/21/15</a:t>
            </a:fld>
            <a:endParaRPr lang="en-US" smtClean="0"/>
          </a:p>
        </p:txBody>
      </p:sp>
      <p:sp>
        <p:nvSpPr>
          <p:cNvPr id="52227" name="Slide Number Placeholder 4"/>
          <p:cNvSpPr>
            <a:spLocks noGrp="1"/>
          </p:cNvSpPr>
          <p:nvPr>
            <p:ph type="sldNum" sz="quarter" idx="12"/>
          </p:nvPr>
        </p:nvSpPr>
        <p:spPr>
          <a:noFill/>
        </p:spPr>
        <p:txBody>
          <a:bodyPr/>
          <a:lstStyle/>
          <a:p>
            <a:fld id="{27E1F629-F624-46AD-841F-0ECD61CF0990}" type="slidenum">
              <a:rPr lang="en-US" smtClean="0"/>
              <a:pPr/>
              <a:t>28</a:t>
            </a:fld>
            <a:endParaRPr lang="en-US" smtClean="0"/>
          </a:p>
        </p:txBody>
      </p:sp>
      <p:sp>
        <p:nvSpPr>
          <p:cNvPr id="52228" name="Rectangle 2"/>
          <p:cNvSpPr>
            <a:spLocks noGrp="1" noChangeArrowheads="1"/>
          </p:cNvSpPr>
          <p:nvPr>
            <p:ph type="title"/>
          </p:nvPr>
        </p:nvSpPr>
        <p:spPr>
          <a:xfrm>
            <a:off x="279400" y="2311400"/>
            <a:ext cx="8229600" cy="1143000"/>
          </a:xfrm>
        </p:spPr>
        <p:txBody>
          <a:bodyPr/>
          <a:lstStyle/>
          <a:p>
            <a:pPr eaLnBrk="1" hangingPunct="1"/>
            <a:r>
              <a:rPr lang="en-US" sz="3200" dirty="0" smtClean="0"/>
              <a:t>Section 3</a:t>
            </a:r>
            <a:br>
              <a:rPr lang="en-US" sz="3200" dirty="0" smtClean="0"/>
            </a:br>
            <a:r>
              <a:rPr lang="en-US" sz="3200" dirty="0" smtClean="0"/>
              <a:t>SNMPv3 Security </a:t>
            </a:r>
          </a:p>
        </p:txBody>
      </p:sp>
      <p:sp>
        <p:nvSpPr>
          <p:cNvPr id="52229" name="Rectangle 3"/>
          <p:cNvSpPr>
            <a:spLocks noChangeArrowheads="1"/>
          </p:cNvSpPr>
          <p:nvPr/>
        </p:nvSpPr>
        <p:spPr bwMode="auto">
          <a:xfrm>
            <a:off x="538163" y="1482725"/>
            <a:ext cx="7832725" cy="4591050"/>
          </a:xfrm>
          <a:prstGeom prst="rect">
            <a:avLst/>
          </a:prstGeom>
          <a:noFill/>
          <a:ln w="9525">
            <a:noFill/>
            <a:miter lim="800000"/>
            <a:headEnd/>
            <a:tailEnd/>
          </a:ln>
        </p:spPr>
        <p:txBody>
          <a:bodyPr/>
          <a:lstStyle/>
          <a:p>
            <a:pPr marL="342900" indent="-342900" algn="l">
              <a:spcBef>
                <a:spcPct val="20000"/>
              </a:spcBef>
              <a:buFont typeface="Wingdings" pitchFamily="2" charset="2"/>
              <a:buChar char="§"/>
            </a:pPr>
            <a:endParaRPr lang="en-US" sz="2400">
              <a:solidFill>
                <a:srgbClr val="000000"/>
              </a:solidFill>
            </a:endParaRPr>
          </a:p>
        </p:txBody>
      </p:sp>
    </p:spTree>
    <p:extLst>
      <p:ext uri="{BB962C8B-B14F-4D97-AF65-F5344CB8AC3E}">
        <p14:creationId xmlns:p14="http://schemas.microsoft.com/office/powerpoint/2010/main" val="288974845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sz="3200" smtClean="0"/>
              <a:t>SNMPv3 Security Requirements</a:t>
            </a:r>
          </a:p>
        </p:txBody>
      </p:sp>
      <p:sp>
        <p:nvSpPr>
          <p:cNvPr id="12291" name="Content Placeholder 2"/>
          <p:cNvSpPr>
            <a:spLocks noGrp="1"/>
          </p:cNvSpPr>
          <p:nvPr>
            <p:ph idx="1"/>
          </p:nvPr>
        </p:nvSpPr>
        <p:spPr>
          <a:xfrm>
            <a:off x="457200" y="1498600"/>
            <a:ext cx="8229600" cy="4525963"/>
          </a:xfrm>
        </p:spPr>
        <p:txBody>
          <a:bodyPr/>
          <a:lstStyle/>
          <a:p>
            <a:pPr marL="457200" indent="-457200">
              <a:buFontTx/>
              <a:buAutoNum type="arabicPeriod"/>
            </a:pPr>
            <a:r>
              <a:rPr lang="en-CA" sz="2400" dirty="0" smtClean="0"/>
              <a:t>Has the message been altered?</a:t>
            </a:r>
          </a:p>
          <a:p>
            <a:pPr marL="457200" indent="-457200">
              <a:buFontTx/>
              <a:buAutoNum type="arabicPeriod"/>
            </a:pPr>
            <a:r>
              <a:rPr lang="en-CA" sz="2400" dirty="0" smtClean="0"/>
              <a:t>Is the message coming from a valid user?</a:t>
            </a:r>
          </a:p>
          <a:p>
            <a:pPr marL="457200" indent="-457200">
              <a:buFontTx/>
              <a:buAutoNum type="arabicPeriod"/>
            </a:pPr>
            <a:r>
              <a:rPr lang="en-CA" sz="2400" dirty="0" smtClean="0"/>
              <a:t>Has the message been delayed or replayed?</a:t>
            </a:r>
          </a:p>
          <a:p>
            <a:pPr marL="457200" indent="-457200">
              <a:buFontTx/>
              <a:buAutoNum type="arabicPeriod"/>
            </a:pPr>
            <a:r>
              <a:rPr lang="en-CA" sz="2400" dirty="0" smtClean="0"/>
              <a:t>Can sensitive information be protected against eavesdroppers?</a:t>
            </a:r>
          </a:p>
          <a:p>
            <a:pPr marL="457200" indent="-457200">
              <a:buFontTx/>
              <a:buAutoNum type="arabicPeriod"/>
            </a:pPr>
            <a:r>
              <a:rPr lang="en-CA" sz="2400" dirty="0" smtClean="0"/>
              <a:t>Is the user allowed to access MIB objects specified in the message?</a:t>
            </a:r>
          </a:p>
        </p:txBody>
      </p:sp>
      <p:sp>
        <p:nvSpPr>
          <p:cNvPr id="12292" name="Date Placeholder 3"/>
          <p:cNvSpPr>
            <a:spLocks noGrp="1"/>
          </p:cNvSpPr>
          <p:nvPr>
            <p:ph type="dt" sz="quarter" idx="10"/>
          </p:nvPr>
        </p:nvSpPr>
        <p:spPr>
          <a:noFill/>
        </p:spPr>
        <p:txBody>
          <a:bodyPr/>
          <a:lstStyle/>
          <a:p>
            <a:fld id="{BD18BAAC-AD53-4300-8CB5-BB676047092F}" type="datetime1">
              <a:rPr lang="en-US" smtClean="0"/>
              <a:pPr/>
              <a:t>5/21/15</a:t>
            </a:fld>
            <a:endParaRPr lang="en-US" smtClean="0"/>
          </a:p>
        </p:txBody>
      </p:sp>
      <p:sp>
        <p:nvSpPr>
          <p:cNvPr id="12293" name="Slide Number Placeholder 4"/>
          <p:cNvSpPr>
            <a:spLocks noGrp="1"/>
          </p:cNvSpPr>
          <p:nvPr>
            <p:ph type="sldNum" sz="quarter" idx="12"/>
          </p:nvPr>
        </p:nvSpPr>
        <p:spPr>
          <a:noFill/>
        </p:spPr>
        <p:txBody>
          <a:bodyPr/>
          <a:lstStyle/>
          <a:p>
            <a:fld id="{C582BE81-FB97-4C08-8F0F-F15E19203123}" type="slidenum">
              <a:rPr lang="en-US" smtClean="0"/>
              <a:pPr/>
              <a:t>29</a:t>
            </a:fld>
            <a:endParaRPr lang="en-US" smtClean="0"/>
          </a:p>
        </p:txBody>
      </p:sp>
    </p:spTree>
    <p:extLst>
      <p:ext uri="{BB962C8B-B14F-4D97-AF65-F5344CB8AC3E}">
        <p14:creationId xmlns:p14="http://schemas.microsoft.com/office/powerpoint/2010/main" val="27901489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8A7EBA36-06F2-4AD0-829E-648CDFC50C5F}" type="datetime1">
              <a:rPr lang="en-US" smtClean="0"/>
              <a:pPr eaLnBrk="1" hangingPunct="1"/>
              <a:t>5/21/15</a:t>
            </a:fld>
            <a:endParaRPr lang="en-US" smtClean="0"/>
          </a:p>
        </p:txBody>
      </p:sp>
      <p:sp>
        <p:nvSpPr>
          <p:cNvPr id="440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74563D82-098B-4110-B785-D086FFEE5334}" type="slidenum">
              <a:rPr lang="en-US" smtClean="0"/>
              <a:pPr eaLnBrk="1" hangingPunct="1"/>
              <a:t>3</a:t>
            </a:fld>
            <a:endParaRPr lang="en-US" smtClean="0"/>
          </a:p>
        </p:txBody>
      </p:sp>
      <p:sp>
        <p:nvSpPr>
          <p:cNvPr id="44036" name="Rectangle 2"/>
          <p:cNvSpPr>
            <a:spLocks noGrp="1" noChangeArrowheads="1"/>
          </p:cNvSpPr>
          <p:nvPr>
            <p:ph type="title"/>
          </p:nvPr>
        </p:nvSpPr>
        <p:spPr>
          <a:xfrm>
            <a:off x="431800" y="0"/>
            <a:ext cx="8229600" cy="1143000"/>
          </a:xfrm>
        </p:spPr>
        <p:txBody>
          <a:bodyPr/>
          <a:lstStyle/>
          <a:p>
            <a:pPr eaLnBrk="1" hangingPunct="1"/>
            <a:r>
              <a:rPr lang="en-US" sz="3200" smtClean="0"/>
              <a:t>SNMPv3 - RFCs</a:t>
            </a:r>
          </a:p>
        </p:txBody>
      </p:sp>
      <p:sp>
        <p:nvSpPr>
          <p:cNvPr id="45061" name="Rectangle 3"/>
          <p:cNvSpPr>
            <a:spLocks noChangeArrowheads="1"/>
          </p:cNvSpPr>
          <p:nvPr/>
        </p:nvSpPr>
        <p:spPr bwMode="auto">
          <a:xfrm>
            <a:off x="525463" y="1163638"/>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pitchFamily="2" charset="2"/>
              <a:buChar char="§"/>
              <a:defRPr/>
            </a:pPr>
            <a:r>
              <a:rPr lang="en-US" sz="2400" dirty="0">
                <a:solidFill>
                  <a:srgbClr val="000000"/>
                </a:solidFill>
                <a:cs typeface="Times New Roman" pitchFamily="18" charset="0"/>
              </a:rPr>
              <a:t>RFC 3411, “An Architecture for Describing </a:t>
            </a:r>
            <a:r>
              <a:rPr lang="en-US" sz="2400" dirty="0" smtClean="0">
                <a:solidFill>
                  <a:srgbClr val="000000"/>
                </a:solidFill>
                <a:cs typeface="Times New Roman" pitchFamily="18" charset="0"/>
              </a:rPr>
              <a:t>SNMP </a:t>
            </a:r>
            <a:r>
              <a:rPr lang="en-US" sz="2400" dirty="0">
                <a:solidFill>
                  <a:srgbClr val="000000"/>
                </a:solidFill>
                <a:cs typeface="Times New Roman" pitchFamily="18" charset="0"/>
              </a:rPr>
              <a:t>Management Frameworks”.</a:t>
            </a:r>
          </a:p>
          <a:p>
            <a:pPr marL="342900" indent="-342900" algn="l">
              <a:spcBef>
                <a:spcPct val="20000"/>
              </a:spcBef>
              <a:buFont typeface="Wingdings" pitchFamily="2" charset="2"/>
              <a:buChar char="§"/>
              <a:defRPr/>
            </a:pPr>
            <a:r>
              <a:rPr lang="en-US" sz="2400" dirty="0">
                <a:solidFill>
                  <a:srgbClr val="000000"/>
                </a:solidFill>
                <a:cs typeface="Times New Roman" pitchFamily="18" charset="0"/>
              </a:rPr>
              <a:t>RFC 3412, “Message Processing and Dispatching for the </a:t>
            </a:r>
            <a:r>
              <a:rPr lang="en-US" sz="2400" dirty="0" smtClean="0">
                <a:solidFill>
                  <a:srgbClr val="000000"/>
                </a:solidFill>
                <a:cs typeface="Times New Roman" pitchFamily="18" charset="0"/>
              </a:rPr>
              <a:t>SNMP”.</a:t>
            </a:r>
            <a:endParaRPr lang="en-US" sz="2400" dirty="0">
              <a:solidFill>
                <a:srgbClr val="000000"/>
              </a:solidFill>
              <a:cs typeface="Times New Roman" pitchFamily="18" charset="0"/>
            </a:endParaRPr>
          </a:p>
          <a:p>
            <a:pPr marL="342900" indent="-342900" algn="l">
              <a:spcBef>
                <a:spcPct val="20000"/>
              </a:spcBef>
              <a:buFont typeface="Wingdings" pitchFamily="2" charset="2"/>
              <a:buChar char="§"/>
              <a:defRPr/>
            </a:pPr>
            <a:r>
              <a:rPr lang="en-US" sz="2400" dirty="0">
                <a:solidFill>
                  <a:srgbClr val="000000"/>
                </a:solidFill>
                <a:cs typeface="Times New Roman" pitchFamily="18" charset="0"/>
              </a:rPr>
              <a:t>RFC 3413, “</a:t>
            </a:r>
            <a:r>
              <a:rPr lang="en-US" sz="2400" dirty="0" smtClean="0">
                <a:solidFill>
                  <a:srgbClr val="000000"/>
                </a:solidFill>
                <a:cs typeface="Times New Roman" pitchFamily="18" charset="0"/>
              </a:rPr>
              <a:t>SNMP </a:t>
            </a:r>
            <a:r>
              <a:rPr lang="en-US" sz="2400" dirty="0">
                <a:solidFill>
                  <a:srgbClr val="000000"/>
                </a:solidFill>
                <a:cs typeface="Times New Roman" pitchFamily="18" charset="0"/>
              </a:rPr>
              <a:t>Applications”.</a:t>
            </a:r>
          </a:p>
          <a:p>
            <a:pPr marL="609600" indent="-609600" algn="l">
              <a:spcBef>
                <a:spcPct val="20000"/>
              </a:spcBef>
              <a:buFont typeface="Wingdings" pitchFamily="2" charset="2"/>
              <a:buChar char="§"/>
              <a:defRPr/>
            </a:pPr>
            <a:endParaRPr lang="en-US" sz="2400" dirty="0">
              <a:solidFill>
                <a:srgbClr val="000000"/>
              </a:solidFill>
              <a:cs typeface="Times New Roman" pitchFamily="18" charset="0"/>
            </a:endParaRPr>
          </a:p>
        </p:txBody>
      </p:sp>
    </p:spTree>
    <p:extLst>
      <p:ext uri="{BB962C8B-B14F-4D97-AF65-F5344CB8AC3E}">
        <p14:creationId xmlns:p14="http://schemas.microsoft.com/office/powerpoint/2010/main" val="178195586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2"/>
          <p:cNvSpPr>
            <a:spLocks noGrp="1"/>
          </p:cNvSpPr>
          <p:nvPr>
            <p:ph type="dt" sz="quarter" idx="10"/>
          </p:nvPr>
        </p:nvSpPr>
        <p:spPr>
          <a:noFill/>
        </p:spPr>
        <p:txBody>
          <a:bodyPr/>
          <a:lstStyle/>
          <a:p>
            <a:fld id="{081A3A61-A850-4BB3-9BD2-8900C8E2CB4B}" type="datetime1">
              <a:rPr lang="en-US" smtClean="0"/>
              <a:pPr/>
              <a:t>5/21/15</a:t>
            </a:fld>
            <a:endParaRPr lang="en-US" smtClean="0"/>
          </a:p>
        </p:txBody>
      </p:sp>
      <p:sp>
        <p:nvSpPr>
          <p:cNvPr id="13315" name="Slide Number Placeholder 4"/>
          <p:cNvSpPr>
            <a:spLocks noGrp="1"/>
          </p:cNvSpPr>
          <p:nvPr>
            <p:ph type="sldNum" sz="quarter" idx="12"/>
          </p:nvPr>
        </p:nvSpPr>
        <p:spPr>
          <a:noFill/>
        </p:spPr>
        <p:txBody>
          <a:bodyPr/>
          <a:lstStyle/>
          <a:p>
            <a:fld id="{1EB93C55-9CB4-4BC9-983C-F66C517FC0EA}" type="slidenum">
              <a:rPr lang="en-US" smtClean="0"/>
              <a:pPr/>
              <a:t>30</a:t>
            </a:fld>
            <a:endParaRPr lang="en-US" smtClean="0"/>
          </a:p>
        </p:txBody>
      </p:sp>
      <p:sp>
        <p:nvSpPr>
          <p:cNvPr id="13316" name="Rectangle 2"/>
          <p:cNvSpPr>
            <a:spLocks noGrp="1" noChangeArrowheads="1"/>
          </p:cNvSpPr>
          <p:nvPr>
            <p:ph type="title"/>
          </p:nvPr>
        </p:nvSpPr>
        <p:spPr>
          <a:xfrm>
            <a:off x="434975" y="131763"/>
            <a:ext cx="8229600" cy="1143000"/>
          </a:xfrm>
        </p:spPr>
        <p:txBody>
          <a:bodyPr/>
          <a:lstStyle/>
          <a:p>
            <a:pPr eaLnBrk="1" hangingPunct="1"/>
            <a:r>
              <a:rPr lang="en-US" sz="3200" smtClean="0"/>
              <a:t>SNMPv3 Security Requirements</a:t>
            </a:r>
          </a:p>
        </p:txBody>
      </p:sp>
      <p:sp>
        <p:nvSpPr>
          <p:cNvPr id="13317" name="Rectangle 3"/>
          <p:cNvSpPr>
            <a:spLocks noChangeArrowheads="1"/>
          </p:cNvSpPr>
          <p:nvPr/>
        </p:nvSpPr>
        <p:spPr bwMode="auto">
          <a:xfrm>
            <a:off x="506413" y="1409700"/>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None/>
            </a:pPr>
            <a:r>
              <a:rPr lang="en-US" sz="2200" dirty="0">
                <a:solidFill>
                  <a:srgbClr val="000000"/>
                </a:solidFill>
                <a:cs typeface="Times New Roman" pitchFamily="18" charset="0"/>
              </a:rPr>
              <a:t>	</a:t>
            </a:r>
            <a:r>
              <a:rPr lang="en-US" sz="2400" dirty="0">
                <a:solidFill>
                  <a:srgbClr val="000000"/>
                </a:solidFill>
                <a:cs typeface="Times New Roman" pitchFamily="18" charset="0"/>
              </a:rPr>
              <a:t>The </a:t>
            </a:r>
            <a:r>
              <a:rPr lang="en-US" sz="2400" b="1" dirty="0">
                <a:solidFill>
                  <a:srgbClr val="000000"/>
                </a:solidFill>
                <a:cs typeface="Times New Roman" pitchFamily="18" charset="0"/>
              </a:rPr>
              <a:t>principal threats</a:t>
            </a:r>
            <a:r>
              <a:rPr lang="en-US" sz="2400" dirty="0">
                <a:solidFill>
                  <a:srgbClr val="000000"/>
                </a:solidFill>
                <a:cs typeface="Times New Roman" pitchFamily="18" charset="0"/>
              </a:rPr>
              <a:t> against which a Security Model should provide protection include:</a:t>
            </a:r>
            <a:r>
              <a:rPr lang="en-US" sz="2200" dirty="0">
                <a:solidFill>
                  <a:srgbClr val="000000"/>
                </a:solidFill>
                <a:cs typeface="Times New Roman" pitchFamily="18" charset="0"/>
              </a:rPr>
              <a:t> </a:t>
            </a:r>
          </a:p>
          <a:p>
            <a:pPr marL="990600" lvl="1" indent="-533400" algn="l">
              <a:spcBef>
                <a:spcPct val="20000"/>
              </a:spcBef>
              <a:buFont typeface="Wingdings" pitchFamily="2" charset="2"/>
              <a:buChar char="§"/>
            </a:pPr>
            <a:r>
              <a:rPr lang="en-US" sz="2000" b="1" dirty="0"/>
              <a:t>Modification of Information</a:t>
            </a:r>
            <a:r>
              <a:rPr lang="en-US" sz="2000" dirty="0"/>
              <a:t> </a:t>
            </a:r>
          </a:p>
          <a:p>
            <a:pPr marL="609600" indent="-609600" algn="l">
              <a:spcBef>
                <a:spcPct val="20000"/>
              </a:spcBef>
              <a:buFont typeface="Wingdings" pitchFamily="2" charset="2"/>
              <a:buNone/>
            </a:pPr>
            <a:r>
              <a:rPr lang="en-US" sz="2000" dirty="0"/>
              <a:t>		The modification threat of in-transit SNMP messages by an 	unauthorized entity to effect unauthorized management 	operations.</a:t>
            </a:r>
            <a:endParaRPr lang="en-US" sz="2000" u="sng" dirty="0">
              <a:solidFill>
                <a:srgbClr val="000000"/>
              </a:solidFill>
              <a:cs typeface="Times New Roman" pitchFamily="18" charset="0"/>
            </a:endParaRPr>
          </a:p>
          <a:p>
            <a:pPr marL="990600" lvl="1" indent="-533400" algn="l">
              <a:spcBef>
                <a:spcPct val="20000"/>
              </a:spcBef>
              <a:buFont typeface="Wingdings" pitchFamily="2" charset="2"/>
              <a:buChar char="§"/>
            </a:pPr>
            <a:r>
              <a:rPr lang="en-US" sz="2000" b="1" dirty="0"/>
              <a:t>Masquerade</a:t>
            </a:r>
            <a:r>
              <a:rPr lang="en-US" sz="2000" dirty="0"/>
              <a:t> </a:t>
            </a:r>
          </a:p>
          <a:p>
            <a:pPr marL="609600" indent="-609600" algn="l">
              <a:spcBef>
                <a:spcPct val="20000"/>
              </a:spcBef>
              <a:buFont typeface="Wingdings" pitchFamily="2" charset="2"/>
              <a:buNone/>
            </a:pPr>
            <a:r>
              <a:rPr lang="en-US" sz="2000" dirty="0"/>
              <a:t>		Unauthorized management operations may be attempted 	by assuming the identity of </a:t>
            </a:r>
            <a:r>
              <a:rPr lang="en-US" sz="2000" dirty="0" smtClean="0"/>
              <a:t>someone who </a:t>
            </a:r>
            <a:r>
              <a:rPr lang="en-US" sz="2000" dirty="0"/>
              <a:t>has </a:t>
            </a:r>
            <a:r>
              <a:rPr lang="en-US" sz="2000" dirty="0" smtClean="0"/>
              <a:t>appropriate     	authorizations</a:t>
            </a:r>
            <a:r>
              <a:rPr lang="en-US" sz="2000" dirty="0"/>
              <a:t>.</a:t>
            </a:r>
          </a:p>
          <a:p>
            <a:pPr marL="609600" indent="-609600" algn="l">
              <a:spcBef>
                <a:spcPct val="20000"/>
              </a:spcBef>
              <a:buFont typeface="Wingdings" pitchFamily="2" charset="2"/>
              <a:buNone/>
            </a:pPr>
            <a:endParaRPr lang="en-US" sz="2000" u="sng" dirty="0">
              <a:solidFill>
                <a:srgbClr val="000000"/>
              </a:solidFill>
              <a:cs typeface="Times New Roman" pitchFamily="18" charset="0"/>
            </a:endParaRPr>
          </a:p>
        </p:txBody>
      </p:sp>
    </p:spTree>
    <p:extLst>
      <p:ext uri="{BB962C8B-B14F-4D97-AF65-F5344CB8AC3E}">
        <p14:creationId xmlns:p14="http://schemas.microsoft.com/office/powerpoint/2010/main" val="132051599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2"/>
          <p:cNvSpPr>
            <a:spLocks noGrp="1"/>
          </p:cNvSpPr>
          <p:nvPr>
            <p:ph type="dt" sz="quarter" idx="10"/>
          </p:nvPr>
        </p:nvSpPr>
        <p:spPr>
          <a:noFill/>
        </p:spPr>
        <p:txBody>
          <a:bodyPr/>
          <a:lstStyle/>
          <a:p>
            <a:fld id="{8028442F-4F66-48A0-A41D-0E5AF3C7201E}" type="datetime1">
              <a:rPr lang="en-US" smtClean="0"/>
              <a:pPr/>
              <a:t>5/21/15</a:t>
            </a:fld>
            <a:endParaRPr lang="en-US" smtClean="0"/>
          </a:p>
        </p:txBody>
      </p:sp>
      <p:sp>
        <p:nvSpPr>
          <p:cNvPr id="14339" name="Slide Number Placeholder 4"/>
          <p:cNvSpPr>
            <a:spLocks noGrp="1"/>
          </p:cNvSpPr>
          <p:nvPr>
            <p:ph type="sldNum" sz="quarter" idx="12"/>
          </p:nvPr>
        </p:nvSpPr>
        <p:spPr>
          <a:noFill/>
        </p:spPr>
        <p:txBody>
          <a:bodyPr/>
          <a:lstStyle/>
          <a:p>
            <a:fld id="{23DAFF68-E477-4F92-880F-133BE4CCA758}" type="slidenum">
              <a:rPr lang="en-US" smtClean="0"/>
              <a:pPr/>
              <a:t>31</a:t>
            </a:fld>
            <a:endParaRPr lang="en-US" smtClean="0"/>
          </a:p>
        </p:txBody>
      </p:sp>
      <p:sp>
        <p:nvSpPr>
          <p:cNvPr id="14340" name="Rectangle 2"/>
          <p:cNvSpPr>
            <a:spLocks noGrp="1" noChangeArrowheads="1"/>
          </p:cNvSpPr>
          <p:nvPr>
            <p:ph type="title"/>
          </p:nvPr>
        </p:nvSpPr>
        <p:spPr>
          <a:xfrm>
            <a:off x="434975" y="131763"/>
            <a:ext cx="8229600" cy="1143000"/>
          </a:xfrm>
        </p:spPr>
        <p:txBody>
          <a:bodyPr/>
          <a:lstStyle/>
          <a:p>
            <a:pPr eaLnBrk="1" hangingPunct="1"/>
            <a:r>
              <a:rPr lang="en-US" sz="3200" smtClean="0"/>
              <a:t>SNMPv3 Security Requirements</a:t>
            </a:r>
          </a:p>
        </p:txBody>
      </p:sp>
      <p:sp>
        <p:nvSpPr>
          <p:cNvPr id="14341" name="Rectangle 3"/>
          <p:cNvSpPr>
            <a:spLocks noChangeArrowheads="1"/>
          </p:cNvSpPr>
          <p:nvPr/>
        </p:nvSpPr>
        <p:spPr bwMode="auto">
          <a:xfrm>
            <a:off x="506413" y="1420813"/>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None/>
            </a:pPr>
            <a:r>
              <a:rPr lang="en-US" sz="2200" dirty="0">
                <a:solidFill>
                  <a:srgbClr val="000000"/>
                </a:solidFill>
                <a:cs typeface="Times New Roman" pitchFamily="18" charset="0"/>
              </a:rPr>
              <a:t>	</a:t>
            </a:r>
            <a:r>
              <a:rPr lang="en-US" sz="2400" dirty="0">
                <a:solidFill>
                  <a:srgbClr val="000000"/>
                </a:solidFill>
                <a:cs typeface="Times New Roman" pitchFamily="18" charset="0"/>
              </a:rPr>
              <a:t>The </a:t>
            </a:r>
            <a:r>
              <a:rPr lang="en-US" sz="2400" b="1" dirty="0">
                <a:solidFill>
                  <a:srgbClr val="000000"/>
                </a:solidFill>
                <a:cs typeface="Times New Roman" pitchFamily="18" charset="0"/>
              </a:rPr>
              <a:t>secondary threats</a:t>
            </a:r>
            <a:r>
              <a:rPr lang="en-US" sz="2400" dirty="0">
                <a:solidFill>
                  <a:srgbClr val="000000"/>
                </a:solidFill>
                <a:cs typeface="Times New Roman" pitchFamily="18" charset="0"/>
              </a:rPr>
              <a:t> against which a Security Model should provide protection include:</a:t>
            </a:r>
            <a:r>
              <a:rPr lang="en-US" sz="2200" dirty="0">
                <a:solidFill>
                  <a:srgbClr val="000000"/>
                </a:solidFill>
                <a:cs typeface="Times New Roman" pitchFamily="18" charset="0"/>
              </a:rPr>
              <a:t> </a:t>
            </a:r>
          </a:p>
          <a:p>
            <a:pPr marL="990600" lvl="1" indent="-533400" algn="l">
              <a:spcBef>
                <a:spcPct val="20000"/>
              </a:spcBef>
              <a:buFont typeface="Wingdings" pitchFamily="2" charset="2"/>
              <a:buChar char="§"/>
            </a:pPr>
            <a:r>
              <a:rPr lang="en-US" sz="2000" b="1" dirty="0">
                <a:solidFill>
                  <a:srgbClr val="000000"/>
                </a:solidFill>
              </a:rPr>
              <a:t>Message Stream Modification </a:t>
            </a:r>
          </a:p>
          <a:p>
            <a:pPr marL="990600" lvl="1" indent="-533400" algn="l">
              <a:spcBef>
                <a:spcPct val="20000"/>
              </a:spcBef>
              <a:buFont typeface="Wingdings" pitchFamily="2" charset="2"/>
              <a:buNone/>
            </a:pPr>
            <a:r>
              <a:rPr lang="en-US" sz="2000" b="1" dirty="0">
                <a:solidFill>
                  <a:srgbClr val="000000"/>
                </a:solidFill>
              </a:rPr>
              <a:t>	</a:t>
            </a:r>
            <a:r>
              <a:rPr lang="en-US" sz="2000" dirty="0">
                <a:solidFill>
                  <a:srgbClr val="000000"/>
                </a:solidFill>
              </a:rPr>
              <a:t>Messages may be </a:t>
            </a:r>
            <a:r>
              <a:rPr lang="en-US" sz="2000" dirty="0" smtClean="0">
                <a:solidFill>
                  <a:srgbClr val="000000"/>
                </a:solidFill>
              </a:rPr>
              <a:t>re-ordered</a:t>
            </a:r>
            <a:r>
              <a:rPr lang="en-US" sz="2000" dirty="0">
                <a:solidFill>
                  <a:srgbClr val="000000"/>
                </a:solidFill>
              </a:rPr>
              <a:t>, delayed or replayed to an extent to effect unauthorized management operations.</a:t>
            </a:r>
            <a:r>
              <a:rPr lang="en-US" sz="2000" b="1" dirty="0"/>
              <a:t> </a:t>
            </a:r>
          </a:p>
          <a:p>
            <a:pPr marL="990600" lvl="1" indent="-533400" algn="l">
              <a:spcBef>
                <a:spcPct val="20000"/>
              </a:spcBef>
              <a:buFont typeface="Wingdings" pitchFamily="2" charset="2"/>
              <a:buChar char="§"/>
            </a:pPr>
            <a:r>
              <a:rPr lang="en-US" sz="2000" b="1" dirty="0">
                <a:solidFill>
                  <a:srgbClr val="000000"/>
                </a:solidFill>
              </a:rPr>
              <a:t>Disclosure </a:t>
            </a:r>
          </a:p>
          <a:p>
            <a:pPr marL="990600" lvl="1" indent="-533400" algn="l">
              <a:spcBef>
                <a:spcPct val="20000"/>
              </a:spcBef>
              <a:buFont typeface="Wingdings" pitchFamily="2" charset="2"/>
              <a:buNone/>
            </a:pPr>
            <a:r>
              <a:rPr lang="en-US" sz="2000" b="1" dirty="0">
                <a:solidFill>
                  <a:srgbClr val="000000"/>
                </a:solidFill>
              </a:rPr>
              <a:t>	</a:t>
            </a:r>
            <a:r>
              <a:rPr lang="en-US" sz="2000" dirty="0">
                <a:solidFill>
                  <a:srgbClr val="000000"/>
                </a:solidFill>
              </a:rPr>
              <a:t>Eavesdropping on the exchanges between SNMP engines. </a:t>
            </a:r>
            <a:endParaRPr lang="en-US" sz="2000" b="1" dirty="0"/>
          </a:p>
          <a:p>
            <a:pPr marL="609600" indent="-609600" algn="l">
              <a:spcBef>
                <a:spcPct val="20000"/>
              </a:spcBef>
              <a:buFont typeface="Wingdings" pitchFamily="2" charset="2"/>
              <a:buNone/>
            </a:pPr>
            <a:endParaRPr lang="en-US" sz="2000" u="sng" dirty="0">
              <a:solidFill>
                <a:srgbClr val="000000"/>
              </a:solidFill>
              <a:cs typeface="Times New Roman" pitchFamily="18" charset="0"/>
            </a:endParaRPr>
          </a:p>
        </p:txBody>
      </p:sp>
    </p:spTree>
    <p:extLst>
      <p:ext uri="{BB962C8B-B14F-4D97-AF65-F5344CB8AC3E}">
        <p14:creationId xmlns:p14="http://schemas.microsoft.com/office/powerpoint/2010/main" val="55747554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2"/>
          <p:cNvSpPr>
            <a:spLocks noGrp="1"/>
          </p:cNvSpPr>
          <p:nvPr>
            <p:ph type="dt" sz="quarter" idx="10"/>
          </p:nvPr>
        </p:nvSpPr>
        <p:spPr>
          <a:noFill/>
        </p:spPr>
        <p:txBody>
          <a:bodyPr/>
          <a:lstStyle/>
          <a:p>
            <a:fld id="{3A066EEB-A096-47BE-B7D3-788207E44ED5}" type="datetime1">
              <a:rPr lang="en-US" smtClean="0"/>
              <a:pPr/>
              <a:t>5/21/15</a:t>
            </a:fld>
            <a:endParaRPr lang="en-US" smtClean="0"/>
          </a:p>
        </p:txBody>
      </p:sp>
      <p:sp>
        <p:nvSpPr>
          <p:cNvPr id="53251" name="Slide Number Placeholder 4"/>
          <p:cNvSpPr>
            <a:spLocks noGrp="1"/>
          </p:cNvSpPr>
          <p:nvPr>
            <p:ph type="sldNum" sz="quarter" idx="12"/>
          </p:nvPr>
        </p:nvSpPr>
        <p:spPr>
          <a:noFill/>
        </p:spPr>
        <p:txBody>
          <a:bodyPr/>
          <a:lstStyle/>
          <a:p>
            <a:fld id="{357C1125-10BF-4BCE-86B0-5CAA7CD54F1B}" type="slidenum">
              <a:rPr lang="en-US" smtClean="0"/>
              <a:pPr/>
              <a:t>32</a:t>
            </a:fld>
            <a:endParaRPr lang="en-US" smtClean="0"/>
          </a:p>
        </p:txBody>
      </p:sp>
      <p:sp>
        <p:nvSpPr>
          <p:cNvPr id="53252" name="Rectangle 2"/>
          <p:cNvSpPr>
            <a:spLocks noGrp="1" noChangeArrowheads="1"/>
          </p:cNvSpPr>
          <p:nvPr>
            <p:ph type="title"/>
          </p:nvPr>
        </p:nvSpPr>
        <p:spPr>
          <a:xfrm>
            <a:off x="414338" y="141288"/>
            <a:ext cx="8229600" cy="1143000"/>
          </a:xfrm>
        </p:spPr>
        <p:txBody>
          <a:bodyPr/>
          <a:lstStyle/>
          <a:p>
            <a:pPr eaLnBrk="1" hangingPunct="1"/>
            <a:r>
              <a:rPr lang="en-US" sz="3200" smtClean="0"/>
              <a:t>SNMPv3 – Security</a:t>
            </a:r>
          </a:p>
        </p:txBody>
      </p:sp>
      <p:sp>
        <p:nvSpPr>
          <p:cNvPr id="53253" name="Rectangle 3"/>
          <p:cNvSpPr>
            <a:spLocks noChangeArrowheads="1"/>
          </p:cNvSpPr>
          <p:nvPr/>
        </p:nvSpPr>
        <p:spPr bwMode="auto">
          <a:xfrm>
            <a:off x="600075" y="15414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Authoritative and Non-authoritative Entities</a:t>
            </a:r>
          </a:p>
          <a:p>
            <a:pPr marL="609600" indent="-609600" algn="l">
              <a:spcBef>
                <a:spcPct val="20000"/>
              </a:spcBef>
              <a:buFont typeface="Wingdings" pitchFamily="2" charset="2"/>
              <a:buChar char="§"/>
            </a:pPr>
            <a:r>
              <a:rPr lang="en-US" sz="2400">
                <a:solidFill>
                  <a:srgbClr val="000000"/>
                </a:solidFill>
              </a:rPr>
              <a:t>Security Parameters</a:t>
            </a:r>
          </a:p>
          <a:p>
            <a:pPr marL="609600" indent="-609600" algn="l">
              <a:spcBef>
                <a:spcPct val="20000"/>
              </a:spcBef>
              <a:buFont typeface="Wingdings" pitchFamily="2" charset="2"/>
              <a:buChar char="§"/>
            </a:pPr>
            <a:r>
              <a:rPr lang="en-US" sz="2400">
                <a:solidFill>
                  <a:srgbClr val="000000"/>
                </a:solidFill>
              </a:rPr>
              <a:t>Discovery of snmpEngineID</a:t>
            </a:r>
          </a:p>
          <a:p>
            <a:pPr marL="609600" indent="-609600" algn="l">
              <a:spcBef>
                <a:spcPct val="20000"/>
              </a:spcBef>
              <a:buFont typeface="Wingdings" pitchFamily="2" charset="2"/>
              <a:buChar char="§"/>
            </a:pPr>
            <a:r>
              <a:rPr lang="en-US" sz="2400">
                <a:solidFill>
                  <a:srgbClr val="000000"/>
                </a:solidFill>
              </a:rPr>
              <a:t>Message Timeliness</a:t>
            </a:r>
          </a:p>
          <a:p>
            <a:pPr marL="609600" indent="-609600" algn="l">
              <a:spcBef>
                <a:spcPct val="20000"/>
              </a:spcBef>
              <a:buFont typeface="Wingdings" pitchFamily="2" charset="2"/>
              <a:buChar char="§"/>
            </a:pPr>
            <a:r>
              <a:rPr lang="en-US" sz="2400">
                <a:solidFill>
                  <a:srgbClr val="000000"/>
                </a:solidFill>
              </a:rPr>
              <a:t>Key Management</a:t>
            </a:r>
          </a:p>
          <a:p>
            <a:pPr marL="609600" indent="-609600" algn="l">
              <a:spcBef>
                <a:spcPct val="20000"/>
              </a:spcBef>
              <a:buFont typeface="Wingdings" pitchFamily="2" charset="2"/>
              <a:buChar char="§"/>
            </a:pPr>
            <a:r>
              <a:rPr lang="en-US" sz="2400">
                <a:solidFill>
                  <a:srgbClr val="000000"/>
                </a:solidFill>
              </a:rPr>
              <a:t>USM MIB</a:t>
            </a:r>
          </a:p>
          <a:p>
            <a:pPr marL="990600" lvl="1" indent="-533400" algn="l">
              <a:spcBef>
                <a:spcPct val="20000"/>
              </a:spcBef>
              <a:buFont typeface="Wingdings" pitchFamily="2" charset="2"/>
              <a:buNone/>
            </a:pPr>
            <a:r>
              <a:rPr lang="en-US" sz="2000">
                <a:solidFill>
                  <a:srgbClr val="000000"/>
                </a:solidFill>
              </a:rPr>
              <a:t>	</a:t>
            </a:r>
          </a:p>
        </p:txBody>
      </p:sp>
    </p:spTree>
    <p:extLst>
      <p:ext uri="{BB962C8B-B14F-4D97-AF65-F5344CB8AC3E}">
        <p14:creationId xmlns:p14="http://schemas.microsoft.com/office/powerpoint/2010/main" val="123385211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2"/>
          <p:cNvSpPr>
            <a:spLocks noGrp="1"/>
          </p:cNvSpPr>
          <p:nvPr>
            <p:ph type="dt" sz="quarter" idx="10"/>
          </p:nvPr>
        </p:nvSpPr>
        <p:spPr>
          <a:noFill/>
        </p:spPr>
        <p:txBody>
          <a:bodyPr/>
          <a:lstStyle/>
          <a:p>
            <a:fld id="{ABAA97F4-DA0E-4E9F-9721-5C4FA68A9258}" type="datetime1">
              <a:rPr lang="en-US" smtClean="0"/>
              <a:pPr/>
              <a:t>5/21/15</a:t>
            </a:fld>
            <a:endParaRPr lang="en-US" smtClean="0"/>
          </a:p>
        </p:txBody>
      </p:sp>
      <p:sp>
        <p:nvSpPr>
          <p:cNvPr id="54275" name="Slide Number Placeholder 4"/>
          <p:cNvSpPr>
            <a:spLocks noGrp="1"/>
          </p:cNvSpPr>
          <p:nvPr>
            <p:ph type="sldNum" sz="quarter" idx="12"/>
          </p:nvPr>
        </p:nvSpPr>
        <p:spPr>
          <a:noFill/>
        </p:spPr>
        <p:txBody>
          <a:bodyPr/>
          <a:lstStyle/>
          <a:p>
            <a:fld id="{4E858791-85ED-41A4-B58C-8FB5387C8235}" type="slidenum">
              <a:rPr lang="en-US" smtClean="0"/>
              <a:pPr/>
              <a:t>33</a:t>
            </a:fld>
            <a:endParaRPr lang="en-US" smtClean="0"/>
          </a:p>
        </p:txBody>
      </p:sp>
      <p:sp>
        <p:nvSpPr>
          <p:cNvPr id="54276" name="Rectangle 2"/>
          <p:cNvSpPr>
            <a:spLocks noGrp="1" noChangeArrowheads="1"/>
          </p:cNvSpPr>
          <p:nvPr>
            <p:ph type="title"/>
          </p:nvPr>
        </p:nvSpPr>
        <p:spPr>
          <a:xfrm>
            <a:off x="414338" y="141288"/>
            <a:ext cx="8229600" cy="1143000"/>
          </a:xfrm>
        </p:spPr>
        <p:txBody>
          <a:bodyPr/>
          <a:lstStyle/>
          <a:p>
            <a:pPr eaLnBrk="1" hangingPunct="1"/>
            <a:r>
              <a:rPr lang="en-US" sz="3200" smtClean="0"/>
              <a:t>Authoritative &amp;</a:t>
            </a:r>
            <a:br>
              <a:rPr lang="en-US" sz="3200" smtClean="0"/>
            </a:br>
            <a:r>
              <a:rPr lang="en-US" sz="3200" smtClean="0"/>
              <a:t>Non-Authoritative Entities</a:t>
            </a:r>
          </a:p>
        </p:txBody>
      </p:sp>
      <p:sp>
        <p:nvSpPr>
          <p:cNvPr id="54277" name="Rectangle 3"/>
          <p:cNvSpPr>
            <a:spLocks noChangeArrowheads="1"/>
          </p:cNvSpPr>
          <p:nvPr/>
        </p:nvSpPr>
        <p:spPr bwMode="auto">
          <a:xfrm>
            <a:off x="550863" y="1752600"/>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Authoritative entity is the one which </a:t>
            </a:r>
          </a:p>
          <a:p>
            <a:pPr marL="990600" lvl="1" indent="-533400" algn="l">
              <a:spcBef>
                <a:spcPct val="20000"/>
              </a:spcBef>
              <a:buFontTx/>
              <a:buChar char="–"/>
            </a:pPr>
            <a:r>
              <a:rPr lang="en-US" sz="2000">
                <a:solidFill>
                  <a:srgbClr val="000000"/>
                </a:solidFill>
              </a:rPr>
              <a:t>receives and responds to requests</a:t>
            </a:r>
          </a:p>
          <a:p>
            <a:pPr marL="990600" lvl="1" indent="-533400" algn="l">
              <a:spcBef>
                <a:spcPct val="20000"/>
              </a:spcBef>
              <a:buFontTx/>
              <a:buChar char="–"/>
            </a:pPr>
            <a:r>
              <a:rPr lang="en-US" sz="2000">
                <a:solidFill>
                  <a:srgbClr val="000000"/>
                </a:solidFill>
              </a:rPr>
              <a:t>generates notifications</a:t>
            </a:r>
          </a:p>
          <a:p>
            <a:pPr marL="990600" lvl="1" indent="-533400" algn="l">
              <a:spcBef>
                <a:spcPct val="20000"/>
              </a:spcBef>
              <a:buFont typeface="Wingdings" pitchFamily="2" charset="2"/>
              <a:buNone/>
            </a:pPr>
            <a:r>
              <a:rPr lang="en-US" sz="2000">
                <a:solidFill>
                  <a:srgbClr val="000000"/>
                </a:solidFill>
              </a:rPr>
              <a:t>	</a:t>
            </a:r>
          </a:p>
        </p:txBody>
      </p:sp>
      <p:sp>
        <p:nvSpPr>
          <p:cNvPr id="54278" name="Rectangle 4"/>
          <p:cNvSpPr>
            <a:spLocks noChangeArrowheads="1"/>
          </p:cNvSpPr>
          <p:nvPr/>
        </p:nvSpPr>
        <p:spPr bwMode="auto">
          <a:xfrm>
            <a:off x="1098550" y="3814763"/>
            <a:ext cx="1992313" cy="1252537"/>
          </a:xfrm>
          <a:prstGeom prst="rect">
            <a:avLst/>
          </a:prstGeom>
          <a:solidFill>
            <a:schemeClr val="accent1"/>
          </a:solidFill>
          <a:ln w="9525">
            <a:solidFill>
              <a:schemeClr val="tx1"/>
            </a:solidFill>
            <a:miter lim="800000"/>
            <a:headEnd/>
            <a:tailEnd/>
          </a:ln>
        </p:spPr>
        <p:txBody>
          <a:bodyPr wrap="none" anchor="ctr"/>
          <a:lstStyle/>
          <a:p>
            <a:r>
              <a:rPr lang="en-US"/>
              <a:t>Entity</a:t>
            </a:r>
          </a:p>
        </p:txBody>
      </p:sp>
      <p:sp>
        <p:nvSpPr>
          <p:cNvPr id="54279" name="Rectangle 5"/>
          <p:cNvSpPr>
            <a:spLocks noChangeArrowheads="1"/>
          </p:cNvSpPr>
          <p:nvPr/>
        </p:nvSpPr>
        <p:spPr bwMode="auto">
          <a:xfrm>
            <a:off x="5445125" y="3794125"/>
            <a:ext cx="1992313" cy="1252538"/>
          </a:xfrm>
          <a:prstGeom prst="rect">
            <a:avLst/>
          </a:prstGeom>
          <a:solidFill>
            <a:schemeClr val="accent1"/>
          </a:solidFill>
          <a:ln w="9525">
            <a:solidFill>
              <a:schemeClr val="tx1"/>
            </a:solidFill>
            <a:miter lim="800000"/>
            <a:headEnd/>
            <a:tailEnd/>
          </a:ln>
        </p:spPr>
        <p:txBody>
          <a:bodyPr wrap="none" anchor="ctr"/>
          <a:lstStyle/>
          <a:p>
            <a:r>
              <a:rPr lang="en-US"/>
              <a:t>Authoritative</a:t>
            </a:r>
          </a:p>
          <a:p>
            <a:r>
              <a:rPr lang="en-US"/>
              <a:t>Entity</a:t>
            </a:r>
          </a:p>
        </p:txBody>
      </p:sp>
      <p:sp>
        <p:nvSpPr>
          <p:cNvPr id="54280" name="Line 6"/>
          <p:cNvSpPr>
            <a:spLocks noChangeShapeType="1"/>
          </p:cNvSpPr>
          <p:nvPr/>
        </p:nvSpPr>
        <p:spPr bwMode="auto">
          <a:xfrm>
            <a:off x="3089275" y="3976688"/>
            <a:ext cx="2347913" cy="0"/>
          </a:xfrm>
          <a:prstGeom prst="line">
            <a:avLst/>
          </a:prstGeom>
          <a:noFill/>
          <a:ln w="9525">
            <a:solidFill>
              <a:schemeClr val="tx1"/>
            </a:solidFill>
            <a:round/>
            <a:headEnd/>
            <a:tailEnd type="stealth" w="lg" len="lg"/>
          </a:ln>
        </p:spPr>
        <p:txBody>
          <a:bodyPr/>
          <a:lstStyle/>
          <a:p>
            <a:endParaRPr lang="en-CA"/>
          </a:p>
        </p:txBody>
      </p:sp>
      <p:sp>
        <p:nvSpPr>
          <p:cNvPr id="54281" name="Line 7"/>
          <p:cNvSpPr>
            <a:spLocks noChangeShapeType="1"/>
          </p:cNvSpPr>
          <p:nvPr/>
        </p:nvSpPr>
        <p:spPr bwMode="auto">
          <a:xfrm>
            <a:off x="3074988" y="4430713"/>
            <a:ext cx="2349500" cy="0"/>
          </a:xfrm>
          <a:prstGeom prst="line">
            <a:avLst/>
          </a:prstGeom>
          <a:noFill/>
          <a:ln w="9525">
            <a:solidFill>
              <a:schemeClr val="tx1"/>
            </a:solidFill>
            <a:round/>
            <a:headEnd type="stealth" w="lg" len="lg"/>
            <a:tailEnd type="none" w="lg" len="lg"/>
          </a:ln>
        </p:spPr>
        <p:txBody>
          <a:bodyPr/>
          <a:lstStyle/>
          <a:p>
            <a:endParaRPr lang="en-CA"/>
          </a:p>
        </p:txBody>
      </p:sp>
      <p:sp>
        <p:nvSpPr>
          <p:cNvPr id="54282" name="Text Box 8"/>
          <p:cNvSpPr txBox="1">
            <a:spLocks noChangeArrowheads="1"/>
          </p:cNvSpPr>
          <p:nvPr/>
        </p:nvSpPr>
        <p:spPr bwMode="auto">
          <a:xfrm>
            <a:off x="3708400" y="3649663"/>
            <a:ext cx="939800" cy="338137"/>
          </a:xfrm>
          <a:prstGeom prst="rect">
            <a:avLst/>
          </a:prstGeom>
          <a:noFill/>
          <a:ln w="9525">
            <a:noFill/>
            <a:miter lim="800000"/>
            <a:headEnd type="none" w="lg" len="lg"/>
            <a:tailEnd type="none" w="lg" len="lg"/>
          </a:ln>
        </p:spPr>
        <p:txBody>
          <a:bodyPr>
            <a:spAutoFit/>
          </a:bodyPr>
          <a:lstStyle/>
          <a:p>
            <a:pPr algn="l"/>
            <a:r>
              <a:rPr lang="en-US" sz="1600"/>
              <a:t>Request</a:t>
            </a:r>
          </a:p>
        </p:txBody>
      </p:sp>
      <p:sp>
        <p:nvSpPr>
          <p:cNvPr id="54283" name="Text Box 9"/>
          <p:cNvSpPr txBox="1">
            <a:spLocks noChangeArrowheads="1"/>
          </p:cNvSpPr>
          <p:nvPr/>
        </p:nvSpPr>
        <p:spPr bwMode="auto">
          <a:xfrm>
            <a:off x="3652838" y="4111625"/>
            <a:ext cx="1096962" cy="338138"/>
          </a:xfrm>
          <a:prstGeom prst="rect">
            <a:avLst/>
          </a:prstGeom>
          <a:noFill/>
          <a:ln w="9525">
            <a:noFill/>
            <a:miter lim="800000"/>
            <a:headEnd type="none" w="lg" len="lg"/>
            <a:tailEnd type="none" w="lg" len="lg"/>
          </a:ln>
        </p:spPr>
        <p:txBody>
          <a:bodyPr>
            <a:spAutoFit/>
          </a:bodyPr>
          <a:lstStyle/>
          <a:p>
            <a:pPr algn="l"/>
            <a:r>
              <a:rPr lang="en-US" sz="1600"/>
              <a:t>Response</a:t>
            </a:r>
          </a:p>
        </p:txBody>
      </p:sp>
      <p:sp>
        <p:nvSpPr>
          <p:cNvPr id="54284" name="Line 12"/>
          <p:cNvSpPr>
            <a:spLocks noChangeShapeType="1"/>
          </p:cNvSpPr>
          <p:nvPr/>
        </p:nvSpPr>
        <p:spPr bwMode="auto">
          <a:xfrm>
            <a:off x="3074988" y="4968875"/>
            <a:ext cx="2349500" cy="0"/>
          </a:xfrm>
          <a:prstGeom prst="line">
            <a:avLst/>
          </a:prstGeom>
          <a:noFill/>
          <a:ln w="9525">
            <a:solidFill>
              <a:schemeClr val="tx1"/>
            </a:solidFill>
            <a:round/>
            <a:headEnd type="stealth" w="lg" len="lg"/>
            <a:tailEnd type="none" w="lg" len="lg"/>
          </a:ln>
        </p:spPr>
        <p:txBody>
          <a:bodyPr/>
          <a:lstStyle/>
          <a:p>
            <a:endParaRPr lang="en-CA"/>
          </a:p>
        </p:txBody>
      </p:sp>
      <p:sp>
        <p:nvSpPr>
          <p:cNvPr id="54285" name="Text Box 13"/>
          <p:cNvSpPr txBox="1">
            <a:spLocks noChangeArrowheads="1"/>
          </p:cNvSpPr>
          <p:nvPr/>
        </p:nvSpPr>
        <p:spPr bwMode="auto">
          <a:xfrm>
            <a:off x="3765550" y="5475288"/>
            <a:ext cx="184150" cy="336550"/>
          </a:xfrm>
          <a:prstGeom prst="rect">
            <a:avLst/>
          </a:prstGeom>
          <a:noFill/>
          <a:ln w="9525">
            <a:noFill/>
            <a:miter lim="800000"/>
            <a:headEnd type="none" w="lg" len="lg"/>
            <a:tailEnd type="none" w="lg" len="lg"/>
          </a:ln>
        </p:spPr>
        <p:txBody>
          <a:bodyPr wrap="none">
            <a:spAutoFit/>
          </a:bodyPr>
          <a:lstStyle/>
          <a:p>
            <a:pPr algn="l"/>
            <a:endParaRPr lang="en-US" sz="1600"/>
          </a:p>
        </p:txBody>
      </p:sp>
      <p:sp>
        <p:nvSpPr>
          <p:cNvPr id="54286" name="Text Box 14"/>
          <p:cNvSpPr txBox="1">
            <a:spLocks noChangeArrowheads="1"/>
          </p:cNvSpPr>
          <p:nvPr/>
        </p:nvSpPr>
        <p:spPr bwMode="auto">
          <a:xfrm>
            <a:off x="3694113" y="4629150"/>
            <a:ext cx="1187450" cy="338138"/>
          </a:xfrm>
          <a:prstGeom prst="rect">
            <a:avLst/>
          </a:prstGeom>
          <a:noFill/>
          <a:ln w="9525">
            <a:noFill/>
            <a:miter lim="800000"/>
            <a:headEnd type="none" w="lg" len="lg"/>
            <a:tailEnd type="none" w="lg" len="lg"/>
          </a:ln>
        </p:spPr>
        <p:txBody>
          <a:bodyPr>
            <a:spAutoFit/>
          </a:bodyPr>
          <a:lstStyle/>
          <a:p>
            <a:pPr algn="l"/>
            <a:r>
              <a:rPr lang="en-US" sz="1600"/>
              <a:t>Notification</a:t>
            </a:r>
          </a:p>
        </p:txBody>
      </p:sp>
    </p:spTree>
    <p:extLst>
      <p:ext uri="{BB962C8B-B14F-4D97-AF65-F5344CB8AC3E}">
        <p14:creationId xmlns:p14="http://schemas.microsoft.com/office/powerpoint/2010/main" val="128312764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2"/>
          <p:cNvSpPr>
            <a:spLocks noGrp="1"/>
          </p:cNvSpPr>
          <p:nvPr>
            <p:ph type="dt" sz="quarter" idx="10"/>
          </p:nvPr>
        </p:nvSpPr>
        <p:spPr>
          <a:noFill/>
        </p:spPr>
        <p:txBody>
          <a:bodyPr/>
          <a:lstStyle/>
          <a:p>
            <a:fld id="{6561E83A-AC62-4375-B1AB-4AA3D8A4FE08}" type="datetime1">
              <a:rPr lang="en-US" smtClean="0"/>
              <a:pPr/>
              <a:t>5/21/15</a:t>
            </a:fld>
            <a:endParaRPr lang="en-US" smtClean="0"/>
          </a:p>
        </p:txBody>
      </p:sp>
      <p:sp>
        <p:nvSpPr>
          <p:cNvPr id="55299" name="Slide Number Placeholder 4"/>
          <p:cNvSpPr>
            <a:spLocks noGrp="1"/>
          </p:cNvSpPr>
          <p:nvPr>
            <p:ph type="sldNum" sz="quarter" idx="12"/>
          </p:nvPr>
        </p:nvSpPr>
        <p:spPr>
          <a:noFill/>
        </p:spPr>
        <p:txBody>
          <a:bodyPr/>
          <a:lstStyle/>
          <a:p>
            <a:fld id="{A03948E2-B78A-4EBA-BF38-CF406BFB99DA}" type="slidenum">
              <a:rPr lang="en-US" smtClean="0"/>
              <a:pPr/>
              <a:t>34</a:t>
            </a:fld>
            <a:endParaRPr lang="en-US" smtClean="0"/>
          </a:p>
        </p:txBody>
      </p:sp>
      <p:sp>
        <p:nvSpPr>
          <p:cNvPr id="55300" name="Rectangle 2"/>
          <p:cNvSpPr>
            <a:spLocks noGrp="1" noChangeArrowheads="1"/>
          </p:cNvSpPr>
          <p:nvPr>
            <p:ph type="title"/>
          </p:nvPr>
        </p:nvSpPr>
        <p:spPr>
          <a:xfrm>
            <a:off x="414338" y="141288"/>
            <a:ext cx="8229600" cy="1143000"/>
          </a:xfrm>
        </p:spPr>
        <p:txBody>
          <a:bodyPr/>
          <a:lstStyle/>
          <a:p>
            <a:pPr eaLnBrk="1" hangingPunct="1"/>
            <a:r>
              <a:rPr lang="en-US" sz="3200" smtClean="0"/>
              <a:t>SNMPv3 – Security Parameters</a:t>
            </a:r>
          </a:p>
        </p:txBody>
      </p:sp>
      <p:sp>
        <p:nvSpPr>
          <p:cNvPr id="55301" name="Rectangle 3"/>
          <p:cNvSpPr>
            <a:spLocks noChangeArrowheads="1"/>
          </p:cNvSpPr>
          <p:nvPr/>
        </p:nvSpPr>
        <p:spPr bwMode="auto">
          <a:xfrm>
            <a:off x="538163" y="1296988"/>
            <a:ext cx="8289925" cy="4424362"/>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Every SNMPv3 message contains security parameters.</a:t>
            </a:r>
          </a:p>
          <a:p>
            <a:pPr marL="609600" indent="-609600" algn="l">
              <a:spcBef>
                <a:spcPct val="20000"/>
              </a:spcBef>
              <a:buFont typeface="Wingdings" pitchFamily="2" charset="2"/>
              <a:buChar char="§"/>
            </a:pPr>
            <a:r>
              <a:rPr lang="en-US" sz="2400">
                <a:solidFill>
                  <a:srgbClr val="000000"/>
                </a:solidFill>
              </a:rPr>
              <a:t>The following are USM security parameters:</a:t>
            </a:r>
            <a:endParaRPr lang="en-US" sz="2000">
              <a:solidFill>
                <a:srgbClr val="000000"/>
              </a:solidFill>
            </a:endParaRPr>
          </a:p>
          <a:p>
            <a:pPr marL="609600" indent="-609600" algn="l">
              <a:spcBef>
                <a:spcPct val="20000"/>
              </a:spcBef>
              <a:buFont typeface="Wingdings" pitchFamily="2" charset="2"/>
              <a:buNone/>
            </a:pPr>
            <a:r>
              <a:rPr lang="en-US" sz="2000">
                <a:solidFill>
                  <a:srgbClr val="000000"/>
                </a:solidFill>
              </a:rPr>
              <a:t>	UsmSecurityParameters ::=</a:t>
            </a:r>
          </a:p>
          <a:p>
            <a:pPr marL="990600" lvl="1" indent="-533400" algn="l">
              <a:spcBef>
                <a:spcPct val="20000"/>
              </a:spcBef>
              <a:buFont typeface="Wingdings" pitchFamily="2" charset="2"/>
              <a:buNone/>
            </a:pPr>
            <a:r>
              <a:rPr lang="en-US" sz="2000">
                <a:solidFill>
                  <a:srgbClr val="000000"/>
                </a:solidFill>
              </a:rPr>
              <a:t>	SEQUENCE {</a:t>
            </a:r>
          </a:p>
          <a:p>
            <a:pPr marL="1371600" lvl="2" indent="-457200" algn="l">
              <a:spcBef>
                <a:spcPct val="20000"/>
              </a:spcBef>
              <a:buFont typeface="Wingdings" pitchFamily="2" charset="2"/>
              <a:buNone/>
            </a:pPr>
            <a:r>
              <a:rPr lang="en-US">
                <a:solidFill>
                  <a:srgbClr val="000000"/>
                </a:solidFill>
              </a:rPr>
              <a:t>	</a:t>
            </a:r>
            <a:r>
              <a:rPr lang="en-US" sz="2000">
                <a:solidFill>
                  <a:srgbClr val="000000"/>
                </a:solidFill>
              </a:rPr>
              <a:t>msgAuthoritativeEngineID		OCTET STRING</a:t>
            </a:r>
          </a:p>
          <a:p>
            <a:pPr marL="1371600" lvl="2" indent="-457200" algn="l">
              <a:spcBef>
                <a:spcPct val="20000"/>
              </a:spcBef>
              <a:buFont typeface="Wingdings" pitchFamily="2" charset="2"/>
              <a:buNone/>
            </a:pPr>
            <a:r>
              <a:rPr lang="en-US" sz="2000">
                <a:solidFill>
                  <a:srgbClr val="000000"/>
                </a:solidFill>
              </a:rPr>
              <a:t>	msgAuthoritativeEngineBoots	INTEGER</a:t>
            </a:r>
          </a:p>
          <a:p>
            <a:pPr marL="1371600" lvl="2" indent="-457200" algn="l">
              <a:spcBef>
                <a:spcPct val="20000"/>
              </a:spcBef>
              <a:buFont typeface="Wingdings" pitchFamily="2" charset="2"/>
              <a:buNone/>
            </a:pPr>
            <a:r>
              <a:rPr lang="en-US" sz="2000">
                <a:solidFill>
                  <a:srgbClr val="000000"/>
                </a:solidFill>
              </a:rPr>
              <a:t>	msgAuthoritativeEngineTime	INTEGER</a:t>
            </a:r>
          </a:p>
          <a:p>
            <a:pPr marL="1371600" lvl="2" indent="-457200" algn="l">
              <a:spcBef>
                <a:spcPct val="20000"/>
              </a:spcBef>
              <a:buFont typeface="Wingdings" pitchFamily="2" charset="2"/>
              <a:buNone/>
            </a:pPr>
            <a:r>
              <a:rPr lang="en-US" sz="2000">
                <a:solidFill>
                  <a:srgbClr val="000000"/>
                </a:solidFill>
              </a:rPr>
              <a:t>	msgUserName			OCTET STRING</a:t>
            </a:r>
          </a:p>
          <a:p>
            <a:pPr marL="1371600" lvl="2" indent="-457200" algn="l">
              <a:spcBef>
                <a:spcPct val="20000"/>
              </a:spcBef>
              <a:buFont typeface="Wingdings" pitchFamily="2" charset="2"/>
              <a:buNone/>
            </a:pPr>
            <a:r>
              <a:rPr lang="en-US" sz="2000">
                <a:solidFill>
                  <a:srgbClr val="000000"/>
                </a:solidFill>
              </a:rPr>
              <a:t>	msgAuthenticationParameters	OCTET STRING</a:t>
            </a:r>
          </a:p>
          <a:p>
            <a:pPr marL="1371600" lvl="2" indent="-457200" algn="l">
              <a:spcBef>
                <a:spcPct val="20000"/>
              </a:spcBef>
              <a:buFont typeface="Wingdings" pitchFamily="2" charset="2"/>
              <a:buNone/>
            </a:pPr>
            <a:r>
              <a:rPr lang="en-US" sz="2000">
                <a:solidFill>
                  <a:srgbClr val="000000"/>
                </a:solidFill>
              </a:rPr>
              <a:t>	msgPrivacyParameters		OCTET STRING</a:t>
            </a:r>
          </a:p>
          <a:p>
            <a:pPr marL="1371600" lvl="2" indent="-457200" algn="l">
              <a:spcBef>
                <a:spcPct val="20000"/>
              </a:spcBef>
              <a:buFont typeface="Wingdings" pitchFamily="2" charset="2"/>
              <a:buNone/>
            </a:pPr>
            <a:r>
              <a:rPr lang="en-US">
                <a:solidFill>
                  <a:srgbClr val="000000"/>
                </a:solidFill>
              </a:rPr>
              <a:t>}</a:t>
            </a:r>
          </a:p>
        </p:txBody>
      </p:sp>
    </p:spTree>
    <p:extLst>
      <p:ext uri="{BB962C8B-B14F-4D97-AF65-F5344CB8AC3E}">
        <p14:creationId xmlns:p14="http://schemas.microsoft.com/office/powerpoint/2010/main" val="219701175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2"/>
          <p:cNvSpPr>
            <a:spLocks noGrp="1"/>
          </p:cNvSpPr>
          <p:nvPr>
            <p:ph type="dt" sz="quarter" idx="10"/>
          </p:nvPr>
        </p:nvSpPr>
        <p:spPr>
          <a:noFill/>
        </p:spPr>
        <p:txBody>
          <a:bodyPr/>
          <a:lstStyle/>
          <a:p>
            <a:fld id="{2BEBB624-680C-4899-8D1C-3E007C00E192}" type="datetime1">
              <a:rPr lang="en-US" smtClean="0"/>
              <a:pPr/>
              <a:t>5/21/15</a:t>
            </a:fld>
            <a:endParaRPr lang="en-US" smtClean="0"/>
          </a:p>
        </p:txBody>
      </p:sp>
      <p:sp>
        <p:nvSpPr>
          <p:cNvPr id="56323" name="Slide Number Placeholder 4"/>
          <p:cNvSpPr>
            <a:spLocks noGrp="1"/>
          </p:cNvSpPr>
          <p:nvPr>
            <p:ph type="sldNum" sz="quarter" idx="12"/>
          </p:nvPr>
        </p:nvSpPr>
        <p:spPr>
          <a:noFill/>
        </p:spPr>
        <p:txBody>
          <a:bodyPr/>
          <a:lstStyle/>
          <a:p>
            <a:fld id="{F6E2819A-E12C-4CD7-88CB-FF8EECC05D1E}" type="slidenum">
              <a:rPr lang="en-US" smtClean="0"/>
              <a:pPr/>
              <a:t>35</a:t>
            </a:fld>
            <a:endParaRPr lang="en-US" smtClean="0"/>
          </a:p>
        </p:txBody>
      </p:sp>
      <p:sp>
        <p:nvSpPr>
          <p:cNvPr id="56324" name="Rectangle 2"/>
          <p:cNvSpPr>
            <a:spLocks noGrp="1" noChangeArrowheads="1"/>
          </p:cNvSpPr>
          <p:nvPr>
            <p:ph type="title"/>
          </p:nvPr>
        </p:nvSpPr>
        <p:spPr>
          <a:xfrm>
            <a:off x="414338" y="141288"/>
            <a:ext cx="8229600" cy="1143000"/>
          </a:xfrm>
        </p:spPr>
        <p:txBody>
          <a:bodyPr/>
          <a:lstStyle/>
          <a:p>
            <a:pPr eaLnBrk="1" hangingPunct="1"/>
            <a:r>
              <a:rPr lang="en-US" sz="3200" smtClean="0"/>
              <a:t>SNMPv3 – EngineID Discovery</a:t>
            </a:r>
          </a:p>
        </p:txBody>
      </p:sp>
      <p:sp>
        <p:nvSpPr>
          <p:cNvPr id="56325" name="Rectangle 3"/>
          <p:cNvSpPr>
            <a:spLocks noChangeArrowheads="1"/>
          </p:cNvSpPr>
          <p:nvPr/>
        </p:nvSpPr>
        <p:spPr bwMode="auto">
          <a:xfrm>
            <a:off x="538163" y="1296988"/>
            <a:ext cx="8289925" cy="4424362"/>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USM mechanism allows a non-authoritative SNMP entity to learn the snmpEngineID of the authoritative engine.</a:t>
            </a:r>
          </a:p>
          <a:p>
            <a:pPr marL="609600" indent="-609600" algn="l">
              <a:spcBef>
                <a:spcPct val="20000"/>
              </a:spcBef>
              <a:buFont typeface="Wingdings" pitchFamily="2" charset="2"/>
              <a:buChar char="§"/>
            </a:pPr>
            <a:r>
              <a:rPr lang="en-US" sz="2400">
                <a:solidFill>
                  <a:srgbClr val="000000"/>
                </a:solidFill>
              </a:rPr>
              <a:t>The non-authoritative entity sends a Request message to the authoritative entity with </a:t>
            </a:r>
          </a:p>
          <a:p>
            <a:pPr marL="990600" lvl="1" indent="-533400" algn="l">
              <a:spcBef>
                <a:spcPct val="20000"/>
              </a:spcBef>
              <a:buFontTx/>
              <a:buChar char="–"/>
            </a:pPr>
            <a:r>
              <a:rPr lang="en-US" sz="2000">
                <a:solidFill>
                  <a:srgbClr val="000000"/>
                </a:solidFill>
              </a:rPr>
              <a:t>A </a:t>
            </a:r>
            <a:r>
              <a:rPr lang="en-US" sz="2000" i="1">
                <a:solidFill>
                  <a:srgbClr val="000000"/>
                </a:solidFill>
              </a:rPr>
              <a:t>securityLevel </a:t>
            </a:r>
            <a:r>
              <a:rPr lang="en-US" sz="2000">
                <a:solidFill>
                  <a:srgbClr val="000000"/>
                </a:solidFill>
              </a:rPr>
              <a:t>of “noAuthNoPriv”</a:t>
            </a:r>
          </a:p>
          <a:p>
            <a:pPr marL="990600" lvl="1" indent="-533400" algn="l">
              <a:spcBef>
                <a:spcPct val="20000"/>
              </a:spcBef>
              <a:buFontTx/>
              <a:buChar char="–"/>
            </a:pPr>
            <a:r>
              <a:rPr lang="en-US" sz="2000">
                <a:solidFill>
                  <a:srgbClr val="000000"/>
                </a:solidFill>
              </a:rPr>
              <a:t>A </a:t>
            </a:r>
            <a:r>
              <a:rPr lang="en-US" sz="2000" i="1">
                <a:solidFill>
                  <a:srgbClr val="000000"/>
                </a:solidFill>
              </a:rPr>
              <a:t>msgUserName</a:t>
            </a:r>
            <a:r>
              <a:rPr lang="en-US" sz="2000">
                <a:solidFill>
                  <a:srgbClr val="000000"/>
                </a:solidFill>
              </a:rPr>
              <a:t> of zero length	</a:t>
            </a:r>
          </a:p>
          <a:p>
            <a:pPr marL="990600" lvl="1" indent="-533400" algn="l">
              <a:spcBef>
                <a:spcPct val="20000"/>
              </a:spcBef>
              <a:buFontTx/>
              <a:buChar char="–"/>
            </a:pPr>
            <a:r>
              <a:rPr lang="en-US" sz="2000">
                <a:solidFill>
                  <a:srgbClr val="000000"/>
                </a:solidFill>
              </a:rPr>
              <a:t>A </a:t>
            </a:r>
            <a:r>
              <a:rPr lang="en-US" sz="2000" i="1">
                <a:solidFill>
                  <a:srgbClr val="000000"/>
                </a:solidFill>
              </a:rPr>
              <a:t>msgAuthoritativeEngineID</a:t>
            </a:r>
            <a:r>
              <a:rPr lang="en-US" sz="2000">
                <a:solidFill>
                  <a:srgbClr val="000000"/>
                </a:solidFill>
              </a:rPr>
              <a:t> of zero length</a:t>
            </a:r>
          </a:p>
          <a:p>
            <a:pPr marL="990600" lvl="1" indent="-533400" algn="l">
              <a:spcBef>
                <a:spcPct val="20000"/>
              </a:spcBef>
              <a:buFontTx/>
              <a:buChar char="–"/>
            </a:pPr>
            <a:r>
              <a:rPr lang="en-US" sz="2000">
                <a:solidFill>
                  <a:srgbClr val="000000"/>
                </a:solidFill>
              </a:rPr>
              <a:t>A empty variable-bindings</a:t>
            </a:r>
          </a:p>
          <a:p>
            <a:pPr marL="609600" indent="-609600" algn="just">
              <a:spcBef>
                <a:spcPct val="20000"/>
              </a:spcBef>
              <a:buFont typeface="Wingdings" pitchFamily="2" charset="2"/>
              <a:buChar char="§"/>
            </a:pPr>
            <a:r>
              <a:rPr lang="en-US" sz="2400">
                <a:solidFill>
                  <a:srgbClr val="000000"/>
                </a:solidFill>
              </a:rPr>
              <a:t>The authoritative entity responds by sending a Report message with its snmpEngineID value in the msgAuthoritativeEngineID field</a:t>
            </a:r>
          </a:p>
          <a:p>
            <a:pPr marL="990600" lvl="1" indent="-533400" algn="l">
              <a:spcBef>
                <a:spcPct val="20000"/>
              </a:spcBef>
              <a:buFont typeface="Wingdings" pitchFamily="2" charset="2"/>
              <a:buChar char="§"/>
            </a:pPr>
            <a:endParaRPr lang="en-US" sz="2400">
              <a:solidFill>
                <a:srgbClr val="000000"/>
              </a:solidFill>
            </a:endParaRPr>
          </a:p>
        </p:txBody>
      </p:sp>
    </p:spTree>
    <p:extLst>
      <p:ext uri="{BB962C8B-B14F-4D97-AF65-F5344CB8AC3E}">
        <p14:creationId xmlns:p14="http://schemas.microsoft.com/office/powerpoint/2010/main" val="273267843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2"/>
          <p:cNvSpPr>
            <a:spLocks noGrp="1"/>
          </p:cNvSpPr>
          <p:nvPr>
            <p:ph type="dt" sz="quarter" idx="10"/>
          </p:nvPr>
        </p:nvSpPr>
        <p:spPr>
          <a:noFill/>
        </p:spPr>
        <p:txBody>
          <a:bodyPr/>
          <a:lstStyle/>
          <a:p>
            <a:fld id="{9582F405-D85A-44C8-94FF-527263E819EE}" type="datetime1">
              <a:rPr lang="en-US" smtClean="0"/>
              <a:pPr/>
              <a:t>5/21/15</a:t>
            </a:fld>
            <a:endParaRPr lang="en-US" smtClean="0"/>
          </a:p>
        </p:txBody>
      </p:sp>
      <p:sp>
        <p:nvSpPr>
          <p:cNvPr id="57347" name="Slide Number Placeholder 4"/>
          <p:cNvSpPr>
            <a:spLocks noGrp="1"/>
          </p:cNvSpPr>
          <p:nvPr>
            <p:ph type="sldNum" sz="quarter" idx="12"/>
          </p:nvPr>
        </p:nvSpPr>
        <p:spPr>
          <a:noFill/>
        </p:spPr>
        <p:txBody>
          <a:bodyPr/>
          <a:lstStyle/>
          <a:p>
            <a:fld id="{09FBA645-E0AF-461E-9555-37A60C2F8173}" type="slidenum">
              <a:rPr lang="en-US" smtClean="0"/>
              <a:pPr/>
              <a:t>36</a:t>
            </a:fld>
            <a:endParaRPr lang="en-US" smtClean="0"/>
          </a:p>
        </p:txBody>
      </p:sp>
      <p:sp>
        <p:nvSpPr>
          <p:cNvPr id="57348" name="Rectangle 2"/>
          <p:cNvSpPr>
            <a:spLocks noGrp="1" noChangeArrowheads="1"/>
          </p:cNvSpPr>
          <p:nvPr>
            <p:ph type="title"/>
          </p:nvPr>
        </p:nvSpPr>
        <p:spPr>
          <a:xfrm>
            <a:off x="414338" y="141288"/>
            <a:ext cx="8229600" cy="1143000"/>
          </a:xfrm>
        </p:spPr>
        <p:txBody>
          <a:bodyPr/>
          <a:lstStyle/>
          <a:p>
            <a:pPr eaLnBrk="1" hangingPunct="1"/>
            <a:r>
              <a:rPr lang="en-US" sz="3200" smtClean="0"/>
              <a:t>SNMPv3 – EngineID Discovery</a:t>
            </a:r>
          </a:p>
        </p:txBody>
      </p:sp>
      <p:sp>
        <p:nvSpPr>
          <p:cNvPr id="57349" name="Rectangle 3"/>
          <p:cNvSpPr>
            <a:spLocks noChangeArrowheads="1"/>
          </p:cNvSpPr>
          <p:nvPr/>
        </p:nvSpPr>
        <p:spPr bwMode="auto">
          <a:xfrm>
            <a:off x="538163" y="1296988"/>
            <a:ext cx="8289925" cy="4424362"/>
          </a:xfrm>
          <a:prstGeom prst="rect">
            <a:avLst/>
          </a:prstGeom>
          <a:noFill/>
          <a:ln w="9525">
            <a:noFill/>
            <a:miter lim="800000"/>
            <a:headEnd/>
            <a:tailEnd/>
          </a:ln>
        </p:spPr>
        <p:txBody>
          <a:bodyPr/>
          <a:lstStyle/>
          <a:p>
            <a:pPr marL="609600" indent="-609600" algn="l">
              <a:spcBef>
                <a:spcPct val="20000"/>
              </a:spcBef>
              <a:buFont typeface="Wingdings" pitchFamily="2" charset="2"/>
              <a:buChar char="§"/>
            </a:pPr>
            <a:endParaRPr lang="en-US" sz="2400">
              <a:solidFill>
                <a:srgbClr val="000000"/>
              </a:solidFill>
            </a:endParaRPr>
          </a:p>
          <a:p>
            <a:pPr marL="990600" lvl="1" indent="-533400" algn="l">
              <a:spcBef>
                <a:spcPct val="20000"/>
              </a:spcBef>
              <a:buFont typeface="Wingdings" pitchFamily="2" charset="2"/>
              <a:buChar char="§"/>
            </a:pPr>
            <a:endParaRPr lang="en-US" sz="2400">
              <a:solidFill>
                <a:srgbClr val="000000"/>
              </a:solidFill>
            </a:endParaRPr>
          </a:p>
        </p:txBody>
      </p:sp>
      <p:sp>
        <p:nvSpPr>
          <p:cNvPr id="57350" name="Line 4"/>
          <p:cNvSpPr>
            <a:spLocks noChangeShapeType="1"/>
          </p:cNvSpPr>
          <p:nvPr/>
        </p:nvSpPr>
        <p:spPr bwMode="auto">
          <a:xfrm flipV="1">
            <a:off x="1766888" y="3048000"/>
            <a:ext cx="5619750" cy="0"/>
          </a:xfrm>
          <a:prstGeom prst="line">
            <a:avLst/>
          </a:prstGeom>
          <a:noFill/>
          <a:ln w="9525">
            <a:solidFill>
              <a:schemeClr val="tx1"/>
            </a:solidFill>
            <a:round/>
            <a:headEnd type="none" w="lg" len="lg"/>
            <a:tailEnd type="triangle" w="med" len="med"/>
          </a:ln>
        </p:spPr>
        <p:txBody>
          <a:bodyPr/>
          <a:lstStyle/>
          <a:p>
            <a:endParaRPr lang="en-CA"/>
          </a:p>
        </p:txBody>
      </p:sp>
      <p:sp>
        <p:nvSpPr>
          <p:cNvPr id="57351" name="Text Box 5"/>
          <p:cNvSpPr txBox="1">
            <a:spLocks noChangeArrowheads="1"/>
          </p:cNvSpPr>
          <p:nvPr/>
        </p:nvSpPr>
        <p:spPr bwMode="auto">
          <a:xfrm>
            <a:off x="2019300" y="1489075"/>
            <a:ext cx="3187700" cy="1465263"/>
          </a:xfrm>
          <a:prstGeom prst="rect">
            <a:avLst/>
          </a:prstGeom>
          <a:noFill/>
          <a:ln w="9525">
            <a:noFill/>
            <a:miter lim="800000"/>
            <a:headEnd type="none" w="lg" len="lg"/>
            <a:tailEnd type="none" w="lg" len="lg"/>
          </a:ln>
        </p:spPr>
        <p:txBody>
          <a:bodyPr wrap="none">
            <a:spAutoFit/>
          </a:bodyPr>
          <a:lstStyle/>
          <a:p>
            <a:pPr algn="l"/>
            <a:r>
              <a:rPr lang="en-US"/>
              <a:t>Request:</a:t>
            </a:r>
          </a:p>
          <a:p>
            <a:pPr algn="l"/>
            <a:r>
              <a:rPr lang="en-US"/>
              <a:t>securityLevel = noAuthNoPriv</a:t>
            </a:r>
          </a:p>
          <a:p>
            <a:pPr algn="l"/>
            <a:r>
              <a:rPr lang="en-US"/>
              <a:t>msgUserName = ‘’</a:t>
            </a:r>
          </a:p>
          <a:p>
            <a:pPr algn="l"/>
            <a:r>
              <a:rPr lang="en-US"/>
              <a:t>msgAuthoritativeEngineID = ‘’</a:t>
            </a:r>
          </a:p>
          <a:p>
            <a:pPr algn="l"/>
            <a:r>
              <a:rPr lang="en-US"/>
              <a:t>Variable-bindings = ‘’</a:t>
            </a:r>
          </a:p>
        </p:txBody>
      </p:sp>
      <p:sp>
        <p:nvSpPr>
          <p:cNvPr id="57352" name="Rectangle 6"/>
          <p:cNvSpPr>
            <a:spLocks noChangeArrowheads="1"/>
          </p:cNvSpPr>
          <p:nvPr/>
        </p:nvSpPr>
        <p:spPr bwMode="auto">
          <a:xfrm>
            <a:off x="203200" y="2814638"/>
            <a:ext cx="1554163" cy="1096962"/>
          </a:xfrm>
          <a:prstGeom prst="rect">
            <a:avLst/>
          </a:prstGeom>
          <a:solidFill>
            <a:schemeClr val="bg1"/>
          </a:solidFill>
          <a:ln w="9525">
            <a:solidFill>
              <a:schemeClr val="tx1"/>
            </a:solidFill>
            <a:miter lim="800000"/>
            <a:headEnd type="none" w="lg" len="lg"/>
            <a:tailEnd type="none" w="lg" len="lg"/>
          </a:ln>
        </p:spPr>
        <p:txBody>
          <a:bodyPr wrap="none" anchor="ctr"/>
          <a:lstStyle/>
          <a:p>
            <a:endParaRPr lang="en-CA"/>
          </a:p>
        </p:txBody>
      </p:sp>
      <p:sp>
        <p:nvSpPr>
          <p:cNvPr id="57353" name="Rectangle 7"/>
          <p:cNvSpPr>
            <a:spLocks noChangeArrowheads="1"/>
          </p:cNvSpPr>
          <p:nvPr/>
        </p:nvSpPr>
        <p:spPr bwMode="auto">
          <a:xfrm>
            <a:off x="7407275" y="2824163"/>
            <a:ext cx="1462088" cy="1096962"/>
          </a:xfrm>
          <a:prstGeom prst="rect">
            <a:avLst/>
          </a:prstGeom>
          <a:solidFill>
            <a:schemeClr val="bg1"/>
          </a:solidFill>
          <a:ln w="9525">
            <a:solidFill>
              <a:schemeClr val="tx1"/>
            </a:solidFill>
            <a:miter lim="800000"/>
            <a:headEnd type="none" w="lg" len="lg"/>
            <a:tailEnd type="none" w="lg" len="lg"/>
          </a:ln>
        </p:spPr>
        <p:txBody>
          <a:bodyPr wrap="none" anchor="ctr"/>
          <a:lstStyle/>
          <a:p>
            <a:endParaRPr lang="en-CA"/>
          </a:p>
        </p:txBody>
      </p:sp>
      <p:sp>
        <p:nvSpPr>
          <p:cNvPr id="57354" name="Text Box 8"/>
          <p:cNvSpPr txBox="1">
            <a:spLocks noChangeArrowheads="1"/>
          </p:cNvSpPr>
          <p:nvPr/>
        </p:nvSpPr>
        <p:spPr bwMode="auto">
          <a:xfrm>
            <a:off x="7558088" y="3101975"/>
            <a:ext cx="1169987" cy="517525"/>
          </a:xfrm>
          <a:prstGeom prst="rect">
            <a:avLst/>
          </a:prstGeom>
          <a:noFill/>
          <a:ln w="9525">
            <a:noFill/>
            <a:miter lim="800000"/>
            <a:headEnd type="none" w="lg" len="lg"/>
            <a:tailEnd type="none" w="lg" len="lg"/>
          </a:ln>
        </p:spPr>
        <p:txBody>
          <a:bodyPr wrap="none">
            <a:spAutoFit/>
          </a:bodyPr>
          <a:lstStyle/>
          <a:p>
            <a:r>
              <a:rPr lang="en-US" sz="1400"/>
              <a:t>Authoritative</a:t>
            </a:r>
          </a:p>
          <a:p>
            <a:r>
              <a:rPr lang="en-US" sz="1400"/>
              <a:t>Engine</a:t>
            </a:r>
          </a:p>
        </p:txBody>
      </p:sp>
      <p:sp>
        <p:nvSpPr>
          <p:cNvPr id="57355" name="Text Box 9"/>
          <p:cNvSpPr txBox="1">
            <a:spLocks noChangeArrowheads="1"/>
          </p:cNvSpPr>
          <p:nvPr/>
        </p:nvSpPr>
        <p:spPr bwMode="auto">
          <a:xfrm>
            <a:off x="203200" y="3095625"/>
            <a:ext cx="1554163" cy="517525"/>
          </a:xfrm>
          <a:prstGeom prst="rect">
            <a:avLst/>
          </a:prstGeom>
          <a:noFill/>
          <a:ln w="9525">
            <a:noFill/>
            <a:miter lim="800000"/>
            <a:headEnd type="none" w="lg" len="lg"/>
            <a:tailEnd type="none" w="lg" len="lg"/>
          </a:ln>
        </p:spPr>
        <p:txBody>
          <a:bodyPr>
            <a:spAutoFit/>
          </a:bodyPr>
          <a:lstStyle/>
          <a:p>
            <a:r>
              <a:rPr lang="en-US" sz="1400"/>
              <a:t>Non-Authoritative</a:t>
            </a:r>
          </a:p>
          <a:p>
            <a:r>
              <a:rPr lang="en-US" sz="1400"/>
              <a:t>Engine</a:t>
            </a:r>
          </a:p>
        </p:txBody>
      </p:sp>
      <p:sp>
        <p:nvSpPr>
          <p:cNvPr id="57356" name="Text Box 10"/>
          <p:cNvSpPr txBox="1">
            <a:spLocks noChangeArrowheads="1"/>
          </p:cNvSpPr>
          <p:nvPr/>
        </p:nvSpPr>
        <p:spPr bwMode="auto">
          <a:xfrm>
            <a:off x="2049463" y="3865563"/>
            <a:ext cx="5130800" cy="915987"/>
          </a:xfrm>
          <a:prstGeom prst="rect">
            <a:avLst/>
          </a:prstGeom>
          <a:noFill/>
          <a:ln w="9525">
            <a:noFill/>
            <a:miter lim="800000"/>
            <a:headEnd type="none" w="lg" len="lg"/>
            <a:tailEnd type="none" w="lg" len="lg"/>
          </a:ln>
        </p:spPr>
        <p:txBody>
          <a:bodyPr wrap="none">
            <a:spAutoFit/>
          </a:bodyPr>
          <a:lstStyle/>
          <a:p>
            <a:pPr algn="l"/>
            <a:r>
              <a:rPr lang="en-US" dirty="0"/>
              <a:t>Report:</a:t>
            </a:r>
          </a:p>
          <a:p>
            <a:pPr algn="l"/>
            <a:r>
              <a:rPr lang="en-US" dirty="0" err="1"/>
              <a:t>msgAuthoritativeEngineID</a:t>
            </a:r>
            <a:r>
              <a:rPr lang="en-US" dirty="0"/>
              <a:t> = </a:t>
            </a:r>
            <a:r>
              <a:rPr lang="en-US" dirty="0" err="1"/>
              <a:t>snmpEngineID</a:t>
            </a:r>
            <a:r>
              <a:rPr lang="en-US" dirty="0"/>
              <a:t> for A</a:t>
            </a:r>
          </a:p>
          <a:p>
            <a:pPr algn="l"/>
            <a:r>
              <a:rPr lang="en-US" dirty="0" err="1" smtClean="0"/>
              <a:t>usmStatsUnknownEngineIDs</a:t>
            </a:r>
            <a:r>
              <a:rPr lang="en-US" dirty="0" smtClean="0"/>
              <a:t> </a:t>
            </a:r>
            <a:r>
              <a:rPr lang="en-US" dirty="0"/>
              <a:t>= n</a:t>
            </a:r>
          </a:p>
        </p:txBody>
      </p:sp>
      <p:sp>
        <p:nvSpPr>
          <p:cNvPr id="57357" name="Line 11"/>
          <p:cNvSpPr>
            <a:spLocks noChangeShapeType="1"/>
          </p:cNvSpPr>
          <p:nvPr/>
        </p:nvSpPr>
        <p:spPr bwMode="auto">
          <a:xfrm flipV="1">
            <a:off x="1757363" y="3708400"/>
            <a:ext cx="5649912" cy="9525"/>
          </a:xfrm>
          <a:prstGeom prst="line">
            <a:avLst/>
          </a:prstGeom>
          <a:noFill/>
          <a:ln w="9525">
            <a:solidFill>
              <a:schemeClr val="tx1"/>
            </a:solidFill>
            <a:round/>
            <a:headEnd type="triangle" w="med" len="med"/>
            <a:tailEnd type="none" w="lg" len="lg"/>
          </a:ln>
        </p:spPr>
        <p:txBody>
          <a:bodyPr/>
          <a:lstStyle/>
          <a:p>
            <a:endParaRPr lang="en-CA"/>
          </a:p>
        </p:txBody>
      </p:sp>
      <p:sp>
        <p:nvSpPr>
          <p:cNvPr id="57358" name="Text Box 12"/>
          <p:cNvSpPr txBox="1">
            <a:spLocks noChangeArrowheads="1"/>
          </p:cNvSpPr>
          <p:nvPr/>
        </p:nvSpPr>
        <p:spPr bwMode="auto">
          <a:xfrm>
            <a:off x="663575" y="2424113"/>
            <a:ext cx="501650" cy="366712"/>
          </a:xfrm>
          <a:prstGeom prst="rect">
            <a:avLst/>
          </a:prstGeom>
          <a:noFill/>
          <a:ln w="9525">
            <a:noFill/>
            <a:miter lim="800000"/>
            <a:headEnd/>
            <a:tailEnd/>
          </a:ln>
        </p:spPr>
        <p:txBody>
          <a:bodyPr wrap="none">
            <a:spAutoFit/>
          </a:bodyPr>
          <a:lstStyle/>
          <a:p>
            <a:r>
              <a:rPr lang="en-US"/>
              <a:t>NA</a:t>
            </a:r>
          </a:p>
        </p:txBody>
      </p:sp>
      <p:sp>
        <p:nvSpPr>
          <p:cNvPr id="57359" name="Text Box 13"/>
          <p:cNvSpPr txBox="1">
            <a:spLocks noChangeArrowheads="1"/>
          </p:cNvSpPr>
          <p:nvPr/>
        </p:nvSpPr>
        <p:spPr bwMode="auto">
          <a:xfrm>
            <a:off x="7972425" y="2424113"/>
            <a:ext cx="336550" cy="366712"/>
          </a:xfrm>
          <a:prstGeom prst="rect">
            <a:avLst/>
          </a:prstGeom>
          <a:noFill/>
          <a:ln w="9525">
            <a:noFill/>
            <a:miter lim="800000"/>
            <a:headEnd/>
            <a:tailEnd/>
          </a:ln>
        </p:spPr>
        <p:txBody>
          <a:bodyPr wrap="none">
            <a:spAutoFit/>
          </a:bodyPr>
          <a:lstStyle/>
          <a:p>
            <a:r>
              <a:rPr lang="en-US"/>
              <a:t>A</a:t>
            </a:r>
          </a:p>
        </p:txBody>
      </p:sp>
    </p:spTree>
    <p:extLst>
      <p:ext uri="{BB962C8B-B14F-4D97-AF65-F5344CB8AC3E}">
        <p14:creationId xmlns:p14="http://schemas.microsoft.com/office/powerpoint/2010/main" val="17688090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2"/>
          <p:cNvSpPr>
            <a:spLocks noGrp="1"/>
          </p:cNvSpPr>
          <p:nvPr>
            <p:ph type="dt" sz="quarter" idx="10"/>
          </p:nvPr>
        </p:nvSpPr>
        <p:spPr>
          <a:noFill/>
        </p:spPr>
        <p:txBody>
          <a:bodyPr/>
          <a:lstStyle/>
          <a:p>
            <a:fld id="{C18DBA4A-83C7-4FE8-BAB2-6F8FBF37B69F}" type="datetime1">
              <a:rPr lang="en-US" smtClean="0"/>
              <a:pPr/>
              <a:t>5/21/15</a:t>
            </a:fld>
            <a:endParaRPr lang="en-US" smtClean="0"/>
          </a:p>
        </p:txBody>
      </p:sp>
      <p:sp>
        <p:nvSpPr>
          <p:cNvPr id="58371" name="Slide Number Placeholder 4"/>
          <p:cNvSpPr>
            <a:spLocks noGrp="1"/>
          </p:cNvSpPr>
          <p:nvPr>
            <p:ph type="sldNum" sz="quarter" idx="12"/>
          </p:nvPr>
        </p:nvSpPr>
        <p:spPr>
          <a:noFill/>
        </p:spPr>
        <p:txBody>
          <a:bodyPr/>
          <a:lstStyle/>
          <a:p>
            <a:fld id="{2EBF2438-AB54-4278-B1AE-C2DA7D9BAA2A}" type="slidenum">
              <a:rPr lang="en-US" smtClean="0"/>
              <a:pPr/>
              <a:t>37</a:t>
            </a:fld>
            <a:endParaRPr lang="en-US" smtClean="0"/>
          </a:p>
        </p:txBody>
      </p:sp>
      <p:sp>
        <p:nvSpPr>
          <p:cNvPr id="58372" name="Rectangle 2"/>
          <p:cNvSpPr>
            <a:spLocks noGrp="1" noChangeArrowheads="1"/>
          </p:cNvSpPr>
          <p:nvPr>
            <p:ph type="title"/>
          </p:nvPr>
        </p:nvSpPr>
        <p:spPr>
          <a:xfrm>
            <a:off x="414338" y="141288"/>
            <a:ext cx="8229600" cy="1143000"/>
          </a:xfrm>
        </p:spPr>
        <p:txBody>
          <a:bodyPr/>
          <a:lstStyle/>
          <a:p>
            <a:pPr eaLnBrk="1" hangingPunct="1"/>
            <a:r>
              <a:rPr lang="en-US" sz="3200" smtClean="0"/>
              <a:t>SNMPv3 - EngineBoots &amp; EngineTime Discovery</a:t>
            </a:r>
          </a:p>
        </p:txBody>
      </p:sp>
      <p:sp>
        <p:nvSpPr>
          <p:cNvPr id="58373" name="Rectangle 3"/>
          <p:cNvSpPr>
            <a:spLocks noChangeArrowheads="1"/>
          </p:cNvSpPr>
          <p:nvPr/>
        </p:nvSpPr>
        <p:spPr bwMode="auto">
          <a:xfrm>
            <a:off x="538163" y="1296988"/>
            <a:ext cx="8289925" cy="4424362"/>
          </a:xfrm>
          <a:prstGeom prst="rect">
            <a:avLst/>
          </a:prstGeom>
          <a:noFill/>
          <a:ln w="9525">
            <a:noFill/>
            <a:miter lim="800000"/>
            <a:headEnd/>
            <a:tailEnd/>
          </a:ln>
        </p:spPr>
        <p:txBody>
          <a:bodyPr/>
          <a:lstStyle/>
          <a:p>
            <a:pPr marL="609600" indent="-609600" algn="l">
              <a:spcBef>
                <a:spcPct val="20000"/>
              </a:spcBef>
              <a:buFont typeface="Wingdings" pitchFamily="2" charset="2"/>
              <a:buChar char="§"/>
            </a:pPr>
            <a:endParaRPr lang="en-US" sz="2400">
              <a:solidFill>
                <a:srgbClr val="000000"/>
              </a:solidFill>
            </a:endParaRPr>
          </a:p>
          <a:p>
            <a:pPr marL="990600" lvl="1" indent="-533400" algn="l">
              <a:spcBef>
                <a:spcPct val="20000"/>
              </a:spcBef>
              <a:buFont typeface="Wingdings" pitchFamily="2" charset="2"/>
              <a:buChar char="§"/>
            </a:pPr>
            <a:endParaRPr lang="en-US" sz="2400">
              <a:solidFill>
                <a:srgbClr val="000000"/>
              </a:solidFill>
            </a:endParaRPr>
          </a:p>
        </p:txBody>
      </p:sp>
      <p:sp>
        <p:nvSpPr>
          <p:cNvPr id="58374" name="Line 4"/>
          <p:cNvSpPr>
            <a:spLocks noChangeShapeType="1"/>
          </p:cNvSpPr>
          <p:nvPr/>
        </p:nvSpPr>
        <p:spPr bwMode="auto">
          <a:xfrm flipV="1">
            <a:off x="1766888" y="3048000"/>
            <a:ext cx="5619750" cy="0"/>
          </a:xfrm>
          <a:prstGeom prst="line">
            <a:avLst/>
          </a:prstGeom>
          <a:noFill/>
          <a:ln w="9525">
            <a:solidFill>
              <a:schemeClr val="tx1"/>
            </a:solidFill>
            <a:round/>
            <a:headEnd type="none" w="lg" len="lg"/>
            <a:tailEnd type="triangle" w="med" len="med"/>
          </a:ln>
        </p:spPr>
        <p:txBody>
          <a:bodyPr/>
          <a:lstStyle/>
          <a:p>
            <a:endParaRPr lang="en-CA"/>
          </a:p>
        </p:txBody>
      </p:sp>
      <p:sp>
        <p:nvSpPr>
          <p:cNvPr id="58375" name="Text Box 5"/>
          <p:cNvSpPr txBox="1">
            <a:spLocks noChangeArrowheads="1"/>
          </p:cNvSpPr>
          <p:nvPr/>
        </p:nvSpPr>
        <p:spPr bwMode="auto">
          <a:xfrm>
            <a:off x="2019300" y="1489075"/>
            <a:ext cx="5067300" cy="1465263"/>
          </a:xfrm>
          <a:prstGeom prst="rect">
            <a:avLst/>
          </a:prstGeom>
          <a:noFill/>
          <a:ln w="9525">
            <a:noFill/>
            <a:miter lim="800000"/>
            <a:headEnd type="none" w="lg" len="lg"/>
            <a:tailEnd type="none" w="lg" len="lg"/>
          </a:ln>
        </p:spPr>
        <p:txBody>
          <a:bodyPr wrap="none">
            <a:spAutoFit/>
          </a:bodyPr>
          <a:lstStyle/>
          <a:p>
            <a:pPr algn="l"/>
            <a:r>
              <a:rPr lang="en-US"/>
              <a:t>Request:</a:t>
            </a:r>
          </a:p>
          <a:p>
            <a:pPr algn="l"/>
            <a:r>
              <a:rPr lang="en-US"/>
              <a:t>msgAuthoritativeEngineID= snmpEngineID for A</a:t>
            </a:r>
          </a:p>
          <a:p>
            <a:pPr algn="l"/>
            <a:r>
              <a:rPr lang="en-US"/>
              <a:t>msgUserName = a valid user name known by A</a:t>
            </a:r>
          </a:p>
          <a:p>
            <a:pPr algn="l"/>
            <a:r>
              <a:rPr lang="en-US"/>
              <a:t>msgAuthoritativeEngineBoots = 0</a:t>
            </a:r>
          </a:p>
          <a:p>
            <a:pPr algn="l"/>
            <a:r>
              <a:rPr lang="en-US"/>
              <a:t>msgAuthoritativeEngineTime = 0</a:t>
            </a:r>
          </a:p>
        </p:txBody>
      </p:sp>
      <p:sp>
        <p:nvSpPr>
          <p:cNvPr id="58376" name="Rectangle 6"/>
          <p:cNvSpPr>
            <a:spLocks noChangeArrowheads="1"/>
          </p:cNvSpPr>
          <p:nvPr/>
        </p:nvSpPr>
        <p:spPr bwMode="auto">
          <a:xfrm>
            <a:off x="203200" y="2814638"/>
            <a:ext cx="1554163" cy="1096962"/>
          </a:xfrm>
          <a:prstGeom prst="rect">
            <a:avLst/>
          </a:prstGeom>
          <a:solidFill>
            <a:schemeClr val="bg1"/>
          </a:solidFill>
          <a:ln w="9525">
            <a:solidFill>
              <a:schemeClr val="tx1"/>
            </a:solidFill>
            <a:miter lim="800000"/>
            <a:headEnd type="none" w="lg" len="lg"/>
            <a:tailEnd type="none" w="lg" len="lg"/>
          </a:ln>
        </p:spPr>
        <p:txBody>
          <a:bodyPr wrap="none" anchor="ctr"/>
          <a:lstStyle/>
          <a:p>
            <a:endParaRPr lang="en-CA"/>
          </a:p>
        </p:txBody>
      </p:sp>
      <p:sp>
        <p:nvSpPr>
          <p:cNvPr id="58377" name="Rectangle 7"/>
          <p:cNvSpPr>
            <a:spLocks noChangeArrowheads="1"/>
          </p:cNvSpPr>
          <p:nvPr/>
        </p:nvSpPr>
        <p:spPr bwMode="auto">
          <a:xfrm>
            <a:off x="7407275" y="2824163"/>
            <a:ext cx="1462088" cy="1096962"/>
          </a:xfrm>
          <a:prstGeom prst="rect">
            <a:avLst/>
          </a:prstGeom>
          <a:solidFill>
            <a:schemeClr val="bg1"/>
          </a:solidFill>
          <a:ln w="9525">
            <a:solidFill>
              <a:schemeClr val="tx1"/>
            </a:solidFill>
            <a:miter lim="800000"/>
            <a:headEnd type="none" w="lg" len="lg"/>
            <a:tailEnd type="none" w="lg" len="lg"/>
          </a:ln>
        </p:spPr>
        <p:txBody>
          <a:bodyPr wrap="none" anchor="ctr"/>
          <a:lstStyle/>
          <a:p>
            <a:endParaRPr lang="en-CA"/>
          </a:p>
        </p:txBody>
      </p:sp>
      <p:sp>
        <p:nvSpPr>
          <p:cNvPr id="58378" name="Text Box 8"/>
          <p:cNvSpPr txBox="1">
            <a:spLocks noChangeArrowheads="1"/>
          </p:cNvSpPr>
          <p:nvPr/>
        </p:nvSpPr>
        <p:spPr bwMode="auto">
          <a:xfrm>
            <a:off x="7558088" y="3114675"/>
            <a:ext cx="1169987" cy="517525"/>
          </a:xfrm>
          <a:prstGeom prst="rect">
            <a:avLst/>
          </a:prstGeom>
          <a:noFill/>
          <a:ln w="9525">
            <a:noFill/>
            <a:miter lim="800000"/>
            <a:headEnd type="none" w="lg" len="lg"/>
            <a:tailEnd type="none" w="lg" len="lg"/>
          </a:ln>
        </p:spPr>
        <p:txBody>
          <a:bodyPr wrap="none">
            <a:spAutoFit/>
          </a:bodyPr>
          <a:lstStyle/>
          <a:p>
            <a:r>
              <a:rPr lang="en-US" sz="1400"/>
              <a:t>Authoritative</a:t>
            </a:r>
          </a:p>
          <a:p>
            <a:r>
              <a:rPr lang="en-US" sz="1400"/>
              <a:t>Engine</a:t>
            </a:r>
          </a:p>
        </p:txBody>
      </p:sp>
      <p:sp>
        <p:nvSpPr>
          <p:cNvPr id="58379" name="Text Box 9"/>
          <p:cNvSpPr txBox="1">
            <a:spLocks noChangeArrowheads="1"/>
          </p:cNvSpPr>
          <p:nvPr/>
        </p:nvSpPr>
        <p:spPr bwMode="auto">
          <a:xfrm>
            <a:off x="193675" y="3084513"/>
            <a:ext cx="1554163" cy="517525"/>
          </a:xfrm>
          <a:prstGeom prst="rect">
            <a:avLst/>
          </a:prstGeom>
          <a:noFill/>
          <a:ln w="9525">
            <a:noFill/>
            <a:miter lim="800000"/>
            <a:headEnd type="none" w="lg" len="lg"/>
            <a:tailEnd type="none" w="lg" len="lg"/>
          </a:ln>
        </p:spPr>
        <p:txBody>
          <a:bodyPr>
            <a:spAutoFit/>
          </a:bodyPr>
          <a:lstStyle/>
          <a:p>
            <a:r>
              <a:rPr lang="en-US" sz="1400"/>
              <a:t>Non-Authoritative</a:t>
            </a:r>
          </a:p>
          <a:p>
            <a:r>
              <a:rPr lang="en-US" sz="1400"/>
              <a:t>Engine</a:t>
            </a:r>
          </a:p>
        </p:txBody>
      </p:sp>
      <p:sp>
        <p:nvSpPr>
          <p:cNvPr id="58380" name="Text Box 10"/>
          <p:cNvSpPr txBox="1">
            <a:spLocks noChangeArrowheads="1"/>
          </p:cNvSpPr>
          <p:nvPr/>
        </p:nvSpPr>
        <p:spPr bwMode="auto">
          <a:xfrm>
            <a:off x="2049463" y="3865563"/>
            <a:ext cx="5842000" cy="1190625"/>
          </a:xfrm>
          <a:prstGeom prst="rect">
            <a:avLst/>
          </a:prstGeom>
          <a:noFill/>
          <a:ln w="9525">
            <a:noFill/>
            <a:miter lim="800000"/>
            <a:headEnd type="none" w="lg" len="lg"/>
            <a:tailEnd type="none" w="lg" len="lg"/>
          </a:ln>
        </p:spPr>
        <p:txBody>
          <a:bodyPr wrap="none">
            <a:spAutoFit/>
          </a:bodyPr>
          <a:lstStyle/>
          <a:p>
            <a:pPr algn="l"/>
            <a:r>
              <a:rPr lang="en-US" dirty="0"/>
              <a:t>Report:</a:t>
            </a:r>
          </a:p>
          <a:p>
            <a:pPr algn="l"/>
            <a:r>
              <a:rPr lang="en-US" dirty="0" err="1"/>
              <a:t>msgAuthoritativeEngineBoots</a:t>
            </a:r>
            <a:r>
              <a:rPr lang="en-US" dirty="0"/>
              <a:t> = </a:t>
            </a:r>
            <a:r>
              <a:rPr lang="en-US" dirty="0" err="1"/>
              <a:t>snmpEngineBoots</a:t>
            </a:r>
            <a:r>
              <a:rPr lang="en-US" dirty="0"/>
              <a:t> for A</a:t>
            </a:r>
          </a:p>
          <a:p>
            <a:pPr algn="l"/>
            <a:r>
              <a:rPr lang="en-US" dirty="0" err="1"/>
              <a:t>msgAuthoritativeEngineTime</a:t>
            </a:r>
            <a:r>
              <a:rPr lang="en-US" dirty="0"/>
              <a:t> = </a:t>
            </a:r>
            <a:r>
              <a:rPr lang="en-US" dirty="0" err="1"/>
              <a:t>snmpEngineTime</a:t>
            </a:r>
            <a:r>
              <a:rPr lang="en-US" dirty="0"/>
              <a:t> for A</a:t>
            </a:r>
          </a:p>
          <a:p>
            <a:pPr algn="l"/>
            <a:r>
              <a:rPr lang="en-US" dirty="0" err="1" smtClean="0"/>
              <a:t>usmStatsNotInTimeWindows</a:t>
            </a:r>
            <a:r>
              <a:rPr lang="en-US" dirty="0" smtClean="0"/>
              <a:t> </a:t>
            </a:r>
            <a:r>
              <a:rPr lang="en-US" dirty="0"/>
              <a:t>= n</a:t>
            </a:r>
          </a:p>
        </p:txBody>
      </p:sp>
      <p:sp>
        <p:nvSpPr>
          <p:cNvPr id="58381" name="Line 11"/>
          <p:cNvSpPr>
            <a:spLocks noChangeShapeType="1"/>
          </p:cNvSpPr>
          <p:nvPr/>
        </p:nvSpPr>
        <p:spPr bwMode="auto">
          <a:xfrm flipV="1">
            <a:off x="1757363" y="3708400"/>
            <a:ext cx="5649912" cy="9525"/>
          </a:xfrm>
          <a:prstGeom prst="line">
            <a:avLst/>
          </a:prstGeom>
          <a:noFill/>
          <a:ln w="9525">
            <a:solidFill>
              <a:schemeClr val="tx1"/>
            </a:solidFill>
            <a:round/>
            <a:headEnd type="triangle" w="med" len="med"/>
            <a:tailEnd type="none" w="lg" len="lg"/>
          </a:ln>
        </p:spPr>
        <p:txBody>
          <a:bodyPr/>
          <a:lstStyle/>
          <a:p>
            <a:endParaRPr lang="en-CA"/>
          </a:p>
        </p:txBody>
      </p:sp>
    </p:spTree>
    <p:extLst>
      <p:ext uri="{BB962C8B-B14F-4D97-AF65-F5344CB8AC3E}">
        <p14:creationId xmlns:p14="http://schemas.microsoft.com/office/powerpoint/2010/main" val="71063068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2"/>
          <p:cNvSpPr>
            <a:spLocks noGrp="1"/>
          </p:cNvSpPr>
          <p:nvPr>
            <p:ph type="dt" sz="quarter" idx="10"/>
          </p:nvPr>
        </p:nvSpPr>
        <p:spPr>
          <a:noFill/>
        </p:spPr>
        <p:txBody>
          <a:bodyPr/>
          <a:lstStyle/>
          <a:p>
            <a:fld id="{64AE59A7-9D9F-48BE-9473-F4739F84165D}" type="datetime1">
              <a:rPr lang="en-US" smtClean="0"/>
              <a:pPr/>
              <a:t>5/21/15</a:t>
            </a:fld>
            <a:endParaRPr lang="en-US" smtClean="0"/>
          </a:p>
        </p:txBody>
      </p:sp>
      <p:sp>
        <p:nvSpPr>
          <p:cNvPr id="59395" name="Slide Number Placeholder 4"/>
          <p:cNvSpPr>
            <a:spLocks noGrp="1"/>
          </p:cNvSpPr>
          <p:nvPr>
            <p:ph type="sldNum" sz="quarter" idx="12"/>
          </p:nvPr>
        </p:nvSpPr>
        <p:spPr>
          <a:noFill/>
        </p:spPr>
        <p:txBody>
          <a:bodyPr/>
          <a:lstStyle/>
          <a:p>
            <a:fld id="{C249DD1F-D7DB-4FFF-810B-D2CA157E9990}" type="slidenum">
              <a:rPr lang="en-US" smtClean="0"/>
              <a:pPr/>
              <a:t>38</a:t>
            </a:fld>
            <a:endParaRPr lang="en-US" smtClean="0"/>
          </a:p>
        </p:txBody>
      </p:sp>
      <p:sp>
        <p:nvSpPr>
          <p:cNvPr id="59396" name="Rectangle 2"/>
          <p:cNvSpPr>
            <a:spLocks noGrp="1" noChangeArrowheads="1"/>
          </p:cNvSpPr>
          <p:nvPr>
            <p:ph type="title"/>
          </p:nvPr>
        </p:nvSpPr>
        <p:spPr>
          <a:xfrm>
            <a:off x="414338" y="141288"/>
            <a:ext cx="8229600" cy="1143000"/>
          </a:xfrm>
        </p:spPr>
        <p:txBody>
          <a:bodyPr/>
          <a:lstStyle/>
          <a:p>
            <a:pPr eaLnBrk="1" hangingPunct="1"/>
            <a:r>
              <a:rPr lang="en-US" sz="3200" smtClean="0"/>
              <a:t>SNMPv3 – Timeliness</a:t>
            </a:r>
          </a:p>
        </p:txBody>
      </p:sp>
      <p:sp>
        <p:nvSpPr>
          <p:cNvPr id="59397" name="Rectangle 3"/>
          <p:cNvSpPr>
            <a:spLocks noChangeArrowheads="1"/>
          </p:cNvSpPr>
          <p:nvPr/>
        </p:nvSpPr>
        <p:spPr bwMode="auto">
          <a:xfrm>
            <a:off x="600075" y="1409700"/>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dirty="0">
                <a:solidFill>
                  <a:srgbClr val="000000"/>
                </a:solidFill>
              </a:rPr>
              <a:t>An authoritative engine will discard a message if:</a:t>
            </a:r>
          </a:p>
          <a:p>
            <a:pPr marL="990600" lvl="1" indent="-533400" algn="l">
              <a:spcBef>
                <a:spcPct val="20000"/>
              </a:spcBef>
              <a:buFontTx/>
              <a:buChar char="–"/>
            </a:pPr>
            <a:r>
              <a:rPr lang="en-US" sz="2000" dirty="0" err="1">
                <a:solidFill>
                  <a:srgbClr val="000000"/>
                </a:solidFill>
              </a:rPr>
              <a:t>boots</a:t>
            </a:r>
            <a:r>
              <a:rPr lang="en-US" sz="2000" baseline="-25000" dirty="0" err="1">
                <a:solidFill>
                  <a:srgbClr val="000000"/>
                </a:solidFill>
              </a:rPr>
              <a:t>A</a:t>
            </a:r>
            <a:r>
              <a:rPr lang="en-US" sz="2000" dirty="0">
                <a:solidFill>
                  <a:srgbClr val="000000"/>
                </a:solidFill>
              </a:rPr>
              <a:t> = 2147483647, or</a:t>
            </a:r>
          </a:p>
          <a:p>
            <a:pPr marL="990600" lvl="1" indent="-533400" algn="l">
              <a:spcBef>
                <a:spcPct val="20000"/>
              </a:spcBef>
              <a:buFontTx/>
              <a:buChar char="–"/>
            </a:pPr>
            <a:r>
              <a:rPr lang="en-US" sz="2000" dirty="0" err="1">
                <a:solidFill>
                  <a:srgbClr val="000000"/>
                </a:solidFill>
              </a:rPr>
              <a:t>boots</a:t>
            </a:r>
            <a:r>
              <a:rPr lang="en-US" sz="2000" baseline="-25000" dirty="0" err="1">
                <a:solidFill>
                  <a:srgbClr val="000000"/>
                </a:solidFill>
              </a:rPr>
              <a:t>NA</a:t>
            </a:r>
            <a:r>
              <a:rPr lang="en-US" sz="2000" dirty="0">
                <a:solidFill>
                  <a:srgbClr val="000000"/>
                </a:solidFill>
              </a:rPr>
              <a:t> and </a:t>
            </a:r>
            <a:r>
              <a:rPr lang="en-US" sz="2000" dirty="0" err="1">
                <a:solidFill>
                  <a:srgbClr val="000000"/>
                </a:solidFill>
              </a:rPr>
              <a:t>boots</a:t>
            </a:r>
            <a:r>
              <a:rPr lang="en-US" sz="2000" baseline="-25000" dirty="0" err="1">
                <a:solidFill>
                  <a:srgbClr val="000000"/>
                </a:solidFill>
              </a:rPr>
              <a:t>A</a:t>
            </a:r>
            <a:r>
              <a:rPr lang="en-US" sz="2000" dirty="0">
                <a:solidFill>
                  <a:srgbClr val="000000"/>
                </a:solidFill>
              </a:rPr>
              <a:t> are not equal, or</a:t>
            </a:r>
            <a:endParaRPr lang="en-US" sz="2400" baseline="-25000" dirty="0">
              <a:solidFill>
                <a:srgbClr val="000000"/>
              </a:solidFill>
            </a:endParaRPr>
          </a:p>
          <a:p>
            <a:pPr marL="990600" lvl="1" indent="-533400" algn="l">
              <a:spcBef>
                <a:spcPct val="20000"/>
              </a:spcBef>
              <a:buFontTx/>
              <a:buChar char="–"/>
            </a:pPr>
            <a:r>
              <a:rPr lang="en-US" sz="2000" dirty="0">
                <a:solidFill>
                  <a:srgbClr val="000000"/>
                </a:solidFill>
              </a:rPr>
              <a:t>(</a:t>
            </a:r>
            <a:r>
              <a:rPr lang="en-US" sz="2000" dirty="0" err="1">
                <a:solidFill>
                  <a:srgbClr val="000000"/>
                </a:solidFill>
              </a:rPr>
              <a:t>boots</a:t>
            </a:r>
            <a:r>
              <a:rPr lang="en-US" sz="2000" baseline="-25000" dirty="0" err="1">
                <a:solidFill>
                  <a:srgbClr val="000000"/>
                </a:solidFill>
              </a:rPr>
              <a:t>NA</a:t>
            </a:r>
            <a:r>
              <a:rPr lang="en-US" sz="2000" dirty="0">
                <a:solidFill>
                  <a:srgbClr val="000000"/>
                </a:solidFill>
              </a:rPr>
              <a:t> = </a:t>
            </a:r>
            <a:r>
              <a:rPr lang="en-US" sz="2000" dirty="0" err="1">
                <a:solidFill>
                  <a:srgbClr val="000000"/>
                </a:solidFill>
              </a:rPr>
              <a:t>boots</a:t>
            </a:r>
            <a:r>
              <a:rPr lang="en-US" sz="2000" baseline="-25000" dirty="0" err="1">
                <a:solidFill>
                  <a:srgbClr val="000000"/>
                </a:solidFill>
              </a:rPr>
              <a:t>A</a:t>
            </a:r>
            <a:r>
              <a:rPr lang="en-US" sz="2000" dirty="0">
                <a:solidFill>
                  <a:srgbClr val="000000"/>
                </a:solidFill>
              </a:rPr>
              <a:t>) &amp; </a:t>
            </a:r>
            <a:r>
              <a:rPr lang="en-US" sz="2000" dirty="0" smtClean="0">
                <a:solidFill>
                  <a:srgbClr val="000000"/>
                </a:solidFill>
              </a:rPr>
              <a:t>|</a:t>
            </a:r>
            <a:r>
              <a:rPr lang="en-US" sz="2000" dirty="0" err="1" smtClean="0">
                <a:solidFill>
                  <a:srgbClr val="000000"/>
                </a:solidFill>
              </a:rPr>
              <a:t>time</a:t>
            </a:r>
            <a:r>
              <a:rPr lang="en-US" sz="2000" baseline="-25000" dirty="0" err="1" smtClean="0">
                <a:solidFill>
                  <a:srgbClr val="000000"/>
                </a:solidFill>
              </a:rPr>
              <a:t>A</a:t>
            </a:r>
            <a:r>
              <a:rPr lang="en-US" sz="2000" dirty="0" smtClean="0">
                <a:solidFill>
                  <a:srgbClr val="000000"/>
                </a:solidFill>
              </a:rPr>
              <a:t> </a:t>
            </a:r>
            <a:r>
              <a:rPr lang="en-US" sz="2000" dirty="0">
                <a:solidFill>
                  <a:srgbClr val="000000"/>
                </a:solidFill>
              </a:rPr>
              <a:t>– </a:t>
            </a:r>
            <a:r>
              <a:rPr lang="en-US" sz="2000" dirty="0" err="1" smtClean="0">
                <a:solidFill>
                  <a:srgbClr val="000000"/>
                </a:solidFill>
              </a:rPr>
              <a:t>time</a:t>
            </a:r>
            <a:r>
              <a:rPr lang="en-US" sz="2000" baseline="-25000" dirty="0" err="1" smtClean="0">
                <a:solidFill>
                  <a:srgbClr val="000000"/>
                </a:solidFill>
              </a:rPr>
              <a:t>NA</a:t>
            </a:r>
            <a:r>
              <a:rPr lang="en-US" sz="2000" dirty="0" smtClean="0">
                <a:solidFill>
                  <a:srgbClr val="000000"/>
                </a:solidFill>
              </a:rPr>
              <a:t>| </a:t>
            </a:r>
            <a:r>
              <a:rPr lang="en-US" sz="2000" dirty="0">
                <a:solidFill>
                  <a:srgbClr val="000000"/>
                </a:solidFill>
              </a:rPr>
              <a:t>&gt; 150s)</a:t>
            </a:r>
          </a:p>
          <a:p>
            <a:pPr marL="609600" indent="-609600" algn="l">
              <a:spcBef>
                <a:spcPct val="20000"/>
              </a:spcBef>
              <a:buFont typeface="Wingdings" pitchFamily="2" charset="2"/>
              <a:buChar char="§"/>
            </a:pPr>
            <a:endParaRPr lang="en-US" sz="2400" dirty="0">
              <a:solidFill>
                <a:srgbClr val="000000"/>
              </a:solidFill>
            </a:endParaRPr>
          </a:p>
        </p:txBody>
      </p:sp>
    </p:spTree>
    <p:extLst>
      <p:ext uri="{BB962C8B-B14F-4D97-AF65-F5344CB8AC3E}">
        <p14:creationId xmlns:p14="http://schemas.microsoft.com/office/powerpoint/2010/main" val="178472114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2"/>
          <p:cNvSpPr>
            <a:spLocks noGrp="1"/>
          </p:cNvSpPr>
          <p:nvPr>
            <p:ph type="dt" sz="quarter" idx="10"/>
          </p:nvPr>
        </p:nvSpPr>
        <p:spPr>
          <a:noFill/>
        </p:spPr>
        <p:txBody>
          <a:bodyPr/>
          <a:lstStyle/>
          <a:p>
            <a:fld id="{79B66EAE-B8C9-43EC-B0E2-76CD9932F15E}" type="datetime1">
              <a:rPr lang="en-US" smtClean="0"/>
              <a:pPr/>
              <a:t>5/21/15</a:t>
            </a:fld>
            <a:endParaRPr lang="en-US" smtClean="0"/>
          </a:p>
        </p:txBody>
      </p:sp>
      <p:sp>
        <p:nvSpPr>
          <p:cNvPr id="60419" name="Slide Number Placeholder 4"/>
          <p:cNvSpPr>
            <a:spLocks noGrp="1"/>
          </p:cNvSpPr>
          <p:nvPr>
            <p:ph type="sldNum" sz="quarter" idx="12"/>
          </p:nvPr>
        </p:nvSpPr>
        <p:spPr>
          <a:noFill/>
        </p:spPr>
        <p:txBody>
          <a:bodyPr/>
          <a:lstStyle/>
          <a:p>
            <a:fld id="{8ECE50EB-0D2C-4AC7-A12B-2C9BFD89B314}" type="slidenum">
              <a:rPr lang="en-US" smtClean="0"/>
              <a:pPr/>
              <a:t>39</a:t>
            </a:fld>
            <a:endParaRPr lang="en-US" smtClean="0"/>
          </a:p>
        </p:txBody>
      </p:sp>
      <p:sp>
        <p:nvSpPr>
          <p:cNvPr id="60420" name="Rectangle 2"/>
          <p:cNvSpPr>
            <a:spLocks noGrp="1" noChangeArrowheads="1"/>
          </p:cNvSpPr>
          <p:nvPr>
            <p:ph type="title"/>
          </p:nvPr>
        </p:nvSpPr>
        <p:spPr>
          <a:xfrm>
            <a:off x="414338" y="141288"/>
            <a:ext cx="8229600" cy="1143000"/>
          </a:xfrm>
        </p:spPr>
        <p:txBody>
          <a:bodyPr/>
          <a:lstStyle/>
          <a:p>
            <a:pPr eaLnBrk="1" hangingPunct="1"/>
            <a:r>
              <a:rPr lang="en-US" sz="3200" smtClean="0"/>
              <a:t>SNMPv3 – Timeliness</a:t>
            </a:r>
          </a:p>
        </p:txBody>
      </p:sp>
      <p:sp>
        <p:nvSpPr>
          <p:cNvPr id="60421" name="Rectangle 3"/>
          <p:cNvSpPr>
            <a:spLocks noChangeArrowheads="1"/>
          </p:cNvSpPr>
          <p:nvPr/>
        </p:nvSpPr>
        <p:spPr bwMode="auto">
          <a:xfrm>
            <a:off x="600075" y="1358900"/>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dirty="0">
                <a:solidFill>
                  <a:srgbClr val="000000"/>
                </a:solidFill>
              </a:rPr>
              <a:t>When a non-authoritative engine receives a message</a:t>
            </a:r>
          </a:p>
          <a:p>
            <a:pPr marL="990600" lvl="1" indent="-533400" algn="l">
              <a:spcBef>
                <a:spcPct val="20000"/>
              </a:spcBef>
              <a:buFontTx/>
              <a:buChar char="–"/>
            </a:pPr>
            <a:r>
              <a:rPr lang="en-US" sz="2000" dirty="0" err="1">
                <a:solidFill>
                  <a:srgbClr val="000000"/>
                </a:solidFill>
              </a:rPr>
              <a:t>boots</a:t>
            </a:r>
            <a:r>
              <a:rPr lang="en-US" sz="2000" baseline="-25000" dirty="0" err="1">
                <a:solidFill>
                  <a:srgbClr val="000000"/>
                </a:solidFill>
              </a:rPr>
              <a:t>A</a:t>
            </a:r>
            <a:r>
              <a:rPr lang="en-US" sz="2000" dirty="0">
                <a:solidFill>
                  <a:srgbClr val="000000"/>
                </a:solidFill>
              </a:rPr>
              <a:t> and </a:t>
            </a:r>
            <a:r>
              <a:rPr lang="en-US" sz="2000" dirty="0" err="1">
                <a:solidFill>
                  <a:srgbClr val="000000"/>
                </a:solidFill>
              </a:rPr>
              <a:t>time</a:t>
            </a:r>
            <a:r>
              <a:rPr lang="en-US" sz="2000" baseline="-25000" dirty="0" err="1">
                <a:solidFill>
                  <a:srgbClr val="000000"/>
                </a:solidFill>
              </a:rPr>
              <a:t>A</a:t>
            </a:r>
            <a:r>
              <a:rPr lang="en-US" sz="2000" dirty="0">
                <a:solidFill>
                  <a:srgbClr val="000000"/>
                </a:solidFill>
              </a:rPr>
              <a:t> are determined from the </a:t>
            </a:r>
            <a:r>
              <a:rPr lang="en-US" sz="2000" dirty="0" err="1">
                <a:solidFill>
                  <a:srgbClr val="000000"/>
                </a:solidFill>
              </a:rPr>
              <a:t>msgAuthoritativeEngineBoots</a:t>
            </a:r>
            <a:r>
              <a:rPr lang="en-US" sz="2000" dirty="0">
                <a:solidFill>
                  <a:srgbClr val="000000"/>
                </a:solidFill>
              </a:rPr>
              <a:t> and </a:t>
            </a:r>
            <a:r>
              <a:rPr lang="en-US" sz="2000" dirty="0" err="1">
                <a:solidFill>
                  <a:srgbClr val="000000"/>
                </a:solidFill>
              </a:rPr>
              <a:t>msgAuthoritativeEngineTime</a:t>
            </a:r>
            <a:r>
              <a:rPr lang="en-US" sz="2000" dirty="0">
                <a:solidFill>
                  <a:srgbClr val="000000"/>
                </a:solidFill>
              </a:rPr>
              <a:t> fields</a:t>
            </a:r>
          </a:p>
          <a:p>
            <a:pPr marL="990600" lvl="1" indent="-533400" algn="l">
              <a:spcBef>
                <a:spcPct val="20000"/>
              </a:spcBef>
              <a:buFontTx/>
              <a:buChar char="–"/>
            </a:pPr>
            <a:r>
              <a:rPr lang="en-US" sz="2000" dirty="0">
                <a:solidFill>
                  <a:srgbClr val="000000"/>
                </a:solidFill>
              </a:rPr>
              <a:t>If (</a:t>
            </a:r>
            <a:r>
              <a:rPr lang="en-US" sz="2000" dirty="0" err="1">
                <a:solidFill>
                  <a:srgbClr val="000000"/>
                </a:solidFill>
              </a:rPr>
              <a:t>boots</a:t>
            </a:r>
            <a:r>
              <a:rPr lang="en-US" sz="2400" baseline="-25000" dirty="0" err="1">
                <a:solidFill>
                  <a:srgbClr val="000000"/>
                </a:solidFill>
              </a:rPr>
              <a:t>A</a:t>
            </a:r>
            <a:r>
              <a:rPr lang="en-US" sz="2000" dirty="0">
                <a:solidFill>
                  <a:srgbClr val="000000"/>
                </a:solidFill>
              </a:rPr>
              <a:t> &gt; </a:t>
            </a:r>
            <a:r>
              <a:rPr lang="en-US" sz="2000" dirty="0" err="1">
                <a:solidFill>
                  <a:srgbClr val="000000"/>
                </a:solidFill>
              </a:rPr>
              <a:t>boots</a:t>
            </a:r>
            <a:r>
              <a:rPr lang="en-US" sz="2000" baseline="-25000" dirty="0" err="1">
                <a:solidFill>
                  <a:srgbClr val="000000"/>
                </a:solidFill>
              </a:rPr>
              <a:t>NA</a:t>
            </a:r>
            <a:r>
              <a:rPr lang="en-US" sz="2000" dirty="0">
                <a:solidFill>
                  <a:srgbClr val="000000"/>
                </a:solidFill>
              </a:rPr>
              <a:t>) or (</a:t>
            </a:r>
            <a:r>
              <a:rPr lang="en-US" sz="2000" dirty="0" err="1">
                <a:solidFill>
                  <a:srgbClr val="000000"/>
                </a:solidFill>
              </a:rPr>
              <a:t>boots</a:t>
            </a:r>
            <a:r>
              <a:rPr lang="en-US" sz="2000" baseline="-25000" dirty="0" err="1">
                <a:solidFill>
                  <a:srgbClr val="000000"/>
                </a:solidFill>
              </a:rPr>
              <a:t>A</a:t>
            </a:r>
            <a:r>
              <a:rPr lang="en-US" sz="2000" dirty="0">
                <a:solidFill>
                  <a:srgbClr val="000000"/>
                </a:solidFill>
              </a:rPr>
              <a:t> = </a:t>
            </a:r>
            <a:r>
              <a:rPr lang="en-US" sz="2000" dirty="0" err="1">
                <a:solidFill>
                  <a:srgbClr val="000000"/>
                </a:solidFill>
              </a:rPr>
              <a:t>boots</a:t>
            </a:r>
            <a:r>
              <a:rPr lang="en-US" sz="2000" baseline="-25000" dirty="0" err="1">
                <a:solidFill>
                  <a:srgbClr val="000000"/>
                </a:solidFill>
              </a:rPr>
              <a:t>NA</a:t>
            </a:r>
            <a:r>
              <a:rPr lang="en-US" sz="2000" dirty="0">
                <a:solidFill>
                  <a:srgbClr val="000000"/>
                </a:solidFill>
              </a:rPr>
              <a:t> &amp; </a:t>
            </a:r>
            <a:r>
              <a:rPr lang="en-US" sz="2000" dirty="0" err="1">
                <a:solidFill>
                  <a:srgbClr val="000000"/>
                </a:solidFill>
              </a:rPr>
              <a:t>time</a:t>
            </a:r>
            <a:r>
              <a:rPr lang="en-US" sz="2000" baseline="-25000" dirty="0" err="1">
                <a:solidFill>
                  <a:srgbClr val="000000"/>
                </a:solidFill>
              </a:rPr>
              <a:t>A</a:t>
            </a:r>
            <a:r>
              <a:rPr lang="en-US" sz="2000" dirty="0">
                <a:solidFill>
                  <a:srgbClr val="000000"/>
                </a:solidFill>
              </a:rPr>
              <a:t> &gt; </a:t>
            </a:r>
            <a:r>
              <a:rPr lang="en-US" sz="2000" dirty="0" err="1">
                <a:solidFill>
                  <a:srgbClr val="000000"/>
                </a:solidFill>
              </a:rPr>
              <a:t>time</a:t>
            </a:r>
            <a:r>
              <a:rPr lang="en-US" sz="2000" baseline="-25000" dirty="0" err="1">
                <a:solidFill>
                  <a:srgbClr val="000000"/>
                </a:solidFill>
              </a:rPr>
              <a:t>NA</a:t>
            </a:r>
            <a:r>
              <a:rPr lang="en-US" sz="2000" dirty="0">
                <a:solidFill>
                  <a:srgbClr val="000000"/>
                </a:solidFill>
              </a:rPr>
              <a:t>) is true, then the non-authoritative engine will update its </a:t>
            </a:r>
            <a:r>
              <a:rPr lang="en-US" sz="2000" dirty="0" err="1">
                <a:solidFill>
                  <a:srgbClr val="000000"/>
                </a:solidFill>
              </a:rPr>
              <a:t>boots</a:t>
            </a:r>
            <a:r>
              <a:rPr lang="en-US" sz="2000" baseline="-25000" dirty="0" err="1">
                <a:solidFill>
                  <a:srgbClr val="000000"/>
                </a:solidFill>
              </a:rPr>
              <a:t>NA</a:t>
            </a:r>
            <a:r>
              <a:rPr lang="en-US" sz="2000" dirty="0">
                <a:solidFill>
                  <a:srgbClr val="000000"/>
                </a:solidFill>
              </a:rPr>
              <a:t> and </a:t>
            </a:r>
            <a:r>
              <a:rPr lang="en-US" sz="2000" dirty="0" err="1">
                <a:solidFill>
                  <a:srgbClr val="000000"/>
                </a:solidFill>
              </a:rPr>
              <a:t>time</a:t>
            </a:r>
            <a:r>
              <a:rPr lang="en-US" sz="2000" baseline="-25000" dirty="0" err="1">
                <a:solidFill>
                  <a:srgbClr val="000000"/>
                </a:solidFill>
              </a:rPr>
              <a:t>NA</a:t>
            </a:r>
            <a:r>
              <a:rPr lang="en-US" sz="2000" dirty="0">
                <a:solidFill>
                  <a:srgbClr val="000000"/>
                </a:solidFill>
              </a:rPr>
              <a:t> values. </a:t>
            </a:r>
          </a:p>
          <a:p>
            <a:pPr marL="609600" indent="-609600" algn="l">
              <a:spcBef>
                <a:spcPct val="20000"/>
              </a:spcBef>
              <a:buFont typeface="Wingdings" pitchFamily="2" charset="2"/>
              <a:buChar char="§"/>
            </a:pPr>
            <a:r>
              <a:rPr lang="en-US" sz="2400" dirty="0">
                <a:solidFill>
                  <a:srgbClr val="000000"/>
                </a:solidFill>
              </a:rPr>
              <a:t>A non-authoritative engine will discard a message if:</a:t>
            </a:r>
          </a:p>
          <a:p>
            <a:pPr marL="990600" lvl="1" indent="-533400" algn="l">
              <a:spcBef>
                <a:spcPct val="20000"/>
              </a:spcBef>
              <a:buFontTx/>
              <a:buChar char="–"/>
            </a:pPr>
            <a:r>
              <a:rPr lang="en-US" sz="2000" dirty="0" err="1">
                <a:solidFill>
                  <a:srgbClr val="000000"/>
                </a:solidFill>
              </a:rPr>
              <a:t>boots</a:t>
            </a:r>
            <a:r>
              <a:rPr lang="en-US" sz="2000" baseline="-25000" dirty="0" err="1">
                <a:solidFill>
                  <a:srgbClr val="000000"/>
                </a:solidFill>
              </a:rPr>
              <a:t>NA</a:t>
            </a:r>
            <a:r>
              <a:rPr lang="en-US" sz="2000" dirty="0">
                <a:solidFill>
                  <a:srgbClr val="000000"/>
                </a:solidFill>
              </a:rPr>
              <a:t> = 2147483647</a:t>
            </a:r>
          </a:p>
          <a:p>
            <a:pPr marL="990600" lvl="1" indent="-533400" algn="l">
              <a:spcBef>
                <a:spcPct val="20000"/>
              </a:spcBef>
              <a:buFontTx/>
              <a:buChar char="–"/>
            </a:pPr>
            <a:r>
              <a:rPr lang="en-US" sz="2000" dirty="0" err="1">
                <a:solidFill>
                  <a:srgbClr val="000000"/>
                </a:solidFill>
              </a:rPr>
              <a:t>boots</a:t>
            </a:r>
            <a:r>
              <a:rPr lang="en-US" sz="2000" baseline="-25000" dirty="0" err="1">
                <a:solidFill>
                  <a:srgbClr val="000000"/>
                </a:solidFill>
              </a:rPr>
              <a:t>NA</a:t>
            </a:r>
            <a:r>
              <a:rPr lang="en-US" sz="2000" baseline="-25000" dirty="0">
                <a:solidFill>
                  <a:srgbClr val="000000"/>
                </a:solidFill>
              </a:rPr>
              <a:t> </a:t>
            </a:r>
            <a:r>
              <a:rPr lang="en-US" sz="2000" dirty="0">
                <a:solidFill>
                  <a:srgbClr val="000000"/>
                </a:solidFill>
              </a:rPr>
              <a:t>&gt; </a:t>
            </a:r>
            <a:r>
              <a:rPr lang="en-US" sz="2000" dirty="0" err="1">
                <a:solidFill>
                  <a:srgbClr val="000000"/>
                </a:solidFill>
              </a:rPr>
              <a:t>boots</a:t>
            </a:r>
            <a:r>
              <a:rPr lang="en-US" sz="2400" baseline="-25000" dirty="0" err="1">
                <a:solidFill>
                  <a:srgbClr val="000000"/>
                </a:solidFill>
              </a:rPr>
              <a:t>A</a:t>
            </a:r>
            <a:endParaRPr lang="en-US" sz="2400" baseline="-25000" dirty="0">
              <a:solidFill>
                <a:srgbClr val="000000"/>
              </a:solidFill>
            </a:endParaRPr>
          </a:p>
          <a:p>
            <a:pPr marL="990600" lvl="1" indent="-533400" algn="l">
              <a:spcBef>
                <a:spcPct val="20000"/>
              </a:spcBef>
              <a:buFontTx/>
              <a:buChar char="–"/>
            </a:pPr>
            <a:r>
              <a:rPr lang="en-US" sz="2000" dirty="0">
                <a:solidFill>
                  <a:srgbClr val="000000"/>
                </a:solidFill>
              </a:rPr>
              <a:t>(</a:t>
            </a:r>
            <a:r>
              <a:rPr lang="en-US" sz="2000" dirty="0" err="1">
                <a:solidFill>
                  <a:srgbClr val="000000"/>
                </a:solidFill>
              </a:rPr>
              <a:t>boots</a:t>
            </a:r>
            <a:r>
              <a:rPr lang="en-US" sz="2000" baseline="-25000" dirty="0" err="1">
                <a:solidFill>
                  <a:srgbClr val="000000"/>
                </a:solidFill>
              </a:rPr>
              <a:t>NA</a:t>
            </a:r>
            <a:r>
              <a:rPr lang="en-US" sz="2000" dirty="0">
                <a:solidFill>
                  <a:srgbClr val="000000"/>
                </a:solidFill>
              </a:rPr>
              <a:t> = </a:t>
            </a:r>
            <a:r>
              <a:rPr lang="en-US" sz="2000" dirty="0" err="1">
                <a:solidFill>
                  <a:srgbClr val="000000"/>
                </a:solidFill>
              </a:rPr>
              <a:t>boots</a:t>
            </a:r>
            <a:r>
              <a:rPr lang="en-US" sz="2000" baseline="-25000" dirty="0" err="1">
                <a:solidFill>
                  <a:srgbClr val="000000"/>
                </a:solidFill>
              </a:rPr>
              <a:t>A</a:t>
            </a:r>
            <a:r>
              <a:rPr lang="en-US" sz="2000" dirty="0">
                <a:solidFill>
                  <a:srgbClr val="000000"/>
                </a:solidFill>
              </a:rPr>
              <a:t>) &amp; ((</a:t>
            </a:r>
            <a:r>
              <a:rPr lang="en-US" sz="2000" dirty="0" err="1">
                <a:solidFill>
                  <a:srgbClr val="000000"/>
                </a:solidFill>
              </a:rPr>
              <a:t>time</a:t>
            </a:r>
            <a:r>
              <a:rPr lang="en-US" sz="2000" baseline="-25000" dirty="0" err="1">
                <a:solidFill>
                  <a:srgbClr val="000000"/>
                </a:solidFill>
              </a:rPr>
              <a:t>NA</a:t>
            </a:r>
            <a:r>
              <a:rPr lang="en-US" sz="2000" dirty="0">
                <a:solidFill>
                  <a:srgbClr val="000000"/>
                </a:solidFill>
              </a:rPr>
              <a:t> – </a:t>
            </a:r>
            <a:r>
              <a:rPr lang="en-US" sz="2000" dirty="0" err="1">
                <a:solidFill>
                  <a:srgbClr val="000000"/>
                </a:solidFill>
              </a:rPr>
              <a:t>time</a:t>
            </a:r>
            <a:r>
              <a:rPr lang="en-US" sz="2000" baseline="-25000" dirty="0" err="1">
                <a:solidFill>
                  <a:srgbClr val="000000"/>
                </a:solidFill>
              </a:rPr>
              <a:t>A</a:t>
            </a:r>
            <a:r>
              <a:rPr lang="en-US" sz="2000" dirty="0">
                <a:solidFill>
                  <a:srgbClr val="000000"/>
                </a:solidFill>
              </a:rPr>
              <a:t>) &gt; 150s)</a:t>
            </a:r>
          </a:p>
          <a:p>
            <a:pPr marL="990600" lvl="1" indent="-533400" algn="l">
              <a:spcBef>
                <a:spcPct val="20000"/>
              </a:spcBef>
              <a:buFont typeface="Wingdings" pitchFamily="2" charset="2"/>
              <a:buNone/>
            </a:pPr>
            <a:r>
              <a:rPr lang="en-US" sz="2000" dirty="0">
                <a:solidFill>
                  <a:srgbClr val="000000"/>
                </a:solidFill>
              </a:rPr>
              <a:t>	</a:t>
            </a:r>
          </a:p>
        </p:txBody>
      </p:sp>
    </p:spTree>
    <p:extLst>
      <p:ext uri="{BB962C8B-B14F-4D97-AF65-F5344CB8AC3E}">
        <p14:creationId xmlns:p14="http://schemas.microsoft.com/office/powerpoint/2010/main" val="67862764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2"/>
          <p:cNvSpPr>
            <a:spLocks noGrp="1"/>
          </p:cNvSpPr>
          <p:nvPr>
            <p:ph type="dt" sz="quarter" idx="10"/>
          </p:nvPr>
        </p:nvSpPr>
        <p:spPr>
          <a:noFill/>
        </p:spPr>
        <p:txBody>
          <a:bodyPr/>
          <a:lstStyle/>
          <a:p>
            <a:fld id="{BF02BA8F-ADFF-47ED-A2D8-0B32492BE4B5}" type="datetime1">
              <a:rPr lang="en-US" smtClean="0"/>
              <a:pPr/>
              <a:t>5/21/15</a:t>
            </a:fld>
            <a:endParaRPr lang="en-US" smtClean="0"/>
          </a:p>
        </p:txBody>
      </p:sp>
      <p:sp>
        <p:nvSpPr>
          <p:cNvPr id="52227" name="Slide Number Placeholder 4"/>
          <p:cNvSpPr>
            <a:spLocks noGrp="1"/>
          </p:cNvSpPr>
          <p:nvPr>
            <p:ph type="sldNum" sz="quarter" idx="12"/>
          </p:nvPr>
        </p:nvSpPr>
        <p:spPr>
          <a:noFill/>
        </p:spPr>
        <p:txBody>
          <a:bodyPr/>
          <a:lstStyle/>
          <a:p>
            <a:fld id="{27E1F629-F624-46AD-841F-0ECD61CF0990}" type="slidenum">
              <a:rPr lang="en-US" smtClean="0"/>
              <a:pPr/>
              <a:t>4</a:t>
            </a:fld>
            <a:endParaRPr lang="en-US" smtClean="0"/>
          </a:p>
        </p:txBody>
      </p:sp>
      <p:sp>
        <p:nvSpPr>
          <p:cNvPr id="52228" name="Rectangle 2"/>
          <p:cNvSpPr>
            <a:spLocks noGrp="1" noChangeArrowheads="1"/>
          </p:cNvSpPr>
          <p:nvPr>
            <p:ph type="title"/>
          </p:nvPr>
        </p:nvSpPr>
        <p:spPr>
          <a:xfrm>
            <a:off x="279400" y="2311400"/>
            <a:ext cx="8229600" cy="1143000"/>
          </a:xfrm>
        </p:spPr>
        <p:txBody>
          <a:bodyPr/>
          <a:lstStyle/>
          <a:p>
            <a:pPr eaLnBrk="1" hangingPunct="1"/>
            <a:r>
              <a:rPr lang="en-US" sz="3200" dirty="0" smtClean="0"/>
              <a:t>Section 1</a:t>
            </a:r>
            <a:br>
              <a:rPr lang="en-US" sz="3200" dirty="0" smtClean="0"/>
            </a:br>
            <a:r>
              <a:rPr lang="en-US" sz="3200" dirty="0" smtClean="0"/>
              <a:t>SNMPv3 Architecture</a:t>
            </a:r>
          </a:p>
        </p:txBody>
      </p:sp>
      <p:sp>
        <p:nvSpPr>
          <p:cNvPr id="52229" name="Rectangle 3"/>
          <p:cNvSpPr>
            <a:spLocks noChangeArrowheads="1"/>
          </p:cNvSpPr>
          <p:nvPr/>
        </p:nvSpPr>
        <p:spPr bwMode="auto">
          <a:xfrm>
            <a:off x="538163" y="1482725"/>
            <a:ext cx="7832725" cy="4591050"/>
          </a:xfrm>
          <a:prstGeom prst="rect">
            <a:avLst/>
          </a:prstGeom>
          <a:noFill/>
          <a:ln w="9525">
            <a:noFill/>
            <a:miter lim="800000"/>
            <a:headEnd/>
            <a:tailEnd/>
          </a:ln>
        </p:spPr>
        <p:txBody>
          <a:bodyPr/>
          <a:lstStyle/>
          <a:p>
            <a:pPr marL="342900" indent="-342900" algn="l">
              <a:spcBef>
                <a:spcPct val="20000"/>
              </a:spcBef>
              <a:buFont typeface="Wingdings" pitchFamily="2" charset="2"/>
              <a:buChar char="§"/>
            </a:pPr>
            <a:endParaRPr lang="en-US" sz="2400">
              <a:solidFill>
                <a:srgbClr val="000000"/>
              </a:solidFill>
            </a:endParaRPr>
          </a:p>
        </p:txBody>
      </p:sp>
    </p:spTree>
    <p:extLst>
      <p:ext uri="{BB962C8B-B14F-4D97-AF65-F5344CB8AC3E}">
        <p14:creationId xmlns:p14="http://schemas.microsoft.com/office/powerpoint/2010/main" val="328079013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2"/>
          <p:cNvSpPr>
            <a:spLocks noGrp="1"/>
          </p:cNvSpPr>
          <p:nvPr>
            <p:ph type="dt" sz="quarter" idx="10"/>
          </p:nvPr>
        </p:nvSpPr>
        <p:spPr>
          <a:noFill/>
        </p:spPr>
        <p:txBody>
          <a:bodyPr/>
          <a:lstStyle/>
          <a:p>
            <a:fld id="{4B2A53F1-9B59-4F4D-93D1-13DF6E63AF50}" type="datetime1">
              <a:rPr lang="en-US" smtClean="0"/>
              <a:pPr/>
              <a:t>5/21/15</a:t>
            </a:fld>
            <a:endParaRPr lang="en-US" smtClean="0"/>
          </a:p>
        </p:txBody>
      </p:sp>
      <p:sp>
        <p:nvSpPr>
          <p:cNvPr id="61443" name="Slide Number Placeholder 4"/>
          <p:cNvSpPr>
            <a:spLocks noGrp="1"/>
          </p:cNvSpPr>
          <p:nvPr>
            <p:ph type="sldNum" sz="quarter" idx="12"/>
          </p:nvPr>
        </p:nvSpPr>
        <p:spPr>
          <a:noFill/>
        </p:spPr>
        <p:txBody>
          <a:bodyPr/>
          <a:lstStyle/>
          <a:p>
            <a:fld id="{7DB55787-E6F1-4F44-B042-36AD790A8B31}" type="slidenum">
              <a:rPr lang="en-US" smtClean="0"/>
              <a:pPr/>
              <a:t>40</a:t>
            </a:fld>
            <a:endParaRPr lang="en-US" smtClean="0"/>
          </a:p>
        </p:txBody>
      </p:sp>
      <p:sp>
        <p:nvSpPr>
          <p:cNvPr id="61444" name="Rectangle 2"/>
          <p:cNvSpPr>
            <a:spLocks noGrp="1" noChangeArrowheads="1"/>
          </p:cNvSpPr>
          <p:nvPr>
            <p:ph type="title"/>
          </p:nvPr>
        </p:nvSpPr>
        <p:spPr>
          <a:xfrm>
            <a:off x="414338" y="141288"/>
            <a:ext cx="8229600" cy="1143000"/>
          </a:xfrm>
        </p:spPr>
        <p:txBody>
          <a:bodyPr/>
          <a:lstStyle/>
          <a:p>
            <a:pPr eaLnBrk="1" hangingPunct="1"/>
            <a:r>
              <a:rPr lang="en-US" sz="3200" smtClean="0"/>
              <a:t>SNMPv3 – Key Management</a:t>
            </a:r>
          </a:p>
        </p:txBody>
      </p:sp>
      <p:sp>
        <p:nvSpPr>
          <p:cNvPr id="61445" name="Rectangle 3"/>
          <p:cNvSpPr>
            <a:spLocks noChangeArrowheads="1"/>
          </p:cNvSpPr>
          <p:nvPr/>
        </p:nvSpPr>
        <p:spPr bwMode="auto">
          <a:xfrm>
            <a:off x="587375" y="13890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User name is mapped to a textual password:</a:t>
            </a:r>
          </a:p>
          <a:p>
            <a:pPr marL="990600" lvl="1" indent="-533400" algn="l">
              <a:spcBef>
                <a:spcPct val="20000"/>
              </a:spcBef>
              <a:buFontTx/>
              <a:buChar char="–"/>
            </a:pPr>
            <a:r>
              <a:rPr lang="en-US" sz="2000">
                <a:solidFill>
                  <a:srgbClr val="000000"/>
                </a:solidFill>
              </a:rPr>
              <a:t>USM has proposed procedures to convert a password into </a:t>
            </a:r>
          </a:p>
          <a:p>
            <a:pPr marL="1371600" lvl="2" indent="-457200" algn="l">
              <a:spcBef>
                <a:spcPct val="20000"/>
              </a:spcBef>
              <a:buFont typeface="Wingdings" pitchFamily="2" charset="2"/>
              <a:buAutoNum type="arabicPeriod"/>
            </a:pPr>
            <a:r>
              <a:rPr lang="en-US">
                <a:solidFill>
                  <a:srgbClr val="000000"/>
                </a:solidFill>
              </a:rPr>
              <a:t>a 16-byte OCTET STRING that can be used by the HMAC-MD5-96 authentication protocol, and</a:t>
            </a:r>
          </a:p>
          <a:p>
            <a:pPr marL="1371600" lvl="2" indent="-457200" algn="l">
              <a:spcBef>
                <a:spcPct val="20000"/>
              </a:spcBef>
              <a:buFont typeface="Wingdings" pitchFamily="2" charset="2"/>
              <a:buAutoNum type="arabicPeriod"/>
            </a:pPr>
            <a:r>
              <a:rPr lang="en-US">
                <a:solidFill>
                  <a:srgbClr val="000000"/>
                </a:solidFill>
              </a:rPr>
              <a:t>a 20-byte OCTET STRING that can be used by the HMAC-SHA-96 authentication protocol. </a:t>
            </a:r>
          </a:p>
          <a:p>
            <a:pPr marL="609600" indent="-609600" algn="l">
              <a:spcBef>
                <a:spcPct val="20000"/>
              </a:spcBef>
              <a:buFont typeface="Wingdings" pitchFamily="2" charset="2"/>
              <a:buChar char="§"/>
            </a:pPr>
            <a:r>
              <a:rPr lang="en-US" sz="2400">
                <a:solidFill>
                  <a:srgbClr val="000000"/>
                </a:solidFill>
              </a:rPr>
              <a:t>A single password for each user irrespective of the number of SNMP entities in a network</a:t>
            </a:r>
          </a:p>
          <a:p>
            <a:pPr marL="609600" indent="-609600" algn="l">
              <a:spcBef>
                <a:spcPct val="20000"/>
              </a:spcBef>
              <a:buFont typeface="Wingdings" pitchFamily="2" charset="2"/>
              <a:buChar char="§"/>
            </a:pPr>
            <a:r>
              <a:rPr lang="en-US" sz="2400">
                <a:solidFill>
                  <a:srgbClr val="000000"/>
                </a:solidFill>
              </a:rPr>
              <a:t>Localized secret keys will be derived for a user for each authoritative entity.</a:t>
            </a:r>
          </a:p>
          <a:p>
            <a:pPr marL="990600" lvl="1" indent="-533400" algn="l">
              <a:spcBef>
                <a:spcPct val="20000"/>
              </a:spcBef>
              <a:buFont typeface="Wingdings" pitchFamily="2" charset="2"/>
              <a:buNone/>
            </a:pPr>
            <a:r>
              <a:rPr lang="en-US" sz="2000">
                <a:solidFill>
                  <a:srgbClr val="000000"/>
                </a:solidFill>
              </a:rPr>
              <a:t>	</a:t>
            </a:r>
          </a:p>
        </p:txBody>
      </p:sp>
    </p:spTree>
    <p:extLst>
      <p:ext uri="{BB962C8B-B14F-4D97-AF65-F5344CB8AC3E}">
        <p14:creationId xmlns:p14="http://schemas.microsoft.com/office/powerpoint/2010/main" val="93345055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C19F5E9E-F71E-4B1F-A84D-3C4990201B11}" type="datetime1">
              <a:rPr lang="en-US"/>
              <a:pPr/>
              <a:t>5/21/15</a:t>
            </a:fld>
            <a:endParaRPr lang="en-US"/>
          </a:p>
        </p:txBody>
      </p:sp>
      <p:sp>
        <p:nvSpPr>
          <p:cNvPr id="6" name="Slide Number Placeholder 4"/>
          <p:cNvSpPr>
            <a:spLocks noGrp="1"/>
          </p:cNvSpPr>
          <p:nvPr>
            <p:ph type="sldNum" sz="quarter" idx="12"/>
          </p:nvPr>
        </p:nvSpPr>
        <p:spPr/>
        <p:txBody>
          <a:bodyPr/>
          <a:lstStyle/>
          <a:p>
            <a:fld id="{9C5318CC-2B19-4ED2-88E6-19758DD4E99E}" type="slidenum">
              <a:rPr lang="en-US"/>
              <a:pPr/>
              <a:t>41</a:t>
            </a:fld>
            <a:endParaRPr lang="en-US"/>
          </a:p>
        </p:txBody>
      </p:sp>
      <p:sp>
        <p:nvSpPr>
          <p:cNvPr id="649218" name="Rectangle 2"/>
          <p:cNvSpPr>
            <a:spLocks noGrp="1" noChangeArrowheads="1"/>
          </p:cNvSpPr>
          <p:nvPr>
            <p:ph type="title"/>
          </p:nvPr>
        </p:nvSpPr>
        <p:spPr>
          <a:xfrm>
            <a:off x="414338" y="0"/>
            <a:ext cx="8229600" cy="1143000"/>
          </a:xfrm>
        </p:spPr>
        <p:txBody>
          <a:bodyPr/>
          <a:lstStyle/>
          <a:p>
            <a:r>
              <a:rPr lang="en-US" sz="3200"/>
              <a:t>SNMPv3 – Password to Key Generation</a:t>
            </a:r>
          </a:p>
        </p:txBody>
      </p:sp>
      <p:sp>
        <p:nvSpPr>
          <p:cNvPr id="649219" name="Rectangle 3"/>
          <p:cNvSpPr>
            <a:spLocks noChangeArrowheads="1"/>
          </p:cNvSpPr>
          <p:nvPr/>
        </p:nvSpPr>
        <p:spPr bwMode="auto">
          <a:xfrm>
            <a:off x="587375" y="1389063"/>
            <a:ext cx="8137525" cy="426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spcBef>
                <a:spcPct val="20000"/>
              </a:spcBef>
              <a:buChar char="•"/>
              <a:defRPr sz="3200">
                <a:solidFill>
                  <a:schemeClr val="tx1"/>
                </a:solidFill>
                <a:latin typeface="Arial" panose="020B0604020202020204" pitchFamily="34" charset="0"/>
              </a:defRPr>
            </a:lvl1pPr>
            <a:lvl2pPr marL="990600" indent="-533400" algn="l">
              <a:spcBef>
                <a:spcPct val="20000"/>
              </a:spcBef>
              <a:buChar char="–"/>
              <a:defRPr sz="2800">
                <a:solidFill>
                  <a:schemeClr val="tx1"/>
                </a:solidFill>
                <a:latin typeface="Arial" panose="020B0604020202020204" pitchFamily="34" charset="0"/>
              </a:defRPr>
            </a:lvl2pPr>
            <a:lvl3pPr marL="1371600" indent="-457200" algn="l">
              <a:spcBef>
                <a:spcPct val="20000"/>
              </a:spcBef>
              <a:buChar char="•"/>
              <a:defRPr sz="2400">
                <a:solidFill>
                  <a:schemeClr val="tx1"/>
                </a:solidFill>
                <a:latin typeface="Arial" panose="020B0604020202020204" pitchFamily="34" charset="0"/>
              </a:defRPr>
            </a:lvl3pPr>
            <a:lvl4pPr marL="1752600" indent="-381000" algn="l">
              <a:spcBef>
                <a:spcPct val="20000"/>
              </a:spcBef>
              <a:buChar char="–"/>
              <a:defRPr sz="2000">
                <a:solidFill>
                  <a:schemeClr val="tx1"/>
                </a:solidFill>
                <a:latin typeface="Arial" panose="020B0604020202020204" pitchFamily="34" charset="0"/>
              </a:defRPr>
            </a:lvl4pPr>
            <a:lvl5pPr marL="2209800" indent="-381000" algn="l">
              <a:spcBef>
                <a:spcPct val="20000"/>
              </a:spcBef>
              <a:buChar char="»"/>
              <a:defRPr sz="2000">
                <a:solidFill>
                  <a:schemeClr val="tx1"/>
                </a:solidFill>
                <a:latin typeface="Arial" panose="020B0604020202020204" pitchFamily="34" charset="0"/>
              </a:defRPr>
            </a:lvl5pPr>
            <a:lvl6pPr marL="2667000" indent="-381000" fontAlgn="base">
              <a:spcBef>
                <a:spcPct val="20000"/>
              </a:spcBef>
              <a:spcAft>
                <a:spcPct val="0"/>
              </a:spcAft>
              <a:buChar char="»"/>
              <a:defRPr sz="2000">
                <a:solidFill>
                  <a:schemeClr val="tx1"/>
                </a:solidFill>
                <a:latin typeface="Arial" panose="020B0604020202020204" pitchFamily="34" charset="0"/>
              </a:defRPr>
            </a:lvl6pPr>
            <a:lvl7pPr marL="3124200" indent="-381000" fontAlgn="base">
              <a:spcBef>
                <a:spcPct val="20000"/>
              </a:spcBef>
              <a:spcAft>
                <a:spcPct val="0"/>
              </a:spcAft>
              <a:buChar char="»"/>
              <a:defRPr sz="2000">
                <a:solidFill>
                  <a:schemeClr val="tx1"/>
                </a:solidFill>
                <a:latin typeface="Arial" panose="020B0604020202020204" pitchFamily="34" charset="0"/>
              </a:defRPr>
            </a:lvl7pPr>
            <a:lvl8pPr marL="3581400" indent="-381000" fontAlgn="base">
              <a:spcBef>
                <a:spcPct val="20000"/>
              </a:spcBef>
              <a:spcAft>
                <a:spcPct val="0"/>
              </a:spcAft>
              <a:buChar char="»"/>
              <a:defRPr sz="2000">
                <a:solidFill>
                  <a:schemeClr val="tx1"/>
                </a:solidFill>
                <a:latin typeface="Arial" panose="020B0604020202020204" pitchFamily="34" charset="0"/>
              </a:defRPr>
            </a:lvl8pPr>
            <a:lvl9pPr marL="4038600" indent="-381000" fontAlgn="base">
              <a:spcBef>
                <a:spcPct val="20000"/>
              </a:spcBef>
              <a:spcAft>
                <a:spcPct val="0"/>
              </a:spcAft>
              <a:buChar char="»"/>
              <a:defRPr sz="2000">
                <a:solidFill>
                  <a:schemeClr val="tx1"/>
                </a:solidFill>
                <a:latin typeface="Arial" panose="020B0604020202020204" pitchFamily="34" charset="0"/>
              </a:defRPr>
            </a:lvl9pPr>
          </a:lstStyle>
          <a:p>
            <a:pPr lvl="1">
              <a:buFontTx/>
              <a:buAutoNum type="arabicParenR"/>
            </a:pPr>
            <a:r>
              <a:rPr lang="en-US" sz="2400" dirty="0"/>
              <a:t>Take the user’s password as input and produce a string of length 220 octets </a:t>
            </a:r>
            <a:r>
              <a:rPr lang="en-US" sz="2400" dirty="0" smtClean="0"/>
              <a:t>to </a:t>
            </a:r>
            <a:r>
              <a:rPr lang="en-US" sz="2400" dirty="0"/>
              <a:t>form digest0. </a:t>
            </a:r>
          </a:p>
          <a:p>
            <a:pPr lvl="1">
              <a:buFontTx/>
              <a:buAutoNum type="arabicParenR"/>
            </a:pPr>
            <a:r>
              <a:rPr lang="en-US" sz="2400" dirty="0"/>
              <a:t>If a 16-octet key is desired, take the MD5 hash of digest0 to form digest1. </a:t>
            </a:r>
            <a:endParaRPr lang="en-US" sz="2400" dirty="0" smtClean="0"/>
          </a:p>
          <a:p>
            <a:pPr lvl="1">
              <a:buFontTx/>
              <a:buAutoNum type="arabicParenR"/>
            </a:pPr>
            <a:r>
              <a:rPr lang="en-US" sz="2400" dirty="0" smtClean="0"/>
              <a:t>If </a:t>
            </a:r>
            <a:r>
              <a:rPr lang="en-US" sz="2400" dirty="0"/>
              <a:t>a 20-octet key is desired, take the SHA-1 hash of digest0 to form digest1.</a:t>
            </a:r>
          </a:p>
          <a:p>
            <a:pPr lvl="1">
              <a:buFontTx/>
              <a:buAutoNum type="arabicParenR"/>
            </a:pPr>
            <a:r>
              <a:rPr lang="en-US" sz="2400" dirty="0"/>
              <a:t>The output is user’s key.</a:t>
            </a:r>
            <a:r>
              <a:rPr lang="en-US" sz="2400" dirty="0">
                <a:solidFill>
                  <a:srgbClr val="000000"/>
                </a:solidFill>
              </a:rPr>
              <a:t>	</a:t>
            </a:r>
          </a:p>
        </p:txBody>
      </p:sp>
    </p:spTree>
    <p:extLst>
      <p:ext uri="{BB962C8B-B14F-4D97-AF65-F5344CB8AC3E}">
        <p14:creationId xmlns:p14="http://schemas.microsoft.com/office/powerpoint/2010/main" val="250522835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4ACFB479-0870-407B-88FC-18BE79DBDF6A}" type="datetime1">
              <a:rPr lang="en-US"/>
              <a:pPr/>
              <a:t>5/21/15</a:t>
            </a:fld>
            <a:endParaRPr lang="en-US"/>
          </a:p>
        </p:txBody>
      </p:sp>
      <p:sp>
        <p:nvSpPr>
          <p:cNvPr id="6" name="Slide Number Placeholder 4"/>
          <p:cNvSpPr>
            <a:spLocks noGrp="1"/>
          </p:cNvSpPr>
          <p:nvPr>
            <p:ph type="sldNum" sz="quarter" idx="12"/>
          </p:nvPr>
        </p:nvSpPr>
        <p:spPr/>
        <p:txBody>
          <a:bodyPr/>
          <a:lstStyle/>
          <a:p>
            <a:fld id="{FAF2E7EA-7628-4B2D-99A0-171CF754B49E}" type="slidenum">
              <a:rPr lang="en-US"/>
              <a:pPr/>
              <a:t>42</a:t>
            </a:fld>
            <a:endParaRPr lang="en-US"/>
          </a:p>
        </p:txBody>
      </p:sp>
      <p:sp>
        <p:nvSpPr>
          <p:cNvPr id="650242" name="Rectangle 2"/>
          <p:cNvSpPr>
            <a:spLocks noGrp="1" noChangeArrowheads="1"/>
          </p:cNvSpPr>
          <p:nvPr>
            <p:ph type="title"/>
          </p:nvPr>
        </p:nvSpPr>
        <p:spPr>
          <a:xfrm>
            <a:off x="414338" y="0"/>
            <a:ext cx="8229600" cy="1143000"/>
          </a:xfrm>
        </p:spPr>
        <p:txBody>
          <a:bodyPr/>
          <a:lstStyle/>
          <a:p>
            <a:r>
              <a:rPr lang="en-US" sz="3200"/>
              <a:t>SNMPv3 – Localized Key Generation</a:t>
            </a:r>
          </a:p>
        </p:txBody>
      </p:sp>
      <p:sp>
        <p:nvSpPr>
          <p:cNvPr id="650243" name="Rectangle 3"/>
          <p:cNvSpPr>
            <a:spLocks noChangeArrowheads="1"/>
          </p:cNvSpPr>
          <p:nvPr/>
        </p:nvSpPr>
        <p:spPr bwMode="auto">
          <a:xfrm>
            <a:off x="587375" y="1389063"/>
            <a:ext cx="8137525" cy="426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spcBef>
                <a:spcPct val="20000"/>
              </a:spcBef>
              <a:buChar char="•"/>
              <a:defRPr sz="3200">
                <a:solidFill>
                  <a:schemeClr val="tx1"/>
                </a:solidFill>
                <a:latin typeface="Arial" panose="020B0604020202020204" pitchFamily="34" charset="0"/>
              </a:defRPr>
            </a:lvl1pPr>
            <a:lvl2pPr marL="990600" indent="-533400" algn="l">
              <a:spcBef>
                <a:spcPct val="20000"/>
              </a:spcBef>
              <a:buChar char="–"/>
              <a:defRPr sz="2800">
                <a:solidFill>
                  <a:schemeClr val="tx1"/>
                </a:solidFill>
                <a:latin typeface="Arial" panose="020B0604020202020204" pitchFamily="34" charset="0"/>
              </a:defRPr>
            </a:lvl2pPr>
            <a:lvl3pPr marL="1371600" indent="-457200" algn="l">
              <a:spcBef>
                <a:spcPct val="20000"/>
              </a:spcBef>
              <a:buChar char="•"/>
              <a:defRPr sz="2400">
                <a:solidFill>
                  <a:schemeClr val="tx1"/>
                </a:solidFill>
                <a:latin typeface="Arial" panose="020B0604020202020204" pitchFamily="34" charset="0"/>
              </a:defRPr>
            </a:lvl3pPr>
            <a:lvl4pPr marL="1752600" indent="-381000" algn="l">
              <a:spcBef>
                <a:spcPct val="20000"/>
              </a:spcBef>
              <a:buChar char="–"/>
              <a:defRPr sz="2000">
                <a:solidFill>
                  <a:schemeClr val="tx1"/>
                </a:solidFill>
                <a:latin typeface="Arial" panose="020B0604020202020204" pitchFamily="34" charset="0"/>
              </a:defRPr>
            </a:lvl4pPr>
            <a:lvl5pPr marL="2209800" indent="-381000" algn="l">
              <a:spcBef>
                <a:spcPct val="20000"/>
              </a:spcBef>
              <a:buChar char="»"/>
              <a:defRPr sz="2000">
                <a:solidFill>
                  <a:schemeClr val="tx1"/>
                </a:solidFill>
                <a:latin typeface="Arial" panose="020B0604020202020204" pitchFamily="34" charset="0"/>
              </a:defRPr>
            </a:lvl5pPr>
            <a:lvl6pPr marL="2667000" indent="-381000" fontAlgn="base">
              <a:spcBef>
                <a:spcPct val="20000"/>
              </a:spcBef>
              <a:spcAft>
                <a:spcPct val="0"/>
              </a:spcAft>
              <a:buChar char="»"/>
              <a:defRPr sz="2000">
                <a:solidFill>
                  <a:schemeClr val="tx1"/>
                </a:solidFill>
                <a:latin typeface="Arial" panose="020B0604020202020204" pitchFamily="34" charset="0"/>
              </a:defRPr>
            </a:lvl6pPr>
            <a:lvl7pPr marL="3124200" indent="-381000" fontAlgn="base">
              <a:spcBef>
                <a:spcPct val="20000"/>
              </a:spcBef>
              <a:spcAft>
                <a:spcPct val="0"/>
              </a:spcAft>
              <a:buChar char="»"/>
              <a:defRPr sz="2000">
                <a:solidFill>
                  <a:schemeClr val="tx1"/>
                </a:solidFill>
                <a:latin typeface="Arial" panose="020B0604020202020204" pitchFamily="34" charset="0"/>
              </a:defRPr>
            </a:lvl7pPr>
            <a:lvl8pPr marL="3581400" indent="-381000" fontAlgn="base">
              <a:spcBef>
                <a:spcPct val="20000"/>
              </a:spcBef>
              <a:spcAft>
                <a:spcPct val="0"/>
              </a:spcAft>
              <a:buChar char="»"/>
              <a:defRPr sz="2000">
                <a:solidFill>
                  <a:schemeClr val="tx1"/>
                </a:solidFill>
                <a:latin typeface="Arial" panose="020B0604020202020204" pitchFamily="34" charset="0"/>
              </a:defRPr>
            </a:lvl8pPr>
            <a:lvl9pPr marL="4038600" indent="-381000" fontAlgn="base">
              <a:spcBef>
                <a:spcPct val="20000"/>
              </a:spcBef>
              <a:spcAft>
                <a:spcPct val="0"/>
              </a:spcAft>
              <a:buChar char="»"/>
              <a:defRPr sz="2000">
                <a:solidFill>
                  <a:schemeClr val="tx1"/>
                </a:solidFill>
                <a:latin typeface="Arial" panose="020B0604020202020204" pitchFamily="34" charset="0"/>
              </a:defRPr>
            </a:lvl9pPr>
          </a:lstStyle>
          <a:p>
            <a:pPr lvl="1">
              <a:buFontTx/>
              <a:buAutoNum type="arabicParenR"/>
            </a:pPr>
            <a:r>
              <a:rPr lang="en-US" sz="2400"/>
              <a:t>Form the string digest2 by concatenating digest1, the authoritative engine’s </a:t>
            </a:r>
            <a:r>
              <a:rPr lang="en-US" sz="2400" b="1"/>
              <a:t>snmpEngineID</a:t>
            </a:r>
            <a:r>
              <a:rPr lang="en-US" sz="2400"/>
              <a:t> value, and digest1.</a:t>
            </a:r>
          </a:p>
          <a:p>
            <a:pPr lvl="1">
              <a:buFontTx/>
              <a:buAutoNum type="arabicParenR"/>
            </a:pPr>
            <a:r>
              <a:rPr lang="en-US" sz="2400"/>
              <a:t>If a 16-octet key is desired, take the MD5 hash of digest2.</a:t>
            </a:r>
          </a:p>
          <a:p>
            <a:pPr lvl="1">
              <a:buFontTx/>
              <a:buAutoNum type="arabicParenR"/>
            </a:pPr>
            <a:r>
              <a:rPr lang="en-US" sz="2400"/>
              <a:t>If a 20-octet key is desired, take the SHA-1 hash of digest2. </a:t>
            </a:r>
          </a:p>
          <a:p>
            <a:pPr lvl="1">
              <a:buFontTx/>
              <a:buAutoNum type="arabicParenR"/>
            </a:pPr>
            <a:r>
              <a:rPr lang="en-US" sz="2400"/>
              <a:t>The output is user’s localized key for an authoritative SNMP entity.</a:t>
            </a:r>
            <a:r>
              <a:rPr lang="en-US" sz="2400">
                <a:solidFill>
                  <a:srgbClr val="000000"/>
                </a:solidFill>
              </a:rPr>
              <a:t>	</a:t>
            </a:r>
          </a:p>
        </p:txBody>
      </p:sp>
    </p:spTree>
    <p:extLst>
      <p:ext uri="{BB962C8B-B14F-4D97-AF65-F5344CB8AC3E}">
        <p14:creationId xmlns:p14="http://schemas.microsoft.com/office/powerpoint/2010/main" val="90025918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2"/>
          <p:cNvSpPr>
            <a:spLocks noGrp="1"/>
          </p:cNvSpPr>
          <p:nvPr>
            <p:ph type="dt" sz="quarter" idx="10"/>
          </p:nvPr>
        </p:nvSpPr>
        <p:spPr>
          <a:noFill/>
        </p:spPr>
        <p:txBody>
          <a:bodyPr/>
          <a:lstStyle/>
          <a:p>
            <a:fld id="{A8644B27-62DA-4295-906D-9180A21F8624}" type="datetime1">
              <a:rPr lang="en-US" smtClean="0"/>
              <a:pPr/>
              <a:t>5/21/15</a:t>
            </a:fld>
            <a:endParaRPr lang="en-US" smtClean="0"/>
          </a:p>
        </p:txBody>
      </p:sp>
      <p:sp>
        <p:nvSpPr>
          <p:cNvPr id="62467" name="Slide Number Placeholder 4"/>
          <p:cNvSpPr>
            <a:spLocks noGrp="1"/>
          </p:cNvSpPr>
          <p:nvPr>
            <p:ph type="sldNum" sz="quarter" idx="12"/>
          </p:nvPr>
        </p:nvSpPr>
        <p:spPr>
          <a:noFill/>
        </p:spPr>
        <p:txBody>
          <a:bodyPr/>
          <a:lstStyle/>
          <a:p>
            <a:fld id="{C338DE37-E112-4F59-9247-8E725CB7DB93}" type="slidenum">
              <a:rPr lang="en-US" smtClean="0"/>
              <a:pPr/>
              <a:t>43</a:t>
            </a:fld>
            <a:endParaRPr lang="en-US" smtClean="0"/>
          </a:p>
        </p:txBody>
      </p:sp>
      <p:sp>
        <p:nvSpPr>
          <p:cNvPr id="62468" name="Rectangle 2"/>
          <p:cNvSpPr>
            <a:spLocks noGrp="1" noChangeArrowheads="1"/>
          </p:cNvSpPr>
          <p:nvPr>
            <p:ph type="title"/>
          </p:nvPr>
        </p:nvSpPr>
        <p:spPr>
          <a:xfrm>
            <a:off x="414338" y="141288"/>
            <a:ext cx="8229600" cy="1143000"/>
          </a:xfrm>
        </p:spPr>
        <p:txBody>
          <a:bodyPr/>
          <a:lstStyle/>
          <a:p>
            <a:pPr eaLnBrk="1" hangingPunct="1"/>
            <a:r>
              <a:rPr lang="en-US" sz="3200" smtClean="0"/>
              <a:t>SNMPv3 – Key Management (contd.)</a:t>
            </a:r>
          </a:p>
        </p:txBody>
      </p:sp>
      <p:sp>
        <p:nvSpPr>
          <p:cNvPr id="62469" name="Rectangle 3"/>
          <p:cNvSpPr>
            <a:spLocks noChangeArrowheads="1"/>
          </p:cNvSpPr>
          <p:nvPr/>
        </p:nvSpPr>
        <p:spPr bwMode="auto">
          <a:xfrm>
            <a:off x="574675" y="12366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Key values can be changed through SNMP</a:t>
            </a:r>
          </a:p>
          <a:p>
            <a:pPr marL="609600" indent="-609600" algn="l">
              <a:spcBef>
                <a:spcPct val="20000"/>
              </a:spcBef>
              <a:buFont typeface="Wingdings" pitchFamily="2" charset="2"/>
              <a:buChar char="§"/>
            </a:pPr>
            <a:r>
              <a:rPr lang="en-US" sz="2400">
                <a:solidFill>
                  <a:srgbClr val="000000"/>
                </a:solidFill>
              </a:rPr>
              <a:t>Steps involved in a remote key change operation: </a:t>
            </a:r>
          </a:p>
          <a:p>
            <a:pPr marL="990600" lvl="1" indent="-533400" algn="l">
              <a:spcBef>
                <a:spcPct val="20000"/>
              </a:spcBef>
              <a:buFontTx/>
              <a:buChar char="–"/>
            </a:pPr>
            <a:r>
              <a:rPr lang="en-US" sz="2000">
                <a:solidFill>
                  <a:srgbClr val="000000"/>
                </a:solidFill>
              </a:rPr>
              <a:t>Generate a new password for a user</a:t>
            </a:r>
          </a:p>
          <a:p>
            <a:pPr marL="990600" lvl="1" indent="-533400" algn="l">
              <a:spcBef>
                <a:spcPct val="20000"/>
              </a:spcBef>
              <a:buFontTx/>
              <a:buChar char="–"/>
            </a:pPr>
            <a:r>
              <a:rPr lang="en-US" sz="2000">
                <a:solidFill>
                  <a:srgbClr val="000000"/>
                </a:solidFill>
              </a:rPr>
              <a:t>Get the new localized key value </a:t>
            </a:r>
          </a:p>
          <a:p>
            <a:pPr marL="990600" lvl="1" indent="-533400" algn="l">
              <a:spcBef>
                <a:spcPct val="20000"/>
              </a:spcBef>
              <a:buFontTx/>
              <a:buChar char="–"/>
            </a:pPr>
            <a:r>
              <a:rPr lang="en-US" sz="2000">
                <a:solidFill>
                  <a:srgbClr val="000000"/>
                </a:solidFill>
              </a:rPr>
              <a:t>Generate a ‘random’ 16-byte OCTET STRING</a:t>
            </a:r>
          </a:p>
          <a:p>
            <a:pPr marL="990600" lvl="1" indent="-533400" algn="l">
              <a:spcBef>
                <a:spcPct val="20000"/>
              </a:spcBef>
              <a:buFontTx/>
              <a:buChar char="–"/>
            </a:pPr>
            <a:r>
              <a:rPr lang="en-US" sz="2000">
                <a:solidFill>
                  <a:srgbClr val="000000"/>
                </a:solidFill>
              </a:rPr>
              <a:t>Calculate a value ‘delta’ using previous and new key values:</a:t>
            </a:r>
          </a:p>
          <a:p>
            <a:pPr marL="990600" lvl="1" indent="-533400" algn="l">
              <a:spcBef>
                <a:spcPct val="20000"/>
              </a:spcBef>
              <a:buFontTx/>
              <a:buChar char="–"/>
            </a:pPr>
            <a:r>
              <a:rPr lang="en-US" sz="2000">
                <a:solidFill>
                  <a:srgbClr val="000000"/>
                </a:solidFill>
              </a:rPr>
              <a:t>	</a:t>
            </a:r>
            <a:r>
              <a:rPr lang="en-US" sz="2000">
                <a:solidFill>
                  <a:srgbClr val="FF3300"/>
                </a:solidFill>
              </a:rPr>
              <a:t>temp &lt;- MD5 (oldkey + random)</a:t>
            </a:r>
          </a:p>
          <a:p>
            <a:pPr marL="990600" lvl="1" indent="-533400" algn="l">
              <a:spcBef>
                <a:spcPct val="20000"/>
              </a:spcBef>
              <a:buFontTx/>
              <a:buChar char="–"/>
            </a:pPr>
            <a:r>
              <a:rPr lang="en-US" sz="2000">
                <a:solidFill>
                  <a:srgbClr val="FF3300"/>
                </a:solidFill>
              </a:rPr>
              <a:t>	for (i = 0; i &lt; 16; i++) {</a:t>
            </a:r>
          </a:p>
          <a:p>
            <a:pPr marL="990600" lvl="1" indent="-533400" algn="l">
              <a:spcBef>
                <a:spcPct val="20000"/>
              </a:spcBef>
              <a:buFontTx/>
              <a:buChar char="–"/>
            </a:pPr>
            <a:r>
              <a:rPr lang="en-US" sz="2000">
                <a:solidFill>
                  <a:srgbClr val="FF3300"/>
                </a:solidFill>
              </a:rPr>
              <a:t>		delta [i] = (temp [i])  XOR  (newkey [i])</a:t>
            </a:r>
          </a:p>
          <a:p>
            <a:pPr marL="990600" lvl="1" indent="-533400" algn="l">
              <a:spcBef>
                <a:spcPct val="20000"/>
              </a:spcBef>
              <a:buFontTx/>
              <a:buChar char="–"/>
            </a:pPr>
            <a:r>
              <a:rPr lang="en-US" sz="2000">
                <a:solidFill>
                  <a:srgbClr val="FF3300"/>
                </a:solidFill>
              </a:rPr>
              <a:t>	}</a:t>
            </a:r>
          </a:p>
          <a:p>
            <a:pPr marL="990600" lvl="1" indent="-533400" algn="l">
              <a:spcBef>
                <a:spcPct val="20000"/>
              </a:spcBef>
              <a:buFontTx/>
              <a:buChar char="–"/>
            </a:pPr>
            <a:r>
              <a:rPr lang="en-US" sz="2000">
                <a:solidFill>
                  <a:srgbClr val="000000"/>
                </a:solidFill>
              </a:rPr>
              <a:t>Concatenate ‘random’ and ‘delta’ to form a 32-byte OCTET STRING, which will be used to remotely configure an authoritative entity’s new secret key.</a:t>
            </a:r>
          </a:p>
        </p:txBody>
      </p:sp>
    </p:spTree>
    <p:extLst>
      <p:ext uri="{BB962C8B-B14F-4D97-AF65-F5344CB8AC3E}">
        <p14:creationId xmlns:p14="http://schemas.microsoft.com/office/powerpoint/2010/main" val="120010793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2"/>
          <p:cNvSpPr>
            <a:spLocks noGrp="1"/>
          </p:cNvSpPr>
          <p:nvPr>
            <p:ph type="dt" sz="quarter" idx="10"/>
          </p:nvPr>
        </p:nvSpPr>
        <p:spPr>
          <a:noFill/>
        </p:spPr>
        <p:txBody>
          <a:bodyPr/>
          <a:lstStyle/>
          <a:p>
            <a:fld id="{F61CFD83-4E28-4A47-B4C6-783C86BBF0B9}" type="datetime1">
              <a:rPr lang="en-US" smtClean="0"/>
              <a:pPr/>
              <a:t>5/21/15</a:t>
            </a:fld>
            <a:endParaRPr lang="en-US" smtClean="0"/>
          </a:p>
        </p:txBody>
      </p:sp>
      <p:sp>
        <p:nvSpPr>
          <p:cNvPr id="63491" name="Slide Number Placeholder 4"/>
          <p:cNvSpPr>
            <a:spLocks noGrp="1"/>
          </p:cNvSpPr>
          <p:nvPr>
            <p:ph type="sldNum" sz="quarter" idx="12"/>
          </p:nvPr>
        </p:nvSpPr>
        <p:spPr>
          <a:noFill/>
        </p:spPr>
        <p:txBody>
          <a:bodyPr/>
          <a:lstStyle/>
          <a:p>
            <a:fld id="{47AFF833-4E0C-4CA2-8704-D11A07F5F6EB}" type="slidenum">
              <a:rPr lang="en-US" smtClean="0"/>
              <a:pPr/>
              <a:t>44</a:t>
            </a:fld>
            <a:endParaRPr lang="en-US" smtClean="0"/>
          </a:p>
        </p:txBody>
      </p:sp>
      <p:sp>
        <p:nvSpPr>
          <p:cNvPr id="63492" name="Rectangle 2"/>
          <p:cNvSpPr>
            <a:spLocks noGrp="1" noChangeArrowheads="1"/>
          </p:cNvSpPr>
          <p:nvPr>
            <p:ph type="title"/>
          </p:nvPr>
        </p:nvSpPr>
        <p:spPr>
          <a:xfrm>
            <a:off x="414338" y="141288"/>
            <a:ext cx="8229600" cy="1143000"/>
          </a:xfrm>
        </p:spPr>
        <p:txBody>
          <a:bodyPr/>
          <a:lstStyle/>
          <a:p>
            <a:pPr eaLnBrk="1" hangingPunct="1"/>
            <a:r>
              <a:rPr lang="en-US" sz="3200" smtClean="0"/>
              <a:t>SNMPv3 – Key Management (contd.)</a:t>
            </a:r>
          </a:p>
        </p:txBody>
      </p:sp>
      <p:sp>
        <p:nvSpPr>
          <p:cNvPr id="63493" name="Rectangle 3"/>
          <p:cNvSpPr>
            <a:spLocks noChangeArrowheads="1"/>
          </p:cNvSpPr>
          <p:nvPr/>
        </p:nvSpPr>
        <p:spPr bwMode="auto">
          <a:xfrm>
            <a:off x="600075" y="15414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A remote entity will calculate the new key value given ‘random’ and ‘delta’:</a:t>
            </a:r>
          </a:p>
          <a:p>
            <a:pPr marL="609600" indent="-609600" algn="l">
              <a:spcBef>
                <a:spcPct val="20000"/>
              </a:spcBef>
              <a:buFont typeface="Wingdings" pitchFamily="2" charset="2"/>
              <a:buNone/>
            </a:pPr>
            <a:r>
              <a:rPr lang="en-US" sz="2400">
                <a:solidFill>
                  <a:srgbClr val="000000"/>
                </a:solidFill>
              </a:rPr>
              <a:t>	</a:t>
            </a:r>
            <a:r>
              <a:rPr lang="en-US" sz="2000">
                <a:solidFill>
                  <a:srgbClr val="000000"/>
                </a:solidFill>
              </a:rPr>
              <a:t>Note: if (a XOR b = c) then (a XOR c = b))</a:t>
            </a:r>
            <a:endParaRPr lang="en-US" sz="2400">
              <a:solidFill>
                <a:srgbClr val="000000"/>
              </a:solidFill>
            </a:endParaRPr>
          </a:p>
          <a:p>
            <a:pPr marL="990600" lvl="1" indent="-533400" algn="l">
              <a:spcBef>
                <a:spcPct val="20000"/>
              </a:spcBef>
              <a:buFont typeface="Wingdings" pitchFamily="2" charset="2"/>
              <a:buNone/>
            </a:pPr>
            <a:r>
              <a:rPr lang="en-US" sz="2000">
                <a:solidFill>
                  <a:srgbClr val="000000"/>
                </a:solidFill>
              </a:rPr>
              <a:t>  </a:t>
            </a:r>
            <a:r>
              <a:rPr lang="en-US" sz="2000">
                <a:solidFill>
                  <a:srgbClr val="FF3300"/>
                </a:solidFill>
              </a:rPr>
              <a:t>temp &lt;- MD5 (oldkey + random)</a:t>
            </a:r>
          </a:p>
          <a:p>
            <a:pPr marL="990600" lvl="1" indent="-533400" algn="l">
              <a:spcBef>
                <a:spcPct val="20000"/>
              </a:spcBef>
              <a:buFont typeface="Wingdings" pitchFamily="2" charset="2"/>
              <a:buNone/>
            </a:pPr>
            <a:r>
              <a:rPr lang="en-US" sz="2000">
                <a:solidFill>
                  <a:srgbClr val="FF3300"/>
                </a:solidFill>
              </a:rPr>
              <a:t>  for (i=0; i &lt; 16; i++) </a:t>
            </a:r>
          </a:p>
          <a:p>
            <a:pPr marL="990600" lvl="1" indent="-533400" algn="l">
              <a:spcBef>
                <a:spcPct val="20000"/>
              </a:spcBef>
              <a:buFont typeface="Wingdings" pitchFamily="2" charset="2"/>
              <a:buNone/>
            </a:pPr>
            <a:r>
              <a:rPr lang="en-US" sz="2000">
                <a:solidFill>
                  <a:srgbClr val="FF3300"/>
                </a:solidFill>
              </a:rPr>
              <a:t>  {</a:t>
            </a:r>
          </a:p>
          <a:p>
            <a:pPr marL="990600" lvl="1" indent="-533400" algn="l">
              <a:spcBef>
                <a:spcPct val="20000"/>
              </a:spcBef>
              <a:buFont typeface="Wingdings" pitchFamily="2" charset="2"/>
              <a:buNone/>
            </a:pPr>
            <a:r>
              <a:rPr lang="en-US" sz="2000">
                <a:solidFill>
                  <a:srgbClr val="FF3300"/>
                </a:solidFill>
              </a:rPr>
              <a:t>	newkey [i] = temp [i]  XOR  delta[i]</a:t>
            </a:r>
          </a:p>
          <a:p>
            <a:pPr marL="990600" lvl="1" indent="-533400" algn="l">
              <a:spcBef>
                <a:spcPct val="20000"/>
              </a:spcBef>
              <a:buFont typeface="Wingdings" pitchFamily="2" charset="2"/>
              <a:buNone/>
            </a:pPr>
            <a:r>
              <a:rPr lang="en-US" sz="2000">
                <a:solidFill>
                  <a:srgbClr val="FF3300"/>
                </a:solidFill>
              </a:rPr>
              <a:t>  }</a:t>
            </a:r>
          </a:p>
        </p:txBody>
      </p:sp>
    </p:spTree>
    <p:extLst>
      <p:ext uri="{BB962C8B-B14F-4D97-AF65-F5344CB8AC3E}">
        <p14:creationId xmlns:p14="http://schemas.microsoft.com/office/powerpoint/2010/main" val="114382519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2"/>
          <p:cNvSpPr>
            <a:spLocks noGrp="1"/>
          </p:cNvSpPr>
          <p:nvPr>
            <p:ph type="dt" sz="quarter" idx="10"/>
          </p:nvPr>
        </p:nvSpPr>
        <p:spPr>
          <a:noFill/>
        </p:spPr>
        <p:txBody>
          <a:bodyPr/>
          <a:lstStyle/>
          <a:p>
            <a:fld id="{F470A363-A836-4DF8-9879-A80E54C97C33}" type="datetime1">
              <a:rPr lang="en-US" smtClean="0"/>
              <a:pPr/>
              <a:t>5/21/15</a:t>
            </a:fld>
            <a:endParaRPr lang="en-US" smtClean="0"/>
          </a:p>
        </p:txBody>
      </p:sp>
      <p:sp>
        <p:nvSpPr>
          <p:cNvPr id="64515" name="Slide Number Placeholder 4"/>
          <p:cNvSpPr>
            <a:spLocks noGrp="1"/>
          </p:cNvSpPr>
          <p:nvPr>
            <p:ph type="sldNum" sz="quarter" idx="12"/>
          </p:nvPr>
        </p:nvSpPr>
        <p:spPr>
          <a:noFill/>
        </p:spPr>
        <p:txBody>
          <a:bodyPr/>
          <a:lstStyle/>
          <a:p>
            <a:fld id="{65B65200-3590-4CA7-AADA-D7EC86B1EBD8}" type="slidenum">
              <a:rPr lang="en-US" smtClean="0"/>
              <a:pPr/>
              <a:t>45</a:t>
            </a:fld>
            <a:endParaRPr lang="en-US" smtClean="0"/>
          </a:p>
        </p:txBody>
      </p:sp>
      <p:sp>
        <p:nvSpPr>
          <p:cNvPr id="64516" name="Rectangle 2"/>
          <p:cNvSpPr>
            <a:spLocks noGrp="1" noChangeArrowheads="1"/>
          </p:cNvSpPr>
          <p:nvPr>
            <p:ph type="title"/>
          </p:nvPr>
        </p:nvSpPr>
        <p:spPr>
          <a:xfrm>
            <a:off x="414338" y="141288"/>
            <a:ext cx="8229600" cy="1143000"/>
          </a:xfrm>
        </p:spPr>
        <p:txBody>
          <a:bodyPr/>
          <a:lstStyle/>
          <a:p>
            <a:pPr eaLnBrk="1" hangingPunct="1"/>
            <a:r>
              <a:rPr lang="en-US" sz="3200" smtClean="0"/>
              <a:t>SNMPv3 – Authentication MD5</a:t>
            </a:r>
          </a:p>
        </p:txBody>
      </p:sp>
      <p:sp>
        <p:nvSpPr>
          <p:cNvPr id="64517" name="Rectangle 3"/>
          <p:cNvSpPr>
            <a:spLocks noChangeArrowheads="1"/>
          </p:cNvSpPr>
          <p:nvPr/>
        </p:nvSpPr>
        <p:spPr bwMode="auto">
          <a:xfrm>
            <a:off x="600075" y="1389063"/>
            <a:ext cx="82899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t>16-byte secret authentication key</a:t>
            </a:r>
          </a:p>
          <a:p>
            <a:pPr marL="609600" indent="-609600" algn="l">
              <a:spcBef>
                <a:spcPct val="20000"/>
              </a:spcBef>
              <a:buFont typeface="Wingdings" pitchFamily="2" charset="2"/>
              <a:buChar char="§"/>
            </a:pPr>
            <a:r>
              <a:rPr lang="en-US" sz="2400"/>
              <a:t>Create ‘extendedKey’ which is the secret authentication key appended with 48 zero octets. </a:t>
            </a:r>
          </a:p>
          <a:p>
            <a:pPr marL="609600" indent="-609600" algn="l">
              <a:spcBef>
                <a:spcPct val="20000"/>
              </a:spcBef>
              <a:buFont typeface="Wingdings" pitchFamily="2" charset="2"/>
              <a:buChar char="§"/>
            </a:pPr>
            <a:r>
              <a:rPr lang="en-US" sz="2400"/>
              <a:t>The 12-octet MAC is computed as follows:</a:t>
            </a:r>
          </a:p>
          <a:p>
            <a:pPr marL="609600" indent="-609600" algn="l">
              <a:spcBef>
                <a:spcPct val="20000"/>
              </a:spcBef>
              <a:buFont typeface="Wingdings" pitchFamily="2" charset="2"/>
              <a:buNone/>
            </a:pPr>
            <a:r>
              <a:rPr lang="en-US" sz="2000">
                <a:solidFill>
                  <a:srgbClr val="FF3300"/>
                </a:solidFill>
              </a:rPr>
              <a:t>		temp &lt;- MD5 (K2 + MD5 (K1 + message)) // 16-byte octet string</a:t>
            </a:r>
          </a:p>
          <a:p>
            <a:pPr marL="609600" indent="-609600" algn="l">
              <a:spcBef>
                <a:spcPct val="20000"/>
              </a:spcBef>
              <a:buFont typeface="Wingdings" pitchFamily="2" charset="2"/>
              <a:buNone/>
            </a:pPr>
            <a:r>
              <a:rPr lang="en-US" sz="2000">
                <a:solidFill>
                  <a:srgbClr val="FF3300"/>
                </a:solidFill>
              </a:rPr>
              <a:t>		MAC &lt;- temp[0…11]</a:t>
            </a:r>
          </a:p>
          <a:p>
            <a:pPr marL="609600" indent="-609600" algn="l">
              <a:spcBef>
                <a:spcPct val="20000"/>
              </a:spcBef>
              <a:buFont typeface="Wingdings" pitchFamily="2" charset="2"/>
              <a:buNone/>
            </a:pPr>
            <a:r>
              <a:rPr lang="en-US" sz="2000">
                <a:solidFill>
                  <a:srgbClr val="FF3300"/>
                </a:solidFill>
              </a:rPr>
              <a:t>		</a:t>
            </a:r>
            <a:r>
              <a:rPr lang="en-US" sz="2000"/>
              <a:t>where K1 and K2 are computed as follows:</a:t>
            </a:r>
            <a:r>
              <a:rPr lang="en-US" sz="2400"/>
              <a:t> 		</a:t>
            </a:r>
          </a:p>
          <a:p>
            <a:pPr marL="609600" indent="-609600" algn="l">
              <a:spcBef>
                <a:spcPct val="20000"/>
              </a:spcBef>
              <a:buFont typeface="Wingdings" pitchFamily="2" charset="2"/>
              <a:buNone/>
            </a:pPr>
            <a:r>
              <a:rPr lang="en-US" sz="2000"/>
              <a:t>		for (i = 0; i &lt; 64; i++) {</a:t>
            </a:r>
          </a:p>
          <a:p>
            <a:pPr marL="609600" indent="-609600" algn="l">
              <a:spcBef>
                <a:spcPct val="20000"/>
              </a:spcBef>
              <a:buFont typeface="Wingdings" pitchFamily="2" charset="2"/>
              <a:buNone/>
            </a:pPr>
            <a:r>
              <a:rPr lang="en-US" sz="2000"/>
              <a:t>			K1 [i] = extendedKey [i] XOR 0x36</a:t>
            </a:r>
          </a:p>
          <a:p>
            <a:pPr marL="609600" indent="-609600" algn="l">
              <a:spcBef>
                <a:spcPct val="20000"/>
              </a:spcBef>
              <a:buFont typeface="Wingdings" pitchFamily="2" charset="2"/>
              <a:buNone/>
            </a:pPr>
            <a:r>
              <a:rPr lang="en-US" sz="2000"/>
              <a:t>		}</a:t>
            </a:r>
          </a:p>
          <a:p>
            <a:pPr marL="609600" indent="-609600" algn="l">
              <a:spcBef>
                <a:spcPct val="20000"/>
              </a:spcBef>
              <a:buFont typeface="Wingdings" pitchFamily="2" charset="2"/>
              <a:buNone/>
            </a:pPr>
            <a:r>
              <a:rPr lang="en-US" sz="2000"/>
              <a:t>		for (i = 0; i &lt; 64; i++) {</a:t>
            </a:r>
          </a:p>
          <a:p>
            <a:pPr marL="609600" indent="-609600" algn="l">
              <a:spcBef>
                <a:spcPct val="20000"/>
              </a:spcBef>
              <a:buFont typeface="Wingdings" pitchFamily="2" charset="2"/>
              <a:buNone/>
            </a:pPr>
            <a:r>
              <a:rPr lang="en-US" sz="2000"/>
              <a:t>			K2 [i] = extendedkey [i] XOR 0x5C</a:t>
            </a:r>
          </a:p>
          <a:p>
            <a:pPr marL="609600" indent="-609600" algn="l">
              <a:spcBef>
                <a:spcPct val="20000"/>
              </a:spcBef>
              <a:buFont typeface="Wingdings" pitchFamily="2" charset="2"/>
              <a:buNone/>
            </a:pPr>
            <a:r>
              <a:rPr lang="en-US" sz="2000"/>
              <a:t>		}</a:t>
            </a:r>
          </a:p>
          <a:p>
            <a:pPr marL="609600" indent="-609600" algn="l">
              <a:spcBef>
                <a:spcPct val="20000"/>
              </a:spcBef>
              <a:buFont typeface="Wingdings" pitchFamily="2" charset="2"/>
              <a:buNone/>
            </a:pPr>
            <a:r>
              <a:rPr lang="en-US" sz="2000">
                <a:solidFill>
                  <a:srgbClr val="FF3300"/>
                </a:solidFill>
              </a:rPr>
              <a:t>		</a:t>
            </a:r>
          </a:p>
        </p:txBody>
      </p:sp>
    </p:spTree>
    <p:extLst>
      <p:ext uri="{BB962C8B-B14F-4D97-AF65-F5344CB8AC3E}">
        <p14:creationId xmlns:p14="http://schemas.microsoft.com/office/powerpoint/2010/main" val="143969399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2"/>
          <p:cNvSpPr>
            <a:spLocks noGrp="1"/>
          </p:cNvSpPr>
          <p:nvPr>
            <p:ph type="dt" sz="quarter" idx="10"/>
          </p:nvPr>
        </p:nvSpPr>
        <p:spPr>
          <a:noFill/>
        </p:spPr>
        <p:txBody>
          <a:bodyPr/>
          <a:lstStyle/>
          <a:p>
            <a:fld id="{AF45A0C1-567E-4EC3-B589-BDB552CBA326}" type="datetime1">
              <a:rPr lang="en-US" smtClean="0"/>
              <a:pPr/>
              <a:t>5/21/15</a:t>
            </a:fld>
            <a:endParaRPr lang="en-US" smtClean="0"/>
          </a:p>
        </p:txBody>
      </p:sp>
      <p:sp>
        <p:nvSpPr>
          <p:cNvPr id="65539" name="Slide Number Placeholder 4"/>
          <p:cNvSpPr>
            <a:spLocks noGrp="1"/>
          </p:cNvSpPr>
          <p:nvPr>
            <p:ph type="sldNum" sz="quarter" idx="12"/>
          </p:nvPr>
        </p:nvSpPr>
        <p:spPr>
          <a:noFill/>
        </p:spPr>
        <p:txBody>
          <a:bodyPr/>
          <a:lstStyle/>
          <a:p>
            <a:fld id="{7BF31CE6-FD72-42E4-A22C-EF1198A3E16A}" type="slidenum">
              <a:rPr lang="en-US" smtClean="0"/>
              <a:pPr/>
              <a:t>46</a:t>
            </a:fld>
            <a:endParaRPr lang="en-US" smtClean="0"/>
          </a:p>
        </p:txBody>
      </p:sp>
      <p:sp>
        <p:nvSpPr>
          <p:cNvPr id="65540" name="Rectangle 2"/>
          <p:cNvSpPr>
            <a:spLocks noGrp="1" noChangeArrowheads="1"/>
          </p:cNvSpPr>
          <p:nvPr>
            <p:ph type="title"/>
          </p:nvPr>
        </p:nvSpPr>
        <p:spPr>
          <a:xfrm>
            <a:off x="414338" y="141288"/>
            <a:ext cx="8229600" cy="1143000"/>
          </a:xfrm>
        </p:spPr>
        <p:txBody>
          <a:bodyPr/>
          <a:lstStyle/>
          <a:p>
            <a:pPr eaLnBrk="1" hangingPunct="1"/>
            <a:r>
              <a:rPr lang="en-US" sz="3200" smtClean="0"/>
              <a:t>SNMPv3 – Authentication SHA</a:t>
            </a:r>
          </a:p>
        </p:txBody>
      </p:sp>
      <p:sp>
        <p:nvSpPr>
          <p:cNvPr id="65541" name="Rectangle 3"/>
          <p:cNvSpPr>
            <a:spLocks noChangeArrowheads="1"/>
          </p:cNvSpPr>
          <p:nvPr/>
        </p:nvSpPr>
        <p:spPr bwMode="auto">
          <a:xfrm>
            <a:off x="600075" y="1401763"/>
            <a:ext cx="82899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dirty="0"/>
              <a:t>20-byte secret authentication key</a:t>
            </a:r>
          </a:p>
          <a:p>
            <a:pPr marL="609600" indent="-609600" algn="l">
              <a:spcBef>
                <a:spcPct val="20000"/>
              </a:spcBef>
              <a:buFont typeface="Wingdings" pitchFamily="2" charset="2"/>
              <a:buChar char="§"/>
            </a:pPr>
            <a:r>
              <a:rPr lang="en-US" sz="2400" dirty="0"/>
              <a:t>Create ‘</a:t>
            </a:r>
            <a:r>
              <a:rPr lang="en-US" sz="2400" dirty="0" err="1"/>
              <a:t>extendedKey</a:t>
            </a:r>
            <a:r>
              <a:rPr lang="en-US" sz="2400" dirty="0"/>
              <a:t>’ which is the secret </a:t>
            </a:r>
            <a:r>
              <a:rPr lang="en-US" sz="2400" dirty="0" err="1"/>
              <a:t>auth</a:t>
            </a:r>
            <a:r>
              <a:rPr lang="en-US" sz="2400" dirty="0"/>
              <a:t> key appended with 44 zero octets. </a:t>
            </a:r>
          </a:p>
          <a:p>
            <a:pPr marL="609600" indent="-609600" algn="l">
              <a:spcBef>
                <a:spcPct val="20000"/>
              </a:spcBef>
              <a:buFont typeface="Wingdings" pitchFamily="2" charset="2"/>
              <a:buChar char="§"/>
            </a:pPr>
            <a:r>
              <a:rPr lang="en-US" sz="2400" dirty="0"/>
              <a:t>The 12-octet MAC is computed as follows:</a:t>
            </a:r>
          </a:p>
          <a:p>
            <a:pPr marL="609600" indent="-609600" algn="l">
              <a:spcBef>
                <a:spcPct val="20000"/>
              </a:spcBef>
              <a:buFont typeface="Wingdings" pitchFamily="2" charset="2"/>
              <a:buNone/>
            </a:pPr>
            <a:r>
              <a:rPr lang="en-US" sz="2000" dirty="0">
                <a:solidFill>
                  <a:srgbClr val="FF3300"/>
                </a:solidFill>
              </a:rPr>
              <a:t>		temp &lt;- </a:t>
            </a:r>
            <a:r>
              <a:rPr lang="en-US" sz="2000" dirty="0" smtClean="0">
                <a:solidFill>
                  <a:srgbClr val="FF3300"/>
                </a:solidFill>
              </a:rPr>
              <a:t>SHA </a:t>
            </a:r>
            <a:r>
              <a:rPr lang="en-US" sz="2000" dirty="0">
                <a:solidFill>
                  <a:srgbClr val="FF3300"/>
                </a:solidFill>
              </a:rPr>
              <a:t>(K2 + </a:t>
            </a:r>
            <a:r>
              <a:rPr lang="en-US" sz="2000" dirty="0" smtClean="0">
                <a:solidFill>
                  <a:srgbClr val="FF3300"/>
                </a:solidFill>
              </a:rPr>
              <a:t>SHA </a:t>
            </a:r>
            <a:r>
              <a:rPr lang="en-US" sz="2000" dirty="0">
                <a:solidFill>
                  <a:srgbClr val="FF3300"/>
                </a:solidFill>
              </a:rPr>
              <a:t>(K1 + message)) // 16-byte octet string</a:t>
            </a:r>
          </a:p>
          <a:p>
            <a:pPr marL="609600" indent="-609600" algn="l">
              <a:spcBef>
                <a:spcPct val="20000"/>
              </a:spcBef>
              <a:buFont typeface="Wingdings" pitchFamily="2" charset="2"/>
              <a:buNone/>
            </a:pPr>
            <a:r>
              <a:rPr lang="en-US" sz="2000" dirty="0">
                <a:solidFill>
                  <a:srgbClr val="FF3300"/>
                </a:solidFill>
              </a:rPr>
              <a:t>		MAC &lt;- temp[0…11]</a:t>
            </a:r>
            <a:r>
              <a:rPr lang="en-US" sz="2400" dirty="0">
                <a:solidFill>
                  <a:srgbClr val="FF3300"/>
                </a:solidFill>
              </a:rPr>
              <a:t> </a:t>
            </a:r>
          </a:p>
          <a:p>
            <a:pPr marL="609600" indent="-609600" algn="l">
              <a:spcBef>
                <a:spcPct val="20000"/>
              </a:spcBef>
              <a:buFont typeface="Wingdings" pitchFamily="2" charset="2"/>
              <a:buNone/>
            </a:pPr>
            <a:r>
              <a:rPr lang="en-US" sz="2000" dirty="0">
                <a:solidFill>
                  <a:srgbClr val="FF3300"/>
                </a:solidFill>
              </a:rPr>
              <a:t>		</a:t>
            </a:r>
            <a:r>
              <a:rPr lang="en-US" sz="2000" dirty="0"/>
              <a:t>where K1 and K2 are computed as follows:</a:t>
            </a:r>
          </a:p>
          <a:p>
            <a:pPr marL="609600" indent="-609600" algn="l">
              <a:spcBef>
                <a:spcPct val="20000"/>
              </a:spcBef>
              <a:buFont typeface="Wingdings" pitchFamily="2" charset="2"/>
              <a:buNone/>
            </a:pPr>
            <a:r>
              <a:rPr lang="en-US" sz="2000" dirty="0"/>
              <a:t>		for (</a:t>
            </a:r>
            <a:r>
              <a:rPr lang="en-US" sz="2000" dirty="0" err="1"/>
              <a:t>i</a:t>
            </a:r>
            <a:r>
              <a:rPr lang="en-US" sz="2000" dirty="0"/>
              <a:t> = 0; </a:t>
            </a:r>
            <a:r>
              <a:rPr lang="en-US" sz="2000" dirty="0" err="1"/>
              <a:t>i</a:t>
            </a:r>
            <a:r>
              <a:rPr lang="en-US" sz="2000" dirty="0"/>
              <a:t> &lt; 64; </a:t>
            </a:r>
            <a:r>
              <a:rPr lang="en-US" sz="2000" dirty="0" err="1"/>
              <a:t>i</a:t>
            </a:r>
            <a:r>
              <a:rPr lang="en-US" sz="2000" dirty="0"/>
              <a:t>++) {</a:t>
            </a:r>
          </a:p>
          <a:p>
            <a:pPr marL="609600" indent="-609600" algn="l">
              <a:spcBef>
                <a:spcPct val="20000"/>
              </a:spcBef>
              <a:buFont typeface="Wingdings" pitchFamily="2" charset="2"/>
              <a:buNone/>
            </a:pPr>
            <a:r>
              <a:rPr lang="en-US" sz="2000" dirty="0"/>
              <a:t>			K1 [</a:t>
            </a:r>
            <a:r>
              <a:rPr lang="en-US" sz="2000" dirty="0" err="1"/>
              <a:t>i</a:t>
            </a:r>
            <a:r>
              <a:rPr lang="en-US" sz="2000" dirty="0"/>
              <a:t>] = </a:t>
            </a:r>
            <a:r>
              <a:rPr lang="en-US" sz="2000" dirty="0" err="1"/>
              <a:t>extendedKey</a:t>
            </a:r>
            <a:r>
              <a:rPr lang="en-US" sz="2000" dirty="0"/>
              <a:t> [</a:t>
            </a:r>
            <a:r>
              <a:rPr lang="en-US" sz="2000" dirty="0" err="1"/>
              <a:t>i</a:t>
            </a:r>
            <a:r>
              <a:rPr lang="en-US" sz="2000" dirty="0"/>
              <a:t>] XOR 0x36</a:t>
            </a:r>
          </a:p>
          <a:p>
            <a:pPr marL="609600" indent="-609600" algn="l">
              <a:spcBef>
                <a:spcPct val="20000"/>
              </a:spcBef>
              <a:buFont typeface="Wingdings" pitchFamily="2" charset="2"/>
              <a:buNone/>
            </a:pPr>
            <a:r>
              <a:rPr lang="en-US" sz="2000" dirty="0"/>
              <a:t>		}</a:t>
            </a:r>
          </a:p>
          <a:p>
            <a:pPr marL="609600" indent="-609600" algn="l">
              <a:spcBef>
                <a:spcPct val="20000"/>
              </a:spcBef>
              <a:buFont typeface="Wingdings" pitchFamily="2" charset="2"/>
              <a:buNone/>
            </a:pPr>
            <a:r>
              <a:rPr lang="en-US" sz="2000" dirty="0"/>
              <a:t>		for (</a:t>
            </a:r>
            <a:r>
              <a:rPr lang="en-US" sz="2000" dirty="0" err="1"/>
              <a:t>i</a:t>
            </a:r>
            <a:r>
              <a:rPr lang="en-US" sz="2000" dirty="0"/>
              <a:t> = 0; </a:t>
            </a:r>
            <a:r>
              <a:rPr lang="en-US" sz="2000" dirty="0" err="1"/>
              <a:t>i</a:t>
            </a:r>
            <a:r>
              <a:rPr lang="en-US" sz="2000" dirty="0"/>
              <a:t> &lt; 64; </a:t>
            </a:r>
            <a:r>
              <a:rPr lang="en-US" sz="2000" dirty="0" err="1"/>
              <a:t>i</a:t>
            </a:r>
            <a:r>
              <a:rPr lang="en-US" sz="2000" dirty="0"/>
              <a:t>++) {</a:t>
            </a:r>
          </a:p>
          <a:p>
            <a:pPr marL="609600" indent="-609600" algn="l">
              <a:spcBef>
                <a:spcPct val="20000"/>
              </a:spcBef>
              <a:buFont typeface="Wingdings" pitchFamily="2" charset="2"/>
              <a:buNone/>
            </a:pPr>
            <a:r>
              <a:rPr lang="en-US" sz="2000" dirty="0"/>
              <a:t>			K2 [</a:t>
            </a:r>
            <a:r>
              <a:rPr lang="en-US" sz="2000" dirty="0" err="1"/>
              <a:t>i</a:t>
            </a:r>
            <a:r>
              <a:rPr lang="en-US" sz="2000" dirty="0"/>
              <a:t>] = </a:t>
            </a:r>
            <a:r>
              <a:rPr lang="en-US" sz="2000" dirty="0" err="1"/>
              <a:t>extendedkey</a:t>
            </a:r>
            <a:r>
              <a:rPr lang="en-US" sz="2000" dirty="0"/>
              <a:t> [</a:t>
            </a:r>
            <a:r>
              <a:rPr lang="en-US" sz="2000" dirty="0" err="1"/>
              <a:t>i</a:t>
            </a:r>
            <a:r>
              <a:rPr lang="en-US" sz="2000" dirty="0"/>
              <a:t>] XOR 0x5C</a:t>
            </a:r>
          </a:p>
          <a:p>
            <a:pPr marL="609600" indent="-609600" algn="l">
              <a:spcBef>
                <a:spcPct val="20000"/>
              </a:spcBef>
              <a:buFont typeface="Wingdings" pitchFamily="2" charset="2"/>
              <a:buNone/>
            </a:pPr>
            <a:r>
              <a:rPr lang="en-US" sz="2000" dirty="0"/>
              <a:t>		}</a:t>
            </a:r>
          </a:p>
          <a:p>
            <a:pPr marL="609600" indent="-609600" algn="l">
              <a:spcBef>
                <a:spcPct val="20000"/>
              </a:spcBef>
              <a:buFont typeface="Wingdings" pitchFamily="2" charset="2"/>
              <a:buNone/>
            </a:pPr>
            <a:r>
              <a:rPr lang="en-US" sz="2000" dirty="0">
                <a:solidFill>
                  <a:srgbClr val="FF3300"/>
                </a:solidFill>
              </a:rPr>
              <a:t>		</a:t>
            </a:r>
          </a:p>
        </p:txBody>
      </p:sp>
    </p:spTree>
    <p:extLst>
      <p:ext uri="{BB962C8B-B14F-4D97-AF65-F5344CB8AC3E}">
        <p14:creationId xmlns:p14="http://schemas.microsoft.com/office/powerpoint/2010/main" val="320306579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2"/>
          <p:cNvSpPr>
            <a:spLocks noGrp="1"/>
          </p:cNvSpPr>
          <p:nvPr>
            <p:ph type="dt" sz="quarter" idx="10"/>
          </p:nvPr>
        </p:nvSpPr>
        <p:spPr>
          <a:noFill/>
        </p:spPr>
        <p:txBody>
          <a:bodyPr/>
          <a:lstStyle/>
          <a:p>
            <a:fld id="{7C6F9F14-9F43-4643-A829-B6209774EAEA}" type="datetime1">
              <a:rPr lang="en-US" smtClean="0"/>
              <a:pPr/>
              <a:t>5/21/15</a:t>
            </a:fld>
            <a:endParaRPr lang="en-US" smtClean="0"/>
          </a:p>
        </p:txBody>
      </p:sp>
      <p:sp>
        <p:nvSpPr>
          <p:cNvPr id="66563" name="Slide Number Placeholder 4"/>
          <p:cNvSpPr>
            <a:spLocks noGrp="1"/>
          </p:cNvSpPr>
          <p:nvPr>
            <p:ph type="sldNum" sz="quarter" idx="12"/>
          </p:nvPr>
        </p:nvSpPr>
        <p:spPr>
          <a:noFill/>
        </p:spPr>
        <p:txBody>
          <a:bodyPr/>
          <a:lstStyle/>
          <a:p>
            <a:fld id="{D185BFCA-B5BB-43BF-B27A-3F835C46094B}" type="slidenum">
              <a:rPr lang="en-US" smtClean="0"/>
              <a:pPr/>
              <a:t>47</a:t>
            </a:fld>
            <a:endParaRPr lang="en-US" smtClean="0"/>
          </a:p>
        </p:txBody>
      </p:sp>
      <p:sp>
        <p:nvSpPr>
          <p:cNvPr id="66564" name="Rectangle 2"/>
          <p:cNvSpPr>
            <a:spLocks noGrp="1" noChangeArrowheads="1"/>
          </p:cNvSpPr>
          <p:nvPr>
            <p:ph type="title"/>
          </p:nvPr>
        </p:nvSpPr>
        <p:spPr>
          <a:xfrm>
            <a:off x="414338" y="141288"/>
            <a:ext cx="8229600" cy="1143000"/>
          </a:xfrm>
        </p:spPr>
        <p:txBody>
          <a:bodyPr/>
          <a:lstStyle/>
          <a:p>
            <a:pPr eaLnBrk="1" hangingPunct="1"/>
            <a:r>
              <a:rPr lang="en-US" sz="3200" smtClean="0"/>
              <a:t>SNMPv3 – Privacy CBC-DES</a:t>
            </a:r>
          </a:p>
        </p:txBody>
      </p:sp>
      <p:sp>
        <p:nvSpPr>
          <p:cNvPr id="66565" name="Rectangle 3"/>
          <p:cNvSpPr>
            <a:spLocks noChangeArrowheads="1"/>
          </p:cNvSpPr>
          <p:nvPr/>
        </p:nvSpPr>
        <p:spPr bwMode="auto">
          <a:xfrm>
            <a:off x="600075" y="1541463"/>
            <a:ext cx="82899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dirty="0"/>
              <a:t>Symmetric secret key algorithm</a:t>
            </a:r>
          </a:p>
          <a:p>
            <a:pPr marL="609600" indent="-609600" algn="l">
              <a:spcBef>
                <a:spcPct val="20000"/>
              </a:spcBef>
              <a:buFont typeface="Wingdings" pitchFamily="2" charset="2"/>
              <a:buChar char="§"/>
            </a:pPr>
            <a:r>
              <a:rPr lang="en-US" sz="2400" dirty="0"/>
              <a:t>16-byte secret key</a:t>
            </a:r>
          </a:p>
          <a:p>
            <a:pPr marL="609600" indent="-609600" algn="l">
              <a:spcBef>
                <a:spcPct val="20000"/>
              </a:spcBef>
              <a:buFont typeface="Wingdings" pitchFamily="2" charset="2"/>
              <a:buChar char="§"/>
            </a:pPr>
            <a:r>
              <a:rPr lang="en-US" sz="2400" dirty="0" smtClean="0"/>
              <a:t>‘</a:t>
            </a:r>
            <a:r>
              <a:rPr lang="en-US" sz="2400" dirty="0" err="1"/>
              <a:t>msgPrivacyParameters</a:t>
            </a:r>
            <a:r>
              <a:rPr lang="en-US" sz="2400" dirty="0"/>
              <a:t>’ field will contain an 8-byte octet string that represents a ‘salt’ value for the initialization vector used in DES encryption.</a:t>
            </a:r>
          </a:p>
          <a:p>
            <a:pPr marL="609600" indent="-609600" algn="l">
              <a:spcBef>
                <a:spcPct val="20000"/>
              </a:spcBef>
              <a:buFont typeface="Wingdings" pitchFamily="2" charset="2"/>
              <a:buChar char="§"/>
            </a:pPr>
            <a:endParaRPr lang="en-US" sz="2400" dirty="0"/>
          </a:p>
          <a:p>
            <a:pPr marL="609600" indent="-609600" algn="l">
              <a:spcBef>
                <a:spcPct val="20000"/>
              </a:spcBef>
              <a:buFont typeface="Wingdings" pitchFamily="2" charset="2"/>
              <a:buChar char="§"/>
            </a:pPr>
            <a:endParaRPr lang="en-US" sz="2400" dirty="0"/>
          </a:p>
        </p:txBody>
      </p:sp>
    </p:spTree>
    <p:extLst>
      <p:ext uri="{BB962C8B-B14F-4D97-AF65-F5344CB8AC3E}">
        <p14:creationId xmlns:p14="http://schemas.microsoft.com/office/powerpoint/2010/main" val="324846511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2"/>
          <p:cNvSpPr>
            <a:spLocks noGrp="1"/>
          </p:cNvSpPr>
          <p:nvPr>
            <p:ph type="dt" sz="quarter" idx="10"/>
          </p:nvPr>
        </p:nvSpPr>
        <p:spPr>
          <a:noFill/>
        </p:spPr>
        <p:txBody>
          <a:bodyPr/>
          <a:lstStyle/>
          <a:p>
            <a:fld id="{EB1C286B-3CE6-4D63-AD25-CD4FEA53E5F0}" type="datetime1">
              <a:rPr lang="en-US" smtClean="0"/>
              <a:pPr/>
              <a:t>5/21/15</a:t>
            </a:fld>
            <a:endParaRPr lang="en-US" smtClean="0"/>
          </a:p>
        </p:txBody>
      </p:sp>
      <p:sp>
        <p:nvSpPr>
          <p:cNvPr id="34819" name="Slide Number Placeholder 4"/>
          <p:cNvSpPr>
            <a:spLocks noGrp="1"/>
          </p:cNvSpPr>
          <p:nvPr>
            <p:ph type="sldNum" sz="quarter" idx="12"/>
          </p:nvPr>
        </p:nvSpPr>
        <p:spPr>
          <a:noFill/>
        </p:spPr>
        <p:txBody>
          <a:bodyPr/>
          <a:lstStyle/>
          <a:p>
            <a:fld id="{83C8BB89-EC08-4450-98FA-66B905A2BED1}" type="slidenum">
              <a:rPr lang="en-US" smtClean="0"/>
              <a:pPr/>
              <a:t>48</a:t>
            </a:fld>
            <a:endParaRPr lang="en-US" smtClean="0"/>
          </a:p>
        </p:txBody>
      </p:sp>
      <p:sp>
        <p:nvSpPr>
          <p:cNvPr id="34820" name="Rectangle 2"/>
          <p:cNvSpPr>
            <a:spLocks noGrp="1" noChangeArrowheads="1"/>
          </p:cNvSpPr>
          <p:nvPr>
            <p:ph type="title"/>
          </p:nvPr>
        </p:nvSpPr>
        <p:spPr>
          <a:xfrm>
            <a:off x="495300" y="2489200"/>
            <a:ext cx="8229600" cy="1143000"/>
          </a:xfrm>
        </p:spPr>
        <p:txBody>
          <a:bodyPr/>
          <a:lstStyle/>
          <a:p>
            <a:pPr eaLnBrk="1" hangingPunct="1"/>
            <a:r>
              <a:rPr lang="en-US" sz="3200" dirty="0" smtClean="0"/>
              <a:t>Section </a:t>
            </a:r>
            <a:r>
              <a:rPr lang="en-US" sz="3200" dirty="0"/>
              <a:t>4</a:t>
            </a:r>
            <a:r>
              <a:rPr lang="en-US" sz="3200" dirty="0" smtClean="0"/>
              <a:t/>
            </a:r>
            <a:br>
              <a:rPr lang="en-US" sz="3200" dirty="0" smtClean="0"/>
            </a:br>
            <a:r>
              <a:rPr lang="en-US" sz="3200" dirty="0" smtClean="0"/>
              <a:t>SNMPv3 Applications</a:t>
            </a:r>
          </a:p>
        </p:txBody>
      </p:sp>
      <p:sp>
        <p:nvSpPr>
          <p:cNvPr id="34821" name="Rectangle 3"/>
          <p:cNvSpPr>
            <a:spLocks noChangeArrowheads="1"/>
          </p:cNvSpPr>
          <p:nvPr/>
        </p:nvSpPr>
        <p:spPr bwMode="auto">
          <a:xfrm>
            <a:off x="538163" y="1482725"/>
            <a:ext cx="7832725" cy="4591050"/>
          </a:xfrm>
          <a:prstGeom prst="rect">
            <a:avLst/>
          </a:prstGeom>
          <a:noFill/>
          <a:ln w="9525">
            <a:noFill/>
            <a:miter lim="800000"/>
            <a:headEnd/>
            <a:tailEnd/>
          </a:ln>
        </p:spPr>
        <p:txBody>
          <a:bodyPr/>
          <a:lstStyle/>
          <a:p>
            <a:pPr marL="342900" indent="-342900" algn="l">
              <a:spcBef>
                <a:spcPct val="20000"/>
              </a:spcBef>
              <a:buFont typeface="Wingdings" pitchFamily="2" charset="2"/>
              <a:buChar char="§"/>
            </a:pPr>
            <a:endParaRPr lang="en-US" sz="2400">
              <a:solidFill>
                <a:srgbClr val="000000"/>
              </a:solidFill>
            </a:endParaRPr>
          </a:p>
        </p:txBody>
      </p:sp>
    </p:spTree>
    <p:extLst>
      <p:ext uri="{BB962C8B-B14F-4D97-AF65-F5344CB8AC3E}">
        <p14:creationId xmlns:p14="http://schemas.microsoft.com/office/powerpoint/2010/main" val="314273541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2"/>
          <p:cNvSpPr>
            <a:spLocks noGrp="1"/>
          </p:cNvSpPr>
          <p:nvPr>
            <p:ph type="dt" sz="quarter" idx="10"/>
          </p:nvPr>
        </p:nvSpPr>
        <p:spPr>
          <a:noFill/>
        </p:spPr>
        <p:txBody>
          <a:bodyPr/>
          <a:lstStyle/>
          <a:p>
            <a:fld id="{AA4A35A2-4D05-4623-A1B0-67D3756B808B}" type="datetime1">
              <a:rPr lang="en-US" smtClean="0"/>
              <a:pPr/>
              <a:t>5/21/15</a:t>
            </a:fld>
            <a:endParaRPr lang="en-US" smtClean="0"/>
          </a:p>
        </p:txBody>
      </p:sp>
      <p:sp>
        <p:nvSpPr>
          <p:cNvPr id="19459" name="Slide Number Placeholder 4"/>
          <p:cNvSpPr>
            <a:spLocks noGrp="1"/>
          </p:cNvSpPr>
          <p:nvPr>
            <p:ph type="sldNum" sz="quarter" idx="12"/>
          </p:nvPr>
        </p:nvSpPr>
        <p:spPr>
          <a:noFill/>
        </p:spPr>
        <p:txBody>
          <a:bodyPr/>
          <a:lstStyle/>
          <a:p>
            <a:fld id="{7C025700-489F-4F82-A3F4-CC0BF5F08C85}" type="slidenum">
              <a:rPr lang="en-US" smtClean="0"/>
              <a:pPr/>
              <a:t>49</a:t>
            </a:fld>
            <a:endParaRPr lang="en-US" smtClean="0"/>
          </a:p>
        </p:txBody>
      </p:sp>
      <p:sp>
        <p:nvSpPr>
          <p:cNvPr id="19460" name="Rectangle 2"/>
          <p:cNvSpPr>
            <a:spLocks noGrp="1" noChangeArrowheads="1"/>
          </p:cNvSpPr>
          <p:nvPr>
            <p:ph type="title"/>
          </p:nvPr>
        </p:nvSpPr>
        <p:spPr>
          <a:xfrm>
            <a:off x="444500" y="141288"/>
            <a:ext cx="8229600" cy="1143000"/>
          </a:xfrm>
        </p:spPr>
        <p:txBody>
          <a:bodyPr/>
          <a:lstStyle/>
          <a:p>
            <a:pPr eaLnBrk="1" hangingPunct="1"/>
            <a:r>
              <a:rPr lang="en-US" sz="3200" smtClean="0"/>
              <a:t>SNMP Applications</a:t>
            </a:r>
          </a:p>
        </p:txBody>
      </p:sp>
      <p:sp>
        <p:nvSpPr>
          <p:cNvPr id="19461" name="Rectangle 3"/>
          <p:cNvSpPr>
            <a:spLocks noChangeArrowheads="1"/>
          </p:cNvSpPr>
          <p:nvPr/>
        </p:nvSpPr>
        <p:spPr bwMode="auto">
          <a:xfrm>
            <a:off x="525463" y="1338263"/>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dirty="0">
                <a:solidFill>
                  <a:srgbClr val="000000"/>
                </a:solidFill>
                <a:cs typeface="Times New Roman" pitchFamily="18" charset="0"/>
              </a:rPr>
              <a:t>SNMP applications make use of the services provided by the SNMP engine</a:t>
            </a:r>
          </a:p>
          <a:p>
            <a:pPr marL="609600" indent="-609600" algn="l">
              <a:spcBef>
                <a:spcPct val="20000"/>
              </a:spcBef>
              <a:buFont typeface="Wingdings" pitchFamily="2" charset="2"/>
              <a:buChar char="§"/>
            </a:pPr>
            <a:r>
              <a:rPr lang="en-US" sz="2400" dirty="0">
                <a:solidFill>
                  <a:srgbClr val="000000"/>
                </a:solidFill>
                <a:cs typeface="Times New Roman" pitchFamily="18" charset="0"/>
              </a:rPr>
              <a:t>The different types of applications include: </a:t>
            </a:r>
          </a:p>
          <a:p>
            <a:pPr marL="990600" lvl="1" indent="-533400" algn="l">
              <a:spcBef>
                <a:spcPct val="20000"/>
              </a:spcBef>
              <a:buFontTx/>
              <a:buChar char="–"/>
            </a:pPr>
            <a:r>
              <a:rPr lang="en-US" sz="2000" b="1" dirty="0">
                <a:solidFill>
                  <a:srgbClr val="000000"/>
                </a:solidFill>
                <a:cs typeface="Times New Roman" pitchFamily="18" charset="0"/>
              </a:rPr>
              <a:t>command </a:t>
            </a:r>
            <a:r>
              <a:rPr lang="en-US" sz="2000" b="1" dirty="0" smtClean="0">
                <a:solidFill>
                  <a:srgbClr val="000000"/>
                </a:solidFill>
                <a:cs typeface="Times New Roman" pitchFamily="18" charset="0"/>
              </a:rPr>
              <a:t>generators</a:t>
            </a:r>
            <a:r>
              <a:rPr lang="en-US" sz="2000" dirty="0">
                <a:solidFill>
                  <a:srgbClr val="000000"/>
                </a:solidFill>
                <a:cs typeface="Times New Roman" pitchFamily="18" charset="0"/>
              </a:rPr>
              <a:t> </a:t>
            </a:r>
            <a:r>
              <a:rPr lang="en-US" sz="2000" dirty="0" smtClean="0">
                <a:solidFill>
                  <a:srgbClr val="000000"/>
                </a:solidFill>
                <a:cs typeface="Times New Roman" pitchFamily="18" charset="0"/>
              </a:rPr>
              <a:t>monitor </a:t>
            </a:r>
            <a:r>
              <a:rPr lang="en-US" sz="2000" dirty="0">
                <a:solidFill>
                  <a:srgbClr val="000000"/>
                </a:solidFill>
                <a:cs typeface="Times New Roman" pitchFamily="18" charset="0"/>
              </a:rPr>
              <a:t>and manipulate </a:t>
            </a:r>
            <a:r>
              <a:rPr lang="en-US" sz="2000" dirty="0" err="1" smtClean="0">
                <a:solidFill>
                  <a:srgbClr val="000000"/>
                </a:solidFill>
                <a:cs typeface="Times New Roman" pitchFamily="18" charset="0"/>
              </a:rPr>
              <a:t>mgmt</a:t>
            </a:r>
            <a:r>
              <a:rPr lang="en-US" sz="2000" dirty="0" smtClean="0">
                <a:solidFill>
                  <a:srgbClr val="000000"/>
                </a:solidFill>
                <a:cs typeface="Times New Roman" pitchFamily="18" charset="0"/>
              </a:rPr>
              <a:t> </a:t>
            </a:r>
            <a:r>
              <a:rPr lang="en-US" sz="2000" dirty="0">
                <a:solidFill>
                  <a:srgbClr val="000000"/>
                </a:solidFill>
                <a:cs typeface="Times New Roman" pitchFamily="18" charset="0"/>
              </a:rPr>
              <a:t>data</a:t>
            </a:r>
          </a:p>
          <a:p>
            <a:pPr marL="990600" lvl="1" indent="-533400" algn="l">
              <a:spcBef>
                <a:spcPct val="20000"/>
              </a:spcBef>
              <a:buFontTx/>
              <a:buChar char="–"/>
            </a:pPr>
            <a:r>
              <a:rPr lang="en-US" sz="2000" b="1" dirty="0">
                <a:solidFill>
                  <a:srgbClr val="000000"/>
                </a:solidFill>
                <a:cs typeface="Times New Roman" pitchFamily="18" charset="0"/>
              </a:rPr>
              <a:t>command </a:t>
            </a:r>
            <a:r>
              <a:rPr lang="en-US" sz="2000" b="1" dirty="0" smtClean="0">
                <a:solidFill>
                  <a:srgbClr val="000000"/>
                </a:solidFill>
                <a:cs typeface="Times New Roman" pitchFamily="18" charset="0"/>
              </a:rPr>
              <a:t>responders</a:t>
            </a:r>
            <a:r>
              <a:rPr lang="en-US" sz="2000" dirty="0">
                <a:solidFill>
                  <a:srgbClr val="000000"/>
                </a:solidFill>
                <a:cs typeface="Times New Roman" pitchFamily="18" charset="0"/>
              </a:rPr>
              <a:t> </a:t>
            </a:r>
            <a:r>
              <a:rPr lang="en-US" sz="2000" dirty="0" smtClean="0">
                <a:solidFill>
                  <a:srgbClr val="000000"/>
                </a:solidFill>
                <a:cs typeface="Times New Roman" pitchFamily="18" charset="0"/>
              </a:rPr>
              <a:t>provide </a:t>
            </a:r>
            <a:r>
              <a:rPr lang="en-US" sz="2000" dirty="0">
                <a:solidFill>
                  <a:srgbClr val="000000"/>
                </a:solidFill>
                <a:cs typeface="Times New Roman" pitchFamily="18" charset="0"/>
              </a:rPr>
              <a:t>access to management data,</a:t>
            </a:r>
          </a:p>
          <a:p>
            <a:pPr marL="990600" lvl="1" indent="-533400" algn="l">
              <a:spcBef>
                <a:spcPct val="20000"/>
              </a:spcBef>
              <a:buFontTx/>
              <a:buChar char="–"/>
            </a:pPr>
            <a:r>
              <a:rPr lang="en-US" sz="2000" b="1" dirty="0">
                <a:solidFill>
                  <a:srgbClr val="000000"/>
                </a:solidFill>
                <a:cs typeface="Times New Roman" pitchFamily="18" charset="0"/>
              </a:rPr>
              <a:t>notification </a:t>
            </a:r>
            <a:r>
              <a:rPr lang="en-US" sz="2000" b="1" dirty="0" smtClean="0">
                <a:solidFill>
                  <a:srgbClr val="000000"/>
                </a:solidFill>
                <a:cs typeface="Times New Roman" pitchFamily="18" charset="0"/>
              </a:rPr>
              <a:t>originators</a:t>
            </a:r>
            <a:r>
              <a:rPr lang="en-US" sz="2000" dirty="0">
                <a:solidFill>
                  <a:srgbClr val="000000"/>
                </a:solidFill>
                <a:cs typeface="Times New Roman" pitchFamily="18" charset="0"/>
              </a:rPr>
              <a:t> </a:t>
            </a:r>
            <a:r>
              <a:rPr lang="en-US" sz="2000" dirty="0" smtClean="0">
                <a:solidFill>
                  <a:srgbClr val="000000"/>
                </a:solidFill>
                <a:cs typeface="Times New Roman" pitchFamily="18" charset="0"/>
              </a:rPr>
              <a:t>initiate </a:t>
            </a:r>
            <a:r>
              <a:rPr lang="en-US" sz="2000" dirty="0">
                <a:solidFill>
                  <a:srgbClr val="000000"/>
                </a:solidFill>
                <a:cs typeface="Times New Roman" pitchFamily="18" charset="0"/>
              </a:rPr>
              <a:t>asynchronous messages,</a:t>
            </a:r>
          </a:p>
          <a:p>
            <a:pPr marL="990600" lvl="1" indent="-533400" algn="l">
              <a:spcBef>
                <a:spcPct val="20000"/>
              </a:spcBef>
              <a:buFontTx/>
              <a:buChar char="–"/>
            </a:pPr>
            <a:r>
              <a:rPr lang="en-US" sz="2000" b="1" dirty="0">
                <a:solidFill>
                  <a:srgbClr val="000000"/>
                </a:solidFill>
                <a:cs typeface="Times New Roman" pitchFamily="18" charset="0"/>
              </a:rPr>
              <a:t>notification </a:t>
            </a:r>
            <a:r>
              <a:rPr lang="en-US" sz="2000" b="1" dirty="0" smtClean="0">
                <a:solidFill>
                  <a:srgbClr val="000000"/>
                </a:solidFill>
                <a:cs typeface="Times New Roman" pitchFamily="18" charset="0"/>
              </a:rPr>
              <a:t>receivers</a:t>
            </a:r>
            <a:r>
              <a:rPr lang="en-US" sz="2000" dirty="0">
                <a:solidFill>
                  <a:srgbClr val="000000"/>
                </a:solidFill>
                <a:cs typeface="Times New Roman" pitchFamily="18" charset="0"/>
              </a:rPr>
              <a:t> </a:t>
            </a:r>
            <a:r>
              <a:rPr lang="en-US" sz="2000" dirty="0" smtClean="0">
                <a:solidFill>
                  <a:srgbClr val="000000"/>
                </a:solidFill>
                <a:cs typeface="Times New Roman" pitchFamily="18" charset="0"/>
              </a:rPr>
              <a:t>process </a:t>
            </a:r>
            <a:r>
              <a:rPr lang="en-US" sz="2000" dirty="0">
                <a:solidFill>
                  <a:srgbClr val="000000"/>
                </a:solidFill>
                <a:cs typeface="Times New Roman" pitchFamily="18" charset="0"/>
              </a:rPr>
              <a:t>asynchronous messages, and</a:t>
            </a:r>
          </a:p>
          <a:p>
            <a:pPr marL="990600" lvl="1" indent="-533400" algn="l">
              <a:spcBef>
                <a:spcPct val="20000"/>
              </a:spcBef>
              <a:buFontTx/>
              <a:buChar char="–"/>
            </a:pPr>
            <a:r>
              <a:rPr lang="en-US" sz="2000" b="1" dirty="0">
                <a:solidFill>
                  <a:srgbClr val="000000"/>
                </a:solidFill>
                <a:cs typeface="Times New Roman" pitchFamily="18" charset="0"/>
              </a:rPr>
              <a:t>proxy </a:t>
            </a:r>
            <a:r>
              <a:rPr lang="en-US" sz="2000" b="1" dirty="0" smtClean="0">
                <a:solidFill>
                  <a:srgbClr val="000000"/>
                </a:solidFill>
                <a:cs typeface="Times New Roman" pitchFamily="18" charset="0"/>
              </a:rPr>
              <a:t>forwarders</a:t>
            </a:r>
            <a:r>
              <a:rPr lang="en-US" sz="2000" dirty="0">
                <a:solidFill>
                  <a:srgbClr val="000000"/>
                </a:solidFill>
                <a:cs typeface="Times New Roman" pitchFamily="18" charset="0"/>
              </a:rPr>
              <a:t> </a:t>
            </a:r>
            <a:r>
              <a:rPr lang="en-US" sz="2000" dirty="0" smtClean="0">
                <a:solidFill>
                  <a:srgbClr val="000000"/>
                </a:solidFill>
                <a:cs typeface="Times New Roman" pitchFamily="18" charset="0"/>
              </a:rPr>
              <a:t>forward </a:t>
            </a:r>
            <a:r>
              <a:rPr lang="en-US" sz="2000" dirty="0">
                <a:solidFill>
                  <a:srgbClr val="000000"/>
                </a:solidFill>
                <a:cs typeface="Times New Roman" pitchFamily="18" charset="0"/>
              </a:rPr>
              <a:t>messages between entities. </a:t>
            </a:r>
          </a:p>
          <a:p>
            <a:pPr marL="609600" indent="-609600" algn="l">
              <a:spcBef>
                <a:spcPct val="20000"/>
              </a:spcBef>
              <a:buFont typeface="Wingdings" pitchFamily="2" charset="2"/>
              <a:buNone/>
            </a:pPr>
            <a:endParaRPr lang="en-US" sz="2400" dirty="0">
              <a:solidFill>
                <a:srgbClr val="000000"/>
              </a:solidFill>
              <a:cs typeface="Times New Roman" pitchFamily="18" charset="0"/>
            </a:endParaRPr>
          </a:p>
          <a:p>
            <a:pPr marL="609600" indent="-609600" algn="l">
              <a:spcBef>
                <a:spcPct val="20000"/>
              </a:spcBef>
              <a:buFont typeface="Wingdings" pitchFamily="2" charset="2"/>
              <a:buChar char="§"/>
            </a:pPr>
            <a:endParaRPr lang="en-US" sz="2400" dirty="0">
              <a:solidFill>
                <a:srgbClr val="000000"/>
              </a:solidFill>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2"/>
          <p:cNvSpPr>
            <a:spLocks noGrp="1"/>
          </p:cNvSpPr>
          <p:nvPr>
            <p:ph type="dt" sz="quarter" idx="10"/>
          </p:nvPr>
        </p:nvSpPr>
        <p:spPr>
          <a:noFill/>
        </p:spPr>
        <p:txBody>
          <a:bodyPr/>
          <a:lstStyle/>
          <a:p>
            <a:fld id="{E4F4B184-876D-4B93-AD34-AA81AE7D1858}" type="datetime1">
              <a:rPr lang="en-US" smtClean="0"/>
              <a:pPr/>
              <a:t>5/21/15</a:t>
            </a:fld>
            <a:endParaRPr lang="en-US" smtClean="0"/>
          </a:p>
        </p:txBody>
      </p:sp>
      <p:sp>
        <p:nvSpPr>
          <p:cNvPr id="3075" name="Slide Number Placeholder 4"/>
          <p:cNvSpPr>
            <a:spLocks noGrp="1"/>
          </p:cNvSpPr>
          <p:nvPr>
            <p:ph type="sldNum" sz="quarter" idx="12"/>
          </p:nvPr>
        </p:nvSpPr>
        <p:spPr>
          <a:noFill/>
        </p:spPr>
        <p:txBody>
          <a:bodyPr/>
          <a:lstStyle/>
          <a:p>
            <a:fld id="{2F073058-FD03-4E4E-BF8B-479713BF0950}" type="slidenum">
              <a:rPr lang="en-US" smtClean="0"/>
              <a:pPr/>
              <a:t>5</a:t>
            </a:fld>
            <a:endParaRPr lang="en-US" smtClean="0"/>
          </a:p>
        </p:txBody>
      </p:sp>
      <p:sp>
        <p:nvSpPr>
          <p:cNvPr id="3076" name="Rectangle 2"/>
          <p:cNvSpPr>
            <a:spLocks noGrp="1" noChangeArrowheads="1"/>
          </p:cNvSpPr>
          <p:nvPr>
            <p:ph type="title"/>
          </p:nvPr>
        </p:nvSpPr>
        <p:spPr>
          <a:xfrm>
            <a:off x="444500" y="0"/>
            <a:ext cx="8229600" cy="1143000"/>
          </a:xfrm>
        </p:spPr>
        <p:txBody>
          <a:bodyPr/>
          <a:lstStyle/>
          <a:p>
            <a:pPr eaLnBrk="1" hangingPunct="1"/>
            <a:r>
              <a:rPr lang="en-US" sz="3200" dirty="0" smtClean="0"/>
              <a:t>SNMPv3 Architecture</a:t>
            </a:r>
          </a:p>
        </p:txBody>
      </p:sp>
      <p:sp>
        <p:nvSpPr>
          <p:cNvPr id="3077" name="Rectangle 3"/>
          <p:cNvSpPr>
            <a:spLocks noChangeArrowheads="1"/>
          </p:cNvSpPr>
          <p:nvPr/>
        </p:nvSpPr>
        <p:spPr bwMode="auto">
          <a:xfrm>
            <a:off x="525463" y="1366838"/>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dirty="0">
                <a:solidFill>
                  <a:srgbClr val="000000"/>
                </a:solidFill>
                <a:cs typeface="Times New Roman" pitchFamily="18" charset="0"/>
              </a:rPr>
              <a:t>SNMPv3 is SNMPv2 plus Administration and Security.</a:t>
            </a:r>
          </a:p>
          <a:p>
            <a:pPr marL="1066800" lvl="1" indent="-609600" algn="l">
              <a:spcBef>
                <a:spcPct val="20000"/>
              </a:spcBef>
              <a:buFont typeface="Wingdings" pitchFamily="2" charset="2"/>
              <a:buChar char="§"/>
            </a:pPr>
            <a:r>
              <a:rPr lang="en-US" sz="2000" dirty="0">
                <a:solidFill>
                  <a:srgbClr val="000000"/>
                </a:solidFill>
                <a:cs typeface="Times New Roman" pitchFamily="18" charset="0"/>
              </a:rPr>
              <a:t>Proposes a modular architecture that can be easily extended.</a:t>
            </a:r>
          </a:p>
          <a:p>
            <a:pPr marL="1066800" lvl="1" indent="-609600" algn="l">
              <a:spcBef>
                <a:spcPct val="20000"/>
              </a:spcBef>
              <a:buFont typeface="Wingdings" pitchFamily="2" charset="2"/>
              <a:buChar char="§"/>
            </a:pPr>
            <a:r>
              <a:rPr lang="en-US" sz="2000" dirty="0">
                <a:solidFill>
                  <a:srgbClr val="000000"/>
                </a:solidFill>
                <a:cs typeface="Times New Roman" pitchFamily="18" charset="0"/>
              </a:rPr>
              <a:t>Consists of :</a:t>
            </a:r>
          </a:p>
          <a:p>
            <a:pPr marL="1447800" lvl="2" indent="-533400" algn="l">
              <a:spcBef>
                <a:spcPct val="20000"/>
              </a:spcBef>
              <a:buFontTx/>
              <a:buChar char="–"/>
            </a:pPr>
            <a:r>
              <a:rPr lang="en-US" sz="2000" dirty="0">
                <a:solidFill>
                  <a:srgbClr val="000000"/>
                </a:solidFill>
                <a:cs typeface="Times New Roman" pitchFamily="18" charset="0"/>
              </a:rPr>
              <a:t>SNMP </a:t>
            </a:r>
            <a:r>
              <a:rPr lang="en-US" sz="2000" dirty="0" smtClean="0">
                <a:solidFill>
                  <a:srgbClr val="000000"/>
                </a:solidFill>
                <a:cs typeface="Times New Roman" pitchFamily="18" charset="0"/>
              </a:rPr>
              <a:t>entity</a:t>
            </a:r>
            <a:endParaRPr lang="en-US" sz="2000" dirty="0">
              <a:solidFill>
                <a:srgbClr val="000000"/>
              </a:solidFill>
              <a:cs typeface="Times New Roman" pitchFamily="18" charset="0"/>
            </a:endParaRPr>
          </a:p>
          <a:p>
            <a:pPr marL="1828800" lvl="3" indent="-457200" algn="l">
              <a:spcBef>
                <a:spcPct val="20000"/>
              </a:spcBef>
              <a:buFont typeface="Wingdings" pitchFamily="2" charset="2"/>
              <a:buChar char="§"/>
            </a:pPr>
            <a:r>
              <a:rPr lang="en-US" dirty="0">
                <a:solidFill>
                  <a:srgbClr val="000000"/>
                </a:solidFill>
                <a:cs typeface="Times New Roman" pitchFamily="18" charset="0"/>
              </a:rPr>
              <a:t>a SNMP engine</a:t>
            </a:r>
          </a:p>
          <a:p>
            <a:pPr marL="1828800" lvl="3" indent="-457200" algn="l">
              <a:spcBef>
                <a:spcPct val="20000"/>
              </a:spcBef>
              <a:buFont typeface="Wingdings" pitchFamily="2" charset="2"/>
              <a:buChar char="§"/>
            </a:pPr>
            <a:r>
              <a:rPr lang="en-US" dirty="0">
                <a:solidFill>
                  <a:srgbClr val="000000"/>
                </a:solidFill>
                <a:cs typeface="Times New Roman" pitchFamily="18" charset="0"/>
              </a:rPr>
              <a:t>a set of applications</a:t>
            </a:r>
          </a:p>
          <a:p>
            <a:pPr marL="1447800" lvl="2" indent="-533400" algn="l">
              <a:spcBef>
                <a:spcPct val="20000"/>
              </a:spcBef>
              <a:buFontTx/>
              <a:buChar char="–"/>
            </a:pPr>
            <a:r>
              <a:rPr lang="en-US" sz="2000" dirty="0">
                <a:solidFill>
                  <a:srgbClr val="000000"/>
                </a:solidFill>
                <a:cs typeface="Times New Roman" pitchFamily="18" charset="0"/>
              </a:rPr>
              <a:t>a new message format</a:t>
            </a:r>
          </a:p>
          <a:p>
            <a:pPr marL="1447800" lvl="2" indent="-533400" algn="l">
              <a:spcBef>
                <a:spcPct val="20000"/>
              </a:spcBef>
              <a:buFontTx/>
              <a:buChar char="–"/>
            </a:pPr>
            <a:r>
              <a:rPr lang="en-US" sz="2000" dirty="0">
                <a:solidFill>
                  <a:srgbClr val="000000"/>
                </a:solidFill>
                <a:cs typeface="Times New Roman" pitchFamily="18" charset="0"/>
              </a:rPr>
              <a:t>a security model, and </a:t>
            </a:r>
          </a:p>
          <a:p>
            <a:pPr marL="1447800" lvl="2" indent="-533400" algn="l">
              <a:spcBef>
                <a:spcPct val="20000"/>
              </a:spcBef>
              <a:buFontTx/>
              <a:buChar char="–"/>
            </a:pPr>
            <a:r>
              <a:rPr lang="en-US" sz="2000" dirty="0">
                <a:solidFill>
                  <a:srgbClr val="000000"/>
                </a:solidFill>
                <a:cs typeface="Times New Roman" pitchFamily="18" charset="0"/>
              </a:rPr>
              <a:t>an access control model.</a:t>
            </a:r>
          </a:p>
          <a:p>
            <a:pPr marL="609600" indent="-609600" algn="l">
              <a:spcBef>
                <a:spcPct val="20000"/>
              </a:spcBef>
            </a:pPr>
            <a:endParaRPr lang="en-US" sz="2400" dirty="0"/>
          </a:p>
          <a:p>
            <a:pPr marL="609600" indent="-609600" algn="l">
              <a:spcBef>
                <a:spcPct val="20000"/>
              </a:spcBef>
            </a:pPr>
            <a:endParaRPr lang="en-GB" sz="2400"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2"/>
          <p:cNvSpPr>
            <a:spLocks noGrp="1"/>
          </p:cNvSpPr>
          <p:nvPr>
            <p:ph type="dt" sz="quarter" idx="10"/>
          </p:nvPr>
        </p:nvSpPr>
        <p:spPr>
          <a:noFill/>
        </p:spPr>
        <p:txBody>
          <a:bodyPr/>
          <a:lstStyle/>
          <a:p>
            <a:fld id="{704D4847-FF6A-41A4-A5C5-A1DBCE9D6382}" type="datetime1">
              <a:rPr lang="en-US" smtClean="0"/>
              <a:pPr/>
              <a:t>5/21/15</a:t>
            </a:fld>
            <a:endParaRPr lang="en-US" smtClean="0"/>
          </a:p>
        </p:txBody>
      </p:sp>
      <p:sp>
        <p:nvSpPr>
          <p:cNvPr id="20483" name="Slide Number Placeholder 4"/>
          <p:cNvSpPr>
            <a:spLocks noGrp="1"/>
          </p:cNvSpPr>
          <p:nvPr>
            <p:ph type="sldNum" sz="quarter" idx="12"/>
          </p:nvPr>
        </p:nvSpPr>
        <p:spPr>
          <a:noFill/>
        </p:spPr>
        <p:txBody>
          <a:bodyPr/>
          <a:lstStyle/>
          <a:p>
            <a:fld id="{238A6422-5AF5-4DA0-BC5B-FC2EED08FD73}" type="slidenum">
              <a:rPr lang="en-US" smtClean="0"/>
              <a:pPr/>
              <a:t>50</a:t>
            </a:fld>
            <a:endParaRPr lang="en-US" smtClean="0"/>
          </a:p>
        </p:txBody>
      </p:sp>
      <p:sp>
        <p:nvSpPr>
          <p:cNvPr id="20484" name="Rectangle 2"/>
          <p:cNvSpPr>
            <a:spLocks noGrp="1" noChangeArrowheads="1"/>
          </p:cNvSpPr>
          <p:nvPr>
            <p:ph type="title"/>
          </p:nvPr>
        </p:nvSpPr>
        <p:spPr>
          <a:xfrm>
            <a:off x="444500" y="141288"/>
            <a:ext cx="8229600" cy="1143000"/>
          </a:xfrm>
        </p:spPr>
        <p:txBody>
          <a:bodyPr/>
          <a:lstStyle/>
          <a:p>
            <a:pPr eaLnBrk="1" hangingPunct="1"/>
            <a:r>
              <a:rPr lang="en-US" sz="3200" dirty="0" smtClean="0"/>
              <a:t>Command Generator Applications</a:t>
            </a:r>
          </a:p>
        </p:txBody>
      </p:sp>
      <p:sp>
        <p:nvSpPr>
          <p:cNvPr id="20485" name="Rectangle 3"/>
          <p:cNvSpPr>
            <a:spLocks noChangeArrowheads="1"/>
          </p:cNvSpPr>
          <p:nvPr/>
        </p:nvSpPr>
        <p:spPr bwMode="auto">
          <a:xfrm>
            <a:off x="503238" y="1457325"/>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dirty="0" smtClean="0">
                <a:solidFill>
                  <a:srgbClr val="000000"/>
                </a:solidFill>
                <a:cs typeface="Times New Roman" pitchFamily="18" charset="0"/>
              </a:rPr>
              <a:t>Initiate </a:t>
            </a:r>
            <a:r>
              <a:rPr lang="en-US" sz="2400" dirty="0">
                <a:solidFill>
                  <a:srgbClr val="000000"/>
                </a:solidFill>
                <a:cs typeface="Times New Roman" pitchFamily="18" charset="0"/>
              </a:rPr>
              <a:t>SNMP Get, Get-Next, Get-Bulk, and Set requests and </a:t>
            </a:r>
            <a:r>
              <a:rPr lang="en-US" sz="2400" dirty="0" smtClean="0">
                <a:solidFill>
                  <a:srgbClr val="000000"/>
                </a:solidFill>
                <a:cs typeface="Times New Roman" pitchFamily="18" charset="0"/>
              </a:rPr>
              <a:t>process </a:t>
            </a:r>
            <a:r>
              <a:rPr lang="en-US" sz="2400" dirty="0">
                <a:solidFill>
                  <a:srgbClr val="000000"/>
                </a:solidFill>
                <a:cs typeface="Times New Roman" pitchFamily="18" charset="0"/>
              </a:rPr>
              <a:t>responses to those </a:t>
            </a:r>
            <a:r>
              <a:rPr lang="en-US" sz="2400" dirty="0" smtClean="0">
                <a:solidFill>
                  <a:srgbClr val="000000"/>
                </a:solidFill>
                <a:cs typeface="Times New Roman" pitchFamily="18" charset="0"/>
              </a:rPr>
              <a:t>requests</a:t>
            </a:r>
          </a:p>
          <a:p>
            <a:pPr marL="609600" indent="-609600" algn="l">
              <a:spcBef>
                <a:spcPct val="20000"/>
              </a:spcBef>
              <a:buFont typeface="Wingdings" pitchFamily="2" charset="2"/>
              <a:buChar char="§"/>
            </a:pPr>
            <a:r>
              <a:rPr lang="en-US" sz="2400" dirty="0" smtClean="0">
                <a:solidFill>
                  <a:srgbClr val="000000"/>
                </a:solidFill>
                <a:cs typeface="Times New Roman" pitchFamily="18" charset="0"/>
              </a:rPr>
              <a:t>The </a:t>
            </a:r>
            <a:r>
              <a:rPr lang="en-US" sz="2400" dirty="0">
                <a:solidFill>
                  <a:srgbClr val="000000"/>
                </a:solidFill>
                <a:cs typeface="Times New Roman" pitchFamily="18" charset="0"/>
              </a:rPr>
              <a:t>request identifier from the response PDU should match what was used in the original request. </a:t>
            </a:r>
          </a:p>
          <a:p>
            <a:pPr marL="609600" indent="-609600" algn="l">
              <a:spcBef>
                <a:spcPct val="20000"/>
              </a:spcBef>
              <a:buFont typeface="Wingdings" pitchFamily="2" charset="2"/>
              <a:buChar char="§"/>
            </a:pPr>
            <a:r>
              <a:rPr lang="en-US" sz="2400" dirty="0">
                <a:solidFill>
                  <a:srgbClr val="000000"/>
                </a:solidFill>
                <a:cs typeface="Times New Roman" pitchFamily="18" charset="0"/>
              </a:rPr>
              <a:t>The response values of </a:t>
            </a:r>
            <a:r>
              <a:rPr lang="en-US" sz="2400" dirty="0" err="1">
                <a:solidFill>
                  <a:srgbClr val="000000"/>
                </a:solidFill>
                <a:cs typeface="Times New Roman" pitchFamily="18" charset="0"/>
              </a:rPr>
              <a:t>msgVersion</a:t>
            </a:r>
            <a:r>
              <a:rPr lang="en-US" sz="2400" dirty="0">
                <a:solidFill>
                  <a:srgbClr val="000000"/>
                </a:solidFill>
                <a:cs typeface="Times New Roman" pitchFamily="18" charset="0"/>
              </a:rPr>
              <a:t>, </a:t>
            </a:r>
            <a:r>
              <a:rPr lang="en-US" sz="2400" dirty="0" err="1">
                <a:solidFill>
                  <a:srgbClr val="000000"/>
                </a:solidFill>
                <a:cs typeface="Times New Roman" pitchFamily="18" charset="0"/>
              </a:rPr>
              <a:t>securityModel</a:t>
            </a:r>
            <a:r>
              <a:rPr lang="en-US" sz="2400" dirty="0">
                <a:solidFill>
                  <a:srgbClr val="000000"/>
                </a:solidFill>
                <a:cs typeface="Times New Roman" pitchFamily="18" charset="0"/>
              </a:rPr>
              <a:t>, </a:t>
            </a:r>
            <a:r>
              <a:rPr lang="en-US" sz="2400" dirty="0" err="1">
                <a:solidFill>
                  <a:srgbClr val="000000"/>
                </a:solidFill>
                <a:cs typeface="Times New Roman" pitchFamily="18" charset="0"/>
              </a:rPr>
              <a:t>contextEngineID</a:t>
            </a:r>
            <a:r>
              <a:rPr lang="en-US" sz="2400" dirty="0">
                <a:solidFill>
                  <a:srgbClr val="000000"/>
                </a:solidFill>
                <a:cs typeface="Times New Roman" pitchFamily="18" charset="0"/>
              </a:rPr>
              <a:t>, and </a:t>
            </a:r>
            <a:r>
              <a:rPr lang="en-US" sz="2400" dirty="0" err="1">
                <a:solidFill>
                  <a:srgbClr val="000000"/>
                </a:solidFill>
                <a:cs typeface="Times New Roman" pitchFamily="18" charset="0"/>
              </a:rPr>
              <a:t>contextName</a:t>
            </a:r>
            <a:r>
              <a:rPr lang="en-US" sz="2400" dirty="0">
                <a:solidFill>
                  <a:srgbClr val="000000"/>
                </a:solidFill>
                <a:cs typeface="Times New Roman" pitchFamily="18" charset="0"/>
              </a:rPr>
              <a:t> must match original request values</a:t>
            </a:r>
            <a:r>
              <a:rPr lang="en-US" sz="2400" dirty="0" smtClean="0">
                <a:solidFill>
                  <a:srgbClr val="000000"/>
                </a:solidFill>
                <a:cs typeface="Times New Roman" pitchFamily="18" charset="0"/>
              </a:rPr>
              <a:t>.</a:t>
            </a:r>
            <a:endParaRPr lang="en-US" sz="2400" dirty="0">
              <a:solidFill>
                <a:srgbClr val="000000"/>
              </a:solidFill>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2"/>
          <p:cNvSpPr>
            <a:spLocks noGrp="1"/>
          </p:cNvSpPr>
          <p:nvPr>
            <p:ph type="dt" sz="quarter" idx="10"/>
          </p:nvPr>
        </p:nvSpPr>
        <p:spPr>
          <a:noFill/>
        </p:spPr>
        <p:txBody>
          <a:bodyPr/>
          <a:lstStyle/>
          <a:p>
            <a:fld id="{AE12AAD5-F2CA-4443-9BA6-4BD338B11222}" type="datetime1">
              <a:rPr lang="en-US" smtClean="0"/>
              <a:pPr/>
              <a:t>5/21/15</a:t>
            </a:fld>
            <a:endParaRPr lang="en-US" smtClean="0"/>
          </a:p>
        </p:txBody>
      </p:sp>
      <p:sp>
        <p:nvSpPr>
          <p:cNvPr id="21507" name="Slide Number Placeholder 4"/>
          <p:cNvSpPr>
            <a:spLocks noGrp="1"/>
          </p:cNvSpPr>
          <p:nvPr>
            <p:ph type="sldNum" sz="quarter" idx="12"/>
          </p:nvPr>
        </p:nvSpPr>
        <p:spPr>
          <a:noFill/>
        </p:spPr>
        <p:txBody>
          <a:bodyPr/>
          <a:lstStyle/>
          <a:p>
            <a:fld id="{296F6E74-E089-4C2F-B893-0EA7711B0C9A}" type="slidenum">
              <a:rPr lang="en-US" smtClean="0"/>
              <a:pPr/>
              <a:t>51</a:t>
            </a:fld>
            <a:endParaRPr lang="en-US" smtClean="0"/>
          </a:p>
        </p:txBody>
      </p:sp>
      <p:sp>
        <p:nvSpPr>
          <p:cNvPr id="21508" name="Rectangle 2"/>
          <p:cNvSpPr>
            <a:spLocks noGrp="1" noChangeArrowheads="1"/>
          </p:cNvSpPr>
          <p:nvPr>
            <p:ph type="title"/>
          </p:nvPr>
        </p:nvSpPr>
        <p:spPr>
          <a:xfrm>
            <a:off x="444500" y="141288"/>
            <a:ext cx="8229600" cy="1143000"/>
          </a:xfrm>
        </p:spPr>
        <p:txBody>
          <a:bodyPr/>
          <a:lstStyle/>
          <a:p>
            <a:pPr eaLnBrk="1" hangingPunct="1"/>
            <a:r>
              <a:rPr lang="en-US" sz="3200" dirty="0" smtClean="0"/>
              <a:t>Command Responder Applications</a:t>
            </a:r>
          </a:p>
        </p:txBody>
      </p:sp>
      <p:sp>
        <p:nvSpPr>
          <p:cNvPr id="21509" name="Rectangle 3"/>
          <p:cNvSpPr>
            <a:spLocks noChangeArrowheads="1"/>
          </p:cNvSpPr>
          <p:nvPr/>
        </p:nvSpPr>
        <p:spPr bwMode="auto">
          <a:xfrm>
            <a:off x="515938" y="1419225"/>
            <a:ext cx="8454641"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dirty="0" smtClean="0">
                <a:solidFill>
                  <a:srgbClr val="000000"/>
                </a:solidFill>
                <a:cs typeface="Times New Roman" pitchFamily="18" charset="0"/>
              </a:rPr>
              <a:t>Provide </a:t>
            </a:r>
            <a:r>
              <a:rPr lang="en-US" sz="2400" dirty="0">
                <a:solidFill>
                  <a:srgbClr val="000000"/>
                </a:solidFill>
                <a:cs typeface="Times New Roman" pitchFamily="18" charset="0"/>
              </a:rPr>
              <a:t>access to management data</a:t>
            </a:r>
            <a:r>
              <a:rPr lang="en-US" sz="2400" dirty="0" smtClean="0">
                <a:solidFill>
                  <a:srgbClr val="000000"/>
                </a:solidFill>
                <a:cs typeface="Times New Roman" pitchFamily="18" charset="0"/>
              </a:rPr>
              <a:t>.   </a:t>
            </a:r>
            <a:endParaRPr lang="en-US" sz="2400" dirty="0">
              <a:solidFill>
                <a:srgbClr val="000000"/>
              </a:solidFill>
              <a:cs typeface="Times New Roman" pitchFamily="18" charset="0"/>
            </a:endParaRPr>
          </a:p>
          <a:p>
            <a:pPr marL="609600" indent="-609600" algn="l">
              <a:spcBef>
                <a:spcPct val="20000"/>
              </a:spcBef>
              <a:buFont typeface="Wingdings" pitchFamily="2" charset="2"/>
              <a:buChar char="§"/>
            </a:pPr>
            <a:r>
              <a:rPr lang="en-US" sz="2400" dirty="0" smtClean="0">
                <a:solidFill>
                  <a:srgbClr val="000000"/>
                </a:solidFill>
                <a:cs typeface="Times New Roman" pitchFamily="18" charset="0"/>
              </a:rPr>
              <a:t>Process </a:t>
            </a:r>
            <a:r>
              <a:rPr lang="en-US" sz="2400" dirty="0">
                <a:solidFill>
                  <a:srgbClr val="000000"/>
                </a:solidFill>
                <a:cs typeface="Times New Roman" pitchFamily="18" charset="0"/>
              </a:rPr>
              <a:t>a request </a:t>
            </a:r>
            <a:r>
              <a:rPr lang="en-US" sz="2400" dirty="0" smtClean="0">
                <a:solidFill>
                  <a:srgbClr val="000000"/>
                </a:solidFill>
                <a:cs typeface="Times New Roman" pitchFamily="18" charset="0"/>
              </a:rPr>
              <a:t>when </a:t>
            </a:r>
            <a:r>
              <a:rPr lang="en-US" sz="2400" dirty="0">
                <a:solidFill>
                  <a:srgbClr val="000000"/>
                </a:solidFill>
                <a:cs typeface="Times New Roman" pitchFamily="18" charset="0"/>
              </a:rPr>
              <a:t>the </a:t>
            </a:r>
            <a:r>
              <a:rPr lang="en-US" sz="2400" dirty="0" err="1">
                <a:solidFill>
                  <a:srgbClr val="000000"/>
                </a:solidFill>
                <a:cs typeface="Times New Roman" pitchFamily="18" charset="0"/>
              </a:rPr>
              <a:t>contextEngineID</a:t>
            </a:r>
            <a:r>
              <a:rPr lang="en-US" sz="2400" dirty="0">
                <a:solidFill>
                  <a:srgbClr val="000000"/>
                </a:solidFill>
                <a:cs typeface="Times New Roman" pitchFamily="18" charset="0"/>
              </a:rPr>
              <a:t> specified matches the local SNMP engine.</a:t>
            </a:r>
          </a:p>
          <a:p>
            <a:pPr marL="609600" indent="-609600" algn="l">
              <a:spcBef>
                <a:spcPct val="20000"/>
              </a:spcBef>
              <a:buFont typeface="Wingdings" pitchFamily="2" charset="2"/>
              <a:buChar char="§"/>
            </a:pPr>
            <a:r>
              <a:rPr lang="en-US" sz="2400" dirty="0" smtClean="0">
                <a:solidFill>
                  <a:srgbClr val="000000"/>
                </a:solidFill>
                <a:cs typeface="Times New Roman" pitchFamily="18" charset="0"/>
              </a:rPr>
              <a:t>Perform appropriate </a:t>
            </a:r>
            <a:r>
              <a:rPr lang="en-US" sz="2400" dirty="0">
                <a:solidFill>
                  <a:srgbClr val="000000"/>
                </a:solidFill>
                <a:cs typeface="Times New Roman" pitchFamily="18" charset="0"/>
              </a:rPr>
              <a:t>operation and </a:t>
            </a:r>
            <a:r>
              <a:rPr lang="en-US" sz="2400" dirty="0" smtClean="0">
                <a:solidFill>
                  <a:srgbClr val="000000"/>
                </a:solidFill>
                <a:cs typeface="Times New Roman" pitchFamily="18" charset="0"/>
              </a:rPr>
              <a:t>generate </a:t>
            </a:r>
            <a:r>
              <a:rPr lang="en-US" sz="2400" dirty="0">
                <a:solidFill>
                  <a:srgbClr val="000000"/>
                </a:solidFill>
                <a:cs typeface="Times New Roman" pitchFamily="18" charset="0"/>
              </a:rPr>
              <a:t>a response.</a:t>
            </a:r>
          </a:p>
          <a:p>
            <a:pPr marL="609600" indent="-609600" algn="l">
              <a:spcBef>
                <a:spcPct val="20000"/>
              </a:spcBef>
              <a:buFont typeface="Wingdings" pitchFamily="2" charset="2"/>
              <a:buChar char="§"/>
            </a:pPr>
            <a:r>
              <a:rPr lang="en-US" sz="2400" dirty="0">
                <a:solidFill>
                  <a:srgbClr val="000000"/>
                </a:solidFill>
                <a:cs typeface="Times New Roman" pitchFamily="18" charset="0"/>
              </a:rPr>
              <a:t>Each object in the request’s variable binding </a:t>
            </a:r>
            <a:r>
              <a:rPr lang="en-US" sz="2400" dirty="0" smtClean="0">
                <a:solidFill>
                  <a:srgbClr val="000000"/>
                </a:solidFill>
                <a:cs typeface="Times New Roman" pitchFamily="18" charset="0"/>
              </a:rPr>
              <a:t>is tested </a:t>
            </a:r>
            <a:r>
              <a:rPr lang="en-US" sz="2400" dirty="0">
                <a:solidFill>
                  <a:srgbClr val="000000"/>
                </a:solidFill>
                <a:cs typeface="Times New Roman" pitchFamily="18" charset="0"/>
              </a:rPr>
              <a:t>to see if it can be accessed based on the MIB view.</a:t>
            </a:r>
          </a:p>
          <a:p>
            <a:pPr marL="609600" indent="-609600" algn="l">
              <a:spcBef>
                <a:spcPct val="20000"/>
              </a:spcBef>
              <a:buFont typeface="Wingdings" pitchFamily="2" charset="2"/>
              <a:buChar char="§"/>
            </a:pPr>
            <a:endParaRPr lang="en-US" sz="2400" dirty="0">
              <a:solidFill>
                <a:srgbClr val="000000"/>
              </a:solidFill>
              <a:cs typeface="Times New Roman" pitchFamily="18" charset="0"/>
            </a:endParaRPr>
          </a:p>
          <a:p>
            <a:pPr marL="609600" indent="-609600" algn="l">
              <a:spcBef>
                <a:spcPct val="20000"/>
              </a:spcBef>
              <a:buFont typeface="Wingdings" pitchFamily="2" charset="2"/>
              <a:buChar char="§"/>
            </a:pPr>
            <a:endParaRPr lang="en-US" sz="2400" dirty="0">
              <a:solidFill>
                <a:srgbClr val="000000"/>
              </a:solidFill>
              <a:cs typeface="Times New Roman" pitchFamily="18" charset="0"/>
            </a:endParaRPr>
          </a:p>
          <a:p>
            <a:pPr marL="990600" lvl="1" indent="-533400" algn="l">
              <a:spcBef>
                <a:spcPct val="20000"/>
              </a:spcBef>
              <a:buFont typeface="Wingdings" pitchFamily="2" charset="2"/>
              <a:buChar char="§"/>
            </a:pPr>
            <a:endParaRPr lang="en-US" sz="2000" dirty="0">
              <a:solidFill>
                <a:srgbClr val="000000"/>
              </a:solidFill>
              <a:cs typeface="Times New Roman" pitchFamily="18" charset="0"/>
            </a:endParaRPr>
          </a:p>
          <a:p>
            <a:pPr marL="609600" indent="-609600" algn="l">
              <a:spcBef>
                <a:spcPct val="20000"/>
              </a:spcBef>
              <a:buFont typeface="Wingdings" pitchFamily="2" charset="2"/>
              <a:buNone/>
            </a:pPr>
            <a:endParaRPr lang="en-US" sz="2400" dirty="0">
              <a:solidFill>
                <a:srgbClr val="000000"/>
              </a:solidFill>
              <a:cs typeface="Times New Roman" pitchFamily="18" charset="0"/>
            </a:endParaRPr>
          </a:p>
          <a:p>
            <a:pPr marL="609600" indent="-609600" algn="l">
              <a:spcBef>
                <a:spcPct val="20000"/>
              </a:spcBef>
              <a:buFont typeface="Wingdings" pitchFamily="2" charset="2"/>
              <a:buChar char="§"/>
            </a:pPr>
            <a:endParaRPr lang="en-US" sz="2400" dirty="0">
              <a:solidFill>
                <a:srgbClr val="000000"/>
              </a:solidFill>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2"/>
          <p:cNvSpPr>
            <a:spLocks noGrp="1"/>
          </p:cNvSpPr>
          <p:nvPr>
            <p:ph type="dt" sz="quarter" idx="10"/>
          </p:nvPr>
        </p:nvSpPr>
        <p:spPr>
          <a:noFill/>
        </p:spPr>
        <p:txBody>
          <a:bodyPr/>
          <a:lstStyle/>
          <a:p>
            <a:fld id="{DAB46EFB-6C49-46DA-A215-C6BD3C0D54F7}" type="datetime1">
              <a:rPr lang="en-US" smtClean="0"/>
              <a:pPr/>
              <a:t>5/21/15</a:t>
            </a:fld>
            <a:endParaRPr lang="en-US" smtClean="0"/>
          </a:p>
        </p:txBody>
      </p:sp>
      <p:sp>
        <p:nvSpPr>
          <p:cNvPr id="22531" name="Slide Number Placeholder 4"/>
          <p:cNvSpPr>
            <a:spLocks noGrp="1"/>
          </p:cNvSpPr>
          <p:nvPr>
            <p:ph type="sldNum" sz="quarter" idx="12"/>
          </p:nvPr>
        </p:nvSpPr>
        <p:spPr>
          <a:noFill/>
        </p:spPr>
        <p:txBody>
          <a:bodyPr/>
          <a:lstStyle/>
          <a:p>
            <a:fld id="{A19A65AE-35EB-4CEA-B62B-D9DB4598FB20}" type="slidenum">
              <a:rPr lang="en-US" smtClean="0"/>
              <a:pPr/>
              <a:t>52</a:t>
            </a:fld>
            <a:endParaRPr lang="en-US" smtClean="0"/>
          </a:p>
        </p:txBody>
      </p:sp>
      <p:sp>
        <p:nvSpPr>
          <p:cNvPr id="22532" name="Rectangle 2"/>
          <p:cNvSpPr>
            <a:spLocks noGrp="1" noChangeArrowheads="1"/>
          </p:cNvSpPr>
          <p:nvPr>
            <p:ph type="title"/>
          </p:nvPr>
        </p:nvSpPr>
        <p:spPr>
          <a:xfrm>
            <a:off x="444500" y="141288"/>
            <a:ext cx="8229600" cy="1143000"/>
          </a:xfrm>
        </p:spPr>
        <p:txBody>
          <a:bodyPr/>
          <a:lstStyle/>
          <a:p>
            <a:pPr eaLnBrk="1" hangingPunct="1"/>
            <a:r>
              <a:rPr lang="en-US" sz="3200" smtClean="0"/>
              <a:t>Notification Originator Application</a:t>
            </a:r>
          </a:p>
        </p:txBody>
      </p:sp>
      <p:sp>
        <p:nvSpPr>
          <p:cNvPr id="22533" name="Rectangle 3"/>
          <p:cNvSpPr>
            <a:spLocks noChangeArrowheads="1"/>
          </p:cNvSpPr>
          <p:nvPr/>
        </p:nvSpPr>
        <p:spPr bwMode="auto">
          <a:xfrm>
            <a:off x="515938" y="1419225"/>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dirty="0">
                <a:solidFill>
                  <a:srgbClr val="000000"/>
                </a:solidFill>
                <a:cs typeface="Times New Roman" pitchFamily="18" charset="0"/>
              </a:rPr>
              <a:t>Generates SNMPv2-Trap or Inform notification.</a:t>
            </a:r>
          </a:p>
          <a:p>
            <a:pPr marL="609600" indent="-609600" algn="l">
              <a:spcBef>
                <a:spcPct val="20000"/>
              </a:spcBef>
              <a:buFont typeface="Wingdings" pitchFamily="2" charset="2"/>
              <a:buChar char="§"/>
            </a:pPr>
            <a:r>
              <a:rPr lang="en-US" sz="2400" dirty="0">
                <a:solidFill>
                  <a:srgbClr val="000000"/>
                </a:solidFill>
                <a:cs typeface="Times New Roman" pitchFamily="18" charset="0"/>
              </a:rPr>
              <a:t>SNMPv3 defines MIB tables to configure the following:</a:t>
            </a:r>
          </a:p>
          <a:p>
            <a:pPr marL="990600" lvl="1" indent="-533400" algn="l">
              <a:spcBef>
                <a:spcPct val="20000"/>
              </a:spcBef>
              <a:buFontTx/>
              <a:buChar char="–"/>
            </a:pPr>
            <a:r>
              <a:rPr lang="en-US" sz="2000" dirty="0">
                <a:solidFill>
                  <a:srgbClr val="000000"/>
                </a:solidFill>
                <a:cs typeface="Times New Roman" pitchFamily="18" charset="0"/>
              </a:rPr>
              <a:t>target address(</a:t>
            </a:r>
            <a:r>
              <a:rPr lang="en-US" sz="2000" dirty="0" err="1">
                <a:solidFill>
                  <a:srgbClr val="000000"/>
                </a:solidFill>
                <a:cs typeface="Times New Roman" pitchFamily="18" charset="0"/>
              </a:rPr>
              <a:t>es</a:t>
            </a:r>
            <a:r>
              <a:rPr lang="en-US" sz="2000" dirty="0">
                <a:solidFill>
                  <a:srgbClr val="000000"/>
                </a:solidFill>
                <a:cs typeface="Times New Roman" pitchFamily="18" charset="0"/>
              </a:rPr>
              <a:t>) to send notifications </a:t>
            </a:r>
            <a:r>
              <a:rPr lang="en-US" sz="2000" dirty="0" smtClean="0">
                <a:solidFill>
                  <a:srgbClr val="000000"/>
                </a:solidFill>
                <a:cs typeface="Times New Roman" pitchFamily="18" charset="0"/>
              </a:rPr>
              <a:t>to, </a:t>
            </a:r>
            <a:endParaRPr lang="en-US" sz="2000" dirty="0">
              <a:solidFill>
                <a:srgbClr val="000000"/>
              </a:solidFill>
              <a:cs typeface="Times New Roman" pitchFamily="18" charset="0"/>
            </a:endParaRPr>
          </a:p>
          <a:p>
            <a:pPr marL="990600" lvl="1" indent="-533400" algn="l">
              <a:spcBef>
                <a:spcPct val="20000"/>
              </a:spcBef>
              <a:buFontTx/>
              <a:buChar char="–"/>
            </a:pPr>
            <a:r>
              <a:rPr lang="en-US" sz="2000" dirty="0">
                <a:solidFill>
                  <a:srgbClr val="000000"/>
                </a:solidFill>
                <a:cs typeface="Times New Roman" pitchFamily="18" charset="0"/>
              </a:rPr>
              <a:t>whether a SNMPv2-Trap or Inform PDU is sent, and </a:t>
            </a:r>
          </a:p>
          <a:p>
            <a:pPr marL="990600" lvl="1" indent="-533400" algn="l">
              <a:spcBef>
                <a:spcPct val="20000"/>
              </a:spcBef>
              <a:buFontTx/>
              <a:buChar char="–"/>
            </a:pPr>
            <a:r>
              <a:rPr lang="en-US" sz="2000" dirty="0">
                <a:solidFill>
                  <a:srgbClr val="000000"/>
                </a:solidFill>
                <a:cs typeface="Times New Roman" pitchFamily="18" charset="0"/>
              </a:rPr>
              <a:t>what timeout and retry counts to use for Inform PDUs.</a:t>
            </a:r>
          </a:p>
          <a:p>
            <a:pPr marL="609600" indent="-609600" algn="l">
              <a:spcBef>
                <a:spcPct val="20000"/>
              </a:spcBef>
              <a:buFont typeface="Wingdings" pitchFamily="2" charset="2"/>
              <a:buNone/>
            </a:pPr>
            <a:endParaRPr lang="en-US" sz="2400" dirty="0">
              <a:solidFill>
                <a:srgbClr val="000000"/>
              </a:solidFill>
              <a:cs typeface="Times New Roman" pitchFamily="18" charset="0"/>
            </a:endParaRPr>
          </a:p>
          <a:p>
            <a:pPr marL="609600" indent="-609600" algn="l">
              <a:spcBef>
                <a:spcPct val="20000"/>
              </a:spcBef>
              <a:buFont typeface="Wingdings" pitchFamily="2" charset="2"/>
              <a:buChar char="§"/>
            </a:pPr>
            <a:endParaRPr lang="en-US" sz="2400" dirty="0">
              <a:solidFill>
                <a:srgbClr val="000000"/>
              </a:solidFill>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2"/>
          <p:cNvSpPr>
            <a:spLocks noGrp="1"/>
          </p:cNvSpPr>
          <p:nvPr>
            <p:ph type="dt" sz="quarter" idx="10"/>
          </p:nvPr>
        </p:nvSpPr>
        <p:spPr>
          <a:noFill/>
        </p:spPr>
        <p:txBody>
          <a:bodyPr/>
          <a:lstStyle/>
          <a:p>
            <a:fld id="{2A1B5009-C184-4785-A0E6-B16A9B341BB5}" type="datetime1">
              <a:rPr lang="en-US" smtClean="0"/>
              <a:pPr/>
              <a:t>5/21/15</a:t>
            </a:fld>
            <a:endParaRPr lang="en-US" smtClean="0"/>
          </a:p>
        </p:txBody>
      </p:sp>
      <p:sp>
        <p:nvSpPr>
          <p:cNvPr id="23555" name="Slide Number Placeholder 4"/>
          <p:cNvSpPr>
            <a:spLocks noGrp="1"/>
          </p:cNvSpPr>
          <p:nvPr>
            <p:ph type="sldNum" sz="quarter" idx="12"/>
          </p:nvPr>
        </p:nvSpPr>
        <p:spPr>
          <a:noFill/>
        </p:spPr>
        <p:txBody>
          <a:bodyPr/>
          <a:lstStyle/>
          <a:p>
            <a:fld id="{552514DF-8FE6-404E-B7A0-FE813A174326}" type="slidenum">
              <a:rPr lang="en-US" smtClean="0"/>
              <a:pPr/>
              <a:t>53</a:t>
            </a:fld>
            <a:endParaRPr lang="en-US" smtClean="0"/>
          </a:p>
        </p:txBody>
      </p:sp>
      <p:sp>
        <p:nvSpPr>
          <p:cNvPr id="23556" name="Rectangle 2"/>
          <p:cNvSpPr>
            <a:spLocks noGrp="1" noChangeArrowheads="1"/>
          </p:cNvSpPr>
          <p:nvPr>
            <p:ph type="title"/>
          </p:nvPr>
        </p:nvSpPr>
        <p:spPr>
          <a:xfrm>
            <a:off x="444500" y="141288"/>
            <a:ext cx="8229600" cy="1143000"/>
          </a:xfrm>
        </p:spPr>
        <p:txBody>
          <a:bodyPr/>
          <a:lstStyle/>
          <a:p>
            <a:pPr eaLnBrk="1" hangingPunct="1"/>
            <a:r>
              <a:rPr lang="en-US" sz="3200" smtClean="0"/>
              <a:t>Notification Receiver Application</a:t>
            </a:r>
          </a:p>
        </p:txBody>
      </p:sp>
      <p:sp>
        <p:nvSpPr>
          <p:cNvPr id="23557" name="Rectangle 3"/>
          <p:cNvSpPr>
            <a:spLocks noChangeArrowheads="1"/>
          </p:cNvSpPr>
          <p:nvPr/>
        </p:nvSpPr>
        <p:spPr bwMode="auto">
          <a:xfrm>
            <a:off x="515938" y="1419225"/>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cs typeface="Times New Roman" pitchFamily="18" charset="0"/>
              </a:rPr>
              <a:t>Registers with the Dispatcher to receive SNMPv2-Trap and/or Inform PDUs.</a:t>
            </a:r>
          </a:p>
          <a:p>
            <a:pPr marL="609600" indent="-609600" algn="l">
              <a:spcBef>
                <a:spcPct val="20000"/>
              </a:spcBef>
              <a:buFont typeface="Wingdings" pitchFamily="2" charset="2"/>
              <a:buChar char="§"/>
            </a:pPr>
            <a:r>
              <a:rPr lang="en-US" sz="2400">
                <a:solidFill>
                  <a:srgbClr val="000000"/>
                </a:solidFill>
                <a:cs typeface="Times New Roman" pitchFamily="18" charset="0"/>
              </a:rPr>
              <a:t>When Inform PDU is received, a response is generated using the original request identifier and variable-bindings, setting the error-status and error-index to zero.</a:t>
            </a:r>
          </a:p>
          <a:p>
            <a:pPr marL="609600" indent="-609600" algn="l">
              <a:spcBef>
                <a:spcPct val="20000"/>
              </a:spcBef>
              <a:buFont typeface="Wingdings" pitchFamily="2" charset="2"/>
              <a:buNone/>
            </a:pPr>
            <a:endParaRPr lang="en-US" sz="2400">
              <a:solidFill>
                <a:srgbClr val="000000"/>
              </a:solidFill>
              <a:cs typeface="Times New Roman" pitchFamily="18" charset="0"/>
            </a:endParaRPr>
          </a:p>
          <a:p>
            <a:pPr marL="609600" indent="-609600" algn="l">
              <a:spcBef>
                <a:spcPct val="20000"/>
              </a:spcBef>
              <a:buFont typeface="Wingdings" pitchFamily="2" charset="2"/>
              <a:buChar char="§"/>
            </a:pPr>
            <a:endParaRPr lang="en-US" sz="2400">
              <a:solidFill>
                <a:srgbClr val="000000"/>
              </a:solidFill>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2"/>
          <p:cNvSpPr>
            <a:spLocks noGrp="1"/>
          </p:cNvSpPr>
          <p:nvPr>
            <p:ph type="dt" sz="quarter" idx="10"/>
          </p:nvPr>
        </p:nvSpPr>
        <p:spPr>
          <a:noFill/>
        </p:spPr>
        <p:txBody>
          <a:bodyPr/>
          <a:lstStyle/>
          <a:p>
            <a:fld id="{F3E8FC0A-7998-473A-A439-A562FDE0570C}" type="datetime1">
              <a:rPr lang="en-US" smtClean="0"/>
              <a:pPr/>
              <a:t>5/21/15</a:t>
            </a:fld>
            <a:endParaRPr lang="en-US" smtClean="0"/>
          </a:p>
        </p:txBody>
      </p:sp>
      <p:sp>
        <p:nvSpPr>
          <p:cNvPr id="24579" name="Slide Number Placeholder 4"/>
          <p:cNvSpPr>
            <a:spLocks noGrp="1"/>
          </p:cNvSpPr>
          <p:nvPr>
            <p:ph type="sldNum" sz="quarter" idx="12"/>
          </p:nvPr>
        </p:nvSpPr>
        <p:spPr>
          <a:noFill/>
        </p:spPr>
        <p:txBody>
          <a:bodyPr/>
          <a:lstStyle/>
          <a:p>
            <a:fld id="{17E105B8-99D1-448C-B653-8BDE9EA0F6D5}" type="slidenum">
              <a:rPr lang="en-US" smtClean="0"/>
              <a:pPr/>
              <a:t>54</a:t>
            </a:fld>
            <a:endParaRPr lang="en-US" smtClean="0"/>
          </a:p>
        </p:txBody>
      </p:sp>
      <p:sp>
        <p:nvSpPr>
          <p:cNvPr id="24580" name="Rectangle 2"/>
          <p:cNvSpPr>
            <a:spLocks noGrp="1" noChangeArrowheads="1"/>
          </p:cNvSpPr>
          <p:nvPr>
            <p:ph type="title"/>
          </p:nvPr>
        </p:nvSpPr>
        <p:spPr>
          <a:xfrm>
            <a:off x="419100" y="152400"/>
            <a:ext cx="8229600" cy="800100"/>
          </a:xfrm>
        </p:spPr>
        <p:txBody>
          <a:bodyPr/>
          <a:lstStyle/>
          <a:p>
            <a:pPr eaLnBrk="1" hangingPunct="1"/>
            <a:r>
              <a:rPr lang="en-US" sz="3200" smtClean="0"/>
              <a:t>SNMPv3 Command Generator Call Flow</a:t>
            </a:r>
          </a:p>
        </p:txBody>
      </p:sp>
      <p:sp>
        <p:nvSpPr>
          <p:cNvPr id="24581" name="Line 3"/>
          <p:cNvSpPr>
            <a:spLocks noChangeShapeType="1"/>
          </p:cNvSpPr>
          <p:nvPr/>
        </p:nvSpPr>
        <p:spPr bwMode="auto">
          <a:xfrm flipH="1">
            <a:off x="1130300" y="2019300"/>
            <a:ext cx="0" cy="4381500"/>
          </a:xfrm>
          <a:prstGeom prst="line">
            <a:avLst/>
          </a:prstGeom>
          <a:noFill/>
          <a:ln w="9525">
            <a:solidFill>
              <a:schemeClr val="tx1"/>
            </a:solidFill>
            <a:round/>
            <a:headEnd/>
            <a:tailEnd/>
          </a:ln>
        </p:spPr>
        <p:txBody>
          <a:bodyPr/>
          <a:lstStyle/>
          <a:p>
            <a:endParaRPr lang="en-CA"/>
          </a:p>
        </p:txBody>
      </p:sp>
      <p:sp>
        <p:nvSpPr>
          <p:cNvPr id="24582" name="Line 4"/>
          <p:cNvSpPr>
            <a:spLocks noChangeShapeType="1"/>
          </p:cNvSpPr>
          <p:nvPr/>
        </p:nvSpPr>
        <p:spPr bwMode="auto">
          <a:xfrm>
            <a:off x="3200400" y="2006600"/>
            <a:ext cx="0" cy="4406900"/>
          </a:xfrm>
          <a:prstGeom prst="line">
            <a:avLst/>
          </a:prstGeom>
          <a:noFill/>
          <a:ln w="9525">
            <a:solidFill>
              <a:schemeClr val="tx1"/>
            </a:solidFill>
            <a:round/>
            <a:headEnd/>
            <a:tailEnd/>
          </a:ln>
        </p:spPr>
        <p:txBody>
          <a:bodyPr/>
          <a:lstStyle/>
          <a:p>
            <a:endParaRPr lang="en-CA"/>
          </a:p>
        </p:txBody>
      </p:sp>
      <p:sp>
        <p:nvSpPr>
          <p:cNvPr id="24583" name="Line 5"/>
          <p:cNvSpPr>
            <a:spLocks noChangeShapeType="1"/>
          </p:cNvSpPr>
          <p:nvPr/>
        </p:nvSpPr>
        <p:spPr bwMode="auto">
          <a:xfrm flipH="1">
            <a:off x="5511800" y="2019300"/>
            <a:ext cx="0" cy="4457700"/>
          </a:xfrm>
          <a:prstGeom prst="line">
            <a:avLst/>
          </a:prstGeom>
          <a:noFill/>
          <a:ln w="9525">
            <a:solidFill>
              <a:schemeClr val="tx1"/>
            </a:solidFill>
            <a:round/>
            <a:headEnd/>
            <a:tailEnd/>
          </a:ln>
        </p:spPr>
        <p:txBody>
          <a:bodyPr/>
          <a:lstStyle/>
          <a:p>
            <a:endParaRPr lang="en-CA"/>
          </a:p>
        </p:txBody>
      </p:sp>
      <p:sp>
        <p:nvSpPr>
          <p:cNvPr id="24584" name="Line 6"/>
          <p:cNvSpPr>
            <a:spLocks noChangeShapeType="1"/>
          </p:cNvSpPr>
          <p:nvPr/>
        </p:nvSpPr>
        <p:spPr bwMode="auto">
          <a:xfrm flipH="1">
            <a:off x="7759700" y="2082800"/>
            <a:ext cx="0" cy="4394200"/>
          </a:xfrm>
          <a:prstGeom prst="line">
            <a:avLst/>
          </a:prstGeom>
          <a:noFill/>
          <a:ln w="9525">
            <a:solidFill>
              <a:schemeClr val="tx1"/>
            </a:solidFill>
            <a:round/>
            <a:headEnd/>
            <a:tailEnd/>
          </a:ln>
        </p:spPr>
        <p:txBody>
          <a:bodyPr/>
          <a:lstStyle/>
          <a:p>
            <a:endParaRPr lang="en-CA"/>
          </a:p>
        </p:txBody>
      </p:sp>
      <p:sp>
        <p:nvSpPr>
          <p:cNvPr id="24585" name="Line 7"/>
          <p:cNvSpPr>
            <a:spLocks noChangeShapeType="1"/>
          </p:cNvSpPr>
          <p:nvPr/>
        </p:nvSpPr>
        <p:spPr bwMode="auto">
          <a:xfrm>
            <a:off x="1117600" y="2400300"/>
            <a:ext cx="2082800" cy="0"/>
          </a:xfrm>
          <a:prstGeom prst="line">
            <a:avLst/>
          </a:prstGeom>
          <a:noFill/>
          <a:ln w="9525">
            <a:solidFill>
              <a:schemeClr val="tx1"/>
            </a:solidFill>
            <a:round/>
            <a:headEnd/>
            <a:tailEnd type="triangle" w="med" len="med"/>
          </a:ln>
        </p:spPr>
        <p:txBody>
          <a:bodyPr/>
          <a:lstStyle/>
          <a:p>
            <a:endParaRPr lang="en-CA"/>
          </a:p>
        </p:txBody>
      </p:sp>
      <p:sp>
        <p:nvSpPr>
          <p:cNvPr id="24586" name="Line 8"/>
          <p:cNvSpPr>
            <a:spLocks noChangeShapeType="1"/>
          </p:cNvSpPr>
          <p:nvPr/>
        </p:nvSpPr>
        <p:spPr bwMode="auto">
          <a:xfrm>
            <a:off x="3200400" y="2578100"/>
            <a:ext cx="2298700" cy="0"/>
          </a:xfrm>
          <a:prstGeom prst="line">
            <a:avLst/>
          </a:prstGeom>
          <a:noFill/>
          <a:ln w="9525">
            <a:solidFill>
              <a:schemeClr val="tx1"/>
            </a:solidFill>
            <a:round/>
            <a:headEnd/>
            <a:tailEnd type="triangle" w="med" len="med"/>
          </a:ln>
        </p:spPr>
        <p:txBody>
          <a:bodyPr/>
          <a:lstStyle/>
          <a:p>
            <a:endParaRPr lang="en-CA"/>
          </a:p>
        </p:txBody>
      </p:sp>
      <p:sp>
        <p:nvSpPr>
          <p:cNvPr id="24587" name="Line 9"/>
          <p:cNvSpPr>
            <a:spLocks noChangeShapeType="1"/>
          </p:cNvSpPr>
          <p:nvPr/>
        </p:nvSpPr>
        <p:spPr bwMode="auto">
          <a:xfrm flipH="1">
            <a:off x="3213100" y="3238500"/>
            <a:ext cx="2311400" cy="0"/>
          </a:xfrm>
          <a:prstGeom prst="line">
            <a:avLst/>
          </a:prstGeom>
          <a:noFill/>
          <a:ln w="9525">
            <a:solidFill>
              <a:schemeClr val="tx1"/>
            </a:solidFill>
            <a:round/>
            <a:headEnd/>
            <a:tailEnd type="triangle" w="med" len="med"/>
          </a:ln>
        </p:spPr>
        <p:txBody>
          <a:bodyPr/>
          <a:lstStyle/>
          <a:p>
            <a:endParaRPr lang="en-CA"/>
          </a:p>
        </p:txBody>
      </p:sp>
      <p:sp>
        <p:nvSpPr>
          <p:cNvPr id="24588" name="Line 11"/>
          <p:cNvSpPr>
            <a:spLocks noChangeShapeType="1"/>
          </p:cNvSpPr>
          <p:nvPr/>
        </p:nvSpPr>
        <p:spPr bwMode="auto">
          <a:xfrm>
            <a:off x="3187700" y="3581400"/>
            <a:ext cx="1270000" cy="0"/>
          </a:xfrm>
          <a:prstGeom prst="line">
            <a:avLst/>
          </a:prstGeom>
          <a:noFill/>
          <a:ln w="9525">
            <a:solidFill>
              <a:schemeClr val="tx1"/>
            </a:solidFill>
            <a:round/>
            <a:headEnd/>
            <a:tailEnd/>
          </a:ln>
        </p:spPr>
        <p:txBody>
          <a:bodyPr/>
          <a:lstStyle/>
          <a:p>
            <a:endParaRPr lang="en-CA"/>
          </a:p>
        </p:txBody>
      </p:sp>
      <p:sp>
        <p:nvSpPr>
          <p:cNvPr id="24589" name="Line 12"/>
          <p:cNvSpPr>
            <a:spLocks noChangeShapeType="1"/>
          </p:cNvSpPr>
          <p:nvPr/>
        </p:nvSpPr>
        <p:spPr bwMode="auto">
          <a:xfrm>
            <a:off x="4470400" y="3594100"/>
            <a:ext cx="0" cy="342900"/>
          </a:xfrm>
          <a:prstGeom prst="line">
            <a:avLst/>
          </a:prstGeom>
          <a:noFill/>
          <a:ln w="9525">
            <a:solidFill>
              <a:schemeClr val="tx1"/>
            </a:solidFill>
            <a:round/>
            <a:headEnd/>
            <a:tailEnd type="triangle" w="med" len="med"/>
          </a:ln>
        </p:spPr>
        <p:txBody>
          <a:bodyPr/>
          <a:lstStyle/>
          <a:p>
            <a:endParaRPr lang="en-CA"/>
          </a:p>
        </p:txBody>
      </p:sp>
      <p:sp>
        <p:nvSpPr>
          <p:cNvPr id="24590" name="Line 13"/>
          <p:cNvSpPr>
            <a:spLocks noChangeShapeType="1"/>
          </p:cNvSpPr>
          <p:nvPr/>
        </p:nvSpPr>
        <p:spPr bwMode="auto">
          <a:xfrm>
            <a:off x="4432300" y="4394200"/>
            <a:ext cx="0" cy="381000"/>
          </a:xfrm>
          <a:prstGeom prst="line">
            <a:avLst/>
          </a:prstGeom>
          <a:noFill/>
          <a:ln w="9525">
            <a:solidFill>
              <a:schemeClr val="tx1"/>
            </a:solidFill>
            <a:round/>
            <a:headEnd/>
            <a:tailEnd/>
          </a:ln>
        </p:spPr>
        <p:txBody>
          <a:bodyPr/>
          <a:lstStyle/>
          <a:p>
            <a:endParaRPr lang="en-CA"/>
          </a:p>
        </p:txBody>
      </p:sp>
      <p:sp>
        <p:nvSpPr>
          <p:cNvPr id="24591" name="Line 14"/>
          <p:cNvSpPr>
            <a:spLocks noChangeShapeType="1"/>
          </p:cNvSpPr>
          <p:nvPr/>
        </p:nvSpPr>
        <p:spPr bwMode="auto">
          <a:xfrm flipH="1">
            <a:off x="3200400" y="4787900"/>
            <a:ext cx="1219200" cy="0"/>
          </a:xfrm>
          <a:prstGeom prst="line">
            <a:avLst/>
          </a:prstGeom>
          <a:noFill/>
          <a:ln w="9525">
            <a:solidFill>
              <a:schemeClr val="tx1"/>
            </a:solidFill>
            <a:round/>
            <a:headEnd/>
            <a:tailEnd type="triangle" w="med" len="med"/>
          </a:ln>
        </p:spPr>
        <p:txBody>
          <a:bodyPr/>
          <a:lstStyle/>
          <a:p>
            <a:endParaRPr lang="en-CA"/>
          </a:p>
        </p:txBody>
      </p:sp>
      <p:sp>
        <p:nvSpPr>
          <p:cNvPr id="24592" name="Line 15"/>
          <p:cNvSpPr>
            <a:spLocks noChangeShapeType="1"/>
          </p:cNvSpPr>
          <p:nvPr/>
        </p:nvSpPr>
        <p:spPr bwMode="auto">
          <a:xfrm>
            <a:off x="3213100" y="5181600"/>
            <a:ext cx="2298700" cy="0"/>
          </a:xfrm>
          <a:prstGeom prst="line">
            <a:avLst/>
          </a:prstGeom>
          <a:noFill/>
          <a:ln w="9525">
            <a:solidFill>
              <a:schemeClr val="tx1"/>
            </a:solidFill>
            <a:round/>
            <a:headEnd/>
            <a:tailEnd type="triangle" w="med" len="med"/>
          </a:ln>
        </p:spPr>
        <p:txBody>
          <a:bodyPr/>
          <a:lstStyle/>
          <a:p>
            <a:endParaRPr lang="en-CA"/>
          </a:p>
        </p:txBody>
      </p:sp>
      <p:sp>
        <p:nvSpPr>
          <p:cNvPr id="24593" name="Line 16"/>
          <p:cNvSpPr>
            <a:spLocks noChangeShapeType="1"/>
          </p:cNvSpPr>
          <p:nvPr/>
        </p:nvSpPr>
        <p:spPr bwMode="auto">
          <a:xfrm>
            <a:off x="5524500" y="5359400"/>
            <a:ext cx="2247900" cy="0"/>
          </a:xfrm>
          <a:prstGeom prst="line">
            <a:avLst/>
          </a:prstGeom>
          <a:noFill/>
          <a:ln w="9525">
            <a:solidFill>
              <a:schemeClr val="tx1"/>
            </a:solidFill>
            <a:round/>
            <a:headEnd/>
            <a:tailEnd type="triangle" w="med" len="med"/>
          </a:ln>
        </p:spPr>
        <p:txBody>
          <a:bodyPr/>
          <a:lstStyle/>
          <a:p>
            <a:endParaRPr lang="en-CA"/>
          </a:p>
        </p:txBody>
      </p:sp>
      <p:sp>
        <p:nvSpPr>
          <p:cNvPr id="24594" name="Line 17"/>
          <p:cNvSpPr>
            <a:spLocks noChangeShapeType="1"/>
          </p:cNvSpPr>
          <p:nvPr/>
        </p:nvSpPr>
        <p:spPr bwMode="auto">
          <a:xfrm flipH="1">
            <a:off x="5499100" y="5715000"/>
            <a:ext cx="2260600" cy="0"/>
          </a:xfrm>
          <a:prstGeom prst="line">
            <a:avLst/>
          </a:prstGeom>
          <a:noFill/>
          <a:ln w="9525">
            <a:solidFill>
              <a:schemeClr val="tx1"/>
            </a:solidFill>
            <a:round/>
            <a:headEnd/>
            <a:tailEnd type="triangle" w="med" len="med"/>
          </a:ln>
        </p:spPr>
        <p:txBody>
          <a:bodyPr/>
          <a:lstStyle/>
          <a:p>
            <a:endParaRPr lang="en-CA"/>
          </a:p>
        </p:txBody>
      </p:sp>
      <p:sp>
        <p:nvSpPr>
          <p:cNvPr id="24595" name="Line 18"/>
          <p:cNvSpPr>
            <a:spLocks noChangeShapeType="1"/>
          </p:cNvSpPr>
          <p:nvPr/>
        </p:nvSpPr>
        <p:spPr bwMode="auto">
          <a:xfrm flipH="1">
            <a:off x="3213100" y="5854700"/>
            <a:ext cx="2286000" cy="0"/>
          </a:xfrm>
          <a:prstGeom prst="line">
            <a:avLst/>
          </a:prstGeom>
          <a:noFill/>
          <a:ln w="9525">
            <a:solidFill>
              <a:schemeClr val="tx1"/>
            </a:solidFill>
            <a:round/>
            <a:headEnd/>
            <a:tailEnd type="triangle" w="med" len="med"/>
          </a:ln>
        </p:spPr>
        <p:txBody>
          <a:bodyPr/>
          <a:lstStyle/>
          <a:p>
            <a:endParaRPr lang="en-CA"/>
          </a:p>
        </p:txBody>
      </p:sp>
      <p:sp>
        <p:nvSpPr>
          <p:cNvPr id="24596" name="Line 19"/>
          <p:cNvSpPr>
            <a:spLocks noChangeShapeType="1"/>
          </p:cNvSpPr>
          <p:nvPr/>
        </p:nvSpPr>
        <p:spPr bwMode="auto">
          <a:xfrm>
            <a:off x="5511800" y="2705100"/>
            <a:ext cx="2247900" cy="0"/>
          </a:xfrm>
          <a:prstGeom prst="line">
            <a:avLst/>
          </a:prstGeom>
          <a:noFill/>
          <a:ln w="9525">
            <a:solidFill>
              <a:schemeClr val="tx1"/>
            </a:solidFill>
            <a:round/>
            <a:headEnd/>
            <a:tailEnd type="triangle" w="med" len="med"/>
          </a:ln>
        </p:spPr>
        <p:txBody>
          <a:bodyPr/>
          <a:lstStyle/>
          <a:p>
            <a:endParaRPr lang="en-CA"/>
          </a:p>
        </p:txBody>
      </p:sp>
      <p:sp>
        <p:nvSpPr>
          <p:cNvPr id="24597" name="Line 20"/>
          <p:cNvSpPr>
            <a:spLocks noChangeShapeType="1"/>
          </p:cNvSpPr>
          <p:nvPr/>
        </p:nvSpPr>
        <p:spPr bwMode="auto">
          <a:xfrm>
            <a:off x="5511800" y="3124200"/>
            <a:ext cx="2247900" cy="0"/>
          </a:xfrm>
          <a:prstGeom prst="line">
            <a:avLst/>
          </a:prstGeom>
          <a:noFill/>
          <a:ln w="9525">
            <a:solidFill>
              <a:schemeClr val="tx1"/>
            </a:solidFill>
            <a:round/>
            <a:headEnd type="triangle" w="med" len="med"/>
            <a:tailEnd/>
          </a:ln>
        </p:spPr>
        <p:txBody>
          <a:bodyPr/>
          <a:lstStyle/>
          <a:p>
            <a:endParaRPr lang="en-CA"/>
          </a:p>
        </p:txBody>
      </p:sp>
      <p:sp>
        <p:nvSpPr>
          <p:cNvPr id="24598" name="Line 21"/>
          <p:cNvSpPr>
            <a:spLocks noChangeShapeType="1"/>
          </p:cNvSpPr>
          <p:nvPr/>
        </p:nvSpPr>
        <p:spPr bwMode="auto">
          <a:xfrm flipH="1">
            <a:off x="1143000" y="6121400"/>
            <a:ext cx="2082800" cy="0"/>
          </a:xfrm>
          <a:prstGeom prst="line">
            <a:avLst/>
          </a:prstGeom>
          <a:noFill/>
          <a:ln w="9525">
            <a:solidFill>
              <a:schemeClr val="tx1"/>
            </a:solidFill>
            <a:round/>
            <a:headEnd/>
            <a:tailEnd type="triangle" w="med" len="med"/>
          </a:ln>
        </p:spPr>
        <p:txBody>
          <a:bodyPr/>
          <a:lstStyle/>
          <a:p>
            <a:endParaRPr lang="en-CA"/>
          </a:p>
        </p:txBody>
      </p:sp>
      <p:sp>
        <p:nvSpPr>
          <p:cNvPr id="24599" name="Text Box 22"/>
          <p:cNvSpPr txBox="1">
            <a:spLocks noChangeArrowheads="1"/>
          </p:cNvSpPr>
          <p:nvPr/>
        </p:nvSpPr>
        <p:spPr bwMode="auto">
          <a:xfrm>
            <a:off x="771525" y="1608138"/>
            <a:ext cx="768350" cy="396875"/>
          </a:xfrm>
          <a:prstGeom prst="rect">
            <a:avLst/>
          </a:prstGeom>
          <a:noFill/>
          <a:ln w="9525">
            <a:noFill/>
            <a:miter lim="800000"/>
            <a:headEnd/>
            <a:tailEnd/>
          </a:ln>
        </p:spPr>
        <p:txBody>
          <a:bodyPr>
            <a:spAutoFit/>
          </a:bodyPr>
          <a:lstStyle/>
          <a:p>
            <a:pPr algn="l"/>
            <a:r>
              <a:rPr lang="en-US" sz="1000"/>
              <a:t>Command</a:t>
            </a:r>
          </a:p>
          <a:p>
            <a:pPr algn="l"/>
            <a:r>
              <a:rPr lang="en-US" sz="1000"/>
              <a:t>Generator</a:t>
            </a:r>
          </a:p>
        </p:txBody>
      </p:sp>
      <p:sp>
        <p:nvSpPr>
          <p:cNvPr id="24600" name="Rectangle 23"/>
          <p:cNvSpPr>
            <a:spLocks noChangeArrowheads="1"/>
          </p:cNvSpPr>
          <p:nvPr/>
        </p:nvSpPr>
        <p:spPr bwMode="auto">
          <a:xfrm>
            <a:off x="2552700" y="1485900"/>
            <a:ext cx="1244600" cy="5207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24601" name="Text Box 24"/>
          <p:cNvSpPr txBox="1">
            <a:spLocks noChangeArrowheads="1"/>
          </p:cNvSpPr>
          <p:nvPr/>
        </p:nvSpPr>
        <p:spPr bwMode="auto">
          <a:xfrm>
            <a:off x="2714625" y="1608138"/>
            <a:ext cx="946150" cy="274637"/>
          </a:xfrm>
          <a:prstGeom prst="rect">
            <a:avLst/>
          </a:prstGeom>
          <a:noFill/>
          <a:ln w="9525">
            <a:noFill/>
            <a:miter lim="800000"/>
            <a:headEnd/>
            <a:tailEnd/>
          </a:ln>
        </p:spPr>
        <p:txBody>
          <a:bodyPr>
            <a:spAutoFit/>
          </a:bodyPr>
          <a:lstStyle/>
          <a:p>
            <a:pPr algn="l"/>
            <a:r>
              <a:rPr lang="en-US" sz="1200"/>
              <a:t>Dispatcher</a:t>
            </a:r>
          </a:p>
        </p:txBody>
      </p:sp>
      <p:sp>
        <p:nvSpPr>
          <p:cNvPr id="24602" name="Rectangle 25"/>
          <p:cNvSpPr>
            <a:spLocks noChangeArrowheads="1"/>
          </p:cNvSpPr>
          <p:nvPr/>
        </p:nvSpPr>
        <p:spPr bwMode="auto">
          <a:xfrm>
            <a:off x="533400" y="1485900"/>
            <a:ext cx="1244600" cy="5207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24603" name="Text Box 26"/>
          <p:cNvSpPr txBox="1">
            <a:spLocks noChangeArrowheads="1"/>
          </p:cNvSpPr>
          <p:nvPr/>
        </p:nvSpPr>
        <p:spPr bwMode="auto">
          <a:xfrm>
            <a:off x="708025" y="1531938"/>
            <a:ext cx="933450" cy="457200"/>
          </a:xfrm>
          <a:prstGeom prst="rect">
            <a:avLst/>
          </a:prstGeom>
          <a:noFill/>
          <a:ln w="9525">
            <a:noFill/>
            <a:miter lim="800000"/>
            <a:headEnd/>
            <a:tailEnd/>
          </a:ln>
        </p:spPr>
        <p:txBody>
          <a:bodyPr>
            <a:spAutoFit/>
          </a:bodyPr>
          <a:lstStyle/>
          <a:p>
            <a:pPr algn="l"/>
            <a:r>
              <a:rPr lang="en-US" sz="1200"/>
              <a:t>Command</a:t>
            </a:r>
          </a:p>
          <a:p>
            <a:pPr algn="l"/>
            <a:r>
              <a:rPr lang="en-US" sz="1200"/>
              <a:t>Generator</a:t>
            </a:r>
          </a:p>
        </p:txBody>
      </p:sp>
      <p:sp>
        <p:nvSpPr>
          <p:cNvPr id="24604" name="Text Box 27"/>
          <p:cNvSpPr txBox="1">
            <a:spLocks noChangeArrowheads="1"/>
          </p:cNvSpPr>
          <p:nvPr/>
        </p:nvSpPr>
        <p:spPr bwMode="auto">
          <a:xfrm>
            <a:off x="5089525" y="1608138"/>
            <a:ext cx="768350" cy="396875"/>
          </a:xfrm>
          <a:prstGeom prst="rect">
            <a:avLst/>
          </a:prstGeom>
          <a:noFill/>
          <a:ln w="9525">
            <a:noFill/>
            <a:miter lim="800000"/>
            <a:headEnd/>
            <a:tailEnd/>
          </a:ln>
        </p:spPr>
        <p:txBody>
          <a:bodyPr>
            <a:spAutoFit/>
          </a:bodyPr>
          <a:lstStyle/>
          <a:p>
            <a:pPr algn="l"/>
            <a:r>
              <a:rPr lang="en-US" sz="1000"/>
              <a:t>Command</a:t>
            </a:r>
          </a:p>
          <a:p>
            <a:pPr algn="l"/>
            <a:r>
              <a:rPr lang="en-US" sz="1000"/>
              <a:t>Generator</a:t>
            </a:r>
          </a:p>
        </p:txBody>
      </p:sp>
      <p:sp>
        <p:nvSpPr>
          <p:cNvPr id="24605" name="Rectangle 28"/>
          <p:cNvSpPr>
            <a:spLocks noChangeArrowheads="1"/>
          </p:cNvSpPr>
          <p:nvPr/>
        </p:nvSpPr>
        <p:spPr bwMode="auto">
          <a:xfrm>
            <a:off x="4851400" y="1485900"/>
            <a:ext cx="1244600" cy="5207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24606" name="Text Box 29"/>
          <p:cNvSpPr txBox="1">
            <a:spLocks noChangeArrowheads="1"/>
          </p:cNvSpPr>
          <p:nvPr/>
        </p:nvSpPr>
        <p:spPr bwMode="auto">
          <a:xfrm>
            <a:off x="4810125" y="1443038"/>
            <a:ext cx="1365250" cy="639762"/>
          </a:xfrm>
          <a:prstGeom prst="rect">
            <a:avLst/>
          </a:prstGeom>
          <a:noFill/>
          <a:ln w="9525">
            <a:noFill/>
            <a:miter lim="800000"/>
            <a:headEnd/>
            <a:tailEnd/>
          </a:ln>
        </p:spPr>
        <p:txBody>
          <a:bodyPr>
            <a:spAutoFit/>
          </a:bodyPr>
          <a:lstStyle/>
          <a:p>
            <a:r>
              <a:rPr lang="en-US" sz="1200"/>
              <a:t>Message Processing</a:t>
            </a:r>
            <a:r>
              <a:rPr lang="en-US" sz="1000"/>
              <a:t> </a:t>
            </a:r>
            <a:r>
              <a:rPr lang="en-US" sz="1200"/>
              <a:t>Model</a:t>
            </a:r>
          </a:p>
        </p:txBody>
      </p:sp>
      <p:sp>
        <p:nvSpPr>
          <p:cNvPr id="24607" name="Text Box 30"/>
          <p:cNvSpPr txBox="1">
            <a:spLocks noChangeArrowheads="1"/>
          </p:cNvSpPr>
          <p:nvPr/>
        </p:nvSpPr>
        <p:spPr bwMode="auto">
          <a:xfrm>
            <a:off x="7337425" y="1684338"/>
            <a:ext cx="768350" cy="396875"/>
          </a:xfrm>
          <a:prstGeom prst="rect">
            <a:avLst/>
          </a:prstGeom>
          <a:noFill/>
          <a:ln w="9525">
            <a:noFill/>
            <a:miter lim="800000"/>
            <a:headEnd/>
            <a:tailEnd/>
          </a:ln>
        </p:spPr>
        <p:txBody>
          <a:bodyPr>
            <a:spAutoFit/>
          </a:bodyPr>
          <a:lstStyle/>
          <a:p>
            <a:pPr algn="l"/>
            <a:r>
              <a:rPr lang="en-US" sz="1000"/>
              <a:t>Command</a:t>
            </a:r>
          </a:p>
          <a:p>
            <a:pPr algn="l"/>
            <a:r>
              <a:rPr lang="en-US" sz="1000"/>
              <a:t>Generator</a:t>
            </a:r>
          </a:p>
        </p:txBody>
      </p:sp>
      <p:sp>
        <p:nvSpPr>
          <p:cNvPr id="24608" name="Rectangle 31"/>
          <p:cNvSpPr>
            <a:spLocks noChangeArrowheads="1"/>
          </p:cNvSpPr>
          <p:nvPr/>
        </p:nvSpPr>
        <p:spPr bwMode="auto">
          <a:xfrm>
            <a:off x="7099300" y="1485900"/>
            <a:ext cx="1244600" cy="5969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24609" name="Text Box 32"/>
          <p:cNvSpPr txBox="1">
            <a:spLocks noChangeArrowheads="1"/>
          </p:cNvSpPr>
          <p:nvPr/>
        </p:nvSpPr>
        <p:spPr bwMode="auto">
          <a:xfrm>
            <a:off x="7299325" y="1557338"/>
            <a:ext cx="831850" cy="457200"/>
          </a:xfrm>
          <a:prstGeom prst="rect">
            <a:avLst/>
          </a:prstGeom>
          <a:noFill/>
          <a:ln w="9525">
            <a:noFill/>
            <a:miter lim="800000"/>
            <a:headEnd/>
            <a:tailEnd/>
          </a:ln>
        </p:spPr>
        <p:txBody>
          <a:bodyPr>
            <a:spAutoFit/>
          </a:bodyPr>
          <a:lstStyle/>
          <a:p>
            <a:r>
              <a:rPr lang="en-US" sz="1200"/>
              <a:t>Security</a:t>
            </a:r>
            <a:r>
              <a:rPr lang="en-US" sz="1000"/>
              <a:t> </a:t>
            </a:r>
            <a:r>
              <a:rPr lang="en-US" sz="1200"/>
              <a:t>Model</a:t>
            </a:r>
          </a:p>
        </p:txBody>
      </p:sp>
      <p:sp>
        <p:nvSpPr>
          <p:cNvPr id="24610" name="Text Box 33"/>
          <p:cNvSpPr txBox="1">
            <a:spLocks noChangeArrowheads="1"/>
          </p:cNvSpPr>
          <p:nvPr/>
        </p:nvSpPr>
        <p:spPr bwMode="auto">
          <a:xfrm>
            <a:off x="1660525" y="2128838"/>
            <a:ext cx="946150" cy="274637"/>
          </a:xfrm>
          <a:prstGeom prst="rect">
            <a:avLst/>
          </a:prstGeom>
          <a:noFill/>
          <a:ln w="9525">
            <a:noFill/>
            <a:miter lim="800000"/>
            <a:headEnd/>
            <a:tailEnd/>
          </a:ln>
        </p:spPr>
        <p:txBody>
          <a:bodyPr>
            <a:spAutoFit/>
          </a:bodyPr>
          <a:lstStyle/>
          <a:p>
            <a:pPr algn="l"/>
            <a:r>
              <a:rPr lang="en-US" sz="1200"/>
              <a:t>sendPDU</a:t>
            </a:r>
          </a:p>
        </p:txBody>
      </p:sp>
      <p:sp>
        <p:nvSpPr>
          <p:cNvPr id="24611" name="Text Box 34"/>
          <p:cNvSpPr txBox="1">
            <a:spLocks noChangeArrowheads="1"/>
          </p:cNvSpPr>
          <p:nvPr/>
        </p:nvSpPr>
        <p:spPr bwMode="auto">
          <a:xfrm>
            <a:off x="3641725" y="2255838"/>
            <a:ext cx="1644650" cy="274637"/>
          </a:xfrm>
          <a:prstGeom prst="rect">
            <a:avLst/>
          </a:prstGeom>
          <a:noFill/>
          <a:ln w="9525">
            <a:noFill/>
            <a:miter lim="800000"/>
            <a:headEnd/>
            <a:tailEnd/>
          </a:ln>
        </p:spPr>
        <p:txBody>
          <a:bodyPr>
            <a:spAutoFit/>
          </a:bodyPr>
          <a:lstStyle/>
          <a:p>
            <a:pPr algn="l"/>
            <a:r>
              <a:rPr lang="en-US" sz="1200"/>
              <a:t>prepareOutgoingMsg</a:t>
            </a:r>
          </a:p>
        </p:txBody>
      </p:sp>
      <p:sp>
        <p:nvSpPr>
          <p:cNvPr id="24612" name="Text Box 35"/>
          <p:cNvSpPr txBox="1">
            <a:spLocks noChangeArrowheads="1"/>
          </p:cNvSpPr>
          <p:nvPr/>
        </p:nvSpPr>
        <p:spPr bwMode="auto">
          <a:xfrm>
            <a:off x="5889625" y="2408238"/>
            <a:ext cx="1708150" cy="274637"/>
          </a:xfrm>
          <a:prstGeom prst="rect">
            <a:avLst/>
          </a:prstGeom>
          <a:noFill/>
          <a:ln w="9525">
            <a:noFill/>
            <a:miter lim="800000"/>
            <a:headEnd/>
            <a:tailEnd/>
          </a:ln>
        </p:spPr>
        <p:txBody>
          <a:bodyPr>
            <a:spAutoFit/>
          </a:bodyPr>
          <a:lstStyle/>
          <a:p>
            <a:pPr algn="l"/>
            <a:r>
              <a:rPr lang="en-US" sz="1200"/>
              <a:t>generateRequestMsg</a:t>
            </a:r>
          </a:p>
        </p:txBody>
      </p:sp>
      <p:sp>
        <p:nvSpPr>
          <p:cNvPr id="24613" name="Text Box 36"/>
          <p:cNvSpPr txBox="1">
            <a:spLocks noChangeArrowheads="1"/>
          </p:cNvSpPr>
          <p:nvPr/>
        </p:nvSpPr>
        <p:spPr bwMode="auto">
          <a:xfrm>
            <a:off x="3324225" y="3576638"/>
            <a:ext cx="1009650" cy="549275"/>
          </a:xfrm>
          <a:prstGeom prst="rect">
            <a:avLst/>
          </a:prstGeom>
          <a:noFill/>
          <a:ln w="9525">
            <a:noFill/>
            <a:miter lim="800000"/>
            <a:headEnd/>
            <a:tailEnd/>
          </a:ln>
        </p:spPr>
        <p:txBody>
          <a:bodyPr>
            <a:spAutoFit/>
          </a:bodyPr>
          <a:lstStyle/>
          <a:p>
            <a:pPr algn="l"/>
            <a:r>
              <a:rPr lang="en-US" sz="1000"/>
              <a:t>Send SNMP Request Msg to Network</a:t>
            </a:r>
          </a:p>
        </p:txBody>
      </p:sp>
      <p:sp>
        <p:nvSpPr>
          <p:cNvPr id="24614" name="Text Box 37"/>
          <p:cNvSpPr txBox="1">
            <a:spLocks noChangeArrowheads="1"/>
          </p:cNvSpPr>
          <p:nvPr/>
        </p:nvSpPr>
        <p:spPr bwMode="auto">
          <a:xfrm>
            <a:off x="3324225" y="4249738"/>
            <a:ext cx="1111250" cy="549275"/>
          </a:xfrm>
          <a:prstGeom prst="rect">
            <a:avLst/>
          </a:prstGeom>
          <a:noFill/>
          <a:ln w="9525">
            <a:noFill/>
            <a:miter lim="800000"/>
            <a:headEnd/>
            <a:tailEnd/>
          </a:ln>
        </p:spPr>
        <p:txBody>
          <a:bodyPr>
            <a:spAutoFit/>
          </a:bodyPr>
          <a:lstStyle/>
          <a:p>
            <a:pPr algn="l"/>
            <a:r>
              <a:rPr lang="en-US" sz="1000"/>
              <a:t>Send SNMP Response Msg to Network</a:t>
            </a:r>
          </a:p>
        </p:txBody>
      </p:sp>
      <p:sp>
        <p:nvSpPr>
          <p:cNvPr id="24615" name="Text Box 38"/>
          <p:cNvSpPr txBox="1">
            <a:spLocks noChangeArrowheads="1"/>
          </p:cNvSpPr>
          <p:nvPr/>
        </p:nvSpPr>
        <p:spPr bwMode="auto">
          <a:xfrm>
            <a:off x="3667125" y="4897438"/>
            <a:ext cx="1733550" cy="274637"/>
          </a:xfrm>
          <a:prstGeom prst="rect">
            <a:avLst/>
          </a:prstGeom>
          <a:noFill/>
          <a:ln w="9525">
            <a:noFill/>
            <a:miter lim="800000"/>
            <a:headEnd/>
            <a:tailEnd/>
          </a:ln>
        </p:spPr>
        <p:txBody>
          <a:bodyPr>
            <a:spAutoFit/>
          </a:bodyPr>
          <a:lstStyle/>
          <a:p>
            <a:pPr algn="l"/>
            <a:r>
              <a:rPr lang="en-US" sz="1200"/>
              <a:t>prepareDataElements</a:t>
            </a:r>
          </a:p>
        </p:txBody>
      </p:sp>
      <p:sp>
        <p:nvSpPr>
          <p:cNvPr id="24616" name="Text Box 39"/>
          <p:cNvSpPr txBox="1">
            <a:spLocks noChangeArrowheads="1"/>
          </p:cNvSpPr>
          <p:nvPr/>
        </p:nvSpPr>
        <p:spPr bwMode="auto">
          <a:xfrm>
            <a:off x="5953125" y="5037138"/>
            <a:ext cx="1619250" cy="274637"/>
          </a:xfrm>
          <a:prstGeom prst="rect">
            <a:avLst/>
          </a:prstGeom>
          <a:noFill/>
          <a:ln w="9525">
            <a:noFill/>
            <a:miter lim="800000"/>
            <a:headEnd/>
            <a:tailEnd/>
          </a:ln>
        </p:spPr>
        <p:txBody>
          <a:bodyPr>
            <a:spAutoFit/>
          </a:bodyPr>
          <a:lstStyle/>
          <a:p>
            <a:pPr algn="l"/>
            <a:r>
              <a:rPr lang="en-US" sz="1200"/>
              <a:t>processIncomingMsg</a:t>
            </a:r>
          </a:p>
        </p:txBody>
      </p:sp>
      <p:sp>
        <p:nvSpPr>
          <p:cNvPr id="24617" name="Text Box 40"/>
          <p:cNvSpPr txBox="1">
            <a:spLocks noChangeArrowheads="1"/>
          </p:cNvSpPr>
          <p:nvPr/>
        </p:nvSpPr>
        <p:spPr bwMode="auto">
          <a:xfrm>
            <a:off x="1393825" y="5837238"/>
            <a:ext cx="1746250" cy="274637"/>
          </a:xfrm>
          <a:prstGeom prst="rect">
            <a:avLst/>
          </a:prstGeom>
          <a:noFill/>
          <a:ln w="9525">
            <a:noFill/>
            <a:miter lim="800000"/>
            <a:headEnd/>
            <a:tailEnd/>
          </a:ln>
        </p:spPr>
        <p:txBody>
          <a:bodyPr>
            <a:spAutoFit/>
          </a:bodyPr>
          <a:lstStyle/>
          <a:p>
            <a:pPr algn="l"/>
            <a:r>
              <a:rPr lang="en-US" sz="1200"/>
              <a:t>processResponsePDU</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2"/>
          <p:cNvSpPr>
            <a:spLocks noGrp="1"/>
          </p:cNvSpPr>
          <p:nvPr>
            <p:ph type="dt" sz="quarter" idx="10"/>
          </p:nvPr>
        </p:nvSpPr>
        <p:spPr>
          <a:noFill/>
        </p:spPr>
        <p:txBody>
          <a:bodyPr/>
          <a:lstStyle/>
          <a:p>
            <a:fld id="{12C5D25F-F8BB-4335-BC71-00C3328F196B}" type="datetime1">
              <a:rPr lang="en-US" smtClean="0"/>
              <a:pPr/>
              <a:t>5/21/15</a:t>
            </a:fld>
            <a:endParaRPr lang="en-US" smtClean="0"/>
          </a:p>
        </p:txBody>
      </p:sp>
      <p:sp>
        <p:nvSpPr>
          <p:cNvPr id="25603" name="Slide Number Placeholder 4"/>
          <p:cNvSpPr>
            <a:spLocks noGrp="1"/>
          </p:cNvSpPr>
          <p:nvPr>
            <p:ph type="sldNum" sz="quarter" idx="12"/>
          </p:nvPr>
        </p:nvSpPr>
        <p:spPr>
          <a:noFill/>
        </p:spPr>
        <p:txBody>
          <a:bodyPr/>
          <a:lstStyle/>
          <a:p>
            <a:fld id="{996721CF-390B-4B41-A324-C79C172662F7}" type="slidenum">
              <a:rPr lang="en-US" smtClean="0"/>
              <a:pPr/>
              <a:t>55</a:t>
            </a:fld>
            <a:endParaRPr lang="en-US" smtClean="0"/>
          </a:p>
        </p:txBody>
      </p:sp>
      <p:sp>
        <p:nvSpPr>
          <p:cNvPr id="25604" name="Rectangle 2"/>
          <p:cNvSpPr>
            <a:spLocks noGrp="1" noChangeArrowheads="1"/>
          </p:cNvSpPr>
          <p:nvPr>
            <p:ph type="title"/>
          </p:nvPr>
        </p:nvSpPr>
        <p:spPr>
          <a:xfrm>
            <a:off x="457200" y="152400"/>
            <a:ext cx="8229600" cy="800100"/>
          </a:xfrm>
        </p:spPr>
        <p:txBody>
          <a:bodyPr/>
          <a:lstStyle/>
          <a:p>
            <a:pPr eaLnBrk="1" hangingPunct="1"/>
            <a:r>
              <a:rPr lang="en-US" sz="3200" smtClean="0"/>
              <a:t>SNMPv3 Command Responder Call Flow</a:t>
            </a:r>
          </a:p>
        </p:txBody>
      </p:sp>
      <p:sp>
        <p:nvSpPr>
          <p:cNvPr id="25605" name="Line 3"/>
          <p:cNvSpPr>
            <a:spLocks noChangeShapeType="1"/>
          </p:cNvSpPr>
          <p:nvPr/>
        </p:nvSpPr>
        <p:spPr bwMode="auto">
          <a:xfrm flipH="1">
            <a:off x="1130300" y="2019300"/>
            <a:ext cx="0" cy="4381500"/>
          </a:xfrm>
          <a:prstGeom prst="line">
            <a:avLst/>
          </a:prstGeom>
          <a:noFill/>
          <a:ln w="9525">
            <a:solidFill>
              <a:schemeClr val="tx1"/>
            </a:solidFill>
            <a:round/>
            <a:headEnd/>
            <a:tailEnd/>
          </a:ln>
        </p:spPr>
        <p:txBody>
          <a:bodyPr/>
          <a:lstStyle/>
          <a:p>
            <a:endParaRPr lang="en-CA"/>
          </a:p>
        </p:txBody>
      </p:sp>
      <p:sp>
        <p:nvSpPr>
          <p:cNvPr id="25606" name="Line 4"/>
          <p:cNvSpPr>
            <a:spLocks noChangeShapeType="1"/>
          </p:cNvSpPr>
          <p:nvPr/>
        </p:nvSpPr>
        <p:spPr bwMode="auto">
          <a:xfrm>
            <a:off x="3200400" y="2006600"/>
            <a:ext cx="0" cy="4406900"/>
          </a:xfrm>
          <a:prstGeom prst="line">
            <a:avLst/>
          </a:prstGeom>
          <a:noFill/>
          <a:ln w="9525">
            <a:solidFill>
              <a:schemeClr val="tx1"/>
            </a:solidFill>
            <a:round/>
            <a:headEnd/>
            <a:tailEnd/>
          </a:ln>
        </p:spPr>
        <p:txBody>
          <a:bodyPr/>
          <a:lstStyle/>
          <a:p>
            <a:endParaRPr lang="en-CA"/>
          </a:p>
        </p:txBody>
      </p:sp>
      <p:sp>
        <p:nvSpPr>
          <p:cNvPr id="25607" name="Line 5"/>
          <p:cNvSpPr>
            <a:spLocks noChangeShapeType="1"/>
          </p:cNvSpPr>
          <p:nvPr/>
        </p:nvSpPr>
        <p:spPr bwMode="auto">
          <a:xfrm flipH="1">
            <a:off x="5511800" y="2019300"/>
            <a:ext cx="0" cy="4457700"/>
          </a:xfrm>
          <a:prstGeom prst="line">
            <a:avLst/>
          </a:prstGeom>
          <a:noFill/>
          <a:ln w="9525">
            <a:solidFill>
              <a:schemeClr val="tx1"/>
            </a:solidFill>
            <a:round/>
            <a:headEnd/>
            <a:tailEnd/>
          </a:ln>
        </p:spPr>
        <p:txBody>
          <a:bodyPr/>
          <a:lstStyle/>
          <a:p>
            <a:endParaRPr lang="en-CA"/>
          </a:p>
        </p:txBody>
      </p:sp>
      <p:sp>
        <p:nvSpPr>
          <p:cNvPr id="25608" name="Line 6"/>
          <p:cNvSpPr>
            <a:spLocks noChangeShapeType="1"/>
          </p:cNvSpPr>
          <p:nvPr/>
        </p:nvSpPr>
        <p:spPr bwMode="auto">
          <a:xfrm flipH="1">
            <a:off x="7759700" y="2082800"/>
            <a:ext cx="0" cy="4394200"/>
          </a:xfrm>
          <a:prstGeom prst="line">
            <a:avLst/>
          </a:prstGeom>
          <a:noFill/>
          <a:ln w="9525">
            <a:solidFill>
              <a:schemeClr val="tx1"/>
            </a:solidFill>
            <a:round/>
            <a:headEnd/>
            <a:tailEnd/>
          </a:ln>
        </p:spPr>
        <p:txBody>
          <a:bodyPr/>
          <a:lstStyle/>
          <a:p>
            <a:endParaRPr lang="en-CA"/>
          </a:p>
        </p:txBody>
      </p:sp>
      <p:sp>
        <p:nvSpPr>
          <p:cNvPr id="25609" name="Line 7"/>
          <p:cNvSpPr>
            <a:spLocks noChangeShapeType="1"/>
          </p:cNvSpPr>
          <p:nvPr/>
        </p:nvSpPr>
        <p:spPr bwMode="auto">
          <a:xfrm>
            <a:off x="1117600" y="2400300"/>
            <a:ext cx="2082800" cy="0"/>
          </a:xfrm>
          <a:prstGeom prst="line">
            <a:avLst/>
          </a:prstGeom>
          <a:noFill/>
          <a:ln w="9525">
            <a:solidFill>
              <a:schemeClr val="tx1"/>
            </a:solidFill>
            <a:round/>
            <a:headEnd/>
            <a:tailEnd type="triangle" w="med" len="med"/>
          </a:ln>
        </p:spPr>
        <p:txBody>
          <a:bodyPr/>
          <a:lstStyle/>
          <a:p>
            <a:endParaRPr lang="en-CA"/>
          </a:p>
        </p:txBody>
      </p:sp>
      <p:sp>
        <p:nvSpPr>
          <p:cNvPr id="25610" name="Line 8"/>
          <p:cNvSpPr>
            <a:spLocks noChangeShapeType="1"/>
          </p:cNvSpPr>
          <p:nvPr/>
        </p:nvSpPr>
        <p:spPr bwMode="auto">
          <a:xfrm flipH="1">
            <a:off x="3213100" y="3238500"/>
            <a:ext cx="1016000" cy="0"/>
          </a:xfrm>
          <a:prstGeom prst="line">
            <a:avLst/>
          </a:prstGeom>
          <a:noFill/>
          <a:ln w="9525">
            <a:solidFill>
              <a:schemeClr val="tx1"/>
            </a:solidFill>
            <a:round/>
            <a:headEnd/>
            <a:tailEnd type="triangle" w="med" len="med"/>
          </a:ln>
        </p:spPr>
        <p:txBody>
          <a:bodyPr/>
          <a:lstStyle/>
          <a:p>
            <a:endParaRPr lang="en-CA"/>
          </a:p>
        </p:txBody>
      </p:sp>
      <p:sp>
        <p:nvSpPr>
          <p:cNvPr id="25611" name="Line 9"/>
          <p:cNvSpPr>
            <a:spLocks noChangeShapeType="1"/>
          </p:cNvSpPr>
          <p:nvPr/>
        </p:nvSpPr>
        <p:spPr bwMode="auto">
          <a:xfrm flipH="1">
            <a:off x="1117600" y="4495800"/>
            <a:ext cx="2070100" cy="0"/>
          </a:xfrm>
          <a:prstGeom prst="line">
            <a:avLst/>
          </a:prstGeom>
          <a:noFill/>
          <a:ln w="9525">
            <a:solidFill>
              <a:schemeClr val="tx1"/>
            </a:solidFill>
            <a:round/>
            <a:headEnd/>
            <a:tailEnd type="triangle" w="med" len="med"/>
          </a:ln>
        </p:spPr>
        <p:txBody>
          <a:bodyPr/>
          <a:lstStyle/>
          <a:p>
            <a:endParaRPr lang="en-CA"/>
          </a:p>
        </p:txBody>
      </p:sp>
      <p:sp>
        <p:nvSpPr>
          <p:cNvPr id="25612" name="Line 10"/>
          <p:cNvSpPr>
            <a:spLocks noChangeShapeType="1"/>
          </p:cNvSpPr>
          <p:nvPr/>
        </p:nvSpPr>
        <p:spPr bwMode="auto">
          <a:xfrm>
            <a:off x="4394200" y="5930900"/>
            <a:ext cx="0" cy="381000"/>
          </a:xfrm>
          <a:prstGeom prst="line">
            <a:avLst/>
          </a:prstGeom>
          <a:noFill/>
          <a:ln w="9525">
            <a:solidFill>
              <a:schemeClr val="tx1"/>
            </a:solidFill>
            <a:round/>
            <a:headEnd/>
            <a:tailEnd type="triangle" w="med" len="med"/>
          </a:ln>
        </p:spPr>
        <p:txBody>
          <a:bodyPr/>
          <a:lstStyle/>
          <a:p>
            <a:endParaRPr lang="en-CA"/>
          </a:p>
        </p:txBody>
      </p:sp>
      <p:sp>
        <p:nvSpPr>
          <p:cNvPr id="25613" name="Line 11"/>
          <p:cNvSpPr>
            <a:spLocks noChangeShapeType="1"/>
          </p:cNvSpPr>
          <p:nvPr/>
        </p:nvSpPr>
        <p:spPr bwMode="auto">
          <a:xfrm flipH="1">
            <a:off x="3175000" y="5918200"/>
            <a:ext cx="1219200" cy="0"/>
          </a:xfrm>
          <a:prstGeom prst="line">
            <a:avLst/>
          </a:prstGeom>
          <a:noFill/>
          <a:ln w="9525">
            <a:solidFill>
              <a:schemeClr val="tx1"/>
            </a:solidFill>
            <a:round/>
            <a:headEnd/>
            <a:tailEnd/>
          </a:ln>
        </p:spPr>
        <p:txBody>
          <a:bodyPr/>
          <a:lstStyle/>
          <a:p>
            <a:endParaRPr lang="en-CA"/>
          </a:p>
        </p:txBody>
      </p:sp>
      <p:sp>
        <p:nvSpPr>
          <p:cNvPr id="25614" name="Line 12"/>
          <p:cNvSpPr>
            <a:spLocks noChangeShapeType="1"/>
          </p:cNvSpPr>
          <p:nvPr/>
        </p:nvSpPr>
        <p:spPr bwMode="auto">
          <a:xfrm>
            <a:off x="3213100" y="3530600"/>
            <a:ext cx="2298700" cy="0"/>
          </a:xfrm>
          <a:prstGeom prst="line">
            <a:avLst/>
          </a:prstGeom>
          <a:noFill/>
          <a:ln w="9525">
            <a:solidFill>
              <a:schemeClr val="tx1"/>
            </a:solidFill>
            <a:round/>
            <a:headEnd/>
            <a:tailEnd type="triangle" w="med" len="med"/>
          </a:ln>
        </p:spPr>
        <p:txBody>
          <a:bodyPr/>
          <a:lstStyle/>
          <a:p>
            <a:endParaRPr lang="en-CA"/>
          </a:p>
        </p:txBody>
      </p:sp>
      <p:sp>
        <p:nvSpPr>
          <p:cNvPr id="25615" name="Line 13"/>
          <p:cNvSpPr>
            <a:spLocks noChangeShapeType="1"/>
          </p:cNvSpPr>
          <p:nvPr/>
        </p:nvSpPr>
        <p:spPr bwMode="auto">
          <a:xfrm>
            <a:off x="5524500" y="5257800"/>
            <a:ext cx="2247900" cy="0"/>
          </a:xfrm>
          <a:prstGeom prst="line">
            <a:avLst/>
          </a:prstGeom>
          <a:noFill/>
          <a:ln w="9525">
            <a:solidFill>
              <a:schemeClr val="tx1"/>
            </a:solidFill>
            <a:round/>
            <a:headEnd/>
            <a:tailEnd type="triangle" w="med" len="med"/>
          </a:ln>
        </p:spPr>
        <p:txBody>
          <a:bodyPr/>
          <a:lstStyle/>
          <a:p>
            <a:endParaRPr lang="en-CA"/>
          </a:p>
        </p:txBody>
      </p:sp>
      <p:sp>
        <p:nvSpPr>
          <p:cNvPr id="25616" name="Line 14"/>
          <p:cNvSpPr>
            <a:spLocks noChangeShapeType="1"/>
          </p:cNvSpPr>
          <p:nvPr/>
        </p:nvSpPr>
        <p:spPr bwMode="auto">
          <a:xfrm flipH="1">
            <a:off x="5486400" y="5575300"/>
            <a:ext cx="2260600" cy="0"/>
          </a:xfrm>
          <a:prstGeom prst="line">
            <a:avLst/>
          </a:prstGeom>
          <a:noFill/>
          <a:ln w="9525">
            <a:solidFill>
              <a:schemeClr val="tx1"/>
            </a:solidFill>
            <a:round/>
            <a:headEnd/>
            <a:tailEnd type="triangle" w="med" len="med"/>
          </a:ln>
        </p:spPr>
        <p:txBody>
          <a:bodyPr/>
          <a:lstStyle/>
          <a:p>
            <a:endParaRPr lang="en-CA"/>
          </a:p>
        </p:txBody>
      </p:sp>
      <p:sp>
        <p:nvSpPr>
          <p:cNvPr id="25617" name="Line 15"/>
          <p:cNvSpPr>
            <a:spLocks noChangeShapeType="1"/>
          </p:cNvSpPr>
          <p:nvPr/>
        </p:nvSpPr>
        <p:spPr bwMode="auto">
          <a:xfrm flipH="1">
            <a:off x="3200400" y="4241800"/>
            <a:ext cx="2286000" cy="0"/>
          </a:xfrm>
          <a:prstGeom prst="line">
            <a:avLst/>
          </a:prstGeom>
          <a:noFill/>
          <a:ln w="9525">
            <a:solidFill>
              <a:schemeClr val="tx1"/>
            </a:solidFill>
            <a:round/>
            <a:headEnd/>
            <a:tailEnd type="triangle" w="med" len="med"/>
          </a:ln>
        </p:spPr>
        <p:txBody>
          <a:bodyPr/>
          <a:lstStyle/>
          <a:p>
            <a:endParaRPr lang="en-CA"/>
          </a:p>
        </p:txBody>
      </p:sp>
      <p:sp>
        <p:nvSpPr>
          <p:cNvPr id="25618" name="Line 16"/>
          <p:cNvSpPr>
            <a:spLocks noChangeShapeType="1"/>
          </p:cNvSpPr>
          <p:nvPr/>
        </p:nvSpPr>
        <p:spPr bwMode="auto">
          <a:xfrm>
            <a:off x="5524500" y="3695700"/>
            <a:ext cx="2247900" cy="0"/>
          </a:xfrm>
          <a:prstGeom prst="line">
            <a:avLst/>
          </a:prstGeom>
          <a:noFill/>
          <a:ln w="9525">
            <a:solidFill>
              <a:schemeClr val="tx1"/>
            </a:solidFill>
            <a:round/>
            <a:headEnd/>
            <a:tailEnd type="triangle" w="med" len="med"/>
          </a:ln>
        </p:spPr>
        <p:txBody>
          <a:bodyPr/>
          <a:lstStyle/>
          <a:p>
            <a:endParaRPr lang="en-CA"/>
          </a:p>
        </p:txBody>
      </p:sp>
      <p:sp>
        <p:nvSpPr>
          <p:cNvPr id="25619" name="Line 17"/>
          <p:cNvSpPr>
            <a:spLocks noChangeShapeType="1"/>
          </p:cNvSpPr>
          <p:nvPr/>
        </p:nvSpPr>
        <p:spPr bwMode="auto">
          <a:xfrm>
            <a:off x="5511800" y="4038600"/>
            <a:ext cx="2247900" cy="0"/>
          </a:xfrm>
          <a:prstGeom prst="line">
            <a:avLst/>
          </a:prstGeom>
          <a:noFill/>
          <a:ln w="9525">
            <a:solidFill>
              <a:schemeClr val="tx1"/>
            </a:solidFill>
            <a:round/>
            <a:headEnd type="triangle" w="med" len="med"/>
            <a:tailEnd/>
          </a:ln>
        </p:spPr>
        <p:txBody>
          <a:bodyPr/>
          <a:lstStyle/>
          <a:p>
            <a:endParaRPr lang="en-CA"/>
          </a:p>
        </p:txBody>
      </p:sp>
      <p:sp>
        <p:nvSpPr>
          <p:cNvPr id="25620" name="Line 18"/>
          <p:cNvSpPr>
            <a:spLocks noChangeShapeType="1"/>
          </p:cNvSpPr>
          <p:nvPr/>
        </p:nvSpPr>
        <p:spPr bwMode="auto">
          <a:xfrm flipH="1">
            <a:off x="1117600" y="4876800"/>
            <a:ext cx="2082800" cy="0"/>
          </a:xfrm>
          <a:prstGeom prst="line">
            <a:avLst/>
          </a:prstGeom>
          <a:noFill/>
          <a:ln w="9525">
            <a:solidFill>
              <a:schemeClr val="tx1"/>
            </a:solidFill>
            <a:round/>
            <a:headEnd type="triangle" w="med" len="med"/>
            <a:tailEnd/>
          </a:ln>
        </p:spPr>
        <p:txBody>
          <a:bodyPr/>
          <a:lstStyle/>
          <a:p>
            <a:endParaRPr lang="en-CA"/>
          </a:p>
        </p:txBody>
      </p:sp>
      <p:sp>
        <p:nvSpPr>
          <p:cNvPr id="25621" name="Text Box 19"/>
          <p:cNvSpPr txBox="1">
            <a:spLocks noChangeArrowheads="1"/>
          </p:cNvSpPr>
          <p:nvPr/>
        </p:nvSpPr>
        <p:spPr bwMode="auto">
          <a:xfrm>
            <a:off x="771525" y="1608138"/>
            <a:ext cx="768350" cy="396875"/>
          </a:xfrm>
          <a:prstGeom prst="rect">
            <a:avLst/>
          </a:prstGeom>
          <a:noFill/>
          <a:ln w="9525">
            <a:noFill/>
            <a:miter lim="800000"/>
            <a:headEnd/>
            <a:tailEnd/>
          </a:ln>
        </p:spPr>
        <p:txBody>
          <a:bodyPr>
            <a:spAutoFit/>
          </a:bodyPr>
          <a:lstStyle/>
          <a:p>
            <a:pPr algn="l"/>
            <a:r>
              <a:rPr lang="en-US" sz="1000"/>
              <a:t>Command</a:t>
            </a:r>
          </a:p>
          <a:p>
            <a:pPr algn="l"/>
            <a:r>
              <a:rPr lang="en-US" sz="1000"/>
              <a:t>Generator</a:t>
            </a:r>
          </a:p>
        </p:txBody>
      </p:sp>
      <p:sp>
        <p:nvSpPr>
          <p:cNvPr id="25622" name="Rectangle 20"/>
          <p:cNvSpPr>
            <a:spLocks noChangeArrowheads="1"/>
          </p:cNvSpPr>
          <p:nvPr/>
        </p:nvSpPr>
        <p:spPr bwMode="auto">
          <a:xfrm>
            <a:off x="2552700" y="1485900"/>
            <a:ext cx="1244600" cy="5207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25623" name="Text Box 21"/>
          <p:cNvSpPr txBox="1">
            <a:spLocks noChangeArrowheads="1"/>
          </p:cNvSpPr>
          <p:nvPr/>
        </p:nvSpPr>
        <p:spPr bwMode="auto">
          <a:xfrm>
            <a:off x="2714625" y="1608138"/>
            <a:ext cx="946150" cy="274637"/>
          </a:xfrm>
          <a:prstGeom prst="rect">
            <a:avLst/>
          </a:prstGeom>
          <a:noFill/>
          <a:ln w="9525">
            <a:noFill/>
            <a:miter lim="800000"/>
            <a:headEnd/>
            <a:tailEnd/>
          </a:ln>
        </p:spPr>
        <p:txBody>
          <a:bodyPr>
            <a:spAutoFit/>
          </a:bodyPr>
          <a:lstStyle/>
          <a:p>
            <a:pPr algn="l"/>
            <a:r>
              <a:rPr lang="en-US" sz="1200"/>
              <a:t>Dispatcher</a:t>
            </a:r>
          </a:p>
        </p:txBody>
      </p:sp>
      <p:sp>
        <p:nvSpPr>
          <p:cNvPr id="25624" name="Rectangle 22"/>
          <p:cNvSpPr>
            <a:spLocks noChangeArrowheads="1"/>
          </p:cNvSpPr>
          <p:nvPr/>
        </p:nvSpPr>
        <p:spPr bwMode="auto">
          <a:xfrm>
            <a:off x="533400" y="1485900"/>
            <a:ext cx="1244600" cy="5207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25625" name="Text Box 23"/>
          <p:cNvSpPr txBox="1">
            <a:spLocks noChangeArrowheads="1"/>
          </p:cNvSpPr>
          <p:nvPr/>
        </p:nvSpPr>
        <p:spPr bwMode="auto">
          <a:xfrm>
            <a:off x="708025" y="1531938"/>
            <a:ext cx="933450" cy="457200"/>
          </a:xfrm>
          <a:prstGeom prst="rect">
            <a:avLst/>
          </a:prstGeom>
          <a:noFill/>
          <a:ln w="9525">
            <a:noFill/>
            <a:miter lim="800000"/>
            <a:headEnd/>
            <a:tailEnd/>
          </a:ln>
        </p:spPr>
        <p:txBody>
          <a:bodyPr>
            <a:spAutoFit/>
          </a:bodyPr>
          <a:lstStyle/>
          <a:p>
            <a:pPr algn="l"/>
            <a:r>
              <a:rPr lang="en-US" sz="1200"/>
              <a:t>Command</a:t>
            </a:r>
          </a:p>
          <a:p>
            <a:pPr algn="l"/>
            <a:r>
              <a:rPr lang="en-US" sz="1200"/>
              <a:t>Responder</a:t>
            </a:r>
          </a:p>
        </p:txBody>
      </p:sp>
      <p:sp>
        <p:nvSpPr>
          <p:cNvPr id="25626" name="Text Box 24"/>
          <p:cNvSpPr txBox="1">
            <a:spLocks noChangeArrowheads="1"/>
          </p:cNvSpPr>
          <p:nvPr/>
        </p:nvSpPr>
        <p:spPr bwMode="auto">
          <a:xfrm>
            <a:off x="5089525" y="1608138"/>
            <a:ext cx="768350" cy="396875"/>
          </a:xfrm>
          <a:prstGeom prst="rect">
            <a:avLst/>
          </a:prstGeom>
          <a:noFill/>
          <a:ln w="9525">
            <a:noFill/>
            <a:miter lim="800000"/>
            <a:headEnd/>
            <a:tailEnd/>
          </a:ln>
        </p:spPr>
        <p:txBody>
          <a:bodyPr>
            <a:spAutoFit/>
          </a:bodyPr>
          <a:lstStyle/>
          <a:p>
            <a:pPr algn="l"/>
            <a:r>
              <a:rPr lang="en-US" sz="1000"/>
              <a:t>Command</a:t>
            </a:r>
          </a:p>
          <a:p>
            <a:pPr algn="l"/>
            <a:r>
              <a:rPr lang="en-US" sz="1000"/>
              <a:t>Generator</a:t>
            </a:r>
          </a:p>
        </p:txBody>
      </p:sp>
      <p:sp>
        <p:nvSpPr>
          <p:cNvPr id="25627" name="Rectangle 25"/>
          <p:cNvSpPr>
            <a:spLocks noChangeArrowheads="1"/>
          </p:cNvSpPr>
          <p:nvPr/>
        </p:nvSpPr>
        <p:spPr bwMode="auto">
          <a:xfrm>
            <a:off x="4851400" y="1485900"/>
            <a:ext cx="1244600" cy="5207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25628" name="Text Box 26"/>
          <p:cNvSpPr txBox="1">
            <a:spLocks noChangeArrowheads="1"/>
          </p:cNvSpPr>
          <p:nvPr/>
        </p:nvSpPr>
        <p:spPr bwMode="auto">
          <a:xfrm>
            <a:off x="4810125" y="1443038"/>
            <a:ext cx="1365250" cy="639762"/>
          </a:xfrm>
          <a:prstGeom prst="rect">
            <a:avLst/>
          </a:prstGeom>
          <a:noFill/>
          <a:ln w="9525">
            <a:noFill/>
            <a:miter lim="800000"/>
            <a:headEnd/>
            <a:tailEnd/>
          </a:ln>
        </p:spPr>
        <p:txBody>
          <a:bodyPr>
            <a:spAutoFit/>
          </a:bodyPr>
          <a:lstStyle/>
          <a:p>
            <a:r>
              <a:rPr lang="en-US" sz="1200"/>
              <a:t>Message Processing</a:t>
            </a:r>
            <a:r>
              <a:rPr lang="en-US" sz="1000"/>
              <a:t> </a:t>
            </a:r>
            <a:r>
              <a:rPr lang="en-US" sz="1200"/>
              <a:t>Model</a:t>
            </a:r>
          </a:p>
        </p:txBody>
      </p:sp>
      <p:sp>
        <p:nvSpPr>
          <p:cNvPr id="25629" name="Text Box 27"/>
          <p:cNvSpPr txBox="1">
            <a:spLocks noChangeArrowheads="1"/>
          </p:cNvSpPr>
          <p:nvPr/>
        </p:nvSpPr>
        <p:spPr bwMode="auto">
          <a:xfrm>
            <a:off x="7337425" y="1684338"/>
            <a:ext cx="768350" cy="396875"/>
          </a:xfrm>
          <a:prstGeom prst="rect">
            <a:avLst/>
          </a:prstGeom>
          <a:noFill/>
          <a:ln w="9525">
            <a:noFill/>
            <a:miter lim="800000"/>
            <a:headEnd/>
            <a:tailEnd/>
          </a:ln>
        </p:spPr>
        <p:txBody>
          <a:bodyPr>
            <a:spAutoFit/>
          </a:bodyPr>
          <a:lstStyle/>
          <a:p>
            <a:pPr algn="l"/>
            <a:r>
              <a:rPr lang="en-US" sz="1000"/>
              <a:t>Command</a:t>
            </a:r>
          </a:p>
          <a:p>
            <a:pPr algn="l"/>
            <a:r>
              <a:rPr lang="en-US" sz="1000"/>
              <a:t>Generator</a:t>
            </a:r>
          </a:p>
        </p:txBody>
      </p:sp>
      <p:sp>
        <p:nvSpPr>
          <p:cNvPr id="25630" name="Rectangle 28"/>
          <p:cNvSpPr>
            <a:spLocks noChangeArrowheads="1"/>
          </p:cNvSpPr>
          <p:nvPr/>
        </p:nvSpPr>
        <p:spPr bwMode="auto">
          <a:xfrm>
            <a:off x="7099300" y="1485900"/>
            <a:ext cx="1244600" cy="5969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25631" name="Text Box 29"/>
          <p:cNvSpPr txBox="1">
            <a:spLocks noChangeArrowheads="1"/>
          </p:cNvSpPr>
          <p:nvPr/>
        </p:nvSpPr>
        <p:spPr bwMode="auto">
          <a:xfrm>
            <a:off x="7299325" y="1557338"/>
            <a:ext cx="831850" cy="457200"/>
          </a:xfrm>
          <a:prstGeom prst="rect">
            <a:avLst/>
          </a:prstGeom>
          <a:noFill/>
          <a:ln w="9525">
            <a:noFill/>
            <a:miter lim="800000"/>
            <a:headEnd/>
            <a:tailEnd/>
          </a:ln>
        </p:spPr>
        <p:txBody>
          <a:bodyPr>
            <a:spAutoFit/>
          </a:bodyPr>
          <a:lstStyle/>
          <a:p>
            <a:r>
              <a:rPr lang="en-US" sz="1200"/>
              <a:t>Security</a:t>
            </a:r>
            <a:r>
              <a:rPr lang="en-US" sz="1000"/>
              <a:t> </a:t>
            </a:r>
            <a:r>
              <a:rPr lang="en-US" sz="1200"/>
              <a:t>Model</a:t>
            </a:r>
          </a:p>
        </p:txBody>
      </p:sp>
      <p:sp>
        <p:nvSpPr>
          <p:cNvPr id="25632" name="Text Box 30"/>
          <p:cNvSpPr txBox="1">
            <a:spLocks noChangeArrowheads="1"/>
          </p:cNvSpPr>
          <p:nvPr/>
        </p:nvSpPr>
        <p:spPr bwMode="auto">
          <a:xfrm>
            <a:off x="1190625" y="2141538"/>
            <a:ext cx="1962150" cy="274637"/>
          </a:xfrm>
          <a:prstGeom prst="rect">
            <a:avLst/>
          </a:prstGeom>
          <a:noFill/>
          <a:ln w="9525">
            <a:noFill/>
            <a:miter lim="800000"/>
            <a:headEnd/>
            <a:tailEnd/>
          </a:ln>
        </p:spPr>
        <p:txBody>
          <a:bodyPr>
            <a:spAutoFit/>
          </a:bodyPr>
          <a:lstStyle/>
          <a:p>
            <a:pPr algn="l"/>
            <a:r>
              <a:rPr lang="en-US" sz="1200"/>
              <a:t>registerContextEngineID</a:t>
            </a:r>
          </a:p>
        </p:txBody>
      </p:sp>
      <p:sp>
        <p:nvSpPr>
          <p:cNvPr id="25633" name="Text Box 31"/>
          <p:cNvSpPr txBox="1">
            <a:spLocks noChangeArrowheads="1"/>
          </p:cNvSpPr>
          <p:nvPr/>
        </p:nvSpPr>
        <p:spPr bwMode="auto">
          <a:xfrm>
            <a:off x="5762625" y="3424238"/>
            <a:ext cx="1708150" cy="274637"/>
          </a:xfrm>
          <a:prstGeom prst="rect">
            <a:avLst/>
          </a:prstGeom>
          <a:noFill/>
          <a:ln w="9525">
            <a:noFill/>
            <a:miter lim="800000"/>
            <a:headEnd/>
            <a:tailEnd/>
          </a:ln>
        </p:spPr>
        <p:txBody>
          <a:bodyPr>
            <a:spAutoFit/>
          </a:bodyPr>
          <a:lstStyle/>
          <a:p>
            <a:pPr algn="l"/>
            <a:r>
              <a:rPr lang="en-US" sz="1200"/>
              <a:t>processIncomingMsg</a:t>
            </a:r>
          </a:p>
        </p:txBody>
      </p:sp>
      <p:sp>
        <p:nvSpPr>
          <p:cNvPr id="25634" name="Text Box 32"/>
          <p:cNvSpPr txBox="1">
            <a:spLocks noChangeArrowheads="1"/>
          </p:cNvSpPr>
          <p:nvPr/>
        </p:nvSpPr>
        <p:spPr bwMode="auto">
          <a:xfrm>
            <a:off x="3679825" y="2357438"/>
            <a:ext cx="1250950" cy="549275"/>
          </a:xfrm>
          <a:prstGeom prst="rect">
            <a:avLst/>
          </a:prstGeom>
          <a:noFill/>
          <a:ln w="9525">
            <a:noFill/>
            <a:miter lim="800000"/>
            <a:headEnd/>
            <a:tailEnd/>
          </a:ln>
        </p:spPr>
        <p:txBody>
          <a:bodyPr>
            <a:spAutoFit/>
          </a:bodyPr>
          <a:lstStyle/>
          <a:p>
            <a:pPr algn="l"/>
            <a:r>
              <a:rPr lang="en-US" sz="1000"/>
              <a:t>Receive SNMP Request Message from Network</a:t>
            </a:r>
          </a:p>
        </p:txBody>
      </p:sp>
      <p:sp>
        <p:nvSpPr>
          <p:cNvPr id="25635" name="Text Box 33"/>
          <p:cNvSpPr txBox="1">
            <a:spLocks noChangeArrowheads="1"/>
          </p:cNvSpPr>
          <p:nvPr/>
        </p:nvSpPr>
        <p:spPr bwMode="auto">
          <a:xfrm>
            <a:off x="3222625" y="5976938"/>
            <a:ext cx="1111250" cy="549275"/>
          </a:xfrm>
          <a:prstGeom prst="rect">
            <a:avLst/>
          </a:prstGeom>
          <a:noFill/>
          <a:ln w="9525">
            <a:noFill/>
            <a:miter lim="800000"/>
            <a:headEnd/>
            <a:tailEnd/>
          </a:ln>
        </p:spPr>
        <p:txBody>
          <a:bodyPr>
            <a:spAutoFit/>
          </a:bodyPr>
          <a:lstStyle/>
          <a:p>
            <a:pPr algn="l"/>
            <a:r>
              <a:rPr lang="en-US" sz="1000"/>
              <a:t>Send SNMP Response Msg to Network</a:t>
            </a:r>
          </a:p>
        </p:txBody>
      </p:sp>
      <p:sp>
        <p:nvSpPr>
          <p:cNvPr id="25636" name="Text Box 34"/>
          <p:cNvSpPr txBox="1">
            <a:spLocks noChangeArrowheads="1"/>
          </p:cNvSpPr>
          <p:nvPr/>
        </p:nvSpPr>
        <p:spPr bwMode="auto">
          <a:xfrm>
            <a:off x="3616325" y="3284538"/>
            <a:ext cx="1733550" cy="274637"/>
          </a:xfrm>
          <a:prstGeom prst="rect">
            <a:avLst/>
          </a:prstGeom>
          <a:noFill/>
          <a:ln w="9525">
            <a:noFill/>
            <a:miter lim="800000"/>
            <a:headEnd/>
            <a:tailEnd/>
          </a:ln>
        </p:spPr>
        <p:txBody>
          <a:bodyPr>
            <a:spAutoFit/>
          </a:bodyPr>
          <a:lstStyle/>
          <a:p>
            <a:pPr algn="l"/>
            <a:r>
              <a:rPr lang="en-US" sz="1200"/>
              <a:t>prepareDataElements</a:t>
            </a:r>
          </a:p>
        </p:txBody>
      </p:sp>
      <p:sp>
        <p:nvSpPr>
          <p:cNvPr id="25637" name="Text Box 35"/>
          <p:cNvSpPr txBox="1">
            <a:spLocks noChangeArrowheads="1"/>
          </p:cNvSpPr>
          <p:nvPr/>
        </p:nvSpPr>
        <p:spPr bwMode="auto">
          <a:xfrm>
            <a:off x="5800725" y="4986338"/>
            <a:ext cx="1822450" cy="274637"/>
          </a:xfrm>
          <a:prstGeom prst="rect">
            <a:avLst/>
          </a:prstGeom>
          <a:noFill/>
          <a:ln w="9525">
            <a:noFill/>
            <a:miter lim="800000"/>
            <a:headEnd/>
            <a:tailEnd/>
          </a:ln>
        </p:spPr>
        <p:txBody>
          <a:bodyPr>
            <a:spAutoFit/>
          </a:bodyPr>
          <a:lstStyle/>
          <a:p>
            <a:r>
              <a:rPr lang="en-US" sz="1200"/>
              <a:t>generateResponseMsg</a:t>
            </a:r>
          </a:p>
        </p:txBody>
      </p:sp>
      <p:sp>
        <p:nvSpPr>
          <p:cNvPr id="25638" name="Text Box 36"/>
          <p:cNvSpPr txBox="1">
            <a:spLocks noChangeArrowheads="1"/>
          </p:cNvSpPr>
          <p:nvPr/>
        </p:nvSpPr>
        <p:spPr bwMode="auto">
          <a:xfrm>
            <a:off x="1317625" y="4605338"/>
            <a:ext cx="1746250" cy="274637"/>
          </a:xfrm>
          <a:prstGeom prst="rect">
            <a:avLst/>
          </a:prstGeom>
          <a:noFill/>
          <a:ln w="9525">
            <a:noFill/>
            <a:miter lim="800000"/>
            <a:headEnd/>
            <a:tailEnd/>
          </a:ln>
        </p:spPr>
        <p:txBody>
          <a:bodyPr>
            <a:spAutoFit/>
          </a:bodyPr>
          <a:lstStyle/>
          <a:p>
            <a:r>
              <a:rPr lang="en-US" sz="1200"/>
              <a:t>returnResponsePDU</a:t>
            </a:r>
          </a:p>
        </p:txBody>
      </p:sp>
      <p:sp>
        <p:nvSpPr>
          <p:cNvPr id="25639" name="Line 37"/>
          <p:cNvSpPr>
            <a:spLocks noChangeShapeType="1"/>
          </p:cNvSpPr>
          <p:nvPr/>
        </p:nvSpPr>
        <p:spPr bwMode="auto">
          <a:xfrm flipV="1">
            <a:off x="4216400" y="2882900"/>
            <a:ext cx="0" cy="368300"/>
          </a:xfrm>
          <a:prstGeom prst="line">
            <a:avLst/>
          </a:prstGeom>
          <a:noFill/>
          <a:ln w="9525">
            <a:solidFill>
              <a:schemeClr val="tx1"/>
            </a:solidFill>
            <a:round/>
            <a:headEnd/>
            <a:tailEnd/>
          </a:ln>
        </p:spPr>
        <p:txBody>
          <a:bodyPr/>
          <a:lstStyle/>
          <a:p>
            <a:endParaRPr lang="en-CA"/>
          </a:p>
        </p:txBody>
      </p:sp>
      <p:sp>
        <p:nvSpPr>
          <p:cNvPr id="25640" name="Text Box 38"/>
          <p:cNvSpPr txBox="1">
            <a:spLocks noChangeArrowheads="1"/>
          </p:cNvSpPr>
          <p:nvPr/>
        </p:nvSpPr>
        <p:spPr bwMode="auto">
          <a:xfrm>
            <a:off x="1304925" y="4224338"/>
            <a:ext cx="1733550" cy="274637"/>
          </a:xfrm>
          <a:prstGeom prst="rect">
            <a:avLst/>
          </a:prstGeom>
          <a:noFill/>
          <a:ln w="9525">
            <a:noFill/>
            <a:miter lim="800000"/>
            <a:headEnd/>
            <a:tailEnd/>
          </a:ln>
        </p:spPr>
        <p:txBody>
          <a:bodyPr>
            <a:spAutoFit/>
          </a:bodyPr>
          <a:lstStyle/>
          <a:p>
            <a:r>
              <a:rPr lang="en-US" sz="1200"/>
              <a:t>processPDU</a:t>
            </a:r>
          </a:p>
        </p:txBody>
      </p:sp>
      <p:sp>
        <p:nvSpPr>
          <p:cNvPr id="25641" name="Line 39"/>
          <p:cNvSpPr>
            <a:spLocks noChangeShapeType="1"/>
          </p:cNvSpPr>
          <p:nvPr/>
        </p:nvSpPr>
        <p:spPr bwMode="auto">
          <a:xfrm>
            <a:off x="3213100" y="5080000"/>
            <a:ext cx="2298700" cy="0"/>
          </a:xfrm>
          <a:prstGeom prst="line">
            <a:avLst/>
          </a:prstGeom>
          <a:noFill/>
          <a:ln w="9525">
            <a:solidFill>
              <a:schemeClr val="tx1"/>
            </a:solidFill>
            <a:round/>
            <a:headEnd/>
            <a:tailEnd type="triangle" w="med" len="med"/>
          </a:ln>
        </p:spPr>
        <p:txBody>
          <a:bodyPr/>
          <a:lstStyle/>
          <a:p>
            <a:endParaRPr lang="en-CA"/>
          </a:p>
        </p:txBody>
      </p:sp>
      <p:sp>
        <p:nvSpPr>
          <p:cNvPr id="25642" name="Text Box 40"/>
          <p:cNvSpPr txBox="1">
            <a:spLocks noChangeArrowheads="1"/>
          </p:cNvSpPr>
          <p:nvPr/>
        </p:nvSpPr>
        <p:spPr bwMode="auto">
          <a:xfrm>
            <a:off x="3527425" y="4808538"/>
            <a:ext cx="1733550" cy="274637"/>
          </a:xfrm>
          <a:prstGeom prst="rect">
            <a:avLst/>
          </a:prstGeom>
          <a:noFill/>
          <a:ln w="9525">
            <a:noFill/>
            <a:miter lim="800000"/>
            <a:headEnd/>
            <a:tailEnd/>
          </a:ln>
        </p:spPr>
        <p:txBody>
          <a:bodyPr>
            <a:spAutoFit/>
          </a:bodyPr>
          <a:lstStyle/>
          <a:p>
            <a:pPr algn="l"/>
            <a:r>
              <a:rPr lang="en-US" sz="1200"/>
              <a:t>prepareResponseMsg</a:t>
            </a:r>
          </a:p>
        </p:txBody>
      </p:sp>
      <p:sp>
        <p:nvSpPr>
          <p:cNvPr id="25643" name="Line 41"/>
          <p:cNvSpPr>
            <a:spLocks noChangeShapeType="1"/>
          </p:cNvSpPr>
          <p:nvPr/>
        </p:nvSpPr>
        <p:spPr bwMode="auto">
          <a:xfrm flipH="1">
            <a:off x="3200400" y="5727700"/>
            <a:ext cx="2286000" cy="0"/>
          </a:xfrm>
          <a:prstGeom prst="line">
            <a:avLst/>
          </a:prstGeom>
          <a:noFill/>
          <a:ln w="9525">
            <a:solidFill>
              <a:schemeClr val="tx1"/>
            </a:solidFill>
            <a:round/>
            <a:headEnd/>
            <a:tailEnd type="triangle" w="med" len="med"/>
          </a:ln>
        </p:spPr>
        <p:txBody>
          <a:bodyPr/>
          <a:lstStyle/>
          <a:p>
            <a:endParaRPr lang="en-CA"/>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2"/>
          <p:cNvSpPr>
            <a:spLocks noGrp="1"/>
          </p:cNvSpPr>
          <p:nvPr>
            <p:ph type="dt" sz="quarter" idx="10"/>
          </p:nvPr>
        </p:nvSpPr>
        <p:spPr>
          <a:noFill/>
        </p:spPr>
        <p:txBody>
          <a:bodyPr/>
          <a:lstStyle/>
          <a:p>
            <a:fld id="{91E7EF86-A8D5-4676-AF2A-5713850E78AB}" type="datetime1">
              <a:rPr lang="en-US" smtClean="0"/>
              <a:pPr/>
              <a:t>5/21/15</a:t>
            </a:fld>
            <a:endParaRPr lang="en-US" smtClean="0"/>
          </a:p>
        </p:txBody>
      </p:sp>
      <p:sp>
        <p:nvSpPr>
          <p:cNvPr id="26627" name="Slide Number Placeholder 4"/>
          <p:cNvSpPr>
            <a:spLocks noGrp="1"/>
          </p:cNvSpPr>
          <p:nvPr>
            <p:ph type="sldNum" sz="quarter" idx="12"/>
          </p:nvPr>
        </p:nvSpPr>
        <p:spPr>
          <a:noFill/>
        </p:spPr>
        <p:txBody>
          <a:bodyPr/>
          <a:lstStyle/>
          <a:p>
            <a:fld id="{1055F320-E749-4642-9130-79BBF8C6474C}" type="slidenum">
              <a:rPr lang="en-US" smtClean="0"/>
              <a:pPr/>
              <a:t>56</a:t>
            </a:fld>
            <a:endParaRPr lang="en-US" smtClean="0"/>
          </a:p>
        </p:txBody>
      </p:sp>
      <p:sp>
        <p:nvSpPr>
          <p:cNvPr id="26628" name="Rectangle 2"/>
          <p:cNvSpPr>
            <a:spLocks noGrp="1" noChangeArrowheads="1"/>
          </p:cNvSpPr>
          <p:nvPr>
            <p:ph type="title"/>
          </p:nvPr>
        </p:nvSpPr>
        <p:spPr>
          <a:xfrm>
            <a:off x="444500" y="141288"/>
            <a:ext cx="8229600" cy="1143000"/>
          </a:xfrm>
        </p:spPr>
        <p:txBody>
          <a:bodyPr/>
          <a:lstStyle/>
          <a:p>
            <a:pPr eaLnBrk="1" hangingPunct="1"/>
            <a:r>
              <a:rPr lang="en-US" sz="3200" dirty="0" smtClean="0"/>
              <a:t>Proxy Forwarder Application</a:t>
            </a:r>
          </a:p>
        </p:txBody>
      </p:sp>
      <p:sp>
        <p:nvSpPr>
          <p:cNvPr id="26629" name="Rectangle 3"/>
          <p:cNvSpPr>
            <a:spLocks noChangeArrowheads="1"/>
          </p:cNvSpPr>
          <p:nvPr/>
        </p:nvSpPr>
        <p:spPr bwMode="auto">
          <a:xfrm>
            <a:off x="515938" y="1419225"/>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dirty="0">
                <a:solidFill>
                  <a:srgbClr val="000000"/>
                </a:solidFill>
                <a:cs typeface="Times New Roman" pitchFamily="18" charset="0"/>
              </a:rPr>
              <a:t>Forwards requests and/or notifications to other SNMP entities.</a:t>
            </a:r>
          </a:p>
          <a:p>
            <a:pPr marL="609600" indent="-609600" algn="l">
              <a:spcBef>
                <a:spcPct val="20000"/>
              </a:spcBef>
              <a:buFont typeface="Wingdings" pitchFamily="2" charset="2"/>
              <a:buChar char="§"/>
            </a:pPr>
            <a:r>
              <a:rPr lang="en-US" sz="2400" dirty="0">
                <a:solidFill>
                  <a:srgbClr val="000000"/>
                </a:solidFill>
                <a:cs typeface="Times New Roman" pitchFamily="18" charset="0"/>
              </a:rPr>
              <a:t>Forwards responses to the SNMP entity that sent the original message.</a:t>
            </a:r>
          </a:p>
          <a:p>
            <a:pPr marL="609600" indent="-609600" algn="l">
              <a:spcBef>
                <a:spcPct val="20000"/>
              </a:spcBef>
              <a:buFont typeface="Wingdings" pitchFamily="2" charset="2"/>
              <a:buChar char="§"/>
            </a:pPr>
            <a:r>
              <a:rPr lang="en-US" sz="2400" dirty="0">
                <a:solidFill>
                  <a:srgbClr val="000000"/>
                </a:solidFill>
                <a:cs typeface="Times New Roman" pitchFamily="18" charset="0"/>
              </a:rPr>
              <a:t>SNMPv3 defines MIB tables on how to map incoming message to one or more target addresses.</a:t>
            </a:r>
          </a:p>
          <a:p>
            <a:pPr marL="609600" indent="-609600" algn="l">
              <a:spcBef>
                <a:spcPct val="20000"/>
              </a:spcBef>
              <a:buFont typeface="Wingdings" pitchFamily="2" charset="2"/>
              <a:buNone/>
            </a:pPr>
            <a:endParaRPr lang="en-US" sz="2400" dirty="0">
              <a:solidFill>
                <a:srgbClr val="000000"/>
              </a:solidFill>
              <a:cs typeface="Times New Roman" pitchFamily="18" charset="0"/>
            </a:endParaRPr>
          </a:p>
          <a:p>
            <a:pPr marL="609600" indent="-609600" algn="l">
              <a:spcBef>
                <a:spcPct val="20000"/>
              </a:spcBef>
              <a:buFont typeface="Wingdings" pitchFamily="2" charset="2"/>
              <a:buChar char="§"/>
            </a:pPr>
            <a:endParaRPr lang="en-US" sz="2400" dirty="0">
              <a:solidFill>
                <a:srgbClr val="000000"/>
              </a:solidFill>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2"/>
          <p:cNvSpPr>
            <a:spLocks noGrp="1"/>
          </p:cNvSpPr>
          <p:nvPr>
            <p:ph type="dt" sz="quarter" idx="10"/>
          </p:nvPr>
        </p:nvSpPr>
        <p:spPr>
          <a:noFill/>
        </p:spPr>
        <p:txBody>
          <a:bodyPr/>
          <a:lstStyle/>
          <a:p>
            <a:fld id="{6BD79A3E-CB7F-47A5-B814-5DC7CEFC7E77}" type="datetime1">
              <a:rPr lang="en-US" smtClean="0"/>
              <a:pPr/>
              <a:t>5/21/15</a:t>
            </a:fld>
            <a:endParaRPr lang="en-US" smtClean="0"/>
          </a:p>
        </p:txBody>
      </p:sp>
      <p:sp>
        <p:nvSpPr>
          <p:cNvPr id="27651" name="Slide Number Placeholder 4"/>
          <p:cNvSpPr>
            <a:spLocks noGrp="1"/>
          </p:cNvSpPr>
          <p:nvPr>
            <p:ph type="sldNum" sz="quarter" idx="12"/>
          </p:nvPr>
        </p:nvSpPr>
        <p:spPr>
          <a:noFill/>
        </p:spPr>
        <p:txBody>
          <a:bodyPr/>
          <a:lstStyle/>
          <a:p>
            <a:fld id="{F45098B0-3559-49D4-A71C-96C6149364BB}" type="slidenum">
              <a:rPr lang="en-US" smtClean="0"/>
              <a:pPr/>
              <a:t>57</a:t>
            </a:fld>
            <a:endParaRPr lang="en-US" smtClean="0"/>
          </a:p>
        </p:txBody>
      </p:sp>
      <p:sp>
        <p:nvSpPr>
          <p:cNvPr id="27652" name="Rectangle 2"/>
          <p:cNvSpPr>
            <a:spLocks noGrp="1" noChangeArrowheads="1"/>
          </p:cNvSpPr>
          <p:nvPr>
            <p:ph type="title"/>
          </p:nvPr>
        </p:nvSpPr>
        <p:spPr>
          <a:xfrm>
            <a:off x="444500" y="141288"/>
            <a:ext cx="8229600" cy="1143000"/>
          </a:xfrm>
        </p:spPr>
        <p:txBody>
          <a:bodyPr/>
          <a:lstStyle/>
          <a:p>
            <a:pPr eaLnBrk="1" hangingPunct="1"/>
            <a:r>
              <a:rPr lang="en-US" sz="3200" smtClean="0"/>
              <a:t>Proxy Forwarder Application</a:t>
            </a:r>
          </a:p>
        </p:txBody>
      </p:sp>
      <p:sp>
        <p:nvSpPr>
          <p:cNvPr id="27653" name="Rectangle 3"/>
          <p:cNvSpPr>
            <a:spLocks noChangeArrowheads="1"/>
          </p:cNvSpPr>
          <p:nvPr/>
        </p:nvSpPr>
        <p:spPr bwMode="auto">
          <a:xfrm>
            <a:off x="461963" y="2082800"/>
            <a:ext cx="1687512" cy="1219200"/>
          </a:xfrm>
          <a:prstGeom prst="rect">
            <a:avLst/>
          </a:prstGeom>
          <a:solidFill>
            <a:srgbClr val="CCFFCC"/>
          </a:solidFill>
          <a:ln w="9525">
            <a:solidFill>
              <a:schemeClr val="tx1"/>
            </a:solidFill>
            <a:miter lim="800000"/>
            <a:headEnd type="none" w="lg" len="lg"/>
            <a:tailEnd type="none" w="lg" len="lg"/>
          </a:ln>
        </p:spPr>
        <p:txBody>
          <a:bodyPr wrap="none" anchor="ctr"/>
          <a:lstStyle/>
          <a:p>
            <a:endParaRPr lang="en-CA"/>
          </a:p>
        </p:txBody>
      </p:sp>
      <p:sp>
        <p:nvSpPr>
          <p:cNvPr id="27654" name="Rectangle 4"/>
          <p:cNvSpPr>
            <a:spLocks noChangeArrowheads="1"/>
          </p:cNvSpPr>
          <p:nvPr/>
        </p:nvSpPr>
        <p:spPr bwMode="auto">
          <a:xfrm>
            <a:off x="3775075" y="2101850"/>
            <a:ext cx="1636713" cy="1219200"/>
          </a:xfrm>
          <a:prstGeom prst="rect">
            <a:avLst/>
          </a:prstGeom>
          <a:solidFill>
            <a:srgbClr val="F9FDA7"/>
          </a:solidFill>
          <a:ln w="9525">
            <a:solidFill>
              <a:schemeClr val="tx1"/>
            </a:solidFill>
            <a:miter lim="800000"/>
            <a:headEnd type="none" w="lg" len="lg"/>
            <a:tailEnd type="none" w="lg" len="lg"/>
          </a:ln>
        </p:spPr>
        <p:txBody>
          <a:bodyPr wrap="none" anchor="ctr"/>
          <a:lstStyle/>
          <a:p>
            <a:endParaRPr lang="en-CA"/>
          </a:p>
        </p:txBody>
      </p:sp>
      <p:sp>
        <p:nvSpPr>
          <p:cNvPr id="27655" name="Rectangle 5"/>
          <p:cNvSpPr>
            <a:spLocks noChangeArrowheads="1"/>
          </p:cNvSpPr>
          <p:nvPr/>
        </p:nvSpPr>
        <p:spPr bwMode="auto">
          <a:xfrm>
            <a:off x="7035800" y="2071688"/>
            <a:ext cx="1627188" cy="1219200"/>
          </a:xfrm>
          <a:prstGeom prst="rect">
            <a:avLst/>
          </a:prstGeom>
          <a:solidFill>
            <a:srgbClr val="CCFFCC"/>
          </a:solidFill>
          <a:ln w="9525">
            <a:solidFill>
              <a:schemeClr val="tx1"/>
            </a:solidFill>
            <a:miter lim="800000"/>
            <a:headEnd type="none" w="lg" len="lg"/>
            <a:tailEnd type="none" w="lg" len="lg"/>
          </a:ln>
        </p:spPr>
        <p:txBody>
          <a:bodyPr wrap="none" anchor="ctr"/>
          <a:lstStyle/>
          <a:p>
            <a:endParaRPr lang="en-CA"/>
          </a:p>
        </p:txBody>
      </p:sp>
      <p:sp>
        <p:nvSpPr>
          <p:cNvPr id="27656" name="Line 6"/>
          <p:cNvSpPr>
            <a:spLocks noChangeShapeType="1"/>
          </p:cNvSpPr>
          <p:nvPr/>
        </p:nvSpPr>
        <p:spPr bwMode="auto">
          <a:xfrm>
            <a:off x="2147888" y="2357438"/>
            <a:ext cx="1636712" cy="0"/>
          </a:xfrm>
          <a:prstGeom prst="line">
            <a:avLst/>
          </a:prstGeom>
          <a:noFill/>
          <a:ln w="9525">
            <a:solidFill>
              <a:schemeClr val="tx1"/>
            </a:solidFill>
            <a:round/>
            <a:headEnd type="none" w="lg" len="lg"/>
            <a:tailEnd type="stealth" w="lg" len="lg"/>
          </a:ln>
        </p:spPr>
        <p:txBody>
          <a:bodyPr/>
          <a:lstStyle/>
          <a:p>
            <a:endParaRPr lang="en-CA"/>
          </a:p>
        </p:txBody>
      </p:sp>
      <p:sp>
        <p:nvSpPr>
          <p:cNvPr id="27657" name="Line 7"/>
          <p:cNvSpPr>
            <a:spLocks noChangeShapeType="1"/>
          </p:cNvSpPr>
          <p:nvPr/>
        </p:nvSpPr>
        <p:spPr bwMode="auto">
          <a:xfrm>
            <a:off x="2159000" y="3017838"/>
            <a:ext cx="1625600" cy="0"/>
          </a:xfrm>
          <a:prstGeom prst="line">
            <a:avLst/>
          </a:prstGeom>
          <a:noFill/>
          <a:ln w="9525">
            <a:solidFill>
              <a:schemeClr val="tx1"/>
            </a:solidFill>
            <a:round/>
            <a:headEnd type="stealth" w="lg" len="lg"/>
            <a:tailEnd type="none" w="lg" len="lg"/>
          </a:ln>
        </p:spPr>
        <p:txBody>
          <a:bodyPr/>
          <a:lstStyle/>
          <a:p>
            <a:endParaRPr lang="en-CA"/>
          </a:p>
        </p:txBody>
      </p:sp>
      <p:sp>
        <p:nvSpPr>
          <p:cNvPr id="27658" name="Line 8"/>
          <p:cNvSpPr>
            <a:spLocks noChangeShapeType="1"/>
          </p:cNvSpPr>
          <p:nvPr/>
        </p:nvSpPr>
        <p:spPr bwMode="auto">
          <a:xfrm>
            <a:off x="5408613" y="2357438"/>
            <a:ext cx="1627187" cy="0"/>
          </a:xfrm>
          <a:prstGeom prst="line">
            <a:avLst/>
          </a:prstGeom>
          <a:noFill/>
          <a:ln w="9525">
            <a:solidFill>
              <a:schemeClr val="tx1"/>
            </a:solidFill>
            <a:round/>
            <a:headEnd/>
            <a:tailEnd type="triangle" w="med" len="med"/>
          </a:ln>
        </p:spPr>
        <p:txBody>
          <a:bodyPr/>
          <a:lstStyle/>
          <a:p>
            <a:endParaRPr lang="en-CA"/>
          </a:p>
        </p:txBody>
      </p:sp>
      <p:sp>
        <p:nvSpPr>
          <p:cNvPr id="27659" name="Line 9"/>
          <p:cNvSpPr>
            <a:spLocks noChangeShapeType="1"/>
          </p:cNvSpPr>
          <p:nvPr/>
        </p:nvSpPr>
        <p:spPr bwMode="auto">
          <a:xfrm>
            <a:off x="5408613" y="2997200"/>
            <a:ext cx="1627187" cy="0"/>
          </a:xfrm>
          <a:prstGeom prst="line">
            <a:avLst/>
          </a:prstGeom>
          <a:noFill/>
          <a:ln w="9525">
            <a:solidFill>
              <a:schemeClr val="tx1"/>
            </a:solidFill>
            <a:round/>
            <a:headEnd type="triangle" w="med" len="med"/>
            <a:tailEnd/>
          </a:ln>
        </p:spPr>
        <p:txBody>
          <a:bodyPr/>
          <a:lstStyle/>
          <a:p>
            <a:endParaRPr lang="en-CA"/>
          </a:p>
        </p:txBody>
      </p:sp>
      <p:sp>
        <p:nvSpPr>
          <p:cNvPr id="27660" name="Text Box 10"/>
          <p:cNvSpPr txBox="1">
            <a:spLocks noChangeArrowheads="1"/>
          </p:cNvSpPr>
          <p:nvPr/>
        </p:nvSpPr>
        <p:spPr bwMode="auto">
          <a:xfrm>
            <a:off x="642938" y="2382838"/>
            <a:ext cx="1250950" cy="641350"/>
          </a:xfrm>
          <a:prstGeom prst="rect">
            <a:avLst/>
          </a:prstGeom>
          <a:noFill/>
          <a:ln w="9525">
            <a:noFill/>
            <a:miter lim="800000"/>
            <a:headEnd type="none" w="lg" len="lg"/>
            <a:tailEnd type="none" w="lg" len="lg"/>
          </a:ln>
        </p:spPr>
        <p:txBody>
          <a:bodyPr wrap="none">
            <a:spAutoFit/>
          </a:bodyPr>
          <a:lstStyle/>
          <a:p>
            <a:r>
              <a:rPr lang="en-US"/>
              <a:t>Originator </a:t>
            </a:r>
          </a:p>
          <a:p>
            <a:r>
              <a:rPr lang="en-US"/>
              <a:t>Entity</a:t>
            </a:r>
          </a:p>
        </p:txBody>
      </p:sp>
      <p:sp>
        <p:nvSpPr>
          <p:cNvPr id="27661" name="Text Box 11"/>
          <p:cNvSpPr txBox="1">
            <a:spLocks noChangeArrowheads="1"/>
          </p:cNvSpPr>
          <p:nvPr/>
        </p:nvSpPr>
        <p:spPr bwMode="auto">
          <a:xfrm>
            <a:off x="7412038" y="2351088"/>
            <a:ext cx="908050" cy="641350"/>
          </a:xfrm>
          <a:prstGeom prst="rect">
            <a:avLst/>
          </a:prstGeom>
          <a:noFill/>
          <a:ln w="9525">
            <a:noFill/>
            <a:miter lim="800000"/>
            <a:headEnd type="none" w="lg" len="lg"/>
            <a:tailEnd type="none" w="lg" len="lg"/>
          </a:ln>
        </p:spPr>
        <p:txBody>
          <a:bodyPr wrap="none">
            <a:spAutoFit/>
          </a:bodyPr>
          <a:lstStyle/>
          <a:p>
            <a:r>
              <a:rPr lang="en-US"/>
              <a:t>Target </a:t>
            </a:r>
          </a:p>
          <a:p>
            <a:r>
              <a:rPr lang="en-US"/>
              <a:t>Entity</a:t>
            </a:r>
          </a:p>
        </p:txBody>
      </p:sp>
      <p:sp>
        <p:nvSpPr>
          <p:cNvPr id="27662" name="Text Box 12"/>
          <p:cNvSpPr txBox="1">
            <a:spLocks noChangeArrowheads="1"/>
          </p:cNvSpPr>
          <p:nvPr/>
        </p:nvSpPr>
        <p:spPr bwMode="auto">
          <a:xfrm>
            <a:off x="3997325" y="2362200"/>
            <a:ext cx="1225550" cy="641350"/>
          </a:xfrm>
          <a:prstGeom prst="rect">
            <a:avLst/>
          </a:prstGeom>
          <a:noFill/>
          <a:ln w="9525">
            <a:noFill/>
            <a:miter lim="800000"/>
            <a:headEnd type="none" w="lg" len="lg"/>
            <a:tailEnd type="none" w="lg" len="lg"/>
          </a:ln>
        </p:spPr>
        <p:txBody>
          <a:bodyPr wrap="none">
            <a:spAutoFit/>
          </a:bodyPr>
          <a:lstStyle/>
          <a:p>
            <a:r>
              <a:rPr lang="en-US"/>
              <a:t>Proxy </a:t>
            </a:r>
          </a:p>
          <a:p>
            <a:r>
              <a:rPr lang="en-US"/>
              <a:t>Forwarder</a:t>
            </a:r>
          </a:p>
        </p:txBody>
      </p:sp>
      <p:sp>
        <p:nvSpPr>
          <p:cNvPr id="27663" name="Text Box 13"/>
          <p:cNvSpPr txBox="1">
            <a:spLocks noChangeArrowheads="1"/>
          </p:cNvSpPr>
          <p:nvPr/>
        </p:nvSpPr>
        <p:spPr bwMode="auto">
          <a:xfrm>
            <a:off x="2351088" y="2111375"/>
            <a:ext cx="1155700" cy="274638"/>
          </a:xfrm>
          <a:prstGeom prst="rect">
            <a:avLst/>
          </a:prstGeom>
          <a:noFill/>
          <a:ln w="9525">
            <a:noFill/>
            <a:miter lim="800000"/>
            <a:headEnd type="none" w="lg" len="lg"/>
            <a:tailEnd type="none" w="lg" len="lg"/>
          </a:ln>
        </p:spPr>
        <p:txBody>
          <a:bodyPr wrap="none">
            <a:spAutoFit/>
          </a:bodyPr>
          <a:lstStyle/>
          <a:p>
            <a:pPr algn="l"/>
            <a:r>
              <a:rPr lang="en-US" sz="1200" b="1"/>
              <a:t>Get, reqid = x</a:t>
            </a:r>
          </a:p>
        </p:txBody>
      </p:sp>
      <p:sp>
        <p:nvSpPr>
          <p:cNvPr id="27664" name="Text Box 14"/>
          <p:cNvSpPr txBox="1">
            <a:spLocks noChangeArrowheads="1"/>
          </p:cNvSpPr>
          <p:nvPr/>
        </p:nvSpPr>
        <p:spPr bwMode="auto">
          <a:xfrm>
            <a:off x="2206625" y="3005138"/>
            <a:ext cx="1577975" cy="274637"/>
          </a:xfrm>
          <a:prstGeom prst="rect">
            <a:avLst/>
          </a:prstGeom>
          <a:noFill/>
          <a:ln w="9525">
            <a:noFill/>
            <a:miter lim="800000"/>
            <a:headEnd type="none" w="lg" len="lg"/>
            <a:tailEnd type="none" w="lg" len="lg"/>
          </a:ln>
        </p:spPr>
        <p:txBody>
          <a:bodyPr wrap="none">
            <a:spAutoFit/>
          </a:bodyPr>
          <a:lstStyle/>
          <a:p>
            <a:pPr algn="l"/>
            <a:r>
              <a:rPr lang="en-US" sz="1200" b="1"/>
              <a:t>Get-Resp, reqid = x</a:t>
            </a:r>
          </a:p>
        </p:txBody>
      </p:sp>
      <p:sp>
        <p:nvSpPr>
          <p:cNvPr id="27665" name="Text Box 15"/>
          <p:cNvSpPr txBox="1">
            <a:spLocks noChangeArrowheads="1"/>
          </p:cNvSpPr>
          <p:nvPr/>
        </p:nvSpPr>
        <p:spPr bwMode="auto">
          <a:xfrm>
            <a:off x="5676900" y="2085975"/>
            <a:ext cx="1155700" cy="274638"/>
          </a:xfrm>
          <a:prstGeom prst="rect">
            <a:avLst/>
          </a:prstGeom>
          <a:noFill/>
          <a:ln w="9525">
            <a:noFill/>
            <a:miter lim="800000"/>
            <a:headEnd type="none" w="lg" len="lg"/>
            <a:tailEnd type="none" w="lg" len="lg"/>
          </a:ln>
        </p:spPr>
        <p:txBody>
          <a:bodyPr wrap="none">
            <a:spAutoFit/>
          </a:bodyPr>
          <a:lstStyle/>
          <a:p>
            <a:pPr algn="l"/>
            <a:r>
              <a:rPr lang="en-US" sz="1200" b="1"/>
              <a:t>Get, reqid = y</a:t>
            </a:r>
          </a:p>
        </p:txBody>
      </p:sp>
      <p:sp>
        <p:nvSpPr>
          <p:cNvPr id="27666" name="Text Box 16"/>
          <p:cNvSpPr txBox="1">
            <a:spLocks noChangeArrowheads="1"/>
          </p:cNvSpPr>
          <p:nvPr/>
        </p:nvSpPr>
        <p:spPr bwMode="auto">
          <a:xfrm>
            <a:off x="5441950" y="3013075"/>
            <a:ext cx="1577975" cy="274638"/>
          </a:xfrm>
          <a:prstGeom prst="rect">
            <a:avLst/>
          </a:prstGeom>
          <a:noFill/>
          <a:ln w="9525">
            <a:noFill/>
            <a:miter lim="800000"/>
            <a:headEnd type="none" w="lg" len="lg"/>
            <a:tailEnd type="none" w="lg" len="lg"/>
          </a:ln>
        </p:spPr>
        <p:txBody>
          <a:bodyPr wrap="none">
            <a:spAutoFit/>
          </a:bodyPr>
          <a:lstStyle/>
          <a:p>
            <a:pPr algn="l"/>
            <a:r>
              <a:rPr lang="en-US" sz="1200" b="1" dirty="0"/>
              <a:t>Get-</a:t>
            </a:r>
            <a:r>
              <a:rPr lang="en-US" sz="1200" b="1" dirty="0" err="1"/>
              <a:t>Resp</a:t>
            </a:r>
            <a:r>
              <a:rPr lang="en-US" sz="1200" b="1" dirty="0"/>
              <a:t>, </a:t>
            </a:r>
            <a:r>
              <a:rPr lang="en-US" sz="1200" b="1" dirty="0" err="1"/>
              <a:t>reqid</a:t>
            </a:r>
            <a:r>
              <a:rPr lang="en-US" sz="1200" b="1" dirty="0"/>
              <a:t> = y</a:t>
            </a:r>
          </a:p>
        </p:txBody>
      </p:sp>
      <p:sp>
        <p:nvSpPr>
          <p:cNvPr id="27667" name="Rectangle 17"/>
          <p:cNvSpPr>
            <a:spLocks noChangeArrowheads="1"/>
          </p:cNvSpPr>
          <p:nvPr/>
        </p:nvSpPr>
        <p:spPr bwMode="auto">
          <a:xfrm>
            <a:off x="487363" y="4483100"/>
            <a:ext cx="1687512" cy="1219200"/>
          </a:xfrm>
          <a:prstGeom prst="rect">
            <a:avLst/>
          </a:prstGeom>
          <a:solidFill>
            <a:srgbClr val="CCFFCC"/>
          </a:solidFill>
          <a:ln w="9525">
            <a:solidFill>
              <a:schemeClr val="tx1"/>
            </a:solidFill>
            <a:miter lim="800000"/>
            <a:headEnd type="none" w="lg" len="lg"/>
            <a:tailEnd type="none" w="lg" len="lg"/>
          </a:ln>
        </p:spPr>
        <p:txBody>
          <a:bodyPr wrap="none" anchor="ctr"/>
          <a:lstStyle/>
          <a:p>
            <a:endParaRPr lang="en-CA"/>
          </a:p>
        </p:txBody>
      </p:sp>
      <p:sp>
        <p:nvSpPr>
          <p:cNvPr id="27668" name="Rectangle 18"/>
          <p:cNvSpPr>
            <a:spLocks noChangeArrowheads="1"/>
          </p:cNvSpPr>
          <p:nvPr/>
        </p:nvSpPr>
        <p:spPr bwMode="auto">
          <a:xfrm>
            <a:off x="3800475" y="4502150"/>
            <a:ext cx="1636713" cy="1219200"/>
          </a:xfrm>
          <a:prstGeom prst="rect">
            <a:avLst/>
          </a:prstGeom>
          <a:solidFill>
            <a:srgbClr val="F9FDA7"/>
          </a:solidFill>
          <a:ln w="9525">
            <a:solidFill>
              <a:schemeClr val="tx1"/>
            </a:solidFill>
            <a:miter lim="800000"/>
            <a:headEnd type="none" w="lg" len="lg"/>
            <a:tailEnd type="none" w="lg" len="lg"/>
          </a:ln>
        </p:spPr>
        <p:txBody>
          <a:bodyPr wrap="none" anchor="ctr"/>
          <a:lstStyle/>
          <a:p>
            <a:endParaRPr lang="en-CA"/>
          </a:p>
        </p:txBody>
      </p:sp>
      <p:sp>
        <p:nvSpPr>
          <p:cNvPr id="27669" name="Rectangle 19"/>
          <p:cNvSpPr>
            <a:spLocks noChangeArrowheads="1"/>
          </p:cNvSpPr>
          <p:nvPr/>
        </p:nvSpPr>
        <p:spPr bwMode="auto">
          <a:xfrm>
            <a:off x="7061200" y="4471988"/>
            <a:ext cx="1627188" cy="1219200"/>
          </a:xfrm>
          <a:prstGeom prst="rect">
            <a:avLst/>
          </a:prstGeom>
          <a:solidFill>
            <a:srgbClr val="CCFFCC"/>
          </a:solidFill>
          <a:ln w="9525">
            <a:solidFill>
              <a:schemeClr val="tx1"/>
            </a:solidFill>
            <a:miter lim="800000"/>
            <a:headEnd type="none" w="lg" len="lg"/>
            <a:tailEnd type="none" w="lg" len="lg"/>
          </a:ln>
        </p:spPr>
        <p:txBody>
          <a:bodyPr wrap="none" anchor="ctr"/>
          <a:lstStyle/>
          <a:p>
            <a:endParaRPr lang="en-CA"/>
          </a:p>
        </p:txBody>
      </p:sp>
      <p:sp>
        <p:nvSpPr>
          <p:cNvPr id="27670" name="Line 20"/>
          <p:cNvSpPr>
            <a:spLocks noChangeShapeType="1"/>
          </p:cNvSpPr>
          <p:nvPr/>
        </p:nvSpPr>
        <p:spPr bwMode="auto">
          <a:xfrm>
            <a:off x="2173288" y="4757738"/>
            <a:ext cx="1636712" cy="0"/>
          </a:xfrm>
          <a:prstGeom prst="line">
            <a:avLst/>
          </a:prstGeom>
          <a:noFill/>
          <a:ln w="9525">
            <a:solidFill>
              <a:schemeClr val="tx1"/>
            </a:solidFill>
            <a:round/>
            <a:headEnd type="none" w="lg" len="lg"/>
            <a:tailEnd type="stealth" w="lg" len="lg"/>
          </a:ln>
        </p:spPr>
        <p:txBody>
          <a:bodyPr/>
          <a:lstStyle/>
          <a:p>
            <a:endParaRPr lang="en-CA"/>
          </a:p>
        </p:txBody>
      </p:sp>
      <p:sp>
        <p:nvSpPr>
          <p:cNvPr id="27671" name="Line 21"/>
          <p:cNvSpPr>
            <a:spLocks noChangeShapeType="1"/>
          </p:cNvSpPr>
          <p:nvPr/>
        </p:nvSpPr>
        <p:spPr bwMode="auto">
          <a:xfrm>
            <a:off x="2184400" y="5418138"/>
            <a:ext cx="1625600" cy="0"/>
          </a:xfrm>
          <a:prstGeom prst="line">
            <a:avLst/>
          </a:prstGeom>
          <a:noFill/>
          <a:ln w="9525">
            <a:solidFill>
              <a:schemeClr val="tx1"/>
            </a:solidFill>
            <a:round/>
            <a:headEnd type="stealth" w="lg" len="lg"/>
            <a:tailEnd type="none" w="lg" len="lg"/>
          </a:ln>
        </p:spPr>
        <p:txBody>
          <a:bodyPr/>
          <a:lstStyle/>
          <a:p>
            <a:endParaRPr lang="en-CA"/>
          </a:p>
        </p:txBody>
      </p:sp>
      <p:sp>
        <p:nvSpPr>
          <p:cNvPr id="27672" name="Line 22"/>
          <p:cNvSpPr>
            <a:spLocks noChangeShapeType="1"/>
          </p:cNvSpPr>
          <p:nvPr/>
        </p:nvSpPr>
        <p:spPr bwMode="auto">
          <a:xfrm>
            <a:off x="5434013" y="4757738"/>
            <a:ext cx="1627187" cy="0"/>
          </a:xfrm>
          <a:prstGeom prst="line">
            <a:avLst/>
          </a:prstGeom>
          <a:noFill/>
          <a:ln w="9525">
            <a:solidFill>
              <a:schemeClr val="tx1"/>
            </a:solidFill>
            <a:round/>
            <a:headEnd type="none" w="lg" len="lg"/>
            <a:tailEnd type="stealth" w="lg" len="lg"/>
          </a:ln>
        </p:spPr>
        <p:txBody>
          <a:bodyPr/>
          <a:lstStyle/>
          <a:p>
            <a:endParaRPr lang="en-CA"/>
          </a:p>
        </p:txBody>
      </p:sp>
      <p:sp>
        <p:nvSpPr>
          <p:cNvPr id="27673" name="Line 23"/>
          <p:cNvSpPr>
            <a:spLocks noChangeShapeType="1"/>
          </p:cNvSpPr>
          <p:nvPr/>
        </p:nvSpPr>
        <p:spPr bwMode="auto">
          <a:xfrm>
            <a:off x="5434013" y="5397500"/>
            <a:ext cx="1627187" cy="0"/>
          </a:xfrm>
          <a:prstGeom prst="line">
            <a:avLst/>
          </a:prstGeom>
          <a:noFill/>
          <a:ln w="9525">
            <a:solidFill>
              <a:schemeClr val="tx1"/>
            </a:solidFill>
            <a:round/>
            <a:headEnd type="stealth" w="lg" len="lg"/>
            <a:tailEnd type="none" w="lg" len="lg"/>
          </a:ln>
        </p:spPr>
        <p:txBody>
          <a:bodyPr/>
          <a:lstStyle/>
          <a:p>
            <a:endParaRPr lang="en-CA"/>
          </a:p>
        </p:txBody>
      </p:sp>
      <p:sp>
        <p:nvSpPr>
          <p:cNvPr id="27674" name="Text Box 24"/>
          <p:cNvSpPr txBox="1">
            <a:spLocks noChangeArrowheads="1"/>
          </p:cNvSpPr>
          <p:nvPr/>
        </p:nvSpPr>
        <p:spPr bwMode="auto">
          <a:xfrm>
            <a:off x="668338" y="4783138"/>
            <a:ext cx="1250950" cy="641350"/>
          </a:xfrm>
          <a:prstGeom prst="rect">
            <a:avLst/>
          </a:prstGeom>
          <a:noFill/>
          <a:ln w="9525">
            <a:noFill/>
            <a:miter lim="800000"/>
            <a:headEnd type="none" w="lg" len="lg"/>
            <a:tailEnd type="none" w="lg" len="lg"/>
          </a:ln>
        </p:spPr>
        <p:txBody>
          <a:bodyPr wrap="none">
            <a:spAutoFit/>
          </a:bodyPr>
          <a:lstStyle/>
          <a:p>
            <a:r>
              <a:rPr lang="en-US"/>
              <a:t>Originator </a:t>
            </a:r>
          </a:p>
          <a:p>
            <a:r>
              <a:rPr lang="en-US"/>
              <a:t>Entity</a:t>
            </a:r>
          </a:p>
        </p:txBody>
      </p:sp>
      <p:sp>
        <p:nvSpPr>
          <p:cNvPr id="27675" name="Text Box 25"/>
          <p:cNvSpPr txBox="1">
            <a:spLocks noChangeArrowheads="1"/>
          </p:cNvSpPr>
          <p:nvPr/>
        </p:nvSpPr>
        <p:spPr bwMode="auto">
          <a:xfrm>
            <a:off x="7437438" y="4751388"/>
            <a:ext cx="908050" cy="641350"/>
          </a:xfrm>
          <a:prstGeom prst="rect">
            <a:avLst/>
          </a:prstGeom>
          <a:noFill/>
          <a:ln w="9525">
            <a:noFill/>
            <a:miter lim="800000"/>
            <a:headEnd type="none" w="lg" len="lg"/>
            <a:tailEnd type="none" w="lg" len="lg"/>
          </a:ln>
        </p:spPr>
        <p:txBody>
          <a:bodyPr wrap="none">
            <a:spAutoFit/>
          </a:bodyPr>
          <a:lstStyle/>
          <a:p>
            <a:r>
              <a:rPr lang="en-US"/>
              <a:t>Target </a:t>
            </a:r>
          </a:p>
          <a:p>
            <a:r>
              <a:rPr lang="en-US"/>
              <a:t>Entity</a:t>
            </a:r>
          </a:p>
        </p:txBody>
      </p:sp>
      <p:sp>
        <p:nvSpPr>
          <p:cNvPr id="27676" name="Text Box 26"/>
          <p:cNvSpPr txBox="1">
            <a:spLocks noChangeArrowheads="1"/>
          </p:cNvSpPr>
          <p:nvPr/>
        </p:nvSpPr>
        <p:spPr bwMode="auto">
          <a:xfrm>
            <a:off x="4022725" y="4762500"/>
            <a:ext cx="1225550" cy="641350"/>
          </a:xfrm>
          <a:prstGeom prst="rect">
            <a:avLst/>
          </a:prstGeom>
          <a:noFill/>
          <a:ln w="9525">
            <a:noFill/>
            <a:miter lim="800000"/>
            <a:headEnd type="none" w="lg" len="lg"/>
            <a:tailEnd type="none" w="lg" len="lg"/>
          </a:ln>
        </p:spPr>
        <p:txBody>
          <a:bodyPr wrap="none">
            <a:spAutoFit/>
          </a:bodyPr>
          <a:lstStyle/>
          <a:p>
            <a:r>
              <a:rPr lang="en-US"/>
              <a:t>Proxy </a:t>
            </a:r>
          </a:p>
          <a:p>
            <a:r>
              <a:rPr lang="en-US"/>
              <a:t>Forwarder</a:t>
            </a:r>
          </a:p>
        </p:txBody>
      </p:sp>
      <p:sp>
        <p:nvSpPr>
          <p:cNvPr id="27677" name="Text Box 27"/>
          <p:cNvSpPr txBox="1">
            <a:spLocks noChangeArrowheads="1"/>
          </p:cNvSpPr>
          <p:nvPr/>
        </p:nvSpPr>
        <p:spPr bwMode="auto">
          <a:xfrm>
            <a:off x="2376488" y="4511675"/>
            <a:ext cx="1155700" cy="274638"/>
          </a:xfrm>
          <a:prstGeom prst="rect">
            <a:avLst/>
          </a:prstGeom>
          <a:noFill/>
          <a:ln w="9525">
            <a:noFill/>
            <a:miter lim="800000"/>
            <a:headEnd type="none" w="lg" len="lg"/>
            <a:tailEnd type="none" w="lg" len="lg"/>
          </a:ln>
        </p:spPr>
        <p:txBody>
          <a:bodyPr wrap="none">
            <a:spAutoFit/>
          </a:bodyPr>
          <a:lstStyle/>
          <a:p>
            <a:pPr algn="l"/>
            <a:r>
              <a:rPr lang="en-US" sz="1200" b="1"/>
              <a:t>Get, reqid = x</a:t>
            </a:r>
          </a:p>
        </p:txBody>
      </p:sp>
      <p:sp>
        <p:nvSpPr>
          <p:cNvPr id="27678" name="Text Box 28"/>
          <p:cNvSpPr txBox="1">
            <a:spLocks noChangeArrowheads="1"/>
          </p:cNvSpPr>
          <p:nvPr/>
        </p:nvSpPr>
        <p:spPr bwMode="auto">
          <a:xfrm>
            <a:off x="2333625" y="5405438"/>
            <a:ext cx="1392238" cy="274637"/>
          </a:xfrm>
          <a:prstGeom prst="rect">
            <a:avLst/>
          </a:prstGeom>
          <a:noFill/>
          <a:ln w="9525">
            <a:noFill/>
            <a:miter lim="800000"/>
            <a:headEnd type="none" w="lg" len="lg"/>
            <a:tailEnd type="none" w="lg" len="lg"/>
          </a:ln>
        </p:spPr>
        <p:txBody>
          <a:bodyPr wrap="none">
            <a:spAutoFit/>
          </a:bodyPr>
          <a:lstStyle/>
          <a:p>
            <a:pPr algn="l"/>
            <a:r>
              <a:rPr lang="en-US" sz="1200" b="1"/>
              <a:t>Report, reqid = x</a:t>
            </a:r>
          </a:p>
        </p:txBody>
      </p:sp>
      <p:sp>
        <p:nvSpPr>
          <p:cNvPr id="27679" name="Text Box 29"/>
          <p:cNvSpPr txBox="1">
            <a:spLocks noChangeArrowheads="1"/>
          </p:cNvSpPr>
          <p:nvPr/>
        </p:nvSpPr>
        <p:spPr bwMode="auto">
          <a:xfrm>
            <a:off x="5676900" y="5375275"/>
            <a:ext cx="1392238" cy="274638"/>
          </a:xfrm>
          <a:prstGeom prst="rect">
            <a:avLst/>
          </a:prstGeom>
          <a:noFill/>
          <a:ln w="9525">
            <a:noFill/>
            <a:miter lim="800000"/>
            <a:headEnd type="none" w="lg" len="lg"/>
            <a:tailEnd type="none" w="lg" len="lg"/>
          </a:ln>
        </p:spPr>
        <p:txBody>
          <a:bodyPr wrap="none">
            <a:spAutoFit/>
          </a:bodyPr>
          <a:lstStyle/>
          <a:p>
            <a:pPr algn="l"/>
            <a:r>
              <a:rPr lang="en-US" sz="1200" b="1" dirty="0"/>
              <a:t>Report, </a:t>
            </a:r>
            <a:r>
              <a:rPr lang="en-US" sz="1200" b="1" dirty="0" err="1"/>
              <a:t>reqid</a:t>
            </a:r>
            <a:r>
              <a:rPr lang="en-US" sz="1200" b="1" dirty="0"/>
              <a:t> = y</a:t>
            </a:r>
          </a:p>
        </p:txBody>
      </p:sp>
      <p:sp>
        <p:nvSpPr>
          <p:cNvPr id="27680" name="Text Box 30"/>
          <p:cNvSpPr txBox="1">
            <a:spLocks noChangeArrowheads="1"/>
          </p:cNvSpPr>
          <p:nvPr/>
        </p:nvSpPr>
        <p:spPr bwMode="auto">
          <a:xfrm>
            <a:off x="5637213" y="4511675"/>
            <a:ext cx="1155700" cy="274638"/>
          </a:xfrm>
          <a:prstGeom prst="rect">
            <a:avLst/>
          </a:prstGeom>
          <a:noFill/>
          <a:ln w="9525">
            <a:noFill/>
            <a:miter lim="800000"/>
            <a:headEnd type="none" w="lg" len="lg"/>
            <a:tailEnd type="none" w="lg" len="lg"/>
          </a:ln>
        </p:spPr>
        <p:txBody>
          <a:bodyPr wrap="none">
            <a:spAutoFit/>
          </a:bodyPr>
          <a:lstStyle/>
          <a:p>
            <a:pPr algn="l"/>
            <a:r>
              <a:rPr lang="en-US" sz="1200" b="1"/>
              <a:t>Get, reqid = y</a:t>
            </a: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2"/>
          <p:cNvSpPr>
            <a:spLocks noGrp="1"/>
          </p:cNvSpPr>
          <p:nvPr>
            <p:ph type="dt" sz="quarter" idx="10"/>
          </p:nvPr>
        </p:nvSpPr>
        <p:spPr>
          <a:noFill/>
        </p:spPr>
        <p:txBody>
          <a:bodyPr/>
          <a:lstStyle/>
          <a:p>
            <a:fld id="{D3D63E29-D571-4572-BCBA-54E383B028D8}" type="datetime1">
              <a:rPr lang="en-US" smtClean="0"/>
              <a:pPr/>
              <a:t>5/21/15</a:t>
            </a:fld>
            <a:endParaRPr lang="en-US" smtClean="0"/>
          </a:p>
        </p:txBody>
      </p:sp>
      <p:sp>
        <p:nvSpPr>
          <p:cNvPr id="28675" name="Slide Number Placeholder 4"/>
          <p:cNvSpPr>
            <a:spLocks noGrp="1"/>
          </p:cNvSpPr>
          <p:nvPr>
            <p:ph type="sldNum" sz="quarter" idx="12"/>
          </p:nvPr>
        </p:nvSpPr>
        <p:spPr>
          <a:noFill/>
        </p:spPr>
        <p:txBody>
          <a:bodyPr/>
          <a:lstStyle/>
          <a:p>
            <a:fld id="{31CD6A0B-E259-4FC4-9247-9EC087948705}" type="slidenum">
              <a:rPr lang="en-US" smtClean="0"/>
              <a:pPr/>
              <a:t>58</a:t>
            </a:fld>
            <a:endParaRPr lang="en-US" smtClean="0"/>
          </a:p>
        </p:txBody>
      </p:sp>
      <p:sp>
        <p:nvSpPr>
          <p:cNvPr id="28676" name="Rectangle 2"/>
          <p:cNvSpPr>
            <a:spLocks noGrp="1" noChangeArrowheads="1"/>
          </p:cNvSpPr>
          <p:nvPr>
            <p:ph type="title"/>
          </p:nvPr>
        </p:nvSpPr>
        <p:spPr>
          <a:xfrm>
            <a:off x="444500" y="141288"/>
            <a:ext cx="8229600" cy="1143000"/>
          </a:xfrm>
        </p:spPr>
        <p:txBody>
          <a:bodyPr/>
          <a:lstStyle/>
          <a:p>
            <a:pPr eaLnBrk="1" hangingPunct="1"/>
            <a:r>
              <a:rPr lang="en-US" sz="3200" smtClean="0"/>
              <a:t>Proxy Forwarder Application</a:t>
            </a:r>
          </a:p>
        </p:txBody>
      </p:sp>
      <p:sp>
        <p:nvSpPr>
          <p:cNvPr id="28677" name="Rectangle 3"/>
          <p:cNvSpPr>
            <a:spLocks noChangeArrowheads="1"/>
          </p:cNvSpPr>
          <p:nvPr/>
        </p:nvSpPr>
        <p:spPr bwMode="auto">
          <a:xfrm>
            <a:off x="476250" y="3059113"/>
            <a:ext cx="1687513" cy="1219200"/>
          </a:xfrm>
          <a:prstGeom prst="rect">
            <a:avLst/>
          </a:prstGeom>
          <a:solidFill>
            <a:srgbClr val="CCFFCC"/>
          </a:solidFill>
          <a:ln w="9525">
            <a:solidFill>
              <a:schemeClr val="tx1"/>
            </a:solidFill>
            <a:miter lim="800000"/>
            <a:headEnd type="none" w="lg" len="lg"/>
            <a:tailEnd type="none" w="lg" len="lg"/>
          </a:ln>
        </p:spPr>
        <p:txBody>
          <a:bodyPr wrap="none" anchor="ctr"/>
          <a:lstStyle/>
          <a:p>
            <a:endParaRPr lang="en-CA"/>
          </a:p>
        </p:txBody>
      </p:sp>
      <p:sp>
        <p:nvSpPr>
          <p:cNvPr id="28678" name="Rectangle 4"/>
          <p:cNvSpPr>
            <a:spLocks noChangeArrowheads="1"/>
          </p:cNvSpPr>
          <p:nvPr/>
        </p:nvSpPr>
        <p:spPr bwMode="auto">
          <a:xfrm>
            <a:off x="3789363" y="3078163"/>
            <a:ext cx="1636712" cy="1219200"/>
          </a:xfrm>
          <a:prstGeom prst="rect">
            <a:avLst/>
          </a:prstGeom>
          <a:solidFill>
            <a:srgbClr val="F9FDA7"/>
          </a:solidFill>
          <a:ln w="9525">
            <a:solidFill>
              <a:schemeClr val="tx1"/>
            </a:solidFill>
            <a:miter lim="800000"/>
            <a:headEnd type="none" w="lg" len="lg"/>
            <a:tailEnd type="none" w="lg" len="lg"/>
          </a:ln>
        </p:spPr>
        <p:txBody>
          <a:bodyPr wrap="none" anchor="ctr"/>
          <a:lstStyle/>
          <a:p>
            <a:endParaRPr lang="en-CA"/>
          </a:p>
        </p:txBody>
      </p:sp>
      <p:sp>
        <p:nvSpPr>
          <p:cNvPr id="28679" name="Rectangle 5"/>
          <p:cNvSpPr>
            <a:spLocks noChangeArrowheads="1"/>
          </p:cNvSpPr>
          <p:nvPr/>
        </p:nvSpPr>
        <p:spPr bwMode="auto">
          <a:xfrm>
            <a:off x="7019925" y="1778000"/>
            <a:ext cx="1627188" cy="1219200"/>
          </a:xfrm>
          <a:prstGeom prst="rect">
            <a:avLst/>
          </a:prstGeom>
          <a:solidFill>
            <a:srgbClr val="CCFFCC"/>
          </a:solidFill>
          <a:ln w="9525">
            <a:solidFill>
              <a:schemeClr val="tx1"/>
            </a:solidFill>
            <a:miter lim="800000"/>
            <a:headEnd type="none" w="lg" len="lg"/>
            <a:tailEnd type="none" w="lg" len="lg"/>
          </a:ln>
        </p:spPr>
        <p:txBody>
          <a:bodyPr wrap="none" anchor="ctr"/>
          <a:lstStyle/>
          <a:p>
            <a:endParaRPr lang="en-CA"/>
          </a:p>
        </p:txBody>
      </p:sp>
      <p:sp>
        <p:nvSpPr>
          <p:cNvPr id="28680" name="Line 6"/>
          <p:cNvSpPr>
            <a:spLocks noChangeShapeType="1"/>
          </p:cNvSpPr>
          <p:nvPr/>
        </p:nvSpPr>
        <p:spPr bwMode="auto">
          <a:xfrm>
            <a:off x="2162175" y="3333750"/>
            <a:ext cx="1636713" cy="0"/>
          </a:xfrm>
          <a:prstGeom prst="line">
            <a:avLst/>
          </a:prstGeom>
          <a:noFill/>
          <a:ln w="9525">
            <a:solidFill>
              <a:schemeClr val="tx1"/>
            </a:solidFill>
            <a:round/>
            <a:headEnd type="none" w="lg" len="lg"/>
            <a:tailEnd type="stealth" w="lg" len="lg"/>
          </a:ln>
        </p:spPr>
        <p:txBody>
          <a:bodyPr/>
          <a:lstStyle/>
          <a:p>
            <a:endParaRPr lang="en-CA"/>
          </a:p>
        </p:txBody>
      </p:sp>
      <p:sp>
        <p:nvSpPr>
          <p:cNvPr id="28681" name="Line 7"/>
          <p:cNvSpPr>
            <a:spLocks noChangeShapeType="1"/>
          </p:cNvSpPr>
          <p:nvPr/>
        </p:nvSpPr>
        <p:spPr bwMode="auto">
          <a:xfrm>
            <a:off x="2173288" y="3994150"/>
            <a:ext cx="1625600" cy="0"/>
          </a:xfrm>
          <a:prstGeom prst="line">
            <a:avLst/>
          </a:prstGeom>
          <a:noFill/>
          <a:ln w="9525">
            <a:solidFill>
              <a:schemeClr val="tx1"/>
            </a:solidFill>
            <a:round/>
            <a:headEnd type="stealth" w="lg" len="lg"/>
            <a:tailEnd type="none" w="lg" len="lg"/>
          </a:ln>
        </p:spPr>
        <p:txBody>
          <a:bodyPr/>
          <a:lstStyle/>
          <a:p>
            <a:endParaRPr lang="en-CA"/>
          </a:p>
        </p:txBody>
      </p:sp>
      <p:sp>
        <p:nvSpPr>
          <p:cNvPr id="28682" name="Line 8"/>
          <p:cNvSpPr>
            <a:spLocks noChangeShapeType="1"/>
          </p:cNvSpPr>
          <p:nvPr/>
        </p:nvSpPr>
        <p:spPr bwMode="auto">
          <a:xfrm flipV="1">
            <a:off x="5422900" y="2328863"/>
            <a:ext cx="1597025" cy="1004887"/>
          </a:xfrm>
          <a:prstGeom prst="line">
            <a:avLst/>
          </a:prstGeom>
          <a:noFill/>
          <a:ln w="9525">
            <a:solidFill>
              <a:schemeClr val="tx1"/>
            </a:solidFill>
            <a:round/>
            <a:headEnd type="none" w="lg" len="lg"/>
            <a:tailEnd type="triangle" w="med" len="med"/>
          </a:ln>
        </p:spPr>
        <p:txBody>
          <a:bodyPr/>
          <a:lstStyle/>
          <a:p>
            <a:endParaRPr lang="en-CA"/>
          </a:p>
        </p:txBody>
      </p:sp>
      <p:sp>
        <p:nvSpPr>
          <p:cNvPr id="28683" name="Line 9"/>
          <p:cNvSpPr>
            <a:spLocks noChangeShapeType="1"/>
          </p:cNvSpPr>
          <p:nvPr/>
        </p:nvSpPr>
        <p:spPr bwMode="auto">
          <a:xfrm flipV="1">
            <a:off x="5432425" y="2673350"/>
            <a:ext cx="1597025" cy="1004888"/>
          </a:xfrm>
          <a:prstGeom prst="line">
            <a:avLst/>
          </a:prstGeom>
          <a:noFill/>
          <a:ln w="9525">
            <a:solidFill>
              <a:schemeClr val="tx1"/>
            </a:solidFill>
            <a:round/>
            <a:headEnd type="triangle" w="med" len="med"/>
            <a:tailEnd type="none" w="lg" len="lg"/>
          </a:ln>
        </p:spPr>
        <p:txBody>
          <a:bodyPr/>
          <a:lstStyle/>
          <a:p>
            <a:endParaRPr lang="en-CA"/>
          </a:p>
        </p:txBody>
      </p:sp>
      <p:sp>
        <p:nvSpPr>
          <p:cNvPr id="28684" name="Text Box 10"/>
          <p:cNvSpPr txBox="1">
            <a:spLocks noChangeArrowheads="1"/>
          </p:cNvSpPr>
          <p:nvPr/>
        </p:nvSpPr>
        <p:spPr bwMode="auto">
          <a:xfrm>
            <a:off x="657225" y="3359150"/>
            <a:ext cx="1250950" cy="641350"/>
          </a:xfrm>
          <a:prstGeom prst="rect">
            <a:avLst/>
          </a:prstGeom>
          <a:noFill/>
          <a:ln w="9525">
            <a:noFill/>
            <a:miter lim="800000"/>
            <a:headEnd type="none" w="lg" len="lg"/>
            <a:tailEnd type="none" w="lg" len="lg"/>
          </a:ln>
        </p:spPr>
        <p:txBody>
          <a:bodyPr wrap="none">
            <a:spAutoFit/>
          </a:bodyPr>
          <a:lstStyle/>
          <a:p>
            <a:r>
              <a:rPr lang="en-US"/>
              <a:t>Originator </a:t>
            </a:r>
          </a:p>
          <a:p>
            <a:r>
              <a:rPr lang="en-US"/>
              <a:t>Entity</a:t>
            </a:r>
          </a:p>
        </p:txBody>
      </p:sp>
      <p:sp>
        <p:nvSpPr>
          <p:cNvPr id="28685" name="Text Box 11"/>
          <p:cNvSpPr txBox="1">
            <a:spLocks noChangeArrowheads="1"/>
          </p:cNvSpPr>
          <p:nvPr/>
        </p:nvSpPr>
        <p:spPr bwMode="auto">
          <a:xfrm>
            <a:off x="7396163" y="2057400"/>
            <a:ext cx="908050" cy="641350"/>
          </a:xfrm>
          <a:prstGeom prst="rect">
            <a:avLst/>
          </a:prstGeom>
          <a:noFill/>
          <a:ln w="9525">
            <a:noFill/>
            <a:miter lim="800000"/>
            <a:headEnd type="none" w="lg" len="lg"/>
            <a:tailEnd type="none" w="lg" len="lg"/>
          </a:ln>
        </p:spPr>
        <p:txBody>
          <a:bodyPr wrap="none">
            <a:spAutoFit/>
          </a:bodyPr>
          <a:lstStyle/>
          <a:p>
            <a:r>
              <a:rPr lang="en-US"/>
              <a:t>Target </a:t>
            </a:r>
          </a:p>
          <a:p>
            <a:r>
              <a:rPr lang="en-US"/>
              <a:t>Entity</a:t>
            </a:r>
          </a:p>
        </p:txBody>
      </p:sp>
      <p:sp>
        <p:nvSpPr>
          <p:cNvPr id="28686" name="Text Box 12"/>
          <p:cNvSpPr txBox="1">
            <a:spLocks noChangeArrowheads="1"/>
          </p:cNvSpPr>
          <p:nvPr/>
        </p:nvSpPr>
        <p:spPr bwMode="auto">
          <a:xfrm>
            <a:off x="4011613" y="3338513"/>
            <a:ext cx="1225550" cy="641350"/>
          </a:xfrm>
          <a:prstGeom prst="rect">
            <a:avLst/>
          </a:prstGeom>
          <a:noFill/>
          <a:ln w="9525">
            <a:noFill/>
            <a:miter lim="800000"/>
            <a:headEnd type="none" w="lg" len="lg"/>
            <a:tailEnd type="none" w="lg" len="lg"/>
          </a:ln>
        </p:spPr>
        <p:txBody>
          <a:bodyPr wrap="none">
            <a:spAutoFit/>
          </a:bodyPr>
          <a:lstStyle/>
          <a:p>
            <a:r>
              <a:rPr lang="en-US"/>
              <a:t>Proxy </a:t>
            </a:r>
          </a:p>
          <a:p>
            <a:r>
              <a:rPr lang="en-US"/>
              <a:t>Forwarder</a:t>
            </a:r>
          </a:p>
        </p:txBody>
      </p:sp>
      <p:sp>
        <p:nvSpPr>
          <p:cNvPr id="28687" name="Text Box 13"/>
          <p:cNvSpPr txBox="1">
            <a:spLocks noChangeArrowheads="1"/>
          </p:cNvSpPr>
          <p:nvPr/>
        </p:nvSpPr>
        <p:spPr bwMode="auto">
          <a:xfrm>
            <a:off x="2365375" y="3087688"/>
            <a:ext cx="1376363" cy="274637"/>
          </a:xfrm>
          <a:prstGeom prst="rect">
            <a:avLst/>
          </a:prstGeom>
          <a:noFill/>
          <a:ln w="9525">
            <a:noFill/>
            <a:miter lim="800000"/>
            <a:headEnd type="none" w="lg" len="lg"/>
            <a:tailEnd type="none" w="lg" len="lg"/>
          </a:ln>
        </p:spPr>
        <p:txBody>
          <a:bodyPr wrap="none">
            <a:spAutoFit/>
          </a:bodyPr>
          <a:lstStyle/>
          <a:p>
            <a:pPr algn="l"/>
            <a:r>
              <a:rPr lang="en-US" sz="1200" b="1"/>
              <a:t>Inform, reqid = x</a:t>
            </a:r>
          </a:p>
        </p:txBody>
      </p:sp>
      <p:sp>
        <p:nvSpPr>
          <p:cNvPr id="28688" name="Text Box 14"/>
          <p:cNvSpPr txBox="1">
            <a:spLocks noChangeArrowheads="1"/>
          </p:cNvSpPr>
          <p:nvPr/>
        </p:nvSpPr>
        <p:spPr bwMode="auto">
          <a:xfrm>
            <a:off x="2220913" y="3981450"/>
            <a:ext cx="1628775" cy="274638"/>
          </a:xfrm>
          <a:prstGeom prst="rect">
            <a:avLst/>
          </a:prstGeom>
          <a:noFill/>
          <a:ln w="9525">
            <a:noFill/>
            <a:miter lim="800000"/>
            <a:headEnd type="none" w="lg" len="lg"/>
            <a:tailEnd type="none" w="lg" len="lg"/>
          </a:ln>
        </p:spPr>
        <p:txBody>
          <a:bodyPr wrap="none">
            <a:spAutoFit/>
          </a:bodyPr>
          <a:lstStyle/>
          <a:p>
            <a:pPr algn="l"/>
            <a:r>
              <a:rPr lang="en-US" sz="1200" b="1"/>
              <a:t>Response, reqid = x</a:t>
            </a:r>
          </a:p>
        </p:txBody>
      </p:sp>
      <p:sp>
        <p:nvSpPr>
          <p:cNvPr id="28689" name="Text Box 15"/>
          <p:cNvSpPr txBox="1">
            <a:spLocks noChangeArrowheads="1"/>
          </p:cNvSpPr>
          <p:nvPr/>
        </p:nvSpPr>
        <p:spPr bwMode="auto">
          <a:xfrm rot="-1980000">
            <a:off x="5454650" y="2597150"/>
            <a:ext cx="1460500" cy="274638"/>
          </a:xfrm>
          <a:prstGeom prst="rect">
            <a:avLst/>
          </a:prstGeom>
          <a:noFill/>
          <a:ln w="9525">
            <a:noFill/>
            <a:miter lim="800000"/>
            <a:headEnd type="none" w="lg" len="lg"/>
            <a:tailEnd type="none" w="lg" len="lg"/>
          </a:ln>
        </p:spPr>
        <p:txBody>
          <a:bodyPr wrap="none">
            <a:spAutoFit/>
          </a:bodyPr>
          <a:lstStyle/>
          <a:p>
            <a:pPr algn="l"/>
            <a:r>
              <a:rPr lang="en-US" sz="1200" b="1"/>
              <a:t>Inform, reqid = y1</a:t>
            </a:r>
          </a:p>
        </p:txBody>
      </p:sp>
      <p:sp>
        <p:nvSpPr>
          <p:cNvPr id="28690" name="Rectangle 16"/>
          <p:cNvSpPr>
            <a:spLocks noChangeArrowheads="1"/>
          </p:cNvSpPr>
          <p:nvPr/>
        </p:nvSpPr>
        <p:spPr bwMode="auto">
          <a:xfrm>
            <a:off x="7040563" y="4389438"/>
            <a:ext cx="1627187" cy="1219200"/>
          </a:xfrm>
          <a:prstGeom prst="rect">
            <a:avLst/>
          </a:prstGeom>
          <a:solidFill>
            <a:srgbClr val="CCFFCC"/>
          </a:solidFill>
          <a:ln w="9525">
            <a:solidFill>
              <a:schemeClr val="tx1"/>
            </a:solidFill>
            <a:miter lim="800000"/>
            <a:headEnd type="none" w="lg" len="lg"/>
            <a:tailEnd type="none" w="lg" len="lg"/>
          </a:ln>
        </p:spPr>
        <p:txBody>
          <a:bodyPr wrap="none" anchor="ctr"/>
          <a:lstStyle/>
          <a:p>
            <a:endParaRPr lang="en-CA"/>
          </a:p>
        </p:txBody>
      </p:sp>
      <p:sp>
        <p:nvSpPr>
          <p:cNvPr id="28691" name="Text Box 17"/>
          <p:cNvSpPr txBox="1">
            <a:spLocks noChangeArrowheads="1"/>
          </p:cNvSpPr>
          <p:nvPr/>
        </p:nvSpPr>
        <p:spPr bwMode="auto">
          <a:xfrm>
            <a:off x="7416800" y="4668838"/>
            <a:ext cx="908050" cy="641350"/>
          </a:xfrm>
          <a:prstGeom prst="rect">
            <a:avLst/>
          </a:prstGeom>
          <a:noFill/>
          <a:ln w="9525">
            <a:noFill/>
            <a:miter lim="800000"/>
            <a:headEnd type="none" w="lg" len="lg"/>
            <a:tailEnd type="none" w="lg" len="lg"/>
          </a:ln>
        </p:spPr>
        <p:txBody>
          <a:bodyPr wrap="none">
            <a:spAutoFit/>
          </a:bodyPr>
          <a:lstStyle/>
          <a:p>
            <a:r>
              <a:rPr lang="en-US"/>
              <a:t>Target </a:t>
            </a:r>
          </a:p>
          <a:p>
            <a:r>
              <a:rPr lang="en-US"/>
              <a:t>Entity</a:t>
            </a:r>
          </a:p>
        </p:txBody>
      </p:sp>
      <p:sp>
        <p:nvSpPr>
          <p:cNvPr id="28692" name="Text Box 18"/>
          <p:cNvSpPr txBox="1">
            <a:spLocks noChangeArrowheads="1"/>
          </p:cNvSpPr>
          <p:nvPr/>
        </p:nvSpPr>
        <p:spPr bwMode="auto">
          <a:xfrm rot="-1980000">
            <a:off x="5410200" y="3109913"/>
            <a:ext cx="1712913" cy="274637"/>
          </a:xfrm>
          <a:prstGeom prst="rect">
            <a:avLst/>
          </a:prstGeom>
          <a:noFill/>
          <a:ln w="9525">
            <a:noFill/>
            <a:miter lim="800000"/>
            <a:headEnd type="none" w="lg" len="lg"/>
            <a:tailEnd type="none" w="lg" len="lg"/>
          </a:ln>
        </p:spPr>
        <p:txBody>
          <a:bodyPr wrap="none">
            <a:spAutoFit/>
          </a:bodyPr>
          <a:lstStyle/>
          <a:p>
            <a:pPr algn="l"/>
            <a:r>
              <a:rPr lang="en-US" sz="1200" b="1"/>
              <a:t>Response, reqid = y1</a:t>
            </a:r>
          </a:p>
        </p:txBody>
      </p:sp>
      <p:sp>
        <p:nvSpPr>
          <p:cNvPr id="28693" name="Line 19"/>
          <p:cNvSpPr>
            <a:spLocks noChangeShapeType="1"/>
          </p:cNvSpPr>
          <p:nvPr/>
        </p:nvSpPr>
        <p:spPr bwMode="auto">
          <a:xfrm>
            <a:off x="5434013" y="4197350"/>
            <a:ext cx="1597025" cy="844550"/>
          </a:xfrm>
          <a:prstGeom prst="line">
            <a:avLst/>
          </a:prstGeom>
          <a:noFill/>
          <a:ln w="9525">
            <a:solidFill>
              <a:schemeClr val="tx1"/>
            </a:solidFill>
            <a:round/>
            <a:headEnd type="stealth" w="lg" len="lg"/>
            <a:tailEnd type="none" w="lg" len="lg"/>
          </a:ln>
        </p:spPr>
        <p:txBody>
          <a:bodyPr/>
          <a:lstStyle/>
          <a:p>
            <a:endParaRPr lang="en-CA"/>
          </a:p>
        </p:txBody>
      </p:sp>
      <p:sp>
        <p:nvSpPr>
          <p:cNvPr id="28694" name="Line 20"/>
          <p:cNvSpPr>
            <a:spLocks noChangeShapeType="1"/>
          </p:cNvSpPr>
          <p:nvPr/>
        </p:nvSpPr>
        <p:spPr bwMode="auto">
          <a:xfrm>
            <a:off x="5434013" y="3841750"/>
            <a:ext cx="1617662" cy="803275"/>
          </a:xfrm>
          <a:prstGeom prst="line">
            <a:avLst/>
          </a:prstGeom>
          <a:noFill/>
          <a:ln w="9525">
            <a:solidFill>
              <a:schemeClr val="tx1"/>
            </a:solidFill>
            <a:round/>
            <a:headEnd type="none" w="lg" len="lg"/>
            <a:tailEnd type="stealth" w="lg" len="lg"/>
          </a:ln>
        </p:spPr>
        <p:txBody>
          <a:bodyPr/>
          <a:lstStyle/>
          <a:p>
            <a:endParaRPr lang="en-CA"/>
          </a:p>
        </p:txBody>
      </p:sp>
      <p:sp>
        <p:nvSpPr>
          <p:cNvPr id="28695" name="Text Box 21"/>
          <p:cNvSpPr txBox="1">
            <a:spLocks noChangeArrowheads="1"/>
          </p:cNvSpPr>
          <p:nvPr/>
        </p:nvSpPr>
        <p:spPr bwMode="auto">
          <a:xfrm rot="1620000">
            <a:off x="5529263" y="3990975"/>
            <a:ext cx="1460500" cy="274638"/>
          </a:xfrm>
          <a:prstGeom prst="rect">
            <a:avLst/>
          </a:prstGeom>
          <a:noFill/>
          <a:ln w="9525">
            <a:noFill/>
            <a:miter lim="800000"/>
            <a:headEnd type="none" w="lg" len="lg"/>
            <a:tailEnd type="none" w="lg" len="lg"/>
          </a:ln>
        </p:spPr>
        <p:txBody>
          <a:bodyPr wrap="none">
            <a:spAutoFit/>
          </a:bodyPr>
          <a:lstStyle/>
          <a:p>
            <a:pPr algn="l"/>
            <a:r>
              <a:rPr lang="en-US" sz="1200" b="1"/>
              <a:t>Inform, reqid = y2</a:t>
            </a:r>
          </a:p>
        </p:txBody>
      </p:sp>
      <p:sp>
        <p:nvSpPr>
          <p:cNvPr id="28696" name="Text Box 22"/>
          <p:cNvSpPr txBox="1">
            <a:spLocks noChangeArrowheads="1"/>
          </p:cNvSpPr>
          <p:nvPr/>
        </p:nvSpPr>
        <p:spPr bwMode="auto">
          <a:xfrm rot="1620000">
            <a:off x="5311775" y="4565650"/>
            <a:ext cx="1712913" cy="274638"/>
          </a:xfrm>
          <a:prstGeom prst="rect">
            <a:avLst/>
          </a:prstGeom>
          <a:noFill/>
          <a:ln w="9525">
            <a:noFill/>
            <a:miter lim="800000"/>
            <a:headEnd type="none" w="lg" len="lg"/>
            <a:tailEnd type="none" w="lg" len="lg"/>
          </a:ln>
        </p:spPr>
        <p:txBody>
          <a:bodyPr wrap="none">
            <a:spAutoFit/>
          </a:bodyPr>
          <a:lstStyle/>
          <a:p>
            <a:pPr algn="l"/>
            <a:r>
              <a:rPr lang="en-US" sz="1200" b="1"/>
              <a:t>Response, reqid = y2</a:t>
            </a: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2"/>
          <p:cNvSpPr>
            <a:spLocks noGrp="1"/>
          </p:cNvSpPr>
          <p:nvPr>
            <p:ph type="dt" sz="quarter" idx="10"/>
          </p:nvPr>
        </p:nvSpPr>
        <p:spPr>
          <a:noFill/>
        </p:spPr>
        <p:txBody>
          <a:bodyPr/>
          <a:lstStyle/>
          <a:p>
            <a:fld id="{54671C43-BD4A-4547-B141-37B216992D34}" type="datetime1">
              <a:rPr lang="en-US" smtClean="0"/>
              <a:pPr/>
              <a:t>5/21/15</a:t>
            </a:fld>
            <a:endParaRPr lang="en-US" smtClean="0"/>
          </a:p>
        </p:txBody>
      </p:sp>
      <p:sp>
        <p:nvSpPr>
          <p:cNvPr id="29699" name="Slide Number Placeholder 4"/>
          <p:cNvSpPr>
            <a:spLocks noGrp="1"/>
          </p:cNvSpPr>
          <p:nvPr>
            <p:ph type="sldNum" sz="quarter" idx="12"/>
          </p:nvPr>
        </p:nvSpPr>
        <p:spPr>
          <a:noFill/>
        </p:spPr>
        <p:txBody>
          <a:bodyPr/>
          <a:lstStyle/>
          <a:p>
            <a:fld id="{CE1373F2-4BAF-4444-896B-6CB4A8D48CBB}" type="slidenum">
              <a:rPr lang="en-US" smtClean="0"/>
              <a:pPr/>
              <a:t>59</a:t>
            </a:fld>
            <a:endParaRPr lang="en-US" smtClean="0"/>
          </a:p>
        </p:txBody>
      </p:sp>
      <p:sp>
        <p:nvSpPr>
          <p:cNvPr id="29700" name="Rectangle 2"/>
          <p:cNvSpPr>
            <a:spLocks noGrp="1" noChangeArrowheads="1"/>
          </p:cNvSpPr>
          <p:nvPr>
            <p:ph type="title"/>
          </p:nvPr>
        </p:nvSpPr>
        <p:spPr>
          <a:xfrm>
            <a:off x="434975" y="0"/>
            <a:ext cx="8229600" cy="1143000"/>
          </a:xfrm>
        </p:spPr>
        <p:txBody>
          <a:bodyPr/>
          <a:lstStyle/>
          <a:p>
            <a:pPr eaLnBrk="1" hangingPunct="1"/>
            <a:r>
              <a:rPr lang="en-US" sz="3200" smtClean="0"/>
              <a:t>SNMPv3 Implementations</a:t>
            </a:r>
          </a:p>
        </p:txBody>
      </p:sp>
      <p:sp>
        <p:nvSpPr>
          <p:cNvPr id="29701" name="Rectangle 3"/>
          <p:cNvSpPr>
            <a:spLocks noChangeArrowheads="1"/>
          </p:cNvSpPr>
          <p:nvPr/>
        </p:nvSpPr>
        <p:spPr bwMode="auto">
          <a:xfrm>
            <a:off x="514350" y="1213945"/>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200" u="sng" dirty="0">
                <a:solidFill>
                  <a:srgbClr val="000000"/>
                </a:solidFill>
                <a:cs typeface="Times New Roman" pitchFamily="18" charset="0"/>
              </a:rPr>
              <a:t>Traditional SNMP agent:</a:t>
            </a:r>
            <a:r>
              <a:rPr lang="en-US" sz="2200" dirty="0">
                <a:solidFill>
                  <a:srgbClr val="000000"/>
                </a:solidFill>
                <a:cs typeface="Times New Roman" pitchFamily="18" charset="0"/>
              </a:rPr>
              <a:t> An SNMP entity with command responder and/or notification originator applications</a:t>
            </a:r>
          </a:p>
          <a:p>
            <a:pPr marL="609600" indent="-609600" algn="l">
              <a:spcBef>
                <a:spcPct val="20000"/>
              </a:spcBef>
              <a:buFont typeface="Wingdings" pitchFamily="2" charset="2"/>
              <a:buChar char="§"/>
            </a:pPr>
            <a:r>
              <a:rPr lang="en-US" sz="2200" u="sng" dirty="0">
                <a:solidFill>
                  <a:srgbClr val="000000"/>
                </a:solidFill>
                <a:cs typeface="Times New Roman" pitchFamily="18" charset="0"/>
              </a:rPr>
              <a:t>SNMP proxy agent:</a:t>
            </a:r>
            <a:r>
              <a:rPr lang="en-US" sz="2200" dirty="0">
                <a:solidFill>
                  <a:srgbClr val="000000"/>
                </a:solidFill>
                <a:cs typeface="Times New Roman" pitchFamily="18" charset="0"/>
              </a:rPr>
              <a:t> An SNMP entity with proxy forwarder application</a:t>
            </a:r>
          </a:p>
          <a:p>
            <a:pPr marL="609600" indent="-609600" algn="l">
              <a:spcBef>
                <a:spcPct val="20000"/>
              </a:spcBef>
              <a:buFont typeface="Wingdings" pitchFamily="2" charset="2"/>
              <a:buChar char="§"/>
            </a:pPr>
            <a:r>
              <a:rPr lang="en-US" sz="2200" u="sng" dirty="0" smtClean="0">
                <a:solidFill>
                  <a:srgbClr val="000000"/>
                </a:solidFill>
                <a:cs typeface="Times New Roman" pitchFamily="18" charset="0"/>
              </a:rPr>
              <a:t>SNMP </a:t>
            </a:r>
            <a:r>
              <a:rPr lang="en-US" sz="2200" u="sng" dirty="0">
                <a:solidFill>
                  <a:srgbClr val="000000"/>
                </a:solidFill>
                <a:cs typeface="Times New Roman" pitchFamily="18" charset="0"/>
              </a:rPr>
              <a:t>mid-level </a:t>
            </a:r>
            <a:r>
              <a:rPr lang="en-US" sz="2200" u="sng" dirty="0" smtClean="0">
                <a:solidFill>
                  <a:srgbClr val="000000"/>
                </a:solidFill>
                <a:cs typeface="Times New Roman" pitchFamily="18" charset="0"/>
              </a:rPr>
              <a:t>manager:</a:t>
            </a:r>
            <a:r>
              <a:rPr lang="en-US" sz="2200" dirty="0" smtClean="0">
                <a:solidFill>
                  <a:srgbClr val="000000"/>
                </a:solidFill>
                <a:cs typeface="Times New Roman" pitchFamily="18" charset="0"/>
              </a:rPr>
              <a:t>  An SNMP entity </a:t>
            </a:r>
            <a:r>
              <a:rPr lang="en-US" sz="2200" dirty="0">
                <a:solidFill>
                  <a:srgbClr val="000000"/>
                </a:solidFill>
                <a:cs typeface="Times New Roman" pitchFamily="18" charset="0"/>
              </a:rPr>
              <a:t>with command generator and/or notification receiver, plus command responder and/or notification originator applications</a:t>
            </a:r>
          </a:p>
          <a:p>
            <a:pPr marL="609600" indent="-609600" algn="l">
              <a:spcBef>
                <a:spcPct val="20000"/>
              </a:spcBef>
              <a:buFont typeface="Wingdings" pitchFamily="2" charset="2"/>
              <a:buChar char="§"/>
            </a:pPr>
            <a:r>
              <a:rPr lang="en-US" sz="2200" u="sng" dirty="0">
                <a:solidFill>
                  <a:srgbClr val="000000"/>
                </a:solidFill>
                <a:cs typeface="Times New Roman" pitchFamily="18" charset="0"/>
              </a:rPr>
              <a:t>SNMP network management stations:</a:t>
            </a:r>
            <a:r>
              <a:rPr lang="en-US" sz="2200" dirty="0">
                <a:solidFill>
                  <a:srgbClr val="000000"/>
                </a:solidFill>
                <a:cs typeface="Times New Roman" pitchFamily="18" charset="0"/>
              </a:rPr>
              <a:t> entities with all SNMP applications and possibly other types of applications for managing a very large number of managed nodes</a:t>
            </a:r>
          </a:p>
          <a:p>
            <a:pPr marL="609600" indent="-609600" algn="l">
              <a:spcBef>
                <a:spcPct val="20000"/>
              </a:spcBef>
              <a:buFont typeface="Wingdings" pitchFamily="2" charset="2"/>
              <a:buNone/>
            </a:pPr>
            <a:endParaRPr lang="en-US" sz="2200" dirty="0">
              <a:solidFill>
                <a:srgbClr val="000000"/>
              </a:solidFill>
              <a:cs typeface="Times New Roman" pitchFamily="18" charset="0"/>
            </a:endParaRPr>
          </a:p>
          <a:p>
            <a:pPr marL="609600" indent="-609600" algn="l">
              <a:spcBef>
                <a:spcPct val="20000"/>
              </a:spcBef>
            </a:pPr>
            <a:endParaRPr lang="en-US" sz="2400" dirty="0"/>
          </a:p>
          <a:p>
            <a:pPr marL="609600" indent="-609600" algn="l">
              <a:spcBef>
                <a:spcPct val="20000"/>
              </a:spcBef>
            </a:pPr>
            <a:endParaRPr lang="en-GB" sz="2400"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2"/>
          <p:cNvSpPr>
            <a:spLocks noGrp="1"/>
          </p:cNvSpPr>
          <p:nvPr>
            <p:ph type="dt" sz="quarter" idx="10"/>
          </p:nvPr>
        </p:nvSpPr>
        <p:spPr>
          <a:noFill/>
        </p:spPr>
        <p:txBody>
          <a:bodyPr/>
          <a:lstStyle/>
          <a:p>
            <a:fld id="{9C803CAA-5F25-4B08-A957-DEBAF365B50D}" type="datetime1">
              <a:rPr lang="en-US" smtClean="0"/>
              <a:pPr/>
              <a:t>5/21/15</a:t>
            </a:fld>
            <a:endParaRPr lang="en-US" smtClean="0"/>
          </a:p>
        </p:txBody>
      </p:sp>
      <p:sp>
        <p:nvSpPr>
          <p:cNvPr id="4099" name="Slide Number Placeholder 4"/>
          <p:cNvSpPr>
            <a:spLocks noGrp="1"/>
          </p:cNvSpPr>
          <p:nvPr>
            <p:ph type="sldNum" sz="quarter" idx="12"/>
          </p:nvPr>
        </p:nvSpPr>
        <p:spPr>
          <a:noFill/>
        </p:spPr>
        <p:txBody>
          <a:bodyPr/>
          <a:lstStyle/>
          <a:p>
            <a:fld id="{C2D14317-2F5A-4733-BF0F-455719084EDC}" type="slidenum">
              <a:rPr lang="en-US" smtClean="0"/>
              <a:pPr/>
              <a:t>6</a:t>
            </a:fld>
            <a:endParaRPr lang="en-US" smtClean="0"/>
          </a:p>
        </p:txBody>
      </p:sp>
      <p:sp>
        <p:nvSpPr>
          <p:cNvPr id="4100" name="Rectangle 2"/>
          <p:cNvSpPr>
            <a:spLocks noGrp="1" noChangeArrowheads="1"/>
          </p:cNvSpPr>
          <p:nvPr>
            <p:ph type="title"/>
          </p:nvPr>
        </p:nvSpPr>
        <p:spPr>
          <a:xfrm>
            <a:off x="444500" y="141288"/>
            <a:ext cx="8229600" cy="1143000"/>
          </a:xfrm>
        </p:spPr>
        <p:txBody>
          <a:bodyPr/>
          <a:lstStyle/>
          <a:p>
            <a:pPr eaLnBrk="1" hangingPunct="1"/>
            <a:r>
              <a:rPr lang="en-US" sz="3200" smtClean="0"/>
              <a:t>SNMP Entity</a:t>
            </a:r>
          </a:p>
        </p:txBody>
      </p:sp>
      <p:sp>
        <p:nvSpPr>
          <p:cNvPr id="4101" name="Rectangle 3"/>
          <p:cNvSpPr>
            <a:spLocks noChangeArrowheads="1"/>
          </p:cNvSpPr>
          <p:nvPr/>
        </p:nvSpPr>
        <p:spPr bwMode="auto">
          <a:xfrm>
            <a:off x="523875" y="1298575"/>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dirty="0">
                <a:solidFill>
                  <a:srgbClr val="000000"/>
                </a:solidFill>
                <a:cs typeface="Times New Roman" pitchFamily="18" charset="0"/>
              </a:rPr>
              <a:t>An SNMP entity contains an SNMP engine and one or more associated applications: </a:t>
            </a:r>
          </a:p>
          <a:p>
            <a:pPr marL="914400" lvl="1" indent="-457200" algn="l">
              <a:spcBef>
                <a:spcPct val="20000"/>
              </a:spcBef>
              <a:buFont typeface="Arial" charset="0"/>
              <a:buChar char="̶"/>
            </a:pPr>
            <a:r>
              <a:rPr lang="en-US" sz="2000" i="1" dirty="0">
                <a:solidFill>
                  <a:srgbClr val="000000"/>
                </a:solidFill>
                <a:cs typeface="Times New Roman" pitchFamily="18" charset="0"/>
              </a:rPr>
              <a:t>command responder </a:t>
            </a:r>
            <a:r>
              <a:rPr lang="en-US" sz="2000" dirty="0">
                <a:solidFill>
                  <a:srgbClr val="000000"/>
                </a:solidFill>
                <a:cs typeface="Times New Roman" pitchFamily="18" charset="0"/>
              </a:rPr>
              <a:t>and </a:t>
            </a:r>
            <a:r>
              <a:rPr lang="en-US" sz="2000" i="1" dirty="0">
                <a:solidFill>
                  <a:srgbClr val="000000"/>
                </a:solidFill>
                <a:cs typeface="Times New Roman" pitchFamily="18" charset="0"/>
              </a:rPr>
              <a:t>notification originator </a:t>
            </a:r>
            <a:r>
              <a:rPr lang="en-US" sz="2000" dirty="0">
                <a:solidFill>
                  <a:srgbClr val="000000"/>
                </a:solidFill>
                <a:cs typeface="Times New Roman" pitchFamily="18" charset="0"/>
              </a:rPr>
              <a:t>application</a:t>
            </a:r>
          </a:p>
          <a:p>
            <a:pPr marL="1371600" lvl="2" indent="-457200" algn="l">
              <a:spcBef>
                <a:spcPct val="20000"/>
              </a:spcBef>
              <a:buFontTx/>
              <a:buChar char="•"/>
            </a:pPr>
            <a:r>
              <a:rPr lang="en-US" sz="2000" dirty="0">
                <a:solidFill>
                  <a:srgbClr val="000000"/>
                </a:solidFill>
                <a:cs typeface="Times New Roman" pitchFamily="18" charset="0"/>
              </a:rPr>
              <a:t>Access to management information</a:t>
            </a:r>
          </a:p>
          <a:p>
            <a:pPr marL="1371600" lvl="2" indent="-457200" algn="l">
              <a:spcBef>
                <a:spcPct val="20000"/>
              </a:spcBef>
              <a:buFontTx/>
              <a:buChar char="•"/>
            </a:pPr>
            <a:r>
              <a:rPr lang="en-US" sz="2000" dirty="0">
                <a:solidFill>
                  <a:srgbClr val="000000"/>
                </a:solidFill>
                <a:cs typeface="Times New Roman" pitchFamily="18" charset="0"/>
              </a:rPr>
              <a:t>Agent function</a:t>
            </a:r>
          </a:p>
          <a:p>
            <a:pPr marL="914400" lvl="1" indent="-457200" algn="l">
              <a:spcBef>
                <a:spcPct val="20000"/>
              </a:spcBef>
              <a:buFont typeface="Arial" charset="0"/>
              <a:buChar char="̶"/>
            </a:pPr>
            <a:r>
              <a:rPr lang="en-US" sz="2000" i="1" dirty="0">
                <a:solidFill>
                  <a:srgbClr val="000000"/>
                </a:solidFill>
                <a:cs typeface="Times New Roman" pitchFamily="18" charset="0"/>
              </a:rPr>
              <a:t>command generator </a:t>
            </a:r>
            <a:r>
              <a:rPr lang="en-US" sz="2000" dirty="0">
                <a:solidFill>
                  <a:srgbClr val="000000"/>
                </a:solidFill>
                <a:cs typeface="Times New Roman" pitchFamily="18" charset="0"/>
              </a:rPr>
              <a:t>and/or </a:t>
            </a:r>
            <a:r>
              <a:rPr lang="en-US" sz="2000" i="1" dirty="0">
                <a:solidFill>
                  <a:srgbClr val="000000"/>
                </a:solidFill>
                <a:cs typeface="Times New Roman" pitchFamily="18" charset="0"/>
              </a:rPr>
              <a:t>notification receiver </a:t>
            </a:r>
            <a:r>
              <a:rPr lang="en-US" sz="2000" dirty="0">
                <a:solidFill>
                  <a:srgbClr val="000000"/>
                </a:solidFill>
                <a:cs typeface="Times New Roman" pitchFamily="18" charset="0"/>
              </a:rPr>
              <a:t>application</a:t>
            </a:r>
          </a:p>
          <a:p>
            <a:pPr marL="1371600" lvl="2" indent="-457200" algn="l">
              <a:spcBef>
                <a:spcPct val="20000"/>
              </a:spcBef>
              <a:buFont typeface="Arial" charset="0"/>
              <a:buChar char="•"/>
            </a:pPr>
            <a:r>
              <a:rPr lang="en-US" sz="2000" dirty="0">
                <a:solidFill>
                  <a:srgbClr val="000000"/>
                </a:solidFill>
                <a:cs typeface="Times New Roman" pitchFamily="18" charset="0"/>
              </a:rPr>
              <a:t>Manager function</a:t>
            </a:r>
          </a:p>
          <a:p>
            <a:pPr marL="609600" indent="-609600" algn="l">
              <a:spcBef>
                <a:spcPct val="20000"/>
              </a:spcBef>
            </a:pPr>
            <a:endParaRPr lang="en-US" sz="2400" dirty="0">
              <a:solidFill>
                <a:srgbClr val="000000"/>
              </a:solidFill>
              <a:cs typeface="Times New Roman" pitchFamily="18" charset="0"/>
            </a:endParaRPr>
          </a:p>
          <a:p>
            <a:pPr marL="609600" indent="-609600" algn="l">
              <a:spcBef>
                <a:spcPct val="20000"/>
              </a:spcBef>
            </a:pPr>
            <a:endParaRPr lang="en-US" sz="2400" dirty="0"/>
          </a:p>
          <a:p>
            <a:pPr marL="609600" indent="-609600" algn="l">
              <a:spcBef>
                <a:spcPct val="20000"/>
              </a:spcBef>
            </a:pPr>
            <a:endParaRPr lang="en-GB" sz="2400" dirty="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1"/>
          <p:cNvSpPr>
            <a:spLocks noGrp="1"/>
          </p:cNvSpPr>
          <p:nvPr>
            <p:ph type="dt" sz="quarter" idx="10"/>
          </p:nvPr>
        </p:nvSpPr>
        <p:spPr>
          <a:noFill/>
        </p:spPr>
        <p:txBody>
          <a:bodyPr/>
          <a:lstStyle/>
          <a:p>
            <a:fld id="{9B1B9CAB-3587-4D2C-9E7E-73A031828E9F}" type="datetime1">
              <a:rPr lang="en-US" smtClean="0"/>
              <a:pPr/>
              <a:t>5/21/15</a:t>
            </a:fld>
            <a:endParaRPr lang="en-US" smtClean="0"/>
          </a:p>
        </p:txBody>
      </p:sp>
      <p:sp>
        <p:nvSpPr>
          <p:cNvPr id="30723" name="Slide Number Placeholder 3"/>
          <p:cNvSpPr>
            <a:spLocks noGrp="1"/>
          </p:cNvSpPr>
          <p:nvPr>
            <p:ph type="sldNum" sz="quarter" idx="12"/>
          </p:nvPr>
        </p:nvSpPr>
        <p:spPr>
          <a:noFill/>
        </p:spPr>
        <p:txBody>
          <a:bodyPr/>
          <a:lstStyle/>
          <a:p>
            <a:fld id="{6B828E1E-B1C9-4396-8CE2-DF738F33AEBE}" type="slidenum">
              <a:rPr lang="en-US" smtClean="0"/>
              <a:pPr/>
              <a:t>60</a:t>
            </a:fld>
            <a:endParaRPr lang="en-US" smtClean="0"/>
          </a:p>
        </p:txBody>
      </p:sp>
      <p:sp>
        <p:nvSpPr>
          <p:cNvPr id="30724" name="Rectangle 2"/>
          <p:cNvSpPr>
            <a:spLocks noChangeArrowheads="1"/>
          </p:cNvSpPr>
          <p:nvPr/>
        </p:nvSpPr>
        <p:spPr bwMode="auto">
          <a:xfrm>
            <a:off x="685800" y="987425"/>
            <a:ext cx="8001000" cy="5087938"/>
          </a:xfrm>
          <a:prstGeom prst="rect">
            <a:avLst/>
          </a:prstGeom>
          <a:noFill/>
          <a:ln w="9525">
            <a:solidFill>
              <a:schemeClr val="tx1"/>
            </a:solidFill>
            <a:miter lim="800000"/>
            <a:headEnd/>
            <a:tailEnd/>
          </a:ln>
        </p:spPr>
        <p:txBody>
          <a:bodyPr wrap="none" anchor="ctr"/>
          <a:lstStyle/>
          <a:p>
            <a:endParaRPr lang="en-CA"/>
          </a:p>
        </p:txBody>
      </p:sp>
      <p:sp>
        <p:nvSpPr>
          <p:cNvPr id="30725" name="Rectangle 3"/>
          <p:cNvSpPr>
            <a:spLocks noChangeArrowheads="1"/>
          </p:cNvSpPr>
          <p:nvPr/>
        </p:nvSpPr>
        <p:spPr bwMode="auto">
          <a:xfrm>
            <a:off x="850900" y="1293813"/>
            <a:ext cx="7620000" cy="1346200"/>
          </a:xfrm>
          <a:prstGeom prst="rect">
            <a:avLst/>
          </a:prstGeom>
          <a:solidFill>
            <a:srgbClr val="ECEBFF"/>
          </a:solidFill>
          <a:ln w="9525">
            <a:solidFill>
              <a:schemeClr val="tx1"/>
            </a:solidFill>
            <a:miter lim="800000"/>
            <a:headEnd/>
            <a:tailEnd/>
          </a:ln>
        </p:spPr>
        <p:txBody>
          <a:bodyPr wrap="none" anchor="ctr"/>
          <a:lstStyle/>
          <a:p>
            <a:endParaRPr lang="en-CA"/>
          </a:p>
        </p:txBody>
      </p:sp>
      <p:sp>
        <p:nvSpPr>
          <p:cNvPr id="30726" name="Rectangle 4"/>
          <p:cNvSpPr>
            <a:spLocks noChangeArrowheads="1"/>
          </p:cNvSpPr>
          <p:nvPr/>
        </p:nvSpPr>
        <p:spPr bwMode="auto">
          <a:xfrm>
            <a:off x="1155700" y="1458913"/>
            <a:ext cx="1866900" cy="7159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0727" name="Text Box 5"/>
          <p:cNvSpPr txBox="1">
            <a:spLocks noChangeArrowheads="1"/>
          </p:cNvSpPr>
          <p:nvPr/>
        </p:nvSpPr>
        <p:spPr bwMode="auto">
          <a:xfrm>
            <a:off x="1190625" y="1508125"/>
            <a:ext cx="1897063" cy="517525"/>
          </a:xfrm>
          <a:prstGeom prst="rect">
            <a:avLst/>
          </a:prstGeom>
          <a:noFill/>
          <a:ln w="9525">
            <a:noFill/>
            <a:miter lim="800000"/>
            <a:headEnd/>
            <a:tailEnd/>
          </a:ln>
        </p:spPr>
        <p:txBody>
          <a:bodyPr wrap="none">
            <a:spAutoFit/>
          </a:bodyPr>
          <a:lstStyle/>
          <a:p>
            <a:r>
              <a:rPr lang="en-US" sz="1400"/>
              <a:t>Command Generator </a:t>
            </a:r>
          </a:p>
          <a:p>
            <a:r>
              <a:rPr lang="en-US" sz="1400"/>
              <a:t>Application</a:t>
            </a:r>
          </a:p>
        </p:txBody>
      </p:sp>
      <p:sp>
        <p:nvSpPr>
          <p:cNvPr id="30728" name="Rectangle 6"/>
          <p:cNvSpPr>
            <a:spLocks noChangeArrowheads="1"/>
          </p:cNvSpPr>
          <p:nvPr/>
        </p:nvSpPr>
        <p:spPr bwMode="auto">
          <a:xfrm>
            <a:off x="3657600" y="1458913"/>
            <a:ext cx="1866900" cy="7159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0729" name="Text Box 7"/>
          <p:cNvSpPr txBox="1">
            <a:spLocks noChangeArrowheads="1"/>
          </p:cNvSpPr>
          <p:nvPr/>
        </p:nvSpPr>
        <p:spPr bwMode="auto">
          <a:xfrm>
            <a:off x="3640138" y="1546225"/>
            <a:ext cx="1938337" cy="517525"/>
          </a:xfrm>
          <a:prstGeom prst="rect">
            <a:avLst/>
          </a:prstGeom>
          <a:noFill/>
          <a:ln w="9525">
            <a:noFill/>
            <a:miter lim="800000"/>
            <a:headEnd/>
            <a:tailEnd/>
          </a:ln>
        </p:spPr>
        <p:txBody>
          <a:bodyPr wrap="none">
            <a:spAutoFit/>
          </a:bodyPr>
          <a:lstStyle/>
          <a:p>
            <a:r>
              <a:rPr lang="en-US" sz="1400"/>
              <a:t>Notification Originator </a:t>
            </a:r>
          </a:p>
          <a:p>
            <a:r>
              <a:rPr lang="en-US" sz="1400"/>
              <a:t>Application</a:t>
            </a:r>
          </a:p>
        </p:txBody>
      </p:sp>
      <p:sp>
        <p:nvSpPr>
          <p:cNvPr id="30730" name="Rectangle 8"/>
          <p:cNvSpPr>
            <a:spLocks noChangeArrowheads="1"/>
          </p:cNvSpPr>
          <p:nvPr/>
        </p:nvSpPr>
        <p:spPr bwMode="auto">
          <a:xfrm>
            <a:off x="6108700" y="1446213"/>
            <a:ext cx="1866900" cy="7159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0731" name="Text Box 9"/>
          <p:cNvSpPr txBox="1">
            <a:spLocks noChangeArrowheads="1"/>
          </p:cNvSpPr>
          <p:nvPr/>
        </p:nvSpPr>
        <p:spPr bwMode="auto">
          <a:xfrm>
            <a:off x="6127750" y="1533525"/>
            <a:ext cx="1860550" cy="517525"/>
          </a:xfrm>
          <a:prstGeom prst="rect">
            <a:avLst/>
          </a:prstGeom>
          <a:noFill/>
          <a:ln w="9525">
            <a:noFill/>
            <a:miter lim="800000"/>
            <a:headEnd/>
            <a:tailEnd/>
          </a:ln>
        </p:spPr>
        <p:txBody>
          <a:bodyPr wrap="none">
            <a:spAutoFit/>
          </a:bodyPr>
          <a:lstStyle/>
          <a:p>
            <a:r>
              <a:rPr lang="en-US" sz="1400"/>
              <a:t>Notification Receiver </a:t>
            </a:r>
          </a:p>
          <a:p>
            <a:r>
              <a:rPr lang="en-US" sz="1400"/>
              <a:t>Application</a:t>
            </a:r>
          </a:p>
        </p:txBody>
      </p:sp>
      <p:sp>
        <p:nvSpPr>
          <p:cNvPr id="30732" name="Line 10"/>
          <p:cNvSpPr>
            <a:spLocks noChangeShapeType="1"/>
          </p:cNvSpPr>
          <p:nvPr/>
        </p:nvSpPr>
        <p:spPr bwMode="auto">
          <a:xfrm>
            <a:off x="1981200" y="2309813"/>
            <a:ext cx="5143500" cy="0"/>
          </a:xfrm>
          <a:prstGeom prst="line">
            <a:avLst/>
          </a:prstGeom>
          <a:noFill/>
          <a:ln w="19050">
            <a:solidFill>
              <a:schemeClr val="tx1"/>
            </a:solidFill>
            <a:round/>
            <a:headEnd/>
            <a:tailEnd/>
          </a:ln>
        </p:spPr>
        <p:txBody>
          <a:bodyPr/>
          <a:lstStyle/>
          <a:p>
            <a:endParaRPr lang="en-CA"/>
          </a:p>
        </p:txBody>
      </p:sp>
      <p:sp>
        <p:nvSpPr>
          <p:cNvPr id="30733" name="Rectangle 11"/>
          <p:cNvSpPr>
            <a:spLocks noChangeArrowheads="1"/>
          </p:cNvSpPr>
          <p:nvPr/>
        </p:nvSpPr>
        <p:spPr bwMode="auto">
          <a:xfrm>
            <a:off x="944563" y="2854325"/>
            <a:ext cx="7581900" cy="3097213"/>
          </a:xfrm>
          <a:prstGeom prst="rect">
            <a:avLst/>
          </a:prstGeom>
          <a:solidFill>
            <a:srgbClr val="CCFFCC"/>
          </a:solidFill>
          <a:ln w="9525">
            <a:solidFill>
              <a:schemeClr val="tx1"/>
            </a:solidFill>
            <a:miter lim="800000"/>
            <a:headEnd/>
            <a:tailEnd/>
          </a:ln>
        </p:spPr>
        <p:txBody>
          <a:bodyPr wrap="none" anchor="ctr"/>
          <a:lstStyle/>
          <a:p>
            <a:endParaRPr lang="en-CA"/>
          </a:p>
        </p:txBody>
      </p:sp>
      <p:sp>
        <p:nvSpPr>
          <p:cNvPr id="30734" name="Rectangle 12"/>
          <p:cNvSpPr>
            <a:spLocks noChangeArrowheads="1"/>
          </p:cNvSpPr>
          <p:nvPr/>
        </p:nvSpPr>
        <p:spPr bwMode="auto">
          <a:xfrm>
            <a:off x="1066800" y="2919413"/>
            <a:ext cx="2057400" cy="2795587"/>
          </a:xfrm>
          <a:prstGeom prst="rect">
            <a:avLst/>
          </a:prstGeom>
          <a:solidFill>
            <a:srgbClr val="FFFFCC"/>
          </a:solidFill>
          <a:ln w="9525">
            <a:solidFill>
              <a:schemeClr val="tx1"/>
            </a:solidFill>
            <a:miter lim="800000"/>
            <a:headEnd/>
            <a:tailEnd/>
          </a:ln>
        </p:spPr>
        <p:txBody>
          <a:bodyPr wrap="none" anchor="ctr"/>
          <a:lstStyle/>
          <a:p>
            <a:endParaRPr lang="en-CA"/>
          </a:p>
        </p:txBody>
      </p:sp>
      <p:sp>
        <p:nvSpPr>
          <p:cNvPr id="30735" name="Rectangle 13"/>
          <p:cNvSpPr>
            <a:spLocks noChangeArrowheads="1"/>
          </p:cNvSpPr>
          <p:nvPr/>
        </p:nvSpPr>
        <p:spPr bwMode="auto">
          <a:xfrm>
            <a:off x="3581400" y="2906713"/>
            <a:ext cx="2057400" cy="2795587"/>
          </a:xfrm>
          <a:prstGeom prst="rect">
            <a:avLst/>
          </a:prstGeom>
          <a:solidFill>
            <a:srgbClr val="FEE8FE"/>
          </a:solidFill>
          <a:ln w="9525">
            <a:solidFill>
              <a:schemeClr val="tx1"/>
            </a:solidFill>
            <a:miter lim="800000"/>
            <a:headEnd/>
            <a:tailEnd/>
          </a:ln>
        </p:spPr>
        <p:txBody>
          <a:bodyPr wrap="none" anchor="ctr"/>
          <a:lstStyle/>
          <a:p>
            <a:endParaRPr lang="en-CA"/>
          </a:p>
        </p:txBody>
      </p:sp>
      <p:sp>
        <p:nvSpPr>
          <p:cNvPr id="30736" name="Rectangle 14"/>
          <p:cNvSpPr>
            <a:spLocks noChangeArrowheads="1"/>
          </p:cNvSpPr>
          <p:nvPr/>
        </p:nvSpPr>
        <p:spPr bwMode="auto">
          <a:xfrm>
            <a:off x="6184900" y="2894013"/>
            <a:ext cx="2057400" cy="2795587"/>
          </a:xfrm>
          <a:prstGeom prst="rect">
            <a:avLst/>
          </a:prstGeom>
          <a:solidFill>
            <a:srgbClr val="DDDDDD"/>
          </a:solidFill>
          <a:ln w="9525">
            <a:solidFill>
              <a:schemeClr val="tx1"/>
            </a:solidFill>
            <a:miter lim="800000"/>
            <a:headEnd/>
            <a:tailEnd/>
          </a:ln>
        </p:spPr>
        <p:txBody>
          <a:bodyPr wrap="none" anchor="ctr"/>
          <a:lstStyle/>
          <a:p>
            <a:endParaRPr lang="en-CA"/>
          </a:p>
        </p:txBody>
      </p:sp>
      <p:sp>
        <p:nvSpPr>
          <p:cNvPr id="30737" name="Rectangle 15"/>
          <p:cNvSpPr>
            <a:spLocks noChangeArrowheads="1"/>
          </p:cNvSpPr>
          <p:nvPr/>
        </p:nvSpPr>
        <p:spPr bwMode="auto">
          <a:xfrm>
            <a:off x="1117600" y="3376613"/>
            <a:ext cx="1866900" cy="457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0738" name="Text Box 16"/>
          <p:cNvSpPr txBox="1">
            <a:spLocks noChangeArrowheads="1"/>
          </p:cNvSpPr>
          <p:nvPr/>
        </p:nvSpPr>
        <p:spPr bwMode="auto">
          <a:xfrm>
            <a:off x="1308100" y="3451225"/>
            <a:ext cx="1457325" cy="304800"/>
          </a:xfrm>
          <a:prstGeom prst="rect">
            <a:avLst/>
          </a:prstGeom>
          <a:noFill/>
          <a:ln w="9525">
            <a:noFill/>
            <a:miter lim="800000"/>
            <a:headEnd/>
            <a:tailEnd/>
          </a:ln>
        </p:spPr>
        <p:txBody>
          <a:bodyPr wrap="none">
            <a:spAutoFit/>
          </a:bodyPr>
          <a:lstStyle/>
          <a:p>
            <a:r>
              <a:rPr lang="en-US" sz="1400"/>
              <a:t>PDU Dispatcher</a:t>
            </a:r>
          </a:p>
        </p:txBody>
      </p:sp>
      <p:sp>
        <p:nvSpPr>
          <p:cNvPr id="30739" name="Rectangle 17"/>
          <p:cNvSpPr>
            <a:spLocks noChangeArrowheads="1"/>
          </p:cNvSpPr>
          <p:nvPr/>
        </p:nvSpPr>
        <p:spPr bwMode="auto">
          <a:xfrm>
            <a:off x="1117600" y="4202113"/>
            <a:ext cx="1866900" cy="4953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0740" name="Text Box 18"/>
          <p:cNvSpPr txBox="1">
            <a:spLocks noChangeArrowheads="1"/>
          </p:cNvSpPr>
          <p:nvPr/>
        </p:nvSpPr>
        <p:spPr bwMode="auto">
          <a:xfrm>
            <a:off x="1198563" y="4289425"/>
            <a:ext cx="1800225" cy="304800"/>
          </a:xfrm>
          <a:prstGeom prst="rect">
            <a:avLst/>
          </a:prstGeom>
          <a:noFill/>
          <a:ln w="9525">
            <a:noFill/>
            <a:miter lim="800000"/>
            <a:headEnd/>
            <a:tailEnd/>
          </a:ln>
        </p:spPr>
        <p:txBody>
          <a:bodyPr wrap="none">
            <a:spAutoFit/>
          </a:bodyPr>
          <a:lstStyle/>
          <a:p>
            <a:r>
              <a:rPr lang="en-US" sz="1400"/>
              <a:t>Message Dispatcher</a:t>
            </a:r>
          </a:p>
        </p:txBody>
      </p:sp>
      <p:sp>
        <p:nvSpPr>
          <p:cNvPr id="30741" name="Rectangle 19"/>
          <p:cNvSpPr>
            <a:spLocks noChangeArrowheads="1"/>
          </p:cNvSpPr>
          <p:nvPr/>
        </p:nvSpPr>
        <p:spPr bwMode="auto">
          <a:xfrm>
            <a:off x="1130300" y="5078413"/>
            <a:ext cx="1866900" cy="457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0742" name="Text Box 20"/>
          <p:cNvSpPr txBox="1">
            <a:spLocks noChangeArrowheads="1"/>
          </p:cNvSpPr>
          <p:nvPr/>
        </p:nvSpPr>
        <p:spPr bwMode="auto">
          <a:xfrm>
            <a:off x="1250950" y="5165725"/>
            <a:ext cx="1670050" cy="304800"/>
          </a:xfrm>
          <a:prstGeom prst="rect">
            <a:avLst/>
          </a:prstGeom>
          <a:noFill/>
          <a:ln w="9525">
            <a:noFill/>
            <a:miter lim="800000"/>
            <a:headEnd/>
            <a:tailEnd/>
          </a:ln>
        </p:spPr>
        <p:txBody>
          <a:bodyPr wrap="none">
            <a:spAutoFit/>
          </a:bodyPr>
          <a:lstStyle/>
          <a:p>
            <a:r>
              <a:rPr lang="en-US" sz="1400"/>
              <a:t>Transport Mapping</a:t>
            </a:r>
          </a:p>
        </p:txBody>
      </p:sp>
      <p:sp>
        <p:nvSpPr>
          <p:cNvPr id="30743" name="Rectangle 21"/>
          <p:cNvSpPr>
            <a:spLocks noChangeArrowheads="1"/>
          </p:cNvSpPr>
          <p:nvPr/>
        </p:nvSpPr>
        <p:spPr bwMode="auto">
          <a:xfrm>
            <a:off x="4076700" y="4049713"/>
            <a:ext cx="1016000" cy="330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0744" name="Text Box 22"/>
          <p:cNvSpPr txBox="1">
            <a:spLocks noChangeArrowheads="1"/>
          </p:cNvSpPr>
          <p:nvPr/>
        </p:nvSpPr>
        <p:spPr bwMode="auto">
          <a:xfrm>
            <a:off x="4208463" y="4048125"/>
            <a:ext cx="806450" cy="304800"/>
          </a:xfrm>
          <a:prstGeom prst="rect">
            <a:avLst/>
          </a:prstGeom>
          <a:noFill/>
          <a:ln w="9525">
            <a:noFill/>
            <a:miter lim="800000"/>
            <a:headEnd/>
            <a:tailEnd/>
          </a:ln>
        </p:spPr>
        <p:txBody>
          <a:bodyPr wrap="none">
            <a:spAutoFit/>
          </a:bodyPr>
          <a:lstStyle/>
          <a:p>
            <a:r>
              <a:rPr lang="en-US" sz="1400"/>
              <a:t>V2c MP</a:t>
            </a:r>
          </a:p>
        </p:txBody>
      </p:sp>
      <p:sp>
        <p:nvSpPr>
          <p:cNvPr id="30745" name="Rectangle 23"/>
          <p:cNvSpPr>
            <a:spLocks noChangeArrowheads="1"/>
          </p:cNvSpPr>
          <p:nvPr/>
        </p:nvSpPr>
        <p:spPr bwMode="auto">
          <a:xfrm>
            <a:off x="4089400" y="3516313"/>
            <a:ext cx="1016000" cy="330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0746" name="Text Box 24"/>
          <p:cNvSpPr txBox="1">
            <a:spLocks noChangeArrowheads="1"/>
          </p:cNvSpPr>
          <p:nvPr/>
        </p:nvSpPr>
        <p:spPr bwMode="auto">
          <a:xfrm>
            <a:off x="4252913" y="3514725"/>
            <a:ext cx="717550" cy="304800"/>
          </a:xfrm>
          <a:prstGeom prst="rect">
            <a:avLst/>
          </a:prstGeom>
          <a:noFill/>
          <a:ln w="9525">
            <a:noFill/>
            <a:miter lim="800000"/>
            <a:headEnd/>
            <a:tailEnd/>
          </a:ln>
        </p:spPr>
        <p:txBody>
          <a:bodyPr wrap="none">
            <a:spAutoFit/>
          </a:bodyPr>
          <a:lstStyle/>
          <a:p>
            <a:r>
              <a:rPr lang="en-US" sz="1400"/>
              <a:t>V1 MP</a:t>
            </a:r>
          </a:p>
        </p:txBody>
      </p:sp>
      <p:sp>
        <p:nvSpPr>
          <p:cNvPr id="30747" name="Rectangle 25"/>
          <p:cNvSpPr>
            <a:spLocks noChangeArrowheads="1"/>
          </p:cNvSpPr>
          <p:nvPr/>
        </p:nvSpPr>
        <p:spPr bwMode="auto">
          <a:xfrm>
            <a:off x="4089400" y="4595813"/>
            <a:ext cx="1016000" cy="330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0748" name="Text Box 26"/>
          <p:cNvSpPr txBox="1">
            <a:spLocks noChangeArrowheads="1"/>
          </p:cNvSpPr>
          <p:nvPr/>
        </p:nvSpPr>
        <p:spPr bwMode="auto">
          <a:xfrm>
            <a:off x="4252913" y="4619625"/>
            <a:ext cx="717550" cy="304800"/>
          </a:xfrm>
          <a:prstGeom prst="rect">
            <a:avLst/>
          </a:prstGeom>
          <a:noFill/>
          <a:ln w="9525">
            <a:noFill/>
            <a:miter lim="800000"/>
            <a:headEnd/>
            <a:tailEnd/>
          </a:ln>
        </p:spPr>
        <p:txBody>
          <a:bodyPr wrap="none">
            <a:spAutoFit/>
          </a:bodyPr>
          <a:lstStyle/>
          <a:p>
            <a:r>
              <a:rPr lang="en-US" sz="1400"/>
              <a:t>V3 MP</a:t>
            </a:r>
          </a:p>
        </p:txBody>
      </p:sp>
      <p:sp>
        <p:nvSpPr>
          <p:cNvPr id="30749" name="Rectangle 27"/>
          <p:cNvSpPr>
            <a:spLocks noChangeArrowheads="1"/>
          </p:cNvSpPr>
          <p:nvPr/>
        </p:nvSpPr>
        <p:spPr bwMode="auto">
          <a:xfrm>
            <a:off x="4076700" y="5091113"/>
            <a:ext cx="1016000" cy="330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0750" name="Text Box 28"/>
          <p:cNvSpPr txBox="1">
            <a:spLocks noChangeArrowheads="1"/>
          </p:cNvSpPr>
          <p:nvPr/>
        </p:nvSpPr>
        <p:spPr bwMode="auto">
          <a:xfrm>
            <a:off x="4160838" y="5114925"/>
            <a:ext cx="903287" cy="304800"/>
          </a:xfrm>
          <a:prstGeom prst="rect">
            <a:avLst/>
          </a:prstGeom>
          <a:noFill/>
          <a:ln w="9525">
            <a:noFill/>
            <a:miter lim="800000"/>
            <a:headEnd/>
            <a:tailEnd/>
          </a:ln>
        </p:spPr>
        <p:txBody>
          <a:bodyPr wrap="none">
            <a:spAutoFit/>
          </a:bodyPr>
          <a:lstStyle/>
          <a:p>
            <a:r>
              <a:rPr lang="en-US" sz="1400"/>
              <a:t>other MP</a:t>
            </a:r>
          </a:p>
        </p:txBody>
      </p:sp>
      <p:sp>
        <p:nvSpPr>
          <p:cNvPr id="30751" name="Line 29"/>
          <p:cNvSpPr>
            <a:spLocks noChangeShapeType="1"/>
          </p:cNvSpPr>
          <p:nvPr/>
        </p:nvSpPr>
        <p:spPr bwMode="auto">
          <a:xfrm>
            <a:off x="3771900" y="3630613"/>
            <a:ext cx="0" cy="1612900"/>
          </a:xfrm>
          <a:prstGeom prst="line">
            <a:avLst/>
          </a:prstGeom>
          <a:noFill/>
          <a:ln w="12700">
            <a:solidFill>
              <a:schemeClr val="tx1"/>
            </a:solidFill>
            <a:round/>
            <a:headEnd/>
            <a:tailEnd/>
          </a:ln>
        </p:spPr>
        <p:txBody>
          <a:bodyPr/>
          <a:lstStyle/>
          <a:p>
            <a:endParaRPr lang="en-CA"/>
          </a:p>
        </p:txBody>
      </p:sp>
      <p:sp>
        <p:nvSpPr>
          <p:cNvPr id="30752" name="Line 30"/>
          <p:cNvSpPr>
            <a:spLocks noChangeShapeType="1"/>
          </p:cNvSpPr>
          <p:nvPr/>
        </p:nvSpPr>
        <p:spPr bwMode="auto">
          <a:xfrm>
            <a:off x="2971800" y="4456113"/>
            <a:ext cx="800100" cy="0"/>
          </a:xfrm>
          <a:prstGeom prst="line">
            <a:avLst/>
          </a:prstGeom>
          <a:noFill/>
          <a:ln w="12700">
            <a:solidFill>
              <a:schemeClr val="tx1"/>
            </a:solidFill>
            <a:round/>
            <a:headEnd type="triangle" w="med" len="med"/>
            <a:tailEnd type="triangle" w="med" len="med"/>
          </a:ln>
        </p:spPr>
        <p:txBody>
          <a:bodyPr/>
          <a:lstStyle/>
          <a:p>
            <a:endParaRPr lang="en-CA"/>
          </a:p>
        </p:txBody>
      </p:sp>
      <p:sp>
        <p:nvSpPr>
          <p:cNvPr id="30753" name="Line 31"/>
          <p:cNvSpPr>
            <a:spLocks noChangeShapeType="1"/>
          </p:cNvSpPr>
          <p:nvPr/>
        </p:nvSpPr>
        <p:spPr bwMode="auto">
          <a:xfrm>
            <a:off x="3784600" y="3630613"/>
            <a:ext cx="304800" cy="0"/>
          </a:xfrm>
          <a:prstGeom prst="line">
            <a:avLst/>
          </a:prstGeom>
          <a:noFill/>
          <a:ln w="9525">
            <a:solidFill>
              <a:schemeClr val="tx1"/>
            </a:solidFill>
            <a:round/>
            <a:headEnd/>
            <a:tailEnd type="triangle" w="med" len="med"/>
          </a:ln>
        </p:spPr>
        <p:txBody>
          <a:bodyPr/>
          <a:lstStyle/>
          <a:p>
            <a:endParaRPr lang="en-CA"/>
          </a:p>
        </p:txBody>
      </p:sp>
      <p:sp>
        <p:nvSpPr>
          <p:cNvPr id="30754" name="Line 32"/>
          <p:cNvSpPr>
            <a:spLocks noChangeShapeType="1"/>
          </p:cNvSpPr>
          <p:nvPr/>
        </p:nvSpPr>
        <p:spPr bwMode="auto">
          <a:xfrm>
            <a:off x="3771900" y="4176713"/>
            <a:ext cx="304800" cy="0"/>
          </a:xfrm>
          <a:prstGeom prst="line">
            <a:avLst/>
          </a:prstGeom>
          <a:noFill/>
          <a:ln w="9525">
            <a:solidFill>
              <a:schemeClr val="tx1"/>
            </a:solidFill>
            <a:round/>
            <a:headEnd/>
            <a:tailEnd type="triangle" w="med" len="med"/>
          </a:ln>
        </p:spPr>
        <p:txBody>
          <a:bodyPr/>
          <a:lstStyle/>
          <a:p>
            <a:endParaRPr lang="en-CA"/>
          </a:p>
        </p:txBody>
      </p:sp>
      <p:sp>
        <p:nvSpPr>
          <p:cNvPr id="30755" name="Line 33"/>
          <p:cNvSpPr>
            <a:spLocks noChangeShapeType="1"/>
          </p:cNvSpPr>
          <p:nvPr/>
        </p:nvSpPr>
        <p:spPr bwMode="auto">
          <a:xfrm>
            <a:off x="3771900" y="4760913"/>
            <a:ext cx="317500" cy="0"/>
          </a:xfrm>
          <a:prstGeom prst="line">
            <a:avLst/>
          </a:prstGeom>
          <a:noFill/>
          <a:ln w="9525">
            <a:solidFill>
              <a:schemeClr val="tx1"/>
            </a:solidFill>
            <a:round/>
            <a:headEnd/>
            <a:tailEnd type="triangle" w="med" len="med"/>
          </a:ln>
        </p:spPr>
        <p:txBody>
          <a:bodyPr/>
          <a:lstStyle/>
          <a:p>
            <a:endParaRPr lang="en-CA"/>
          </a:p>
        </p:txBody>
      </p:sp>
      <p:sp>
        <p:nvSpPr>
          <p:cNvPr id="30756" name="Line 34"/>
          <p:cNvSpPr>
            <a:spLocks noChangeShapeType="1"/>
          </p:cNvSpPr>
          <p:nvPr/>
        </p:nvSpPr>
        <p:spPr bwMode="auto">
          <a:xfrm>
            <a:off x="3771900" y="5256213"/>
            <a:ext cx="304800" cy="0"/>
          </a:xfrm>
          <a:prstGeom prst="line">
            <a:avLst/>
          </a:prstGeom>
          <a:noFill/>
          <a:ln w="9525">
            <a:solidFill>
              <a:schemeClr val="tx1"/>
            </a:solidFill>
            <a:round/>
            <a:headEnd/>
            <a:tailEnd type="triangle" w="med" len="med"/>
          </a:ln>
        </p:spPr>
        <p:txBody>
          <a:bodyPr/>
          <a:lstStyle/>
          <a:p>
            <a:endParaRPr lang="en-CA"/>
          </a:p>
        </p:txBody>
      </p:sp>
      <p:sp>
        <p:nvSpPr>
          <p:cNvPr id="30757" name="Rectangle 35"/>
          <p:cNvSpPr>
            <a:spLocks noChangeArrowheads="1"/>
          </p:cNvSpPr>
          <p:nvPr/>
        </p:nvSpPr>
        <p:spPr bwMode="auto">
          <a:xfrm>
            <a:off x="6286500" y="3465513"/>
            <a:ext cx="1866900" cy="5588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0758" name="Rectangle 36"/>
          <p:cNvSpPr>
            <a:spLocks noChangeArrowheads="1"/>
          </p:cNvSpPr>
          <p:nvPr/>
        </p:nvSpPr>
        <p:spPr bwMode="auto">
          <a:xfrm>
            <a:off x="6286500" y="4430713"/>
            <a:ext cx="1866900" cy="5461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0759" name="Text Box 37"/>
          <p:cNvSpPr txBox="1">
            <a:spLocks noChangeArrowheads="1"/>
          </p:cNvSpPr>
          <p:nvPr/>
        </p:nvSpPr>
        <p:spPr bwMode="auto">
          <a:xfrm>
            <a:off x="6315075" y="3489325"/>
            <a:ext cx="1839913" cy="517525"/>
          </a:xfrm>
          <a:prstGeom prst="rect">
            <a:avLst/>
          </a:prstGeom>
          <a:noFill/>
          <a:ln w="9525">
            <a:noFill/>
            <a:miter lim="800000"/>
            <a:headEnd/>
            <a:tailEnd/>
          </a:ln>
        </p:spPr>
        <p:txBody>
          <a:bodyPr wrap="none">
            <a:spAutoFit/>
          </a:bodyPr>
          <a:lstStyle/>
          <a:p>
            <a:r>
              <a:rPr lang="en-US" sz="1400"/>
              <a:t>User-based Security </a:t>
            </a:r>
          </a:p>
          <a:p>
            <a:r>
              <a:rPr lang="en-US" sz="1400"/>
              <a:t>Model</a:t>
            </a:r>
          </a:p>
        </p:txBody>
      </p:sp>
      <p:sp>
        <p:nvSpPr>
          <p:cNvPr id="30760" name="Text Box 38"/>
          <p:cNvSpPr txBox="1">
            <a:spLocks noChangeArrowheads="1"/>
          </p:cNvSpPr>
          <p:nvPr/>
        </p:nvSpPr>
        <p:spPr bwMode="auto">
          <a:xfrm>
            <a:off x="6551613" y="4416425"/>
            <a:ext cx="1366837" cy="517525"/>
          </a:xfrm>
          <a:prstGeom prst="rect">
            <a:avLst/>
          </a:prstGeom>
          <a:noFill/>
          <a:ln w="9525">
            <a:noFill/>
            <a:miter lim="800000"/>
            <a:headEnd/>
            <a:tailEnd/>
          </a:ln>
        </p:spPr>
        <p:txBody>
          <a:bodyPr wrap="none">
            <a:spAutoFit/>
          </a:bodyPr>
          <a:lstStyle/>
          <a:p>
            <a:r>
              <a:rPr lang="en-US" sz="1400"/>
              <a:t>Other Security </a:t>
            </a:r>
          </a:p>
          <a:p>
            <a:r>
              <a:rPr lang="en-US" sz="1400"/>
              <a:t>Model</a:t>
            </a:r>
          </a:p>
        </p:txBody>
      </p:sp>
      <p:sp>
        <p:nvSpPr>
          <p:cNvPr id="30761" name="Line 39"/>
          <p:cNvSpPr>
            <a:spLocks noChangeShapeType="1"/>
          </p:cNvSpPr>
          <p:nvPr/>
        </p:nvSpPr>
        <p:spPr bwMode="auto">
          <a:xfrm>
            <a:off x="5118100" y="3694113"/>
            <a:ext cx="1066800" cy="0"/>
          </a:xfrm>
          <a:prstGeom prst="line">
            <a:avLst/>
          </a:prstGeom>
          <a:noFill/>
          <a:ln w="12700">
            <a:solidFill>
              <a:schemeClr val="tx1"/>
            </a:solidFill>
            <a:round/>
            <a:headEnd type="triangle" w="med" len="med"/>
            <a:tailEnd type="triangle" w="med" len="med"/>
          </a:ln>
        </p:spPr>
        <p:txBody>
          <a:bodyPr/>
          <a:lstStyle/>
          <a:p>
            <a:endParaRPr lang="en-CA"/>
          </a:p>
        </p:txBody>
      </p:sp>
      <p:sp>
        <p:nvSpPr>
          <p:cNvPr id="30762" name="Line 40"/>
          <p:cNvSpPr>
            <a:spLocks noChangeShapeType="1"/>
          </p:cNvSpPr>
          <p:nvPr/>
        </p:nvSpPr>
        <p:spPr bwMode="auto">
          <a:xfrm>
            <a:off x="5092700" y="4227513"/>
            <a:ext cx="1092200" cy="0"/>
          </a:xfrm>
          <a:prstGeom prst="line">
            <a:avLst/>
          </a:prstGeom>
          <a:noFill/>
          <a:ln w="12700">
            <a:solidFill>
              <a:schemeClr val="tx1"/>
            </a:solidFill>
            <a:round/>
            <a:headEnd type="triangle" w="med" len="med"/>
            <a:tailEnd type="triangle" w="med" len="med"/>
          </a:ln>
        </p:spPr>
        <p:txBody>
          <a:bodyPr/>
          <a:lstStyle/>
          <a:p>
            <a:endParaRPr lang="en-CA"/>
          </a:p>
        </p:txBody>
      </p:sp>
      <p:sp>
        <p:nvSpPr>
          <p:cNvPr id="30763" name="Line 41"/>
          <p:cNvSpPr>
            <a:spLocks noChangeShapeType="1"/>
          </p:cNvSpPr>
          <p:nvPr/>
        </p:nvSpPr>
        <p:spPr bwMode="auto">
          <a:xfrm>
            <a:off x="5105400" y="4760913"/>
            <a:ext cx="1092200" cy="0"/>
          </a:xfrm>
          <a:prstGeom prst="line">
            <a:avLst/>
          </a:prstGeom>
          <a:noFill/>
          <a:ln w="12700">
            <a:solidFill>
              <a:schemeClr val="tx1"/>
            </a:solidFill>
            <a:round/>
            <a:headEnd type="triangle" w="med" len="med"/>
            <a:tailEnd type="triangle" w="med" len="med"/>
          </a:ln>
        </p:spPr>
        <p:txBody>
          <a:bodyPr/>
          <a:lstStyle/>
          <a:p>
            <a:endParaRPr lang="en-CA"/>
          </a:p>
        </p:txBody>
      </p:sp>
      <p:sp>
        <p:nvSpPr>
          <p:cNvPr id="30764" name="Line 42"/>
          <p:cNvSpPr>
            <a:spLocks noChangeShapeType="1"/>
          </p:cNvSpPr>
          <p:nvPr/>
        </p:nvSpPr>
        <p:spPr bwMode="auto">
          <a:xfrm>
            <a:off x="5092700" y="5256213"/>
            <a:ext cx="1092200" cy="0"/>
          </a:xfrm>
          <a:prstGeom prst="line">
            <a:avLst/>
          </a:prstGeom>
          <a:noFill/>
          <a:ln w="12700">
            <a:solidFill>
              <a:schemeClr val="tx1"/>
            </a:solidFill>
            <a:round/>
            <a:headEnd type="triangle" w="med" len="med"/>
            <a:tailEnd type="triangle" w="med" len="med"/>
          </a:ln>
        </p:spPr>
        <p:txBody>
          <a:bodyPr/>
          <a:lstStyle/>
          <a:p>
            <a:endParaRPr lang="en-CA"/>
          </a:p>
        </p:txBody>
      </p:sp>
      <p:sp>
        <p:nvSpPr>
          <p:cNvPr id="30765" name="Line 43"/>
          <p:cNvSpPr>
            <a:spLocks noChangeShapeType="1"/>
          </p:cNvSpPr>
          <p:nvPr/>
        </p:nvSpPr>
        <p:spPr bwMode="auto">
          <a:xfrm>
            <a:off x="1968500" y="3833813"/>
            <a:ext cx="0" cy="368300"/>
          </a:xfrm>
          <a:prstGeom prst="line">
            <a:avLst/>
          </a:prstGeom>
          <a:noFill/>
          <a:ln w="12700">
            <a:solidFill>
              <a:schemeClr val="tx1"/>
            </a:solidFill>
            <a:round/>
            <a:headEnd type="triangle" w="med" len="med"/>
            <a:tailEnd type="triangle" w="med" len="med"/>
          </a:ln>
        </p:spPr>
        <p:txBody>
          <a:bodyPr/>
          <a:lstStyle/>
          <a:p>
            <a:endParaRPr lang="en-CA"/>
          </a:p>
        </p:txBody>
      </p:sp>
      <p:sp>
        <p:nvSpPr>
          <p:cNvPr id="30766" name="Line 44"/>
          <p:cNvSpPr>
            <a:spLocks noChangeShapeType="1"/>
          </p:cNvSpPr>
          <p:nvPr/>
        </p:nvSpPr>
        <p:spPr bwMode="auto">
          <a:xfrm>
            <a:off x="1955800" y="4710113"/>
            <a:ext cx="0" cy="393700"/>
          </a:xfrm>
          <a:prstGeom prst="line">
            <a:avLst/>
          </a:prstGeom>
          <a:noFill/>
          <a:ln w="12700">
            <a:solidFill>
              <a:schemeClr val="tx1"/>
            </a:solidFill>
            <a:round/>
            <a:headEnd type="triangle" w="med" len="med"/>
            <a:tailEnd type="triangle" w="med" len="med"/>
          </a:ln>
        </p:spPr>
        <p:txBody>
          <a:bodyPr/>
          <a:lstStyle/>
          <a:p>
            <a:endParaRPr lang="en-CA"/>
          </a:p>
        </p:txBody>
      </p:sp>
      <p:sp>
        <p:nvSpPr>
          <p:cNvPr id="30767" name="Line 45"/>
          <p:cNvSpPr>
            <a:spLocks noChangeShapeType="1"/>
          </p:cNvSpPr>
          <p:nvPr/>
        </p:nvSpPr>
        <p:spPr bwMode="auto">
          <a:xfrm flipV="1">
            <a:off x="1981200" y="2157413"/>
            <a:ext cx="1588" cy="161925"/>
          </a:xfrm>
          <a:prstGeom prst="line">
            <a:avLst/>
          </a:prstGeom>
          <a:noFill/>
          <a:ln w="19050">
            <a:solidFill>
              <a:schemeClr val="tx1"/>
            </a:solidFill>
            <a:round/>
            <a:headEnd/>
            <a:tailEnd type="triangle" w="med" len="med"/>
          </a:ln>
        </p:spPr>
        <p:txBody>
          <a:bodyPr/>
          <a:lstStyle/>
          <a:p>
            <a:endParaRPr lang="en-CA"/>
          </a:p>
        </p:txBody>
      </p:sp>
      <p:sp>
        <p:nvSpPr>
          <p:cNvPr id="30768" name="Line 46"/>
          <p:cNvSpPr>
            <a:spLocks noChangeShapeType="1"/>
          </p:cNvSpPr>
          <p:nvPr/>
        </p:nvSpPr>
        <p:spPr bwMode="auto">
          <a:xfrm flipV="1">
            <a:off x="4483100" y="2157413"/>
            <a:ext cx="1588" cy="161925"/>
          </a:xfrm>
          <a:prstGeom prst="line">
            <a:avLst/>
          </a:prstGeom>
          <a:noFill/>
          <a:ln w="19050">
            <a:solidFill>
              <a:schemeClr val="tx1"/>
            </a:solidFill>
            <a:round/>
            <a:headEnd/>
            <a:tailEnd type="triangle" w="med" len="med"/>
          </a:ln>
        </p:spPr>
        <p:txBody>
          <a:bodyPr/>
          <a:lstStyle/>
          <a:p>
            <a:endParaRPr lang="en-CA"/>
          </a:p>
        </p:txBody>
      </p:sp>
      <p:sp>
        <p:nvSpPr>
          <p:cNvPr id="30769" name="Line 47"/>
          <p:cNvSpPr>
            <a:spLocks noChangeShapeType="1"/>
          </p:cNvSpPr>
          <p:nvPr/>
        </p:nvSpPr>
        <p:spPr bwMode="auto">
          <a:xfrm flipV="1">
            <a:off x="7112000" y="2132013"/>
            <a:ext cx="1588" cy="188912"/>
          </a:xfrm>
          <a:prstGeom prst="line">
            <a:avLst/>
          </a:prstGeom>
          <a:noFill/>
          <a:ln w="19050">
            <a:solidFill>
              <a:schemeClr val="tx1"/>
            </a:solidFill>
            <a:round/>
            <a:headEnd/>
            <a:tailEnd type="triangle" w="med" len="med"/>
          </a:ln>
        </p:spPr>
        <p:txBody>
          <a:bodyPr/>
          <a:lstStyle/>
          <a:p>
            <a:endParaRPr lang="en-CA"/>
          </a:p>
        </p:txBody>
      </p:sp>
      <p:sp>
        <p:nvSpPr>
          <p:cNvPr id="30770" name="Line 48"/>
          <p:cNvSpPr>
            <a:spLocks noChangeShapeType="1"/>
          </p:cNvSpPr>
          <p:nvPr/>
        </p:nvSpPr>
        <p:spPr bwMode="auto">
          <a:xfrm flipH="1">
            <a:off x="2173288" y="2322513"/>
            <a:ext cx="11112" cy="622300"/>
          </a:xfrm>
          <a:prstGeom prst="line">
            <a:avLst/>
          </a:prstGeom>
          <a:noFill/>
          <a:ln w="19050">
            <a:solidFill>
              <a:schemeClr val="tx1"/>
            </a:solidFill>
            <a:round/>
            <a:headEnd type="triangle" w="med" len="med"/>
            <a:tailEnd type="triangle" w="med" len="med"/>
          </a:ln>
        </p:spPr>
        <p:txBody>
          <a:bodyPr/>
          <a:lstStyle/>
          <a:p>
            <a:endParaRPr lang="en-CA"/>
          </a:p>
        </p:txBody>
      </p:sp>
      <p:sp>
        <p:nvSpPr>
          <p:cNvPr id="30771" name="Text Box 49"/>
          <p:cNvSpPr txBox="1">
            <a:spLocks noChangeArrowheads="1"/>
          </p:cNvSpPr>
          <p:nvPr/>
        </p:nvSpPr>
        <p:spPr bwMode="auto">
          <a:xfrm>
            <a:off x="1597025" y="2978150"/>
            <a:ext cx="969963" cy="274638"/>
          </a:xfrm>
          <a:prstGeom prst="rect">
            <a:avLst/>
          </a:prstGeom>
          <a:noFill/>
          <a:ln w="9525">
            <a:noFill/>
            <a:miter lim="800000"/>
            <a:headEnd/>
            <a:tailEnd/>
          </a:ln>
        </p:spPr>
        <p:txBody>
          <a:bodyPr wrap="none">
            <a:spAutoFit/>
          </a:bodyPr>
          <a:lstStyle/>
          <a:p>
            <a:pPr algn="l"/>
            <a:r>
              <a:rPr lang="en-US" sz="1200" b="1"/>
              <a:t>Dispatcher</a:t>
            </a:r>
          </a:p>
        </p:txBody>
      </p:sp>
      <p:sp>
        <p:nvSpPr>
          <p:cNvPr id="30772" name="Text Box 50"/>
          <p:cNvSpPr txBox="1">
            <a:spLocks noChangeArrowheads="1"/>
          </p:cNvSpPr>
          <p:nvPr/>
        </p:nvSpPr>
        <p:spPr bwMode="auto">
          <a:xfrm>
            <a:off x="3806825" y="2940050"/>
            <a:ext cx="1689100" cy="457200"/>
          </a:xfrm>
          <a:prstGeom prst="rect">
            <a:avLst/>
          </a:prstGeom>
          <a:noFill/>
          <a:ln w="9525">
            <a:noFill/>
            <a:miter lim="800000"/>
            <a:headEnd/>
            <a:tailEnd/>
          </a:ln>
        </p:spPr>
        <p:txBody>
          <a:bodyPr wrap="none">
            <a:spAutoFit/>
          </a:bodyPr>
          <a:lstStyle/>
          <a:p>
            <a:r>
              <a:rPr lang="en-US" sz="1200" b="1"/>
              <a:t>Message Processing</a:t>
            </a:r>
          </a:p>
          <a:p>
            <a:r>
              <a:rPr lang="en-US" sz="1200" b="1"/>
              <a:t>Subsystem</a:t>
            </a:r>
          </a:p>
        </p:txBody>
      </p:sp>
      <p:sp>
        <p:nvSpPr>
          <p:cNvPr id="30773" name="Text Box 51"/>
          <p:cNvSpPr txBox="1">
            <a:spLocks noChangeArrowheads="1"/>
          </p:cNvSpPr>
          <p:nvPr/>
        </p:nvSpPr>
        <p:spPr bwMode="auto">
          <a:xfrm>
            <a:off x="6705600" y="2889250"/>
            <a:ext cx="995363" cy="457200"/>
          </a:xfrm>
          <a:prstGeom prst="rect">
            <a:avLst/>
          </a:prstGeom>
          <a:noFill/>
          <a:ln w="9525">
            <a:noFill/>
            <a:miter lim="800000"/>
            <a:headEnd/>
            <a:tailEnd/>
          </a:ln>
        </p:spPr>
        <p:txBody>
          <a:bodyPr wrap="none">
            <a:spAutoFit/>
          </a:bodyPr>
          <a:lstStyle/>
          <a:p>
            <a:r>
              <a:rPr lang="en-US" sz="1200" b="1"/>
              <a:t>Security</a:t>
            </a:r>
          </a:p>
          <a:p>
            <a:r>
              <a:rPr lang="en-US" sz="1200" b="1"/>
              <a:t>Subsystem</a:t>
            </a:r>
          </a:p>
        </p:txBody>
      </p:sp>
      <p:sp>
        <p:nvSpPr>
          <p:cNvPr id="30774" name="Text Box 52"/>
          <p:cNvSpPr txBox="1">
            <a:spLocks noChangeArrowheads="1"/>
          </p:cNvSpPr>
          <p:nvPr/>
        </p:nvSpPr>
        <p:spPr bwMode="auto">
          <a:xfrm>
            <a:off x="4022725" y="5654675"/>
            <a:ext cx="1176338" cy="274638"/>
          </a:xfrm>
          <a:prstGeom prst="rect">
            <a:avLst/>
          </a:prstGeom>
          <a:noFill/>
          <a:ln w="9525">
            <a:noFill/>
            <a:miter lim="800000"/>
            <a:headEnd/>
            <a:tailEnd/>
          </a:ln>
        </p:spPr>
        <p:txBody>
          <a:bodyPr wrap="none">
            <a:spAutoFit/>
          </a:bodyPr>
          <a:lstStyle/>
          <a:p>
            <a:r>
              <a:rPr lang="en-US" sz="1200" b="1"/>
              <a:t>SNMP Engine</a:t>
            </a:r>
          </a:p>
        </p:txBody>
      </p:sp>
      <p:sp>
        <p:nvSpPr>
          <p:cNvPr id="30775" name="Line 53"/>
          <p:cNvSpPr>
            <a:spLocks noChangeShapeType="1"/>
          </p:cNvSpPr>
          <p:nvPr/>
        </p:nvSpPr>
        <p:spPr bwMode="auto">
          <a:xfrm>
            <a:off x="1955800" y="5548313"/>
            <a:ext cx="0" cy="654050"/>
          </a:xfrm>
          <a:prstGeom prst="line">
            <a:avLst/>
          </a:prstGeom>
          <a:noFill/>
          <a:ln w="12700">
            <a:solidFill>
              <a:schemeClr val="tx1"/>
            </a:solidFill>
            <a:round/>
            <a:headEnd type="triangle" w="med" len="med"/>
            <a:tailEnd type="triangle" w="med" len="med"/>
          </a:ln>
        </p:spPr>
        <p:txBody>
          <a:bodyPr/>
          <a:lstStyle/>
          <a:p>
            <a:endParaRPr lang="en-CA"/>
          </a:p>
        </p:txBody>
      </p:sp>
      <p:sp>
        <p:nvSpPr>
          <p:cNvPr id="30776" name="Text Box 54"/>
          <p:cNvSpPr txBox="1">
            <a:spLocks noChangeArrowheads="1"/>
          </p:cNvSpPr>
          <p:nvPr/>
        </p:nvSpPr>
        <p:spPr bwMode="auto">
          <a:xfrm>
            <a:off x="3590925" y="2393950"/>
            <a:ext cx="1582738" cy="274638"/>
          </a:xfrm>
          <a:prstGeom prst="rect">
            <a:avLst/>
          </a:prstGeom>
          <a:noFill/>
          <a:ln w="9525">
            <a:noFill/>
            <a:miter lim="800000"/>
            <a:headEnd/>
            <a:tailEnd/>
          </a:ln>
        </p:spPr>
        <p:txBody>
          <a:bodyPr wrap="none">
            <a:spAutoFit/>
          </a:bodyPr>
          <a:lstStyle/>
          <a:p>
            <a:r>
              <a:rPr lang="en-US" sz="1200" b="1"/>
              <a:t>SNMP Applications</a:t>
            </a:r>
          </a:p>
        </p:txBody>
      </p:sp>
      <p:sp>
        <p:nvSpPr>
          <p:cNvPr id="30777" name="Rectangle 55"/>
          <p:cNvSpPr>
            <a:spLocks noChangeArrowheads="1"/>
          </p:cNvSpPr>
          <p:nvPr/>
        </p:nvSpPr>
        <p:spPr bwMode="auto">
          <a:xfrm>
            <a:off x="457200" y="0"/>
            <a:ext cx="8229600" cy="800100"/>
          </a:xfrm>
          <a:prstGeom prst="rect">
            <a:avLst/>
          </a:prstGeom>
          <a:noFill/>
          <a:ln w="9525">
            <a:noFill/>
            <a:miter lim="800000"/>
            <a:headEnd/>
            <a:tailEnd/>
          </a:ln>
        </p:spPr>
        <p:txBody>
          <a:bodyPr anchor="ctr"/>
          <a:lstStyle/>
          <a:p>
            <a:r>
              <a:rPr lang="en-US" sz="3200">
                <a:solidFill>
                  <a:schemeClr val="tx2"/>
                </a:solidFill>
              </a:rPr>
              <a:t>SNMP Manager</a:t>
            </a:r>
          </a:p>
        </p:txBody>
      </p:sp>
      <p:sp>
        <p:nvSpPr>
          <p:cNvPr id="30778" name="Text Box 56"/>
          <p:cNvSpPr txBox="1">
            <a:spLocks noChangeArrowheads="1"/>
          </p:cNvSpPr>
          <p:nvPr/>
        </p:nvSpPr>
        <p:spPr bwMode="auto">
          <a:xfrm>
            <a:off x="630238" y="966788"/>
            <a:ext cx="1090612" cy="274637"/>
          </a:xfrm>
          <a:prstGeom prst="rect">
            <a:avLst/>
          </a:prstGeom>
          <a:noFill/>
          <a:ln w="9525">
            <a:noFill/>
            <a:miter lim="800000"/>
            <a:headEnd/>
            <a:tailEnd/>
          </a:ln>
        </p:spPr>
        <p:txBody>
          <a:bodyPr wrap="none">
            <a:spAutoFit/>
          </a:bodyPr>
          <a:lstStyle/>
          <a:p>
            <a:r>
              <a:rPr lang="en-US" sz="1200" b="1"/>
              <a:t>SNMP Entity</a:t>
            </a:r>
          </a:p>
        </p:txBody>
      </p:sp>
      <p:sp>
        <p:nvSpPr>
          <p:cNvPr id="30779" name="Rectangle 57"/>
          <p:cNvSpPr>
            <a:spLocks noChangeArrowheads="1"/>
          </p:cNvSpPr>
          <p:nvPr/>
        </p:nvSpPr>
        <p:spPr bwMode="auto">
          <a:xfrm>
            <a:off x="1666875" y="6196013"/>
            <a:ext cx="558800" cy="417512"/>
          </a:xfrm>
          <a:prstGeom prst="rect">
            <a:avLst/>
          </a:prstGeom>
          <a:solidFill>
            <a:schemeClr val="accent1"/>
          </a:solidFill>
          <a:ln w="9525">
            <a:solidFill>
              <a:schemeClr val="tx1"/>
            </a:solidFill>
            <a:miter lim="800000"/>
            <a:headEnd/>
            <a:tailEnd/>
          </a:ln>
        </p:spPr>
        <p:txBody>
          <a:bodyPr wrap="none" anchor="ctr"/>
          <a:lstStyle/>
          <a:p>
            <a:r>
              <a:rPr lang="en-US" sz="1400"/>
              <a:t>UDP</a:t>
            </a:r>
          </a:p>
        </p:txBody>
      </p:sp>
      <p:sp>
        <p:nvSpPr>
          <p:cNvPr id="30780" name="Line 58"/>
          <p:cNvSpPr>
            <a:spLocks noChangeShapeType="1"/>
          </p:cNvSpPr>
          <p:nvPr/>
        </p:nvSpPr>
        <p:spPr bwMode="auto">
          <a:xfrm>
            <a:off x="2235200" y="6391275"/>
            <a:ext cx="741363" cy="0"/>
          </a:xfrm>
          <a:prstGeom prst="line">
            <a:avLst/>
          </a:prstGeom>
          <a:noFill/>
          <a:ln w="9525">
            <a:solidFill>
              <a:schemeClr val="tx1"/>
            </a:solidFill>
            <a:round/>
            <a:headEnd type="triangle" w="med" len="med"/>
            <a:tailEnd type="triangle" w="med" len="med"/>
          </a:ln>
        </p:spPr>
        <p:txBody>
          <a:bodyPr/>
          <a:lstStyle/>
          <a:p>
            <a:endParaRPr lang="en-CA"/>
          </a:p>
        </p:txBody>
      </p:sp>
      <p:sp>
        <p:nvSpPr>
          <p:cNvPr id="30781" name="Rectangle 59"/>
          <p:cNvSpPr>
            <a:spLocks noChangeArrowheads="1"/>
          </p:cNvSpPr>
          <p:nvPr/>
        </p:nvSpPr>
        <p:spPr bwMode="auto">
          <a:xfrm>
            <a:off x="2955925" y="6188075"/>
            <a:ext cx="1006475" cy="406400"/>
          </a:xfrm>
          <a:prstGeom prst="rect">
            <a:avLst/>
          </a:prstGeom>
          <a:solidFill>
            <a:schemeClr val="accent1"/>
          </a:solidFill>
          <a:ln w="9525">
            <a:solidFill>
              <a:schemeClr val="tx1"/>
            </a:solidFill>
            <a:miter lim="800000"/>
            <a:headEnd/>
            <a:tailEnd/>
          </a:ln>
        </p:spPr>
        <p:txBody>
          <a:bodyPr wrap="none" anchor="ctr"/>
          <a:lstStyle/>
          <a:p>
            <a:r>
              <a:rPr lang="en-US" sz="1400"/>
              <a:t>Network</a:t>
            </a: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1"/>
          <p:cNvSpPr>
            <a:spLocks noGrp="1"/>
          </p:cNvSpPr>
          <p:nvPr>
            <p:ph type="dt" sz="quarter" idx="10"/>
          </p:nvPr>
        </p:nvSpPr>
        <p:spPr>
          <a:noFill/>
        </p:spPr>
        <p:txBody>
          <a:bodyPr/>
          <a:lstStyle/>
          <a:p>
            <a:fld id="{1513C15D-E013-4DFD-8025-6A0DC9A2933B}" type="datetime1">
              <a:rPr lang="en-US" smtClean="0"/>
              <a:pPr/>
              <a:t>5/21/15</a:t>
            </a:fld>
            <a:endParaRPr lang="en-US" smtClean="0"/>
          </a:p>
        </p:txBody>
      </p:sp>
      <p:sp>
        <p:nvSpPr>
          <p:cNvPr id="31747" name="Slide Number Placeholder 3"/>
          <p:cNvSpPr>
            <a:spLocks noGrp="1"/>
          </p:cNvSpPr>
          <p:nvPr>
            <p:ph type="sldNum" sz="quarter" idx="12"/>
          </p:nvPr>
        </p:nvSpPr>
        <p:spPr>
          <a:noFill/>
        </p:spPr>
        <p:txBody>
          <a:bodyPr/>
          <a:lstStyle/>
          <a:p>
            <a:fld id="{7B39F75F-D558-4751-A6D9-5602656061B7}" type="slidenum">
              <a:rPr lang="en-US" smtClean="0"/>
              <a:pPr/>
              <a:t>61</a:t>
            </a:fld>
            <a:endParaRPr lang="en-US" smtClean="0"/>
          </a:p>
        </p:txBody>
      </p:sp>
      <p:sp>
        <p:nvSpPr>
          <p:cNvPr id="31748" name="Rectangle 2"/>
          <p:cNvSpPr>
            <a:spLocks noChangeArrowheads="1"/>
          </p:cNvSpPr>
          <p:nvPr/>
        </p:nvSpPr>
        <p:spPr bwMode="auto">
          <a:xfrm>
            <a:off x="238125" y="1301750"/>
            <a:ext cx="8377238" cy="5110163"/>
          </a:xfrm>
          <a:prstGeom prst="rect">
            <a:avLst/>
          </a:prstGeom>
          <a:noFill/>
          <a:ln w="9525">
            <a:solidFill>
              <a:schemeClr val="tx1"/>
            </a:solidFill>
            <a:miter lim="800000"/>
            <a:headEnd/>
            <a:tailEnd/>
          </a:ln>
        </p:spPr>
        <p:txBody>
          <a:bodyPr wrap="none" anchor="ctr"/>
          <a:lstStyle/>
          <a:p>
            <a:endParaRPr lang="en-CA"/>
          </a:p>
        </p:txBody>
      </p:sp>
      <p:sp>
        <p:nvSpPr>
          <p:cNvPr id="31749" name="Rectangle 3"/>
          <p:cNvSpPr>
            <a:spLocks noChangeArrowheads="1"/>
          </p:cNvSpPr>
          <p:nvPr/>
        </p:nvSpPr>
        <p:spPr bwMode="auto">
          <a:xfrm>
            <a:off x="355600" y="1512888"/>
            <a:ext cx="8191500" cy="3268662"/>
          </a:xfrm>
          <a:prstGeom prst="rect">
            <a:avLst/>
          </a:prstGeom>
          <a:solidFill>
            <a:srgbClr val="CCFFCC"/>
          </a:solidFill>
          <a:ln w="9525">
            <a:solidFill>
              <a:schemeClr val="tx1"/>
            </a:solidFill>
            <a:miter lim="800000"/>
            <a:headEnd/>
            <a:tailEnd/>
          </a:ln>
        </p:spPr>
        <p:txBody>
          <a:bodyPr wrap="none" anchor="ctr"/>
          <a:lstStyle/>
          <a:p>
            <a:endParaRPr lang="en-CA"/>
          </a:p>
        </p:txBody>
      </p:sp>
      <p:sp>
        <p:nvSpPr>
          <p:cNvPr id="31750" name="Rectangle 4"/>
          <p:cNvSpPr>
            <a:spLocks noChangeArrowheads="1"/>
          </p:cNvSpPr>
          <p:nvPr/>
        </p:nvSpPr>
        <p:spPr bwMode="auto">
          <a:xfrm>
            <a:off x="558800" y="1589088"/>
            <a:ext cx="2057400" cy="2959100"/>
          </a:xfrm>
          <a:prstGeom prst="rect">
            <a:avLst/>
          </a:prstGeom>
          <a:solidFill>
            <a:srgbClr val="FFFFCC"/>
          </a:solidFill>
          <a:ln w="9525">
            <a:solidFill>
              <a:schemeClr val="tx1"/>
            </a:solidFill>
            <a:miter lim="800000"/>
            <a:headEnd/>
            <a:tailEnd/>
          </a:ln>
        </p:spPr>
        <p:txBody>
          <a:bodyPr wrap="none" anchor="ctr"/>
          <a:lstStyle/>
          <a:p>
            <a:endParaRPr lang="en-CA"/>
          </a:p>
        </p:txBody>
      </p:sp>
      <p:sp>
        <p:nvSpPr>
          <p:cNvPr id="31751" name="Rectangle 5"/>
          <p:cNvSpPr>
            <a:spLocks noChangeArrowheads="1"/>
          </p:cNvSpPr>
          <p:nvPr/>
        </p:nvSpPr>
        <p:spPr bwMode="auto">
          <a:xfrm>
            <a:off x="3073400" y="1576388"/>
            <a:ext cx="2057400" cy="2959100"/>
          </a:xfrm>
          <a:prstGeom prst="rect">
            <a:avLst/>
          </a:prstGeom>
          <a:solidFill>
            <a:srgbClr val="FEE8FE"/>
          </a:solidFill>
          <a:ln w="9525">
            <a:solidFill>
              <a:schemeClr val="tx1"/>
            </a:solidFill>
            <a:miter lim="800000"/>
            <a:headEnd/>
            <a:tailEnd/>
          </a:ln>
        </p:spPr>
        <p:txBody>
          <a:bodyPr wrap="none" anchor="ctr"/>
          <a:lstStyle/>
          <a:p>
            <a:endParaRPr lang="en-CA"/>
          </a:p>
        </p:txBody>
      </p:sp>
      <p:sp>
        <p:nvSpPr>
          <p:cNvPr id="31752" name="Rectangle 6"/>
          <p:cNvSpPr>
            <a:spLocks noChangeArrowheads="1"/>
          </p:cNvSpPr>
          <p:nvPr/>
        </p:nvSpPr>
        <p:spPr bwMode="auto">
          <a:xfrm>
            <a:off x="5676900" y="1563688"/>
            <a:ext cx="1184275" cy="2959100"/>
          </a:xfrm>
          <a:prstGeom prst="rect">
            <a:avLst/>
          </a:prstGeom>
          <a:solidFill>
            <a:srgbClr val="DDDDDD"/>
          </a:solidFill>
          <a:ln w="9525">
            <a:solidFill>
              <a:schemeClr val="tx1"/>
            </a:solidFill>
            <a:miter lim="800000"/>
            <a:headEnd/>
            <a:tailEnd/>
          </a:ln>
        </p:spPr>
        <p:txBody>
          <a:bodyPr wrap="none" anchor="ctr"/>
          <a:lstStyle/>
          <a:p>
            <a:endParaRPr lang="en-CA"/>
          </a:p>
        </p:txBody>
      </p:sp>
      <p:sp>
        <p:nvSpPr>
          <p:cNvPr id="31753" name="Rectangle 7"/>
          <p:cNvSpPr>
            <a:spLocks noChangeArrowheads="1"/>
          </p:cNvSpPr>
          <p:nvPr/>
        </p:nvSpPr>
        <p:spPr bwMode="auto">
          <a:xfrm>
            <a:off x="609600" y="2046288"/>
            <a:ext cx="1866900" cy="457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1754" name="Rectangle 8"/>
          <p:cNvSpPr>
            <a:spLocks noChangeArrowheads="1"/>
          </p:cNvSpPr>
          <p:nvPr/>
        </p:nvSpPr>
        <p:spPr bwMode="auto">
          <a:xfrm>
            <a:off x="609600" y="2871788"/>
            <a:ext cx="1866900" cy="4953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1755" name="Text Box 9"/>
          <p:cNvSpPr txBox="1">
            <a:spLocks noChangeArrowheads="1"/>
          </p:cNvSpPr>
          <p:nvPr/>
        </p:nvSpPr>
        <p:spPr bwMode="auto">
          <a:xfrm>
            <a:off x="690563" y="2959100"/>
            <a:ext cx="1800225" cy="304800"/>
          </a:xfrm>
          <a:prstGeom prst="rect">
            <a:avLst/>
          </a:prstGeom>
          <a:noFill/>
          <a:ln w="9525">
            <a:noFill/>
            <a:miter lim="800000"/>
            <a:headEnd/>
            <a:tailEnd/>
          </a:ln>
        </p:spPr>
        <p:txBody>
          <a:bodyPr wrap="none">
            <a:spAutoFit/>
          </a:bodyPr>
          <a:lstStyle/>
          <a:p>
            <a:r>
              <a:rPr lang="en-US" sz="1400"/>
              <a:t>Message Dispatcher</a:t>
            </a:r>
          </a:p>
        </p:txBody>
      </p:sp>
      <p:sp>
        <p:nvSpPr>
          <p:cNvPr id="31756" name="Rectangle 10"/>
          <p:cNvSpPr>
            <a:spLocks noChangeArrowheads="1"/>
          </p:cNvSpPr>
          <p:nvPr/>
        </p:nvSpPr>
        <p:spPr bwMode="auto">
          <a:xfrm>
            <a:off x="622300" y="3748088"/>
            <a:ext cx="1866900" cy="457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1757" name="Rectangle 11"/>
          <p:cNvSpPr>
            <a:spLocks noChangeArrowheads="1"/>
          </p:cNvSpPr>
          <p:nvPr/>
        </p:nvSpPr>
        <p:spPr bwMode="auto">
          <a:xfrm>
            <a:off x="3568700" y="2719388"/>
            <a:ext cx="1016000" cy="330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1758" name="Text Box 12"/>
          <p:cNvSpPr txBox="1">
            <a:spLocks noChangeArrowheads="1"/>
          </p:cNvSpPr>
          <p:nvPr/>
        </p:nvSpPr>
        <p:spPr bwMode="auto">
          <a:xfrm>
            <a:off x="3700463" y="2717800"/>
            <a:ext cx="806450" cy="304800"/>
          </a:xfrm>
          <a:prstGeom prst="rect">
            <a:avLst/>
          </a:prstGeom>
          <a:noFill/>
          <a:ln w="9525">
            <a:noFill/>
            <a:miter lim="800000"/>
            <a:headEnd/>
            <a:tailEnd/>
          </a:ln>
        </p:spPr>
        <p:txBody>
          <a:bodyPr wrap="none">
            <a:spAutoFit/>
          </a:bodyPr>
          <a:lstStyle/>
          <a:p>
            <a:r>
              <a:rPr lang="en-US" sz="1400"/>
              <a:t>V2c MP</a:t>
            </a:r>
          </a:p>
        </p:txBody>
      </p:sp>
      <p:sp>
        <p:nvSpPr>
          <p:cNvPr id="31759" name="Rectangle 13"/>
          <p:cNvSpPr>
            <a:spLocks noChangeArrowheads="1"/>
          </p:cNvSpPr>
          <p:nvPr/>
        </p:nvSpPr>
        <p:spPr bwMode="auto">
          <a:xfrm>
            <a:off x="3581400" y="2185988"/>
            <a:ext cx="1016000" cy="330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1760" name="Text Box 14"/>
          <p:cNvSpPr txBox="1">
            <a:spLocks noChangeArrowheads="1"/>
          </p:cNvSpPr>
          <p:nvPr/>
        </p:nvSpPr>
        <p:spPr bwMode="auto">
          <a:xfrm>
            <a:off x="3744913" y="2184400"/>
            <a:ext cx="717550" cy="304800"/>
          </a:xfrm>
          <a:prstGeom prst="rect">
            <a:avLst/>
          </a:prstGeom>
          <a:noFill/>
          <a:ln w="9525">
            <a:noFill/>
            <a:miter lim="800000"/>
            <a:headEnd/>
            <a:tailEnd/>
          </a:ln>
        </p:spPr>
        <p:txBody>
          <a:bodyPr wrap="none">
            <a:spAutoFit/>
          </a:bodyPr>
          <a:lstStyle/>
          <a:p>
            <a:r>
              <a:rPr lang="en-US" sz="1400"/>
              <a:t>V1 MP</a:t>
            </a:r>
          </a:p>
        </p:txBody>
      </p:sp>
      <p:sp>
        <p:nvSpPr>
          <p:cNvPr id="31761" name="Rectangle 15"/>
          <p:cNvSpPr>
            <a:spLocks noChangeArrowheads="1"/>
          </p:cNvSpPr>
          <p:nvPr/>
        </p:nvSpPr>
        <p:spPr bwMode="auto">
          <a:xfrm>
            <a:off x="3581400" y="3265488"/>
            <a:ext cx="1016000" cy="330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1762" name="Text Box 16"/>
          <p:cNvSpPr txBox="1">
            <a:spLocks noChangeArrowheads="1"/>
          </p:cNvSpPr>
          <p:nvPr/>
        </p:nvSpPr>
        <p:spPr bwMode="auto">
          <a:xfrm>
            <a:off x="3744913" y="3289300"/>
            <a:ext cx="717550" cy="304800"/>
          </a:xfrm>
          <a:prstGeom prst="rect">
            <a:avLst/>
          </a:prstGeom>
          <a:noFill/>
          <a:ln w="9525">
            <a:noFill/>
            <a:miter lim="800000"/>
            <a:headEnd/>
            <a:tailEnd/>
          </a:ln>
        </p:spPr>
        <p:txBody>
          <a:bodyPr wrap="none">
            <a:spAutoFit/>
          </a:bodyPr>
          <a:lstStyle/>
          <a:p>
            <a:r>
              <a:rPr lang="en-US" sz="1400"/>
              <a:t>V3 MP</a:t>
            </a:r>
          </a:p>
        </p:txBody>
      </p:sp>
      <p:sp>
        <p:nvSpPr>
          <p:cNvPr id="31763" name="Rectangle 17"/>
          <p:cNvSpPr>
            <a:spLocks noChangeArrowheads="1"/>
          </p:cNvSpPr>
          <p:nvPr/>
        </p:nvSpPr>
        <p:spPr bwMode="auto">
          <a:xfrm>
            <a:off x="3568700" y="3760788"/>
            <a:ext cx="1016000" cy="330200"/>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1764" name="Text Box 18"/>
          <p:cNvSpPr txBox="1">
            <a:spLocks noChangeArrowheads="1"/>
          </p:cNvSpPr>
          <p:nvPr/>
        </p:nvSpPr>
        <p:spPr bwMode="auto">
          <a:xfrm>
            <a:off x="3652838" y="3784600"/>
            <a:ext cx="903287" cy="304800"/>
          </a:xfrm>
          <a:prstGeom prst="rect">
            <a:avLst/>
          </a:prstGeom>
          <a:noFill/>
          <a:ln w="9525">
            <a:noFill/>
            <a:miter lim="800000"/>
            <a:headEnd/>
            <a:tailEnd/>
          </a:ln>
        </p:spPr>
        <p:txBody>
          <a:bodyPr wrap="none">
            <a:spAutoFit/>
          </a:bodyPr>
          <a:lstStyle/>
          <a:p>
            <a:r>
              <a:rPr lang="en-US" sz="1400"/>
              <a:t>other MP</a:t>
            </a:r>
          </a:p>
        </p:txBody>
      </p:sp>
      <p:sp>
        <p:nvSpPr>
          <p:cNvPr id="31765" name="Line 19"/>
          <p:cNvSpPr>
            <a:spLocks noChangeShapeType="1"/>
          </p:cNvSpPr>
          <p:nvPr/>
        </p:nvSpPr>
        <p:spPr bwMode="auto">
          <a:xfrm>
            <a:off x="3263900" y="2300288"/>
            <a:ext cx="0" cy="1612900"/>
          </a:xfrm>
          <a:prstGeom prst="line">
            <a:avLst/>
          </a:prstGeom>
          <a:noFill/>
          <a:ln w="12700">
            <a:solidFill>
              <a:schemeClr val="tx1"/>
            </a:solidFill>
            <a:round/>
            <a:headEnd/>
            <a:tailEnd/>
          </a:ln>
        </p:spPr>
        <p:txBody>
          <a:bodyPr/>
          <a:lstStyle/>
          <a:p>
            <a:endParaRPr lang="en-CA"/>
          </a:p>
        </p:txBody>
      </p:sp>
      <p:sp>
        <p:nvSpPr>
          <p:cNvPr id="31766" name="Line 20"/>
          <p:cNvSpPr>
            <a:spLocks noChangeShapeType="1"/>
          </p:cNvSpPr>
          <p:nvPr/>
        </p:nvSpPr>
        <p:spPr bwMode="auto">
          <a:xfrm>
            <a:off x="2463800" y="3125788"/>
            <a:ext cx="800100" cy="0"/>
          </a:xfrm>
          <a:prstGeom prst="line">
            <a:avLst/>
          </a:prstGeom>
          <a:noFill/>
          <a:ln w="12700">
            <a:solidFill>
              <a:schemeClr val="tx1"/>
            </a:solidFill>
            <a:round/>
            <a:headEnd type="triangle" w="med" len="med"/>
            <a:tailEnd/>
          </a:ln>
        </p:spPr>
        <p:txBody>
          <a:bodyPr/>
          <a:lstStyle/>
          <a:p>
            <a:endParaRPr lang="en-CA"/>
          </a:p>
        </p:txBody>
      </p:sp>
      <p:sp>
        <p:nvSpPr>
          <p:cNvPr id="31767" name="Line 21"/>
          <p:cNvSpPr>
            <a:spLocks noChangeShapeType="1"/>
          </p:cNvSpPr>
          <p:nvPr/>
        </p:nvSpPr>
        <p:spPr bwMode="auto">
          <a:xfrm>
            <a:off x="3276600" y="2300288"/>
            <a:ext cx="304800" cy="0"/>
          </a:xfrm>
          <a:prstGeom prst="line">
            <a:avLst/>
          </a:prstGeom>
          <a:noFill/>
          <a:ln w="9525">
            <a:solidFill>
              <a:schemeClr val="tx1"/>
            </a:solidFill>
            <a:round/>
            <a:headEnd/>
            <a:tailEnd type="triangle" w="med" len="med"/>
          </a:ln>
        </p:spPr>
        <p:txBody>
          <a:bodyPr/>
          <a:lstStyle/>
          <a:p>
            <a:endParaRPr lang="en-CA"/>
          </a:p>
        </p:txBody>
      </p:sp>
      <p:sp>
        <p:nvSpPr>
          <p:cNvPr id="31768" name="Line 22"/>
          <p:cNvSpPr>
            <a:spLocks noChangeShapeType="1"/>
          </p:cNvSpPr>
          <p:nvPr/>
        </p:nvSpPr>
        <p:spPr bwMode="auto">
          <a:xfrm>
            <a:off x="3263900" y="2846388"/>
            <a:ext cx="304800" cy="0"/>
          </a:xfrm>
          <a:prstGeom prst="line">
            <a:avLst/>
          </a:prstGeom>
          <a:noFill/>
          <a:ln w="9525">
            <a:solidFill>
              <a:schemeClr val="tx1"/>
            </a:solidFill>
            <a:round/>
            <a:headEnd/>
            <a:tailEnd type="triangle" w="med" len="med"/>
          </a:ln>
        </p:spPr>
        <p:txBody>
          <a:bodyPr/>
          <a:lstStyle/>
          <a:p>
            <a:endParaRPr lang="en-CA"/>
          </a:p>
        </p:txBody>
      </p:sp>
      <p:sp>
        <p:nvSpPr>
          <p:cNvPr id="31769" name="Line 23"/>
          <p:cNvSpPr>
            <a:spLocks noChangeShapeType="1"/>
          </p:cNvSpPr>
          <p:nvPr/>
        </p:nvSpPr>
        <p:spPr bwMode="auto">
          <a:xfrm>
            <a:off x="3263900" y="3430588"/>
            <a:ext cx="317500" cy="0"/>
          </a:xfrm>
          <a:prstGeom prst="line">
            <a:avLst/>
          </a:prstGeom>
          <a:noFill/>
          <a:ln w="9525">
            <a:solidFill>
              <a:schemeClr val="tx1"/>
            </a:solidFill>
            <a:round/>
            <a:headEnd/>
            <a:tailEnd type="triangle" w="med" len="med"/>
          </a:ln>
        </p:spPr>
        <p:txBody>
          <a:bodyPr/>
          <a:lstStyle/>
          <a:p>
            <a:endParaRPr lang="en-CA"/>
          </a:p>
        </p:txBody>
      </p:sp>
      <p:sp>
        <p:nvSpPr>
          <p:cNvPr id="31770" name="Line 24"/>
          <p:cNvSpPr>
            <a:spLocks noChangeShapeType="1"/>
          </p:cNvSpPr>
          <p:nvPr/>
        </p:nvSpPr>
        <p:spPr bwMode="auto">
          <a:xfrm>
            <a:off x="3263900" y="3925888"/>
            <a:ext cx="304800" cy="0"/>
          </a:xfrm>
          <a:prstGeom prst="line">
            <a:avLst/>
          </a:prstGeom>
          <a:noFill/>
          <a:ln w="9525">
            <a:solidFill>
              <a:schemeClr val="tx1"/>
            </a:solidFill>
            <a:round/>
            <a:headEnd/>
            <a:tailEnd type="triangle" w="med" len="med"/>
          </a:ln>
        </p:spPr>
        <p:txBody>
          <a:bodyPr/>
          <a:lstStyle/>
          <a:p>
            <a:endParaRPr lang="en-CA"/>
          </a:p>
        </p:txBody>
      </p:sp>
      <p:sp>
        <p:nvSpPr>
          <p:cNvPr id="31771" name="Rectangle 25"/>
          <p:cNvSpPr>
            <a:spLocks noChangeArrowheads="1"/>
          </p:cNvSpPr>
          <p:nvPr/>
        </p:nvSpPr>
        <p:spPr bwMode="auto">
          <a:xfrm>
            <a:off x="5716588" y="2124075"/>
            <a:ext cx="1073150" cy="803275"/>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1772" name="Rectangle 26"/>
          <p:cNvSpPr>
            <a:spLocks noChangeArrowheads="1"/>
          </p:cNvSpPr>
          <p:nvPr/>
        </p:nvSpPr>
        <p:spPr bwMode="auto">
          <a:xfrm>
            <a:off x="5778500" y="3100388"/>
            <a:ext cx="931863" cy="719137"/>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1773" name="Text Box 27"/>
          <p:cNvSpPr txBox="1">
            <a:spLocks noChangeArrowheads="1"/>
          </p:cNvSpPr>
          <p:nvPr/>
        </p:nvSpPr>
        <p:spPr bwMode="auto">
          <a:xfrm>
            <a:off x="5594350" y="2149475"/>
            <a:ext cx="1341438" cy="730250"/>
          </a:xfrm>
          <a:prstGeom prst="rect">
            <a:avLst/>
          </a:prstGeom>
          <a:noFill/>
          <a:ln w="9525">
            <a:noFill/>
            <a:miter lim="800000"/>
            <a:headEnd/>
            <a:tailEnd/>
          </a:ln>
        </p:spPr>
        <p:txBody>
          <a:bodyPr>
            <a:spAutoFit/>
          </a:bodyPr>
          <a:lstStyle/>
          <a:p>
            <a:r>
              <a:rPr lang="en-US" sz="1400"/>
              <a:t>User-based Security </a:t>
            </a:r>
          </a:p>
          <a:p>
            <a:r>
              <a:rPr lang="en-US" sz="1400"/>
              <a:t>Model</a:t>
            </a:r>
          </a:p>
        </p:txBody>
      </p:sp>
      <p:sp>
        <p:nvSpPr>
          <p:cNvPr id="31774" name="Text Box 28"/>
          <p:cNvSpPr txBox="1">
            <a:spLocks noChangeArrowheads="1"/>
          </p:cNvSpPr>
          <p:nvPr/>
        </p:nvSpPr>
        <p:spPr bwMode="auto">
          <a:xfrm>
            <a:off x="5740400" y="3086100"/>
            <a:ext cx="1022350" cy="730250"/>
          </a:xfrm>
          <a:prstGeom prst="rect">
            <a:avLst/>
          </a:prstGeom>
          <a:noFill/>
          <a:ln w="9525">
            <a:noFill/>
            <a:miter lim="800000"/>
            <a:headEnd/>
            <a:tailEnd/>
          </a:ln>
        </p:spPr>
        <p:txBody>
          <a:bodyPr>
            <a:spAutoFit/>
          </a:bodyPr>
          <a:lstStyle/>
          <a:p>
            <a:r>
              <a:rPr lang="en-US" sz="1400"/>
              <a:t>Other Security </a:t>
            </a:r>
          </a:p>
          <a:p>
            <a:r>
              <a:rPr lang="en-US" sz="1400"/>
              <a:t>Model</a:t>
            </a:r>
          </a:p>
        </p:txBody>
      </p:sp>
      <p:sp>
        <p:nvSpPr>
          <p:cNvPr id="31775" name="Line 29"/>
          <p:cNvSpPr>
            <a:spLocks noChangeShapeType="1"/>
          </p:cNvSpPr>
          <p:nvPr/>
        </p:nvSpPr>
        <p:spPr bwMode="auto">
          <a:xfrm>
            <a:off x="4610100" y="2363788"/>
            <a:ext cx="1066800" cy="0"/>
          </a:xfrm>
          <a:prstGeom prst="line">
            <a:avLst/>
          </a:prstGeom>
          <a:noFill/>
          <a:ln w="12700">
            <a:solidFill>
              <a:schemeClr val="tx1"/>
            </a:solidFill>
            <a:round/>
            <a:headEnd type="triangle" w="med" len="med"/>
            <a:tailEnd type="triangle" w="med" len="med"/>
          </a:ln>
        </p:spPr>
        <p:txBody>
          <a:bodyPr/>
          <a:lstStyle/>
          <a:p>
            <a:endParaRPr lang="en-CA"/>
          </a:p>
        </p:txBody>
      </p:sp>
      <p:sp>
        <p:nvSpPr>
          <p:cNvPr id="31776" name="Line 30"/>
          <p:cNvSpPr>
            <a:spLocks noChangeShapeType="1"/>
          </p:cNvSpPr>
          <p:nvPr/>
        </p:nvSpPr>
        <p:spPr bwMode="auto">
          <a:xfrm>
            <a:off x="4584700" y="2897188"/>
            <a:ext cx="1092200" cy="0"/>
          </a:xfrm>
          <a:prstGeom prst="line">
            <a:avLst/>
          </a:prstGeom>
          <a:noFill/>
          <a:ln w="12700">
            <a:solidFill>
              <a:schemeClr val="tx1"/>
            </a:solidFill>
            <a:round/>
            <a:headEnd type="triangle" w="med" len="med"/>
            <a:tailEnd type="triangle" w="med" len="med"/>
          </a:ln>
        </p:spPr>
        <p:txBody>
          <a:bodyPr/>
          <a:lstStyle/>
          <a:p>
            <a:endParaRPr lang="en-CA"/>
          </a:p>
        </p:txBody>
      </p:sp>
      <p:sp>
        <p:nvSpPr>
          <p:cNvPr id="31777" name="Line 31"/>
          <p:cNvSpPr>
            <a:spLocks noChangeShapeType="1"/>
          </p:cNvSpPr>
          <p:nvPr/>
        </p:nvSpPr>
        <p:spPr bwMode="auto">
          <a:xfrm>
            <a:off x="4597400" y="3430588"/>
            <a:ext cx="1092200" cy="0"/>
          </a:xfrm>
          <a:prstGeom prst="line">
            <a:avLst/>
          </a:prstGeom>
          <a:noFill/>
          <a:ln w="12700">
            <a:solidFill>
              <a:schemeClr val="tx1"/>
            </a:solidFill>
            <a:round/>
            <a:headEnd type="triangle" w="med" len="med"/>
            <a:tailEnd type="triangle" w="med" len="med"/>
          </a:ln>
        </p:spPr>
        <p:txBody>
          <a:bodyPr/>
          <a:lstStyle/>
          <a:p>
            <a:endParaRPr lang="en-CA"/>
          </a:p>
        </p:txBody>
      </p:sp>
      <p:sp>
        <p:nvSpPr>
          <p:cNvPr id="31778" name="Line 32"/>
          <p:cNvSpPr>
            <a:spLocks noChangeShapeType="1"/>
          </p:cNvSpPr>
          <p:nvPr/>
        </p:nvSpPr>
        <p:spPr bwMode="auto">
          <a:xfrm>
            <a:off x="4584700" y="3925888"/>
            <a:ext cx="1092200" cy="0"/>
          </a:xfrm>
          <a:prstGeom prst="line">
            <a:avLst/>
          </a:prstGeom>
          <a:noFill/>
          <a:ln w="12700">
            <a:solidFill>
              <a:schemeClr val="tx1"/>
            </a:solidFill>
            <a:round/>
            <a:headEnd type="triangle" w="med" len="med"/>
            <a:tailEnd type="triangle" w="med" len="med"/>
          </a:ln>
        </p:spPr>
        <p:txBody>
          <a:bodyPr/>
          <a:lstStyle/>
          <a:p>
            <a:endParaRPr lang="en-CA"/>
          </a:p>
        </p:txBody>
      </p:sp>
      <p:sp>
        <p:nvSpPr>
          <p:cNvPr id="31779" name="Line 33"/>
          <p:cNvSpPr>
            <a:spLocks noChangeShapeType="1"/>
          </p:cNvSpPr>
          <p:nvPr/>
        </p:nvSpPr>
        <p:spPr bwMode="auto">
          <a:xfrm>
            <a:off x="1460500" y="2503488"/>
            <a:ext cx="0" cy="368300"/>
          </a:xfrm>
          <a:prstGeom prst="line">
            <a:avLst/>
          </a:prstGeom>
          <a:noFill/>
          <a:ln w="12700">
            <a:solidFill>
              <a:schemeClr val="tx1"/>
            </a:solidFill>
            <a:round/>
            <a:headEnd type="triangle" w="med" len="med"/>
            <a:tailEnd type="triangle" w="med" len="med"/>
          </a:ln>
        </p:spPr>
        <p:txBody>
          <a:bodyPr/>
          <a:lstStyle/>
          <a:p>
            <a:endParaRPr lang="en-CA"/>
          </a:p>
        </p:txBody>
      </p:sp>
      <p:sp>
        <p:nvSpPr>
          <p:cNvPr id="31780" name="Line 34"/>
          <p:cNvSpPr>
            <a:spLocks noChangeShapeType="1"/>
          </p:cNvSpPr>
          <p:nvPr/>
        </p:nvSpPr>
        <p:spPr bwMode="auto">
          <a:xfrm>
            <a:off x="1447800" y="3379788"/>
            <a:ext cx="0" cy="393700"/>
          </a:xfrm>
          <a:prstGeom prst="line">
            <a:avLst/>
          </a:prstGeom>
          <a:noFill/>
          <a:ln w="12700">
            <a:solidFill>
              <a:schemeClr val="tx1"/>
            </a:solidFill>
            <a:round/>
            <a:headEnd type="triangle" w="med" len="med"/>
            <a:tailEnd type="triangle" w="med" len="med"/>
          </a:ln>
        </p:spPr>
        <p:txBody>
          <a:bodyPr/>
          <a:lstStyle/>
          <a:p>
            <a:endParaRPr lang="en-CA"/>
          </a:p>
        </p:txBody>
      </p:sp>
      <p:sp>
        <p:nvSpPr>
          <p:cNvPr id="31781" name="Text Box 35"/>
          <p:cNvSpPr txBox="1">
            <a:spLocks noChangeArrowheads="1"/>
          </p:cNvSpPr>
          <p:nvPr/>
        </p:nvSpPr>
        <p:spPr bwMode="auto">
          <a:xfrm>
            <a:off x="1089025" y="1647825"/>
            <a:ext cx="969963" cy="274638"/>
          </a:xfrm>
          <a:prstGeom prst="rect">
            <a:avLst/>
          </a:prstGeom>
          <a:noFill/>
          <a:ln w="9525">
            <a:noFill/>
            <a:miter lim="800000"/>
            <a:headEnd/>
            <a:tailEnd/>
          </a:ln>
        </p:spPr>
        <p:txBody>
          <a:bodyPr wrap="none">
            <a:spAutoFit/>
          </a:bodyPr>
          <a:lstStyle/>
          <a:p>
            <a:pPr algn="l"/>
            <a:r>
              <a:rPr lang="en-US" sz="1200" b="1"/>
              <a:t>Dispatcher</a:t>
            </a:r>
          </a:p>
        </p:txBody>
      </p:sp>
      <p:sp>
        <p:nvSpPr>
          <p:cNvPr id="31782" name="Text Box 36"/>
          <p:cNvSpPr txBox="1">
            <a:spLocks noChangeArrowheads="1"/>
          </p:cNvSpPr>
          <p:nvPr/>
        </p:nvSpPr>
        <p:spPr bwMode="auto">
          <a:xfrm>
            <a:off x="3298825" y="1609725"/>
            <a:ext cx="1689100" cy="457200"/>
          </a:xfrm>
          <a:prstGeom prst="rect">
            <a:avLst/>
          </a:prstGeom>
          <a:noFill/>
          <a:ln w="9525">
            <a:noFill/>
            <a:miter lim="800000"/>
            <a:headEnd/>
            <a:tailEnd/>
          </a:ln>
        </p:spPr>
        <p:txBody>
          <a:bodyPr wrap="none">
            <a:spAutoFit/>
          </a:bodyPr>
          <a:lstStyle/>
          <a:p>
            <a:r>
              <a:rPr lang="en-US" sz="1200" b="1"/>
              <a:t>Message Processing</a:t>
            </a:r>
          </a:p>
          <a:p>
            <a:r>
              <a:rPr lang="en-US" sz="1200" b="1"/>
              <a:t>Subsystem</a:t>
            </a:r>
          </a:p>
        </p:txBody>
      </p:sp>
      <p:sp>
        <p:nvSpPr>
          <p:cNvPr id="31783" name="Text Box 37"/>
          <p:cNvSpPr txBox="1">
            <a:spLocks noChangeArrowheads="1"/>
          </p:cNvSpPr>
          <p:nvPr/>
        </p:nvSpPr>
        <p:spPr bwMode="auto">
          <a:xfrm>
            <a:off x="5800725" y="1590675"/>
            <a:ext cx="995363" cy="457200"/>
          </a:xfrm>
          <a:prstGeom prst="rect">
            <a:avLst/>
          </a:prstGeom>
          <a:noFill/>
          <a:ln w="9525">
            <a:noFill/>
            <a:miter lim="800000"/>
            <a:headEnd/>
            <a:tailEnd/>
          </a:ln>
        </p:spPr>
        <p:txBody>
          <a:bodyPr wrap="none">
            <a:spAutoFit/>
          </a:bodyPr>
          <a:lstStyle/>
          <a:p>
            <a:r>
              <a:rPr lang="en-US" sz="1200" b="1"/>
              <a:t>Security</a:t>
            </a:r>
          </a:p>
          <a:p>
            <a:r>
              <a:rPr lang="en-US" sz="1200" b="1"/>
              <a:t>Subsystem</a:t>
            </a:r>
          </a:p>
        </p:txBody>
      </p:sp>
      <p:sp>
        <p:nvSpPr>
          <p:cNvPr id="31784" name="Text Box 38"/>
          <p:cNvSpPr txBox="1">
            <a:spLocks noChangeArrowheads="1"/>
          </p:cNvSpPr>
          <p:nvPr/>
        </p:nvSpPr>
        <p:spPr bwMode="auto">
          <a:xfrm>
            <a:off x="3484563" y="4495800"/>
            <a:ext cx="1176337" cy="274638"/>
          </a:xfrm>
          <a:prstGeom prst="rect">
            <a:avLst/>
          </a:prstGeom>
          <a:noFill/>
          <a:ln w="9525">
            <a:noFill/>
            <a:miter lim="800000"/>
            <a:headEnd/>
            <a:tailEnd/>
          </a:ln>
        </p:spPr>
        <p:txBody>
          <a:bodyPr wrap="none">
            <a:spAutoFit/>
          </a:bodyPr>
          <a:lstStyle/>
          <a:p>
            <a:r>
              <a:rPr lang="en-US" sz="1200" b="1"/>
              <a:t>SNMP Engine</a:t>
            </a:r>
          </a:p>
        </p:txBody>
      </p:sp>
      <p:sp>
        <p:nvSpPr>
          <p:cNvPr id="31785" name="Line 39"/>
          <p:cNvSpPr>
            <a:spLocks noChangeShapeType="1"/>
          </p:cNvSpPr>
          <p:nvPr/>
        </p:nvSpPr>
        <p:spPr bwMode="auto">
          <a:xfrm flipH="1">
            <a:off x="2211388" y="1228725"/>
            <a:ext cx="9525" cy="817563"/>
          </a:xfrm>
          <a:prstGeom prst="line">
            <a:avLst/>
          </a:prstGeom>
          <a:noFill/>
          <a:ln w="12700">
            <a:solidFill>
              <a:schemeClr val="tx1"/>
            </a:solidFill>
            <a:round/>
            <a:headEnd type="triangle" w="med" len="med"/>
            <a:tailEnd type="triangle" w="med" len="med"/>
          </a:ln>
        </p:spPr>
        <p:txBody>
          <a:bodyPr/>
          <a:lstStyle/>
          <a:p>
            <a:endParaRPr lang="en-CA"/>
          </a:p>
        </p:txBody>
      </p:sp>
      <p:sp>
        <p:nvSpPr>
          <p:cNvPr id="31786" name="Rectangle 40"/>
          <p:cNvSpPr>
            <a:spLocks noChangeArrowheads="1"/>
          </p:cNvSpPr>
          <p:nvPr/>
        </p:nvSpPr>
        <p:spPr bwMode="auto">
          <a:xfrm>
            <a:off x="457200" y="0"/>
            <a:ext cx="8229600" cy="800100"/>
          </a:xfrm>
          <a:prstGeom prst="rect">
            <a:avLst/>
          </a:prstGeom>
          <a:noFill/>
          <a:ln w="9525">
            <a:noFill/>
            <a:miter lim="800000"/>
            <a:headEnd/>
            <a:tailEnd/>
          </a:ln>
        </p:spPr>
        <p:txBody>
          <a:bodyPr anchor="ctr"/>
          <a:lstStyle/>
          <a:p>
            <a:r>
              <a:rPr lang="en-US" sz="3200">
                <a:solidFill>
                  <a:schemeClr val="tx2"/>
                </a:solidFill>
              </a:rPr>
              <a:t>SNMPv3</a:t>
            </a:r>
            <a:r>
              <a:rPr lang="en-US" sz="2400">
                <a:solidFill>
                  <a:schemeClr val="tx2"/>
                </a:solidFill>
              </a:rPr>
              <a:t> </a:t>
            </a:r>
            <a:r>
              <a:rPr lang="en-US" sz="3200">
                <a:solidFill>
                  <a:schemeClr val="tx2"/>
                </a:solidFill>
              </a:rPr>
              <a:t>Agent</a:t>
            </a:r>
          </a:p>
        </p:txBody>
      </p:sp>
      <p:sp>
        <p:nvSpPr>
          <p:cNvPr id="31787" name="Text Box 41"/>
          <p:cNvSpPr txBox="1">
            <a:spLocks noChangeArrowheads="1"/>
          </p:cNvSpPr>
          <p:nvPr/>
        </p:nvSpPr>
        <p:spPr bwMode="auto">
          <a:xfrm>
            <a:off x="315913" y="1260475"/>
            <a:ext cx="1090612" cy="274638"/>
          </a:xfrm>
          <a:prstGeom prst="rect">
            <a:avLst/>
          </a:prstGeom>
          <a:noFill/>
          <a:ln w="9525">
            <a:noFill/>
            <a:miter lim="800000"/>
            <a:headEnd/>
            <a:tailEnd/>
          </a:ln>
        </p:spPr>
        <p:txBody>
          <a:bodyPr wrap="none">
            <a:spAutoFit/>
          </a:bodyPr>
          <a:lstStyle/>
          <a:p>
            <a:r>
              <a:rPr lang="en-US" sz="1200" b="1"/>
              <a:t>SNMP Entity</a:t>
            </a:r>
          </a:p>
        </p:txBody>
      </p:sp>
      <p:sp>
        <p:nvSpPr>
          <p:cNvPr id="31788" name="Rectangle 42"/>
          <p:cNvSpPr>
            <a:spLocks noChangeArrowheads="1"/>
          </p:cNvSpPr>
          <p:nvPr/>
        </p:nvSpPr>
        <p:spPr bwMode="auto">
          <a:xfrm>
            <a:off x="739775" y="5214938"/>
            <a:ext cx="7620000" cy="1182687"/>
          </a:xfrm>
          <a:prstGeom prst="rect">
            <a:avLst/>
          </a:prstGeom>
          <a:solidFill>
            <a:srgbClr val="ECEBFF"/>
          </a:solidFill>
          <a:ln w="9525">
            <a:solidFill>
              <a:schemeClr val="tx1"/>
            </a:solidFill>
            <a:miter lim="800000"/>
            <a:headEnd/>
            <a:tailEnd/>
          </a:ln>
        </p:spPr>
        <p:txBody>
          <a:bodyPr wrap="none" anchor="ctr"/>
          <a:lstStyle/>
          <a:p>
            <a:endParaRPr lang="en-CA"/>
          </a:p>
        </p:txBody>
      </p:sp>
      <p:sp>
        <p:nvSpPr>
          <p:cNvPr id="31789" name="Rectangle 43"/>
          <p:cNvSpPr>
            <a:spLocks noChangeArrowheads="1"/>
          </p:cNvSpPr>
          <p:nvPr/>
        </p:nvSpPr>
        <p:spPr bwMode="auto">
          <a:xfrm>
            <a:off x="1044575" y="5380038"/>
            <a:ext cx="1866900" cy="7159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1790" name="Text Box 44"/>
          <p:cNvSpPr txBox="1">
            <a:spLocks noChangeArrowheads="1"/>
          </p:cNvSpPr>
          <p:nvPr/>
        </p:nvSpPr>
        <p:spPr bwMode="auto">
          <a:xfrm>
            <a:off x="1042988" y="5429250"/>
            <a:ext cx="1966912" cy="517525"/>
          </a:xfrm>
          <a:prstGeom prst="rect">
            <a:avLst/>
          </a:prstGeom>
          <a:noFill/>
          <a:ln w="9525">
            <a:noFill/>
            <a:miter lim="800000"/>
            <a:headEnd/>
            <a:tailEnd/>
          </a:ln>
        </p:spPr>
        <p:txBody>
          <a:bodyPr wrap="none">
            <a:spAutoFit/>
          </a:bodyPr>
          <a:lstStyle/>
          <a:p>
            <a:r>
              <a:rPr lang="en-US" sz="1400"/>
              <a:t>Command Responder </a:t>
            </a:r>
          </a:p>
          <a:p>
            <a:r>
              <a:rPr lang="en-US" sz="1400"/>
              <a:t>Application</a:t>
            </a:r>
          </a:p>
        </p:txBody>
      </p:sp>
      <p:sp>
        <p:nvSpPr>
          <p:cNvPr id="31791" name="Rectangle 45"/>
          <p:cNvSpPr>
            <a:spLocks noChangeArrowheads="1"/>
          </p:cNvSpPr>
          <p:nvPr/>
        </p:nvSpPr>
        <p:spPr bwMode="auto">
          <a:xfrm>
            <a:off x="3546475" y="5380038"/>
            <a:ext cx="1866900" cy="7159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1792" name="Text Box 46"/>
          <p:cNvSpPr txBox="1">
            <a:spLocks noChangeArrowheads="1"/>
          </p:cNvSpPr>
          <p:nvPr/>
        </p:nvSpPr>
        <p:spPr bwMode="auto">
          <a:xfrm>
            <a:off x="3529013" y="5467350"/>
            <a:ext cx="1938337" cy="517525"/>
          </a:xfrm>
          <a:prstGeom prst="rect">
            <a:avLst/>
          </a:prstGeom>
          <a:noFill/>
          <a:ln w="9525">
            <a:noFill/>
            <a:miter lim="800000"/>
            <a:headEnd/>
            <a:tailEnd/>
          </a:ln>
        </p:spPr>
        <p:txBody>
          <a:bodyPr wrap="none">
            <a:spAutoFit/>
          </a:bodyPr>
          <a:lstStyle/>
          <a:p>
            <a:r>
              <a:rPr lang="en-US" sz="1400"/>
              <a:t>Notification Originator </a:t>
            </a:r>
          </a:p>
          <a:p>
            <a:r>
              <a:rPr lang="en-US" sz="1400"/>
              <a:t>Application</a:t>
            </a:r>
          </a:p>
        </p:txBody>
      </p:sp>
      <p:sp>
        <p:nvSpPr>
          <p:cNvPr id="31793" name="Rectangle 47"/>
          <p:cNvSpPr>
            <a:spLocks noChangeArrowheads="1"/>
          </p:cNvSpPr>
          <p:nvPr/>
        </p:nvSpPr>
        <p:spPr bwMode="auto">
          <a:xfrm>
            <a:off x="5997575" y="5367338"/>
            <a:ext cx="1866900" cy="7159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1794" name="Text Box 48"/>
          <p:cNvSpPr txBox="1">
            <a:spLocks noChangeArrowheads="1"/>
          </p:cNvSpPr>
          <p:nvPr/>
        </p:nvSpPr>
        <p:spPr bwMode="auto">
          <a:xfrm>
            <a:off x="6016625" y="5454650"/>
            <a:ext cx="1860550" cy="517525"/>
          </a:xfrm>
          <a:prstGeom prst="rect">
            <a:avLst/>
          </a:prstGeom>
          <a:noFill/>
          <a:ln w="9525">
            <a:noFill/>
            <a:miter lim="800000"/>
            <a:headEnd/>
            <a:tailEnd/>
          </a:ln>
        </p:spPr>
        <p:txBody>
          <a:bodyPr wrap="none">
            <a:spAutoFit/>
          </a:bodyPr>
          <a:lstStyle/>
          <a:p>
            <a:r>
              <a:rPr lang="en-US" sz="1400"/>
              <a:t>Notification Receiver </a:t>
            </a:r>
          </a:p>
          <a:p>
            <a:r>
              <a:rPr lang="en-US" sz="1400"/>
              <a:t>Application</a:t>
            </a:r>
          </a:p>
        </p:txBody>
      </p:sp>
      <p:sp>
        <p:nvSpPr>
          <p:cNvPr id="31795" name="Line 49"/>
          <p:cNvSpPr>
            <a:spLocks noChangeShapeType="1"/>
          </p:cNvSpPr>
          <p:nvPr/>
        </p:nvSpPr>
        <p:spPr bwMode="auto">
          <a:xfrm>
            <a:off x="1870075" y="5113338"/>
            <a:ext cx="5143500" cy="0"/>
          </a:xfrm>
          <a:prstGeom prst="line">
            <a:avLst/>
          </a:prstGeom>
          <a:noFill/>
          <a:ln w="19050">
            <a:solidFill>
              <a:schemeClr val="tx1"/>
            </a:solidFill>
            <a:round/>
            <a:headEnd/>
            <a:tailEnd/>
          </a:ln>
        </p:spPr>
        <p:txBody>
          <a:bodyPr/>
          <a:lstStyle/>
          <a:p>
            <a:endParaRPr lang="en-CA"/>
          </a:p>
        </p:txBody>
      </p:sp>
      <p:sp>
        <p:nvSpPr>
          <p:cNvPr id="31796" name="Line 50"/>
          <p:cNvSpPr>
            <a:spLocks noChangeShapeType="1"/>
          </p:cNvSpPr>
          <p:nvPr/>
        </p:nvSpPr>
        <p:spPr bwMode="auto">
          <a:xfrm flipV="1">
            <a:off x="1890713" y="5103813"/>
            <a:ext cx="1587" cy="284162"/>
          </a:xfrm>
          <a:prstGeom prst="line">
            <a:avLst/>
          </a:prstGeom>
          <a:noFill/>
          <a:ln w="19050">
            <a:solidFill>
              <a:schemeClr val="tx1"/>
            </a:solidFill>
            <a:round/>
            <a:headEnd type="triangle" w="med" len="med"/>
            <a:tailEnd/>
          </a:ln>
        </p:spPr>
        <p:txBody>
          <a:bodyPr/>
          <a:lstStyle/>
          <a:p>
            <a:endParaRPr lang="en-CA"/>
          </a:p>
        </p:txBody>
      </p:sp>
      <p:sp>
        <p:nvSpPr>
          <p:cNvPr id="31797" name="Text Box 51"/>
          <p:cNvSpPr txBox="1">
            <a:spLocks noChangeArrowheads="1"/>
          </p:cNvSpPr>
          <p:nvPr/>
        </p:nvSpPr>
        <p:spPr bwMode="auto">
          <a:xfrm>
            <a:off x="3560763" y="6102350"/>
            <a:ext cx="1582737" cy="274638"/>
          </a:xfrm>
          <a:prstGeom prst="rect">
            <a:avLst/>
          </a:prstGeom>
          <a:noFill/>
          <a:ln w="9525">
            <a:noFill/>
            <a:miter lim="800000"/>
            <a:headEnd/>
            <a:tailEnd/>
          </a:ln>
        </p:spPr>
        <p:txBody>
          <a:bodyPr wrap="none">
            <a:spAutoFit/>
          </a:bodyPr>
          <a:lstStyle/>
          <a:p>
            <a:r>
              <a:rPr lang="en-US" sz="1200" b="1"/>
              <a:t>SNMP Applications</a:t>
            </a:r>
          </a:p>
        </p:txBody>
      </p:sp>
      <p:sp>
        <p:nvSpPr>
          <p:cNvPr id="31798" name="Rectangle 52"/>
          <p:cNvSpPr>
            <a:spLocks noChangeArrowheads="1"/>
          </p:cNvSpPr>
          <p:nvPr/>
        </p:nvSpPr>
        <p:spPr bwMode="auto">
          <a:xfrm>
            <a:off x="7283450" y="1563688"/>
            <a:ext cx="1184275" cy="2959100"/>
          </a:xfrm>
          <a:prstGeom prst="rect">
            <a:avLst/>
          </a:prstGeom>
          <a:solidFill>
            <a:srgbClr val="DDDDDD"/>
          </a:solidFill>
          <a:ln w="9525">
            <a:solidFill>
              <a:schemeClr val="tx1"/>
            </a:solidFill>
            <a:miter lim="800000"/>
            <a:headEnd/>
            <a:tailEnd/>
          </a:ln>
        </p:spPr>
        <p:txBody>
          <a:bodyPr wrap="none" anchor="ctr"/>
          <a:lstStyle/>
          <a:p>
            <a:endParaRPr lang="en-CA"/>
          </a:p>
        </p:txBody>
      </p:sp>
      <p:sp>
        <p:nvSpPr>
          <p:cNvPr id="31799" name="Rectangle 53"/>
          <p:cNvSpPr>
            <a:spLocks noChangeArrowheads="1"/>
          </p:cNvSpPr>
          <p:nvPr/>
        </p:nvSpPr>
        <p:spPr bwMode="auto">
          <a:xfrm>
            <a:off x="7323138" y="2124075"/>
            <a:ext cx="1123950" cy="803275"/>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1800" name="Rectangle 54"/>
          <p:cNvSpPr>
            <a:spLocks noChangeArrowheads="1"/>
          </p:cNvSpPr>
          <p:nvPr/>
        </p:nvSpPr>
        <p:spPr bwMode="auto">
          <a:xfrm>
            <a:off x="7323138" y="3100388"/>
            <a:ext cx="1095375" cy="719137"/>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1801" name="Text Box 55"/>
          <p:cNvSpPr txBox="1">
            <a:spLocks noChangeArrowheads="1"/>
          </p:cNvSpPr>
          <p:nvPr/>
        </p:nvSpPr>
        <p:spPr bwMode="auto">
          <a:xfrm>
            <a:off x="7200900" y="2159000"/>
            <a:ext cx="1341438" cy="730250"/>
          </a:xfrm>
          <a:prstGeom prst="rect">
            <a:avLst/>
          </a:prstGeom>
          <a:noFill/>
          <a:ln w="9525">
            <a:noFill/>
            <a:miter lim="800000"/>
            <a:headEnd/>
            <a:tailEnd/>
          </a:ln>
        </p:spPr>
        <p:txBody>
          <a:bodyPr>
            <a:spAutoFit/>
          </a:bodyPr>
          <a:lstStyle/>
          <a:p>
            <a:r>
              <a:rPr lang="en-US" sz="1400"/>
              <a:t>View-based Access Control Model</a:t>
            </a:r>
          </a:p>
        </p:txBody>
      </p:sp>
      <p:sp>
        <p:nvSpPr>
          <p:cNvPr id="31802" name="Text Box 56"/>
          <p:cNvSpPr txBox="1">
            <a:spLocks noChangeArrowheads="1"/>
          </p:cNvSpPr>
          <p:nvPr/>
        </p:nvSpPr>
        <p:spPr bwMode="auto">
          <a:xfrm>
            <a:off x="7153275" y="3094038"/>
            <a:ext cx="1449388" cy="730250"/>
          </a:xfrm>
          <a:prstGeom prst="rect">
            <a:avLst/>
          </a:prstGeom>
          <a:noFill/>
          <a:ln w="9525">
            <a:noFill/>
            <a:miter lim="800000"/>
            <a:headEnd/>
            <a:tailEnd/>
          </a:ln>
        </p:spPr>
        <p:txBody>
          <a:bodyPr>
            <a:spAutoFit/>
          </a:bodyPr>
          <a:lstStyle/>
          <a:p>
            <a:r>
              <a:rPr lang="en-US" sz="1400"/>
              <a:t>Other Access Control </a:t>
            </a:r>
          </a:p>
          <a:p>
            <a:r>
              <a:rPr lang="en-US" sz="1400"/>
              <a:t>Model</a:t>
            </a:r>
          </a:p>
        </p:txBody>
      </p:sp>
      <p:sp>
        <p:nvSpPr>
          <p:cNvPr id="31803" name="Text Box 57"/>
          <p:cNvSpPr txBox="1">
            <a:spLocks noChangeArrowheads="1"/>
          </p:cNvSpPr>
          <p:nvPr/>
        </p:nvSpPr>
        <p:spPr bwMode="auto">
          <a:xfrm>
            <a:off x="7237413" y="1590675"/>
            <a:ext cx="1300162" cy="457200"/>
          </a:xfrm>
          <a:prstGeom prst="rect">
            <a:avLst/>
          </a:prstGeom>
          <a:noFill/>
          <a:ln w="9525">
            <a:noFill/>
            <a:miter lim="800000"/>
            <a:headEnd/>
            <a:tailEnd/>
          </a:ln>
        </p:spPr>
        <p:txBody>
          <a:bodyPr wrap="none">
            <a:spAutoFit/>
          </a:bodyPr>
          <a:lstStyle/>
          <a:p>
            <a:r>
              <a:rPr lang="en-US" sz="1200" b="1"/>
              <a:t>Access Control</a:t>
            </a:r>
          </a:p>
          <a:p>
            <a:r>
              <a:rPr lang="en-US" sz="1200" b="1"/>
              <a:t>Subsystem</a:t>
            </a:r>
          </a:p>
        </p:txBody>
      </p:sp>
      <p:sp>
        <p:nvSpPr>
          <p:cNvPr id="31804" name="Text Box 58"/>
          <p:cNvSpPr txBox="1">
            <a:spLocks noChangeArrowheads="1"/>
          </p:cNvSpPr>
          <p:nvPr/>
        </p:nvSpPr>
        <p:spPr bwMode="auto">
          <a:xfrm>
            <a:off x="828675" y="3808413"/>
            <a:ext cx="1457325" cy="304800"/>
          </a:xfrm>
          <a:prstGeom prst="rect">
            <a:avLst/>
          </a:prstGeom>
          <a:noFill/>
          <a:ln w="9525">
            <a:noFill/>
            <a:miter lim="800000"/>
            <a:headEnd/>
            <a:tailEnd/>
          </a:ln>
        </p:spPr>
        <p:txBody>
          <a:bodyPr wrap="none">
            <a:spAutoFit/>
          </a:bodyPr>
          <a:lstStyle/>
          <a:p>
            <a:r>
              <a:rPr lang="en-US" sz="1400"/>
              <a:t>PDU Dispatcher</a:t>
            </a:r>
          </a:p>
        </p:txBody>
      </p:sp>
      <p:sp>
        <p:nvSpPr>
          <p:cNvPr id="31805" name="Text Box 59"/>
          <p:cNvSpPr txBox="1">
            <a:spLocks noChangeArrowheads="1"/>
          </p:cNvSpPr>
          <p:nvPr/>
        </p:nvSpPr>
        <p:spPr bwMode="auto">
          <a:xfrm>
            <a:off x="720725" y="2078038"/>
            <a:ext cx="1670050" cy="304800"/>
          </a:xfrm>
          <a:prstGeom prst="rect">
            <a:avLst/>
          </a:prstGeom>
          <a:noFill/>
          <a:ln w="9525">
            <a:noFill/>
            <a:miter lim="800000"/>
            <a:headEnd/>
            <a:tailEnd/>
          </a:ln>
        </p:spPr>
        <p:txBody>
          <a:bodyPr wrap="none">
            <a:spAutoFit/>
          </a:bodyPr>
          <a:lstStyle/>
          <a:p>
            <a:r>
              <a:rPr lang="en-US" sz="1400"/>
              <a:t>Transport Mapping</a:t>
            </a:r>
          </a:p>
        </p:txBody>
      </p:sp>
      <p:sp>
        <p:nvSpPr>
          <p:cNvPr id="31806" name="Line 60"/>
          <p:cNvSpPr>
            <a:spLocks noChangeShapeType="1"/>
          </p:cNvSpPr>
          <p:nvPr/>
        </p:nvSpPr>
        <p:spPr bwMode="auto">
          <a:xfrm flipV="1">
            <a:off x="4440238" y="5103813"/>
            <a:ext cx="1587" cy="284162"/>
          </a:xfrm>
          <a:prstGeom prst="line">
            <a:avLst/>
          </a:prstGeom>
          <a:noFill/>
          <a:ln w="19050">
            <a:solidFill>
              <a:schemeClr val="tx1"/>
            </a:solidFill>
            <a:round/>
            <a:headEnd type="triangle" w="med" len="med"/>
            <a:tailEnd/>
          </a:ln>
        </p:spPr>
        <p:txBody>
          <a:bodyPr/>
          <a:lstStyle/>
          <a:p>
            <a:endParaRPr lang="en-CA"/>
          </a:p>
        </p:txBody>
      </p:sp>
      <p:sp>
        <p:nvSpPr>
          <p:cNvPr id="31807" name="Line 61"/>
          <p:cNvSpPr>
            <a:spLocks noChangeShapeType="1"/>
          </p:cNvSpPr>
          <p:nvPr/>
        </p:nvSpPr>
        <p:spPr bwMode="auto">
          <a:xfrm flipV="1">
            <a:off x="7000875" y="5114925"/>
            <a:ext cx="1588" cy="284163"/>
          </a:xfrm>
          <a:prstGeom prst="line">
            <a:avLst/>
          </a:prstGeom>
          <a:noFill/>
          <a:ln w="19050">
            <a:solidFill>
              <a:schemeClr val="tx1"/>
            </a:solidFill>
            <a:round/>
            <a:headEnd type="triangle" w="med" len="med"/>
            <a:tailEnd/>
          </a:ln>
        </p:spPr>
        <p:txBody>
          <a:bodyPr/>
          <a:lstStyle/>
          <a:p>
            <a:endParaRPr lang="en-CA"/>
          </a:p>
        </p:txBody>
      </p:sp>
      <p:sp>
        <p:nvSpPr>
          <p:cNvPr id="31808" name="Line 62"/>
          <p:cNvSpPr>
            <a:spLocks noChangeShapeType="1"/>
          </p:cNvSpPr>
          <p:nvPr/>
        </p:nvSpPr>
        <p:spPr bwMode="auto">
          <a:xfrm flipV="1">
            <a:off x="2133600" y="4541838"/>
            <a:ext cx="0" cy="558800"/>
          </a:xfrm>
          <a:prstGeom prst="line">
            <a:avLst/>
          </a:prstGeom>
          <a:noFill/>
          <a:ln w="19050">
            <a:solidFill>
              <a:schemeClr val="tx1"/>
            </a:solidFill>
            <a:round/>
            <a:headEnd/>
            <a:tailEnd type="triangle" w="med" len="med"/>
          </a:ln>
        </p:spPr>
        <p:txBody>
          <a:bodyPr/>
          <a:lstStyle/>
          <a:p>
            <a:endParaRPr lang="en-CA"/>
          </a:p>
        </p:txBody>
      </p:sp>
      <p:sp>
        <p:nvSpPr>
          <p:cNvPr id="31809" name="Line 63"/>
          <p:cNvSpPr>
            <a:spLocks noChangeShapeType="1"/>
          </p:cNvSpPr>
          <p:nvPr/>
        </p:nvSpPr>
        <p:spPr bwMode="auto">
          <a:xfrm flipV="1">
            <a:off x="2465388" y="5038725"/>
            <a:ext cx="4887912" cy="12700"/>
          </a:xfrm>
          <a:prstGeom prst="line">
            <a:avLst/>
          </a:prstGeom>
          <a:noFill/>
          <a:ln w="19050">
            <a:solidFill>
              <a:schemeClr val="tx1"/>
            </a:solidFill>
            <a:round/>
            <a:headEnd/>
            <a:tailEnd/>
          </a:ln>
        </p:spPr>
        <p:txBody>
          <a:bodyPr/>
          <a:lstStyle/>
          <a:p>
            <a:endParaRPr lang="en-CA"/>
          </a:p>
        </p:txBody>
      </p:sp>
      <p:sp>
        <p:nvSpPr>
          <p:cNvPr id="31810" name="Line 64"/>
          <p:cNvSpPr>
            <a:spLocks noChangeShapeType="1"/>
          </p:cNvSpPr>
          <p:nvPr/>
        </p:nvSpPr>
        <p:spPr bwMode="auto">
          <a:xfrm>
            <a:off x="2487613" y="5003800"/>
            <a:ext cx="0" cy="355600"/>
          </a:xfrm>
          <a:prstGeom prst="line">
            <a:avLst/>
          </a:prstGeom>
          <a:noFill/>
          <a:ln w="19050">
            <a:solidFill>
              <a:schemeClr val="tx1"/>
            </a:solidFill>
            <a:round/>
            <a:headEnd/>
            <a:tailEnd type="triangle" w="med" len="med"/>
          </a:ln>
        </p:spPr>
        <p:txBody>
          <a:bodyPr/>
          <a:lstStyle/>
          <a:p>
            <a:endParaRPr lang="en-CA"/>
          </a:p>
        </p:txBody>
      </p:sp>
      <p:sp>
        <p:nvSpPr>
          <p:cNvPr id="31811" name="Line 65"/>
          <p:cNvSpPr>
            <a:spLocks noChangeShapeType="1"/>
          </p:cNvSpPr>
          <p:nvPr/>
        </p:nvSpPr>
        <p:spPr bwMode="auto">
          <a:xfrm>
            <a:off x="4975225" y="5067300"/>
            <a:ext cx="0" cy="334963"/>
          </a:xfrm>
          <a:prstGeom prst="line">
            <a:avLst/>
          </a:prstGeom>
          <a:noFill/>
          <a:ln w="19050">
            <a:solidFill>
              <a:schemeClr val="tx1"/>
            </a:solidFill>
            <a:round/>
            <a:headEnd/>
            <a:tailEnd type="triangle" w="med" len="med"/>
          </a:ln>
        </p:spPr>
        <p:txBody>
          <a:bodyPr/>
          <a:lstStyle/>
          <a:p>
            <a:endParaRPr lang="en-CA"/>
          </a:p>
        </p:txBody>
      </p:sp>
      <p:sp>
        <p:nvSpPr>
          <p:cNvPr id="31812" name="Line 66"/>
          <p:cNvSpPr>
            <a:spLocks noChangeShapeType="1"/>
          </p:cNvSpPr>
          <p:nvPr/>
        </p:nvSpPr>
        <p:spPr bwMode="auto">
          <a:xfrm>
            <a:off x="7375525" y="4521200"/>
            <a:ext cx="0" cy="508000"/>
          </a:xfrm>
          <a:prstGeom prst="line">
            <a:avLst/>
          </a:prstGeom>
          <a:noFill/>
          <a:ln w="19050">
            <a:solidFill>
              <a:schemeClr val="tx1"/>
            </a:solidFill>
            <a:round/>
            <a:headEnd type="triangle" w="med" len="med"/>
            <a:tailEnd/>
          </a:ln>
        </p:spPr>
        <p:txBody>
          <a:bodyPr/>
          <a:lstStyle/>
          <a:p>
            <a:endParaRPr lang="en-CA"/>
          </a:p>
        </p:txBody>
      </p:sp>
      <p:sp>
        <p:nvSpPr>
          <p:cNvPr id="31813" name="Rectangle 67"/>
          <p:cNvSpPr>
            <a:spLocks noChangeArrowheads="1"/>
          </p:cNvSpPr>
          <p:nvPr/>
        </p:nvSpPr>
        <p:spPr bwMode="auto">
          <a:xfrm>
            <a:off x="1960563" y="831850"/>
            <a:ext cx="558800" cy="417513"/>
          </a:xfrm>
          <a:prstGeom prst="rect">
            <a:avLst/>
          </a:prstGeom>
          <a:solidFill>
            <a:schemeClr val="accent1"/>
          </a:solidFill>
          <a:ln w="9525">
            <a:solidFill>
              <a:schemeClr val="tx1"/>
            </a:solidFill>
            <a:miter lim="800000"/>
            <a:headEnd/>
            <a:tailEnd/>
          </a:ln>
        </p:spPr>
        <p:txBody>
          <a:bodyPr wrap="none" anchor="ctr"/>
          <a:lstStyle/>
          <a:p>
            <a:r>
              <a:rPr lang="en-US" sz="1400"/>
              <a:t>UDP</a:t>
            </a:r>
          </a:p>
        </p:txBody>
      </p:sp>
      <p:sp>
        <p:nvSpPr>
          <p:cNvPr id="31814" name="Line 68"/>
          <p:cNvSpPr>
            <a:spLocks noChangeShapeType="1"/>
          </p:cNvSpPr>
          <p:nvPr/>
        </p:nvSpPr>
        <p:spPr bwMode="auto">
          <a:xfrm>
            <a:off x="1349375" y="1057275"/>
            <a:ext cx="630238" cy="0"/>
          </a:xfrm>
          <a:prstGeom prst="line">
            <a:avLst/>
          </a:prstGeom>
          <a:noFill/>
          <a:ln w="9525">
            <a:solidFill>
              <a:schemeClr val="tx1"/>
            </a:solidFill>
            <a:round/>
            <a:headEnd type="triangle" w="med" len="med"/>
            <a:tailEnd type="triangle" w="med" len="med"/>
          </a:ln>
        </p:spPr>
        <p:txBody>
          <a:bodyPr/>
          <a:lstStyle/>
          <a:p>
            <a:endParaRPr lang="en-CA"/>
          </a:p>
        </p:txBody>
      </p:sp>
      <p:sp>
        <p:nvSpPr>
          <p:cNvPr id="31815" name="Rectangle 69"/>
          <p:cNvSpPr>
            <a:spLocks noChangeArrowheads="1"/>
          </p:cNvSpPr>
          <p:nvPr/>
        </p:nvSpPr>
        <p:spPr bwMode="auto">
          <a:xfrm>
            <a:off x="333375" y="814388"/>
            <a:ext cx="1006475" cy="406400"/>
          </a:xfrm>
          <a:prstGeom prst="rect">
            <a:avLst/>
          </a:prstGeom>
          <a:solidFill>
            <a:schemeClr val="accent1"/>
          </a:solidFill>
          <a:ln w="9525">
            <a:solidFill>
              <a:schemeClr val="tx1"/>
            </a:solidFill>
            <a:miter lim="800000"/>
            <a:headEnd/>
            <a:tailEnd/>
          </a:ln>
        </p:spPr>
        <p:txBody>
          <a:bodyPr wrap="none" anchor="ctr"/>
          <a:lstStyle/>
          <a:p>
            <a:r>
              <a:rPr lang="en-US" sz="1400"/>
              <a:t>Network</a:t>
            </a:r>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2"/>
          <p:cNvSpPr>
            <a:spLocks noGrp="1"/>
          </p:cNvSpPr>
          <p:nvPr>
            <p:ph type="dt" sz="quarter" idx="10"/>
          </p:nvPr>
        </p:nvSpPr>
        <p:spPr>
          <a:noFill/>
        </p:spPr>
        <p:txBody>
          <a:bodyPr/>
          <a:lstStyle/>
          <a:p>
            <a:fld id="{4EE5EAF0-C8A3-4598-9A18-7540DC113202}" type="datetime1">
              <a:rPr lang="en-US" smtClean="0"/>
              <a:pPr/>
              <a:t>5/21/15</a:t>
            </a:fld>
            <a:endParaRPr lang="en-US" smtClean="0"/>
          </a:p>
        </p:txBody>
      </p:sp>
      <p:sp>
        <p:nvSpPr>
          <p:cNvPr id="43011" name="Slide Number Placeholder 4"/>
          <p:cNvSpPr>
            <a:spLocks noGrp="1"/>
          </p:cNvSpPr>
          <p:nvPr>
            <p:ph type="sldNum" sz="quarter" idx="12"/>
          </p:nvPr>
        </p:nvSpPr>
        <p:spPr>
          <a:noFill/>
        </p:spPr>
        <p:txBody>
          <a:bodyPr/>
          <a:lstStyle/>
          <a:p>
            <a:fld id="{527B3F0C-606C-4A46-AD0A-D5BA0CBB175B}" type="slidenum">
              <a:rPr lang="en-US" smtClean="0"/>
              <a:pPr/>
              <a:t>62</a:t>
            </a:fld>
            <a:endParaRPr lang="en-US" smtClean="0"/>
          </a:p>
        </p:txBody>
      </p:sp>
      <p:sp>
        <p:nvSpPr>
          <p:cNvPr id="43012" name="Rectangle 2"/>
          <p:cNvSpPr>
            <a:spLocks noGrp="1" noChangeArrowheads="1"/>
          </p:cNvSpPr>
          <p:nvPr>
            <p:ph type="title"/>
          </p:nvPr>
        </p:nvSpPr>
        <p:spPr>
          <a:xfrm>
            <a:off x="482600" y="2489200"/>
            <a:ext cx="8229600" cy="1143000"/>
          </a:xfrm>
        </p:spPr>
        <p:txBody>
          <a:bodyPr/>
          <a:lstStyle/>
          <a:p>
            <a:pPr eaLnBrk="1" hangingPunct="1"/>
            <a:r>
              <a:rPr lang="en-US" sz="3200" dirty="0" smtClean="0"/>
              <a:t>Section 5</a:t>
            </a:r>
            <a:br>
              <a:rPr lang="en-US" sz="3200" dirty="0" smtClean="0"/>
            </a:br>
            <a:r>
              <a:rPr lang="en-US" sz="3200" dirty="0" smtClean="0"/>
              <a:t>SNMPv3 Textual Conventions </a:t>
            </a:r>
          </a:p>
        </p:txBody>
      </p:sp>
      <p:sp>
        <p:nvSpPr>
          <p:cNvPr id="43013" name="Rectangle 3"/>
          <p:cNvSpPr>
            <a:spLocks noChangeArrowheads="1"/>
          </p:cNvSpPr>
          <p:nvPr/>
        </p:nvSpPr>
        <p:spPr bwMode="auto">
          <a:xfrm>
            <a:off x="538163" y="1482725"/>
            <a:ext cx="7832725" cy="4591050"/>
          </a:xfrm>
          <a:prstGeom prst="rect">
            <a:avLst/>
          </a:prstGeom>
          <a:noFill/>
          <a:ln w="9525">
            <a:noFill/>
            <a:miter lim="800000"/>
            <a:headEnd/>
            <a:tailEnd/>
          </a:ln>
        </p:spPr>
        <p:txBody>
          <a:bodyPr/>
          <a:lstStyle/>
          <a:p>
            <a:pPr marL="342900" indent="-342900" algn="l">
              <a:spcBef>
                <a:spcPct val="20000"/>
              </a:spcBef>
              <a:buFont typeface="Wingdings" pitchFamily="2" charset="2"/>
              <a:buChar char="§"/>
            </a:pPr>
            <a:endParaRPr lang="en-US" sz="240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2"/>
          <p:cNvSpPr>
            <a:spLocks noGrp="1"/>
          </p:cNvSpPr>
          <p:nvPr>
            <p:ph type="dt" sz="quarter" idx="10"/>
          </p:nvPr>
        </p:nvSpPr>
        <p:spPr>
          <a:noFill/>
        </p:spPr>
        <p:txBody>
          <a:bodyPr/>
          <a:lstStyle/>
          <a:p>
            <a:fld id="{D2B3CFDD-F659-4E8E-8467-B4E3914B409E}" type="datetime1">
              <a:rPr lang="en-US" smtClean="0"/>
              <a:pPr/>
              <a:t>5/21/15</a:t>
            </a:fld>
            <a:endParaRPr lang="en-US" smtClean="0"/>
          </a:p>
        </p:txBody>
      </p:sp>
      <p:sp>
        <p:nvSpPr>
          <p:cNvPr id="45059" name="Slide Number Placeholder 4"/>
          <p:cNvSpPr>
            <a:spLocks noGrp="1"/>
          </p:cNvSpPr>
          <p:nvPr>
            <p:ph type="sldNum" sz="quarter" idx="12"/>
          </p:nvPr>
        </p:nvSpPr>
        <p:spPr>
          <a:noFill/>
        </p:spPr>
        <p:txBody>
          <a:bodyPr/>
          <a:lstStyle/>
          <a:p>
            <a:fld id="{43E7CC9A-756C-44F6-905C-39D03AFF4BA8}" type="slidenum">
              <a:rPr lang="en-US" smtClean="0"/>
              <a:pPr/>
              <a:t>63</a:t>
            </a:fld>
            <a:endParaRPr lang="en-US" smtClean="0"/>
          </a:p>
        </p:txBody>
      </p:sp>
      <p:sp>
        <p:nvSpPr>
          <p:cNvPr id="45060" name="Rectangle 2"/>
          <p:cNvSpPr>
            <a:spLocks noGrp="1" noChangeArrowheads="1"/>
          </p:cNvSpPr>
          <p:nvPr>
            <p:ph type="title"/>
          </p:nvPr>
        </p:nvSpPr>
        <p:spPr>
          <a:xfrm>
            <a:off x="414338" y="131763"/>
            <a:ext cx="8229600" cy="1143000"/>
          </a:xfrm>
        </p:spPr>
        <p:txBody>
          <a:bodyPr/>
          <a:lstStyle/>
          <a:p>
            <a:pPr eaLnBrk="1" hangingPunct="1"/>
            <a:r>
              <a:rPr lang="en-US" sz="3200" smtClean="0"/>
              <a:t>SNMPv3 – Textual Conventions</a:t>
            </a:r>
          </a:p>
        </p:txBody>
      </p:sp>
      <p:sp>
        <p:nvSpPr>
          <p:cNvPr id="45061" name="Rectangle 3"/>
          <p:cNvSpPr>
            <a:spLocks noChangeArrowheads="1"/>
          </p:cNvSpPr>
          <p:nvPr/>
        </p:nvSpPr>
        <p:spPr bwMode="auto">
          <a:xfrm>
            <a:off x="609600" y="1368425"/>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SnmpEngineID</a:t>
            </a:r>
          </a:p>
          <a:p>
            <a:pPr marL="990600" lvl="1" indent="-533400" algn="l">
              <a:spcBef>
                <a:spcPct val="20000"/>
              </a:spcBef>
              <a:buFontTx/>
              <a:buChar char="–"/>
            </a:pPr>
            <a:r>
              <a:rPr lang="en-US" sz="2000">
                <a:solidFill>
                  <a:srgbClr val="000000"/>
                </a:solidFill>
              </a:rPr>
              <a:t>SNMP engine’s administratively assigned unique identifier.</a:t>
            </a:r>
          </a:p>
          <a:p>
            <a:pPr marL="1371600" lvl="2" indent="-457200" algn="l">
              <a:spcBef>
                <a:spcPct val="20000"/>
              </a:spcBef>
              <a:buFontTx/>
              <a:buChar char="•"/>
            </a:pPr>
            <a:r>
              <a:rPr lang="en-US">
                <a:solidFill>
                  <a:srgbClr val="000000"/>
                </a:solidFill>
              </a:rPr>
              <a:t>Used for identification and not for addressing.</a:t>
            </a:r>
          </a:p>
          <a:p>
            <a:pPr marL="1371600" lvl="2" indent="-457200" algn="l">
              <a:spcBef>
                <a:spcPct val="20000"/>
              </a:spcBef>
              <a:buFontTx/>
              <a:buChar char="•"/>
            </a:pPr>
            <a:r>
              <a:rPr lang="en-US">
                <a:solidFill>
                  <a:srgbClr val="000000"/>
                </a:solidFill>
              </a:rPr>
              <a:t>Resolves to an OCTET STRING between 5 and 32 bytes long</a:t>
            </a:r>
          </a:p>
          <a:p>
            <a:pPr marL="990600" lvl="1" indent="-533400" algn="l">
              <a:spcBef>
                <a:spcPct val="20000"/>
              </a:spcBef>
              <a:buFontTx/>
              <a:buChar char="–"/>
            </a:pPr>
            <a:r>
              <a:rPr lang="en-US" sz="2000">
                <a:solidFill>
                  <a:srgbClr val="000000"/>
                </a:solidFill>
              </a:rPr>
              <a:t>The very first bit is used to indicate how the rest of the data is composed:</a:t>
            </a:r>
          </a:p>
          <a:p>
            <a:pPr marL="1371600" lvl="2" indent="-457200" algn="l">
              <a:spcBef>
                <a:spcPct val="20000"/>
              </a:spcBef>
              <a:buFont typeface="Wingdings" pitchFamily="2" charset="2"/>
              <a:buChar char="§"/>
            </a:pPr>
            <a:r>
              <a:rPr lang="en-US">
                <a:solidFill>
                  <a:srgbClr val="000000"/>
                </a:solidFill>
              </a:rPr>
              <a:t>‘0’ - as defined by enterprise</a:t>
            </a:r>
          </a:p>
          <a:p>
            <a:pPr marL="1371600" lvl="2" indent="-457200" algn="l">
              <a:spcBef>
                <a:spcPct val="20000"/>
              </a:spcBef>
              <a:buFont typeface="Wingdings" pitchFamily="2" charset="2"/>
              <a:buChar char="§"/>
            </a:pPr>
            <a:r>
              <a:rPr lang="en-US">
                <a:solidFill>
                  <a:srgbClr val="000000"/>
                </a:solidFill>
              </a:rPr>
              <a:t>‘1’ - as defined by standard architecture. </a:t>
            </a:r>
          </a:p>
          <a:p>
            <a:pPr marL="990600" lvl="1" indent="-533400" algn="l">
              <a:spcBef>
                <a:spcPct val="20000"/>
              </a:spcBef>
              <a:buFont typeface="Wingdings" pitchFamily="2" charset="2"/>
              <a:buNone/>
            </a:pPr>
            <a:endParaRPr lang="en-US" sz="2000">
              <a:solidFill>
                <a:srgbClr val="000000"/>
              </a:solidFill>
            </a:endParaRPr>
          </a:p>
          <a:p>
            <a:pPr marL="990600" lvl="1" indent="-533400" algn="l">
              <a:spcBef>
                <a:spcPct val="20000"/>
              </a:spcBef>
              <a:buFont typeface="Wingdings" pitchFamily="2" charset="2"/>
              <a:buNone/>
            </a:pPr>
            <a:r>
              <a:rPr lang="en-US">
                <a:solidFill>
                  <a:srgbClr val="000000"/>
                </a:solidFill>
              </a:rPr>
              <a:t>	</a:t>
            </a:r>
          </a:p>
          <a:p>
            <a:pPr marL="609600" indent="-609600" algn="l">
              <a:spcBef>
                <a:spcPct val="20000"/>
              </a:spcBef>
              <a:buFont typeface="Wingdings" pitchFamily="2" charset="2"/>
              <a:buNone/>
            </a:pPr>
            <a:r>
              <a:rPr lang="en-US" sz="2000">
                <a:solidFill>
                  <a:srgbClr val="000000"/>
                </a:solidFill>
              </a:rPr>
              <a:t>	</a:t>
            </a:r>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2"/>
          <p:cNvSpPr>
            <a:spLocks noGrp="1"/>
          </p:cNvSpPr>
          <p:nvPr>
            <p:ph type="dt" sz="quarter" idx="10"/>
          </p:nvPr>
        </p:nvSpPr>
        <p:spPr>
          <a:noFill/>
        </p:spPr>
        <p:txBody>
          <a:bodyPr/>
          <a:lstStyle/>
          <a:p>
            <a:fld id="{07F2F2A2-762E-4AC5-BA67-F477EDE97F9B}" type="datetime1">
              <a:rPr lang="en-US" smtClean="0"/>
              <a:pPr/>
              <a:t>5/21/15</a:t>
            </a:fld>
            <a:endParaRPr lang="en-US" smtClean="0"/>
          </a:p>
        </p:txBody>
      </p:sp>
      <p:sp>
        <p:nvSpPr>
          <p:cNvPr id="46083" name="Slide Number Placeholder 4"/>
          <p:cNvSpPr>
            <a:spLocks noGrp="1"/>
          </p:cNvSpPr>
          <p:nvPr>
            <p:ph type="sldNum" sz="quarter" idx="12"/>
          </p:nvPr>
        </p:nvSpPr>
        <p:spPr>
          <a:noFill/>
        </p:spPr>
        <p:txBody>
          <a:bodyPr/>
          <a:lstStyle/>
          <a:p>
            <a:fld id="{6B9028AF-006F-4D78-A36A-09B2E18D3433}" type="slidenum">
              <a:rPr lang="en-US" smtClean="0"/>
              <a:pPr/>
              <a:t>64</a:t>
            </a:fld>
            <a:endParaRPr lang="en-US" smtClean="0"/>
          </a:p>
        </p:txBody>
      </p:sp>
      <p:sp>
        <p:nvSpPr>
          <p:cNvPr id="46084" name="Rectangle 2"/>
          <p:cNvSpPr>
            <a:spLocks noGrp="1" noChangeArrowheads="1"/>
          </p:cNvSpPr>
          <p:nvPr>
            <p:ph type="title"/>
          </p:nvPr>
        </p:nvSpPr>
        <p:spPr>
          <a:xfrm>
            <a:off x="414338" y="0"/>
            <a:ext cx="8229600" cy="1143000"/>
          </a:xfrm>
        </p:spPr>
        <p:txBody>
          <a:bodyPr/>
          <a:lstStyle/>
          <a:p>
            <a:pPr eaLnBrk="1" hangingPunct="1"/>
            <a:r>
              <a:rPr lang="en-US" sz="3200" smtClean="0"/>
              <a:t>SNMPv3 – Textual Conventions</a:t>
            </a:r>
          </a:p>
        </p:txBody>
      </p:sp>
      <p:sp>
        <p:nvSpPr>
          <p:cNvPr id="46085" name="Rectangle 3"/>
          <p:cNvSpPr>
            <a:spLocks noChangeArrowheads="1"/>
          </p:cNvSpPr>
          <p:nvPr/>
        </p:nvSpPr>
        <p:spPr bwMode="auto">
          <a:xfrm>
            <a:off x="609600" y="1195388"/>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SnmpEngineID Standard Definition</a:t>
            </a:r>
          </a:p>
          <a:p>
            <a:pPr marL="990600" lvl="1" indent="-533400" algn="l">
              <a:spcBef>
                <a:spcPct val="20000"/>
              </a:spcBef>
              <a:buFontTx/>
              <a:buChar char="–"/>
            </a:pPr>
            <a:r>
              <a:rPr lang="en-US" sz="2000">
                <a:solidFill>
                  <a:srgbClr val="000000"/>
                </a:solidFill>
              </a:rPr>
              <a:t>The length of the octet string varies</a:t>
            </a:r>
          </a:p>
          <a:p>
            <a:pPr marL="990600" lvl="1" indent="-533400" algn="l">
              <a:spcBef>
                <a:spcPct val="20000"/>
              </a:spcBef>
              <a:buFontTx/>
              <a:buChar char="–"/>
            </a:pPr>
            <a:r>
              <a:rPr lang="en-US" sz="2000">
                <a:solidFill>
                  <a:srgbClr val="000000"/>
                </a:solidFill>
              </a:rPr>
              <a:t>The very first bit is set to 1</a:t>
            </a:r>
          </a:p>
          <a:p>
            <a:pPr marL="990600" lvl="1" indent="-533400" algn="l">
              <a:spcBef>
                <a:spcPct val="20000"/>
              </a:spcBef>
              <a:buFontTx/>
              <a:buChar char="–"/>
            </a:pPr>
            <a:r>
              <a:rPr lang="en-US" sz="2000">
                <a:solidFill>
                  <a:srgbClr val="000000"/>
                </a:solidFill>
              </a:rPr>
              <a:t>The first four octets are used for the private enterprise number.</a:t>
            </a:r>
          </a:p>
          <a:p>
            <a:pPr marL="990600" lvl="1" indent="-533400" algn="l">
              <a:spcBef>
                <a:spcPct val="20000"/>
              </a:spcBef>
              <a:buFontTx/>
              <a:buChar char="–"/>
            </a:pPr>
            <a:r>
              <a:rPr lang="en-US" sz="2000">
                <a:solidFill>
                  <a:srgbClr val="000000"/>
                </a:solidFill>
              </a:rPr>
              <a:t>The fifth octet indicates how the rest (6th and following octets) are formatted:</a:t>
            </a:r>
          </a:p>
          <a:p>
            <a:pPr marL="990600" lvl="1" indent="-533400" algn="l">
              <a:spcBef>
                <a:spcPct val="20000"/>
              </a:spcBef>
              <a:buFont typeface="Wingdings" pitchFamily="2" charset="2"/>
              <a:buNone/>
            </a:pPr>
            <a:r>
              <a:rPr lang="en-US" sz="2000">
                <a:solidFill>
                  <a:srgbClr val="000000"/>
                </a:solidFill>
              </a:rPr>
              <a:t>	</a:t>
            </a:r>
            <a:r>
              <a:rPr lang="en-US" sz="1600">
                <a:solidFill>
                  <a:srgbClr val="000000"/>
                </a:solidFill>
              </a:rPr>
              <a:t>0 - reserved, unused. </a:t>
            </a:r>
          </a:p>
          <a:p>
            <a:pPr marL="990600" lvl="1" indent="-533400" algn="l">
              <a:spcBef>
                <a:spcPct val="20000"/>
              </a:spcBef>
              <a:buFont typeface="Wingdings" pitchFamily="2" charset="2"/>
              <a:buNone/>
            </a:pPr>
            <a:r>
              <a:rPr lang="en-US" sz="1600">
                <a:solidFill>
                  <a:srgbClr val="000000"/>
                </a:solidFill>
              </a:rPr>
              <a:t>	1 - IPv4 address (4 octets)</a:t>
            </a:r>
          </a:p>
          <a:p>
            <a:pPr marL="990600" lvl="1" indent="-533400" algn="l">
              <a:spcBef>
                <a:spcPct val="20000"/>
              </a:spcBef>
              <a:buFont typeface="Wingdings" pitchFamily="2" charset="2"/>
              <a:buNone/>
            </a:pPr>
            <a:r>
              <a:rPr lang="en-US" sz="1600">
                <a:solidFill>
                  <a:srgbClr val="000000"/>
                </a:solidFill>
              </a:rPr>
              <a:t>	2 - IPv6 address (16 octets)</a:t>
            </a:r>
          </a:p>
          <a:p>
            <a:pPr marL="990600" lvl="1" indent="-533400" algn="l">
              <a:spcBef>
                <a:spcPct val="20000"/>
              </a:spcBef>
              <a:buFont typeface="Wingdings" pitchFamily="2" charset="2"/>
              <a:buNone/>
            </a:pPr>
            <a:r>
              <a:rPr lang="en-US" sz="1600">
                <a:solidFill>
                  <a:srgbClr val="000000"/>
                </a:solidFill>
              </a:rPr>
              <a:t>	3 - MAC address (6 octets)</a:t>
            </a:r>
          </a:p>
          <a:p>
            <a:pPr marL="990600" lvl="1" indent="-533400" algn="l">
              <a:spcBef>
                <a:spcPct val="20000"/>
              </a:spcBef>
              <a:buFont typeface="Wingdings" pitchFamily="2" charset="2"/>
              <a:buNone/>
            </a:pPr>
            <a:r>
              <a:rPr lang="en-US" sz="1600">
                <a:solidFill>
                  <a:srgbClr val="000000"/>
                </a:solidFill>
              </a:rPr>
              <a:t>	4 - Text, administratively assigned (maximum length 27) </a:t>
            </a:r>
          </a:p>
          <a:p>
            <a:pPr marL="990600" lvl="1" indent="-533400" algn="l">
              <a:spcBef>
                <a:spcPct val="20000"/>
              </a:spcBef>
              <a:buFont typeface="Wingdings" pitchFamily="2" charset="2"/>
              <a:buNone/>
            </a:pPr>
            <a:r>
              <a:rPr lang="en-US" sz="1600">
                <a:solidFill>
                  <a:srgbClr val="000000"/>
                </a:solidFill>
              </a:rPr>
              <a:t>	5 - Octets, administratively assigned (maximum length 27) </a:t>
            </a:r>
          </a:p>
          <a:p>
            <a:pPr marL="990600" lvl="1" indent="-533400" algn="l">
              <a:spcBef>
                <a:spcPct val="20000"/>
              </a:spcBef>
              <a:buFont typeface="Wingdings" pitchFamily="2" charset="2"/>
              <a:buNone/>
            </a:pPr>
            <a:r>
              <a:rPr lang="en-US" sz="1600">
                <a:solidFill>
                  <a:srgbClr val="000000"/>
                </a:solidFill>
              </a:rPr>
              <a:t>	6-127 - reserved, unused </a:t>
            </a:r>
          </a:p>
          <a:p>
            <a:pPr marL="990600" lvl="1" indent="-533400" algn="l">
              <a:spcBef>
                <a:spcPct val="20000"/>
              </a:spcBef>
              <a:buFont typeface="Wingdings" pitchFamily="2" charset="2"/>
              <a:buNone/>
            </a:pPr>
            <a:r>
              <a:rPr lang="en-US" sz="1600">
                <a:solidFill>
                  <a:srgbClr val="000000"/>
                </a:solidFill>
              </a:rPr>
              <a:t>	128-255 - as defined by the enterprise (maximum length 27) </a:t>
            </a:r>
            <a:endParaRPr lang="en-US">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2"/>
          <p:cNvSpPr>
            <a:spLocks noGrp="1"/>
          </p:cNvSpPr>
          <p:nvPr>
            <p:ph type="dt" sz="quarter" idx="10"/>
          </p:nvPr>
        </p:nvSpPr>
        <p:spPr>
          <a:noFill/>
        </p:spPr>
        <p:txBody>
          <a:bodyPr/>
          <a:lstStyle/>
          <a:p>
            <a:fld id="{E9681EAB-6887-425B-A9EA-130D84591BB0}" type="datetime1">
              <a:rPr lang="en-US" smtClean="0"/>
              <a:pPr/>
              <a:t>5/21/15</a:t>
            </a:fld>
            <a:endParaRPr lang="en-US" smtClean="0"/>
          </a:p>
        </p:txBody>
      </p:sp>
      <p:sp>
        <p:nvSpPr>
          <p:cNvPr id="47107" name="Slide Number Placeholder 4"/>
          <p:cNvSpPr>
            <a:spLocks noGrp="1"/>
          </p:cNvSpPr>
          <p:nvPr>
            <p:ph type="sldNum" sz="quarter" idx="12"/>
          </p:nvPr>
        </p:nvSpPr>
        <p:spPr>
          <a:noFill/>
        </p:spPr>
        <p:txBody>
          <a:bodyPr/>
          <a:lstStyle/>
          <a:p>
            <a:fld id="{527DB979-266F-46E9-BDCC-7C6AE3763852}" type="slidenum">
              <a:rPr lang="en-US" smtClean="0"/>
              <a:pPr/>
              <a:t>65</a:t>
            </a:fld>
            <a:endParaRPr lang="en-US" smtClean="0"/>
          </a:p>
        </p:txBody>
      </p:sp>
      <p:sp>
        <p:nvSpPr>
          <p:cNvPr id="47108" name="Rectangle 2"/>
          <p:cNvSpPr>
            <a:spLocks noGrp="1" noChangeArrowheads="1"/>
          </p:cNvSpPr>
          <p:nvPr>
            <p:ph type="title"/>
          </p:nvPr>
        </p:nvSpPr>
        <p:spPr>
          <a:xfrm>
            <a:off x="414338" y="122238"/>
            <a:ext cx="8229600" cy="1143000"/>
          </a:xfrm>
        </p:spPr>
        <p:txBody>
          <a:bodyPr/>
          <a:lstStyle/>
          <a:p>
            <a:pPr eaLnBrk="1" hangingPunct="1"/>
            <a:r>
              <a:rPr lang="en-US" sz="3200" smtClean="0"/>
              <a:t>SNMPv3 – Textual Conventions</a:t>
            </a:r>
          </a:p>
        </p:txBody>
      </p:sp>
      <p:sp>
        <p:nvSpPr>
          <p:cNvPr id="47109" name="Rectangle 3"/>
          <p:cNvSpPr>
            <a:spLocks noChangeArrowheads="1"/>
          </p:cNvSpPr>
          <p:nvPr/>
        </p:nvSpPr>
        <p:spPr bwMode="auto">
          <a:xfrm>
            <a:off x="598488" y="1327150"/>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SnmpEngineID Enterprise Definition</a:t>
            </a:r>
          </a:p>
          <a:p>
            <a:pPr marL="990600" lvl="1" indent="-533400" algn="l">
              <a:spcBef>
                <a:spcPct val="20000"/>
              </a:spcBef>
              <a:buFontTx/>
              <a:buChar char="–"/>
            </a:pPr>
            <a:r>
              <a:rPr lang="en-US" sz="2000">
                <a:solidFill>
                  <a:srgbClr val="000000"/>
                </a:solidFill>
              </a:rPr>
              <a:t>Has a fixed length of 12 octets</a:t>
            </a:r>
          </a:p>
          <a:p>
            <a:pPr marL="990600" lvl="1" indent="-533400" algn="l">
              <a:spcBef>
                <a:spcPct val="20000"/>
              </a:spcBef>
              <a:buFontTx/>
              <a:buChar char="–"/>
            </a:pPr>
            <a:r>
              <a:rPr lang="en-US" sz="2000">
                <a:solidFill>
                  <a:srgbClr val="000000"/>
                </a:solidFill>
              </a:rPr>
              <a:t>The very first bit is set to 0 </a:t>
            </a:r>
          </a:p>
          <a:p>
            <a:pPr marL="990600" lvl="1" indent="-533400" algn="l">
              <a:spcBef>
                <a:spcPct val="20000"/>
              </a:spcBef>
              <a:buFontTx/>
              <a:buChar char="–"/>
            </a:pPr>
            <a:r>
              <a:rPr lang="en-US" sz="2000">
                <a:solidFill>
                  <a:srgbClr val="000000"/>
                </a:solidFill>
              </a:rPr>
              <a:t>The first four octets are set to the private enterprise number</a:t>
            </a:r>
          </a:p>
          <a:p>
            <a:pPr marL="990600" lvl="1" indent="-533400" algn="l">
              <a:spcBef>
                <a:spcPct val="20000"/>
              </a:spcBef>
              <a:buFontTx/>
              <a:buChar char="–"/>
            </a:pPr>
            <a:r>
              <a:rPr lang="en-US" sz="2000">
                <a:solidFill>
                  <a:srgbClr val="000000"/>
                </a:solidFill>
              </a:rPr>
              <a:t>The remaining eight octets are determined via one or more enterprise-specific methods. For example, it may be the IP address of the SNMP entity, or the MAC address of one of the interfaces.</a:t>
            </a:r>
          </a:p>
          <a:p>
            <a:pPr marL="990600" lvl="1" indent="-533400" algn="l">
              <a:spcBef>
                <a:spcPct val="20000"/>
              </a:spcBef>
            </a:pPr>
            <a:r>
              <a:rPr lang="en-US" sz="2000">
                <a:solidFill>
                  <a:srgbClr val="000000"/>
                </a:solidFill>
              </a:rPr>
              <a:t> </a:t>
            </a:r>
          </a:p>
          <a:p>
            <a:pPr marL="990600" lvl="1" indent="-533400" algn="l">
              <a:spcBef>
                <a:spcPct val="20000"/>
              </a:spcBef>
              <a:buFont typeface="Wingdings" pitchFamily="2" charset="2"/>
              <a:buNone/>
            </a:pPr>
            <a:endParaRPr lang="en-US" sz="2000">
              <a:solidFill>
                <a:srgbClr val="000000"/>
              </a:solidFill>
            </a:endParaRPr>
          </a:p>
          <a:p>
            <a:pPr marL="990600" lvl="1" indent="-533400" algn="l">
              <a:spcBef>
                <a:spcPct val="20000"/>
              </a:spcBef>
              <a:buFont typeface="Wingdings" pitchFamily="2" charset="2"/>
              <a:buNone/>
            </a:pPr>
            <a:endParaRPr lang="en-US" sz="2000">
              <a:solidFill>
                <a:srgbClr val="000000"/>
              </a:solidFill>
            </a:endParaRPr>
          </a:p>
          <a:p>
            <a:pPr marL="990600" lvl="1" indent="-533400" algn="l">
              <a:spcBef>
                <a:spcPct val="20000"/>
              </a:spcBef>
              <a:buFont typeface="Wingdings" pitchFamily="2" charset="2"/>
              <a:buNone/>
            </a:pPr>
            <a:endParaRPr lang="en-US" sz="2000">
              <a:solidFill>
                <a:srgbClr val="000000"/>
              </a:solidFill>
            </a:endParaRPr>
          </a:p>
          <a:p>
            <a:pPr marL="609600" indent="-609600" algn="l">
              <a:spcBef>
                <a:spcPct val="20000"/>
              </a:spcBef>
              <a:buFont typeface="Wingdings" pitchFamily="2" charset="2"/>
              <a:buNone/>
            </a:pPr>
            <a:r>
              <a:rPr lang="en-US" sz="2000">
                <a:solidFill>
                  <a:srgbClr val="000000"/>
                </a:solidFill>
              </a:rPr>
              <a:t>	</a:t>
            </a: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2"/>
          <p:cNvSpPr>
            <a:spLocks noGrp="1"/>
          </p:cNvSpPr>
          <p:nvPr>
            <p:ph type="dt" sz="quarter" idx="10"/>
          </p:nvPr>
        </p:nvSpPr>
        <p:spPr>
          <a:noFill/>
        </p:spPr>
        <p:txBody>
          <a:bodyPr/>
          <a:lstStyle/>
          <a:p>
            <a:fld id="{0DCFB457-20DA-4E0D-AB8B-97D8775018DE}" type="datetime1">
              <a:rPr lang="en-US" smtClean="0"/>
              <a:pPr/>
              <a:t>5/21/15</a:t>
            </a:fld>
            <a:endParaRPr lang="en-US" smtClean="0"/>
          </a:p>
        </p:txBody>
      </p:sp>
      <p:sp>
        <p:nvSpPr>
          <p:cNvPr id="48131" name="Slide Number Placeholder 4"/>
          <p:cNvSpPr>
            <a:spLocks noGrp="1"/>
          </p:cNvSpPr>
          <p:nvPr>
            <p:ph type="sldNum" sz="quarter" idx="12"/>
          </p:nvPr>
        </p:nvSpPr>
        <p:spPr>
          <a:noFill/>
        </p:spPr>
        <p:txBody>
          <a:bodyPr/>
          <a:lstStyle/>
          <a:p>
            <a:fld id="{B5CBCCA3-42C3-401B-84E2-65397A63ACC0}" type="slidenum">
              <a:rPr lang="en-US" smtClean="0"/>
              <a:pPr/>
              <a:t>66</a:t>
            </a:fld>
            <a:endParaRPr lang="en-US" smtClean="0"/>
          </a:p>
        </p:txBody>
      </p:sp>
      <p:sp>
        <p:nvSpPr>
          <p:cNvPr id="48132" name="Rectangle 2"/>
          <p:cNvSpPr>
            <a:spLocks noGrp="1" noChangeArrowheads="1"/>
          </p:cNvSpPr>
          <p:nvPr>
            <p:ph type="title"/>
          </p:nvPr>
        </p:nvSpPr>
        <p:spPr>
          <a:xfrm>
            <a:off x="414338" y="0"/>
            <a:ext cx="8229600" cy="1143000"/>
          </a:xfrm>
        </p:spPr>
        <p:txBody>
          <a:bodyPr/>
          <a:lstStyle/>
          <a:p>
            <a:pPr eaLnBrk="1" hangingPunct="1"/>
            <a:r>
              <a:rPr lang="en-US" sz="3200" smtClean="0"/>
              <a:t>SNMPv3 – Textual Conventions</a:t>
            </a:r>
          </a:p>
        </p:txBody>
      </p:sp>
      <p:sp>
        <p:nvSpPr>
          <p:cNvPr id="48133" name="Rectangle 3"/>
          <p:cNvSpPr>
            <a:spLocks noChangeArrowheads="1"/>
          </p:cNvSpPr>
          <p:nvPr/>
        </p:nvSpPr>
        <p:spPr bwMode="auto">
          <a:xfrm>
            <a:off x="609600" y="1195388"/>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snmpSecurityModel</a:t>
            </a:r>
          </a:p>
          <a:p>
            <a:pPr marL="990600" lvl="1" indent="-533400" algn="l">
              <a:spcBef>
                <a:spcPct val="20000"/>
              </a:spcBef>
              <a:buFontTx/>
              <a:buChar char="–"/>
            </a:pPr>
            <a:r>
              <a:rPr lang="en-US" sz="2000">
                <a:solidFill>
                  <a:srgbClr val="000000"/>
                </a:solidFill>
              </a:rPr>
              <a:t>Uniquely identifies a Security Model of the Security Subsystem</a:t>
            </a:r>
          </a:p>
          <a:p>
            <a:pPr marL="990600" lvl="1" indent="-533400" algn="l">
              <a:spcBef>
                <a:spcPct val="20000"/>
              </a:spcBef>
              <a:buFontTx/>
              <a:buChar char="–"/>
            </a:pPr>
            <a:r>
              <a:rPr lang="en-US" sz="2000">
                <a:solidFill>
                  <a:srgbClr val="000000"/>
                </a:solidFill>
              </a:rPr>
              <a:t>Resolves to an INTEGER</a:t>
            </a:r>
          </a:p>
          <a:p>
            <a:pPr marL="1371600" lvl="2" indent="-457200" algn="l">
              <a:spcBef>
                <a:spcPct val="20000"/>
              </a:spcBef>
              <a:buFontTx/>
              <a:buChar char="•"/>
            </a:pPr>
            <a:r>
              <a:rPr lang="en-US">
                <a:solidFill>
                  <a:srgbClr val="000000"/>
                </a:solidFill>
              </a:rPr>
              <a:t>‘0’, reserved for any.</a:t>
            </a:r>
          </a:p>
          <a:p>
            <a:pPr marL="1371600" lvl="2" indent="-457200" algn="l">
              <a:spcBef>
                <a:spcPct val="20000"/>
              </a:spcBef>
              <a:buFontTx/>
              <a:buChar char="•"/>
            </a:pPr>
            <a:r>
              <a:rPr lang="en-US">
                <a:solidFill>
                  <a:srgbClr val="000000"/>
                </a:solidFill>
              </a:rPr>
              <a:t>‘1’, SNMPv1</a:t>
            </a:r>
          </a:p>
          <a:p>
            <a:pPr marL="1371600" lvl="2" indent="-457200" algn="l">
              <a:spcBef>
                <a:spcPct val="20000"/>
              </a:spcBef>
              <a:buFontTx/>
              <a:buChar char="•"/>
            </a:pPr>
            <a:r>
              <a:rPr lang="en-US">
                <a:solidFill>
                  <a:srgbClr val="000000"/>
                </a:solidFill>
              </a:rPr>
              <a:t>‘2’, SNMPv2c</a:t>
            </a:r>
          </a:p>
          <a:p>
            <a:pPr marL="1371600" lvl="2" indent="-457200" algn="l">
              <a:spcBef>
                <a:spcPct val="20000"/>
              </a:spcBef>
              <a:buFontTx/>
              <a:buChar char="•"/>
            </a:pPr>
            <a:r>
              <a:rPr lang="en-US">
                <a:solidFill>
                  <a:srgbClr val="000000"/>
                </a:solidFill>
              </a:rPr>
              <a:t>‘3’, User-Based Security Model (USM)</a:t>
            </a:r>
          </a:p>
          <a:p>
            <a:pPr marL="1371600" lvl="2" indent="-457200" algn="l">
              <a:spcBef>
                <a:spcPct val="20000"/>
              </a:spcBef>
              <a:buFontTx/>
              <a:buChar char="•"/>
            </a:pPr>
            <a:r>
              <a:rPr lang="en-US">
                <a:solidFill>
                  <a:srgbClr val="000000"/>
                </a:solidFill>
              </a:rPr>
              <a:t>4-255 reserved for future use </a:t>
            </a:r>
          </a:p>
          <a:p>
            <a:pPr marL="1371600" lvl="2" indent="-457200" algn="l">
              <a:spcBef>
                <a:spcPct val="20000"/>
              </a:spcBef>
              <a:buFontTx/>
              <a:buChar char="•"/>
            </a:pPr>
            <a:r>
              <a:rPr lang="en-US">
                <a:solidFill>
                  <a:srgbClr val="000000"/>
                </a:solidFill>
              </a:rPr>
              <a:t>Values greater than 255 are allocated to enterprise-specific Security Models as follows: </a:t>
            </a:r>
          </a:p>
          <a:p>
            <a:pPr marL="1752600" lvl="3" indent="-381000" algn="l">
              <a:spcBef>
                <a:spcPct val="20000"/>
              </a:spcBef>
            </a:pPr>
            <a:r>
              <a:rPr lang="en-US" sz="1600">
                <a:solidFill>
                  <a:srgbClr val="000000"/>
                </a:solidFill>
              </a:rPr>
              <a:t>  enterpriseID * 256 + securityModel </a:t>
            </a:r>
          </a:p>
          <a:p>
            <a:pPr marL="1371600" lvl="2" indent="-457200" algn="l">
              <a:spcBef>
                <a:spcPct val="20000"/>
              </a:spcBef>
              <a:buFontTx/>
              <a:buChar char="•"/>
            </a:pPr>
            <a:r>
              <a:rPr lang="en-US">
                <a:solidFill>
                  <a:srgbClr val="000000"/>
                </a:solidFill>
              </a:rPr>
              <a:t>This allows enterprises to define up to 255 enterprise specific security models and up to 2</a:t>
            </a:r>
            <a:r>
              <a:rPr lang="en-US" baseline="30000">
                <a:solidFill>
                  <a:srgbClr val="000000"/>
                </a:solidFill>
              </a:rPr>
              <a:t>23</a:t>
            </a:r>
            <a:r>
              <a:rPr lang="en-US">
                <a:solidFill>
                  <a:srgbClr val="000000"/>
                </a:solidFill>
              </a:rPr>
              <a:t>-1 (8,388,606) enterprises</a:t>
            </a:r>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2"/>
          <p:cNvSpPr>
            <a:spLocks noGrp="1"/>
          </p:cNvSpPr>
          <p:nvPr>
            <p:ph type="dt" sz="quarter" idx="10"/>
          </p:nvPr>
        </p:nvSpPr>
        <p:spPr>
          <a:noFill/>
        </p:spPr>
        <p:txBody>
          <a:bodyPr/>
          <a:lstStyle/>
          <a:p>
            <a:fld id="{69F77A13-69BD-4E47-8A11-9FE848C0501D}" type="datetime1">
              <a:rPr lang="en-US" smtClean="0"/>
              <a:pPr/>
              <a:t>5/21/15</a:t>
            </a:fld>
            <a:endParaRPr lang="en-US" smtClean="0"/>
          </a:p>
        </p:txBody>
      </p:sp>
      <p:sp>
        <p:nvSpPr>
          <p:cNvPr id="49155" name="Slide Number Placeholder 4"/>
          <p:cNvSpPr>
            <a:spLocks noGrp="1"/>
          </p:cNvSpPr>
          <p:nvPr>
            <p:ph type="sldNum" sz="quarter" idx="12"/>
          </p:nvPr>
        </p:nvSpPr>
        <p:spPr>
          <a:noFill/>
        </p:spPr>
        <p:txBody>
          <a:bodyPr/>
          <a:lstStyle/>
          <a:p>
            <a:fld id="{0DB2430C-64F3-4F90-B761-1C14BB59947B}" type="slidenum">
              <a:rPr lang="en-US" smtClean="0"/>
              <a:pPr/>
              <a:t>67</a:t>
            </a:fld>
            <a:endParaRPr lang="en-US" smtClean="0"/>
          </a:p>
        </p:txBody>
      </p:sp>
      <p:sp>
        <p:nvSpPr>
          <p:cNvPr id="49156" name="Rectangle 2"/>
          <p:cNvSpPr>
            <a:spLocks noGrp="1" noChangeArrowheads="1"/>
          </p:cNvSpPr>
          <p:nvPr>
            <p:ph type="title"/>
          </p:nvPr>
        </p:nvSpPr>
        <p:spPr>
          <a:xfrm>
            <a:off x="414338" y="0"/>
            <a:ext cx="8229600" cy="1143000"/>
          </a:xfrm>
        </p:spPr>
        <p:txBody>
          <a:bodyPr/>
          <a:lstStyle/>
          <a:p>
            <a:pPr eaLnBrk="1" hangingPunct="1"/>
            <a:r>
              <a:rPr lang="en-US" sz="3200" smtClean="0"/>
              <a:t>SNMPv3 – Textual Conventions</a:t>
            </a:r>
          </a:p>
        </p:txBody>
      </p:sp>
      <p:sp>
        <p:nvSpPr>
          <p:cNvPr id="49157" name="Rectangle 3"/>
          <p:cNvSpPr>
            <a:spLocks noChangeArrowheads="1"/>
          </p:cNvSpPr>
          <p:nvPr/>
        </p:nvSpPr>
        <p:spPr bwMode="auto">
          <a:xfrm>
            <a:off x="600075" y="12874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snmpSecurityLevel</a:t>
            </a:r>
          </a:p>
          <a:p>
            <a:pPr marL="990600" lvl="1" indent="-533400" algn="l">
              <a:spcBef>
                <a:spcPct val="20000"/>
              </a:spcBef>
              <a:buFontTx/>
              <a:buChar char="–"/>
            </a:pPr>
            <a:r>
              <a:rPr lang="en-US" sz="2000">
                <a:solidFill>
                  <a:srgbClr val="000000"/>
                </a:solidFill>
              </a:rPr>
              <a:t>Resolves to an INTEGER</a:t>
            </a:r>
          </a:p>
          <a:p>
            <a:pPr marL="990600" lvl="1" indent="-533400" algn="l">
              <a:spcBef>
                <a:spcPct val="20000"/>
              </a:spcBef>
              <a:buFontTx/>
              <a:buChar char="–"/>
            </a:pPr>
            <a:r>
              <a:rPr lang="en-US" sz="2000">
                <a:solidFill>
                  <a:srgbClr val="000000"/>
                </a:solidFill>
              </a:rPr>
              <a:t>Defines the 3 security levels that can be used</a:t>
            </a:r>
          </a:p>
          <a:p>
            <a:pPr marL="990600" lvl="1" indent="-533400" algn="l">
              <a:spcBef>
                <a:spcPct val="20000"/>
              </a:spcBef>
              <a:buFont typeface="Wingdings" pitchFamily="2" charset="2"/>
              <a:buNone/>
            </a:pPr>
            <a:r>
              <a:rPr lang="en-US" sz="2000">
                <a:solidFill>
                  <a:srgbClr val="000000"/>
                </a:solidFill>
              </a:rPr>
              <a:t>	noAuthNoPriv (1)</a:t>
            </a:r>
          </a:p>
          <a:p>
            <a:pPr marL="990600" lvl="1" indent="-533400" algn="l">
              <a:spcBef>
                <a:spcPct val="20000"/>
              </a:spcBef>
              <a:buFont typeface="Wingdings" pitchFamily="2" charset="2"/>
              <a:buNone/>
            </a:pPr>
            <a:r>
              <a:rPr lang="en-US" sz="2000">
                <a:solidFill>
                  <a:srgbClr val="000000"/>
                </a:solidFill>
              </a:rPr>
              <a:t>		SNMP messages are sent without authentication and 	without privacy</a:t>
            </a:r>
          </a:p>
          <a:p>
            <a:pPr marL="990600" lvl="1" indent="-533400" algn="l">
              <a:spcBef>
                <a:spcPct val="20000"/>
              </a:spcBef>
              <a:buFont typeface="Wingdings" pitchFamily="2" charset="2"/>
              <a:buNone/>
            </a:pPr>
            <a:r>
              <a:rPr lang="en-US" sz="2000">
                <a:solidFill>
                  <a:srgbClr val="000000"/>
                </a:solidFill>
              </a:rPr>
              <a:t>	authNoPriv (2)</a:t>
            </a:r>
          </a:p>
          <a:p>
            <a:pPr marL="990600" lvl="1" indent="-533400" algn="l">
              <a:spcBef>
                <a:spcPct val="20000"/>
              </a:spcBef>
              <a:buFont typeface="Wingdings" pitchFamily="2" charset="2"/>
              <a:buNone/>
            </a:pPr>
            <a:r>
              <a:rPr lang="en-US" sz="2000">
                <a:solidFill>
                  <a:srgbClr val="000000"/>
                </a:solidFill>
              </a:rPr>
              <a:t>		SNMP messages are sent with authentication but 	without privacy</a:t>
            </a:r>
          </a:p>
          <a:p>
            <a:pPr marL="990600" lvl="1" indent="-533400" algn="l">
              <a:spcBef>
                <a:spcPct val="20000"/>
              </a:spcBef>
              <a:buFont typeface="Wingdings" pitchFamily="2" charset="2"/>
              <a:buNone/>
            </a:pPr>
            <a:r>
              <a:rPr lang="en-US" sz="2000">
                <a:solidFill>
                  <a:srgbClr val="000000"/>
                </a:solidFill>
              </a:rPr>
              <a:t>	authPriv (3)</a:t>
            </a:r>
          </a:p>
          <a:p>
            <a:pPr marL="990600" lvl="1" indent="-533400" algn="l">
              <a:spcBef>
                <a:spcPct val="20000"/>
              </a:spcBef>
              <a:buFont typeface="Wingdings" pitchFamily="2" charset="2"/>
              <a:buNone/>
            </a:pPr>
            <a:r>
              <a:rPr lang="en-US" sz="2000">
                <a:solidFill>
                  <a:srgbClr val="000000"/>
                </a:solidFill>
              </a:rPr>
              <a:t>		SNMP messages are sent with authentication and 	with privacy </a:t>
            </a:r>
          </a:p>
          <a:p>
            <a:pPr marL="990600" lvl="1" indent="-533400" algn="l">
              <a:spcBef>
                <a:spcPct val="20000"/>
              </a:spcBef>
              <a:buFont typeface="Wingdings" pitchFamily="2" charset="2"/>
              <a:buNone/>
            </a:pPr>
            <a:endParaRPr lang="en-US" sz="200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2"/>
          <p:cNvSpPr>
            <a:spLocks noGrp="1"/>
          </p:cNvSpPr>
          <p:nvPr>
            <p:ph type="dt" sz="quarter" idx="10"/>
          </p:nvPr>
        </p:nvSpPr>
        <p:spPr>
          <a:noFill/>
        </p:spPr>
        <p:txBody>
          <a:bodyPr/>
          <a:lstStyle/>
          <a:p>
            <a:fld id="{3C7776E1-5699-496E-9240-0E679274780C}" type="datetime1">
              <a:rPr lang="en-US" smtClean="0"/>
              <a:pPr/>
              <a:t>5/21/15</a:t>
            </a:fld>
            <a:endParaRPr lang="en-US" smtClean="0"/>
          </a:p>
        </p:txBody>
      </p:sp>
      <p:sp>
        <p:nvSpPr>
          <p:cNvPr id="50179" name="Slide Number Placeholder 4"/>
          <p:cNvSpPr>
            <a:spLocks noGrp="1"/>
          </p:cNvSpPr>
          <p:nvPr>
            <p:ph type="sldNum" sz="quarter" idx="12"/>
          </p:nvPr>
        </p:nvSpPr>
        <p:spPr>
          <a:noFill/>
        </p:spPr>
        <p:txBody>
          <a:bodyPr/>
          <a:lstStyle/>
          <a:p>
            <a:fld id="{9D956BFC-CF9C-4215-A984-08BA05974A60}" type="slidenum">
              <a:rPr lang="en-US" smtClean="0"/>
              <a:pPr/>
              <a:t>68</a:t>
            </a:fld>
            <a:endParaRPr lang="en-US" smtClean="0"/>
          </a:p>
        </p:txBody>
      </p:sp>
      <p:sp>
        <p:nvSpPr>
          <p:cNvPr id="50180" name="Rectangle 2"/>
          <p:cNvSpPr>
            <a:spLocks noGrp="1" noChangeArrowheads="1"/>
          </p:cNvSpPr>
          <p:nvPr>
            <p:ph type="title"/>
          </p:nvPr>
        </p:nvSpPr>
        <p:spPr>
          <a:xfrm>
            <a:off x="414338" y="141288"/>
            <a:ext cx="8229600" cy="1143000"/>
          </a:xfrm>
        </p:spPr>
        <p:txBody>
          <a:bodyPr/>
          <a:lstStyle/>
          <a:p>
            <a:pPr eaLnBrk="1" hangingPunct="1"/>
            <a:r>
              <a:rPr lang="en-US" sz="3200" smtClean="0"/>
              <a:t>SNMPv3 – Textual Conventions</a:t>
            </a:r>
          </a:p>
        </p:txBody>
      </p:sp>
      <p:sp>
        <p:nvSpPr>
          <p:cNvPr id="50181" name="Rectangle 3"/>
          <p:cNvSpPr>
            <a:spLocks noChangeArrowheads="1"/>
          </p:cNvSpPr>
          <p:nvPr/>
        </p:nvSpPr>
        <p:spPr bwMode="auto">
          <a:xfrm>
            <a:off x="609600" y="1327150"/>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SnmpMessageProcessingModel</a:t>
            </a:r>
          </a:p>
          <a:p>
            <a:pPr marL="990600" lvl="1" indent="-533400" algn="l">
              <a:spcBef>
                <a:spcPct val="20000"/>
              </a:spcBef>
              <a:buFontTx/>
              <a:buChar char="–"/>
            </a:pPr>
            <a:r>
              <a:rPr lang="en-US" sz="2000">
                <a:solidFill>
                  <a:srgbClr val="000000"/>
                </a:solidFill>
              </a:rPr>
              <a:t>Uniquely identifies the message processing model</a:t>
            </a:r>
          </a:p>
          <a:p>
            <a:pPr marL="990600" lvl="1" indent="-533400" algn="l">
              <a:spcBef>
                <a:spcPct val="20000"/>
              </a:spcBef>
              <a:buFontTx/>
              <a:buChar char="–"/>
            </a:pPr>
            <a:r>
              <a:rPr lang="en-US" sz="2000">
                <a:solidFill>
                  <a:srgbClr val="000000"/>
                </a:solidFill>
              </a:rPr>
              <a:t>Resolves to an INTEGER:</a:t>
            </a:r>
          </a:p>
          <a:p>
            <a:pPr marL="1371600" lvl="2" indent="-457200" algn="l">
              <a:spcBef>
                <a:spcPct val="20000"/>
              </a:spcBef>
              <a:buFont typeface="Wingdings" pitchFamily="2" charset="2"/>
              <a:buChar char="§"/>
            </a:pPr>
            <a:r>
              <a:rPr lang="en-US">
                <a:solidFill>
                  <a:srgbClr val="000000"/>
                </a:solidFill>
              </a:rPr>
              <a:t>‘0’, SNMPv1</a:t>
            </a:r>
          </a:p>
          <a:p>
            <a:pPr marL="1371600" lvl="2" indent="-457200" algn="l">
              <a:spcBef>
                <a:spcPct val="20000"/>
              </a:spcBef>
              <a:buFont typeface="Wingdings" pitchFamily="2" charset="2"/>
              <a:buChar char="§"/>
            </a:pPr>
            <a:r>
              <a:rPr lang="en-US">
                <a:solidFill>
                  <a:srgbClr val="000000"/>
                </a:solidFill>
              </a:rPr>
              <a:t>‘1’, SNMPv2c</a:t>
            </a:r>
          </a:p>
          <a:p>
            <a:pPr marL="1371600" lvl="2" indent="-457200" algn="l">
              <a:spcBef>
                <a:spcPct val="20000"/>
              </a:spcBef>
              <a:buFont typeface="Wingdings" pitchFamily="2" charset="2"/>
              <a:buChar char="§"/>
            </a:pPr>
            <a:r>
              <a:rPr lang="en-US">
                <a:solidFill>
                  <a:srgbClr val="000000"/>
                </a:solidFill>
              </a:rPr>
              <a:t>‘2’, SNMPv2u or SNMPv2*</a:t>
            </a:r>
          </a:p>
          <a:p>
            <a:pPr marL="1371600" lvl="2" indent="-457200" algn="l">
              <a:spcBef>
                <a:spcPct val="20000"/>
              </a:spcBef>
              <a:buFont typeface="Wingdings" pitchFamily="2" charset="2"/>
              <a:buChar char="§"/>
            </a:pPr>
            <a:r>
              <a:rPr lang="en-US">
                <a:solidFill>
                  <a:srgbClr val="000000"/>
                </a:solidFill>
              </a:rPr>
              <a:t>‘3’, SNMPv3</a:t>
            </a:r>
          </a:p>
          <a:p>
            <a:pPr marL="1371600" lvl="2" indent="-457200" algn="l">
              <a:spcBef>
                <a:spcPct val="20000"/>
              </a:spcBef>
              <a:buFont typeface="Wingdings" pitchFamily="2" charset="2"/>
              <a:buChar char="§"/>
            </a:pPr>
            <a:r>
              <a:rPr lang="en-US">
                <a:solidFill>
                  <a:srgbClr val="000000"/>
                </a:solidFill>
              </a:rPr>
              <a:t>4-255, reserved for standards-track message processing models.</a:t>
            </a:r>
          </a:p>
          <a:p>
            <a:pPr marL="1371600" lvl="2" indent="-457200" algn="l">
              <a:spcBef>
                <a:spcPct val="20000"/>
              </a:spcBef>
              <a:buFont typeface="Wingdings" pitchFamily="2" charset="2"/>
              <a:buChar char="§"/>
            </a:pPr>
            <a:r>
              <a:rPr lang="en-US">
                <a:solidFill>
                  <a:srgbClr val="000000"/>
                </a:solidFill>
              </a:rPr>
              <a:t>Values greater than 255 are handled the same way as with the ‘snmpSecurityModel’: </a:t>
            </a:r>
          </a:p>
          <a:p>
            <a:pPr marL="1371600" lvl="2" indent="-457200" algn="l">
              <a:spcBef>
                <a:spcPct val="20000"/>
              </a:spcBef>
              <a:buFont typeface="Wingdings" pitchFamily="2" charset="2"/>
              <a:buNone/>
            </a:pPr>
            <a:r>
              <a:rPr lang="en-US">
                <a:solidFill>
                  <a:srgbClr val="000000"/>
                </a:solidFill>
              </a:rPr>
              <a:t> 	enterpriseID * 256 + messageProcessingModel</a:t>
            </a:r>
          </a:p>
          <a:p>
            <a:pPr marL="1371600" lvl="2" indent="-457200" algn="l">
              <a:spcBef>
                <a:spcPct val="20000"/>
              </a:spcBef>
              <a:buFont typeface="Wingdings" pitchFamily="2" charset="2"/>
              <a:buChar char="§"/>
            </a:pPr>
            <a:r>
              <a:rPr lang="en-US">
                <a:solidFill>
                  <a:srgbClr val="000000"/>
                </a:solidFill>
              </a:rPr>
              <a:t>This allows enterprises to define up to 255 message processing models.</a:t>
            </a:r>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2"/>
          <p:cNvSpPr>
            <a:spLocks noGrp="1"/>
          </p:cNvSpPr>
          <p:nvPr>
            <p:ph type="dt" sz="quarter" idx="10"/>
          </p:nvPr>
        </p:nvSpPr>
        <p:spPr>
          <a:noFill/>
        </p:spPr>
        <p:txBody>
          <a:bodyPr/>
          <a:lstStyle/>
          <a:p>
            <a:fld id="{D76D514A-912A-47F0-858A-4A8284A1729C}" type="datetime1">
              <a:rPr lang="en-US" smtClean="0"/>
              <a:pPr/>
              <a:t>5/21/15</a:t>
            </a:fld>
            <a:endParaRPr lang="en-US" smtClean="0"/>
          </a:p>
        </p:txBody>
      </p:sp>
      <p:sp>
        <p:nvSpPr>
          <p:cNvPr id="51203" name="Slide Number Placeholder 4"/>
          <p:cNvSpPr>
            <a:spLocks noGrp="1"/>
          </p:cNvSpPr>
          <p:nvPr>
            <p:ph type="sldNum" sz="quarter" idx="12"/>
          </p:nvPr>
        </p:nvSpPr>
        <p:spPr>
          <a:noFill/>
        </p:spPr>
        <p:txBody>
          <a:bodyPr/>
          <a:lstStyle/>
          <a:p>
            <a:fld id="{8CEDA1B8-1821-4770-AA09-50297FE3CE0D}" type="slidenum">
              <a:rPr lang="en-US" smtClean="0"/>
              <a:pPr/>
              <a:t>69</a:t>
            </a:fld>
            <a:endParaRPr lang="en-US" smtClean="0"/>
          </a:p>
        </p:txBody>
      </p:sp>
      <p:sp>
        <p:nvSpPr>
          <p:cNvPr id="51204" name="Rectangle 2"/>
          <p:cNvSpPr>
            <a:spLocks noGrp="1" noChangeArrowheads="1"/>
          </p:cNvSpPr>
          <p:nvPr>
            <p:ph type="title"/>
          </p:nvPr>
        </p:nvSpPr>
        <p:spPr>
          <a:xfrm>
            <a:off x="414338" y="0"/>
            <a:ext cx="8229600" cy="1143000"/>
          </a:xfrm>
        </p:spPr>
        <p:txBody>
          <a:bodyPr/>
          <a:lstStyle/>
          <a:p>
            <a:pPr eaLnBrk="1" hangingPunct="1"/>
            <a:r>
              <a:rPr lang="en-US" sz="3200" smtClean="0"/>
              <a:t>SNMPv3 – Textual Conventions</a:t>
            </a:r>
          </a:p>
        </p:txBody>
      </p:sp>
      <p:sp>
        <p:nvSpPr>
          <p:cNvPr id="51205" name="Rectangle 3"/>
          <p:cNvSpPr>
            <a:spLocks noChangeArrowheads="1"/>
          </p:cNvSpPr>
          <p:nvPr/>
        </p:nvSpPr>
        <p:spPr bwMode="auto">
          <a:xfrm>
            <a:off x="600075" y="13763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snmpAdminString</a:t>
            </a:r>
          </a:p>
          <a:p>
            <a:pPr marL="990600" lvl="1" indent="-533400" algn="l">
              <a:spcBef>
                <a:spcPct val="20000"/>
              </a:spcBef>
              <a:buFontTx/>
              <a:buChar char="–"/>
            </a:pPr>
            <a:r>
              <a:rPr lang="en-US" sz="2000">
                <a:solidFill>
                  <a:srgbClr val="000000"/>
                </a:solidFill>
              </a:rPr>
              <a:t>Resolves to an OCTET STRING (Up to 255 bytes long)</a:t>
            </a:r>
          </a:p>
          <a:p>
            <a:pPr marL="990600" lvl="1" indent="-533400" algn="l">
              <a:spcBef>
                <a:spcPct val="20000"/>
              </a:spcBef>
              <a:buFontTx/>
              <a:buChar char="–"/>
            </a:pPr>
            <a:r>
              <a:rPr lang="en-US" sz="2000">
                <a:solidFill>
                  <a:srgbClr val="000000"/>
                </a:solidFill>
              </a:rPr>
              <a:t>Used to represent administrative information in human readable form.</a:t>
            </a:r>
          </a:p>
          <a:p>
            <a:pPr marL="990600" lvl="1" indent="-533400" algn="l">
              <a:spcBef>
                <a:spcPct val="20000"/>
              </a:spcBef>
              <a:buFontTx/>
              <a:buChar char="–"/>
            </a:pPr>
            <a:r>
              <a:rPr lang="en-US" sz="2000">
                <a:solidFill>
                  <a:srgbClr val="000000"/>
                </a:solidFill>
              </a:rPr>
              <a:t>Represents textual information such as a user name or an identifier string</a:t>
            </a:r>
          </a:p>
          <a:p>
            <a:pPr marL="990600" lvl="1" indent="-533400" algn="l">
              <a:spcBef>
                <a:spcPct val="20000"/>
              </a:spcBef>
              <a:buFont typeface="Wingdings" pitchFamily="2" charset="2"/>
              <a:buNone/>
            </a:pPr>
            <a:r>
              <a:rPr lang="en-US" sz="2000">
                <a:solidFill>
                  <a:srgbClr val="000000"/>
                </a:solidFill>
              </a:rPr>
              <a:t>	</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2"/>
          <p:cNvSpPr>
            <a:spLocks noGrp="1"/>
          </p:cNvSpPr>
          <p:nvPr>
            <p:ph type="dt" sz="quarter" idx="10"/>
          </p:nvPr>
        </p:nvSpPr>
        <p:spPr>
          <a:noFill/>
        </p:spPr>
        <p:txBody>
          <a:bodyPr/>
          <a:lstStyle/>
          <a:p>
            <a:fld id="{5129B143-ED05-4C38-A32A-9490205BDA1D}" type="datetime1">
              <a:rPr lang="en-US" smtClean="0"/>
              <a:pPr/>
              <a:t>5/21/15</a:t>
            </a:fld>
            <a:endParaRPr lang="en-US" smtClean="0"/>
          </a:p>
        </p:txBody>
      </p:sp>
      <p:sp>
        <p:nvSpPr>
          <p:cNvPr id="5123" name="Slide Number Placeholder 4"/>
          <p:cNvSpPr>
            <a:spLocks noGrp="1"/>
          </p:cNvSpPr>
          <p:nvPr>
            <p:ph type="sldNum" sz="quarter" idx="12"/>
          </p:nvPr>
        </p:nvSpPr>
        <p:spPr>
          <a:noFill/>
        </p:spPr>
        <p:txBody>
          <a:bodyPr/>
          <a:lstStyle/>
          <a:p>
            <a:fld id="{DB6D0042-096A-4DB8-9216-6CE00CBD23AB}" type="slidenum">
              <a:rPr lang="en-US" smtClean="0"/>
              <a:pPr/>
              <a:t>7</a:t>
            </a:fld>
            <a:endParaRPr lang="en-US" smtClean="0"/>
          </a:p>
        </p:txBody>
      </p:sp>
      <p:sp>
        <p:nvSpPr>
          <p:cNvPr id="5124" name="Rectangle 2"/>
          <p:cNvSpPr>
            <a:spLocks noGrp="1" noChangeArrowheads="1"/>
          </p:cNvSpPr>
          <p:nvPr>
            <p:ph type="title"/>
          </p:nvPr>
        </p:nvSpPr>
        <p:spPr>
          <a:xfrm>
            <a:off x="434975" y="0"/>
            <a:ext cx="8229600" cy="1143000"/>
          </a:xfrm>
        </p:spPr>
        <p:txBody>
          <a:bodyPr/>
          <a:lstStyle/>
          <a:p>
            <a:pPr eaLnBrk="1" hangingPunct="1"/>
            <a:r>
              <a:rPr lang="en-US" sz="3200" smtClean="0"/>
              <a:t>SNMP Entity</a:t>
            </a:r>
          </a:p>
        </p:txBody>
      </p:sp>
      <p:sp>
        <p:nvSpPr>
          <p:cNvPr id="5125" name="Rectangle 3"/>
          <p:cNvSpPr>
            <a:spLocks noChangeArrowheads="1"/>
          </p:cNvSpPr>
          <p:nvPr/>
        </p:nvSpPr>
        <p:spPr bwMode="auto">
          <a:xfrm>
            <a:off x="660400" y="1066800"/>
            <a:ext cx="7840663" cy="5173663"/>
          </a:xfrm>
          <a:prstGeom prst="rect">
            <a:avLst/>
          </a:prstGeom>
          <a:solidFill>
            <a:srgbClr val="FEE8FE"/>
          </a:solidFill>
          <a:ln w="9525">
            <a:solidFill>
              <a:schemeClr val="tx1"/>
            </a:solidFill>
            <a:miter lim="800000"/>
            <a:headEnd/>
            <a:tailEnd/>
          </a:ln>
        </p:spPr>
        <p:txBody>
          <a:bodyPr wrap="none" anchor="ctr"/>
          <a:lstStyle/>
          <a:p>
            <a:endParaRPr lang="en-US"/>
          </a:p>
        </p:txBody>
      </p:sp>
      <p:sp>
        <p:nvSpPr>
          <p:cNvPr id="5126" name="Rectangle 4"/>
          <p:cNvSpPr>
            <a:spLocks noChangeArrowheads="1"/>
          </p:cNvSpPr>
          <p:nvPr/>
        </p:nvSpPr>
        <p:spPr bwMode="auto">
          <a:xfrm>
            <a:off x="935038" y="1662113"/>
            <a:ext cx="7243762" cy="1755775"/>
          </a:xfrm>
          <a:prstGeom prst="rect">
            <a:avLst/>
          </a:prstGeom>
          <a:solidFill>
            <a:srgbClr val="F9FDA7"/>
          </a:solidFill>
          <a:ln w="9525">
            <a:solidFill>
              <a:schemeClr val="tx1"/>
            </a:solidFill>
            <a:miter lim="800000"/>
            <a:headEnd/>
            <a:tailEnd/>
          </a:ln>
        </p:spPr>
        <p:txBody>
          <a:bodyPr wrap="none" anchor="ctr"/>
          <a:lstStyle/>
          <a:p>
            <a:endParaRPr lang="en-CA"/>
          </a:p>
        </p:txBody>
      </p:sp>
      <p:sp>
        <p:nvSpPr>
          <p:cNvPr id="5127" name="Rectangle 5"/>
          <p:cNvSpPr>
            <a:spLocks noChangeArrowheads="1"/>
          </p:cNvSpPr>
          <p:nvPr/>
        </p:nvSpPr>
        <p:spPr bwMode="auto">
          <a:xfrm>
            <a:off x="933450" y="3776663"/>
            <a:ext cx="7224713" cy="2222500"/>
          </a:xfrm>
          <a:prstGeom prst="rect">
            <a:avLst/>
          </a:prstGeom>
          <a:solidFill>
            <a:srgbClr val="F9FDA7"/>
          </a:solidFill>
          <a:ln w="9525">
            <a:solidFill>
              <a:schemeClr val="tx1"/>
            </a:solidFill>
            <a:miter lim="800000"/>
            <a:headEnd/>
            <a:tailEnd/>
          </a:ln>
        </p:spPr>
        <p:txBody>
          <a:bodyPr wrap="none" anchor="ctr"/>
          <a:lstStyle/>
          <a:p>
            <a:endParaRPr lang="en-US"/>
          </a:p>
        </p:txBody>
      </p:sp>
      <p:sp>
        <p:nvSpPr>
          <p:cNvPr id="5128" name="Rectangle 6"/>
          <p:cNvSpPr>
            <a:spLocks noChangeArrowheads="1"/>
          </p:cNvSpPr>
          <p:nvPr/>
        </p:nvSpPr>
        <p:spPr bwMode="auto">
          <a:xfrm>
            <a:off x="1028700" y="1995488"/>
            <a:ext cx="1695450" cy="1309687"/>
          </a:xfrm>
          <a:prstGeom prst="rect">
            <a:avLst/>
          </a:prstGeom>
          <a:solidFill>
            <a:schemeClr val="accent1"/>
          </a:solidFill>
          <a:ln w="9525">
            <a:solidFill>
              <a:schemeClr val="tx1"/>
            </a:solidFill>
            <a:prstDash val="dash"/>
            <a:miter lim="800000"/>
            <a:headEnd/>
            <a:tailEnd/>
          </a:ln>
        </p:spPr>
        <p:txBody>
          <a:bodyPr wrap="none" anchor="ctr"/>
          <a:lstStyle/>
          <a:p>
            <a:r>
              <a:rPr lang="en-US"/>
              <a:t>Dispatcher</a:t>
            </a:r>
          </a:p>
        </p:txBody>
      </p:sp>
      <p:sp>
        <p:nvSpPr>
          <p:cNvPr id="5129" name="Rectangle 7"/>
          <p:cNvSpPr>
            <a:spLocks noChangeArrowheads="1"/>
          </p:cNvSpPr>
          <p:nvPr/>
        </p:nvSpPr>
        <p:spPr bwMode="auto">
          <a:xfrm>
            <a:off x="2806700" y="1995488"/>
            <a:ext cx="1695450" cy="1309687"/>
          </a:xfrm>
          <a:prstGeom prst="rect">
            <a:avLst/>
          </a:prstGeom>
          <a:solidFill>
            <a:schemeClr val="accent1"/>
          </a:solidFill>
          <a:ln w="9525">
            <a:solidFill>
              <a:schemeClr val="tx1"/>
            </a:solidFill>
            <a:prstDash val="dash"/>
            <a:miter lim="800000"/>
            <a:headEnd/>
            <a:tailEnd/>
          </a:ln>
        </p:spPr>
        <p:txBody>
          <a:bodyPr wrap="none" anchor="ctr"/>
          <a:lstStyle/>
          <a:p>
            <a:r>
              <a:rPr lang="en-US"/>
              <a:t>Message </a:t>
            </a:r>
          </a:p>
          <a:p>
            <a:r>
              <a:rPr lang="en-US"/>
              <a:t>Processing</a:t>
            </a:r>
          </a:p>
          <a:p>
            <a:r>
              <a:rPr lang="en-US"/>
              <a:t>Subsystem</a:t>
            </a:r>
          </a:p>
        </p:txBody>
      </p:sp>
      <p:sp>
        <p:nvSpPr>
          <p:cNvPr id="5130" name="Rectangle 8"/>
          <p:cNvSpPr>
            <a:spLocks noChangeArrowheads="1"/>
          </p:cNvSpPr>
          <p:nvPr/>
        </p:nvSpPr>
        <p:spPr bwMode="auto">
          <a:xfrm>
            <a:off x="4594225" y="1974850"/>
            <a:ext cx="1695450" cy="1309688"/>
          </a:xfrm>
          <a:prstGeom prst="rect">
            <a:avLst/>
          </a:prstGeom>
          <a:solidFill>
            <a:schemeClr val="accent1"/>
          </a:solidFill>
          <a:ln w="9525">
            <a:solidFill>
              <a:schemeClr val="tx1"/>
            </a:solidFill>
            <a:prstDash val="dash"/>
            <a:miter lim="800000"/>
            <a:headEnd/>
            <a:tailEnd/>
          </a:ln>
        </p:spPr>
        <p:txBody>
          <a:bodyPr wrap="none" anchor="ctr"/>
          <a:lstStyle/>
          <a:p>
            <a:r>
              <a:rPr lang="en-US"/>
              <a:t>Security </a:t>
            </a:r>
          </a:p>
          <a:p>
            <a:r>
              <a:rPr lang="en-US"/>
              <a:t>Subsystem</a:t>
            </a:r>
          </a:p>
        </p:txBody>
      </p:sp>
      <p:sp>
        <p:nvSpPr>
          <p:cNvPr id="5131" name="Rectangle 9"/>
          <p:cNvSpPr>
            <a:spLocks noChangeArrowheads="1"/>
          </p:cNvSpPr>
          <p:nvPr/>
        </p:nvSpPr>
        <p:spPr bwMode="auto">
          <a:xfrm>
            <a:off x="6372225" y="1974850"/>
            <a:ext cx="1695450" cy="1309688"/>
          </a:xfrm>
          <a:prstGeom prst="rect">
            <a:avLst/>
          </a:prstGeom>
          <a:solidFill>
            <a:schemeClr val="accent1"/>
          </a:solidFill>
          <a:ln w="9525">
            <a:solidFill>
              <a:schemeClr val="tx1"/>
            </a:solidFill>
            <a:prstDash val="dash"/>
            <a:miter lim="800000"/>
            <a:headEnd/>
            <a:tailEnd/>
          </a:ln>
        </p:spPr>
        <p:txBody>
          <a:bodyPr wrap="none" anchor="ctr"/>
          <a:lstStyle/>
          <a:p>
            <a:r>
              <a:rPr lang="en-US"/>
              <a:t>Access Control</a:t>
            </a:r>
          </a:p>
          <a:p>
            <a:r>
              <a:rPr lang="en-US"/>
              <a:t>Subsystem</a:t>
            </a:r>
          </a:p>
        </p:txBody>
      </p:sp>
      <p:sp>
        <p:nvSpPr>
          <p:cNvPr id="5132" name="Rectangle 10"/>
          <p:cNvSpPr>
            <a:spLocks noChangeArrowheads="1"/>
          </p:cNvSpPr>
          <p:nvPr/>
        </p:nvSpPr>
        <p:spPr bwMode="auto">
          <a:xfrm>
            <a:off x="1182688" y="4311650"/>
            <a:ext cx="1695450" cy="649288"/>
          </a:xfrm>
          <a:prstGeom prst="rect">
            <a:avLst/>
          </a:prstGeom>
          <a:solidFill>
            <a:schemeClr val="accent1"/>
          </a:solidFill>
          <a:ln w="9525">
            <a:solidFill>
              <a:schemeClr val="tx1"/>
            </a:solidFill>
            <a:prstDash val="dash"/>
            <a:miter lim="800000"/>
            <a:headEnd/>
            <a:tailEnd/>
          </a:ln>
        </p:spPr>
        <p:txBody>
          <a:bodyPr wrap="none" anchor="ctr"/>
          <a:lstStyle/>
          <a:p>
            <a:r>
              <a:rPr lang="en-US"/>
              <a:t>Command </a:t>
            </a:r>
          </a:p>
          <a:p>
            <a:r>
              <a:rPr lang="en-US"/>
              <a:t>Generator</a:t>
            </a:r>
          </a:p>
        </p:txBody>
      </p:sp>
      <p:sp>
        <p:nvSpPr>
          <p:cNvPr id="5134" name="Rectangle 12"/>
          <p:cNvSpPr>
            <a:spLocks noChangeArrowheads="1"/>
          </p:cNvSpPr>
          <p:nvPr/>
        </p:nvSpPr>
        <p:spPr bwMode="auto">
          <a:xfrm>
            <a:off x="5976938" y="4332288"/>
            <a:ext cx="1695450" cy="649287"/>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5136" name="Rectangle 14"/>
          <p:cNvSpPr>
            <a:spLocks noChangeArrowheads="1"/>
          </p:cNvSpPr>
          <p:nvPr/>
        </p:nvSpPr>
        <p:spPr bwMode="auto">
          <a:xfrm>
            <a:off x="3654425" y="4272320"/>
            <a:ext cx="1695450" cy="649287"/>
          </a:xfrm>
          <a:prstGeom prst="rect">
            <a:avLst/>
          </a:prstGeom>
          <a:solidFill>
            <a:schemeClr val="accent1"/>
          </a:solidFill>
          <a:ln w="9525">
            <a:solidFill>
              <a:schemeClr val="tx1"/>
            </a:solidFill>
            <a:prstDash val="dash"/>
            <a:miter lim="800000"/>
            <a:headEnd/>
            <a:tailEnd/>
          </a:ln>
        </p:spPr>
        <p:txBody>
          <a:bodyPr wrap="none" anchor="ctr"/>
          <a:lstStyle/>
          <a:p>
            <a:r>
              <a:rPr lang="en-US" dirty="0"/>
              <a:t>Command </a:t>
            </a:r>
          </a:p>
          <a:p>
            <a:r>
              <a:rPr lang="en-US" dirty="0"/>
              <a:t>Responder</a:t>
            </a:r>
          </a:p>
        </p:txBody>
      </p:sp>
      <p:sp>
        <p:nvSpPr>
          <p:cNvPr id="5137" name="Rectangle 15"/>
          <p:cNvSpPr>
            <a:spLocks noChangeArrowheads="1"/>
          </p:cNvSpPr>
          <p:nvPr/>
        </p:nvSpPr>
        <p:spPr bwMode="auto">
          <a:xfrm>
            <a:off x="1182688" y="5135236"/>
            <a:ext cx="1695450" cy="649287"/>
          </a:xfrm>
          <a:prstGeom prst="rect">
            <a:avLst/>
          </a:prstGeom>
          <a:solidFill>
            <a:schemeClr val="accent1"/>
          </a:solidFill>
          <a:ln w="9525">
            <a:solidFill>
              <a:schemeClr val="tx1"/>
            </a:solidFill>
            <a:prstDash val="dash"/>
            <a:miter lim="800000"/>
            <a:headEnd/>
            <a:tailEnd/>
          </a:ln>
        </p:spPr>
        <p:txBody>
          <a:bodyPr wrap="none" anchor="ctr"/>
          <a:lstStyle/>
          <a:p>
            <a:r>
              <a:rPr lang="en-US" dirty="0"/>
              <a:t>Notification </a:t>
            </a:r>
          </a:p>
          <a:p>
            <a:r>
              <a:rPr lang="en-US" dirty="0"/>
              <a:t>Receiver</a:t>
            </a:r>
          </a:p>
        </p:txBody>
      </p:sp>
      <p:sp>
        <p:nvSpPr>
          <p:cNvPr id="5138" name="Rectangle 16"/>
          <p:cNvSpPr>
            <a:spLocks noChangeArrowheads="1"/>
          </p:cNvSpPr>
          <p:nvPr/>
        </p:nvSpPr>
        <p:spPr bwMode="auto">
          <a:xfrm>
            <a:off x="3654425" y="5078413"/>
            <a:ext cx="1695450" cy="649287"/>
          </a:xfrm>
          <a:prstGeom prst="rect">
            <a:avLst/>
          </a:prstGeom>
          <a:solidFill>
            <a:schemeClr val="accent1"/>
          </a:solidFill>
          <a:ln w="9525">
            <a:solidFill>
              <a:schemeClr val="tx1"/>
            </a:solidFill>
            <a:prstDash val="sysDot"/>
            <a:miter lim="800000"/>
            <a:headEnd/>
            <a:tailEnd/>
          </a:ln>
        </p:spPr>
        <p:txBody>
          <a:bodyPr wrap="none" anchor="ctr"/>
          <a:lstStyle/>
          <a:p>
            <a:r>
              <a:rPr lang="en-US" dirty="0"/>
              <a:t>Notification </a:t>
            </a:r>
          </a:p>
          <a:p>
            <a:r>
              <a:rPr lang="en-US" dirty="0"/>
              <a:t>Originator</a:t>
            </a:r>
          </a:p>
        </p:txBody>
      </p:sp>
      <p:sp>
        <p:nvSpPr>
          <p:cNvPr id="5139" name="Rectangle 17"/>
          <p:cNvSpPr>
            <a:spLocks noChangeArrowheads="1"/>
          </p:cNvSpPr>
          <p:nvPr/>
        </p:nvSpPr>
        <p:spPr bwMode="auto">
          <a:xfrm>
            <a:off x="5969000" y="4332288"/>
            <a:ext cx="1695450" cy="649287"/>
          </a:xfrm>
          <a:prstGeom prst="rect">
            <a:avLst/>
          </a:prstGeom>
          <a:solidFill>
            <a:schemeClr val="accent1"/>
          </a:solidFill>
          <a:ln w="9525">
            <a:solidFill>
              <a:schemeClr val="tx1"/>
            </a:solidFill>
            <a:prstDash val="dash"/>
            <a:miter lim="800000"/>
            <a:headEnd/>
            <a:tailEnd/>
          </a:ln>
        </p:spPr>
        <p:txBody>
          <a:bodyPr wrap="none" anchor="ctr"/>
          <a:lstStyle/>
          <a:p>
            <a:r>
              <a:rPr lang="en-US" dirty="0"/>
              <a:t>Proxy</a:t>
            </a:r>
          </a:p>
          <a:p>
            <a:r>
              <a:rPr lang="en-US" dirty="0"/>
              <a:t>Forwarder</a:t>
            </a:r>
          </a:p>
        </p:txBody>
      </p:sp>
      <p:sp>
        <p:nvSpPr>
          <p:cNvPr id="5140" name="Rectangle 18"/>
          <p:cNvSpPr>
            <a:spLocks noChangeArrowheads="1"/>
          </p:cNvSpPr>
          <p:nvPr/>
        </p:nvSpPr>
        <p:spPr bwMode="auto">
          <a:xfrm>
            <a:off x="5952468" y="5105016"/>
            <a:ext cx="1695450" cy="649287"/>
          </a:xfrm>
          <a:prstGeom prst="rect">
            <a:avLst/>
          </a:prstGeom>
          <a:solidFill>
            <a:schemeClr val="accent1"/>
          </a:solidFill>
          <a:ln w="9525">
            <a:solidFill>
              <a:schemeClr val="tx1"/>
            </a:solidFill>
            <a:prstDash val="dash"/>
            <a:miter lim="800000"/>
            <a:headEnd/>
            <a:tailEnd/>
          </a:ln>
        </p:spPr>
        <p:txBody>
          <a:bodyPr wrap="none" anchor="ctr"/>
          <a:lstStyle/>
          <a:p>
            <a:r>
              <a:rPr lang="en-US" dirty="0"/>
              <a:t>Other</a:t>
            </a:r>
          </a:p>
        </p:txBody>
      </p:sp>
      <p:sp>
        <p:nvSpPr>
          <p:cNvPr id="5141" name="Text Box 19"/>
          <p:cNvSpPr txBox="1">
            <a:spLocks noChangeArrowheads="1"/>
          </p:cNvSpPr>
          <p:nvPr/>
        </p:nvSpPr>
        <p:spPr bwMode="auto">
          <a:xfrm>
            <a:off x="661988" y="1016000"/>
            <a:ext cx="1479550" cy="366713"/>
          </a:xfrm>
          <a:prstGeom prst="rect">
            <a:avLst/>
          </a:prstGeom>
          <a:noFill/>
          <a:ln w="9525">
            <a:noFill/>
            <a:miter lim="800000"/>
            <a:headEnd/>
            <a:tailEnd/>
          </a:ln>
        </p:spPr>
        <p:txBody>
          <a:bodyPr wrap="none">
            <a:spAutoFit/>
          </a:bodyPr>
          <a:lstStyle/>
          <a:p>
            <a:pPr algn="l"/>
            <a:r>
              <a:rPr lang="en-US"/>
              <a:t>SNMP Entity</a:t>
            </a:r>
          </a:p>
        </p:txBody>
      </p:sp>
      <p:sp>
        <p:nvSpPr>
          <p:cNvPr id="5142" name="Text Box 20"/>
          <p:cNvSpPr txBox="1">
            <a:spLocks noChangeArrowheads="1"/>
          </p:cNvSpPr>
          <p:nvPr/>
        </p:nvSpPr>
        <p:spPr bwMode="auto">
          <a:xfrm>
            <a:off x="936625" y="1616075"/>
            <a:ext cx="4616450" cy="366713"/>
          </a:xfrm>
          <a:prstGeom prst="rect">
            <a:avLst/>
          </a:prstGeom>
          <a:noFill/>
          <a:ln w="9525">
            <a:noFill/>
            <a:miter lim="800000"/>
            <a:headEnd/>
            <a:tailEnd/>
          </a:ln>
        </p:spPr>
        <p:txBody>
          <a:bodyPr wrap="none">
            <a:spAutoFit/>
          </a:bodyPr>
          <a:lstStyle/>
          <a:p>
            <a:pPr algn="l"/>
            <a:r>
              <a:rPr lang="en-US"/>
              <a:t>SNMP Engine (identified by snmpEngineID)</a:t>
            </a:r>
          </a:p>
        </p:txBody>
      </p:sp>
      <p:sp>
        <p:nvSpPr>
          <p:cNvPr id="5143" name="Text Box 21"/>
          <p:cNvSpPr txBox="1">
            <a:spLocks noChangeArrowheads="1"/>
          </p:cNvSpPr>
          <p:nvPr/>
        </p:nvSpPr>
        <p:spPr bwMode="auto">
          <a:xfrm>
            <a:off x="1004888" y="3832225"/>
            <a:ext cx="1416050" cy="366713"/>
          </a:xfrm>
          <a:prstGeom prst="rect">
            <a:avLst/>
          </a:prstGeom>
          <a:noFill/>
          <a:ln w="9525">
            <a:noFill/>
            <a:miter lim="800000"/>
            <a:headEnd/>
            <a:tailEnd/>
          </a:ln>
        </p:spPr>
        <p:txBody>
          <a:bodyPr wrap="none">
            <a:spAutoFit/>
          </a:bodyPr>
          <a:lstStyle/>
          <a:p>
            <a:pPr algn="l"/>
            <a:r>
              <a:rPr lang="en-US"/>
              <a:t>Applications</a:t>
            </a: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a:noFill/>
        </p:spPr>
        <p:txBody>
          <a:bodyPr/>
          <a:lstStyle/>
          <a:p>
            <a:fld id="{AE49DCA5-B82F-4F92-8E89-95D94A3AC39D}" type="datetime1">
              <a:rPr lang="en-US" smtClean="0"/>
              <a:pPr/>
              <a:t>5/21/15</a:t>
            </a:fld>
            <a:endParaRPr lang="en-US" smtClean="0"/>
          </a:p>
        </p:txBody>
      </p:sp>
      <p:sp>
        <p:nvSpPr>
          <p:cNvPr id="67587" name="Slide Number Placeholder 5"/>
          <p:cNvSpPr>
            <a:spLocks noGrp="1"/>
          </p:cNvSpPr>
          <p:nvPr>
            <p:ph type="sldNum" sz="quarter" idx="12"/>
          </p:nvPr>
        </p:nvSpPr>
        <p:spPr>
          <a:noFill/>
        </p:spPr>
        <p:txBody>
          <a:bodyPr/>
          <a:lstStyle/>
          <a:p>
            <a:fld id="{3BF8F256-DA1B-415F-BBF8-73CCC9F14834}" type="slidenum">
              <a:rPr lang="en-US" smtClean="0"/>
              <a:pPr/>
              <a:t>70</a:t>
            </a:fld>
            <a:endParaRPr lang="en-US" smtClean="0"/>
          </a:p>
        </p:txBody>
      </p:sp>
      <p:sp>
        <p:nvSpPr>
          <p:cNvPr id="67588" name="Rectangle 2"/>
          <p:cNvSpPr>
            <a:spLocks noGrp="1" noChangeArrowheads="1"/>
          </p:cNvSpPr>
          <p:nvPr>
            <p:ph type="title"/>
          </p:nvPr>
        </p:nvSpPr>
        <p:spPr>
          <a:xfrm>
            <a:off x="419100" y="2679700"/>
            <a:ext cx="8229600" cy="1143000"/>
          </a:xfrm>
        </p:spPr>
        <p:txBody>
          <a:bodyPr/>
          <a:lstStyle/>
          <a:p>
            <a:pPr eaLnBrk="1" hangingPunct="1"/>
            <a:r>
              <a:rPr lang="en-US" sz="3200" dirty="0" smtClean="0"/>
              <a:t>Section 6</a:t>
            </a:r>
            <a:br>
              <a:rPr lang="en-US" sz="3200" dirty="0" smtClean="0"/>
            </a:br>
            <a:r>
              <a:rPr lang="en-US" sz="3200" dirty="0" smtClean="0"/>
              <a:t>SNMPv3 MIBs</a:t>
            </a:r>
            <a:br>
              <a:rPr lang="en-US" sz="3200" dirty="0" smtClean="0"/>
            </a:br>
            <a:endParaRPr lang="en-US" sz="3200" dirty="0" smtClean="0"/>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2"/>
          <p:cNvSpPr>
            <a:spLocks noGrp="1"/>
          </p:cNvSpPr>
          <p:nvPr>
            <p:ph type="dt" sz="quarter" idx="10"/>
          </p:nvPr>
        </p:nvSpPr>
        <p:spPr>
          <a:noFill/>
        </p:spPr>
        <p:txBody>
          <a:bodyPr/>
          <a:lstStyle/>
          <a:p>
            <a:fld id="{EB3B7A4D-4EE5-46FE-9227-4337FC92665A}" type="datetime1">
              <a:rPr lang="en-US" smtClean="0"/>
              <a:pPr/>
              <a:t>5/21/15</a:t>
            </a:fld>
            <a:endParaRPr lang="en-US" smtClean="0"/>
          </a:p>
        </p:txBody>
      </p:sp>
      <p:sp>
        <p:nvSpPr>
          <p:cNvPr id="68611" name="Slide Number Placeholder 4"/>
          <p:cNvSpPr>
            <a:spLocks noGrp="1"/>
          </p:cNvSpPr>
          <p:nvPr>
            <p:ph type="sldNum" sz="quarter" idx="12"/>
          </p:nvPr>
        </p:nvSpPr>
        <p:spPr>
          <a:noFill/>
        </p:spPr>
        <p:txBody>
          <a:bodyPr/>
          <a:lstStyle/>
          <a:p>
            <a:fld id="{828D132E-8549-4768-BF93-0DD2CCF3FBFA}" type="slidenum">
              <a:rPr lang="en-US" smtClean="0"/>
              <a:pPr/>
              <a:t>71</a:t>
            </a:fld>
            <a:endParaRPr lang="en-US" smtClean="0"/>
          </a:p>
        </p:txBody>
      </p:sp>
      <p:sp>
        <p:nvSpPr>
          <p:cNvPr id="68612" name="Rectangle 2"/>
          <p:cNvSpPr>
            <a:spLocks noGrp="1" noChangeArrowheads="1"/>
          </p:cNvSpPr>
          <p:nvPr>
            <p:ph type="title"/>
          </p:nvPr>
        </p:nvSpPr>
        <p:spPr>
          <a:xfrm>
            <a:off x="434975" y="0"/>
            <a:ext cx="8229600" cy="1143000"/>
          </a:xfrm>
        </p:spPr>
        <p:txBody>
          <a:bodyPr/>
          <a:lstStyle/>
          <a:p>
            <a:pPr eaLnBrk="1" hangingPunct="1"/>
            <a:r>
              <a:rPr lang="en-US" sz="3200" smtClean="0"/>
              <a:t>SNMP Local Configuration Datastore</a:t>
            </a:r>
          </a:p>
        </p:txBody>
      </p:sp>
      <p:sp>
        <p:nvSpPr>
          <p:cNvPr id="68613" name="Rectangle 3"/>
          <p:cNvSpPr>
            <a:spLocks noChangeArrowheads="1"/>
          </p:cNvSpPr>
          <p:nvPr/>
        </p:nvSpPr>
        <p:spPr bwMode="auto">
          <a:xfrm>
            <a:off x="514350" y="1298575"/>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dirty="0">
                <a:solidFill>
                  <a:srgbClr val="000000"/>
                </a:solidFill>
              </a:rPr>
              <a:t>The SNMP entity retains its own sets of configuration information. </a:t>
            </a:r>
          </a:p>
          <a:p>
            <a:pPr marL="609600" indent="-609600" algn="l">
              <a:spcBef>
                <a:spcPct val="20000"/>
              </a:spcBef>
              <a:buFont typeface="Wingdings" pitchFamily="2" charset="2"/>
              <a:buChar char="§"/>
            </a:pPr>
            <a:r>
              <a:rPr lang="en-US" sz="2400" dirty="0" smtClean="0">
                <a:solidFill>
                  <a:srgbClr val="000000"/>
                </a:solidFill>
              </a:rPr>
              <a:t>Part </a:t>
            </a:r>
            <a:r>
              <a:rPr lang="en-US" sz="2400" dirty="0">
                <a:solidFill>
                  <a:srgbClr val="000000"/>
                </a:solidFill>
              </a:rPr>
              <a:t>of the configuration information </a:t>
            </a:r>
            <a:r>
              <a:rPr lang="en-US" sz="2400" dirty="0" smtClean="0">
                <a:solidFill>
                  <a:srgbClr val="000000"/>
                </a:solidFill>
              </a:rPr>
              <a:t>is accessible </a:t>
            </a:r>
            <a:r>
              <a:rPr lang="en-US" sz="2400" dirty="0">
                <a:solidFill>
                  <a:srgbClr val="000000"/>
                </a:solidFill>
              </a:rPr>
              <a:t>via managed </a:t>
            </a:r>
            <a:r>
              <a:rPr lang="en-US" sz="2400" dirty="0" smtClean="0">
                <a:solidFill>
                  <a:srgbClr val="000000"/>
                </a:solidFill>
              </a:rPr>
              <a:t>objects and is published in SNMPv3 MIBs.</a:t>
            </a:r>
            <a:endParaRPr lang="en-US" sz="2400" dirty="0">
              <a:solidFill>
                <a:srgbClr val="000000"/>
              </a:solidFill>
            </a:endParaRPr>
          </a:p>
          <a:p>
            <a:pPr marL="609600" indent="-609600" algn="l">
              <a:spcBef>
                <a:spcPct val="20000"/>
              </a:spcBef>
              <a:buFont typeface="Wingdings" pitchFamily="2" charset="2"/>
              <a:buNone/>
            </a:pPr>
            <a:endParaRPr lang="en-US" sz="2400"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2"/>
          <p:cNvSpPr>
            <a:spLocks noGrp="1"/>
          </p:cNvSpPr>
          <p:nvPr>
            <p:ph type="dt" sz="quarter" idx="10"/>
          </p:nvPr>
        </p:nvSpPr>
        <p:spPr>
          <a:noFill/>
        </p:spPr>
        <p:txBody>
          <a:bodyPr/>
          <a:lstStyle/>
          <a:p>
            <a:fld id="{66DD1A98-8FDF-4E73-83E1-323B78798CD2}" type="datetime1">
              <a:rPr lang="en-US" smtClean="0"/>
              <a:pPr/>
              <a:t>5/21/15</a:t>
            </a:fld>
            <a:endParaRPr lang="en-US" smtClean="0"/>
          </a:p>
        </p:txBody>
      </p:sp>
      <p:sp>
        <p:nvSpPr>
          <p:cNvPr id="69635" name="Slide Number Placeholder 4"/>
          <p:cNvSpPr>
            <a:spLocks noGrp="1"/>
          </p:cNvSpPr>
          <p:nvPr>
            <p:ph type="sldNum" sz="quarter" idx="12"/>
          </p:nvPr>
        </p:nvSpPr>
        <p:spPr>
          <a:noFill/>
        </p:spPr>
        <p:txBody>
          <a:bodyPr/>
          <a:lstStyle/>
          <a:p>
            <a:fld id="{50F8F130-96C3-4578-9357-833360D355D1}" type="slidenum">
              <a:rPr lang="en-US" smtClean="0"/>
              <a:pPr/>
              <a:t>72</a:t>
            </a:fld>
            <a:endParaRPr lang="en-US" smtClean="0"/>
          </a:p>
        </p:txBody>
      </p:sp>
      <p:sp>
        <p:nvSpPr>
          <p:cNvPr id="69636" name="Rectangle 2"/>
          <p:cNvSpPr>
            <a:spLocks noGrp="1" noChangeArrowheads="1"/>
          </p:cNvSpPr>
          <p:nvPr>
            <p:ph type="title"/>
          </p:nvPr>
        </p:nvSpPr>
        <p:spPr>
          <a:xfrm>
            <a:off x="414338" y="141288"/>
            <a:ext cx="8229600" cy="1143000"/>
          </a:xfrm>
        </p:spPr>
        <p:txBody>
          <a:bodyPr/>
          <a:lstStyle/>
          <a:p>
            <a:pPr eaLnBrk="1" hangingPunct="1"/>
            <a:r>
              <a:rPr lang="en-US" sz="3200" smtClean="0"/>
              <a:t>SNMPv3 MIBs</a:t>
            </a:r>
          </a:p>
        </p:txBody>
      </p:sp>
      <p:sp>
        <p:nvSpPr>
          <p:cNvPr id="69637" name="Text Box 3"/>
          <p:cNvSpPr txBox="1">
            <a:spLocks noChangeArrowheads="1"/>
          </p:cNvSpPr>
          <p:nvPr/>
        </p:nvSpPr>
        <p:spPr bwMode="auto">
          <a:xfrm>
            <a:off x="3981450" y="2914650"/>
            <a:ext cx="1447800" cy="336550"/>
          </a:xfrm>
          <a:prstGeom prst="rect">
            <a:avLst/>
          </a:prstGeom>
          <a:noFill/>
          <a:ln w="9525">
            <a:noFill/>
            <a:miter lim="800000"/>
            <a:headEnd type="none" w="lg" len="lg"/>
            <a:tailEnd type="none" w="lg" len="lg"/>
          </a:ln>
        </p:spPr>
        <p:txBody>
          <a:bodyPr wrap="none">
            <a:spAutoFit/>
          </a:bodyPr>
          <a:lstStyle/>
          <a:p>
            <a:pPr algn="l"/>
            <a:r>
              <a:rPr lang="en-US" sz="1600"/>
              <a:t>snmpModules</a:t>
            </a:r>
          </a:p>
        </p:txBody>
      </p:sp>
      <p:sp>
        <p:nvSpPr>
          <p:cNvPr id="69638" name="Text Box 4"/>
          <p:cNvSpPr txBox="1">
            <a:spLocks noChangeArrowheads="1"/>
          </p:cNvSpPr>
          <p:nvPr/>
        </p:nvSpPr>
        <p:spPr bwMode="auto">
          <a:xfrm>
            <a:off x="4164013" y="3163888"/>
            <a:ext cx="969962" cy="274637"/>
          </a:xfrm>
          <a:prstGeom prst="rect">
            <a:avLst/>
          </a:prstGeom>
          <a:noFill/>
          <a:ln w="9525">
            <a:noFill/>
            <a:miter lim="800000"/>
            <a:headEnd type="none" w="lg" len="lg"/>
            <a:tailEnd type="none" w="lg" len="lg"/>
          </a:ln>
        </p:spPr>
        <p:txBody>
          <a:bodyPr wrap="none">
            <a:spAutoFit/>
          </a:bodyPr>
          <a:lstStyle/>
          <a:p>
            <a:r>
              <a:rPr lang="en-US" sz="1200"/>
              <a:t>{snmpV2 3}</a:t>
            </a:r>
          </a:p>
        </p:txBody>
      </p:sp>
      <p:sp>
        <p:nvSpPr>
          <p:cNvPr id="69639" name="Line 5"/>
          <p:cNvSpPr>
            <a:spLocks noChangeShapeType="1"/>
          </p:cNvSpPr>
          <p:nvPr/>
        </p:nvSpPr>
        <p:spPr bwMode="auto">
          <a:xfrm flipH="1">
            <a:off x="903288" y="3400425"/>
            <a:ext cx="3678237" cy="936625"/>
          </a:xfrm>
          <a:prstGeom prst="line">
            <a:avLst/>
          </a:prstGeom>
          <a:noFill/>
          <a:ln w="9525">
            <a:solidFill>
              <a:schemeClr val="tx1"/>
            </a:solidFill>
            <a:round/>
            <a:headEnd type="none" w="lg" len="lg"/>
            <a:tailEnd type="none" w="lg" len="lg"/>
          </a:ln>
        </p:spPr>
        <p:txBody>
          <a:bodyPr/>
          <a:lstStyle/>
          <a:p>
            <a:endParaRPr lang="en-CA"/>
          </a:p>
        </p:txBody>
      </p:sp>
      <p:sp>
        <p:nvSpPr>
          <p:cNvPr id="69640" name="Line 6"/>
          <p:cNvSpPr>
            <a:spLocks noChangeShapeType="1"/>
          </p:cNvSpPr>
          <p:nvPr/>
        </p:nvSpPr>
        <p:spPr bwMode="auto">
          <a:xfrm>
            <a:off x="4592638" y="3402013"/>
            <a:ext cx="3730625" cy="611187"/>
          </a:xfrm>
          <a:prstGeom prst="line">
            <a:avLst/>
          </a:prstGeom>
          <a:noFill/>
          <a:ln w="9525">
            <a:solidFill>
              <a:schemeClr val="tx1"/>
            </a:solidFill>
            <a:round/>
            <a:headEnd type="none" w="lg" len="lg"/>
            <a:tailEnd type="none" w="lg" len="lg"/>
          </a:ln>
        </p:spPr>
        <p:txBody>
          <a:bodyPr/>
          <a:lstStyle/>
          <a:p>
            <a:endParaRPr lang="en-CA"/>
          </a:p>
        </p:txBody>
      </p:sp>
      <p:sp>
        <p:nvSpPr>
          <p:cNvPr id="69641" name="Text Box 7"/>
          <p:cNvSpPr txBox="1">
            <a:spLocks noChangeArrowheads="1"/>
          </p:cNvSpPr>
          <p:nvPr/>
        </p:nvSpPr>
        <p:spPr bwMode="auto">
          <a:xfrm>
            <a:off x="320675" y="5305425"/>
            <a:ext cx="1493838" cy="336550"/>
          </a:xfrm>
          <a:prstGeom prst="rect">
            <a:avLst/>
          </a:prstGeom>
          <a:noFill/>
          <a:ln w="9525">
            <a:noFill/>
            <a:miter lim="800000"/>
            <a:headEnd type="none" w="lg" len="lg"/>
            <a:tailEnd type="none" w="lg" len="lg"/>
          </a:ln>
        </p:spPr>
        <p:txBody>
          <a:bodyPr wrap="none">
            <a:spAutoFit/>
          </a:bodyPr>
          <a:lstStyle/>
          <a:p>
            <a:pPr algn="l"/>
            <a:r>
              <a:rPr lang="en-US" sz="1600"/>
              <a:t>snmpMPDMIB</a:t>
            </a:r>
          </a:p>
        </p:txBody>
      </p:sp>
      <p:sp>
        <p:nvSpPr>
          <p:cNvPr id="69642" name="Text Box 8"/>
          <p:cNvSpPr txBox="1">
            <a:spLocks noChangeArrowheads="1"/>
          </p:cNvSpPr>
          <p:nvPr/>
        </p:nvSpPr>
        <p:spPr bwMode="auto">
          <a:xfrm>
            <a:off x="368300" y="5567363"/>
            <a:ext cx="1441450" cy="274637"/>
          </a:xfrm>
          <a:prstGeom prst="rect">
            <a:avLst/>
          </a:prstGeom>
          <a:noFill/>
          <a:ln w="9525">
            <a:noFill/>
            <a:miter lim="800000"/>
            <a:headEnd type="none" w="lg" len="lg"/>
            <a:tailEnd type="none" w="lg" len="lg"/>
          </a:ln>
        </p:spPr>
        <p:txBody>
          <a:bodyPr wrap="none">
            <a:spAutoFit/>
          </a:bodyPr>
          <a:lstStyle/>
          <a:p>
            <a:r>
              <a:rPr lang="en-US" sz="1200"/>
              <a:t>{snmpModules 11}</a:t>
            </a:r>
          </a:p>
        </p:txBody>
      </p:sp>
      <p:sp>
        <p:nvSpPr>
          <p:cNvPr id="69643" name="Text Box 9"/>
          <p:cNvSpPr txBox="1">
            <a:spLocks noChangeArrowheads="1"/>
          </p:cNvSpPr>
          <p:nvPr/>
        </p:nvSpPr>
        <p:spPr bwMode="auto">
          <a:xfrm>
            <a:off x="7407275" y="5178425"/>
            <a:ext cx="1493838" cy="336550"/>
          </a:xfrm>
          <a:prstGeom prst="rect">
            <a:avLst/>
          </a:prstGeom>
          <a:noFill/>
          <a:ln w="9525">
            <a:noFill/>
            <a:miter lim="800000"/>
            <a:headEnd type="none" w="lg" len="lg"/>
            <a:tailEnd type="none" w="lg" len="lg"/>
          </a:ln>
        </p:spPr>
        <p:txBody>
          <a:bodyPr wrap="none">
            <a:spAutoFit/>
          </a:bodyPr>
          <a:lstStyle/>
          <a:p>
            <a:pPr algn="l"/>
            <a:r>
              <a:rPr lang="en-US" sz="1600"/>
              <a:t>snmpUSMMIB</a:t>
            </a:r>
          </a:p>
        </p:txBody>
      </p:sp>
      <p:sp>
        <p:nvSpPr>
          <p:cNvPr id="69644" name="Text Box 10"/>
          <p:cNvSpPr txBox="1">
            <a:spLocks noChangeArrowheads="1"/>
          </p:cNvSpPr>
          <p:nvPr/>
        </p:nvSpPr>
        <p:spPr bwMode="auto">
          <a:xfrm>
            <a:off x="7467600" y="5453063"/>
            <a:ext cx="1441450" cy="274637"/>
          </a:xfrm>
          <a:prstGeom prst="rect">
            <a:avLst/>
          </a:prstGeom>
          <a:noFill/>
          <a:ln w="9525">
            <a:noFill/>
            <a:miter lim="800000"/>
            <a:headEnd type="none" w="lg" len="lg"/>
            <a:tailEnd type="none" w="lg" len="lg"/>
          </a:ln>
        </p:spPr>
        <p:txBody>
          <a:bodyPr wrap="none">
            <a:spAutoFit/>
          </a:bodyPr>
          <a:lstStyle/>
          <a:p>
            <a:r>
              <a:rPr lang="en-US" sz="1200"/>
              <a:t>{snmpModules 15}</a:t>
            </a:r>
          </a:p>
        </p:txBody>
      </p:sp>
      <p:sp>
        <p:nvSpPr>
          <p:cNvPr id="69645" name="Text Box 11"/>
          <p:cNvSpPr txBox="1">
            <a:spLocks noChangeArrowheads="1"/>
          </p:cNvSpPr>
          <p:nvPr/>
        </p:nvSpPr>
        <p:spPr bwMode="auto">
          <a:xfrm>
            <a:off x="2200275" y="4975225"/>
            <a:ext cx="1630363" cy="336550"/>
          </a:xfrm>
          <a:prstGeom prst="rect">
            <a:avLst/>
          </a:prstGeom>
          <a:noFill/>
          <a:ln w="9525">
            <a:noFill/>
            <a:miter lim="800000"/>
            <a:headEnd type="none" w="lg" len="lg"/>
            <a:tailEnd type="none" w="lg" len="lg"/>
          </a:ln>
        </p:spPr>
        <p:txBody>
          <a:bodyPr wrap="none">
            <a:spAutoFit/>
          </a:bodyPr>
          <a:lstStyle/>
          <a:p>
            <a:pPr algn="l"/>
            <a:r>
              <a:rPr lang="en-US" sz="1600"/>
              <a:t>snmpTargetMIB</a:t>
            </a:r>
          </a:p>
        </p:txBody>
      </p:sp>
      <p:sp>
        <p:nvSpPr>
          <p:cNvPr id="69646" name="Text Box 12"/>
          <p:cNvSpPr txBox="1">
            <a:spLocks noChangeArrowheads="1"/>
          </p:cNvSpPr>
          <p:nvPr/>
        </p:nvSpPr>
        <p:spPr bwMode="auto">
          <a:xfrm>
            <a:off x="2311400" y="5249863"/>
            <a:ext cx="1441450" cy="274637"/>
          </a:xfrm>
          <a:prstGeom prst="rect">
            <a:avLst/>
          </a:prstGeom>
          <a:noFill/>
          <a:ln w="9525">
            <a:noFill/>
            <a:miter lim="800000"/>
            <a:headEnd type="none" w="lg" len="lg"/>
            <a:tailEnd type="none" w="lg" len="lg"/>
          </a:ln>
        </p:spPr>
        <p:txBody>
          <a:bodyPr wrap="none">
            <a:spAutoFit/>
          </a:bodyPr>
          <a:lstStyle/>
          <a:p>
            <a:r>
              <a:rPr lang="en-US" sz="1200"/>
              <a:t>{snmpModules 12}</a:t>
            </a:r>
          </a:p>
        </p:txBody>
      </p:sp>
      <p:sp>
        <p:nvSpPr>
          <p:cNvPr id="69647" name="Text Box 13"/>
          <p:cNvSpPr txBox="1">
            <a:spLocks noChangeArrowheads="1"/>
          </p:cNvSpPr>
          <p:nvPr/>
        </p:nvSpPr>
        <p:spPr bwMode="auto">
          <a:xfrm>
            <a:off x="0" y="4314825"/>
            <a:ext cx="2058988" cy="336550"/>
          </a:xfrm>
          <a:prstGeom prst="rect">
            <a:avLst/>
          </a:prstGeom>
          <a:noFill/>
          <a:ln w="9525">
            <a:noFill/>
            <a:miter lim="800000"/>
            <a:headEnd type="none" w="lg" len="lg"/>
            <a:tailEnd type="none" w="lg" len="lg"/>
          </a:ln>
        </p:spPr>
        <p:txBody>
          <a:bodyPr wrap="none">
            <a:spAutoFit/>
          </a:bodyPr>
          <a:lstStyle/>
          <a:p>
            <a:pPr algn="l"/>
            <a:r>
              <a:rPr lang="en-US" sz="1600"/>
              <a:t>snmpFrameworkMIB</a:t>
            </a:r>
          </a:p>
        </p:txBody>
      </p:sp>
      <p:sp>
        <p:nvSpPr>
          <p:cNvPr id="69648" name="Text Box 14"/>
          <p:cNvSpPr txBox="1">
            <a:spLocks noChangeArrowheads="1"/>
          </p:cNvSpPr>
          <p:nvPr/>
        </p:nvSpPr>
        <p:spPr bwMode="auto">
          <a:xfrm>
            <a:off x="466725" y="4576763"/>
            <a:ext cx="1441450" cy="274637"/>
          </a:xfrm>
          <a:prstGeom prst="rect">
            <a:avLst/>
          </a:prstGeom>
          <a:noFill/>
          <a:ln w="9525">
            <a:noFill/>
            <a:miter lim="800000"/>
            <a:headEnd type="none" w="lg" len="lg"/>
            <a:tailEnd type="none" w="lg" len="lg"/>
          </a:ln>
        </p:spPr>
        <p:txBody>
          <a:bodyPr wrap="none">
            <a:spAutoFit/>
          </a:bodyPr>
          <a:lstStyle/>
          <a:p>
            <a:r>
              <a:rPr lang="en-US" sz="1200"/>
              <a:t>{snmpModules 10}</a:t>
            </a:r>
          </a:p>
        </p:txBody>
      </p:sp>
      <p:sp>
        <p:nvSpPr>
          <p:cNvPr id="69649" name="Text Box 15"/>
          <p:cNvSpPr txBox="1">
            <a:spLocks noChangeArrowheads="1"/>
          </p:cNvSpPr>
          <p:nvPr/>
        </p:nvSpPr>
        <p:spPr bwMode="auto">
          <a:xfrm>
            <a:off x="3622675" y="4416425"/>
            <a:ext cx="2046288" cy="336550"/>
          </a:xfrm>
          <a:prstGeom prst="rect">
            <a:avLst/>
          </a:prstGeom>
          <a:noFill/>
          <a:ln w="9525">
            <a:noFill/>
            <a:miter lim="800000"/>
            <a:headEnd type="none" w="lg" len="lg"/>
            <a:tailEnd type="none" w="lg" len="lg"/>
          </a:ln>
        </p:spPr>
        <p:txBody>
          <a:bodyPr wrap="none">
            <a:spAutoFit/>
          </a:bodyPr>
          <a:lstStyle/>
          <a:p>
            <a:pPr algn="l"/>
            <a:r>
              <a:rPr lang="en-US" sz="1600"/>
              <a:t>snmpNotificationMIB</a:t>
            </a:r>
          </a:p>
        </p:txBody>
      </p:sp>
      <p:sp>
        <p:nvSpPr>
          <p:cNvPr id="69650" name="Text Box 16"/>
          <p:cNvSpPr txBox="1">
            <a:spLocks noChangeArrowheads="1"/>
          </p:cNvSpPr>
          <p:nvPr/>
        </p:nvSpPr>
        <p:spPr bwMode="auto">
          <a:xfrm>
            <a:off x="3987800" y="4691063"/>
            <a:ext cx="1441450" cy="274637"/>
          </a:xfrm>
          <a:prstGeom prst="rect">
            <a:avLst/>
          </a:prstGeom>
          <a:noFill/>
          <a:ln w="9525">
            <a:noFill/>
            <a:miter lim="800000"/>
            <a:headEnd type="none" w="lg" len="lg"/>
            <a:tailEnd type="none" w="lg" len="lg"/>
          </a:ln>
        </p:spPr>
        <p:txBody>
          <a:bodyPr wrap="none">
            <a:spAutoFit/>
          </a:bodyPr>
          <a:lstStyle/>
          <a:p>
            <a:r>
              <a:rPr lang="en-US" sz="1200"/>
              <a:t>{snmpModules 13}</a:t>
            </a:r>
          </a:p>
        </p:txBody>
      </p:sp>
      <p:sp>
        <p:nvSpPr>
          <p:cNvPr id="69651" name="Text Box 17"/>
          <p:cNvSpPr txBox="1">
            <a:spLocks noChangeArrowheads="1"/>
          </p:cNvSpPr>
          <p:nvPr/>
        </p:nvSpPr>
        <p:spPr bwMode="auto">
          <a:xfrm>
            <a:off x="5603875" y="4860925"/>
            <a:ext cx="1562100" cy="336550"/>
          </a:xfrm>
          <a:prstGeom prst="rect">
            <a:avLst/>
          </a:prstGeom>
          <a:noFill/>
          <a:ln w="9525">
            <a:noFill/>
            <a:miter lim="800000"/>
            <a:headEnd type="none" w="lg" len="lg"/>
            <a:tailEnd type="none" w="lg" len="lg"/>
          </a:ln>
        </p:spPr>
        <p:txBody>
          <a:bodyPr wrap="none">
            <a:spAutoFit/>
          </a:bodyPr>
          <a:lstStyle/>
          <a:p>
            <a:pPr algn="l"/>
            <a:r>
              <a:rPr lang="en-US" sz="1600"/>
              <a:t>snmpProxyMIB</a:t>
            </a:r>
          </a:p>
        </p:txBody>
      </p:sp>
      <p:sp>
        <p:nvSpPr>
          <p:cNvPr id="69652" name="Text Box 18"/>
          <p:cNvSpPr txBox="1">
            <a:spLocks noChangeArrowheads="1"/>
          </p:cNvSpPr>
          <p:nvPr/>
        </p:nvSpPr>
        <p:spPr bwMode="auto">
          <a:xfrm>
            <a:off x="5715000" y="5122863"/>
            <a:ext cx="1441450" cy="274637"/>
          </a:xfrm>
          <a:prstGeom prst="rect">
            <a:avLst/>
          </a:prstGeom>
          <a:noFill/>
          <a:ln w="9525">
            <a:noFill/>
            <a:miter lim="800000"/>
            <a:headEnd type="none" w="lg" len="lg"/>
            <a:tailEnd type="none" w="lg" len="lg"/>
          </a:ln>
        </p:spPr>
        <p:txBody>
          <a:bodyPr wrap="none">
            <a:spAutoFit/>
          </a:bodyPr>
          <a:lstStyle/>
          <a:p>
            <a:r>
              <a:rPr lang="en-US" sz="1200"/>
              <a:t>{snmpModules 14}</a:t>
            </a:r>
          </a:p>
        </p:txBody>
      </p:sp>
      <p:sp>
        <p:nvSpPr>
          <p:cNvPr id="69653" name="Text Box 19"/>
          <p:cNvSpPr txBox="1">
            <a:spLocks noChangeArrowheads="1"/>
          </p:cNvSpPr>
          <p:nvPr/>
        </p:nvSpPr>
        <p:spPr bwMode="auto">
          <a:xfrm>
            <a:off x="7515225" y="4010025"/>
            <a:ext cx="1628775" cy="336550"/>
          </a:xfrm>
          <a:prstGeom prst="rect">
            <a:avLst/>
          </a:prstGeom>
          <a:noFill/>
          <a:ln w="9525">
            <a:noFill/>
            <a:miter lim="800000"/>
            <a:headEnd type="none" w="lg" len="lg"/>
            <a:tailEnd type="none" w="lg" len="lg"/>
          </a:ln>
        </p:spPr>
        <p:txBody>
          <a:bodyPr wrap="none">
            <a:spAutoFit/>
          </a:bodyPr>
          <a:lstStyle/>
          <a:p>
            <a:pPr algn="l"/>
            <a:r>
              <a:rPr lang="en-US" sz="1600"/>
              <a:t>snmpVACMMIB</a:t>
            </a:r>
          </a:p>
        </p:txBody>
      </p:sp>
      <p:sp>
        <p:nvSpPr>
          <p:cNvPr id="69654" name="Text Box 20"/>
          <p:cNvSpPr txBox="1">
            <a:spLocks noChangeArrowheads="1"/>
          </p:cNvSpPr>
          <p:nvPr/>
        </p:nvSpPr>
        <p:spPr bwMode="auto">
          <a:xfrm>
            <a:off x="7613650" y="4284663"/>
            <a:ext cx="1441450" cy="274637"/>
          </a:xfrm>
          <a:prstGeom prst="rect">
            <a:avLst/>
          </a:prstGeom>
          <a:noFill/>
          <a:ln w="9525">
            <a:noFill/>
            <a:miter lim="800000"/>
            <a:headEnd type="none" w="lg" len="lg"/>
            <a:tailEnd type="none" w="lg" len="lg"/>
          </a:ln>
        </p:spPr>
        <p:txBody>
          <a:bodyPr wrap="none">
            <a:spAutoFit/>
          </a:bodyPr>
          <a:lstStyle/>
          <a:p>
            <a:r>
              <a:rPr lang="en-US" sz="1200"/>
              <a:t>{snmpModules 16}</a:t>
            </a:r>
          </a:p>
        </p:txBody>
      </p:sp>
      <p:sp>
        <p:nvSpPr>
          <p:cNvPr id="69655" name="Line 21"/>
          <p:cNvSpPr>
            <a:spLocks noChangeShapeType="1"/>
          </p:cNvSpPr>
          <p:nvPr/>
        </p:nvSpPr>
        <p:spPr bwMode="auto">
          <a:xfrm flipH="1">
            <a:off x="1079500" y="3403600"/>
            <a:ext cx="3505200" cy="1905000"/>
          </a:xfrm>
          <a:prstGeom prst="line">
            <a:avLst/>
          </a:prstGeom>
          <a:noFill/>
          <a:ln w="9525">
            <a:solidFill>
              <a:schemeClr val="tx1"/>
            </a:solidFill>
            <a:round/>
            <a:headEnd type="none" w="lg" len="lg"/>
            <a:tailEnd type="none" w="lg" len="lg"/>
          </a:ln>
        </p:spPr>
        <p:txBody>
          <a:bodyPr/>
          <a:lstStyle/>
          <a:p>
            <a:endParaRPr lang="en-CA"/>
          </a:p>
        </p:txBody>
      </p:sp>
      <p:sp>
        <p:nvSpPr>
          <p:cNvPr id="69656" name="Line 22"/>
          <p:cNvSpPr>
            <a:spLocks noChangeShapeType="1"/>
          </p:cNvSpPr>
          <p:nvPr/>
        </p:nvSpPr>
        <p:spPr bwMode="auto">
          <a:xfrm flipH="1">
            <a:off x="3124200" y="3416300"/>
            <a:ext cx="1460500" cy="1460500"/>
          </a:xfrm>
          <a:prstGeom prst="line">
            <a:avLst/>
          </a:prstGeom>
          <a:noFill/>
          <a:ln w="9525">
            <a:solidFill>
              <a:schemeClr val="tx1"/>
            </a:solidFill>
            <a:round/>
            <a:headEnd type="none" w="lg" len="lg"/>
            <a:tailEnd type="none" w="lg" len="lg"/>
          </a:ln>
        </p:spPr>
        <p:txBody>
          <a:bodyPr/>
          <a:lstStyle/>
          <a:p>
            <a:endParaRPr lang="en-CA"/>
          </a:p>
        </p:txBody>
      </p:sp>
      <p:sp>
        <p:nvSpPr>
          <p:cNvPr id="69657" name="Line 23"/>
          <p:cNvSpPr>
            <a:spLocks noChangeShapeType="1"/>
          </p:cNvSpPr>
          <p:nvPr/>
        </p:nvSpPr>
        <p:spPr bwMode="auto">
          <a:xfrm>
            <a:off x="4597400" y="3403600"/>
            <a:ext cx="0" cy="977900"/>
          </a:xfrm>
          <a:prstGeom prst="line">
            <a:avLst/>
          </a:prstGeom>
          <a:noFill/>
          <a:ln w="9525">
            <a:solidFill>
              <a:schemeClr val="tx1"/>
            </a:solidFill>
            <a:round/>
            <a:headEnd type="none" w="lg" len="lg"/>
            <a:tailEnd type="none" w="lg" len="lg"/>
          </a:ln>
        </p:spPr>
        <p:txBody>
          <a:bodyPr/>
          <a:lstStyle/>
          <a:p>
            <a:endParaRPr lang="en-CA"/>
          </a:p>
        </p:txBody>
      </p:sp>
      <p:sp>
        <p:nvSpPr>
          <p:cNvPr id="69658" name="Line 24"/>
          <p:cNvSpPr>
            <a:spLocks noChangeShapeType="1"/>
          </p:cNvSpPr>
          <p:nvPr/>
        </p:nvSpPr>
        <p:spPr bwMode="auto">
          <a:xfrm>
            <a:off x="4610100" y="3403600"/>
            <a:ext cx="1625600" cy="1422400"/>
          </a:xfrm>
          <a:prstGeom prst="line">
            <a:avLst/>
          </a:prstGeom>
          <a:noFill/>
          <a:ln w="9525">
            <a:solidFill>
              <a:schemeClr val="tx1"/>
            </a:solidFill>
            <a:round/>
            <a:headEnd type="none" w="lg" len="lg"/>
            <a:tailEnd type="none" w="lg" len="lg"/>
          </a:ln>
        </p:spPr>
        <p:txBody>
          <a:bodyPr/>
          <a:lstStyle/>
          <a:p>
            <a:endParaRPr lang="en-CA"/>
          </a:p>
        </p:txBody>
      </p:sp>
      <p:sp>
        <p:nvSpPr>
          <p:cNvPr id="69659" name="Line 25"/>
          <p:cNvSpPr>
            <a:spLocks noChangeShapeType="1"/>
          </p:cNvSpPr>
          <p:nvPr/>
        </p:nvSpPr>
        <p:spPr bwMode="auto">
          <a:xfrm>
            <a:off x="4610100" y="3403600"/>
            <a:ext cx="3505200" cy="1752600"/>
          </a:xfrm>
          <a:prstGeom prst="line">
            <a:avLst/>
          </a:prstGeom>
          <a:noFill/>
          <a:ln w="9525">
            <a:solidFill>
              <a:schemeClr val="tx1"/>
            </a:solidFill>
            <a:round/>
            <a:headEnd type="none" w="lg" len="lg"/>
            <a:tailEnd type="none" w="lg" len="lg"/>
          </a:ln>
        </p:spPr>
        <p:txBody>
          <a:bodyPr/>
          <a:lstStyle/>
          <a:p>
            <a:endParaRPr lang="en-CA"/>
          </a:p>
        </p:txBody>
      </p:sp>
      <p:sp>
        <p:nvSpPr>
          <p:cNvPr id="69660" name="Text Box 26"/>
          <p:cNvSpPr txBox="1">
            <a:spLocks noChangeArrowheads="1"/>
          </p:cNvSpPr>
          <p:nvPr/>
        </p:nvSpPr>
        <p:spPr bwMode="auto">
          <a:xfrm>
            <a:off x="4159250" y="2203450"/>
            <a:ext cx="928688" cy="336550"/>
          </a:xfrm>
          <a:prstGeom prst="rect">
            <a:avLst/>
          </a:prstGeom>
          <a:noFill/>
          <a:ln w="9525">
            <a:noFill/>
            <a:miter lim="800000"/>
            <a:headEnd type="none" w="lg" len="lg"/>
            <a:tailEnd type="none" w="lg" len="lg"/>
          </a:ln>
        </p:spPr>
        <p:txBody>
          <a:bodyPr wrap="none">
            <a:spAutoFit/>
          </a:bodyPr>
          <a:lstStyle/>
          <a:p>
            <a:pPr algn="l"/>
            <a:r>
              <a:rPr lang="en-US" sz="1600"/>
              <a:t>snmpV2</a:t>
            </a:r>
          </a:p>
        </p:txBody>
      </p:sp>
      <p:sp>
        <p:nvSpPr>
          <p:cNvPr id="69661" name="Text Box 27"/>
          <p:cNvSpPr txBox="1">
            <a:spLocks noChangeArrowheads="1"/>
          </p:cNvSpPr>
          <p:nvPr/>
        </p:nvSpPr>
        <p:spPr bwMode="auto">
          <a:xfrm>
            <a:off x="4179888" y="2465388"/>
            <a:ext cx="919162" cy="274637"/>
          </a:xfrm>
          <a:prstGeom prst="rect">
            <a:avLst/>
          </a:prstGeom>
          <a:noFill/>
          <a:ln w="9525">
            <a:noFill/>
            <a:miter lim="800000"/>
            <a:headEnd type="none" w="lg" len="lg"/>
            <a:tailEnd type="none" w="lg" len="lg"/>
          </a:ln>
        </p:spPr>
        <p:txBody>
          <a:bodyPr wrap="none">
            <a:spAutoFit/>
          </a:bodyPr>
          <a:lstStyle/>
          <a:p>
            <a:r>
              <a:rPr lang="en-US" sz="1200"/>
              <a:t>{internet 6}</a:t>
            </a:r>
          </a:p>
        </p:txBody>
      </p:sp>
      <p:sp>
        <p:nvSpPr>
          <p:cNvPr id="69662" name="Text Box 28"/>
          <p:cNvSpPr txBox="1">
            <a:spLocks noChangeArrowheads="1"/>
          </p:cNvSpPr>
          <p:nvPr/>
        </p:nvSpPr>
        <p:spPr bwMode="auto">
          <a:xfrm>
            <a:off x="4184650" y="1390650"/>
            <a:ext cx="862013" cy="336550"/>
          </a:xfrm>
          <a:prstGeom prst="rect">
            <a:avLst/>
          </a:prstGeom>
          <a:noFill/>
          <a:ln w="9525">
            <a:noFill/>
            <a:miter lim="800000"/>
            <a:headEnd type="none" w="lg" len="lg"/>
            <a:tailEnd type="none" w="lg" len="lg"/>
          </a:ln>
        </p:spPr>
        <p:txBody>
          <a:bodyPr wrap="none">
            <a:spAutoFit/>
          </a:bodyPr>
          <a:lstStyle/>
          <a:p>
            <a:pPr algn="l"/>
            <a:r>
              <a:rPr lang="en-US" sz="1600"/>
              <a:t>internet</a:t>
            </a:r>
          </a:p>
        </p:txBody>
      </p:sp>
      <p:sp>
        <p:nvSpPr>
          <p:cNvPr id="69663" name="Text Box 29"/>
          <p:cNvSpPr txBox="1">
            <a:spLocks noChangeArrowheads="1"/>
          </p:cNvSpPr>
          <p:nvPr/>
        </p:nvSpPr>
        <p:spPr bwMode="auto">
          <a:xfrm>
            <a:off x="4025900" y="1639888"/>
            <a:ext cx="1206500" cy="274637"/>
          </a:xfrm>
          <a:prstGeom prst="rect">
            <a:avLst/>
          </a:prstGeom>
          <a:noFill/>
          <a:ln w="9525">
            <a:noFill/>
            <a:miter lim="800000"/>
            <a:headEnd type="none" w="lg" len="lg"/>
            <a:tailEnd type="none" w="lg" len="lg"/>
          </a:ln>
        </p:spPr>
        <p:txBody>
          <a:bodyPr wrap="none">
            <a:spAutoFit/>
          </a:bodyPr>
          <a:lstStyle/>
          <a:p>
            <a:r>
              <a:rPr lang="en-US" sz="1200"/>
              <a:t>{.iso.org.dod.1}</a:t>
            </a:r>
          </a:p>
        </p:txBody>
      </p:sp>
      <p:sp>
        <p:nvSpPr>
          <p:cNvPr id="69664" name="Line 30"/>
          <p:cNvSpPr>
            <a:spLocks noChangeShapeType="1"/>
          </p:cNvSpPr>
          <p:nvPr/>
        </p:nvSpPr>
        <p:spPr bwMode="auto">
          <a:xfrm>
            <a:off x="4610100" y="1879600"/>
            <a:ext cx="0" cy="393700"/>
          </a:xfrm>
          <a:prstGeom prst="line">
            <a:avLst/>
          </a:prstGeom>
          <a:noFill/>
          <a:ln w="9525">
            <a:solidFill>
              <a:schemeClr val="tx1"/>
            </a:solidFill>
            <a:round/>
            <a:headEnd type="none" w="lg" len="lg"/>
            <a:tailEnd type="none" w="lg" len="lg"/>
          </a:ln>
        </p:spPr>
        <p:txBody>
          <a:bodyPr/>
          <a:lstStyle/>
          <a:p>
            <a:endParaRPr lang="en-CA"/>
          </a:p>
        </p:txBody>
      </p:sp>
      <p:sp>
        <p:nvSpPr>
          <p:cNvPr id="69665" name="Line 31"/>
          <p:cNvSpPr>
            <a:spLocks noChangeShapeType="1"/>
          </p:cNvSpPr>
          <p:nvPr/>
        </p:nvSpPr>
        <p:spPr bwMode="auto">
          <a:xfrm>
            <a:off x="4610100" y="2667000"/>
            <a:ext cx="0" cy="317500"/>
          </a:xfrm>
          <a:prstGeom prst="line">
            <a:avLst/>
          </a:prstGeom>
          <a:noFill/>
          <a:ln w="9525">
            <a:solidFill>
              <a:schemeClr val="tx1"/>
            </a:solidFill>
            <a:round/>
            <a:headEnd type="none" w="lg" len="lg"/>
            <a:tailEnd type="none" w="lg" len="lg"/>
          </a:ln>
        </p:spPr>
        <p:txBody>
          <a:bodyPr/>
          <a:lstStyle/>
          <a:p>
            <a:endParaRPr lang="en-CA"/>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2"/>
          <p:cNvSpPr>
            <a:spLocks noGrp="1"/>
          </p:cNvSpPr>
          <p:nvPr>
            <p:ph type="dt" sz="quarter" idx="10"/>
          </p:nvPr>
        </p:nvSpPr>
        <p:spPr>
          <a:noFill/>
        </p:spPr>
        <p:txBody>
          <a:bodyPr/>
          <a:lstStyle/>
          <a:p>
            <a:fld id="{04C173D9-5477-41E6-A225-FCF1896E4A5A}" type="datetime1">
              <a:rPr lang="en-US" smtClean="0"/>
              <a:pPr/>
              <a:t>5/21/15</a:t>
            </a:fld>
            <a:endParaRPr lang="en-US" smtClean="0"/>
          </a:p>
        </p:txBody>
      </p:sp>
      <p:sp>
        <p:nvSpPr>
          <p:cNvPr id="70659" name="Slide Number Placeholder 4"/>
          <p:cNvSpPr>
            <a:spLocks noGrp="1"/>
          </p:cNvSpPr>
          <p:nvPr>
            <p:ph type="sldNum" sz="quarter" idx="12"/>
          </p:nvPr>
        </p:nvSpPr>
        <p:spPr>
          <a:noFill/>
        </p:spPr>
        <p:txBody>
          <a:bodyPr/>
          <a:lstStyle/>
          <a:p>
            <a:fld id="{6A4EF7FB-776D-4A43-AA26-C7EF40C0F08E}" type="slidenum">
              <a:rPr lang="en-US" smtClean="0"/>
              <a:pPr/>
              <a:t>73</a:t>
            </a:fld>
            <a:endParaRPr lang="en-US" smtClean="0"/>
          </a:p>
        </p:txBody>
      </p:sp>
      <p:sp>
        <p:nvSpPr>
          <p:cNvPr id="70660" name="Rectangle 2"/>
          <p:cNvSpPr>
            <a:spLocks noGrp="1" noChangeArrowheads="1"/>
          </p:cNvSpPr>
          <p:nvPr>
            <p:ph type="title"/>
          </p:nvPr>
        </p:nvSpPr>
        <p:spPr>
          <a:xfrm>
            <a:off x="414338" y="141288"/>
            <a:ext cx="8229600" cy="1143000"/>
          </a:xfrm>
        </p:spPr>
        <p:txBody>
          <a:bodyPr/>
          <a:lstStyle/>
          <a:p>
            <a:pPr eaLnBrk="1" hangingPunct="1"/>
            <a:r>
              <a:rPr lang="en-US" sz="3200" dirty="0" smtClean="0"/>
              <a:t>SNMPv3 MIBs – Entity</a:t>
            </a:r>
          </a:p>
        </p:txBody>
      </p:sp>
      <p:sp>
        <p:nvSpPr>
          <p:cNvPr id="70661" name="Rectangle 3"/>
          <p:cNvSpPr>
            <a:spLocks noChangeArrowheads="1"/>
          </p:cNvSpPr>
          <p:nvPr/>
        </p:nvSpPr>
        <p:spPr bwMode="auto">
          <a:xfrm>
            <a:off x="609600" y="1416050"/>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SNMP-FRAMEWORK-MIB</a:t>
            </a:r>
          </a:p>
          <a:p>
            <a:pPr marL="990600" lvl="1" indent="-533400" algn="l">
              <a:spcBef>
                <a:spcPct val="20000"/>
              </a:spcBef>
              <a:buFontTx/>
              <a:buChar char="–"/>
            </a:pPr>
            <a:r>
              <a:rPr lang="en-US" sz="2000">
                <a:solidFill>
                  <a:srgbClr val="000000"/>
                </a:solidFill>
              </a:rPr>
              <a:t>RFC 2571, “An Architecture for Describing SNMP Management Frameworks”</a:t>
            </a:r>
          </a:p>
          <a:p>
            <a:pPr marL="990600" lvl="1" indent="-533400" algn="l">
              <a:spcBef>
                <a:spcPct val="20000"/>
              </a:spcBef>
              <a:buFontTx/>
              <a:buChar char="–"/>
            </a:pPr>
            <a:r>
              <a:rPr lang="en-US" sz="2000">
                <a:solidFill>
                  <a:srgbClr val="000000"/>
                </a:solidFill>
              </a:rPr>
              <a:t>{internet snmpV2 snmpModules 10}</a:t>
            </a:r>
          </a:p>
          <a:p>
            <a:pPr marL="609600" indent="-609600" algn="l">
              <a:spcBef>
                <a:spcPct val="20000"/>
              </a:spcBef>
              <a:buFont typeface="Wingdings" pitchFamily="2" charset="2"/>
              <a:buChar char="§"/>
            </a:pPr>
            <a:r>
              <a:rPr lang="en-US" sz="2400">
                <a:solidFill>
                  <a:srgbClr val="000000"/>
                </a:solidFill>
              </a:rPr>
              <a:t>SNMP-MPD-MIB</a:t>
            </a:r>
          </a:p>
          <a:p>
            <a:pPr marL="990600" lvl="1" indent="-533400" algn="l">
              <a:spcBef>
                <a:spcPct val="20000"/>
              </a:spcBef>
              <a:buFontTx/>
              <a:buChar char="–"/>
            </a:pPr>
            <a:r>
              <a:rPr lang="en-US" sz="2000">
                <a:solidFill>
                  <a:srgbClr val="000000"/>
                </a:solidFill>
              </a:rPr>
              <a:t>RFC 2572, “Message Processing and Dispatching for the Simple Network Management protocol”</a:t>
            </a:r>
          </a:p>
          <a:p>
            <a:pPr marL="990600" lvl="1" indent="-533400" algn="l">
              <a:spcBef>
                <a:spcPct val="20000"/>
              </a:spcBef>
              <a:buFontTx/>
              <a:buChar char="–"/>
            </a:pPr>
            <a:r>
              <a:rPr lang="en-US" sz="2000">
                <a:solidFill>
                  <a:srgbClr val="000000"/>
                </a:solidFill>
              </a:rPr>
              <a:t>{internet snmpV2 snmpModules 11}</a:t>
            </a:r>
          </a:p>
          <a:p>
            <a:pPr marL="609600" indent="-609600" algn="l">
              <a:spcBef>
                <a:spcPct val="20000"/>
              </a:spcBef>
              <a:buFont typeface="Wingdings" pitchFamily="2" charset="2"/>
              <a:buChar char="§"/>
            </a:pPr>
            <a:endParaRPr lang="en-US" sz="2400">
              <a:solidFill>
                <a:srgbClr val="000000"/>
              </a:solidFill>
            </a:endParaRPr>
          </a:p>
          <a:p>
            <a:pPr marL="609600" indent="-609600" algn="l">
              <a:spcBef>
                <a:spcPct val="20000"/>
              </a:spcBef>
              <a:buFont typeface="Wingdings" pitchFamily="2" charset="2"/>
              <a:buChar char="§"/>
            </a:pPr>
            <a:endParaRPr lang="en-US" sz="2400">
              <a:solidFill>
                <a:srgbClr val="000000"/>
              </a:solidFill>
            </a:endParaRPr>
          </a:p>
          <a:p>
            <a:pPr marL="609600" indent="-609600" algn="l">
              <a:spcBef>
                <a:spcPct val="20000"/>
              </a:spcBef>
              <a:buFont typeface="Wingdings" pitchFamily="2" charset="2"/>
              <a:buChar char="§"/>
            </a:pPr>
            <a:endParaRPr lang="en-US" sz="240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2"/>
          <p:cNvSpPr>
            <a:spLocks noGrp="1"/>
          </p:cNvSpPr>
          <p:nvPr>
            <p:ph type="dt" sz="quarter" idx="10"/>
          </p:nvPr>
        </p:nvSpPr>
        <p:spPr>
          <a:noFill/>
        </p:spPr>
        <p:txBody>
          <a:bodyPr/>
          <a:lstStyle/>
          <a:p>
            <a:fld id="{B6AD5B90-821F-4772-B643-870B50390AF5}" type="datetime1">
              <a:rPr lang="en-US" smtClean="0"/>
              <a:pPr/>
              <a:t>5/21/15</a:t>
            </a:fld>
            <a:endParaRPr lang="en-US" smtClean="0"/>
          </a:p>
        </p:txBody>
      </p:sp>
      <p:sp>
        <p:nvSpPr>
          <p:cNvPr id="71683" name="Slide Number Placeholder 4"/>
          <p:cNvSpPr>
            <a:spLocks noGrp="1"/>
          </p:cNvSpPr>
          <p:nvPr>
            <p:ph type="sldNum" sz="quarter" idx="12"/>
          </p:nvPr>
        </p:nvSpPr>
        <p:spPr>
          <a:noFill/>
        </p:spPr>
        <p:txBody>
          <a:bodyPr/>
          <a:lstStyle/>
          <a:p>
            <a:fld id="{40698FD8-DCB1-40B2-9535-F8150EC03763}" type="slidenum">
              <a:rPr lang="en-US" smtClean="0"/>
              <a:pPr/>
              <a:t>74</a:t>
            </a:fld>
            <a:endParaRPr lang="en-US" smtClean="0"/>
          </a:p>
        </p:txBody>
      </p:sp>
      <p:sp>
        <p:nvSpPr>
          <p:cNvPr id="71684" name="Rectangle 2"/>
          <p:cNvSpPr>
            <a:spLocks noGrp="1" noChangeArrowheads="1"/>
          </p:cNvSpPr>
          <p:nvPr>
            <p:ph type="title"/>
          </p:nvPr>
        </p:nvSpPr>
        <p:spPr>
          <a:xfrm>
            <a:off x="414338" y="141288"/>
            <a:ext cx="8229600" cy="1143000"/>
          </a:xfrm>
        </p:spPr>
        <p:txBody>
          <a:bodyPr/>
          <a:lstStyle/>
          <a:p>
            <a:pPr eaLnBrk="1" hangingPunct="1"/>
            <a:r>
              <a:rPr lang="en-US" sz="3200" smtClean="0"/>
              <a:t>SNMPv3 – Framework MIB</a:t>
            </a:r>
          </a:p>
        </p:txBody>
      </p:sp>
      <p:sp>
        <p:nvSpPr>
          <p:cNvPr id="71685" name="Line 3"/>
          <p:cNvSpPr>
            <a:spLocks noChangeShapeType="1"/>
          </p:cNvSpPr>
          <p:nvPr/>
        </p:nvSpPr>
        <p:spPr bwMode="auto">
          <a:xfrm>
            <a:off x="4591050" y="2641600"/>
            <a:ext cx="0" cy="447675"/>
          </a:xfrm>
          <a:prstGeom prst="line">
            <a:avLst/>
          </a:prstGeom>
          <a:noFill/>
          <a:ln w="9525">
            <a:solidFill>
              <a:schemeClr val="tx1"/>
            </a:solidFill>
            <a:round/>
            <a:headEnd type="none" w="lg" len="lg"/>
            <a:tailEnd type="none" w="lg" len="lg"/>
          </a:ln>
        </p:spPr>
        <p:txBody>
          <a:bodyPr/>
          <a:lstStyle/>
          <a:p>
            <a:endParaRPr lang="en-CA"/>
          </a:p>
        </p:txBody>
      </p:sp>
      <p:sp>
        <p:nvSpPr>
          <p:cNvPr id="71686" name="Line 4"/>
          <p:cNvSpPr>
            <a:spLocks noChangeShapeType="1"/>
          </p:cNvSpPr>
          <p:nvPr/>
        </p:nvSpPr>
        <p:spPr bwMode="auto">
          <a:xfrm flipH="1">
            <a:off x="1951038" y="3463925"/>
            <a:ext cx="2662237" cy="2344738"/>
          </a:xfrm>
          <a:prstGeom prst="line">
            <a:avLst/>
          </a:prstGeom>
          <a:noFill/>
          <a:ln w="9525">
            <a:solidFill>
              <a:schemeClr val="tx1"/>
            </a:solidFill>
            <a:round/>
            <a:headEnd type="none" w="lg" len="lg"/>
            <a:tailEnd type="none" w="lg" len="lg"/>
          </a:ln>
        </p:spPr>
        <p:txBody>
          <a:bodyPr/>
          <a:lstStyle/>
          <a:p>
            <a:endParaRPr lang="en-CA"/>
          </a:p>
        </p:txBody>
      </p:sp>
      <p:sp>
        <p:nvSpPr>
          <p:cNvPr id="71687" name="Line 5"/>
          <p:cNvSpPr>
            <a:spLocks noChangeShapeType="1"/>
          </p:cNvSpPr>
          <p:nvPr/>
        </p:nvSpPr>
        <p:spPr bwMode="auto">
          <a:xfrm flipH="1">
            <a:off x="3575050" y="3484563"/>
            <a:ext cx="1038225" cy="1646237"/>
          </a:xfrm>
          <a:prstGeom prst="line">
            <a:avLst/>
          </a:prstGeom>
          <a:noFill/>
          <a:ln w="9525">
            <a:solidFill>
              <a:schemeClr val="tx1"/>
            </a:solidFill>
            <a:round/>
            <a:headEnd type="none" w="lg" len="lg"/>
            <a:tailEnd type="none" w="lg" len="lg"/>
          </a:ln>
        </p:spPr>
        <p:txBody>
          <a:bodyPr/>
          <a:lstStyle/>
          <a:p>
            <a:endParaRPr lang="en-CA"/>
          </a:p>
        </p:txBody>
      </p:sp>
      <p:sp>
        <p:nvSpPr>
          <p:cNvPr id="71688" name="Line 6"/>
          <p:cNvSpPr>
            <a:spLocks noChangeShapeType="1"/>
          </p:cNvSpPr>
          <p:nvPr/>
        </p:nvSpPr>
        <p:spPr bwMode="auto">
          <a:xfrm>
            <a:off x="4622800" y="3454400"/>
            <a:ext cx="2662238" cy="2427288"/>
          </a:xfrm>
          <a:prstGeom prst="line">
            <a:avLst/>
          </a:prstGeom>
          <a:noFill/>
          <a:ln w="9525">
            <a:solidFill>
              <a:schemeClr val="tx1"/>
            </a:solidFill>
            <a:round/>
            <a:headEnd type="none" w="lg" len="lg"/>
            <a:tailEnd type="none" w="lg" len="lg"/>
          </a:ln>
        </p:spPr>
        <p:txBody>
          <a:bodyPr/>
          <a:lstStyle/>
          <a:p>
            <a:endParaRPr lang="en-CA"/>
          </a:p>
        </p:txBody>
      </p:sp>
      <p:sp>
        <p:nvSpPr>
          <p:cNvPr id="71689" name="Line 7"/>
          <p:cNvSpPr>
            <a:spLocks noChangeShapeType="1"/>
          </p:cNvSpPr>
          <p:nvPr/>
        </p:nvSpPr>
        <p:spPr bwMode="auto">
          <a:xfrm>
            <a:off x="4613275" y="3463925"/>
            <a:ext cx="974725" cy="1657350"/>
          </a:xfrm>
          <a:prstGeom prst="line">
            <a:avLst/>
          </a:prstGeom>
          <a:noFill/>
          <a:ln w="9525">
            <a:solidFill>
              <a:schemeClr val="tx1"/>
            </a:solidFill>
            <a:round/>
            <a:headEnd type="none" w="lg" len="lg"/>
            <a:tailEnd type="none" w="lg" len="lg"/>
          </a:ln>
        </p:spPr>
        <p:txBody>
          <a:bodyPr/>
          <a:lstStyle/>
          <a:p>
            <a:endParaRPr lang="en-CA"/>
          </a:p>
        </p:txBody>
      </p:sp>
      <p:sp>
        <p:nvSpPr>
          <p:cNvPr id="71690" name="Text Box 8"/>
          <p:cNvSpPr txBox="1">
            <a:spLocks noChangeArrowheads="1"/>
          </p:cNvSpPr>
          <p:nvPr/>
        </p:nvSpPr>
        <p:spPr bwMode="auto">
          <a:xfrm>
            <a:off x="3971925" y="3097213"/>
            <a:ext cx="1311275" cy="336550"/>
          </a:xfrm>
          <a:prstGeom prst="rect">
            <a:avLst/>
          </a:prstGeom>
          <a:noFill/>
          <a:ln w="9525">
            <a:noFill/>
            <a:miter lim="800000"/>
            <a:headEnd type="none" w="lg" len="lg"/>
            <a:tailEnd type="none" w="lg" len="lg"/>
          </a:ln>
        </p:spPr>
        <p:txBody>
          <a:bodyPr wrap="none">
            <a:spAutoFit/>
          </a:bodyPr>
          <a:lstStyle/>
          <a:p>
            <a:pPr algn="l"/>
            <a:r>
              <a:rPr lang="en-US" sz="1600"/>
              <a:t>snmpEngine</a:t>
            </a:r>
          </a:p>
        </p:txBody>
      </p:sp>
      <p:sp>
        <p:nvSpPr>
          <p:cNvPr id="71691" name="Text Box 9"/>
          <p:cNvSpPr txBox="1">
            <a:spLocks noChangeArrowheads="1"/>
          </p:cNvSpPr>
          <p:nvPr/>
        </p:nvSpPr>
        <p:spPr bwMode="auto">
          <a:xfrm>
            <a:off x="1203325" y="5770563"/>
            <a:ext cx="1514475" cy="336550"/>
          </a:xfrm>
          <a:prstGeom prst="rect">
            <a:avLst/>
          </a:prstGeom>
          <a:noFill/>
          <a:ln w="9525">
            <a:noFill/>
            <a:miter lim="800000"/>
            <a:headEnd type="none" w="lg" len="lg"/>
            <a:tailEnd type="none" w="lg" len="lg"/>
          </a:ln>
        </p:spPr>
        <p:txBody>
          <a:bodyPr wrap="none">
            <a:spAutoFit/>
          </a:bodyPr>
          <a:lstStyle/>
          <a:p>
            <a:r>
              <a:rPr lang="en-US" sz="1600"/>
              <a:t>snmpEngineID</a:t>
            </a:r>
          </a:p>
        </p:txBody>
      </p:sp>
      <p:sp>
        <p:nvSpPr>
          <p:cNvPr id="71692" name="Text Box 10"/>
          <p:cNvSpPr txBox="1">
            <a:spLocks noChangeArrowheads="1"/>
          </p:cNvSpPr>
          <p:nvPr/>
        </p:nvSpPr>
        <p:spPr bwMode="auto">
          <a:xfrm>
            <a:off x="1341438" y="6021388"/>
            <a:ext cx="1255712" cy="274637"/>
          </a:xfrm>
          <a:prstGeom prst="rect">
            <a:avLst/>
          </a:prstGeom>
          <a:noFill/>
          <a:ln w="9525">
            <a:noFill/>
            <a:miter lim="800000"/>
            <a:headEnd type="none" w="lg" len="lg"/>
            <a:tailEnd type="none" w="lg" len="lg"/>
          </a:ln>
        </p:spPr>
        <p:txBody>
          <a:bodyPr wrap="none">
            <a:spAutoFit/>
          </a:bodyPr>
          <a:lstStyle/>
          <a:p>
            <a:r>
              <a:rPr lang="en-US" sz="1200"/>
              <a:t>{snmpEngine 1}</a:t>
            </a:r>
          </a:p>
        </p:txBody>
      </p:sp>
      <p:sp>
        <p:nvSpPr>
          <p:cNvPr id="71693" name="Text Box 11"/>
          <p:cNvSpPr txBox="1">
            <a:spLocks noChangeArrowheads="1"/>
          </p:cNvSpPr>
          <p:nvPr/>
        </p:nvSpPr>
        <p:spPr bwMode="auto">
          <a:xfrm>
            <a:off x="4803775" y="5070475"/>
            <a:ext cx="1762125" cy="336550"/>
          </a:xfrm>
          <a:prstGeom prst="rect">
            <a:avLst/>
          </a:prstGeom>
          <a:noFill/>
          <a:ln w="9525">
            <a:noFill/>
            <a:miter lim="800000"/>
            <a:headEnd type="none" w="lg" len="lg"/>
            <a:tailEnd type="none" w="lg" len="lg"/>
          </a:ln>
        </p:spPr>
        <p:txBody>
          <a:bodyPr wrap="none">
            <a:spAutoFit/>
          </a:bodyPr>
          <a:lstStyle/>
          <a:p>
            <a:r>
              <a:rPr lang="en-US" sz="1600"/>
              <a:t>snmpEngineTime</a:t>
            </a:r>
          </a:p>
        </p:txBody>
      </p:sp>
      <p:sp>
        <p:nvSpPr>
          <p:cNvPr id="71694" name="Text Box 12"/>
          <p:cNvSpPr txBox="1">
            <a:spLocks noChangeArrowheads="1"/>
          </p:cNvSpPr>
          <p:nvPr/>
        </p:nvSpPr>
        <p:spPr bwMode="auto">
          <a:xfrm>
            <a:off x="5113338" y="5357813"/>
            <a:ext cx="1255712" cy="274637"/>
          </a:xfrm>
          <a:prstGeom prst="rect">
            <a:avLst/>
          </a:prstGeom>
          <a:noFill/>
          <a:ln w="9525">
            <a:noFill/>
            <a:miter lim="800000"/>
            <a:headEnd type="none" w="lg" len="lg"/>
            <a:tailEnd type="none" w="lg" len="lg"/>
          </a:ln>
        </p:spPr>
        <p:txBody>
          <a:bodyPr wrap="none">
            <a:spAutoFit/>
          </a:bodyPr>
          <a:lstStyle/>
          <a:p>
            <a:r>
              <a:rPr lang="en-US" sz="1200"/>
              <a:t>{snmpEngine 3}</a:t>
            </a:r>
          </a:p>
        </p:txBody>
      </p:sp>
      <p:sp>
        <p:nvSpPr>
          <p:cNvPr id="71695" name="Text Box 13"/>
          <p:cNvSpPr txBox="1">
            <a:spLocks noChangeArrowheads="1"/>
          </p:cNvSpPr>
          <p:nvPr/>
        </p:nvSpPr>
        <p:spPr bwMode="auto">
          <a:xfrm>
            <a:off x="2678113" y="5068888"/>
            <a:ext cx="1830387" cy="336550"/>
          </a:xfrm>
          <a:prstGeom prst="rect">
            <a:avLst/>
          </a:prstGeom>
          <a:noFill/>
          <a:ln w="9525">
            <a:noFill/>
            <a:miter lim="800000"/>
            <a:headEnd type="none" w="lg" len="lg"/>
            <a:tailEnd type="none" w="lg" len="lg"/>
          </a:ln>
        </p:spPr>
        <p:txBody>
          <a:bodyPr wrap="none">
            <a:spAutoFit/>
          </a:bodyPr>
          <a:lstStyle/>
          <a:p>
            <a:r>
              <a:rPr lang="en-US" sz="1600"/>
              <a:t>snmpEngineBoots</a:t>
            </a:r>
          </a:p>
        </p:txBody>
      </p:sp>
      <p:sp>
        <p:nvSpPr>
          <p:cNvPr id="71696" name="Text Box 14"/>
          <p:cNvSpPr txBox="1">
            <a:spLocks noChangeArrowheads="1"/>
          </p:cNvSpPr>
          <p:nvPr/>
        </p:nvSpPr>
        <p:spPr bwMode="auto">
          <a:xfrm>
            <a:off x="2927350" y="5321300"/>
            <a:ext cx="1255713" cy="274638"/>
          </a:xfrm>
          <a:prstGeom prst="rect">
            <a:avLst/>
          </a:prstGeom>
          <a:noFill/>
          <a:ln w="9525">
            <a:noFill/>
            <a:miter lim="800000"/>
            <a:headEnd type="none" w="lg" len="lg"/>
            <a:tailEnd type="none" w="lg" len="lg"/>
          </a:ln>
        </p:spPr>
        <p:txBody>
          <a:bodyPr wrap="none">
            <a:spAutoFit/>
          </a:bodyPr>
          <a:lstStyle/>
          <a:p>
            <a:r>
              <a:rPr lang="en-US" sz="1200"/>
              <a:t>{snmpEngine 2}</a:t>
            </a:r>
          </a:p>
        </p:txBody>
      </p:sp>
      <p:sp>
        <p:nvSpPr>
          <p:cNvPr id="71697" name="Text Box 15"/>
          <p:cNvSpPr txBox="1">
            <a:spLocks noChangeArrowheads="1"/>
          </p:cNvSpPr>
          <p:nvPr/>
        </p:nvSpPr>
        <p:spPr bwMode="auto">
          <a:xfrm>
            <a:off x="5880100" y="5832475"/>
            <a:ext cx="2913063" cy="336550"/>
          </a:xfrm>
          <a:prstGeom prst="rect">
            <a:avLst/>
          </a:prstGeom>
          <a:noFill/>
          <a:ln w="9525">
            <a:noFill/>
            <a:miter lim="800000"/>
            <a:headEnd type="none" w="lg" len="lg"/>
            <a:tailEnd type="none" w="lg" len="lg"/>
          </a:ln>
        </p:spPr>
        <p:txBody>
          <a:bodyPr wrap="none">
            <a:spAutoFit/>
          </a:bodyPr>
          <a:lstStyle/>
          <a:p>
            <a:r>
              <a:rPr lang="en-US" sz="1600"/>
              <a:t>snmpEngineMaxMessageSize</a:t>
            </a:r>
          </a:p>
        </p:txBody>
      </p:sp>
      <p:sp>
        <p:nvSpPr>
          <p:cNvPr id="71698" name="Text Box 16"/>
          <p:cNvSpPr txBox="1">
            <a:spLocks noChangeArrowheads="1"/>
          </p:cNvSpPr>
          <p:nvPr/>
        </p:nvSpPr>
        <p:spPr bwMode="auto">
          <a:xfrm>
            <a:off x="6748463" y="6172200"/>
            <a:ext cx="1255712" cy="274638"/>
          </a:xfrm>
          <a:prstGeom prst="rect">
            <a:avLst/>
          </a:prstGeom>
          <a:noFill/>
          <a:ln w="9525">
            <a:noFill/>
            <a:miter lim="800000"/>
            <a:headEnd type="none" w="lg" len="lg"/>
            <a:tailEnd type="none" w="lg" len="lg"/>
          </a:ln>
        </p:spPr>
        <p:txBody>
          <a:bodyPr wrap="none">
            <a:spAutoFit/>
          </a:bodyPr>
          <a:lstStyle/>
          <a:p>
            <a:r>
              <a:rPr lang="en-US" sz="1200"/>
              <a:t>{snmpEngine 4}</a:t>
            </a:r>
          </a:p>
        </p:txBody>
      </p:sp>
      <p:sp>
        <p:nvSpPr>
          <p:cNvPr id="71699" name="Text Box 17"/>
          <p:cNvSpPr txBox="1">
            <a:spLocks noChangeArrowheads="1"/>
          </p:cNvSpPr>
          <p:nvPr/>
        </p:nvSpPr>
        <p:spPr bwMode="auto">
          <a:xfrm>
            <a:off x="552450" y="2355850"/>
            <a:ext cx="2271713" cy="336550"/>
          </a:xfrm>
          <a:prstGeom prst="rect">
            <a:avLst/>
          </a:prstGeom>
          <a:noFill/>
          <a:ln w="9525">
            <a:noFill/>
            <a:miter lim="800000"/>
            <a:headEnd type="none" w="lg" len="lg"/>
            <a:tailEnd type="none" w="lg" len="lg"/>
          </a:ln>
        </p:spPr>
        <p:txBody>
          <a:bodyPr wrap="none">
            <a:spAutoFit/>
          </a:bodyPr>
          <a:lstStyle/>
          <a:p>
            <a:pPr algn="l"/>
            <a:r>
              <a:rPr lang="en-US" sz="1600"/>
              <a:t>snmpFrameworkAdmin</a:t>
            </a:r>
          </a:p>
        </p:txBody>
      </p:sp>
      <p:sp>
        <p:nvSpPr>
          <p:cNvPr id="71700" name="Text Box 18"/>
          <p:cNvSpPr txBox="1">
            <a:spLocks noChangeArrowheads="1"/>
          </p:cNvSpPr>
          <p:nvPr/>
        </p:nvSpPr>
        <p:spPr bwMode="auto">
          <a:xfrm>
            <a:off x="730250" y="2617788"/>
            <a:ext cx="1816100" cy="274637"/>
          </a:xfrm>
          <a:prstGeom prst="rect">
            <a:avLst/>
          </a:prstGeom>
          <a:noFill/>
          <a:ln w="9525">
            <a:noFill/>
            <a:miter lim="800000"/>
            <a:headEnd type="none" w="lg" len="lg"/>
            <a:tailEnd type="none" w="lg" len="lg"/>
          </a:ln>
        </p:spPr>
        <p:txBody>
          <a:bodyPr wrap="none">
            <a:spAutoFit/>
          </a:bodyPr>
          <a:lstStyle/>
          <a:p>
            <a:r>
              <a:rPr lang="en-US" sz="1200"/>
              <a:t>{snmpFrameworkMIB 1}</a:t>
            </a:r>
          </a:p>
        </p:txBody>
      </p:sp>
      <p:sp>
        <p:nvSpPr>
          <p:cNvPr id="71701" name="Text Box 19"/>
          <p:cNvSpPr txBox="1">
            <a:spLocks noChangeArrowheads="1"/>
          </p:cNvSpPr>
          <p:nvPr/>
        </p:nvSpPr>
        <p:spPr bwMode="auto">
          <a:xfrm>
            <a:off x="3514725" y="1187450"/>
            <a:ext cx="2116138" cy="336550"/>
          </a:xfrm>
          <a:prstGeom prst="rect">
            <a:avLst/>
          </a:prstGeom>
          <a:noFill/>
          <a:ln w="9525">
            <a:noFill/>
            <a:miter lim="800000"/>
            <a:headEnd type="none" w="lg" len="lg"/>
            <a:tailEnd type="none" w="lg" len="lg"/>
          </a:ln>
        </p:spPr>
        <p:txBody>
          <a:bodyPr wrap="none">
            <a:spAutoFit/>
          </a:bodyPr>
          <a:lstStyle/>
          <a:p>
            <a:pPr algn="l"/>
            <a:r>
              <a:rPr lang="en-US" sz="1600"/>
              <a:t>snmpFramework MIB</a:t>
            </a:r>
          </a:p>
        </p:txBody>
      </p:sp>
      <p:sp>
        <p:nvSpPr>
          <p:cNvPr id="71702" name="Text Box 20"/>
          <p:cNvSpPr txBox="1">
            <a:spLocks noChangeArrowheads="1"/>
          </p:cNvSpPr>
          <p:nvPr/>
        </p:nvSpPr>
        <p:spPr bwMode="auto">
          <a:xfrm>
            <a:off x="2957513" y="1449388"/>
            <a:ext cx="3427412" cy="274637"/>
          </a:xfrm>
          <a:prstGeom prst="rect">
            <a:avLst/>
          </a:prstGeom>
          <a:noFill/>
          <a:ln w="9525">
            <a:noFill/>
            <a:miter lim="800000"/>
            <a:headEnd type="none" w="lg" len="lg"/>
            <a:tailEnd type="none" w="lg" len="lg"/>
          </a:ln>
        </p:spPr>
        <p:txBody>
          <a:bodyPr wrap="none">
            <a:spAutoFit/>
          </a:bodyPr>
          <a:lstStyle/>
          <a:p>
            <a:r>
              <a:rPr lang="en-US" sz="1200"/>
              <a:t>{.iso.org.dod.internet.snmpV2.snmpModules 10}</a:t>
            </a:r>
          </a:p>
        </p:txBody>
      </p:sp>
      <p:sp>
        <p:nvSpPr>
          <p:cNvPr id="71703" name="Line 21"/>
          <p:cNvSpPr>
            <a:spLocks noChangeShapeType="1"/>
          </p:cNvSpPr>
          <p:nvPr/>
        </p:nvSpPr>
        <p:spPr bwMode="auto">
          <a:xfrm flipH="1">
            <a:off x="1697038" y="1697038"/>
            <a:ext cx="2854325" cy="661987"/>
          </a:xfrm>
          <a:prstGeom prst="line">
            <a:avLst/>
          </a:prstGeom>
          <a:noFill/>
          <a:ln w="9525">
            <a:solidFill>
              <a:schemeClr val="tx1"/>
            </a:solidFill>
            <a:round/>
            <a:headEnd type="none" w="lg" len="lg"/>
            <a:tailEnd type="none" w="lg" len="lg"/>
          </a:ln>
        </p:spPr>
        <p:txBody>
          <a:bodyPr/>
          <a:lstStyle/>
          <a:p>
            <a:endParaRPr lang="en-CA"/>
          </a:p>
        </p:txBody>
      </p:sp>
      <p:sp>
        <p:nvSpPr>
          <p:cNvPr id="71704" name="Line 22"/>
          <p:cNvSpPr>
            <a:spLocks noChangeShapeType="1"/>
          </p:cNvSpPr>
          <p:nvPr/>
        </p:nvSpPr>
        <p:spPr bwMode="auto">
          <a:xfrm>
            <a:off x="4581525" y="1685925"/>
            <a:ext cx="0" cy="427038"/>
          </a:xfrm>
          <a:prstGeom prst="line">
            <a:avLst/>
          </a:prstGeom>
          <a:noFill/>
          <a:ln w="9525">
            <a:solidFill>
              <a:schemeClr val="tx1"/>
            </a:solidFill>
            <a:round/>
            <a:headEnd type="none" w="lg" len="lg"/>
            <a:tailEnd type="none" w="lg" len="lg"/>
          </a:ln>
        </p:spPr>
        <p:txBody>
          <a:bodyPr/>
          <a:lstStyle/>
          <a:p>
            <a:endParaRPr lang="en-CA"/>
          </a:p>
        </p:txBody>
      </p:sp>
      <p:sp>
        <p:nvSpPr>
          <p:cNvPr id="71705" name="Line 23"/>
          <p:cNvSpPr>
            <a:spLocks noChangeShapeType="1"/>
          </p:cNvSpPr>
          <p:nvPr/>
        </p:nvSpPr>
        <p:spPr bwMode="auto">
          <a:xfrm>
            <a:off x="4592638" y="1687513"/>
            <a:ext cx="3117850" cy="711200"/>
          </a:xfrm>
          <a:prstGeom prst="line">
            <a:avLst/>
          </a:prstGeom>
          <a:noFill/>
          <a:ln w="9525">
            <a:solidFill>
              <a:schemeClr val="tx1"/>
            </a:solidFill>
            <a:round/>
            <a:headEnd type="none" w="lg" len="lg"/>
            <a:tailEnd type="none" w="lg" len="lg"/>
          </a:ln>
        </p:spPr>
        <p:txBody>
          <a:bodyPr/>
          <a:lstStyle/>
          <a:p>
            <a:endParaRPr lang="en-CA"/>
          </a:p>
        </p:txBody>
      </p:sp>
      <p:sp>
        <p:nvSpPr>
          <p:cNvPr id="71706" name="Text Box 24"/>
          <p:cNvSpPr txBox="1">
            <a:spLocks noChangeArrowheads="1"/>
          </p:cNvSpPr>
          <p:nvPr/>
        </p:nvSpPr>
        <p:spPr bwMode="auto">
          <a:xfrm>
            <a:off x="3276600" y="2092325"/>
            <a:ext cx="2747963" cy="336550"/>
          </a:xfrm>
          <a:prstGeom prst="rect">
            <a:avLst/>
          </a:prstGeom>
          <a:noFill/>
          <a:ln w="9525">
            <a:noFill/>
            <a:miter lim="800000"/>
            <a:headEnd type="none" w="lg" len="lg"/>
            <a:tailEnd type="none" w="lg" len="lg"/>
          </a:ln>
        </p:spPr>
        <p:txBody>
          <a:bodyPr wrap="none">
            <a:spAutoFit/>
          </a:bodyPr>
          <a:lstStyle/>
          <a:p>
            <a:pPr algn="l"/>
            <a:r>
              <a:rPr lang="en-US" sz="1600"/>
              <a:t>snmpFrameworkMIBObjects</a:t>
            </a:r>
          </a:p>
        </p:txBody>
      </p:sp>
      <p:sp>
        <p:nvSpPr>
          <p:cNvPr id="71707" name="Text Box 25"/>
          <p:cNvSpPr txBox="1">
            <a:spLocks noChangeArrowheads="1"/>
          </p:cNvSpPr>
          <p:nvPr/>
        </p:nvSpPr>
        <p:spPr bwMode="auto">
          <a:xfrm>
            <a:off x="5948363" y="2376488"/>
            <a:ext cx="3379787" cy="336550"/>
          </a:xfrm>
          <a:prstGeom prst="rect">
            <a:avLst/>
          </a:prstGeom>
          <a:noFill/>
          <a:ln w="9525">
            <a:noFill/>
            <a:miter lim="800000"/>
            <a:headEnd type="none" w="lg" len="lg"/>
            <a:tailEnd type="none" w="lg" len="lg"/>
          </a:ln>
        </p:spPr>
        <p:txBody>
          <a:bodyPr wrap="none">
            <a:spAutoFit/>
          </a:bodyPr>
          <a:lstStyle/>
          <a:p>
            <a:pPr algn="l"/>
            <a:r>
              <a:rPr lang="en-US" sz="1600"/>
              <a:t>snmpFrameworkMIBConformances</a:t>
            </a:r>
          </a:p>
        </p:txBody>
      </p:sp>
      <p:sp>
        <p:nvSpPr>
          <p:cNvPr id="71708" name="Text Box 26"/>
          <p:cNvSpPr txBox="1">
            <a:spLocks noChangeArrowheads="1"/>
          </p:cNvSpPr>
          <p:nvPr/>
        </p:nvSpPr>
        <p:spPr bwMode="auto">
          <a:xfrm>
            <a:off x="3729038" y="2354263"/>
            <a:ext cx="1816100" cy="274637"/>
          </a:xfrm>
          <a:prstGeom prst="rect">
            <a:avLst/>
          </a:prstGeom>
          <a:noFill/>
          <a:ln w="9525">
            <a:noFill/>
            <a:miter lim="800000"/>
            <a:headEnd type="none" w="lg" len="lg"/>
            <a:tailEnd type="none" w="lg" len="lg"/>
          </a:ln>
        </p:spPr>
        <p:txBody>
          <a:bodyPr wrap="none">
            <a:spAutoFit/>
          </a:bodyPr>
          <a:lstStyle/>
          <a:p>
            <a:r>
              <a:rPr lang="en-US" sz="1200"/>
              <a:t>{snmpFrameworkMIB 2}</a:t>
            </a:r>
          </a:p>
        </p:txBody>
      </p:sp>
      <p:sp>
        <p:nvSpPr>
          <p:cNvPr id="71709" name="Text Box 27"/>
          <p:cNvSpPr txBox="1">
            <a:spLocks noChangeArrowheads="1"/>
          </p:cNvSpPr>
          <p:nvPr/>
        </p:nvSpPr>
        <p:spPr bwMode="auto">
          <a:xfrm>
            <a:off x="6705600" y="2628900"/>
            <a:ext cx="1816100" cy="274638"/>
          </a:xfrm>
          <a:prstGeom prst="rect">
            <a:avLst/>
          </a:prstGeom>
          <a:noFill/>
          <a:ln w="9525">
            <a:noFill/>
            <a:miter lim="800000"/>
            <a:headEnd type="none" w="lg" len="lg"/>
            <a:tailEnd type="none" w="lg" len="lg"/>
          </a:ln>
        </p:spPr>
        <p:txBody>
          <a:bodyPr wrap="none">
            <a:spAutoFit/>
          </a:bodyPr>
          <a:lstStyle/>
          <a:p>
            <a:r>
              <a:rPr lang="en-US" sz="1200"/>
              <a:t>{snmpFrameworkMIB 3}</a:t>
            </a:r>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2"/>
          <p:cNvSpPr>
            <a:spLocks noGrp="1"/>
          </p:cNvSpPr>
          <p:nvPr>
            <p:ph type="dt" sz="quarter" idx="10"/>
          </p:nvPr>
        </p:nvSpPr>
        <p:spPr>
          <a:noFill/>
        </p:spPr>
        <p:txBody>
          <a:bodyPr/>
          <a:lstStyle/>
          <a:p>
            <a:fld id="{FA3CC680-5603-404B-AB62-8FACD2D970F5}" type="datetime1">
              <a:rPr lang="en-US" smtClean="0"/>
              <a:pPr/>
              <a:t>5/21/15</a:t>
            </a:fld>
            <a:endParaRPr lang="en-US" smtClean="0"/>
          </a:p>
        </p:txBody>
      </p:sp>
      <p:sp>
        <p:nvSpPr>
          <p:cNvPr id="72707" name="Slide Number Placeholder 4"/>
          <p:cNvSpPr>
            <a:spLocks noGrp="1"/>
          </p:cNvSpPr>
          <p:nvPr>
            <p:ph type="sldNum" sz="quarter" idx="12"/>
          </p:nvPr>
        </p:nvSpPr>
        <p:spPr>
          <a:noFill/>
        </p:spPr>
        <p:txBody>
          <a:bodyPr/>
          <a:lstStyle/>
          <a:p>
            <a:fld id="{FA8616F3-8BA2-4792-A691-635600C023C2}" type="slidenum">
              <a:rPr lang="en-US" smtClean="0"/>
              <a:pPr/>
              <a:t>75</a:t>
            </a:fld>
            <a:endParaRPr lang="en-US" smtClean="0"/>
          </a:p>
        </p:txBody>
      </p:sp>
      <p:sp>
        <p:nvSpPr>
          <p:cNvPr id="72708" name="Rectangle 2"/>
          <p:cNvSpPr>
            <a:spLocks noGrp="1" noChangeArrowheads="1"/>
          </p:cNvSpPr>
          <p:nvPr>
            <p:ph type="title"/>
          </p:nvPr>
        </p:nvSpPr>
        <p:spPr>
          <a:xfrm>
            <a:off x="414338" y="0"/>
            <a:ext cx="8229600" cy="1143000"/>
          </a:xfrm>
        </p:spPr>
        <p:txBody>
          <a:bodyPr/>
          <a:lstStyle/>
          <a:p>
            <a:pPr eaLnBrk="1" hangingPunct="1"/>
            <a:r>
              <a:rPr lang="en-US" sz="3200" smtClean="0"/>
              <a:t>Framework MIB</a:t>
            </a:r>
          </a:p>
        </p:txBody>
      </p:sp>
      <p:sp>
        <p:nvSpPr>
          <p:cNvPr id="72709" name="Rectangle 3"/>
          <p:cNvSpPr>
            <a:spLocks noChangeArrowheads="1"/>
          </p:cNvSpPr>
          <p:nvPr/>
        </p:nvSpPr>
        <p:spPr bwMode="auto">
          <a:xfrm>
            <a:off x="0" y="1285875"/>
            <a:ext cx="9144000" cy="4260850"/>
          </a:xfrm>
          <a:prstGeom prst="rect">
            <a:avLst/>
          </a:prstGeom>
          <a:noFill/>
          <a:ln w="9525">
            <a:noFill/>
            <a:miter lim="800000"/>
            <a:headEnd/>
            <a:tailEnd/>
          </a:ln>
        </p:spPr>
        <p:txBody>
          <a:bodyPr/>
          <a:lstStyle/>
          <a:p>
            <a:pPr marL="609600" indent="-609600" algn="l">
              <a:spcBef>
                <a:spcPct val="20000"/>
              </a:spcBef>
              <a:buFont typeface="Wingdings" pitchFamily="2" charset="2"/>
              <a:buNone/>
            </a:pPr>
            <a:r>
              <a:rPr lang="en-US" sz="2000">
                <a:solidFill>
                  <a:srgbClr val="000000"/>
                </a:solidFill>
              </a:rPr>
              <a:t>	</a:t>
            </a:r>
            <a:r>
              <a:rPr lang="en-US" sz="1600" b="1">
                <a:solidFill>
                  <a:srgbClr val="000000"/>
                </a:solidFill>
              </a:rPr>
              <a:t>snmpEngineID</a:t>
            </a:r>
            <a:r>
              <a:rPr lang="en-US" sz="1600">
                <a:solidFill>
                  <a:srgbClr val="000000"/>
                </a:solidFill>
              </a:rPr>
              <a:t> OBJECT-TYPE </a:t>
            </a:r>
          </a:p>
          <a:p>
            <a:pPr marL="609600" indent="-609600" algn="l">
              <a:spcBef>
                <a:spcPct val="20000"/>
              </a:spcBef>
              <a:buFont typeface="Wingdings" pitchFamily="2" charset="2"/>
              <a:buNone/>
            </a:pPr>
            <a:r>
              <a:rPr lang="en-US" sz="1600">
                <a:solidFill>
                  <a:srgbClr val="000000"/>
                </a:solidFill>
              </a:rPr>
              <a:t>	SYNTAX SnmpEngineID </a:t>
            </a:r>
          </a:p>
          <a:p>
            <a:pPr marL="609600" indent="-609600" algn="l">
              <a:spcBef>
                <a:spcPct val="20000"/>
              </a:spcBef>
              <a:buFont typeface="Wingdings" pitchFamily="2" charset="2"/>
              <a:buNone/>
            </a:pPr>
            <a:r>
              <a:rPr lang="en-US" sz="1600">
                <a:solidFill>
                  <a:srgbClr val="000000"/>
                </a:solidFill>
              </a:rPr>
              <a:t>	MAX-ACCESS read-only </a:t>
            </a:r>
          </a:p>
          <a:p>
            <a:pPr marL="609600" indent="-609600" algn="l">
              <a:spcBef>
                <a:spcPct val="20000"/>
              </a:spcBef>
              <a:buFont typeface="Wingdings" pitchFamily="2" charset="2"/>
              <a:buNone/>
            </a:pPr>
            <a:r>
              <a:rPr lang="en-US" sz="1600">
                <a:solidFill>
                  <a:srgbClr val="000000"/>
                </a:solidFill>
              </a:rPr>
              <a:t>	STATUS current </a:t>
            </a:r>
          </a:p>
          <a:p>
            <a:pPr marL="609600" indent="-609600" algn="l">
              <a:spcBef>
                <a:spcPct val="20000"/>
              </a:spcBef>
              <a:buFont typeface="Wingdings" pitchFamily="2" charset="2"/>
              <a:buNone/>
            </a:pPr>
            <a:r>
              <a:rPr lang="en-US" sz="1600">
                <a:solidFill>
                  <a:srgbClr val="000000"/>
                </a:solidFill>
              </a:rPr>
              <a:t>	DESCRIPTION  "An SNMP engine's administratively-unique identifier. This information SHOULD be stored in non-volatile storage so that it remains constant across re-initializations of the SNMP engine. " </a:t>
            </a:r>
          </a:p>
          <a:p>
            <a:pPr marL="609600" indent="-609600" algn="l">
              <a:spcBef>
                <a:spcPct val="20000"/>
              </a:spcBef>
              <a:buFont typeface="Wingdings" pitchFamily="2" charset="2"/>
              <a:buNone/>
            </a:pPr>
            <a:r>
              <a:rPr lang="en-US" sz="1600">
                <a:solidFill>
                  <a:srgbClr val="000000"/>
                </a:solidFill>
              </a:rPr>
              <a:t>	::= { snmpEngine 1 }</a:t>
            </a:r>
          </a:p>
          <a:p>
            <a:pPr marL="609600" indent="-609600" algn="l">
              <a:spcBef>
                <a:spcPct val="20000"/>
              </a:spcBef>
              <a:buFont typeface="Wingdings" pitchFamily="2" charset="2"/>
              <a:buNone/>
            </a:pPr>
            <a:r>
              <a:rPr lang="en-US" sz="1600">
                <a:solidFill>
                  <a:srgbClr val="000000"/>
                </a:solidFill>
              </a:rPr>
              <a:t> </a:t>
            </a:r>
          </a:p>
          <a:p>
            <a:pPr marL="609600" indent="-609600" algn="l">
              <a:spcBef>
                <a:spcPct val="20000"/>
              </a:spcBef>
              <a:buFont typeface="Wingdings" pitchFamily="2" charset="2"/>
              <a:buNone/>
            </a:pPr>
            <a:r>
              <a:rPr lang="en-US" sz="1600">
                <a:solidFill>
                  <a:srgbClr val="000000"/>
                </a:solidFill>
              </a:rPr>
              <a:t>	</a:t>
            </a:r>
            <a:r>
              <a:rPr lang="en-US" sz="1600" b="1">
                <a:solidFill>
                  <a:srgbClr val="000000"/>
                </a:solidFill>
              </a:rPr>
              <a:t>snmpEngineBoots</a:t>
            </a:r>
            <a:r>
              <a:rPr lang="en-US" sz="1600">
                <a:solidFill>
                  <a:srgbClr val="000000"/>
                </a:solidFill>
              </a:rPr>
              <a:t> OBJECT-TYPE </a:t>
            </a:r>
          </a:p>
          <a:p>
            <a:pPr marL="609600" indent="-609600" algn="l">
              <a:spcBef>
                <a:spcPct val="20000"/>
              </a:spcBef>
              <a:buFont typeface="Wingdings" pitchFamily="2" charset="2"/>
              <a:buNone/>
            </a:pPr>
            <a:r>
              <a:rPr lang="en-US" sz="1600">
                <a:solidFill>
                  <a:srgbClr val="000000"/>
                </a:solidFill>
              </a:rPr>
              <a:t>	SYNTAX INTEGER (1..2147483647) </a:t>
            </a:r>
          </a:p>
          <a:p>
            <a:pPr marL="609600" indent="-609600" algn="l">
              <a:spcBef>
                <a:spcPct val="20000"/>
              </a:spcBef>
              <a:buFont typeface="Wingdings" pitchFamily="2" charset="2"/>
              <a:buNone/>
            </a:pPr>
            <a:r>
              <a:rPr lang="en-US" sz="1600">
                <a:solidFill>
                  <a:srgbClr val="000000"/>
                </a:solidFill>
              </a:rPr>
              <a:t>	MAX-ACCESS read-only </a:t>
            </a:r>
          </a:p>
          <a:p>
            <a:pPr marL="609600" indent="-609600" algn="l">
              <a:spcBef>
                <a:spcPct val="20000"/>
              </a:spcBef>
              <a:buFont typeface="Wingdings" pitchFamily="2" charset="2"/>
              <a:buNone/>
            </a:pPr>
            <a:r>
              <a:rPr lang="en-US" sz="1600">
                <a:solidFill>
                  <a:srgbClr val="000000"/>
                </a:solidFill>
              </a:rPr>
              <a:t>	STATUS current </a:t>
            </a:r>
          </a:p>
          <a:p>
            <a:pPr marL="609600" indent="-609600" algn="l">
              <a:spcBef>
                <a:spcPct val="20000"/>
              </a:spcBef>
              <a:buFont typeface="Wingdings" pitchFamily="2" charset="2"/>
              <a:buNone/>
            </a:pPr>
            <a:r>
              <a:rPr lang="en-US" sz="1600">
                <a:solidFill>
                  <a:srgbClr val="000000"/>
                </a:solidFill>
              </a:rPr>
              <a:t>	DESCRIPTION "The number of times that the SNMP engine has initialized itself since snmpEngineID was last configured. " </a:t>
            </a:r>
          </a:p>
          <a:p>
            <a:pPr marL="609600" indent="-609600" algn="l">
              <a:spcBef>
                <a:spcPct val="20000"/>
              </a:spcBef>
              <a:buFont typeface="Wingdings" pitchFamily="2" charset="2"/>
              <a:buNone/>
            </a:pPr>
            <a:r>
              <a:rPr lang="en-US" sz="1600">
                <a:solidFill>
                  <a:srgbClr val="000000"/>
                </a:solidFill>
              </a:rPr>
              <a:t>	::= { snmpEngine 2 } </a:t>
            </a:r>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2"/>
          <p:cNvSpPr>
            <a:spLocks noGrp="1"/>
          </p:cNvSpPr>
          <p:nvPr>
            <p:ph type="dt" sz="quarter" idx="10"/>
          </p:nvPr>
        </p:nvSpPr>
        <p:spPr>
          <a:noFill/>
        </p:spPr>
        <p:txBody>
          <a:bodyPr/>
          <a:lstStyle/>
          <a:p>
            <a:fld id="{973159FF-048B-447A-95C9-7D48CD4AD170}" type="datetime1">
              <a:rPr lang="en-US" smtClean="0"/>
              <a:pPr/>
              <a:t>5/21/15</a:t>
            </a:fld>
            <a:endParaRPr lang="en-US" smtClean="0"/>
          </a:p>
        </p:txBody>
      </p:sp>
      <p:sp>
        <p:nvSpPr>
          <p:cNvPr id="73731" name="Slide Number Placeholder 4"/>
          <p:cNvSpPr>
            <a:spLocks noGrp="1"/>
          </p:cNvSpPr>
          <p:nvPr>
            <p:ph type="sldNum" sz="quarter" idx="12"/>
          </p:nvPr>
        </p:nvSpPr>
        <p:spPr>
          <a:noFill/>
        </p:spPr>
        <p:txBody>
          <a:bodyPr/>
          <a:lstStyle/>
          <a:p>
            <a:fld id="{0A0AD56E-052E-4F21-A90D-38C0FB19F8BF}" type="slidenum">
              <a:rPr lang="en-US" smtClean="0"/>
              <a:pPr/>
              <a:t>76</a:t>
            </a:fld>
            <a:endParaRPr lang="en-US" smtClean="0"/>
          </a:p>
        </p:txBody>
      </p:sp>
      <p:sp>
        <p:nvSpPr>
          <p:cNvPr id="73732" name="Rectangle 2"/>
          <p:cNvSpPr>
            <a:spLocks noGrp="1" noChangeArrowheads="1"/>
          </p:cNvSpPr>
          <p:nvPr>
            <p:ph type="title"/>
          </p:nvPr>
        </p:nvSpPr>
        <p:spPr>
          <a:xfrm>
            <a:off x="414338" y="0"/>
            <a:ext cx="8229600" cy="1143000"/>
          </a:xfrm>
        </p:spPr>
        <p:txBody>
          <a:bodyPr/>
          <a:lstStyle/>
          <a:p>
            <a:pPr eaLnBrk="1" hangingPunct="1"/>
            <a:r>
              <a:rPr lang="en-US" sz="3200" smtClean="0"/>
              <a:t>Framework MIB</a:t>
            </a:r>
          </a:p>
        </p:txBody>
      </p:sp>
      <p:sp>
        <p:nvSpPr>
          <p:cNvPr id="73733" name="Rectangle 3"/>
          <p:cNvSpPr>
            <a:spLocks noChangeArrowheads="1"/>
          </p:cNvSpPr>
          <p:nvPr/>
        </p:nvSpPr>
        <p:spPr bwMode="auto">
          <a:xfrm>
            <a:off x="0" y="1135063"/>
            <a:ext cx="9144000" cy="5287962"/>
          </a:xfrm>
          <a:prstGeom prst="rect">
            <a:avLst/>
          </a:prstGeom>
          <a:noFill/>
          <a:ln w="9525">
            <a:noFill/>
            <a:miter lim="800000"/>
            <a:headEnd/>
            <a:tailEnd/>
          </a:ln>
        </p:spPr>
        <p:txBody>
          <a:bodyPr/>
          <a:lstStyle/>
          <a:p>
            <a:pPr marL="609600" indent="-609600" algn="l">
              <a:spcBef>
                <a:spcPct val="20000"/>
              </a:spcBef>
              <a:buFont typeface="Wingdings" pitchFamily="2" charset="2"/>
              <a:buNone/>
            </a:pPr>
            <a:r>
              <a:rPr lang="en-US" sz="2000">
                <a:solidFill>
                  <a:srgbClr val="000000"/>
                </a:solidFill>
              </a:rPr>
              <a:t>	</a:t>
            </a:r>
            <a:r>
              <a:rPr lang="en-US" sz="1600" b="1">
                <a:solidFill>
                  <a:srgbClr val="000000"/>
                </a:solidFill>
              </a:rPr>
              <a:t>snmpEngineTime </a:t>
            </a:r>
            <a:r>
              <a:rPr lang="en-US" sz="1600">
                <a:solidFill>
                  <a:srgbClr val="000000"/>
                </a:solidFill>
              </a:rPr>
              <a:t>OBJECT-TYPE </a:t>
            </a:r>
          </a:p>
          <a:p>
            <a:pPr marL="609600" indent="-609600" algn="l">
              <a:spcBef>
                <a:spcPct val="20000"/>
              </a:spcBef>
              <a:buFont typeface="Wingdings" pitchFamily="2" charset="2"/>
              <a:buNone/>
            </a:pPr>
            <a:r>
              <a:rPr lang="en-US" sz="1600">
                <a:solidFill>
                  <a:srgbClr val="000000"/>
                </a:solidFill>
              </a:rPr>
              <a:t>	SYNTAX INTEGER (0..2147483647) </a:t>
            </a:r>
          </a:p>
          <a:p>
            <a:pPr marL="609600" indent="-609600" algn="l">
              <a:spcBef>
                <a:spcPct val="20000"/>
              </a:spcBef>
              <a:buFont typeface="Wingdings" pitchFamily="2" charset="2"/>
              <a:buNone/>
            </a:pPr>
            <a:r>
              <a:rPr lang="en-US" sz="1600">
                <a:solidFill>
                  <a:srgbClr val="000000"/>
                </a:solidFill>
              </a:rPr>
              <a:t>	UNITS "seconds" </a:t>
            </a:r>
          </a:p>
          <a:p>
            <a:pPr marL="609600" indent="-609600" algn="l">
              <a:spcBef>
                <a:spcPct val="20000"/>
              </a:spcBef>
              <a:buFont typeface="Wingdings" pitchFamily="2" charset="2"/>
              <a:buNone/>
            </a:pPr>
            <a:r>
              <a:rPr lang="en-US" sz="1600">
                <a:solidFill>
                  <a:srgbClr val="000000"/>
                </a:solidFill>
              </a:rPr>
              <a:t>	MAX-ACCESS read-only </a:t>
            </a:r>
          </a:p>
          <a:p>
            <a:pPr marL="609600" indent="-609600" algn="l">
              <a:spcBef>
                <a:spcPct val="20000"/>
              </a:spcBef>
              <a:buFont typeface="Wingdings" pitchFamily="2" charset="2"/>
              <a:buNone/>
            </a:pPr>
            <a:r>
              <a:rPr lang="en-US" sz="1600">
                <a:solidFill>
                  <a:srgbClr val="000000"/>
                </a:solidFill>
              </a:rPr>
              <a:t>	STATUS current </a:t>
            </a:r>
          </a:p>
          <a:p>
            <a:pPr marL="609600" indent="-609600" algn="l">
              <a:spcBef>
                <a:spcPct val="20000"/>
              </a:spcBef>
              <a:buFont typeface="Wingdings" pitchFamily="2" charset="2"/>
              <a:buNone/>
            </a:pPr>
            <a:r>
              <a:rPr lang="en-US" sz="1600">
                <a:solidFill>
                  <a:srgbClr val="000000"/>
                </a:solidFill>
              </a:rPr>
              <a:t>	DESCRIPTION "The number of seconds since the value of the snmpEngineBoots object last changed. When incrementing this object's value would cause it to exceed its maximum, snmpEngineBoots is incremented as if a re-initialization had occurred, and this object's value consequently reverts to zero. " </a:t>
            </a:r>
          </a:p>
          <a:p>
            <a:pPr marL="609600" indent="-609600" algn="l">
              <a:spcBef>
                <a:spcPct val="20000"/>
              </a:spcBef>
              <a:buFont typeface="Wingdings" pitchFamily="2" charset="2"/>
              <a:buNone/>
            </a:pPr>
            <a:r>
              <a:rPr lang="en-US" sz="1600">
                <a:solidFill>
                  <a:srgbClr val="000000"/>
                </a:solidFill>
              </a:rPr>
              <a:t>	::= { snmpEngine 3 }</a:t>
            </a:r>
            <a:r>
              <a:rPr lang="en-US" sz="2000">
                <a:solidFill>
                  <a:srgbClr val="000000"/>
                </a:solidFill>
              </a:rPr>
              <a:t> </a:t>
            </a:r>
          </a:p>
          <a:p>
            <a:pPr marL="609600" indent="-609600" algn="l">
              <a:spcBef>
                <a:spcPct val="70000"/>
              </a:spcBef>
              <a:buFont typeface="Wingdings" pitchFamily="2" charset="2"/>
              <a:buNone/>
            </a:pPr>
            <a:r>
              <a:rPr lang="en-US" sz="1600">
                <a:solidFill>
                  <a:srgbClr val="000000"/>
                </a:solidFill>
              </a:rPr>
              <a:t>	</a:t>
            </a:r>
            <a:r>
              <a:rPr lang="en-US" sz="1600" b="1">
                <a:solidFill>
                  <a:srgbClr val="000000"/>
                </a:solidFill>
              </a:rPr>
              <a:t>snmpEngineMaxMessageSize</a:t>
            </a:r>
            <a:r>
              <a:rPr lang="en-US" sz="1600">
                <a:solidFill>
                  <a:srgbClr val="000000"/>
                </a:solidFill>
              </a:rPr>
              <a:t> OBJECT-TYPE </a:t>
            </a:r>
          </a:p>
          <a:p>
            <a:pPr marL="609600" indent="-609600" algn="l">
              <a:spcBef>
                <a:spcPct val="20000"/>
              </a:spcBef>
              <a:buFont typeface="Wingdings" pitchFamily="2" charset="2"/>
              <a:buNone/>
            </a:pPr>
            <a:r>
              <a:rPr lang="en-US" sz="1600">
                <a:solidFill>
                  <a:srgbClr val="000000"/>
                </a:solidFill>
              </a:rPr>
              <a:t>	SYNTAX INTEGER (484..2147483647) </a:t>
            </a:r>
          </a:p>
          <a:p>
            <a:pPr marL="609600" indent="-609600" algn="l">
              <a:spcBef>
                <a:spcPct val="20000"/>
              </a:spcBef>
              <a:buFont typeface="Wingdings" pitchFamily="2" charset="2"/>
              <a:buNone/>
            </a:pPr>
            <a:r>
              <a:rPr lang="en-US" sz="1600">
                <a:solidFill>
                  <a:srgbClr val="000000"/>
                </a:solidFill>
              </a:rPr>
              <a:t>	MAX-ACCESS read-only </a:t>
            </a:r>
          </a:p>
          <a:p>
            <a:pPr marL="609600" indent="-609600" algn="l">
              <a:spcBef>
                <a:spcPct val="20000"/>
              </a:spcBef>
              <a:buFont typeface="Wingdings" pitchFamily="2" charset="2"/>
              <a:buNone/>
            </a:pPr>
            <a:r>
              <a:rPr lang="en-US" sz="1600">
                <a:solidFill>
                  <a:srgbClr val="000000"/>
                </a:solidFill>
              </a:rPr>
              <a:t>	STATUS current </a:t>
            </a:r>
          </a:p>
          <a:p>
            <a:pPr marL="609600" indent="-609600" algn="l">
              <a:spcBef>
                <a:spcPct val="20000"/>
              </a:spcBef>
              <a:buFont typeface="Wingdings" pitchFamily="2" charset="2"/>
              <a:buNone/>
            </a:pPr>
            <a:r>
              <a:rPr lang="en-US" sz="1600">
                <a:solidFill>
                  <a:srgbClr val="000000"/>
                </a:solidFill>
              </a:rPr>
              <a:t>	DESCRIPTION "The maximum length in octets of an SNMP message which this SNMP engine can send or receive and process, determined as the minimum of the maximum message size values supported among all of the transports available and supported by the engine. " </a:t>
            </a:r>
          </a:p>
          <a:p>
            <a:pPr marL="609600" indent="-609600" algn="l">
              <a:spcBef>
                <a:spcPct val="20000"/>
              </a:spcBef>
              <a:buFont typeface="Wingdings" pitchFamily="2" charset="2"/>
              <a:buNone/>
            </a:pPr>
            <a:r>
              <a:rPr lang="en-US" sz="1600">
                <a:solidFill>
                  <a:srgbClr val="000000"/>
                </a:solidFill>
              </a:rPr>
              <a:t>	::= { snmpEngine 4 }</a:t>
            </a:r>
            <a:r>
              <a:rPr lang="en-US" sz="2000">
                <a:solidFill>
                  <a:srgbClr val="000000"/>
                </a:solidFill>
              </a:rPr>
              <a:t> 		</a:t>
            </a:r>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2"/>
          <p:cNvSpPr>
            <a:spLocks noGrp="1"/>
          </p:cNvSpPr>
          <p:nvPr>
            <p:ph type="dt" sz="quarter" idx="10"/>
          </p:nvPr>
        </p:nvSpPr>
        <p:spPr>
          <a:noFill/>
        </p:spPr>
        <p:txBody>
          <a:bodyPr/>
          <a:lstStyle/>
          <a:p>
            <a:fld id="{E0B96A33-B811-4A1C-B602-54FEB92E8AB3}" type="datetime1">
              <a:rPr lang="en-US" smtClean="0"/>
              <a:pPr/>
              <a:t>5/21/15</a:t>
            </a:fld>
            <a:endParaRPr lang="en-US" smtClean="0"/>
          </a:p>
        </p:txBody>
      </p:sp>
      <p:sp>
        <p:nvSpPr>
          <p:cNvPr id="74755" name="Slide Number Placeholder 4"/>
          <p:cNvSpPr>
            <a:spLocks noGrp="1"/>
          </p:cNvSpPr>
          <p:nvPr>
            <p:ph type="sldNum" sz="quarter" idx="12"/>
          </p:nvPr>
        </p:nvSpPr>
        <p:spPr>
          <a:noFill/>
        </p:spPr>
        <p:txBody>
          <a:bodyPr/>
          <a:lstStyle/>
          <a:p>
            <a:fld id="{564F507C-71DD-4466-96E2-F87DE34E860B}" type="slidenum">
              <a:rPr lang="en-US" smtClean="0"/>
              <a:pPr/>
              <a:t>77</a:t>
            </a:fld>
            <a:endParaRPr lang="en-US" smtClean="0"/>
          </a:p>
        </p:txBody>
      </p:sp>
      <p:sp>
        <p:nvSpPr>
          <p:cNvPr id="74756" name="Rectangle 2"/>
          <p:cNvSpPr>
            <a:spLocks noGrp="1" noChangeArrowheads="1"/>
          </p:cNvSpPr>
          <p:nvPr>
            <p:ph type="title"/>
          </p:nvPr>
        </p:nvSpPr>
        <p:spPr>
          <a:xfrm>
            <a:off x="414338" y="141288"/>
            <a:ext cx="8229600" cy="1143000"/>
          </a:xfrm>
        </p:spPr>
        <p:txBody>
          <a:bodyPr/>
          <a:lstStyle/>
          <a:p>
            <a:pPr eaLnBrk="1" hangingPunct="1"/>
            <a:r>
              <a:rPr lang="en-US" sz="3200" smtClean="0"/>
              <a:t>SNMPv3 – MPD MIB</a:t>
            </a:r>
          </a:p>
        </p:txBody>
      </p:sp>
      <p:sp>
        <p:nvSpPr>
          <p:cNvPr id="74757" name="Line 3"/>
          <p:cNvSpPr>
            <a:spLocks noChangeShapeType="1"/>
          </p:cNvSpPr>
          <p:nvPr/>
        </p:nvSpPr>
        <p:spPr bwMode="auto">
          <a:xfrm>
            <a:off x="4591050" y="2641600"/>
            <a:ext cx="0" cy="447675"/>
          </a:xfrm>
          <a:prstGeom prst="line">
            <a:avLst/>
          </a:prstGeom>
          <a:noFill/>
          <a:ln w="9525">
            <a:solidFill>
              <a:schemeClr val="tx1"/>
            </a:solidFill>
            <a:round/>
            <a:headEnd type="none" w="lg" len="lg"/>
            <a:tailEnd type="none" w="lg" len="lg"/>
          </a:ln>
        </p:spPr>
        <p:txBody>
          <a:bodyPr/>
          <a:lstStyle/>
          <a:p>
            <a:endParaRPr lang="en-CA"/>
          </a:p>
        </p:txBody>
      </p:sp>
      <p:sp>
        <p:nvSpPr>
          <p:cNvPr id="74758" name="Line 4"/>
          <p:cNvSpPr>
            <a:spLocks noChangeShapeType="1"/>
          </p:cNvSpPr>
          <p:nvPr/>
        </p:nvSpPr>
        <p:spPr bwMode="auto">
          <a:xfrm flipH="1">
            <a:off x="1951038" y="3463925"/>
            <a:ext cx="2662237" cy="2344738"/>
          </a:xfrm>
          <a:prstGeom prst="line">
            <a:avLst/>
          </a:prstGeom>
          <a:noFill/>
          <a:ln w="9525">
            <a:solidFill>
              <a:schemeClr val="tx1"/>
            </a:solidFill>
            <a:round/>
            <a:headEnd type="none" w="lg" len="lg"/>
            <a:tailEnd type="none" w="lg" len="lg"/>
          </a:ln>
        </p:spPr>
        <p:txBody>
          <a:bodyPr/>
          <a:lstStyle/>
          <a:p>
            <a:endParaRPr lang="en-CA"/>
          </a:p>
        </p:txBody>
      </p:sp>
      <p:sp>
        <p:nvSpPr>
          <p:cNvPr id="74759" name="Line 5"/>
          <p:cNvSpPr>
            <a:spLocks noChangeShapeType="1"/>
          </p:cNvSpPr>
          <p:nvPr/>
        </p:nvSpPr>
        <p:spPr bwMode="auto">
          <a:xfrm>
            <a:off x="4622800" y="3454400"/>
            <a:ext cx="2662238" cy="2427288"/>
          </a:xfrm>
          <a:prstGeom prst="line">
            <a:avLst/>
          </a:prstGeom>
          <a:noFill/>
          <a:ln w="9525">
            <a:solidFill>
              <a:schemeClr val="tx1"/>
            </a:solidFill>
            <a:round/>
            <a:headEnd type="none" w="lg" len="lg"/>
            <a:tailEnd type="none" w="lg" len="lg"/>
          </a:ln>
        </p:spPr>
        <p:txBody>
          <a:bodyPr/>
          <a:lstStyle/>
          <a:p>
            <a:endParaRPr lang="en-CA"/>
          </a:p>
        </p:txBody>
      </p:sp>
      <p:sp>
        <p:nvSpPr>
          <p:cNvPr id="74760" name="Line 6"/>
          <p:cNvSpPr>
            <a:spLocks noChangeShapeType="1"/>
          </p:cNvSpPr>
          <p:nvPr/>
        </p:nvSpPr>
        <p:spPr bwMode="auto">
          <a:xfrm flipH="1">
            <a:off x="4611688" y="3463925"/>
            <a:ext cx="1587" cy="1597025"/>
          </a:xfrm>
          <a:prstGeom prst="line">
            <a:avLst/>
          </a:prstGeom>
          <a:noFill/>
          <a:ln w="9525">
            <a:solidFill>
              <a:schemeClr val="tx1"/>
            </a:solidFill>
            <a:round/>
            <a:headEnd type="none" w="lg" len="lg"/>
            <a:tailEnd type="none" w="lg" len="lg"/>
          </a:ln>
        </p:spPr>
        <p:txBody>
          <a:bodyPr/>
          <a:lstStyle/>
          <a:p>
            <a:endParaRPr lang="en-CA"/>
          </a:p>
        </p:txBody>
      </p:sp>
      <p:sp>
        <p:nvSpPr>
          <p:cNvPr id="74761" name="Text Box 7"/>
          <p:cNvSpPr txBox="1">
            <a:spLocks noChangeArrowheads="1"/>
          </p:cNvSpPr>
          <p:nvPr/>
        </p:nvSpPr>
        <p:spPr bwMode="auto">
          <a:xfrm>
            <a:off x="3971925" y="3097213"/>
            <a:ext cx="1595438" cy="336550"/>
          </a:xfrm>
          <a:prstGeom prst="rect">
            <a:avLst/>
          </a:prstGeom>
          <a:noFill/>
          <a:ln w="9525">
            <a:noFill/>
            <a:miter lim="800000"/>
            <a:headEnd type="none" w="lg" len="lg"/>
            <a:tailEnd type="none" w="lg" len="lg"/>
          </a:ln>
        </p:spPr>
        <p:txBody>
          <a:bodyPr wrap="none">
            <a:spAutoFit/>
          </a:bodyPr>
          <a:lstStyle/>
          <a:p>
            <a:pPr algn="l"/>
            <a:r>
              <a:rPr lang="en-US" sz="1600"/>
              <a:t>snmpMPDStats</a:t>
            </a:r>
          </a:p>
        </p:txBody>
      </p:sp>
      <p:sp>
        <p:nvSpPr>
          <p:cNvPr id="74762" name="Text Box 8"/>
          <p:cNvSpPr txBox="1">
            <a:spLocks noChangeArrowheads="1"/>
          </p:cNvSpPr>
          <p:nvPr/>
        </p:nvSpPr>
        <p:spPr bwMode="auto">
          <a:xfrm>
            <a:off x="3836988" y="5027613"/>
            <a:ext cx="1752600" cy="336550"/>
          </a:xfrm>
          <a:prstGeom prst="rect">
            <a:avLst/>
          </a:prstGeom>
          <a:noFill/>
          <a:ln w="9525">
            <a:noFill/>
            <a:miter lim="800000"/>
            <a:headEnd type="none" w="lg" len="lg"/>
            <a:tailEnd type="none" w="lg" len="lg"/>
          </a:ln>
        </p:spPr>
        <p:txBody>
          <a:bodyPr wrap="none">
            <a:spAutoFit/>
          </a:bodyPr>
          <a:lstStyle/>
          <a:p>
            <a:r>
              <a:rPr lang="en-US" sz="1600"/>
              <a:t>snmpInvalidMsgs</a:t>
            </a:r>
          </a:p>
        </p:txBody>
      </p:sp>
      <p:sp>
        <p:nvSpPr>
          <p:cNvPr id="74763" name="Text Box 9"/>
          <p:cNvSpPr txBox="1">
            <a:spLocks noChangeArrowheads="1"/>
          </p:cNvSpPr>
          <p:nvPr/>
        </p:nvSpPr>
        <p:spPr bwMode="auto">
          <a:xfrm>
            <a:off x="3986213" y="5278438"/>
            <a:ext cx="1470025" cy="274637"/>
          </a:xfrm>
          <a:prstGeom prst="rect">
            <a:avLst/>
          </a:prstGeom>
          <a:noFill/>
          <a:ln w="9525">
            <a:noFill/>
            <a:miter lim="800000"/>
            <a:headEnd type="none" w="lg" len="lg"/>
            <a:tailEnd type="none" w="lg" len="lg"/>
          </a:ln>
        </p:spPr>
        <p:txBody>
          <a:bodyPr wrap="none">
            <a:spAutoFit/>
          </a:bodyPr>
          <a:lstStyle/>
          <a:p>
            <a:r>
              <a:rPr lang="en-US" sz="1200"/>
              <a:t>{snmpMPDStats 2}</a:t>
            </a:r>
          </a:p>
        </p:txBody>
      </p:sp>
      <p:sp>
        <p:nvSpPr>
          <p:cNvPr id="74764" name="Text Box 10"/>
          <p:cNvSpPr txBox="1">
            <a:spLocks noChangeArrowheads="1"/>
          </p:cNvSpPr>
          <p:nvPr/>
        </p:nvSpPr>
        <p:spPr bwMode="auto">
          <a:xfrm>
            <a:off x="493713" y="5791200"/>
            <a:ext cx="2913062" cy="336550"/>
          </a:xfrm>
          <a:prstGeom prst="rect">
            <a:avLst/>
          </a:prstGeom>
          <a:noFill/>
          <a:ln w="9525">
            <a:noFill/>
            <a:miter lim="800000"/>
            <a:headEnd type="none" w="lg" len="lg"/>
            <a:tailEnd type="none" w="lg" len="lg"/>
          </a:ln>
        </p:spPr>
        <p:txBody>
          <a:bodyPr wrap="none">
            <a:spAutoFit/>
          </a:bodyPr>
          <a:lstStyle/>
          <a:p>
            <a:r>
              <a:rPr lang="en-US" sz="1600"/>
              <a:t>snmpUnknownSecurityModels</a:t>
            </a:r>
          </a:p>
        </p:txBody>
      </p:sp>
      <p:sp>
        <p:nvSpPr>
          <p:cNvPr id="74765" name="Text Box 11"/>
          <p:cNvSpPr txBox="1">
            <a:spLocks noChangeArrowheads="1"/>
          </p:cNvSpPr>
          <p:nvPr/>
        </p:nvSpPr>
        <p:spPr bwMode="auto">
          <a:xfrm>
            <a:off x="1212850" y="6091238"/>
            <a:ext cx="1470025" cy="274637"/>
          </a:xfrm>
          <a:prstGeom prst="rect">
            <a:avLst/>
          </a:prstGeom>
          <a:noFill/>
          <a:ln w="9525">
            <a:noFill/>
            <a:miter lim="800000"/>
            <a:headEnd type="none" w="lg" len="lg"/>
            <a:tailEnd type="none" w="lg" len="lg"/>
          </a:ln>
        </p:spPr>
        <p:txBody>
          <a:bodyPr wrap="none">
            <a:spAutoFit/>
          </a:bodyPr>
          <a:lstStyle/>
          <a:p>
            <a:r>
              <a:rPr lang="en-US" sz="1200"/>
              <a:t>{snmpMPDStats 1}</a:t>
            </a:r>
          </a:p>
        </p:txBody>
      </p:sp>
      <p:sp>
        <p:nvSpPr>
          <p:cNvPr id="74766" name="Text Box 12"/>
          <p:cNvSpPr txBox="1">
            <a:spLocks noChangeArrowheads="1"/>
          </p:cNvSpPr>
          <p:nvPr/>
        </p:nvSpPr>
        <p:spPr bwMode="auto">
          <a:xfrm>
            <a:off x="5951538" y="5832475"/>
            <a:ext cx="2763837" cy="336550"/>
          </a:xfrm>
          <a:prstGeom prst="rect">
            <a:avLst/>
          </a:prstGeom>
          <a:noFill/>
          <a:ln w="9525">
            <a:noFill/>
            <a:miter lim="800000"/>
            <a:headEnd type="none" w="lg" len="lg"/>
            <a:tailEnd type="none" w="lg" len="lg"/>
          </a:ln>
        </p:spPr>
        <p:txBody>
          <a:bodyPr wrap="none">
            <a:spAutoFit/>
          </a:bodyPr>
          <a:lstStyle/>
          <a:p>
            <a:r>
              <a:rPr lang="en-US" sz="1600"/>
              <a:t>snmpUnknownPDUHandlers</a:t>
            </a:r>
          </a:p>
        </p:txBody>
      </p:sp>
      <p:sp>
        <p:nvSpPr>
          <p:cNvPr id="74767" name="Text Box 13"/>
          <p:cNvSpPr txBox="1">
            <a:spLocks noChangeArrowheads="1"/>
          </p:cNvSpPr>
          <p:nvPr/>
        </p:nvSpPr>
        <p:spPr bwMode="auto">
          <a:xfrm>
            <a:off x="6640513" y="6172200"/>
            <a:ext cx="1470025" cy="274638"/>
          </a:xfrm>
          <a:prstGeom prst="rect">
            <a:avLst/>
          </a:prstGeom>
          <a:noFill/>
          <a:ln w="9525">
            <a:noFill/>
            <a:miter lim="800000"/>
            <a:headEnd type="none" w="lg" len="lg"/>
            <a:tailEnd type="none" w="lg" len="lg"/>
          </a:ln>
        </p:spPr>
        <p:txBody>
          <a:bodyPr wrap="none">
            <a:spAutoFit/>
          </a:bodyPr>
          <a:lstStyle/>
          <a:p>
            <a:r>
              <a:rPr lang="en-US" sz="1200"/>
              <a:t>{snmpMPDStats 3}</a:t>
            </a:r>
          </a:p>
        </p:txBody>
      </p:sp>
      <p:sp>
        <p:nvSpPr>
          <p:cNvPr id="74768" name="Text Box 14"/>
          <p:cNvSpPr txBox="1">
            <a:spLocks noChangeArrowheads="1"/>
          </p:cNvSpPr>
          <p:nvPr/>
        </p:nvSpPr>
        <p:spPr bwMode="auto">
          <a:xfrm>
            <a:off x="817563" y="2325688"/>
            <a:ext cx="1706562" cy="336550"/>
          </a:xfrm>
          <a:prstGeom prst="rect">
            <a:avLst/>
          </a:prstGeom>
          <a:noFill/>
          <a:ln w="9525">
            <a:noFill/>
            <a:miter lim="800000"/>
            <a:headEnd type="none" w="lg" len="lg"/>
            <a:tailEnd type="none" w="lg" len="lg"/>
          </a:ln>
        </p:spPr>
        <p:txBody>
          <a:bodyPr wrap="none">
            <a:spAutoFit/>
          </a:bodyPr>
          <a:lstStyle/>
          <a:p>
            <a:pPr algn="l"/>
            <a:r>
              <a:rPr lang="en-US" sz="1600"/>
              <a:t>snmpMPDAdmin</a:t>
            </a:r>
          </a:p>
        </p:txBody>
      </p:sp>
      <p:sp>
        <p:nvSpPr>
          <p:cNvPr id="74769" name="Text Box 15"/>
          <p:cNvSpPr txBox="1">
            <a:spLocks noChangeArrowheads="1"/>
          </p:cNvSpPr>
          <p:nvPr/>
        </p:nvSpPr>
        <p:spPr bwMode="auto">
          <a:xfrm>
            <a:off x="938213" y="2617788"/>
            <a:ext cx="1393825" cy="274637"/>
          </a:xfrm>
          <a:prstGeom prst="rect">
            <a:avLst/>
          </a:prstGeom>
          <a:noFill/>
          <a:ln w="9525">
            <a:noFill/>
            <a:miter lim="800000"/>
            <a:headEnd type="none" w="lg" len="lg"/>
            <a:tailEnd type="none" w="lg" len="lg"/>
          </a:ln>
        </p:spPr>
        <p:txBody>
          <a:bodyPr wrap="none">
            <a:spAutoFit/>
          </a:bodyPr>
          <a:lstStyle/>
          <a:p>
            <a:r>
              <a:rPr lang="en-US" sz="1200"/>
              <a:t>{snmpMPDMIB 1}</a:t>
            </a:r>
          </a:p>
        </p:txBody>
      </p:sp>
      <p:sp>
        <p:nvSpPr>
          <p:cNvPr id="74770" name="Text Box 16"/>
          <p:cNvSpPr txBox="1">
            <a:spLocks noChangeArrowheads="1"/>
          </p:cNvSpPr>
          <p:nvPr/>
        </p:nvSpPr>
        <p:spPr bwMode="auto">
          <a:xfrm>
            <a:off x="3778250" y="1187450"/>
            <a:ext cx="1550988" cy="336550"/>
          </a:xfrm>
          <a:prstGeom prst="rect">
            <a:avLst/>
          </a:prstGeom>
          <a:noFill/>
          <a:ln w="9525">
            <a:noFill/>
            <a:miter lim="800000"/>
            <a:headEnd type="none" w="lg" len="lg"/>
            <a:tailEnd type="none" w="lg" len="lg"/>
          </a:ln>
        </p:spPr>
        <p:txBody>
          <a:bodyPr wrap="none">
            <a:spAutoFit/>
          </a:bodyPr>
          <a:lstStyle/>
          <a:p>
            <a:pPr algn="l"/>
            <a:r>
              <a:rPr lang="en-US" sz="1600"/>
              <a:t>snmpMPD MIB</a:t>
            </a:r>
          </a:p>
        </p:txBody>
      </p:sp>
      <p:sp>
        <p:nvSpPr>
          <p:cNvPr id="74771" name="Text Box 17"/>
          <p:cNvSpPr txBox="1">
            <a:spLocks noChangeArrowheads="1"/>
          </p:cNvSpPr>
          <p:nvPr/>
        </p:nvSpPr>
        <p:spPr bwMode="auto">
          <a:xfrm>
            <a:off x="2957513" y="1449388"/>
            <a:ext cx="3427412" cy="274637"/>
          </a:xfrm>
          <a:prstGeom prst="rect">
            <a:avLst/>
          </a:prstGeom>
          <a:noFill/>
          <a:ln w="9525">
            <a:noFill/>
            <a:miter lim="800000"/>
            <a:headEnd type="none" w="lg" len="lg"/>
            <a:tailEnd type="none" w="lg" len="lg"/>
          </a:ln>
        </p:spPr>
        <p:txBody>
          <a:bodyPr wrap="none">
            <a:spAutoFit/>
          </a:bodyPr>
          <a:lstStyle/>
          <a:p>
            <a:r>
              <a:rPr lang="en-US" sz="1200"/>
              <a:t>{.iso.org.dod.internet.snmpV2.snmpModules 11}</a:t>
            </a:r>
          </a:p>
        </p:txBody>
      </p:sp>
      <p:sp>
        <p:nvSpPr>
          <p:cNvPr id="74772" name="Line 18"/>
          <p:cNvSpPr>
            <a:spLocks noChangeShapeType="1"/>
          </p:cNvSpPr>
          <p:nvPr/>
        </p:nvSpPr>
        <p:spPr bwMode="auto">
          <a:xfrm flipH="1">
            <a:off x="1697038" y="1697038"/>
            <a:ext cx="2854325" cy="661987"/>
          </a:xfrm>
          <a:prstGeom prst="line">
            <a:avLst/>
          </a:prstGeom>
          <a:noFill/>
          <a:ln w="9525">
            <a:solidFill>
              <a:schemeClr val="tx1"/>
            </a:solidFill>
            <a:round/>
            <a:headEnd type="none" w="lg" len="lg"/>
            <a:tailEnd type="none" w="lg" len="lg"/>
          </a:ln>
        </p:spPr>
        <p:txBody>
          <a:bodyPr/>
          <a:lstStyle/>
          <a:p>
            <a:endParaRPr lang="en-CA"/>
          </a:p>
        </p:txBody>
      </p:sp>
      <p:sp>
        <p:nvSpPr>
          <p:cNvPr id="74773" name="Line 19"/>
          <p:cNvSpPr>
            <a:spLocks noChangeShapeType="1"/>
          </p:cNvSpPr>
          <p:nvPr/>
        </p:nvSpPr>
        <p:spPr bwMode="auto">
          <a:xfrm>
            <a:off x="4581525" y="1685925"/>
            <a:ext cx="0" cy="427038"/>
          </a:xfrm>
          <a:prstGeom prst="line">
            <a:avLst/>
          </a:prstGeom>
          <a:noFill/>
          <a:ln w="9525">
            <a:solidFill>
              <a:schemeClr val="tx1"/>
            </a:solidFill>
            <a:round/>
            <a:headEnd type="none" w="lg" len="lg"/>
            <a:tailEnd type="none" w="lg" len="lg"/>
          </a:ln>
        </p:spPr>
        <p:txBody>
          <a:bodyPr/>
          <a:lstStyle/>
          <a:p>
            <a:endParaRPr lang="en-CA"/>
          </a:p>
        </p:txBody>
      </p:sp>
      <p:sp>
        <p:nvSpPr>
          <p:cNvPr id="74774" name="Line 20"/>
          <p:cNvSpPr>
            <a:spLocks noChangeShapeType="1"/>
          </p:cNvSpPr>
          <p:nvPr/>
        </p:nvSpPr>
        <p:spPr bwMode="auto">
          <a:xfrm>
            <a:off x="4592638" y="1687513"/>
            <a:ext cx="3117850" cy="711200"/>
          </a:xfrm>
          <a:prstGeom prst="line">
            <a:avLst/>
          </a:prstGeom>
          <a:noFill/>
          <a:ln w="9525">
            <a:solidFill>
              <a:schemeClr val="tx1"/>
            </a:solidFill>
            <a:round/>
            <a:headEnd type="none" w="lg" len="lg"/>
            <a:tailEnd type="none" w="lg" len="lg"/>
          </a:ln>
        </p:spPr>
        <p:txBody>
          <a:bodyPr/>
          <a:lstStyle/>
          <a:p>
            <a:endParaRPr lang="en-CA"/>
          </a:p>
        </p:txBody>
      </p:sp>
      <p:sp>
        <p:nvSpPr>
          <p:cNvPr id="74775" name="Text Box 21"/>
          <p:cNvSpPr txBox="1">
            <a:spLocks noChangeArrowheads="1"/>
          </p:cNvSpPr>
          <p:nvPr/>
        </p:nvSpPr>
        <p:spPr bwMode="auto">
          <a:xfrm>
            <a:off x="3449638" y="2092325"/>
            <a:ext cx="2182812" cy="336550"/>
          </a:xfrm>
          <a:prstGeom prst="rect">
            <a:avLst/>
          </a:prstGeom>
          <a:noFill/>
          <a:ln w="9525">
            <a:noFill/>
            <a:miter lim="800000"/>
            <a:headEnd type="none" w="lg" len="lg"/>
            <a:tailEnd type="none" w="lg" len="lg"/>
          </a:ln>
        </p:spPr>
        <p:txBody>
          <a:bodyPr wrap="none">
            <a:spAutoFit/>
          </a:bodyPr>
          <a:lstStyle/>
          <a:p>
            <a:pPr algn="l"/>
            <a:r>
              <a:rPr lang="en-US" sz="1600"/>
              <a:t>snmpMPDMIBObjects</a:t>
            </a:r>
          </a:p>
        </p:txBody>
      </p:sp>
      <p:sp>
        <p:nvSpPr>
          <p:cNvPr id="74776" name="Text Box 22"/>
          <p:cNvSpPr txBox="1">
            <a:spLocks noChangeArrowheads="1"/>
          </p:cNvSpPr>
          <p:nvPr/>
        </p:nvSpPr>
        <p:spPr bwMode="auto">
          <a:xfrm>
            <a:off x="6191250" y="2335213"/>
            <a:ext cx="2814638" cy="336550"/>
          </a:xfrm>
          <a:prstGeom prst="rect">
            <a:avLst/>
          </a:prstGeom>
          <a:noFill/>
          <a:ln w="9525">
            <a:noFill/>
            <a:miter lim="800000"/>
            <a:headEnd type="none" w="lg" len="lg"/>
            <a:tailEnd type="none" w="lg" len="lg"/>
          </a:ln>
        </p:spPr>
        <p:txBody>
          <a:bodyPr wrap="none">
            <a:spAutoFit/>
          </a:bodyPr>
          <a:lstStyle/>
          <a:p>
            <a:pPr algn="l"/>
            <a:r>
              <a:rPr lang="en-US" sz="1600"/>
              <a:t>snmpMPDMIBConformances</a:t>
            </a:r>
          </a:p>
        </p:txBody>
      </p:sp>
      <p:sp>
        <p:nvSpPr>
          <p:cNvPr id="74777" name="Text Box 23"/>
          <p:cNvSpPr txBox="1">
            <a:spLocks noChangeArrowheads="1"/>
          </p:cNvSpPr>
          <p:nvPr/>
        </p:nvSpPr>
        <p:spPr bwMode="auto">
          <a:xfrm>
            <a:off x="3937000" y="2354263"/>
            <a:ext cx="1393825" cy="274637"/>
          </a:xfrm>
          <a:prstGeom prst="rect">
            <a:avLst/>
          </a:prstGeom>
          <a:noFill/>
          <a:ln w="9525">
            <a:noFill/>
            <a:miter lim="800000"/>
            <a:headEnd type="none" w="lg" len="lg"/>
            <a:tailEnd type="none" w="lg" len="lg"/>
          </a:ln>
        </p:spPr>
        <p:txBody>
          <a:bodyPr wrap="none">
            <a:spAutoFit/>
          </a:bodyPr>
          <a:lstStyle/>
          <a:p>
            <a:r>
              <a:rPr lang="en-US" sz="1200"/>
              <a:t>{snmpMPDMIB 2}</a:t>
            </a:r>
          </a:p>
        </p:txBody>
      </p:sp>
      <p:sp>
        <p:nvSpPr>
          <p:cNvPr id="74778" name="Text Box 24"/>
          <p:cNvSpPr txBox="1">
            <a:spLocks noChangeArrowheads="1"/>
          </p:cNvSpPr>
          <p:nvPr/>
        </p:nvSpPr>
        <p:spPr bwMode="auto">
          <a:xfrm>
            <a:off x="6913563" y="2628900"/>
            <a:ext cx="1393825" cy="274638"/>
          </a:xfrm>
          <a:prstGeom prst="rect">
            <a:avLst/>
          </a:prstGeom>
          <a:noFill/>
          <a:ln w="9525">
            <a:noFill/>
            <a:miter lim="800000"/>
            <a:headEnd type="none" w="lg" len="lg"/>
            <a:tailEnd type="none" w="lg" len="lg"/>
          </a:ln>
        </p:spPr>
        <p:txBody>
          <a:bodyPr wrap="none">
            <a:spAutoFit/>
          </a:bodyPr>
          <a:lstStyle/>
          <a:p>
            <a:r>
              <a:rPr lang="en-US" sz="1200"/>
              <a:t>{snmpMPDMIB 3}</a:t>
            </a:r>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2"/>
          <p:cNvSpPr>
            <a:spLocks noGrp="1"/>
          </p:cNvSpPr>
          <p:nvPr>
            <p:ph type="dt" sz="quarter" idx="10"/>
          </p:nvPr>
        </p:nvSpPr>
        <p:spPr>
          <a:noFill/>
        </p:spPr>
        <p:txBody>
          <a:bodyPr/>
          <a:lstStyle/>
          <a:p>
            <a:fld id="{26520F1F-37F4-44AB-88B6-814ACC2C2F4F}" type="datetime1">
              <a:rPr lang="en-US" smtClean="0"/>
              <a:pPr/>
              <a:t>5/21/15</a:t>
            </a:fld>
            <a:endParaRPr lang="en-US" smtClean="0"/>
          </a:p>
        </p:txBody>
      </p:sp>
      <p:sp>
        <p:nvSpPr>
          <p:cNvPr id="75779" name="Slide Number Placeholder 4"/>
          <p:cNvSpPr>
            <a:spLocks noGrp="1"/>
          </p:cNvSpPr>
          <p:nvPr>
            <p:ph type="sldNum" sz="quarter" idx="12"/>
          </p:nvPr>
        </p:nvSpPr>
        <p:spPr>
          <a:noFill/>
        </p:spPr>
        <p:txBody>
          <a:bodyPr/>
          <a:lstStyle/>
          <a:p>
            <a:fld id="{1088B6D9-BE90-423A-82FD-50D85337F6BC}" type="slidenum">
              <a:rPr lang="en-US" smtClean="0"/>
              <a:pPr/>
              <a:t>78</a:t>
            </a:fld>
            <a:endParaRPr lang="en-US" smtClean="0"/>
          </a:p>
        </p:txBody>
      </p:sp>
      <p:sp>
        <p:nvSpPr>
          <p:cNvPr id="75780" name="Rectangle 2"/>
          <p:cNvSpPr>
            <a:spLocks noGrp="1" noChangeArrowheads="1"/>
          </p:cNvSpPr>
          <p:nvPr>
            <p:ph type="title"/>
          </p:nvPr>
        </p:nvSpPr>
        <p:spPr>
          <a:xfrm>
            <a:off x="414338" y="0"/>
            <a:ext cx="8229600" cy="1143000"/>
          </a:xfrm>
        </p:spPr>
        <p:txBody>
          <a:bodyPr/>
          <a:lstStyle/>
          <a:p>
            <a:pPr eaLnBrk="1" hangingPunct="1"/>
            <a:r>
              <a:rPr lang="en-US" sz="3200" smtClean="0"/>
              <a:t>SNMPv3 – MPD Statistics</a:t>
            </a:r>
          </a:p>
        </p:txBody>
      </p:sp>
      <p:sp>
        <p:nvSpPr>
          <p:cNvPr id="75781" name="Rectangle 3"/>
          <p:cNvSpPr>
            <a:spLocks noChangeArrowheads="1"/>
          </p:cNvSpPr>
          <p:nvPr/>
        </p:nvSpPr>
        <p:spPr bwMode="auto">
          <a:xfrm>
            <a:off x="600075" y="982663"/>
            <a:ext cx="8137525" cy="4260850"/>
          </a:xfrm>
          <a:prstGeom prst="rect">
            <a:avLst/>
          </a:prstGeom>
          <a:noFill/>
          <a:ln w="9525">
            <a:noFill/>
            <a:miter lim="800000"/>
            <a:headEnd/>
            <a:tailEnd/>
          </a:ln>
        </p:spPr>
        <p:txBody>
          <a:bodyPr/>
          <a:lstStyle/>
          <a:p>
            <a:pPr marL="609600" indent="-609600" algn="l">
              <a:lnSpc>
                <a:spcPct val="80000"/>
              </a:lnSpc>
              <a:spcBef>
                <a:spcPct val="20000"/>
              </a:spcBef>
              <a:buFont typeface="Wingdings" pitchFamily="2" charset="2"/>
              <a:buNone/>
            </a:pPr>
            <a:r>
              <a:rPr lang="en-US" sz="1600" b="1"/>
              <a:t>snmpUnknownSecurityModels</a:t>
            </a:r>
            <a:r>
              <a:rPr lang="en-US" sz="1600"/>
              <a:t> OBJECT-TYPE </a:t>
            </a:r>
          </a:p>
          <a:p>
            <a:pPr marL="609600" indent="-609600" algn="l">
              <a:lnSpc>
                <a:spcPct val="80000"/>
              </a:lnSpc>
              <a:spcBef>
                <a:spcPct val="20000"/>
              </a:spcBef>
              <a:buFont typeface="Wingdings" pitchFamily="2" charset="2"/>
              <a:buNone/>
            </a:pPr>
            <a:r>
              <a:rPr lang="en-US" sz="1600"/>
              <a:t>SYNTAX Counter32 </a:t>
            </a:r>
          </a:p>
          <a:p>
            <a:pPr marL="609600" indent="-609600" algn="l">
              <a:lnSpc>
                <a:spcPct val="80000"/>
              </a:lnSpc>
              <a:spcBef>
                <a:spcPct val="20000"/>
              </a:spcBef>
              <a:buFont typeface="Wingdings" pitchFamily="2" charset="2"/>
              <a:buNone/>
            </a:pPr>
            <a:r>
              <a:rPr lang="en-US" sz="1600"/>
              <a:t>MAX-ACCESS read-only </a:t>
            </a:r>
          </a:p>
          <a:p>
            <a:pPr marL="609600" indent="-609600" algn="l">
              <a:lnSpc>
                <a:spcPct val="80000"/>
              </a:lnSpc>
              <a:spcBef>
                <a:spcPct val="20000"/>
              </a:spcBef>
              <a:buFont typeface="Wingdings" pitchFamily="2" charset="2"/>
              <a:buNone/>
            </a:pPr>
            <a:r>
              <a:rPr lang="en-US" sz="1600"/>
              <a:t>STATUS current </a:t>
            </a:r>
          </a:p>
          <a:p>
            <a:pPr marL="609600" indent="-609600" algn="l">
              <a:lnSpc>
                <a:spcPct val="80000"/>
              </a:lnSpc>
              <a:spcBef>
                <a:spcPct val="20000"/>
              </a:spcBef>
              <a:buFont typeface="Wingdings" pitchFamily="2" charset="2"/>
              <a:buNone/>
            </a:pPr>
            <a:r>
              <a:rPr lang="en-US" sz="1600"/>
              <a:t>DESCRIPTION "The total number of packets received by the SNMP engine which were dropped because they referenced a securityModel that was not known to or supported by the SNMP engine. " </a:t>
            </a:r>
          </a:p>
          <a:p>
            <a:pPr marL="609600" indent="-609600" algn="l">
              <a:lnSpc>
                <a:spcPct val="80000"/>
              </a:lnSpc>
              <a:spcBef>
                <a:spcPct val="20000"/>
              </a:spcBef>
              <a:buFont typeface="Wingdings" pitchFamily="2" charset="2"/>
              <a:buNone/>
            </a:pPr>
            <a:r>
              <a:rPr lang="en-US" sz="1600"/>
              <a:t>::= { snmpMPDStats 1 }</a:t>
            </a:r>
            <a:r>
              <a:rPr lang="en-US" sz="1400"/>
              <a:t> </a:t>
            </a:r>
          </a:p>
          <a:p>
            <a:pPr marL="609600" indent="-609600" algn="l">
              <a:spcBef>
                <a:spcPct val="20000"/>
              </a:spcBef>
              <a:buFont typeface="Wingdings" pitchFamily="2" charset="2"/>
              <a:buNone/>
            </a:pPr>
            <a:r>
              <a:rPr lang="en-US" sz="1600" b="1"/>
              <a:t>snmpInvalidMsgs</a:t>
            </a:r>
            <a:r>
              <a:rPr lang="en-US" sz="1600"/>
              <a:t> OBJECT-TYPE </a:t>
            </a:r>
          </a:p>
          <a:p>
            <a:pPr marL="609600" indent="-609600" algn="l">
              <a:lnSpc>
                <a:spcPct val="80000"/>
              </a:lnSpc>
              <a:spcBef>
                <a:spcPct val="20000"/>
              </a:spcBef>
              <a:buFont typeface="Wingdings" pitchFamily="2" charset="2"/>
              <a:buNone/>
            </a:pPr>
            <a:r>
              <a:rPr lang="en-US" sz="1600"/>
              <a:t>SYNTAX Counter32 </a:t>
            </a:r>
          </a:p>
          <a:p>
            <a:pPr marL="609600" indent="-609600" algn="l">
              <a:lnSpc>
                <a:spcPct val="80000"/>
              </a:lnSpc>
              <a:spcBef>
                <a:spcPct val="20000"/>
              </a:spcBef>
              <a:buFont typeface="Wingdings" pitchFamily="2" charset="2"/>
              <a:buNone/>
            </a:pPr>
            <a:r>
              <a:rPr lang="en-US" sz="1600"/>
              <a:t>MAX-ACCESS read-only </a:t>
            </a:r>
          </a:p>
          <a:p>
            <a:pPr marL="609600" indent="-609600" algn="l">
              <a:lnSpc>
                <a:spcPct val="80000"/>
              </a:lnSpc>
              <a:spcBef>
                <a:spcPct val="20000"/>
              </a:spcBef>
              <a:buFont typeface="Wingdings" pitchFamily="2" charset="2"/>
              <a:buNone/>
            </a:pPr>
            <a:r>
              <a:rPr lang="en-US" sz="1600"/>
              <a:t>STATUS current </a:t>
            </a:r>
          </a:p>
          <a:p>
            <a:pPr marL="609600" indent="-609600" algn="l">
              <a:lnSpc>
                <a:spcPct val="80000"/>
              </a:lnSpc>
              <a:spcBef>
                <a:spcPct val="20000"/>
              </a:spcBef>
              <a:buFont typeface="Wingdings" pitchFamily="2" charset="2"/>
              <a:buNone/>
            </a:pPr>
            <a:r>
              <a:rPr lang="en-US" sz="1600"/>
              <a:t>DESCRIPTION "The total number of packets received by the SNMP engine which were dropped because there were invalid or inconsistent components in the SNMP message. " </a:t>
            </a:r>
          </a:p>
          <a:p>
            <a:pPr marL="609600" indent="-609600" algn="l">
              <a:lnSpc>
                <a:spcPct val="80000"/>
              </a:lnSpc>
              <a:spcBef>
                <a:spcPct val="20000"/>
              </a:spcBef>
              <a:buFont typeface="Wingdings" pitchFamily="2" charset="2"/>
              <a:buNone/>
            </a:pPr>
            <a:r>
              <a:rPr lang="en-US" sz="1600"/>
              <a:t>::= { snmpMPDStats 2 } </a:t>
            </a:r>
          </a:p>
          <a:p>
            <a:pPr marL="609600" indent="-609600" algn="l">
              <a:lnSpc>
                <a:spcPct val="80000"/>
              </a:lnSpc>
              <a:spcBef>
                <a:spcPct val="20000"/>
              </a:spcBef>
              <a:buFont typeface="Wingdings" pitchFamily="2" charset="2"/>
              <a:buNone/>
            </a:pPr>
            <a:r>
              <a:rPr lang="en-US" sz="1600" b="1"/>
              <a:t>snmpUnknownPDUHandlers</a:t>
            </a:r>
            <a:r>
              <a:rPr lang="en-US" sz="1600"/>
              <a:t> OBJECT-TYPE </a:t>
            </a:r>
          </a:p>
          <a:p>
            <a:pPr marL="609600" indent="-609600" algn="l">
              <a:lnSpc>
                <a:spcPct val="80000"/>
              </a:lnSpc>
              <a:spcBef>
                <a:spcPct val="20000"/>
              </a:spcBef>
              <a:buFont typeface="Wingdings" pitchFamily="2" charset="2"/>
              <a:buNone/>
            </a:pPr>
            <a:r>
              <a:rPr lang="en-US" sz="1600"/>
              <a:t>SYNTAX Counter32 </a:t>
            </a:r>
          </a:p>
          <a:p>
            <a:pPr marL="609600" indent="-609600" algn="l">
              <a:lnSpc>
                <a:spcPct val="80000"/>
              </a:lnSpc>
              <a:spcBef>
                <a:spcPct val="20000"/>
              </a:spcBef>
              <a:buFont typeface="Wingdings" pitchFamily="2" charset="2"/>
              <a:buNone/>
            </a:pPr>
            <a:r>
              <a:rPr lang="en-US" sz="1600"/>
              <a:t>MAX-ACCESS read-only </a:t>
            </a:r>
          </a:p>
          <a:p>
            <a:pPr marL="609600" indent="-609600" algn="l">
              <a:lnSpc>
                <a:spcPct val="80000"/>
              </a:lnSpc>
              <a:spcBef>
                <a:spcPct val="20000"/>
              </a:spcBef>
              <a:buFont typeface="Wingdings" pitchFamily="2" charset="2"/>
              <a:buNone/>
            </a:pPr>
            <a:r>
              <a:rPr lang="en-US" sz="1600"/>
              <a:t>STATUS current </a:t>
            </a:r>
          </a:p>
          <a:p>
            <a:pPr marL="609600" indent="-609600" algn="l">
              <a:lnSpc>
                <a:spcPct val="80000"/>
              </a:lnSpc>
              <a:spcBef>
                <a:spcPct val="20000"/>
              </a:spcBef>
              <a:buFont typeface="Wingdings" pitchFamily="2" charset="2"/>
              <a:buNone/>
            </a:pPr>
            <a:r>
              <a:rPr lang="en-US" sz="1600"/>
              <a:t>DESCRIPTION "The total number of packets received by the SNMP engine which were dropped because the PDU contained in the packet could not be passed to an application responsible for handling the pduType, e.g. no SNMP application had registered for the proper combination of the contextEngineID and the pduType. “</a:t>
            </a:r>
          </a:p>
          <a:p>
            <a:pPr marL="609600" indent="-609600" algn="l">
              <a:lnSpc>
                <a:spcPct val="80000"/>
              </a:lnSpc>
              <a:spcBef>
                <a:spcPct val="20000"/>
              </a:spcBef>
              <a:buFont typeface="Wingdings" pitchFamily="2" charset="2"/>
              <a:buNone/>
            </a:pPr>
            <a:r>
              <a:rPr lang="en-US" sz="1600"/>
              <a:t>::= { snmpMPDStats 3 } </a:t>
            </a:r>
            <a:endParaRPr lang="en-US" sz="160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2"/>
          <p:cNvSpPr>
            <a:spLocks noGrp="1"/>
          </p:cNvSpPr>
          <p:nvPr>
            <p:ph type="dt" sz="quarter" idx="10"/>
          </p:nvPr>
        </p:nvSpPr>
        <p:spPr>
          <a:noFill/>
        </p:spPr>
        <p:txBody>
          <a:bodyPr/>
          <a:lstStyle/>
          <a:p>
            <a:fld id="{4C49322F-781B-4D2E-9A2D-6D2CF85AADDB}" type="datetime1">
              <a:rPr lang="en-US" smtClean="0"/>
              <a:pPr/>
              <a:t>5/21/15</a:t>
            </a:fld>
            <a:endParaRPr lang="en-US" smtClean="0"/>
          </a:p>
        </p:txBody>
      </p:sp>
      <p:sp>
        <p:nvSpPr>
          <p:cNvPr id="76803" name="Slide Number Placeholder 4"/>
          <p:cNvSpPr>
            <a:spLocks noGrp="1"/>
          </p:cNvSpPr>
          <p:nvPr>
            <p:ph type="sldNum" sz="quarter" idx="12"/>
          </p:nvPr>
        </p:nvSpPr>
        <p:spPr>
          <a:noFill/>
        </p:spPr>
        <p:txBody>
          <a:bodyPr/>
          <a:lstStyle/>
          <a:p>
            <a:fld id="{B41A9F31-673E-4A17-BA7E-60DA88099E18}" type="slidenum">
              <a:rPr lang="en-US" smtClean="0"/>
              <a:pPr/>
              <a:t>79</a:t>
            </a:fld>
            <a:endParaRPr lang="en-US" smtClean="0"/>
          </a:p>
        </p:txBody>
      </p:sp>
      <p:sp>
        <p:nvSpPr>
          <p:cNvPr id="76804" name="Rectangle 2"/>
          <p:cNvSpPr>
            <a:spLocks noGrp="1" noChangeArrowheads="1"/>
          </p:cNvSpPr>
          <p:nvPr>
            <p:ph type="title"/>
          </p:nvPr>
        </p:nvSpPr>
        <p:spPr>
          <a:xfrm>
            <a:off x="414338" y="141288"/>
            <a:ext cx="8229600" cy="1143000"/>
          </a:xfrm>
        </p:spPr>
        <p:txBody>
          <a:bodyPr/>
          <a:lstStyle/>
          <a:p>
            <a:pPr eaLnBrk="1" hangingPunct="1"/>
            <a:r>
              <a:rPr lang="en-US" sz="3200" smtClean="0"/>
              <a:t>SNMPv3 Authentication &amp; Privacy MIBs</a:t>
            </a:r>
          </a:p>
        </p:txBody>
      </p:sp>
      <p:sp>
        <p:nvSpPr>
          <p:cNvPr id="76805" name="Text Box 3"/>
          <p:cNvSpPr txBox="1">
            <a:spLocks noChangeArrowheads="1"/>
          </p:cNvSpPr>
          <p:nvPr/>
        </p:nvSpPr>
        <p:spPr bwMode="auto">
          <a:xfrm>
            <a:off x="3981450" y="2914650"/>
            <a:ext cx="1447800" cy="336550"/>
          </a:xfrm>
          <a:prstGeom prst="rect">
            <a:avLst/>
          </a:prstGeom>
          <a:noFill/>
          <a:ln w="9525">
            <a:noFill/>
            <a:miter lim="800000"/>
            <a:headEnd type="none" w="lg" len="lg"/>
            <a:tailEnd type="none" w="lg" len="lg"/>
          </a:ln>
        </p:spPr>
        <p:txBody>
          <a:bodyPr wrap="none">
            <a:spAutoFit/>
          </a:bodyPr>
          <a:lstStyle/>
          <a:p>
            <a:pPr algn="l"/>
            <a:r>
              <a:rPr lang="en-US" sz="1600"/>
              <a:t>snmpModules</a:t>
            </a:r>
          </a:p>
        </p:txBody>
      </p:sp>
      <p:sp>
        <p:nvSpPr>
          <p:cNvPr id="76806" name="Text Box 4"/>
          <p:cNvSpPr txBox="1">
            <a:spLocks noChangeArrowheads="1"/>
          </p:cNvSpPr>
          <p:nvPr/>
        </p:nvSpPr>
        <p:spPr bwMode="auto">
          <a:xfrm>
            <a:off x="4164013" y="3163888"/>
            <a:ext cx="969962" cy="274637"/>
          </a:xfrm>
          <a:prstGeom prst="rect">
            <a:avLst/>
          </a:prstGeom>
          <a:noFill/>
          <a:ln w="9525">
            <a:noFill/>
            <a:miter lim="800000"/>
            <a:headEnd type="none" w="lg" len="lg"/>
            <a:tailEnd type="none" w="lg" len="lg"/>
          </a:ln>
        </p:spPr>
        <p:txBody>
          <a:bodyPr wrap="none">
            <a:spAutoFit/>
          </a:bodyPr>
          <a:lstStyle/>
          <a:p>
            <a:r>
              <a:rPr lang="en-US" sz="1200"/>
              <a:t>{snmpV2 3}</a:t>
            </a:r>
          </a:p>
        </p:txBody>
      </p:sp>
      <p:sp>
        <p:nvSpPr>
          <p:cNvPr id="76807" name="Line 5"/>
          <p:cNvSpPr>
            <a:spLocks noChangeShapeType="1"/>
          </p:cNvSpPr>
          <p:nvPr/>
        </p:nvSpPr>
        <p:spPr bwMode="auto">
          <a:xfrm flipH="1">
            <a:off x="903288" y="3400425"/>
            <a:ext cx="3678237" cy="936625"/>
          </a:xfrm>
          <a:prstGeom prst="line">
            <a:avLst/>
          </a:prstGeom>
          <a:noFill/>
          <a:ln w="9525">
            <a:solidFill>
              <a:schemeClr val="tx1"/>
            </a:solidFill>
            <a:round/>
            <a:headEnd type="none" w="lg" len="lg"/>
            <a:tailEnd type="none" w="lg" len="lg"/>
          </a:ln>
        </p:spPr>
        <p:txBody>
          <a:bodyPr/>
          <a:lstStyle/>
          <a:p>
            <a:endParaRPr lang="en-CA"/>
          </a:p>
        </p:txBody>
      </p:sp>
      <p:sp>
        <p:nvSpPr>
          <p:cNvPr id="76808" name="Line 6"/>
          <p:cNvSpPr>
            <a:spLocks noChangeShapeType="1"/>
          </p:cNvSpPr>
          <p:nvPr/>
        </p:nvSpPr>
        <p:spPr bwMode="auto">
          <a:xfrm>
            <a:off x="4592638" y="3402013"/>
            <a:ext cx="3730625" cy="611187"/>
          </a:xfrm>
          <a:prstGeom prst="line">
            <a:avLst/>
          </a:prstGeom>
          <a:noFill/>
          <a:ln w="9525">
            <a:solidFill>
              <a:schemeClr val="tx1"/>
            </a:solidFill>
            <a:round/>
            <a:headEnd type="none" w="lg" len="lg"/>
            <a:tailEnd type="none" w="lg" len="lg"/>
          </a:ln>
        </p:spPr>
        <p:txBody>
          <a:bodyPr/>
          <a:lstStyle/>
          <a:p>
            <a:endParaRPr lang="en-CA"/>
          </a:p>
        </p:txBody>
      </p:sp>
      <p:sp>
        <p:nvSpPr>
          <p:cNvPr id="76809" name="Text Box 7"/>
          <p:cNvSpPr txBox="1">
            <a:spLocks noChangeArrowheads="1"/>
          </p:cNvSpPr>
          <p:nvPr/>
        </p:nvSpPr>
        <p:spPr bwMode="auto">
          <a:xfrm>
            <a:off x="320675" y="5305425"/>
            <a:ext cx="1493838" cy="336550"/>
          </a:xfrm>
          <a:prstGeom prst="rect">
            <a:avLst/>
          </a:prstGeom>
          <a:noFill/>
          <a:ln w="9525">
            <a:noFill/>
            <a:miter lim="800000"/>
            <a:headEnd type="none" w="lg" len="lg"/>
            <a:tailEnd type="none" w="lg" len="lg"/>
          </a:ln>
        </p:spPr>
        <p:txBody>
          <a:bodyPr wrap="none">
            <a:spAutoFit/>
          </a:bodyPr>
          <a:lstStyle/>
          <a:p>
            <a:pPr algn="l"/>
            <a:r>
              <a:rPr lang="en-US" sz="1600"/>
              <a:t>snmpMPDMIB</a:t>
            </a:r>
          </a:p>
        </p:txBody>
      </p:sp>
      <p:sp>
        <p:nvSpPr>
          <p:cNvPr id="76810" name="Text Box 8"/>
          <p:cNvSpPr txBox="1">
            <a:spLocks noChangeArrowheads="1"/>
          </p:cNvSpPr>
          <p:nvPr/>
        </p:nvSpPr>
        <p:spPr bwMode="auto">
          <a:xfrm>
            <a:off x="368300" y="5567363"/>
            <a:ext cx="1441450" cy="274637"/>
          </a:xfrm>
          <a:prstGeom prst="rect">
            <a:avLst/>
          </a:prstGeom>
          <a:noFill/>
          <a:ln w="9525">
            <a:noFill/>
            <a:miter lim="800000"/>
            <a:headEnd type="none" w="lg" len="lg"/>
            <a:tailEnd type="none" w="lg" len="lg"/>
          </a:ln>
        </p:spPr>
        <p:txBody>
          <a:bodyPr wrap="none">
            <a:spAutoFit/>
          </a:bodyPr>
          <a:lstStyle/>
          <a:p>
            <a:r>
              <a:rPr lang="en-US" sz="1200"/>
              <a:t>{snmpModules 11}</a:t>
            </a:r>
          </a:p>
        </p:txBody>
      </p:sp>
      <p:sp>
        <p:nvSpPr>
          <p:cNvPr id="76811" name="Text Box 9"/>
          <p:cNvSpPr txBox="1">
            <a:spLocks noChangeArrowheads="1"/>
          </p:cNvSpPr>
          <p:nvPr/>
        </p:nvSpPr>
        <p:spPr bwMode="auto">
          <a:xfrm>
            <a:off x="7407275" y="5178425"/>
            <a:ext cx="1549400" cy="336550"/>
          </a:xfrm>
          <a:prstGeom prst="rect">
            <a:avLst/>
          </a:prstGeom>
          <a:noFill/>
          <a:ln w="9525">
            <a:noFill/>
            <a:miter lim="800000"/>
            <a:headEnd type="none" w="lg" len="lg"/>
            <a:tailEnd type="none" w="lg" len="lg"/>
          </a:ln>
        </p:spPr>
        <p:txBody>
          <a:bodyPr wrap="none">
            <a:spAutoFit/>
          </a:bodyPr>
          <a:lstStyle/>
          <a:p>
            <a:pPr algn="l"/>
            <a:r>
              <a:rPr lang="en-US" sz="1600" b="1"/>
              <a:t>snmpUSMMIB</a:t>
            </a:r>
          </a:p>
        </p:txBody>
      </p:sp>
      <p:sp>
        <p:nvSpPr>
          <p:cNvPr id="76812" name="Text Box 10"/>
          <p:cNvSpPr txBox="1">
            <a:spLocks noChangeArrowheads="1"/>
          </p:cNvSpPr>
          <p:nvPr/>
        </p:nvSpPr>
        <p:spPr bwMode="auto">
          <a:xfrm>
            <a:off x="7467600" y="5453063"/>
            <a:ext cx="1441450" cy="274637"/>
          </a:xfrm>
          <a:prstGeom prst="rect">
            <a:avLst/>
          </a:prstGeom>
          <a:noFill/>
          <a:ln w="9525">
            <a:noFill/>
            <a:miter lim="800000"/>
            <a:headEnd type="none" w="lg" len="lg"/>
            <a:tailEnd type="none" w="lg" len="lg"/>
          </a:ln>
        </p:spPr>
        <p:txBody>
          <a:bodyPr wrap="none">
            <a:spAutoFit/>
          </a:bodyPr>
          <a:lstStyle/>
          <a:p>
            <a:r>
              <a:rPr lang="en-US" sz="1200"/>
              <a:t>{snmpModules 15}</a:t>
            </a:r>
          </a:p>
        </p:txBody>
      </p:sp>
      <p:sp>
        <p:nvSpPr>
          <p:cNvPr id="76813" name="Text Box 11"/>
          <p:cNvSpPr txBox="1">
            <a:spLocks noChangeArrowheads="1"/>
          </p:cNvSpPr>
          <p:nvPr/>
        </p:nvSpPr>
        <p:spPr bwMode="auto">
          <a:xfrm>
            <a:off x="2200275" y="4975225"/>
            <a:ext cx="1630363" cy="336550"/>
          </a:xfrm>
          <a:prstGeom prst="rect">
            <a:avLst/>
          </a:prstGeom>
          <a:noFill/>
          <a:ln w="9525">
            <a:noFill/>
            <a:miter lim="800000"/>
            <a:headEnd type="none" w="lg" len="lg"/>
            <a:tailEnd type="none" w="lg" len="lg"/>
          </a:ln>
        </p:spPr>
        <p:txBody>
          <a:bodyPr wrap="none">
            <a:spAutoFit/>
          </a:bodyPr>
          <a:lstStyle/>
          <a:p>
            <a:pPr algn="l"/>
            <a:r>
              <a:rPr lang="en-US" sz="1600"/>
              <a:t>snmpTargetMIB</a:t>
            </a:r>
          </a:p>
        </p:txBody>
      </p:sp>
      <p:sp>
        <p:nvSpPr>
          <p:cNvPr id="76814" name="Text Box 12"/>
          <p:cNvSpPr txBox="1">
            <a:spLocks noChangeArrowheads="1"/>
          </p:cNvSpPr>
          <p:nvPr/>
        </p:nvSpPr>
        <p:spPr bwMode="auto">
          <a:xfrm>
            <a:off x="2311400" y="5249863"/>
            <a:ext cx="1441450" cy="274637"/>
          </a:xfrm>
          <a:prstGeom prst="rect">
            <a:avLst/>
          </a:prstGeom>
          <a:noFill/>
          <a:ln w="9525">
            <a:noFill/>
            <a:miter lim="800000"/>
            <a:headEnd type="none" w="lg" len="lg"/>
            <a:tailEnd type="none" w="lg" len="lg"/>
          </a:ln>
        </p:spPr>
        <p:txBody>
          <a:bodyPr wrap="none">
            <a:spAutoFit/>
          </a:bodyPr>
          <a:lstStyle/>
          <a:p>
            <a:r>
              <a:rPr lang="en-US" sz="1200"/>
              <a:t>{snmpModules 12}</a:t>
            </a:r>
          </a:p>
        </p:txBody>
      </p:sp>
      <p:sp>
        <p:nvSpPr>
          <p:cNvPr id="76815" name="Text Box 13"/>
          <p:cNvSpPr txBox="1">
            <a:spLocks noChangeArrowheads="1"/>
          </p:cNvSpPr>
          <p:nvPr/>
        </p:nvSpPr>
        <p:spPr bwMode="auto">
          <a:xfrm>
            <a:off x="0" y="4314825"/>
            <a:ext cx="2058988" cy="336550"/>
          </a:xfrm>
          <a:prstGeom prst="rect">
            <a:avLst/>
          </a:prstGeom>
          <a:noFill/>
          <a:ln w="9525">
            <a:noFill/>
            <a:miter lim="800000"/>
            <a:headEnd type="none" w="lg" len="lg"/>
            <a:tailEnd type="none" w="lg" len="lg"/>
          </a:ln>
        </p:spPr>
        <p:txBody>
          <a:bodyPr wrap="none">
            <a:spAutoFit/>
          </a:bodyPr>
          <a:lstStyle/>
          <a:p>
            <a:pPr algn="l"/>
            <a:r>
              <a:rPr lang="en-US" sz="1600"/>
              <a:t>snmpFrameworkMIB</a:t>
            </a:r>
          </a:p>
        </p:txBody>
      </p:sp>
      <p:sp>
        <p:nvSpPr>
          <p:cNvPr id="76816" name="Text Box 14"/>
          <p:cNvSpPr txBox="1">
            <a:spLocks noChangeArrowheads="1"/>
          </p:cNvSpPr>
          <p:nvPr/>
        </p:nvSpPr>
        <p:spPr bwMode="auto">
          <a:xfrm>
            <a:off x="466725" y="4576763"/>
            <a:ext cx="1441450" cy="274637"/>
          </a:xfrm>
          <a:prstGeom prst="rect">
            <a:avLst/>
          </a:prstGeom>
          <a:noFill/>
          <a:ln w="9525">
            <a:noFill/>
            <a:miter lim="800000"/>
            <a:headEnd type="none" w="lg" len="lg"/>
            <a:tailEnd type="none" w="lg" len="lg"/>
          </a:ln>
        </p:spPr>
        <p:txBody>
          <a:bodyPr wrap="none">
            <a:spAutoFit/>
          </a:bodyPr>
          <a:lstStyle/>
          <a:p>
            <a:r>
              <a:rPr lang="en-US" sz="1200"/>
              <a:t>{snmpModules 10}</a:t>
            </a:r>
          </a:p>
        </p:txBody>
      </p:sp>
      <p:sp>
        <p:nvSpPr>
          <p:cNvPr id="76817" name="Text Box 15"/>
          <p:cNvSpPr txBox="1">
            <a:spLocks noChangeArrowheads="1"/>
          </p:cNvSpPr>
          <p:nvPr/>
        </p:nvSpPr>
        <p:spPr bwMode="auto">
          <a:xfrm>
            <a:off x="3622675" y="4416425"/>
            <a:ext cx="2046288" cy="336550"/>
          </a:xfrm>
          <a:prstGeom prst="rect">
            <a:avLst/>
          </a:prstGeom>
          <a:noFill/>
          <a:ln w="9525">
            <a:noFill/>
            <a:miter lim="800000"/>
            <a:headEnd type="none" w="lg" len="lg"/>
            <a:tailEnd type="none" w="lg" len="lg"/>
          </a:ln>
        </p:spPr>
        <p:txBody>
          <a:bodyPr wrap="none">
            <a:spAutoFit/>
          </a:bodyPr>
          <a:lstStyle/>
          <a:p>
            <a:pPr algn="l"/>
            <a:r>
              <a:rPr lang="en-US" sz="1600"/>
              <a:t>snmpNotificationMIB</a:t>
            </a:r>
          </a:p>
        </p:txBody>
      </p:sp>
      <p:sp>
        <p:nvSpPr>
          <p:cNvPr id="76818" name="Text Box 16"/>
          <p:cNvSpPr txBox="1">
            <a:spLocks noChangeArrowheads="1"/>
          </p:cNvSpPr>
          <p:nvPr/>
        </p:nvSpPr>
        <p:spPr bwMode="auto">
          <a:xfrm>
            <a:off x="3987800" y="4691063"/>
            <a:ext cx="1441450" cy="274637"/>
          </a:xfrm>
          <a:prstGeom prst="rect">
            <a:avLst/>
          </a:prstGeom>
          <a:noFill/>
          <a:ln w="9525">
            <a:noFill/>
            <a:miter lim="800000"/>
            <a:headEnd type="none" w="lg" len="lg"/>
            <a:tailEnd type="none" w="lg" len="lg"/>
          </a:ln>
        </p:spPr>
        <p:txBody>
          <a:bodyPr wrap="none">
            <a:spAutoFit/>
          </a:bodyPr>
          <a:lstStyle/>
          <a:p>
            <a:r>
              <a:rPr lang="en-US" sz="1200"/>
              <a:t>{snmpModules 13}</a:t>
            </a:r>
          </a:p>
        </p:txBody>
      </p:sp>
      <p:sp>
        <p:nvSpPr>
          <p:cNvPr id="76819" name="Text Box 17"/>
          <p:cNvSpPr txBox="1">
            <a:spLocks noChangeArrowheads="1"/>
          </p:cNvSpPr>
          <p:nvPr/>
        </p:nvSpPr>
        <p:spPr bwMode="auto">
          <a:xfrm>
            <a:off x="5603875" y="4860925"/>
            <a:ext cx="1562100" cy="336550"/>
          </a:xfrm>
          <a:prstGeom prst="rect">
            <a:avLst/>
          </a:prstGeom>
          <a:noFill/>
          <a:ln w="9525">
            <a:noFill/>
            <a:miter lim="800000"/>
            <a:headEnd type="none" w="lg" len="lg"/>
            <a:tailEnd type="none" w="lg" len="lg"/>
          </a:ln>
        </p:spPr>
        <p:txBody>
          <a:bodyPr wrap="none">
            <a:spAutoFit/>
          </a:bodyPr>
          <a:lstStyle/>
          <a:p>
            <a:pPr algn="l"/>
            <a:r>
              <a:rPr lang="en-US" sz="1600"/>
              <a:t>snmpProxyMIB</a:t>
            </a:r>
          </a:p>
        </p:txBody>
      </p:sp>
      <p:sp>
        <p:nvSpPr>
          <p:cNvPr id="76820" name="Text Box 18"/>
          <p:cNvSpPr txBox="1">
            <a:spLocks noChangeArrowheads="1"/>
          </p:cNvSpPr>
          <p:nvPr/>
        </p:nvSpPr>
        <p:spPr bwMode="auto">
          <a:xfrm>
            <a:off x="5715000" y="5122863"/>
            <a:ext cx="1441450" cy="274637"/>
          </a:xfrm>
          <a:prstGeom prst="rect">
            <a:avLst/>
          </a:prstGeom>
          <a:noFill/>
          <a:ln w="9525">
            <a:noFill/>
            <a:miter lim="800000"/>
            <a:headEnd type="none" w="lg" len="lg"/>
            <a:tailEnd type="none" w="lg" len="lg"/>
          </a:ln>
        </p:spPr>
        <p:txBody>
          <a:bodyPr wrap="none">
            <a:spAutoFit/>
          </a:bodyPr>
          <a:lstStyle/>
          <a:p>
            <a:r>
              <a:rPr lang="en-US" sz="1200"/>
              <a:t>{snmpModules 14}</a:t>
            </a:r>
          </a:p>
        </p:txBody>
      </p:sp>
      <p:sp>
        <p:nvSpPr>
          <p:cNvPr id="76821" name="Text Box 19"/>
          <p:cNvSpPr txBox="1">
            <a:spLocks noChangeArrowheads="1"/>
          </p:cNvSpPr>
          <p:nvPr/>
        </p:nvSpPr>
        <p:spPr bwMode="auto">
          <a:xfrm>
            <a:off x="7515225" y="4010025"/>
            <a:ext cx="1695450" cy="336550"/>
          </a:xfrm>
          <a:prstGeom prst="rect">
            <a:avLst/>
          </a:prstGeom>
          <a:noFill/>
          <a:ln w="9525">
            <a:noFill/>
            <a:miter lim="800000"/>
            <a:headEnd type="none" w="lg" len="lg"/>
            <a:tailEnd type="none" w="lg" len="lg"/>
          </a:ln>
        </p:spPr>
        <p:txBody>
          <a:bodyPr wrap="none">
            <a:spAutoFit/>
          </a:bodyPr>
          <a:lstStyle/>
          <a:p>
            <a:pPr algn="l"/>
            <a:r>
              <a:rPr lang="en-US" sz="1600" b="1"/>
              <a:t>snmpVACMMIB</a:t>
            </a:r>
          </a:p>
        </p:txBody>
      </p:sp>
      <p:sp>
        <p:nvSpPr>
          <p:cNvPr id="76822" name="Text Box 20"/>
          <p:cNvSpPr txBox="1">
            <a:spLocks noChangeArrowheads="1"/>
          </p:cNvSpPr>
          <p:nvPr/>
        </p:nvSpPr>
        <p:spPr bwMode="auto">
          <a:xfrm>
            <a:off x="7613650" y="4284663"/>
            <a:ext cx="1441450" cy="274637"/>
          </a:xfrm>
          <a:prstGeom prst="rect">
            <a:avLst/>
          </a:prstGeom>
          <a:noFill/>
          <a:ln w="9525">
            <a:noFill/>
            <a:miter lim="800000"/>
            <a:headEnd type="none" w="lg" len="lg"/>
            <a:tailEnd type="none" w="lg" len="lg"/>
          </a:ln>
        </p:spPr>
        <p:txBody>
          <a:bodyPr wrap="none">
            <a:spAutoFit/>
          </a:bodyPr>
          <a:lstStyle/>
          <a:p>
            <a:r>
              <a:rPr lang="en-US" sz="1200"/>
              <a:t>{snmpModules 16}</a:t>
            </a:r>
          </a:p>
        </p:txBody>
      </p:sp>
      <p:sp>
        <p:nvSpPr>
          <p:cNvPr id="76823" name="Line 21"/>
          <p:cNvSpPr>
            <a:spLocks noChangeShapeType="1"/>
          </p:cNvSpPr>
          <p:nvPr/>
        </p:nvSpPr>
        <p:spPr bwMode="auto">
          <a:xfrm flipH="1">
            <a:off x="1079500" y="3403600"/>
            <a:ext cx="3505200" cy="1905000"/>
          </a:xfrm>
          <a:prstGeom prst="line">
            <a:avLst/>
          </a:prstGeom>
          <a:noFill/>
          <a:ln w="9525">
            <a:solidFill>
              <a:schemeClr val="tx1"/>
            </a:solidFill>
            <a:round/>
            <a:headEnd type="none" w="lg" len="lg"/>
            <a:tailEnd type="none" w="lg" len="lg"/>
          </a:ln>
        </p:spPr>
        <p:txBody>
          <a:bodyPr/>
          <a:lstStyle/>
          <a:p>
            <a:endParaRPr lang="en-CA"/>
          </a:p>
        </p:txBody>
      </p:sp>
      <p:sp>
        <p:nvSpPr>
          <p:cNvPr id="76824" name="Line 22"/>
          <p:cNvSpPr>
            <a:spLocks noChangeShapeType="1"/>
          </p:cNvSpPr>
          <p:nvPr/>
        </p:nvSpPr>
        <p:spPr bwMode="auto">
          <a:xfrm flipH="1">
            <a:off x="3124200" y="3416300"/>
            <a:ext cx="1460500" cy="1460500"/>
          </a:xfrm>
          <a:prstGeom prst="line">
            <a:avLst/>
          </a:prstGeom>
          <a:noFill/>
          <a:ln w="9525">
            <a:solidFill>
              <a:schemeClr val="tx1"/>
            </a:solidFill>
            <a:round/>
            <a:headEnd type="none" w="lg" len="lg"/>
            <a:tailEnd type="none" w="lg" len="lg"/>
          </a:ln>
        </p:spPr>
        <p:txBody>
          <a:bodyPr/>
          <a:lstStyle/>
          <a:p>
            <a:endParaRPr lang="en-CA"/>
          </a:p>
        </p:txBody>
      </p:sp>
      <p:sp>
        <p:nvSpPr>
          <p:cNvPr id="76825" name="Line 23"/>
          <p:cNvSpPr>
            <a:spLocks noChangeShapeType="1"/>
          </p:cNvSpPr>
          <p:nvPr/>
        </p:nvSpPr>
        <p:spPr bwMode="auto">
          <a:xfrm>
            <a:off x="4597400" y="3403600"/>
            <a:ext cx="0" cy="977900"/>
          </a:xfrm>
          <a:prstGeom prst="line">
            <a:avLst/>
          </a:prstGeom>
          <a:noFill/>
          <a:ln w="9525">
            <a:solidFill>
              <a:schemeClr val="tx1"/>
            </a:solidFill>
            <a:round/>
            <a:headEnd type="none" w="lg" len="lg"/>
            <a:tailEnd type="none" w="lg" len="lg"/>
          </a:ln>
        </p:spPr>
        <p:txBody>
          <a:bodyPr/>
          <a:lstStyle/>
          <a:p>
            <a:endParaRPr lang="en-CA"/>
          </a:p>
        </p:txBody>
      </p:sp>
      <p:sp>
        <p:nvSpPr>
          <p:cNvPr id="76826" name="Line 24"/>
          <p:cNvSpPr>
            <a:spLocks noChangeShapeType="1"/>
          </p:cNvSpPr>
          <p:nvPr/>
        </p:nvSpPr>
        <p:spPr bwMode="auto">
          <a:xfrm>
            <a:off x="4610100" y="3403600"/>
            <a:ext cx="1625600" cy="1422400"/>
          </a:xfrm>
          <a:prstGeom prst="line">
            <a:avLst/>
          </a:prstGeom>
          <a:noFill/>
          <a:ln w="9525">
            <a:solidFill>
              <a:schemeClr val="tx1"/>
            </a:solidFill>
            <a:round/>
            <a:headEnd type="none" w="lg" len="lg"/>
            <a:tailEnd type="none" w="lg" len="lg"/>
          </a:ln>
        </p:spPr>
        <p:txBody>
          <a:bodyPr/>
          <a:lstStyle/>
          <a:p>
            <a:endParaRPr lang="en-CA"/>
          </a:p>
        </p:txBody>
      </p:sp>
      <p:sp>
        <p:nvSpPr>
          <p:cNvPr id="76827" name="Line 25"/>
          <p:cNvSpPr>
            <a:spLocks noChangeShapeType="1"/>
          </p:cNvSpPr>
          <p:nvPr/>
        </p:nvSpPr>
        <p:spPr bwMode="auto">
          <a:xfrm>
            <a:off x="4610100" y="3403600"/>
            <a:ext cx="3505200" cy="1752600"/>
          </a:xfrm>
          <a:prstGeom prst="line">
            <a:avLst/>
          </a:prstGeom>
          <a:noFill/>
          <a:ln w="9525">
            <a:solidFill>
              <a:schemeClr val="tx1"/>
            </a:solidFill>
            <a:round/>
            <a:headEnd type="none" w="lg" len="lg"/>
            <a:tailEnd type="none" w="lg" len="lg"/>
          </a:ln>
        </p:spPr>
        <p:txBody>
          <a:bodyPr/>
          <a:lstStyle/>
          <a:p>
            <a:endParaRPr lang="en-CA"/>
          </a:p>
        </p:txBody>
      </p:sp>
      <p:sp>
        <p:nvSpPr>
          <p:cNvPr id="76828" name="Text Box 26"/>
          <p:cNvSpPr txBox="1">
            <a:spLocks noChangeArrowheads="1"/>
          </p:cNvSpPr>
          <p:nvPr/>
        </p:nvSpPr>
        <p:spPr bwMode="auto">
          <a:xfrm>
            <a:off x="4159250" y="2203450"/>
            <a:ext cx="928688" cy="336550"/>
          </a:xfrm>
          <a:prstGeom prst="rect">
            <a:avLst/>
          </a:prstGeom>
          <a:noFill/>
          <a:ln w="9525">
            <a:noFill/>
            <a:miter lim="800000"/>
            <a:headEnd type="none" w="lg" len="lg"/>
            <a:tailEnd type="none" w="lg" len="lg"/>
          </a:ln>
        </p:spPr>
        <p:txBody>
          <a:bodyPr wrap="none">
            <a:spAutoFit/>
          </a:bodyPr>
          <a:lstStyle/>
          <a:p>
            <a:pPr algn="l"/>
            <a:r>
              <a:rPr lang="en-US" sz="1600"/>
              <a:t>snmpV2</a:t>
            </a:r>
          </a:p>
        </p:txBody>
      </p:sp>
      <p:sp>
        <p:nvSpPr>
          <p:cNvPr id="76829" name="Text Box 27"/>
          <p:cNvSpPr txBox="1">
            <a:spLocks noChangeArrowheads="1"/>
          </p:cNvSpPr>
          <p:nvPr/>
        </p:nvSpPr>
        <p:spPr bwMode="auto">
          <a:xfrm>
            <a:off x="4179888" y="2465388"/>
            <a:ext cx="919162" cy="274637"/>
          </a:xfrm>
          <a:prstGeom prst="rect">
            <a:avLst/>
          </a:prstGeom>
          <a:noFill/>
          <a:ln w="9525">
            <a:noFill/>
            <a:miter lim="800000"/>
            <a:headEnd type="none" w="lg" len="lg"/>
            <a:tailEnd type="none" w="lg" len="lg"/>
          </a:ln>
        </p:spPr>
        <p:txBody>
          <a:bodyPr wrap="none">
            <a:spAutoFit/>
          </a:bodyPr>
          <a:lstStyle/>
          <a:p>
            <a:r>
              <a:rPr lang="en-US" sz="1200"/>
              <a:t>{internet 6}</a:t>
            </a:r>
          </a:p>
        </p:txBody>
      </p:sp>
      <p:sp>
        <p:nvSpPr>
          <p:cNvPr id="76830" name="Text Box 28"/>
          <p:cNvSpPr txBox="1">
            <a:spLocks noChangeArrowheads="1"/>
          </p:cNvSpPr>
          <p:nvPr/>
        </p:nvSpPr>
        <p:spPr bwMode="auto">
          <a:xfrm>
            <a:off x="4184650" y="1390650"/>
            <a:ext cx="862013" cy="336550"/>
          </a:xfrm>
          <a:prstGeom prst="rect">
            <a:avLst/>
          </a:prstGeom>
          <a:noFill/>
          <a:ln w="9525">
            <a:noFill/>
            <a:miter lim="800000"/>
            <a:headEnd type="none" w="lg" len="lg"/>
            <a:tailEnd type="none" w="lg" len="lg"/>
          </a:ln>
        </p:spPr>
        <p:txBody>
          <a:bodyPr wrap="none">
            <a:spAutoFit/>
          </a:bodyPr>
          <a:lstStyle/>
          <a:p>
            <a:pPr algn="l"/>
            <a:r>
              <a:rPr lang="en-US" sz="1600"/>
              <a:t>internet</a:t>
            </a:r>
          </a:p>
        </p:txBody>
      </p:sp>
      <p:sp>
        <p:nvSpPr>
          <p:cNvPr id="76831" name="Text Box 29"/>
          <p:cNvSpPr txBox="1">
            <a:spLocks noChangeArrowheads="1"/>
          </p:cNvSpPr>
          <p:nvPr/>
        </p:nvSpPr>
        <p:spPr bwMode="auto">
          <a:xfrm>
            <a:off x="4025900" y="1639888"/>
            <a:ext cx="1206500" cy="274637"/>
          </a:xfrm>
          <a:prstGeom prst="rect">
            <a:avLst/>
          </a:prstGeom>
          <a:noFill/>
          <a:ln w="9525">
            <a:noFill/>
            <a:miter lim="800000"/>
            <a:headEnd type="none" w="lg" len="lg"/>
            <a:tailEnd type="none" w="lg" len="lg"/>
          </a:ln>
        </p:spPr>
        <p:txBody>
          <a:bodyPr wrap="none">
            <a:spAutoFit/>
          </a:bodyPr>
          <a:lstStyle/>
          <a:p>
            <a:r>
              <a:rPr lang="en-US" sz="1200"/>
              <a:t>{.iso.org.dod.1}</a:t>
            </a:r>
          </a:p>
        </p:txBody>
      </p:sp>
      <p:sp>
        <p:nvSpPr>
          <p:cNvPr id="76832" name="Line 30"/>
          <p:cNvSpPr>
            <a:spLocks noChangeShapeType="1"/>
          </p:cNvSpPr>
          <p:nvPr/>
        </p:nvSpPr>
        <p:spPr bwMode="auto">
          <a:xfrm>
            <a:off x="4610100" y="1879600"/>
            <a:ext cx="0" cy="393700"/>
          </a:xfrm>
          <a:prstGeom prst="line">
            <a:avLst/>
          </a:prstGeom>
          <a:noFill/>
          <a:ln w="9525">
            <a:solidFill>
              <a:schemeClr val="tx1"/>
            </a:solidFill>
            <a:round/>
            <a:headEnd type="none" w="lg" len="lg"/>
            <a:tailEnd type="none" w="lg" len="lg"/>
          </a:ln>
        </p:spPr>
        <p:txBody>
          <a:bodyPr/>
          <a:lstStyle/>
          <a:p>
            <a:endParaRPr lang="en-CA"/>
          </a:p>
        </p:txBody>
      </p:sp>
      <p:sp>
        <p:nvSpPr>
          <p:cNvPr id="76833" name="Line 31"/>
          <p:cNvSpPr>
            <a:spLocks noChangeShapeType="1"/>
          </p:cNvSpPr>
          <p:nvPr/>
        </p:nvSpPr>
        <p:spPr bwMode="auto">
          <a:xfrm>
            <a:off x="4610100" y="2667000"/>
            <a:ext cx="0" cy="317500"/>
          </a:xfrm>
          <a:prstGeom prst="line">
            <a:avLst/>
          </a:prstGeom>
          <a:noFill/>
          <a:ln w="9525">
            <a:solidFill>
              <a:schemeClr val="tx1"/>
            </a:solidFill>
            <a:round/>
            <a:headEnd type="none" w="lg" len="lg"/>
            <a:tailEnd type="none" w="lg" len="lg"/>
          </a:ln>
        </p:spPr>
        <p:txBody>
          <a:bodyPr/>
          <a:lstStyle/>
          <a:p>
            <a:endParaRPr lang="en-CA"/>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2"/>
          <p:cNvSpPr>
            <a:spLocks noGrp="1"/>
          </p:cNvSpPr>
          <p:nvPr>
            <p:ph type="dt" sz="quarter" idx="10"/>
          </p:nvPr>
        </p:nvSpPr>
        <p:spPr>
          <a:noFill/>
        </p:spPr>
        <p:txBody>
          <a:bodyPr/>
          <a:lstStyle/>
          <a:p>
            <a:fld id="{6CC73941-0823-4F1E-8BBF-50A0AC22D095}" type="datetime1">
              <a:rPr lang="en-US" smtClean="0"/>
              <a:pPr/>
              <a:t>5/21/15</a:t>
            </a:fld>
            <a:endParaRPr lang="en-US" smtClean="0"/>
          </a:p>
        </p:txBody>
      </p:sp>
      <p:sp>
        <p:nvSpPr>
          <p:cNvPr id="6147" name="Slide Number Placeholder 4"/>
          <p:cNvSpPr>
            <a:spLocks noGrp="1"/>
          </p:cNvSpPr>
          <p:nvPr>
            <p:ph type="sldNum" sz="quarter" idx="12"/>
          </p:nvPr>
        </p:nvSpPr>
        <p:spPr>
          <a:noFill/>
        </p:spPr>
        <p:txBody>
          <a:bodyPr/>
          <a:lstStyle/>
          <a:p>
            <a:fld id="{08A71F09-202A-419B-8582-82826010BEBC}" type="slidenum">
              <a:rPr lang="en-US" smtClean="0"/>
              <a:pPr/>
              <a:t>8</a:t>
            </a:fld>
            <a:endParaRPr lang="en-US" smtClean="0"/>
          </a:p>
        </p:txBody>
      </p:sp>
      <p:sp>
        <p:nvSpPr>
          <p:cNvPr id="6148" name="Rectangle 2"/>
          <p:cNvSpPr>
            <a:spLocks noGrp="1" noChangeArrowheads="1"/>
          </p:cNvSpPr>
          <p:nvPr>
            <p:ph type="title"/>
          </p:nvPr>
        </p:nvSpPr>
        <p:spPr>
          <a:xfrm>
            <a:off x="444500" y="0"/>
            <a:ext cx="8229600" cy="1143000"/>
          </a:xfrm>
        </p:spPr>
        <p:txBody>
          <a:bodyPr/>
          <a:lstStyle/>
          <a:p>
            <a:pPr eaLnBrk="1" hangingPunct="1"/>
            <a:r>
              <a:rPr lang="en-US" sz="3200" smtClean="0"/>
              <a:t>SNMP Engine</a:t>
            </a:r>
          </a:p>
        </p:txBody>
      </p:sp>
      <p:sp>
        <p:nvSpPr>
          <p:cNvPr id="6149" name="Rectangle 3"/>
          <p:cNvSpPr>
            <a:spLocks noChangeArrowheads="1"/>
          </p:cNvSpPr>
          <p:nvPr/>
        </p:nvSpPr>
        <p:spPr bwMode="auto">
          <a:xfrm>
            <a:off x="523875" y="1143000"/>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dirty="0">
                <a:solidFill>
                  <a:srgbClr val="000000"/>
                </a:solidFill>
                <a:cs typeface="Times New Roman" pitchFamily="18" charset="0"/>
              </a:rPr>
              <a:t>An SNMP Engine provides services for:</a:t>
            </a:r>
          </a:p>
          <a:p>
            <a:pPr marL="990600" lvl="1" indent="-533400" algn="l">
              <a:spcBef>
                <a:spcPct val="20000"/>
              </a:spcBef>
              <a:buFontTx/>
              <a:buChar char="–"/>
            </a:pPr>
            <a:r>
              <a:rPr lang="en-US" sz="2000" dirty="0">
                <a:solidFill>
                  <a:srgbClr val="000000"/>
                </a:solidFill>
                <a:cs typeface="Times New Roman" pitchFamily="18" charset="0"/>
              </a:rPr>
              <a:t>sending and receiving messages</a:t>
            </a:r>
          </a:p>
          <a:p>
            <a:pPr marL="990600" lvl="1" indent="-533400" algn="l">
              <a:spcBef>
                <a:spcPct val="20000"/>
              </a:spcBef>
              <a:buFontTx/>
              <a:buChar char="–"/>
            </a:pPr>
            <a:r>
              <a:rPr lang="en-US" sz="2000" dirty="0">
                <a:solidFill>
                  <a:srgbClr val="000000"/>
                </a:solidFill>
                <a:cs typeface="Times New Roman" pitchFamily="18" charset="0"/>
              </a:rPr>
              <a:t>authenticating and encrypting/decrypting messages, and </a:t>
            </a:r>
          </a:p>
          <a:p>
            <a:pPr marL="990600" lvl="1" indent="-533400" algn="l">
              <a:spcBef>
                <a:spcPct val="20000"/>
              </a:spcBef>
              <a:buFontTx/>
              <a:buChar char="–"/>
            </a:pPr>
            <a:r>
              <a:rPr lang="en-US" sz="2000" dirty="0">
                <a:solidFill>
                  <a:srgbClr val="000000"/>
                </a:solidFill>
                <a:cs typeface="Times New Roman" pitchFamily="18" charset="0"/>
              </a:rPr>
              <a:t>controlling access to managed objects. </a:t>
            </a:r>
            <a:endParaRPr lang="en-US" sz="2000" dirty="0"/>
          </a:p>
          <a:p>
            <a:pPr marL="609600" indent="-609600" algn="l">
              <a:spcBef>
                <a:spcPct val="20000"/>
              </a:spcBef>
              <a:buFont typeface="Wingdings" pitchFamily="2" charset="2"/>
              <a:buChar char="§"/>
            </a:pPr>
            <a:r>
              <a:rPr lang="en-US" sz="2400" dirty="0">
                <a:solidFill>
                  <a:srgbClr val="000000"/>
                </a:solidFill>
                <a:cs typeface="Times New Roman" pitchFamily="18" charset="0"/>
              </a:rPr>
              <a:t>SNMP Engine consists of the following subsystems:</a:t>
            </a:r>
          </a:p>
          <a:p>
            <a:pPr marL="990600" lvl="1" indent="-533400" algn="l">
              <a:spcBef>
                <a:spcPct val="20000"/>
              </a:spcBef>
              <a:buFontTx/>
              <a:buChar char="–"/>
            </a:pPr>
            <a:r>
              <a:rPr lang="en-US" sz="2000" dirty="0">
                <a:solidFill>
                  <a:srgbClr val="000000"/>
                </a:solidFill>
                <a:cs typeface="Times New Roman" pitchFamily="18" charset="0"/>
              </a:rPr>
              <a:t>Dispatcher Subsystem</a:t>
            </a:r>
          </a:p>
          <a:p>
            <a:pPr marL="990600" lvl="1" indent="-533400" algn="l">
              <a:spcBef>
                <a:spcPct val="20000"/>
              </a:spcBef>
              <a:buFontTx/>
              <a:buChar char="–"/>
            </a:pPr>
            <a:r>
              <a:rPr lang="en-US" sz="2000" dirty="0">
                <a:solidFill>
                  <a:srgbClr val="000000"/>
                </a:solidFill>
                <a:cs typeface="Times New Roman" pitchFamily="18" charset="0"/>
              </a:rPr>
              <a:t>Message Processing  Subsystem</a:t>
            </a:r>
          </a:p>
          <a:p>
            <a:pPr marL="990600" lvl="1" indent="-533400" algn="l">
              <a:spcBef>
                <a:spcPct val="20000"/>
              </a:spcBef>
              <a:buFontTx/>
              <a:buChar char="–"/>
            </a:pPr>
            <a:r>
              <a:rPr lang="en-US" sz="2000" dirty="0">
                <a:solidFill>
                  <a:srgbClr val="000000"/>
                </a:solidFill>
                <a:cs typeface="Times New Roman" pitchFamily="18" charset="0"/>
              </a:rPr>
              <a:t>Security Subsystem</a:t>
            </a:r>
          </a:p>
          <a:p>
            <a:pPr marL="990600" lvl="1" indent="-533400" algn="l">
              <a:spcBef>
                <a:spcPct val="20000"/>
              </a:spcBef>
              <a:buFontTx/>
              <a:buChar char="–"/>
            </a:pPr>
            <a:r>
              <a:rPr lang="en-US" sz="2000" dirty="0">
                <a:solidFill>
                  <a:srgbClr val="000000"/>
                </a:solidFill>
                <a:cs typeface="Times New Roman" pitchFamily="18" charset="0"/>
              </a:rPr>
              <a:t>Access Control Subsystem</a:t>
            </a:r>
            <a:endParaRPr lang="en-US" sz="2000" dirty="0"/>
          </a:p>
          <a:p>
            <a:pPr marL="609600" indent="-609600" algn="l">
              <a:spcBef>
                <a:spcPct val="20000"/>
              </a:spcBef>
              <a:buFont typeface="Wingdings" pitchFamily="2" charset="2"/>
              <a:buChar char="§"/>
            </a:pPr>
            <a:r>
              <a:rPr lang="en-US" sz="2400" dirty="0">
                <a:solidFill>
                  <a:srgbClr val="000000"/>
                </a:solidFill>
              </a:rPr>
              <a:t>‘</a:t>
            </a:r>
            <a:r>
              <a:rPr lang="en-US" sz="2400" dirty="0" err="1">
                <a:solidFill>
                  <a:srgbClr val="000000"/>
                </a:solidFill>
              </a:rPr>
              <a:t>snmpEngineID</a:t>
            </a:r>
            <a:r>
              <a:rPr lang="en-US" sz="2400" dirty="0">
                <a:solidFill>
                  <a:srgbClr val="000000"/>
                </a:solidFill>
              </a:rPr>
              <a:t>’ is the unique and unambiguous identifier of both an SNMP Entity and the SNMP Engine it contains.</a:t>
            </a:r>
          </a:p>
          <a:p>
            <a:pPr marL="609600" indent="-609600" algn="l">
              <a:spcBef>
                <a:spcPct val="20000"/>
              </a:spcBef>
              <a:buFont typeface="Wingdings" pitchFamily="2" charset="2"/>
              <a:buNone/>
            </a:pPr>
            <a:endParaRPr lang="en-GB" sz="2400" dirty="0"/>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2"/>
          <p:cNvSpPr>
            <a:spLocks noGrp="1"/>
          </p:cNvSpPr>
          <p:nvPr>
            <p:ph type="dt" sz="quarter" idx="10"/>
          </p:nvPr>
        </p:nvSpPr>
        <p:spPr>
          <a:noFill/>
        </p:spPr>
        <p:txBody>
          <a:bodyPr/>
          <a:lstStyle/>
          <a:p>
            <a:fld id="{47F889A0-F2CB-462F-AE4D-2E8897FE03CE}" type="datetime1">
              <a:rPr lang="en-US" smtClean="0"/>
              <a:pPr/>
              <a:t>5/21/15</a:t>
            </a:fld>
            <a:endParaRPr lang="en-US" smtClean="0"/>
          </a:p>
        </p:txBody>
      </p:sp>
      <p:sp>
        <p:nvSpPr>
          <p:cNvPr id="77827" name="Slide Number Placeholder 4"/>
          <p:cNvSpPr>
            <a:spLocks noGrp="1"/>
          </p:cNvSpPr>
          <p:nvPr>
            <p:ph type="sldNum" sz="quarter" idx="12"/>
          </p:nvPr>
        </p:nvSpPr>
        <p:spPr>
          <a:noFill/>
        </p:spPr>
        <p:txBody>
          <a:bodyPr/>
          <a:lstStyle/>
          <a:p>
            <a:fld id="{0E4A7475-4BC9-4C67-BFD4-A23F6B69667A}" type="slidenum">
              <a:rPr lang="en-US" smtClean="0"/>
              <a:pPr/>
              <a:t>80</a:t>
            </a:fld>
            <a:endParaRPr lang="en-US" smtClean="0"/>
          </a:p>
        </p:txBody>
      </p:sp>
      <p:sp>
        <p:nvSpPr>
          <p:cNvPr id="77828" name="Rectangle 2"/>
          <p:cNvSpPr>
            <a:spLocks noGrp="1" noChangeArrowheads="1"/>
          </p:cNvSpPr>
          <p:nvPr>
            <p:ph type="title"/>
          </p:nvPr>
        </p:nvSpPr>
        <p:spPr>
          <a:xfrm>
            <a:off x="414338" y="141288"/>
            <a:ext cx="8229600" cy="1143000"/>
          </a:xfrm>
        </p:spPr>
        <p:txBody>
          <a:bodyPr/>
          <a:lstStyle/>
          <a:p>
            <a:pPr eaLnBrk="1" hangingPunct="1"/>
            <a:r>
              <a:rPr lang="en-US" sz="3200" smtClean="0"/>
              <a:t>SNMPv3 MIBs – Authentication &amp; Privacy</a:t>
            </a:r>
          </a:p>
        </p:txBody>
      </p:sp>
      <p:sp>
        <p:nvSpPr>
          <p:cNvPr id="77829" name="Rectangle 3"/>
          <p:cNvSpPr>
            <a:spLocks noChangeArrowheads="1"/>
          </p:cNvSpPr>
          <p:nvPr/>
        </p:nvSpPr>
        <p:spPr bwMode="auto">
          <a:xfrm>
            <a:off x="609600" y="1454150"/>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SNMP-USM-MIB</a:t>
            </a:r>
          </a:p>
          <a:p>
            <a:pPr marL="990600" lvl="1" indent="-533400" algn="l">
              <a:spcBef>
                <a:spcPct val="20000"/>
              </a:spcBef>
              <a:buFont typeface="Wingdings" pitchFamily="2" charset="2"/>
              <a:buChar char="§"/>
            </a:pPr>
            <a:r>
              <a:rPr lang="en-US" sz="2000">
                <a:solidFill>
                  <a:srgbClr val="000000"/>
                </a:solidFill>
              </a:rPr>
              <a:t>RFC 2574, “User-based Security Model for version 3 of the Simple Network Management Protocol (SNMPv3)”</a:t>
            </a:r>
          </a:p>
          <a:p>
            <a:pPr marL="990600" lvl="1" indent="-533400" algn="l">
              <a:spcBef>
                <a:spcPct val="20000"/>
              </a:spcBef>
              <a:buFont typeface="Wingdings" pitchFamily="2" charset="2"/>
              <a:buChar char="§"/>
            </a:pPr>
            <a:r>
              <a:rPr lang="en-US" sz="2000">
                <a:solidFill>
                  <a:srgbClr val="000000"/>
                </a:solidFill>
              </a:rPr>
              <a:t>{snmpModules 15}</a:t>
            </a:r>
          </a:p>
          <a:p>
            <a:pPr marL="609600" indent="-609600" algn="l">
              <a:spcBef>
                <a:spcPct val="20000"/>
              </a:spcBef>
              <a:buFont typeface="Wingdings" pitchFamily="2" charset="2"/>
              <a:buChar char="§"/>
            </a:pPr>
            <a:r>
              <a:rPr lang="en-US" sz="2400">
                <a:solidFill>
                  <a:srgbClr val="000000"/>
                </a:solidFill>
              </a:rPr>
              <a:t>SNMP-VACM-MIB</a:t>
            </a:r>
          </a:p>
          <a:p>
            <a:pPr marL="990600" lvl="1" indent="-533400" algn="l">
              <a:spcBef>
                <a:spcPct val="20000"/>
              </a:spcBef>
              <a:buFont typeface="Wingdings" pitchFamily="2" charset="2"/>
              <a:buChar char="§"/>
            </a:pPr>
            <a:r>
              <a:rPr lang="en-US" sz="2000">
                <a:solidFill>
                  <a:srgbClr val="000000"/>
                </a:solidFill>
              </a:rPr>
              <a:t>RFC 2575, “View-based Access Control Model for the Simple Network Management Protocol”</a:t>
            </a:r>
          </a:p>
          <a:p>
            <a:pPr marL="990600" lvl="1" indent="-533400" algn="l">
              <a:spcBef>
                <a:spcPct val="20000"/>
              </a:spcBef>
              <a:buFont typeface="Wingdings" pitchFamily="2" charset="2"/>
              <a:buChar char="§"/>
            </a:pPr>
            <a:r>
              <a:rPr lang="en-US" sz="2000">
                <a:solidFill>
                  <a:srgbClr val="000000"/>
                </a:solidFill>
              </a:rPr>
              <a:t>{snmpModules 16}</a:t>
            </a:r>
          </a:p>
          <a:p>
            <a:pPr marL="609600" indent="-609600" algn="l">
              <a:spcBef>
                <a:spcPct val="20000"/>
              </a:spcBef>
              <a:buFont typeface="Wingdings" pitchFamily="2" charset="2"/>
              <a:buChar char="§"/>
            </a:pPr>
            <a:endParaRPr lang="en-US" sz="240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2"/>
          <p:cNvSpPr>
            <a:spLocks noGrp="1"/>
          </p:cNvSpPr>
          <p:nvPr>
            <p:ph type="dt" sz="quarter" idx="10"/>
          </p:nvPr>
        </p:nvSpPr>
        <p:spPr>
          <a:noFill/>
        </p:spPr>
        <p:txBody>
          <a:bodyPr/>
          <a:lstStyle/>
          <a:p>
            <a:fld id="{BE41CFA7-FC5D-4199-AB93-25D82E5A76D7}" type="datetime1">
              <a:rPr lang="en-US" smtClean="0"/>
              <a:pPr/>
              <a:t>5/21/15</a:t>
            </a:fld>
            <a:endParaRPr lang="en-US" smtClean="0"/>
          </a:p>
        </p:txBody>
      </p:sp>
      <p:sp>
        <p:nvSpPr>
          <p:cNvPr id="78851" name="Slide Number Placeholder 4"/>
          <p:cNvSpPr>
            <a:spLocks noGrp="1"/>
          </p:cNvSpPr>
          <p:nvPr>
            <p:ph type="sldNum" sz="quarter" idx="12"/>
          </p:nvPr>
        </p:nvSpPr>
        <p:spPr>
          <a:noFill/>
        </p:spPr>
        <p:txBody>
          <a:bodyPr/>
          <a:lstStyle/>
          <a:p>
            <a:fld id="{772698AB-4B6F-4012-8AA3-CCED68F177FE}" type="slidenum">
              <a:rPr lang="en-US" smtClean="0"/>
              <a:pPr/>
              <a:t>81</a:t>
            </a:fld>
            <a:endParaRPr lang="en-US" smtClean="0"/>
          </a:p>
        </p:txBody>
      </p:sp>
      <p:sp>
        <p:nvSpPr>
          <p:cNvPr id="78852" name="Rectangle 2"/>
          <p:cNvSpPr>
            <a:spLocks noGrp="1" noChangeArrowheads="1"/>
          </p:cNvSpPr>
          <p:nvPr>
            <p:ph type="title"/>
          </p:nvPr>
        </p:nvSpPr>
        <p:spPr>
          <a:xfrm>
            <a:off x="414338" y="141288"/>
            <a:ext cx="8229600" cy="1143000"/>
          </a:xfrm>
        </p:spPr>
        <p:txBody>
          <a:bodyPr/>
          <a:lstStyle/>
          <a:p>
            <a:pPr eaLnBrk="1" hangingPunct="1"/>
            <a:r>
              <a:rPr lang="en-US" sz="3200" smtClean="0"/>
              <a:t>SNMPv3 – USM MIB</a:t>
            </a:r>
          </a:p>
        </p:txBody>
      </p:sp>
      <p:sp>
        <p:nvSpPr>
          <p:cNvPr id="78853" name="Text Box 3"/>
          <p:cNvSpPr txBox="1">
            <a:spLocks noChangeArrowheads="1"/>
          </p:cNvSpPr>
          <p:nvPr/>
        </p:nvSpPr>
        <p:spPr bwMode="auto">
          <a:xfrm>
            <a:off x="4665663" y="2597150"/>
            <a:ext cx="996950" cy="336550"/>
          </a:xfrm>
          <a:prstGeom prst="rect">
            <a:avLst/>
          </a:prstGeom>
          <a:noFill/>
          <a:ln w="9525">
            <a:noFill/>
            <a:miter lim="800000"/>
            <a:headEnd type="none" w="lg" len="lg"/>
            <a:tailEnd type="none" w="lg" len="lg"/>
          </a:ln>
        </p:spPr>
        <p:txBody>
          <a:bodyPr>
            <a:spAutoFit/>
          </a:bodyPr>
          <a:lstStyle/>
          <a:p>
            <a:pPr algn="l"/>
            <a:r>
              <a:rPr lang="en-US" sz="1600"/>
              <a:t>usmUser</a:t>
            </a:r>
          </a:p>
        </p:txBody>
      </p:sp>
      <p:sp>
        <p:nvSpPr>
          <p:cNvPr id="78854" name="Text Box 4"/>
          <p:cNvSpPr txBox="1">
            <a:spLocks noChangeArrowheads="1"/>
          </p:cNvSpPr>
          <p:nvPr/>
        </p:nvSpPr>
        <p:spPr bwMode="auto">
          <a:xfrm>
            <a:off x="3778250" y="1187450"/>
            <a:ext cx="1517650" cy="336550"/>
          </a:xfrm>
          <a:prstGeom prst="rect">
            <a:avLst/>
          </a:prstGeom>
          <a:noFill/>
          <a:ln w="9525">
            <a:noFill/>
            <a:miter lim="800000"/>
            <a:headEnd type="none" w="lg" len="lg"/>
            <a:tailEnd type="none" w="lg" len="lg"/>
          </a:ln>
        </p:spPr>
        <p:txBody>
          <a:bodyPr wrap="none">
            <a:spAutoFit/>
          </a:bodyPr>
          <a:lstStyle/>
          <a:p>
            <a:pPr algn="l"/>
            <a:r>
              <a:rPr lang="en-US" sz="1600"/>
              <a:t>snmpUsm MIB</a:t>
            </a:r>
          </a:p>
        </p:txBody>
      </p:sp>
      <p:sp>
        <p:nvSpPr>
          <p:cNvPr id="78855" name="Text Box 5"/>
          <p:cNvSpPr txBox="1">
            <a:spLocks noChangeArrowheads="1"/>
          </p:cNvSpPr>
          <p:nvPr/>
        </p:nvSpPr>
        <p:spPr bwMode="auto">
          <a:xfrm>
            <a:off x="2957513" y="1449388"/>
            <a:ext cx="3427412" cy="274637"/>
          </a:xfrm>
          <a:prstGeom prst="rect">
            <a:avLst/>
          </a:prstGeom>
          <a:noFill/>
          <a:ln w="9525">
            <a:noFill/>
            <a:miter lim="800000"/>
            <a:headEnd type="none" w="lg" len="lg"/>
            <a:tailEnd type="none" w="lg" len="lg"/>
          </a:ln>
        </p:spPr>
        <p:txBody>
          <a:bodyPr wrap="none">
            <a:spAutoFit/>
          </a:bodyPr>
          <a:lstStyle/>
          <a:p>
            <a:r>
              <a:rPr lang="en-US" sz="1200"/>
              <a:t>{.iso.org.dod.internet.snmpV2.snmpModules 15}</a:t>
            </a:r>
          </a:p>
        </p:txBody>
      </p:sp>
      <p:sp>
        <p:nvSpPr>
          <p:cNvPr id="78856" name="Line 6"/>
          <p:cNvSpPr>
            <a:spLocks noChangeShapeType="1"/>
          </p:cNvSpPr>
          <p:nvPr/>
        </p:nvSpPr>
        <p:spPr bwMode="auto">
          <a:xfrm flipH="1">
            <a:off x="4175125" y="1685925"/>
            <a:ext cx="406400" cy="314325"/>
          </a:xfrm>
          <a:prstGeom prst="line">
            <a:avLst/>
          </a:prstGeom>
          <a:noFill/>
          <a:ln w="9525">
            <a:solidFill>
              <a:schemeClr val="tx1"/>
            </a:solidFill>
            <a:round/>
            <a:headEnd type="none" w="lg" len="lg"/>
            <a:tailEnd type="none" w="lg" len="lg"/>
          </a:ln>
        </p:spPr>
        <p:txBody>
          <a:bodyPr/>
          <a:lstStyle/>
          <a:p>
            <a:endParaRPr lang="en-CA"/>
          </a:p>
        </p:txBody>
      </p:sp>
      <p:sp>
        <p:nvSpPr>
          <p:cNvPr id="78857" name="Line 7"/>
          <p:cNvSpPr>
            <a:spLocks noChangeShapeType="1"/>
          </p:cNvSpPr>
          <p:nvPr/>
        </p:nvSpPr>
        <p:spPr bwMode="auto">
          <a:xfrm>
            <a:off x="4592638" y="1687513"/>
            <a:ext cx="3117850" cy="711200"/>
          </a:xfrm>
          <a:prstGeom prst="line">
            <a:avLst/>
          </a:prstGeom>
          <a:noFill/>
          <a:ln w="9525">
            <a:solidFill>
              <a:schemeClr val="tx1"/>
            </a:solidFill>
            <a:round/>
            <a:headEnd type="none" w="lg" len="lg"/>
            <a:tailEnd type="none" w="lg" len="lg"/>
          </a:ln>
        </p:spPr>
        <p:txBody>
          <a:bodyPr/>
          <a:lstStyle/>
          <a:p>
            <a:endParaRPr lang="en-CA"/>
          </a:p>
        </p:txBody>
      </p:sp>
      <p:sp>
        <p:nvSpPr>
          <p:cNvPr id="78858" name="Text Box 8"/>
          <p:cNvSpPr txBox="1">
            <a:spLocks noChangeArrowheads="1"/>
          </p:cNvSpPr>
          <p:nvPr/>
        </p:nvSpPr>
        <p:spPr bwMode="auto">
          <a:xfrm>
            <a:off x="3805238" y="1968500"/>
            <a:ext cx="1619250" cy="336550"/>
          </a:xfrm>
          <a:prstGeom prst="rect">
            <a:avLst/>
          </a:prstGeom>
          <a:noFill/>
          <a:ln w="9525">
            <a:noFill/>
            <a:miter lim="800000"/>
            <a:headEnd type="none" w="lg" len="lg"/>
            <a:tailEnd type="none" w="lg" len="lg"/>
          </a:ln>
        </p:spPr>
        <p:txBody>
          <a:bodyPr wrap="none">
            <a:spAutoFit/>
          </a:bodyPr>
          <a:lstStyle/>
          <a:p>
            <a:pPr algn="l"/>
            <a:r>
              <a:rPr lang="en-US" sz="1600"/>
              <a:t>usmMIBObjects</a:t>
            </a:r>
          </a:p>
        </p:txBody>
      </p:sp>
      <p:sp>
        <p:nvSpPr>
          <p:cNvPr id="78859" name="Text Box 9"/>
          <p:cNvSpPr txBox="1">
            <a:spLocks noChangeArrowheads="1"/>
          </p:cNvSpPr>
          <p:nvPr/>
        </p:nvSpPr>
        <p:spPr bwMode="auto">
          <a:xfrm>
            <a:off x="6354763" y="2324100"/>
            <a:ext cx="2251075" cy="336550"/>
          </a:xfrm>
          <a:prstGeom prst="rect">
            <a:avLst/>
          </a:prstGeom>
          <a:noFill/>
          <a:ln w="9525">
            <a:noFill/>
            <a:miter lim="800000"/>
            <a:headEnd type="none" w="lg" len="lg"/>
            <a:tailEnd type="none" w="lg" len="lg"/>
          </a:ln>
        </p:spPr>
        <p:txBody>
          <a:bodyPr wrap="none">
            <a:spAutoFit/>
          </a:bodyPr>
          <a:lstStyle/>
          <a:p>
            <a:pPr algn="l"/>
            <a:r>
              <a:rPr lang="en-US" sz="1600"/>
              <a:t>usmMIBConformances</a:t>
            </a:r>
          </a:p>
        </p:txBody>
      </p:sp>
      <p:sp>
        <p:nvSpPr>
          <p:cNvPr id="78860" name="Text Box 10"/>
          <p:cNvSpPr txBox="1">
            <a:spLocks noChangeArrowheads="1"/>
          </p:cNvSpPr>
          <p:nvPr/>
        </p:nvSpPr>
        <p:spPr bwMode="auto">
          <a:xfrm>
            <a:off x="3940175" y="2222500"/>
            <a:ext cx="1368425" cy="274638"/>
          </a:xfrm>
          <a:prstGeom prst="rect">
            <a:avLst/>
          </a:prstGeom>
          <a:noFill/>
          <a:ln w="9525">
            <a:noFill/>
            <a:miter lim="800000"/>
            <a:headEnd type="none" w="lg" len="lg"/>
            <a:tailEnd type="none" w="lg" len="lg"/>
          </a:ln>
        </p:spPr>
        <p:txBody>
          <a:bodyPr wrap="none">
            <a:spAutoFit/>
          </a:bodyPr>
          <a:lstStyle/>
          <a:p>
            <a:r>
              <a:rPr lang="en-US" sz="1200"/>
              <a:t>{snmpUsmMIB 1}</a:t>
            </a:r>
          </a:p>
        </p:txBody>
      </p:sp>
      <p:sp>
        <p:nvSpPr>
          <p:cNvPr id="78861" name="Text Box 11"/>
          <p:cNvSpPr txBox="1">
            <a:spLocks noChangeArrowheads="1"/>
          </p:cNvSpPr>
          <p:nvPr/>
        </p:nvSpPr>
        <p:spPr bwMode="auto">
          <a:xfrm>
            <a:off x="6773863" y="2568575"/>
            <a:ext cx="1368425" cy="274638"/>
          </a:xfrm>
          <a:prstGeom prst="rect">
            <a:avLst/>
          </a:prstGeom>
          <a:noFill/>
          <a:ln w="9525">
            <a:noFill/>
            <a:miter lim="800000"/>
            <a:headEnd type="none" w="lg" len="lg"/>
            <a:tailEnd type="none" w="lg" len="lg"/>
          </a:ln>
        </p:spPr>
        <p:txBody>
          <a:bodyPr wrap="none">
            <a:spAutoFit/>
          </a:bodyPr>
          <a:lstStyle/>
          <a:p>
            <a:r>
              <a:rPr lang="en-US" sz="1200"/>
              <a:t>{snmpUsmMIB 2}</a:t>
            </a:r>
          </a:p>
        </p:txBody>
      </p:sp>
      <p:sp>
        <p:nvSpPr>
          <p:cNvPr id="78862" name="Line 12"/>
          <p:cNvSpPr>
            <a:spLocks noChangeShapeType="1"/>
          </p:cNvSpPr>
          <p:nvPr/>
        </p:nvSpPr>
        <p:spPr bwMode="auto">
          <a:xfrm flipH="1">
            <a:off x="1990725" y="2497138"/>
            <a:ext cx="2570163" cy="769937"/>
          </a:xfrm>
          <a:prstGeom prst="line">
            <a:avLst/>
          </a:prstGeom>
          <a:noFill/>
          <a:ln w="9525">
            <a:solidFill>
              <a:schemeClr val="tx1"/>
            </a:solidFill>
            <a:round/>
            <a:headEnd type="none" w="lg" len="lg"/>
            <a:tailEnd type="none" w="lg" len="lg"/>
          </a:ln>
        </p:spPr>
        <p:txBody>
          <a:bodyPr/>
          <a:lstStyle/>
          <a:p>
            <a:endParaRPr lang="en-CA"/>
          </a:p>
        </p:txBody>
      </p:sp>
      <p:sp>
        <p:nvSpPr>
          <p:cNvPr id="78863" name="Line 13"/>
          <p:cNvSpPr>
            <a:spLocks noChangeShapeType="1"/>
          </p:cNvSpPr>
          <p:nvPr/>
        </p:nvSpPr>
        <p:spPr bwMode="auto">
          <a:xfrm>
            <a:off x="4572000" y="2500313"/>
            <a:ext cx="377825" cy="144462"/>
          </a:xfrm>
          <a:prstGeom prst="line">
            <a:avLst/>
          </a:prstGeom>
          <a:noFill/>
          <a:ln w="9525">
            <a:solidFill>
              <a:schemeClr val="tx1"/>
            </a:solidFill>
            <a:round/>
            <a:headEnd type="none" w="lg" len="lg"/>
            <a:tailEnd type="none" w="lg" len="lg"/>
          </a:ln>
        </p:spPr>
        <p:txBody>
          <a:bodyPr/>
          <a:lstStyle/>
          <a:p>
            <a:endParaRPr lang="en-CA"/>
          </a:p>
        </p:txBody>
      </p:sp>
      <p:sp>
        <p:nvSpPr>
          <p:cNvPr id="78864" name="Text Box 14"/>
          <p:cNvSpPr txBox="1">
            <a:spLocks noChangeArrowheads="1"/>
          </p:cNvSpPr>
          <p:nvPr/>
        </p:nvSpPr>
        <p:spPr bwMode="auto">
          <a:xfrm>
            <a:off x="1454150" y="3251200"/>
            <a:ext cx="1031875" cy="336550"/>
          </a:xfrm>
          <a:prstGeom prst="rect">
            <a:avLst/>
          </a:prstGeom>
          <a:noFill/>
          <a:ln w="9525">
            <a:noFill/>
            <a:miter lim="800000"/>
            <a:headEnd type="none" w="lg" len="lg"/>
            <a:tailEnd type="none" w="lg" len="lg"/>
          </a:ln>
        </p:spPr>
        <p:txBody>
          <a:bodyPr wrap="none">
            <a:spAutoFit/>
          </a:bodyPr>
          <a:lstStyle/>
          <a:p>
            <a:pPr algn="l"/>
            <a:r>
              <a:rPr lang="en-US" sz="1600"/>
              <a:t>usmStats</a:t>
            </a:r>
          </a:p>
        </p:txBody>
      </p:sp>
      <p:sp>
        <p:nvSpPr>
          <p:cNvPr id="78865" name="Line 15"/>
          <p:cNvSpPr>
            <a:spLocks noChangeShapeType="1"/>
          </p:cNvSpPr>
          <p:nvPr/>
        </p:nvSpPr>
        <p:spPr bwMode="auto">
          <a:xfrm flipH="1">
            <a:off x="5891213" y="3249613"/>
            <a:ext cx="7937" cy="3608387"/>
          </a:xfrm>
          <a:prstGeom prst="line">
            <a:avLst/>
          </a:prstGeom>
          <a:noFill/>
          <a:ln w="9525">
            <a:solidFill>
              <a:schemeClr val="tx1"/>
            </a:solidFill>
            <a:round/>
            <a:headEnd type="none" w="lg" len="lg"/>
            <a:tailEnd type="none" w="lg" len="lg"/>
          </a:ln>
        </p:spPr>
        <p:txBody>
          <a:bodyPr/>
          <a:lstStyle/>
          <a:p>
            <a:endParaRPr lang="en-CA"/>
          </a:p>
        </p:txBody>
      </p:sp>
      <p:sp>
        <p:nvSpPr>
          <p:cNvPr id="78866" name="Line 16"/>
          <p:cNvSpPr>
            <a:spLocks noChangeShapeType="1"/>
          </p:cNvSpPr>
          <p:nvPr/>
        </p:nvSpPr>
        <p:spPr bwMode="auto">
          <a:xfrm>
            <a:off x="5910263" y="3786188"/>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67" name="Line 17"/>
          <p:cNvSpPr>
            <a:spLocks noChangeShapeType="1"/>
          </p:cNvSpPr>
          <p:nvPr/>
        </p:nvSpPr>
        <p:spPr bwMode="auto">
          <a:xfrm>
            <a:off x="5924550" y="3440113"/>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68" name="Line 18"/>
          <p:cNvSpPr>
            <a:spLocks noChangeShapeType="1"/>
          </p:cNvSpPr>
          <p:nvPr/>
        </p:nvSpPr>
        <p:spPr bwMode="auto">
          <a:xfrm>
            <a:off x="5911850" y="4440238"/>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69" name="Line 19"/>
          <p:cNvSpPr>
            <a:spLocks noChangeShapeType="1"/>
          </p:cNvSpPr>
          <p:nvPr/>
        </p:nvSpPr>
        <p:spPr bwMode="auto">
          <a:xfrm>
            <a:off x="5930900" y="4792663"/>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70" name="Line 20"/>
          <p:cNvSpPr>
            <a:spLocks noChangeShapeType="1"/>
          </p:cNvSpPr>
          <p:nvPr/>
        </p:nvSpPr>
        <p:spPr bwMode="auto">
          <a:xfrm>
            <a:off x="5921375" y="5119688"/>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71" name="Line 21"/>
          <p:cNvSpPr>
            <a:spLocks noChangeShapeType="1"/>
          </p:cNvSpPr>
          <p:nvPr/>
        </p:nvSpPr>
        <p:spPr bwMode="auto">
          <a:xfrm>
            <a:off x="5911850" y="5392738"/>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72" name="Line 22"/>
          <p:cNvSpPr>
            <a:spLocks noChangeShapeType="1"/>
          </p:cNvSpPr>
          <p:nvPr/>
        </p:nvSpPr>
        <p:spPr bwMode="auto">
          <a:xfrm>
            <a:off x="5913438" y="5718175"/>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73" name="Text Box 23"/>
          <p:cNvSpPr txBox="1">
            <a:spLocks noChangeArrowheads="1"/>
          </p:cNvSpPr>
          <p:nvPr/>
        </p:nvSpPr>
        <p:spPr bwMode="auto">
          <a:xfrm>
            <a:off x="6022975" y="3602038"/>
            <a:ext cx="1746250" cy="274637"/>
          </a:xfrm>
          <a:prstGeom prst="rect">
            <a:avLst/>
          </a:prstGeom>
          <a:noFill/>
          <a:ln w="9525">
            <a:noFill/>
            <a:miter lim="800000"/>
            <a:headEnd type="none" w="lg" len="lg"/>
            <a:tailEnd type="none" w="lg" len="lg"/>
          </a:ln>
        </p:spPr>
        <p:txBody>
          <a:bodyPr wrap="none">
            <a:spAutoFit/>
          </a:bodyPr>
          <a:lstStyle/>
          <a:p>
            <a:pPr algn="l"/>
            <a:r>
              <a:rPr lang="en-US" sz="1200"/>
              <a:t>usmUserSecurityName</a:t>
            </a:r>
          </a:p>
        </p:txBody>
      </p:sp>
      <p:sp>
        <p:nvSpPr>
          <p:cNvPr id="78874" name="Text Box 24"/>
          <p:cNvSpPr txBox="1">
            <a:spLocks noChangeArrowheads="1"/>
          </p:cNvSpPr>
          <p:nvPr/>
        </p:nvSpPr>
        <p:spPr bwMode="auto">
          <a:xfrm>
            <a:off x="6045200" y="3970338"/>
            <a:ext cx="1543050" cy="274637"/>
          </a:xfrm>
          <a:prstGeom prst="rect">
            <a:avLst/>
          </a:prstGeom>
          <a:noFill/>
          <a:ln w="9525">
            <a:noFill/>
            <a:miter lim="800000"/>
            <a:headEnd type="none" w="lg" len="lg"/>
            <a:tailEnd type="none" w="lg" len="lg"/>
          </a:ln>
        </p:spPr>
        <p:txBody>
          <a:bodyPr wrap="none">
            <a:spAutoFit/>
          </a:bodyPr>
          <a:lstStyle/>
          <a:p>
            <a:pPr algn="l"/>
            <a:r>
              <a:rPr lang="en-US" sz="1200"/>
              <a:t>usmUserCloneFrom</a:t>
            </a:r>
          </a:p>
        </p:txBody>
      </p:sp>
      <p:sp>
        <p:nvSpPr>
          <p:cNvPr id="78875" name="Text Box 25"/>
          <p:cNvSpPr txBox="1">
            <a:spLocks noChangeArrowheads="1"/>
          </p:cNvSpPr>
          <p:nvPr/>
        </p:nvSpPr>
        <p:spPr bwMode="auto">
          <a:xfrm>
            <a:off x="6024563" y="4286250"/>
            <a:ext cx="1662112" cy="274638"/>
          </a:xfrm>
          <a:prstGeom prst="rect">
            <a:avLst/>
          </a:prstGeom>
          <a:noFill/>
          <a:ln w="9525">
            <a:noFill/>
            <a:miter lim="800000"/>
            <a:headEnd type="none" w="lg" len="lg"/>
            <a:tailEnd type="none" w="lg" len="lg"/>
          </a:ln>
        </p:spPr>
        <p:txBody>
          <a:bodyPr wrap="none">
            <a:spAutoFit/>
          </a:bodyPr>
          <a:lstStyle/>
          <a:p>
            <a:pPr algn="l"/>
            <a:r>
              <a:rPr lang="en-US" sz="1200"/>
              <a:t>usmUserAuthProtocol</a:t>
            </a:r>
          </a:p>
        </p:txBody>
      </p:sp>
      <p:sp>
        <p:nvSpPr>
          <p:cNvPr id="78876" name="Text Box 26"/>
          <p:cNvSpPr txBox="1">
            <a:spLocks noChangeArrowheads="1"/>
          </p:cNvSpPr>
          <p:nvPr/>
        </p:nvSpPr>
        <p:spPr bwMode="auto">
          <a:xfrm>
            <a:off x="6016625" y="4619625"/>
            <a:ext cx="1897063" cy="274638"/>
          </a:xfrm>
          <a:prstGeom prst="rect">
            <a:avLst/>
          </a:prstGeom>
          <a:noFill/>
          <a:ln w="9525">
            <a:noFill/>
            <a:miter lim="800000"/>
            <a:headEnd type="none" w="lg" len="lg"/>
            <a:tailEnd type="none" w="lg" len="lg"/>
          </a:ln>
        </p:spPr>
        <p:txBody>
          <a:bodyPr wrap="none">
            <a:spAutoFit/>
          </a:bodyPr>
          <a:lstStyle/>
          <a:p>
            <a:pPr algn="l"/>
            <a:r>
              <a:rPr lang="en-US" sz="1200"/>
              <a:t>usmUserAuthKeyChange</a:t>
            </a:r>
          </a:p>
        </p:txBody>
      </p:sp>
      <p:sp>
        <p:nvSpPr>
          <p:cNvPr id="78877" name="Text Box 27"/>
          <p:cNvSpPr txBox="1">
            <a:spLocks noChangeArrowheads="1"/>
          </p:cNvSpPr>
          <p:nvPr/>
        </p:nvSpPr>
        <p:spPr bwMode="auto">
          <a:xfrm>
            <a:off x="6035675" y="4945063"/>
            <a:ext cx="2209800" cy="274637"/>
          </a:xfrm>
          <a:prstGeom prst="rect">
            <a:avLst/>
          </a:prstGeom>
          <a:noFill/>
          <a:ln w="9525">
            <a:noFill/>
            <a:miter lim="800000"/>
            <a:headEnd type="none" w="lg" len="lg"/>
            <a:tailEnd type="none" w="lg" len="lg"/>
          </a:ln>
        </p:spPr>
        <p:txBody>
          <a:bodyPr wrap="none">
            <a:spAutoFit/>
          </a:bodyPr>
          <a:lstStyle/>
          <a:p>
            <a:pPr algn="l"/>
            <a:r>
              <a:rPr lang="en-US" sz="1200"/>
              <a:t>usmUserOwnAuthKeyChange</a:t>
            </a:r>
          </a:p>
        </p:txBody>
      </p:sp>
      <p:sp>
        <p:nvSpPr>
          <p:cNvPr id="78878" name="Text Box 28"/>
          <p:cNvSpPr txBox="1">
            <a:spLocks noChangeArrowheads="1"/>
          </p:cNvSpPr>
          <p:nvPr/>
        </p:nvSpPr>
        <p:spPr bwMode="auto">
          <a:xfrm>
            <a:off x="6034088" y="5221288"/>
            <a:ext cx="1611312" cy="274637"/>
          </a:xfrm>
          <a:prstGeom prst="rect">
            <a:avLst/>
          </a:prstGeom>
          <a:noFill/>
          <a:ln w="9525">
            <a:noFill/>
            <a:miter lim="800000"/>
            <a:headEnd type="none" w="lg" len="lg"/>
            <a:tailEnd type="none" w="lg" len="lg"/>
          </a:ln>
        </p:spPr>
        <p:txBody>
          <a:bodyPr wrap="none">
            <a:spAutoFit/>
          </a:bodyPr>
          <a:lstStyle/>
          <a:p>
            <a:pPr algn="l"/>
            <a:r>
              <a:rPr lang="en-US" sz="1200"/>
              <a:t>usmUserPrivProtocol</a:t>
            </a:r>
          </a:p>
        </p:txBody>
      </p:sp>
      <p:sp>
        <p:nvSpPr>
          <p:cNvPr id="78879" name="Text Box 29"/>
          <p:cNvSpPr txBox="1">
            <a:spLocks noChangeArrowheads="1"/>
          </p:cNvSpPr>
          <p:nvPr/>
        </p:nvSpPr>
        <p:spPr bwMode="auto">
          <a:xfrm>
            <a:off x="6022975" y="5526088"/>
            <a:ext cx="1846263" cy="274637"/>
          </a:xfrm>
          <a:prstGeom prst="rect">
            <a:avLst/>
          </a:prstGeom>
          <a:noFill/>
          <a:ln w="9525">
            <a:noFill/>
            <a:miter lim="800000"/>
            <a:headEnd type="none" w="lg" len="lg"/>
            <a:tailEnd type="none" w="lg" len="lg"/>
          </a:ln>
        </p:spPr>
        <p:txBody>
          <a:bodyPr wrap="none">
            <a:spAutoFit/>
          </a:bodyPr>
          <a:lstStyle/>
          <a:p>
            <a:pPr algn="l"/>
            <a:r>
              <a:rPr lang="en-US" sz="1200"/>
              <a:t>usmUserPrivKeyChange</a:t>
            </a:r>
          </a:p>
        </p:txBody>
      </p:sp>
      <p:sp>
        <p:nvSpPr>
          <p:cNvPr id="78880" name="Line 30"/>
          <p:cNvSpPr>
            <a:spLocks noChangeShapeType="1"/>
          </p:cNvSpPr>
          <p:nvPr/>
        </p:nvSpPr>
        <p:spPr bwMode="auto">
          <a:xfrm>
            <a:off x="5913438" y="5951538"/>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81" name="Line 31"/>
          <p:cNvSpPr>
            <a:spLocks noChangeShapeType="1"/>
          </p:cNvSpPr>
          <p:nvPr/>
        </p:nvSpPr>
        <p:spPr bwMode="auto">
          <a:xfrm>
            <a:off x="5892800" y="6216650"/>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82" name="Text Box 32"/>
          <p:cNvSpPr txBox="1">
            <a:spLocks noChangeArrowheads="1"/>
          </p:cNvSpPr>
          <p:nvPr/>
        </p:nvSpPr>
        <p:spPr bwMode="auto">
          <a:xfrm>
            <a:off x="6030913" y="5800725"/>
            <a:ext cx="2159000" cy="274638"/>
          </a:xfrm>
          <a:prstGeom prst="rect">
            <a:avLst/>
          </a:prstGeom>
          <a:noFill/>
          <a:ln w="9525">
            <a:noFill/>
            <a:miter lim="800000"/>
            <a:headEnd type="none" w="lg" len="lg"/>
            <a:tailEnd type="none" w="lg" len="lg"/>
          </a:ln>
        </p:spPr>
        <p:txBody>
          <a:bodyPr wrap="none">
            <a:spAutoFit/>
          </a:bodyPr>
          <a:lstStyle/>
          <a:p>
            <a:pPr algn="l"/>
            <a:r>
              <a:rPr lang="en-US" sz="1200"/>
              <a:t>usmUserOwnPrivKeyChange</a:t>
            </a:r>
          </a:p>
        </p:txBody>
      </p:sp>
      <p:sp>
        <p:nvSpPr>
          <p:cNvPr id="78883" name="Text Box 33"/>
          <p:cNvSpPr txBox="1">
            <a:spLocks noChangeArrowheads="1"/>
          </p:cNvSpPr>
          <p:nvPr/>
        </p:nvSpPr>
        <p:spPr bwMode="auto">
          <a:xfrm>
            <a:off x="6022975" y="6062663"/>
            <a:ext cx="1204913" cy="274637"/>
          </a:xfrm>
          <a:prstGeom prst="rect">
            <a:avLst/>
          </a:prstGeom>
          <a:noFill/>
          <a:ln w="9525">
            <a:noFill/>
            <a:miter lim="800000"/>
            <a:headEnd type="none" w="lg" len="lg"/>
            <a:tailEnd type="none" w="lg" len="lg"/>
          </a:ln>
        </p:spPr>
        <p:txBody>
          <a:bodyPr wrap="none">
            <a:spAutoFit/>
          </a:bodyPr>
          <a:lstStyle/>
          <a:p>
            <a:pPr algn="l"/>
            <a:r>
              <a:rPr lang="en-US" sz="1200"/>
              <a:t>usmUserPublic</a:t>
            </a:r>
          </a:p>
        </p:txBody>
      </p:sp>
      <p:sp>
        <p:nvSpPr>
          <p:cNvPr id="78884" name="Text Box 34"/>
          <p:cNvSpPr txBox="1">
            <a:spLocks noChangeArrowheads="1"/>
          </p:cNvSpPr>
          <p:nvPr/>
        </p:nvSpPr>
        <p:spPr bwMode="auto">
          <a:xfrm>
            <a:off x="3021013" y="3095625"/>
            <a:ext cx="1870075" cy="336550"/>
          </a:xfrm>
          <a:prstGeom prst="rect">
            <a:avLst/>
          </a:prstGeom>
          <a:noFill/>
          <a:ln w="9525">
            <a:noFill/>
            <a:miter lim="800000"/>
            <a:headEnd type="none" w="lg" len="lg"/>
            <a:tailEnd type="none" w="lg" len="lg"/>
          </a:ln>
        </p:spPr>
        <p:txBody>
          <a:bodyPr>
            <a:spAutoFit/>
          </a:bodyPr>
          <a:lstStyle/>
          <a:p>
            <a:pPr algn="l"/>
            <a:r>
              <a:rPr lang="en-US" sz="1600"/>
              <a:t>usmUserSpinLock</a:t>
            </a:r>
          </a:p>
        </p:txBody>
      </p:sp>
      <p:sp>
        <p:nvSpPr>
          <p:cNvPr id="78885" name="Text Box 35"/>
          <p:cNvSpPr txBox="1">
            <a:spLocks noChangeArrowheads="1"/>
          </p:cNvSpPr>
          <p:nvPr/>
        </p:nvSpPr>
        <p:spPr bwMode="auto">
          <a:xfrm>
            <a:off x="5530850" y="2982913"/>
            <a:ext cx="1657350" cy="336550"/>
          </a:xfrm>
          <a:prstGeom prst="rect">
            <a:avLst/>
          </a:prstGeom>
          <a:noFill/>
          <a:ln w="9525">
            <a:noFill/>
            <a:miter lim="800000"/>
            <a:headEnd type="none" w="lg" len="lg"/>
            <a:tailEnd type="none" w="lg" len="lg"/>
          </a:ln>
        </p:spPr>
        <p:txBody>
          <a:bodyPr>
            <a:spAutoFit/>
          </a:bodyPr>
          <a:lstStyle/>
          <a:p>
            <a:pPr algn="l"/>
            <a:r>
              <a:rPr lang="en-US" sz="1600"/>
              <a:t>usmUserTable</a:t>
            </a:r>
          </a:p>
        </p:txBody>
      </p:sp>
      <p:sp>
        <p:nvSpPr>
          <p:cNvPr id="78886" name="Line 36"/>
          <p:cNvSpPr>
            <a:spLocks noChangeShapeType="1"/>
          </p:cNvSpPr>
          <p:nvPr/>
        </p:nvSpPr>
        <p:spPr bwMode="auto">
          <a:xfrm flipH="1">
            <a:off x="4011613" y="2916238"/>
            <a:ext cx="1130300" cy="223837"/>
          </a:xfrm>
          <a:prstGeom prst="line">
            <a:avLst/>
          </a:prstGeom>
          <a:noFill/>
          <a:ln w="9525">
            <a:solidFill>
              <a:schemeClr val="tx1"/>
            </a:solidFill>
            <a:round/>
            <a:headEnd type="none" w="lg" len="lg"/>
            <a:tailEnd type="none" w="lg" len="lg"/>
          </a:ln>
        </p:spPr>
        <p:txBody>
          <a:bodyPr/>
          <a:lstStyle/>
          <a:p>
            <a:endParaRPr lang="en-CA"/>
          </a:p>
        </p:txBody>
      </p:sp>
      <p:sp>
        <p:nvSpPr>
          <p:cNvPr id="78887" name="Line 37"/>
          <p:cNvSpPr>
            <a:spLocks noChangeShapeType="1"/>
          </p:cNvSpPr>
          <p:nvPr/>
        </p:nvSpPr>
        <p:spPr bwMode="auto">
          <a:xfrm>
            <a:off x="5151438" y="2914650"/>
            <a:ext cx="760412" cy="153988"/>
          </a:xfrm>
          <a:prstGeom prst="line">
            <a:avLst/>
          </a:prstGeom>
          <a:noFill/>
          <a:ln w="9525">
            <a:solidFill>
              <a:schemeClr val="tx1"/>
            </a:solidFill>
            <a:round/>
            <a:headEnd type="none" w="lg" len="lg"/>
            <a:tailEnd type="none" w="lg" len="lg"/>
          </a:ln>
        </p:spPr>
        <p:txBody>
          <a:bodyPr/>
          <a:lstStyle/>
          <a:p>
            <a:endParaRPr lang="en-CA"/>
          </a:p>
        </p:txBody>
      </p:sp>
      <p:sp>
        <p:nvSpPr>
          <p:cNvPr id="78888" name="Line 39"/>
          <p:cNvSpPr>
            <a:spLocks noChangeShapeType="1"/>
          </p:cNvSpPr>
          <p:nvPr/>
        </p:nvSpPr>
        <p:spPr bwMode="auto">
          <a:xfrm>
            <a:off x="5913438" y="4151313"/>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89" name="Line 40"/>
          <p:cNvSpPr>
            <a:spLocks noChangeShapeType="1"/>
          </p:cNvSpPr>
          <p:nvPr/>
        </p:nvSpPr>
        <p:spPr bwMode="auto">
          <a:xfrm>
            <a:off x="5892800" y="6470650"/>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90" name="Text Box 41"/>
          <p:cNvSpPr txBox="1">
            <a:spLocks noChangeArrowheads="1"/>
          </p:cNvSpPr>
          <p:nvPr/>
        </p:nvSpPr>
        <p:spPr bwMode="auto">
          <a:xfrm>
            <a:off x="6021388" y="6338888"/>
            <a:ext cx="1662112" cy="274637"/>
          </a:xfrm>
          <a:prstGeom prst="rect">
            <a:avLst/>
          </a:prstGeom>
          <a:noFill/>
          <a:ln w="9525">
            <a:noFill/>
            <a:miter lim="800000"/>
            <a:headEnd type="none" w="lg" len="lg"/>
            <a:tailEnd type="none" w="lg" len="lg"/>
          </a:ln>
        </p:spPr>
        <p:txBody>
          <a:bodyPr wrap="none">
            <a:spAutoFit/>
          </a:bodyPr>
          <a:lstStyle/>
          <a:p>
            <a:pPr algn="l"/>
            <a:r>
              <a:rPr lang="en-US" sz="1200"/>
              <a:t>usmUserStorageType</a:t>
            </a:r>
          </a:p>
        </p:txBody>
      </p:sp>
      <p:sp>
        <p:nvSpPr>
          <p:cNvPr id="78891" name="Text Box 42"/>
          <p:cNvSpPr txBox="1">
            <a:spLocks noChangeArrowheads="1"/>
          </p:cNvSpPr>
          <p:nvPr/>
        </p:nvSpPr>
        <p:spPr bwMode="auto">
          <a:xfrm>
            <a:off x="6013450" y="3278188"/>
            <a:ext cx="1416050" cy="274637"/>
          </a:xfrm>
          <a:prstGeom prst="rect">
            <a:avLst/>
          </a:prstGeom>
          <a:noFill/>
          <a:ln w="9525">
            <a:noFill/>
            <a:miter lim="800000"/>
            <a:headEnd type="none" w="lg" len="lg"/>
            <a:tailEnd type="none" w="lg" len="lg"/>
          </a:ln>
        </p:spPr>
        <p:txBody>
          <a:bodyPr wrap="none">
            <a:spAutoFit/>
          </a:bodyPr>
          <a:lstStyle/>
          <a:p>
            <a:pPr algn="l"/>
            <a:r>
              <a:rPr lang="en-US" sz="1200"/>
              <a:t>usmUserEngineID</a:t>
            </a:r>
          </a:p>
        </p:txBody>
      </p:sp>
      <p:sp>
        <p:nvSpPr>
          <p:cNvPr id="78892" name="Text Box 43"/>
          <p:cNvSpPr txBox="1">
            <a:spLocks noChangeArrowheads="1"/>
          </p:cNvSpPr>
          <p:nvPr/>
        </p:nvSpPr>
        <p:spPr bwMode="auto">
          <a:xfrm>
            <a:off x="3840163" y="3867150"/>
            <a:ext cx="1958975" cy="274638"/>
          </a:xfrm>
          <a:prstGeom prst="rect">
            <a:avLst/>
          </a:prstGeom>
          <a:noFill/>
          <a:ln w="9525">
            <a:noFill/>
            <a:miter lim="800000"/>
            <a:headEnd type="none" w="lg" len="lg"/>
            <a:tailEnd type="none" w="lg" len="lg"/>
          </a:ln>
        </p:spPr>
        <p:txBody>
          <a:bodyPr wrap="none">
            <a:spAutoFit/>
          </a:bodyPr>
          <a:lstStyle/>
          <a:p>
            <a:pPr algn="l"/>
            <a:r>
              <a:rPr lang="en-US" sz="1200"/>
              <a:t>usmStatsDecryptionErrors</a:t>
            </a:r>
          </a:p>
        </p:txBody>
      </p:sp>
      <p:sp>
        <p:nvSpPr>
          <p:cNvPr id="78893" name="Line 44"/>
          <p:cNvSpPr>
            <a:spLocks noChangeShapeType="1"/>
          </p:cNvSpPr>
          <p:nvPr/>
        </p:nvSpPr>
        <p:spPr bwMode="auto">
          <a:xfrm>
            <a:off x="5883275" y="6734175"/>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94" name="Text Box 45"/>
          <p:cNvSpPr txBox="1">
            <a:spLocks noChangeArrowheads="1"/>
          </p:cNvSpPr>
          <p:nvPr/>
        </p:nvSpPr>
        <p:spPr bwMode="auto">
          <a:xfrm>
            <a:off x="6000750" y="6583363"/>
            <a:ext cx="1223963" cy="274637"/>
          </a:xfrm>
          <a:prstGeom prst="rect">
            <a:avLst/>
          </a:prstGeom>
          <a:noFill/>
          <a:ln w="9525">
            <a:noFill/>
            <a:miter lim="800000"/>
            <a:headEnd type="none" w="lg" len="lg"/>
            <a:tailEnd type="none" w="lg" len="lg"/>
          </a:ln>
        </p:spPr>
        <p:txBody>
          <a:bodyPr wrap="none">
            <a:spAutoFit/>
          </a:bodyPr>
          <a:lstStyle/>
          <a:p>
            <a:pPr algn="l"/>
            <a:r>
              <a:rPr lang="en-US" sz="1200"/>
              <a:t>usmUserStatus</a:t>
            </a:r>
          </a:p>
        </p:txBody>
      </p:sp>
      <p:sp>
        <p:nvSpPr>
          <p:cNvPr id="78895" name="Line 46"/>
          <p:cNvSpPr>
            <a:spLocks noChangeShapeType="1"/>
          </p:cNvSpPr>
          <p:nvPr/>
        </p:nvSpPr>
        <p:spPr bwMode="auto">
          <a:xfrm flipH="1">
            <a:off x="312738" y="3586163"/>
            <a:ext cx="1435100" cy="2754312"/>
          </a:xfrm>
          <a:prstGeom prst="line">
            <a:avLst/>
          </a:prstGeom>
          <a:noFill/>
          <a:ln w="9525">
            <a:solidFill>
              <a:schemeClr val="tx1"/>
            </a:solidFill>
            <a:round/>
            <a:headEnd type="none" w="lg" len="lg"/>
            <a:tailEnd type="none" w="lg" len="lg"/>
          </a:ln>
        </p:spPr>
        <p:txBody>
          <a:bodyPr/>
          <a:lstStyle/>
          <a:p>
            <a:endParaRPr lang="en-CA"/>
          </a:p>
        </p:txBody>
      </p:sp>
      <p:sp>
        <p:nvSpPr>
          <p:cNvPr id="78896" name="Line 47"/>
          <p:cNvSpPr>
            <a:spLocks noChangeShapeType="1"/>
          </p:cNvSpPr>
          <p:nvPr/>
        </p:nvSpPr>
        <p:spPr bwMode="auto">
          <a:xfrm flipH="1">
            <a:off x="1198563" y="3606800"/>
            <a:ext cx="528637" cy="2317750"/>
          </a:xfrm>
          <a:prstGeom prst="line">
            <a:avLst/>
          </a:prstGeom>
          <a:noFill/>
          <a:ln w="9525">
            <a:solidFill>
              <a:schemeClr val="tx1"/>
            </a:solidFill>
            <a:round/>
            <a:headEnd type="none" w="lg" len="lg"/>
            <a:tailEnd type="none" w="lg" len="lg"/>
          </a:ln>
        </p:spPr>
        <p:txBody>
          <a:bodyPr/>
          <a:lstStyle/>
          <a:p>
            <a:endParaRPr lang="en-CA"/>
          </a:p>
        </p:txBody>
      </p:sp>
      <p:sp>
        <p:nvSpPr>
          <p:cNvPr id="78897" name="Line 48"/>
          <p:cNvSpPr>
            <a:spLocks noChangeShapeType="1"/>
          </p:cNvSpPr>
          <p:nvPr/>
        </p:nvSpPr>
        <p:spPr bwMode="auto">
          <a:xfrm>
            <a:off x="1757363" y="3606800"/>
            <a:ext cx="996950" cy="1797050"/>
          </a:xfrm>
          <a:prstGeom prst="line">
            <a:avLst/>
          </a:prstGeom>
          <a:noFill/>
          <a:ln w="9525">
            <a:solidFill>
              <a:schemeClr val="tx1"/>
            </a:solidFill>
            <a:round/>
            <a:headEnd type="none" w="lg" len="lg"/>
            <a:tailEnd type="none" w="lg" len="lg"/>
          </a:ln>
        </p:spPr>
        <p:txBody>
          <a:bodyPr/>
          <a:lstStyle/>
          <a:p>
            <a:endParaRPr lang="en-CA"/>
          </a:p>
        </p:txBody>
      </p:sp>
      <p:sp>
        <p:nvSpPr>
          <p:cNvPr id="78898" name="Line 49"/>
          <p:cNvSpPr>
            <a:spLocks noChangeShapeType="1"/>
          </p:cNvSpPr>
          <p:nvPr/>
        </p:nvSpPr>
        <p:spPr bwMode="auto">
          <a:xfrm>
            <a:off x="1746250" y="3587750"/>
            <a:ext cx="2532063" cy="1419225"/>
          </a:xfrm>
          <a:prstGeom prst="line">
            <a:avLst/>
          </a:prstGeom>
          <a:noFill/>
          <a:ln w="9525">
            <a:solidFill>
              <a:schemeClr val="tx1"/>
            </a:solidFill>
            <a:round/>
            <a:headEnd type="none" w="lg" len="lg"/>
            <a:tailEnd type="none" w="lg" len="lg"/>
          </a:ln>
        </p:spPr>
        <p:txBody>
          <a:bodyPr/>
          <a:lstStyle/>
          <a:p>
            <a:endParaRPr lang="en-CA"/>
          </a:p>
        </p:txBody>
      </p:sp>
      <p:sp>
        <p:nvSpPr>
          <p:cNvPr id="78899" name="Line 50"/>
          <p:cNvSpPr>
            <a:spLocks noChangeShapeType="1"/>
          </p:cNvSpPr>
          <p:nvPr/>
        </p:nvSpPr>
        <p:spPr bwMode="auto">
          <a:xfrm>
            <a:off x="1747838" y="3586163"/>
            <a:ext cx="2833687" cy="792162"/>
          </a:xfrm>
          <a:prstGeom prst="line">
            <a:avLst/>
          </a:prstGeom>
          <a:noFill/>
          <a:ln w="9525">
            <a:solidFill>
              <a:schemeClr val="tx1"/>
            </a:solidFill>
            <a:round/>
            <a:headEnd type="none" w="lg" len="lg"/>
            <a:tailEnd type="none" w="lg" len="lg"/>
          </a:ln>
        </p:spPr>
        <p:txBody>
          <a:bodyPr/>
          <a:lstStyle/>
          <a:p>
            <a:endParaRPr lang="en-CA"/>
          </a:p>
        </p:txBody>
      </p:sp>
      <p:sp>
        <p:nvSpPr>
          <p:cNvPr id="78900" name="Line 51"/>
          <p:cNvSpPr>
            <a:spLocks noChangeShapeType="1"/>
          </p:cNvSpPr>
          <p:nvPr/>
        </p:nvSpPr>
        <p:spPr bwMode="auto">
          <a:xfrm>
            <a:off x="1798638" y="3586163"/>
            <a:ext cx="2976562" cy="304800"/>
          </a:xfrm>
          <a:prstGeom prst="line">
            <a:avLst/>
          </a:prstGeom>
          <a:noFill/>
          <a:ln w="9525">
            <a:solidFill>
              <a:schemeClr val="tx1"/>
            </a:solidFill>
            <a:round/>
            <a:headEnd type="none" w="lg" len="lg"/>
            <a:tailEnd type="none" w="lg" len="lg"/>
          </a:ln>
        </p:spPr>
        <p:txBody>
          <a:bodyPr/>
          <a:lstStyle/>
          <a:p>
            <a:endParaRPr lang="en-CA"/>
          </a:p>
        </p:txBody>
      </p:sp>
      <p:sp>
        <p:nvSpPr>
          <p:cNvPr id="78901" name="Text Box 52"/>
          <p:cNvSpPr txBox="1">
            <a:spLocks noChangeArrowheads="1"/>
          </p:cNvSpPr>
          <p:nvPr/>
        </p:nvSpPr>
        <p:spPr bwMode="auto">
          <a:xfrm>
            <a:off x="0" y="6326188"/>
            <a:ext cx="2387600" cy="274637"/>
          </a:xfrm>
          <a:prstGeom prst="rect">
            <a:avLst/>
          </a:prstGeom>
          <a:noFill/>
          <a:ln w="9525">
            <a:noFill/>
            <a:miter lim="800000"/>
            <a:headEnd type="none" w="lg" len="lg"/>
            <a:tailEnd type="none" w="lg" len="lg"/>
          </a:ln>
        </p:spPr>
        <p:txBody>
          <a:bodyPr wrap="none">
            <a:spAutoFit/>
          </a:bodyPr>
          <a:lstStyle/>
          <a:p>
            <a:pPr algn="l"/>
            <a:r>
              <a:rPr lang="en-US" sz="1200"/>
              <a:t>usmStatsUnsupportedSecLevels</a:t>
            </a:r>
          </a:p>
        </p:txBody>
      </p:sp>
      <p:sp>
        <p:nvSpPr>
          <p:cNvPr id="78902" name="Text Box 53"/>
          <p:cNvSpPr txBox="1">
            <a:spLocks noChangeArrowheads="1"/>
          </p:cNvSpPr>
          <p:nvPr/>
        </p:nvSpPr>
        <p:spPr bwMode="auto">
          <a:xfrm>
            <a:off x="852488" y="5868988"/>
            <a:ext cx="2136775" cy="274637"/>
          </a:xfrm>
          <a:prstGeom prst="rect">
            <a:avLst/>
          </a:prstGeom>
          <a:noFill/>
          <a:ln w="9525">
            <a:noFill/>
            <a:miter lim="800000"/>
            <a:headEnd type="none" w="lg" len="lg"/>
            <a:tailEnd type="none" w="lg" len="lg"/>
          </a:ln>
        </p:spPr>
        <p:txBody>
          <a:bodyPr wrap="none">
            <a:spAutoFit/>
          </a:bodyPr>
          <a:lstStyle/>
          <a:p>
            <a:pPr algn="l"/>
            <a:r>
              <a:rPr lang="en-US" sz="1200"/>
              <a:t>usmStatsNotInTimeWindows</a:t>
            </a:r>
          </a:p>
        </p:txBody>
      </p:sp>
      <p:sp>
        <p:nvSpPr>
          <p:cNvPr id="78903" name="Text Box 54"/>
          <p:cNvSpPr txBox="1">
            <a:spLocks noChangeArrowheads="1"/>
          </p:cNvSpPr>
          <p:nvPr/>
        </p:nvSpPr>
        <p:spPr bwMode="auto">
          <a:xfrm>
            <a:off x="1768475" y="5349875"/>
            <a:ext cx="2252663" cy="274638"/>
          </a:xfrm>
          <a:prstGeom prst="rect">
            <a:avLst/>
          </a:prstGeom>
          <a:noFill/>
          <a:ln w="9525">
            <a:noFill/>
            <a:miter lim="800000"/>
            <a:headEnd type="none" w="lg" len="lg"/>
            <a:tailEnd type="none" w="lg" len="lg"/>
          </a:ln>
        </p:spPr>
        <p:txBody>
          <a:bodyPr wrap="none">
            <a:spAutoFit/>
          </a:bodyPr>
          <a:lstStyle/>
          <a:p>
            <a:pPr algn="l"/>
            <a:r>
              <a:rPr lang="en-US" sz="1200"/>
              <a:t>usmStatsUnknownUserNames</a:t>
            </a:r>
          </a:p>
        </p:txBody>
      </p:sp>
      <p:sp>
        <p:nvSpPr>
          <p:cNvPr id="78904" name="Text Box 55"/>
          <p:cNvSpPr txBox="1">
            <a:spLocks noChangeArrowheads="1"/>
          </p:cNvSpPr>
          <p:nvPr/>
        </p:nvSpPr>
        <p:spPr bwMode="auto">
          <a:xfrm>
            <a:off x="3359150" y="4953000"/>
            <a:ext cx="2151063" cy="274638"/>
          </a:xfrm>
          <a:prstGeom prst="rect">
            <a:avLst/>
          </a:prstGeom>
          <a:noFill/>
          <a:ln w="9525">
            <a:noFill/>
            <a:miter lim="800000"/>
            <a:headEnd type="none" w="lg" len="lg"/>
            <a:tailEnd type="none" w="lg" len="lg"/>
          </a:ln>
        </p:spPr>
        <p:txBody>
          <a:bodyPr wrap="none">
            <a:spAutoFit/>
          </a:bodyPr>
          <a:lstStyle/>
          <a:p>
            <a:pPr algn="l"/>
            <a:r>
              <a:rPr lang="en-US" sz="1200"/>
              <a:t>usmStatsUnknownEngineIDs</a:t>
            </a:r>
          </a:p>
        </p:txBody>
      </p:sp>
      <p:sp>
        <p:nvSpPr>
          <p:cNvPr id="78905" name="Text Box 56"/>
          <p:cNvSpPr txBox="1">
            <a:spLocks noChangeArrowheads="1"/>
          </p:cNvSpPr>
          <p:nvPr/>
        </p:nvSpPr>
        <p:spPr bwMode="auto">
          <a:xfrm>
            <a:off x="3870325" y="4367213"/>
            <a:ext cx="1773238" cy="274637"/>
          </a:xfrm>
          <a:prstGeom prst="rect">
            <a:avLst/>
          </a:prstGeom>
          <a:noFill/>
          <a:ln w="9525">
            <a:noFill/>
            <a:miter lim="800000"/>
            <a:headEnd type="none" w="lg" len="lg"/>
            <a:tailEnd type="none" w="lg" len="lg"/>
          </a:ln>
        </p:spPr>
        <p:txBody>
          <a:bodyPr wrap="none">
            <a:spAutoFit/>
          </a:bodyPr>
          <a:lstStyle/>
          <a:p>
            <a:pPr algn="l"/>
            <a:r>
              <a:rPr lang="en-US" sz="1200"/>
              <a:t>usmStatsWrongDigests</a:t>
            </a:r>
          </a:p>
        </p:txBody>
      </p:sp>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2"/>
          <p:cNvSpPr>
            <a:spLocks noGrp="1"/>
          </p:cNvSpPr>
          <p:nvPr>
            <p:ph type="dt" sz="quarter" idx="10"/>
          </p:nvPr>
        </p:nvSpPr>
        <p:spPr>
          <a:noFill/>
        </p:spPr>
        <p:txBody>
          <a:bodyPr/>
          <a:lstStyle/>
          <a:p>
            <a:fld id="{C3C1E944-8B49-43A4-8EA3-FC6A35289F79}" type="datetime1">
              <a:rPr lang="en-US" smtClean="0"/>
              <a:pPr/>
              <a:t>5/21/15</a:t>
            </a:fld>
            <a:endParaRPr lang="en-US" smtClean="0"/>
          </a:p>
        </p:txBody>
      </p:sp>
      <p:sp>
        <p:nvSpPr>
          <p:cNvPr id="79875" name="Slide Number Placeholder 4"/>
          <p:cNvSpPr>
            <a:spLocks noGrp="1"/>
          </p:cNvSpPr>
          <p:nvPr>
            <p:ph type="sldNum" sz="quarter" idx="12"/>
          </p:nvPr>
        </p:nvSpPr>
        <p:spPr>
          <a:noFill/>
        </p:spPr>
        <p:txBody>
          <a:bodyPr/>
          <a:lstStyle/>
          <a:p>
            <a:fld id="{451CEDE9-8114-4C31-B1EF-3ED4F19222EB}" type="slidenum">
              <a:rPr lang="en-US" smtClean="0"/>
              <a:pPr/>
              <a:t>82</a:t>
            </a:fld>
            <a:endParaRPr lang="en-US" smtClean="0"/>
          </a:p>
        </p:txBody>
      </p:sp>
      <p:sp>
        <p:nvSpPr>
          <p:cNvPr id="79876" name="Rectangle 2"/>
          <p:cNvSpPr>
            <a:spLocks noGrp="1" noChangeArrowheads="1"/>
          </p:cNvSpPr>
          <p:nvPr>
            <p:ph type="title"/>
          </p:nvPr>
        </p:nvSpPr>
        <p:spPr>
          <a:xfrm>
            <a:off x="414338" y="141288"/>
            <a:ext cx="8229600" cy="1143000"/>
          </a:xfrm>
        </p:spPr>
        <p:txBody>
          <a:bodyPr/>
          <a:lstStyle/>
          <a:p>
            <a:pPr eaLnBrk="1" hangingPunct="1"/>
            <a:r>
              <a:rPr lang="en-US" sz="3200" smtClean="0"/>
              <a:t>SNMPv3 – USM MIB</a:t>
            </a:r>
          </a:p>
        </p:txBody>
      </p:sp>
      <p:sp>
        <p:nvSpPr>
          <p:cNvPr id="79877" name="Rectangle 3"/>
          <p:cNvSpPr>
            <a:spLocks noChangeArrowheads="1"/>
          </p:cNvSpPr>
          <p:nvPr/>
        </p:nvSpPr>
        <p:spPr bwMode="auto">
          <a:xfrm>
            <a:off x="600075" y="15414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Defines a table of valid users for the User-based Security Model (usmUserTable)</a:t>
            </a:r>
          </a:p>
          <a:p>
            <a:pPr marL="609600" indent="-609600" algn="l">
              <a:spcBef>
                <a:spcPct val="20000"/>
              </a:spcBef>
              <a:buFont typeface="Wingdings" pitchFamily="2" charset="2"/>
              <a:buChar char="§"/>
            </a:pPr>
            <a:r>
              <a:rPr lang="en-US" sz="2400">
                <a:solidFill>
                  <a:srgbClr val="000000"/>
                </a:solidFill>
              </a:rPr>
              <a:t>Defines authentication and privacy protocols</a:t>
            </a:r>
          </a:p>
          <a:p>
            <a:pPr marL="609600" indent="-609600" algn="l">
              <a:spcBef>
                <a:spcPct val="20000"/>
              </a:spcBef>
              <a:buFont typeface="Wingdings" pitchFamily="2" charset="2"/>
              <a:buChar char="§"/>
            </a:pPr>
            <a:r>
              <a:rPr lang="en-US" sz="2400">
                <a:solidFill>
                  <a:srgbClr val="000000"/>
                </a:solidFill>
              </a:rPr>
              <a:t>Defines USM Error Statistics</a:t>
            </a:r>
          </a:p>
          <a:p>
            <a:pPr marL="609600" indent="-609600" algn="l">
              <a:spcBef>
                <a:spcPct val="20000"/>
              </a:spcBef>
              <a:buFont typeface="Wingdings" pitchFamily="2" charset="2"/>
              <a:buChar char="§"/>
            </a:pPr>
            <a:r>
              <a:rPr lang="en-US" sz="2400">
                <a:solidFill>
                  <a:srgbClr val="000000"/>
                </a:solidFill>
              </a:rPr>
              <a:t>A TestAndIncr object, ‘usmUserSpinLock’, used to coordinate ‘set’ operations to the usmUserTable</a:t>
            </a:r>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2"/>
          <p:cNvSpPr>
            <a:spLocks noGrp="1"/>
          </p:cNvSpPr>
          <p:nvPr>
            <p:ph type="dt" sz="quarter" idx="10"/>
          </p:nvPr>
        </p:nvSpPr>
        <p:spPr>
          <a:noFill/>
        </p:spPr>
        <p:txBody>
          <a:bodyPr/>
          <a:lstStyle/>
          <a:p>
            <a:fld id="{8A913DFB-0451-4817-9B56-26A65F507802}" type="datetime1">
              <a:rPr lang="en-US" smtClean="0"/>
              <a:pPr/>
              <a:t>5/21/15</a:t>
            </a:fld>
            <a:endParaRPr lang="en-US" smtClean="0"/>
          </a:p>
        </p:txBody>
      </p:sp>
      <p:sp>
        <p:nvSpPr>
          <p:cNvPr id="80899" name="Slide Number Placeholder 4"/>
          <p:cNvSpPr>
            <a:spLocks noGrp="1"/>
          </p:cNvSpPr>
          <p:nvPr>
            <p:ph type="sldNum" sz="quarter" idx="12"/>
          </p:nvPr>
        </p:nvSpPr>
        <p:spPr>
          <a:noFill/>
        </p:spPr>
        <p:txBody>
          <a:bodyPr/>
          <a:lstStyle/>
          <a:p>
            <a:fld id="{FCD58DD5-92F0-4556-BEBB-90BAA497E9B1}" type="slidenum">
              <a:rPr lang="en-US" smtClean="0"/>
              <a:pPr/>
              <a:t>83</a:t>
            </a:fld>
            <a:endParaRPr lang="en-US" smtClean="0"/>
          </a:p>
        </p:txBody>
      </p:sp>
      <p:sp>
        <p:nvSpPr>
          <p:cNvPr id="80900" name="Rectangle 2"/>
          <p:cNvSpPr>
            <a:spLocks noGrp="1" noChangeArrowheads="1"/>
          </p:cNvSpPr>
          <p:nvPr>
            <p:ph type="title"/>
          </p:nvPr>
        </p:nvSpPr>
        <p:spPr>
          <a:xfrm>
            <a:off x="414338" y="141288"/>
            <a:ext cx="8229600" cy="1143000"/>
          </a:xfrm>
        </p:spPr>
        <p:txBody>
          <a:bodyPr/>
          <a:lstStyle/>
          <a:p>
            <a:pPr eaLnBrk="1" hangingPunct="1"/>
            <a:r>
              <a:rPr lang="en-US" sz="3200" smtClean="0"/>
              <a:t>SNMPv3 – USM MIB</a:t>
            </a:r>
          </a:p>
        </p:txBody>
      </p:sp>
      <p:sp>
        <p:nvSpPr>
          <p:cNvPr id="80901" name="Rectangle 3"/>
          <p:cNvSpPr>
            <a:spLocks noChangeArrowheads="1"/>
          </p:cNvSpPr>
          <p:nvPr/>
        </p:nvSpPr>
        <p:spPr bwMode="auto">
          <a:xfrm>
            <a:off x="600075" y="15414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usmUserAuthProtocol values defined so far:</a:t>
            </a:r>
          </a:p>
          <a:p>
            <a:pPr marL="609600" indent="-609600" algn="l">
              <a:spcBef>
                <a:spcPct val="20000"/>
              </a:spcBef>
              <a:buFont typeface="Wingdings" pitchFamily="2" charset="2"/>
              <a:buChar char="§"/>
            </a:pPr>
            <a:endParaRPr lang="en-US" sz="2400">
              <a:solidFill>
                <a:srgbClr val="000000"/>
              </a:solidFill>
            </a:endParaRPr>
          </a:p>
        </p:txBody>
      </p:sp>
      <p:graphicFrame>
        <p:nvGraphicFramePr>
          <p:cNvPr id="642052" name="Group 4"/>
          <p:cNvGraphicFramePr>
            <a:graphicFrameLocks noGrp="1"/>
          </p:cNvGraphicFramePr>
          <p:nvPr/>
        </p:nvGraphicFramePr>
        <p:xfrm>
          <a:off x="838200" y="2413000"/>
          <a:ext cx="7778750" cy="2480628"/>
        </p:xfrm>
        <a:graphic>
          <a:graphicData uri="http://schemas.openxmlformats.org/drawingml/2006/table">
            <a:tbl>
              <a:tblPr/>
              <a:tblGrid>
                <a:gridCol w="2146300"/>
                <a:gridCol w="3079750"/>
                <a:gridCol w="2552700"/>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Authentication Protocol</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Value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Object Identifier</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None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usmNoAuthProtocol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{snmpAuthProtocols 1}</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HMAC-MD5-96</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usmHMACMD5AuthProtocol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{snmpAuthProtocols 2}</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612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HMAC-SHA-96</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usmHMACSHAAuthProtocol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{snmpAuthProtocols 3}</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2"/>
          <p:cNvSpPr>
            <a:spLocks noGrp="1"/>
          </p:cNvSpPr>
          <p:nvPr>
            <p:ph type="dt" sz="quarter" idx="10"/>
          </p:nvPr>
        </p:nvSpPr>
        <p:spPr>
          <a:noFill/>
        </p:spPr>
        <p:txBody>
          <a:bodyPr/>
          <a:lstStyle/>
          <a:p>
            <a:fld id="{55A9885C-8418-4E1A-A011-6B6E3EDE090A}" type="datetime1">
              <a:rPr lang="en-US" smtClean="0"/>
              <a:pPr/>
              <a:t>5/21/15</a:t>
            </a:fld>
            <a:endParaRPr lang="en-US" smtClean="0"/>
          </a:p>
        </p:txBody>
      </p:sp>
      <p:sp>
        <p:nvSpPr>
          <p:cNvPr id="81923" name="Slide Number Placeholder 4"/>
          <p:cNvSpPr>
            <a:spLocks noGrp="1"/>
          </p:cNvSpPr>
          <p:nvPr>
            <p:ph type="sldNum" sz="quarter" idx="12"/>
          </p:nvPr>
        </p:nvSpPr>
        <p:spPr>
          <a:noFill/>
        </p:spPr>
        <p:txBody>
          <a:bodyPr/>
          <a:lstStyle/>
          <a:p>
            <a:fld id="{794652BA-4505-4919-A10A-6356A79993DB}" type="slidenum">
              <a:rPr lang="en-US" smtClean="0"/>
              <a:pPr/>
              <a:t>84</a:t>
            </a:fld>
            <a:endParaRPr lang="en-US" smtClean="0"/>
          </a:p>
        </p:txBody>
      </p:sp>
      <p:sp>
        <p:nvSpPr>
          <p:cNvPr id="81924" name="Rectangle 2"/>
          <p:cNvSpPr>
            <a:spLocks noGrp="1" noChangeArrowheads="1"/>
          </p:cNvSpPr>
          <p:nvPr>
            <p:ph type="title"/>
          </p:nvPr>
        </p:nvSpPr>
        <p:spPr>
          <a:xfrm>
            <a:off x="414338" y="141288"/>
            <a:ext cx="8229600" cy="1143000"/>
          </a:xfrm>
        </p:spPr>
        <p:txBody>
          <a:bodyPr/>
          <a:lstStyle/>
          <a:p>
            <a:pPr eaLnBrk="1" hangingPunct="1"/>
            <a:r>
              <a:rPr lang="en-US" sz="3200" smtClean="0"/>
              <a:t>SNMPv3 – USM MIB</a:t>
            </a:r>
          </a:p>
        </p:txBody>
      </p:sp>
      <p:sp>
        <p:nvSpPr>
          <p:cNvPr id="81925" name="Rectangle 3"/>
          <p:cNvSpPr>
            <a:spLocks noChangeArrowheads="1"/>
          </p:cNvSpPr>
          <p:nvPr/>
        </p:nvSpPr>
        <p:spPr bwMode="auto">
          <a:xfrm>
            <a:off x="600075" y="15414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usmUserPrivProtocol values defined so far:</a:t>
            </a:r>
          </a:p>
          <a:p>
            <a:pPr marL="609600" indent="-609600" algn="l">
              <a:spcBef>
                <a:spcPct val="20000"/>
              </a:spcBef>
              <a:buFont typeface="Wingdings" pitchFamily="2" charset="2"/>
              <a:buChar char="§"/>
            </a:pPr>
            <a:endParaRPr lang="en-US" sz="2400">
              <a:solidFill>
                <a:srgbClr val="000000"/>
              </a:solidFill>
            </a:endParaRPr>
          </a:p>
        </p:txBody>
      </p:sp>
      <p:graphicFrame>
        <p:nvGraphicFramePr>
          <p:cNvPr id="643076" name="Group 4"/>
          <p:cNvGraphicFramePr>
            <a:graphicFrameLocks noGrp="1"/>
          </p:cNvGraphicFramePr>
          <p:nvPr/>
        </p:nvGraphicFramePr>
        <p:xfrm>
          <a:off x="838200" y="2413000"/>
          <a:ext cx="7778750" cy="1847216"/>
        </p:xfrm>
        <a:graphic>
          <a:graphicData uri="http://schemas.openxmlformats.org/drawingml/2006/table">
            <a:tbl>
              <a:tblPr/>
              <a:tblGrid>
                <a:gridCol w="2146300"/>
                <a:gridCol w="3079750"/>
                <a:gridCol w="2552700"/>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Authentication Protocol</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Value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Object Identifier</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None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usmNoPrivProtocol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{snmpPrivProtocols 1}</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CBC-DES</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usmDESPrivProtocol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{snmpPrivProtocols 2}</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a:noFill/>
        </p:spPr>
        <p:txBody>
          <a:bodyPr/>
          <a:lstStyle/>
          <a:p>
            <a:fld id="{5053F93B-DDDB-4C74-B48E-30C280C766F3}" type="datetime1">
              <a:rPr lang="en-US" smtClean="0"/>
              <a:pPr/>
              <a:t>5/21/15</a:t>
            </a:fld>
            <a:endParaRPr lang="en-US" smtClean="0"/>
          </a:p>
        </p:txBody>
      </p:sp>
      <p:sp>
        <p:nvSpPr>
          <p:cNvPr id="82947" name="Slide Number Placeholder 5"/>
          <p:cNvSpPr>
            <a:spLocks noGrp="1"/>
          </p:cNvSpPr>
          <p:nvPr>
            <p:ph type="sldNum" sz="quarter" idx="12"/>
          </p:nvPr>
        </p:nvSpPr>
        <p:spPr>
          <a:noFill/>
        </p:spPr>
        <p:txBody>
          <a:bodyPr/>
          <a:lstStyle/>
          <a:p>
            <a:fld id="{E8B14687-1AEC-4F60-86BC-D5B5F24F6C57}" type="slidenum">
              <a:rPr lang="en-US" smtClean="0"/>
              <a:pPr/>
              <a:t>85</a:t>
            </a:fld>
            <a:endParaRPr lang="en-US" smtClean="0"/>
          </a:p>
        </p:txBody>
      </p:sp>
      <p:sp>
        <p:nvSpPr>
          <p:cNvPr id="82948" name="Rectangle 2"/>
          <p:cNvSpPr>
            <a:spLocks noGrp="1" noChangeArrowheads="1"/>
          </p:cNvSpPr>
          <p:nvPr>
            <p:ph type="title"/>
          </p:nvPr>
        </p:nvSpPr>
        <p:spPr>
          <a:xfrm>
            <a:off x="457200" y="-173038"/>
            <a:ext cx="8229600" cy="1143001"/>
          </a:xfrm>
        </p:spPr>
        <p:txBody>
          <a:bodyPr/>
          <a:lstStyle/>
          <a:p>
            <a:pPr eaLnBrk="1" hangingPunct="1"/>
            <a:r>
              <a:rPr lang="en-US" sz="3200" smtClean="0"/>
              <a:t>SNMPv3 – USM User Table</a:t>
            </a:r>
          </a:p>
        </p:txBody>
      </p:sp>
      <p:sp>
        <p:nvSpPr>
          <p:cNvPr id="82949" name="Rectangle 3"/>
          <p:cNvSpPr>
            <a:spLocks noChangeArrowheads="1"/>
          </p:cNvSpPr>
          <p:nvPr/>
        </p:nvSpPr>
        <p:spPr bwMode="auto">
          <a:xfrm>
            <a:off x="600075" y="1227138"/>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endParaRPr lang="en-US" sz="2400">
              <a:solidFill>
                <a:srgbClr val="000000"/>
              </a:solidFill>
            </a:endParaRPr>
          </a:p>
          <a:p>
            <a:pPr marL="609600" indent="-609600" algn="l">
              <a:spcBef>
                <a:spcPct val="20000"/>
              </a:spcBef>
              <a:buFont typeface="Wingdings" pitchFamily="2" charset="2"/>
              <a:buChar char="§"/>
            </a:pPr>
            <a:endParaRPr lang="en-US" sz="2400">
              <a:solidFill>
                <a:srgbClr val="000000"/>
              </a:solidFill>
            </a:endParaRPr>
          </a:p>
        </p:txBody>
      </p:sp>
      <p:sp>
        <p:nvSpPr>
          <p:cNvPr id="82950" name="Rectangle 4"/>
          <p:cNvSpPr>
            <a:spLocks noChangeArrowheads="1"/>
          </p:cNvSpPr>
          <p:nvPr/>
        </p:nvSpPr>
        <p:spPr bwMode="auto">
          <a:xfrm>
            <a:off x="739775" y="854075"/>
            <a:ext cx="7823200" cy="5881688"/>
          </a:xfrm>
          <a:prstGeom prst="rect">
            <a:avLst/>
          </a:prstGeom>
          <a:solidFill>
            <a:schemeClr val="bg1"/>
          </a:solidFill>
          <a:ln w="19050">
            <a:solidFill>
              <a:schemeClr val="tx1"/>
            </a:solidFill>
            <a:miter lim="800000"/>
            <a:headEnd type="none" w="lg" len="lg"/>
            <a:tailEnd type="none" w="lg" len="lg"/>
          </a:ln>
        </p:spPr>
        <p:txBody>
          <a:bodyPr wrap="none" anchor="ctr"/>
          <a:lstStyle/>
          <a:p>
            <a:endParaRPr lang="en-US"/>
          </a:p>
        </p:txBody>
      </p:sp>
      <p:sp>
        <p:nvSpPr>
          <p:cNvPr id="82951" name="Line 5"/>
          <p:cNvSpPr>
            <a:spLocks noChangeShapeType="1"/>
          </p:cNvSpPr>
          <p:nvPr/>
        </p:nvSpPr>
        <p:spPr bwMode="auto">
          <a:xfrm>
            <a:off x="752475" y="1341438"/>
            <a:ext cx="7823200" cy="0"/>
          </a:xfrm>
          <a:prstGeom prst="line">
            <a:avLst/>
          </a:prstGeom>
          <a:noFill/>
          <a:ln w="19050">
            <a:solidFill>
              <a:schemeClr val="tx1"/>
            </a:solidFill>
            <a:round/>
            <a:headEnd type="none" w="lg" len="lg"/>
            <a:tailEnd type="none" w="lg" len="lg"/>
          </a:ln>
        </p:spPr>
        <p:txBody>
          <a:bodyPr/>
          <a:lstStyle/>
          <a:p>
            <a:endParaRPr lang="en-CA"/>
          </a:p>
        </p:txBody>
      </p:sp>
      <p:sp>
        <p:nvSpPr>
          <p:cNvPr id="82952" name="Line 6"/>
          <p:cNvSpPr>
            <a:spLocks noChangeShapeType="1"/>
          </p:cNvSpPr>
          <p:nvPr/>
        </p:nvSpPr>
        <p:spPr bwMode="auto">
          <a:xfrm>
            <a:off x="730250" y="3019425"/>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53" name="Line 7"/>
          <p:cNvSpPr>
            <a:spLocks noChangeShapeType="1"/>
          </p:cNvSpPr>
          <p:nvPr/>
        </p:nvSpPr>
        <p:spPr bwMode="auto">
          <a:xfrm>
            <a:off x="741363" y="1749425"/>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54" name="Line 8"/>
          <p:cNvSpPr>
            <a:spLocks noChangeShapeType="1"/>
          </p:cNvSpPr>
          <p:nvPr/>
        </p:nvSpPr>
        <p:spPr bwMode="auto">
          <a:xfrm>
            <a:off x="731838" y="2154238"/>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55" name="Line 9"/>
          <p:cNvSpPr>
            <a:spLocks noChangeShapeType="1"/>
          </p:cNvSpPr>
          <p:nvPr/>
        </p:nvSpPr>
        <p:spPr bwMode="auto">
          <a:xfrm>
            <a:off x="750888" y="2633663"/>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56" name="Line 10"/>
          <p:cNvSpPr>
            <a:spLocks noChangeShapeType="1"/>
          </p:cNvSpPr>
          <p:nvPr/>
        </p:nvSpPr>
        <p:spPr bwMode="auto">
          <a:xfrm>
            <a:off x="760413" y="3403600"/>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57" name="Line 11"/>
          <p:cNvSpPr>
            <a:spLocks noChangeShapeType="1"/>
          </p:cNvSpPr>
          <p:nvPr/>
        </p:nvSpPr>
        <p:spPr bwMode="auto">
          <a:xfrm>
            <a:off x="762000" y="3851275"/>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58" name="Line 12"/>
          <p:cNvSpPr>
            <a:spLocks noChangeShapeType="1"/>
          </p:cNvSpPr>
          <p:nvPr/>
        </p:nvSpPr>
        <p:spPr bwMode="auto">
          <a:xfrm>
            <a:off x="741363" y="4298950"/>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59" name="Line 13"/>
          <p:cNvSpPr>
            <a:spLocks noChangeShapeType="1"/>
          </p:cNvSpPr>
          <p:nvPr/>
        </p:nvSpPr>
        <p:spPr bwMode="auto">
          <a:xfrm>
            <a:off x="739775" y="4746625"/>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60" name="Line 14"/>
          <p:cNvSpPr>
            <a:spLocks noChangeShapeType="1"/>
          </p:cNvSpPr>
          <p:nvPr/>
        </p:nvSpPr>
        <p:spPr bwMode="auto">
          <a:xfrm>
            <a:off x="731838" y="5192713"/>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61" name="Line 15"/>
          <p:cNvSpPr>
            <a:spLocks noChangeShapeType="1"/>
          </p:cNvSpPr>
          <p:nvPr/>
        </p:nvSpPr>
        <p:spPr bwMode="auto">
          <a:xfrm>
            <a:off x="752475" y="5608638"/>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62" name="Line 16"/>
          <p:cNvSpPr>
            <a:spLocks noChangeShapeType="1"/>
          </p:cNvSpPr>
          <p:nvPr/>
        </p:nvSpPr>
        <p:spPr bwMode="auto">
          <a:xfrm>
            <a:off x="4592638" y="842963"/>
            <a:ext cx="20637" cy="5883275"/>
          </a:xfrm>
          <a:prstGeom prst="line">
            <a:avLst/>
          </a:prstGeom>
          <a:noFill/>
          <a:ln w="9525">
            <a:solidFill>
              <a:schemeClr val="tx1"/>
            </a:solidFill>
            <a:round/>
            <a:headEnd type="none" w="lg" len="lg"/>
            <a:tailEnd type="none" w="lg" len="lg"/>
          </a:ln>
        </p:spPr>
        <p:txBody>
          <a:bodyPr/>
          <a:lstStyle/>
          <a:p>
            <a:endParaRPr lang="en-CA"/>
          </a:p>
        </p:txBody>
      </p:sp>
      <p:sp>
        <p:nvSpPr>
          <p:cNvPr id="82963" name="Line 17"/>
          <p:cNvSpPr>
            <a:spLocks noChangeShapeType="1"/>
          </p:cNvSpPr>
          <p:nvPr/>
        </p:nvSpPr>
        <p:spPr bwMode="auto">
          <a:xfrm>
            <a:off x="6543675" y="854075"/>
            <a:ext cx="9525" cy="5870575"/>
          </a:xfrm>
          <a:prstGeom prst="line">
            <a:avLst/>
          </a:prstGeom>
          <a:noFill/>
          <a:ln w="9525">
            <a:solidFill>
              <a:schemeClr val="tx1"/>
            </a:solidFill>
            <a:round/>
            <a:headEnd type="none" w="lg" len="lg"/>
            <a:tailEnd type="none" w="lg" len="lg"/>
          </a:ln>
        </p:spPr>
        <p:txBody>
          <a:bodyPr/>
          <a:lstStyle/>
          <a:p>
            <a:endParaRPr lang="en-CA"/>
          </a:p>
        </p:txBody>
      </p:sp>
      <p:sp>
        <p:nvSpPr>
          <p:cNvPr id="82964" name="Text Box 18"/>
          <p:cNvSpPr txBox="1">
            <a:spLocks noChangeArrowheads="1"/>
          </p:cNvSpPr>
          <p:nvPr/>
        </p:nvSpPr>
        <p:spPr bwMode="auto">
          <a:xfrm>
            <a:off x="2276475" y="900113"/>
            <a:ext cx="1065213" cy="457200"/>
          </a:xfrm>
          <a:prstGeom prst="rect">
            <a:avLst/>
          </a:prstGeom>
          <a:noFill/>
          <a:ln w="9525">
            <a:noFill/>
            <a:miter lim="800000"/>
            <a:headEnd type="none" w="lg" len="lg"/>
            <a:tailEnd type="none" w="lg" len="lg"/>
          </a:ln>
        </p:spPr>
        <p:txBody>
          <a:bodyPr wrap="none">
            <a:spAutoFit/>
          </a:bodyPr>
          <a:lstStyle/>
          <a:p>
            <a:pPr algn="l"/>
            <a:r>
              <a:rPr lang="en-US" sz="2400"/>
              <a:t>Object</a:t>
            </a:r>
          </a:p>
        </p:txBody>
      </p:sp>
      <p:sp>
        <p:nvSpPr>
          <p:cNvPr id="82965" name="Text Box 19"/>
          <p:cNvSpPr txBox="1">
            <a:spLocks noChangeArrowheads="1"/>
          </p:cNvSpPr>
          <p:nvPr/>
        </p:nvSpPr>
        <p:spPr bwMode="auto">
          <a:xfrm>
            <a:off x="5080000" y="858838"/>
            <a:ext cx="862013" cy="457200"/>
          </a:xfrm>
          <a:prstGeom prst="rect">
            <a:avLst/>
          </a:prstGeom>
          <a:noFill/>
          <a:ln w="9525">
            <a:noFill/>
            <a:miter lim="800000"/>
            <a:headEnd type="none" w="lg" len="lg"/>
            <a:tailEnd type="none" w="lg" len="lg"/>
          </a:ln>
        </p:spPr>
        <p:txBody>
          <a:bodyPr wrap="none">
            <a:spAutoFit/>
          </a:bodyPr>
          <a:lstStyle/>
          <a:p>
            <a:pPr algn="l"/>
            <a:r>
              <a:rPr lang="en-US" sz="2400"/>
              <a:t>Type</a:t>
            </a:r>
          </a:p>
        </p:txBody>
      </p:sp>
      <p:sp>
        <p:nvSpPr>
          <p:cNvPr id="82966" name="Text Box 20"/>
          <p:cNvSpPr txBox="1">
            <a:spLocks noChangeArrowheads="1"/>
          </p:cNvSpPr>
          <p:nvPr/>
        </p:nvSpPr>
        <p:spPr bwMode="auto">
          <a:xfrm>
            <a:off x="6937375" y="855663"/>
            <a:ext cx="1166813" cy="457200"/>
          </a:xfrm>
          <a:prstGeom prst="rect">
            <a:avLst/>
          </a:prstGeom>
          <a:noFill/>
          <a:ln w="9525">
            <a:noFill/>
            <a:miter lim="800000"/>
            <a:headEnd type="none" w="lg" len="lg"/>
            <a:tailEnd type="none" w="lg" len="lg"/>
          </a:ln>
        </p:spPr>
        <p:txBody>
          <a:bodyPr wrap="none">
            <a:spAutoFit/>
          </a:bodyPr>
          <a:lstStyle/>
          <a:p>
            <a:pPr algn="l"/>
            <a:r>
              <a:rPr lang="en-US" sz="2400"/>
              <a:t>Access</a:t>
            </a:r>
          </a:p>
        </p:txBody>
      </p:sp>
      <p:sp>
        <p:nvSpPr>
          <p:cNvPr id="82967" name="Text Box 21"/>
          <p:cNvSpPr txBox="1">
            <a:spLocks noChangeArrowheads="1"/>
          </p:cNvSpPr>
          <p:nvPr/>
        </p:nvSpPr>
        <p:spPr bwMode="auto">
          <a:xfrm>
            <a:off x="1147763" y="1354138"/>
            <a:ext cx="1830387" cy="336550"/>
          </a:xfrm>
          <a:prstGeom prst="rect">
            <a:avLst/>
          </a:prstGeom>
          <a:noFill/>
          <a:ln w="9525">
            <a:noFill/>
            <a:miter lim="800000"/>
            <a:headEnd type="none" w="lg" len="lg"/>
            <a:tailEnd type="none" w="lg" len="lg"/>
          </a:ln>
        </p:spPr>
        <p:txBody>
          <a:bodyPr wrap="none">
            <a:spAutoFit/>
          </a:bodyPr>
          <a:lstStyle/>
          <a:p>
            <a:pPr algn="l"/>
            <a:r>
              <a:rPr lang="en-US" sz="1600"/>
              <a:t>usmUserEngineID</a:t>
            </a:r>
          </a:p>
        </p:txBody>
      </p:sp>
      <p:sp>
        <p:nvSpPr>
          <p:cNvPr id="82968" name="Text Box 22"/>
          <p:cNvSpPr txBox="1">
            <a:spLocks noChangeArrowheads="1"/>
          </p:cNvSpPr>
          <p:nvPr/>
        </p:nvSpPr>
        <p:spPr bwMode="auto">
          <a:xfrm>
            <a:off x="1147763" y="1758950"/>
            <a:ext cx="1538287" cy="336550"/>
          </a:xfrm>
          <a:prstGeom prst="rect">
            <a:avLst/>
          </a:prstGeom>
          <a:noFill/>
          <a:ln w="9525">
            <a:noFill/>
            <a:miter lim="800000"/>
            <a:headEnd type="none" w="lg" len="lg"/>
            <a:tailEnd type="none" w="lg" len="lg"/>
          </a:ln>
        </p:spPr>
        <p:txBody>
          <a:bodyPr wrap="none">
            <a:spAutoFit/>
          </a:bodyPr>
          <a:lstStyle/>
          <a:p>
            <a:pPr algn="l"/>
            <a:r>
              <a:rPr lang="en-US" sz="1600"/>
              <a:t>usmUserName</a:t>
            </a:r>
          </a:p>
        </p:txBody>
      </p:sp>
      <p:sp>
        <p:nvSpPr>
          <p:cNvPr id="82969" name="Text Box 23"/>
          <p:cNvSpPr txBox="1">
            <a:spLocks noChangeArrowheads="1"/>
          </p:cNvSpPr>
          <p:nvPr/>
        </p:nvSpPr>
        <p:spPr bwMode="auto">
          <a:xfrm>
            <a:off x="1117600" y="2238375"/>
            <a:ext cx="2271713" cy="336550"/>
          </a:xfrm>
          <a:prstGeom prst="rect">
            <a:avLst/>
          </a:prstGeom>
          <a:noFill/>
          <a:ln w="9525">
            <a:noFill/>
            <a:miter lim="800000"/>
            <a:headEnd type="none" w="lg" len="lg"/>
            <a:tailEnd type="none" w="lg" len="lg"/>
          </a:ln>
        </p:spPr>
        <p:txBody>
          <a:bodyPr wrap="none">
            <a:spAutoFit/>
          </a:bodyPr>
          <a:lstStyle/>
          <a:p>
            <a:pPr algn="l"/>
            <a:r>
              <a:rPr lang="en-US" sz="1600"/>
              <a:t>usmUserSecurityName</a:t>
            </a:r>
          </a:p>
        </p:txBody>
      </p:sp>
      <p:sp>
        <p:nvSpPr>
          <p:cNvPr id="82970" name="Text Box 24"/>
          <p:cNvSpPr txBox="1">
            <a:spLocks noChangeArrowheads="1"/>
          </p:cNvSpPr>
          <p:nvPr/>
        </p:nvSpPr>
        <p:spPr bwMode="auto">
          <a:xfrm>
            <a:off x="1128713" y="2633663"/>
            <a:ext cx="2000250" cy="336550"/>
          </a:xfrm>
          <a:prstGeom prst="rect">
            <a:avLst/>
          </a:prstGeom>
          <a:noFill/>
          <a:ln w="9525">
            <a:noFill/>
            <a:miter lim="800000"/>
            <a:headEnd type="none" w="lg" len="lg"/>
            <a:tailEnd type="none" w="lg" len="lg"/>
          </a:ln>
        </p:spPr>
        <p:txBody>
          <a:bodyPr wrap="none">
            <a:spAutoFit/>
          </a:bodyPr>
          <a:lstStyle/>
          <a:p>
            <a:pPr algn="l"/>
            <a:r>
              <a:rPr lang="en-US" sz="1600"/>
              <a:t>usmUserCloneFrom</a:t>
            </a:r>
          </a:p>
        </p:txBody>
      </p:sp>
      <p:sp>
        <p:nvSpPr>
          <p:cNvPr id="82971" name="Text Box 25"/>
          <p:cNvSpPr txBox="1">
            <a:spLocks noChangeArrowheads="1"/>
          </p:cNvSpPr>
          <p:nvPr/>
        </p:nvSpPr>
        <p:spPr bwMode="auto">
          <a:xfrm>
            <a:off x="1116013" y="3060700"/>
            <a:ext cx="2159000" cy="336550"/>
          </a:xfrm>
          <a:prstGeom prst="rect">
            <a:avLst/>
          </a:prstGeom>
          <a:noFill/>
          <a:ln w="9525">
            <a:noFill/>
            <a:miter lim="800000"/>
            <a:headEnd type="none" w="lg" len="lg"/>
            <a:tailEnd type="none" w="lg" len="lg"/>
          </a:ln>
        </p:spPr>
        <p:txBody>
          <a:bodyPr wrap="none">
            <a:spAutoFit/>
          </a:bodyPr>
          <a:lstStyle/>
          <a:p>
            <a:pPr algn="l"/>
            <a:r>
              <a:rPr lang="en-US" sz="1600"/>
              <a:t>usmUserAuthProtocol</a:t>
            </a:r>
          </a:p>
        </p:txBody>
      </p:sp>
      <p:sp>
        <p:nvSpPr>
          <p:cNvPr id="82972" name="Text Box 26"/>
          <p:cNvSpPr txBox="1">
            <a:spLocks noChangeArrowheads="1"/>
          </p:cNvSpPr>
          <p:nvPr/>
        </p:nvSpPr>
        <p:spPr bwMode="auto">
          <a:xfrm>
            <a:off x="1147763" y="3465513"/>
            <a:ext cx="2473325" cy="336550"/>
          </a:xfrm>
          <a:prstGeom prst="rect">
            <a:avLst/>
          </a:prstGeom>
          <a:noFill/>
          <a:ln w="9525">
            <a:noFill/>
            <a:miter lim="800000"/>
            <a:headEnd type="none" w="lg" len="lg"/>
            <a:tailEnd type="none" w="lg" len="lg"/>
          </a:ln>
        </p:spPr>
        <p:txBody>
          <a:bodyPr wrap="none">
            <a:spAutoFit/>
          </a:bodyPr>
          <a:lstStyle/>
          <a:p>
            <a:pPr algn="l"/>
            <a:r>
              <a:rPr lang="en-US" sz="1600"/>
              <a:t>usmUserAuthKeyChange</a:t>
            </a:r>
          </a:p>
        </p:txBody>
      </p:sp>
      <p:sp>
        <p:nvSpPr>
          <p:cNvPr id="82973" name="Text Box 27"/>
          <p:cNvSpPr txBox="1">
            <a:spLocks noChangeArrowheads="1"/>
          </p:cNvSpPr>
          <p:nvPr/>
        </p:nvSpPr>
        <p:spPr bwMode="auto">
          <a:xfrm>
            <a:off x="1147763" y="3975100"/>
            <a:ext cx="2890837" cy="336550"/>
          </a:xfrm>
          <a:prstGeom prst="rect">
            <a:avLst/>
          </a:prstGeom>
          <a:noFill/>
          <a:ln w="9525">
            <a:noFill/>
            <a:miter lim="800000"/>
            <a:headEnd type="none" w="lg" len="lg"/>
            <a:tailEnd type="none" w="lg" len="lg"/>
          </a:ln>
        </p:spPr>
        <p:txBody>
          <a:bodyPr wrap="none">
            <a:spAutoFit/>
          </a:bodyPr>
          <a:lstStyle/>
          <a:p>
            <a:pPr algn="l"/>
            <a:r>
              <a:rPr lang="en-US" sz="1600"/>
              <a:t>usmUserOwnAuthKeyChange</a:t>
            </a:r>
          </a:p>
        </p:txBody>
      </p:sp>
      <p:sp>
        <p:nvSpPr>
          <p:cNvPr id="82974" name="Text Box 28"/>
          <p:cNvSpPr txBox="1">
            <a:spLocks noChangeArrowheads="1"/>
          </p:cNvSpPr>
          <p:nvPr/>
        </p:nvSpPr>
        <p:spPr bwMode="auto">
          <a:xfrm>
            <a:off x="1158875" y="4379913"/>
            <a:ext cx="2090738" cy="336550"/>
          </a:xfrm>
          <a:prstGeom prst="rect">
            <a:avLst/>
          </a:prstGeom>
          <a:noFill/>
          <a:ln w="9525">
            <a:noFill/>
            <a:miter lim="800000"/>
            <a:headEnd type="none" w="lg" len="lg"/>
            <a:tailEnd type="none" w="lg" len="lg"/>
          </a:ln>
        </p:spPr>
        <p:txBody>
          <a:bodyPr wrap="none">
            <a:spAutoFit/>
          </a:bodyPr>
          <a:lstStyle/>
          <a:p>
            <a:pPr algn="l"/>
            <a:r>
              <a:rPr lang="en-US" sz="1600"/>
              <a:t>usmUserPrivProtocol</a:t>
            </a:r>
          </a:p>
        </p:txBody>
      </p:sp>
      <p:sp>
        <p:nvSpPr>
          <p:cNvPr id="82975" name="Text Box 29"/>
          <p:cNvSpPr txBox="1">
            <a:spLocks noChangeArrowheads="1"/>
          </p:cNvSpPr>
          <p:nvPr/>
        </p:nvSpPr>
        <p:spPr bwMode="auto">
          <a:xfrm>
            <a:off x="1160463" y="4805363"/>
            <a:ext cx="2405062" cy="336550"/>
          </a:xfrm>
          <a:prstGeom prst="rect">
            <a:avLst/>
          </a:prstGeom>
          <a:noFill/>
          <a:ln w="9525">
            <a:noFill/>
            <a:miter lim="800000"/>
            <a:headEnd type="none" w="lg" len="lg"/>
            <a:tailEnd type="none" w="lg" len="lg"/>
          </a:ln>
        </p:spPr>
        <p:txBody>
          <a:bodyPr wrap="none">
            <a:spAutoFit/>
          </a:bodyPr>
          <a:lstStyle/>
          <a:p>
            <a:pPr algn="l"/>
            <a:r>
              <a:rPr lang="en-US" sz="1600"/>
              <a:t>usmUserPrivKeyChange</a:t>
            </a:r>
          </a:p>
        </p:txBody>
      </p:sp>
      <p:sp>
        <p:nvSpPr>
          <p:cNvPr id="82976" name="Text Box 30"/>
          <p:cNvSpPr txBox="1">
            <a:spLocks noChangeArrowheads="1"/>
          </p:cNvSpPr>
          <p:nvPr/>
        </p:nvSpPr>
        <p:spPr bwMode="auto">
          <a:xfrm>
            <a:off x="1119188" y="5232400"/>
            <a:ext cx="2822575" cy="336550"/>
          </a:xfrm>
          <a:prstGeom prst="rect">
            <a:avLst/>
          </a:prstGeom>
          <a:noFill/>
          <a:ln w="9525">
            <a:noFill/>
            <a:miter lim="800000"/>
            <a:headEnd type="none" w="lg" len="lg"/>
            <a:tailEnd type="none" w="lg" len="lg"/>
          </a:ln>
        </p:spPr>
        <p:txBody>
          <a:bodyPr wrap="none">
            <a:spAutoFit/>
          </a:bodyPr>
          <a:lstStyle/>
          <a:p>
            <a:pPr algn="l"/>
            <a:r>
              <a:rPr lang="en-US" sz="1600"/>
              <a:t>usmUserOwnPrivKeyChange</a:t>
            </a:r>
          </a:p>
        </p:txBody>
      </p:sp>
      <p:sp>
        <p:nvSpPr>
          <p:cNvPr id="82977" name="Text Box 31"/>
          <p:cNvSpPr txBox="1">
            <a:spLocks noChangeArrowheads="1"/>
          </p:cNvSpPr>
          <p:nvPr/>
        </p:nvSpPr>
        <p:spPr bwMode="auto">
          <a:xfrm>
            <a:off x="1127125" y="5618163"/>
            <a:ext cx="1547813" cy="336550"/>
          </a:xfrm>
          <a:prstGeom prst="rect">
            <a:avLst/>
          </a:prstGeom>
          <a:noFill/>
          <a:ln w="9525">
            <a:noFill/>
            <a:miter lim="800000"/>
            <a:headEnd type="none" w="lg" len="lg"/>
            <a:tailEnd type="none" w="lg" len="lg"/>
          </a:ln>
        </p:spPr>
        <p:txBody>
          <a:bodyPr wrap="none">
            <a:spAutoFit/>
          </a:bodyPr>
          <a:lstStyle/>
          <a:p>
            <a:pPr algn="l"/>
            <a:r>
              <a:rPr lang="en-US" sz="1600"/>
              <a:t>usmUserPublic</a:t>
            </a:r>
          </a:p>
        </p:txBody>
      </p:sp>
      <p:sp>
        <p:nvSpPr>
          <p:cNvPr id="82978" name="Text Box 32"/>
          <p:cNvSpPr txBox="1">
            <a:spLocks noChangeArrowheads="1"/>
          </p:cNvSpPr>
          <p:nvPr/>
        </p:nvSpPr>
        <p:spPr bwMode="auto">
          <a:xfrm>
            <a:off x="1138238" y="5984875"/>
            <a:ext cx="2159000" cy="336550"/>
          </a:xfrm>
          <a:prstGeom prst="rect">
            <a:avLst/>
          </a:prstGeom>
          <a:noFill/>
          <a:ln w="9525">
            <a:noFill/>
            <a:miter lim="800000"/>
            <a:headEnd type="none" w="lg" len="lg"/>
            <a:tailEnd type="none" w="lg" len="lg"/>
          </a:ln>
        </p:spPr>
        <p:txBody>
          <a:bodyPr wrap="none">
            <a:spAutoFit/>
          </a:bodyPr>
          <a:lstStyle/>
          <a:p>
            <a:pPr algn="l"/>
            <a:r>
              <a:rPr lang="en-US" sz="1600"/>
              <a:t>usmUserStorageType</a:t>
            </a:r>
          </a:p>
        </p:txBody>
      </p:sp>
      <p:sp>
        <p:nvSpPr>
          <p:cNvPr id="82979" name="Line 33"/>
          <p:cNvSpPr>
            <a:spLocks noChangeShapeType="1"/>
          </p:cNvSpPr>
          <p:nvPr/>
        </p:nvSpPr>
        <p:spPr bwMode="auto">
          <a:xfrm>
            <a:off x="762000" y="6005513"/>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80" name="Line 34"/>
          <p:cNvSpPr>
            <a:spLocks noChangeShapeType="1"/>
          </p:cNvSpPr>
          <p:nvPr/>
        </p:nvSpPr>
        <p:spPr bwMode="auto">
          <a:xfrm>
            <a:off x="720725" y="6372225"/>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81" name="Text Box 35"/>
          <p:cNvSpPr txBox="1">
            <a:spLocks noChangeArrowheads="1"/>
          </p:cNvSpPr>
          <p:nvPr/>
        </p:nvSpPr>
        <p:spPr bwMode="auto">
          <a:xfrm>
            <a:off x="1147763" y="6380163"/>
            <a:ext cx="1573212" cy="336550"/>
          </a:xfrm>
          <a:prstGeom prst="rect">
            <a:avLst/>
          </a:prstGeom>
          <a:noFill/>
          <a:ln w="9525">
            <a:noFill/>
            <a:miter lim="800000"/>
            <a:headEnd type="none" w="lg" len="lg"/>
            <a:tailEnd type="none" w="lg" len="lg"/>
          </a:ln>
        </p:spPr>
        <p:txBody>
          <a:bodyPr wrap="none">
            <a:spAutoFit/>
          </a:bodyPr>
          <a:lstStyle/>
          <a:p>
            <a:pPr algn="l"/>
            <a:r>
              <a:rPr lang="en-US" sz="1600"/>
              <a:t>usmUserStatus</a:t>
            </a:r>
          </a:p>
        </p:txBody>
      </p:sp>
      <p:sp>
        <p:nvSpPr>
          <p:cNvPr id="82982" name="Text Box 36"/>
          <p:cNvSpPr txBox="1">
            <a:spLocks noChangeArrowheads="1"/>
          </p:cNvSpPr>
          <p:nvPr/>
        </p:nvSpPr>
        <p:spPr bwMode="auto">
          <a:xfrm>
            <a:off x="4532313" y="1393825"/>
            <a:ext cx="1547812" cy="336550"/>
          </a:xfrm>
          <a:prstGeom prst="rect">
            <a:avLst/>
          </a:prstGeom>
          <a:noFill/>
          <a:ln w="9525">
            <a:noFill/>
            <a:miter lim="800000"/>
            <a:headEnd type="none" w="lg" len="lg"/>
            <a:tailEnd type="none" w="lg" len="lg"/>
          </a:ln>
        </p:spPr>
        <p:txBody>
          <a:bodyPr wrap="none">
            <a:spAutoFit/>
          </a:bodyPr>
          <a:lstStyle/>
          <a:p>
            <a:pPr algn="l"/>
            <a:r>
              <a:rPr lang="en-US" sz="1600"/>
              <a:t>SnmpEngineID</a:t>
            </a:r>
          </a:p>
        </p:txBody>
      </p:sp>
      <p:sp>
        <p:nvSpPr>
          <p:cNvPr id="82983" name="Text Box 37"/>
          <p:cNvSpPr txBox="1">
            <a:spLocks noChangeArrowheads="1"/>
          </p:cNvSpPr>
          <p:nvPr/>
        </p:nvSpPr>
        <p:spPr bwMode="auto">
          <a:xfrm>
            <a:off x="4541838" y="1768475"/>
            <a:ext cx="1819275" cy="336550"/>
          </a:xfrm>
          <a:prstGeom prst="rect">
            <a:avLst/>
          </a:prstGeom>
          <a:noFill/>
          <a:ln w="9525">
            <a:noFill/>
            <a:miter lim="800000"/>
            <a:headEnd type="none" w="lg" len="lg"/>
            <a:tailEnd type="none" w="lg" len="lg"/>
          </a:ln>
        </p:spPr>
        <p:txBody>
          <a:bodyPr wrap="none">
            <a:spAutoFit/>
          </a:bodyPr>
          <a:lstStyle/>
          <a:p>
            <a:pPr algn="l"/>
            <a:r>
              <a:rPr lang="en-US" sz="1600"/>
              <a:t>SnmpAdminString</a:t>
            </a:r>
          </a:p>
        </p:txBody>
      </p:sp>
      <p:sp>
        <p:nvSpPr>
          <p:cNvPr id="82984" name="Text Box 38"/>
          <p:cNvSpPr txBox="1">
            <a:spLocks noChangeArrowheads="1"/>
          </p:cNvSpPr>
          <p:nvPr/>
        </p:nvSpPr>
        <p:spPr bwMode="auto">
          <a:xfrm>
            <a:off x="4530725" y="2236788"/>
            <a:ext cx="1819275" cy="336550"/>
          </a:xfrm>
          <a:prstGeom prst="rect">
            <a:avLst/>
          </a:prstGeom>
          <a:noFill/>
          <a:ln w="9525">
            <a:noFill/>
            <a:miter lim="800000"/>
            <a:headEnd type="none" w="lg" len="lg"/>
            <a:tailEnd type="none" w="lg" len="lg"/>
          </a:ln>
        </p:spPr>
        <p:txBody>
          <a:bodyPr wrap="none">
            <a:spAutoFit/>
          </a:bodyPr>
          <a:lstStyle/>
          <a:p>
            <a:pPr algn="l"/>
            <a:r>
              <a:rPr lang="en-US" sz="1600"/>
              <a:t>SnmpAdminString</a:t>
            </a:r>
          </a:p>
        </p:txBody>
      </p:sp>
      <p:sp>
        <p:nvSpPr>
          <p:cNvPr id="82985" name="Text Box 39"/>
          <p:cNvSpPr txBox="1">
            <a:spLocks noChangeArrowheads="1"/>
          </p:cNvSpPr>
          <p:nvPr/>
        </p:nvSpPr>
        <p:spPr bwMode="auto">
          <a:xfrm>
            <a:off x="4551363" y="2622550"/>
            <a:ext cx="1231900" cy="336550"/>
          </a:xfrm>
          <a:prstGeom prst="rect">
            <a:avLst/>
          </a:prstGeom>
          <a:noFill/>
          <a:ln w="9525">
            <a:noFill/>
            <a:miter lim="800000"/>
            <a:headEnd type="none" w="lg" len="lg"/>
            <a:tailEnd type="none" w="lg" len="lg"/>
          </a:ln>
        </p:spPr>
        <p:txBody>
          <a:bodyPr wrap="none">
            <a:spAutoFit/>
          </a:bodyPr>
          <a:lstStyle/>
          <a:p>
            <a:pPr algn="l"/>
            <a:r>
              <a:rPr lang="en-US" sz="1600"/>
              <a:t>RowPointer</a:t>
            </a:r>
          </a:p>
        </p:txBody>
      </p:sp>
      <p:sp>
        <p:nvSpPr>
          <p:cNvPr id="82986" name="Text Box 40"/>
          <p:cNvSpPr txBox="1">
            <a:spLocks noChangeArrowheads="1"/>
          </p:cNvSpPr>
          <p:nvPr/>
        </p:nvSpPr>
        <p:spPr bwMode="auto">
          <a:xfrm>
            <a:off x="4541838" y="3009900"/>
            <a:ext cx="1774825" cy="336550"/>
          </a:xfrm>
          <a:prstGeom prst="rect">
            <a:avLst/>
          </a:prstGeom>
          <a:noFill/>
          <a:ln w="9525">
            <a:noFill/>
            <a:miter lim="800000"/>
            <a:headEnd type="none" w="lg" len="lg"/>
            <a:tailEnd type="none" w="lg" len="lg"/>
          </a:ln>
        </p:spPr>
        <p:txBody>
          <a:bodyPr wrap="none">
            <a:spAutoFit/>
          </a:bodyPr>
          <a:lstStyle/>
          <a:p>
            <a:pPr algn="l"/>
            <a:r>
              <a:rPr lang="en-US" sz="1600"/>
              <a:t>AutonomousType</a:t>
            </a:r>
          </a:p>
        </p:txBody>
      </p:sp>
      <p:sp>
        <p:nvSpPr>
          <p:cNvPr id="82987" name="Text Box 41"/>
          <p:cNvSpPr txBox="1">
            <a:spLocks noChangeArrowheads="1"/>
          </p:cNvSpPr>
          <p:nvPr/>
        </p:nvSpPr>
        <p:spPr bwMode="auto">
          <a:xfrm>
            <a:off x="4560888" y="3454400"/>
            <a:ext cx="1243012" cy="336550"/>
          </a:xfrm>
          <a:prstGeom prst="rect">
            <a:avLst/>
          </a:prstGeom>
          <a:noFill/>
          <a:ln w="9525">
            <a:noFill/>
            <a:miter lim="800000"/>
            <a:headEnd type="none" w="lg" len="lg"/>
            <a:tailEnd type="none" w="lg" len="lg"/>
          </a:ln>
        </p:spPr>
        <p:txBody>
          <a:bodyPr wrap="none">
            <a:spAutoFit/>
          </a:bodyPr>
          <a:lstStyle/>
          <a:p>
            <a:pPr algn="l"/>
            <a:r>
              <a:rPr lang="en-US" sz="1600"/>
              <a:t>KeyChange</a:t>
            </a:r>
          </a:p>
        </p:txBody>
      </p:sp>
      <p:sp>
        <p:nvSpPr>
          <p:cNvPr id="82988" name="Text Box 42"/>
          <p:cNvSpPr txBox="1">
            <a:spLocks noChangeArrowheads="1"/>
          </p:cNvSpPr>
          <p:nvPr/>
        </p:nvSpPr>
        <p:spPr bwMode="auto">
          <a:xfrm>
            <a:off x="4572000" y="4799013"/>
            <a:ext cx="1243013" cy="336550"/>
          </a:xfrm>
          <a:prstGeom prst="rect">
            <a:avLst/>
          </a:prstGeom>
          <a:noFill/>
          <a:ln w="9525">
            <a:noFill/>
            <a:miter lim="800000"/>
            <a:headEnd type="none" w="lg" len="lg"/>
            <a:tailEnd type="none" w="lg" len="lg"/>
          </a:ln>
        </p:spPr>
        <p:txBody>
          <a:bodyPr wrap="none">
            <a:spAutoFit/>
          </a:bodyPr>
          <a:lstStyle/>
          <a:p>
            <a:pPr algn="l"/>
            <a:r>
              <a:rPr lang="en-US" sz="1600"/>
              <a:t>KeyChange</a:t>
            </a:r>
          </a:p>
        </p:txBody>
      </p:sp>
      <p:sp>
        <p:nvSpPr>
          <p:cNvPr id="82989" name="Text Box 43"/>
          <p:cNvSpPr txBox="1">
            <a:spLocks noChangeArrowheads="1"/>
          </p:cNvSpPr>
          <p:nvPr/>
        </p:nvSpPr>
        <p:spPr bwMode="auto">
          <a:xfrm>
            <a:off x="4560888" y="3965575"/>
            <a:ext cx="1243012" cy="336550"/>
          </a:xfrm>
          <a:prstGeom prst="rect">
            <a:avLst/>
          </a:prstGeom>
          <a:noFill/>
          <a:ln w="9525">
            <a:noFill/>
            <a:miter lim="800000"/>
            <a:headEnd type="none" w="lg" len="lg"/>
            <a:tailEnd type="none" w="lg" len="lg"/>
          </a:ln>
        </p:spPr>
        <p:txBody>
          <a:bodyPr wrap="none">
            <a:spAutoFit/>
          </a:bodyPr>
          <a:lstStyle/>
          <a:p>
            <a:pPr algn="l"/>
            <a:r>
              <a:rPr lang="en-US" sz="1600"/>
              <a:t>KeyChange</a:t>
            </a:r>
          </a:p>
        </p:txBody>
      </p:sp>
      <p:sp>
        <p:nvSpPr>
          <p:cNvPr id="82990" name="Text Box 44"/>
          <p:cNvSpPr txBox="1">
            <a:spLocks noChangeArrowheads="1"/>
          </p:cNvSpPr>
          <p:nvPr/>
        </p:nvSpPr>
        <p:spPr bwMode="auto">
          <a:xfrm>
            <a:off x="4540250" y="5243513"/>
            <a:ext cx="1243013" cy="336550"/>
          </a:xfrm>
          <a:prstGeom prst="rect">
            <a:avLst/>
          </a:prstGeom>
          <a:noFill/>
          <a:ln w="9525">
            <a:noFill/>
            <a:miter lim="800000"/>
            <a:headEnd type="none" w="lg" len="lg"/>
            <a:tailEnd type="none" w="lg" len="lg"/>
          </a:ln>
        </p:spPr>
        <p:txBody>
          <a:bodyPr wrap="none">
            <a:spAutoFit/>
          </a:bodyPr>
          <a:lstStyle/>
          <a:p>
            <a:pPr algn="l"/>
            <a:r>
              <a:rPr lang="en-US" sz="1600"/>
              <a:t>KeyChange</a:t>
            </a:r>
          </a:p>
        </p:txBody>
      </p:sp>
      <p:sp>
        <p:nvSpPr>
          <p:cNvPr id="82991" name="Text Box 45"/>
          <p:cNvSpPr txBox="1">
            <a:spLocks noChangeArrowheads="1"/>
          </p:cNvSpPr>
          <p:nvPr/>
        </p:nvSpPr>
        <p:spPr bwMode="auto">
          <a:xfrm>
            <a:off x="4560888" y="4360863"/>
            <a:ext cx="1774825" cy="336550"/>
          </a:xfrm>
          <a:prstGeom prst="rect">
            <a:avLst/>
          </a:prstGeom>
          <a:noFill/>
          <a:ln w="9525">
            <a:noFill/>
            <a:miter lim="800000"/>
            <a:headEnd type="none" w="lg" len="lg"/>
            <a:tailEnd type="none" w="lg" len="lg"/>
          </a:ln>
        </p:spPr>
        <p:txBody>
          <a:bodyPr wrap="none">
            <a:spAutoFit/>
          </a:bodyPr>
          <a:lstStyle/>
          <a:p>
            <a:pPr algn="l"/>
            <a:r>
              <a:rPr lang="en-US" sz="1600"/>
              <a:t>AutonomousType</a:t>
            </a:r>
          </a:p>
        </p:txBody>
      </p:sp>
      <p:sp>
        <p:nvSpPr>
          <p:cNvPr id="82992" name="Text Box 46"/>
          <p:cNvSpPr txBox="1">
            <a:spLocks noChangeArrowheads="1"/>
          </p:cNvSpPr>
          <p:nvPr/>
        </p:nvSpPr>
        <p:spPr bwMode="auto">
          <a:xfrm>
            <a:off x="4549775" y="5629275"/>
            <a:ext cx="1695450" cy="336550"/>
          </a:xfrm>
          <a:prstGeom prst="rect">
            <a:avLst/>
          </a:prstGeom>
          <a:noFill/>
          <a:ln w="9525">
            <a:noFill/>
            <a:miter lim="800000"/>
            <a:headEnd type="none" w="lg" len="lg"/>
            <a:tailEnd type="none" w="lg" len="lg"/>
          </a:ln>
        </p:spPr>
        <p:txBody>
          <a:bodyPr wrap="none">
            <a:spAutoFit/>
          </a:bodyPr>
          <a:lstStyle/>
          <a:p>
            <a:pPr algn="l"/>
            <a:r>
              <a:rPr lang="en-US" sz="1600"/>
              <a:t>OCTET STRING</a:t>
            </a:r>
          </a:p>
        </p:txBody>
      </p:sp>
      <p:sp>
        <p:nvSpPr>
          <p:cNvPr id="82993" name="Text Box 47"/>
          <p:cNvSpPr txBox="1">
            <a:spLocks noChangeArrowheads="1"/>
          </p:cNvSpPr>
          <p:nvPr/>
        </p:nvSpPr>
        <p:spPr bwMode="auto">
          <a:xfrm>
            <a:off x="4560888" y="6026150"/>
            <a:ext cx="1346200" cy="336550"/>
          </a:xfrm>
          <a:prstGeom prst="rect">
            <a:avLst/>
          </a:prstGeom>
          <a:noFill/>
          <a:ln w="9525">
            <a:noFill/>
            <a:miter lim="800000"/>
            <a:headEnd type="none" w="lg" len="lg"/>
            <a:tailEnd type="none" w="lg" len="lg"/>
          </a:ln>
        </p:spPr>
        <p:txBody>
          <a:bodyPr wrap="none">
            <a:spAutoFit/>
          </a:bodyPr>
          <a:lstStyle/>
          <a:p>
            <a:pPr algn="l"/>
            <a:r>
              <a:rPr lang="en-US" sz="1600"/>
              <a:t>StorageType</a:t>
            </a:r>
          </a:p>
        </p:txBody>
      </p:sp>
      <p:sp>
        <p:nvSpPr>
          <p:cNvPr id="82994" name="Text Box 48"/>
          <p:cNvSpPr txBox="1">
            <a:spLocks noChangeArrowheads="1"/>
          </p:cNvSpPr>
          <p:nvPr/>
        </p:nvSpPr>
        <p:spPr bwMode="auto">
          <a:xfrm>
            <a:off x="4581525" y="6372225"/>
            <a:ext cx="1165225" cy="336550"/>
          </a:xfrm>
          <a:prstGeom prst="rect">
            <a:avLst/>
          </a:prstGeom>
          <a:noFill/>
          <a:ln w="9525">
            <a:noFill/>
            <a:miter lim="800000"/>
            <a:headEnd type="none" w="lg" len="lg"/>
            <a:tailEnd type="none" w="lg" len="lg"/>
          </a:ln>
        </p:spPr>
        <p:txBody>
          <a:bodyPr wrap="none">
            <a:spAutoFit/>
          </a:bodyPr>
          <a:lstStyle/>
          <a:p>
            <a:pPr algn="l"/>
            <a:r>
              <a:rPr lang="en-US" sz="1600"/>
              <a:t>RowStatus</a:t>
            </a:r>
          </a:p>
        </p:txBody>
      </p:sp>
      <p:sp>
        <p:nvSpPr>
          <p:cNvPr id="82995" name="Text Box 49"/>
          <p:cNvSpPr txBox="1">
            <a:spLocks noChangeArrowheads="1"/>
          </p:cNvSpPr>
          <p:nvPr/>
        </p:nvSpPr>
        <p:spPr bwMode="auto">
          <a:xfrm>
            <a:off x="6513513" y="1395413"/>
            <a:ext cx="1481137" cy="336550"/>
          </a:xfrm>
          <a:prstGeom prst="rect">
            <a:avLst/>
          </a:prstGeom>
          <a:noFill/>
          <a:ln w="9525">
            <a:noFill/>
            <a:miter lim="800000"/>
            <a:headEnd type="none" w="lg" len="lg"/>
            <a:tailEnd type="none" w="lg" len="lg"/>
          </a:ln>
        </p:spPr>
        <p:txBody>
          <a:bodyPr wrap="none">
            <a:spAutoFit/>
          </a:bodyPr>
          <a:lstStyle/>
          <a:p>
            <a:pPr algn="l"/>
            <a:r>
              <a:rPr lang="en-US" sz="1600"/>
              <a:t>not-accessible</a:t>
            </a:r>
          </a:p>
        </p:txBody>
      </p:sp>
      <p:sp>
        <p:nvSpPr>
          <p:cNvPr id="82996" name="Text Box 50"/>
          <p:cNvSpPr txBox="1">
            <a:spLocks noChangeArrowheads="1"/>
          </p:cNvSpPr>
          <p:nvPr/>
        </p:nvSpPr>
        <p:spPr bwMode="auto">
          <a:xfrm>
            <a:off x="6523038" y="1792288"/>
            <a:ext cx="1481137" cy="336550"/>
          </a:xfrm>
          <a:prstGeom prst="rect">
            <a:avLst/>
          </a:prstGeom>
          <a:noFill/>
          <a:ln w="9525">
            <a:noFill/>
            <a:miter lim="800000"/>
            <a:headEnd type="none" w="lg" len="lg"/>
            <a:tailEnd type="none" w="lg" len="lg"/>
          </a:ln>
        </p:spPr>
        <p:txBody>
          <a:bodyPr wrap="none">
            <a:spAutoFit/>
          </a:bodyPr>
          <a:lstStyle/>
          <a:p>
            <a:pPr algn="l"/>
            <a:r>
              <a:rPr lang="en-US" sz="1600"/>
              <a:t>not-accessible</a:t>
            </a:r>
          </a:p>
        </p:txBody>
      </p:sp>
      <p:sp>
        <p:nvSpPr>
          <p:cNvPr id="82997" name="Text Box 51"/>
          <p:cNvSpPr txBox="1">
            <a:spLocks noChangeArrowheads="1"/>
          </p:cNvSpPr>
          <p:nvPr/>
        </p:nvSpPr>
        <p:spPr bwMode="auto">
          <a:xfrm>
            <a:off x="6503988" y="2257425"/>
            <a:ext cx="1030287" cy="336550"/>
          </a:xfrm>
          <a:prstGeom prst="rect">
            <a:avLst/>
          </a:prstGeom>
          <a:noFill/>
          <a:ln w="9525">
            <a:noFill/>
            <a:miter lim="800000"/>
            <a:headEnd type="none" w="lg" len="lg"/>
            <a:tailEnd type="none" w="lg" len="lg"/>
          </a:ln>
        </p:spPr>
        <p:txBody>
          <a:bodyPr wrap="none">
            <a:spAutoFit/>
          </a:bodyPr>
          <a:lstStyle/>
          <a:p>
            <a:pPr algn="l"/>
            <a:r>
              <a:rPr lang="en-US" sz="1600"/>
              <a:t>read-only</a:t>
            </a:r>
          </a:p>
        </p:txBody>
      </p:sp>
      <p:sp>
        <p:nvSpPr>
          <p:cNvPr id="82998" name="Text Box 52"/>
          <p:cNvSpPr txBox="1">
            <a:spLocks noChangeArrowheads="1"/>
          </p:cNvSpPr>
          <p:nvPr/>
        </p:nvSpPr>
        <p:spPr bwMode="auto">
          <a:xfrm>
            <a:off x="6511925" y="2643188"/>
            <a:ext cx="1223963"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2999" name="Text Box 53"/>
          <p:cNvSpPr txBox="1">
            <a:spLocks noChangeArrowheads="1"/>
          </p:cNvSpPr>
          <p:nvPr/>
        </p:nvSpPr>
        <p:spPr bwMode="auto">
          <a:xfrm>
            <a:off x="6511925" y="3040063"/>
            <a:ext cx="1223963"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3000" name="Text Box 54"/>
          <p:cNvSpPr txBox="1">
            <a:spLocks noChangeArrowheads="1"/>
          </p:cNvSpPr>
          <p:nvPr/>
        </p:nvSpPr>
        <p:spPr bwMode="auto">
          <a:xfrm>
            <a:off x="6500813" y="3424238"/>
            <a:ext cx="1223962"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3001" name="Text Box 55"/>
          <p:cNvSpPr txBox="1">
            <a:spLocks noChangeArrowheads="1"/>
          </p:cNvSpPr>
          <p:nvPr/>
        </p:nvSpPr>
        <p:spPr bwMode="auto">
          <a:xfrm>
            <a:off x="6500813" y="3933825"/>
            <a:ext cx="1223962"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3002" name="Text Box 56"/>
          <p:cNvSpPr txBox="1">
            <a:spLocks noChangeArrowheads="1"/>
          </p:cNvSpPr>
          <p:nvPr/>
        </p:nvSpPr>
        <p:spPr bwMode="auto">
          <a:xfrm>
            <a:off x="6502400" y="4360863"/>
            <a:ext cx="1223963"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3003" name="Text Box 57"/>
          <p:cNvSpPr txBox="1">
            <a:spLocks noChangeArrowheads="1"/>
          </p:cNvSpPr>
          <p:nvPr/>
        </p:nvSpPr>
        <p:spPr bwMode="auto">
          <a:xfrm>
            <a:off x="6491288" y="4818063"/>
            <a:ext cx="1223962"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3004" name="Text Box 58"/>
          <p:cNvSpPr txBox="1">
            <a:spLocks noChangeArrowheads="1"/>
          </p:cNvSpPr>
          <p:nvPr/>
        </p:nvSpPr>
        <p:spPr bwMode="auto">
          <a:xfrm>
            <a:off x="6511925" y="5222875"/>
            <a:ext cx="1223963"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3005" name="Text Box 59"/>
          <p:cNvSpPr txBox="1">
            <a:spLocks noChangeArrowheads="1"/>
          </p:cNvSpPr>
          <p:nvPr/>
        </p:nvSpPr>
        <p:spPr bwMode="auto">
          <a:xfrm>
            <a:off x="6511925" y="5629275"/>
            <a:ext cx="1223963"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3006" name="Text Box 60"/>
          <p:cNvSpPr txBox="1">
            <a:spLocks noChangeArrowheads="1"/>
          </p:cNvSpPr>
          <p:nvPr/>
        </p:nvSpPr>
        <p:spPr bwMode="auto">
          <a:xfrm>
            <a:off x="6502400" y="5995988"/>
            <a:ext cx="1223963"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3007" name="Text Box 61"/>
          <p:cNvSpPr txBox="1">
            <a:spLocks noChangeArrowheads="1"/>
          </p:cNvSpPr>
          <p:nvPr/>
        </p:nvSpPr>
        <p:spPr bwMode="auto">
          <a:xfrm>
            <a:off x="6511925" y="6372225"/>
            <a:ext cx="1223963"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2"/>
          <p:cNvSpPr>
            <a:spLocks noGrp="1"/>
          </p:cNvSpPr>
          <p:nvPr>
            <p:ph type="dt" sz="quarter" idx="10"/>
          </p:nvPr>
        </p:nvSpPr>
        <p:spPr>
          <a:noFill/>
        </p:spPr>
        <p:txBody>
          <a:bodyPr/>
          <a:lstStyle/>
          <a:p>
            <a:fld id="{7E55CB68-6F16-46CB-8353-CF003F5BECEE}" type="datetime1">
              <a:rPr lang="en-US" smtClean="0"/>
              <a:pPr/>
              <a:t>5/21/15</a:t>
            </a:fld>
            <a:endParaRPr lang="en-US" smtClean="0"/>
          </a:p>
        </p:txBody>
      </p:sp>
      <p:sp>
        <p:nvSpPr>
          <p:cNvPr id="83971" name="Slide Number Placeholder 4"/>
          <p:cNvSpPr>
            <a:spLocks noGrp="1"/>
          </p:cNvSpPr>
          <p:nvPr>
            <p:ph type="sldNum" sz="quarter" idx="12"/>
          </p:nvPr>
        </p:nvSpPr>
        <p:spPr>
          <a:noFill/>
        </p:spPr>
        <p:txBody>
          <a:bodyPr/>
          <a:lstStyle/>
          <a:p>
            <a:fld id="{93E393F0-9F66-44CF-9D20-3A98D5985553}" type="slidenum">
              <a:rPr lang="en-US" smtClean="0"/>
              <a:pPr/>
              <a:t>86</a:t>
            </a:fld>
            <a:endParaRPr lang="en-US" smtClean="0"/>
          </a:p>
        </p:txBody>
      </p:sp>
      <p:sp>
        <p:nvSpPr>
          <p:cNvPr id="83972" name="Rectangle 2"/>
          <p:cNvSpPr>
            <a:spLocks noGrp="1" noChangeArrowheads="1"/>
          </p:cNvSpPr>
          <p:nvPr>
            <p:ph type="title"/>
          </p:nvPr>
        </p:nvSpPr>
        <p:spPr>
          <a:xfrm>
            <a:off x="414338" y="141288"/>
            <a:ext cx="8229600" cy="1143000"/>
          </a:xfrm>
        </p:spPr>
        <p:txBody>
          <a:bodyPr/>
          <a:lstStyle/>
          <a:p>
            <a:pPr eaLnBrk="1" hangingPunct="1"/>
            <a:r>
              <a:rPr lang="en-US" sz="3200" smtClean="0"/>
              <a:t>SNMPv3 – USM User Table</a:t>
            </a:r>
          </a:p>
        </p:txBody>
      </p:sp>
      <p:sp>
        <p:nvSpPr>
          <p:cNvPr id="83973" name="Rectangle 3"/>
          <p:cNvSpPr>
            <a:spLocks noChangeArrowheads="1"/>
          </p:cNvSpPr>
          <p:nvPr/>
        </p:nvSpPr>
        <p:spPr bwMode="auto">
          <a:xfrm>
            <a:off x="600075" y="15414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‘usmUserTable’ maintains authentication and privacy information for each user</a:t>
            </a:r>
          </a:p>
          <a:p>
            <a:pPr marL="609600" indent="-609600" algn="l">
              <a:spcBef>
                <a:spcPct val="20000"/>
              </a:spcBef>
              <a:buFont typeface="Wingdings" pitchFamily="2" charset="2"/>
              <a:buChar char="§"/>
            </a:pPr>
            <a:r>
              <a:rPr lang="en-US" sz="2400">
                <a:solidFill>
                  <a:srgbClr val="000000"/>
                </a:solidFill>
              </a:rPr>
              <a:t>Each user is indexed by an SNMP engine identifier and a user name</a:t>
            </a:r>
          </a:p>
          <a:p>
            <a:pPr marL="609600" indent="-609600" algn="l">
              <a:spcBef>
                <a:spcPct val="20000"/>
              </a:spcBef>
              <a:buFont typeface="Wingdings" pitchFamily="2" charset="2"/>
              <a:buChar char="§"/>
            </a:pPr>
            <a:r>
              <a:rPr lang="en-US" sz="2400">
                <a:solidFill>
                  <a:srgbClr val="000000"/>
                </a:solidFill>
              </a:rPr>
              <a:t>The SNMP engine identifier is mostly local but remote engine identifiers can exist</a:t>
            </a:r>
          </a:p>
          <a:p>
            <a:pPr marL="609600" indent="-609600" algn="l">
              <a:spcBef>
                <a:spcPct val="20000"/>
              </a:spcBef>
              <a:buFont typeface="Wingdings" pitchFamily="2" charset="2"/>
              <a:buChar char="§"/>
            </a:pPr>
            <a:r>
              <a:rPr lang="en-US" sz="2400">
                <a:solidFill>
                  <a:srgbClr val="000000"/>
                </a:solidFill>
              </a:rPr>
              <a:t>Each row specifies the authentication protocol and the encryption protocol to use when exchanging SNMP messages for a specific user</a:t>
            </a:r>
          </a:p>
          <a:p>
            <a:pPr marL="609600" indent="-609600" algn="l">
              <a:spcBef>
                <a:spcPct val="20000"/>
              </a:spcBef>
              <a:buFont typeface="Wingdings" pitchFamily="2" charset="2"/>
              <a:buChar char="§"/>
            </a:pPr>
            <a:r>
              <a:rPr lang="en-US" sz="2400">
                <a:solidFill>
                  <a:srgbClr val="000000"/>
                </a:solidFill>
              </a:rPr>
              <a:t>Each row also contains authentication and encryption KeyChange objects to allow secret keys to be changed remotely</a:t>
            </a:r>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2"/>
          <p:cNvSpPr>
            <a:spLocks noGrp="1"/>
          </p:cNvSpPr>
          <p:nvPr>
            <p:ph type="dt" sz="quarter" idx="10"/>
          </p:nvPr>
        </p:nvSpPr>
        <p:spPr>
          <a:noFill/>
        </p:spPr>
        <p:txBody>
          <a:bodyPr/>
          <a:lstStyle/>
          <a:p>
            <a:fld id="{CBE8AD86-4A8B-445F-979A-D512ABBDC3F6}" type="datetime1">
              <a:rPr lang="en-US" smtClean="0"/>
              <a:pPr/>
              <a:t>5/21/15</a:t>
            </a:fld>
            <a:endParaRPr lang="en-US" smtClean="0"/>
          </a:p>
        </p:txBody>
      </p:sp>
      <p:sp>
        <p:nvSpPr>
          <p:cNvPr id="84995" name="Slide Number Placeholder 4"/>
          <p:cNvSpPr>
            <a:spLocks noGrp="1"/>
          </p:cNvSpPr>
          <p:nvPr>
            <p:ph type="sldNum" sz="quarter" idx="12"/>
          </p:nvPr>
        </p:nvSpPr>
        <p:spPr>
          <a:noFill/>
        </p:spPr>
        <p:txBody>
          <a:bodyPr/>
          <a:lstStyle/>
          <a:p>
            <a:fld id="{F4120FDA-7A74-4847-A5EC-1B6A5B8AC77E}" type="slidenum">
              <a:rPr lang="en-US" smtClean="0"/>
              <a:pPr/>
              <a:t>87</a:t>
            </a:fld>
            <a:endParaRPr lang="en-US" smtClean="0"/>
          </a:p>
        </p:txBody>
      </p:sp>
      <p:sp>
        <p:nvSpPr>
          <p:cNvPr id="84996" name="Rectangle 2"/>
          <p:cNvSpPr>
            <a:spLocks noGrp="1" noChangeArrowheads="1"/>
          </p:cNvSpPr>
          <p:nvPr>
            <p:ph type="title"/>
          </p:nvPr>
        </p:nvSpPr>
        <p:spPr>
          <a:xfrm>
            <a:off x="414338" y="141288"/>
            <a:ext cx="8229600" cy="1143000"/>
          </a:xfrm>
        </p:spPr>
        <p:txBody>
          <a:bodyPr/>
          <a:lstStyle/>
          <a:p>
            <a:pPr eaLnBrk="1" hangingPunct="1"/>
            <a:r>
              <a:rPr lang="en-US" sz="3200" smtClean="0"/>
              <a:t>SNMPv3 – USM User Table</a:t>
            </a:r>
          </a:p>
        </p:txBody>
      </p:sp>
      <p:sp>
        <p:nvSpPr>
          <p:cNvPr id="84997" name="Rectangle 3"/>
          <p:cNvSpPr>
            <a:spLocks noChangeArrowheads="1"/>
          </p:cNvSpPr>
          <p:nvPr/>
        </p:nvSpPr>
        <p:spPr bwMode="auto">
          <a:xfrm>
            <a:off x="600075" y="15414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New rows in the usmUserTable are created by cloning them from existing rows</a:t>
            </a:r>
          </a:p>
          <a:p>
            <a:pPr marL="609600" indent="-609600" algn="l">
              <a:spcBef>
                <a:spcPct val="20000"/>
              </a:spcBef>
              <a:buFont typeface="Wingdings" pitchFamily="2" charset="2"/>
              <a:buChar char="§"/>
            </a:pPr>
            <a:r>
              <a:rPr lang="en-US" sz="2400">
                <a:solidFill>
                  <a:srgbClr val="000000"/>
                </a:solidFill>
              </a:rPr>
              <a:t>Atleast one template row must be created and have its secret keys configured through some means other than SNMP (through a command line interface) so that the new rows can be cloned from it.</a:t>
            </a:r>
          </a:p>
          <a:p>
            <a:pPr marL="609600" indent="-609600" algn="l">
              <a:spcBef>
                <a:spcPct val="20000"/>
              </a:spcBef>
              <a:buFont typeface="Wingdings" pitchFamily="2" charset="2"/>
              <a:buChar char="§"/>
            </a:pPr>
            <a:endParaRPr lang="en-US" sz="240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2"/>
          <p:cNvSpPr>
            <a:spLocks noGrp="1"/>
          </p:cNvSpPr>
          <p:nvPr>
            <p:ph type="dt" sz="quarter" idx="10"/>
          </p:nvPr>
        </p:nvSpPr>
        <p:spPr>
          <a:noFill/>
        </p:spPr>
        <p:txBody>
          <a:bodyPr/>
          <a:lstStyle/>
          <a:p>
            <a:fld id="{C59D00AD-A18F-4E94-B5D9-96132697AEC4}" type="datetime1">
              <a:rPr lang="en-US" smtClean="0"/>
              <a:pPr/>
              <a:t>5/21/15</a:t>
            </a:fld>
            <a:endParaRPr lang="en-US" smtClean="0"/>
          </a:p>
        </p:txBody>
      </p:sp>
      <p:sp>
        <p:nvSpPr>
          <p:cNvPr id="86019" name="Slide Number Placeholder 4"/>
          <p:cNvSpPr>
            <a:spLocks noGrp="1"/>
          </p:cNvSpPr>
          <p:nvPr>
            <p:ph type="sldNum" sz="quarter" idx="12"/>
          </p:nvPr>
        </p:nvSpPr>
        <p:spPr>
          <a:noFill/>
        </p:spPr>
        <p:txBody>
          <a:bodyPr/>
          <a:lstStyle/>
          <a:p>
            <a:fld id="{48B5B20B-6BBE-42B8-A8D0-710842628FAB}" type="slidenum">
              <a:rPr lang="en-US" smtClean="0"/>
              <a:pPr/>
              <a:t>88</a:t>
            </a:fld>
            <a:endParaRPr lang="en-US" smtClean="0"/>
          </a:p>
        </p:txBody>
      </p:sp>
      <p:sp>
        <p:nvSpPr>
          <p:cNvPr id="86020" name="Rectangle 2"/>
          <p:cNvSpPr>
            <a:spLocks noGrp="1" noChangeArrowheads="1"/>
          </p:cNvSpPr>
          <p:nvPr>
            <p:ph type="title"/>
          </p:nvPr>
        </p:nvSpPr>
        <p:spPr>
          <a:xfrm>
            <a:off x="414338" y="141288"/>
            <a:ext cx="8229600" cy="1143000"/>
          </a:xfrm>
        </p:spPr>
        <p:txBody>
          <a:bodyPr/>
          <a:lstStyle/>
          <a:p>
            <a:pPr eaLnBrk="1" hangingPunct="1"/>
            <a:r>
              <a:rPr lang="en-US" sz="3200" smtClean="0"/>
              <a:t>SNMPv3 – USM Error Statistics</a:t>
            </a:r>
          </a:p>
        </p:txBody>
      </p:sp>
      <p:sp>
        <p:nvSpPr>
          <p:cNvPr id="86021" name="Rectangle 3"/>
          <p:cNvSpPr>
            <a:spLocks noChangeArrowheads="1"/>
          </p:cNvSpPr>
          <p:nvPr/>
        </p:nvSpPr>
        <p:spPr bwMode="auto">
          <a:xfrm>
            <a:off x="600075" y="15414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usmStatsUnsupportedSecLevels </a:t>
            </a:r>
          </a:p>
          <a:p>
            <a:pPr marL="990600" lvl="1" indent="-533400" algn="l">
              <a:spcBef>
                <a:spcPct val="20000"/>
              </a:spcBef>
              <a:buFontTx/>
              <a:buChar char="–"/>
            </a:pPr>
            <a:r>
              <a:rPr lang="en-US" sz="2000">
                <a:solidFill>
                  <a:srgbClr val="000000"/>
                </a:solidFill>
              </a:rPr>
              <a:t>32-bit Counter</a:t>
            </a:r>
          </a:p>
          <a:p>
            <a:pPr marL="990600" lvl="1" indent="-533400" algn="l">
              <a:spcBef>
                <a:spcPct val="20000"/>
              </a:spcBef>
              <a:buFontTx/>
              <a:buChar char="–"/>
            </a:pPr>
            <a:r>
              <a:rPr lang="en-US" sz="2000">
                <a:solidFill>
                  <a:srgbClr val="000000"/>
                </a:solidFill>
              </a:rPr>
              <a:t>Number of packets dropped because of the requested security level is not supported.</a:t>
            </a:r>
          </a:p>
          <a:p>
            <a:pPr marL="609600" indent="-609600" algn="l">
              <a:spcBef>
                <a:spcPct val="20000"/>
              </a:spcBef>
              <a:buFont typeface="Wingdings" pitchFamily="2" charset="2"/>
              <a:buChar char="§"/>
            </a:pPr>
            <a:r>
              <a:rPr lang="en-US" sz="2400">
                <a:solidFill>
                  <a:srgbClr val="000000"/>
                </a:solidFill>
              </a:rPr>
              <a:t>usmStatsNotInTimeWindows </a:t>
            </a:r>
          </a:p>
          <a:p>
            <a:pPr marL="990600" lvl="1" indent="-533400" algn="l">
              <a:spcBef>
                <a:spcPct val="20000"/>
              </a:spcBef>
              <a:buFontTx/>
              <a:buChar char="–"/>
            </a:pPr>
            <a:r>
              <a:rPr lang="en-US" sz="2000">
                <a:solidFill>
                  <a:srgbClr val="000000"/>
                </a:solidFill>
              </a:rPr>
              <a:t>32-bit Counter</a:t>
            </a:r>
          </a:p>
          <a:p>
            <a:pPr marL="990600" lvl="1" indent="-533400" algn="l">
              <a:spcBef>
                <a:spcPct val="20000"/>
              </a:spcBef>
              <a:buFontTx/>
              <a:buChar char="–"/>
            </a:pPr>
            <a:r>
              <a:rPr lang="en-US" sz="2000">
                <a:solidFill>
                  <a:srgbClr val="000000"/>
                </a:solidFill>
              </a:rPr>
              <a:t>Number of packets dropped because they were outside an authoritative engine’s time window</a:t>
            </a:r>
          </a:p>
          <a:p>
            <a:pPr marL="609600" indent="-609600" algn="l">
              <a:spcBef>
                <a:spcPct val="20000"/>
              </a:spcBef>
              <a:buFont typeface="Wingdings" pitchFamily="2" charset="2"/>
              <a:buChar char="§"/>
            </a:pPr>
            <a:r>
              <a:rPr lang="en-US" sz="2400">
                <a:solidFill>
                  <a:srgbClr val="000000"/>
                </a:solidFill>
              </a:rPr>
              <a:t>usmStatsUnknownUserNames </a:t>
            </a:r>
          </a:p>
          <a:p>
            <a:pPr marL="990600" lvl="1" indent="-533400" algn="l">
              <a:spcBef>
                <a:spcPct val="20000"/>
              </a:spcBef>
              <a:buFontTx/>
              <a:buChar char="–"/>
            </a:pPr>
            <a:r>
              <a:rPr lang="en-US" sz="2000">
                <a:solidFill>
                  <a:srgbClr val="000000"/>
                </a:solidFill>
              </a:rPr>
              <a:t>32-bit Counter</a:t>
            </a:r>
          </a:p>
          <a:p>
            <a:pPr marL="990600" lvl="1" indent="-533400" algn="l">
              <a:spcBef>
                <a:spcPct val="20000"/>
              </a:spcBef>
              <a:buFontTx/>
              <a:buChar char="–"/>
            </a:pPr>
            <a:r>
              <a:rPr lang="en-US" sz="2000">
                <a:solidFill>
                  <a:srgbClr val="000000"/>
                </a:solidFill>
              </a:rPr>
              <a:t>Number of packets dropped because they referenced an unknown user</a:t>
            </a:r>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a:xfrm>
            <a:off x="414338" y="141288"/>
            <a:ext cx="8229600" cy="1143000"/>
          </a:xfrm>
        </p:spPr>
        <p:txBody>
          <a:bodyPr/>
          <a:lstStyle/>
          <a:p>
            <a:r>
              <a:rPr lang="en-US" sz="3600"/>
              <a:t>SNMPv3 – VACM MIB</a:t>
            </a:r>
          </a:p>
        </p:txBody>
      </p:sp>
      <p:sp>
        <p:nvSpPr>
          <p:cNvPr id="851971" name="Line 3"/>
          <p:cNvSpPr>
            <a:spLocks noChangeShapeType="1"/>
          </p:cNvSpPr>
          <p:nvPr/>
        </p:nvSpPr>
        <p:spPr bwMode="auto">
          <a:xfrm flipH="1">
            <a:off x="1185863" y="2641600"/>
            <a:ext cx="3405187" cy="620713"/>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72" name="Text Box 4"/>
          <p:cNvSpPr txBox="1">
            <a:spLocks noChangeArrowheads="1"/>
          </p:cNvSpPr>
          <p:nvPr/>
        </p:nvSpPr>
        <p:spPr bwMode="auto">
          <a:xfrm>
            <a:off x="3568700" y="3541713"/>
            <a:ext cx="1830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vacmAccessTable</a:t>
            </a:r>
          </a:p>
        </p:txBody>
      </p:sp>
      <p:sp>
        <p:nvSpPr>
          <p:cNvPr id="851973" name="Text Box 5"/>
          <p:cNvSpPr txBox="1">
            <a:spLocks noChangeArrowheads="1"/>
          </p:cNvSpPr>
          <p:nvPr/>
        </p:nvSpPr>
        <p:spPr bwMode="auto">
          <a:xfrm>
            <a:off x="3778250" y="1187450"/>
            <a:ext cx="1619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snmpVacm MIB</a:t>
            </a:r>
          </a:p>
        </p:txBody>
      </p:sp>
      <p:sp>
        <p:nvSpPr>
          <p:cNvPr id="851974" name="Text Box 6"/>
          <p:cNvSpPr txBox="1">
            <a:spLocks noChangeArrowheads="1"/>
          </p:cNvSpPr>
          <p:nvPr/>
        </p:nvSpPr>
        <p:spPr bwMode="auto">
          <a:xfrm>
            <a:off x="2957513" y="1449388"/>
            <a:ext cx="34274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a:t>{.iso.org.dod.internet.snmpV2.snmpModules 16}</a:t>
            </a:r>
          </a:p>
        </p:txBody>
      </p:sp>
      <p:sp>
        <p:nvSpPr>
          <p:cNvPr id="851975" name="Line 7"/>
          <p:cNvSpPr>
            <a:spLocks noChangeShapeType="1"/>
          </p:cNvSpPr>
          <p:nvPr/>
        </p:nvSpPr>
        <p:spPr bwMode="auto">
          <a:xfrm>
            <a:off x="4581525" y="1685925"/>
            <a:ext cx="1588" cy="404813"/>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77" name="Text Box 9"/>
          <p:cNvSpPr txBox="1">
            <a:spLocks noChangeArrowheads="1"/>
          </p:cNvSpPr>
          <p:nvPr/>
        </p:nvSpPr>
        <p:spPr bwMode="auto">
          <a:xfrm>
            <a:off x="3683000" y="2092325"/>
            <a:ext cx="1754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VacmMIBObjects</a:t>
            </a:r>
          </a:p>
        </p:txBody>
      </p:sp>
      <p:sp>
        <p:nvSpPr>
          <p:cNvPr id="851979" name="Text Box 11"/>
          <p:cNvSpPr txBox="1">
            <a:spLocks noChangeArrowheads="1"/>
          </p:cNvSpPr>
          <p:nvPr/>
        </p:nvSpPr>
        <p:spPr bwMode="auto">
          <a:xfrm>
            <a:off x="3911600" y="2354263"/>
            <a:ext cx="14446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a:t>{snmpVacmMIB 1}</a:t>
            </a:r>
          </a:p>
        </p:txBody>
      </p:sp>
      <p:sp>
        <p:nvSpPr>
          <p:cNvPr id="851981" name="Line 13"/>
          <p:cNvSpPr>
            <a:spLocks noChangeShapeType="1"/>
          </p:cNvSpPr>
          <p:nvPr/>
        </p:nvSpPr>
        <p:spPr bwMode="auto">
          <a:xfrm flipH="1">
            <a:off x="1849438" y="2640013"/>
            <a:ext cx="2711450" cy="1743075"/>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82" name="Line 14"/>
          <p:cNvSpPr>
            <a:spLocks noChangeShapeType="1"/>
          </p:cNvSpPr>
          <p:nvPr/>
        </p:nvSpPr>
        <p:spPr bwMode="auto">
          <a:xfrm>
            <a:off x="4572000" y="2641600"/>
            <a:ext cx="1588" cy="935038"/>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83" name="Line 15"/>
          <p:cNvSpPr>
            <a:spLocks noChangeShapeType="1"/>
          </p:cNvSpPr>
          <p:nvPr/>
        </p:nvSpPr>
        <p:spPr bwMode="auto">
          <a:xfrm>
            <a:off x="4581525" y="2643188"/>
            <a:ext cx="3751263" cy="5969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84" name="Text Box 16"/>
          <p:cNvSpPr txBox="1">
            <a:spLocks noChangeArrowheads="1"/>
          </p:cNvSpPr>
          <p:nvPr/>
        </p:nvSpPr>
        <p:spPr bwMode="auto">
          <a:xfrm>
            <a:off x="0" y="3230563"/>
            <a:ext cx="1876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vacmContextTable</a:t>
            </a:r>
          </a:p>
        </p:txBody>
      </p:sp>
      <p:sp>
        <p:nvSpPr>
          <p:cNvPr id="851985" name="Text Box 17"/>
          <p:cNvSpPr txBox="1">
            <a:spLocks noChangeArrowheads="1"/>
          </p:cNvSpPr>
          <p:nvPr/>
        </p:nvSpPr>
        <p:spPr bwMode="auto">
          <a:xfrm>
            <a:off x="506413" y="4400550"/>
            <a:ext cx="2711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vacmSecurityToGroupTable</a:t>
            </a:r>
          </a:p>
        </p:txBody>
      </p:sp>
      <p:sp>
        <p:nvSpPr>
          <p:cNvPr id="851986" name="Text Box 18"/>
          <p:cNvSpPr txBox="1">
            <a:spLocks noChangeArrowheads="1"/>
          </p:cNvSpPr>
          <p:nvPr/>
        </p:nvSpPr>
        <p:spPr bwMode="auto">
          <a:xfrm>
            <a:off x="7405688" y="3221038"/>
            <a:ext cx="1571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vacmMIBViews</a:t>
            </a:r>
          </a:p>
        </p:txBody>
      </p:sp>
      <p:sp>
        <p:nvSpPr>
          <p:cNvPr id="851987" name="Line 19"/>
          <p:cNvSpPr>
            <a:spLocks noChangeShapeType="1"/>
          </p:cNvSpPr>
          <p:nvPr/>
        </p:nvSpPr>
        <p:spPr bwMode="auto">
          <a:xfrm>
            <a:off x="941388" y="4795838"/>
            <a:ext cx="0" cy="1452562"/>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88" name="Line 20"/>
          <p:cNvSpPr>
            <a:spLocks noChangeShapeType="1"/>
          </p:cNvSpPr>
          <p:nvPr/>
        </p:nvSpPr>
        <p:spPr bwMode="auto">
          <a:xfrm>
            <a:off x="942975" y="5049838"/>
            <a:ext cx="152400"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89" name="Line 21"/>
          <p:cNvSpPr>
            <a:spLocks noChangeShapeType="1"/>
          </p:cNvSpPr>
          <p:nvPr/>
        </p:nvSpPr>
        <p:spPr bwMode="auto">
          <a:xfrm>
            <a:off x="942975" y="5324475"/>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90" name="Line 22"/>
          <p:cNvSpPr>
            <a:spLocks noChangeShapeType="1"/>
          </p:cNvSpPr>
          <p:nvPr/>
        </p:nvSpPr>
        <p:spPr bwMode="auto">
          <a:xfrm>
            <a:off x="942975" y="5649913"/>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91" name="Line 23"/>
          <p:cNvSpPr>
            <a:spLocks noChangeShapeType="1"/>
          </p:cNvSpPr>
          <p:nvPr/>
        </p:nvSpPr>
        <p:spPr bwMode="auto">
          <a:xfrm>
            <a:off x="931863" y="5934075"/>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92" name="Line 24"/>
          <p:cNvSpPr>
            <a:spLocks noChangeShapeType="1"/>
          </p:cNvSpPr>
          <p:nvPr/>
        </p:nvSpPr>
        <p:spPr bwMode="auto">
          <a:xfrm>
            <a:off x="950913" y="6248400"/>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93" name="Line 25"/>
          <p:cNvSpPr>
            <a:spLocks noChangeShapeType="1"/>
          </p:cNvSpPr>
          <p:nvPr/>
        </p:nvSpPr>
        <p:spPr bwMode="auto">
          <a:xfrm flipH="1">
            <a:off x="3930650" y="3851275"/>
            <a:ext cx="9525" cy="2589213"/>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94" name="Text Box 26"/>
          <p:cNvSpPr txBox="1">
            <a:spLocks noChangeArrowheads="1"/>
          </p:cNvSpPr>
          <p:nvPr/>
        </p:nvSpPr>
        <p:spPr bwMode="auto">
          <a:xfrm>
            <a:off x="1074738" y="4906963"/>
            <a:ext cx="15097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vacmSecurityModel</a:t>
            </a:r>
          </a:p>
        </p:txBody>
      </p:sp>
      <p:sp>
        <p:nvSpPr>
          <p:cNvPr id="851995" name="Text Box 27"/>
          <p:cNvSpPr txBox="1">
            <a:spLocks noChangeArrowheads="1"/>
          </p:cNvSpPr>
          <p:nvPr/>
        </p:nvSpPr>
        <p:spPr bwMode="auto">
          <a:xfrm>
            <a:off x="1044575" y="5180013"/>
            <a:ext cx="15017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vacmSecurityName</a:t>
            </a:r>
          </a:p>
        </p:txBody>
      </p:sp>
      <p:sp>
        <p:nvSpPr>
          <p:cNvPr id="851996" name="Text Box 28"/>
          <p:cNvSpPr txBox="1">
            <a:spLocks noChangeArrowheads="1"/>
          </p:cNvSpPr>
          <p:nvPr/>
        </p:nvSpPr>
        <p:spPr bwMode="auto">
          <a:xfrm>
            <a:off x="1065213" y="5476875"/>
            <a:ext cx="13747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vacmGroupName</a:t>
            </a:r>
          </a:p>
        </p:txBody>
      </p:sp>
      <p:sp>
        <p:nvSpPr>
          <p:cNvPr id="851997" name="Text Box 29"/>
          <p:cNvSpPr txBox="1">
            <a:spLocks noChangeArrowheads="1"/>
          </p:cNvSpPr>
          <p:nvPr/>
        </p:nvSpPr>
        <p:spPr bwMode="auto">
          <a:xfrm>
            <a:off x="1065213" y="5810250"/>
            <a:ext cx="25669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vacmSecurityToGroupStorageType</a:t>
            </a:r>
          </a:p>
        </p:txBody>
      </p:sp>
      <p:sp>
        <p:nvSpPr>
          <p:cNvPr id="851998" name="Text Box 30"/>
          <p:cNvSpPr txBox="1">
            <a:spLocks noChangeArrowheads="1"/>
          </p:cNvSpPr>
          <p:nvPr/>
        </p:nvSpPr>
        <p:spPr bwMode="auto">
          <a:xfrm>
            <a:off x="1036638" y="6075363"/>
            <a:ext cx="21288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vacmSecurityToGroupStatus</a:t>
            </a:r>
          </a:p>
        </p:txBody>
      </p:sp>
      <p:sp>
        <p:nvSpPr>
          <p:cNvPr id="851999" name="Line 31"/>
          <p:cNvSpPr>
            <a:spLocks noChangeShapeType="1"/>
          </p:cNvSpPr>
          <p:nvPr/>
        </p:nvSpPr>
        <p:spPr bwMode="auto">
          <a:xfrm>
            <a:off x="3962400" y="4103688"/>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00" name="Line 32"/>
          <p:cNvSpPr>
            <a:spLocks noChangeShapeType="1"/>
          </p:cNvSpPr>
          <p:nvPr/>
        </p:nvSpPr>
        <p:spPr bwMode="auto">
          <a:xfrm>
            <a:off x="3962400" y="4429125"/>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01" name="Line 33"/>
          <p:cNvSpPr>
            <a:spLocks noChangeShapeType="1"/>
          </p:cNvSpPr>
          <p:nvPr/>
        </p:nvSpPr>
        <p:spPr bwMode="auto">
          <a:xfrm>
            <a:off x="3951288" y="4713288"/>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02" name="Line 34"/>
          <p:cNvSpPr>
            <a:spLocks noChangeShapeType="1"/>
          </p:cNvSpPr>
          <p:nvPr/>
        </p:nvSpPr>
        <p:spPr bwMode="auto">
          <a:xfrm>
            <a:off x="3970338" y="5027613"/>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03" name="Line 35"/>
          <p:cNvSpPr>
            <a:spLocks noChangeShapeType="1"/>
          </p:cNvSpPr>
          <p:nvPr/>
        </p:nvSpPr>
        <p:spPr bwMode="auto">
          <a:xfrm>
            <a:off x="3960813" y="5354638"/>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04" name="Line 36"/>
          <p:cNvSpPr>
            <a:spLocks noChangeShapeType="1"/>
          </p:cNvSpPr>
          <p:nvPr/>
        </p:nvSpPr>
        <p:spPr bwMode="auto">
          <a:xfrm>
            <a:off x="3951288" y="5627688"/>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05" name="Line 37"/>
          <p:cNvSpPr>
            <a:spLocks noChangeShapeType="1"/>
          </p:cNvSpPr>
          <p:nvPr/>
        </p:nvSpPr>
        <p:spPr bwMode="auto">
          <a:xfrm>
            <a:off x="3952875" y="5953125"/>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06" name="Text Box 38"/>
          <p:cNvSpPr txBox="1">
            <a:spLocks noChangeArrowheads="1"/>
          </p:cNvSpPr>
          <p:nvPr/>
        </p:nvSpPr>
        <p:spPr bwMode="auto">
          <a:xfrm>
            <a:off x="4064000" y="3959225"/>
            <a:ext cx="1951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vacmAccessContextPrefix</a:t>
            </a:r>
          </a:p>
        </p:txBody>
      </p:sp>
      <p:sp>
        <p:nvSpPr>
          <p:cNvPr id="852007" name="Text Box 39"/>
          <p:cNvSpPr txBox="1">
            <a:spLocks noChangeArrowheads="1"/>
          </p:cNvSpPr>
          <p:nvPr/>
        </p:nvSpPr>
        <p:spPr bwMode="auto">
          <a:xfrm>
            <a:off x="4084638" y="4256088"/>
            <a:ext cx="2000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vacmAccessSecurityModel</a:t>
            </a:r>
          </a:p>
        </p:txBody>
      </p:sp>
      <p:sp>
        <p:nvSpPr>
          <p:cNvPr id="852008" name="Text Box 40"/>
          <p:cNvSpPr txBox="1">
            <a:spLocks noChangeArrowheads="1"/>
          </p:cNvSpPr>
          <p:nvPr/>
        </p:nvSpPr>
        <p:spPr bwMode="auto">
          <a:xfrm>
            <a:off x="4064000" y="4559300"/>
            <a:ext cx="1949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vacmAccessSecurityLevel</a:t>
            </a:r>
          </a:p>
        </p:txBody>
      </p:sp>
      <p:sp>
        <p:nvSpPr>
          <p:cNvPr id="852009" name="Text Box 41"/>
          <p:cNvSpPr txBox="1">
            <a:spLocks noChangeArrowheads="1"/>
          </p:cNvSpPr>
          <p:nvPr/>
        </p:nvSpPr>
        <p:spPr bwMode="auto">
          <a:xfrm>
            <a:off x="4056063" y="4854575"/>
            <a:ext cx="19764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vacmAccessContextMatch</a:t>
            </a:r>
          </a:p>
        </p:txBody>
      </p:sp>
      <p:sp>
        <p:nvSpPr>
          <p:cNvPr id="852010" name="Text Box 42"/>
          <p:cNvSpPr txBox="1">
            <a:spLocks noChangeArrowheads="1"/>
          </p:cNvSpPr>
          <p:nvPr/>
        </p:nvSpPr>
        <p:spPr bwMode="auto">
          <a:xfrm>
            <a:off x="4075113" y="5180013"/>
            <a:ext cx="2133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vacmAccessReadViewName</a:t>
            </a:r>
          </a:p>
        </p:txBody>
      </p:sp>
      <p:sp>
        <p:nvSpPr>
          <p:cNvPr id="852011" name="Text Box 43"/>
          <p:cNvSpPr txBox="1">
            <a:spLocks noChangeArrowheads="1"/>
          </p:cNvSpPr>
          <p:nvPr/>
        </p:nvSpPr>
        <p:spPr bwMode="auto">
          <a:xfrm>
            <a:off x="4073525" y="5456238"/>
            <a:ext cx="2127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vacmAccessWriteViewName</a:t>
            </a:r>
          </a:p>
        </p:txBody>
      </p:sp>
      <p:sp>
        <p:nvSpPr>
          <p:cNvPr id="852012" name="Text Box 44"/>
          <p:cNvSpPr txBox="1">
            <a:spLocks noChangeArrowheads="1"/>
          </p:cNvSpPr>
          <p:nvPr/>
        </p:nvSpPr>
        <p:spPr bwMode="auto">
          <a:xfrm>
            <a:off x="4062413" y="5761038"/>
            <a:ext cx="21605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vacmAccessNotifyViewName</a:t>
            </a:r>
          </a:p>
        </p:txBody>
      </p:sp>
      <p:sp>
        <p:nvSpPr>
          <p:cNvPr id="852013" name="Line 45"/>
          <p:cNvSpPr>
            <a:spLocks noChangeShapeType="1"/>
          </p:cNvSpPr>
          <p:nvPr/>
        </p:nvSpPr>
        <p:spPr bwMode="auto">
          <a:xfrm>
            <a:off x="254000" y="3667125"/>
            <a:ext cx="0" cy="366713"/>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14" name="Line 46"/>
          <p:cNvSpPr>
            <a:spLocks noChangeShapeType="1"/>
          </p:cNvSpPr>
          <p:nvPr/>
        </p:nvSpPr>
        <p:spPr bwMode="auto">
          <a:xfrm>
            <a:off x="265113" y="4043363"/>
            <a:ext cx="173037"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15" name="Text Box 47"/>
          <p:cNvSpPr txBox="1">
            <a:spLocks noChangeArrowheads="1"/>
          </p:cNvSpPr>
          <p:nvPr/>
        </p:nvSpPr>
        <p:spPr bwMode="auto">
          <a:xfrm>
            <a:off x="376238" y="3870325"/>
            <a:ext cx="14763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vacmContextName</a:t>
            </a:r>
          </a:p>
        </p:txBody>
      </p:sp>
      <p:sp>
        <p:nvSpPr>
          <p:cNvPr id="852016" name="Line 48"/>
          <p:cNvSpPr>
            <a:spLocks noChangeShapeType="1"/>
          </p:cNvSpPr>
          <p:nvPr/>
        </p:nvSpPr>
        <p:spPr bwMode="auto">
          <a:xfrm>
            <a:off x="3952875" y="6186488"/>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17" name="Line 49"/>
          <p:cNvSpPr>
            <a:spLocks noChangeShapeType="1"/>
          </p:cNvSpPr>
          <p:nvPr/>
        </p:nvSpPr>
        <p:spPr bwMode="auto">
          <a:xfrm>
            <a:off x="3932238" y="6451600"/>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18" name="Text Box 50"/>
          <p:cNvSpPr txBox="1">
            <a:spLocks noChangeArrowheads="1"/>
          </p:cNvSpPr>
          <p:nvPr/>
        </p:nvSpPr>
        <p:spPr bwMode="auto">
          <a:xfrm>
            <a:off x="4070350" y="6035675"/>
            <a:ext cx="19081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vacmAccessStorageType</a:t>
            </a:r>
          </a:p>
        </p:txBody>
      </p:sp>
      <p:sp>
        <p:nvSpPr>
          <p:cNvPr id="852019" name="Text Box 51"/>
          <p:cNvSpPr txBox="1">
            <a:spLocks noChangeArrowheads="1"/>
          </p:cNvSpPr>
          <p:nvPr/>
        </p:nvSpPr>
        <p:spPr bwMode="auto">
          <a:xfrm>
            <a:off x="4062413" y="6297613"/>
            <a:ext cx="1470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vacmAccessStatus</a:t>
            </a:r>
          </a:p>
        </p:txBody>
      </p:sp>
      <p:sp>
        <p:nvSpPr>
          <p:cNvPr id="852020" name="Line 52"/>
          <p:cNvSpPr>
            <a:spLocks noChangeShapeType="1"/>
          </p:cNvSpPr>
          <p:nvPr/>
        </p:nvSpPr>
        <p:spPr bwMode="auto">
          <a:xfrm flipH="1">
            <a:off x="6562725" y="3556000"/>
            <a:ext cx="1574800" cy="88265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21" name="Text Box 53"/>
          <p:cNvSpPr txBox="1">
            <a:spLocks noChangeArrowheads="1"/>
          </p:cNvSpPr>
          <p:nvPr/>
        </p:nvSpPr>
        <p:spPr bwMode="auto">
          <a:xfrm>
            <a:off x="6196013" y="4400550"/>
            <a:ext cx="1571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vacmMIBViews</a:t>
            </a:r>
          </a:p>
        </p:txBody>
      </p:sp>
      <p:sp>
        <p:nvSpPr>
          <p:cNvPr id="852022" name="Line 54"/>
          <p:cNvSpPr>
            <a:spLocks noChangeShapeType="1"/>
          </p:cNvSpPr>
          <p:nvPr/>
        </p:nvSpPr>
        <p:spPr bwMode="auto">
          <a:xfrm>
            <a:off x="6451600" y="5040313"/>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23" name="Line 55"/>
          <p:cNvSpPr>
            <a:spLocks noChangeShapeType="1"/>
          </p:cNvSpPr>
          <p:nvPr/>
        </p:nvSpPr>
        <p:spPr bwMode="auto">
          <a:xfrm>
            <a:off x="6451600" y="5365750"/>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24" name="Line 56"/>
          <p:cNvSpPr>
            <a:spLocks noChangeShapeType="1"/>
          </p:cNvSpPr>
          <p:nvPr/>
        </p:nvSpPr>
        <p:spPr bwMode="auto">
          <a:xfrm>
            <a:off x="6472238" y="5670550"/>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25" name="Line 57"/>
          <p:cNvSpPr>
            <a:spLocks noChangeShapeType="1"/>
          </p:cNvSpPr>
          <p:nvPr/>
        </p:nvSpPr>
        <p:spPr bwMode="auto">
          <a:xfrm>
            <a:off x="6459538" y="5964238"/>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26" name="Line 58"/>
          <p:cNvSpPr>
            <a:spLocks noChangeShapeType="1"/>
          </p:cNvSpPr>
          <p:nvPr/>
        </p:nvSpPr>
        <p:spPr bwMode="auto">
          <a:xfrm>
            <a:off x="6450013" y="6291263"/>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27" name="Line 59"/>
          <p:cNvSpPr>
            <a:spLocks noChangeShapeType="1"/>
          </p:cNvSpPr>
          <p:nvPr/>
        </p:nvSpPr>
        <p:spPr bwMode="auto">
          <a:xfrm>
            <a:off x="6450013" y="6605588"/>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28" name="Text Box 60"/>
          <p:cNvSpPr txBox="1">
            <a:spLocks noChangeArrowheads="1"/>
          </p:cNvSpPr>
          <p:nvPr/>
        </p:nvSpPr>
        <p:spPr bwMode="auto">
          <a:xfrm>
            <a:off x="6553200" y="4895850"/>
            <a:ext cx="2370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vacmViewTreeFamilyViewName</a:t>
            </a:r>
          </a:p>
        </p:txBody>
      </p:sp>
      <p:sp>
        <p:nvSpPr>
          <p:cNvPr id="852029" name="Text Box 61"/>
          <p:cNvSpPr txBox="1">
            <a:spLocks noChangeArrowheads="1"/>
          </p:cNvSpPr>
          <p:nvPr/>
        </p:nvSpPr>
        <p:spPr bwMode="auto">
          <a:xfrm>
            <a:off x="6573838" y="5192713"/>
            <a:ext cx="2168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vacmViewTreeFamilySubtree</a:t>
            </a:r>
          </a:p>
        </p:txBody>
      </p:sp>
      <p:sp>
        <p:nvSpPr>
          <p:cNvPr id="852030" name="Text Box 62"/>
          <p:cNvSpPr txBox="1">
            <a:spLocks noChangeArrowheads="1"/>
          </p:cNvSpPr>
          <p:nvPr/>
        </p:nvSpPr>
        <p:spPr bwMode="auto">
          <a:xfrm>
            <a:off x="6553200" y="5495925"/>
            <a:ext cx="2000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vacmViewTreeFamilyMask</a:t>
            </a:r>
          </a:p>
        </p:txBody>
      </p:sp>
      <p:sp>
        <p:nvSpPr>
          <p:cNvPr id="852031" name="Text Box 63"/>
          <p:cNvSpPr txBox="1">
            <a:spLocks noChangeArrowheads="1"/>
          </p:cNvSpPr>
          <p:nvPr/>
        </p:nvSpPr>
        <p:spPr bwMode="auto">
          <a:xfrm>
            <a:off x="6545263" y="5791200"/>
            <a:ext cx="19748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vacmViewTreeFamilyType</a:t>
            </a:r>
          </a:p>
        </p:txBody>
      </p:sp>
      <p:sp>
        <p:nvSpPr>
          <p:cNvPr id="852032" name="Text Box 64"/>
          <p:cNvSpPr txBox="1">
            <a:spLocks noChangeArrowheads="1"/>
          </p:cNvSpPr>
          <p:nvPr/>
        </p:nvSpPr>
        <p:spPr bwMode="auto">
          <a:xfrm>
            <a:off x="6564313" y="6116638"/>
            <a:ext cx="25066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vacmViewTreeFamilyStorageType</a:t>
            </a:r>
          </a:p>
        </p:txBody>
      </p:sp>
      <p:sp>
        <p:nvSpPr>
          <p:cNvPr id="852033" name="Text Box 65"/>
          <p:cNvSpPr txBox="1">
            <a:spLocks noChangeArrowheads="1"/>
          </p:cNvSpPr>
          <p:nvPr/>
        </p:nvSpPr>
        <p:spPr bwMode="auto">
          <a:xfrm>
            <a:off x="6583363" y="6432550"/>
            <a:ext cx="20685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vacmViewTreeFamilyStatus</a:t>
            </a:r>
          </a:p>
        </p:txBody>
      </p:sp>
      <p:sp>
        <p:nvSpPr>
          <p:cNvPr id="852034" name="Line 66"/>
          <p:cNvSpPr>
            <a:spLocks noChangeShapeType="1"/>
          </p:cNvSpPr>
          <p:nvPr/>
        </p:nvSpPr>
        <p:spPr bwMode="auto">
          <a:xfrm flipH="1">
            <a:off x="6432550" y="4786313"/>
            <a:ext cx="7938" cy="1838325"/>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35" name="Line 67"/>
          <p:cNvSpPr>
            <a:spLocks noChangeShapeType="1"/>
          </p:cNvSpPr>
          <p:nvPr/>
        </p:nvSpPr>
        <p:spPr bwMode="auto">
          <a:xfrm>
            <a:off x="8158163" y="3536950"/>
            <a:ext cx="254000" cy="496888"/>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36" name="Text Box 68"/>
          <p:cNvSpPr txBox="1">
            <a:spLocks noChangeArrowheads="1"/>
          </p:cNvSpPr>
          <p:nvPr/>
        </p:nvSpPr>
        <p:spPr bwMode="auto">
          <a:xfrm>
            <a:off x="7202488" y="3983038"/>
            <a:ext cx="19415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vacmViewSpinLock</a:t>
            </a:r>
          </a:p>
        </p:txBody>
      </p:sp>
    </p:spTree>
    <p:extLst>
      <p:ext uri="{BB962C8B-B14F-4D97-AF65-F5344CB8AC3E}">
        <p14:creationId xmlns:p14="http://schemas.microsoft.com/office/powerpoint/2010/main" val="30939087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2"/>
          <p:cNvSpPr>
            <a:spLocks noGrp="1"/>
          </p:cNvSpPr>
          <p:nvPr>
            <p:ph type="dt" sz="quarter" idx="10"/>
          </p:nvPr>
        </p:nvSpPr>
        <p:spPr>
          <a:noFill/>
        </p:spPr>
        <p:txBody>
          <a:bodyPr/>
          <a:lstStyle/>
          <a:p>
            <a:fld id="{E40CE45E-E5D8-41CA-8F79-B28CD2C908FA}" type="datetime1">
              <a:rPr lang="en-US" smtClean="0"/>
              <a:pPr/>
              <a:t>5/21/15</a:t>
            </a:fld>
            <a:endParaRPr lang="en-US" smtClean="0"/>
          </a:p>
        </p:txBody>
      </p:sp>
      <p:sp>
        <p:nvSpPr>
          <p:cNvPr id="7171" name="Slide Number Placeholder 4"/>
          <p:cNvSpPr>
            <a:spLocks noGrp="1"/>
          </p:cNvSpPr>
          <p:nvPr>
            <p:ph type="sldNum" sz="quarter" idx="12"/>
          </p:nvPr>
        </p:nvSpPr>
        <p:spPr>
          <a:noFill/>
        </p:spPr>
        <p:txBody>
          <a:bodyPr/>
          <a:lstStyle/>
          <a:p>
            <a:fld id="{EEB5032B-FA91-4745-A3D2-FE133F78D6E3}" type="slidenum">
              <a:rPr lang="en-US" smtClean="0"/>
              <a:pPr/>
              <a:t>9</a:t>
            </a:fld>
            <a:endParaRPr lang="en-US" smtClean="0"/>
          </a:p>
        </p:txBody>
      </p:sp>
      <p:sp>
        <p:nvSpPr>
          <p:cNvPr id="7172" name="Rectangle 2"/>
          <p:cNvSpPr>
            <a:spLocks noGrp="1" noChangeArrowheads="1"/>
          </p:cNvSpPr>
          <p:nvPr>
            <p:ph type="title"/>
          </p:nvPr>
        </p:nvSpPr>
        <p:spPr>
          <a:xfrm>
            <a:off x="444500" y="0"/>
            <a:ext cx="8229600" cy="1143000"/>
          </a:xfrm>
        </p:spPr>
        <p:txBody>
          <a:bodyPr/>
          <a:lstStyle/>
          <a:p>
            <a:pPr eaLnBrk="1" hangingPunct="1"/>
            <a:r>
              <a:rPr lang="en-US" sz="3200" smtClean="0"/>
              <a:t>SNMP Engine - Dispatcher</a:t>
            </a:r>
          </a:p>
        </p:txBody>
      </p:sp>
      <p:sp>
        <p:nvSpPr>
          <p:cNvPr id="7173" name="Rectangle 3"/>
          <p:cNvSpPr>
            <a:spLocks noChangeArrowheads="1"/>
          </p:cNvSpPr>
          <p:nvPr/>
        </p:nvSpPr>
        <p:spPr bwMode="auto">
          <a:xfrm>
            <a:off x="525463" y="1303338"/>
            <a:ext cx="81502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cs typeface="Times New Roman" pitchFamily="18" charset="0"/>
              </a:rPr>
              <a:t>Allows for concurrent support of multiple versions of SNMP messages in the SNMP engine. </a:t>
            </a:r>
          </a:p>
          <a:p>
            <a:pPr marL="609600" indent="-609600" algn="l">
              <a:spcBef>
                <a:spcPct val="20000"/>
              </a:spcBef>
              <a:buFont typeface="Wingdings" charset="2"/>
              <a:buChar char="§"/>
            </a:pPr>
            <a:r>
              <a:rPr lang="en-US" sz="2400">
                <a:solidFill>
                  <a:srgbClr val="000000"/>
                </a:solidFill>
                <a:cs typeface="Times New Roman" pitchFamily="18" charset="0"/>
              </a:rPr>
              <a:t>It is responsible for </a:t>
            </a:r>
          </a:p>
          <a:p>
            <a:pPr marL="1066800" lvl="1" indent="-609600" algn="l">
              <a:spcBef>
                <a:spcPct val="20000"/>
              </a:spcBef>
              <a:buFont typeface="Wingdings" charset="2"/>
              <a:buChar char="ü"/>
            </a:pPr>
            <a:r>
              <a:rPr lang="en-US" sz="2000">
                <a:solidFill>
                  <a:srgbClr val="000000"/>
                </a:solidFill>
                <a:cs typeface="Times New Roman" pitchFamily="18" charset="0"/>
              </a:rPr>
              <a:t>(1) accepting protocol data units (PDUs) from applications for transmission over the network and delivering incoming PDUs to applications; </a:t>
            </a:r>
          </a:p>
          <a:p>
            <a:pPr marL="1066800" lvl="1" indent="-609600" algn="l">
              <a:spcBef>
                <a:spcPct val="20000"/>
              </a:spcBef>
              <a:buFont typeface="Wingdings" charset="2"/>
              <a:buChar char="ü"/>
            </a:pPr>
            <a:r>
              <a:rPr lang="en-US" sz="2000">
                <a:solidFill>
                  <a:srgbClr val="000000"/>
                </a:solidFill>
                <a:cs typeface="Times New Roman" pitchFamily="18" charset="0"/>
              </a:rPr>
              <a:t>(2) passing outgoing PDUs to the Message Processing Subsystem to prepare as messages, and passing incoming messages to the Message Processing Subsystem to extract the incoming PDUs; </a:t>
            </a:r>
          </a:p>
          <a:p>
            <a:pPr marL="1066800" lvl="1" indent="-609600" algn="l">
              <a:spcBef>
                <a:spcPct val="20000"/>
              </a:spcBef>
              <a:buFont typeface="Wingdings" charset="2"/>
              <a:buChar char="ü"/>
            </a:pPr>
            <a:r>
              <a:rPr lang="en-US" sz="2000">
                <a:solidFill>
                  <a:srgbClr val="000000"/>
                </a:solidFill>
                <a:cs typeface="Times New Roman" pitchFamily="18" charset="0"/>
              </a:rPr>
              <a:t>(3) sending and receiving SNMP messages over the network.</a:t>
            </a:r>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a:xfrm>
            <a:off x="457200" y="152400"/>
            <a:ext cx="8229600" cy="800100"/>
          </a:xfrm>
        </p:spPr>
        <p:txBody>
          <a:bodyPr/>
          <a:lstStyle/>
          <a:p>
            <a:r>
              <a:rPr lang="en-US" sz="3600"/>
              <a:t>SNMPv3 - VACM MIB</a:t>
            </a:r>
          </a:p>
        </p:txBody>
      </p:sp>
      <p:sp>
        <p:nvSpPr>
          <p:cNvPr id="854019" name="Rectangle 3"/>
          <p:cNvSpPr>
            <a:spLocks noChangeArrowheads="1"/>
          </p:cNvSpPr>
          <p:nvPr/>
        </p:nvSpPr>
        <p:spPr bwMode="auto">
          <a:xfrm>
            <a:off x="165100" y="2628900"/>
            <a:ext cx="20701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54020" name="Rectangle 4"/>
          <p:cNvSpPr>
            <a:spLocks noChangeArrowheads="1"/>
          </p:cNvSpPr>
          <p:nvPr/>
        </p:nvSpPr>
        <p:spPr bwMode="auto">
          <a:xfrm>
            <a:off x="2387600" y="2616200"/>
            <a:ext cx="14732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54021" name="Rectangle 5"/>
          <p:cNvSpPr>
            <a:spLocks noChangeArrowheads="1"/>
          </p:cNvSpPr>
          <p:nvPr/>
        </p:nvSpPr>
        <p:spPr bwMode="auto">
          <a:xfrm>
            <a:off x="3314700" y="4051300"/>
            <a:ext cx="14732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54022" name="Rectangle 6"/>
          <p:cNvSpPr>
            <a:spLocks noChangeArrowheads="1"/>
          </p:cNvSpPr>
          <p:nvPr/>
        </p:nvSpPr>
        <p:spPr bwMode="auto">
          <a:xfrm>
            <a:off x="5295900" y="5245100"/>
            <a:ext cx="19431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54023" name="Rectangle 7"/>
          <p:cNvSpPr>
            <a:spLocks noChangeArrowheads="1"/>
          </p:cNvSpPr>
          <p:nvPr/>
        </p:nvSpPr>
        <p:spPr bwMode="auto">
          <a:xfrm>
            <a:off x="5549900" y="6108700"/>
            <a:ext cx="14732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54024" name="Line 8"/>
          <p:cNvSpPr>
            <a:spLocks noChangeShapeType="1"/>
          </p:cNvSpPr>
          <p:nvPr/>
        </p:nvSpPr>
        <p:spPr bwMode="auto">
          <a:xfrm>
            <a:off x="711200" y="18034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25" name="Line 9"/>
          <p:cNvSpPr>
            <a:spLocks noChangeShapeType="1"/>
          </p:cNvSpPr>
          <p:nvPr/>
        </p:nvSpPr>
        <p:spPr bwMode="auto">
          <a:xfrm>
            <a:off x="1739900" y="1816100"/>
            <a:ext cx="0" cy="812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26" name="Text Box 10"/>
          <p:cNvSpPr txBox="1">
            <a:spLocks noChangeArrowheads="1"/>
          </p:cNvSpPr>
          <p:nvPr/>
        </p:nvSpPr>
        <p:spPr bwMode="auto">
          <a:xfrm>
            <a:off x="187325" y="1557338"/>
            <a:ext cx="11207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securityModel</a:t>
            </a:r>
          </a:p>
        </p:txBody>
      </p:sp>
      <p:sp>
        <p:nvSpPr>
          <p:cNvPr id="854027" name="Text Box 11"/>
          <p:cNvSpPr txBox="1">
            <a:spLocks noChangeArrowheads="1"/>
          </p:cNvSpPr>
          <p:nvPr/>
        </p:nvSpPr>
        <p:spPr bwMode="auto">
          <a:xfrm>
            <a:off x="1216025" y="1570038"/>
            <a:ext cx="11128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securityName</a:t>
            </a:r>
          </a:p>
        </p:txBody>
      </p:sp>
      <p:sp>
        <p:nvSpPr>
          <p:cNvPr id="854028" name="Line 12"/>
          <p:cNvSpPr>
            <a:spLocks noChangeShapeType="1"/>
          </p:cNvSpPr>
          <p:nvPr/>
        </p:nvSpPr>
        <p:spPr bwMode="auto">
          <a:xfrm>
            <a:off x="3086100" y="1841500"/>
            <a:ext cx="0" cy="787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29" name="Text Box 13"/>
          <p:cNvSpPr txBox="1">
            <a:spLocks noChangeArrowheads="1"/>
          </p:cNvSpPr>
          <p:nvPr/>
        </p:nvSpPr>
        <p:spPr bwMode="auto">
          <a:xfrm>
            <a:off x="2562225" y="1570038"/>
            <a:ext cx="1079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contextName</a:t>
            </a:r>
          </a:p>
        </p:txBody>
      </p:sp>
      <p:sp>
        <p:nvSpPr>
          <p:cNvPr id="854030" name="Text Box 14"/>
          <p:cNvSpPr txBox="1">
            <a:spLocks noChangeArrowheads="1"/>
          </p:cNvSpPr>
          <p:nvPr/>
        </p:nvSpPr>
        <p:spPr bwMode="auto">
          <a:xfrm>
            <a:off x="161925" y="2662238"/>
            <a:ext cx="20764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vacmSecurityToGroupTable</a:t>
            </a:r>
          </a:p>
        </p:txBody>
      </p:sp>
      <p:sp>
        <p:nvSpPr>
          <p:cNvPr id="854031" name="Text Box 15"/>
          <p:cNvSpPr txBox="1">
            <a:spLocks noChangeArrowheads="1"/>
          </p:cNvSpPr>
          <p:nvPr/>
        </p:nvSpPr>
        <p:spPr bwMode="auto">
          <a:xfrm>
            <a:off x="2397125" y="2649538"/>
            <a:ext cx="14509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vacmContextTable</a:t>
            </a:r>
          </a:p>
        </p:txBody>
      </p:sp>
      <p:sp>
        <p:nvSpPr>
          <p:cNvPr id="854032" name="Line 16"/>
          <p:cNvSpPr>
            <a:spLocks noChangeShapeType="1"/>
          </p:cNvSpPr>
          <p:nvPr/>
        </p:nvSpPr>
        <p:spPr bwMode="auto">
          <a:xfrm>
            <a:off x="1143000" y="2984500"/>
            <a:ext cx="0" cy="35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33" name="Line 17"/>
          <p:cNvSpPr>
            <a:spLocks noChangeShapeType="1"/>
          </p:cNvSpPr>
          <p:nvPr/>
        </p:nvSpPr>
        <p:spPr bwMode="auto">
          <a:xfrm>
            <a:off x="1143000" y="3556000"/>
            <a:ext cx="0" cy="266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34" name="Line 18"/>
          <p:cNvSpPr>
            <a:spLocks noChangeShapeType="1"/>
          </p:cNvSpPr>
          <p:nvPr/>
        </p:nvSpPr>
        <p:spPr bwMode="auto">
          <a:xfrm>
            <a:off x="1143000" y="3848100"/>
            <a:ext cx="2298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35" name="Line 19"/>
          <p:cNvSpPr>
            <a:spLocks noChangeShapeType="1"/>
          </p:cNvSpPr>
          <p:nvPr/>
        </p:nvSpPr>
        <p:spPr bwMode="auto">
          <a:xfrm>
            <a:off x="3441700" y="3848100"/>
            <a:ext cx="0" cy="203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36" name="Line 20"/>
          <p:cNvSpPr>
            <a:spLocks noChangeShapeType="1"/>
          </p:cNvSpPr>
          <p:nvPr/>
        </p:nvSpPr>
        <p:spPr bwMode="auto">
          <a:xfrm>
            <a:off x="3060700" y="29591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37" name="Line 21"/>
          <p:cNvSpPr>
            <a:spLocks noChangeShapeType="1"/>
          </p:cNvSpPr>
          <p:nvPr/>
        </p:nvSpPr>
        <p:spPr bwMode="auto">
          <a:xfrm>
            <a:off x="3060700" y="3263900"/>
            <a:ext cx="73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38" name="Line 22"/>
          <p:cNvSpPr>
            <a:spLocks noChangeShapeType="1"/>
          </p:cNvSpPr>
          <p:nvPr/>
        </p:nvSpPr>
        <p:spPr bwMode="auto">
          <a:xfrm>
            <a:off x="3810000" y="3263900"/>
            <a:ext cx="0" cy="800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39" name="Line 23"/>
          <p:cNvSpPr>
            <a:spLocks noChangeShapeType="1"/>
          </p:cNvSpPr>
          <p:nvPr/>
        </p:nvSpPr>
        <p:spPr bwMode="auto">
          <a:xfrm flipH="1">
            <a:off x="4254500" y="1790700"/>
            <a:ext cx="0" cy="226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40" name="Text Box 24"/>
          <p:cNvSpPr txBox="1">
            <a:spLocks noChangeArrowheads="1"/>
          </p:cNvSpPr>
          <p:nvPr/>
        </p:nvSpPr>
        <p:spPr bwMode="auto">
          <a:xfrm>
            <a:off x="3756025" y="1570038"/>
            <a:ext cx="10699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securityLevel</a:t>
            </a:r>
          </a:p>
        </p:txBody>
      </p:sp>
      <p:sp>
        <p:nvSpPr>
          <p:cNvPr id="854041" name="Line 25"/>
          <p:cNvSpPr>
            <a:spLocks noChangeShapeType="1"/>
          </p:cNvSpPr>
          <p:nvPr/>
        </p:nvSpPr>
        <p:spPr bwMode="auto">
          <a:xfrm flipH="1">
            <a:off x="5638800" y="1905000"/>
            <a:ext cx="0" cy="237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42" name="Text Box 26"/>
          <p:cNvSpPr txBox="1">
            <a:spLocks noChangeArrowheads="1"/>
          </p:cNvSpPr>
          <p:nvPr/>
        </p:nvSpPr>
        <p:spPr bwMode="auto">
          <a:xfrm>
            <a:off x="5026025" y="1519238"/>
            <a:ext cx="135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a:t>viewType </a:t>
            </a:r>
          </a:p>
          <a:p>
            <a:pPr algn="ctr"/>
            <a:r>
              <a:rPr lang="en-US" sz="1200"/>
              <a:t>(read/write/notify)</a:t>
            </a:r>
          </a:p>
        </p:txBody>
      </p:sp>
      <p:sp>
        <p:nvSpPr>
          <p:cNvPr id="854043" name="Line 27"/>
          <p:cNvSpPr>
            <a:spLocks noChangeShapeType="1"/>
          </p:cNvSpPr>
          <p:nvPr/>
        </p:nvSpPr>
        <p:spPr bwMode="auto">
          <a:xfrm>
            <a:off x="4787900" y="4267200"/>
            <a:ext cx="863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44" name="Line 28"/>
          <p:cNvSpPr>
            <a:spLocks noChangeShapeType="1"/>
          </p:cNvSpPr>
          <p:nvPr/>
        </p:nvSpPr>
        <p:spPr bwMode="auto">
          <a:xfrm>
            <a:off x="4025900" y="4394200"/>
            <a:ext cx="0" cy="165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45" name="Line 29"/>
          <p:cNvSpPr>
            <a:spLocks noChangeShapeType="1"/>
          </p:cNvSpPr>
          <p:nvPr/>
        </p:nvSpPr>
        <p:spPr bwMode="auto">
          <a:xfrm>
            <a:off x="4013200" y="4978400"/>
            <a:ext cx="2222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46" name="Line 30"/>
          <p:cNvSpPr>
            <a:spLocks noChangeShapeType="1"/>
          </p:cNvSpPr>
          <p:nvPr/>
        </p:nvSpPr>
        <p:spPr bwMode="auto">
          <a:xfrm>
            <a:off x="6235700" y="4991100"/>
            <a:ext cx="0"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47" name="Line 31"/>
          <p:cNvSpPr>
            <a:spLocks noChangeShapeType="1"/>
          </p:cNvSpPr>
          <p:nvPr/>
        </p:nvSpPr>
        <p:spPr bwMode="auto">
          <a:xfrm flipH="1">
            <a:off x="6858000" y="1803400"/>
            <a:ext cx="0" cy="1003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48" name="Text Box 32"/>
          <p:cNvSpPr txBox="1">
            <a:spLocks noChangeArrowheads="1"/>
          </p:cNvSpPr>
          <p:nvPr/>
        </p:nvSpPr>
        <p:spPr bwMode="auto">
          <a:xfrm>
            <a:off x="6372225" y="1582738"/>
            <a:ext cx="962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Object-type</a:t>
            </a:r>
          </a:p>
        </p:txBody>
      </p:sp>
      <p:sp>
        <p:nvSpPr>
          <p:cNvPr id="854049" name="Line 33"/>
          <p:cNvSpPr>
            <a:spLocks noChangeShapeType="1"/>
          </p:cNvSpPr>
          <p:nvPr/>
        </p:nvSpPr>
        <p:spPr bwMode="auto">
          <a:xfrm flipH="1">
            <a:off x="8077200" y="1765300"/>
            <a:ext cx="0" cy="1028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50" name="Text Box 34"/>
          <p:cNvSpPr txBox="1">
            <a:spLocks noChangeArrowheads="1"/>
          </p:cNvSpPr>
          <p:nvPr/>
        </p:nvSpPr>
        <p:spPr bwMode="auto">
          <a:xfrm>
            <a:off x="7527925" y="1557338"/>
            <a:ext cx="12398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Object-instance</a:t>
            </a:r>
          </a:p>
        </p:txBody>
      </p:sp>
      <p:sp>
        <p:nvSpPr>
          <p:cNvPr id="854051" name="Line 35"/>
          <p:cNvSpPr>
            <a:spLocks noChangeShapeType="1"/>
          </p:cNvSpPr>
          <p:nvPr/>
        </p:nvSpPr>
        <p:spPr bwMode="auto">
          <a:xfrm>
            <a:off x="6858000" y="27940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52" name="Line 36"/>
          <p:cNvSpPr>
            <a:spLocks noChangeShapeType="1"/>
          </p:cNvSpPr>
          <p:nvPr/>
        </p:nvSpPr>
        <p:spPr bwMode="auto">
          <a:xfrm>
            <a:off x="7493000" y="2794000"/>
            <a:ext cx="0" cy="101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53" name="Line 37"/>
          <p:cNvSpPr>
            <a:spLocks noChangeShapeType="1"/>
          </p:cNvSpPr>
          <p:nvPr/>
        </p:nvSpPr>
        <p:spPr bwMode="auto">
          <a:xfrm>
            <a:off x="7505700" y="4127500"/>
            <a:ext cx="0" cy="1270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54" name="Line 38"/>
          <p:cNvSpPr>
            <a:spLocks noChangeShapeType="1"/>
          </p:cNvSpPr>
          <p:nvPr/>
        </p:nvSpPr>
        <p:spPr bwMode="auto">
          <a:xfrm flipH="1">
            <a:off x="7226300" y="5410200"/>
            <a:ext cx="292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55" name="Text Box 39"/>
          <p:cNvSpPr txBox="1">
            <a:spLocks noChangeArrowheads="1"/>
          </p:cNvSpPr>
          <p:nvPr/>
        </p:nvSpPr>
        <p:spPr bwMode="auto">
          <a:xfrm>
            <a:off x="5267325" y="5278438"/>
            <a:ext cx="20161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vacmViewTreeFamilyTable</a:t>
            </a:r>
          </a:p>
        </p:txBody>
      </p:sp>
      <p:sp>
        <p:nvSpPr>
          <p:cNvPr id="854056" name="Text Box 40"/>
          <p:cNvSpPr txBox="1">
            <a:spLocks noChangeArrowheads="1"/>
          </p:cNvSpPr>
          <p:nvPr/>
        </p:nvSpPr>
        <p:spPr bwMode="auto">
          <a:xfrm>
            <a:off x="5559425" y="6154738"/>
            <a:ext cx="14763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Allow/Deny Access</a:t>
            </a:r>
          </a:p>
        </p:txBody>
      </p:sp>
      <p:sp>
        <p:nvSpPr>
          <p:cNvPr id="854057" name="Line 41"/>
          <p:cNvSpPr>
            <a:spLocks noChangeShapeType="1"/>
          </p:cNvSpPr>
          <p:nvPr/>
        </p:nvSpPr>
        <p:spPr bwMode="auto">
          <a:xfrm>
            <a:off x="6223000" y="5588000"/>
            <a:ext cx="0" cy="520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58" name="Text Box 42"/>
          <p:cNvSpPr txBox="1">
            <a:spLocks noChangeArrowheads="1"/>
          </p:cNvSpPr>
          <p:nvPr/>
        </p:nvSpPr>
        <p:spPr bwMode="auto">
          <a:xfrm>
            <a:off x="7286625" y="3843338"/>
            <a:ext cx="4556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OID</a:t>
            </a:r>
          </a:p>
        </p:txBody>
      </p:sp>
      <p:sp>
        <p:nvSpPr>
          <p:cNvPr id="854059" name="Text Box 43"/>
          <p:cNvSpPr txBox="1">
            <a:spLocks noChangeArrowheads="1"/>
          </p:cNvSpPr>
          <p:nvPr/>
        </p:nvSpPr>
        <p:spPr bwMode="auto">
          <a:xfrm>
            <a:off x="682625" y="3322638"/>
            <a:ext cx="9763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groupName</a:t>
            </a:r>
          </a:p>
        </p:txBody>
      </p:sp>
      <p:sp>
        <p:nvSpPr>
          <p:cNvPr id="854060" name="Text Box 44"/>
          <p:cNvSpPr txBox="1">
            <a:spLocks noChangeArrowheads="1"/>
          </p:cNvSpPr>
          <p:nvPr/>
        </p:nvSpPr>
        <p:spPr bwMode="auto">
          <a:xfrm>
            <a:off x="3603625" y="4529138"/>
            <a:ext cx="8921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viewName</a:t>
            </a:r>
          </a:p>
        </p:txBody>
      </p:sp>
      <p:sp>
        <p:nvSpPr>
          <p:cNvPr id="854061" name="Line 45"/>
          <p:cNvSpPr>
            <a:spLocks noChangeShapeType="1"/>
          </p:cNvSpPr>
          <p:nvPr/>
        </p:nvSpPr>
        <p:spPr bwMode="auto">
          <a:xfrm>
            <a:off x="4025900" y="4775200"/>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62" name="Text Box 46"/>
          <p:cNvSpPr txBox="1">
            <a:spLocks noChangeArrowheads="1"/>
          </p:cNvSpPr>
          <p:nvPr/>
        </p:nvSpPr>
        <p:spPr bwMode="auto">
          <a:xfrm>
            <a:off x="3336925" y="4097338"/>
            <a:ext cx="14176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vacmAccessTable</a:t>
            </a:r>
          </a:p>
        </p:txBody>
      </p:sp>
      <p:sp>
        <p:nvSpPr>
          <p:cNvPr id="854063" name="Line 47"/>
          <p:cNvSpPr>
            <a:spLocks noChangeShapeType="1"/>
          </p:cNvSpPr>
          <p:nvPr/>
        </p:nvSpPr>
        <p:spPr bwMode="auto">
          <a:xfrm>
            <a:off x="4711700" y="32385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64" name="Text Box 48"/>
          <p:cNvSpPr txBox="1">
            <a:spLocks noChangeArrowheads="1"/>
          </p:cNvSpPr>
          <p:nvPr/>
        </p:nvSpPr>
        <p:spPr bwMode="auto">
          <a:xfrm>
            <a:off x="4314825" y="2954338"/>
            <a:ext cx="11207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securityModel</a:t>
            </a:r>
          </a:p>
        </p:txBody>
      </p:sp>
      <p:sp>
        <p:nvSpPr>
          <p:cNvPr id="854065" name="Text Box 49"/>
          <p:cNvSpPr txBox="1">
            <a:spLocks noChangeArrowheads="1"/>
          </p:cNvSpPr>
          <p:nvPr/>
        </p:nvSpPr>
        <p:spPr bwMode="auto">
          <a:xfrm>
            <a:off x="987425" y="1189038"/>
            <a:ext cx="5572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WHO</a:t>
            </a:r>
          </a:p>
        </p:txBody>
      </p:sp>
      <p:sp>
        <p:nvSpPr>
          <p:cNvPr id="854066" name="Text Box 50"/>
          <p:cNvSpPr txBox="1">
            <a:spLocks noChangeArrowheads="1"/>
          </p:cNvSpPr>
          <p:nvPr/>
        </p:nvSpPr>
        <p:spPr bwMode="auto">
          <a:xfrm>
            <a:off x="2714625" y="1201738"/>
            <a:ext cx="7508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WHERE</a:t>
            </a:r>
          </a:p>
        </p:txBody>
      </p:sp>
      <p:sp>
        <p:nvSpPr>
          <p:cNvPr id="854067" name="Text Box 51"/>
          <p:cNvSpPr txBox="1">
            <a:spLocks noChangeArrowheads="1"/>
          </p:cNvSpPr>
          <p:nvPr/>
        </p:nvSpPr>
        <p:spPr bwMode="auto">
          <a:xfrm>
            <a:off x="3984625" y="1176338"/>
            <a:ext cx="5572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sz="1200" b="1"/>
              <a:t>HOW</a:t>
            </a:r>
            <a:endParaRPr lang="en-US" sz="1200" b="1"/>
          </a:p>
        </p:txBody>
      </p:sp>
      <p:sp>
        <p:nvSpPr>
          <p:cNvPr id="854068" name="Text Box 52"/>
          <p:cNvSpPr txBox="1">
            <a:spLocks noChangeArrowheads="1"/>
          </p:cNvSpPr>
          <p:nvPr/>
        </p:nvSpPr>
        <p:spPr bwMode="auto">
          <a:xfrm>
            <a:off x="5318125" y="1176338"/>
            <a:ext cx="539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WHY</a:t>
            </a:r>
          </a:p>
        </p:txBody>
      </p:sp>
      <p:sp>
        <p:nvSpPr>
          <p:cNvPr id="854069" name="Text Box 53"/>
          <p:cNvSpPr txBox="1">
            <a:spLocks noChangeArrowheads="1"/>
          </p:cNvSpPr>
          <p:nvPr/>
        </p:nvSpPr>
        <p:spPr bwMode="auto">
          <a:xfrm>
            <a:off x="6511925" y="1189038"/>
            <a:ext cx="641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WHAT</a:t>
            </a:r>
          </a:p>
        </p:txBody>
      </p:sp>
      <p:sp>
        <p:nvSpPr>
          <p:cNvPr id="854070" name="Text Box 54"/>
          <p:cNvSpPr txBox="1">
            <a:spLocks noChangeArrowheads="1"/>
          </p:cNvSpPr>
          <p:nvPr/>
        </p:nvSpPr>
        <p:spPr bwMode="auto">
          <a:xfrm>
            <a:off x="7781925" y="1201738"/>
            <a:ext cx="7000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WHICH</a:t>
            </a:r>
          </a:p>
        </p:txBody>
      </p:sp>
    </p:spTree>
    <p:extLst>
      <p:ext uri="{BB962C8B-B14F-4D97-AF65-F5344CB8AC3E}">
        <p14:creationId xmlns:p14="http://schemas.microsoft.com/office/powerpoint/2010/main" val="3050882284"/>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a:xfrm>
            <a:off x="414338" y="0"/>
            <a:ext cx="8229600" cy="1143000"/>
          </a:xfrm>
        </p:spPr>
        <p:txBody>
          <a:bodyPr/>
          <a:lstStyle/>
          <a:p>
            <a:r>
              <a:rPr lang="en-US" sz="3600"/>
              <a:t>SNMPv3 – VACM Call Flow</a:t>
            </a:r>
          </a:p>
        </p:txBody>
      </p:sp>
      <p:sp>
        <p:nvSpPr>
          <p:cNvPr id="852995" name="Rectangle 3"/>
          <p:cNvSpPr>
            <a:spLocks noChangeArrowheads="1"/>
          </p:cNvSpPr>
          <p:nvPr/>
        </p:nvSpPr>
        <p:spPr bwMode="auto">
          <a:xfrm>
            <a:off x="1362075" y="2613025"/>
            <a:ext cx="1368425" cy="57785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52996" name="Rectangle 4"/>
          <p:cNvSpPr>
            <a:spLocks noChangeArrowheads="1"/>
          </p:cNvSpPr>
          <p:nvPr/>
        </p:nvSpPr>
        <p:spPr bwMode="auto">
          <a:xfrm>
            <a:off x="3717925" y="2592388"/>
            <a:ext cx="2103438" cy="167640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52997" name="Rectangle 5"/>
          <p:cNvSpPr>
            <a:spLocks noChangeArrowheads="1"/>
          </p:cNvSpPr>
          <p:nvPr/>
        </p:nvSpPr>
        <p:spPr bwMode="auto">
          <a:xfrm>
            <a:off x="6743700" y="2136775"/>
            <a:ext cx="1716088" cy="89535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52998" name="Line 6"/>
          <p:cNvSpPr>
            <a:spLocks noChangeShapeType="1"/>
          </p:cNvSpPr>
          <p:nvPr/>
        </p:nvSpPr>
        <p:spPr bwMode="auto">
          <a:xfrm>
            <a:off x="639763" y="3425825"/>
            <a:ext cx="3078162"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999" name="Line 7"/>
          <p:cNvSpPr>
            <a:spLocks noChangeShapeType="1"/>
          </p:cNvSpPr>
          <p:nvPr/>
        </p:nvSpPr>
        <p:spPr bwMode="auto">
          <a:xfrm>
            <a:off x="639763" y="3781425"/>
            <a:ext cx="3078162"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0" name="Line 8"/>
          <p:cNvSpPr>
            <a:spLocks noChangeShapeType="1"/>
          </p:cNvSpPr>
          <p:nvPr/>
        </p:nvSpPr>
        <p:spPr bwMode="auto">
          <a:xfrm>
            <a:off x="619125" y="4206875"/>
            <a:ext cx="3078163"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1" name="Line 9"/>
          <p:cNvSpPr>
            <a:spLocks noChangeShapeType="1"/>
          </p:cNvSpPr>
          <p:nvPr/>
        </p:nvSpPr>
        <p:spPr bwMode="auto">
          <a:xfrm>
            <a:off x="658813" y="4960938"/>
            <a:ext cx="3983037"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2" name="Line 10"/>
          <p:cNvSpPr>
            <a:spLocks noChangeShapeType="1"/>
          </p:cNvSpPr>
          <p:nvPr/>
        </p:nvSpPr>
        <p:spPr bwMode="auto">
          <a:xfrm flipV="1">
            <a:off x="4622800" y="4278313"/>
            <a:ext cx="0" cy="690562"/>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3" name="Line 11"/>
          <p:cNvSpPr>
            <a:spLocks noChangeShapeType="1"/>
          </p:cNvSpPr>
          <p:nvPr/>
        </p:nvSpPr>
        <p:spPr bwMode="auto">
          <a:xfrm>
            <a:off x="2692400" y="2886075"/>
            <a:ext cx="1016000"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4" name="Line 12"/>
          <p:cNvSpPr>
            <a:spLocks noChangeShapeType="1"/>
          </p:cNvSpPr>
          <p:nvPr/>
        </p:nvSpPr>
        <p:spPr bwMode="auto">
          <a:xfrm>
            <a:off x="254000" y="2703513"/>
            <a:ext cx="1087438"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5" name="Line 13"/>
          <p:cNvSpPr>
            <a:spLocks noChangeShapeType="1"/>
          </p:cNvSpPr>
          <p:nvPr/>
        </p:nvSpPr>
        <p:spPr bwMode="auto">
          <a:xfrm flipV="1">
            <a:off x="985838" y="3121025"/>
            <a:ext cx="0" cy="3048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6" name="Line 14"/>
          <p:cNvSpPr>
            <a:spLocks noChangeShapeType="1"/>
          </p:cNvSpPr>
          <p:nvPr/>
        </p:nvSpPr>
        <p:spPr bwMode="auto">
          <a:xfrm>
            <a:off x="985838" y="3130550"/>
            <a:ext cx="385762"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7" name="Line 15"/>
          <p:cNvSpPr>
            <a:spLocks noChangeShapeType="1"/>
          </p:cNvSpPr>
          <p:nvPr/>
        </p:nvSpPr>
        <p:spPr bwMode="auto">
          <a:xfrm>
            <a:off x="5821363" y="2906713"/>
            <a:ext cx="919162"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8" name="Line 16"/>
          <p:cNvSpPr>
            <a:spLocks noChangeShapeType="1"/>
          </p:cNvSpPr>
          <p:nvPr/>
        </p:nvSpPr>
        <p:spPr bwMode="auto">
          <a:xfrm>
            <a:off x="5313363" y="2216150"/>
            <a:ext cx="1417637"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9" name="Text Box 17"/>
          <p:cNvSpPr txBox="1">
            <a:spLocks noChangeArrowheads="1"/>
          </p:cNvSpPr>
          <p:nvPr/>
        </p:nvSpPr>
        <p:spPr bwMode="auto">
          <a:xfrm>
            <a:off x="1095375" y="3371850"/>
            <a:ext cx="1277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securityModel</a:t>
            </a:r>
          </a:p>
        </p:txBody>
      </p:sp>
      <p:sp>
        <p:nvSpPr>
          <p:cNvPr id="853010" name="Text Box 18"/>
          <p:cNvSpPr txBox="1">
            <a:spLocks noChangeArrowheads="1"/>
          </p:cNvSpPr>
          <p:nvPr/>
        </p:nvSpPr>
        <p:spPr bwMode="auto">
          <a:xfrm>
            <a:off x="0" y="2386013"/>
            <a:ext cx="1268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securityName</a:t>
            </a:r>
          </a:p>
        </p:txBody>
      </p:sp>
      <p:sp>
        <p:nvSpPr>
          <p:cNvPr id="853011" name="Text Box 19"/>
          <p:cNvSpPr txBox="1">
            <a:spLocks noChangeArrowheads="1"/>
          </p:cNvSpPr>
          <p:nvPr/>
        </p:nvSpPr>
        <p:spPr bwMode="auto">
          <a:xfrm>
            <a:off x="1420813" y="4143375"/>
            <a:ext cx="1209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contextPrefix</a:t>
            </a:r>
          </a:p>
        </p:txBody>
      </p:sp>
      <p:sp>
        <p:nvSpPr>
          <p:cNvPr id="853012" name="Text Box 20"/>
          <p:cNvSpPr txBox="1">
            <a:spLocks noChangeArrowheads="1"/>
          </p:cNvSpPr>
          <p:nvPr/>
        </p:nvSpPr>
        <p:spPr bwMode="auto">
          <a:xfrm>
            <a:off x="1135063" y="4935538"/>
            <a:ext cx="2657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Access type (read, write, notify)</a:t>
            </a:r>
          </a:p>
        </p:txBody>
      </p:sp>
      <p:sp>
        <p:nvSpPr>
          <p:cNvPr id="853013" name="Text Box 21"/>
          <p:cNvSpPr txBox="1">
            <a:spLocks noChangeArrowheads="1"/>
          </p:cNvSpPr>
          <p:nvPr/>
        </p:nvSpPr>
        <p:spPr bwMode="auto">
          <a:xfrm>
            <a:off x="5802313" y="2886075"/>
            <a:ext cx="9350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MIB View</a:t>
            </a:r>
          </a:p>
        </p:txBody>
      </p:sp>
      <p:sp>
        <p:nvSpPr>
          <p:cNvPr id="853014" name="Text Box 22"/>
          <p:cNvSpPr txBox="1">
            <a:spLocks noChangeArrowheads="1"/>
          </p:cNvSpPr>
          <p:nvPr/>
        </p:nvSpPr>
        <p:spPr bwMode="auto">
          <a:xfrm>
            <a:off x="5110163" y="1916113"/>
            <a:ext cx="1425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Object Identifier</a:t>
            </a:r>
          </a:p>
        </p:txBody>
      </p:sp>
      <p:sp>
        <p:nvSpPr>
          <p:cNvPr id="853016" name="Text Box 24"/>
          <p:cNvSpPr txBox="1">
            <a:spLocks noChangeArrowheads="1"/>
          </p:cNvSpPr>
          <p:nvPr/>
        </p:nvSpPr>
        <p:spPr bwMode="auto">
          <a:xfrm>
            <a:off x="2663825" y="2535238"/>
            <a:ext cx="1109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groupName</a:t>
            </a:r>
          </a:p>
        </p:txBody>
      </p:sp>
      <p:sp>
        <p:nvSpPr>
          <p:cNvPr id="853017" name="Text Box 25"/>
          <p:cNvSpPr txBox="1">
            <a:spLocks noChangeArrowheads="1"/>
          </p:cNvSpPr>
          <p:nvPr/>
        </p:nvSpPr>
        <p:spPr bwMode="auto">
          <a:xfrm>
            <a:off x="1289050" y="2681288"/>
            <a:ext cx="15541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vacmSecurityTo</a:t>
            </a:r>
          </a:p>
          <a:p>
            <a:r>
              <a:rPr lang="en-US" sz="1400" b="1"/>
              <a:t>GroupTable</a:t>
            </a:r>
          </a:p>
        </p:txBody>
      </p:sp>
      <p:sp>
        <p:nvSpPr>
          <p:cNvPr id="853018" name="Text Box 26"/>
          <p:cNvSpPr txBox="1">
            <a:spLocks noChangeArrowheads="1"/>
          </p:cNvSpPr>
          <p:nvPr/>
        </p:nvSpPr>
        <p:spPr bwMode="auto">
          <a:xfrm>
            <a:off x="3962400" y="3232150"/>
            <a:ext cx="1720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vacmAccessTable</a:t>
            </a:r>
          </a:p>
        </p:txBody>
      </p:sp>
      <p:sp>
        <p:nvSpPr>
          <p:cNvPr id="853019" name="Text Box 27"/>
          <p:cNvSpPr txBox="1">
            <a:spLocks noChangeArrowheads="1"/>
          </p:cNvSpPr>
          <p:nvPr/>
        </p:nvSpPr>
        <p:spPr bwMode="auto">
          <a:xfrm>
            <a:off x="6813550" y="2328863"/>
            <a:ext cx="14176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vacmViewTree</a:t>
            </a:r>
          </a:p>
          <a:p>
            <a:r>
              <a:rPr lang="en-US" sz="1400" b="1"/>
              <a:t>FamilyTable</a:t>
            </a:r>
          </a:p>
        </p:txBody>
      </p:sp>
      <p:sp>
        <p:nvSpPr>
          <p:cNvPr id="853020" name="Text Box 28"/>
          <p:cNvSpPr txBox="1">
            <a:spLocks noChangeArrowheads="1"/>
          </p:cNvSpPr>
          <p:nvPr/>
        </p:nvSpPr>
        <p:spPr bwMode="auto">
          <a:xfrm>
            <a:off x="1128713" y="3744913"/>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securityLevel</a:t>
            </a:r>
          </a:p>
        </p:txBody>
      </p:sp>
      <p:sp>
        <p:nvSpPr>
          <p:cNvPr id="853021" name="Line 29"/>
          <p:cNvSpPr>
            <a:spLocks noChangeShapeType="1"/>
          </p:cNvSpPr>
          <p:nvPr/>
        </p:nvSpPr>
        <p:spPr bwMode="auto">
          <a:xfrm>
            <a:off x="8470900" y="2527300"/>
            <a:ext cx="482600"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3229377741"/>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a:xfrm>
            <a:off x="457200" y="0"/>
            <a:ext cx="8229600" cy="1143000"/>
          </a:xfrm>
        </p:spPr>
        <p:txBody>
          <a:bodyPr/>
          <a:lstStyle/>
          <a:p>
            <a:r>
              <a:rPr lang="en-US" sz="3600"/>
              <a:t>VACM MIB </a:t>
            </a:r>
          </a:p>
        </p:txBody>
      </p:sp>
      <p:sp>
        <p:nvSpPr>
          <p:cNvPr id="856067" name="Text Box 3"/>
          <p:cNvSpPr txBox="1">
            <a:spLocks noChangeArrowheads="1"/>
          </p:cNvSpPr>
          <p:nvPr/>
        </p:nvSpPr>
        <p:spPr bwMode="auto">
          <a:xfrm>
            <a:off x="322263" y="1471613"/>
            <a:ext cx="829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vacmSecurityToGroupTable</a:t>
            </a:r>
            <a:r>
              <a:rPr lang="en-US"/>
              <a:t> indexed by </a:t>
            </a:r>
            <a:r>
              <a:rPr lang="en-US" u="sng"/>
              <a:t>vacmSecurityModel.vacmSecurityName</a:t>
            </a:r>
          </a:p>
        </p:txBody>
      </p:sp>
      <p:graphicFrame>
        <p:nvGraphicFramePr>
          <p:cNvPr id="856068" name="Group 4"/>
          <p:cNvGraphicFramePr>
            <a:graphicFrameLocks noGrp="1"/>
          </p:cNvGraphicFramePr>
          <p:nvPr>
            <p:ph idx="1"/>
          </p:nvPr>
        </p:nvGraphicFramePr>
        <p:xfrm>
          <a:off x="344488" y="1985963"/>
          <a:ext cx="8534400" cy="2700340"/>
        </p:xfrm>
        <a:graphic>
          <a:graphicData uri="http://schemas.openxmlformats.org/drawingml/2006/table">
            <a:tbl>
              <a:tblPr/>
              <a:tblGrid>
                <a:gridCol w="4165600"/>
                <a:gridCol w="2459037"/>
                <a:gridCol w="1909763"/>
              </a:tblGrid>
              <a:tr h="465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rPr>
                        <a:t>Object</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rPr>
                        <a:t>Type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rPr>
                        <a:t>Access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59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vacmSecurityModel</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SnmpSecurityModel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43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vacmSecurityName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vacmGroupName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vacmSecurityToGroupStorageType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StorageType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vacmSecurityToGroupStatus</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RowStatus</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719682904"/>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a:xfrm>
            <a:off x="457200" y="0"/>
            <a:ext cx="8229600" cy="1143000"/>
          </a:xfrm>
        </p:spPr>
        <p:txBody>
          <a:bodyPr/>
          <a:lstStyle/>
          <a:p>
            <a:r>
              <a:rPr lang="en-US" sz="3600"/>
              <a:t>VACM MIB </a:t>
            </a:r>
          </a:p>
        </p:txBody>
      </p:sp>
      <p:sp>
        <p:nvSpPr>
          <p:cNvPr id="857091" name="Text Box 3"/>
          <p:cNvSpPr txBox="1">
            <a:spLocks noChangeArrowheads="1"/>
          </p:cNvSpPr>
          <p:nvPr/>
        </p:nvSpPr>
        <p:spPr bwMode="auto">
          <a:xfrm>
            <a:off x="53975" y="1535113"/>
            <a:ext cx="90900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u="sng"/>
              <a:t>vacmAccessTable</a:t>
            </a:r>
            <a:r>
              <a:rPr lang="en-US" sz="1600"/>
              <a:t> indexed by </a:t>
            </a:r>
          </a:p>
          <a:p>
            <a:pPr algn="ctr"/>
            <a:r>
              <a:rPr lang="en-US" sz="1600" u="sng"/>
              <a:t>vacmGroupName.vacmAccessContextPrefix.vacmAccessSecurityModel.vacmAccessSecurityLevel</a:t>
            </a:r>
          </a:p>
        </p:txBody>
      </p:sp>
      <p:graphicFrame>
        <p:nvGraphicFramePr>
          <p:cNvPr id="857092" name="Group 4"/>
          <p:cNvGraphicFramePr>
            <a:graphicFrameLocks noGrp="1"/>
          </p:cNvGraphicFramePr>
          <p:nvPr>
            <p:ph idx="1"/>
          </p:nvPr>
        </p:nvGraphicFramePr>
        <p:xfrm>
          <a:off x="293688" y="2270125"/>
          <a:ext cx="8534400" cy="4105279"/>
        </p:xfrm>
        <a:graphic>
          <a:graphicData uri="http://schemas.openxmlformats.org/drawingml/2006/table">
            <a:tbl>
              <a:tblPr/>
              <a:tblGrid>
                <a:gridCol w="4165600"/>
                <a:gridCol w="2459037"/>
                <a:gridCol w="1909763"/>
              </a:tblGrid>
              <a:tr h="465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rPr>
                        <a:t>Object</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rPr>
                        <a:t>Type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rPr>
                        <a:t>Access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59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vacmAccessContextPrefix</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43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vacmAccessSecurityModel</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SnmpSecurityModel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vacmAccessSecurityLevel</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SnmpSecurityLevel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vacmAccessContextMatch</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INTEGER</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vacmAccessReadViewName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vacmAccessWriteViewName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vacmAccessNotifyViewName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vacmAccessStorageType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Storage Type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2498782665"/>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457200" y="0"/>
            <a:ext cx="8229600" cy="1143000"/>
          </a:xfrm>
        </p:spPr>
        <p:txBody>
          <a:bodyPr/>
          <a:lstStyle/>
          <a:p>
            <a:r>
              <a:rPr lang="en-US" sz="3600"/>
              <a:t>VACM MIB </a:t>
            </a:r>
          </a:p>
        </p:txBody>
      </p:sp>
      <p:sp>
        <p:nvSpPr>
          <p:cNvPr id="858115" name="Text Box 3"/>
          <p:cNvSpPr txBox="1">
            <a:spLocks noChangeArrowheads="1"/>
          </p:cNvSpPr>
          <p:nvPr/>
        </p:nvSpPr>
        <p:spPr bwMode="auto">
          <a:xfrm>
            <a:off x="1704975" y="1420813"/>
            <a:ext cx="58086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u="sng"/>
              <a:t>vacmViewTreeFamilyTable</a:t>
            </a:r>
            <a:r>
              <a:rPr lang="en-US" sz="1600"/>
              <a:t> indexed by </a:t>
            </a:r>
          </a:p>
          <a:p>
            <a:pPr algn="ctr"/>
            <a:r>
              <a:rPr lang="en-US" sz="1600" u="sng"/>
              <a:t>vacmViewTreeFamilyViewName.vacmViewTreeFamilySubtree</a:t>
            </a:r>
          </a:p>
        </p:txBody>
      </p:sp>
      <p:graphicFrame>
        <p:nvGraphicFramePr>
          <p:cNvPr id="858116" name="Group 4"/>
          <p:cNvGraphicFramePr>
            <a:graphicFrameLocks noGrp="1"/>
          </p:cNvGraphicFramePr>
          <p:nvPr>
            <p:ph idx="1"/>
          </p:nvPr>
        </p:nvGraphicFramePr>
        <p:xfrm>
          <a:off x="293688" y="2270125"/>
          <a:ext cx="8534400" cy="4114802"/>
        </p:xfrm>
        <a:graphic>
          <a:graphicData uri="http://schemas.openxmlformats.org/drawingml/2006/table">
            <a:tbl>
              <a:tblPr/>
              <a:tblGrid>
                <a:gridCol w="4165600"/>
                <a:gridCol w="2459037"/>
                <a:gridCol w="1909763"/>
              </a:tblGrid>
              <a:tr h="465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rPr>
                        <a:t>Object</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rPr>
                        <a:t>Type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rPr>
                        <a:t>Access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59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vacmViewTreeFamilyViewName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43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vacmViewTreeFamilySubtree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OBJECT IDENTIFIER</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vacmViewTreeFamilyMask</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OCTET 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vacmViewTreeFamilyType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INTEGER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{included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 excluded (2)}</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vacmViewTreeFamilyStorageType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StorageType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vacmViewTreeFamilyStatus</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RowSatus</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1272268881"/>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a:xfrm>
            <a:off x="457200" y="0"/>
            <a:ext cx="8229600" cy="1143000"/>
          </a:xfrm>
        </p:spPr>
        <p:txBody>
          <a:bodyPr/>
          <a:lstStyle/>
          <a:p>
            <a:r>
              <a:rPr lang="en-US" sz="3600"/>
              <a:t>VACM – Status Codes </a:t>
            </a:r>
          </a:p>
        </p:txBody>
      </p:sp>
      <p:sp>
        <p:nvSpPr>
          <p:cNvPr id="859139" name="Text Box 3"/>
          <p:cNvSpPr txBox="1">
            <a:spLocks noChangeArrowheads="1"/>
          </p:cNvSpPr>
          <p:nvPr/>
        </p:nvSpPr>
        <p:spPr bwMode="auto">
          <a:xfrm>
            <a:off x="1219200" y="1425575"/>
            <a:ext cx="6740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a:t>Status Codes returned by the VACM subsystem </a:t>
            </a:r>
          </a:p>
        </p:txBody>
      </p:sp>
      <p:graphicFrame>
        <p:nvGraphicFramePr>
          <p:cNvPr id="859140" name="Group 4"/>
          <p:cNvGraphicFramePr>
            <a:graphicFrameLocks noGrp="1"/>
          </p:cNvGraphicFramePr>
          <p:nvPr>
            <p:ph idx="1"/>
          </p:nvPr>
        </p:nvGraphicFramePr>
        <p:xfrm>
          <a:off x="293688" y="2066925"/>
          <a:ext cx="8534400" cy="4238879"/>
        </p:xfrm>
        <a:graphic>
          <a:graphicData uri="http://schemas.openxmlformats.org/drawingml/2006/table">
            <a:tbl>
              <a:tblPr/>
              <a:tblGrid>
                <a:gridCol w="2135187"/>
                <a:gridCol w="3290888"/>
                <a:gridCol w="3108325"/>
              </a:tblGrid>
              <a:tr h="465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rPr>
                        <a:t>Code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rPr>
                        <a:t>Description</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rPr>
                        <a:t>Error Status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59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accessAllowed</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A MIB view was found, access granted</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43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notInView</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A MIB view found, but access denied</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Get: ‘noSuchInstance’ exception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Set: ‘noAccess’ error status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noSuchView</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No MIB view was found in vacmAccessTable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‘authorizationError’ error status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noSuchContext</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The contextName was not found in vacmContextTable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No response PDU generated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Increment ‘snmpUnknownContexts’ </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noGroupName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The securityName and securityModel could not be mapped into a groupName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‘authorizationError’ error status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noAccessEntry</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A row could not be found in vacmAccessTable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‘authorizationError’ error status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otherError</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Some other undefined error occurred</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‘genError’ error status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3322762147"/>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a:xfrm>
            <a:off x="457200" y="0"/>
            <a:ext cx="8229600" cy="1143000"/>
          </a:xfrm>
        </p:spPr>
        <p:txBody>
          <a:bodyPr/>
          <a:lstStyle/>
          <a:p>
            <a:r>
              <a:rPr lang="en-US" sz="3600"/>
              <a:t>VACM – Example Configuration</a:t>
            </a:r>
          </a:p>
        </p:txBody>
      </p:sp>
      <p:sp>
        <p:nvSpPr>
          <p:cNvPr id="860163" name="Text Box 3"/>
          <p:cNvSpPr txBox="1">
            <a:spLocks noChangeArrowheads="1"/>
          </p:cNvSpPr>
          <p:nvPr/>
        </p:nvSpPr>
        <p:spPr bwMode="auto">
          <a:xfrm>
            <a:off x="974725" y="1539875"/>
            <a:ext cx="7237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a:t>Example vacmSecurityToGroupTable Configuration </a:t>
            </a:r>
          </a:p>
        </p:txBody>
      </p:sp>
      <p:graphicFrame>
        <p:nvGraphicFramePr>
          <p:cNvPr id="860164" name="Group 4"/>
          <p:cNvGraphicFramePr>
            <a:graphicFrameLocks noGrp="1"/>
          </p:cNvGraphicFramePr>
          <p:nvPr>
            <p:ph idx="1"/>
          </p:nvPr>
        </p:nvGraphicFramePr>
        <p:xfrm>
          <a:off x="873125" y="2300288"/>
          <a:ext cx="7305675" cy="2700340"/>
        </p:xfrm>
        <a:graphic>
          <a:graphicData uri="http://schemas.openxmlformats.org/drawingml/2006/table">
            <a:tbl>
              <a:tblPr/>
              <a:tblGrid>
                <a:gridCol w="4197350"/>
                <a:gridCol w="3108325"/>
              </a:tblGrid>
              <a:tr h="465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rPr>
                        <a:t>3.initial</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59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vacmSecurityModel</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3 (USM)</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43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vacmSecurityName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“initial”</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vacmGroupName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“initial”</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vacmSecurityToGroupStorageType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nonVolatile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vacmSecurityToGroupStatus</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rPr>
                        <a:t>active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256935389"/>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ChangeArrowheads="1"/>
          </p:cNvSpPr>
          <p:nvPr>
            <p:ph type="title"/>
          </p:nvPr>
        </p:nvSpPr>
        <p:spPr>
          <a:xfrm>
            <a:off x="457200" y="0"/>
            <a:ext cx="8229600" cy="1143000"/>
          </a:xfrm>
        </p:spPr>
        <p:txBody>
          <a:bodyPr/>
          <a:lstStyle/>
          <a:p>
            <a:r>
              <a:rPr lang="en-US" sz="3600"/>
              <a:t>VACM – Example Configuration</a:t>
            </a:r>
          </a:p>
        </p:txBody>
      </p:sp>
      <p:sp>
        <p:nvSpPr>
          <p:cNvPr id="861187" name="Text Box 3"/>
          <p:cNvSpPr txBox="1">
            <a:spLocks noChangeArrowheads="1"/>
          </p:cNvSpPr>
          <p:nvPr/>
        </p:nvSpPr>
        <p:spPr bwMode="auto">
          <a:xfrm>
            <a:off x="2347913" y="1481138"/>
            <a:ext cx="447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Example vacmAccessTable Configuration </a:t>
            </a:r>
          </a:p>
        </p:txBody>
      </p:sp>
      <p:graphicFrame>
        <p:nvGraphicFramePr>
          <p:cNvPr id="861188" name="Group 4"/>
          <p:cNvGraphicFramePr>
            <a:graphicFrameLocks noGrp="1"/>
          </p:cNvGraphicFramePr>
          <p:nvPr/>
        </p:nvGraphicFramePr>
        <p:xfrm>
          <a:off x="530225" y="1947863"/>
          <a:ext cx="8237538" cy="4110673"/>
        </p:xfrm>
        <a:graphic>
          <a:graphicData uri="http://schemas.openxmlformats.org/drawingml/2006/table">
            <a:tbl>
              <a:tblPr/>
              <a:tblGrid>
                <a:gridCol w="2822575"/>
                <a:gridCol w="1782763"/>
                <a:gridCol w="1851025"/>
                <a:gridCol w="1781175"/>
              </a:tblGrid>
              <a:tr h="450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initial.3.1</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initial.3.2</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initial.3.3</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2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vacmGroupName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initial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initial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initial</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vacmAccessContextPrefix</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31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vacmAccessSecurityModel</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3 (USM)</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3 (USM)</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3 (USM)</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vacmAccessSecurityLevel</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1 (noAuthNoPriv)</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2 (AuthNoPriv)</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3 (AuthPriv)</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2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vacmAccessContextMatch</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exact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exact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exact</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vacmAccessReadViewName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restricted</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internet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internet</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385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vacmAccessWriteViewName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internet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internet</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5175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vacmAccessNotifyViewName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restricted</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internet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internet</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3259042840"/>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457200" y="0"/>
            <a:ext cx="8229600" cy="1143000"/>
          </a:xfrm>
        </p:spPr>
        <p:txBody>
          <a:bodyPr/>
          <a:lstStyle/>
          <a:p>
            <a:r>
              <a:rPr lang="en-US" sz="3600"/>
              <a:t>VACM – Example Configuration</a:t>
            </a:r>
          </a:p>
        </p:txBody>
      </p:sp>
      <p:sp>
        <p:nvSpPr>
          <p:cNvPr id="862211" name="Text Box 3"/>
          <p:cNvSpPr txBox="1">
            <a:spLocks noChangeArrowheads="1"/>
          </p:cNvSpPr>
          <p:nvPr/>
        </p:nvSpPr>
        <p:spPr bwMode="auto">
          <a:xfrm>
            <a:off x="1776413" y="1481138"/>
            <a:ext cx="561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Example vacmViewTreeFamily for mimimum security </a:t>
            </a:r>
          </a:p>
        </p:txBody>
      </p:sp>
      <p:graphicFrame>
        <p:nvGraphicFramePr>
          <p:cNvPr id="862212" name="Group 4"/>
          <p:cNvGraphicFramePr>
            <a:graphicFrameLocks noGrp="1"/>
          </p:cNvGraphicFramePr>
          <p:nvPr/>
        </p:nvGraphicFramePr>
        <p:xfrm>
          <a:off x="795338" y="2011363"/>
          <a:ext cx="7400925" cy="3207385"/>
        </p:xfrm>
        <a:graphic>
          <a:graphicData uri="http://schemas.openxmlformats.org/drawingml/2006/table">
            <a:tbl>
              <a:tblPr/>
              <a:tblGrid>
                <a:gridCol w="3340100"/>
                <a:gridCol w="2092325"/>
                <a:gridCol w="1968500"/>
              </a:tblGrid>
              <a:tr h="4889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internet.1.3.6.1</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restricted.1.3.6.1</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2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vacmViewTreeFamilyViewName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internet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restricted</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vacmViewTreeFamilySubtree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1.3.6.1</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1.3.6.1</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31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vacmViewTreeFamilyMask</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vacmViewTreeFamilyType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1 (included)</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1 (included)</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2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vacmViewTreeFamilyStorageType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nonVolatile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nonVolatile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vacmViewTreeFamilyStatus</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active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active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2721468278"/>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a:xfrm>
            <a:off x="457200" y="0"/>
            <a:ext cx="8229600" cy="1143000"/>
          </a:xfrm>
        </p:spPr>
        <p:txBody>
          <a:bodyPr/>
          <a:lstStyle/>
          <a:p>
            <a:r>
              <a:rPr lang="en-US" sz="3600"/>
              <a:t>VACM – Example Configuration</a:t>
            </a:r>
          </a:p>
        </p:txBody>
      </p:sp>
      <p:sp>
        <p:nvSpPr>
          <p:cNvPr id="863235" name="Text Box 3"/>
          <p:cNvSpPr txBox="1">
            <a:spLocks noChangeArrowheads="1"/>
          </p:cNvSpPr>
          <p:nvPr/>
        </p:nvSpPr>
        <p:spPr bwMode="auto">
          <a:xfrm>
            <a:off x="1389063" y="1481138"/>
            <a:ext cx="6394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Example vacmViewTreeFamily for semi-secure configuration </a:t>
            </a:r>
          </a:p>
        </p:txBody>
      </p:sp>
      <p:graphicFrame>
        <p:nvGraphicFramePr>
          <p:cNvPr id="863236" name="Group 4"/>
          <p:cNvGraphicFramePr>
            <a:graphicFrameLocks noGrp="1"/>
          </p:cNvGraphicFramePr>
          <p:nvPr/>
        </p:nvGraphicFramePr>
        <p:xfrm>
          <a:off x="327025" y="2011363"/>
          <a:ext cx="8348663" cy="3207385"/>
        </p:xfrm>
        <a:graphic>
          <a:graphicData uri="http://schemas.openxmlformats.org/drawingml/2006/table">
            <a:tbl>
              <a:tblPr/>
              <a:tblGrid>
                <a:gridCol w="3767138"/>
                <a:gridCol w="2360612"/>
                <a:gridCol w="2220913"/>
              </a:tblGrid>
              <a:tr h="4889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internet.1.3.6.1</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restricted.1.3.6.1.2.1.1</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2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vacmViewTreeFamilyViewName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internet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restricted</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vacmViewTreeFamilySubtree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1.3.6.1</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1.3.6.1.2.1.1</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31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vacmViewTreeFamilyMask</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vacmViewTreeFamilyType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1 (included)</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1 (included)</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2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vacmViewTreeFamilyStorageType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nonVolatile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nonVolatile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vacmViewTreeFamilyStatus</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active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rPr>
                        <a:t>active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34399211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41129</TotalTime>
  <Words>4704</Words>
  <Application>Microsoft Macintosh PowerPoint</Application>
  <PresentationFormat>On-screen Show (4:3)</PresentationFormat>
  <Paragraphs>1381</Paragraphs>
  <Slides>99</Slides>
  <Notes>0</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Default Design</vt:lpstr>
      <vt:lpstr> SNMPv3 </vt:lpstr>
      <vt:lpstr>Overview – SNMPv3</vt:lpstr>
      <vt:lpstr>SNMPv3 - RFCs</vt:lpstr>
      <vt:lpstr>Section 1 SNMPv3 Architecture</vt:lpstr>
      <vt:lpstr>SNMPv3 Architecture</vt:lpstr>
      <vt:lpstr>SNMP Entity</vt:lpstr>
      <vt:lpstr>SNMP Entity</vt:lpstr>
      <vt:lpstr>SNMP Engine</vt:lpstr>
      <vt:lpstr>SNMP Engine - Dispatcher</vt:lpstr>
      <vt:lpstr>SNMP Engine –  Message Processing Subsystem</vt:lpstr>
      <vt:lpstr>SNMP Engine –  Message Processing Subsystem</vt:lpstr>
      <vt:lpstr>SNMP Engine – Security Subsystem</vt:lpstr>
      <vt:lpstr>SNMP Engine – Security Subsystem</vt:lpstr>
      <vt:lpstr>SNMP Engine – Security Subsystem</vt:lpstr>
      <vt:lpstr>SNMPv3 Security Level</vt:lpstr>
      <vt:lpstr>SNMP Engine – Access Control Subsystem</vt:lpstr>
      <vt:lpstr>SNMP Engine – Access Control Subsystem</vt:lpstr>
      <vt:lpstr>SNMP Context</vt:lpstr>
      <vt:lpstr>SNMP Context</vt:lpstr>
      <vt:lpstr>Section 2 SNMPv3 Message Format </vt:lpstr>
      <vt:lpstr>SNMPv3 – Message Format</vt:lpstr>
      <vt:lpstr>SNMPv3 Message Format</vt:lpstr>
      <vt:lpstr>SNMPv3 – Message Format</vt:lpstr>
      <vt:lpstr>SNMPv3 – Message Format</vt:lpstr>
      <vt:lpstr>SNMP ScopedPDU</vt:lpstr>
      <vt:lpstr>SNMPv3 – Reports</vt:lpstr>
      <vt:lpstr>SNMPv3 – Reports</vt:lpstr>
      <vt:lpstr>Section 3 SNMPv3 Security </vt:lpstr>
      <vt:lpstr>SNMPv3 Security Requirements</vt:lpstr>
      <vt:lpstr>SNMPv3 Security Requirements</vt:lpstr>
      <vt:lpstr>SNMPv3 Security Requirements</vt:lpstr>
      <vt:lpstr>SNMPv3 – Security</vt:lpstr>
      <vt:lpstr>Authoritative &amp; Non-Authoritative Entities</vt:lpstr>
      <vt:lpstr>SNMPv3 – Security Parameters</vt:lpstr>
      <vt:lpstr>SNMPv3 – EngineID Discovery</vt:lpstr>
      <vt:lpstr>SNMPv3 – EngineID Discovery</vt:lpstr>
      <vt:lpstr>SNMPv3 - EngineBoots &amp; EngineTime Discovery</vt:lpstr>
      <vt:lpstr>SNMPv3 – Timeliness</vt:lpstr>
      <vt:lpstr>SNMPv3 – Timeliness</vt:lpstr>
      <vt:lpstr>SNMPv3 – Key Management</vt:lpstr>
      <vt:lpstr>SNMPv3 – Password to Key Generation</vt:lpstr>
      <vt:lpstr>SNMPv3 – Localized Key Generation</vt:lpstr>
      <vt:lpstr>SNMPv3 – Key Management (contd.)</vt:lpstr>
      <vt:lpstr>SNMPv3 – Key Management (contd.)</vt:lpstr>
      <vt:lpstr>SNMPv3 – Authentication MD5</vt:lpstr>
      <vt:lpstr>SNMPv3 – Authentication SHA</vt:lpstr>
      <vt:lpstr>SNMPv3 – Privacy CBC-DES</vt:lpstr>
      <vt:lpstr>Section 4 SNMPv3 Applications</vt:lpstr>
      <vt:lpstr>SNMP Applications</vt:lpstr>
      <vt:lpstr>Command Generator Applications</vt:lpstr>
      <vt:lpstr>Command Responder Applications</vt:lpstr>
      <vt:lpstr>Notification Originator Application</vt:lpstr>
      <vt:lpstr>Notification Receiver Application</vt:lpstr>
      <vt:lpstr>SNMPv3 Command Generator Call Flow</vt:lpstr>
      <vt:lpstr>SNMPv3 Command Responder Call Flow</vt:lpstr>
      <vt:lpstr>Proxy Forwarder Application</vt:lpstr>
      <vt:lpstr>Proxy Forwarder Application</vt:lpstr>
      <vt:lpstr>Proxy Forwarder Application</vt:lpstr>
      <vt:lpstr>SNMPv3 Implementations</vt:lpstr>
      <vt:lpstr>PowerPoint Presentation</vt:lpstr>
      <vt:lpstr>PowerPoint Presentation</vt:lpstr>
      <vt:lpstr>Section 5 SNMPv3 Textual Conventions </vt:lpstr>
      <vt:lpstr>SNMPv3 – Textual Conventions</vt:lpstr>
      <vt:lpstr>SNMPv3 – Textual Conventions</vt:lpstr>
      <vt:lpstr>SNMPv3 – Textual Conventions</vt:lpstr>
      <vt:lpstr>SNMPv3 – Textual Conventions</vt:lpstr>
      <vt:lpstr>SNMPv3 – Textual Conventions</vt:lpstr>
      <vt:lpstr>SNMPv3 – Textual Conventions</vt:lpstr>
      <vt:lpstr>SNMPv3 – Textual Conventions</vt:lpstr>
      <vt:lpstr>Section 6 SNMPv3 MIBs </vt:lpstr>
      <vt:lpstr>SNMP Local Configuration Datastore</vt:lpstr>
      <vt:lpstr>SNMPv3 MIBs</vt:lpstr>
      <vt:lpstr>SNMPv3 MIBs – Entity</vt:lpstr>
      <vt:lpstr>SNMPv3 – Framework MIB</vt:lpstr>
      <vt:lpstr>Framework MIB</vt:lpstr>
      <vt:lpstr>Framework MIB</vt:lpstr>
      <vt:lpstr>SNMPv3 – MPD MIB</vt:lpstr>
      <vt:lpstr>SNMPv3 – MPD Statistics</vt:lpstr>
      <vt:lpstr>SNMPv3 Authentication &amp; Privacy MIBs</vt:lpstr>
      <vt:lpstr>SNMPv3 MIBs – Authentication &amp; Privacy</vt:lpstr>
      <vt:lpstr>SNMPv3 – USM MIB</vt:lpstr>
      <vt:lpstr>SNMPv3 – USM MIB</vt:lpstr>
      <vt:lpstr>SNMPv3 – USM MIB</vt:lpstr>
      <vt:lpstr>SNMPv3 – USM MIB</vt:lpstr>
      <vt:lpstr>SNMPv3 – USM User Table</vt:lpstr>
      <vt:lpstr>SNMPv3 – USM User Table</vt:lpstr>
      <vt:lpstr>SNMPv3 – USM User Table</vt:lpstr>
      <vt:lpstr>SNMPv3 – USM Error Statistics</vt:lpstr>
      <vt:lpstr>SNMPv3 – VACM MIB</vt:lpstr>
      <vt:lpstr>SNMPv3 - VACM MIB</vt:lpstr>
      <vt:lpstr>SNMPv3 – VACM Call Flow</vt:lpstr>
      <vt:lpstr>VACM MIB </vt:lpstr>
      <vt:lpstr>VACM MIB </vt:lpstr>
      <vt:lpstr>VACM MIB </vt:lpstr>
      <vt:lpstr>VACM – Status Codes </vt:lpstr>
      <vt:lpstr>VACM – Example Configuration</vt:lpstr>
      <vt:lpstr>VACM – Example Configuration</vt:lpstr>
      <vt:lpstr>VACM – Example Configuration</vt:lpstr>
      <vt:lpstr>VACM – Example Configuration</vt:lpstr>
    </vt:vector>
  </TitlesOfParts>
  <Company>Etrade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Management</dc:title>
  <dc:creator>Govindan Ravindran</dc:creator>
  <cp:lastModifiedBy>Hoang-Hai TRAN</cp:lastModifiedBy>
  <cp:revision>343</cp:revision>
  <dcterms:created xsi:type="dcterms:W3CDTF">2005-03-11T05:10:15Z</dcterms:created>
  <dcterms:modified xsi:type="dcterms:W3CDTF">2015-05-21T04:12:18Z</dcterms:modified>
</cp:coreProperties>
</file>