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853" r:id="rId2"/>
    <p:sldId id="889" r:id="rId3"/>
    <p:sldId id="891" r:id="rId4"/>
    <p:sldId id="892" r:id="rId5"/>
    <p:sldId id="893" r:id="rId6"/>
    <p:sldId id="894" r:id="rId7"/>
    <p:sldId id="895" r:id="rId8"/>
    <p:sldId id="896" r:id="rId9"/>
    <p:sldId id="898" r:id="rId10"/>
    <p:sldId id="899" r:id="rId11"/>
    <p:sldId id="900" r:id="rId12"/>
    <p:sldId id="901" r:id="rId13"/>
    <p:sldId id="902" r:id="rId14"/>
    <p:sldId id="903" r:id="rId15"/>
    <p:sldId id="904" r:id="rId16"/>
    <p:sldId id="905" r:id="rId17"/>
    <p:sldId id="805" r:id="rId18"/>
    <p:sldId id="792" r:id="rId19"/>
    <p:sldId id="793" r:id="rId20"/>
    <p:sldId id="794" r:id="rId21"/>
    <p:sldId id="795" r:id="rId22"/>
    <p:sldId id="796" r:id="rId23"/>
    <p:sldId id="854" r:id="rId24"/>
    <p:sldId id="862" r:id="rId25"/>
    <p:sldId id="863" r:id="rId26"/>
    <p:sldId id="864" r:id="rId27"/>
    <p:sldId id="865" r:id="rId28"/>
    <p:sldId id="866" r:id="rId29"/>
    <p:sldId id="867" r:id="rId30"/>
    <p:sldId id="868" r:id="rId31"/>
    <p:sldId id="869" r:id="rId32"/>
    <p:sldId id="870" r:id="rId33"/>
    <p:sldId id="871" r:id="rId34"/>
    <p:sldId id="872" r:id="rId35"/>
    <p:sldId id="873" r:id="rId36"/>
    <p:sldId id="874" r:id="rId37"/>
    <p:sldId id="876" r:id="rId38"/>
    <p:sldId id="877" r:id="rId39"/>
    <p:sldId id="878" r:id="rId40"/>
    <p:sldId id="879" r:id="rId41"/>
    <p:sldId id="880" r:id="rId42"/>
    <p:sldId id="881" r:id="rId43"/>
    <p:sldId id="882" r:id="rId44"/>
    <p:sldId id="883" r:id="rId45"/>
    <p:sldId id="884" r:id="rId46"/>
    <p:sldId id="885" r:id="rId47"/>
    <p:sldId id="886" r:id="rId4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DA7"/>
    <a:srgbClr val="ADE0FF"/>
    <a:srgbClr val="FEE8FE"/>
    <a:srgbClr val="ECEBFF"/>
    <a:srgbClr val="D9D7FF"/>
    <a:srgbClr val="FFDFFC"/>
    <a:srgbClr val="CCFFCC"/>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214" autoAdjust="0"/>
    <p:restoredTop sz="93171" autoAdjust="0"/>
  </p:normalViewPr>
  <p:slideViewPr>
    <p:cSldViewPr snapToGrid="0">
      <p:cViewPr>
        <p:scale>
          <a:sx n="75" d="100"/>
          <a:sy n="75" d="100"/>
        </p:scale>
        <p:origin x="966" y="-240"/>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330F155-16C4-410C-AAE9-2179A6DF2FD6}" type="slidenum">
              <a:rPr lang="en-US"/>
              <a:pPr>
                <a:defRPr/>
              </a:pPr>
              <a:t>‹#›</a:t>
            </a:fld>
            <a:endParaRPr lang="en-US"/>
          </a:p>
        </p:txBody>
      </p:sp>
    </p:spTree>
    <p:extLst>
      <p:ext uri="{BB962C8B-B14F-4D97-AF65-F5344CB8AC3E}">
        <p14:creationId xmlns:p14="http://schemas.microsoft.com/office/powerpoint/2010/main" val="459581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E84365D-D7C4-4F6D-AC08-0DDFC6097586}" type="slidenum">
              <a:rPr lang="en-US"/>
              <a:pPr>
                <a:defRPr/>
              </a:pPr>
              <a:t>‹#›</a:t>
            </a:fld>
            <a:endParaRPr lang="en-US"/>
          </a:p>
        </p:txBody>
      </p:sp>
    </p:spTree>
    <p:extLst>
      <p:ext uri="{BB962C8B-B14F-4D97-AF65-F5344CB8AC3E}">
        <p14:creationId xmlns:p14="http://schemas.microsoft.com/office/powerpoint/2010/main" val="1475753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CC9307F-2D35-44D4-9390-E63D5C0DCC2D}" type="slidenum">
              <a:rPr lang="en-US"/>
              <a:pPr>
                <a:defRPr/>
              </a:pPr>
              <a:t>‹#›</a:t>
            </a:fld>
            <a:endParaRPr lang="en-US"/>
          </a:p>
        </p:txBody>
      </p:sp>
    </p:spTree>
    <p:extLst>
      <p:ext uri="{BB962C8B-B14F-4D97-AF65-F5344CB8AC3E}">
        <p14:creationId xmlns:p14="http://schemas.microsoft.com/office/powerpoint/2010/main" val="12402510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CA"/>
          </a:p>
        </p:txBody>
      </p:sp>
      <p:sp>
        <p:nvSpPr>
          <p:cNvPr id="3" name="Table Placeholder 2"/>
          <p:cNvSpPr>
            <a:spLocks noGrp="1"/>
          </p:cNvSpPr>
          <p:nvPr>
            <p:ph type="tbl" idx="1"/>
          </p:nvPr>
        </p:nvSpPr>
        <p:spPr>
          <a:xfrm>
            <a:off x="457200" y="1600200"/>
            <a:ext cx="8229600" cy="4525963"/>
          </a:xfrm>
        </p:spPr>
        <p:txBody>
          <a:bodyPr/>
          <a:lstStyle/>
          <a:p>
            <a:pPr lvl="0"/>
            <a:endParaRPr lang="en-CA"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A07FCAD-590B-44A5-BD47-0823036F1146}" type="slidenum">
              <a:rPr lang="en-US"/>
              <a:pPr>
                <a:defRPr/>
              </a:pPr>
              <a:t>‹#›</a:t>
            </a:fld>
            <a:endParaRPr lang="en-US"/>
          </a:p>
        </p:txBody>
      </p:sp>
    </p:spTree>
    <p:extLst>
      <p:ext uri="{BB962C8B-B14F-4D97-AF65-F5344CB8AC3E}">
        <p14:creationId xmlns:p14="http://schemas.microsoft.com/office/powerpoint/2010/main" val="3823804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9C625EB-C0F2-4321-B0E3-B96D8FDC184E}" type="slidenum">
              <a:rPr lang="en-US"/>
              <a:pPr>
                <a:defRPr/>
              </a:pPr>
              <a:t>‹#›</a:t>
            </a:fld>
            <a:endParaRPr lang="en-US"/>
          </a:p>
        </p:txBody>
      </p:sp>
    </p:spTree>
    <p:extLst>
      <p:ext uri="{BB962C8B-B14F-4D97-AF65-F5344CB8AC3E}">
        <p14:creationId xmlns:p14="http://schemas.microsoft.com/office/powerpoint/2010/main" val="4088964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DC6A1B8-97F7-41BE-B48B-70D2815194C1}" type="slidenum">
              <a:rPr lang="en-US"/>
              <a:pPr>
                <a:defRPr/>
              </a:pPr>
              <a:t>‹#›</a:t>
            </a:fld>
            <a:endParaRPr lang="en-US"/>
          </a:p>
        </p:txBody>
      </p:sp>
    </p:spTree>
    <p:extLst>
      <p:ext uri="{BB962C8B-B14F-4D97-AF65-F5344CB8AC3E}">
        <p14:creationId xmlns:p14="http://schemas.microsoft.com/office/powerpoint/2010/main" val="3019892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B20EF99-6E31-4098-91DA-1301C90CCCCF}" type="slidenum">
              <a:rPr lang="en-US"/>
              <a:pPr>
                <a:defRPr/>
              </a:pPr>
              <a:t>‹#›</a:t>
            </a:fld>
            <a:endParaRPr lang="en-US"/>
          </a:p>
        </p:txBody>
      </p:sp>
    </p:spTree>
    <p:extLst>
      <p:ext uri="{BB962C8B-B14F-4D97-AF65-F5344CB8AC3E}">
        <p14:creationId xmlns:p14="http://schemas.microsoft.com/office/powerpoint/2010/main" val="3567096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B130E22-EAA9-4889-8432-96CA832C0A16}" type="slidenum">
              <a:rPr lang="en-US"/>
              <a:pPr>
                <a:defRPr/>
              </a:pPr>
              <a:t>‹#›</a:t>
            </a:fld>
            <a:endParaRPr lang="en-US"/>
          </a:p>
        </p:txBody>
      </p:sp>
    </p:spTree>
    <p:extLst>
      <p:ext uri="{BB962C8B-B14F-4D97-AF65-F5344CB8AC3E}">
        <p14:creationId xmlns:p14="http://schemas.microsoft.com/office/powerpoint/2010/main" val="202931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3FA1AA0-F0F6-4D7E-A7C8-497EFF1FF945}" type="slidenum">
              <a:rPr lang="en-US"/>
              <a:pPr>
                <a:defRPr/>
              </a:pPr>
              <a:t>‹#›</a:t>
            </a:fld>
            <a:endParaRPr lang="en-US"/>
          </a:p>
        </p:txBody>
      </p:sp>
    </p:spTree>
    <p:extLst>
      <p:ext uri="{BB962C8B-B14F-4D97-AF65-F5344CB8AC3E}">
        <p14:creationId xmlns:p14="http://schemas.microsoft.com/office/powerpoint/2010/main" val="2654115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FD20567-3F9D-4EAC-AF02-B388B270628C}" type="slidenum">
              <a:rPr lang="en-US"/>
              <a:pPr>
                <a:defRPr/>
              </a:pPr>
              <a:t>‹#›</a:t>
            </a:fld>
            <a:endParaRPr lang="en-US"/>
          </a:p>
        </p:txBody>
      </p:sp>
    </p:spTree>
    <p:extLst>
      <p:ext uri="{BB962C8B-B14F-4D97-AF65-F5344CB8AC3E}">
        <p14:creationId xmlns:p14="http://schemas.microsoft.com/office/powerpoint/2010/main" val="135659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B5E4B10-C816-457F-9399-6B33E1874422}" type="slidenum">
              <a:rPr lang="en-US"/>
              <a:pPr>
                <a:defRPr/>
              </a:pPr>
              <a:t>‹#›</a:t>
            </a:fld>
            <a:endParaRPr lang="en-US"/>
          </a:p>
        </p:txBody>
      </p:sp>
    </p:spTree>
    <p:extLst>
      <p:ext uri="{BB962C8B-B14F-4D97-AF65-F5344CB8AC3E}">
        <p14:creationId xmlns:p14="http://schemas.microsoft.com/office/powerpoint/2010/main" val="3073817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D1EC11A-1C97-43FC-A8CD-3E2EC3229DA8}" type="slidenum">
              <a:rPr lang="en-US"/>
              <a:pPr>
                <a:defRPr/>
              </a:pPr>
              <a:t>‹#›</a:t>
            </a:fld>
            <a:endParaRPr lang="en-US"/>
          </a:p>
        </p:txBody>
      </p:sp>
    </p:spTree>
    <p:extLst>
      <p:ext uri="{BB962C8B-B14F-4D97-AF65-F5344CB8AC3E}">
        <p14:creationId xmlns:p14="http://schemas.microsoft.com/office/powerpoint/2010/main" val="945779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1E26A2D2-B598-4336-9D41-A290815BDFF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419100" y="2679700"/>
            <a:ext cx="8229600" cy="1143000"/>
          </a:xfrm>
        </p:spPr>
        <p:txBody>
          <a:bodyPr/>
          <a:lstStyle/>
          <a:p>
            <a:pPr eaLnBrk="1" hangingPunct="1"/>
            <a:r>
              <a:rPr lang="en-US" sz="3200" smtClean="0"/>
              <a:t/>
            </a:r>
            <a:br>
              <a:rPr lang="en-US" sz="3200" smtClean="0"/>
            </a:br>
            <a:r>
              <a:rPr lang="en-US" sz="3200" smtClean="0"/>
              <a:t>SNMPv3 MIBs </a:t>
            </a:r>
            <a:br>
              <a:rPr lang="en-US" sz="3200" smtClean="0"/>
            </a:br>
            <a:endParaRPr lang="en-US" sz="320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Date Placeholder 2"/>
          <p:cNvSpPr>
            <a:spLocks noGrp="1"/>
          </p:cNvSpPr>
          <p:nvPr>
            <p:ph type="dt" sz="quarter" idx="10"/>
          </p:nvPr>
        </p:nvSpPr>
        <p:spPr>
          <a:noFill/>
        </p:spPr>
        <p:txBody>
          <a:bodyPr/>
          <a:lstStyle/>
          <a:p>
            <a:fld id="{C3C1E944-8B49-43A4-8EA3-FC6A35289F79}" type="datetime1">
              <a:rPr lang="en-US" smtClean="0"/>
              <a:pPr/>
              <a:t>6/8/2013</a:t>
            </a:fld>
            <a:endParaRPr lang="en-US" smtClean="0"/>
          </a:p>
        </p:txBody>
      </p:sp>
      <p:sp>
        <p:nvSpPr>
          <p:cNvPr id="79875" name="Slide Number Placeholder 4"/>
          <p:cNvSpPr>
            <a:spLocks noGrp="1"/>
          </p:cNvSpPr>
          <p:nvPr>
            <p:ph type="sldNum" sz="quarter" idx="12"/>
          </p:nvPr>
        </p:nvSpPr>
        <p:spPr>
          <a:noFill/>
        </p:spPr>
        <p:txBody>
          <a:bodyPr/>
          <a:lstStyle/>
          <a:p>
            <a:fld id="{451CEDE9-8114-4C31-B1EF-3ED4F19222EB}" type="slidenum">
              <a:rPr lang="en-US" smtClean="0"/>
              <a:pPr/>
              <a:t>10</a:t>
            </a:fld>
            <a:endParaRPr lang="en-US" smtClean="0"/>
          </a:p>
        </p:txBody>
      </p:sp>
      <p:sp>
        <p:nvSpPr>
          <p:cNvPr id="79876" name="Rectangle 2"/>
          <p:cNvSpPr>
            <a:spLocks noGrp="1" noChangeArrowheads="1"/>
          </p:cNvSpPr>
          <p:nvPr>
            <p:ph type="title"/>
          </p:nvPr>
        </p:nvSpPr>
        <p:spPr>
          <a:xfrm>
            <a:off x="414338" y="141288"/>
            <a:ext cx="8229600" cy="1143000"/>
          </a:xfrm>
        </p:spPr>
        <p:txBody>
          <a:bodyPr/>
          <a:lstStyle/>
          <a:p>
            <a:pPr eaLnBrk="1" hangingPunct="1"/>
            <a:r>
              <a:rPr lang="en-US" sz="3200" smtClean="0"/>
              <a:t>SNMPv3 – USM MIB</a:t>
            </a:r>
          </a:p>
        </p:txBody>
      </p:sp>
      <p:sp>
        <p:nvSpPr>
          <p:cNvPr id="79877" name="Rectangle 3"/>
          <p:cNvSpPr>
            <a:spLocks noChangeArrowheads="1"/>
          </p:cNvSpPr>
          <p:nvPr/>
        </p:nvSpPr>
        <p:spPr bwMode="auto">
          <a:xfrm>
            <a:off x="600075" y="1541463"/>
            <a:ext cx="8137525" cy="4260850"/>
          </a:xfrm>
          <a:prstGeom prst="rect">
            <a:avLst/>
          </a:prstGeom>
          <a:noFill/>
          <a:ln w="9525">
            <a:noFill/>
            <a:miter lim="800000"/>
            <a:headEnd/>
            <a:tailEnd/>
          </a:ln>
        </p:spPr>
        <p:txBody>
          <a:bodyPr/>
          <a:lstStyle/>
          <a:p>
            <a:pPr marL="609600" indent="-609600" algn="l">
              <a:spcBef>
                <a:spcPct val="20000"/>
              </a:spcBef>
              <a:buFont typeface="Wingdings" pitchFamily="2" charset="2"/>
              <a:buChar char="§"/>
            </a:pPr>
            <a:r>
              <a:rPr lang="en-US" sz="2400">
                <a:solidFill>
                  <a:srgbClr val="000000"/>
                </a:solidFill>
              </a:rPr>
              <a:t>Defines a table of valid users for the User-based Security Model (usmUserTable)</a:t>
            </a:r>
          </a:p>
          <a:p>
            <a:pPr marL="609600" indent="-609600" algn="l">
              <a:spcBef>
                <a:spcPct val="20000"/>
              </a:spcBef>
              <a:buFont typeface="Wingdings" pitchFamily="2" charset="2"/>
              <a:buChar char="§"/>
            </a:pPr>
            <a:r>
              <a:rPr lang="en-US" sz="2400">
                <a:solidFill>
                  <a:srgbClr val="000000"/>
                </a:solidFill>
              </a:rPr>
              <a:t>Defines authentication and privacy protocols</a:t>
            </a:r>
          </a:p>
          <a:p>
            <a:pPr marL="609600" indent="-609600" algn="l">
              <a:spcBef>
                <a:spcPct val="20000"/>
              </a:spcBef>
              <a:buFont typeface="Wingdings" pitchFamily="2" charset="2"/>
              <a:buChar char="§"/>
            </a:pPr>
            <a:r>
              <a:rPr lang="en-US" sz="2400">
                <a:solidFill>
                  <a:srgbClr val="000000"/>
                </a:solidFill>
              </a:rPr>
              <a:t>Defines USM Error Statistics</a:t>
            </a:r>
          </a:p>
          <a:p>
            <a:pPr marL="609600" indent="-609600" algn="l">
              <a:spcBef>
                <a:spcPct val="20000"/>
              </a:spcBef>
              <a:buFont typeface="Wingdings" pitchFamily="2" charset="2"/>
              <a:buChar char="§"/>
            </a:pPr>
            <a:r>
              <a:rPr lang="en-US" sz="2400">
                <a:solidFill>
                  <a:srgbClr val="000000"/>
                </a:solidFill>
              </a:rPr>
              <a:t>A TestAndIncr object, ‘usmUserSpinLock’, used to coordinate ‘set’ operations to the usmUserTable</a:t>
            </a:r>
          </a:p>
        </p:txBody>
      </p:sp>
    </p:spTree>
    <p:extLst>
      <p:ext uri="{BB962C8B-B14F-4D97-AF65-F5344CB8AC3E}">
        <p14:creationId xmlns:p14="http://schemas.microsoft.com/office/powerpoint/2010/main" val="19968151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Date Placeholder 2"/>
          <p:cNvSpPr>
            <a:spLocks noGrp="1"/>
          </p:cNvSpPr>
          <p:nvPr>
            <p:ph type="dt" sz="quarter" idx="10"/>
          </p:nvPr>
        </p:nvSpPr>
        <p:spPr>
          <a:noFill/>
        </p:spPr>
        <p:txBody>
          <a:bodyPr/>
          <a:lstStyle/>
          <a:p>
            <a:fld id="{8A913DFB-0451-4817-9B56-26A65F507802}" type="datetime1">
              <a:rPr lang="en-US" smtClean="0"/>
              <a:pPr/>
              <a:t>6/8/2013</a:t>
            </a:fld>
            <a:endParaRPr lang="en-US" smtClean="0"/>
          </a:p>
        </p:txBody>
      </p:sp>
      <p:sp>
        <p:nvSpPr>
          <p:cNvPr id="80899" name="Slide Number Placeholder 4"/>
          <p:cNvSpPr>
            <a:spLocks noGrp="1"/>
          </p:cNvSpPr>
          <p:nvPr>
            <p:ph type="sldNum" sz="quarter" idx="12"/>
          </p:nvPr>
        </p:nvSpPr>
        <p:spPr>
          <a:noFill/>
        </p:spPr>
        <p:txBody>
          <a:bodyPr/>
          <a:lstStyle/>
          <a:p>
            <a:fld id="{FCD58DD5-92F0-4556-BEBB-90BAA497E9B1}" type="slidenum">
              <a:rPr lang="en-US" smtClean="0"/>
              <a:pPr/>
              <a:t>11</a:t>
            </a:fld>
            <a:endParaRPr lang="en-US" smtClean="0"/>
          </a:p>
        </p:txBody>
      </p:sp>
      <p:sp>
        <p:nvSpPr>
          <p:cNvPr id="80900" name="Rectangle 2"/>
          <p:cNvSpPr>
            <a:spLocks noGrp="1" noChangeArrowheads="1"/>
          </p:cNvSpPr>
          <p:nvPr>
            <p:ph type="title"/>
          </p:nvPr>
        </p:nvSpPr>
        <p:spPr>
          <a:xfrm>
            <a:off x="414338" y="141288"/>
            <a:ext cx="8229600" cy="1143000"/>
          </a:xfrm>
        </p:spPr>
        <p:txBody>
          <a:bodyPr/>
          <a:lstStyle/>
          <a:p>
            <a:pPr eaLnBrk="1" hangingPunct="1"/>
            <a:r>
              <a:rPr lang="en-US" sz="3200" smtClean="0"/>
              <a:t>SNMPv3 – USM MIB</a:t>
            </a:r>
          </a:p>
        </p:txBody>
      </p:sp>
      <p:sp>
        <p:nvSpPr>
          <p:cNvPr id="80901" name="Rectangle 3"/>
          <p:cNvSpPr>
            <a:spLocks noChangeArrowheads="1"/>
          </p:cNvSpPr>
          <p:nvPr/>
        </p:nvSpPr>
        <p:spPr bwMode="auto">
          <a:xfrm>
            <a:off x="600075" y="1541463"/>
            <a:ext cx="8137525" cy="4260850"/>
          </a:xfrm>
          <a:prstGeom prst="rect">
            <a:avLst/>
          </a:prstGeom>
          <a:noFill/>
          <a:ln w="9525">
            <a:noFill/>
            <a:miter lim="800000"/>
            <a:headEnd/>
            <a:tailEnd/>
          </a:ln>
        </p:spPr>
        <p:txBody>
          <a:bodyPr/>
          <a:lstStyle/>
          <a:p>
            <a:pPr marL="609600" indent="-609600" algn="l">
              <a:spcBef>
                <a:spcPct val="20000"/>
              </a:spcBef>
              <a:buFont typeface="Wingdings" pitchFamily="2" charset="2"/>
              <a:buChar char="§"/>
            </a:pPr>
            <a:r>
              <a:rPr lang="en-US" sz="2400">
                <a:solidFill>
                  <a:srgbClr val="000000"/>
                </a:solidFill>
              </a:rPr>
              <a:t>usmUserAuthProtocol values defined so far:</a:t>
            </a:r>
          </a:p>
          <a:p>
            <a:pPr marL="609600" indent="-609600" algn="l">
              <a:spcBef>
                <a:spcPct val="20000"/>
              </a:spcBef>
              <a:buFont typeface="Wingdings" pitchFamily="2" charset="2"/>
              <a:buChar char="§"/>
            </a:pPr>
            <a:endParaRPr lang="en-US" sz="2400">
              <a:solidFill>
                <a:srgbClr val="000000"/>
              </a:solidFill>
            </a:endParaRPr>
          </a:p>
        </p:txBody>
      </p:sp>
      <p:graphicFrame>
        <p:nvGraphicFramePr>
          <p:cNvPr id="642052" name="Group 4"/>
          <p:cNvGraphicFramePr>
            <a:graphicFrameLocks noGrp="1"/>
          </p:cNvGraphicFramePr>
          <p:nvPr/>
        </p:nvGraphicFramePr>
        <p:xfrm>
          <a:off x="838200" y="2413000"/>
          <a:ext cx="7778750" cy="2480628"/>
        </p:xfrm>
        <a:graphic>
          <a:graphicData uri="http://schemas.openxmlformats.org/drawingml/2006/table">
            <a:tbl>
              <a:tblPr/>
              <a:tblGrid>
                <a:gridCol w="2146300"/>
                <a:gridCol w="3079750"/>
                <a:gridCol w="2552700"/>
              </a:tblGrid>
              <a:tr h="647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Authentication Protocol</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Value</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Object Identifier</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557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None</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usmNoAuthProtocol</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{snmpAuthProtocols 1}</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HMAC-MD5-96</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usmHMACMD5AuthProtocol</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{snmpAuthProtocols 2}</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612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HMAC-SHA-96</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usmHMACSHAAuthProtocol</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{snmpAuthProtocols 3}</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r>
            </a:tbl>
          </a:graphicData>
        </a:graphic>
      </p:graphicFrame>
    </p:spTree>
    <p:extLst>
      <p:ext uri="{BB962C8B-B14F-4D97-AF65-F5344CB8AC3E}">
        <p14:creationId xmlns:p14="http://schemas.microsoft.com/office/powerpoint/2010/main" val="8913949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Date Placeholder 2"/>
          <p:cNvSpPr>
            <a:spLocks noGrp="1"/>
          </p:cNvSpPr>
          <p:nvPr>
            <p:ph type="dt" sz="quarter" idx="10"/>
          </p:nvPr>
        </p:nvSpPr>
        <p:spPr>
          <a:noFill/>
        </p:spPr>
        <p:txBody>
          <a:bodyPr/>
          <a:lstStyle/>
          <a:p>
            <a:fld id="{55A9885C-8418-4E1A-A011-6B6E3EDE090A}" type="datetime1">
              <a:rPr lang="en-US" smtClean="0"/>
              <a:pPr/>
              <a:t>6/8/2013</a:t>
            </a:fld>
            <a:endParaRPr lang="en-US" smtClean="0"/>
          </a:p>
        </p:txBody>
      </p:sp>
      <p:sp>
        <p:nvSpPr>
          <p:cNvPr id="81923" name="Slide Number Placeholder 4"/>
          <p:cNvSpPr>
            <a:spLocks noGrp="1"/>
          </p:cNvSpPr>
          <p:nvPr>
            <p:ph type="sldNum" sz="quarter" idx="12"/>
          </p:nvPr>
        </p:nvSpPr>
        <p:spPr>
          <a:noFill/>
        </p:spPr>
        <p:txBody>
          <a:bodyPr/>
          <a:lstStyle/>
          <a:p>
            <a:fld id="{794652BA-4505-4919-A10A-6356A79993DB}" type="slidenum">
              <a:rPr lang="en-US" smtClean="0"/>
              <a:pPr/>
              <a:t>12</a:t>
            </a:fld>
            <a:endParaRPr lang="en-US" smtClean="0"/>
          </a:p>
        </p:txBody>
      </p:sp>
      <p:sp>
        <p:nvSpPr>
          <p:cNvPr id="81924" name="Rectangle 2"/>
          <p:cNvSpPr>
            <a:spLocks noGrp="1" noChangeArrowheads="1"/>
          </p:cNvSpPr>
          <p:nvPr>
            <p:ph type="title"/>
          </p:nvPr>
        </p:nvSpPr>
        <p:spPr>
          <a:xfrm>
            <a:off x="414338" y="141288"/>
            <a:ext cx="8229600" cy="1143000"/>
          </a:xfrm>
        </p:spPr>
        <p:txBody>
          <a:bodyPr/>
          <a:lstStyle/>
          <a:p>
            <a:pPr eaLnBrk="1" hangingPunct="1"/>
            <a:r>
              <a:rPr lang="en-US" sz="3200" smtClean="0"/>
              <a:t>SNMPv3 – USM MIB</a:t>
            </a:r>
          </a:p>
        </p:txBody>
      </p:sp>
      <p:sp>
        <p:nvSpPr>
          <p:cNvPr id="81925" name="Rectangle 3"/>
          <p:cNvSpPr>
            <a:spLocks noChangeArrowheads="1"/>
          </p:cNvSpPr>
          <p:nvPr/>
        </p:nvSpPr>
        <p:spPr bwMode="auto">
          <a:xfrm>
            <a:off x="600075" y="1541463"/>
            <a:ext cx="8137525" cy="4260850"/>
          </a:xfrm>
          <a:prstGeom prst="rect">
            <a:avLst/>
          </a:prstGeom>
          <a:noFill/>
          <a:ln w="9525">
            <a:noFill/>
            <a:miter lim="800000"/>
            <a:headEnd/>
            <a:tailEnd/>
          </a:ln>
        </p:spPr>
        <p:txBody>
          <a:bodyPr/>
          <a:lstStyle/>
          <a:p>
            <a:pPr marL="609600" indent="-609600" algn="l">
              <a:spcBef>
                <a:spcPct val="20000"/>
              </a:spcBef>
              <a:buFont typeface="Wingdings" pitchFamily="2" charset="2"/>
              <a:buChar char="§"/>
            </a:pPr>
            <a:r>
              <a:rPr lang="en-US" sz="2400">
                <a:solidFill>
                  <a:srgbClr val="000000"/>
                </a:solidFill>
              </a:rPr>
              <a:t>usmUserPrivProtocol values defined so far:</a:t>
            </a:r>
          </a:p>
          <a:p>
            <a:pPr marL="609600" indent="-609600" algn="l">
              <a:spcBef>
                <a:spcPct val="20000"/>
              </a:spcBef>
              <a:buFont typeface="Wingdings" pitchFamily="2" charset="2"/>
              <a:buChar char="§"/>
            </a:pPr>
            <a:endParaRPr lang="en-US" sz="2400">
              <a:solidFill>
                <a:srgbClr val="000000"/>
              </a:solidFill>
            </a:endParaRPr>
          </a:p>
        </p:txBody>
      </p:sp>
      <p:graphicFrame>
        <p:nvGraphicFramePr>
          <p:cNvPr id="643076" name="Group 4"/>
          <p:cNvGraphicFramePr>
            <a:graphicFrameLocks noGrp="1"/>
          </p:cNvGraphicFramePr>
          <p:nvPr/>
        </p:nvGraphicFramePr>
        <p:xfrm>
          <a:off x="838200" y="2413000"/>
          <a:ext cx="7778750" cy="1847216"/>
        </p:xfrm>
        <a:graphic>
          <a:graphicData uri="http://schemas.openxmlformats.org/drawingml/2006/table">
            <a:tbl>
              <a:tblPr/>
              <a:tblGrid>
                <a:gridCol w="2146300"/>
                <a:gridCol w="3079750"/>
                <a:gridCol w="2552700"/>
              </a:tblGrid>
              <a:tr h="647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Authentication Protocol</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Value</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Object Identifier</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544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None</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usmNoPrivProtocol</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{snmpPrivProtocols 1}</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601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CBC-DES</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usmDESPrivProtocol</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{snmpPrivProtocols 2}</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r>
            </a:tbl>
          </a:graphicData>
        </a:graphic>
      </p:graphicFrame>
    </p:spTree>
    <p:extLst>
      <p:ext uri="{BB962C8B-B14F-4D97-AF65-F5344CB8AC3E}">
        <p14:creationId xmlns:p14="http://schemas.microsoft.com/office/powerpoint/2010/main" val="39941438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Date Placeholder 3"/>
          <p:cNvSpPr>
            <a:spLocks noGrp="1"/>
          </p:cNvSpPr>
          <p:nvPr>
            <p:ph type="dt" sz="quarter" idx="10"/>
          </p:nvPr>
        </p:nvSpPr>
        <p:spPr>
          <a:noFill/>
        </p:spPr>
        <p:txBody>
          <a:bodyPr/>
          <a:lstStyle/>
          <a:p>
            <a:fld id="{5053F93B-DDDB-4C74-B48E-30C280C766F3}" type="datetime1">
              <a:rPr lang="en-US" smtClean="0"/>
              <a:pPr/>
              <a:t>6/8/2013</a:t>
            </a:fld>
            <a:endParaRPr lang="en-US" smtClean="0"/>
          </a:p>
        </p:txBody>
      </p:sp>
      <p:sp>
        <p:nvSpPr>
          <p:cNvPr id="82947" name="Slide Number Placeholder 5"/>
          <p:cNvSpPr>
            <a:spLocks noGrp="1"/>
          </p:cNvSpPr>
          <p:nvPr>
            <p:ph type="sldNum" sz="quarter" idx="12"/>
          </p:nvPr>
        </p:nvSpPr>
        <p:spPr>
          <a:noFill/>
        </p:spPr>
        <p:txBody>
          <a:bodyPr/>
          <a:lstStyle/>
          <a:p>
            <a:fld id="{E8B14687-1AEC-4F60-86BC-D5B5F24F6C57}" type="slidenum">
              <a:rPr lang="en-US" smtClean="0"/>
              <a:pPr/>
              <a:t>13</a:t>
            </a:fld>
            <a:endParaRPr lang="en-US" smtClean="0"/>
          </a:p>
        </p:txBody>
      </p:sp>
      <p:sp>
        <p:nvSpPr>
          <p:cNvPr id="82948" name="Rectangle 2"/>
          <p:cNvSpPr>
            <a:spLocks noGrp="1" noChangeArrowheads="1"/>
          </p:cNvSpPr>
          <p:nvPr>
            <p:ph type="title"/>
          </p:nvPr>
        </p:nvSpPr>
        <p:spPr>
          <a:xfrm>
            <a:off x="457200" y="-173038"/>
            <a:ext cx="8229600" cy="1143001"/>
          </a:xfrm>
        </p:spPr>
        <p:txBody>
          <a:bodyPr/>
          <a:lstStyle/>
          <a:p>
            <a:pPr eaLnBrk="1" hangingPunct="1"/>
            <a:r>
              <a:rPr lang="en-US" sz="3200" smtClean="0"/>
              <a:t>SNMPv3 – USM User Table</a:t>
            </a:r>
          </a:p>
        </p:txBody>
      </p:sp>
      <p:sp>
        <p:nvSpPr>
          <p:cNvPr id="82949" name="Rectangle 3"/>
          <p:cNvSpPr>
            <a:spLocks noChangeArrowheads="1"/>
          </p:cNvSpPr>
          <p:nvPr/>
        </p:nvSpPr>
        <p:spPr bwMode="auto">
          <a:xfrm>
            <a:off x="600075" y="1227138"/>
            <a:ext cx="8137525" cy="4260850"/>
          </a:xfrm>
          <a:prstGeom prst="rect">
            <a:avLst/>
          </a:prstGeom>
          <a:noFill/>
          <a:ln w="9525">
            <a:noFill/>
            <a:miter lim="800000"/>
            <a:headEnd/>
            <a:tailEnd/>
          </a:ln>
        </p:spPr>
        <p:txBody>
          <a:bodyPr/>
          <a:lstStyle/>
          <a:p>
            <a:pPr marL="609600" indent="-609600" algn="l">
              <a:spcBef>
                <a:spcPct val="20000"/>
              </a:spcBef>
              <a:buFont typeface="Wingdings" pitchFamily="2" charset="2"/>
              <a:buChar char="§"/>
            </a:pPr>
            <a:endParaRPr lang="en-US" sz="2400">
              <a:solidFill>
                <a:srgbClr val="000000"/>
              </a:solidFill>
            </a:endParaRPr>
          </a:p>
          <a:p>
            <a:pPr marL="609600" indent="-609600" algn="l">
              <a:spcBef>
                <a:spcPct val="20000"/>
              </a:spcBef>
              <a:buFont typeface="Wingdings" pitchFamily="2" charset="2"/>
              <a:buChar char="§"/>
            </a:pPr>
            <a:endParaRPr lang="en-US" sz="2400">
              <a:solidFill>
                <a:srgbClr val="000000"/>
              </a:solidFill>
            </a:endParaRPr>
          </a:p>
        </p:txBody>
      </p:sp>
      <p:sp>
        <p:nvSpPr>
          <p:cNvPr id="82950" name="Rectangle 4"/>
          <p:cNvSpPr>
            <a:spLocks noChangeArrowheads="1"/>
          </p:cNvSpPr>
          <p:nvPr/>
        </p:nvSpPr>
        <p:spPr bwMode="auto">
          <a:xfrm>
            <a:off x="739775" y="854075"/>
            <a:ext cx="7823200" cy="5881688"/>
          </a:xfrm>
          <a:prstGeom prst="rect">
            <a:avLst/>
          </a:prstGeom>
          <a:solidFill>
            <a:schemeClr val="bg1"/>
          </a:solidFill>
          <a:ln w="19050">
            <a:solidFill>
              <a:schemeClr val="tx1"/>
            </a:solidFill>
            <a:miter lim="800000"/>
            <a:headEnd type="none" w="lg" len="lg"/>
            <a:tailEnd type="none" w="lg" len="lg"/>
          </a:ln>
        </p:spPr>
        <p:txBody>
          <a:bodyPr wrap="none" anchor="ctr"/>
          <a:lstStyle/>
          <a:p>
            <a:endParaRPr lang="en-US"/>
          </a:p>
        </p:txBody>
      </p:sp>
      <p:sp>
        <p:nvSpPr>
          <p:cNvPr id="82951" name="Line 5"/>
          <p:cNvSpPr>
            <a:spLocks noChangeShapeType="1"/>
          </p:cNvSpPr>
          <p:nvPr/>
        </p:nvSpPr>
        <p:spPr bwMode="auto">
          <a:xfrm>
            <a:off x="752475" y="1341438"/>
            <a:ext cx="7823200" cy="0"/>
          </a:xfrm>
          <a:prstGeom prst="line">
            <a:avLst/>
          </a:prstGeom>
          <a:noFill/>
          <a:ln w="19050">
            <a:solidFill>
              <a:schemeClr val="tx1"/>
            </a:solidFill>
            <a:round/>
            <a:headEnd type="none" w="lg" len="lg"/>
            <a:tailEnd type="none" w="lg" len="lg"/>
          </a:ln>
        </p:spPr>
        <p:txBody>
          <a:bodyPr/>
          <a:lstStyle/>
          <a:p>
            <a:endParaRPr lang="en-CA"/>
          </a:p>
        </p:txBody>
      </p:sp>
      <p:sp>
        <p:nvSpPr>
          <p:cNvPr id="82952" name="Line 6"/>
          <p:cNvSpPr>
            <a:spLocks noChangeShapeType="1"/>
          </p:cNvSpPr>
          <p:nvPr/>
        </p:nvSpPr>
        <p:spPr bwMode="auto">
          <a:xfrm>
            <a:off x="730250" y="3019425"/>
            <a:ext cx="7823200" cy="0"/>
          </a:xfrm>
          <a:prstGeom prst="line">
            <a:avLst/>
          </a:prstGeom>
          <a:noFill/>
          <a:ln w="9525">
            <a:solidFill>
              <a:schemeClr val="tx1"/>
            </a:solidFill>
            <a:round/>
            <a:headEnd type="none" w="lg" len="lg"/>
            <a:tailEnd type="none" w="lg" len="lg"/>
          </a:ln>
        </p:spPr>
        <p:txBody>
          <a:bodyPr/>
          <a:lstStyle/>
          <a:p>
            <a:endParaRPr lang="en-CA"/>
          </a:p>
        </p:txBody>
      </p:sp>
      <p:sp>
        <p:nvSpPr>
          <p:cNvPr id="82953" name="Line 7"/>
          <p:cNvSpPr>
            <a:spLocks noChangeShapeType="1"/>
          </p:cNvSpPr>
          <p:nvPr/>
        </p:nvSpPr>
        <p:spPr bwMode="auto">
          <a:xfrm>
            <a:off x="741363" y="1749425"/>
            <a:ext cx="7823200" cy="0"/>
          </a:xfrm>
          <a:prstGeom prst="line">
            <a:avLst/>
          </a:prstGeom>
          <a:noFill/>
          <a:ln w="9525">
            <a:solidFill>
              <a:schemeClr val="tx1"/>
            </a:solidFill>
            <a:round/>
            <a:headEnd type="none" w="lg" len="lg"/>
            <a:tailEnd type="none" w="lg" len="lg"/>
          </a:ln>
        </p:spPr>
        <p:txBody>
          <a:bodyPr/>
          <a:lstStyle/>
          <a:p>
            <a:endParaRPr lang="en-CA"/>
          </a:p>
        </p:txBody>
      </p:sp>
      <p:sp>
        <p:nvSpPr>
          <p:cNvPr id="82954" name="Line 8"/>
          <p:cNvSpPr>
            <a:spLocks noChangeShapeType="1"/>
          </p:cNvSpPr>
          <p:nvPr/>
        </p:nvSpPr>
        <p:spPr bwMode="auto">
          <a:xfrm>
            <a:off x="731838" y="2154238"/>
            <a:ext cx="7823200" cy="0"/>
          </a:xfrm>
          <a:prstGeom prst="line">
            <a:avLst/>
          </a:prstGeom>
          <a:noFill/>
          <a:ln w="9525">
            <a:solidFill>
              <a:schemeClr val="tx1"/>
            </a:solidFill>
            <a:round/>
            <a:headEnd type="none" w="lg" len="lg"/>
            <a:tailEnd type="none" w="lg" len="lg"/>
          </a:ln>
        </p:spPr>
        <p:txBody>
          <a:bodyPr/>
          <a:lstStyle/>
          <a:p>
            <a:endParaRPr lang="en-CA"/>
          </a:p>
        </p:txBody>
      </p:sp>
      <p:sp>
        <p:nvSpPr>
          <p:cNvPr id="82955" name="Line 9"/>
          <p:cNvSpPr>
            <a:spLocks noChangeShapeType="1"/>
          </p:cNvSpPr>
          <p:nvPr/>
        </p:nvSpPr>
        <p:spPr bwMode="auto">
          <a:xfrm>
            <a:off x="750888" y="2633663"/>
            <a:ext cx="7823200" cy="0"/>
          </a:xfrm>
          <a:prstGeom prst="line">
            <a:avLst/>
          </a:prstGeom>
          <a:noFill/>
          <a:ln w="9525">
            <a:solidFill>
              <a:schemeClr val="tx1"/>
            </a:solidFill>
            <a:round/>
            <a:headEnd type="none" w="lg" len="lg"/>
            <a:tailEnd type="none" w="lg" len="lg"/>
          </a:ln>
        </p:spPr>
        <p:txBody>
          <a:bodyPr/>
          <a:lstStyle/>
          <a:p>
            <a:endParaRPr lang="en-CA"/>
          </a:p>
        </p:txBody>
      </p:sp>
      <p:sp>
        <p:nvSpPr>
          <p:cNvPr id="82956" name="Line 10"/>
          <p:cNvSpPr>
            <a:spLocks noChangeShapeType="1"/>
          </p:cNvSpPr>
          <p:nvPr/>
        </p:nvSpPr>
        <p:spPr bwMode="auto">
          <a:xfrm>
            <a:off x="760413" y="3403600"/>
            <a:ext cx="7823200" cy="0"/>
          </a:xfrm>
          <a:prstGeom prst="line">
            <a:avLst/>
          </a:prstGeom>
          <a:noFill/>
          <a:ln w="9525">
            <a:solidFill>
              <a:schemeClr val="tx1"/>
            </a:solidFill>
            <a:round/>
            <a:headEnd type="none" w="lg" len="lg"/>
            <a:tailEnd type="none" w="lg" len="lg"/>
          </a:ln>
        </p:spPr>
        <p:txBody>
          <a:bodyPr/>
          <a:lstStyle/>
          <a:p>
            <a:endParaRPr lang="en-CA"/>
          </a:p>
        </p:txBody>
      </p:sp>
      <p:sp>
        <p:nvSpPr>
          <p:cNvPr id="82957" name="Line 11"/>
          <p:cNvSpPr>
            <a:spLocks noChangeShapeType="1"/>
          </p:cNvSpPr>
          <p:nvPr/>
        </p:nvSpPr>
        <p:spPr bwMode="auto">
          <a:xfrm>
            <a:off x="762000" y="3851275"/>
            <a:ext cx="7823200" cy="0"/>
          </a:xfrm>
          <a:prstGeom prst="line">
            <a:avLst/>
          </a:prstGeom>
          <a:noFill/>
          <a:ln w="9525">
            <a:solidFill>
              <a:schemeClr val="tx1"/>
            </a:solidFill>
            <a:round/>
            <a:headEnd type="none" w="lg" len="lg"/>
            <a:tailEnd type="none" w="lg" len="lg"/>
          </a:ln>
        </p:spPr>
        <p:txBody>
          <a:bodyPr/>
          <a:lstStyle/>
          <a:p>
            <a:endParaRPr lang="en-CA"/>
          </a:p>
        </p:txBody>
      </p:sp>
      <p:sp>
        <p:nvSpPr>
          <p:cNvPr id="82958" name="Line 12"/>
          <p:cNvSpPr>
            <a:spLocks noChangeShapeType="1"/>
          </p:cNvSpPr>
          <p:nvPr/>
        </p:nvSpPr>
        <p:spPr bwMode="auto">
          <a:xfrm>
            <a:off x="741363" y="4298950"/>
            <a:ext cx="7823200" cy="0"/>
          </a:xfrm>
          <a:prstGeom prst="line">
            <a:avLst/>
          </a:prstGeom>
          <a:noFill/>
          <a:ln w="9525">
            <a:solidFill>
              <a:schemeClr val="tx1"/>
            </a:solidFill>
            <a:round/>
            <a:headEnd type="none" w="lg" len="lg"/>
            <a:tailEnd type="none" w="lg" len="lg"/>
          </a:ln>
        </p:spPr>
        <p:txBody>
          <a:bodyPr/>
          <a:lstStyle/>
          <a:p>
            <a:endParaRPr lang="en-CA"/>
          </a:p>
        </p:txBody>
      </p:sp>
      <p:sp>
        <p:nvSpPr>
          <p:cNvPr id="82959" name="Line 13"/>
          <p:cNvSpPr>
            <a:spLocks noChangeShapeType="1"/>
          </p:cNvSpPr>
          <p:nvPr/>
        </p:nvSpPr>
        <p:spPr bwMode="auto">
          <a:xfrm>
            <a:off x="739775" y="4746625"/>
            <a:ext cx="7823200" cy="0"/>
          </a:xfrm>
          <a:prstGeom prst="line">
            <a:avLst/>
          </a:prstGeom>
          <a:noFill/>
          <a:ln w="9525">
            <a:solidFill>
              <a:schemeClr val="tx1"/>
            </a:solidFill>
            <a:round/>
            <a:headEnd type="none" w="lg" len="lg"/>
            <a:tailEnd type="none" w="lg" len="lg"/>
          </a:ln>
        </p:spPr>
        <p:txBody>
          <a:bodyPr/>
          <a:lstStyle/>
          <a:p>
            <a:endParaRPr lang="en-CA"/>
          </a:p>
        </p:txBody>
      </p:sp>
      <p:sp>
        <p:nvSpPr>
          <p:cNvPr id="82960" name="Line 14"/>
          <p:cNvSpPr>
            <a:spLocks noChangeShapeType="1"/>
          </p:cNvSpPr>
          <p:nvPr/>
        </p:nvSpPr>
        <p:spPr bwMode="auto">
          <a:xfrm>
            <a:off x="731838" y="5192713"/>
            <a:ext cx="7823200" cy="0"/>
          </a:xfrm>
          <a:prstGeom prst="line">
            <a:avLst/>
          </a:prstGeom>
          <a:noFill/>
          <a:ln w="9525">
            <a:solidFill>
              <a:schemeClr val="tx1"/>
            </a:solidFill>
            <a:round/>
            <a:headEnd type="none" w="lg" len="lg"/>
            <a:tailEnd type="none" w="lg" len="lg"/>
          </a:ln>
        </p:spPr>
        <p:txBody>
          <a:bodyPr/>
          <a:lstStyle/>
          <a:p>
            <a:endParaRPr lang="en-CA"/>
          </a:p>
        </p:txBody>
      </p:sp>
      <p:sp>
        <p:nvSpPr>
          <p:cNvPr id="82961" name="Line 15"/>
          <p:cNvSpPr>
            <a:spLocks noChangeShapeType="1"/>
          </p:cNvSpPr>
          <p:nvPr/>
        </p:nvSpPr>
        <p:spPr bwMode="auto">
          <a:xfrm>
            <a:off x="752475" y="5608638"/>
            <a:ext cx="7823200" cy="0"/>
          </a:xfrm>
          <a:prstGeom prst="line">
            <a:avLst/>
          </a:prstGeom>
          <a:noFill/>
          <a:ln w="9525">
            <a:solidFill>
              <a:schemeClr val="tx1"/>
            </a:solidFill>
            <a:round/>
            <a:headEnd type="none" w="lg" len="lg"/>
            <a:tailEnd type="none" w="lg" len="lg"/>
          </a:ln>
        </p:spPr>
        <p:txBody>
          <a:bodyPr/>
          <a:lstStyle/>
          <a:p>
            <a:endParaRPr lang="en-CA"/>
          </a:p>
        </p:txBody>
      </p:sp>
      <p:sp>
        <p:nvSpPr>
          <p:cNvPr id="82962" name="Line 16"/>
          <p:cNvSpPr>
            <a:spLocks noChangeShapeType="1"/>
          </p:cNvSpPr>
          <p:nvPr/>
        </p:nvSpPr>
        <p:spPr bwMode="auto">
          <a:xfrm>
            <a:off x="4592638" y="842963"/>
            <a:ext cx="20637" cy="5883275"/>
          </a:xfrm>
          <a:prstGeom prst="line">
            <a:avLst/>
          </a:prstGeom>
          <a:noFill/>
          <a:ln w="9525">
            <a:solidFill>
              <a:schemeClr val="tx1"/>
            </a:solidFill>
            <a:round/>
            <a:headEnd type="none" w="lg" len="lg"/>
            <a:tailEnd type="none" w="lg" len="lg"/>
          </a:ln>
        </p:spPr>
        <p:txBody>
          <a:bodyPr/>
          <a:lstStyle/>
          <a:p>
            <a:endParaRPr lang="en-CA"/>
          </a:p>
        </p:txBody>
      </p:sp>
      <p:sp>
        <p:nvSpPr>
          <p:cNvPr id="82963" name="Line 17"/>
          <p:cNvSpPr>
            <a:spLocks noChangeShapeType="1"/>
          </p:cNvSpPr>
          <p:nvPr/>
        </p:nvSpPr>
        <p:spPr bwMode="auto">
          <a:xfrm>
            <a:off x="6543675" y="854075"/>
            <a:ext cx="9525" cy="5870575"/>
          </a:xfrm>
          <a:prstGeom prst="line">
            <a:avLst/>
          </a:prstGeom>
          <a:noFill/>
          <a:ln w="9525">
            <a:solidFill>
              <a:schemeClr val="tx1"/>
            </a:solidFill>
            <a:round/>
            <a:headEnd type="none" w="lg" len="lg"/>
            <a:tailEnd type="none" w="lg" len="lg"/>
          </a:ln>
        </p:spPr>
        <p:txBody>
          <a:bodyPr/>
          <a:lstStyle/>
          <a:p>
            <a:endParaRPr lang="en-CA"/>
          </a:p>
        </p:txBody>
      </p:sp>
      <p:sp>
        <p:nvSpPr>
          <p:cNvPr id="82964" name="Text Box 18"/>
          <p:cNvSpPr txBox="1">
            <a:spLocks noChangeArrowheads="1"/>
          </p:cNvSpPr>
          <p:nvPr/>
        </p:nvSpPr>
        <p:spPr bwMode="auto">
          <a:xfrm>
            <a:off x="2276475" y="900113"/>
            <a:ext cx="1065213" cy="457200"/>
          </a:xfrm>
          <a:prstGeom prst="rect">
            <a:avLst/>
          </a:prstGeom>
          <a:noFill/>
          <a:ln w="9525">
            <a:noFill/>
            <a:miter lim="800000"/>
            <a:headEnd type="none" w="lg" len="lg"/>
            <a:tailEnd type="none" w="lg" len="lg"/>
          </a:ln>
        </p:spPr>
        <p:txBody>
          <a:bodyPr wrap="none">
            <a:spAutoFit/>
          </a:bodyPr>
          <a:lstStyle/>
          <a:p>
            <a:pPr algn="l"/>
            <a:r>
              <a:rPr lang="en-US" sz="2400"/>
              <a:t>Object</a:t>
            </a:r>
          </a:p>
        </p:txBody>
      </p:sp>
      <p:sp>
        <p:nvSpPr>
          <p:cNvPr id="82965" name="Text Box 19"/>
          <p:cNvSpPr txBox="1">
            <a:spLocks noChangeArrowheads="1"/>
          </p:cNvSpPr>
          <p:nvPr/>
        </p:nvSpPr>
        <p:spPr bwMode="auto">
          <a:xfrm>
            <a:off x="5080000" y="858838"/>
            <a:ext cx="862013" cy="457200"/>
          </a:xfrm>
          <a:prstGeom prst="rect">
            <a:avLst/>
          </a:prstGeom>
          <a:noFill/>
          <a:ln w="9525">
            <a:noFill/>
            <a:miter lim="800000"/>
            <a:headEnd type="none" w="lg" len="lg"/>
            <a:tailEnd type="none" w="lg" len="lg"/>
          </a:ln>
        </p:spPr>
        <p:txBody>
          <a:bodyPr wrap="none">
            <a:spAutoFit/>
          </a:bodyPr>
          <a:lstStyle/>
          <a:p>
            <a:pPr algn="l"/>
            <a:r>
              <a:rPr lang="en-US" sz="2400"/>
              <a:t>Type</a:t>
            </a:r>
          </a:p>
        </p:txBody>
      </p:sp>
      <p:sp>
        <p:nvSpPr>
          <p:cNvPr id="82966" name="Text Box 20"/>
          <p:cNvSpPr txBox="1">
            <a:spLocks noChangeArrowheads="1"/>
          </p:cNvSpPr>
          <p:nvPr/>
        </p:nvSpPr>
        <p:spPr bwMode="auto">
          <a:xfrm>
            <a:off x="6937375" y="855663"/>
            <a:ext cx="1166813" cy="457200"/>
          </a:xfrm>
          <a:prstGeom prst="rect">
            <a:avLst/>
          </a:prstGeom>
          <a:noFill/>
          <a:ln w="9525">
            <a:noFill/>
            <a:miter lim="800000"/>
            <a:headEnd type="none" w="lg" len="lg"/>
            <a:tailEnd type="none" w="lg" len="lg"/>
          </a:ln>
        </p:spPr>
        <p:txBody>
          <a:bodyPr wrap="none">
            <a:spAutoFit/>
          </a:bodyPr>
          <a:lstStyle/>
          <a:p>
            <a:pPr algn="l"/>
            <a:r>
              <a:rPr lang="en-US" sz="2400"/>
              <a:t>Access</a:t>
            </a:r>
          </a:p>
        </p:txBody>
      </p:sp>
      <p:sp>
        <p:nvSpPr>
          <p:cNvPr id="82967" name="Text Box 21"/>
          <p:cNvSpPr txBox="1">
            <a:spLocks noChangeArrowheads="1"/>
          </p:cNvSpPr>
          <p:nvPr/>
        </p:nvSpPr>
        <p:spPr bwMode="auto">
          <a:xfrm>
            <a:off x="1147763" y="1354138"/>
            <a:ext cx="1830387" cy="336550"/>
          </a:xfrm>
          <a:prstGeom prst="rect">
            <a:avLst/>
          </a:prstGeom>
          <a:noFill/>
          <a:ln w="9525">
            <a:noFill/>
            <a:miter lim="800000"/>
            <a:headEnd type="none" w="lg" len="lg"/>
            <a:tailEnd type="none" w="lg" len="lg"/>
          </a:ln>
        </p:spPr>
        <p:txBody>
          <a:bodyPr wrap="none">
            <a:spAutoFit/>
          </a:bodyPr>
          <a:lstStyle/>
          <a:p>
            <a:pPr algn="l"/>
            <a:r>
              <a:rPr lang="en-US" sz="1600"/>
              <a:t>usmUserEngineID</a:t>
            </a:r>
          </a:p>
        </p:txBody>
      </p:sp>
      <p:sp>
        <p:nvSpPr>
          <p:cNvPr id="82968" name="Text Box 22"/>
          <p:cNvSpPr txBox="1">
            <a:spLocks noChangeArrowheads="1"/>
          </p:cNvSpPr>
          <p:nvPr/>
        </p:nvSpPr>
        <p:spPr bwMode="auto">
          <a:xfrm>
            <a:off x="1147763" y="1758950"/>
            <a:ext cx="1538287" cy="336550"/>
          </a:xfrm>
          <a:prstGeom prst="rect">
            <a:avLst/>
          </a:prstGeom>
          <a:noFill/>
          <a:ln w="9525">
            <a:noFill/>
            <a:miter lim="800000"/>
            <a:headEnd type="none" w="lg" len="lg"/>
            <a:tailEnd type="none" w="lg" len="lg"/>
          </a:ln>
        </p:spPr>
        <p:txBody>
          <a:bodyPr wrap="none">
            <a:spAutoFit/>
          </a:bodyPr>
          <a:lstStyle/>
          <a:p>
            <a:pPr algn="l"/>
            <a:r>
              <a:rPr lang="en-US" sz="1600"/>
              <a:t>usmUserName</a:t>
            </a:r>
          </a:p>
        </p:txBody>
      </p:sp>
      <p:sp>
        <p:nvSpPr>
          <p:cNvPr id="82969" name="Text Box 23"/>
          <p:cNvSpPr txBox="1">
            <a:spLocks noChangeArrowheads="1"/>
          </p:cNvSpPr>
          <p:nvPr/>
        </p:nvSpPr>
        <p:spPr bwMode="auto">
          <a:xfrm>
            <a:off x="1117600" y="2238375"/>
            <a:ext cx="2271713" cy="336550"/>
          </a:xfrm>
          <a:prstGeom prst="rect">
            <a:avLst/>
          </a:prstGeom>
          <a:noFill/>
          <a:ln w="9525">
            <a:noFill/>
            <a:miter lim="800000"/>
            <a:headEnd type="none" w="lg" len="lg"/>
            <a:tailEnd type="none" w="lg" len="lg"/>
          </a:ln>
        </p:spPr>
        <p:txBody>
          <a:bodyPr wrap="none">
            <a:spAutoFit/>
          </a:bodyPr>
          <a:lstStyle/>
          <a:p>
            <a:pPr algn="l"/>
            <a:r>
              <a:rPr lang="en-US" sz="1600"/>
              <a:t>usmUserSecurityName</a:t>
            </a:r>
          </a:p>
        </p:txBody>
      </p:sp>
      <p:sp>
        <p:nvSpPr>
          <p:cNvPr id="82970" name="Text Box 24"/>
          <p:cNvSpPr txBox="1">
            <a:spLocks noChangeArrowheads="1"/>
          </p:cNvSpPr>
          <p:nvPr/>
        </p:nvSpPr>
        <p:spPr bwMode="auto">
          <a:xfrm>
            <a:off x="1128713" y="2633663"/>
            <a:ext cx="2000250" cy="336550"/>
          </a:xfrm>
          <a:prstGeom prst="rect">
            <a:avLst/>
          </a:prstGeom>
          <a:noFill/>
          <a:ln w="9525">
            <a:noFill/>
            <a:miter lim="800000"/>
            <a:headEnd type="none" w="lg" len="lg"/>
            <a:tailEnd type="none" w="lg" len="lg"/>
          </a:ln>
        </p:spPr>
        <p:txBody>
          <a:bodyPr wrap="none">
            <a:spAutoFit/>
          </a:bodyPr>
          <a:lstStyle/>
          <a:p>
            <a:pPr algn="l"/>
            <a:r>
              <a:rPr lang="en-US" sz="1600"/>
              <a:t>usmUserCloneFrom</a:t>
            </a:r>
          </a:p>
        </p:txBody>
      </p:sp>
      <p:sp>
        <p:nvSpPr>
          <p:cNvPr id="82971" name="Text Box 25"/>
          <p:cNvSpPr txBox="1">
            <a:spLocks noChangeArrowheads="1"/>
          </p:cNvSpPr>
          <p:nvPr/>
        </p:nvSpPr>
        <p:spPr bwMode="auto">
          <a:xfrm>
            <a:off x="1116013" y="3060700"/>
            <a:ext cx="2159000" cy="336550"/>
          </a:xfrm>
          <a:prstGeom prst="rect">
            <a:avLst/>
          </a:prstGeom>
          <a:noFill/>
          <a:ln w="9525">
            <a:noFill/>
            <a:miter lim="800000"/>
            <a:headEnd type="none" w="lg" len="lg"/>
            <a:tailEnd type="none" w="lg" len="lg"/>
          </a:ln>
        </p:spPr>
        <p:txBody>
          <a:bodyPr wrap="none">
            <a:spAutoFit/>
          </a:bodyPr>
          <a:lstStyle/>
          <a:p>
            <a:pPr algn="l"/>
            <a:r>
              <a:rPr lang="en-US" sz="1600"/>
              <a:t>usmUserAuthProtocol</a:t>
            </a:r>
          </a:p>
        </p:txBody>
      </p:sp>
      <p:sp>
        <p:nvSpPr>
          <p:cNvPr id="82972" name="Text Box 26"/>
          <p:cNvSpPr txBox="1">
            <a:spLocks noChangeArrowheads="1"/>
          </p:cNvSpPr>
          <p:nvPr/>
        </p:nvSpPr>
        <p:spPr bwMode="auto">
          <a:xfrm>
            <a:off x="1147763" y="3465513"/>
            <a:ext cx="2473325" cy="336550"/>
          </a:xfrm>
          <a:prstGeom prst="rect">
            <a:avLst/>
          </a:prstGeom>
          <a:noFill/>
          <a:ln w="9525">
            <a:noFill/>
            <a:miter lim="800000"/>
            <a:headEnd type="none" w="lg" len="lg"/>
            <a:tailEnd type="none" w="lg" len="lg"/>
          </a:ln>
        </p:spPr>
        <p:txBody>
          <a:bodyPr wrap="none">
            <a:spAutoFit/>
          </a:bodyPr>
          <a:lstStyle/>
          <a:p>
            <a:pPr algn="l"/>
            <a:r>
              <a:rPr lang="en-US" sz="1600"/>
              <a:t>usmUserAuthKeyChange</a:t>
            </a:r>
          </a:p>
        </p:txBody>
      </p:sp>
      <p:sp>
        <p:nvSpPr>
          <p:cNvPr id="82973" name="Text Box 27"/>
          <p:cNvSpPr txBox="1">
            <a:spLocks noChangeArrowheads="1"/>
          </p:cNvSpPr>
          <p:nvPr/>
        </p:nvSpPr>
        <p:spPr bwMode="auto">
          <a:xfrm>
            <a:off x="1147763" y="3975100"/>
            <a:ext cx="2890837" cy="336550"/>
          </a:xfrm>
          <a:prstGeom prst="rect">
            <a:avLst/>
          </a:prstGeom>
          <a:noFill/>
          <a:ln w="9525">
            <a:noFill/>
            <a:miter lim="800000"/>
            <a:headEnd type="none" w="lg" len="lg"/>
            <a:tailEnd type="none" w="lg" len="lg"/>
          </a:ln>
        </p:spPr>
        <p:txBody>
          <a:bodyPr wrap="none">
            <a:spAutoFit/>
          </a:bodyPr>
          <a:lstStyle/>
          <a:p>
            <a:pPr algn="l"/>
            <a:r>
              <a:rPr lang="en-US" sz="1600"/>
              <a:t>usmUserOwnAuthKeyChange</a:t>
            </a:r>
          </a:p>
        </p:txBody>
      </p:sp>
      <p:sp>
        <p:nvSpPr>
          <p:cNvPr id="82974" name="Text Box 28"/>
          <p:cNvSpPr txBox="1">
            <a:spLocks noChangeArrowheads="1"/>
          </p:cNvSpPr>
          <p:nvPr/>
        </p:nvSpPr>
        <p:spPr bwMode="auto">
          <a:xfrm>
            <a:off x="1158875" y="4379913"/>
            <a:ext cx="2090738" cy="336550"/>
          </a:xfrm>
          <a:prstGeom prst="rect">
            <a:avLst/>
          </a:prstGeom>
          <a:noFill/>
          <a:ln w="9525">
            <a:noFill/>
            <a:miter lim="800000"/>
            <a:headEnd type="none" w="lg" len="lg"/>
            <a:tailEnd type="none" w="lg" len="lg"/>
          </a:ln>
        </p:spPr>
        <p:txBody>
          <a:bodyPr wrap="none">
            <a:spAutoFit/>
          </a:bodyPr>
          <a:lstStyle/>
          <a:p>
            <a:pPr algn="l"/>
            <a:r>
              <a:rPr lang="en-US" sz="1600"/>
              <a:t>usmUserPrivProtocol</a:t>
            </a:r>
          </a:p>
        </p:txBody>
      </p:sp>
      <p:sp>
        <p:nvSpPr>
          <p:cNvPr id="82975" name="Text Box 29"/>
          <p:cNvSpPr txBox="1">
            <a:spLocks noChangeArrowheads="1"/>
          </p:cNvSpPr>
          <p:nvPr/>
        </p:nvSpPr>
        <p:spPr bwMode="auto">
          <a:xfrm>
            <a:off x="1160463" y="4805363"/>
            <a:ext cx="2405062" cy="336550"/>
          </a:xfrm>
          <a:prstGeom prst="rect">
            <a:avLst/>
          </a:prstGeom>
          <a:noFill/>
          <a:ln w="9525">
            <a:noFill/>
            <a:miter lim="800000"/>
            <a:headEnd type="none" w="lg" len="lg"/>
            <a:tailEnd type="none" w="lg" len="lg"/>
          </a:ln>
        </p:spPr>
        <p:txBody>
          <a:bodyPr wrap="none">
            <a:spAutoFit/>
          </a:bodyPr>
          <a:lstStyle/>
          <a:p>
            <a:pPr algn="l"/>
            <a:r>
              <a:rPr lang="en-US" sz="1600"/>
              <a:t>usmUserPrivKeyChange</a:t>
            </a:r>
          </a:p>
        </p:txBody>
      </p:sp>
      <p:sp>
        <p:nvSpPr>
          <p:cNvPr id="82976" name="Text Box 30"/>
          <p:cNvSpPr txBox="1">
            <a:spLocks noChangeArrowheads="1"/>
          </p:cNvSpPr>
          <p:nvPr/>
        </p:nvSpPr>
        <p:spPr bwMode="auto">
          <a:xfrm>
            <a:off x="1119188" y="5232400"/>
            <a:ext cx="2822575" cy="336550"/>
          </a:xfrm>
          <a:prstGeom prst="rect">
            <a:avLst/>
          </a:prstGeom>
          <a:noFill/>
          <a:ln w="9525">
            <a:noFill/>
            <a:miter lim="800000"/>
            <a:headEnd type="none" w="lg" len="lg"/>
            <a:tailEnd type="none" w="lg" len="lg"/>
          </a:ln>
        </p:spPr>
        <p:txBody>
          <a:bodyPr wrap="none">
            <a:spAutoFit/>
          </a:bodyPr>
          <a:lstStyle/>
          <a:p>
            <a:pPr algn="l"/>
            <a:r>
              <a:rPr lang="en-US" sz="1600"/>
              <a:t>usmUserOwnPrivKeyChange</a:t>
            </a:r>
          </a:p>
        </p:txBody>
      </p:sp>
      <p:sp>
        <p:nvSpPr>
          <p:cNvPr id="82977" name="Text Box 31"/>
          <p:cNvSpPr txBox="1">
            <a:spLocks noChangeArrowheads="1"/>
          </p:cNvSpPr>
          <p:nvPr/>
        </p:nvSpPr>
        <p:spPr bwMode="auto">
          <a:xfrm>
            <a:off x="1127125" y="5618163"/>
            <a:ext cx="1547813" cy="336550"/>
          </a:xfrm>
          <a:prstGeom prst="rect">
            <a:avLst/>
          </a:prstGeom>
          <a:noFill/>
          <a:ln w="9525">
            <a:noFill/>
            <a:miter lim="800000"/>
            <a:headEnd type="none" w="lg" len="lg"/>
            <a:tailEnd type="none" w="lg" len="lg"/>
          </a:ln>
        </p:spPr>
        <p:txBody>
          <a:bodyPr wrap="none">
            <a:spAutoFit/>
          </a:bodyPr>
          <a:lstStyle/>
          <a:p>
            <a:pPr algn="l"/>
            <a:r>
              <a:rPr lang="en-US" sz="1600"/>
              <a:t>usmUserPublic</a:t>
            </a:r>
          </a:p>
        </p:txBody>
      </p:sp>
      <p:sp>
        <p:nvSpPr>
          <p:cNvPr id="82978" name="Text Box 32"/>
          <p:cNvSpPr txBox="1">
            <a:spLocks noChangeArrowheads="1"/>
          </p:cNvSpPr>
          <p:nvPr/>
        </p:nvSpPr>
        <p:spPr bwMode="auto">
          <a:xfrm>
            <a:off x="1138238" y="5984875"/>
            <a:ext cx="2159000" cy="336550"/>
          </a:xfrm>
          <a:prstGeom prst="rect">
            <a:avLst/>
          </a:prstGeom>
          <a:noFill/>
          <a:ln w="9525">
            <a:noFill/>
            <a:miter lim="800000"/>
            <a:headEnd type="none" w="lg" len="lg"/>
            <a:tailEnd type="none" w="lg" len="lg"/>
          </a:ln>
        </p:spPr>
        <p:txBody>
          <a:bodyPr wrap="none">
            <a:spAutoFit/>
          </a:bodyPr>
          <a:lstStyle/>
          <a:p>
            <a:pPr algn="l"/>
            <a:r>
              <a:rPr lang="en-US" sz="1600"/>
              <a:t>usmUserStorageType</a:t>
            </a:r>
          </a:p>
        </p:txBody>
      </p:sp>
      <p:sp>
        <p:nvSpPr>
          <p:cNvPr id="82979" name="Line 33"/>
          <p:cNvSpPr>
            <a:spLocks noChangeShapeType="1"/>
          </p:cNvSpPr>
          <p:nvPr/>
        </p:nvSpPr>
        <p:spPr bwMode="auto">
          <a:xfrm>
            <a:off x="762000" y="6005513"/>
            <a:ext cx="7823200" cy="0"/>
          </a:xfrm>
          <a:prstGeom prst="line">
            <a:avLst/>
          </a:prstGeom>
          <a:noFill/>
          <a:ln w="9525">
            <a:solidFill>
              <a:schemeClr val="tx1"/>
            </a:solidFill>
            <a:round/>
            <a:headEnd type="none" w="lg" len="lg"/>
            <a:tailEnd type="none" w="lg" len="lg"/>
          </a:ln>
        </p:spPr>
        <p:txBody>
          <a:bodyPr/>
          <a:lstStyle/>
          <a:p>
            <a:endParaRPr lang="en-CA"/>
          </a:p>
        </p:txBody>
      </p:sp>
      <p:sp>
        <p:nvSpPr>
          <p:cNvPr id="82980" name="Line 34"/>
          <p:cNvSpPr>
            <a:spLocks noChangeShapeType="1"/>
          </p:cNvSpPr>
          <p:nvPr/>
        </p:nvSpPr>
        <p:spPr bwMode="auto">
          <a:xfrm>
            <a:off x="720725" y="6372225"/>
            <a:ext cx="7823200" cy="0"/>
          </a:xfrm>
          <a:prstGeom prst="line">
            <a:avLst/>
          </a:prstGeom>
          <a:noFill/>
          <a:ln w="9525">
            <a:solidFill>
              <a:schemeClr val="tx1"/>
            </a:solidFill>
            <a:round/>
            <a:headEnd type="none" w="lg" len="lg"/>
            <a:tailEnd type="none" w="lg" len="lg"/>
          </a:ln>
        </p:spPr>
        <p:txBody>
          <a:bodyPr/>
          <a:lstStyle/>
          <a:p>
            <a:endParaRPr lang="en-CA"/>
          </a:p>
        </p:txBody>
      </p:sp>
      <p:sp>
        <p:nvSpPr>
          <p:cNvPr id="82981" name="Text Box 35"/>
          <p:cNvSpPr txBox="1">
            <a:spLocks noChangeArrowheads="1"/>
          </p:cNvSpPr>
          <p:nvPr/>
        </p:nvSpPr>
        <p:spPr bwMode="auto">
          <a:xfrm>
            <a:off x="1147763" y="6380163"/>
            <a:ext cx="1573212" cy="336550"/>
          </a:xfrm>
          <a:prstGeom prst="rect">
            <a:avLst/>
          </a:prstGeom>
          <a:noFill/>
          <a:ln w="9525">
            <a:noFill/>
            <a:miter lim="800000"/>
            <a:headEnd type="none" w="lg" len="lg"/>
            <a:tailEnd type="none" w="lg" len="lg"/>
          </a:ln>
        </p:spPr>
        <p:txBody>
          <a:bodyPr wrap="none">
            <a:spAutoFit/>
          </a:bodyPr>
          <a:lstStyle/>
          <a:p>
            <a:pPr algn="l"/>
            <a:r>
              <a:rPr lang="en-US" sz="1600"/>
              <a:t>usmUserStatus</a:t>
            </a:r>
          </a:p>
        </p:txBody>
      </p:sp>
      <p:sp>
        <p:nvSpPr>
          <p:cNvPr id="82982" name="Text Box 36"/>
          <p:cNvSpPr txBox="1">
            <a:spLocks noChangeArrowheads="1"/>
          </p:cNvSpPr>
          <p:nvPr/>
        </p:nvSpPr>
        <p:spPr bwMode="auto">
          <a:xfrm>
            <a:off x="4532313" y="1393825"/>
            <a:ext cx="1547812" cy="336550"/>
          </a:xfrm>
          <a:prstGeom prst="rect">
            <a:avLst/>
          </a:prstGeom>
          <a:noFill/>
          <a:ln w="9525">
            <a:noFill/>
            <a:miter lim="800000"/>
            <a:headEnd type="none" w="lg" len="lg"/>
            <a:tailEnd type="none" w="lg" len="lg"/>
          </a:ln>
        </p:spPr>
        <p:txBody>
          <a:bodyPr wrap="none">
            <a:spAutoFit/>
          </a:bodyPr>
          <a:lstStyle/>
          <a:p>
            <a:pPr algn="l"/>
            <a:r>
              <a:rPr lang="en-US" sz="1600"/>
              <a:t>SnmpEngineID</a:t>
            </a:r>
          </a:p>
        </p:txBody>
      </p:sp>
      <p:sp>
        <p:nvSpPr>
          <p:cNvPr id="82983" name="Text Box 37"/>
          <p:cNvSpPr txBox="1">
            <a:spLocks noChangeArrowheads="1"/>
          </p:cNvSpPr>
          <p:nvPr/>
        </p:nvSpPr>
        <p:spPr bwMode="auto">
          <a:xfrm>
            <a:off x="4541838" y="1768475"/>
            <a:ext cx="1819275" cy="336550"/>
          </a:xfrm>
          <a:prstGeom prst="rect">
            <a:avLst/>
          </a:prstGeom>
          <a:noFill/>
          <a:ln w="9525">
            <a:noFill/>
            <a:miter lim="800000"/>
            <a:headEnd type="none" w="lg" len="lg"/>
            <a:tailEnd type="none" w="lg" len="lg"/>
          </a:ln>
        </p:spPr>
        <p:txBody>
          <a:bodyPr wrap="none">
            <a:spAutoFit/>
          </a:bodyPr>
          <a:lstStyle/>
          <a:p>
            <a:pPr algn="l"/>
            <a:r>
              <a:rPr lang="en-US" sz="1600"/>
              <a:t>SnmpAdminString</a:t>
            </a:r>
          </a:p>
        </p:txBody>
      </p:sp>
      <p:sp>
        <p:nvSpPr>
          <p:cNvPr id="82984" name="Text Box 38"/>
          <p:cNvSpPr txBox="1">
            <a:spLocks noChangeArrowheads="1"/>
          </p:cNvSpPr>
          <p:nvPr/>
        </p:nvSpPr>
        <p:spPr bwMode="auto">
          <a:xfrm>
            <a:off x="4530725" y="2236788"/>
            <a:ext cx="1819275" cy="336550"/>
          </a:xfrm>
          <a:prstGeom prst="rect">
            <a:avLst/>
          </a:prstGeom>
          <a:noFill/>
          <a:ln w="9525">
            <a:noFill/>
            <a:miter lim="800000"/>
            <a:headEnd type="none" w="lg" len="lg"/>
            <a:tailEnd type="none" w="lg" len="lg"/>
          </a:ln>
        </p:spPr>
        <p:txBody>
          <a:bodyPr wrap="none">
            <a:spAutoFit/>
          </a:bodyPr>
          <a:lstStyle/>
          <a:p>
            <a:pPr algn="l"/>
            <a:r>
              <a:rPr lang="en-US" sz="1600"/>
              <a:t>SnmpAdminString</a:t>
            </a:r>
          </a:p>
        </p:txBody>
      </p:sp>
      <p:sp>
        <p:nvSpPr>
          <p:cNvPr id="82985" name="Text Box 39"/>
          <p:cNvSpPr txBox="1">
            <a:spLocks noChangeArrowheads="1"/>
          </p:cNvSpPr>
          <p:nvPr/>
        </p:nvSpPr>
        <p:spPr bwMode="auto">
          <a:xfrm>
            <a:off x="4551363" y="2622550"/>
            <a:ext cx="1231900" cy="336550"/>
          </a:xfrm>
          <a:prstGeom prst="rect">
            <a:avLst/>
          </a:prstGeom>
          <a:noFill/>
          <a:ln w="9525">
            <a:noFill/>
            <a:miter lim="800000"/>
            <a:headEnd type="none" w="lg" len="lg"/>
            <a:tailEnd type="none" w="lg" len="lg"/>
          </a:ln>
        </p:spPr>
        <p:txBody>
          <a:bodyPr wrap="none">
            <a:spAutoFit/>
          </a:bodyPr>
          <a:lstStyle/>
          <a:p>
            <a:pPr algn="l"/>
            <a:r>
              <a:rPr lang="en-US" sz="1600"/>
              <a:t>RowPointer</a:t>
            </a:r>
          </a:p>
        </p:txBody>
      </p:sp>
      <p:sp>
        <p:nvSpPr>
          <p:cNvPr id="82986" name="Text Box 40"/>
          <p:cNvSpPr txBox="1">
            <a:spLocks noChangeArrowheads="1"/>
          </p:cNvSpPr>
          <p:nvPr/>
        </p:nvSpPr>
        <p:spPr bwMode="auto">
          <a:xfrm>
            <a:off x="4541838" y="3009900"/>
            <a:ext cx="1774825" cy="336550"/>
          </a:xfrm>
          <a:prstGeom prst="rect">
            <a:avLst/>
          </a:prstGeom>
          <a:noFill/>
          <a:ln w="9525">
            <a:noFill/>
            <a:miter lim="800000"/>
            <a:headEnd type="none" w="lg" len="lg"/>
            <a:tailEnd type="none" w="lg" len="lg"/>
          </a:ln>
        </p:spPr>
        <p:txBody>
          <a:bodyPr wrap="none">
            <a:spAutoFit/>
          </a:bodyPr>
          <a:lstStyle/>
          <a:p>
            <a:pPr algn="l"/>
            <a:r>
              <a:rPr lang="en-US" sz="1600"/>
              <a:t>AutonomousType</a:t>
            </a:r>
          </a:p>
        </p:txBody>
      </p:sp>
      <p:sp>
        <p:nvSpPr>
          <p:cNvPr id="82987" name="Text Box 41"/>
          <p:cNvSpPr txBox="1">
            <a:spLocks noChangeArrowheads="1"/>
          </p:cNvSpPr>
          <p:nvPr/>
        </p:nvSpPr>
        <p:spPr bwMode="auto">
          <a:xfrm>
            <a:off x="4560888" y="3454400"/>
            <a:ext cx="1243012" cy="336550"/>
          </a:xfrm>
          <a:prstGeom prst="rect">
            <a:avLst/>
          </a:prstGeom>
          <a:noFill/>
          <a:ln w="9525">
            <a:noFill/>
            <a:miter lim="800000"/>
            <a:headEnd type="none" w="lg" len="lg"/>
            <a:tailEnd type="none" w="lg" len="lg"/>
          </a:ln>
        </p:spPr>
        <p:txBody>
          <a:bodyPr wrap="none">
            <a:spAutoFit/>
          </a:bodyPr>
          <a:lstStyle/>
          <a:p>
            <a:pPr algn="l"/>
            <a:r>
              <a:rPr lang="en-US" sz="1600"/>
              <a:t>KeyChange</a:t>
            </a:r>
          </a:p>
        </p:txBody>
      </p:sp>
      <p:sp>
        <p:nvSpPr>
          <p:cNvPr id="82988" name="Text Box 42"/>
          <p:cNvSpPr txBox="1">
            <a:spLocks noChangeArrowheads="1"/>
          </p:cNvSpPr>
          <p:nvPr/>
        </p:nvSpPr>
        <p:spPr bwMode="auto">
          <a:xfrm>
            <a:off x="4572000" y="4799013"/>
            <a:ext cx="1243013" cy="336550"/>
          </a:xfrm>
          <a:prstGeom prst="rect">
            <a:avLst/>
          </a:prstGeom>
          <a:noFill/>
          <a:ln w="9525">
            <a:noFill/>
            <a:miter lim="800000"/>
            <a:headEnd type="none" w="lg" len="lg"/>
            <a:tailEnd type="none" w="lg" len="lg"/>
          </a:ln>
        </p:spPr>
        <p:txBody>
          <a:bodyPr wrap="none">
            <a:spAutoFit/>
          </a:bodyPr>
          <a:lstStyle/>
          <a:p>
            <a:pPr algn="l"/>
            <a:r>
              <a:rPr lang="en-US" sz="1600"/>
              <a:t>KeyChange</a:t>
            </a:r>
          </a:p>
        </p:txBody>
      </p:sp>
      <p:sp>
        <p:nvSpPr>
          <p:cNvPr id="82989" name="Text Box 43"/>
          <p:cNvSpPr txBox="1">
            <a:spLocks noChangeArrowheads="1"/>
          </p:cNvSpPr>
          <p:nvPr/>
        </p:nvSpPr>
        <p:spPr bwMode="auto">
          <a:xfrm>
            <a:off x="4560888" y="3965575"/>
            <a:ext cx="1243012" cy="336550"/>
          </a:xfrm>
          <a:prstGeom prst="rect">
            <a:avLst/>
          </a:prstGeom>
          <a:noFill/>
          <a:ln w="9525">
            <a:noFill/>
            <a:miter lim="800000"/>
            <a:headEnd type="none" w="lg" len="lg"/>
            <a:tailEnd type="none" w="lg" len="lg"/>
          </a:ln>
        </p:spPr>
        <p:txBody>
          <a:bodyPr wrap="none">
            <a:spAutoFit/>
          </a:bodyPr>
          <a:lstStyle/>
          <a:p>
            <a:pPr algn="l"/>
            <a:r>
              <a:rPr lang="en-US" sz="1600"/>
              <a:t>KeyChange</a:t>
            </a:r>
          </a:p>
        </p:txBody>
      </p:sp>
      <p:sp>
        <p:nvSpPr>
          <p:cNvPr id="82990" name="Text Box 44"/>
          <p:cNvSpPr txBox="1">
            <a:spLocks noChangeArrowheads="1"/>
          </p:cNvSpPr>
          <p:nvPr/>
        </p:nvSpPr>
        <p:spPr bwMode="auto">
          <a:xfrm>
            <a:off x="4540250" y="5243513"/>
            <a:ext cx="1243013" cy="336550"/>
          </a:xfrm>
          <a:prstGeom prst="rect">
            <a:avLst/>
          </a:prstGeom>
          <a:noFill/>
          <a:ln w="9525">
            <a:noFill/>
            <a:miter lim="800000"/>
            <a:headEnd type="none" w="lg" len="lg"/>
            <a:tailEnd type="none" w="lg" len="lg"/>
          </a:ln>
        </p:spPr>
        <p:txBody>
          <a:bodyPr wrap="none">
            <a:spAutoFit/>
          </a:bodyPr>
          <a:lstStyle/>
          <a:p>
            <a:pPr algn="l"/>
            <a:r>
              <a:rPr lang="en-US" sz="1600"/>
              <a:t>KeyChange</a:t>
            </a:r>
          </a:p>
        </p:txBody>
      </p:sp>
      <p:sp>
        <p:nvSpPr>
          <p:cNvPr id="82991" name="Text Box 45"/>
          <p:cNvSpPr txBox="1">
            <a:spLocks noChangeArrowheads="1"/>
          </p:cNvSpPr>
          <p:nvPr/>
        </p:nvSpPr>
        <p:spPr bwMode="auto">
          <a:xfrm>
            <a:off x="4560888" y="4360863"/>
            <a:ext cx="1774825" cy="336550"/>
          </a:xfrm>
          <a:prstGeom prst="rect">
            <a:avLst/>
          </a:prstGeom>
          <a:noFill/>
          <a:ln w="9525">
            <a:noFill/>
            <a:miter lim="800000"/>
            <a:headEnd type="none" w="lg" len="lg"/>
            <a:tailEnd type="none" w="lg" len="lg"/>
          </a:ln>
        </p:spPr>
        <p:txBody>
          <a:bodyPr wrap="none">
            <a:spAutoFit/>
          </a:bodyPr>
          <a:lstStyle/>
          <a:p>
            <a:pPr algn="l"/>
            <a:r>
              <a:rPr lang="en-US" sz="1600"/>
              <a:t>AutonomousType</a:t>
            </a:r>
          </a:p>
        </p:txBody>
      </p:sp>
      <p:sp>
        <p:nvSpPr>
          <p:cNvPr id="82992" name="Text Box 46"/>
          <p:cNvSpPr txBox="1">
            <a:spLocks noChangeArrowheads="1"/>
          </p:cNvSpPr>
          <p:nvPr/>
        </p:nvSpPr>
        <p:spPr bwMode="auto">
          <a:xfrm>
            <a:off x="4549775" y="5629275"/>
            <a:ext cx="1695450" cy="336550"/>
          </a:xfrm>
          <a:prstGeom prst="rect">
            <a:avLst/>
          </a:prstGeom>
          <a:noFill/>
          <a:ln w="9525">
            <a:noFill/>
            <a:miter lim="800000"/>
            <a:headEnd type="none" w="lg" len="lg"/>
            <a:tailEnd type="none" w="lg" len="lg"/>
          </a:ln>
        </p:spPr>
        <p:txBody>
          <a:bodyPr wrap="none">
            <a:spAutoFit/>
          </a:bodyPr>
          <a:lstStyle/>
          <a:p>
            <a:pPr algn="l"/>
            <a:r>
              <a:rPr lang="en-US" sz="1600"/>
              <a:t>OCTET STRING</a:t>
            </a:r>
          </a:p>
        </p:txBody>
      </p:sp>
      <p:sp>
        <p:nvSpPr>
          <p:cNvPr id="82993" name="Text Box 47"/>
          <p:cNvSpPr txBox="1">
            <a:spLocks noChangeArrowheads="1"/>
          </p:cNvSpPr>
          <p:nvPr/>
        </p:nvSpPr>
        <p:spPr bwMode="auto">
          <a:xfrm>
            <a:off x="4560888" y="6026150"/>
            <a:ext cx="1346200" cy="336550"/>
          </a:xfrm>
          <a:prstGeom prst="rect">
            <a:avLst/>
          </a:prstGeom>
          <a:noFill/>
          <a:ln w="9525">
            <a:noFill/>
            <a:miter lim="800000"/>
            <a:headEnd type="none" w="lg" len="lg"/>
            <a:tailEnd type="none" w="lg" len="lg"/>
          </a:ln>
        </p:spPr>
        <p:txBody>
          <a:bodyPr wrap="none">
            <a:spAutoFit/>
          </a:bodyPr>
          <a:lstStyle/>
          <a:p>
            <a:pPr algn="l"/>
            <a:r>
              <a:rPr lang="en-US" sz="1600"/>
              <a:t>StorageType</a:t>
            </a:r>
          </a:p>
        </p:txBody>
      </p:sp>
      <p:sp>
        <p:nvSpPr>
          <p:cNvPr id="82994" name="Text Box 48"/>
          <p:cNvSpPr txBox="1">
            <a:spLocks noChangeArrowheads="1"/>
          </p:cNvSpPr>
          <p:nvPr/>
        </p:nvSpPr>
        <p:spPr bwMode="auto">
          <a:xfrm>
            <a:off x="4581525" y="6372225"/>
            <a:ext cx="1165225" cy="336550"/>
          </a:xfrm>
          <a:prstGeom prst="rect">
            <a:avLst/>
          </a:prstGeom>
          <a:noFill/>
          <a:ln w="9525">
            <a:noFill/>
            <a:miter lim="800000"/>
            <a:headEnd type="none" w="lg" len="lg"/>
            <a:tailEnd type="none" w="lg" len="lg"/>
          </a:ln>
        </p:spPr>
        <p:txBody>
          <a:bodyPr wrap="none">
            <a:spAutoFit/>
          </a:bodyPr>
          <a:lstStyle/>
          <a:p>
            <a:pPr algn="l"/>
            <a:r>
              <a:rPr lang="en-US" sz="1600"/>
              <a:t>RowStatus</a:t>
            </a:r>
          </a:p>
        </p:txBody>
      </p:sp>
      <p:sp>
        <p:nvSpPr>
          <p:cNvPr id="82995" name="Text Box 49"/>
          <p:cNvSpPr txBox="1">
            <a:spLocks noChangeArrowheads="1"/>
          </p:cNvSpPr>
          <p:nvPr/>
        </p:nvSpPr>
        <p:spPr bwMode="auto">
          <a:xfrm>
            <a:off x="6513513" y="1395413"/>
            <a:ext cx="1481137" cy="336550"/>
          </a:xfrm>
          <a:prstGeom prst="rect">
            <a:avLst/>
          </a:prstGeom>
          <a:noFill/>
          <a:ln w="9525">
            <a:noFill/>
            <a:miter lim="800000"/>
            <a:headEnd type="none" w="lg" len="lg"/>
            <a:tailEnd type="none" w="lg" len="lg"/>
          </a:ln>
        </p:spPr>
        <p:txBody>
          <a:bodyPr wrap="none">
            <a:spAutoFit/>
          </a:bodyPr>
          <a:lstStyle/>
          <a:p>
            <a:pPr algn="l"/>
            <a:r>
              <a:rPr lang="en-US" sz="1600"/>
              <a:t>not-accessible</a:t>
            </a:r>
          </a:p>
        </p:txBody>
      </p:sp>
      <p:sp>
        <p:nvSpPr>
          <p:cNvPr id="82996" name="Text Box 50"/>
          <p:cNvSpPr txBox="1">
            <a:spLocks noChangeArrowheads="1"/>
          </p:cNvSpPr>
          <p:nvPr/>
        </p:nvSpPr>
        <p:spPr bwMode="auto">
          <a:xfrm>
            <a:off x="6523038" y="1792288"/>
            <a:ext cx="1481137" cy="336550"/>
          </a:xfrm>
          <a:prstGeom prst="rect">
            <a:avLst/>
          </a:prstGeom>
          <a:noFill/>
          <a:ln w="9525">
            <a:noFill/>
            <a:miter lim="800000"/>
            <a:headEnd type="none" w="lg" len="lg"/>
            <a:tailEnd type="none" w="lg" len="lg"/>
          </a:ln>
        </p:spPr>
        <p:txBody>
          <a:bodyPr wrap="none">
            <a:spAutoFit/>
          </a:bodyPr>
          <a:lstStyle/>
          <a:p>
            <a:pPr algn="l"/>
            <a:r>
              <a:rPr lang="en-US" sz="1600"/>
              <a:t>not-accessible</a:t>
            </a:r>
          </a:p>
        </p:txBody>
      </p:sp>
      <p:sp>
        <p:nvSpPr>
          <p:cNvPr id="82997" name="Text Box 51"/>
          <p:cNvSpPr txBox="1">
            <a:spLocks noChangeArrowheads="1"/>
          </p:cNvSpPr>
          <p:nvPr/>
        </p:nvSpPr>
        <p:spPr bwMode="auto">
          <a:xfrm>
            <a:off x="6503988" y="2257425"/>
            <a:ext cx="1030287" cy="336550"/>
          </a:xfrm>
          <a:prstGeom prst="rect">
            <a:avLst/>
          </a:prstGeom>
          <a:noFill/>
          <a:ln w="9525">
            <a:noFill/>
            <a:miter lim="800000"/>
            <a:headEnd type="none" w="lg" len="lg"/>
            <a:tailEnd type="none" w="lg" len="lg"/>
          </a:ln>
        </p:spPr>
        <p:txBody>
          <a:bodyPr wrap="none">
            <a:spAutoFit/>
          </a:bodyPr>
          <a:lstStyle/>
          <a:p>
            <a:pPr algn="l"/>
            <a:r>
              <a:rPr lang="en-US" sz="1600"/>
              <a:t>read-only</a:t>
            </a:r>
          </a:p>
        </p:txBody>
      </p:sp>
      <p:sp>
        <p:nvSpPr>
          <p:cNvPr id="82998" name="Text Box 52"/>
          <p:cNvSpPr txBox="1">
            <a:spLocks noChangeArrowheads="1"/>
          </p:cNvSpPr>
          <p:nvPr/>
        </p:nvSpPr>
        <p:spPr bwMode="auto">
          <a:xfrm>
            <a:off x="6511925" y="2643188"/>
            <a:ext cx="1223963" cy="336550"/>
          </a:xfrm>
          <a:prstGeom prst="rect">
            <a:avLst/>
          </a:prstGeom>
          <a:noFill/>
          <a:ln w="9525">
            <a:noFill/>
            <a:miter lim="800000"/>
            <a:headEnd type="none" w="lg" len="lg"/>
            <a:tailEnd type="none" w="lg" len="lg"/>
          </a:ln>
        </p:spPr>
        <p:txBody>
          <a:bodyPr wrap="none">
            <a:spAutoFit/>
          </a:bodyPr>
          <a:lstStyle/>
          <a:p>
            <a:pPr algn="l"/>
            <a:r>
              <a:rPr lang="en-US" sz="1600"/>
              <a:t>read-create</a:t>
            </a:r>
          </a:p>
        </p:txBody>
      </p:sp>
      <p:sp>
        <p:nvSpPr>
          <p:cNvPr id="82999" name="Text Box 53"/>
          <p:cNvSpPr txBox="1">
            <a:spLocks noChangeArrowheads="1"/>
          </p:cNvSpPr>
          <p:nvPr/>
        </p:nvSpPr>
        <p:spPr bwMode="auto">
          <a:xfrm>
            <a:off x="6511925" y="3040063"/>
            <a:ext cx="1223963" cy="336550"/>
          </a:xfrm>
          <a:prstGeom prst="rect">
            <a:avLst/>
          </a:prstGeom>
          <a:noFill/>
          <a:ln w="9525">
            <a:noFill/>
            <a:miter lim="800000"/>
            <a:headEnd type="none" w="lg" len="lg"/>
            <a:tailEnd type="none" w="lg" len="lg"/>
          </a:ln>
        </p:spPr>
        <p:txBody>
          <a:bodyPr wrap="none">
            <a:spAutoFit/>
          </a:bodyPr>
          <a:lstStyle/>
          <a:p>
            <a:pPr algn="l"/>
            <a:r>
              <a:rPr lang="en-US" sz="1600"/>
              <a:t>read-create</a:t>
            </a:r>
          </a:p>
        </p:txBody>
      </p:sp>
      <p:sp>
        <p:nvSpPr>
          <p:cNvPr id="83000" name="Text Box 54"/>
          <p:cNvSpPr txBox="1">
            <a:spLocks noChangeArrowheads="1"/>
          </p:cNvSpPr>
          <p:nvPr/>
        </p:nvSpPr>
        <p:spPr bwMode="auto">
          <a:xfrm>
            <a:off x="6500813" y="3424238"/>
            <a:ext cx="1223962" cy="336550"/>
          </a:xfrm>
          <a:prstGeom prst="rect">
            <a:avLst/>
          </a:prstGeom>
          <a:noFill/>
          <a:ln w="9525">
            <a:noFill/>
            <a:miter lim="800000"/>
            <a:headEnd type="none" w="lg" len="lg"/>
            <a:tailEnd type="none" w="lg" len="lg"/>
          </a:ln>
        </p:spPr>
        <p:txBody>
          <a:bodyPr wrap="none">
            <a:spAutoFit/>
          </a:bodyPr>
          <a:lstStyle/>
          <a:p>
            <a:pPr algn="l"/>
            <a:r>
              <a:rPr lang="en-US" sz="1600"/>
              <a:t>read-create</a:t>
            </a:r>
          </a:p>
        </p:txBody>
      </p:sp>
      <p:sp>
        <p:nvSpPr>
          <p:cNvPr id="83001" name="Text Box 55"/>
          <p:cNvSpPr txBox="1">
            <a:spLocks noChangeArrowheads="1"/>
          </p:cNvSpPr>
          <p:nvPr/>
        </p:nvSpPr>
        <p:spPr bwMode="auto">
          <a:xfrm>
            <a:off x="6500813" y="3933825"/>
            <a:ext cx="1223962" cy="336550"/>
          </a:xfrm>
          <a:prstGeom prst="rect">
            <a:avLst/>
          </a:prstGeom>
          <a:noFill/>
          <a:ln w="9525">
            <a:noFill/>
            <a:miter lim="800000"/>
            <a:headEnd type="none" w="lg" len="lg"/>
            <a:tailEnd type="none" w="lg" len="lg"/>
          </a:ln>
        </p:spPr>
        <p:txBody>
          <a:bodyPr wrap="none">
            <a:spAutoFit/>
          </a:bodyPr>
          <a:lstStyle/>
          <a:p>
            <a:pPr algn="l"/>
            <a:r>
              <a:rPr lang="en-US" sz="1600"/>
              <a:t>read-create</a:t>
            </a:r>
          </a:p>
        </p:txBody>
      </p:sp>
      <p:sp>
        <p:nvSpPr>
          <p:cNvPr id="83002" name="Text Box 56"/>
          <p:cNvSpPr txBox="1">
            <a:spLocks noChangeArrowheads="1"/>
          </p:cNvSpPr>
          <p:nvPr/>
        </p:nvSpPr>
        <p:spPr bwMode="auto">
          <a:xfrm>
            <a:off x="6502400" y="4360863"/>
            <a:ext cx="1223963" cy="336550"/>
          </a:xfrm>
          <a:prstGeom prst="rect">
            <a:avLst/>
          </a:prstGeom>
          <a:noFill/>
          <a:ln w="9525">
            <a:noFill/>
            <a:miter lim="800000"/>
            <a:headEnd type="none" w="lg" len="lg"/>
            <a:tailEnd type="none" w="lg" len="lg"/>
          </a:ln>
        </p:spPr>
        <p:txBody>
          <a:bodyPr wrap="none">
            <a:spAutoFit/>
          </a:bodyPr>
          <a:lstStyle/>
          <a:p>
            <a:pPr algn="l"/>
            <a:r>
              <a:rPr lang="en-US" sz="1600"/>
              <a:t>read-create</a:t>
            </a:r>
          </a:p>
        </p:txBody>
      </p:sp>
      <p:sp>
        <p:nvSpPr>
          <p:cNvPr id="83003" name="Text Box 57"/>
          <p:cNvSpPr txBox="1">
            <a:spLocks noChangeArrowheads="1"/>
          </p:cNvSpPr>
          <p:nvPr/>
        </p:nvSpPr>
        <p:spPr bwMode="auto">
          <a:xfrm>
            <a:off x="6491288" y="4818063"/>
            <a:ext cx="1223962" cy="336550"/>
          </a:xfrm>
          <a:prstGeom prst="rect">
            <a:avLst/>
          </a:prstGeom>
          <a:noFill/>
          <a:ln w="9525">
            <a:noFill/>
            <a:miter lim="800000"/>
            <a:headEnd type="none" w="lg" len="lg"/>
            <a:tailEnd type="none" w="lg" len="lg"/>
          </a:ln>
        </p:spPr>
        <p:txBody>
          <a:bodyPr wrap="none">
            <a:spAutoFit/>
          </a:bodyPr>
          <a:lstStyle/>
          <a:p>
            <a:pPr algn="l"/>
            <a:r>
              <a:rPr lang="en-US" sz="1600"/>
              <a:t>read-create</a:t>
            </a:r>
          </a:p>
        </p:txBody>
      </p:sp>
      <p:sp>
        <p:nvSpPr>
          <p:cNvPr id="83004" name="Text Box 58"/>
          <p:cNvSpPr txBox="1">
            <a:spLocks noChangeArrowheads="1"/>
          </p:cNvSpPr>
          <p:nvPr/>
        </p:nvSpPr>
        <p:spPr bwMode="auto">
          <a:xfrm>
            <a:off x="6511925" y="5222875"/>
            <a:ext cx="1223963" cy="336550"/>
          </a:xfrm>
          <a:prstGeom prst="rect">
            <a:avLst/>
          </a:prstGeom>
          <a:noFill/>
          <a:ln w="9525">
            <a:noFill/>
            <a:miter lim="800000"/>
            <a:headEnd type="none" w="lg" len="lg"/>
            <a:tailEnd type="none" w="lg" len="lg"/>
          </a:ln>
        </p:spPr>
        <p:txBody>
          <a:bodyPr wrap="none">
            <a:spAutoFit/>
          </a:bodyPr>
          <a:lstStyle/>
          <a:p>
            <a:pPr algn="l"/>
            <a:r>
              <a:rPr lang="en-US" sz="1600"/>
              <a:t>read-create</a:t>
            </a:r>
          </a:p>
        </p:txBody>
      </p:sp>
      <p:sp>
        <p:nvSpPr>
          <p:cNvPr id="83005" name="Text Box 59"/>
          <p:cNvSpPr txBox="1">
            <a:spLocks noChangeArrowheads="1"/>
          </p:cNvSpPr>
          <p:nvPr/>
        </p:nvSpPr>
        <p:spPr bwMode="auto">
          <a:xfrm>
            <a:off x="6511925" y="5629275"/>
            <a:ext cx="1223963" cy="336550"/>
          </a:xfrm>
          <a:prstGeom prst="rect">
            <a:avLst/>
          </a:prstGeom>
          <a:noFill/>
          <a:ln w="9525">
            <a:noFill/>
            <a:miter lim="800000"/>
            <a:headEnd type="none" w="lg" len="lg"/>
            <a:tailEnd type="none" w="lg" len="lg"/>
          </a:ln>
        </p:spPr>
        <p:txBody>
          <a:bodyPr wrap="none">
            <a:spAutoFit/>
          </a:bodyPr>
          <a:lstStyle/>
          <a:p>
            <a:pPr algn="l"/>
            <a:r>
              <a:rPr lang="en-US" sz="1600"/>
              <a:t>read-create</a:t>
            </a:r>
          </a:p>
        </p:txBody>
      </p:sp>
      <p:sp>
        <p:nvSpPr>
          <p:cNvPr id="83006" name="Text Box 60"/>
          <p:cNvSpPr txBox="1">
            <a:spLocks noChangeArrowheads="1"/>
          </p:cNvSpPr>
          <p:nvPr/>
        </p:nvSpPr>
        <p:spPr bwMode="auto">
          <a:xfrm>
            <a:off x="6502400" y="5995988"/>
            <a:ext cx="1223963" cy="336550"/>
          </a:xfrm>
          <a:prstGeom prst="rect">
            <a:avLst/>
          </a:prstGeom>
          <a:noFill/>
          <a:ln w="9525">
            <a:noFill/>
            <a:miter lim="800000"/>
            <a:headEnd type="none" w="lg" len="lg"/>
            <a:tailEnd type="none" w="lg" len="lg"/>
          </a:ln>
        </p:spPr>
        <p:txBody>
          <a:bodyPr wrap="none">
            <a:spAutoFit/>
          </a:bodyPr>
          <a:lstStyle/>
          <a:p>
            <a:pPr algn="l"/>
            <a:r>
              <a:rPr lang="en-US" sz="1600"/>
              <a:t>read-create</a:t>
            </a:r>
          </a:p>
        </p:txBody>
      </p:sp>
      <p:sp>
        <p:nvSpPr>
          <p:cNvPr id="83007" name="Text Box 61"/>
          <p:cNvSpPr txBox="1">
            <a:spLocks noChangeArrowheads="1"/>
          </p:cNvSpPr>
          <p:nvPr/>
        </p:nvSpPr>
        <p:spPr bwMode="auto">
          <a:xfrm>
            <a:off x="6511925" y="6372225"/>
            <a:ext cx="1223963" cy="336550"/>
          </a:xfrm>
          <a:prstGeom prst="rect">
            <a:avLst/>
          </a:prstGeom>
          <a:noFill/>
          <a:ln w="9525">
            <a:noFill/>
            <a:miter lim="800000"/>
            <a:headEnd type="none" w="lg" len="lg"/>
            <a:tailEnd type="none" w="lg" len="lg"/>
          </a:ln>
        </p:spPr>
        <p:txBody>
          <a:bodyPr wrap="none">
            <a:spAutoFit/>
          </a:bodyPr>
          <a:lstStyle/>
          <a:p>
            <a:pPr algn="l"/>
            <a:r>
              <a:rPr lang="en-US" sz="1600"/>
              <a:t>read-create</a:t>
            </a:r>
          </a:p>
        </p:txBody>
      </p:sp>
    </p:spTree>
    <p:extLst>
      <p:ext uri="{BB962C8B-B14F-4D97-AF65-F5344CB8AC3E}">
        <p14:creationId xmlns:p14="http://schemas.microsoft.com/office/powerpoint/2010/main" val="19598040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Date Placeholder 2"/>
          <p:cNvSpPr>
            <a:spLocks noGrp="1"/>
          </p:cNvSpPr>
          <p:nvPr>
            <p:ph type="dt" sz="quarter" idx="10"/>
          </p:nvPr>
        </p:nvSpPr>
        <p:spPr>
          <a:noFill/>
        </p:spPr>
        <p:txBody>
          <a:bodyPr/>
          <a:lstStyle/>
          <a:p>
            <a:fld id="{7E55CB68-6F16-46CB-8353-CF003F5BECEE}" type="datetime1">
              <a:rPr lang="en-US" smtClean="0"/>
              <a:pPr/>
              <a:t>6/8/2013</a:t>
            </a:fld>
            <a:endParaRPr lang="en-US" smtClean="0"/>
          </a:p>
        </p:txBody>
      </p:sp>
      <p:sp>
        <p:nvSpPr>
          <p:cNvPr id="83971" name="Slide Number Placeholder 4"/>
          <p:cNvSpPr>
            <a:spLocks noGrp="1"/>
          </p:cNvSpPr>
          <p:nvPr>
            <p:ph type="sldNum" sz="quarter" idx="12"/>
          </p:nvPr>
        </p:nvSpPr>
        <p:spPr>
          <a:noFill/>
        </p:spPr>
        <p:txBody>
          <a:bodyPr/>
          <a:lstStyle/>
          <a:p>
            <a:fld id="{93E393F0-9F66-44CF-9D20-3A98D5985553}" type="slidenum">
              <a:rPr lang="en-US" smtClean="0"/>
              <a:pPr/>
              <a:t>14</a:t>
            </a:fld>
            <a:endParaRPr lang="en-US" smtClean="0"/>
          </a:p>
        </p:txBody>
      </p:sp>
      <p:sp>
        <p:nvSpPr>
          <p:cNvPr id="83972" name="Rectangle 2"/>
          <p:cNvSpPr>
            <a:spLocks noGrp="1" noChangeArrowheads="1"/>
          </p:cNvSpPr>
          <p:nvPr>
            <p:ph type="title"/>
          </p:nvPr>
        </p:nvSpPr>
        <p:spPr>
          <a:xfrm>
            <a:off x="414338" y="141288"/>
            <a:ext cx="8229600" cy="1143000"/>
          </a:xfrm>
        </p:spPr>
        <p:txBody>
          <a:bodyPr/>
          <a:lstStyle/>
          <a:p>
            <a:pPr eaLnBrk="1" hangingPunct="1"/>
            <a:r>
              <a:rPr lang="en-US" sz="3200" smtClean="0"/>
              <a:t>SNMPv3 – USM User Table</a:t>
            </a:r>
          </a:p>
        </p:txBody>
      </p:sp>
      <p:sp>
        <p:nvSpPr>
          <p:cNvPr id="83973" name="Rectangle 3"/>
          <p:cNvSpPr>
            <a:spLocks noChangeArrowheads="1"/>
          </p:cNvSpPr>
          <p:nvPr/>
        </p:nvSpPr>
        <p:spPr bwMode="auto">
          <a:xfrm>
            <a:off x="600075" y="1541463"/>
            <a:ext cx="8137525" cy="4260850"/>
          </a:xfrm>
          <a:prstGeom prst="rect">
            <a:avLst/>
          </a:prstGeom>
          <a:noFill/>
          <a:ln w="9525">
            <a:noFill/>
            <a:miter lim="800000"/>
            <a:headEnd/>
            <a:tailEnd/>
          </a:ln>
        </p:spPr>
        <p:txBody>
          <a:bodyPr/>
          <a:lstStyle/>
          <a:p>
            <a:pPr marL="609600" indent="-609600" algn="l">
              <a:spcBef>
                <a:spcPct val="20000"/>
              </a:spcBef>
              <a:buFont typeface="Wingdings" pitchFamily="2" charset="2"/>
              <a:buChar char="§"/>
            </a:pPr>
            <a:r>
              <a:rPr lang="en-US" sz="2400">
                <a:solidFill>
                  <a:srgbClr val="000000"/>
                </a:solidFill>
              </a:rPr>
              <a:t>‘usmUserTable’ maintains authentication and privacy information for each user</a:t>
            </a:r>
          </a:p>
          <a:p>
            <a:pPr marL="609600" indent="-609600" algn="l">
              <a:spcBef>
                <a:spcPct val="20000"/>
              </a:spcBef>
              <a:buFont typeface="Wingdings" pitchFamily="2" charset="2"/>
              <a:buChar char="§"/>
            </a:pPr>
            <a:r>
              <a:rPr lang="en-US" sz="2400">
                <a:solidFill>
                  <a:srgbClr val="000000"/>
                </a:solidFill>
              </a:rPr>
              <a:t>Each user is indexed by an SNMP engine identifier and a user name</a:t>
            </a:r>
          </a:p>
          <a:p>
            <a:pPr marL="609600" indent="-609600" algn="l">
              <a:spcBef>
                <a:spcPct val="20000"/>
              </a:spcBef>
              <a:buFont typeface="Wingdings" pitchFamily="2" charset="2"/>
              <a:buChar char="§"/>
            </a:pPr>
            <a:r>
              <a:rPr lang="en-US" sz="2400">
                <a:solidFill>
                  <a:srgbClr val="000000"/>
                </a:solidFill>
              </a:rPr>
              <a:t>The SNMP engine identifier is mostly local but remote engine identifiers can exist</a:t>
            </a:r>
          </a:p>
          <a:p>
            <a:pPr marL="609600" indent="-609600" algn="l">
              <a:spcBef>
                <a:spcPct val="20000"/>
              </a:spcBef>
              <a:buFont typeface="Wingdings" pitchFamily="2" charset="2"/>
              <a:buChar char="§"/>
            </a:pPr>
            <a:r>
              <a:rPr lang="en-US" sz="2400">
                <a:solidFill>
                  <a:srgbClr val="000000"/>
                </a:solidFill>
              </a:rPr>
              <a:t>Each row specifies the authentication protocol and the encryption protocol to use when exchanging SNMP messages for a specific user</a:t>
            </a:r>
          </a:p>
          <a:p>
            <a:pPr marL="609600" indent="-609600" algn="l">
              <a:spcBef>
                <a:spcPct val="20000"/>
              </a:spcBef>
              <a:buFont typeface="Wingdings" pitchFamily="2" charset="2"/>
              <a:buChar char="§"/>
            </a:pPr>
            <a:r>
              <a:rPr lang="en-US" sz="2400">
                <a:solidFill>
                  <a:srgbClr val="000000"/>
                </a:solidFill>
              </a:rPr>
              <a:t>Each row also contains authentication and encryption KeyChange objects to allow secret keys to be changed remotely</a:t>
            </a:r>
          </a:p>
        </p:txBody>
      </p:sp>
    </p:spTree>
    <p:extLst>
      <p:ext uri="{BB962C8B-B14F-4D97-AF65-F5344CB8AC3E}">
        <p14:creationId xmlns:p14="http://schemas.microsoft.com/office/powerpoint/2010/main" val="30621379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Date Placeholder 2"/>
          <p:cNvSpPr>
            <a:spLocks noGrp="1"/>
          </p:cNvSpPr>
          <p:nvPr>
            <p:ph type="dt" sz="quarter" idx="10"/>
          </p:nvPr>
        </p:nvSpPr>
        <p:spPr>
          <a:noFill/>
        </p:spPr>
        <p:txBody>
          <a:bodyPr/>
          <a:lstStyle/>
          <a:p>
            <a:fld id="{CBE8AD86-4A8B-445F-979A-D512ABBDC3F6}" type="datetime1">
              <a:rPr lang="en-US" smtClean="0"/>
              <a:pPr/>
              <a:t>6/8/2013</a:t>
            </a:fld>
            <a:endParaRPr lang="en-US" smtClean="0"/>
          </a:p>
        </p:txBody>
      </p:sp>
      <p:sp>
        <p:nvSpPr>
          <p:cNvPr id="84995" name="Slide Number Placeholder 4"/>
          <p:cNvSpPr>
            <a:spLocks noGrp="1"/>
          </p:cNvSpPr>
          <p:nvPr>
            <p:ph type="sldNum" sz="quarter" idx="12"/>
          </p:nvPr>
        </p:nvSpPr>
        <p:spPr>
          <a:noFill/>
        </p:spPr>
        <p:txBody>
          <a:bodyPr/>
          <a:lstStyle/>
          <a:p>
            <a:fld id="{F4120FDA-7A74-4847-A5EC-1B6A5B8AC77E}" type="slidenum">
              <a:rPr lang="en-US" smtClean="0"/>
              <a:pPr/>
              <a:t>15</a:t>
            </a:fld>
            <a:endParaRPr lang="en-US" smtClean="0"/>
          </a:p>
        </p:txBody>
      </p:sp>
      <p:sp>
        <p:nvSpPr>
          <p:cNvPr id="84996" name="Rectangle 2"/>
          <p:cNvSpPr>
            <a:spLocks noGrp="1" noChangeArrowheads="1"/>
          </p:cNvSpPr>
          <p:nvPr>
            <p:ph type="title"/>
          </p:nvPr>
        </p:nvSpPr>
        <p:spPr>
          <a:xfrm>
            <a:off x="414338" y="141288"/>
            <a:ext cx="8229600" cy="1143000"/>
          </a:xfrm>
        </p:spPr>
        <p:txBody>
          <a:bodyPr/>
          <a:lstStyle/>
          <a:p>
            <a:pPr eaLnBrk="1" hangingPunct="1"/>
            <a:r>
              <a:rPr lang="en-US" sz="3200" smtClean="0"/>
              <a:t>SNMPv3 – USM User Table</a:t>
            </a:r>
          </a:p>
        </p:txBody>
      </p:sp>
      <p:sp>
        <p:nvSpPr>
          <p:cNvPr id="84997" name="Rectangle 3"/>
          <p:cNvSpPr>
            <a:spLocks noChangeArrowheads="1"/>
          </p:cNvSpPr>
          <p:nvPr/>
        </p:nvSpPr>
        <p:spPr bwMode="auto">
          <a:xfrm>
            <a:off x="600075" y="1541463"/>
            <a:ext cx="8137525" cy="4260850"/>
          </a:xfrm>
          <a:prstGeom prst="rect">
            <a:avLst/>
          </a:prstGeom>
          <a:noFill/>
          <a:ln w="9525">
            <a:noFill/>
            <a:miter lim="800000"/>
            <a:headEnd/>
            <a:tailEnd/>
          </a:ln>
        </p:spPr>
        <p:txBody>
          <a:bodyPr/>
          <a:lstStyle/>
          <a:p>
            <a:pPr marL="609600" indent="-609600" algn="l">
              <a:spcBef>
                <a:spcPct val="20000"/>
              </a:spcBef>
              <a:buFont typeface="Wingdings" pitchFamily="2" charset="2"/>
              <a:buChar char="§"/>
            </a:pPr>
            <a:r>
              <a:rPr lang="en-US" sz="2400">
                <a:solidFill>
                  <a:srgbClr val="000000"/>
                </a:solidFill>
              </a:rPr>
              <a:t>New rows in the usmUserTable are created by cloning them from existing rows</a:t>
            </a:r>
          </a:p>
          <a:p>
            <a:pPr marL="609600" indent="-609600" algn="l">
              <a:spcBef>
                <a:spcPct val="20000"/>
              </a:spcBef>
              <a:buFont typeface="Wingdings" pitchFamily="2" charset="2"/>
              <a:buChar char="§"/>
            </a:pPr>
            <a:r>
              <a:rPr lang="en-US" sz="2400">
                <a:solidFill>
                  <a:srgbClr val="000000"/>
                </a:solidFill>
              </a:rPr>
              <a:t>Atleast one template row must be created and have its secret keys configured through some means other than SNMP (through a command line interface) so that the new rows can be cloned from it.</a:t>
            </a:r>
          </a:p>
          <a:p>
            <a:pPr marL="609600" indent="-609600" algn="l">
              <a:spcBef>
                <a:spcPct val="20000"/>
              </a:spcBef>
              <a:buFont typeface="Wingdings" pitchFamily="2" charset="2"/>
              <a:buChar char="§"/>
            </a:pPr>
            <a:endParaRPr lang="en-US" sz="2400">
              <a:solidFill>
                <a:srgbClr val="000000"/>
              </a:solidFill>
            </a:endParaRPr>
          </a:p>
        </p:txBody>
      </p:sp>
    </p:spTree>
    <p:extLst>
      <p:ext uri="{BB962C8B-B14F-4D97-AF65-F5344CB8AC3E}">
        <p14:creationId xmlns:p14="http://schemas.microsoft.com/office/powerpoint/2010/main" val="22143126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Date Placeholder 2"/>
          <p:cNvSpPr>
            <a:spLocks noGrp="1"/>
          </p:cNvSpPr>
          <p:nvPr>
            <p:ph type="dt" sz="quarter" idx="10"/>
          </p:nvPr>
        </p:nvSpPr>
        <p:spPr>
          <a:noFill/>
        </p:spPr>
        <p:txBody>
          <a:bodyPr/>
          <a:lstStyle/>
          <a:p>
            <a:fld id="{C59D00AD-A18F-4E94-B5D9-96132697AEC4}" type="datetime1">
              <a:rPr lang="en-US" smtClean="0"/>
              <a:pPr/>
              <a:t>6/8/2013</a:t>
            </a:fld>
            <a:endParaRPr lang="en-US" smtClean="0"/>
          </a:p>
        </p:txBody>
      </p:sp>
      <p:sp>
        <p:nvSpPr>
          <p:cNvPr id="86019" name="Slide Number Placeholder 4"/>
          <p:cNvSpPr>
            <a:spLocks noGrp="1"/>
          </p:cNvSpPr>
          <p:nvPr>
            <p:ph type="sldNum" sz="quarter" idx="12"/>
          </p:nvPr>
        </p:nvSpPr>
        <p:spPr>
          <a:noFill/>
        </p:spPr>
        <p:txBody>
          <a:bodyPr/>
          <a:lstStyle/>
          <a:p>
            <a:fld id="{48B5B20B-6BBE-42B8-A8D0-710842628FAB}" type="slidenum">
              <a:rPr lang="en-US" smtClean="0"/>
              <a:pPr/>
              <a:t>16</a:t>
            </a:fld>
            <a:endParaRPr lang="en-US" smtClean="0"/>
          </a:p>
        </p:txBody>
      </p:sp>
      <p:sp>
        <p:nvSpPr>
          <p:cNvPr id="86020" name="Rectangle 2"/>
          <p:cNvSpPr>
            <a:spLocks noGrp="1" noChangeArrowheads="1"/>
          </p:cNvSpPr>
          <p:nvPr>
            <p:ph type="title"/>
          </p:nvPr>
        </p:nvSpPr>
        <p:spPr>
          <a:xfrm>
            <a:off x="414338" y="141288"/>
            <a:ext cx="8229600" cy="1143000"/>
          </a:xfrm>
        </p:spPr>
        <p:txBody>
          <a:bodyPr/>
          <a:lstStyle/>
          <a:p>
            <a:pPr eaLnBrk="1" hangingPunct="1"/>
            <a:r>
              <a:rPr lang="en-US" sz="3200" smtClean="0"/>
              <a:t>SNMPv3 – USM Error Statistics</a:t>
            </a:r>
          </a:p>
        </p:txBody>
      </p:sp>
      <p:sp>
        <p:nvSpPr>
          <p:cNvPr id="86021" name="Rectangle 3"/>
          <p:cNvSpPr>
            <a:spLocks noChangeArrowheads="1"/>
          </p:cNvSpPr>
          <p:nvPr/>
        </p:nvSpPr>
        <p:spPr bwMode="auto">
          <a:xfrm>
            <a:off x="600075" y="1541463"/>
            <a:ext cx="8137525" cy="4260850"/>
          </a:xfrm>
          <a:prstGeom prst="rect">
            <a:avLst/>
          </a:prstGeom>
          <a:noFill/>
          <a:ln w="9525">
            <a:noFill/>
            <a:miter lim="800000"/>
            <a:headEnd/>
            <a:tailEnd/>
          </a:ln>
        </p:spPr>
        <p:txBody>
          <a:bodyPr/>
          <a:lstStyle/>
          <a:p>
            <a:pPr marL="609600" indent="-609600" algn="l">
              <a:spcBef>
                <a:spcPct val="20000"/>
              </a:spcBef>
              <a:buFont typeface="Wingdings" pitchFamily="2" charset="2"/>
              <a:buChar char="§"/>
            </a:pPr>
            <a:r>
              <a:rPr lang="en-US" sz="2400">
                <a:solidFill>
                  <a:srgbClr val="000000"/>
                </a:solidFill>
              </a:rPr>
              <a:t>usmStatsUnsupportedSecLevels </a:t>
            </a:r>
          </a:p>
          <a:p>
            <a:pPr marL="990600" lvl="1" indent="-533400" algn="l">
              <a:spcBef>
                <a:spcPct val="20000"/>
              </a:spcBef>
              <a:buFontTx/>
              <a:buChar char="–"/>
            </a:pPr>
            <a:r>
              <a:rPr lang="en-US" sz="2000">
                <a:solidFill>
                  <a:srgbClr val="000000"/>
                </a:solidFill>
              </a:rPr>
              <a:t>32-bit Counter</a:t>
            </a:r>
          </a:p>
          <a:p>
            <a:pPr marL="990600" lvl="1" indent="-533400" algn="l">
              <a:spcBef>
                <a:spcPct val="20000"/>
              </a:spcBef>
              <a:buFontTx/>
              <a:buChar char="–"/>
            </a:pPr>
            <a:r>
              <a:rPr lang="en-US" sz="2000">
                <a:solidFill>
                  <a:srgbClr val="000000"/>
                </a:solidFill>
              </a:rPr>
              <a:t>Number of packets dropped because of the requested security level is not supported.</a:t>
            </a:r>
          </a:p>
          <a:p>
            <a:pPr marL="609600" indent="-609600" algn="l">
              <a:spcBef>
                <a:spcPct val="20000"/>
              </a:spcBef>
              <a:buFont typeface="Wingdings" pitchFamily="2" charset="2"/>
              <a:buChar char="§"/>
            </a:pPr>
            <a:r>
              <a:rPr lang="en-US" sz="2400">
                <a:solidFill>
                  <a:srgbClr val="000000"/>
                </a:solidFill>
              </a:rPr>
              <a:t>usmStatsNotInTimeWindows </a:t>
            </a:r>
          </a:p>
          <a:p>
            <a:pPr marL="990600" lvl="1" indent="-533400" algn="l">
              <a:spcBef>
                <a:spcPct val="20000"/>
              </a:spcBef>
              <a:buFontTx/>
              <a:buChar char="–"/>
            </a:pPr>
            <a:r>
              <a:rPr lang="en-US" sz="2000">
                <a:solidFill>
                  <a:srgbClr val="000000"/>
                </a:solidFill>
              </a:rPr>
              <a:t>32-bit Counter</a:t>
            </a:r>
          </a:p>
          <a:p>
            <a:pPr marL="990600" lvl="1" indent="-533400" algn="l">
              <a:spcBef>
                <a:spcPct val="20000"/>
              </a:spcBef>
              <a:buFontTx/>
              <a:buChar char="–"/>
            </a:pPr>
            <a:r>
              <a:rPr lang="en-US" sz="2000">
                <a:solidFill>
                  <a:srgbClr val="000000"/>
                </a:solidFill>
              </a:rPr>
              <a:t>Number of packets dropped because they were outside an authoritative engine’s time window</a:t>
            </a:r>
          </a:p>
          <a:p>
            <a:pPr marL="609600" indent="-609600" algn="l">
              <a:spcBef>
                <a:spcPct val="20000"/>
              </a:spcBef>
              <a:buFont typeface="Wingdings" pitchFamily="2" charset="2"/>
              <a:buChar char="§"/>
            </a:pPr>
            <a:r>
              <a:rPr lang="en-US" sz="2400">
                <a:solidFill>
                  <a:srgbClr val="000000"/>
                </a:solidFill>
              </a:rPr>
              <a:t>usmStatsUnknownUserNames </a:t>
            </a:r>
          </a:p>
          <a:p>
            <a:pPr marL="990600" lvl="1" indent="-533400" algn="l">
              <a:spcBef>
                <a:spcPct val="20000"/>
              </a:spcBef>
              <a:buFontTx/>
              <a:buChar char="–"/>
            </a:pPr>
            <a:r>
              <a:rPr lang="en-US" sz="2000">
                <a:solidFill>
                  <a:srgbClr val="000000"/>
                </a:solidFill>
              </a:rPr>
              <a:t>32-bit Counter</a:t>
            </a:r>
          </a:p>
          <a:p>
            <a:pPr marL="990600" lvl="1" indent="-533400" algn="l">
              <a:spcBef>
                <a:spcPct val="20000"/>
              </a:spcBef>
              <a:buFontTx/>
              <a:buChar char="–"/>
            </a:pPr>
            <a:r>
              <a:rPr lang="en-US" sz="2000">
                <a:solidFill>
                  <a:srgbClr val="000000"/>
                </a:solidFill>
              </a:rPr>
              <a:t>Number of packets dropped because they referenced an unknown user</a:t>
            </a:r>
          </a:p>
        </p:txBody>
      </p:sp>
    </p:spTree>
    <p:extLst>
      <p:ext uri="{BB962C8B-B14F-4D97-AF65-F5344CB8AC3E}">
        <p14:creationId xmlns:p14="http://schemas.microsoft.com/office/powerpoint/2010/main" val="3195760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3"/>
          <p:cNvSpPr txBox="1">
            <a:spLocks noChangeArrowheads="1"/>
          </p:cNvSpPr>
          <p:nvPr/>
        </p:nvSpPr>
        <p:spPr bwMode="auto">
          <a:xfrm>
            <a:off x="3981450" y="291465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600"/>
              <a:t>snmpModules</a:t>
            </a:r>
          </a:p>
        </p:txBody>
      </p:sp>
      <p:sp>
        <p:nvSpPr>
          <p:cNvPr id="3075" name="Text Box 4"/>
          <p:cNvSpPr txBox="1">
            <a:spLocks noChangeArrowheads="1"/>
          </p:cNvSpPr>
          <p:nvPr/>
        </p:nvSpPr>
        <p:spPr bwMode="auto">
          <a:xfrm>
            <a:off x="4164013" y="3163888"/>
            <a:ext cx="9699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1200"/>
              <a:t>{snmpV2 3}</a:t>
            </a:r>
          </a:p>
        </p:txBody>
      </p:sp>
      <p:sp>
        <p:nvSpPr>
          <p:cNvPr id="3076" name="Line 5"/>
          <p:cNvSpPr>
            <a:spLocks noChangeShapeType="1"/>
          </p:cNvSpPr>
          <p:nvPr/>
        </p:nvSpPr>
        <p:spPr bwMode="auto">
          <a:xfrm flipH="1">
            <a:off x="903288" y="3400425"/>
            <a:ext cx="3678237" cy="936625"/>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3077" name="Line 6"/>
          <p:cNvSpPr>
            <a:spLocks noChangeShapeType="1"/>
          </p:cNvSpPr>
          <p:nvPr/>
        </p:nvSpPr>
        <p:spPr bwMode="auto">
          <a:xfrm>
            <a:off x="4592638" y="3402013"/>
            <a:ext cx="3730625" cy="611187"/>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3078" name="Text Box 7"/>
          <p:cNvSpPr txBox="1">
            <a:spLocks noChangeArrowheads="1"/>
          </p:cNvSpPr>
          <p:nvPr/>
        </p:nvSpPr>
        <p:spPr bwMode="auto">
          <a:xfrm>
            <a:off x="320675" y="5305425"/>
            <a:ext cx="1493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600"/>
              <a:t>snmpMPDMIB</a:t>
            </a:r>
          </a:p>
        </p:txBody>
      </p:sp>
      <p:sp>
        <p:nvSpPr>
          <p:cNvPr id="3079" name="Text Box 8"/>
          <p:cNvSpPr txBox="1">
            <a:spLocks noChangeArrowheads="1"/>
          </p:cNvSpPr>
          <p:nvPr/>
        </p:nvSpPr>
        <p:spPr bwMode="auto">
          <a:xfrm>
            <a:off x="368300" y="5567363"/>
            <a:ext cx="14414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1200"/>
              <a:t>{snmpModules 11}</a:t>
            </a:r>
          </a:p>
        </p:txBody>
      </p:sp>
      <p:sp>
        <p:nvSpPr>
          <p:cNvPr id="3080" name="Text Box 9"/>
          <p:cNvSpPr txBox="1">
            <a:spLocks noChangeArrowheads="1"/>
          </p:cNvSpPr>
          <p:nvPr/>
        </p:nvSpPr>
        <p:spPr bwMode="auto">
          <a:xfrm>
            <a:off x="7407275" y="5178425"/>
            <a:ext cx="1493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600"/>
              <a:t>snmpUSMMIB</a:t>
            </a:r>
          </a:p>
        </p:txBody>
      </p:sp>
      <p:sp>
        <p:nvSpPr>
          <p:cNvPr id="3081" name="Text Box 10"/>
          <p:cNvSpPr txBox="1">
            <a:spLocks noChangeArrowheads="1"/>
          </p:cNvSpPr>
          <p:nvPr/>
        </p:nvSpPr>
        <p:spPr bwMode="auto">
          <a:xfrm>
            <a:off x="7467600" y="5453063"/>
            <a:ext cx="14414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1200"/>
              <a:t>{snmpModules 15}</a:t>
            </a:r>
          </a:p>
        </p:txBody>
      </p:sp>
      <p:sp>
        <p:nvSpPr>
          <p:cNvPr id="3082" name="Text Box 11"/>
          <p:cNvSpPr txBox="1">
            <a:spLocks noChangeArrowheads="1"/>
          </p:cNvSpPr>
          <p:nvPr/>
        </p:nvSpPr>
        <p:spPr bwMode="auto">
          <a:xfrm>
            <a:off x="2200275" y="4975225"/>
            <a:ext cx="17192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600" b="1"/>
              <a:t>snmpTargetMIB</a:t>
            </a:r>
          </a:p>
        </p:txBody>
      </p:sp>
      <p:sp>
        <p:nvSpPr>
          <p:cNvPr id="3083" name="Text Box 12"/>
          <p:cNvSpPr txBox="1">
            <a:spLocks noChangeArrowheads="1"/>
          </p:cNvSpPr>
          <p:nvPr/>
        </p:nvSpPr>
        <p:spPr bwMode="auto">
          <a:xfrm>
            <a:off x="2263775" y="5249863"/>
            <a:ext cx="15382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1200" b="1"/>
              <a:t>{snmpModules 12}</a:t>
            </a:r>
          </a:p>
        </p:txBody>
      </p:sp>
      <p:sp>
        <p:nvSpPr>
          <p:cNvPr id="3084" name="Text Box 13"/>
          <p:cNvSpPr txBox="1">
            <a:spLocks noChangeArrowheads="1"/>
          </p:cNvSpPr>
          <p:nvPr/>
        </p:nvSpPr>
        <p:spPr bwMode="auto">
          <a:xfrm>
            <a:off x="0" y="4314825"/>
            <a:ext cx="20589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600"/>
              <a:t>snmpFrameworkMIB</a:t>
            </a:r>
          </a:p>
        </p:txBody>
      </p:sp>
      <p:sp>
        <p:nvSpPr>
          <p:cNvPr id="3085" name="Text Box 14"/>
          <p:cNvSpPr txBox="1">
            <a:spLocks noChangeArrowheads="1"/>
          </p:cNvSpPr>
          <p:nvPr/>
        </p:nvSpPr>
        <p:spPr bwMode="auto">
          <a:xfrm>
            <a:off x="466725" y="4576763"/>
            <a:ext cx="14414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1200"/>
              <a:t>{snmpModules 10}</a:t>
            </a:r>
          </a:p>
        </p:txBody>
      </p:sp>
      <p:sp>
        <p:nvSpPr>
          <p:cNvPr id="3086" name="Text Box 15"/>
          <p:cNvSpPr txBox="1">
            <a:spLocks noChangeArrowheads="1"/>
          </p:cNvSpPr>
          <p:nvPr/>
        </p:nvSpPr>
        <p:spPr bwMode="auto">
          <a:xfrm>
            <a:off x="3622675" y="4416425"/>
            <a:ext cx="22381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600" b="1" dirty="0" err="1" smtClean="0"/>
              <a:t>snmpNotificationMIB</a:t>
            </a:r>
            <a:endParaRPr lang="en-US" sz="1600" b="1" dirty="0"/>
          </a:p>
        </p:txBody>
      </p:sp>
      <p:sp>
        <p:nvSpPr>
          <p:cNvPr id="3087" name="Text Box 16"/>
          <p:cNvSpPr txBox="1">
            <a:spLocks noChangeArrowheads="1"/>
          </p:cNvSpPr>
          <p:nvPr/>
        </p:nvSpPr>
        <p:spPr bwMode="auto">
          <a:xfrm>
            <a:off x="3940175" y="4691063"/>
            <a:ext cx="15382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1200" b="1"/>
              <a:t>{snmpModules 13}</a:t>
            </a:r>
          </a:p>
        </p:txBody>
      </p:sp>
      <p:sp>
        <p:nvSpPr>
          <p:cNvPr id="3088" name="Text Box 17"/>
          <p:cNvSpPr txBox="1">
            <a:spLocks noChangeArrowheads="1"/>
          </p:cNvSpPr>
          <p:nvPr/>
        </p:nvSpPr>
        <p:spPr bwMode="auto">
          <a:xfrm>
            <a:off x="5603875" y="4860925"/>
            <a:ext cx="16621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600" b="1"/>
              <a:t>snmpProxyMIB</a:t>
            </a:r>
          </a:p>
        </p:txBody>
      </p:sp>
      <p:sp>
        <p:nvSpPr>
          <p:cNvPr id="3089" name="Text Box 18"/>
          <p:cNvSpPr txBox="1">
            <a:spLocks noChangeArrowheads="1"/>
          </p:cNvSpPr>
          <p:nvPr/>
        </p:nvSpPr>
        <p:spPr bwMode="auto">
          <a:xfrm>
            <a:off x="5667375" y="5122863"/>
            <a:ext cx="15382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1200" b="1"/>
              <a:t>{snmpModules 14}</a:t>
            </a:r>
          </a:p>
        </p:txBody>
      </p:sp>
      <p:sp>
        <p:nvSpPr>
          <p:cNvPr id="3090" name="Text Box 19"/>
          <p:cNvSpPr txBox="1">
            <a:spLocks noChangeArrowheads="1"/>
          </p:cNvSpPr>
          <p:nvPr/>
        </p:nvSpPr>
        <p:spPr bwMode="auto">
          <a:xfrm>
            <a:off x="7515225" y="4010025"/>
            <a:ext cx="1628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600"/>
              <a:t>snmpVACMMIB</a:t>
            </a:r>
          </a:p>
        </p:txBody>
      </p:sp>
      <p:sp>
        <p:nvSpPr>
          <p:cNvPr id="3091" name="Text Box 20"/>
          <p:cNvSpPr txBox="1">
            <a:spLocks noChangeArrowheads="1"/>
          </p:cNvSpPr>
          <p:nvPr/>
        </p:nvSpPr>
        <p:spPr bwMode="auto">
          <a:xfrm>
            <a:off x="7613650" y="4284663"/>
            <a:ext cx="14414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1200"/>
              <a:t>{snmpModules 16}</a:t>
            </a:r>
          </a:p>
        </p:txBody>
      </p:sp>
      <p:sp>
        <p:nvSpPr>
          <p:cNvPr id="3092" name="Line 21"/>
          <p:cNvSpPr>
            <a:spLocks noChangeShapeType="1"/>
          </p:cNvSpPr>
          <p:nvPr/>
        </p:nvSpPr>
        <p:spPr bwMode="auto">
          <a:xfrm flipH="1">
            <a:off x="1079500" y="3403600"/>
            <a:ext cx="3505200" cy="1905000"/>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3093" name="Line 22"/>
          <p:cNvSpPr>
            <a:spLocks noChangeShapeType="1"/>
          </p:cNvSpPr>
          <p:nvPr/>
        </p:nvSpPr>
        <p:spPr bwMode="auto">
          <a:xfrm flipH="1">
            <a:off x="3124200" y="3416300"/>
            <a:ext cx="1460500" cy="1460500"/>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3094" name="Line 23"/>
          <p:cNvSpPr>
            <a:spLocks noChangeShapeType="1"/>
          </p:cNvSpPr>
          <p:nvPr/>
        </p:nvSpPr>
        <p:spPr bwMode="auto">
          <a:xfrm>
            <a:off x="4597400" y="3403600"/>
            <a:ext cx="0" cy="977900"/>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3095" name="Line 24"/>
          <p:cNvSpPr>
            <a:spLocks noChangeShapeType="1"/>
          </p:cNvSpPr>
          <p:nvPr/>
        </p:nvSpPr>
        <p:spPr bwMode="auto">
          <a:xfrm>
            <a:off x="4610100" y="3403600"/>
            <a:ext cx="1625600" cy="1422400"/>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3096" name="Line 25"/>
          <p:cNvSpPr>
            <a:spLocks noChangeShapeType="1"/>
          </p:cNvSpPr>
          <p:nvPr/>
        </p:nvSpPr>
        <p:spPr bwMode="auto">
          <a:xfrm>
            <a:off x="4610100" y="3403600"/>
            <a:ext cx="3505200" cy="1752600"/>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3097" name="Text Box 26"/>
          <p:cNvSpPr txBox="1">
            <a:spLocks noChangeArrowheads="1"/>
          </p:cNvSpPr>
          <p:nvPr/>
        </p:nvSpPr>
        <p:spPr bwMode="auto">
          <a:xfrm>
            <a:off x="4159250" y="2203450"/>
            <a:ext cx="928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600"/>
              <a:t>snmpV2</a:t>
            </a:r>
          </a:p>
        </p:txBody>
      </p:sp>
      <p:sp>
        <p:nvSpPr>
          <p:cNvPr id="3098" name="Text Box 27"/>
          <p:cNvSpPr txBox="1">
            <a:spLocks noChangeArrowheads="1"/>
          </p:cNvSpPr>
          <p:nvPr/>
        </p:nvSpPr>
        <p:spPr bwMode="auto">
          <a:xfrm>
            <a:off x="4179888" y="2465388"/>
            <a:ext cx="9191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1200"/>
              <a:t>{internet 6}</a:t>
            </a:r>
          </a:p>
        </p:txBody>
      </p:sp>
      <p:sp>
        <p:nvSpPr>
          <p:cNvPr id="3099" name="Text Box 28"/>
          <p:cNvSpPr txBox="1">
            <a:spLocks noChangeArrowheads="1"/>
          </p:cNvSpPr>
          <p:nvPr/>
        </p:nvSpPr>
        <p:spPr bwMode="auto">
          <a:xfrm>
            <a:off x="4184650" y="1390650"/>
            <a:ext cx="8620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600"/>
              <a:t>internet</a:t>
            </a:r>
          </a:p>
        </p:txBody>
      </p:sp>
      <p:sp>
        <p:nvSpPr>
          <p:cNvPr id="3100" name="Text Box 29"/>
          <p:cNvSpPr txBox="1">
            <a:spLocks noChangeArrowheads="1"/>
          </p:cNvSpPr>
          <p:nvPr/>
        </p:nvSpPr>
        <p:spPr bwMode="auto">
          <a:xfrm>
            <a:off x="4025900" y="1639888"/>
            <a:ext cx="1206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1200"/>
              <a:t>{.iso.org.dod.1}</a:t>
            </a:r>
          </a:p>
        </p:txBody>
      </p:sp>
      <p:sp>
        <p:nvSpPr>
          <p:cNvPr id="3101" name="Line 30"/>
          <p:cNvSpPr>
            <a:spLocks noChangeShapeType="1"/>
          </p:cNvSpPr>
          <p:nvPr/>
        </p:nvSpPr>
        <p:spPr bwMode="auto">
          <a:xfrm>
            <a:off x="4610100" y="1879600"/>
            <a:ext cx="0" cy="393700"/>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3102" name="Line 31"/>
          <p:cNvSpPr>
            <a:spLocks noChangeShapeType="1"/>
          </p:cNvSpPr>
          <p:nvPr/>
        </p:nvSpPr>
        <p:spPr bwMode="auto">
          <a:xfrm>
            <a:off x="4610100" y="2667000"/>
            <a:ext cx="0" cy="317500"/>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3103" name="Rectangle 32"/>
          <p:cNvSpPr>
            <a:spLocks noGrp="1" noChangeArrowheads="1"/>
          </p:cNvSpPr>
          <p:nvPr>
            <p:ph type="title"/>
          </p:nvPr>
        </p:nvSpPr>
        <p:spPr>
          <a:xfrm>
            <a:off x="414338" y="0"/>
            <a:ext cx="8229600" cy="1143000"/>
          </a:xfrm>
          <a:noFill/>
        </p:spPr>
        <p:txBody>
          <a:bodyPr/>
          <a:lstStyle/>
          <a:p>
            <a:pPr eaLnBrk="1" hangingPunct="1"/>
            <a:r>
              <a:rPr lang="en-US" sz="3200" smtClean="0"/>
              <a:t>SNMPv3 MIBs for Configuring Notifications and Proxy Forwarding</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44500" y="0"/>
            <a:ext cx="8229600" cy="1143000"/>
          </a:xfrm>
        </p:spPr>
        <p:txBody>
          <a:bodyPr/>
          <a:lstStyle/>
          <a:p>
            <a:pPr eaLnBrk="1" hangingPunct="1"/>
            <a:r>
              <a:rPr lang="en-US" sz="3200" smtClean="0"/>
              <a:t>MIB Tables for Configuring Notifications and Proxy Forwarding</a:t>
            </a:r>
          </a:p>
        </p:txBody>
      </p:sp>
      <p:sp>
        <p:nvSpPr>
          <p:cNvPr id="4099" name="Rectangle 3"/>
          <p:cNvSpPr>
            <a:spLocks noChangeArrowheads="1"/>
          </p:cNvSpPr>
          <p:nvPr/>
        </p:nvSpPr>
        <p:spPr bwMode="auto">
          <a:xfrm>
            <a:off x="515938" y="1512888"/>
            <a:ext cx="8150225" cy="426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spcBef>
                <a:spcPct val="20000"/>
              </a:spcBef>
              <a:buFont typeface="Wingdings" pitchFamily="2" charset="2"/>
              <a:buChar char="§"/>
            </a:pPr>
            <a:r>
              <a:rPr lang="en-US" sz="2400" u="sng" dirty="0">
                <a:solidFill>
                  <a:srgbClr val="000000"/>
                </a:solidFill>
                <a:cs typeface="Times New Roman" pitchFamily="18" charset="0"/>
              </a:rPr>
              <a:t>Management Target MIB</a:t>
            </a:r>
          </a:p>
          <a:p>
            <a:pPr marL="990600" lvl="1" indent="-533400">
              <a:spcBef>
                <a:spcPct val="20000"/>
              </a:spcBef>
              <a:buFontTx/>
              <a:buChar char="–"/>
            </a:pPr>
            <a:r>
              <a:rPr lang="en-US" sz="2000" dirty="0" err="1">
                <a:solidFill>
                  <a:srgbClr val="000000"/>
                </a:solidFill>
                <a:cs typeface="Times New Roman" pitchFamily="18" charset="0"/>
              </a:rPr>
              <a:t>snmpTargetAddrTable</a:t>
            </a:r>
            <a:endParaRPr lang="en-US" sz="2000" dirty="0">
              <a:solidFill>
                <a:srgbClr val="000000"/>
              </a:solidFill>
              <a:cs typeface="Times New Roman" pitchFamily="18" charset="0"/>
            </a:endParaRPr>
          </a:p>
          <a:p>
            <a:pPr marL="990600" lvl="1" indent="-533400">
              <a:spcBef>
                <a:spcPct val="20000"/>
              </a:spcBef>
              <a:buFontTx/>
              <a:buChar char="–"/>
            </a:pPr>
            <a:r>
              <a:rPr lang="en-US" sz="2000" dirty="0" err="1">
                <a:solidFill>
                  <a:srgbClr val="000000"/>
                </a:solidFill>
                <a:cs typeface="Times New Roman" pitchFamily="18" charset="0"/>
              </a:rPr>
              <a:t>snmpTargetParamsTable</a:t>
            </a:r>
            <a:endParaRPr lang="en-US" sz="2000" dirty="0">
              <a:solidFill>
                <a:srgbClr val="000000"/>
              </a:solidFill>
              <a:cs typeface="Times New Roman" pitchFamily="18" charset="0"/>
            </a:endParaRPr>
          </a:p>
          <a:p>
            <a:pPr marL="609600" indent="-609600">
              <a:spcBef>
                <a:spcPct val="20000"/>
              </a:spcBef>
              <a:buFont typeface="Wingdings" pitchFamily="2" charset="2"/>
              <a:buChar char="§"/>
            </a:pPr>
            <a:r>
              <a:rPr lang="en-US" sz="2400" u="sng" dirty="0">
                <a:solidFill>
                  <a:srgbClr val="000000"/>
                </a:solidFill>
                <a:cs typeface="Times New Roman" pitchFamily="18" charset="0"/>
              </a:rPr>
              <a:t>Notification MIB</a:t>
            </a:r>
          </a:p>
          <a:p>
            <a:pPr marL="990600" lvl="1" indent="-533400">
              <a:spcBef>
                <a:spcPct val="20000"/>
              </a:spcBef>
              <a:buFontTx/>
              <a:buChar char="–"/>
            </a:pPr>
            <a:r>
              <a:rPr lang="en-US" sz="2000" dirty="0" err="1">
                <a:solidFill>
                  <a:srgbClr val="000000"/>
                </a:solidFill>
                <a:cs typeface="Times New Roman" pitchFamily="18" charset="0"/>
              </a:rPr>
              <a:t>snmpNotifyTable</a:t>
            </a:r>
            <a:endParaRPr lang="en-US" sz="2000" dirty="0">
              <a:solidFill>
                <a:srgbClr val="000000"/>
              </a:solidFill>
              <a:cs typeface="Times New Roman" pitchFamily="18" charset="0"/>
            </a:endParaRPr>
          </a:p>
          <a:p>
            <a:pPr marL="990600" lvl="1" indent="-533400">
              <a:spcBef>
                <a:spcPct val="20000"/>
              </a:spcBef>
              <a:buFontTx/>
              <a:buChar char="–"/>
            </a:pPr>
            <a:r>
              <a:rPr lang="en-US" sz="2000" dirty="0" err="1">
                <a:cs typeface="Times New Roman" pitchFamily="18" charset="0"/>
              </a:rPr>
              <a:t>snmpNotifyFilterProfileTable</a:t>
            </a:r>
            <a:endParaRPr lang="en-US" sz="2000" dirty="0">
              <a:cs typeface="Times New Roman" pitchFamily="18" charset="0"/>
            </a:endParaRPr>
          </a:p>
          <a:p>
            <a:pPr marL="990600" lvl="1" indent="-533400">
              <a:spcBef>
                <a:spcPct val="20000"/>
              </a:spcBef>
              <a:buFontTx/>
              <a:buChar char="–"/>
            </a:pPr>
            <a:r>
              <a:rPr lang="en-US" sz="2000" dirty="0" err="1">
                <a:cs typeface="Times New Roman" pitchFamily="18" charset="0"/>
              </a:rPr>
              <a:t>snmpNotifyFilterTable</a:t>
            </a:r>
            <a:endParaRPr lang="en-US" sz="2000" dirty="0">
              <a:cs typeface="Times New Roman" pitchFamily="18" charset="0"/>
            </a:endParaRPr>
          </a:p>
          <a:p>
            <a:pPr marL="609600" indent="-609600">
              <a:spcBef>
                <a:spcPct val="20000"/>
              </a:spcBef>
              <a:buFont typeface="Wingdings" pitchFamily="2" charset="2"/>
              <a:buChar char="§"/>
            </a:pPr>
            <a:r>
              <a:rPr lang="en-US" sz="2400" u="sng" dirty="0">
                <a:solidFill>
                  <a:srgbClr val="000000"/>
                </a:solidFill>
                <a:cs typeface="Times New Roman" pitchFamily="18" charset="0"/>
              </a:rPr>
              <a:t>Proxy MIB</a:t>
            </a:r>
          </a:p>
          <a:p>
            <a:pPr marL="990600" lvl="1" indent="-533400">
              <a:spcBef>
                <a:spcPct val="20000"/>
              </a:spcBef>
              <a:buFontTx/>
              <a:buChar char="–"/>
            </a:pPr>
            <a:r>
              <a:rPr lang="en-US" sz="2000" dirty="0" err="1">
                <a:solidFill>
                  <a:srgbClr val="000000"/>
                </a:solidFill>
                <a:cs typeface="Times New Roman" pitchFamily="18" charset="0"/>
              </a:rPr>
              <a:t>snmpProxyTable</a:t>
            </a:r>
            <a:endParaRPr lang="en-US" sz="2000" dirty="0">
              <a:solidFill>
                <a:srgbClr val="000000"/>
              </a:solidFill>
              <a:cs typeface="Times New Roman" pitchFamily="18" charset="0"/>
            </a:endParaRPr>
          </a:p>
          <a:p>
            <a:pPr marL="990600" lvl="1" indent="-533400">
              <a:spcBef>
                <a:spcPct val="20000"/>
              </a:spcBef>
              <a:buFont typeface="Wingdings" pitchFamily="2" charset="2"/>
              <a:buChar char="§"/>
            </a:pPr>
            <a:endParaRPr lang="en-US" sz="2000" dirty="0">
              <a:solidFill>
                <a:srgbClr val="000000"/>
              </a:solidFill>
              <a:cs typeface="Times New Roman" pitchFamily="18" charset="0"/>
            </a:endParaRPr>
          </a:p>
          <a:p>
            <a:pPr marL="609600" indent="-609600">
              <a:spcBef>
                <a:spcPct val="20000"/>
              </a:spcBef>
              <a:buFont typeface="Wingdings" pitchFamily="2" charset="2"/>
              <a:buNone/>
            </a:pPr>
            <a:endParaRPr lang="en-US" sz="2400" dirty="0">
              <a:solidFill>
                <a:srgbClr val="000000"/>
              </a:solidFill>
              <a:cs typeface="Times New Roman" pitchFamily="18" charset="0"/>
            </a:endParaRPr>
          </a:p>
          <a:p>
            <a:pPr marL="609600" indent="-609600">
              <a:spcBef>
                <a:spcPct val="20000"/>
              </a:spcBef>
              <a:buFont typeface="Wingdings" pitchFamily="2" charset="2"/>
              <a:buChar char="§"/>
            </a:pPr>
            <a:endParaRPr lang="en-US" sz="2400" dirty="0">
              <a:solidFill>
                <a:srgbClr val="000000"/>
              </a:solidFill>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44500" y="141288"/>
            <a:ext cx="8229600" cy="1143000"/>
          </a:xfrm>
        </p:spPr>
        <p:txBody>
          <a:bodyPr/>
          <a:lstStyle/>
          <a:p>
            <a:pPr eaLnBrk="1" hangingPunct="1"/>
            <a:r>
              <a:rPr lang="en-US" sz="3200" smtClean="0"/>
              <a:t>Management Target MIB</a:t>
            </a:r>
          </a:p>
        </p:txBody>
      </p:sp>
      <p:sp>
        <p:nvSpPr>
          <p:cNvPr id="5123" name="Rectangle 3"/>
          <p:cNvSpPr>
            <a:spLocks noChangeArrowheads="1"/>
          </p:cNvSpPr>
          <p:nvPr/>
        </p:nvSpPr>
        <p:spPr bwMode="auto">
          <a:xfrm>
            <a:off x="515938" y="1500188"/>
            <a:ext cx="8150225" cy="426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spcBef>
                <a:spcPct val="20000"/>
              </a:spcBef>
              <a:buFont typeface="Wingdings" pitchFamily="2" charset="2"/>
              <a:buChar char="§"/>
            </a:pPr>
            <a:r>
              <a:rPr lang="en-US" sz="2400">
                <a:solidFill>
                  <a:srgbClr val="000000"/>
                </a:solidFill>
                <a:cs typeface="Times New Roman" pitchFamily="18" charset="0"/>
              </a:rPr>
              <a:t>“snmpTargetAddrTable” defines target addresses for generating notifications and proxy forwarding.</a:t>
            </a:r>
          </a:p>
          <a:p>
            <a:pPr marL="990600" lvl="1" indent="-533400">
              <a:spcBef>
                <a:spcPct val="20000"/>
              </a:spcBef>
              <a:buFontTx/>
              <a:buChar char="–"/>
            </a:pPr>
            <a:r>
              <a:rPr lang="en-US" sz="2000">
                <a:solidFill>
                  <a:srgbClr val="000000"/>
                </a:solidFill>
                <a:cs typeface="Times New Roman" pitchFamily="18" charset="0"/>
              </a:rPr>
              <a:t>Each row contains an identifier into a parameters table which defines SNMPv3 parameters to use in generating a message.</a:t>
            </a:r>
          </a:p>
          <a:p>
            <a:pPr marL="990600" lvl="1" indent="-533400">
              <a:spcBef>
                <a:spcPct val="20000"/>
              </a:spcBef>
              <a:buFontTx/>
              <a:buChar char="–"/>
            </a:pPr>
            <a:r>
              <a:rPr lang="en-US" sz="2000">
                <a:solidFill>
                  <a:srgbClr val="000000"/>
                </a:solidFill>
                <a:cs typeface="Times New Roman" pitchFamily="18" charset="0"/>
              </a:rPr>
              <a:t>Each row contains a list of tag values used by the notification and proxy tables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Date Placeholder 2"/>
          <p:cNvSpPr>
            <a:spLocks noGrp="1"/>
          </p:cNvSpPr>
          <p:nvPr>
            <p:ph type="dt" sz="quarter" idx="10"/>
          </p:nvPr>
        </p:nvSpPr>
        <p:spPr>
          <a:noFill/>
        </p:spPr>
        <p:txBody>
          <a:bodyPr/>
          <a:lstStyle/>
          <a:p>
            <a:fld id="{66DD1A98-8FDF-4E73-83E1-323B78798CD2}" type="datetime1">
              <a:rPr lang="en-US" smtClean="0"/>
              <a:pPr/>
              <a:t>6/8/2013</a:t>
            </a:fld>
            <a:endParaRPr lang="en-US" smtClean="0"/>
          </a:p>
        </p:txBody>
      </p:sp>
      <p:sp>
        <p:nvSpPr>
          <p:cNvPr id="69635" name="Slide Number Placeholder 4"/>
          <p:cNvSpPr>
            <a:spLocks noGrp="1"/>
          </p:cNvSpPr>
          <p:nvPr>
            <p:ph type="sldNum" sz="quarter" idx="12"/>
          </p:nvPr>
        </p:nvSpPr>
        <p:spPr>
          <a:noFill/>
        </p:spPr>
        <p:txBody>
          <a:bodyPr/>
          <a:lstStyle/>
          <a:p>
            <a:fld id="{50F8F130-96C3-4578-9357-833360D355D1}" type="slidenum">
              <a:rPr lang="en-US" smtClean="0"/>
              <a:pPr/>
              <a:t>2</a:t>
            </a:fld>
            <a:endParaRPr lang="en-US" smtClean="0"/>
          </a:p>
        </p:txBody>
      </p:sp>
      <p:sp>
        <p:nvSpPr>
          <p:cNvPr id="69636" name="Rectangle 2"/>
          <p:cNvSpPr>
            <a:spLocks noGrp="1" noChangeArrowheads="1"/>
          </p:cNvSpPr>
          <p:nvPr>
            <p:ph type="title"/>
          </p:nvPr>
        </p:nvSpPr>
        <p:spPr>
          <a:xfrm>
            <a:off x="414338" y="141288"/>
            <a:ext cx="8229600" cy="1143000"/>
          </a:xfrm>
        </p:spPr>
        <p:txBody>
          <a:bodyPr/>
          <a:lstStyle/>
          <a:p>
            <a:pPr eaLnBrk="1" hangingPunct="1"/>
            <a:r>
              <a:rPr lang="en-US" sz="3200" smtClean="0"/>
              <a:t>SNMPv3 MIBs</a:t>
            </a:r>
          </a:p>
        </p:txBody>
      </p:sp>
      <p:sp>
        <p:nvSpPr>
          <p:cNvPr id="69637" name="Text Box 3"/>
          <p:cNvSpPr txBox="1">
            <a:spLocks noChangeArrowheads="1"/>
          </p:cNvSpPr>
          <p:nvPr/>
        </p:nvSpPr>
        <p:spPr bwMode="auto">
          <a:xfrm>
            <a:off x="3981450" y="2914650"/>
            <a:ext cx="1447800" cy="336550"/>
          </a:xfrm>
          <a:prstGeom prst="rect">
            <a:avLst/>
          </a:prstGeom>
          <a:noFill/>
          <a:ln w="9525">
            <a:noFill/>
            <a:miter lim="800000"/>
            <a:headEnd type="none" w="lg" len="lg"/>
            <a:tailEnd type="none" w="lg" len="lg"/>
          </a:ln>
        </p:spPr>
        <p:txBody>
          <a:bodyPr wrap="none">
            <a:spAutoFit/>
          </a:bodyPr>
          <a:lstStyle/>
          <a:p>
            <a:pPr algn="l"/>
            <a:r>
              <a:rPr lang="en-US" sz="1600"/>
              <a:t>snmpModules</a:t>
            </a:r>
          </a:p>
        </p:txBody>
      </p:sp>
      <p:sp>
        <p:nvSpPr>
          <p:cNvPr id="69638" name="Text Box 4"/>
          <p:cNvSpPr txBox="1">
            <a:spLocks noChangeArrowheads="1"/>
          </p:cNvSpPr>
          <p:nvPr/>
        </p:nvSpPr>
        <p:spPr bwMode="auto">
          <a:xfrm>
            <a:off x="4164013" y="3163888"/>
            <a:ext cx="969962" cy="274637"/>
          </a:xfrm>
          <a:prstGeom prst="rect">
            <a:avLst/>
          </a:prstGeom>
          <a:noFill/>
          <a:ln w="9525">
            <a:noFill/>
            <a:miter lim="800000"/>
            <a:headEnd type="none" w="lg" len="lg"/>
            <a:tailEnd type="none" w="lg" len="lg"/>
          </a:ln>
        </p:spPr>
        <p:txBody>
          <a:bodyPr wrap="none">
            <a:spAutoFit/>
          </a:bodyPr>
          <a:lstStyle/>
          <a:p>
            <a:r>
              <a:rPr lang="en-US" sz="1200"/>
              <a:t>{snmpV2 3}</a:t>
            </a:r>
          </a:p>
        </p:txBody>
      </p:sp>
      <p:sp>
        <p:nvSpPr>
          <p:cNvPr id="69639" name="Line 5"/>
          <p:cNvSpPr>
            <a:spLocks noChangeShapeType="1"/>
          </p:cNvSpPr>
          <p:nvPr/>
        </p:nvSpPr>
        <p:spPr bwMode="auto">
          <a:xfrm flipH="1">
            <a:off x="903288" y="3400425"/>
            <a:ext cx="3678237" cy="936625"/>
          </a:xfrm>
          <a:prstGeom prst="line">
            <a:avLst/>
          </a:prstGeom>
          <a:noFill/>
          <a:ln w="9525">
            <a:solidFill>
              <a:schemeClr val="tx1"/>
            </a:solidFill>
            <a:round/>
            <a:headEnd type="none" w="lg" len="lg"/>
            <a:tailEnd type="none" w="lg" len="lg"/>
          </a:ln>
        </p:spPr>
        <p:txBody>
          <a:bodyPr/>
          <a:lstStyle/>
          <a:p>
            <a:endParaRPr lang="en-CA"/>
          </a:p>
        </p:txBody>
      </p:sp>
      <p:sp>
        <p:nvSpPr>
          <p:cNvPr id="69640" name="Line 6"/>
          <p:cNvSpPr>
            <a:spLocks noChangeShapeType="1"/>
          </p:cNvSpPr>
          <p:nvPr/>
        </p:nvSpPr>
        <p:spPr bwMode="auto">
          <a:xfrm>
            <a:off x="4592638" y="3402013"/>
            <a:ext cx="3730625" cy="611187"/>
          </a:xfrm>
          <a:prstGeom prst="line">
            <a:avLst/>
          </a:prstGeom>
          <a:noFill/>
          <a:ln w="9525">
            <a:solidFill>
              <a:schemeClr val="tx1"/>
            </a:solidFill>
            <a:round/>
            <a:headEnd type="none" w="lg" len="lg"/>
            <a:tailEnd type="none" w="lg" len="lg"/>
          </a:ln>
        </p:spPr>
        <p:txBody>
          <a:bodyPr/>
          <a:lstStyle/>
          <a:p>
            <a:endParaRPr lang="en-CA"/>
          </a:p>
        </p:txBody>
      </p:sp>
      <p:sp>
        <p:nvSpPr>
          <p:cNvPr id="69641" name="Text Box 7"/>
          <p:cNvSpPr txBox="1">
            <a:spLocks noChangeArrowheads="1"/>
          </p:cNvSpPr>
          <p:nvPr/>
        </p:nvSpPr>
        <p:spPr bwMode="auto">
          <a:xfrm>
            <a:off x="320675" y="5305425"/>
            <a:ext cx="1493838" cy="336550"/>
          </a:xfrm>
          <a:prstGeom prst="rect">
            <a:avLst/>
          </a:prstGeom>
          <a:noFill/>
          <a:ln w="9525">
            <a:noFill/>
            <a:miter lim="800000"/>
            <a:headEnd type="none" w="lg" len="lg"/>
            <a:tailEnd type="none" w="lg" len="lg"/>
          </a:ln>
        </p:spPr>
        <p:txBody>
          <a:bodyPr wrap="none">
            <a:spAutoFit/>
          </a:bodyPr>
          <a:lstStyle/>
          <a:p>
            <a:pPr algn="l"/>
            <a:r>
              <a:rPr lang="en-US" sz="1600"/>
              <a:t>snmpMPDMIB</a:t>
            </a:r>
          </a:p>
        </p:txBody>
      </p:sp>
      <p:sp>
        <p:nvSpPr>
          <p:cNvPr id="69642" name="Text Box 8"/>
          <p:cNvSpPr txBox="1">
            <a:spLocks noChangeArrowheads="1"/>
          </p:cNvSpPr>
          <p:nvPr/>
        </p:nvSpPr>
        <p:spPr bwMode="auto">
          <a:xfrm>
            <a:off x="368300" y="5567363"/>
            <a:ext cx="1441450" cy="274637"/>
          </a:xfrm>
          <a:prstGeom prst="rect">
            <a:avLst/>
          </a:prstGeom>
          <a:noFill/>
          <a:ln w="9525">
            <a:noFill/>
            <a:miter lim="800000"/>
            <a:headEnd type="none" w="lg" len="lg"/>
            <a:tailEnd type="none" w="lg" len="lg"/>
          </a:ln>
        </p:spPr>
        <p:txBody>
          <a:bodyPr wrap="none">
            <a:spAutoFit/>
          </a:bodyPr>
          <a:lstStyle/>
          <a:p>
            <a:r>
              <a:rPr lang="en-US" sz="1200"/>
              <a:t>{snmpModules 11}</a:t>
            </a:r>
          </a:p>
        </p:txBody>
      </p:sp>
      <p:sp>
        <p:nvSpPr>
          <p:cNvPr id="69643" name="Text Box 9"/>
          <p:cNvSpPr txBox="1">
            <a:spLocks noChangeArrowheads="1"/>
          </p:cNvSpPr>
          <p:nvPr/>
        </p:nvSpPr>
        <p:spPr bwMode="auto">
          <a:xfrm>
            <a:off x="7407275" y="5178425"/>
            <a:ext cx="1493838" cy="336550"/>
          </a:xfrm>
          <a:prstGeom prst="rect">
            <a:avLst/>
          </a:prstGeom>
          <a:noFill/>
          <a:ln w="9525">
            <a:noFill/>
            <a:miter lim="800000"/>
            <a:headEnd type="none" w="lg" len="lg"/>
            <a:tailEnd type="none" w="lg" len="lg"/>
          </a:ln>
        </p:spPr>
        <p:txBody>
          <a:bodyPr wrap="none">
            <a:spAutoFit/>
          </a:bodyPr>
          <a:lstStyle/>
          <a:p>
            <a:pPr algn="l"/>
            <a:r>
              <a:rPr lang="en-US" sz="1600"/>
              <a:t>snmpUSMMIB</a:t>
            </a:r>
          </a:p>
        </p:txBody>
      </p:sp>
      <p:sp>
        <p:nvSpPr>
          <p:cNvPr id="69644" name="Text Box 10"/>
          <p:cNvSpPr txBox="1">
            <a:spLocks noChangeArrowheads="1"/>
          </p:cNvSpPr>
          <p:nvPr/>
        </p:nvSpPr>
        <p:spPr bwMode="auto">
          <a:xfrm>
            <a:off x="7467600" y="5453063"/>
            <a:ext cx="1441450" cy="274637"/>
          </a:xfrm>
          <a:prstGeom prst="rect">
            <a:avLst/>
          </a:prstGeom>
          <a:noFill/>
          <a:ln w="9525">
            <a:noFill/>
            <a:miter lim="800000"/>
            <a:headEnd type="none" w="lg" len="lg"/>
            <a:tailEnd type="none" w="lg" len="lg"/>
          </a:ln>
        </p:spPr>
        <p:txBody>
          <a:bodyPr wrap="none">
            <a:spAutoFit/>
          </a:bodyPr>
          <a:lstStyle/>
          <a:p>
            <a:r>
              <a:rPr lang="en-US" sz="1200"/>
              <a:t>{snmpModules 15}</a:t>
            </a:r>
          </a:p>
        </p:txBody>
      </p:sp>
      <p:sp>
        <p:nvSpPr>
          <p:cNvPr id="69645" name="Text Box 11"/>
          <p:cNvSpPr txBox="1">
            <a:spLocks noChangeArrowheads="1"/>
          </p:cNvSpPr>
          <p:nvPr/>
        </p:nvSpPr>
        <p:spPr bwMode="auto">
          <a:xfrm>
            <a:off x="2200275" y="4975225"/>
            <a:ext cx="1630363" cy="336550"/>
          </a:xfrm>
          <a:prstGeom prst="rect">
            <a:avLst/>
          </a:prstGeom>
          <a:noFill/>
          <a:ln w="9525">
            <a:noFill/>
            <a:miter lim="800000"/>
            <a:headEnd type="none" w="lg" len="lg"/>
            <a:tailEnd type="none" w="lg" len="lg"/>
          </a:ln>
        </p:spPr>
        <p:txBody>
          <a:bodyPr wrap="none">
            <a:spAutoFit/>
          </a:bodyPr>
          <a:lstStyle/>
          <a:p>
            <a:pPr algn="l"/>
            <a:r>
              <a:rPr lang="en-US" sz="1600"/>
              <a:t>snmpTargetMIB</a:t>
            </a:r>
          </a:p>
        </p:txBody>
      </p:sp>
      <p:sp>
        <p:nvSpPr>
          <p:cNvPr id="69646" name="Text Box 12"/>
          <p:cNvSpPr txBox="1">
            <a:spLocks noChangeArrowheads="1"/>
          </p:cNvSpPr>
          <p:nvPr/>
        </p:nvSpPr>
        <p:spPr bwMode="auto">
          <a:xfrm>
            <a:off x="2311400" y="5249863"/>
            <a:ext cx="1441450" cy="274637"/>
          </a:xfrm>
          <a:prstGeom prst="rect">
            <a:avLst/>
          </a:prstGeom>
          <a:noFill/>
          <a:ln w="9525">
            <a:noFill/>
            <a:miter lim="800000"/>
            <a:headEnd type="none" w="lg" len="lg"/>
            <a:tailEnd type="none" w="lg" len="lg"/>
          </a:ln>
        </p:spPr>
        <p:txBody>
          <a:bodyPr wrap="none">
            <a:spAutoFit/>
          </a:bodyPr>
          <a:lstStyle/>
          <a:p>
            <a:r>
              <a:rPr lang="en-US" sz="1200"/>
              <a:t>{snmpModules 12}</a:t>
            </a:r>
          </a:p>
        </p:txBody>
      </p:sp>
      <p:sp>
        <p:nvSpPr>
          <p:cNvPr id="69647" name="Text Box 13"/>
          <p:cNvSpPr txBox="1">
            <a:spLocks noChangeArrowheads="1"/>
          </p:cNvSpPr>
          <p:nvPr/>
        </p:nvSpPr>
        <p:spPr bwMode="auto">
          <a:xfrm>
            <a:off x="0" y="4314825"/>
            <a:ext cx="2058988" cy="336550"/>
          </a:xfrm>
          <a:prstGeom prst="rect">
            <a:avLst/>
          </a:prstGeom>
          <a:noFill/>
          <a:ln w="9525">
            <a:noFill/>
            <a:miter lim="800000"/>
            <a:headEnd type="none" w="lg" len="lg"/>
            <a:tailEnd type="none" w="lg" len="lg"/>
          </a:ln>
        </p:spPr>
        <p:txBody>
          <a:bodyPr wrap="none">
            <a:spAutoFit/>
          </a:bodyPr>
          <a:lstStyle/>
          <a:p>
            <a:pPr algn="l"/>
            <a:r>
              <a:rPr lang="en-US" sz="1600"/>
              <a:t>snmpFrameworkMIB</a:t>
            </a:r>
          </a:p>
        </p:txBody>
      </p:sp>
      <p:sp>
        <p:nvSpPr>
          <p:cNvPr id="69648" name="Text Box 14"/>
          <p:cNvSpPr txBox="1">
            <a:spLocks noChangeArrowheads="1"/>
          </p:cNvSpPr>
          <p:nvPr/>
        </p:nvSpPr>
        <p:spPr bwMode="auto">
          <a:xfrm>
            <a:off x="466725" y="4576763"/>
            <a:ext cx="1441450" cy="274637"/>
          </a:xfrm>
          <a:prstGeom prst="rect">
            <a:avLst/>
          </a:prstGeom>
          <a:noFill/>
          <a:ln w="9525">
            <a:noFill/>
            <a:miter lim="800000"/>
            <a:headEnd type="none" w="lg" len="lg"/>
            <a:tailEnd type="none" w="lg" len="lg"/>
          </a:ln>
        </p:spPr>
        <p:txBody>
          <a:bodyPr wrap="none">
            <a:spAutoFit/>
          </a:bodyPr>
          <a:lstStyle/>
          <a:p>
            <a:r>
              <a:rPr lang="en-US" sz="1200"/>
              <a:t>{snmpModules 10}</a:t>
            </a:r>
          </a:p>
        </p:txBody>
      </p:sp>
      <p:sp>
        <p:nvSpPr>
          <p:cNvPr id="69649" name="Text Box 15"/>
          <p:cNvSpPr txBox="1">
            <a:spLocks noChangeArrowheads="1"/>
          </p:cNvSpPr>
          <p:nvPr/>
        </p:nvSpPr>
        <p:spPr bwMode="auto">
          <a:xfrm>
            <a:off x="3622675" y="4416425"/>
            <a:ext cx="2046288" cy="336550"/>
          </a:xfrm>
          <a:prstGeom prst="rect">
            <a:avLst/>
          </a:prstGeom>
          <a:noFill/>
          <a:ln w="9525">
            <a:noFill/>
            <a:miter lim="800000"/>
            <a:headEnd type="none" w="lg" len="lg"/>
            <a:tailEnd type="none" w="lg" len="lg"/>
          </a:ln>
        </p:spPr>
        <p:txBody>
          <a:bodyPr wrap="none">
            <a:spAutoFit/>
          </a:bodyPr>
          <a:lstStyle/>
          <a:p>
            <a:pPr algn="l"/>
            <a:r>
              <a:rPr lang="en-US" sz="1600"/>
              <a:t>snmpNotificationMIB</a:t>
            </a:r>
          </a:p>
        </p:txBody>
      </p:sp>
      <p:sp>
        <p:nvSpPr>
          <p:cNvPr id="69650" name="Text Box 16"/>
          <p:cNvSpPr txBox="1">
            <a:spLocks noChangeArrowheads="1"/>
          </p:cNvSpPr>
          <p:nvPr/>
        </p:nvSpPr>
        <p:spPr bwMode="auto">
          <a:xfrm>
            <a:off x="3987800" y="4691063"/>
            <a:ext cx="1441450" cy="274637"/>
          </a:xfrm>
          <a:prstGeom prst="rect">
            <a:avLst/>
          </a:prstGeom>
          <a:noFill/>
          <a:ln w="9525">
            <a:noFill/>
            <a:miter lim="800000"/>
            <a:headEnd type="none" w="lg" len="lg"/>
            <a:tailEnd type="none" w="lg" len="lg"/>
          </a:ln>
        </p:spPr>
        <p:txBody>
          <a:bodyPr wrap="none">
            <a:spAutoFit/>
          </a:bodyPr>
          <a:lstStyle/>
          <a:p>
            <a:r>
              <a:rPr lang="en-US" sz="1200"/>
              <a:t>{snmpModules 13}</a:t>
            </a:r>
          </a:p>
        </p:txBody>
      </p:sp>
      <p:sp>
        <p:nvSpPr>
          <p:cNvPr id="69651" name="Text Box 17"/>
          <p:cNvSpPr txBox="1">
            <a:spLocks noChangeArrowheads="1"/>
          </p:cNvSpPr>
          <p:nvPr/>
        </p:nvSpPr>
        <p:spPr bwMode="auto">
          <a:xfrm>
            <a:off x="5603875" y="4860925"/>
            <a:ext cx="1562100" cy="336550"/>
          </a:xfrm>
          <a:prstGeom prst="rect">
            <a:avLst/>
          </a:prstGeom>
          <a:noFill/>
          <a:ln w="9525">
            <a:noFill/>
            <a:miter lim="800000"/>
            <a:headEnd type="none" w="lg" len="lg"/>
            <a:tailEnd type="none" w="lg" len="lg"/>
          </a:ln>
        </p:spPr>
        <p:txBody>
          <a:bodyPr wrap="none">
            <a:spAutoFit/>
          </a:bodyPr>
          <a:lstStyle/>
          <a:p>
            <a:pPr algn="l"/>
            <a:r>
              <a:rPr lang="en-US" sz="1600"/>
              <a:t>snmpProxyMIB</a:t>
            </a:r>
          </a:p>
        </p:txBody>
      </p:sp>
      <p:sp>
        <p:nvSpPr>
          <p:cNvPr id="69652" name="Text Box 18"/>
          <p:cNvSpPr txBox="1">
            <a:spLocks noChangeArrowheads="1"/>
          </p:cNvSpPr>
          <p:nvPr/>
        </p:nvSpPr>
        <p:spPr bwMode="auto">
          <a:xfrm>
            <a:off x="5715000" y="5122863"/>
            <a:ext cx="1441450" cy="274637"/>
          </a:xfrm>
          <a:prstGeom prst="rect">
            <a:avLst/>
          </a:prstGeom>
          <a:noFill/>
          <a:ln w="9525">
            <a:noFill/>
            <a:miter lim="800000"/>
            <a:headEnd type="none" w="lg" len="lg"/>
            <a:tailEnd type="none" w="lg" len="lg"/>
          </a:ln>
        </p:spPr>
        <p:txBody>
          <a:bodyPr wrap="none">
            <a:spAutoFit/>
          </a:bodyPr>
          <a:lstStyle/>
          <a:p>
            <a:r>
              <a:rPr lang="en-US" sz="1200"/>
              <a:t>{snmpModules 14}</a:t>
            </a:r>
          </a:p>
        </p:txBody>
      </p:sp>
      <p:sp>
        <p:nvSpPr>
          <p:cNvPr id="69653" name="Text Box 19"/>
          <p:cNvSpPr txBox="1">
            <a:spLocks noChangeArrowheads="1"/>
          </p:cNvSpPr>
          <p:nvPr/>
        </p:nvSpPr>
        <p:spPr bwMode="auto">
          <a:xfrm>
            <a:off x="7515225" y="4010025"/>
            <a:ext cx="1628775" cy="336550"/>
          </a:xfrm>
          <a:prstGeom prst="rect">
            <a:avLst/>
          </a:prstGeom>
          <a:noFill/>
          <a:ln w="9525">
            <a:noFill/>
            <a:miter lim="800000"/>
            <a:headEnd type="none" w="lg" len="lg"/>
            <a:tailEnd type="none" w="lg" len="lg"/>
          </a:ln>
        </p:spPr>
        <p:txBody>
          <a:bodyPr wrap="none">
            <a:spAutoFit/>
          </a:bodyPr>
          <a:lstStyle/>
          <a:p>
            <a:pPr algn="l"/>
            <a:r>
              <a:rPr lang="en-US" sz="1600"/>
              <a:t>snmpVACMMIB</a:t>
            </a:r>
          </a:p>
        </p:txBody>
      </p:sp>
      <p:sp>
        <p:nvSpPr>
          <p:cNvPr id="69654" name="Text Box 20"/>
          <p:cNvSpPr txBox="1">
            <a:spLocks noChangeArrowheads="1"/>
          </p:cNvSpPr>
          <p:nvPr/>
        </p:nvSpPr>
        <p:spPr bwMode="auto">
          <a:xfrm>
            <a:off x="7613650" y="4284663"/>
            <a:ext cx="1441450" cy="274637"/>
          </a:xfrm>
          <a:prstGeom prst="rect">
            <a:avLst/>
          </a:prstGeom>
          <a:noFill/>
          <a:ln w="9525">
            <a:noFill/>
            <a:miter lim="800000"/>
            <a:headEnd type="none" w="lg" len="lg"/>
            <a:tailEnd type="none" w="lg" len="lg"/>
          </a:ln>
        </p:spPr>
        <p:txBody>
          <a:bodyPr wrap="none">
            <a:spAutoFit/>
          </a:bodyPr>
          <a:lstStyle/>
          <a:p>
            <a:r>
              <a:rPr lang="en-US" sz="1200"/>
              <a:t>{snmpModules 16}</a:t>
            </a:r>
          </a:p>
        </p:txBody>
      </p:sp>
      <p:sp>
        <p:nvSpPr>
          <p:cNvPr id="69655" name="Line 21"/>
          <p:cNvSpPr>
            <a:spLocks noChangeShapeType="1"/>
          </p:cNvSpPr>
          <p:nvPr/>
        </p:nvSpPr>
        <p:spPr bwMode="auto">
          <a:xfrm flipH="1">
            <a:off x="1079500" y="3403600"/>
            <a:ext cx="3505200" cy="1905000"/>
          </a:xfrm>
          <a:prstGeom prst="line">
            <a:avLst/>
          </a:prstGeom>
          <a:noFill/>
          <a:ln w="9525">
            <a:solidFill>
              <a:schemeClr val="tx1"/>
            </a:solidFill>
            <a:round/>
            <a:headEnd type="none" w="lg" len="lg"/>
            <a:tailEnd type="none" w="lg" len="lg"/>
          </a:ln>
        </p:spPr>
        <p:txBody>
          <a:bodyPr/>
          <a:lstStyle/>
          <a:p>
            <a:endParaRPr lang="en-CA"/>
          </a:p>
        </p:txBody>
      </p:sp>
      <p:sp>
        <p:nvSpPr>
          <p:cNvPr id="69656" name="Line 22"/>
          <p:cNvSpPr>
            <a:spLocks noChangeShapeType="1"/>
          </p:cNvSpPr>
          <p:nvPr/>
        </p:nvSpPr>
        <p:spPr bwMode="auto">
          <a:xfrm flipH="1">
            <a:off x="3124200" y="3416300"/>
            <a:ext cx="1460500" cy="1460500"/>
          </a:xfrm>
          <a:prstGeom prst="line">
            <a:avLst/>
          </a:prstGeom>
          <a:noFill/>
          <a:ln w="9525">
            <a:solidFill>
              <a:schemeClr val="tx1"/>
            </a:solidFill>
            <a:round/>
            <a:headEnd type="none" w="lg" len="lg"/>
            <a:tailEnd type="none" w="lg" len="lg"/>
          </a:ln>
        </p:spPr>
        <p:txBody>
          <a:bodyPr/>
          <a:lstStyle/>
          <a:p>
            <a:endParaRPr lang="en-CA"/>
          </a:p>
        </p:txBody>
      </p:sp>
      <p:sp>
        <p:nvSpPr>
          <p:cNvPr id="69657" name="Line 23"/>
          <p:cNvSpPr>
            <a:spLocks noChangeShapeType="1"/>
          </p:cNvSpPr>
          <p:nvPr/>
        </p:nvSpPr>
        <p:spPr bwMode="auto">
          <a:xfrm>
            <a:off x="4597400" y="3403600"/>
            <a:ext cx="0" cy="977900"/>
          </a:xfrm>
          <a:prstGeom prst="line">
            <a:avLst/>
          </a:prstGeom>
          <a:noFill/>
          <a:ln w="9525">
            <a:solidFill>
              <a:schemeClr val="tx1"/>
            </a:solidFill>
            <a:round/>
            <a:headEnd type="none" w="lg" len="lg"/>
            <a:tailEnd type="none" w="lg" len="lg"/>
          </a:ln>
        </p:spPr>
        <p:txBody>
          <a:bodyPr/>
          <a:lstStyle/>
          <a:p>
            <a:endParaRPr lang="en-CA"/>
          </a:p>
        </p:txBody>
      </p:sp>
      <p:sp>
        <p:nvSpPr>
          <p:cNvPr id="69658" name="Line 24"/>
          <p:cNvSpPr>
            <a:spLocks noChangeShapeType="1"/>
          </p:cNvSpPr>
          <p:nvPr/>
        </p:nvSpPr>
        <p:spPr bwMode="auto">
          <a:xfrm>
            <a:off x="4610100" y="3403600"/>
            <a:ext cx="1625600" cy="1422400"/>
          </a:xfrm>
          <a:prstGeom prst="line">
            <a:avLst/>
          </a:prstGeom>
          <a:noFill/>
          <a:ln w="9525">
            <a:solidFill>
              <a:schemeClr val="tx1"/>
            </a:solidFill>
            <a:round/>
            <a:headEnd type="none" w="lg" len="lg"/>
            <a:tailEnd type="none" w="lg" len="lg"/>
          </a:ln>
        </p:spPr>
        <p:txBody>
          <a:bodyPr/>
          <a:lstStyle/>
          <a:p>
            <a:endParaRPr lang="en-CA"/>
          </a:p>
        </p:txBody>
      </p:sp>
      <p:sp>
        <p:nvSpPr>
          <p:cNvPr id="69659" name="Line 25"/>
          <p:cNvSpPr>
            <a:spLocks noChangeShapeType="1"/>
          </p:cNvSpPr>
          <p:nvPr/>
        </p:nvSpPr>
        <p:spPr bwMode="auto">
          <a:xfrm>
            <a:off x="4610100" y="3403600"/>
            <a:ext cx="3505200" cy="1752600"/>
          </a:xfrm>
          <a:prstGeom prst="line">
            <a:avLst/>
          </a:prstGeom>
          <a:noFill/>
          <a:ln w="9525">
            <a:solidFill>
              <a:schemeClr val="tx1"/>
            </a:solidFill>
            <a:round/>
            <a:headEnd type="none" w="lg" len="lg"/>
            <a:tailEnd type="none" w="lg" len="lg"/>
          </a:ln>
        </p:spPr>
        <p:txBody>
          <a:bodyPr/>
          <a:lstStyle/>
          <a:p>
            <a:endParaRPr lang="en-CA"/>
          </a:p>
        </p:txBody>
      </p:sp>
      <p:sp>
        <p:nvSpPr>
          <p:cNvPr id="69660" name="Text Box 26"/>
          <p:cNvSpPr txBox="1">
            <a:spLocks noChangeArrowheads="1"/>
          </p:cNvSpPr>
          <p:nvPr/>
        </p:nvSpPr>
        <p:spPr bwMode="auto">
          <a:xfrm>
            <a:off x="4159250" y="2203450"/>
            <a:ext cx="928688" cy="336550"/>
          </a:xfrm>
          <a:prstGeom prst="rect">
            <a:avLst/>
          </a:prstGeom>
          <a:noFill/>
          <a:ln w="9525">
            <a:noFill/>
            <a:miter lim="800000"/>
            <a:headEnd type="none" w="lg" len="lg"/>
            <a:tailEnd type="none" w="lg" len="lg"/>
          </a:ln>
        </p:spPr>
        <p:txBody>
          <a:bodyPr wrap="none">
            <a:spAutoFit/>
          </a:bodyPr>
          <a:lstStyle/>
          <a:p>
            <a:pPr algn="l"/>
            <a:r>
              <a:rPr lang="en-US" sz="1600"/>
              <a:t>snmpV2</a:t>
            </a:r>
          </a:p>
        </p:txBody>
      </p:sp>
      <p:sp>
        <p:nvSpPr>
          <p:cNvPr id="69661" name="Text Box 27"/>
          <p:cNvSpPr txBox="1">
            <a:spLocks noChangeArrowheads="1"/>
          </p:cNvSpPr>
          <p:nvPr/>
        </p:nvSpPr>
        <p:spPr bwMode="auto">
          <a:xfrm>
            <a:off x="4179888" y="2465388"/>
            <a:ext cx="919162" cy="274637"/>
          </a:xfrm>
          <a:prstGeom prst="rect">
            <a:avLst/>
          </a:prstGeom>
          <a:noFill/>
          <a:ln w="9525">
            <a:noFill/>
            <a:miter lim="800000"/>
            <a:headEnd type="none" w="lg" len="lg"/>
            <a:tailEnd type="none" w="lg" len="lg"/>
          </a:ln>
        </p:spPr>
        <p:txBody>
          <a:bodyPr wrap="none">
            <a:spAutoFit/>
          </a:bodyPr>
          <a:lstStyle/>
          <a:p>
            <a:r>
              <a:rPr lang="en-US" sz="1200"/>
              <a:t>{internet 6}</a:t>
            </a:r>
          </a:p>
        </p:txBody>
      </p:sp>
      <p:sp>
        <p:nvSpPr>
          <p:cNvPr id="69662" name="Text Box 28"/>
          <p:cNvSpPr txBox="1">
            <a:spLocks noChangeArrowheads="1"/>
          </p:cNvSpPr>
          <p:nvPr/>
        </p:nvSpPr>
        <p:spPr bwMode="auto">
          <a:xfrm>
            <a:off x="4184650" y="1390650"/>
            <a:ext cx="862013" cy="336550"/>
          </a:xfrm>
          <a:prstGeom prst="rect">
            <a:avLst/>
          </a:prstGeom>
          <a:noFill/>
          <a:ln w="9525">
            <a:noFill/>
            <a:miter lim="800000"/>
            <a:headEnd type="none" w="lg" len="lg"/>
            <a:tailEnd type="none" w="lg" len="lg"/>
          </a:ln>
        </p:spPr>
        <p:txBody>
          <a:bodyPr wrap="none">
            <a:spAutoFit/>
          </a:bodyPr>
          <a:lstStyle/>
          <a:p>
            <a:pPr algn="l"/>
            <a:r>
              <a:rPr lang="en-US" sz="1600"/>
              <a:t>internet</a:t>
            </a:r>
          </a:p>
        </p:txBody>
      </p:sp>
      <p:sp>
        <p:nvSpPr>
          <p:cNvPr id="69663" name="Text Box 29"/>
          <p:cNvSpPr txBox="1">
            <a:spLocks noChangeArrowheads="1"/>
          </p:cNvSpPr>
          <p:nvPr/>
        </p:nvSpPr>
        <p:spPr bwMode="auto">
          <a:xfrm>
            <a:off x="4025900" y="1639888"/>
            <a:ext cx="1206500" cy="274637"/>
          </a:xfrm>
          <a:prstGeom prst="rect">
            <a:avLst/>
          </a:prstGeom>
          <a:noFill/>
          <a:ln w="9525">
            <a:noFill/>
            <a:miter lim="800000"/>
            <a:headEnd type="none" w="lg" len="lg"/>
            <a:tailEnd type="none" w="lg" len="lg"/>
          </a:ln>
        </p:spPr>
        <p:txBody>
          <a:bodyPr wrap="none">
            <a:spAutoFit/>
          </a:bodyPr>
          <a:lstStyle/>
          <a:p>
            <a:r>
              <a:rPr lang="en-US" sz="1200"/>
              <a:t>{.iso.org.dod.1}</a:t>
            </a:r>
          </a:p>
        </p:txBody>
      </p:sp>
      <p:sp>
        <p:nvSpPr>
          <p:cNvPr id="69664" name="Line 30"/>
          <p:cNvSpPr>
            <a:spLocks noChangeShapeType="1"/>
          </p:cNvSpPr>
          <p:nvPr/>
        </p:nvSpPr>
        <p:spPr bwMode="auto">
          <a:xfrm>
            <a:off x="4610100" y="1879600"/>
            <a:ext cx="0" cy="393700"/>
          </a:xfrm>
          <a:prstGeom prst="line">
            <a:avLst/>
          </a:prstGeom>
          <a:noFill/>
          <a:ln w="9525">
            <a:solidFill>
              <a:schemeClr val="tx1"/>
            </a:solidFill>
            <a:round/>
            <a:headEnd type="none" w="lg" len="lg"/>
            <a:tailEnd type="none" w="lg" len="lg"/>
          </a:ln>
        </p:spPr>
        <p:txBody>
          <a:bodyPr/>
          <a:lstStyle/>
          <a:p>
            <a:endParaRPr lang="en-CA"/>
          </a:p>
        </p:txBody>
      </p:sp>
      <p:sp>
        <p:nvSpPr>
          <p:cNvPr id="69665" name="Line 31"/>
          <p:cNvSpPr>
            <a:spLocks noChangeShapeType="1"/>
          </p:cNvSpPr>
          <p:nvPr/>
        </p:nvSpPr>
        <p:spPr bwMode="auto">
          <a:xfrm>
            <a:off x="4610100" y="2667000"/>
            <a:ext cx="0" cy="317500"/>
          </a:xfrm>
          <a:prstGeom prst="line">
            <a:avLst/>
          </a:prstGeom>
          <a:noFill/>
          <a:ln w="9525">
            <a:solidFill>
              <a:schemeClr val="tx1"/>
            </a:solidFill>
            <a:round/>
            <a:headEnd type="none" w="lg" len="lg"/>
            <a:tailEnd type="none" w="lg" len="lg"/>
          </a:ln>
        </p:spPr>
        <p:txBody>
          <a:bodyPr/>
          <a:lstStyle/>
          <a:p>
            <a:endParaRPr lang="en-CA"/>
          </a:p>
        </p:txBody>
      </p:sp>
    </p:spTree>
    <p:extLst>
      <p:ext uri="{BB962C8B-B14F-4D97-AF65-F5344CB8AC3E}">
        <p14:creationId xmlns:p14="http://schemas.microsoft.com/office/powerpoint/2010/main" val="27873926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14338" y="141288"/>
            <a:ext cx="8229600" cy="1143000"/>
          </a:xfrm>
        </p:spPr>
        <p:txBody>
          <a:bodyPr/>
          <a:lstStyle/>
          <a:p>
            <a:pPr eaLnBrk="1" hangingPunct="1"/>
            <a:r>
              <a:rPr lang="en-US" sz="3200" smtClean="0"/>
              <a:t>SNMPv3 – Target MIB</a:t>
            </a:r>
          </a:p>
        </p:txBody>
      </p:sp>
      <p:sp>
        <p:nvSpPr>
          <p:cNvPr id="6147" name="Line 3"/>
          <p:cNvSpPr>
            <a:spLocks noChangeShapeType="1"/>
          </p:cNvSpPr>
          <p:nvPr/>
        </p:nvSpPr>
        <p:spPr bwMode="auto">
          <a:xfrm flipH="1">
            <a:off x="1185863" y="2641600"/>
            <a:ext cx="3405187" cy="620713"/>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6148" name="Text Box 4"/>
          <p:cNvSpPr txBox="1">
            <a:spLocks noChangeArrowheads="1"/>
          </p:cNvSpPr>
          <p:nvPr/>
        </p:nvSpPr>
        <p:spPr bwMode="auto">
          <a:xfrm>
            <a:off x="5559425" y="3605213"/>
            <a:ext cx="2540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600"/>
              <a:t>snmpUnavailableContexts</a:t>
            </a:r>
          </a:p>
        </p:txBody>
      </p:sp>
      <p:sp>
        <p:nvSpPr>
          <p:cNvPr id="6149" name="Text Box 5"/>
          <p:cNvSpPr txBox="1">
            <a:spLocks noChangeArrowheads="1"/>
          </p:cNvSpPr>
          <p:nvPr/>
        </p:nvSpPr>
        <p:spPr bwMode="auto">
          <a:xfrm>
            <a:off x="3778250" y="1187450"/>
            <a:ext cx="16875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600"/>
              <a:t>snmpTarget MIB</a:t>
            </a:r>
          </a:p>
        </p:txBody>
      </p:sp>
      <p:sp>
        <p:nvSpPr>
          <p:cNvPr id="6150" name="Text Box 6"/>
          <p:cNvSpPr txBox="1">
            <a:spLocks noChangeArrowheads="1"/>
          </p:cNvSpPr>
          <p:nvPr/>
        </p:nvSpPr>
        <p:spPr bwMode="auto">
          <a:xfrm>
            <a:off x="2957513" y="1449388"/>
            <a:ext cx="34274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1200"/>
              <a:t>{.iso.org.dod.internet.snmpV2.snmpModules 12}</a:t>
            </a:r>
          </a:p>
        </p:txBody>
      </p:sp>
      <p:sp>
        <p:nvSpPr>
          <p:cNvPr id="6151" name="Line 7"/>
          <p:cNvSpPr>
            <a:spLocks noChangeShapeType="1"/>
          </p:cNvSpPr>
          <p:nvPr/>
        </p:nvSpPr>
        <p:spPr bwMode="auto">
          <a:xfrm flipH="1">
            <a:off x="4002088" y="1685925"/>
            <a:ext cx="579437" cy="427038"/>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6152" name="Line 8"/>
          <p:cNvSpPr>
            <a:spLocks noChangeShapeType="1"/>
          </p:cNvSpPr>
          <p:nvPr/>
        </p:nvSpPr>
        <p:spPr bwMode="auto">
          <a:xfrm>
            <a:off x="4592638" y="1687513"/>
            <a:ext cx="3117850" cy="711200"/>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6153" name="Text Box 9"/>
          <p:cNvSpPr txBox="1">
            <a:spLocks noChangeArrowheads="1"/>
          </p:cNvSpPr>
          <p:nvPr/>
        </p:nvSpPr>
        <p:spPr bwMode="auto">
          <a:xfrm>
            <a:off x="3449638" y="2092325"/>
            <a:ext cx="19573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600"/>
              <a:t>snmpTargetObjects</a:t>
            </a:r>
          </a:p>
        </p:txBody>
      </p:sp>
      <p:sp>
        <p:nvSpPr>
          <p:cNvPr id="6154" name="Text Box 10"/>
          <p:cNvSpPr txBox="1">
            <a:spLocks noChangeArrowheads="1"/>
          </p:cNvSpPr>
          <p:nvPr/>
        </p:nvSpPr>
        <p:spPr bwMode="auto">
          <a:xfrm>
            <a:off x="6470650" y="2360613"/>
            <a:ext cx="24876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600"/>
              <a:t>snmpTargetConformance</a:t>
            </a:r>
          </a:p>
        </p:txBody>
      </p:sp>
      <p:sp>
        <p:nvSpPr>
          <p:cNvPr id="6155" name="Text Box 11"/>
          <p:cNvSpPr txBox="1">
            <a:spLocks noChangeArrowheads="1"/>
          </p:cNvSpPr>
          <p:nvPr/>
        </p:nvSpPr>
        <p:spPr bwMode="auto">
          <a:xfrm>
            <a:off x="3889375" y="2354263"/>
            <a:ext cx="1495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1200"/>
              <a:t>{snmpTargetMIB 1}</a:t>
            </a:r>
          </a:p>
        </p:txBody>
      </p:sp>
      <p:sp>
        <p:nvSpPr>
          <p:cNvPr id="6156" name="Text Box 12"/>
          <p:cNvSpPr txBox="1">
            <a:spLocks noChangeArrowheads="1"/>
          </p:cNvSpPr>
          <p:nvPr/>
        </p:nvSpPr>
        <p:spPr bwMode="auto">
          <a:xfrm>
            <a:off x="7145338" y="2654300"/>
            <a:ext cx="14954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1200"/>
              <a:t>{snmpTargetMIB 3}</a:t>
            </a:r>
          </a:p>
        </p:txBody>
      </p:sp>
      <p:sp>
        <p:nvSpPr>
          <p:cNvPr id="6157" name="Line 13"/>
          <p:cNvSpPr>
            <a:spLocks noChangeShapeType="1"/>
          </p:cNvSpPr>
          <p:nvPr/>
        </p:nvSpPr>
        <p:spPr bwMode="auto">
          <a:xfrm flipH="1">
            <a:off x="2570163" y="2651125"/>
            <a:ext cx="2011362" cy="1049338"/>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6158" name="Line 14"/>
          <p:cNvSpPr>
            <a:spLocks noChangeShapeType="1"/>
          </p:cNvSpPr>
          <p:nvPr/>
        </p:nvSpPr>
        <p:spPr bwMode="auto">
          <a:xfrm>
            <a:off x="4581525" y="2641600"/>
            <a:ext cx="0" cy="863600"/>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6159" name="Line 15"/>
          <p:cNvSpPr>
            <a:spLocks noChangeShapeType="1"/>
          </p:cNvSpPr>
          <p:nvPr/>
        </p:nvSpPr>
        <p:spPr bwMode="auto">
          <a:xfrm>
            <a:off x="4572000" y="2641600"/>
            <a:ext cx="2224088" cy="965200"/>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6160" name="Line 16"/>
          <p:cNvSpPr>
            <a:spLocks noChangeShapeType="1"/>
          </p:cNvSpPr>
          <p:nvPr/>
        </p:nvSpPr>
        <p:spPr bwMode="auto">
          <a:xfrm>
            <a:off x="4581525" y="2643188"/>
            <a:ext cx="3751263" cy="596900"/>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6161" name="Text Box 17"/>
          <p:cNvSpPr txBox="1">
            <a:spLocks noChangeArrowheads="1"/>
          </p:cNvSpPr>
          <p:nvPr/>
        </p:nvSpPr>
        <p:spPr bwMode="auto">
          <a:xfrm>
            <a:off x="0" y="3230563"/>
            <a:ext cx="2101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600"/>
              <a:t>snmpTargetSpinLock</a:t>
            </a:r>
          </a:p>
        </p:txBody>
      </p:sp>
      <p:sp>
        <p:nvSpPr>
          <p:cNvPr id="6162" name="Text Box 18"/>
          <p:cNvSpPr txBox="1">
            <a:spLocks noChangeArrowheads="1"/>
          </p:cNvSpPr>
          <p:nvPr/>
        </p:nvSpPr>
        <p:spPr bwMode="auto">
          <a:xfrm>
            <a:off x="1514475" y="3649663"/>
            <a:ext cx="2203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600"/>
              <a:t>snmpTargetAddrTable</a:t>
            </a:r>
          </a:p>
        </p:txBody>
      </p:sp>
      <p:sp>
        <p:nvSpPr>
          <p:cNvPr id="6163" name="Text Box 19"/>
          <p:cNvSpPr txBox="1">
            <a:spLocks noChangeArrowheads="1"/>
          </p:cNvSpPr>
          <p:nvPr/>
        </p:nvSpPr>
        <p:spPr bwMode="auto">
          <a:xfrm>
            <a:off x="3373438" y="3438525"/>
            <a:ext cx="2474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600"/>
              <a:t>snmpTargetParamsTable</a:t>
            </a:r>
          </a:p>
        </p:txBody>
      </p:sp>
      <p:sp>
        <p:nvSpPr>
          <p:cNvPr id="6164" name="Text Box 20"/>
          <p:cNvSpPr txBox="1">
            <a:spLocks noChangeArrowheads="1"/>
          </p:cNvSpPr>
          <p:nvPr/>
        </p:nvSpPr>
        <p:spPr bwMode="auto">
          <a:xfrm>
            <a:off x="6816725" y="3221038"/>
            <a:ext cx="2327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600"/>
              <a:t>snmpUnknownContexts</a:t>
            </a:r>
          </a:p>
        </p:txBody>
      </p:sp>
      <p:sp>
        <p:nvSpPr>
          <p:cNvPr id="6165" name="Line 21"/>
          <p:cNvSpPr>
            <a:spLocks noChangeShapeType="1"/>
          </p:cNvSpPr>
          <p:nvPr/>
        </p:nvSpPr>
        <p:spPr bwMode="auto">
          <a:xfrm>
            <a:off x="1847850" y="4013200"/>
            <a:ext cx="0" cy="2701925"/>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6166" name="Line 22"/>
          <p:cNvSpPr>
            <a:spLocks noChangeShapeType="1"/>
          </p:cNvSpPr>
          <p:nvPr/>
        </p:nvSpPr>
        <p:spPr bwMode="auto">
          <a:xfrm>
            <a:off x="1849438" y="4267200"/>
            <a:ext cx="152400" cy="0"/>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6167" name="Line 23"/>
          <p:cNvSpPr>
            <a:spLocks noChangeShapeType="1"/>
          </p:cNvSpPr>
          <p:nvPr/>
        </p:nvSpPr>
        <p:spPr bwMode="auto">
          <a:xfrm>
            <a:off x="1849438" y="4541838"/>
            <a:ext cx="142875" cy="0"/>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6168" name="Line 24"/>
          <p:cNvSpPr>
            <a:spLocks noChangeShapeType="1"/>
          </p:cNvSpPr>
          <p:nvPr/>
        </p:nvSpPr>
        <p:spPr bwMode="auto">
          <a:xfrm>
            <a:off x="1849438" y="4867275"/>
            <a:ext cx="142875" cy="0"/>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6169" name="Line 25"/>
          <p:cNvSpPr>
            <a:spLocks noChangeShapeType="1"/>
          </p:cNvSpPr>
          <p:nvPr/>
        </p:nvSpPr>
        <p:spPr bwMode="auto">
          <a:xfrm>
            <a:off x="1838325" y="5151438"/>
            <a:ext cx="142875" cy="0"/>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6170" name="Line 26"/>
          <p:cNvSpPr>
            <a:spLocks noChangeShapeType="1"/>
          </p:cNvSpPr>
          <p:nvPr/>
        </p:nvSpPr>
        <p:spPr bwMode="auto">
          <a:xfrm>
            <a:off x="1857375" y="5465763"/>
            <a:ext cx="142875" cy="0"/>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6171" name="Line 27"/>
          <p:cNvSpPr>
            <a:spLocks noChangeShapeType="1"/>
          </p:cNvSpPr>
          <p:nvPr/>
        </p:nvSpPr>
        <p:spPr bwMode="auto">
          <a:xfrm>
            <a:off x="1847850" y="5792788"/>
            <a:ext cx="142875" cy="0"/>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6172" name="Line 28"/>
          <p:cNvSpPr>
            <a:spLocks noChangeShapeType="1"/>
          </p:cNvSpPr>
          <p:nvPr/>
        </p:nvSpPr>
        <p:spPr bwMode="auto">
          <a:xfrm>
            <a:off x="1838325" y="6065838"/>
            <a:ext cx="142875" cy="0"/>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6173" name="Line 29"/>
          <p:cNvSpPr>
            <a:spLocks noChangeShapeType="1"/>
          </p:cNvSpPr>
          <p:nvPr/>
        </p:nvSpPr>
        <p:spPr bwMode="auto">
          <a:xfrm>
            <a:off x="1839913" y="6391275"/>
            <a:ext cx="142875" cy="0"/>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6174" name="Line 30"/>
          <p:cNvSpPr>
            <a:spLocks noChangeShapeType="1"/>
          </p:cNvSpPr>
          <p:nvPr/>
        </p:nvSpPr>
        <p:spPr bwMode="auto">
          <a:xfrm>
            <a:off x="1838325" y="6696075"/>
            <a:ext cx="142875" cy="0"/>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6175" name="Line 31"/>
          <p:cNvSpPr>
            <a:spLocks noChangeShapeType="1"/>
          </p:cNvSpPr>
          <p:nvPr/>
        </p:nvSpPr>
        <p:spPr bwMode="auto">
          <a:xfrm>
            <a:off x="4559300" y="3749675"/>
            <a:ext cx="1588" cy="2508250"/>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6176" name="Text Box 32"/>
          <p:cNvSpPr txBox="1">
            <a:spLocks noChangeArrowheads="1"/>
          </p:cNvSpPr>
          <p:nvPr/>
        </p:nvSpPr>
        <p:spPr bwMode="auto">
          <a:xfrm>
            <a:off x="1981200" y="4124325"/>
            <a:ext cx="1720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a:t>snmpTargetAddrName</a:t>
            </a:r>
          </a:p>
        </p:txBody>
      </p:sp>
      <p:sp>
        <p:nvSpPr>
          <p:cNvPr id="6177" name="Text Box 33"/>
          <p:cNvSpPr txBox="1">
            <a:spLocks noChangeArrowheads="1"/>
          </p:cNvSpPr>
          <p:nvPr/>
        </p:nvSpPr>
        <p:spPr bwMode="auto">
          <a:xfrm>
            <a:off x="1951038" y="4397375"/>
            <a:ext cx="19319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a:t>snmpTargetAddrTDomain</a:t>
            </a:r>
          </a:p>
        </p:txBody>
      </p:sp>
      <p:sp>
        <p:nvSpPr>
          <p:cNvPr id="6178" name="Text Box 34"/>
          <p:cNvSpPr txBox="1">
            <a:spLocks noChangeArrowheads="1"/>
          </p:cNvSpPr>
          <p:nvPr/>
        </p:nvSpPr>
        <p:spPr bwMode="auto">
          <a:xfrm>
            <a:off x="1971675" y="4694238"/>
            <a:ext cx="19669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a:t>snmpTargetAddrTAddress</a:t>
            </a:r>
          </a:p>
        </p:txBody>
      </p:sp>
      <p:sp>
        <p:nvSpPr>
          <p:cNvPr id="6179" name="Text Box 35"/>
          <p:cNvSpPr txBox="1">
            <a:spLocks noChangeArrowheads="1"/>
          </p:cNvSpPr>
          <p:nvPr/>
        </p:nvSpPr>
        <p:spPr bwMode="auto">
          <a:xfrm>
            <a:off x="1951038" y="4997450"/>
            <a:ext cx="18653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a:t>snmpTargetAddrTimeout</a:t>
            </a:r>
          </a:p>
        </p:txBody>
      </p:sp>
      <p:sp>
        <p:nvSpPr>
          <p:cNvPr id="6180" name="Text Box 36"/>
          <p:cNvSpPr txBox="1">
            <a:spLocks noChangeArrowheads="1"/>
          </p:cNvSpPr>
          <p:nvPr/>
        </p:nvSpPr>
        <p:spPr bwMode="auto">
          <a:xfrm>
            <a:off x="1943100" y="5292725"/>
            <a:ext cx="20843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a:t>snmpTargetAddrRetryCount</a:t>
            </a:r>
          </a:p>
        </p:txBody>
      </p:sp>
      <p:sp>
        <p:nvSpPr>
          <p:cNvPr id="6181" name="Text Box 37"/>
          <p:cNvSpPr txBox="1">
            <a:spLocks noChangeArrowheads="1"/>
          </p:cNvSpPr>
          <p:nvPr/>
        </p:nvSpPr>
        <p:spPr bwMode="auto">
          <a:xfrm>
            <a:off x="1962150" y="5618163"/>
            <a:ext cx="18145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a:t>snmpTargetAddrTagList</a:t>
            </a:r>
          </a:p>
        </p:txBody>
      </p:sp>
      <p:sp>
        <p:nvSpPr>
          <p:cNvPr id="6182" name="Text Box 38"/>
          <p:cNvSpPr txBox="1">
            <a:spLocks noChangeArrowheads="1"/>
          </p:cNvSpPr>
          <p:nvPr/>
        </p:nvSpPr>
        <p:spPr bwMode="auto">
          <a:xfrm>
            <a:off x="1960563" y="5894388"/>
            <a:ext cx="18399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a:t>snmpTargetAddrParams</a:t>
            </a:r>
          </a:p>
        </p:txBody>
      </p:sp>
      <p:sp>
        <p:nvSpPr>
          <p:cNvPr id="6183" name="Text Box 39"/>
          <p:cNvSpPr txBox="1">
            <a:spLocks noChangeArrowheads="1"/>
          </p:cNvSpPr>
          <p:nvPr/>
        </p:nvSpPr>
        <p:spPr bwMode="auto">
          <a:xfrm>
            <a:off x="1970088" y="6229350"/>
            <a:ext cx="21859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a:t>snmpTargetAddrStorageType</a:t>
            </a:r>
          </a:p>
        </p:txBody>
      </p:sp>
      <p:sp>
        <p:nvSpPr>
          <p:cNvPr id="6184" name="Text Box 40"/>
          <p:cNvSpPr txBox="1">
            <a:spLocks noChangeArrowheads="1"/>
          </p:cNvSpPr>
          <p:nvPr/>
        </p:nvSpPr>
        <p:spPr bwMode="auto">
          <a:xfrm>
            <a:off x="1939925" y="6583363"/>
            <a:ext cx="20510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a:t>snmpTargetAddrRowStatus</a:t>
            </a:r>
          </a:p>
        </p:txBody>
      </p:sp>
      <p:sp>
        <p:nvSpPr>
          <p:cNvPr id="6185" name="Line 41"/>
          <p:cNvSpPr>
            <a:spLocks noChangeShapeType="1"/>
          </p:cNvSpPr>
          <p:nvPr/>
        </p:nvSpPr>
        <p:spPr bwMode="auto">
          <a:xfrm>
            <a:off x="4581525" y="4398963"/>
            <a:ext cx="142875" cy="0"/>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6186" name="Line 42"/>
          <p:cNvSpPr>
            <a:spLocks noChangeShapeType="1"/>
          </p:cNvSpPr>
          <p:nvPr/>
        </p:nvSpPr>
        <p:spPr bwMode="auto">
          <a:xfrm>
            <a:off x="4581525" y="4724400"/>
            <a:ext cx="142875" cy="0"/>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6187" name="Line 43"/>
          <p:cNvSpPr>
            <a:spLocks noChangeShapeType="1"/>
          </p:cNvSpPr>
          <p:nvPr/>
        </p:nvSpPr>
        <p:spPr bwMode="auto">
          <a:xfrm>
            <a:off x="4570413" y="5008563"/>
            <a:ext cx="142875" cy="0"/>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6188" name="Line 44"/>
          <p:cNvSpPr>
            <a:spLocks noChangeShapeType="1"/>
          </p:cNvSpPr>
          <p:nvPr/>
        </p:nvSpPr>
        <p:spPr bwMode="auto">
          <a:xfrm>
            <a:off x="4589463" y="5322888"/>
            <a:ext cx="142875" cy="0"/>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6189" name="Line 45"/>
          <p:cNvSpPr>
            <a:spLocks noChangeShapeType="1"/>
          </p:cNvSpPr>
          <p:nvPr/>
        </p:nvSpPr>
        <p:spPr bwMode="auto">
          <a:xfrm>
            <a:off x="4579938" y="5649913"/>
            <a:ext cx="142875" cy="0"/>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6190" name="Line 46"/>
          <p:cNvSpPr>
            <a:spLocks noChangeShapeType="1"/>
          </p:cNvSpPr>
          <p:nvPr/>
        </p:nvSpPr>
        <p:spPr bwMode="auto">
          <a:xfrm>
            <a:off x="4570413" y="5922963"/>
            <a:ext cx="142875" cy="0"/>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6191" name="Line 47"/>
          <p:cNvSpPr>
            <a:spLocks noChangeShapeType="1"/>
          </p:cNvSpPr>
          <p:nvPr/>
        </p:nvSpPr>
        <p:spPr bwMode="auto">
          <a:xfrm>
            <a:off x="4572000" y="6248400"/>
            <a:ext cx="142875" cy="0"/>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6192" name="Text Box 48"/>
          <p:cNvSpPr txBox="1">
            <a:spLocks noChangeArrowheads="1"/>
          </p:cNvSpPr>
          <p:nvPr/>
        </p:nvSpPr>
        <p:spPr bwMode="auto">
          <a:xfrm>
            <a:off x="4683125" y="4254500"/>
            <a:ext cx="19240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a:t>snmpTargetParamsName</a:t>
            </a:r>
          </a:p>
        </p:txBody>
      </p:sp>
      <p:sp>
        <p:nvSpPr>
          <p:cNvPr id="6193" name="Text Box 49"/>
          <p:cNvSpPr txBox="1">
            <a:spLocks noChangeArrowheads="1"/>
          </p:cNvSpPr>
          <p:nvPr/>
        </p:nvSpPr>
        <p:spPr bwMode="auto">
          <a:xfrm>
            <a:off x="4703763" y="4551363"/>
            <a:ext cx="21605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a:t>snmpTargetParamsMPModel</a:t>
            </a:r>
          </a:p>
        </p:txBody>
      </p:sp>
      <p:sp>
        <p:nvSpPr>
          <p:cNvPr id="6194" name="Text Box 50"/>
          <p:cNvSpPr txBox="1">
            <a:spLocks noChangeArrowheads="1"/>
          </p:cNvSpPr>
          <p:nvPr/>
        </p:nvSpPr>
        <p:spPr bwMode="auto">
          <a:xfrm>
            <a:off x="4683125" y="4854575"/>
            <a:ext cx="24812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a:t>snmpTargetParamsSecurityModel</a:t>
            </a:r>
          </a:p>
        </p:txBody>
      </p:sp>
      <p:sp>
        <p:nvSpPr>
          <p:cNvPr id="6195" name="Text Box 51"/>
          <p:cNvSpPr txBox="1">
            <a:spLocks noChangeArrowheads="1"/>
          </p:cNvSpPr>
          <p:nvPr/>
        </p:nvSpPr>
        <p:spPr bwMode="auto">
          <a:xfrm>
            <a:off x="4675188" y="5149850"/>
            <a:ext cx="24733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a:t>snmpTargetParamsSecurityName</a:t>
            </a:r>
          </a:p>
        </p:txBody>
      </p:sp>
      <p:sp>
        <p:nvSpPr>
          <p:cNvPr id="6196" name="Text Box 52"/>
          <p:cNvSpPr txBox="1">
            <a:spLocks noChangeArrowheads="1"/>
          </p:cNvSpPr>
          <p:nvPr/>
        </p:nvSpPr>
        <p:spPr bwMode="auto">
          <a:xfrm>
            <a:off x="4694238" y="5475288"/>
            <a:ext cx="24304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a:t>snmpTargetParamsSecurityLevel</a:t>
            </a:r>
          </a:p>
        </p:txBody>
      </p:sp>
      <p:sp>
        <p:nvSpPr>
          <p:cNvPr id="6197" name="Text Box 53"/>
          <p:cNvSpPr txBox="1">
            <a:spLocks noChangeArrowheads="1"/>
          </p:cNvSpPr>
          <p:nvPr/>
        </p:nvSpPr>
        <p:spPr bwMode="auto">
          <a:xfrm>
            <a:off x="4692650" y="5751513"/>
            <a:ext cx="23891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a:t>snmpTargetParamsStorageType</a:t>
            </a:r>
          </a:p>
        </p:txBody>
      </p:sp>
      <p:sp>
        <p:nvSpPr>
          <p:cNvPr id="6198" name="Text Box 54"/>
          <p:cNvSpPr txBox="1">
            <a:spLocks noChangeArrowheads="1"/>
          </p:cNvSpPr>
          <p:nvPr/>
        </p:nvSpPr>
        <p:spPr bwMode="auto">
          <a:xfrm>
            <a:off x="4702175" y="6086475"/>
            <a:ext cx="22542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a:t>snmpTargetParamsRowStatus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44500" y="141288"/>
            <a:ext cx="8229600" cy="1143000"/>
          </a:xfrm>
        </p:spPr>
        <p:txBody>
          <a:bodyPr/>
          <a:lstStyle/>
          <a:p>
            <a:pPr eaLnBrk="1" hangingPunct="1"/>
            <a:r>
              <a:rPr lang="en-US" sz="3200" smtClean="0"/>
              <a:t>Management Target MIB </a:t>
            </a:r>
          </a:p>
        </p:txBody>
      </p:sp>
      <p:graphicFrame>
        <p:nvGraphicFramePr>
          <p:cNvPr id="684035" name="Group 3"/>
          <p:cNvGraphicFramePr>
            <a:graphicFrameLocks noGrp="1"/>
          </p:cNvGraphicFramePr>
          <p:nvPr/>
        </p:nvGraphicFramePr>
        <p:xfrm>
          <a:off x="608013" y="2117725"/>
          <a:ext cx="7874000" cy="4114800"/>
        </p:xfrm>
        <a:graphic>
          <a:graphicData uri="http://schemas.openxmlformats.org/drawingml/2006/table">
            <a:tbl>
              <a:tblPr/>
              <a:tblGrid>
                <a:gridCol w="3576637"/>
                <a:gridCol w="2276475"/>
                <a:gridCol w="2020888"/>
              </a:tblGrid>
              <a:tr h="4429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Object</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Type</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Access</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snmpTargetAddrName</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SnmpAdminString</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not-accessible</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snmpTargetAddrTDomain</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TDomain</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read-create</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snmpTargetAddrTAddress</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TAddress</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read-create</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snmpTargetAddrTimeout</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TimeInterval</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read-create</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snmpTargetAddrRetryCount</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Integer32</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read-create</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snmpTargetAddrTagList</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SnmpTagList</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read-create</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snmpTargetAddrParams</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SnmpAdminString</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read-create</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snmpTargetAddrStorageType</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StorageType</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read-create</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snmpTargetAddrRowStatus</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RowStatus</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read-create</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r>
            </a:tbl>
          </a:graphicData>
        </a:graphic>
      </p:graphicFrame>
      <p:sp>
        <p:nvSpPr>
          <p:cNvPr id="7217" name="Text Box 49"/>
          <p:cNvSpPr txBox="1">
            <a:spLocks noChangeArrowheads="1"/>
          </p:cNvSpPr>
          <p:nvPr/>
        </p:nvSpPr>
        <p:spPr bwMode="auto">
          <a:xfrm>
            <a:off x="1592263" y="1558925"/>
            <a:ext cx="6000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u="sng"/>
              <a:t>snmpTargetAddrTable</a:t>
            </a:r>
            <a:r>
              <a:rPr lang="en-US"/>
              <a:t> indexed by </a:t>
            </a:r>
            <a:r>
              <a:rPr lang="en-US" u="sng"/>
              <a:t>snmpTargetAddrName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44500" y="141288"/>
            <a:ext cx="8229600" cy="1143000"/>
          </a:xfrm>
        </p:spPr>
        <p:txBody>
          <a:bodyPr/>
          <a:lstStyle/>
          <a:p>
            <a:pPr eaLnBrk="1" hangingPunct="1"/>
            <a:r>
              <a:rPr lang="en-US" sz="3200" smtClean="0"/>
              <a:t>Management Target MIB </a:t>
            </a:r>
          </a:p>
        </p:txBody>
      </p:sp>
      <p:graphicFrame>
        <p:nvGraphicFramePr>
          <p:cNvPr id="685059" name="Group 3"/>
          <p:cNvGraphicFramePr>
            <a:graphicFrameLocks noGrp="1"/>
          </p:cNvGraphicFramePr>
          <p:nvPr/>
        </p:nvGraphicFramePr>
        <p:xfrm>
          <a:off x="322263" y="2127250"/>
          <a:ext cx="8597900" cy="3891091"/>
        </p:xfrm>
        <a:graphic>
          <a:graphicData uri="http://schemas.openxmlformats.org/drawingml/2006/table">
            <a:tbl>
              <a:tblPr/>
              <a:tblGrid>
                <a:gridCol w="4076700"/>
                <a:gridCol w="2813050"/>
                <a:gridCol w="1708150"/>
              </a:tblGrid>
              <a:tr h="457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Object</a:t>
                      </a:r>
                    </a:p>
                  </a:txBody>
                  <a:tcPr marT="45716" marB="45716"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Type</a:t>
                      </a:r>
                    </a:p>
                  </a:txBody>
                  <a:tcPr marT="45716" marB="45716"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Access</a:t>
                      </a:r>
                    </a:p>
                  </a:txBody>
                  <a:tcPr marT="45716" marB="45716"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70098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snmpTargetParamsName</a:t>
                      </a:r>
                    </a:p>
                  </a:txBody>
                  <a:tcPr marT="45716" marB="45716"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SnmpAdminString</a:t>
                      </a:r>
                    </a:p>
                  </a:txBody>
                  <a:tcPr marT="45716" marB="45716"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not-accessible</a:t>
                      </a:r>
                    </a:p>
                  </a:txBody>
                  <a:tcPr marT="45716" marB="45716"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70098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snmpTargetParamsMPModel</a:t>
                      </a:r>
                    </a:p>
                  </a:txBody>
                  <a:tcPr marT="45716" marB="45716"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SnmpMessageProcessingModel</a:t>
                      </a:r>
                    </a:p>
                  </a:txBody>
                  <a:tcPr marT="45716" marB="45716"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read-create</a:t>
                      </a:r>
                    </a:p>
                  </a:txBody>
                  <a:tcPr marT="45716" marB="45716"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0636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snmpTargetParamsSecurityModel</a:t>
                      </a:r>
                    </a:p>
                  </a:txBody>
                  <a:tcPr marT="45716" marB="45716"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SnmpSecurityModel</a:t>
                      </a:r>
                    </a:p>
                  </a:txBody>
                  <a:tcPr marT="45716" marB="45716"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read-create</a:t>
                      </a:r>
                    </a:p>
                  </a:txBody>
                  <a:tcPr marT="45716" marB="45716"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0636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snmpTargetParamsSecurityName</a:t>
                      </a:r>
                    </a:p>
                  </a:txBody>
                  <a:tcPr marT="45716" marB="45716"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SnmpAdminString</a:t>
                      </a:r>
                    </a:p>
                  </a:txBody>
                  <a:tcPr marT="45716" marB="45716"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read-create</a:t>
                      </a:r>
                    </a:p>
                  </a:txBody>
                  <a:tcPr marT="45716" marB="45716"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0636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snmpTargetParamsSecurityLevel</a:t>
                      </a:r>
                    </a:p>
                  </a:txBody>
                  <a:tcPr marT="45716" marB="45716"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SnmpSecurityLevel</a:t>
                      </a:r>
                    </a:p>
                  </a:txBody>
                  <a:tcPr marT="45716" marB="45716"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read-create</a:t>
                      </a:r>
                    </a:p>
                  </a:txBody>
                  <a:tcPr marT="45716" marB="45716"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0636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snmpTargetParamsStorageType</a:t>
                      </a:r>
                    </a:p>
                  </a:txBody>
                  <a:tcPr marT="45716" marB="45716"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StorageType</a:t>
                      </a:r>
                    </a:p>
                  </a:txBody>
                  <a:tcPr marT="45716" marB="45716"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read-create</a:t>
                      </a:r>
                    </a:p>
                  </a:txBody>
                  <a:tcPr marT="45716" marB="45716"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0636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snmpTargetParamsRowStatus</a:t>
                      </a:r>
                    </a:p>
                  </a:txBody>
                  <a:tcPr marT="45716" marB="45716"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RowStatus</a:t>
                      </a:r>
                    </a:p>
                  </a:txBody>
                  <a:tcPr marT="45716" marB="45716"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read-create</a:t>
                      </a:r>
                    </a:p>
                  </a:txBody>
                  <a:tcPr marT="45716" marB="45716"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r>
            </a:tbl>
          </a:graphicData>
        </a:graphic>
      </p:graphicFrame>
      <p:sp>
        <p:nvSpPr>
          <p:cNvPr id="8233" name="Text Box 41"/>
          <p:cNvSpPr txBox="1">
            <a:spLocks noChangeArrowheads="1"/>
          </p:cNvSpPr>
          <p:nvPr/>
        </p:nvSpPr>
        <p:spPr bwMode="auto">
          <a:xfrm>
            <a:off x="1135063" y="1601788"/>
            <a:ext cx="6610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u="sng"/>
              <a:t>snmpTargetParamsTable</a:t>
            </a:r>
            <a:r>
              <a:rPr lang="en-US"/>
              <a:t> indexed by </a:t>
            </a:r>
            <a:r>
              <a:rPr lang="en-US" u="sng"/>
              <a:t>snmpTargetParamsName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14338" y="141288"/>
            <a:ext cx="8229600" cy="1143000"/>
          </a:xfrm>
        </p:spPr>
        <p:txBody>
          <a:bodyPr/>
          <a:lstStyle/>
          <a:p>
            <a:pPr eaLnBrk="1" hangingPunct="1"/>
            <a:r>
              <a:rPr lang="en-US" sz="3200" smtClean="0"/>
              <a:t>SNMPv3 – Notification MIB</a:t>
            </a:r>
          </a:p>
        </p:txBody>
      </p:sp>
      <p:sp>
        <p:nvSpPr>
          <p:cNvPr id="9219" name="Line 3"/>
          <p:cNvSpPr>
            <a:spLocks noChangeShapeType="1"/>
          </p:cNvSpPr>
          <p:nvPr/>
        </p:nvSpPr>
        <p:spPr bwMode="auto">
          <a:xfrm flipH="1">
            <a:off x="1185863" y="2641600"/>
            <a:ext cx="3405187" cy="620713"/>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9220" name="Text Box 4"/>
          <p:cNvSpPr txBox="1">
            <a:spLocks noChangeArrowheads="1"/>
          </p:cNvSpPr>
          <p:nvPr/>
        </p:nvSpPr>
        <p:spPr bwMode="auto">
          <a:xfrm>
            <a:off x="3544888" y="1187450"/>
            <a:ext cx="20462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600"/>
              <a:t>snmpNotificationMIB</a:t>
            </a:r>
          </a:p>
        </p:txBody>
      </p:sp>
      <p:sp>
        <p:nvSpPr>
          <p:cNvPr id="9221" name="Text Box 5"/>
          <p:cNvSpPr txBox="1">
            <a:spLocks noChangeArrowheads="1"/>
          </p:cNvSpPr>
          <p:nvPr/>
        </p:nvSpPr>
        <p:spPr bwMode="auto">
          <a:xfrm>
            <a:off x="2957513" y="1449388"/>
            <a:ext cx="34274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1200"/>
              <a:t>{.iso.org.dod.internet.snmpV2.snmpModules 13}</a:t>
            </a:r>
          </a:p>
        </p:txBody>
      </p:sp>
      <p:sp>
        <p:nvSpPr>
          <p:cNvPr id="9222" name="Line 6"/>
          <p:cNvSpPr>
            <a:spLocks noChangeShapeType="1"/>
          </p:cNvSpPr>
          <p:nvPr/>
        </p:nvSpPr>
        <p:spPr bwMode="auto">
          <a:xfrm flipH="1">
            <a:off x="4002088" y="1685925"/>
            <a:ext cx="579437" cy="427038"/>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9223" name="Line 7"/>
          <p:cNvSpPr>
            <a:spLocks noChangeShapeType="1"/>
          </p:cNvSpPr>
          <p:nvPr/>
        </p:nvSpPr>
        <p:spPr bwMode="auto">
          <a:xfrm>
            <a:off x="4592638" y="1687513"/>
            <a:ext cx="3117850" cy="711200"/>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9224" name="Text Box 8"/>
          <p:cNvSpPr txBox="1">
            <a:spLocks noChangeArrowheads="1"/>
          </p:cNvSpPr>
          <p:nvPr/>
        </p:nvSpPr>
        <p:spPr bwMode="auto">
          <a:xfrm>
            <a:off x="3255963" y="2092325"/>
            <a:ext cx="1889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600"/>
              <a:t>snmpNotifyObjects</a:t>
            </a:r>
          </a:p>
        </p:txBody>
      </p:sp>
      <p:sp>
        <p:nvSpPr>
          <p:cNvPr id="9225" name="Text Box 9"/>
          <p:cNvSpPr txBox="1">
            <a:spLocks noChangeArrowheads="1"/>
          </p:cNvSpPr>
          <p:nvPr/>
        </p:nvSpPr>
        <p:spPr bwMode="auto">
          <a:xfrm>
            <a:off x="6405563" y="2344738"/>
            <a:ext cx="2520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600"/>
              <a:t>snmpNotifyConformances</a:t>
            </a:r>
          </a:p>
        </p:txBody>
      </p:sp>
      <p:sp>
        <p:nvSpPr>
          <p:cNvPr id="9226" name="Text Box 10"/>
          <p:cNvSpPr txBox="1">
            <a:spLocks noChangeArrowheads="1"/>
          </p:cNvSpPr>
          <p:nvPr/>
        </p:nvSpPr>
        <p:spPr bwMode="auto">
          <a:xfrm>
            <a:off x="3349625" y="2366963"/>
            <a:ext cx="18065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1200"/>
              <a:t>{snmpNotificationMIB 1}</a:t>
            </a:r>
          </a:p>
        </p:txBody>
      </p:sp>
      <p:sp>
        <p:nvSpPr>
          <p:cNvPr id="9227" name="Text Box 11"/>
          <p:cNvSpPr txBox="1">
            <a:spLocks noChangeArrowheads="1"/>
          </p:cNvSpPr>
          <p:nvPr/>
        </p:nvSpPr>
        <p:spPr bwMode="auto">
          <a:xfrm>
            <a:off x="6715125" y="2628900"/>
            <a:ext cx="1806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1200"/>
              <a:t>{snmpNotificationMIB 3}</a:t>
            </a:r>
          </a:p>
        </p:txBody>
      </p:sp>
      <p:sp>
        <p:nvSpPr>
          <p:cNvPr id="9228" name="Line 12"/>
          <p:cNvSpPr>
            <a:spLocks noChangeShapeType="1"/>
          </p:cNvSpPr>
          <p:nvPr/>
        </p:nvSpPr>
        <p:spPr bwMode="auto">
          <a:xfrm>
            <a:off x="4581525" y="2641600"/>
            <a:ext cx="0" cy="863600"/>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9229" name="Line 13"/>
          <p:cNvSpPr>
            <a:spLocks noChangeShapeType="1"/>
          </p:cNvSpPr>
          <p:nvPr/>
        </p:nvSpPr>
        <p:spPr bwMode="auto">
          <a:xfrm>
            <a:off x="4581525" y="2643188"/>
            <a:ext cx="3233738" cy="638175"/>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9230" name="Text Box 14"/>
          <p:cNvSpPr txBox="1">
            <a:spLocks noChangeArrowheads="1"/>
          </p:cNvSpPr>
          <p:nvPr/>
        </p:nvSpPr>
        <p:spPr bwMode="auto">
          <a:xfrm>
            <a:off x="0" y="3230563"/>
            <a:ext cx="17065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600"/>
              <a:t>snmpNotifyTable</a:t>
            </a:r>
          </a:p>
        </p:txBody>
      </p:sp>
      <p:sp>
        <p:nvSpPr>
          <p:cNvPr id="9231" name="Text Box 15"/>
          <p:cNvSpPr txBox="1">
            <a:spLocks noChangeArrowheads="1"/>
          </p:cNvSpPr>
          <p:nvPr/>
        </p:nvSpPr>
        <p:spPr bwMode="auto">
          <a:xfrm>
            <a:off x="3373438" y="3438525"/>
            <a:ext cx="27320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600"/>
              <a:t>snmpNotifyFilterProfileTable</a:t>
            </a:r>
          </a:p>
        </p:txBody>
      </p:sp>
      <p:sp>
        <p:nvSpPr>
          <p:cNvPr id="9232" name="Text Box 16"/>
          <p:cNvSpPr txBox="1">
            <a:spLocks noChangeArrowheads="1"/>
          </p:cNvSpPr>
          <p:nvPr/>
        </p:nvSpPr>
        <p:spPr bwMode="auto">
          <a:xfrm>
            <a:off x="6388100" y="3241675"/>
            <a:ext cx="21574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600"/>
              <a:t>snmpNotifyFilterTable</a:t>
            </a:r>
          </a:p>
        </p:txBody>
      </p:sp>
      <p:sp>
        <p:nvSpPr>
          <p:cNvPr id="9233" name="Line 17"/>
          <p:cNvSpPr>
            <a:spLocks noChangeShapeType="1"/>
          </p:cNvSpPr>
          <p:nvPr/>
        </p:nvSpPr>
        <p:spPr bwMode="auto">
          <a:xfrm flipH="1">
            <a:off x="465138" y="3667125"/>
            <a:ext cx="11112" cy="1452563"/>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9234" name="Line 18"/>
          <p:cNvSpPr>
            <a:spLocks noChangeShapeType="1"/>
          </p:cNvSpPr>
          <p:nvPr/>
        </p:nvSpPr>
        <p:spPr bwMode="auto">
          <a:xfrm>
            <a:off x="477838" y="3921125"/>
            <a:ext cx="152400" cy="0"/>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9235" name="Line 19"/>
          <p:cNvSpPr>
            <a:spLocks noChangeShapeType="1"/>
          </p:cNvSpPr>
          <p:nvPr/>
        </p:nvSpPr>
        <p:spPr bwMode="auto">
          <a:xfrm>
            <a:off x="477838" y="4195763"/>
            <a:ext cx="142875" cy="0"/>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9236" name="Line 20"/>
          <p:cNvSpPr>
            <a:spLocks noChangeShapeType="1"/>
          </p:cNvSpPr>
          <p:nvPr/>
        </p:nvSpPr>
        <p:spPr bwMode="auto">
          <a:xfrm>
            <a:off x="477838" y="4521200"/>
            <a:ext cx="142875" cy="0"/>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9237" name="Line 21"/>
          <p:cNvSpPr>
            <a:spLocks noChangeShapeType="1"/>
          </p:cNvSpPr>
          <p:nvPr/>
        </p:nvSpPr>
        <p:spPr bwMode="auto">
          <a:xfrm>
            <a:off x="466725" y="4805363"/>
            <a:ext cx="142875" cy="0"/>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9238" name="Line 22"/>
          <p:cNvSpPr>
            <a:spLocks noChangeShapeType="1"/>
          </p:cNvSpPr>
          <p:nvPr/>
        </p:nvSpPr>
        <p:spPr bwMode="auto">
          <a:xfrm>
            <a:off x="485775" y="5119688"/>
            <a:ext cx="142875" cy="0"/>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9239" name="Line 23"/>
          <p:cNvSpPr>
            <a:spLocks noChangeShapeType="1"/>
          </p:cNvSpPr>
          <p:nvPr/>
        </p:nvSpPr>
        <p:spPr bwMode="auto">
          <a:xfrm flipH="1">
            <a:off x="3757613" y="3779838"/>
            <a:ext cx="0" cy="1065212"/>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9240" name="Text Box 24"/>
          <p:cNvSpPr txBox="1">
            <a:spLocks noChangeArrowheads="1"/>
          </p:cNvSpPr>
          <p:nvPr/>
        </p:nvSpPr>
        <p:spPr bwMode="auto">
          <a:xfrm>
            <a:off x="609600" y="3778250"/>
            <a:ext cx="13493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a:t>snmpNotifyName</a:t>
            </a:r>
          </a:p>
        </p:txBody>
      </p:sp>
      <p:sp>
        <p:nvSpPr>
          <p:cNvPr id="9241" name="Text Box 25"/>
          <p:cNvSpPr txBox="1">
            <a:spLocks noChangeArrowheads="1"/>
          </p:cNvSpPr>
          <p:nvPr/>
        </p:nvSpPr>
        <p:spPr bwMode="auto">
          <a:xfrm>
            <a:off x="579438" y="4051300"/>
            <a:ext cx="1206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a:t>snmpNotifyTag</a:t>
            </a:r>
          </a:p>
        </p:txBody>
      </p:sp>
      <p:sp>
        <p:nvSpPr>
          <p:cNvPr id="9242" name="Text Box 26"/>
          <p:cNvSpPr txBox="1">
            <a:spLocks noChangeArrowheads="1"/>
          </p:cNvSpPr>
          <p:nvPr/>
        </p:nvSpPr>
        <p:spPr bwMode="auto">
          <a:xfrm>
            <a:off x="600075" y="4348163"/>
            <a:ext cx="12827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a:t>snmpNotifyType</a:t>
            </a:r>
          </a:p>
        </p:txBody>
      </p:sp>
      <p:sp>
        <p:nvSpPr>
          <p:cNvPr id="9243" name="Text Box 27"/>
          <p:cNvSpPr txBox="1">
            <a:spLocks noChangeArrowheads="1"/>
          </p:cNvSpPr>
          <p:nvPr/>
        </p:nvSpPr>
        <p:spPr bwMode="auto">
          <a:xfrm>
            <a:off x="579438" y="4651375"/>
            <a:ext cx="18145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a:t>snmpNotifyStorageType</a:t>
            </a:r>
          </a:p>
        </p:txBody>
      </p:sp>
      <p:sp>
        <p:nvSpPr>
          <p:cNvPr id="9244" name="Text Box 28"/>
          <p:cNvSpPr txBox="1">
            <a:spLocks noChangeArrowheads="1"/>
          </p:cNvSpPr>
          <p:nvPr/>
        </p:nvSpPr>
        <p:spPr bwMode="auto">
          <a:xfrm>
            <a:off x="571500" y="4946650"/>
            <a:ext cx="1679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a:t>snmpNotifyRowStatus</a:t>
            </a:r>
          </a:p>
        </p:txBody>
      </p:sp>
      <p:sp>
        <p:nvSpPr>
          <p:cNvPr id="9245" name="Line 29"/>
          <p:cNvSpPr>
            <a:spLocks noChangeShapeType="1"/>
          </p:cNvSpPr>
          <p:nvPr/>
        </p:nvSpPr>
        <p:spPr bwMode="auto">
          <a:xfrm>
            <a:off x="3789363" y="4246563"/>
            <a:ext cx="142875" cy="0"/>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9246" name="Line 30"/>
          <p:cNvSpPr>
            <a:spLocks noChangeShapeType="1"/>
          </p:cNvSpPr>
          <p:nvPr/>
        </p:nvSpPr>
        <p:spPr bwMode="auto">
          <a:xfrm>
            <a:off x="3789363" y="4572000"/>
            <a:ext cx="142875" cy="0"/>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9247" name="Line 31"/>
          <p:cNvSpPr>
            <a:spLocks noChangeShapeType="1"/>
          </p:cNvSpPr>
          <p:nvPr/>
        </p:nvSpPr>
        <p:spPr bwMode="auto">
          <a:xfrm>
            <a:off x="3778250" y="4856163"/>
            <a:ext cx="142875" cy="0"/>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9248" name="Text Box 32"/>
          <p:cNvSpPr txBox="1">
            <a:spLocks noChangeArrowheads="1"/>
          </p:cNvSpPr>
          <p:nvPr/>
        </p:nvSpPr>
        <p:spPr bwMode="auto">
          <a:xfrm>
            <a:off x="3890963" y="4102100"/>
            <a:ext cx="21177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a:t>snmpNotifyFilterProfileName</a:t>
            </a:r>
          </a:p>
        </p:txBody>
      </p:sp>
      <p:sp>
        <p:nvSpPr>
          <p:cNvPr id="9249" name="Text Box 33"/>
          <p:cNvSpPr txBox="1">
            <a:spLocks noChangeArrowheads="1"/>
          </p:cNvSpPr>
          <p:nvPr/>
        </p:nvSpPr>
        <p:spPr bwMode="auto">
          <a:xfrm>
            <a:off x="3911600" y="4398963"/>
            <a:ext cx="23304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a:t>snmpNotifyFilterProfileStorType</a:t>
            </a:r>
          </a:p>
        </p:txBody>
      </p:sp>
      <p:sp>
        <p:nvSpPr>
          <p:cNvPr id="9250" name="Text Box 34"/>
          <p:cNvSpPr txBox="1">
            <a:spLocks noChangeArrowheads="1"/>
          </p:cNvSpPr>
          <p:nvPr/>
        </p:nvSpPr>
        <p:spPr bwMode="auto">
          <a:xfrm>
            <a:off x="3890963" y="4702175"/>
            <a:ext cx="24479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a:t>snmpNotifyFilterProfileRowStatus</a:t>
            </a:r>
          </a:p>
        </p:txBody>
      </p:sp>
      <p:sp>
        <p:nvSpPr>
          <p:cNvPr id="9251" name="Line 35"/>
          <p:cNvSpPr>
            <a:spLocks noChangeShapeType="1"/>
          </p:cNvSpPr>
          <p:nvPr/>
        </p:nvSpPr>
        <p:spPr bwMode="auto">
          <a:xfrm>
            <a:off x="6711950" y="3565525"/>
            <a:ext cx="1588" cy="1624013"/>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9252" name="Line 36"/>
          <p:cNvSpPr>
            <a:spLocks noChangeShapeType="1"/>
          </p:cNvSpPr>
          <p:nvPr/>
        </p:nvSpPr>
        <p:spPr bwMode="auto">
          <a:xfrm>
            <a:off x="6734175" y="3930650"/>
            <a:ext cx="142875" cy="0"/>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9253" name="Line 37"/>
          <p:cNvSpPr>
            <a:spLocks noChangeShapeType="1"/>
          </p:cNvSpPr>
          <p:nvPr/>
        </p:nvSpPr>
        <p:spPr bwMode="auto">
          <a:xfrm>
            <a:off x="6734175" y="4256088"/>
            <a:ext cx="142875" cy="0"/>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9254" name="Line 38"/>
          <p:cNvSpPr>
            <a:spLocks noChangeShapeType="1"/>
          </p:cNvSpPr>
          <p:nvPr/>
        </p:nvSpPr>
        <p:spPr bwMode="auto">
          <a:xfrm>
            <a:off x="6723063" y="4540250"/>
            <a:ext cx="142875" cy="0"/>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9255" name="Line 39"/>
          <p:cNvSpPr>
            <a:spLocks noChangeShapeType="1"/>
          </p:cNvSpPr>
          <p:nvPr/>
        </p:nvSpPr>
        <p:spPr bwMode="auto">
          <a:xfrm>
            <a:off x="6742113" y="4854575"/>
            <a:ext cx="142875" cy="0"/>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9256" name="Line 40"/>
          <p:cNvSpPr>
            <a:spLocks noChangeShapeType="1"/>
          </p:cNvSpPr>
          <p:nvPr/>
        </p:nvSpPr>
        <p:spPr bwMode="auto">
          <a:xfrm>
            <a:off x="6732588" y="5181600"/>
            <a:ext cx="142875" cy="0"/>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9257" name="Text Box 41"/>
          <p:cNvSpPr txBox="1">
            <a:spLocks noChangeArrowheads="1"/>
          </p:cNvSpPr>
          <p:nvPr/>
        </p:nvSpPr>
        <p:spPr bwMode="auto">
          <a:xfrm>
            <a:off x="6835775" y="3786188"/>
            <a:ext cx="18145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a:t>snmpNotifyFilterSubtree</a:t>
            </a:r>
          </a:p>
        </p:txBody>
      </p:sp>
      <p:sp>
        <p:nvSpPr>
          <p:cNvPr id="9258" name="Text Box 42"/>
          <p:cNvSpPr txBox="1">
            <a:spLocks noChangeArrowheads="1"/>
          </p:cNvSpPr>
          <p:nvPr/>
        </p:nvSpPr>
        <p:spPr bwMode="auto">
          <a:xfrm>
            <a:off x="6856413" y="4083050"/>
            <a:ext cx="16462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a:t>snmpNotifyFilterMask</a:t>
            </a:r>
          </a:p>
        </p:txBody>
      </p:sp>
      <p:sp>
        <p:nvSpPr>
          <p:cNvPr id="9259" name="Text Box 43"/>
          <p:cNvSpPr txBox="1">
            <a:spLocks noChangeArrowheads="1"/>
          </p:cNvSpPr>
          <p:nvPr/>
        </p:nvSpPr>
        <p:spPr bwMode="auto">
          <a:xfrm>
            <a:off x="6835775" y="4386263"/>
            <a:ext cx="16208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a:t>snmpNotifyFilterType</a:t>
            </a:r>
          </a:p>
        </p:txBody>
      </p:sp>
      <p:sp>
        <p:nvSpPr>
          <p:cNvPr id="9260" name="Text Box 44"/>
          <p:cNvSpPr txBox="1">
            <a:spLocks noChangeArrowheads="1"/>
          </p:cNvSpPr>
          <p:nvPr/>
        </p:nvSpPr>
        <p:spPr bwMode="auto">
          <a:xfrm>
            <a:off x="6827838" y="4681538"/>
            <a:ext cx="21526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a:t>snmpNotifyFilterStorageType</a:t>
            </a:r>
          </a:p>
        </p:txBody>
      </p:sp>
      <p:sp>
        <p:nvSpPr>
          <p:cNvPr id="9261" name="Text Box 45"/>
          <p:cNvSpPr txBox="1">
            <a:spLocks noChangeArrowheads="1"/>
          </p:cNvSpPr>
          <p:nvPr/>
        </p:nvSpPr>
        <p:spPr bwMode="auto">
          <a:xfrm>
            <a:off x="6846888" y="5006975"/>
            <a:ext cx="20177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a:t>snmpNotifyFilterRowStatus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44500" y="141288"/>
            <a:ext cx="8229600" cy="1143000"/>
          </a:xfrm>
        </p:spPr>
        <p:txBody>
          <a:bodyPr/>
          <a:lstStyle/>
          <a:p>
            <a:pPr eaLnBrk="1" hangingPunct="1"/>
            <a:r>
              <a:rPr lang="en-US" sz="3200" smtClean="0"/>
              <a:t>Notification MIB - </a:t>
            </a:r>
            <a:br>
              <a:rPr lang="en-US" sz="3200" smtClean="0"/>
            </a:br>
            <a:r>
              <a:rPr lang="en-US" sz="3200" smtClean="0"/>
              <a:t>snmpNotifyTable</a:t>
            </a:r>
          </a:p>
        </p:txBody>
      </p:sp>
      <p:graphicFrame>
        <p:nvGraphicFramePr>
          <p:cNvPr id="784387" name="Group 3"/>
          <p:cNvGraphicFramePr>
            <a:graphicFrameLocks noGrp="1"/>
          </p:cNvGraphicFramePr>
          <p:nvPr/>
        </p:nvGraphicFramePr>
        <p:xfrm>
          <a:off x="322263" y="2305050"/>
          <a:ext cx="8597900" cy="3210204"/>
        </p:xfrm>
        <a:graphic>
          <a:graphicData uri="http://schemas.openxmlformats.org/drawingml/2006/table">
            <a:tbl>
              <a:tblPr/>
              <a:tblGrid>
                <a:gridCol w="3771900"/>
                <a:gridCol w="2590800"/>
                <a:gridCol w="2235200"/>
              </a:tblGrid>
              <a:tr h="45711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Object</a:t>
                      </a:r>
                    </a:p>
                  </a:txBody>
                  <a:tcPr marT="45711" marB="45711"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Type</a:t>
                      </a:r>
                    </a:p>
                  </a:txBody>
                  <a:tcPr marT="45711" marB="45711"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Access</a:t>
                      </a:r>
                    </a:p>
                  </a:txBody>
                  <a:tcPr marT="45711" marB="45711"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063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snmpNotifyName</a:t>
                      </a:r>
                    </a:p>
                  </a:txBody>
                  <a:tcPr marT="45711" marB="45711"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SnmpAdminString</a:t>
                      </a:r>
                    </a:p>
                  </a:txBody>
                  <a:tcPr marT="45711" marB="45711"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not-accessible</a:t>
                      </a:r>
                    </a:p>
                  </a:txBody>
                  <a:tcPr marT="45711" marB="45711"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063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snmpNotifyTag</a:t>
                      </a:r>
                    </a:p>
                  </a:txBody>
                  <a:tcPr marT="45711" marB="45711"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SnmpTagValue</a:t>
                      </a:r>
                    </a:p>
                  </a:txBody>
                  <a:tcPr marT="45711" marB="45711"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read-create</a:t>
                      </a:r>
                    </a:p>
                  </a:txBody>
                  <a:tcPr marT="45711" marB="45711"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112753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snmpNotifyType</a:t>
                      </a:r>
                    </a:p>
                  </a:txBody>
                  <a:tcPr marT="45711" marB="45711"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INTEGER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{SNMPv2-Trap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Inform (2)}</a:t>
                      </a:r>
                    </a:p>
                  </a:txBody>
                  <a:tcPr marT="45711" marB="45711"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read-create</a:t>
                      </a:r>
                    </a:p>
                  </a:txBody>
                  <a:tcPr marT="45711" marB="45711"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063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snmpNotifyStorageType</a:t>
                      </a:r>
                    </a:p>
                  </a:txBody>
                  <a:tcPr marT="45711" marB="45711"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StorageType</a:t>
                      </a:r>
                    </a:p>
                  </a:txBody>
                  <a:tcPr marT="45711" marB="45711"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read-create</a:t>
                      </a:r>
                    </a:p>
                  </a:txBody>
                  <a:tcPr marT="45711" marB="45711"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063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snmpNotifyRowStatus</a:t>
                      </a:r>
                    </a:p>
                  </a:txBody>
                  <a:tcPr marT="45711" marB="45711"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RowStatus</a:t>
                      </a:r>
                    </a:p>
                  </a:txBody>
                  <a:tcPr marT="45711" marB="45711"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read-create</a:t>
                      </a:r>
                    </a:p>
                  </a:txBody>
                  <a:tcPr marT="45711" marB="45711"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r>
            </a:tbl>
          </a:graphicData>
        </a:graphic>
      </p:graphicFrame>
      <p:sp>
        <p:nvSpPr>
          <p:cNvPr id="10273" name="Text Box 33"/>
          <p:cNvSpPr txBox="1">
            <a:spLocks noChangeArrowheads="1"/>
          </p:cNvSpPr>
          <p:nvPr/>
        </p:nvSpPr>
        <p:spPr bwMode="auto">
          <a:xfrm>
            <a:off x="2058988" y="1698625"/>
            <a:ext cx="4883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u="sng"/>
              <a:t>snmpNotifyTable </a:t>
            </a:r>
            <a:r>
              <a:rPr lang="en-US"/>
              <a:t>indexed by </a:t>
            </a:r>
            <a:r>
              <a:rPr lang="en-US" u="sng"/>
              <a:t>snmpNotifyName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34975" y="131763"/>
            <a:ext cx="8229600" cy="1143000"/>
          </a:xfrm>
        </p:spPr>
        <p:txBody>
          <a:bodyPr/>
          <a:lstStyle/>
          <a:p>
            <a:pPr eaLnBrk="1" hangingPunct="1"/>
            <a:r>
              <a:rPr lang="en-US" sz="3200" smtClean="0"/>
              <a:t>Simple Notification Configuration</a:t>
            </a:r>
          </a:p>
        </p:txBody>
      </p:sp>
      <p:sp>
        <p:nvSpPr>
          <p:cNvPr id="11267" name="Rectangle 3"/>
          <p:cNvSpPr>
            <a:spLocks noChangeArrowheads="1"/>
          </p:cNvSpPr>
          <p:nvPr/>
        </p:nvSpPr>
        <p:spPr bwMode="auto">
          <a:xfrm>
            <a:off x="506413" y="1400175"/>
            <a:ext cx="8150225" cy="426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spcBef>
                <a:spcPct val="20000"/>
              </a:spcBef>
              <a:buFont typeface="Wingdings" pitchFamily="2" charset="2"/>
              <a:buChar char="§"/>
            </a:pPr>
            <a:r>
              <a:rPr lang="en-US" sz="2400"/>
              <a:t>Add a single row in the ‘snmpNotifyTable’ to specify SNMPv2-Trap or Inform PDU to be sent.</a:t>
            </a:r>
          </a:p>
          <a:p>
            <a:pPr marL="609600" indent="-609600">
              <a:spcBef>
                <a:spcPct val="20000"/>
              </a:spcBef>
              <a:buFont typeface="Wingdings" pitchFamily="2" charset="2"/>
              <a:buChar char="§"/>
            </a:pPr>
            <a:r>
              <a:rPr lang="en-US" sz="2400"/>
              <a:t>For that entry assign a tag value, for instance “trap”</a:t>
            </a:r>
          </a:p>
          <a:p>
            <a:pPr marL="609600" indent="-609600">
              <a:spcBef>
                <a:spcPct val="20000"/>
              </a:spcBef>
              <a:buFont typeface="Wingdings" pitchFamily="2" charset="2"/>
              <a:buChar char="§"/>
            </a:pPr>
            <a:r>
              <a:rPr lang="en-US" sz="2400"/>
              <a:t>For each notification target address add an entry in the ‘snmpTargetAddrTable’ specifying the target domain, target address, SNMP parameters index, and a tag list value of “trap”.</a:t>
            </a:r>
          </a:p>
          <a:p>
            <a:pPr marL="609600" indent="-609600">
              <a:spcBef>
                <a:spcPct val="20000"/>
              </a:spcBef>
              <a:buFont typeface="Wingdings" pitchFamily="2" charset="2"/>
              <a:buChar char="§"/>
            </a:pPr>
            <a:r>
              <a:rPr lang="en-US" sz="2400"/>
              <a:t>Leave the ‘snmpNotifyFilterProfileTable’ empty.</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44500" y="0"/>
            <a:ext cx="8229600" cy="1143000"/>
          </a:xfrm>
        </p:spPr>
        <p:txBody>
          <a:bodyPr/>
          <a:lstStyle/>
          <a:p>
            <a:pPr eaLnBrk="1" hangingPunct="1"/>
            <a:r>
              <a:rPr lang="en-US" sz="3200" smtClean="0"/>
              <a:t>Simple Notifications</a:t>
            </a:r>
          </a:p>
        </p:txBody>
      </p:sp>
      <p:sp>
        <p:nvSpPr>
          <p:cNvPr id="12291" name="Rectangle 3"/>
          <p:cNvSpPr>
            <a:spLocks noChangeArrowheads="1"/>
          </p:cNvSpPr>
          <p:nvPr/>
        </p:nvSpPr>
        <p:spPr bwMode="auto">
          <a:xfrm>
            <a:off x="923925" y="1633538"/>
            <a:ext cx="7215188" cy="538162"/>
          </a:xfrm>
          <a:prstGeom prst="rect">
            <a:avLst/>
          </a:prstGeom>
          <a:solidFill>
            <a:schemeClr val="accent1"/>
          </a:solidFill>
          <a:ln w="9525">
            <a:solidFill>
              <a:schemeClr val="tx1"/>
            </a:solidFill>
            <a:miter lim="800000"/>
            <a:headEnd type="none" w="lg" len="lg"/>
            <a:tailEnd type="none" w="lg" len="lg"/>
          </a:ln>
        </p:spPr>
        <p:txBody>
          <a:bodyPr wrap="none" anchor="ctr"/>
          <a:lstStyle/>
          <a:p>
            <a:endParaRPr lang="en-CA"/>
          </a:p>
        </p:txBody>
      </p:sp>
      <p:sp>
        <p:nvSpPr>
          <p:cNvPr id="12292" name="Text Box 4"/>
          <p:cNvSpPr txBox="1">
            <a:spLocks noChangeArrowheads="1"/>
          </p:cNvSpPr>
          <p:nvPr/>
        </p:nvSpPr>
        <p:spPr bwMode="auto">
          <a:xfrm>
            <a:off x="871538" y="1285875"/>
            <a:ext cx="2124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400" b="1"/>
              <a:t>snmpTargetAddrTable</a:t>
            </a:r>
            <a:r>
              <a:rPr lang="en-US" sz="1400"/>
              <a:t> </a:t>
            </a:r>
            <a:endParaRPr lang="en-US" sz="1400" b="1"/>
          </a:p>
        </p:txBody>
      </p:sp>
      <p:sp>
        <p:nvSpPr>
          <p:cNvPr id="12293" name="Text Box 5"/>
          <p:cNvSpPr txBox="1">
            <a:spLocks noChangeArrowheads="1"/>
          </p:cNvSpPr>
          <p:nvPr/>
        </p:nvSpPr>
        <p:spPr bwMode="auto">
          <a:xfrm>
            <a:off x="935038" y="1739900"/>
            <a:ext cx="25288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400" b="1"/>
              <a:t>snmpTargetAddrTAddress.j</a:t>
            </a:r>
          </a:p>
        </p:txBody>
      </p:sp>
      <p:sp>
        <p:nvSpPr>
          <p:cNvPr id="12294" name="Line 6"/>
          <p:cNvSpPr>
            <a:spLocks noChangeShapeType="1"/>
          </p:cNvSpPr>
          <p:nvPr/>
        </p:nvSpPr>
        <p:spPr bwMode="auto">
          <a:xfrm>
            <a:off x="7027863" y="1643063"/>
            <a:ext cx="0" cy="547687"/>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12295" name="Line 7"/>
          <p:cNvSpPr>
            <a:spLocks noChangeShapeType="1"/>
          </p:cNvSpPr>
          <p:nvPr/>
        </p:nvSpPr>
        <p:spPr bwMode="auto">
          <a:xfrm>
            <a:off x="3516313" y="1622425"/>
            <a:ext cx="0" cy="547688"/>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12296" name="Text Box 8"/>
          <p:cNvSpPr txBox="1">
            <a:spLocks noChangeArrowheads="1"/>
          </p:cNvSpPr>
          <p:nvPr/>
        </p:nvSpPr>
        <p:spPr bwMode="auto">
          <a:xfrm>
            <a:off x="1389063" y="4191000"/>
            <a:ext cx="1800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a:t>Whether to send an</a:t>
            </a:r>
          </a:p>
          <a:p>
            <a:pPr eaLnBrk="1" hangingPunct="1"/>
            <a:r>
              <a:rPr lang="en-US" sz="1200"/>
              <a:t>Inform or SNMPv2 PDU</a:t>
            </a:r>
          </a:p>
        </p:txBody>
      </p:sp>
      <p:sp>
        <p:nvSpPr>
          <p:cNvPr id="12297" name="Text Box 9"/>
          <p:cNvSpPr txBox="1">
            <a:spLocks noChangeArrowheads="1"/>
          </p:cNvSpPr>
          <p:nvPr/>
        </p:nvSpPr>
        <p:spPr bwMode="auto">
          <a:xfrm>
            <a:off x="4370388" y="1749425"/>
            <a:ext cx="23542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400" b="1"/>
              <a:t>snmpTargetAddrParams.j</a:t>
            </a:r>
          </a:p>
        </p:txBody>
      </p:sp>
      <p:sp>
        <p:nvSpPr>
          <p:cNvPr id="12298" name="Line 10"/>
          <p:cNvSpPr>
            <a:spLocks noChangeShapeType="1"/>
          </p:cNvSpPr>
          <p:nvPr/>
        </p:nvSpPr>
        <p:spPr bwMode="auto">
          <a:xfrm>
            <a:off x="4937125" y="2185988"/>
            <a:ext cx="0" cy="923925"/>
          </a:xfrm>
          <a:prstGeom prst="line">
            <a:avLst/>
          </a:prstGeom>
          <a:noFill/>
          <a:ln w="9525">
            <a:solidFill>
              <a:schemeClr val="tx1"/>
            </a:solidFill>
            <a:round/>
            <a:headEnd type="none" w="lg" len="lg"/>
            <a:tailEnd/>
          </a:ln>
          <a:extLst>
            <a:ext uri="{909E8E84-426E-40DD-AFC4-6F175D3DCCD1}">
              <a14:hiddenFill xmlns:a14="http://schemas.microsoft.com/office/drawing/2010/main">
                <a:noFill/>
              </a14:hiddenFill>
            </a:ext>
          </a:extLst>
        </p:spPr>
        <p:txBody>
          <a:bodyPr/>
          <a:lstStyle/>
          <a:p>
            <a:endParaRPr lang="en-CA"/>
          </a:p>
        </p:txBody>
      </p:sp>
      <p:sp>
        <p:nvSpPr>
          <p:cNvPr id="12299" name="Text Box 11"/>
          <p:cNvSpPr txBox="1">
            <a:spLocks noChangeArrowheads="1"/>
          </p:cNvSpPr>
          <p:nvPr/>
        </p:nvSpPr>
        <p:spPr bwMode="auto">
          <a:xfrm>
            <a:off x="4864100" y="2212975"/>
            <a:ext cx="12271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a:t>value = params</a:t>
            </a:r>
          </a:p>
        </p:txBody>
      </p:sp>
      <p:sp>
        <p:nvSpPr>
          <p:cNvPr id="12300" name="Line 12"/>
          <p:cNvSpPr>
            <a:spLocks noChangeShapeType="1"/>
          </p:cNvSpPr>
          <p:nvPr/>
        </p:nvSpPr>
        <p:spPr bwMode="auto">
          <a:xfrm>
            <a:off x="4176713" y="1643063"/>
            <a:ext cx="0" cy="547687"/>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12301" name="Rectangle 13"/>
          <p:cNvSpPr>
            <a:spLocks noChangeArrowheads="1"/>
          </p:cNvSpPr>
          <p:nvPr/>
        </p:nvSpPr>
        <p:spPr bwMode="auto">
          <a:xfrm>
            <a:off x="5699125" y="2925763"/>
            <a:ext cx="3313113" cy="417512"/>
          </a:xfrm>
          <a:prstGeom prst="rect">
            <a:avLst/>
          </a:prstGeom>
          <a:solidFill>
            <a:schemeClr val="accent1"/>
          </a:solidFill>
          <a:ln w="9525">
            <a:solidFill>
              <a:schemeClr val="tx1"/>
            </a:solidFill>
            <a:miter lim="800000"/>
            <a:headEnd type="none" w="lg" len="lg"/>
            <a:tailEnd type="none" w="lg" len="lg"/>
          </a:ln>
        </p:spPr>
        <p:txBody>
          <a:bodyPr wrap="none" anchor="ctr"/>
          <a:lstStyle/>
          <a:p>
            <a:endParaRPr lang="en-CA"/>
          </a:p>
        </p:txBody>
      </p:sp>
      <p:sp>
        <p:nvSpPr>
          <p:cNvPr id="12302" name="Text Box 14"/>
          <p:cNvSpPr txBox="1">
            <a:spLocks noChangeArrowheads="1"/>
          </p:cNvSpPr>
          <p:nvPr/>
        </p:nvSpPr>
        <p:spPr bwMode="auto">
          <a:xfrm>
            <a:off x="5853113" y="2978150"/>
            <a:ext cx="29765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400" b="1"/>
              <a:t>snmpTargetParamsEntry.params</a:t>
            </a:r>
          </a:p>
        </p:txBody>
      </p:sp>
      <p:sp>
        <p:nvSpPr>
          <p:cNvPr id="12303" name="Line 15"/>
          <p:cNvSpPr>
            <a:spLocks noChangeShapeType="1"/>
          </p:cNvSpPr>
          <p:nvPr/>
        </p:nvSpPr>
        <p:spPr bwMode="auto">
          <a:xfrm>
            <a:off x="4937125" y="3128963"/>
            <a:ext cx="752475" cy="0"/>
          </a:xfrm>
          <a:prstGeom prst="line">
            <a:avLst/>
          </a:prstGeom>
          <a:noFill/>
          <a:ln w="9525">
            <a:solidFill>
              <a:schemeClr val="tx1"/>
            </a:solidFill>
            <a:round/>
            <a:headEnd type="none" w="lg" len="lg"/>
            <a:tailEnd type="stealth" w="lg" len="lg"/>
          </a:ln>
          <a:extLst>
            <a:ext uri="{909E8E84-426E-40DD-AFC4-6F175D3DCCD1}">
              <a14:hiddenFill xmlns:a14="http://schemas.microsoft.com/office/drawing/2010/main">
                <a:noFill/>
              </a14:hiddenFill>
            </a:ext>
          </a:extLst>
        </p:spPr>
        <p:txBody>
          <a:bodyPr/>
          <a:lstStyle/>
          <a:p>
            <a:endParaRPr lang="en-CA"/>
          </a:p>
        </p:txBody>
      </p:sp>
      <p:sp>
        <p:nvSpPr>
          <p:cNvPr id="12304" name="Rectangle 16"/>
          <p:cNvSpPr>
            <a:spLocks noChangeArrowheads="1"/>
          </p:cNvSpPr>
          <p:nvPr/>
        </p:nvSpPr>
        <p:spPr bwMode="auto">
          <a:xfrm>
            <a:off x="1646238" y="3302000"/>
            <a:ext cx="3313112" cy="509588"/>
          </a:xfrm>
          <a:prstGeom prst="rect">
            <a:avLst/>
          </a:prstGeom>
          <a:solidFill>
            <a:schemeClr val="accent1"/>
          </a:solidFill>
          <a:ln w="9525">
            <a:solidFill>
              <a:schemeClr val="tx1"/>
            </a:solidFill>
            <a:miter lim="800000"/>
            <a:headEnd type="none" w="lg" len="lg"/>
            <a:tailEnd type="none" w="lg" len="lg"/>
          </a:ln>
        </p:spPr>
        <p:txBody>
          <a:bodyPr wrap="none" anchor="ctr"/>
          <a:lstStyle/>
          <a:p>
            <a:endParaRPr lang="en-CA"/>
          </a:p>
        </p:txBody>
      </p:sp>
      <p:sp>
        <p:nvSpPr>
          <p:cNvPr id="12305" name="Text Box 17"/>
          <p:cNvSpPr txBox="1">
            <a:spLocks noChangeArrowheads="1"/>
          </p:cNvSpPr>
          <p:nvPr/>
        </p:nvSpPr>
        <p:spPr bwMode="auto">
          <a:xfrm>
            <a:off x="2339975" y="3354388"/>
            <a:ext cx="1670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400" b="1"/>
              <a:t>snmpNotifyType.i</a:t>
            </a:r>
          </a:p>
        </p:txBody>
      </p:sp>
      <p:sp>
        <p:nvSpPr>
          <p:cNvPr id="12306" name="AutoShape 18"/>
          <p:cNvSpPr>
            <a:spLocks noChangeArrowheads="1"/>
          </p:cNvSpPr>
          <p:nvPr/>
        </p:nvSpPr>
        <p:spPr bwMode="auto">
          <a:xfrm>
            <a:off x="2530475" y="5081588"/>
            <a:ext cx="4297363" cy="427037"/>
          </a:xfrm>
          <a:prstGeom prst="roundRect">
            <a:avLst>
              <a:gd name="adj" fmla="val 16667"/>
            </a:avLst>
          </a:prstGeom>
          <a:solidFill>
            <a:schemeClr val="accent1"/>
          </a:solidFill>
          <a:ln w="9525">
            <a:solidFill>
              <a:schemeClr val="tx1"/>
            </a:solidFill>
            <a:round/>
            <a:headEnd type="none" w="lg" len="lg"/>
            <a:tailEnd type="none" w="lg" len="lg"/>
          </a:ln>
        </p:spPr>
        <p:txBody>
          <a:bodyPr wrap="none" anchor="ctr"/>
          <a:lstStyle/>
          <a:p>
            <a:endParaRPr lang="en-CA"/>
          </a:p>
        </p:txBody>
      </p:sp>
      <p:sp>
        <p:nvSpPr>
          <p:cNvPr id="12307" name="Text Box 19"/>
          <p:cNvSpPr txBox="1">
            <a:spLocks noChangeArrowheads="1"/>
          </p:cNvSpPr>
          <p:nvPr/>
        </p:nvSpPr>
        <p:spPr bwMode="auto">
          <a:xfrm>
            <a:off x="3729038" y="5122863"/>
            <a:ext cx="16398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400" b="1"/>
              <a:t>Send Notification</a:t>
            </a:r>
          </a:p>
        </p:txBody>
      </p:sp>
      <p:sp>
        <p:nvSpPr>
          <p:cNvPr id="12308" name="Line 20"/>
          <p:cNvSpPr>
            <a:spLocks noChangeShapeType="1"/>
          </p:cNvSpPr>
          <p:nvPr/>
        </p:nvSpPr>
        <p:spPr bwMode="auto">
          <a:xfrm>
            <a:off x="2297113" y="3298825"/>
            <a:ext cx="0" cy="517525"/>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12309" name="Line 21"/>
          <p:cNvSpPr>
            <a:spLocks noChangeShapeType="1"/>
          </p:cNvSpPr>
          <p:nvPr/>
        </p:nvSpPr>
        <p:spPr bwMode="auto">
          <a:xfrm>
            <a:off x="4086225" y="3308350"/>
            <a:ext cx="0" cy="547688"/>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12310" name="Line 22"/>
          <p:cNvSpPr>
            <a:spLocks noChangeShapeType="1"/>
          </p:cNvSpPr>
          <p:nvPr/>
        </p:nvSpPr>
        <p:spPr bwMode="auto">
          <a:xfrm>
            <a:off x="3208338" y="3819525"/>
            <a:ext cx="0" cy="1260475"/>
          </a:xfrm>
          <a:prstGeom prst="line">
            <a:avLst/>
          </a:prstGeom>
          <a:noFill/>
          <a:ln w="9525">
            <a:solidFill>
              <a:schemeClr val="tx1"/>
            </a:solidFill>
            <a:round/>
            <a:headEnd type="none" w="lg" len="lg"/>
            <a:tailEnd type="stealth" w="lg" len="lg"/>
          </a:ln>
          <a:extLst>
            <a:ext uri="{909E8E84-426E-40DD-AFC4-6F175D3DCCD1}">
              <a14:hiddenFill xmlns:a14="http://schemas.microsoft.com/office/drawing/2010/main">
                <a:noFill/>
              </a14:hiddenFill>
            </a:ext>
          </a:extLst>
        </p:spPr>
        <p:txBody>
          <a:bodyPr/>
          <a:lstStyle/>
          <a:p>
            <a:endParaRPr lang="en-CA"/>
          </a:p>
        </p:txBody>
      </p:sp>
      <p:sp>
        <p:nvSpPr>
          <p:cNvPr id="12311" name="Text Box 23"/>
          <p:cNvSpPr txBox="1">
            <a:spLocks noChangeArrowheads="1"/>
          </p:cNvSpPr>
          <p:nvPr/>
        </p:nvSpPr>
        <p:spPr bwMode="auto">
          <a:xfrm>
            <a:off x="5624513" y="2595563"/>
            <a:ext cx="2352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400" b="1"/>
              <a:t>snmpTargetParamsTable</a:t>
            </a:r>
            <a:r>
              <a:rPr lang="en-US" sz="1400"/>
              <a:t> </a:t>
            </a:r>
            <a:endParaRPr lang="en-US" sz="1400" b="1"/>
          </a:p>
        </p:txBody>
      </p:sp>
      <p:sp>
        <p:nvSpPr>
          <p:cNvPr id="12312" name="Text Box 24"/>
          <p:cNvSpPr txBox="1">
            <a:spLocks noChangeArrowheads="1"/>
          </p:cNvSpPr>
          <p:nvPr/>
        </p:nvSpPr>
        <p:spPr bwMode="auto">
          <a:xfrm>
            <a:off x="0" y="3348038"/>
            <a:ext cx="12065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a:t>Target address</a:t>
            </a:r>
          </a:p>
          <a:p>
            <a:pPr eaLnBrk="1" hangingPunct="1"/>
            <a:r>
              <a:rPr lang="en-US" sz="1200"/>
              <a:t> to send</a:t>
            </a:r>
          </a:p>
          <a:p>
            <a:pPr eaLnBrk="1" hangingPunct="1"/>
            <a:r>
              <a:rPr lang="en-US" sz="1200"/>
              <a:t>Notification to</a:t>
            </a:r>
          </a:p>
        </p:txBody>
      </p:sp>
      <p:sp>
        <p:nvSpPr>
          <p:cNvPr id="12313" name="Line 25"/>
          <p:cNvSpPr>
            <a:spLocks noChangeShapeType="1"/>
          </p:cNvSpPr>
          <p:nvPr/>
        </p:nvSpPr>
        <p:spPr bwMode="auto">
          <a:xfrm>
            <a:off x="1241425" y="2151063"/>
            <a:ext cx="0" cy="3170237"/>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12314" name="Line 26"/>
          <p:cNvSpPr>
            <a:spLocks noChangeShapeType="1"/>
          </p:cNvSpPr>
          <p:nvPr/>
        </p:nvSpPr>
        <p:spPr bwMode="auto">
          <a:xfrm flipV="1">
            <a:off x="1219200" y="5334000"/>
            <a:ext cx="1300163" cy="9525"/>
          </a:xfrm>
          <a:prstGeom prst="line">
            <a:avLst/>
          </a:prstGeom>
          <a:noFill/>
          <a:ln w="9525">
            <a:solidFill>
              <a:schemeClr val="tx1"/>
            </a:solidFill>
            <a:round/>
            <a:headEnd type="none" w="lg" len="lg"/>
            <a:tailEnd type="stealth" w="lg" len="lg"/>
          </a:ln>
          <a:extLst>
            <a:ext uri="{909E8E84-426E-40DD-AFC4-6F175D3DCCD1}">
              <a14:hiddenFill xmlns:a14="http://schemas.microsoft.com/office/drawing/2010/main">
                <a:noFill/>
              </a14:hiddenFill>
            </a:ext>
          </a:extLst>
        </p:spPr>
        <p:txBody>
          <a:bodyPr/>
          <a:lstStyle/>
          <a:p>
            <a:endParaRPr lang="en-CA"/>
          </a:p>
        </p:txBody>
      </p:sp>
      <p:sp>
        <p:nvSpPr>
          <p:cNvPr id="12315" name="Line 27"/>
          <p:cNvSpPr>
            <a:spLocks noChangeShapeType="1"/>
          </p:cNvSpPr>
          <p:nvPr/>
        </p:nvSpPr>
        <p:spPr bwMode="auto">
          <a:xfrm>
            <a:off x="6299200" y="3362325"/>
            <a:ext cx="0" cy="1708150"/>
          </a:xfrm>
          <a:prstGeom prst="line">
            <a:avLst/>
          </a:prstGeom>
          <a:noFill/>
          <a:ln w="9525">
            <a:solidFill>
              <a:schemeClr val="tx1"/>
            </a:solidFill>
            <a:round/>
            <a:headEnd type="none" w="lg" len="lg"/>
            <a:tailEnd type="stealth" w="lg" len="lg"/>
          </a:ln>
          <a:extLst>
            <a:ext uri="{909E8E84-426E-40DD-AFC4-6F175D3DCCD1}">
              <a14:hiddenFill xmlns:a14="http://schemas.microsoft.com/office/drawing/2010/main">
                <a:noFill/>
              </a14:hiddenFill>
            </a:ext>
          </a:extLst>
        </p:spPr>
        <p:txBody>
          <a:bodyPr/>
          <a:lstStyle/>
          <a:p>
            <a:endParaRPr lang="en-CA"/>
          </a:p>
        </p:txBody>
      </p:sp>
      <p:sp>
        <p:nvSpPr>
          <p:cNvPr id="12316" name="Text Box 28"/>
          <p:cNvSpPr txBox="1">
            <a:spLocks noChangeArrowheads="1"/>
          </p:cNvSpPr>
          <p:nvPr/>
        </p:nvSpPr>
        <p:spPr bwMode="auto">
          <a:xfrm>
            <a:off x="6264275" y="3911600"/>
            <a:ext cx="11890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a:t>{MPModel</a:t>
            </a:r>
          </a:p>
          <a:p>
            <a:pPr eaLnBrk="1" hangingPunct="1"/>
            <a:r>
              <a:rPr lang="en-US" sz="1200"/>
              <a:t> SecurityModel</a:t>
            </a:r>
          </a:p>
          <a:p>
            <a:pPr eaLnBrk="1" hangingPunct="1"/>
            <a:r>
              <a:rPr lang="en-US" sz="1200"/>
              <a:t> SecurityName</a:t>
            </a:r>
          </a:p>
          <a:p>
            <a:pPr eaLnBrk="1" hangingPunct="1"/>
            <a:r>
              <a:rPr lang="en-US" sz="1200"/>
              <a:t> SecuirtyLevel</a:t>
            </a:r>
          </a:p>
        </p:txBody>
      </p:sp>
      <p:sp>
        <p:nvSpPr>
          <p:cNvPr id="12317" name="Text Box 29"/>
          <p:cNvSpPr txBox="1">
            <a:spLocks noChangeArrowheads="1"/>
          </p:cNvSpPr>
          <p:nvPr/>
        </p:nvSpPr>
        <p:spPr bwMode="auto">
          <a:xfrm>
            <a:off x="1420813" y="2994025"/>
            <a:ext cx="1670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400" b="1"/>
              <a:t>snmpNotifyTable</a:t>
            </a:r>
            <a:r>
              <a:rPr lang="en-US" sz="1400"/>
              <a:t> </a:t>
            </a:r>
            <a:endParaRPr lang="en-US" sz="1400" b="1"/>
          </a:p>
        </p:txBody>
      </p:sp>
      <p:sp>
        <p:nvSpPr>
          <p:cNvPr id="12318" name="Line 30"/>
          <p:cNvSpPr>
            <a:spLocks noChangeShapeType="1"/>
          </p:cNvSpPr>
          <p:nvPr/>
        </p:nvSpPr>
        <p:spPr bwMode="auto">
          <a:xfrm flipV="1">
            <a:off x="3213100" y="2171700"/>
            <a:ext cx="0" cy="1117600"/>
          </a:xfrm>
          <a:prstGeom prst="line">
            <a:avLst/>
          </a:prstGeom>
          <a:noFill/>
          <a:ln w="9525">
            <a:solidFill>
              <a:schemeClr val="tx1"/>
            </a:solidFill>
            <a:round/>
            <a:headEnd type="none" w="lg" len="lg"/>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12319" name="Text Box 31"/>
          <p:cNvSpPr txBox="1">
            <a:spLocks noChangeArrowheads="1"/>
          </p:cNvSpPr>
          <p:nvPr/>
        </p:nvSpPr>
        <p:spPr bwMode="auto">
          <a:xfrm>
            <a:off x="3200400" y="2301875"/>
            <a:ext cx="3952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a:t>tag</a:t>
            </a:r>
          </a:p>
        </p:txBody>
      </p:sp>
      <p:sp>
        <p:nvSpPr>
          <p:cNvPr id="12320" name="Text Box 32"/>
          <p:cNvSpPr txBox="1">
            <a:spLocks noChangeArrowheads="1"/>
          </p:cNvSpPr>
          <p:nvPr/>
        </p:nvSpPr>
        <p:spPr bwMode="auto">
          <a:xfrm>
            <a:off x="3197225" y="27416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t>1</a:t>
            </a:r>
          </a:p>
        </p:txBody>
      </p:sp>
      <p:sp>
        <p:nvSpPr>
          <p:cNvPr id="12321" name="Text Box 33"/>
          <p:cNvSpPr txBox="1">
            <a:spLocks noChangeArrowheads="1"/>
          </p:cNvSpPr>
          <p:nvPr/>
        </p:nvSpPr>
        <p:spPr bwMode="auto">
          <a:xfrm>
            <a:off x="4594225" y="26654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t>2</a:t>
            </a:r>
          </a:p>
        </p:txBody>
      </p:sp>
      <p:sp>
        <p:nvSpPr>
          <p:cNvPr id="12322" name="Text Box 34"/>
          <p:cNvSpPr txBox="1">
            <a:spLocks noChangeArrowheads="1"/>
          </p:cNvSpPr>
          <p:nvPr/>
        </p:nvSpPr>
        <p:spPr bwMode="auto">
          <a:xfrm>
            <a:off x="5965825" y="40878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t>3</a:t>
            </a:r>
          </a:p>
        </p:txBody>
      </p:sp>
      <p:sp>
        <p:nvSpPr>
          <p:cNvPr id="12323" name="Text Box 35"/>
          <p:cNvSpPr txBox="1">
            <a:spLocks noChangeArrowheads="1"/>
          </p:cNvSpPr>
          <p:nvPr/>
        </p:nvSpPr>
        <p:spPr bwMode="auto">
          <a:xfrm>
            <a:off x="3209925" y="42021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t>1</a:t>
            </a:r>
          </a:p>
        </p:txBody>
      </p:sp>
      <p:sp>
        <p:nvSpPr>
          <p:cNvPr id="12324" name="Text Box 36"/>
          <p:cNvSpPr txBox="1">
            <a:spLocks noChangeArrowheads="1"/>
          </p:cNvSpPr>
          <p:nvPr/>
        </p:nvSpPr>
        <p:spPr bwMode="auto">
          <a:xfrm>
            <a:off x="873125" y="26908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t>2</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44500" y="141288"/>
            <a:ext cx="8229600" cy="1143000"/>
          </a:xfrm>
        </p:spPr>
        <p:txBody>
          <a:bodyPr/>
          <a:lstStyle/>
          <a:p>
            <a:pPr eaLnBrk="1" hangingPunct="1"/>
            <a:r>
              <a:rPr lang="en-US" sz="3200" smtClean="0"/>
              <a:t>Notification MIB- </a:t>
            </a:r>
            <a:br>
              <a:rPr lang="en-US" sz="3200" smtClean="0"/>
            </a:br>
            <a:r>
              <a:rPr lang="en-US" sz="3200" smtClean="0"/>
              <a:t>snmpNotifyFilterProfileTable </a:t>
            </a:r>
          </a:p>
        </p:txBody>
      </p:sp>
      <p:graphicFrame>
        <p:nvGraphicFramePr>
          <p:cNvPr id="787459" name="Group 3"/>
          <p:cNvGraphicFramePr>
            <a:graphicFrameLocks noGrp="1"/>
          </p:cNvGraphicFramePr>
          <p:nvPr/>
        </p:nvGraphicFramePr>
        <p:xfrm>
          <a:off x="271463" y="2673350"/>
          <a:ext cx="8597900" cy="1676400"/>
        </p:xfrm>
        <a:graphic>
          <a:graphicData uri="http://schemas.openxmlformats.org/drawingml/2006/table">
            <a:tbl>
              <a:tblPr/>
              <a:tblGrid>
                <a:gridCol w="3975100"/>
                <a:gridCol w="2387600"/>
                <a:gridCol w="2235200"/>
              </a:tblGrid>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Object</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Type</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Access</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snmpNotifyFilterProfileName</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SnmpAdminString</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read-create</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snmpNotifyFilterProfileStorType</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StorageType</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read-create</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snmpNotifyFilterProfileRowStatus</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RowStatus</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read-create</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r>
            </a:tbl>
          </a:graphicData>
        </a:graphic>
      </p:graphicFrame>
      <p:sp>
        <p:nvSpPr>
          <p:cNvPr id="13337" name="Text Box 25"/>
          <p:cNvSpPr txBox="1">
            <a:spLocks noChangeArrowheads="1"/>
          </p:cNvSpPr>
          <p:nvPr/>
        </p:nvSpPr>
        <p:spPr bwMode="auto">
          <a:xfrm>
            <a:off x="1163638" y="2087563"/>
            <a:ext cx="6902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u="sng"/>
              <a:t>snmpNotifyFilterProfileTable</a:t>
            </a:r>
            <a:r>
              <a:rPr lang="en-US"/>
              <a:t> indexed by </a:t>
            </a:r>
            <a:r>
              <a:rPr lang="en-US" u="sng"/>
              <a:t>snmpTargetParamsName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44500" y="141288"/>
            <a:ext cx="8229600" cy="1143000"/>
          </a:xfrm>
        </p:spPr>
        <p:txBody>
          <a:bodyPr/>
          <a:lstStyle/>
          <a:p>
            <a:pPr eaLnBrk="1" hangingPunct="1"/>
            <a:r>
              <a:rPr lang="en-US" sz="3200" smtClean="0"/>
              <a:t>Notification MIB -</a:t>
            </a:r>
            <a:br>
              <a:rPr lang="en-US" sz="3200" smtClean="0"/>
            </a:br>
            <a:r>
              <a:rPr lang="en-US" sz="3200" smtClean="0"/>
              <a:t>snmpNotifyFilterTable </a:t>
            </a:r>
          </a:p>
        </p:txBody>
      </p:sp>
      <p:graphicFrame>
        <p:nvGraphicFramePr>
          <p:cNvPr id="788483" name="Group 3"/>
          <p:cNvGraphicFramePr>
            <a:graphicFrameLocks noGrp="1"/>
          </p:cNvGraphicFramePr>
          <p:nvPr/>
        </p:nvGraphicFramePr>
        <p:xfrm>
          <a:off x="322263" y="2381250"/>
          <a:ext cx="8597900" cy="3210204"/>
        </p:xfrm>
        <a:graphic>
          <a:graphicData uri="http://schemas.openxmlformats.org/drawingml/2006/table">
            <a:tbl>
              <a:tblPr/>
              <a:tblGrid>
                <a:gridCol w="3660775"/>
                <a:gridCol w="2701925"/>
                <a:gridCol w="2235200"/>
              </a:tblGrid>
              <a:tr h="45711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Object</a:t>
                      </a:r>
                    </a:p>
                  </a:txBody>
                  <a:tcPr marT="45711" marB="45711"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Type</a:t>
                      </a:r>
                    </a:p>
                  </a:txBody>
                  <a:tcPr marT="45711" marB="45711"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Access</a:t>
                      </a:r>
                    </a:p>
                  </a:txBody>
                  <a:tcPr marT="45711" marB="45711"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063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snmpNotifyFilterSubtree</a:t>
                      </a:r>
                    </a:p>
                  </a:txBody>
                  <a:tcPr marT="45711" marB="45711"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OBJECT IDENTIFIER</a:t>
                      </a:r>
                    </a:p>
                  </a:txBody>
                  <a:tcPr marT="45711" marB="45711"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not-accessible</a:t>
                      </a:r>
                    </a:p>
                  </a:txBody>
                  <a:tcPr marT="45711" marB="45711"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063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snmpNotifyFilterMask</a:t>
                      </a:r>
                    </a:p>
                  </a:txBody>
                  <a:tcPr marT="45711" marB="45711"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OCTET STRING</a:t>
                      </a:r>
                    </a:p>
                  </a:txBody>
                  <a:tcPr marT="45711" marB="45711"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read-create</a:t>
                      </a:r>
                    </a:p>
                  </a:txBody>
                  <a:tcPr marT="45711" marB="45711"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112753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snmpNotifyFilterType</a:t>
                      </a:r>
                    </a:p>
                  </a:txBody>
                  <a:tcPr marT="45711" marB="45711"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INTEGER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{included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 excluded (2)}</a:t>
                      </a:r>
                    </a:p>
                  </a:txBody>
                  <a:tcPr marT="45711" marB="45711"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read-create</a:t>
                      </a:r>
                    </a:p>
                  </a:txBody>
                  <a:tcPr marT="45711" marB="45711"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063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snmpNotifyFilterStorageType</a:t>
                      </a:r>
                    </a:p>
                  </a:txBody>
                  <a:tcPr marT="45711" marB="45711"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StorageType</a:t>
                      </a:r>
                    </a:p>
                  </a:txBody>
                  <a:tcPr marT="45711" marB="45711"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read-create</a:t>
                      </a:r>
                    </a:p>
                  </a:txBody>
                  <a:tcPr marT="45711" marB="45711"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063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snmpNotifyFilterRowStatus</a:t>
                      </a:r>
                    </a:p>
                  </a:txBody>
                  <a:tcPr marT="45711" marB="45711"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RowStatus</a:t>
                      </a:r>
                    </a:p>
                  </a:txBody>
                  <a:tcPr marT="45711" marB="45711"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read-create</a:t>
                      </a:r>
                    </a:p>
                  </a:txBody>
                  <a:tcPr marT="45711" marB="45711"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r>
            </a:tbl>
          </a:graphicData>
        </a:graphic>
      </p:graphicFrame>
      <p:sp>
        <p:nvSpPr>
          <p:cNvPr id="14369" name="Text Box 33"/>
          <p:cNvSpPr txBox="1">
            <a:spLocks noChangeArrowheads="1"/>
          </p:cNvSpPr>
          <p:nvPr/>
        </p:nvSpPr>
        <p:spPr bwMode="auto">
          <a:xfrm>
            <a:off x="82550" y="1774825"/>
            <a:ext cx="9061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u="sng"/>
              <a:t>snmpNotifyFilterTable</a:t>
            </a:r>
            <a:r>
              <a:rPr lang="en-US"/>
              <a:t> indexed by </a:t>
            </a:r>
            <a:r>
              <a:rPr lang="en-US" u="sng"/>
              <a:t>snmpNotifyFilterProfileName.snmpNotifyFilterSubtree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44500" y="0"/>
            <a:ext cx="8229600" cy="1143000"/>
          </a:xfrm>
        </p:spPr>
        <p:txBody>
          <a:bodyPr/>
          <a:lstStyle/>
          <a:p>
            <a:pPr eaLnBrk="1" hangingPunct="1"/>
            <a:r>
              <a:rPr lang="en-US" sz="3200" smtClean="0"/>
              <a:t>Filtering Notifications</a:t>
            </a:r>
          </a:p>
        </p:txBody>
      </p:sp>
      <p:sp>
        <p:nvSpPr>
          <p:cNvPr id="15363" name="Rectangle 3"/>
          <p:cNvSpPr>
            <a:spLocks noChangeArrowheads="1"/>
          </p:cNvSpPr>
          <p:nvPr/>
        </p:nvSpPr>
        <p:spPr bwMode="auto">
          <a:xfrm>
            <a:off x="3487738" y="3159125"/>
            <a:ext cx="3403600" cy="538163"/>
          </a:xfrm>
          <a:prstGeom prst="rect">
            <a:avLst/>
          </a:prstGeom>
          <a:solidFill>
            <a:schemeClr val="accent1"/>
          </a:solidFill>
          <a:ln w="9525">
            <a:solidFill>
              <a:schemeClr val="tx1"/>
            </a:solidFill>
            <a:miter lim="800000"/>
            <a:headEnd type="none" w="lg" len="lg"/>
            <a:tailEnd type="none" w="lg" len="lg"/>
          </a:ln>
        </p:spPr>
        <p:txBody>
          <a:bodyPr wrap="none" anchor="ctr"/>
          <a:lstStyle/>
          <a:p>
            <a:endParaRPr lang="en-CA"/>
          </a:p>
        </p:txBody>
      </p:sp>
      <p:sp>
        <p:nvSpPr>
          <p:cNvPr id="15364" name="Text Box 4"/>
          <p:cNvSpPr txBox="1">
            <a:spLocks noChangeArrowheads="1"/>
          </p:cNvSpPr>
          <p:nvPr/>
        </p:nvSpPr>
        <p:spPr bwMode="auto">
          <a:xfrm>
            <a:off x="3457575" y="2798763"/>
            <a:ext cx="2074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400" b="1"/>
              <a:t>snmpTargetAddrTable</a:t>
            </a:r>
          </a:p>
        </p:txBody>
      </p:sp>
      <p:sp>
        <p:nvSpPr>
          <p:cNvPr id="15365" name="Text Box 5"/>
          <p:cNvSpPr txBox="1">
            <a:spLocks noChangeArrowheads="1"/>
          </p:cNvSpPr>
          <p:nvPr/>
        </p:nvSpPr>
        <p:spPr bwMode="auto">
          <a:xfrm>
            <a:off x="3976688" y="3235325"/>
            <a:ext cx="23542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400" b="1"/>
              <a:t>snmpTargetAddrParams.j</a:t>
            </a:r>
          </a:p>
        </p:txBody>
      </p:sp>
      <p:sp>
        <p:nvSpPr>
          <p:cNvPr id="15366" name="Line 6"/>
          <p:cNvSpPr>
            <a:spLocks noChangeShapeType="1"/>
          </p:cNvSpPr>
          <p:nvPr/>
        </p:nvSpPr>
        <p:spPr bwMode="auto">
          <a:xfrm>
            <a:off x="4025900" y="3159125"/>
            <a:ext cx="0" cy="547688"/>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15367" name="Line 7"/>
          <p:cNvSpPr>
            <a:spLocks noChangeShapeType="1"/>
          </p:cNvSpPr>
          <p:nvPr/>
        </p:nvSpPr>
        <p:spPr bwMode="auto">
          <a:xfrm>
            <a:off x="6362700" y="3159125"/>
            <a:ext cx="0" cy="547688"/>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15368" name="Rectangle 8"/>
          <p:cNvSpPr>
            <a:spLocks noChangeArrowheads="1"/>
          </p:cNvSpPr>
          <p:nvPr/>
        </p:nvSpPr>
        <p:spPr bwMode="auto">
          <a:xfrm>
            <a:off x="1574800" y="1716088"/>
            <a:ext cx="2967038" cy="538162"/>
          </a:xfrm>
          <a:prstGeom prst="rect">
            <a:avLst/>
          </a:prstGeom>
          <a:solidFill>
            <a:schemeClr val="accent1"/>
          </a:solidFill>
          <a:ln w="9525">
            <a:solidFill>
              <a:schemeClr val="tx1"/>
            </a:solidFill>
            <a:miter lim="800000"/>
            <a:headEnd type="none" w="lg" len="lg"/>
            <a:tailEnd type="none" w="lg" len="lg"/>
          </a:ln>
        </p:spPr>
        <p:txBody>
          <a:bodyPr wrap="none" anchor="ctr"/>
          <a:lstStyle/>
          <a:p>
            <a:endParaRPr lang="en-CA"/>
          </a:p>
        </p:txBody>
      </p:sp>
      <p:sp>
        <p:nvSpPr>
          <p:cNvPr id="15369" name="Text Box 9"/>
          <p:cNvSpPr txBox="1">
            <a:spLocks noChangeArrowheads="1"/>
          </p:cNvSpPr>
          <p:nvPr/>
        </p:nvSpPr>
        <p:spPr bwMode="auto">
          <a:xfrm>
            <a:off x="1522413" y="1368425"/>
            <a:ext cx="1670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400" b="1"/>
              <a:t>snmpNotifyTable</a:t>
            </a:r>
            <a:r>
              <a:rPr lang="en-US" sz="1400"/>
              <a:t> </a:t>
            </a:r>
            <a:endParaRPr lang="en-US" sz="1400" b="1"/>
          </a:p>
        </p:txBody>
      </p:sp>
      <p:sp>
        <p:nvSpPr>
          <p:cNvPr id="15370" name="Text Box 10"/>
          <p:cNvSpPr txBox="1">
            <a:spLocks noChangeArrowheads="1"/>
          </p:cNvSpPr>
          <p:nvPr/>
        </p:nvSpPr>
        <p:spPr bwMode="auto">
          <a:xfrm>
            <a:off x="2255838" y="1822450"/>
            <a:ext cx="15922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400" b="1"/>
              <a:t>snmpNotifyTag.*</a:t>
            </a:r>
          </a:p>
        </p:txBody>
      </p:sp>
      <p:sp>
        <p:nvSpPr>
          <p:cNvPr id="15371" name="Line 11"/>
          <p:cNvSpPr>
            <a:spLocks noChangeShapeType="1"/>
          </p:cNvSpPr>
          <p:nvPr/>
        </p:nvSpPr>
        <p:spPr bwMode="auto">
          <a:xfrm>
            <a:off x="2224088" y="1716088"/>
            <a:ext cx="0" cy="547687"/>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15372" name="Line 12"/>
          <p:cNvSpPr>
            <a:spLocks noChangeShapeType="1"/>
          </p:cNvSpPr>
          <p:nvPr/>
        </p:nvSpPr>
        <p:spPr bwMode="auto">
          <a:xfrm>
            <a:off x="3932238" y="1716088"/>
            <a:ext cx="0" cy="547687"/>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15373" name="Line 13"/>
          <p:cNvSpPr>
            <a:spLocks noChangeShapeType="1"/>
          </p:cNvSpPr>
          <p:nvPr/>
        </p:nvSpPr>
        <p:spPr bwMode="auto">
          <a:xfrm>
            <a:off x="2955925" y="2287588"/>
            <a:ext cx="0" cy="1117600"/>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15374" name="Line 14"/>
          <p:cNvSpPr>
            <a:spLocks noChangeShapeType="1"/>
          </p:cNvSpPr>
          <p:nvPr/>
        </p:nvSpPr>
        <p:spPr bwMode="auto">
          <a:xfrm>
            <a:off x="2955925" y="3395663"/>
            <a:ext cx="517525" cy="0"/>
          </a:xfrm>
          <a:prstGeom prst="line">
            <a:avLst/>
          </a:prstGeom>
          <a:noFill/>
          <a:ln w="9525">
            <a:solidFill>
              <a:schemeClr val="tx1"/>
            </a:solidFill>
            <a:round/>
            <a:headEnd type="none" w="lg" len="lg"/>
            <a:tailEnd type="stealth" w="lg" len="lg"/>
          </a:ln>
          <a:extLst>
            <a:ext uri="{909E8E84-426E-40DD-AFC4-6F175D3DCCD1}">
              <a14:hiddenFill xmlns:a14="http://schemas.microsoft.com/office/drawing/2010/main">
                <a:noFill/>
              </a14:hiddenFill>
            </a:ext>
          </a:extLst>
        </p:spPr>
        <p:txBody>
          <a:bodyPr/>
          <a:lstStyle/>
          <a:p>
            <a:endParaRPr lang="en-CA"/>
          </a:p>
        </p:txBody>
      </p:sp>
      <p:sp>
        <p:nvSpPr>
          <p:cNvPr id="15375" name="Text Box 15"/>
          <p:cNvSpPr txBox="1">
            <a:spLocks noChangeArrowheads="1"/>
          </p:cNvSpPr>
          <p:nvPr/>
        </p:nvSpPr>
        <p:spPr bwMode="auto">
          <a:xfrm>
            <a:off x="2000250" y="2633663"/>
            <a:ext cx="9318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a:t>value = tag</a:t>
            </a:r>
          </a:p>
        </p:txBody>
      </p:sp>
      <p:sp>
        <p:nvSpPr>
          <p:cNvPr id="15376" name="Rectangle 16"/>
          <p:cNvSpPr>
            <a:spLocks noChangeArrowheads="1"/>
          </p:cNvSpPr>
          <p:nvPr/>
        </p:nvSpPr>
        <p:spPr bwMode="auto">
          <a:xfrm>
            <a:off x="5851525" y="4621213"/>
            <a:ext cx="2398713" cy="538162"/>
          </a:xfrm>
          <a:prstGeom prst="rect">
            <a:avLst/>
          </a:prstGeom>
          <a:solidFill>
            <a:schemeClr val="accent1"/>
          </a:solidFill>
          <a:ln w="9525">
            <a:solidFill>
              <a:schemeClr val="tx1"/>
            </a:solidFill>
            <a:miter lim="800000"/>
            <a:headEnd type="none" w="lg" len="lg"/>
            <a:tailEnd type="none" w="lg" len="lg"/>
          </a:ln>
        </p:spPr>
        <p:txBody>
          <a:bodyPr wrap="none" anchor="ctr"/>
          <a:lstStyle/>
          <a:p>
            <a:endParaRPr lang="en-CA"/>
          </a:p>
        </p:txBody>
      </p:sp>
      <p:sp>
        <p:nvSpPr>
          <p:cNvPr id="15377" name="Text Box 17"/>
          <p:cNvSpPr txBox="1">
            <a:spLocks noChangeArrowheads="1"/>
          </p:cNvSpPr>
          <p:nvPr/>
        </p:nvSpPr>
        <p:spPr bwMode="auto">
          <a:xfrm>
            <a:off x="5853113" y="4252913"/>
            <a:ext cx="23034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400" b="1"/>
              <a:t>snmpTargetParamsTable</a:t>
            </a:r>
          </a:p>
        </p:txBody>
      </p:sp>
      <p:sp>
        <p:nvSpPr>
          <p:cNvPr id="15378" name="Line 18"/>
          <p:cNvSpPr>
            <a:spLocks noChangeShapeType="1"/>
          </p:cNvSpPr>
          <p:nvPr/>
        </p:nvSpPr>
        <p:spPr bwMode="auto">
          <a:xfrm>
            <a:off x="6410325" y="4611688"/>
            <a:ext cx="0" cy="547687"/>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15379" name="Text Box 19"/>
          <p:cNvSpPr txBox="1">
            <a:spLocks noChangeArrowheads="1"/>
          </p:cNvSpPr>
          <p:nvPr/>
        </p:nvSpPr>
        <p:spPr bwMode="auto">
          <a:xfrm>
            <a:off x="5189538" y="3933825"/>
            <a:ext cx="12271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a:t>value = params</a:t>
            </a:r>
          </a:p>
        </p:txBody>
      </p:sp>
      <p:sp>
        <p:nvSpPr>
          <p:cNvPr id="15380" name="Line 20"/>
          <p:cNvSpPr>
            <a:spLocks noChangeShapeType="1"/>
          </p:cNvSpPr>
          <p:nvPr/>
        </p:nvSpPr>
        <p:spPr bwMode="auto">
          <a:xfrm>
            <a:off x="5121275" y="3690938"/>
            <a:ext cx="0" cy="1187450"/>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15381" name="Line 21"/>
          <p:cNvSpPr>
            <a:spLocks noChangeShapeType="1"/>
          </p:cNvSpPr>
          <p:nvPr/>
        </p:nvSpPr>
        <p:spPr bwMode="auto">
          <a:xfrm>
            <a:off x="5140325" y="4887913"/>
            <a:ext cx="720725" cy="0"/>
          </a:xfrm>
          <a:prstGeom prst="line">
            <a:avLst/>
          </a:prstGeom>
          <a:noFill/>
          <a:ln w="9525">
            <a:solidFill>
              <a:schemeClr val="tx1"/>
            </a:solidFill>
            <a:round/>
            <a:headEnd type="none" w="lg" len="lg"/>
            <a:tailEnd type="stealth" w="lg" len="lg"/>
          </a:ln>
          <a:extLst>
            <a:ext uri="{909E8E84-426E-40DD-AFC4-6F175D3DCCD1}">
              <a14:hiddenFill xmlns:a14="http://schemas.microsoft.com/office/drawing/2010/main">
                <a:noFill/>
              </a14:hiddenFill>
            </a:ext>
          </a:extLst>
        </p:spPr>
        <p:txBody>
          <a:bodyPr/>
          <a:lstStyle/>
          <a:p>
            <a:endParaRPr lang="en-CA"/>
          </a:p>
        </p:txBody>
      </p:sp>
      <p:sp>
        <p:nvSpPr>
          <p:cNvPr id="15382" name="Line 22"/>
          <p:cNvSpPr>
            <a:spLocks noChangeShapeType="1"/>
          </p:cNvSpPr>
          <p:nvPr/>
        </p:nvSpPr>
        <p:spPr bwMode="auto">
          <a:xfrm>
            <a:off x="7010400" y="4621213"/>
            <a:ext cx="0" cy="547687"/>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15383" name="Line 23"/>
          <p:cNvSpPr>
            <a:spLocks noChangeShapeType="1"/>
          </p:cNvSpPr>
          <p:nvPr/>
        </p:nvSpPr>
        <p:spPr bwMode="auto">
          <a:xfrm>
            <a:off x="7659688" y="4611688"/>
            <a:ext cx="0" cy="547687"/>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15384" name="Line 24"/>
          <p:cNvSpPr>
            <a:spLocks noChangeShapeType="1"/>
          </p:cNvSpPr>
          <p:nvPr/>
        </p:nvSpPr>
        <p:spPr bwMode="auto">
          <a:xfrm>
            <a:off x="8240713" y="4878388"/>
            <a:ext cx="496887" cy="0"/>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15385" name="Line 25"/>
          <p:cNvSpPr>
            <a:spLocks noChangeShapeType="1"/>
          </p:cNvSpPr>
          <p:nvPr/>
        </p:nvSpPr>
        <p:spPr bwMode="auto">
          <a:xfrm>
            <a:off x="8748713" y="4887913"/>
            <a:ext cx="0" cy="904875"/>
          </a:xfrm>
          <a:prstGeom prst="line">
            <a:avLst/>
          </a:prstGeom>
          <a:noFill/>
          <a:ln w="9525">
            <a:solidFill>
              <a:schemeClr val="tx1"/>
            </a:solidFill>
            <a:round/>
            <a:headEnd type="none" w="lg" len="lg"/>
            <a:tailEnd type="stealth" w="lg" len="lg"/>
          </a:ln>
          <a:extLst>
            <a:ext uri="{909E8E84-426E-40DD-AFC4-6F175D3DCCD1}">
              <a14:hiddenFill xmlns:a14="http://schemas.microsoft.com/office/drawing/2010/main">
                <a:noFill/>
              </a14:hiddenFill>
            </a:ext>
          </a:extLst>
        </p:spPr>
        <p:txBody>
          <a:bodyPr/>
          <a:lstStyle/>
          <a:p>
            <a:endParaRPr lang="en-CA"/>
          </a:p>
        </p:txBody>
      </p:sp>
      <p:sp>
        <p:nvSpPr>
          <p:cNvPr id="15386" name="Text Box 26"/>
          <p:cNvSpPr txBox="1">
            <a:spLocks noChangeArrowheads="1"/>
          </p:cNvSpPr>
          <p:nvPr/>
        </p:nvSpPr>
        <p:spPr bwMode="auto">
          <a:xfrm>
            <a:off x="5413375" y="5314950"/>
            <a:ext cx="3124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a:t>value = { snmpTargetParamsMPModel,</a:t>
            </a:r>
          </a:p>
          <a:p>
            <a:pPr eaLnBrk="1" hangingPunct="1"/>
            <a:r>
              <a:rPr lang="en-US" sz="1200"/>
              <a:t>              snmpTargetParamsSecurityModel</a:t>
            </a:r>
          </a:p>
          <a:p>
            <a:pPr eaLnBrk="1" hangingPunct="1"/>
            <a:r>
              <a:rPr lang="en-US" sz="1200"/>
              <a:t>              snmpTargetParamsSecurityName</a:t>
            </a:r>
          </a:p>
          <a:p>
            <a:pPr eaLnBrk="1" hangingPunct="1"/>
            <a:r>
              <a:rPr lang="en-US" sz="1200"/>
              <a:t>              snmpTargetParamsSecurityLevel }</a:t>
            </a:r>
          </a:p>
        </p:txBody>
      </p:sp>
      <p:sp>
        <p:nvSpPr>
          <p:cNvPr id="15387" name="Rectangle 27"/>
          <p:cNvSpPr>
            <a:spLocks noChangeArrowheads="1"/>
          </p:cNvSpPr>
          <p:nvPr/>
        </p:nvSpPr>
        <p:spPr bwMode="auto">
          <a:xfrm>
            <a:off x="681038" y="4652963"/>
            <a:ext cx="3668712" cy="538162"/>
          </a:xfrm>
          <a:prstGeom prst="rect">
            <a:avLst/>
          </a:prstGeom>
          <a:solidFill>
            <a:schemeClr val="accent1"/>
          </a:solidFill>
          <a:ln w="9525">
            <a:solidFill>
              <a:schemeClr val="tx1"/>
            </a:solidFill>
            <a:miter lim="800000"/>
            <a:headEnd type="none" w="lg" len="lg"/>
            <a:tailEnd type="none" w="lg" len="lg"/>
          </a:ln>
        </p:spPr>
        <p:txBody>
          <a:bodyPr wrap="none" anchor="ctr"/>
          <a:lstStyle/>
          <a:p>
            <a:endParaRPr lang="en-CA"/>
          </a:p>
        </p:txBody>
      </p:sp>
      <p:sp>
        <p:nvSpPr>
          <p:cNvPr id="15388" name="Text Box 28"/>
          <p:cNvSpPr txBox="1">
            <a:spLocks noChangeArrowheads="1"/>
          </p:cNvSpPr>
          <p:nvPr/>
        </p:nvSpPr>
        <p:spPr bwMode="auto">
          <a:xfrm>
            <a:off x="650875" y="4292600"/>
            <a:ext cx="2606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400" b="1"/>
              <a:t>snmpNotifyFilterProfileTable</a:t>
            </a:r>
          </a:p>
        </p:txBody>
      </p:sp>
      <p:sp>
        <p:nvSpPr>
          <p:cNvPr id="15389" name="Text Box 29"/>
          <p:cNvSpPr txBox="1">
            <a:spLocks noChangeArrowheads="1"/>
          </p:cNvSpPr>
          <p:nvPr/>
        </p:nvSpPr>
        <p:spPr bwMode="auto">
          <a:xfrm>
            <a:off x="865188" y="4749800"/>
            <a:ext cx="33099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400" b="1"/>
              <a:t>snmpNotifyFilterProfileName.params</a:t>
            </a:r>
          </a:p>
        </p:txBody>
      </p:sp>
      <p:sp>
        <p:nvSpPr>
          <p:cNvPr id="15390" name="Line 30"/>
          <p:cNvSpPr>
            <a:spLocks noChangeShapeType="1"/>
          </p:cNvSpPr>
          <p:nvPr/>
        </p:nvSpPr>
        <p:spPr bwMode="auto">
          <a:xfrm>
            <a:off x="912813" y="4652963"/>
            <a:ext cx="0" cy="547687"/>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15391" name="Line 31"/>
          <p:cNvSpPr>
            <a:spLocks noChangeShapeType="1"/>
          </p:cNvSpPr>
          <p:nvPr/>
        </p:nvSpPr>
        <p:spPr bwMode="auto">
          <a:xfrm>
            <a:off x="4114800" y="4649788"/>
            <a:ext cx="0" cy="547687"/>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15392" name="Line 32"/>
          <p:cNvSpPr>
            <a:spLocks noChangeShapeType="1"/>
          </p:cNvSpPr>
          <p:nvPr/>
        </p:nvSpPr>
        <p:spPr bwMode="auto">
          <a:xfrm>
            <a:off x="4908550" y="3711575"/>
            <a:ext cx="0" cy="1168400"/>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15393" name="Line 33"/>
          <p:cNvSpPr>
            <a:spLocks noChangeShapeType="1"/>
          </p:cNvSpPr>
          <p:nvPr/>
        </p:nvSpPr>
        <p:spPr bwMode="auto">
          <a:xfrm>
            <a:off x="4357688" y="4887913"/>
            <a:ext cx="558800" cy="0"/>
          </a:xfrm>
          <a:prstGeom prst="line">
            <a:avLst/>
          </a:prstGeom>
          <a:noFill/>
          <a:ln w="9525">
            <a:solidFill>
              <a:schemeClr val="tx1"/>
            </a:solidFill>
            <a:round/>
            <a:headEnd type="stealth" w="lg" len="lg"/>
            <a:tailEnd/>
          </a:ln>
          <a:extLst>
            <a:ext uri="{909E8E84-426E-40DD-AFC4-6F175D3DCCD1}">
              <a14:hiddenFill xmlns:a14="http://schemas.microsoft.com/office/drawing/2010/main">
                <a:noFill/>
              </a14:hiddenFill>
            </a:ext>
          </a:extLst>
        </p:spPr>
        <p:txBody>
          <a:bodyPr/>
          <a:lstStyle/>
          <a:p>
            <a:endParaRPr lang="en-CA"/>
          </a:p>
        </p:txBody>
      </p:sp>
      <p:sp>
        <p:nvSpPr>
          <p:cNvPr id="15394" name="Line 34"/>
          <p:cNvSpPr>
            <a:spLocks noChangeShapeType="1"/>
          </p:cNvSpPr>
          <p:nvPr/>
        </p:nvSpPr>
        <p:spPr bwMode="auto">
          <a:xfrm>
            <a:off x="2357438" y="5192713"/>
            <a:ext cx="0" cy="773112"/>
          </a:xfrm>
          <a:prstGeom prst="line">
            <a:avLst/>
          </a:prstGeom>
          <a:noFill/>
          <a:ln w="9525">
            <a:solidFill>
              <a:schemeClr val="tx1"/>
            </a:solidFill>
            <a:round/>
            <a:headEnd type="none" w="lg" len="lg"/>
            <a:tailEnd type="stealth" w="lg" len="lg"/>
          </a:ln>
          <a:extLst>
            <a:ext uri="{909E8E84-426E-40DD-AFC4-6F175D3DCCD1}">
              <a14:hiddenFill xmlns:a14="http://schemas.microsoft.com/office/drawing/2010/main">
                <a:noFill/>
              </a14:hiddenFill>
            </a:ext>
          </a:extLst>
        </p:spPr>
        <p:txBody>
          <a:bodyPr/>
          <a:lstStyle/>
          <a:p>
            <a:endParaRPr lang="en-CA"/>
          </a:p>
        </p:txBody>
      </p:sp>
      <p:sp>
        <p:nvSpPr>
          <p:cNvPr id="15395" name="Text Box 35"/>
          <p:cNvSpPr txBox="1">
            <a:spLocks noChangeArrowheads="1"/>
          </p:cNvSpPr>
          <p:nvPr/>
        </p:nvSpPr>
        <p:spPr bwMode="auto">
          <a:xfrm>
            <a:off x="3641725" y="3946525"/>
            <a:ext cx="12271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a:t>value = params</a:t>
            </a:r>
          </a:p>
        </p:txBody>
      </p:sp>
      <p:sp>
        <p:nvSpPr>
          <p:cNvPr id="15396" name="Text Box 36"/>
          <p:cNvSpPr txBox="1">
            <a:spLocks noChangeArrowheads="1"/>
          </p:cNvSpPr>
          <p:nvPr/>
        </p:nvSpPr>
        <p:spPr bwMode="auto">
          <a:xfrm>
            <a:off x="2465388" y="5629275"/>
            <a:ext cx="8048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a:t>value = p</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Date Placeholder 2"/>
          <p:cNvSpPr>
            <a:spLocks noGrp="1"/>
          </p:cNvSpPr>
          <p:nvPr>
            <p:ph type="dt" sz="quarter" idx="10"/>
          </p:nvPr>
        </p:nvSpPr>
        <p:spPr>
          <a:noFill/>
        </p:spPr>
        <p:txBody>
          <a:bodyPr/>
          <a:lstStyle/>
          <a:p>
            <a:fld id="{B6AD5B90-821F-4772-B643-870B50390AF5}" type="datetime1">
              <a:rPr lang="en-US" smtClean="0"/>
              <a:pPr/>
              <a:t>6/8/2013</a:t>
            </a:fld>
            <a:endParaRPr lang="en-US" smtClean="0"/>
          </a:p>
        </p:txBody>
      </p:sp>
      <p:sp>
        <p:nvSpPr>
          <p:cNvPr id="71683" name="Slide Number Placeholder 4"/>
          <p:cNvSpPr>
            <a:spLocks noGrp="1"/>
          </p:cNvSpPr>
          <p:nvPr>
            <p:ph type="sldNum" sz="quarter" idx="12"/>
          </p:nvPr>
        </p:nvSpPr>
        <p:spPr>
          <a:noFill/>
        </p:spPr>
        <p:txBody>
          <a:bodyPr/>
          <a:lstStyle/>
          <a:p>
            <a:fld id="{40698FD8-DCB1-40B2-9535-F8150EC03763}" type="slidenum">
              <a:rPr lang="en-US" smtClean="0"/>
              <a:pPr/>
              <a:t>3</a:t>
            </a:fld>
            <a:endParaRPr lang="en-US" smtClean="0"/>
          </a:p>
        </p:txBody>
      </p:sp>
      <p:sp>
        <p:nvSpPr>
          <p:cNvPr id="71684" name="Rectangle 2"/>
          <p:cNvSpPr>
            <a:spLocks noGrp="1" noChangeArrowheads="1"/>
          </p:cNvSpPr>
          <p:nvPr>
            <p:ph type="title"/>
          </p:nvPr>
        </p:nvSpPr>
        <p:spPr>
          <a:xfrm>
            <a:off x="414338" y="141288"/>
            <a:ext cx="8229600" cy="1143000"/>
          </a:xfrm>
        </p:spPr>
        <p:txBody>
          <a:bodyPr/>
          <a:lstStyle/>
          <a:p>
            <a:pPr eaLnBrk="1" hangingPunct="1"/>
            <a:r>
              <a:rPr lang="en-US" sz="3200" smtClean="0"/>
              <a:t>SNMPv3 – Framework MIB</a:t>
            </a:r>
          </a:p>
        </p:txBody>
      </p:sp>
      <p:sp>
        <p:nvSpPr>
          <p:cNvPr id="71685" name="Line 3"/>
          <p:cNvSpPr>
            <a:spLocks noChangeShapeType="1"/>
          </p:cNvSpPr>
          <p:nvPr/>
        </p:nvSpPr>
        <p:spPr bwMode="auto">
          <a:xfrm>
            <a:off x="4591050" y="2641600"/>
            <a:ext cx="0" cy="447675"/>
          </a:xfrm>
          <a:prstGeom prst="line">
            <a:avLst/>
          </a:prstGeom>
          <a:noFill/>
          <a:ln w="9525">
            <a:solidFill>
              <a:schemeClr val="tx1"/>
            </a:solidFill>
            <a:round/>
            <a:headEnd type="none" w="lg" len="lg"/>
            <a:tailEnd type="none" w="lg" len="lg"/>
          </a:ln>
        </p:spPr>
        <p:txBody>
          <a:bodyPr/>
          <a:lstStyle/>
          <a:p>
            <a:endParaRPr lang="en-CA"/>
          </a:p>
        </p:txBody>
      </p:sp>
      <p:sp>
        <p:nvSpPr>
          <p:cNvPr id="71686" name="Line 4"/>
          <p:cNvSpPr>
            <a:spLocks noChangeShapeType="1"/>
          </p:cNvSpPr>
          <p:nvPr/>
        </p:nvSpPr>
        <p:spPr bwMode="auto">
          <a:xfrm flipH="1">
            <a:off x="1951038" y="3463925"/>
            <a:ext cx="2662237" cy="2344738"/>
          </a:xfrm>
          <a:prstGeom prst="line">
            <a:avLst/>
          </a:prstGeom>
          <a:noFill/>
          <a:ln w="9525">
            <a:solidFill>
              <a:schemeClr val="tx1"/>
            </a:solidFill>
            <a:round/>
            <a:headEnd type="none" w="lg" len="lg"/>
            <a:tailEnd type="none" w="lg" len="lg"/>
          </a:ln>
        </p:spPr>
        <p:txBody>
          <a:bodyPr/>
          <a:lstStyle/>
          <a:p>
            <a:endParaRPr lang="en-CA"/>
          </a:p>
        </p:txBody>
      </p:sp>
      <p:sp>
        <p:nvSpPr>
          <p:cNvPr id="71687" name="Line 5"/>
          <p:cNvSpPr>
            <a:spLocks noChangeShapeType="1"/>
          </p:cNvSpPr>
          <p:nvPr/>
        </p:nvSpPr>
        <p:spPr bwMode="auto">
          <a:xfrm flipH="1">
            <a:off x="3575050" y="3484563"/>
            <a:ext cx="1038225" cy="1646237"/>
          </a:xfrm>
          <a:prstGeom prst="line">
            <a:avLst/>
          </a:prstGeom>
          <a:noFill/>
          <a:ln w="9525">
            <a:solidFill>
              <a:schemeClr val="tx1"/>
            </a:solidFill>
            <a:round/>
            <a:headEnd type="none" w="lg" len="lg"/>
            <a:tailEnd type="none" w="lg" len="lg"/>
          </a:ln>
        </p:spPr>
        <p:txBody>
          <a:bodyPr/>
          <a:lstStyle/>
          <a:p>
            <a:endParaRPr lang="en-CA"/>
          </a:p>
        </p:txBody>
      </p:sp>
      <p:sp>
        <p:nvSpPr>
          <p:cNvPr id="71688" name="Line 6"/>
          <p:cNvSpPr>
            <a:spLocks noChangeShapeType="1"/>
          </p:cNvSpPr>
          <p:nvPr/>
        </p:nvSpPr>
        <p:spPr bwMode="auto">
          <a:xfrm>
            <a:off x="4622800" y="3454400"/>
            <a:ext cx="2662238" cy="2427288"/>
          </a:xfrm>
          <a:prstGeom prst="line">
            <a:avLst/>
          </a:prstGeom>
          <a:noFill/>
          <a:ln w="9525">
            <a:solidFill>
              <a:schemeClr val="tx1"/>
            </a:solidFill>
            <a:round/>
            <a:headEnd type="none" w="lg" len="lg"/>
            <a:tailEnd type="none" w="lg" len="lg"/>
          </a:ln>
        </p:spPr>
        <p:txBody>
          <a:bodyPr/>
          <a:lstStyle/>
          <a:p>
            <a:endParaRPr lang="en-CA"/>
          </a:p>
        </p:txBody>
      </p:sp>
      <p:sp>
        <p:nvSpPr>
          <p:cNvPr id="71689" name="Line 7"/>
          <p:cNvSpPr>
            <a:spLocks noChangeShapeType="1"/>
          </p:cNvSpPr>
          <p:nvPr/>
        </p:nvSpPr>
        <p:spPr bwMode="auto">
          <a:xfrm>
            <a:off x="4613275" y="3463925"/>
            <a:ext cx="974725" cy="1657350"/>
          </a:xfrm>
          <a:prstGeom prst="line">
            <a:avLst/>
          </a:prstGeom>
          <a:noFill/>
          <a:ln w="9525">
            <a:solidFill>
              <a:schemeClr val="tx1"/>
            </a:solidFill>
            <a:round/>
            <a:headEnd type="none" w="lg" len="lg"/>
            <a:tailEnd type="none" w="lg" len="lg"/>
          </a:ln>
        </p:spPr>
        <p:txBody>
          <a:bodyPr/>
          <a:lstStyle/>
          <a:p>
            <a:endParaRPr lang="en-CA"/>
          </a:p>
        </p:txBody>
      </p:sp>
      <p:sp>
        <p:nvSpPr>
          <p:cNvPr id="71690" name="Text Box 8"/>
          <p:cNvSpPr txBox="1">
            <a:spLocks noChangeArrowheads="1"/>
          </p:cNvSpPr>
          <p:nvPr/>
        </p:nvSpPr>
        <p:spPr bwMode="auto">
          <a:xfrm>
            <a:off x="3971925" y="3097213"/>
            <a:ext cx="1311275" cy="336550"/>
          </a:xfrm>
          <a:prstGeom prst="rect">
            <a:avLst/>
          </a:prstGeom>
          <a:noFill/>
          <a:ln w="9525">
            <a:noFill/>
            <a:miter lim="800000"/>
            <a:headEnd type="none" w="lg" len="lg"/>
            <a:tailEnd type="none" w="lg" len="lg"/>
          </a:ln>
        </p:spPr>
        <p:txBody>
          <a:bodyPr wrap="none">
            <a:spAutoFit/>
          </a:bodyPr>
          <a:lstStyle/>
          <a:p>
            <a:pPr algn="l"/>
            <a:r>
              <a:rPr lang="en-US" sz="1600"/>
              <a:t>snmpEngine</a:t>
            </a:r>
          </a:p>
        </p:txBody>
      </p:sp>
      <p:sp>
        <p:nvSpPr>
          <p:cNvPr id="71691" name="Text Box 9"/>
          <p:cNvSpPr txBox="1">
            <a:spLocks noChangeArrowheads="1"/>
          </p:cNvSpPr>
          <p:nvPr/>
        </p:nvSpPr>
        <p:spPr bwMode="auto">
          <a:xfrm>
            <a:off x="1203325" y="5770563"/>
            <a:ext cx="1514475" cy="336550"/>
          </a:xfrm>
          <a:prstGeom prst="rect">
            <a:avLst/>
          </a:prstGeom>
          <a:noFill/>
          <a:ln w="9525">
            <a:noFill/>
            <a:miter lim="800000"/>
            <a:headEnd type="none" w="lg" len="lg"/>
            <a:tailEnd type="none" w="lg" len="lg"/>
          </a:ln>
        </p:spPr>
        <p:txBody>
          <a:bodyPr wrap="none">
            <a:spAutoFit/>
          </a:bodyPr>
          <a:lstStyle/>
          <a:p>
            <a:r>
              <a:rPr lang="en-US" sz="1600"/>
              <a:t>snmpEngineID</a:t>
            </a:r>
          </a:p>
        </p:txBody>
      </p:sp>
      <p:sp>
        <p:nvSpPr>
          <p:cNvPr id="71692" name="Text Box 10"/>
          <p:cNvSpPr txBox="1">
            <a:spLocks noChangeArrowheads="1"/>
          </p:cNvSpPr>
          <p:nvPr/>
        </p:nvSpPr>
        <p:spPr bwMode="auto">
          <a:xfrm>
            <a:off x="1341438" y="6021388"/>
            <a:ext cx="1255712" cy="274637"/>
          </a:xfrm>
          <a:prstGeom prst="rect">
            <a:avLst/>
          </a:prstGeom>
          <a:noFill/>
          <a:ln w="9525">
            <a:noFill/>
            <a:miter lim="800000"/>
            <a:headEnd type="none" w="lg" len="lg"/>
            <a:tailEnd type="none" w="lg" len="lg"/>
          </a:ln>
        </p:spPr>
        <p:txBody>
          <a:bodyPr wrap="none">
            <a:spAutoFit/>
          </a:bodyPr>
          <a:lstStyle/>
          <a:p>
            <a:r>
              <a:rPr lang="en-US" sz="1200"/>
              <a:t>{snmpEngine 1}</a:t>
            </a:r>
          </a:p>
        </p:txBody>
      </p:sp>
      <p:sp>
        <p:nvSpPr>
          <p:cNvPr id="71693" name="Text Box 11"/>
          <p:cNvSpPr txBox="1">
            <a:spLocks noChangeArrowheads="1"/>
          </p:cNvSpPr>
          <p:nvPr/>
        </p:nvSpPr>
        <p:spPr bwMode="auto">
          <a:xfrm>
            <a:off x="4803775" y="5070475"/>
            <a:ext cx="1762125" cy="336550"/>
          </a:xfrm>
          <a:prstGeom prst="rect">
            <a:avLst/>
          </a:prstGeom>
          <a:noFill/>
          <a:ln w="9525">
            <a:noFill/>
            <a:miter lim="800000"/>
            <a:headEnd type="none" w="lg" len="lg"/>
            <a:tailEnd type="none" w="lg" len="lg"/>
          </a:ln>
        </p:spPr>
        <p:txBody>
          <a:bodyPr wrap="none">
            <a:spAutoFit/>
          </a:bodyPr>
          <a:lstStyle/>
          <a:p>
            <a:r>
              <a:rPr lang="en-US" sz="1600"/>
              <a:t>snmpEngineTime</a:t>
            </a:r>
          </a:p>
        </p:txBody>
      </p:sp>
      <p:sp>
        <p:nvSpPr>
          <p:cNvPr id="71694" name="Text Box 12"/>
          <p:cNvSpPr txBox="1">
            <a:spLocks noChangeArrowheads="1"/>
          </p:cNvSpPr>
          <p:nvPr/>
        </p:nvSpPr>
        <p:spPr bwMode="auto">
          <a:xfrm>
            <a:off x="5113338" y="5357813"/>
            <a:ext cx="1255712" cy="274637"/>
          </a:xfrm>
          <a:prstGeom prst="rect">
            <a:avLst/>
          </a:prstGeom>
          <a:noFill/>
          <a:ln w="9525">
            <a:noFill/>
            <a:miter lim="800000"/>
            <a:headEnd type="none" w="lg" len="lg"/>
            <a:tailEnd type="none" w="lg" len="lg"/>
          </a:ln>
        </p:spPr>
        <p:txBody>
          <a:bodyPr wrap="none">
            <a:spAutoFit/>
          </a:bodyPr>
          <a:lstStyle/>
          <a:p>
            <a:r>
              <a:rPr lang="en-US" sz="1200"/>
              <a:t>{snmpEngine 3}</a:t>
            </a:r>
          </a:p>
        </p:txBody>
      </p:sp>
      <p:sp>
        <p:nvSpPr>
          <p:cNvPr id="71695" name="Text Box 13"/>
          <p:cNvSpPr txBox="1">
            <a:spLocks noChangeArrowheads="1"/>
          </p:cNvSpPr>
          <p:nvPr/>
        </p:nvSpPr>
        <p:spPr bwMode="auto">
          <a:xfrm>
            <a:off x="2678113" y="5068888"/>
            <a:ext cx="1830387" cy="336550"/>
          </a:xfrm>
          <a:prstGeom prst="rect">
            <a:avLst/>
          </a:prstGeom>
          <a:noFill/>
          <a:ln w="9525">
            <a:noFill/>
            <a:miter lim="800000"/>
            <a:headEnd type="none" w="lg" len="lg"/>
            <a:tailEnd type="none" w="lg" len="lg"/>
          </a:ln>
        </p:spPr>
        <p:txBody>
          <a:bodyPr wrap="none">
            <a:spAutoFit/>
          </a:bodyPr>
          <a:lstStyle/>
          <a:p>
            <a:r>
              <a:rPr lang="en-US" sz="1600"/>
              <a:t>snmpEngineBoots</a:t>
            </a:r>
          </a:p>
        </p:txBody>
      </p:sp>
      <p:sp>
        <p:nvSpPr>
          <p:cNvPr id="71696" name="Text Box 14"/>
          <p:cNvSpPr txBox="1">
            <a:spLocks noChangeArrowheads="1"/>
          </p:cNvSpPr>
          <p:nvPr/>
        </p:nvSpPr>
        <p:spPr bwMode="auto">
          <a:xfrm>
            <a:off x="2927350" y="5321300"/>
            <a:ext cx="1255713" cy="274638"/>
          </a:xfrm>
          <a:prstGeom prst="rect">
            <a:avLst/>
          </a:prstGeom>
          <a:noFill/>
          <a:ln w="9525">
            <a:noFill/>
            <a:miter lim="800000"/>
            <a:headEnd type="none" w="lg" len="lg"/>
            <a:tailEnd type="none" w="lg" len="lg"/>
          </a:ln>
        </p:spPr>
        <p:txBody>
          <a:bodyPr wrap="none">
            <a:spAutoFit/>
          </a:bodyPr>
          <a:lstStyle/>
          <a:p>
            <a:r>
              <a:rPr lang="en-US" sz="1200"/>
              <a:t>{snmpEngine 2}</a:t>
            </a:r>
          </a:p>
        </p:txBody>
      </p:sp>
      <p:sp>
        <p:nvSpPr>
          <p:cNvPr id="71697" name="Text Box 15"/>
          <p:cNvSpPr txBox="1">
            <a:spLocks noChangeArrowheads="1"/>
          </p:cNvSpPr>
          <p:nvPr/>
        </p:nvSpPr>
        <p:spPr bwMode="auto">
          <a:xfrm>
            <a:off x="5880100" y="5832475"/>
            <a:ext cx="2913063" cy="336550"/>
          </a:xfrm>
          <a:prstGeom prst="rect">
            <a:avLst/>
          </a:prstGeom>
          <a:noFill/>
          <a:ln w="9525">
            <a:noFill/>
            <a:miter lim="800000"/>
            <a:headEnd type="none" w="lg" len="lg"/>
            <a:tailEnd type="none" w="lg" len="lg"/>
          </a:ln>
        </p:spPr>
        <p:txBody>
          <a:bodyPr wrap="none">
            <a:spAutoFit/>
          </a:bodyPr>
          <a:lstStyle/>
          <a:p>
            <a:r>
              <a:rPr lang="en-US" sz="1600"/>
              <a:t>snmpEngineMaxMessageSize</a:t>
            </a:r>
          </a:p>
        </p:txBody>
      </p:sp>
      <p:sp>
        <p:nvSpPr>
          <p:cNvPr id="71698" name="Text Box 16"/>
          <p:cNvSpPr txBox="1">
            <a:spLocks noChangeArrowheads="1"/>
          </p:cNvSpPr>
          <p:nvPr/>
        </p:nvSpPr>
        <p:spPr bwMode="auto">
          <a:xfrm>
            <a:off x="6748463" y="6172200"/>
            <a:ext cx="1255712" cy="274638"/>
          </a:xfrm>
          <a:prstGeom prst="rect">
            <a:avLst/>
          </a:prstGeom>
          <a:noFill/>
          <a:ln w="9525">
            <a:noFill/>
            <a:miter lim="800000"/>
            <a:headEnd type="none" w="lg" len="lg"/>
            <a:tailEnd type="none" w="lg" len="lg"/>
          </a:ln>
        </p:spPr>
        <p:txBody>
          <a:bodyPr wrap="none">
            <a:spAutoFit/>
          </a:bodyPr>
          <a:lstStyle/>
          <a:p>
            <a:r>
              <a:rPr lang="en-US" sz="1200"/>
              <a:t>{snmpEngine 4}</a:t>
            </a:r>
          </a:p>
        </p:txBody>
      </p:sp>
      <p:sp>
        <p:nvSpPr>
          <p:cNvPr id="71699" name="Text Box 17"/>
          <p:cNvSpPr txBox="1">
            <a:spLocks noChangeArrowheads="1"/>
          </p:cNvSpPr>
          <p:nvPr/>
        </p:nvSpPr>
        <p:spPr bwMode="auto">
          <a:xfrm>
            <a:off x="552450" y="2355850"/>
            <a:ext cx="2271713" cy="336550"/>
          </a:xfrm>
          <a:prstGeom prst="rect">
            <a:avLst/>
          </a:prstGeom>
          <a:noFill/>
          <a:ln w="9525">
            <a:noFill/>
            <a:miter lim="800000"/>
            <a:headEnd type="none" w="lg" len="lg"/>
            <a:tailEnd type="none" w="lg" len="lg"/>
          </a:ln>
        </p:spPr>
        <p:txBody>
          <a:bodyPr wrap="none">
            <a:spAutoFit/>
          </a:bodyPr>
          <a:lstStyle/>
          <a:p>
            <a:pPr algn="l"/>
            <a:r>
              <a:rPr lang="en-US" sz="1600"/>
              <a:t>snmpFrameworkAdmin</a:t>
            </a:r>
          </a:p>
        </p:txBody>
      </p:sp>
      <p:sp>
        <p:nvSpPr>
          <p:cNvPr id="71700" name="Text Box 18"/>
          <p:cNvSpPr txBox="1">
            <a:spLocks noChangeArrowheads="1"/>
          </p:cNvSpPr>
          <p:nvPr/>
        </p:nvSpPr>
        <p:spPr bwMode="auto">
          <a:xfrm>
            <a:off x="730250" y="2617788"/>
            <a:ext cx="1816100" cy="274637"/>
          </a:xfrm>
          <a:prstGeom prst="rect">
            <a:avLst/>
          </a:prstGeom>
          <a:noFill/>
          <a:ln w="9525">
            <a:noFill/>
            <a:miter lim="800000"/>
            <a:headEnd type="none" w="lg" len="lg"/>
            <a:tailEnd type="none" w="lg" len="lg"/>
          </a:ln>
        </p:spPr>
        <p:txBody>
          <a:bodyPr wrap="none">
            <a:spAutoFit/>
          </a:bodyPr>
          <a:lstStyle/>
          <a:p>
            <a:r>
              <a:rPr lang="en-US" sz="1200"/>
              <a:t>{snmpFrameworkMIB 1}</a:t>
            </a:r>
          </a:p>
        </p:txBody>
      </p:sp>
      <p:sp>
        <p:nvSpPr>
          <p:cNvPr id="71701" name="Text Box 19"/>
          <p:cNvSpPr txBox="1">
            <a:spLocks noChangeArrowheads="1"/>
          </p:cNvSpPr>
          <p:nvPr/>
        </p:nvSpPr>
        <p:spPr bwMode="auto">
          <a:xfrm>
            <a:off x="3514725" y="1187450"/>
            <a:ext cx="2116138" cy="336550"/>
          </a:xfrm>
          <a:prstGeom prst="rect">
            <a:avLst/>
          </a:prstGeom>
          <a:noFill/>
          <a:ln w="9525">
            <a:noFill/>
            <a:miter lim="800000"/>
            <a:headEnd type="none" w="lg" len="lg"/>
            <a:tailEnd type="none" w="lg" len="lg"/>
          </a:ln>
        </p:spPr>
        <p:txBody>
          <a:bodyPr wrap="none">
            <a:spAutoFit/>
          </a:bodyPr>
          <a:lstStyle/>
          <a:p>
            <a:pPr algn="l"/>
            <a:r>
              <a:rPr lang="en-US" sz="1600"/>
              <a:t>snmpFramework MIB</a:t>
            </a:r>
          </a:p>
        </p:txBody>
      </p:sp>
      <p:sp>
        <p:nvSpPr>
          <p:cNvPr id="71702" name="Text Box 20"/>
          <p:cNvSpPr txBox="1">
            <a:spLocks noChangeArrowheads="1"/>
          </p:cNvSpPr>
          <p:nvPr/>
        </p:nvSpPr>
        <p:spPr bwMode="auto">
          <a:xfrm>
            <a:off x="2957513" y="1449388"/>
            <a:ext cx="3427412" cy="274637"/>
          </a:xfrm>
          <a:prstGeom prst="rect">
            <a:avLst/>
          </a:prstGeom>
          <a:noFill/>
          <a:ln w="9525">
            <a:noFill/>
            <a:miter lim="800000"/>
            <a:headEnd type="none" w="lg" len="lg"/>
            <a:tailEnd type="none" w="lg" len="lg"/>
          </a:ln>
        </p:spPr>
        <p:txBody>
          <a:bodyPr wrap="none">
            <a:spAutoFit/>
          </a:bodyPr>
          <a:lstStyle/>
          <a:p>
            <a:r>
              <a:rPr lang="en-US" sz="1200"/>
              <a:t>{.iso.org.dod.internet.snmpV2.snmpModules 10}</a:t>
            </a:r>
          </a:p>
        </p:txBody>
      </p:sp>
      <p:sp>
        <p:nvSpPr>
          <p:cNvPr id="71703" name="Line 21"/>
          <p:cNvSpPr>
            <a:spLocks noChangeShapeType="1"/>
          </p:cNvSpPr>
          <p:nvPr/>
        </p:nvSpPr>
        <p:spPr bwMode="auto">
          <a:xfrm flipH="1">
            <a:off x="1697038" y="1697038"/>
            <a:ext cx="2854325" cy="661987"/>
          </a:xfrm>
          <a:prstGeom prst="line">
            <a:avLst/>
          </a:prstGeom>
          <a:noFill/>
          <a:ln w="9525">
            <a:solidFill>
              <a:schemeClr val="tx1"/>
            </a:solidFill>
            <a:round/>
            <a:headEnd type="none" w="lg" len="lg"/>
            <a:tailEnd type="none" w="lg" len="lg"/>
          </a:ln>
        </p:spPr>
        <p:txBody>
          <a:bodyPr/>
          <a:lstStyle/>
          <a:p>
            <a:endParaRPr lang="en-CA"/>
          </a:p>
        </p:txBody>
      </p:sp>
      <p:sp>
        <p:nvSpPr>
          <p:cNvPr id="71704" name="Line 22"/>
          <p:cNvSpPr>
            <a:spLocks noChangeShapeType="1"/>
          </p:cNvSpPr>
          <p:nvPr/>
        </p:nvSpPr>
        <p:spPr bwMode="auto">
          <a:xfrm>
            <a:off x="4581525" y="1685925"/>
            <a:ext cx="0" cy="427038"/>
          </a:xfrm>
          <a:prstGeom prst="line">
            <a:avLst/>
          </a:prstGeom>
          <a:noFill/>
          <a:ln w="9525">
            <a:solidFill>
              <a:schemeClr val="tx1"/>
            </a:solidFill>
            <a:round/>
            <a:headEnd type="none" w="lg" len="lg"/>
            <a:tailEnd type="none" w="lg" len="lg"/>
          </a:ln>
        </p:spPr>
        <p:txBody>
          <a:bodyPr/>
          <a:lstStyle/>
          <a:p>
            <a:endParaRPr lang="en-CA"/>
          </a:p>
        </p:txBody>
      </p:sp>
      <p:sp>
        <p:nvSpPr>
          <p:cNvPr id="71705" name="Line 23"/>
          <p:cNvSpPr>
            <a:spLocks noChangeShapeType="1"/>
          </p:cNvSpPr>
          <p:nvPr/>
        </p:nvSpPr>
        <p:spPr bwMode="auto">
          <a:xfrm>
            <a:off x="4592638" y="1687513"/>
            <a:ext cx="3117850" cy="711200"/>
          </a:xfrm>
          <a:prstGeom prst="line">
            <a:avLst/>
          </a:prstGeom>
          <a:noFill/>
          <a:ln w="9525">
            <a:solidFill>
              <a:schemeClr val="tx1"/>
            </a:solidFill>
            <a:round/>
            <a:headEnd type="none" w="lg" len="lg"/>
            <a:tailEnd type="none" w="lg" len="lg"/>
          </a:ln>
        </p:spPr>
        <p:txBody>
          <a:bodyPr/>
          <a:lstStyle/>
          <a:p>
            <a:endParaRPr lang="en-CA"/>
          </a:p>
        </p:txBody>
      </p:sp>
      <p:sp>
        <p:nvSpPr>
          <p:cNvPr id="71706" name="Text Box 24"/>
          <p:cNvSpPr txBox="1">
            <a:spLocks noChangeArrowheads="1"/>
          </p:cNvSpPr>
          <p:nvPr/>
        </p:nvSpPr>
        <p:spPr bwMode="auto">
          <a:xfrm>
            <a:off x="3276600" y="2092325"/>
            <a:ext cx="2747963" cy="336550"/>
          </a:xfrm>
          <a:prstGeom prst="rect">
            <a:avLst/>
          </a:prstGeom>
          <a:noFill/>
          <a:ln w="9525">
            <a:noFill/>
            <a:miter lim="800000"/>
            <a:headEnd type="none" w="lg" len="lg"/>
            <a:tailEnd type="none" w="lg" len="lg"/>
          </a:ln>
        </p:spPr>
        <p:txBody>
          <a:bodyPr wrap="none">
            <a:spAutoFit/>
          </a:bodyPr>
          <a:lstStyle/>
          <a:p>
            <a:pPr algn="l"/>
            <a:r>
              <a:rPr lang="en-US" sz="1600"/>
              <a:t>snmpFrameworkMIBObjects</a:t>
            </a:r>
          </a:p>
        </p:txBody>
      </p:sp>
      <p:sp>
        <p:nvSpPr>
          <p:cNvPr id="71707" name="Text Box 25"/>
          <p:cNvSpPr txBox="1">
            <a:spLocks noChangeArrowheads="1"/>
          </p:cNvSpPr>
          <p:nvPr/>
        </p:nvSpPr>
        <p:spPr bwMode="auto">
          <a:xfrm>
            <a:off x="5948363" y="2376488"/>
            <a:ext cx="3379787" cy="336550"/>
          </a:xfrm>
          <a:prstGeom prst="rect">
            <a:avLst/>
          </a:prstGeom>
          <a:noFill/>
          <a:ln w="9525">
            <a:noFill/>
            <a:miter lim="800000"/>
            <a:headEnd type="none" w="lg" len="lg"/>
            <a:tailEnd type="none" w="lg" len="lg"/>
          </a:ln>
        </p:spPr>
        <p:txBody>
          <a:bodyPr wrap="none">
            <a:spAutoFit/>
          </a:bodyPr>
          <a:lstStyle/>
          <a:p>
            <a:pPr algn="l"/>
            <a:r>
              <a:rPr lang="en-US" sz="1600"/>
              <a:t>snmpFrameworkMIBConformances</a:t>
            </a:r>
          </a:p>
        </p:txBody>
      </p:sp>
      <p:sp>
        <p:nvSpPr>
          <p:cNvPr id="71708" name="Text Box 26"/>
          <p:cNvSpPr txBox="1">
            <a:spLocks noChangeArrowheads="1"/>
          </p:cNvSpPr>
          <p:nvPr/>
        </p:nvSpPr>
        <p:spPr bwMode="auto">
          <a:xfrm>
            <a:off x="3729038" y="2354263"/>
            <a:ext cx="1816100" cy="274637"/>
          </a:xfrm>
          <a:prstGeom prst="rect">
            <a:avLst/>
          </a:prstGeom>
          <a:noFill/>
          <a:ln w="9525">
            <a:noFill/>
            <a:miter lim="800000"/>
            <a:headEnd type="none" w="lg" len="lg"/>
            <a:tailEnd type="none" w="lg" len="lg"/>
          </a:ln>
        </p:spPr>
        <p:txBody>
          <a:bodyPr wrap="none">
            <a:spAutoFit/>
          </a:bodyPr>
          <a:lstStyle/>
          <a:p>
            <a:r>
              <a:rPr lang="en-US" sz="1200"/>
              <a:t>{snmpFrameworkMIB 2}</a:t>
            </a:r>
          </a:p>
        </p:txBody>
      </p:sp>
      <p:sp>
        <p:nvSpPr>
          <p:cNvPr id="71709" name="Text Box 27"/>
          <p:cNvSpPr txBox="1">
            <a:spLocks noChangeArrowheads="1"/>
          </p:cNvSpPr>
          <p:nvPr/>
        </p:nvSpPr>
        <p:spPr bwMode="auto">
          <a:xfrm>
            <a:off x="6705600" y="2628900"/>
            <a:ext cx="1816100" cy="274638"/>
          </a:xfrm>
          <a:prstGeom prst="rect">
            <a:avLst/>
          </a:prstGeom>
          <a:noFill/>
          <a:ln w="9525">
            <a:noFill/>
            <a:miter lim="800000"/>
            <a:headEnd type="none" w="lg" len="lg"/>
            <a:tailEnd type="none" w="lg" len="lg"/>
          </a:ln>
        </p:spPr>
        <p:txBody>
          <a:bodyPr wrap="none">
            <a:spAutoFit/>
          </a:bodyPr>
          <a:lstStyle/>
          <a:p>
            <a:r>
              <a:rPr lang="en-US" sz="1200"/>
              <a:t>{snmpFrameworkMIB 3}</a:t>
            </a:r>
          </a:p>
        </p:txBody>
      </p:sp>
    </p:spTree>
    <p:extLst>
      <p:ext uri="{BB962C8B-B14F-4D97-AF65-F5344CB8AC3E}">
        <p14:creationId xmlns:p14="http://schemas.microsoft.com/office/powerpoint/2010/main" val="16491324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44500" y="0"/>
            <a:ext cx="8229600" cy="1143000"/>
          </a:xfrm>
        </p:spPr>
        <p:txBody>
          <a:bodyPr/>
          <a:lstStyle/>
          <a:p>
            <a:pPr eaLnBrk="1" hangingPunct="1"/>
            <a:r>
              <a:rPr lang="en-US" sz="3200" smtClean="0"/>
              <a:t>Filtering Notifications</a:t>
            </a:r>
          </a:p>
        </p:txBody>
      </p:sp>
      <p:sp>
        <p:nvSpPr>
          <p:cNvPr id="16387" name="Rectangle 3"/>
          <p:cNvSpPr>
            <a:spLocks noChangeArrowheads="1"/>
          </p:cNvSpPr>
          <p:nvPr/>
        </p:nvSpPr>
        <p:spPr bwMode="auto">
          <a:xfrm>
            <a:off x="923925" y="1633538"/>
            <a:ext cx="7215188" cy="538162"/>
          </a:xfrm>
          <a:prstGeom prst="rect">
            <a:avLst/>
          </a:prstGeom>
          <a:solidFill>
            <a:schemeClr val="accent1"/>
          </a:solidFill>
          <a:ln w="9525">
            <a:solidFill>
              <a:schemeClr val="tx1"/>
            </a:solidFill>
            <a:miter lim="800000"/>
            <a:headEnd type="none" w="lg" len="lg"/>
            <a:tailEnd type="none" w="lg" len="lg"/>
          </a:ln>
        </p:spPr>
        <p:txBody>
          <a:bodyPr wrap="none" anchor="ctr"/>
          <a:lstStyle/>
          <a:p>
            <a:endParaRPr lang="en-CA"/>
          </a:p>
        </p:txBody>
      </p:sp>
      <p:sp>
        <p:nvSpPr>
          <p:cNvPr id="16388" name="Text Box 4"/>
          <p:cNvSpPr txBox="1">
            <a:spLocks noChangeArrowheads="1"/>
          </p:cNvSpPr>
          <p:nvPr/>
        </p:nvSpPr>
        <p:spPr bwMode="auto">
          <a:xfrm>
            <a:off x="871538" y="1285875"/>
            <a:ext cx="21034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400" b="1"/>
              <a:t>snmpNotifyFilterTable</a:t>
            </a:r>
            <a:r>
              <a:rPr lang="en-US" sz="1400"/>
              <a:t> </a:t>
            </a:r>
            <a:endParaRPr lang="en-US" sz="1400" b="1"/>
          </a:p>
        </p:txBody>
      </p:sp>
      <p:sp>
        <p:nvSpPr>
          <p:cNvPr id="16389" name="Text Box 5"/>
          <p:cNvSpPr txBox="1">
            <a:spLocks noChangeArrowheads="1"/>
          </p:cNvSpPr>
          <p:nvPr/>
        </p:nvSpPr>
        <p:spPr bwMode="auto">
          <a:xfrm>
            <a:off x="935038" y="1739900"/>
            <a:ext cx="309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400" b="1"/>
              <a:t>snmpNotifyFilterSubtree</a:t>
            </a:r>
            <a:r>
              <a:rPr lang="en-US" sz="1400" b="1" i="1"/>
              <a:t>.</a:t>
            </a:r>
            <a:r>
              <a:rPr lang="en-US" sz="1400" b="1"/>
              <a:t>p.subtree</a:t>
            </a:r>
          </a:p>
        </p:txBody>
      </p:sp>
      <p:sp>
        <p:nvSpPr>
          <p:cNvPr id="16390" name="Line 6"/>
          <p:cNvSpPr>
            <a:spLocks noChangeShapeType="1"/>
          </p:cNvSpPr>
          <p:nvPr/>
        </p:nvSpPr>
        <p:spPr bwMode="auto">
          <a:xfrm>
            <a:off x="7027863" y="1643063"/>
            <a:ext cx="0" cy="547687"/>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16391" name="Line 7"/>
          <p:cNvSpPr>
            <a:spLocks noChangeShapeType="1"/>
          </p:cNvSpPr>
          <p:nvPr/>
        </p:nvSpPr>
        <p:spPr bwMode="auto">
          <a:xfrm>
            <a:off x="4033838" y="1633538"/>
            <a:ext cx="0" cy="547687"/>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16392" name="Line 8"/>
          <p:cNvSpPr>
            <a:spLocks noChangeShapeType="1"/>
          </p:cNvSpPr>
          <p:nvPr/>
        </p:nvSpPr>
        <p:spPr bwMode="auto">
          <a:xfrm>
            <a:off x="2386013" y="2195513"/>
            <a:ext cx="0" cy="1117600"/>
          </a:xfrm>
          <a:prstGeom prst="line">
            <a:avLst/>
          </a:prstGeom>
          <a:noFill/>
          <a:ln w="9525">
            <a:solidFill>
              <a:schemeClr val="tx1"/>
            </a:solidFill>
            <a:round/>
            <a:headEnd type="none" w="lg" len="lg"/>
            <a:tailEnd type="stealth" w="lg" len="lg"/>
          </a:ln>
          <a:extLst>
            <a:ext uri="{909E8E84-426E-40DD-AFC4-6F175D3DCCD1}">
              <a14:hiddenFill xmlns:a14="http://schemas.microsoft.com/office/drawing/2010/main">
                <a:noFill/>
              </a14:hiddenFill>
            </a:ext>
          </a:extLst>
        </p:spPr>
        <p:txBody>
          <a:bodyPr/>
          <a:lstStyle/>
          <a:p>
            <a:endParaRPr lang="en-CA"/>
          </a:p>
        </p:txBody>
      </p:sp>
      <p:sp>
        <p:nvSpPr>
          <p:cNvPr id="16393" name="Text Box 9"/>
          <p:cNvSpPr txBox="1">
            <a:spLocks noChangeArrowheads="1"/>
          </p:cNvSpPr>
          <p:nvPr/>
        </p:nvSpPr>
        <p:spPr bwMode="auto">
          <a:xfrm>
            <a:off x="2386013" y="2540000"/>
            <a:ext cx="12271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a:t>value = subtree</a:t>
            </a:r>
          </a:p>
        </p:txBody>
      </p:sp>
      <p:sp>
        <p:nvSpPr>
          <p:cNvPr id="16394" name="Text Box 10"/>
          <p:cNvSpPr txBox="1">
            <a:spLocks noChangeArrowheads="1"/>
          </p:cNvSpPr>
          <p:nvPr/>
        </p:nvSpPr>
        <p:spPr bwMode="auto">
          <a:xfrm>
            <a:off x="5003800" y="5160963"/>
            <a:ext cx="1168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400" b="1"/>
              <a:t>oidmatches</a:t>
            </a:r>
          </a:p>
        </p:txBody>
      </p:sp>
      <p:sp>
        <p:nvSpPr>
          <p:cNvPr id="16395" name="Text Box 11"/>
          <p:cNvSpPr txBox="1">
            <a:spLocks noChangeArrowheads="1"/>
          </p:cNvSpPr>
          <p:nvPr/>
        </p:nvSpPr>
        <p:spPr bwMode="auto">
          <a:xfrm>
            <a:off x="3506788" y="4094163"/>
            <a:ext cx="1493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a:t>Add matching entry</a:t>
            </a:r>
          </a:p>
          <a:p>
            <a:pPr eaLnBrk="1" hangingPunct="1"/>
            <a:r>
              <a:rPr lang="en-US" sz="1200"/>
              <a:t>to collection</a:t>
            </a:r>
          </a:p>
        </p:txBody>
      </p:sp>
      <p:sp>
        <p:nvSpPr>
          <p:cNvPr id="16396" name="Line 12"/>
          <p:cNvSpPr>
            <a:spLocks noChangeShapeType="1"/>
          </p:cNvSpPr>
          <p:nvPr/>
        </p:nvSpPr>
        <p:spPr bwMode="auto">
          <a:xfrm>
            <a:off x="5000625" y="3679825"/>
            <a:ext cx="0" cy="1808163"/>
          </a:xfrm>
          <a:prstGeom prst="line">
            <a:avLst/>
          </a:prstGeom>
          <a:noFill/>
          <a:ln w="9525">
            <a:solidFill>
              <a:schemeClr val="tx1"/>
            </a:solidFill>
            <a:round/>
            <a:headEnd type="none" w="lg" len="lg"/>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16397" name="Text Box 13"/>
          <p:cNvSpPr txBox="1">
            <a:spLocks noChangeArrowheads="1"/>
          </p:cNvSpPr>
          <p:nvPr/>
        </p:nvSpPr>
        <p:spPr bwMode="auto">
          <a:xfrm>
            <a:off x="4146550" y="1760538"/>
            <a:ext cx="28813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400" b="1"/>
              <a:t>snmpNotifyFilterMask</a:t>
            </a:r>
            <a:r>
              <a:rPr lang="en-US" sz="1400" b="1" i="1"/>
              <a:t>.</a:t>
            </a:r>
            <a:r>
              <a:rPr lang="en-US" sz="1400" b="1"/>
              <a:t>p.subtree</a:t>
            </a:r>
          </a:p>
        </p:txBody>
      </p:sp>
      <p:sp>
        <p:nvSpPr>
          <p:cNvPr id="16398" name="Line 14"/>
          <p:cNvSpPr>
            <a:spLocks noChangeShapeType="1"/>
          </p:cNvSpPr>
          <p:nvPr/>
        </p:nvSpPr>
        <p:spPr bwMode="auto">
          <a:xfrm>
            <a:off x="5484813" y="2174875"/>
            <a:ext cx="0" cy="1117600"/>
          </a:xfrm>
          <a:prstGeom prst="line">
            <a:avLst/>
          </a:prstGeom>
          <a:noFill/>
          <a:ln w="9525">
            <a:solidFill>
              <a:schemeClr val="tx1"/>
            </a:solidFill>
            <a:round/>
            <a:headEnd type="none" w="lg" len="lg"/>
            <a:tailEnd type="stealth" w="lg" len="lg"/>
          </a:ln>
          <a:extLst>
            <a:ext uri="{909E8E84-426E-40DD-AFC4-6F175D3DCCD1}">
              <a14:hiddenFill xmlns:a14="http://schemas.microsoft.com/office/drawing/2010/main">
                <a:noFill/>
              </a14:hiddenFill>
            </a:ext>
          </a:extLst>
        </p:spPr>
        <p:txBody>
          <a:bodyPr/>
          <a:lstStyle/>
          <a:p>
            <a:endParaRPr lang="en-CA"/>
          </a:p>
        </p:txBody>
      </p:sp>
      <p:sp>
        <p:nvSpPr>
          <p:cNvPr id="16399" name="Text Box 15"/>
          <p:cNvSpPr txBox="1">
            <a:spLocks noChangeArrowheads="1"/>
          </p:cNvSpPr>
          <p:nvPr/>
        </p:nvSpPr>
        <p:spPr bwMode="auto">
          <a:xfrm>
            <a:off x="5546725" y="2538413"/>
            <a:ext cx="10842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a:t>value = mask</a:t>
            </a:r>
          </a:p>
        </p:txBody>
      </p:sp>
      <p:sp>
        <p:nvSpPr>
          <p:cNvPr id="16400" name="AutoShape 16"/>
          <p:cNvSpPr>
            <a:spLocks noChangeArrowheads="1"/>
          </p:cNvSpPr>
          <p:nvPr/>
        </p:nvSpPr>
        <p:spPr bwMode="auto">
          <a:xfrm>
            <a:off x="1981200" y="3302000"/>
            <a:ext cx="3881438" cy="376238"/>
          </a:xfrm>
          <a:prstGeom prst="roundRect">
            <a:avLst>
              <a:gd name="adj" fmla="val 16667"/>
            </a:avLst>
          </a:prstGeom>
          <a:solidFill>
            <a:schemeClr val="accent1"/>
          </a:solidFill>
          <a:ln w="9525">
            <a:solidFill>
              <a:schemeClr val="tx1"/>
            </a:solidFill>
            <a:round/>
            <a:headEnd type="none" w="lg" len="lg"/>
            <a:tailEnd type="none" w="lg" len="lg"/>
          </a:ln>
        </p:spPr>
        <p:txBody>
          <a:bodyPr wrap="none" anchor="ctr"/>
          <a:lstStyle/>
          <a:p>
            <a:endParaRPr lang="en-CA"/>
          </a:p>
        </p:txBody>
      </p:sp>
      <p:sp>
        <p:nvSpPr>
          <p:cNvPr id="16401" name="Text Box 17"/>
          <p:cNvSpPr txBox="1">
            <a:spLocks noChangeArrowheads="1"/>
          </p:cNvSpPr>
          <p:nvPr/>
        </p:nvSpPr>
        <p:spPr bwMode="auto">
          <a:xfrm>
            <a:off x="2443163" y="3344863"/>
            <a:ext cx="29797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400" b="1"/>
              <a:t>compare trap oid against subtree</a:t>
            </a:r>
          </a:p>
        </p:txBody>
      </p:sp>
      <p:sp>
        <p:nvSpPr>
          <p:cNvPr id="16402" name="Rectangle 18"/>
          <p:cNvSpPr>
            <a:spLocks noChangeArrowheads="1"/>
          </p:cNvSpPr>
          <p:nvPr/>
        </p:nvSpPr>
        <p:spPr bwMode="auto">
          <a:xfrm>
            <a:off x="4437063" y="5492750"/>
            <a:ext cx="1655762" cy="390525"/>
          </a:xfrm>
          <a:prstGeom prst="rect">
            <a:avLst/>
          </a:prstGeom>
          <a:solidFill>
            <a:schemeClr val="bg1"/>
          </a:solidFill>
          <a:ln w="9525">
            <a:solidFill>
              <a:schemeClr val="tx1"/>
            </a:solidFill>
            <a:miter lim="800000"/>
            <a:headEnd type="none" w="lg" len="lg"/>
            <a:tailEnd type="none" w="lg" len="lg"/>
          </a:ln>
        </p:spPr>
        <p:txBody>
          <a:bodyPr wrap="none" anchor="ctr"/>
          <a:lstStyle/>
          <a:p>
            <a:endParaRPr lang="en-CA"/>
          </a:p>
        </p:txBody>
      </p:sp>
      <p:sp>
        <p:nvSpPr>
          <p:cNvPr id="16403" name="Text Box 19"/>
          <p:cNvSpPr txBox="1">
            <a:spLocks noChangeArrowheads="1"/>
          </p:cNvSpPr>
          <p:nvPr/>
        </p:nvSpPr>
        <p:spPr bwMode="auto">
          <a:xfrm>
            <a:off x="4425950" y="5500688"/>
            <a:ext cx="241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600"/>
              <a:t>.</a:t>
            </a:r>
          </a:p>
        </p:txBody>
      </p:sp>
      <p:sp>
        <p:nvSpPr>
          <p:cNvPr id="16404" name="Text Box 20"/>
          <p:cNvSpPr txBox="1">
            <a:spLocks noChangeArrowheads="1"/>
          </p:cNvSpPr>
          <p:nvPr/>
        </p:nvSpPr>
        <p:spPr bwMode="auto">
          <a:xfrm>
            <a:off x="4497388" y="5524500"/>
            <a:ext cx="15430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600"/>
              <a:t>.1.3.6.1.2.1.2.2</a:t>
            </a:r>
          </a:p>
        </p:txBody>
      </p:sp>
      <p:sp>
        <p:nvSpPr>
          <p:cNvPr id="16405" name="Rectangle 21"/>
          <p:cNvSpPr>
            <a:spLocks noChangeArrowheads="1"/>
          </p:cNvSpPr>
          <p:nvPr/>
        </p:nvSpPr>
        <p:spPr bwMode="auto">
          <a:xfrm>
            <a:off x="6276975" y="5502275"/>
            <a:ext cx="1309688" cy="365125"/>
          </a:xfrm>
          <a:prstGeom prst="rect">
            <a:avLst/>
          </a:prstGeom>
          <a:solidFill>
            <a:schemeClr val="bg1"/>
          </a:solidFill>
          <a:ln w="9525">
            <a:solidFill>
              <a:schemeClr val="tx1"/>
            </a:solidFill>
            <a:miter lim="800000"/>
            <a:headEnd type="none" w="lg" len="lg"/>
            <a:tailEnd type="none" w="lg" len="lg"/>
          </a:ln>
        </p:spPr>
        <p:txBody>
          <a:bodyPr wrap="none" anchor="ctr"/>
          <a:lstStyle/>
          <a:p>
            <a:endParaRPr lang="en-CA"/>
          </a:p>
        </p:txBody>
      </p:sp>
      <p:sp>
        <p:nvSpPr>
          <p:cNvPr id="16406" name="Text Box 22"/>
          <p:cNvSpPr txBox="1">
            <a:spLocks noChangeArrowheads="1"/>
          </p:cNvSpPr>
          <p:nvPr/>
        </p:nvSpPr>
        <p:spPr bwMode="auto">
          <a:xfrm>
            <a:off x="6318250" y="5510213"/>
            <a:ext cx="9382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600"/>
              <a:t>included</a:t>
            </a:r>
          </a:p>
        </p:txBody>
      </p:sp>
      <p:sp>
        <p:nvSpPr>
          <p:cNvPr id="16407" name="Text Box 23"/>
          <p:cNvSpPr txBox="1">
            <a:spLocks noChangeArrowheads="1"/>
          </p:cNvSpPr>
          <p:nvPr/>
        </p:nvSpPr>
        <p:spPr bwMode="auto">
          <a:xfrm>
            <a:off x="6205538" y="5168900"/>
            <a:ext cx="2054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400" b="1"/>
              <a:t>snmpNotifyFilterType</a:t>
            </a:r>
            <a:r>
              <a:rPr lang="en-US" sz="1400"/>
              <a:t> </a:t>
            </a:r>
            <a:endParaRPr lang="en-US" sz="1400" b="1"/>
          </a:p>
        </p:txBody>
      </p:sp>
      <p:sp>
        <p:nvSpPr>
          <p:cNvPr id="16408" name="Line 24"/>
          <p:cNvSpPr>
            <a:spLocks noChangeShapeType="1"/>
          </p:cNvSpPr>
          <p:nvPr/>
        </p:nvSpPr>
        <p:spPr bwMode="auto">
          <a:xfrm>
            <a:off x="254000" y="1917700"/>
            <a:ext cx="660400" cy="0"/>
          </a:xfrm>
          <a:prstGeom prst="line">
            <a:avLst/>
          </a:prstGeom>
          <a:noFill/>
          <a:ln w="9525">
            <a:solidFill>
              <a:schemeClr val="tx1"/>
            </a:solidFill>
            <a:round/>
            <a:headEnd type="none" w="lg" len="lg"/>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16409" name="Text Box 25"/>
          <p:cNvSpPr txBox="1">
            <a:spLocks noChangeArrowheads="1"/>
          </p:cNvSpPr>
          <p:nvPr/>
        </p:nvSpPr>
        <p:spPr bwMode="auto">
          <a:xfrm>
            <a:off x="0" y="1920875"/>
            <a:ext cx="8048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a:t>value = p</a:t>
            </a:r>
          </a:p>
        </p:txBody>
      </p:sp>
      <p:sp>
        <p:nvSpPr>
          <p:cNvPr id="16410" name="Text Box 26"/>
          <p:cNvSpPr txBox="1">
            <a:spLocks noChangeArrowheads="1"/>
          </p:cNvSpPr>
          <p:nvPr/>
        </p:nvSpPr>
        <p:spPr bwMode="auto">
          <a:xfrm>
            <a:off x="966788" y="3254375"/>
            <a:ext cx="8112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a:t>Trap OID</a:t>
            </a:r>
          </a:p>
        </p:txBody>
      </p:sp>
      <p:sp>
        <p:nvSpPr>
          <p:cNvPr id="16411" name="Line 27"/>
          <p:cNvSpPr>
            <a:spLocks noChangeShapeType="1"/>
          </p:cNvSpPr>
          <p:nvPr/>
        </p:nvSpPr>
        <p:spPr bwMode="auto">
          <a:xfrm>
            <a:off x="965200" y="3530600"/>
            <a:ext cx="1016000" cy="0"/>
          </a:xfrm>
          <a:prstGeom prst="line">
            <a:avLst/>
          </a:prstGeom>
          <a:noFill/>
          <a:ln w="9525">
            <a:solidFill>
              <a:schemeClr val="tx1"/>
            </a:solidFill>
            <a:round/>
            <a:headEnd type="none" w="lg" len="lg"/>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16412" name="Text Box 28"/>
          <p:cNvSpPr txBox="1">
            <a:spLocks noChangeArrowheads="1"/>
          </p:cNvSpPr>
          <p:nvPr/>
        </p:nvSpPr>
        <p:spPr bwMode="auto">
          <a:xfrm>
            <a:off x="381000" y="5199063"/>
            <a:ext cx="942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400" b="1"/>
              <a:t>Subtree  </a:t>
            </a:r>
          </a:p>
        </p:txBody>
      </p:sp>
      <p:sp>
        <p:nvSpPr>
          <p:cNvPr id="16413" name="Text Box 29"/>
          <p:cNvSpPr txBox="1">
            <a:spLocks noChangeArrowheads="1"/>
          </p:cNvSpPr>
          <p:nvPr/>
        </p:nvSpPr>
        <p:spPr bwMode="auto">
          <a:xfrm>
            <a:off x="2425700" y="5224463"/>
            <a:ext cx="676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400" b="1"/>
              <a:t>Mask </a:t>
            </a:r>
          </a:p>
        </p:txBody>
      </p:sp>
      <p:sp>
        <p:nvSpPr>
          <p:cNvPr id="16414" name="Rectangle 30"/>
          <p:cNvSpPr>
            <a:spLocks noChangeArrowheads="1"/>
          </p:cNvSpPr>
          <p:nvPr/>
        </p:nvSpPr>
        <p:spPr bwMode="auto">
          <a:xfrm>
            <a:off x="342900" y="5499100"/>
            <a:ext cx="1803400" cy="381000"/>
          </a:xfrm>
          <a:prstGeom prst="rect">
            <a:avLst/>
          </a:prstGeom>
          <a:noFill/>
          <a:ln w="9525">
            <a:solidFill>
              <a:schemeClr val="tx1"/>
            </a:solidFill>
            <a:miter lim="800000"/>
            <a:headEnd type="none" w="lg" len="lg"/>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sp>
        <p:nvSpPr>
          <p:cNvPr id="16415" name="Rectangle 31"/>
          <p:cNvSpPr>
            <a:spLocks noChangeArrowheads="1"/>
          </p:cNvSpPr>
          <p:nvPr/>
        </p:nvSpPr>
        <p:spPr bwMode="auto">
          <a:xfrm>
            <a:off x="2374900" y="5486400"/>
            <a:ext cx="1803400" cy="393700"/>
          </a:xfrm>
          <a:prstGeom prst="rect">
            <a:avLst/>
          </a:prstGeom>
          <a:noFill/>
          <a:ln w="9525">
            <a:solidFill>
              <a:schemeClr val="tx1"/>
            </a:solidFill>
            <a:miter lim="800000"/>
            <a:headEnd type="none" w="lg" len="lg"/>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sp>
        <p:nvSpPr>
          <p:cNvPr id="16416" name="Text Box 32"/>
          <p:cNvSpPr txBox="1">
            <a:spLocks noChangeArrowheads="1"/>
          </p:cNvSpPr>
          <p:nvPr/>
        </p:nvSpPr>
        <p:spPr bwMode="auto">
          <a:xfrm>
            <a:off x="2451100" y="5529263"/>
            <a:ext cx="774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400" b="1"/>
              <a:t>1 1 1 1 </a:t>
            </a:r>
          </a:p>
        </p:txBody>
      </p:sp>
      <p:sp>
        <p:nvSpPr>
          <p:cNvPr id="16417" name="Text Box 33"/>
          <p:cNvSpPr txBox="1">
            <a:spLocks noChangeArrowheads="1"/>
          </p:cNvSpPr>
          <p:nvPr/>
        </p:nvSpPr>
        <p:spPr bwMode="auto">
          <a:xfrm>
            <a:off x="342900" y="5503863"/>
            <a:ext cx="774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400" b="1"/>
              <a:t>.1.3.6.1</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44500" y="0"/>
            <a:ext cx="8229600" cy="1143000"/>
          </a:xfrm>
        </p:spPr>
        <p:txBody>
          <a:bodyPr/>
          <a:lstStyle/>
          <a:p>
            <a:pPr eaLnBrk="1" hangingPunct="1"/>
            <a:r>
              <a:rPr lang="en-US" sz="3200" smtClean="0"/>
              <a:t>Filtering Notifications</a:t>
            </a:r>
          </a:p>
        </p:txBody>
      </p:sp>
      <p:sp>
        <p:nvSpPr>
          <p:cNvPr id="17411" name="Rectangle 3"/>
          <p:cNvSpPr>
            <a:spLocks noChangeArrowheads="1"/>
          </p:cNvSpPr>
          <p:nvPr/>
        </p:nvSpPr>
        <p:spPr bwMode="auto">
          <a:xfrm>
            <a:off x="923925" y="1633538"/>
            <a:ext cx="7215188" cy="538162"/>
          </a:xfrm>
          <a:prstGeom prst="rect">
            <a:avLst/>
          </a:prstGeom>
          <a:solidFill>
            <a:schemeClr val="accent1"/>
          </a:solidFill>
          <a:ln w="9525">
            <a:solidFill>
              <a:schemeClr val="tx1"/>
            </a:solidFill>
            <a:miter lim="800000"/>
            <a:headEnd type="none" w="lg" len="lg"/>
            <a:tailEnd type="none" w="lg" len="lg"/>
          </a:ln>
        </p:spPr>
        <p:txBody>
          <a:bodyPr wrap="none" anchor="ctr"/>
          <a:lstStyle/>
          <a:p>
            <a:endParaRPr lang="en-CA"/>
          </a:p>
        </p:txBody>
      </p:sp>
      <p:sp>
        <p:nvSpPr>
          <p:cNvPr id="17412" name="Text Box 4"/>
          <p:cNvSpPr txBox="1">
            <a:spLocks noChangeArrowheads="1"/>
          </p:cNvSpPr>
          <p:nvPr/>
        </p:nvSpPr>
        <p:spPr bwMode="auto">
          <a:xfrm>
            <a:off x="871538" y="1285875"/>
            <a:ext cx="21034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400" b="1"/>
              <a:t>snmpNotifyFilterTable</a:t>
            </a:r>
            <a:r>
              <a:rPr lang="en-US" sz="1400"/>
              <a:t> </a:t>
            </a:r>
            <a:endParaRPr lang="en-US" sz="1400" b="1"/>
          </a:p>
        </p:txBody>
      </p:sp>
      <p:sp>
        <p:nvSpPr>
          <p:cNvPr id="17413" name="Text Box 5"/>
          <p:cNvSpPr txBox="1">
            <a:spLocks noChangeArrowheads="1"/>
          </p:cNvSpPr>
          <p:nvPr/>
        </p:nvSpPr>
        <p:spPr bwMode="auto">
          <a:xfrm>
            <a:off x="935038" y="1739900"/>
            <a:ext cx="309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400" b="1"/>
              <a:t>snmpNotifyFilterSubtree</a:t>
            </a:r>
            <a:r>
              <a:rPr lang="en-US" sz="1400" b="1" i="1"/>
              <a:t>.</a:t>
            </a:r>
            <a:r>
              <a:rPr lang="en-US" sz="1400" b="1"/>
              <a:t>p.subtree</a:t>
            </a:r>
          </a:p>
        </p:txBody>
      </p:sp>
      <p:sp>
        <p:nvSpPr>
          <p:cNvPr id="17414" name="Line 6"/>
          <p:cNvSpPr>
            <a:spLocks noChangeShapeType="1"/>
          </p:cNvSpPr>
          <p:nvPr/>
        </p:nvSpPr>
        <p:spPr bwMode="auto">
          <a:xfrm>
            <a:off x="7027863" y="1643063"/>
            <a:ext cx="0" cy="547687"/>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17415" name="Line 7"/>
          <p:cNvSpPr>
            <a:spLocks noChangeShapeType="1"/>
          </p:cNvSpPr>
          <p:nvPr/>
        </p:nvSpPr>
        <p:spPr bwMode="auto">
          <a:xfrm>
            <a:off x="4033838" y="1633538"/>
            <a:ext cx="0" cy="547687"/>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17416" name="Line 8"/>
          <p:cNvSpPr>
            <a:spLocks noChangeShapeType="1"/>
          </p:cNvSpPr>
          <p:nvPr/>
        </p:nvSpPr>
        <p:spPr bwMode="auto">
          <a:xfrm>
            <a:off x="2386013" y="2195513"/>
            <a:ext cx="0" cy="1117600"/>
          </a:xfrm>
          <a:prstGeom prst="line">
            <a:avLst/>
          </a:prstGeom>
          <a:noFill/>
          <a:ln w="9525">
            <a:solidFill>
              <a:schemeClr val="tx1"/>
            </a:solidFill>
            <a:round/>
            <a:headEnd type="none" w="lg" len="lg"/>
            <a:tailEnd type="stealth" w="lg" len="lg"/>
          </a:ln>
          <a:extLst>
            <a:ext uri="{909E8E84-426E-40DD-AFC4-6F175D3DCCD1}">
              <a14:hiddenFill xmlns:a14="http://schemas.microsoft.com/office/drawing/2010/main">
                <a:noFill/>
              </a14:hiddenFill>
            </a:ext>
          </a:extLst>
        </p:spPr>
        <p:txBody>
          <a:bodyPr/>
          <a:lstStyle/>
          <a:p>
            <a:endParaRPr lang="en-CA"/>
          </a:p>
        </p:txBody>
      </p:sp>
      <p:sp>
        <p:nvSpPr>
          <p:cNvPr id="17417" name="Text Box 9"/>
          <p:cNvSpPr txBox="1">
            <a:spLocks noChangeArrowheads="1"/>
          </p:cNvSpPr>
          <p:nvPr/>
        </p:nvSpPr>
        <p:spPr bwMode="auto">
          <a:xfrm>
            <a:off x="2386013" y="2540000"/>
            <a:ext cx="12271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a:t>value = subtree</a:t>
            </a:r>
          </a:p>
        </p:txBody>
      </p:sp>
      <p:sp>
        <p:nvSpPr>
          <p:cNvPr id="17418" name="Rectangle 10"/>
          <p:cNvSpPr>
            <a:spLocks noChangeArrowheads="1"/>
          </p:cNvSpPr>
          <p:nvPr/>
        </p:nvSpPr>
        <p:spPr bwMode="auto">
          <a:xfrm>
            <a:off x="5200650" y="4538663"/>
            <a:ext cx="1147763" cy="538162"/>
          </a:xfrm>
          <a:prstGeom prst="rect">
            <a:avLst/>
          </a:prstGeom>
          <a:solidFill>
            <a:schemeClr val="accent1"/>
          </a:solidFill>
          <a:ln w="9525">
            <a:solidFill>
              <a:schemeClr val="tx1"/>
            </a:solidFill>
            <a:miter lim="800000"/>
            <a:headEnd type="none" w="lg" len="lg"/>
            <a:tailEnd type="none" w="lg" len="lg"/>
          </a:ln>
        </p:spPr>
        <p:txBody>
          <a:bodyPr wrap="none" anchor="ctr"/>
          <a:lstStyle/>
          <a:p>
            <a:endParaRPr lang="en-CA"/>
          </a:p>
        </p:txBody>
      </p:sp>
      <p:sp>
        <p:nvSpPr>
          <p:cNvPr id="17419" name="Text Box 11"/>
          <p:cNvSpPr txBox="1">
            <a:spLocks noChangeArrowheads="1"/>
          </p:cNvSpPr>
          <p:nvPr/>
        </p:nvSpPr>
        <p:spPr bwMode="auto">
          <a:xfrm>
            <a:off x="5202238" y="4170363"/>
            <a:ext cx="19510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400" b="1"/>
              <a:t>Vbmatches[varbind</a:t>
            </a:r>
            <a:r>
              <a:rPr lang="en-US" sz="1400" b="1" baseline="-25000"/>
              <a:t>1</a:t>
            </a:r>
            <a:r>
              <a:rPr lang="en-US" sz="1400" b="1"/>
              <a:t>]</a:t>
            </a:r>
          </a:p>
        </p:txBody>
      </p:sp>
      <p:sp>
        <p:nvSpPr>
          <p:cNvPr id="17420" name="Text Box 12"/>
          <p:cNvSpPr txBox="1">
            <a:spLocks noChangeArrowheads="1"/>
          </p:cNvSpPr>
          <p:nvPr/>
        </p:nvSpPr>
        <p:spPr bwMode="auto">
          <a:xfrm>
            <a:off x="1801813" y="4103688"/>
            <a:ext cx="2435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a:t>add matching entries to the</a:t>
            </a:r>
          </a:p>
          <a:p>
            <a:pPr eaLnBrk="1" hangingPunct="1"/>
            <a:r>
              <a:rPr lang="en-US" sz="1200"/>
              <a:t>corresponding varbind collections</a:t>
            </a:r>
          </a:p>
        </p:txBody>
      </p:sp>
      <p:sp>
        <p:nvSpPr>
          <p:cNvPr id="17421" name="Line 13"/>
          <p:cNvSpPr>
            <a:spLocks noChangeShapeType="1"/>
          </p:cNvSpPr>
          <p:nvPr/>
        </p:nvSpPr>
        <p:spPr bwMode="auto">
          <a:xfrm>
            <a:off x="4530725" y="3690938"/>
            <a:ext cx="0" cy="1096962"/>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17422" name="Line 14"/>
          <p:cNvSpPr>
            <a:spLocks noChangeShapeType="1"/>
          </p:cNvSpPr>
          <p:nvPr/>
        </p:nvSpPr>
        <p:spPr bwMode="auto">
          <a:xfrm>
            <a:off x="4551363" y="4794250"/>
            <a:ext cx="658812" cy="11113"/>
          </a:xfrm>
          <a:prstGeom prst="line">
            <a:avLst/>
          </a:prstGeom>
          <a:noFill/>
          <a:ln w="9525">
            <a:solidFill>
              <a:schemeClr val="tx1"/>
            </a:solidFill>
            <a:round/>
            <a:headEnd type="none" w="lg" len="lg"/>
            <a:tailEnd type="stealth" w="lg" len="lg"/>
          </a:ln>
          <a:extLst>
            <a:ext uri="{909E8E84-426E-40DD-AFC4-6F175D3DCCD1}">
              <a14:hiddenFill xmlns:a14="http://schemas.microsoft.com/office/drawing/2010/main">
                <a:noFill/>
              </a14:hiddenFill>
            </a:ext>
          </a:extLst>
        </p:spPr>
        <p:txBody>
          <a:bodyPr/>
          <a:lstStyle/>
          <a:p>
            <a:endParaRPr lang="en-CA"/>
          </a:p>
        </p:txBody>
      </p:sp>
      <p:sp>
        <p:nvSpPr>
          <p:cNvPr id="17423" name="Text Box 15"/>
          <p:cNvSpPr txBox="1">
            <a:spLocks noChangeArrowheads="1"/>
          </p:cNvSpPr>
          <p:nvPr/>
        </p:nvSpPr>
        <p:spPr bwMode="auto">
          <a:xfrm>
            <a:off x="4146550" y="1760538"/>
            <a:ext cx="28813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400" b="1"/>
              <a:t>snmpNotifyFilterMask</a:t>
            </a:r>
            <a:r>
              <a:rPr lang="en-US" sz="1400" b="1" i="1"/>
              <a:t>.</a:t>
            </a:r>
            <a:r>
              <a:rPr lang="en-US" sz="1400" b="1"/>
              <a:t>p.subtree</a:t>
            </a:r>
          </a:p>
        </p:txBody>
      </p:sp>
      <p:sp>
        <p:nvSpPr>
          <p:cNvPr id="17424" name="Line 16"/>
          <p:cNvSpPr>
            <a:spLocks noChangeShapeType="1"/>
          </p:cNvSpPr>
          <p:nvPr/>
        </p:nvSpPr>
        <p:spPr bwMode="auto">
          <a:xfrm>
            <a:off x="5484813" y="2174875"/>
            <a:ext cx="0" cy="1117600"/>
          </a:xfrm>
          <a:prstGeom prst="line">
            <a:avLst/>
          </a:prstGeom>
          <a:noFill/>
          <a:ln w="9525">
            <a:solidFill>
              <a:schemeClr val="tx1"/>
            </a:solidFill>
            <a:round/>
            <a:headEnd type="none" w="lg" len="lg"/>
            <a:tailEnd type="stealth" w="lg" len="lg"/>
          </a:ln>
          <a:extLst>
            <a:ext uri="{909E8E84-426E-40DD-AFC4-6F175D3DCCD1}">
              <a14:hiddenFill xmlns:a14="http://schemas.microsoft.com/office/drawing/2010/main">
                <a:noFill/>
              </a14:hiddenFill>
            </a:ext>
          </a:extLst>
        </p:spPr>
        <p:txBody>
          <a:bodyPr/>
          <a:lstStyle/>
          <a:p>
            <a:endParaRPr lang="en-CA"/>
          </a:p>
        </p:txBody>
      </p:sp>
      <p:sp>
        <p:nvSpPr>
          <p:cNvPr id="17425" name="Text Box 17"/>
          <p:cNvSpPr txBox="1">
            <a:spLocks noChangeArrowheads="1"/>
          </p:cNvSpPr>
          <p:nvPr/>
        </p:nvSpPr>
        <p:spPr bwMode="auto">
          <a:xfrm>
            <a:off x="5546725" y="2538413"/>
            <a:ext cx="10842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a:t>value = mask</a:t>
            </a:r>
          </a:p>
        </p:txBody>
      </p:sp>
      <p:sp>
        <p:nvSpPr>
          <p:cNvPr id="17426" name="AutoShape 18"/>
          <p:cNvSpPr>
            <a:spLocks noChangeArrowheads="1"/>
          </p:cNvSpPr>
          <p:nvPr/>
        </p:nvSpPr>
        <p:spPr bwMode="auto">
          <a:xfrm>
            <a:off x="1981200" y="3302000"/>
            <a:ext cx="3881438" cy="376238"/>
          </a:xfrm>
          <a:prstGeom prst="roundRect">
            <a:avLst>
              <a:gd name="adj" fmla="val 16667"/>
            </a:avLst>
          </a:prstGeom>
          <a:solidFill>
            <a:schemeClr val="accent1"/>
          </a:solidFill>
          <a:ln w="9525">
            <a:solidFill>
              <a:schemeClr val="tx1"/>
            </a:solidFill>
            <a:round/>
            <a:headEnd type="none" w="lg" len="lg"/>
            <a:tailEnd type="none" w="lg" len="lg"/>
          </a:ln>
        </p:spPr>
        <p:txBody>
          <a:bodyPr wrap="none" anchor="ctr"/>
          <a:lstStyle/>
          <a:p>
            <a:endParaRPr lang="en-CA"/>
          </a:p>
        </p:txBody>
      </p:sp>
      <p:sp>
        <p:nvSpPr>
          <p:cNvPr id="17427" name="Text Box 19"/>
          <p:cNvSpPr txBox="1">
            <a:spLocks noChangeArrowheads="1"/>
          </p:cNvSpPr>
          <p:nvPr/>
        </p:nvSpPr>
        <p:spPr bwMode="auto">
          <a:xfrm>
            <a:off x="2773363" y="3344863"/>
            <a:ext cx="2733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400" b="1"/>
              <a:t>compare against each varbind</a:t>
            </a:r>
          </a:p>
        </p:txBody>
      </p:sp>
      <p:sp>
        <p:nvSpPr>
          <p:cNvPr id="17428" name="Rectangle 20"/>
          <p:cNvSpPr>
            <a:spLocks noChangeArrowheads="1"/>
          </p:cNvSpPr>
          <p:nvPr/>
        </p:nvSpPr>
        <p:spPr bwMode="auto">
          <a:xfrm>
            <a:off x="5210175" y="5646738"/>
            <a:ext cx="1147763" cy="538162"/>
          </a:xfrm>
          <a:prstGeom prst="rect">
            <a:avLst/>
          </a:prstGeom>
          <a:solidFill>
            <a:schemeClr val="accent1"/>
          </a:solidFill>
          <a:ln w="9525">
            <a:solidFill>
              <a:schemeClr val="tx1"/>
            </a:solidFill>
            <a:miter lim="800000"/>
            <a:headEnd type="none" w="lg" len="lg"/>
            <a:tailEnd type="none" w="lg" len="lg"/>
          </a:ln>
        </p:spPr>
        <p:txBody>
          <a:bodyPr wrap="none" anchor="ctr"/>
          <a:lstStyle/>
          <a:p>
            <a:endParaRPr lang="en-CA"/>
          </a:p>
        </p:txBody>
      </p:sp>
      <p:sp>
        <p:nvSpPr>
          <p:cNvPr id="17429" name="Text Box 21"/>
          <p:cNvSpPr txBox="1">
            <a:spLocks noChangeArrowheads="1"/>
          </p:cNvSpPr>
          <p:nvPr/>
        </p:nvSpPr>
        <p:spPr bwMode="auto">
          <a:xfrm>
            <a:off x="5211763" y="5278438"/>
            <a:ext cx="19573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400" b="1"/>
              <a:t>Vbmatches[varbind</a:t>
            </a:r>
            <a:r>
              <a:rPr lang="en-US" sz="1400" b="1" baseline="-25000"/>
              <a:t>n</a:t>
            </a:r>
            <a:r>
              <a:rPr lang="en-US" sz="1400" b="1"/>
              <a:t>]</a:t>
            </a:r>
          </a:p>
        </p:txBody>
      </p:sp>
      <p:sp>
        <p:nvSpPr>
          <p:cNvPr id="17430" name="Line 22"/>
          <p:cNvSpPr>
            <a:spLocks noChangeShapeType="1"/>
          </p:cNvSpPr>
          <p:nvPr/>
        </p:nvSpPr>
        <p:spPr bwMode="auto">
          <a:xfrm>
            <a:off x="4195763" y="3667125"/>
            <a:ext cx="0" cy="2205038"/>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17431" name="Line 23"/>
          <p:cNvSpPr>
            <a:spLocks noChangeShapeType="1"/>
          </p:cNvSpPr>
          <p:nvPr/>
        </p:nvSpPr>
        <p:spPr bwMode="auto">
          <a:xfrm>
            <a:off x="4175125" y="5862638"/>
            <a:ext cx="1027113" cy="0"/>
          </a:xfrm>
          <a:prstGeom prst="line">
            <a:avLst/>
          </a:prstGeom>
          <a:noFill/>
          <a:ln w="9525">
            <a:solidFill>
              <a:schemeClr val="tx1"/>
            </a:solidFill>
            <a:round/>
            <a:headEnd type="none" w="lg" len="lg"/>
            <a:tailEnd type="stealth" w="lg" len="lg"/>
          </a:ln>
          <a:extLst>
            <a:ext uri="{909E8E84-426E-40DD-AFC4-6F175D3DCCD1}">
              <a14:hiddenFill xmlns:a14="http://schemas.microsoft.com/office/drawing/2010/main">
                <a:noFill/>
              </a14:hiddenFill>
            </a:ext>
          </a:extLst>
        </p:spPr>
        <p:txBody>
          <a:bodyPr/>
          <a:lstStyle/>
          <a:p>
            <a:endParaRPr lang="en-CA"/>
          </a:p>
        </p:txBody>
      </p:sp>
      <p:sp>
        <p:nvSpPr>
          <p:cNvPr id="17432" name="Rectangle 24"/>
          <p:cNvSpPr>
            <a:spLocks noChangeArrowheads="1"/>
          </p:cNvSpPr>
          <p:nvPr/>
        </p:nvSpPr>
        <p:spPr bwMode="auto">
          <a:xfrm>
            <a:off x="5770563" y="6380163"/>
            <a:ext cx="88900" cy="88900"/>
          </a:xfrm>
          <a:prstGeom prst="rect">
            <a:avLst/>
          </a:prstGeom>
          <a:solidFill>
            <a:schemeClr val="accent1"/>
          </a:solidFill>
          <a:ln w="9525">
            <a:solidFill>
              <a:schemeClr val="tx1"/>
            </a:solidFill>
            <a:miter lim="800000"/>
            <a:headEnd type="none" w="lg" len="lg"/>
            <a:tailEnd type="none" w="lg" len="lg"/>
          </a:ln>
        </p:spPr>
        <p:txBody>
          <a:bodyPr wrap="none" anchor="ctr"/>
          <a:lstStyle/>
          <a:p>
            <a:endParaRPr lang="en-CA"/>
          </a:p>
        </p:txBody>
      </p:sp>
      <p:sp>
        <p:nvSpPr>
          <p:cNvPr id="17433" name="Rectangle 25"/>
          <p:cNvSpPr>
            <a:spLocks noChangeArrowheads="1"/>
          </p:cNvSpPr>
          <p:nvPr/>
        </p:nvSpPr>
        <p:spPr bwMode="auto">
          <a:xfrm>
            <a:off x="5780088" y="6583363"/>
            <a:ext cx="88900" cy="88900"/>
          </a:xfrm>
          <a:prstGeom prst="rect">
            <a:avLst/>
          </a:prstGeom>
          <a:solidFill>
            <a:schemeClr val="accent1"/>
          </a:solidFill>
          <a:ln w="9525">
            <a:solidFill>
              <a:schemeClr val="tx1"/>
            </a:solidFill>
            <a:miter lim="800000"/>
            <a:headEnd type="none" w="lg" len="lg"/>
            <a:tailEnd type="none" w="lg" len="lg"/>
          </a:ln>
        </p:spPr>
        <p:txBody>
          <a:bodyPr wrap="none" anchor="ctr"/>
          <a:lstStyle/>
          <a:p>
            <a:endParaRPr lang="en-CA"/>
          </a:p>
        </p:txBody>
      </p:sp>
      <p:sp>
        <p:nvSpPr>
          <p:cNvPr id="17434" name="Text Box 26"/>
          <p:cNvSpPr txBox="1">
            <a:spLocks noChangeArrowheads="1"/>
          </p:cNvSpPr>
          <p:nvPr/>
        </p:nvSpPr>
        <p:spPr bwMode="auto">
          <a:xfrm>
            <a:off x="954088" y="3203575"/>
            <a:ext cx="7064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a:t>Varbind</a:t>
            </a:r>
          </a:p>
        </p:txBody>
      </p:sp>
      <p:sp>
        <p:nvSpPr>
          <p:cNvPr id="17435" name="Line 27"/>
          <p:cNvSpPr>
            <a:spLocks noChangeShapeType="1"/>
          </p:cNvSpPr>
          <p:nvPr/>
        </p:nvSpPr>
        <p:spPr bwMode="auto">
          <a:xfrm>
            <a:off x="952500" y="3479800"/>
            <a:ext cx="1016000" cy="0"/>
          </a:xfrm>
          <a:prstGeom prst="line">
            <a:avLst/>
          </a:prstGeom>
          <a:noFill/>
          <a:ln w="9525">
            <a:solidFill>
              <a:schemeClr val="tx1"/>
            </a:solidFill>
            <a:round/>
            <a:headEnd type="none" w="lg" len="lg"/>
            <a:tailEnd type="triangle" w="med" len="med"/>
          </a:ln>
          <a:extLst>
            <a:ext uri="{909E8E84-426E-40DD-AFC4-6F175D3DCCD1}">
              <a14:hiddenFill xmlns:a14="http://schemas.microsoft.com/office/drawing/2010/main">
                <a:noFill/>
              </a14:hiddenFill>
            </a:ext>
          </a:extLst>
        </p:spPr>
        <p:txBody>
          <a:bodyPr/>
          <a:lstStyle/>
          <a:p>
            <a:endParaRPr lang="en-CA"/>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14338" y="141288"/>
            <a:ext cx="8229600" cy="1143000"/>
          </a:xfrm>
        </p:spPr>
        <p:txBody>
          <a:bodyPr/>
          <a:lstStyle/>
          <a:p>
            <a:pPr eaLnBrk="1" hangingPunct="1"/>
            <a:r>
              <a:rPr lang="en-US" sz="3200" smtClean="0"/>
              <a:t>SNMPv3 – Proxy MIB</a:t>
            </a:r>
          </a:p>
        </p:txBody>
      </p:sp>
      <p:sp>
        <p:nvSpPr>
          <p:cNvPr id="18435" name="Text Box 3"/>
          <p:cNvSpPr txBox="1">
            <a:spLocks noChangeArrowheads="1"/>
          </p:cNvSpPr>
          <p:nvPr/>
        </p:nvSpPr>
        <p:spPr bwMode="auto">
          <a:xfrm>
            <a:off x="3778250" y="1187450"/>
            <a:ext cx="15621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600"/>
              <a:t>snmpProxyMIB</a:t>
            </a:r>
          </a:p>
        </p:txBody>
      </p:sp>
      <p:sp>
        <p:nvSpPr>
          <p:cNvPr id="18436" name="Text Box 4"/>
          <p:cNvSpPr txBox="1">
            <a:spLocks noChangeArrowheads="1"/>
          </p:cNvSpPr>
          <p:nvPr/>
        </p:nvSpPr>
        <p:spPr bwMode="auto">
          <a:xfrm>
            <a:off x="2957513" y="1449388"/>
            <a:ext cx="34274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1200"/>
              <a:t>{.iso.org.dod.internet.snmpV2.snmpModules 14}</a:t>
            </a:r>
          </a:p>
        </p:txBody>
      </p:sp>
      <p:sp>
        <p:nvSpPr>
          <p:cNvPr id="18437" name="Line 5"/>
          <p:cNvSpPr>
            <a:spLocks noChangeShapeType="1"/>
          </p:cNvSpPr>
          <p:nvPr/>
        </p:nvSpPr>
        <p:spPr bwMode="auto">
          <a:xfrm flipH="1">
            <a:off x="2579688" y="1685925"/>
            <a:ext cx="2001837" cy="466725"/>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18438" name="Line 6"/>
          <p:cNvSpPr>
            <a:spLocks noChangeShapeType="1"/>
          </p:cNvSpPr>
          <p:nvPr/>
        </p:nvSpPr>
        <p:spPr bwMode="auto">
          <a:xfrm>
            <a:off x="4592638" y="1687513"/>
            <a:ext cx="3006725" cy="509587"/>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18439" name="Text Box 7"/>
          <p:cNvSpPr txBox="1">
            <a:spLocks noChangeArrowheads="1"/>
          </p:cNvSpPr>
          <p:nvPr/>
        </p:nvSpPr>
        <p:spPr bwMode="auto">
          <a:xfrm>
            <a:off x="1590675" y="2092325"/>
            <a:ext cx="1889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600"/>
              <a:t>snmpProxyObjects</a:t>
            </a:r>
          </a:p>
        </p:txBody>
      </p:sp>
      <p:sp>
        <p:nvSpPr>
          <p:cNvPr id="18440" name="Text Box 8"/>
          <p:cNvSpPr txBox="1">
            <a:spLocks noChangeArrowheads="1"/>
          </p:cNvSpPr>
          <p:nvPr/>
        </p:nvSpPr>
        <p:spPr bwMode="auto">
          <a:xfrm>
            <a:off x="6191250" y="2171700"/>
            <a:ext cx="2520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600"/>
              <a:t>snmpProxyConformances</a:t>
            </a:r>
          </a:p>
        </p:txBody>
      </p:sp>
      <p:sp>
        <p:nvSpPr>
          <p:cNvPr id="18441" name="Text Box 9"/>
          <p:cNvSpPr txBox="1">
            <a:spLocks noChangeArrowheads="1"/>
          </p:cNvSpPr>
          <p:nvPr/>
        </p:nvSpPr>
        <p:spPr bwMode="auto">
          <a:xfrm>
            <a:off x="2052638" y="2354263"/>
            <a:ext cx="14446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1200"/>
              <a:t>{snmpProxyMIB 1}</a:t>
            </a:r>
          </a:p>
        </p:txBody>
      </p:sp>
      <p:sp>
        <p:nvSpPr>
          <p:cNvPr id="18442" name="Text Box 10"/>
          <p:cNvSpPr txBox="1">
            <a:spLocks noChangeArrowheads="1"/>
          </p:cNvSpPr>
          <p:nvPr/>
        </p:nvSpPr>
        <p:spPr bwMode="auto">
          <a:xfrm>
            <a:off x="6888163" y="2446338"/>
            <a:ext cx="14446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1200"/>
              <a:t>{snmpProxyMIB 2}</a:t>
            </a:r>
          </a:p>
        </p:txBody>
      </p:sp>
      <p:sp>
        <p:nvSpPr>
          <p:cNvPr id="18443" name="Line 11"/>
          <p:cNvSpPr>
            <a:spLocks noChangeShapeType="1"/>
          </p:cNvSpPr>
          <p:nvPr/>
        </p:nvSpPr>
        <p:spPr bwMode="auto">
          <a:xfrm flipH="1">
            <a:off x="2519363" y="2609850"/>
            <a:ext cx="9525" cy="660400"/>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18444" name="Line 12"/>
          <p:cNvSpPr>
            <a:spLocks noChangeShapeType="1"/>
          </p:cNvSpPr>
          <p:nvPr/>
        </p:nvSpPr>
        <p:spPr bwMode="auto">
          <a:xfrm>
            <a:off x="2498725" y="3546475"/>
            <a:ext cx="0" cy="2701925"/>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18445" name="Line 13"/>
          <p:cNvSpPr>
            <a:spLocks noChangeShapeType="1"/>
          </p:cNvSpPr>
          <p:nvPr/>
        </p:nvSpPr>
        <p:spPr bwMode="auto">
          <a:xfrm>
            <a:off x="2500313" y="3800475"/>
            <a:ext cx="152400" cy="0"/>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18446" name="Line 14"/>
          <p:cNvSpPr>
            <a:spLocks noChangeShapeType="1"/>
          </p:cNvSpPr>
          <p:nvPr/>
        </p:nvSpPr>
        <p:spPr bwMode="auto">
          <a:xfrm>
            <a:off x="2500313" y="4075113"/>
            <a:ext cx="142875" cy="0"/>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18447" name="Line 15"/>
          <p:cNvSpPr>
            <a:spLocks noChangeShapeType="1"/>
          </p:cNvSpPr>
          <p:nvPr/>
        </p:nvSpPr>
        <p:spPr bwMode="auto">
          <a:xfrm>
            <a:off x="2500313" y="4400550"/>
            <a:ext cx="142875" cy="0"/>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18448" name="Line 16"/>
          <p:cNvSpPr>
            <a:spLocks noChangeShapeType="1"/>
          </p:cNvSpPr>
          <p:nvPr/>
        </p:nvSpPr>
        <p:spPr bwMode="auto">
          <a:xfrm>
            <a:off x="2489200" y="4684713"/>
            <a:ext cx="142875" cy="0"/>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18449" name="Line 17"/>
          <p:cNvSpPr>
            <a:spLocks noChangeShapeType="1"/>
          </p:cNvSpPr>
          <p:nvPr/>
        </p:nvSpPr>
        <p:spPr bwMode="auto">
          <a:xfrm>
            <a:off x="2508250" y="4999038"/>
            <a:ext cx="142875" cy="0"/>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18450" name="Line 18"/>
          <p:cNvSpPr>
            <a:spLocks noChangeShapeType="1"/>
          </p:cNvSpPr>
          <p:nvPr/>
        </p:nvSpPr>
        <p:spPr bwMode="auto">
          <a:xfrm>
            <a:off x="2498725" y="5326063"/>
            <a:ext cx="142875" cy="0"/>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18451" name="Line 19"/>
          <p:cNvSpPr>
            <a:spLocks noChangeShapeType="1"/>
          </p:cNvSpPr>
          <p:nvPr/>
        </p:nvSpPr>
        <p:spPr bwMode="auto">
          <a:xfrm>
            <a:off x="2489200" y="5599113"/>
            <a:ext cx="142875" cy="0"/>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18452" name="Line 20"/>
          <p:cNvSpPr>
            <a:spLocks noChangeShapeType="1"/>
          </p:cNvSpPr>
          <p:nvPr/>
        </p:nvSpPr>
        <p:spPr bwMode="auto">
          <a:xfrm>
            <a:off x="2490788" y="5924550"/>
            <a:ext cx="142875" cy="0"/>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18453" name="Line 21"/>
          <p:cNvSpPr>
            <a:spLocks noChangeShapeType="1"/>
          </p:cNvSpPr>
          <p:nvPr/>
        </p:nvSpPr>
        <p:spPr bwMode="auto">
          <a:xfrm>
            <a:off x="2489200" y="6229350"/>
            <a:ext cx="142875" cy="0"/>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18454" name="Text Box 22"/>
          <p:cNvSpPr txBox="1">
            <a:spLocks noChangeArrowheads="1"/>
          </p:cNvSpPr>
          <p:nvPr/>
        </p:nvSpPr>
        <p:spPr bwMode="auto">
          <a:xfrm>
            <a:off x="2622550" y="3657600"/>
            <a:ext cx="13493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a:t>snmpProxyName</a:t>
            </a:r>
          </a:p>
        </p:txBody>
      </p:sp>
      <p:sp>
        <p:nvSpPr>
          <p:cNvPr id="18455" name="Text Box 23"/>
          <p:cNvSpPr txBox="1">
            <a:spLocks noChangeArrowheads="1"/>
          </p:cNvSpPr>
          <p:nvPr/>
        </p:nvSpPr>
        <p:spPr bwMode="auto">
          <a:xfrm>
            <a:off x="2601913" y="3930650"/>
            <a:ext cx="1282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a:t>snmpProxyType</a:t>
            </a:r>
          </a:p>
        </p:txBody>
      </p:sp>
      <p:sp>
        <p:nvSpPr>
          <p:cNvPr id="18456" name="Text Box 24"/>
          <p:cNvSpPr txBox="1">
            <a:spLocks noChangeArrowheads="1"/>
          </p:cNvSpPr>
          <p:nvPr/>
        </p:nvSpPr>
        <p:spPr bwMode="auto">
          <a:xfrm>
            <a:off x="2622550" y="4227513"/>
            <a:ext cx="20923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a:t>snmpProxyContextEngineID</a:t>
            </a:r>
          </a:p>
        </p:txBody>
      </p:sp>
      <p:sp>
        <p:nvSpPr>
          <p:cNvPr id="18457" name="Text Box 25"/>
          <p:cNvSpPr txBox="1">
            <a:spLocks noChangeArrowheads="1"/>
          </p:cNvSpPr>
          <p:nvPr/>
        </p:nvSpPr>
        <p:spPr bwMode="auto">
          <a:xfrm>
            <a:off x="2601913" y="4530725"/>
            <a:ext cx="18732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a:t>snmpProxyContextName</a:t>
            </a:r>
          </a:p>
        </p:txBody>
      </p:sp>
      <p:sp>
        <p:nvSpPr>
          <p:cNvPr id="18458" name="Text Box 26"/>
          <p:cNvSpPr txBox="1">
            <a:spLocks noChangeArrowheads="1"/>
          </p:cNvSpPr>
          <p:nvPr/>
        </p:nvSpPr>
        <p:spPr bwMode="auto">
          <a:xfrm>
            <a:off x="2593975" y="4826000"/>
            <a:ext cx="2035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a:t>snmpProxyTargetParamsIn</a:t>
            </a:r>
          </a:p>
        </p:txBody>
      </p:sp>
      <p:sp>
        <p:nvSpPr>
          <p:cNvPr id="18459" name="Text Box 27"/>
          <p:cNvSpPr txBox="1">
            <a:spLocks noChangeArrowheads="1"/>
          </p:cNvSpPr>
          <p:nvPr/>
        </p:nvSpPr>
        <p:spPr bwMode="auto">
          <a:xfrm>
            <a:off x="2613025" y="5151438"/>
            <a:ext cx="20510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a:t>snmpProxySingleTargetOut</a:t>
            </a:r>
          </a:p>
        </p:txBody>
      </p:sp>
      <p:sp>
        <p:nvSpPr>
          <p:cNvPr id="18460" name="Text Box 28"/>
          <p:cNvSpPr txBox="1">
            <a:spLocks noChangeArrowheads="1"/>
          </p:cNvSpPr>
          <p:nvPr/>
        </p:nvSpPr>
        <p:spPr bwMode="auto">
          <a:xfrm>
            <a:off x="2611438" y="5427663"/>
            <a:ext cx="21526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a:t>snmpProxyMultipleTargetOut</a:t>
            </a:r>
          </a:p>
        </p:txBody>
      </p:sp>
      <p:sp>
        <p:nvSpPr>
          <p:cNvPr id="18461" name="Text Box 29"/>
          <p:cNvSpPr txBox="1">
            <a:spLocks noChangeArrowheads="1"/>
          </p:cNvSpPr>
          <p:nvPr/>
        </p:nvSpPr>
        <p:spPr bwMode="auto">
          <a:xfrm>
            <a:off x="2620963" y="5762625"/>
            <a:ext cx="18145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a:t>snmpProxyStorageType</a:t>
            </a:r>
          </a:p>
        </p:txBody>
      </p:sp>
      <p:sp>
        <p:nvSpPr>
          <p:cNvPr id="18462" name="Text Box 30"/>
          <p:cNvSpPr txBox="1">
            <a:spLocks noChangeArrowheads="1"/>
          </p:cNvSpPr>
          <p:nvPr/>
        </p:nvSpPr>
        <p:spPr bwMode="auto">
          <a:xfrm>
            <a:off x="2622550" y="6086475"/>
            <a:ext cx="20510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a:t>snmpProxyRowStatus</a:t>
            </a:r>
          </a:p>
        </p:txBody>
      </p:sp>
      <p:sp>
        <p:nvSpPr>
          <p:cNvPr id="18463" name="Text Box 31"/>
          <p:cNvSpPr txBox="1">
            <a:spLocks noChangeArrowheads="1"/>
          </p:cNvSpPr>
          <p:nvPr/>
        </p:nvSpPr>
        <p:spPr bwMode="auto">
          <a:xfrm>
            <a:off x="1662113" y="3190875"/>
            <a:ext cx="17065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600"/>
              <a:t>snmpProxyTable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0"/>
            <a:ext cx="8229600" cy="1143000"/>
          </a:xfrm>
        </p:spPr>
        <p:txBody>
          <a:bodyPr/>
          <a:lstStyle/>
          <a:p>
            <a:pPr eaLnBrk="1" hangingPunct="1"/>
            <a:r>
              <a:rPr lang="en-US" sz="3200" smtClean="0"/>
              <a:t>Proxy MIB </a:t>
            </a:r>
          </a:p>
        </p:txBody>
      </p:sp>
      <p:sp>
        <p:nvSpPr>
          <p:cNvPr id="19459" name="Text Box 3"/>
          <p:cNvSpPr txBox="1">
            <a:spLocks noChangeArrowheads="1"/>
          </p:cNvSpPr>
          <p:nvPr/>
        </p:nvSpPr>
        <p:spPr bwMode="auto">
          <a:xfrm>
            <a:off x="1998663" y="1114425"/>
            <a:ext cx="4883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u="sng"/>
              <a:t>snmpProxyTable</a:t>
            </a:r>
            <a:r>
              <a:rPr lang="en-US"/>
              <a:t> indexed by </a:t>
            </a:r>
            <a:r>
              <a:rPr lang="en-US" u="sng"/>
              <a:t>snmpProxyName</a:t>
            </a:r>
          </a:p>
        </p:txBody>
      </p:sp>
      <p:graphicFrame>
        <p:nvGraphicFramePr>
          <p:cNvPr id="793604" name="Group 4"/>
          <p:cNvGraphicFramePr>
            <a:graphicFrameLocks noGrp="1"/>
          </p:cNvGraphicFramePr>
          <p:nvPr>
            <p:ph idx="1"/>
          </p:nvPr>
        </p:nvGraphicFramePr>
        <p:xfrm>
          <a:off x="377825" y="1555750"/>
          <a:ext cx="8321675" cy="5129209"/>
        </p:xfrm>
        <a:graphic>
          <a:graphicData uri="http://schemas.openxmlformats.org/drawingml/2006/table">
            <a:tbl>
              <a:tblPr/>
              <a:tblGrid>
                <a:gridCol w="3851275"/>
                <a:gridCol w="2438400"/>
                <a:gridCol w="2032000"/>
              </a:tblGrid>
              <a:tr h="46520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Object</a:t>
                      </a:r>
                    </a:p>
                  </a:txBody>
                  <a:tcPr marT="45726" marB="45726"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Type</a:t>
                      </a:r>
                    </a:p>
                  </a:txBody>
                  <a:tcPr marT="45726" marB="45726"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Access</a:t>
                      </a:r>
                    </a:p>
                  </a:txBody>
                  <a:tcPr marT="45726" marB="45726"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1598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snmpProxyName</a:t>
                      </a:r>
                    </a:p>
                  </a:txBody>
                  <a:tcPr marT="45726" marB="45726"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SnmpAdminString</a:t>
                      </a:r>
                    </a:p>
                  </a:txBody>
                  <a:tcPr marT="45726" marB="45726"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not-accessible</a:t>
                      </a:r>
                    </a:p>
                  </a:txBody>
                  <a:tcPr marT="45726" marB="45726"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96939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snmpProxyType</a:t>
                      </a:r>
                    </a:p>
                  </a:txBody>
                  <a:tcPr marT="45726" marB="45726"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INTEGER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 read (1), write (2), trap (3), inform (4) }</a:t>
                      </a:r>
                    </a:p>
                  </a:txBody>
                  <a:tcPr marT="45726" marB="45726"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read-create</a:t>
                      </a:r>
                    </a:p>
                  </a:txBody>
                  <a:tcPr marT="45726" marB="45726"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6837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snmpProxyContextEngineID</a:t>
                      </a:r>
                    </a:p>
                  </a:txBody>
                  <a:tcPr marT="45726" marB="45726"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snmpEngineID</a:t>
                      </a:r>
                    </a:p>
                  </a:txBody>
                  <a:tcPr marT="45726" marB="45726"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read-create</a:t>
                      </a:r>
                    </a:p>
                  </a:txBody>
                  <a:tcPr marT="45726" marB="45726"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6837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snmpProxyContextName</a:t>
                      </a:r>
                    </a:p>
                  </a:txBody>
                  <a:tcPr marT="45726" marB="45726"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SnmpAdminString</a:t>
                      </a:r>
                    </a:p>
                  </a:txBody>
                  <a:tcPr marT="45726" marB="45726"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read-create</a:t>
                      </a:r>
                    </a:p>
                  </a:txBody>
                  <a:tcPr marT="45726" marB="45726"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6837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snmpProxyTargetParamsIn</a:t>
                      </a:r>
                    </a:p>
                  </a:txBody>
                  <a:tcPr marT="45726" marB="45726"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SnmpAdminString</a:t>
                      </a:r>
                    </a:p>
                  </a:txBody>
                  <a:tcPr marT="45726" marB="45726"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read-create</a:t>
                      </a:r>
                    </a:p>
                  </a:txBody>
                  <a:tcPr marT="45726" marB="45726"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6837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snmpProxySingleTargetOut</a:t>
                      </a:r>
                    </a:p>
                  </a:txBody>
                  <a:tcPr marT="45726" marB="45726"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SnmpAdminString</a:t>
                      </a:r>
                    </a:p>
                  </a:txBody>
                  <a:tcPr marT="45726" marB="45726"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read-create</a:t>
                      </a:r>
                    </a:p>
                  </a:txBody>
                  <a:tcPr marT="45726" marB="45726"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6837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snmpProxyMultipleTargetOut</a:t>
                      </a:r>
                    </a:p>
                  </a:txBody>
                  <a:tcPr marT="45726" marB="45726"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SnmpTagValue</a:t>
                      </a:r>
                    </a:p>
                  </a:txBody>
                  <a:tcPr marT="45726" marB="45726"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read-create</a:t>
                      </a:r>
                    </a:p>
                  </a:txBody>
                  <a:tcPr marT="45726" marB="45726"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6837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snmpProxyStorageType</a:t>
                      </a:r>
                    </a:p>
                  </a:txBody>
                  <a:tcPr marT="45726" marB="45726"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StorageType</a:t>
                      </a:r>
                    </a:p>
                  </a:txBody>
                  <a:tcPr marT="45726" marB="45726"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read-create</a:t>
                      </a:r>
                    </a:p>
                  </a:txBody>
                  <a:tcPr marT="45726" marB="45726"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6837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snmpProxyRowStatus</a:t>
                      </a:r>
                    </a:p>
                  </a:txBody>
                  <a:tcPr marT="45726" marB="45726"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RowStatus</a:t>
                      </a:r>
                    </a:p>
                  </a:txBody>
                  <a:tcPr marT="45726" marB="45726"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read-create</a:t>
                      </a:r>
                    </a:p>
                  </a:txBody>
                  <a:tcPr marT="45726" marB="45726"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34975" y="131763"/>
            <a:ext cx="8229600" cy="1143000"/>
          </a:xfrm>
        </p:spPr>
        <p:txBody>
          <a:bodyPr/>
          <a:lstStyle/>
          <a:p>
            <a:pPr eaLnBrk="1" hangingPunct="1"/>
            <a:r>
              <a:rPr lang="en-US" sz="3200" smtClean="0"/>
              <a:t>Proxy Forwarding</a:t>
            </a:r>
          </a:p>
        </p:txBody>
      </p:sp>
      <p:sp>
        <p:nvSpPr>
          <p:cNvPr id="20483" name="Rectangle 3"/>
          <p:cNvSpPr>
            <a:spLocks noChangeArrowheads="1"/>
          </p:cNvSpPr>
          <p:nvPr/>
        </p:nvSpPr>
        <p:spPr bwMode="auto">
          <a:xfrm>
            <a:off x="506413" y="1349375"/>
            <a:ext cx="8150225" cy="426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spcBef>
                <a:spcPct val="20000"/>
              </a:spcBef>
              <a:buFont typeface="Wingdings" pitchFamily="2" charset="2"/>
              <a:buChar char="§"/>
            </a:pPr>
            <a:r>
              <a:rPr lang="en-US" sz="2400"/>
              <a:t>Search ‘snmpProxyTable’ for all entries that matches the incoming message</a:t>
            </a:r>
          </a:p>
          <a:p>
            <a:pPr marL="990600" lvl="1" indent="-533400">
              <a:spcBef>
                <a:spcPct val="20000"/>
              </a:spcBef>
              <a:buFontTx/>
              <a:buChar char="–"/>
            </a:pPr>
            <a:r>
              <a:rPr lang="en-US"/>
              <a:t>‘snmpProxyContextEngineID’ = ‘contextEngineID’</a:t>
            </a:r>
          </a:p>
          <a:p>
            <a:pPr marL="990600" lvl="1" indent="-533400">
              <a:spcBef>
                <a:spcPct val="20000"/>
              </a:spcBef>
              <a:buFontTx/>
              <a:buChar char="–"/>
            </a:pPr>
            <a:r>
              <a:rPr lang="en-US"/>
              <a:t>‘snmpProxyContextName’ = ‘contextName (if exists)’</a:t>
            </a:r>
          </a:p>
          <a:p>
            <a:pPr marL="990600" lvl="1" indent="-533400">
              <a:spcBef>
                <a:spcPct val="20000"/>
              </a:spcBef>
              <a:buFontTx/>
              <a:buChar char="–"/>
            </a:pPr>
            <a:r>
              <a:rPr lang="en-US"/>
              <a:t>SNMP parameters match the values referenced by ‘snmpProxyTargetParamsIn’</a:t>
            </a:r>
          </a:p>
          <a:p>
            <a:pPr marL="990600" lvl="1" indent="-533400">
              <a:spcBef>
                <a:spcPct val="20000"/>
              </a:spcBef>
              <a:buFontTx/>
              <a:buChar char="–"/>
            </a:pPr>
            <a:r>
              <a:rPr lang="en-US"/>
              <a:t>Message type matches ‘snmpProxyType’.</a:t>
            </a:r>
          </a:p>
          <a:p>
            <a:pPr marL="609600" indent="-609600">
              <a:spcBef>
                <a:spcPct val="20000"/>
              </a:spcBef>
              <a:buFont typeface="Wingdings" pitchFamily="2" charset="2"/>
              <a:buChar char="§"/>
            </a:pPr>
            <a:r>
              <a:rPr lang="en-US" sz="2400">
                <a:solidFill>
                  <a:srgbClr val="000000"/>
                </a:solidFill>
              </a:rPr>
              <a:t>If incoming message is a Get, Get-Next, Get-Bulk or Set:</a:t>
            </a:r>
          </a:p>
          <a:p>
            <a:pPr marL="990600" lvl="1" indent="-533400">
              <a:spcBef>
                <a:spcPct val="20000"/>
              </a:spcBef>
              <a:buFontTx/>
              <a:buChar char="–"/>
            </a:pPr>
            <a:r>
              <a:rPr lang="en-US">
                <a:solidFill>
                  <a:srgbClr val="000000"/>
                </a:solidFill>
              </a:rPr>
              <a:t>choose from matching entries whose ‘snmpProxyName’ is smallest.</a:t>
            </a:r>
          </a:p>
          <a:p>
            <a:pPr marL="990600" lvl="1" indent="-533400">
              <a:spcBef>
                <a:spcPct val="20000"/>
              </a:spcBef>
              <a:buFontTx/>
              <a:buChar char="–"/>
            </a:pPr>
            <a:r>
              <a:rPr lang="en-US">
                <a:solidFill>
                  <a:srgbClr val="000000"/>
                </a:solidFill>
              </a:rPr>
              <a:t>Use ‘snmpProxySingleTargetOut’ to determine the target address to forward the incoming message to</a:t>
            </a:r>
          </a:p>
          <a:p>
            <a:pPr marL="609600" indent="-609600">
              <a:spcBef>
                <a:spcPct val="20000"/>
              </a:spcBef>
              <a:buFont typeface="Wingdings" pitchFamily="2" charset="2"/>
              <a:buChar char="§"/>
            </a:pPr>
            <a:r>
              <a:rPr lang="en-US" sz="2400">
                <a:solidFill>
                  <a:srgbClr val="000000"/>
                </a:solidFill>
              </a:rPr>
              <a:t>If incoming message is a Notification:</a:t>
            </a:r>
          </a:p>
          <a:p>
            <a:pPr marL="990600" lvl="1" indent="-533400">
              <a:spcBef>
                <a:spcPct val="20000"/>
              </a:spcBef>
              <a:buFontTx/>
              <a:buChar char="–"/>
            </a:pPr>
            <a:r>
              <a:rPr lang="en-US">
                <a:solidFill>
                  <a:srgbClr val="000000"/>
                </a:solidFill>
              </a:rPr>
              <a:t>Use each matching entry’s ‘snmpProxyMultipleTargetOut’ value to locate target addresses in the snmpTargetAddrTable. </a:t>
            </a:r>
            <a:endParaRPr lang="en-US" sz="160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44500" y="141288"/>
            <a:ext cx="8229600" cy="1143000"/>
          </a:xfrm>
        </p:spPr>
        <p:txBody>
          <a:bodyPr/>
          <a:lstStyle/>
          <a:p>
            <a:pPr eaLnBrk="1" hangingPunct="1"/>
            <a:r>
              <a:rPr lang="en-US" sz="3200" smtClean="0"/>
              <a:t>How Proxy Forwarding Works</a:t>
            </a:r>
          </a:p>
        </p:txBody>
      </p:sp>
      <p:sp>
        <p:nvSpPr>
          <p:cNvPr id="21507" name="Rectangle 3"/>
          <p:cNvSpPr>
            <a:spLocks noChangeArrowheads="1"/>
          </p:cNvSpPr>
          <p:nvPr/>
        </p:nvSpPr>
        <p:spPr bwMode="auto">
          <a:xfrm>
            <a:off x="4135438" y="3159125"/>
            <a:ext cx="3403600" cy="538163"/>
          </a:xfrm>
          <a:prstGeom prst="rect">
            <a:avLst/>
          </a:prstGeom>
          <a:solidFill>
            <a:schemeClr val="accent1"/>
          </a:solidFill>
          <a:ln w="9525">
            <a:solidFill>
              <a:schemeClr val="tx1"/>
            </a:solidFill>
            <a:miter lim="800000"/>
            <a:headEnd type="none" w="lg" len="lg"/>
            <a:tailEnd type="none" w="lg" len="lg"/>
          </a:ln>
        </p:spPr>
        <p:txBody>
          <a:bodyPr wrap="none" anchor="ctr"/>
          <a:lstStyle/>
          <a:p>
            <a:endParaRPr lang="en-CA"/>
          </a:p>
        </p:txBody>
      </p:sp>
      <p:sp>
        <p:nvSpPr>
          <p:cNvPr id="21508" name="Text Box 4"/>
          <p:cNvSpPr txBox="1">
            <a:spLocks noChangeArrowheads="1"/>
          </p:cNvSpPr>
          <p:nvPr/>
        </p:nvSpPr>
        <p:spPr bwMode="auto">
          <a:xfrm>
            <a:off x="4143375" y="2798763"/>
            <a:ext cx="2074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400" b="1" u="sng"/>
              <a:t>snmpTargetAddrTable</a:t>
            </a:r>
          </a:p>
        </p:txBody>
      </p:sp>
      <p:sp>
        <p:nvSpPr>
          <p:cNvPr id="21509" name="Text Box 5"/>
          <p:cNvSpPr txBox="1">
            <a:spLocks noChangeArrowheads="1"/>
          </p:cNvSpPr>
          <p:nvPr/>
        </p:nvSpPr>
        <p:spPr bwMode="auto">
          <a:xfrm>
            <a:off x="4624388" y="3235325"/>
            <a:ext cx="23542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400" b="1"/>
              <a:t>snmpTargetAddrParams.j</a:t>
            </a:r>
          </a:p>
        </p:txBody>
      </p:sp>
      <p:sp>
        <p:nvSpPr>
          <p:cNvPr id="21510" name="Line 6"/>
          <p:cNvSpPr>
            <a:spLocks noChangeShapeType="1"/>
          </p:cNvSpPr>
          <p:nvPr/>
        </p:nvSpPr>
        <p:spPr bwMode="auto">
          <a:xfrm>
            <a:off x="4673600" y="3159125"/>
            <a:ext cx="0" cy="547688"/>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21511" name="Line 7"/>
          <p:cNvSpPr>
            <a:spLocks noChangeShapeType="1"/>
          </p:cNvSpPr>
          <p:nvPr/>
        </p:nvSpPr>
        <p:spPr bwMode="auto">
          <a:xfrm>
            <a:off x="7010400" y="3159125"/>
            <a:ext cx="0" cy="547688"/>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21512" name="Rectangle 8"/>
          <p:cNvSpPr>
            <a:spLocks noChangeArrowheads="1"/>
          </p:cNvSpPr>
          <p:nvPr/>
        </p:nvSpPr>
        <p:spPr bwMode="auto">
          <a:xfrm>
            <a:off x="2984500" y="1728788"/>
            <a:ext cx="3703638" cy="538162"/>
          </a:xfrm>
          <a:prstGeom prst="rect">
            <a:avLst/>
          </a:prstGeom>
          <a:solidFill>
            <a:schemeClr val="accent1"/>
          </a:solidFill>
          <a:ln w="9525">
            <a:solidFill>
              <a:schemeClr val="tx1"/>
            </a:solidFill>
            <a:miter lim="800000"/>
            <a:headEnd type="none" w="lg" len="lg"/>
            <a:tailEnd type="none" w="lg" len="lg"/>
          </a:ln>
        </p:spPr>
        <p:txBody>
          <a:bodyPr wrap="none" anchor="ctr"/>
          <a:lstStyle/>
          <a:p>
            <a:endParaRPr lang="en-CA"/>
          </a:p>
        </p:txBody>
      </p:sp>
      <p:sp>
        <p:nvSpPr>
          <p:cNvPr id="21513" name="Text Box 9"/>
          <p:cNvSpPr txBox="1">
            <a:spLocks noChangeArrowheads="1"/>
          </p:cNvSpPr>
          <p:nvPr/>
        </p:nvSpPr>
        <p:spPr bwMode="auto">
          <a:xfrm>
            <a:off x="2919413" y="1381125"/>
            <a:ext cx="16621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400" b="1" u="sng"/>
              <a:t>snmpProxyTable</a:t>
            </a:r>
            <a:r>
              <a:rPr lang="en-US" sz="1400"/>
              <a:t> </a:t>
            </a:r>
            <a:endParaRPr lang="en-US" sz="1400" b="1"/>
          </a:p>
        </p:txBody>
      </p:sp>
      <p:sp>
        <p:nvSpPr>
          <p:cNvPr id="21514" name="Text Box 10"/>
          <p:cNvSpPr txBox="1">
            <a:spLocks noChangeArrowheads="1"/>
          </p:cNvSpPr>
          <p:nvPr/>
        </p:nvSpPr>
        <p:spPr bwMode="auto">
          <a:xfrm>
            <a:off x="3576638" y="1822450"/>
            <a:ext cx="26654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400" b="1"/>
              <a:t>snmpProxyMultipleTargetOut</a:t>
            </a:r>
          </a:p>
        </p:txBody>
      </p:sp>
      <p:sp>
        <p:nvSpPr>
          <p:cNvPr id="21515" name="Line 11"/>
          <p:cNvSpPr>
            <a:spLocks noChangeShapeType="1"/>
          </p:cNvSpPr>
          <p:nvPr/>
        </p:nvSpPr>
        <p:spPr bwMode="auto">
          <a:xfrm>
            <a:off x="3621088" y="1728788"/>
            <a:ext cx="0" cy="547687"/>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21516" name="Line 12"/>
          <p:cNvSpPr>
            <a:spLocks noChangeShapeType="1"/>
          </p:cNvSpPr>
          <p:nvPr/>
        </p:nvSpPr>
        <p:spPr bwMode="auto">
          <a:xfrm>
            <a:off x="6205538" y="1728788"/>
            <a:ext cx="0" cy="547687"/>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21517" name="Line 13"/>
          <p:cNvSpPr>
            <a:spLocks noChangeShapeType="1"/>
          </p:cNvSpPr>
          <p:nvPr/>
        </p:nvSpPr>
        <p:spPr bwMode="auto">
          <a:xfrm>
            <a:off x="3717925" y="3395663"/>
            <a:ext cx="403225" cy="0"/>
          </a:xfrm>
          <a:prstGeom prst="line">
            <a:avLst/>
          </a:prstGeom>
          <a:noFill/>
          <a:ln w="9525">
            <a:solidFill>
              <a:schemeClr val="tx1"/>
            </a:solidFill>
            <a:round/>
            <a:headEnd type="none" w="lg" len="lg"/>
            <a:tailEnd type="stealth" w="lg" len="lg"/>
          </a:ln>
          <a:extLst>
            <a:ext uri="{909E8E84-426E-40DD-AFC4-6F175D3DCCD1}">
              <a14:hiddenFill xmlns:a14="http://schemas.microsoft.com/office/drawing/2010/main">
                <a:noFill/>
              </a14:hiddenFill>
            </a:ext>
          </a:extLst>
        </p:spPr>
        <p:txBody>
          <a:bodyPr/>
          <a:lstStyle/>
          <a:p>
            <a:endParaRPr lang="en-CA"/>
          </a:p>
        </p:txBody>
      </p:sp>
      <p:sp>
        <p:nvSpPr>
          <p:cNvPr id="21518" name="Rectangle 14"/>
          <p:cNvSpPr>
            <a:spLocks noChangeArrowheads="1"/>
          </p:cNvSpPr>
          <p:nvPr/>
        </p:nvSpPr>
        <p:spPr bwMode="auto">
          <a:xfrm>
            <a:off x="4695825" y="4900613"/>
            <a:ext cx="2398713" cy="538162"/>
          </a:xfrm>
          <a:prstGeom prst="rect">
            <a:avLst/>
          </a:prstGeom>
          <a:solidFill>
            <a:schemeClr val="accent1"/>
          </a:solidFill>
          <a:ln w="9525">
            <a:solidFill>
              <a:schemeClr val="tx1"/>
            </a:solidFill>
            <a:miter lim="800000"/>
            <a:headEnd type="none" w="lg" len="lg"/>
            <a:tailEnd type="none" w="lg" len="lg"/>
          </a:ln>
        </p:spPr>
        <p:txBody>
          <a:bodyPr wrap="none" anchor="ctr"/>
          <a:lstStyle/>
          <a:p>
            <a:endParaRPr lang="en-CA"/>
          </a:p>
        </p:txBody>
      </p:sp>
      <p:sp>
        <p:nvSpPr>
          <p:cNvPr id="21519" name="Text Box 15"/>
          <p:cNvSpPr txBox="1">
            <a:spLocks noChangeArrowheads="1"/>
          </p:cNvSpPr>
          <p:nvPr/>
        </p:nvSpPr>
        <p:spPr bwMode="auto">
          <a:xfrm>
            <a:off x="3211513" y="4583113"/>
            <a:ext cx="23034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400" b="1" u="sng"/>
              <a:t>snmpTargetParamsTable</a:t>
            </a:r>
          </a:p>
        </p:txBody>
      </p:sp>
      <p:sp>
        <p:nvSpPr>
          <p:cNvPr id="21520" name="Line 16"/>
          <p:cNvSpPr>
            <a:spLocks noChangeShapeType="1"/>
          </p:cNvSpPr>
          <p:nvPr/>
        </p:nvSpPr>
        <p:spPr bwMode="auto">
          <a:xfrm>
            <a:off x="5254625" y="4891088"/>
            <a:ext cx="0" cy="547687"/>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21521" name="Text Box 17"/>
          <p:cNvSpPr txBox="1">
            <a:spLocks noChangeArrowheads="1"/>
          </p:cNvSpPr>
          <p:nvPr/>
        </p:nvSpPr>
        <p:spPr bwMode="auto">
          <a:xfrm>
            <a:off x="5837238" y="4098925"/>
            <a:ext cx="12271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a:t>value = params</a:t>
            </a:r>
          </a:p>
        </p:txBody>
      </p:sp>
      <p:sp>
        <p:nvSpPr>
          <p:cNvPr id="21522" name="Line 18"/>
          <p:cNvSpPr>
            <a:spLocks noChangeShapeType="1"/>
          </p:cNvSpPr>
          <p:nvPr/>
        </p:nvSpPr>
        <p:spPr bwMode="auto">
          <a:xfrm>
            <a:off x="5870575" y="3716338"/>
            <a:ext cx="0" cy="1187450"/>
          </a:xfrm>
          <a:prstGeom prst="line">
            <a:avLst/>
          </a:prstGeom>
          <a:noFill/>
          <a:ln w="9525">
            <a:solidFill>
              <a:schemeClr val="tx1"/>
            </a:solidFill>
            <a:round/>
            <a:headEnd type="none" w="lg" len="lg"/>
            <a:tailEnd type="arrow" w="med" len="med"/>
          </a:ln>
          <a:extLst>
            <a:ext uri="{909E8E84-426E-40DD-AFC4-6F175D3DCCD1}">
              <a14:hiddenFill xmlns:a14="http://schemas.microsoft.com/office/drawing/2010/main">
                <a:noFill/>
              </a14:hiddenFill>
            </a:ext>
          </a:extLst>
        </p:spPr>
        <p:txBody>
          <a:bodyPr/>
          <a:lstStyle/>
          <a:p>
            <a:endParaRPr lang="en-CA"/>
          </a:p>
        </p:txBody>
      </p:sp>
      <p:sp>
        <p:nvSpPr>
          <p:cNvPr id="21523" name="Line 19"/>
          <p:cNvSpPr>
            <a:spLocks noChangeShapeType="1"/>
          </p:cNvSpPr>
          <p:nvPr/>
        </p:nvSpPr>
        <p:spPr bwMode="auto">
          <a:xfrm>
            <a:off x="5854700" y="4900613"/>
            <a:ext cx="0" cy="547687"/>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21524" name="Line 20"/>
          <p:cNvSpPr>
            <a:spLocks noChangeShapeType="1"/>
          </p:cNvSpPr>
          <p:nvPr/>
        </p:nvSpPr>
        <p:spPr bwMode="auto">
          <a:xfrm>
            <a:off x="6503988" y="4891088"/>
            <a:ext cx="0" cy="547687"/>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21525" name="Line 21"/>
          <p:cNvSpPr>
            <a:spLocks noChangeShapeType="1"/>
          </p:cNvSpPr>
          <p:nvPr/>
        </p:nvSpPr>
        <p:spPr bwMode="auto">
          <a:xfrm>
            <a:off x="7085013" y="5157788"/>
            <a:ext cx="496887" cy="0"/>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21526" name="Line 22"/>
          <p:cNvSpPr>
            <a:spLocks noChangeShapeType="1"/>
          </p:cNvSpPr>
          <p:nvPr/>
        </p:nvSpPr>
        <p:spPr bwMode="auto">
          <a:xfrm>
            <a:off x="7593013" y="5167313"/>
            <a:ext cx="0" cy="904875"/>
          </a:xfrm>
          <a:prstGeom prst="line">
            <a:avLst/>
          </a:prstGeom>
          <a:noFill/>
          <a:ln w="9525">
            <a:solidFill>
              <a:schemeClr val="tx1"/>
            </a:solidFill>
            <a:round/>
            <a:headEnd type="none" w="lg" len="lg"/>
            <a:tailEnd type="stealth" w="lg" len="lg"/>
          </a:ln>
          <a:extLst>
            <a:ext uri="{909E8E84-426E-40DD-AFC4-6F175D3DCCD1}">
              <a14:hiddenFill xmlns:a14="http://schemas.microsoft.com/office/drawing/2010/main">
                <a:noFill/>
              </a14:hiddenFill>
            </a:ext>
          </a:extLst>
        </p:spPr>
        <p:txBody>
          <a:bodyPr/>
          <a:lstStyle/>
          <a:p>
            <a:endParaRPr lang="en-CA"/>
          </a:p>
        </p:txBody>
      </p:sp>
      <p:sp>
        <p:nvSpPr>
          <p:cNvPr id="21527" name="Text Box 23"/>
          <p:cNvSpPr txBox="1">
            <a:spLocks noChangeArrowheads="1"/>
          </p:cNvSpPr>
          <p:nvPr/>
        </p:nvSpPr>
        <p:spPr bwMode="auto">
          <a:xfrm>
            <a:off x="4257675" y="5594350"/>
            <a:ext cx="3124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a:t>value = { snmpTargetParamsMPModel,</a:t>
            </a:r>
          </a:p>
          <a:p>
            <a:pPr eaLnBrk="1" hangingPunct="1"/>
            <a:r>
              <a:rPr lang="en-US" sz="1200"/>
              <a:t>              snmpTargetParamsSecurityModel</a:t>
            </a:r>
          </a:p>
          <a:p>
            <a:pPr eaLnBrk="1" hangingPunct="1"/>
            <a:r>
              <a:rPr lang="en-US" sz="1200"/>
              <a:t>              snmpTargetParamsSecurityName</a:t>
            </a:r>
          </a:p>
          <a:p>
            <a:pPr eaLnBrk="1" hangingPunct="1"/>
            <a:r>
              <a:rPr lang="en-US" sz="1200"/>
              <a:t>              snmpTargetParamsSecurityLevel }</a:t>
            </a:r>
          </a:p>
        </p:txBody>
      </p:sp>
      <p:sp>
        <p:nvSpPr>
          <p:cNvPr id="21528" name="Text Box 24"/>
          <p:cNvSpPr txBox="1">
            <a:spLocks noChangeArrowheads="1"/>
          </p:cNvSpPr>
          <p:nvPr/>
        </p:nvSpPr>
        <p:spPr bwMode="auto">
          <a:xfrm>
            <a:off x="250825" y="1700213"/>
            <a:ext cx="1485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400"/>
              <a:t>contextEngineID</a:t>
            </a:r>
          </a:p>
        </p:txBody>
      </p:sp>
      <p:sp>
        <p:nvSpPr>
          <p:cNvPr id="21529" name="Text Box 25"/>
          <p:cNvSpPr txBox="1">
            <a:spLocks noChangeArrowheads="1"/>
          </p:cNvSpPr>
          <p:nvPr/>
        </p:nvSpPr>
        <p:spPr bwMode="auto">
          <a:xfrm>
            <a:off x="441325" y="2005013"/>
            <a:ext cx="1228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400"/>
              <a:t>contextName</a:t>
            </a:r>
          </a:p>
        </p:txBody>
      </p:sp>
      <p:sp>
        <p:nvSpPr>
          <p:cNvPr id="21530" name="Text Box 26"/>
          <p:cNvSpPr txBox="1">
            <a:spLocks noChangeArrowheads="1"/>
          </p:cNvSpPr>
          <p:nvPr/>
        </p:nvSpPr>
        <p:spPr bwMode="auto">
          <a:xfrm>
            <a:off x="250825" y="2335213"/>
            <a:ext cx="14652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400"/>
              <a:t>snmpProxyType</a:t>
            </a:r>
          </a:p>
        </p:txBody>
      </p:sp>
      <p:sp>
        <p:nvSpPr>
          <p:cNvPr id="21531" name="Line 27"/>
          <p:cNvSpPr>
            <a:spLocks noChangeShapeType="1"/>
          </p:cNvSpPr>
          <p:nvPr/>
        </p:nvSpPr>
        <p:spPr bwMode="auto">
          <a:xfrm>
            <a:off x="1651000" y="1879600"/>
            <a:ext cx="1320800" cy="0"/>
          </a:xfrm>
          <a:prstGeom prst="line">
            <a:avLst/>
          </a:prstGeom>
          <a:noFill/>
          <a:ln w="9525">
            <a:solidFill>
              <a:schemeClr val="tx1"/>
            </a:solidFill>
            <a:round/>
            <a:headEnd type="none" w="lg" len="lg"/>
            <a:tailEnd type="arrow" w="med" len="med"/>
          </a:ln>
          <a:extLst>
            <a:ext uri="{909E8E84-426E-40DD-AFC4-6F175D3DCCD1}">
              <a14:hiddenFill xmlns:a14="http://schemas.microsoft.com/office/drawing/2010/main">
                <a:noFill/>
              </a14:hiddenFill>
            </a:ext>
          </a:extLst>
        </p:spPr>
        <p:txBody>
          <a:bodyPr/>
          <a:lstStyle/>
          <a:p>
            <a:endParaRPr lang="en-CA"/>
          </a:p>
        </p:txBody>
      </p:sp>
      <p:sp>
        <p:nvSpPr>
          <p:cNvPr id="21532" name="Line 28"/>
          <p:cNvSpPr>
            <a:spLocks noChangeShapeType="1"/>
          </p:cNvSpPr>
          <p:nvPr/>
        </p:nvSpPr>
        <p:spPr bwMode="auto">
          <a:xfrm>
            <a:off x="1663700" y="2159000"/>
            <a:ext cx="1320800" cy="0"/>
          </a:xfrm>
          <a:prstGeom prst="line">
            <a:avLst/>
          </a:prstGeom>
          <a:noFill/>
          <a:ln w="9525">
            <a:solidFill>
              <a:schemeClr val="tx1"/>
            </a:solidFill>
            <a:round/>
            <a:headEnd type="none" w="lg" len="lg"/>
            <a:tailEnd type="arrow" w="med" len="med"/>
          </a:ln>
          <a:extLst>
            <a:ext uri="{909E8E84-426E-40DD-AFC4-6F175D3DCCD1}">
              <a14:hiddenFill xmlns:a14="http://schemas.microsoft.com/office/drawing/2010/main">
                <a:noFill/>
              </a14:hiddenFill>
            </a:ext>
          </a:extLst>
        </p:spPr>
        <p:txBody>
          <a:bodyPr/>
          <a:lstStyle/>
          <a:p>
            <a:endParaRPr lang="en-CA"/>
          </a:p>
        </p:txBody>
      </p:sp>
      <p:sp>
        <p:nvSpPr>
          <p:cNvPr id="21533" name="Line 29"/>
          <p:cNvSpPr>
            <a:spLocks noChangeShapeType="1"/>
          </p:cNvSpPr>
          <p:nvPr/>
        </p:nvSpPr>
        <p:spPr bwMode="auto">
          <a:xfrm>
            <a:off x="1651000" y="2501900"/>
            <a:ext cx="1384300" cy="0"/>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21534" name="Line 30"/>
          <p:cNvSpPr>
            <a:spLocks noChangeShapeType="1"/>
          </p:cNvSpPr>
          <p:nvPr/>
        </p:nvSpPr>
        <p:spPr bwMode="auto">
          <a:xfrm flipV="1">
            <a:off x="3048000" y="2273300"/>
            <a:ext cx="0" cy="228600"/>
          </a:xfrm>
          <a:prstGeom prst="line">
            <a:avLst/>
          </a:prstGeom>
          <a:noFill/>
          <a:ln w="9525">
            <a:solidFill>
              <a:schemeClr val="tx1"/>
            </a:solidFill>
            <a:round/>
            <a:headEnd type="none" w="lg" len="lg"/>
            <a:tailEnd type="arrow" w="med" len="med"/>
          </a:ln>
          <a:extLst>
            <a:ext uri="{909E8E84-426E-40DD-AFC4-6F175D3DCCD1}">
              <a14:hiddenFill xmlns:a14="http://schemas.microsoft.com/office/drawing/2010/main">
                <a:noFill/>
              </a14:hiddenFill>
            </a:ext>
          </a:extLst>
        </p:spPr>
        <p:txBody>
          <a:bodyPr/>
          <a:lstStyle/>
          <a:p>
            <a:endParaRPr lang="en-CA"/>
          </a:p>
        </p:txBody>
      </p:sp>
      <p:sp>
        <p:nvSpPr>
          <p:cNvPr id="21535" name="Line 31"/>
          <p:cNvSpPr>
            <a:spLocks noChangeShapeType="1"/>
          </p:cNvSpPr>
          <p:nvPr/>
        </p:nvSpPr>
        <p:spPr bwMode="auto">
          <a:xfrm flipV="1">
            <a:off x="3695700" y="2273300"/>
            <a:ext cx="0" cy="1117600"/>
          </a:xfrm>
          <a:prstGeom prst="line">
            <a:avLst/>
          </a:prstGeom>
          <a:noFill/>
          <a:ln w="952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CA"/>
          </a:p>
        </p:txBody>
      </p:sp>
      <p:sp>
        <p:nvSpPr>
          <p:cNvPr id="21536" name="Text Box 32"/>
          <p:cNvSpPr txBox="1">
            <a:spLocks noChangeArrowheads="1"/>
          </p:cNvSpPr>
          <p:nvPr/>
        </p:nvSpPr>
        <p:spPr bwMode="auto">
          <a:xfrm>
            <a:off x="2763838" y="2816225"/>
            <a:ext cx="9318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a:t>value = tag</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34975" y="131763"/>
            <a:ext cx="8229600" cy="1143000"/>
          </a:xfrm>
        </p:spPr>
        <p:txBody>
          <a:bodyPr/>
          <a:lstStyle/>
          <a:p>
            <a:pPr eaLnBrk="1" hangingPunct="1"/>
            <a:r>
              <a:rPr lang="en-US" sz="3200" smtClean="0"/>
              <a:t>Configuring Proxy Forwarding</a:t>
            </a:r>
          </a:p>
        </p:txBody>
      </p:sp>
      <p:sp>
        <p:nvSpPr>
          <p:cNvPr id="22531" name="Rectangle 3"/>
          <p:cNvSpPr>
            <a:spLocks noChangeArrowheads="1"/>
          </p:cNvSpPr>
          <p:nvPr/>
        </p:nvSpPr>
        <p:spPr bwMode="auto">
          <a:xfrm>
            <a:off x="506413" y="1492250"/>
            <a:ext cx="8475662" cy="426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spcBef>
                <a:spcPct val="20000"/>
              </a:spcBef>
              <a:buFont typeface="Wingdings" pitchFamily="2" charset="2"/>
              <a:buChar char="§"/>
            </a:pPr>
            <a:r>
              <a:rPr lang="en-US" sz="2400"/>
              <a:t>Add one or more entries in the snmpTargetAddrTable for the target addresses.</a:t>
            </a:r>
          </a:p>
          <a:p>
            <a:pPr marL="609600" indent="-609600">
              <a:spcBef>
                <a:spcPct val="20000"/>
              </a:spcBef>
              <a:buFont typeface="Wingdings" pitchFamily="2" charset="2"/>
              <a:buChar char="§"/>
            </a:pPr>
            <a:r>
              <a:rPr lang="en-US" sz="2400"/>
              <a:t>Add one or more row to snmpTargetParamsTable for incoming SNMP parameters.</a:t>
            </a:r>
          </a:p>
          <a:p>
            <a:pPr marL="609600" indent="-609600">
              <a:spcBef>
                <a:spcPct val="20000"/>
              </a:spcBef>
              <a:buFont typeface="Wingdings" pitchFamily="2" charset="2"/>
              <a:buChar char="§"/>
            </a:pPr>
            <a:r>
              <a:rPr lang="en-US" sz="2400"/>
              <a:t>Add entries to the snmpProxyTable: for read, write, trap and inform requests</a:t>
            </a:r>
          </a:p>
          <a:p>
            <a:pPr marL="990600" lvl="1" indent="-533400">
              <a:spcBef>
                <a:spcPct val="20000"/>
              </a:spcBef>
              <a:buFontTx/>
              <a:buChar char="–"/>
            </a:pPr>
            <a:r>
              <a:rPr lang="en-US" sz="2000"/>
              <a:t>Add contextEngineID of the target device</a:t>
            </a:r>
          </a:p>
          <a:p>
            <a:pPr marL="990600" lvl="1" indent="-533400">
              <a:spcBef>
                <a:spcPct val="20000"/>
              </a:spcBef>
              <a:buFontTx/>
              <a:buChar char="–"/>
            </a:pPr>
            <a:r>
              <a:rPr lang="en-US" sz="2000"/>
              <a:t>Add contextName  if applicable</a:t>
            </a:r>
          </a:p>
          <a:p>
            <a:pPr marL="609600" indent="-609600">
              <a:spcBef>
                <a:spcPct val="20000"/>
              </a:spcBef>
              <a:buFont typeface="Wingdings" pitchFamily="2" charset="2"/>
              <a:buChar char="§"/>
            </a:pPr>
            <a:endParaRPr lang="en-US" sz="240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970" name="Rectangle 2"/>
          <p:cNvSpPr>
            <a:spLocks noGrp="1" noChangeArrowheads="1"/>
          </p:cNvSpPr>
          <p:nvPr>
            <p:ph type="title"/>
          </p:nvPr>
        </p:nvSpPr>
        <p:spPr>
          <a:xfrm>
            <a:off x="414338" y="141288"/>
            <a:ext cx="8229600" cy="1143000"/>
          </a:xfrm>
        </p:spPr>
        <p:txBody>
          <a:bodyPr/>
          <a:lstStyle/>
          <a:p>
            <a:r>
              <a:rPr lang="en-US" sz="3600"/>
              <a:t>SNMPv3 – VACM MIB</a:t>
            </a:r>
          </a:p>
        </p:txBody>
      </p:sp>
      <p:sp>
        <p:nvSpPr>
          <p:cNvPr id="851971" name="Line 3"/>
          <p:cNvSpPr>
            <a:spLocks noChangeShapeType="1"/>
          </p:cNvSpPr>
          <p:nvPr/>
        </p:nvSpPr>
        <p:spPr bwMode="auto">
          <a:xfrm flipH="1">
            <a:off x="1185863" y="2641600"/>
            <a:ext cx="3405187" cy="620713"/>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1972" name="Text Box 4"/>
          <p:cNvSpPr txBox="1">
            <a:spLocks noChangeArrowheads="1"/>
          </p:cNvSpPr>
          <p:nvPr/>
        </p:nvSpPr>
        <p:spPr bwMode="auto">
          <a:xfrm>
            <a:off x="3568700" y="3541713"/>
            <a:ext cx="18303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vacmAccessTable</a:t>
            </a:r>
          </a:p>
        </p:txBody>
      </p:sp>
      <p:sp>
        <p:nvSpPr>
          <p:cNvPr id="851973" name="Text Box 5"/>
          <p:cNvSpPr txBox="1">
            <a:spLocks noChangeArrowheads="1"/>
          </p:cNvSpPr>
          <p:nvPr/>
        </p:nvSpPr>
        <p:spPr bwMode="auto">
          <a:xfrm>
            <a:off x="3778250" y="1187450"/>
            <a:ext cx="16192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snmpVacm MIB</a:t>
            </a:r>
          </a:p>
        </p:txBody>
      </p:sp>
      <p:sp>
        <p:nvSpPr>
          <p:cNvPr id="851974" name="Text Box 6"/>
          <p:cNvSpPr txBox="1">
            <a:spLocks noChangeArrowheads="1"/>
          </p:cNvSpPr>
          <p:nvPr/>
        </p:nvSpPr>
        <p:spPr bwMode="auto">
          <a:xfrm>
            <a:off x="2957513" y="1449388"/>
            <a:ext cx="34274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200"/>
              <a:t>{.iso.org.dod.internet.snmpV2.snmpModules 16}</a:t>
            </a:r>
          </a:p>
        </p:txBody>
      </p:sp>
      <p:sp>
        <p:nvSpPr>
          <p:cNvPr id="851975" name="Line 7"/>
          <p:cNvSpPr>
            <a:spLocks noChangeShapeType="1"/>
          </p:cNvSpPr>
          <p:nvPr/>
        </p:nvSpPr>
        <p:spPr bwMode="auto">
          <a:xfrm>
            <a:off x="4581525" y="1685925"/>
            <a:ext cx="1588" cy="404813"/>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1977" name="Text Box 9"/>
          <p:cNvSpPr txBox="1">
            <a:spLocks noChangeArrowheads="1"/>
          </p:cNvSpPr>
          <p:nvPr/>
        </p:nvSpPr>
        <p:spPr bwMode="auto">
          <a:xfrm>
            <a:off x="3683000" y="2092325"/>
            <a:ext cx="1754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VacmMIBObjects</a:t>
            </a:r>
          </a:p>
        </p:txBody>
      </p:sp>
      <p:sp>
        <p:nvSpPr>
          <p:cNvPr id="851979" name="Text Box 11"/>
          <p:cNvSpPr txBox="1">
            <a:spLocks noChangeArrowheads="1"/>
          </p:cNvSpPr>
          <p:nvPr/>
        </p:nvSpPr>
        <p:spPr bwMode="auto">
          <a:xfrm>
            <a:off x="3911600" y="2354263"/>
            <a:ext cx="14446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200"/>
              <a:t>{snmpVacmMIB 1}</a:t>
            </a:r>
          </a:p>
        </p:txBody>
      </p:sp>
      <p:sp>
        <p:nvSpPr>
          <p:cNvPr id="851981" name="Line 13"/>
          <p:cNvSpPr>
            <a:spLocks noChangeShapeType="1"/>
          </p:cNvSpPr>
          <p:nvPr/>
        </p:nvSpPr>
        <p:spPr bwMode="auto">
          <a:xfrm flipH="1">
            <a:off x="1849438" y="2640013"/>
            <a:ext cx="2711450" cy="1743075"/>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1982" name="Line 14"/>
          <p:cNvSpPr>
            <a:spLocks noChangeShapeType="1"/>
          </p:cNvSpPr>
          <p:nvPr/>
        </p:nvSpPr>
        <p:spPr bwMode="auto">
          <a:xfrm>
            <a:off x="4572000" y="2641600"/>
            <a:ext cx="1588" cy="935038"/>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1983" name="Line 15"/>
          <p:cNvSpPr>
            <a:spLocks noChangeShapeType="1"/>
          </p:cNvSpPr>
          <p:nvPr/>
        </p:nvSpPr>
        <p:spPr bwMode="auto">
          <a:xfrm>
            <a:off x="4581525" y="2643188"/>
            <a:ext cx="3751263" cy="59690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1984" name="Text Box 16"/>
          <p:cNvSpPr txBox="1">
            <a:spLocks noChangeArrowheads="1"/>
          </p:cNvSpPr>
          <p:nvPr/>
        </p:nvSpPr>
        <p:spPr bwMode="auto">
          <a:xfrm>
            <a:off x="0" y="3230563"/>
            <a:ext cx="1876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vacmContextTable</a:t>
            </a:r>
          </a:p>
        </p:txBody>
      </p:sp>
      <p:sp>
        <p:nvSpPr>
          <p:cNvPr id="851985" name="Text Box 17"/>
          <p:cNvSpPr txBox="1">
            <a:spLocks noChangeArrowheads="1"/>
          </p:cNvSpPr>
          <p:nvPr/>
        </p:nvSpPr>
        <p:spPr bwMode="auto">
          <a:xfrm>
            <a:off x="506413" y="4400550"/>
            <a:ext cx="27114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vacmSecurityToGroupTable</a:t>
            </a:r>
          </a:p>
        </p:txBody>
      </p:sp>
      <p:sp>
        <p:nvSpPr>
          <p:cNvPr id="851986" name="Text Box 18"/>
          <p:cNvSpPr txBox="1">
            <a:spLocks noChangeArrowheads="1"/>
          </p:cNvSpPr>
          <p:nvPr/>
        </p:nvSpPr>
        <p:spPr bwMode="auto">
          <a:xfrm>
            <a:off x="7405688" y="3221038"/>
            <a:ext cx="1571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vacmMIBViews</a:t>
            </a:r>
          </a:p>
        </p:txBody>
      </p:sp>
      <p:sp>
        <p:nvSpPr>
          <p:cNvPr id="851987" name="Line 19"/>
          <p:cNvSpPr>
            <a:spLocks noChangeShapeType="1"/>
          </p:cNvSpPr>
          <p:nvPr/>
        </p:nvSpPr>
        <p:spPr bwMode="auto">
          <a:xfrm>
            <a:off x="941388" y="4795838"/>
            <a:ext cx="0" cy="1452562"/>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1988" name="Line 20"/>
          <p:cNvSpPr>
            <a:spLocks noChangeShapeType="1"/>
          </p:cNvSpPr>
          <p:nvPr/>
        </p:nvSpPr>
        <p:spPr bwMode="auto">
          <a:xfrm>
            <a:off x="942975" y="5049838"/>
            <a:ext cx="152400" cy="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1989" name="Line 21"/>
          <p:cNvSpPr>
            <a:spLocks noChangeShapeType="1"/>
          </p:cNvSpPr>
          <p:nvPr/>
        </p:nvSpPr>
        <p:spPr bwMode="auto">
          <a:xfrm>
            <a:off x="942975" y="5324475"/>
            <a:ext cx="142875" cy="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1990" name="Line 22"/>
          <p:cNvSpPr>
            <a:spLocks noChangeShapeType="1"/>
          </p:cNvSpPr>
          <p:nvPr/>
        </p:nvSpPr>
        <p:spPr bwMode="auto">
          <a:xfrm>
            <a:off x="942975" y="5649913"/>
            <a:ext cx="142875" cy="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1991" name="Line 23"/>
          <p:cNvSpPr>
            <a:spLocks noChangeShapeType="1"/>
          </p:cNvSpPr>
          <p:nvPr/>
        </p:nvSpPr>
        <p:spPr bwMode="auto">
          <a:xfrm>
            <a:off x="931863" y="5934075"/>
            <a:ext cx="142875" cy="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1992" name="Line 24"/>
          <p:cNvSpPr>
            <a:spLocks noChangeShapeType="1"/>
          </p:cNvSpPr>
          <p:nvPr/>
        </p:nvSpPr>
        <p:spPr bwMode="auto">
          <a:xfrm>
            <a:off x="950913" y="6248400"/>
            <a:ext cx="142875" cy="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1993" name="Line 25"/>
          <p:cNvSpPr>
            <a:spLocks noChangeShapeType="1"/>
          </p:cNvSpPr>
          <p:nvPr/>
        </p:nvSpPr>
        <p:spPr bwMode="auto">
          <a:xfrm flipH="1">
            <a:off x="3930650" y="3851275"/>
            <a:ext cx="9525" cy="2589213"/>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1994" name="Text Box 26"/>
          <p:cNvSpPr txBox="1">
            <a:spLocks noChangeArrowheads="1"/>
          </p:cNvSpPr>
          <p:nvPr/>
        </p:nvSpPr>
        <p:spPr bwMode="auto">
          <a:xfrm>
            <a:off x="1074738" y="4906963"/>
            <a:ext cx="15097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vacmSecurityModel</a:t>
            </a:r>
          </a:p>
        </p:txBody>
      </p:sp>
      <p:sp>
        <p:nvSpPr>
          <p:cNvPr id="851995" name="Text Box 27"/>
          <p:cNvSpPr txBox="1">
            <a:spLocks noChangeArrowheads="1"/>
          </p:cNvSpPr>
          <p:nvPr/>
        </p:nvSpPr>
        <p:spPr bwMode="auto">
          <a:xfrm>
            <a:off x="1044575" y="5180013"/>
            <a:ext cx="15017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vacmSecurityName</a:t>
            </a:r>
          </a:p>
        </p:txBody>
      </p:sp>
      <p:sp>
        <p:nvSpPr>
          <p:cNvPr id="851996" name="Text Box 28"/>
          <p:cNvSpPr txBox="1">
            <a:spLocks noChangeArrowheads="1"/>
          </p:cNvSpPr>
          <p:nvPr/>
        </p:nvSpPr>
        <p:spPr bwMode="auto">
          <a:xfrm>
            <a:off x="1065213" y="5476875"/>
            <a:ext cx="13747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vacmGroupName</a:t>
            </a:r>
          </a:p>
        </p:txBody>
      </p:sp>
      <p:sp>
        <p:nvSpPr>
          <p:cNvPr id="851997" name="Text Box 29"/>
          <p:cNvSpPr txBox="1">
            <a:spLocks noChangeArrowheads="1"/>
          </p:cNvSpPr>
          <p:nvPr/>
        </p:nvSpPr>
        <p:spPr bwMode="auto">
          <a:xfrm>
            <a:off x="1065213" y="5810250"/>
            <a:ext cx="256698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vacmSecurityToGroupStorageType</a:t>
            </a:r>
          </a:p>
        </p:txBody>
      </p:sp>
      <p:sp>
        <p:nvSpPr>
          <p:cNvPr id="851998" name="Text Box 30"/>
          <p:cNvSpPr txBox="1">
            <a:spLocks noChangeArrowheads="1"/>
          </p:cNvSpPr>
          <p:nvPr/>
        </p:nvSpPr>
        <p:spPr bwMode="auto">
          <a:xfrm>
            <a:off x="1036638" y="6075363"/>
            <a:ext cx="212883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vacmSecurityToGroupStatus</a:t>
            </a:r>
          </a:p>
        </p:txBody>
      </p:sp>
      <p:sp>
        <p:nvSpPr>
          <p:cNvPr id="851999" name="Line 31"/>
          <p:cNvSpPr>
            <a:spLocks noChangeShapeType="1"/>
          </p:cNvSpPr>
          <p:nvPr/>
        </p:nvSpPr>
        <p:spPr bwMode="auto">
          <a:xfrm>
            <a:off x="3962400" y="4103688"/>
            <a:ext cx="142875" cy="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2000" name="Line 32"/>
          <p:cNvSpPr>
            <a:spLocks noChangeShapeType="1"/>
          </p:cNvSpPr>
          <p:nvPr/>
        </p:nvSpPr>
        <p:spPr bwMode="auto">
          <a:xfrm>
            <a:off x="3962400" y="4429125"/>
            <a:ext cx="142875" cy="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2001" name="Line 33"/>
          <p:cNvSpPr>
            <a:spLocks noChangeShapeType="1"/>
          </p:cNvSpPr>
          <p:nvPr/>
        </p:nvSpPr>
        <p:spPr bwMode="auto">
          <a:xfrm>
            <a:off x="3951288" y="4713288"/>
            <a:ext cx="142875" cy="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2002" name="Line 34"/>
          <p:cNvSpPr>
            <a:spLocks noChangeShapeType="1"/>
          </p:cNvSpPr>
          <p:nvPr/>
        </p:nvSpPr>
        <p:spPr bwMode="auto">
          <a:xfrm>
            <a:off x="3970338" y="5027613"/>
            <a:ext cx="142875" cy="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2003" name="Line 35"/>
          <p:cNvSpPr>
            <a:spLocks noChangeShapeType="1"/>
          </p:cNvSpPr>
          <p:nvPr/>
        </p:nvSpPr>
        <p:spPr bwMode="auto">
          <a:xfrm>
            <a:off x="3960813" y="5354638"/>
            <a:ext cx="142875" cy="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2004" name="Line 36"/>
          <p:cNvSpPr>
            <a:spLocks noChangeShapeType="1"/>
          </p:cNvSpPr>
          <p:nvPr/>
        </p:nvSpPr>
        <p:spPr bwMode="auto">
          <a:xfrm>
            <a:off x="3951288" y="5627688"/>
            <a:ext cx="142875" cy="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2005" name="Line 37"/>
          <p:cNvSpPr>
            <a:spLocks noChangeShapeType="1"/>
          </p:cNvSpPr>
          <p:nvPr/>
        </p:nvSpPr>
        <p:spPr bwMode="auto">
          <a:xfrm>
            <a:off x="3952875" y="5953125"/>
            <a:ext cx="142875" cy="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2006" name="Text Box 38"/>
          <p:cNvSpPr txBox="1">
            <a:spLocks noChangeArrowheads="1"/>
          </p:cNvSpPr>
          <p:nvPr/>
        </p:nvSpPr>
        <p:spPr bwMode="auto">
          <a:xfrm>
            <a:off x="4064000" y="3959225"/>
            <a:ext cx="19510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vacmAccessContextPrefix</a:t>
            </a:r>
          </a:p>
        </p:txBody>
      </p:sp>
      <p:sp>
        <p:nvSpPr>
          <p:cNvPr id="852007" name="Text Box 39"/>
          <p:cNvSpPr txBox="1">
            <a:spLocks noChangeArrowheads="1"/>
          </p:cNvSpPr>
          <p:nvPr/>
        </p:nvSpPr>
        <p:spPr bwMode="auto">
          <a:xfrm>
            <a:off x="4084638" y="4256088"/>
            <a:ext cx="20002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vacmAccessSecurityModel</a:t>
            </a:r>
          </a:p>
        </p:txBody>
      </p:sp>
      <p:sp>
        <p:nvSpPr>
          <p:cNvPr id="852008" name="Text Box 40"/>
          <p:cNvSpPr txBox="1">
            <a:spLocks noChangeArrowheads="1"/>
          </p:cNvSpPr>
          <p:nvPr/>
        </p:nvSpPr>
        <p:spPr bwMode="auto">
          <a:xfrm>
            <a:off x="4064000" y="4559300"/>
            <a:ext cx="19494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vacmAccessSecurityLevel</a:t>
            </a:r>
          </a:p>
        </p:txBody>
      </p:sp>
      <p:sp>
        <p:nvSpPr>
          <p:cNvPr id="852009" name="Text Box 41"/>
          <p:cNvSpPr txBox="1">
            <a:spLocks noChangeArrowheads="1"/>
          </p:cNvSpPr>
          <p:nvPr/>
        </p:nvSpPr>
        <p:spPr bwMode="auto">
          <a:xfrm>
            <a:off x="4056063" y="4854575"/>
            <a:ext cx="19764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vacmAccessContextMatch</a:t>
            </a:r>
          </a:p>
        </p:txBody>
      </p:sp>
      <p:sp>
        <p:nvSpPr>
          <p:cNvPr id="852010" name="Text Box 42"/>
          <p:cNvSpPr txBox="1">
            <a:spLocks noChangeArrowheads="1"/>
          </p:cNvSpPr>
          <p:nvPr/>
        </p:nvSpPr>
        <p:spPr bwMode="auto">
          <a:xfrm>
            <a:off x="4075113" y="5180013"/>
            <a:ext cx="21336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vacmAccessReadViewName</a:t>
            </a:r>
          </a:p>
        </p:txBody>
      </p:sp>
      <p:sp>
        <p:nvSpPr>
          <p:cNvPr id="852011" name="Text Box 43"/>
          <p:cNvSpPr txBox="1">
            <a:spLocks noChangeArrowheads="1"/>
          </p:cNvSpPr>
          <p:nvPr/>
        </p:nvSpPr>
        <p:spPr bwMode="auto">
          <a:xfrm>
            <a:off x="4073525" y="5456238"/>
            <a:ext cx="21272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vacmAccessWriteViewName</a:t>
            </a:r>
          </a:p>
        </p:txBody>
      </p:sp>
      <p:sp>
        <p:nvSpPr>
          <p:cNvPr id="852012" name="Text Box 44"/>
          <p:cNvSpPr txBox="1">
            <a:spLocks noChangeArrowheads="1"/>
          </p:cNvSpPr>
          <p:nvPr/>
        </p:nvSpPr>
        <p:spPr bwMode="auto">
          <a:xfrm>
            <a:off x="4062413" y="5761038"/>
            <a:ext cx="216058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vacmAccessNotifyViewName</a:t>
            </a:r>
          </a:p>
        </p:txBody>
      </p:sp>
      <p:sp>
        <p:nvSpPr>
          <p:cNvPr id="852013" name="Line 45"/>
          <p:cNvSpPr>
            <a:spLocks noChangeShapeType="1"/>
          </p:cNvSpPr>
          <p:nvPr/>
        </p:nvSpPr>
        <p:spPr bwMode="auto">
          <a:xfrm>
            <a:off x="254000" y="3667125"/>
            <a:ext cx="0" cy="366713"/>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2014" name="Line 46"/>
          <p:cNvSpPr>
            <a:spLocks noChangeShapeType="1"/>
          </p:cNvSpPr>
          <p:nvPr/>
        </p:nvSpPr>
        <p:spPr bwMode="auto">
          <a:xfrm>
            <a:off x="265113" y="4043363"/>
            <a:ext cx="173037" cy="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2015" name="Text Box 47"/>
          <p:cNvSpPr txBox="1">
            <a:spLocks noChangeArrowheads="1"/>
          </p:cNvSpPr>
          <p:nvPr/>
        </p:nvSpPr>
        <p:spPr bwMode="auto">
          <a:xfrm>
            <a:off x="376238" y="3870325"/>
            <a:ext cx="14763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vacmContextName</a:t>
            </a:r>
          </a:p>
        </p:txBody>
      </p:sp>
      <p:sp>
        <p:nvSpPr>
          <p:cNvPr id="852016" name="Line 48"/>
          <p:cNvSpPr>
            <a:spLocks noChangeShapeType="1"/>
          </p:cNvSpPr>
          <p:nvPr/>
        </p:nvSpPr>
        <p:spPr bwMode="auto">
          <a:xfrm>
            <a:off x="3952875" y="6186488"/>
            <a:ext cx="142875" cy="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2017" name="Line 49"/>
          <p:cNvSpPr>
            <a:spLocks noChangeShapeType="1"/>
          </p:cNvSpPr>
          <p:nvPr/>
        </p:nvSpPr>
        <p:spPr bwMode="auto">
          <a:xfrm>
            <a:off x="3932238" y="6451600"/>
            <a:ext cx="142875" cy="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2018" name="Text Box 50"/>
          <p:cNvSpPr txBox="1">
            <a:spLocks noChangeArrowheads="1"/>
          </p:cNvSpPr>
          <p:nvPr/>
        </p:nvSpPr>
        <p:spPr bwMode="auto">
          <a:xfrm>
            <a:off x="4070350" y="6035675"/>
            <a:ext cx="19081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vacmAccessStorageType</a:t>
            </a:r>
          </a:p>
        </p:txBody>
      </p:sp>
      <p:sp>
        <p:nvSpPr>
          <p:cNvPr id="852019" name="Text Box 51"/>
          <p:cNvSpPr txBox="1">
            <a:spLocks noChangeArrowheads="1"/>
          </p:cNvSpPr>
          <p:nvPr/>
        </p:nvSpPr>
        <p:spPr bwMode="auto">
          <a:xfrm>
            <a:off x="4062413" y="6297613"/>
            <a:ext cx="14700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vacmAccessStatus</a:t>
            </a:r>
          </a:p>
        </p:txBody>
      </p:sp>
      <p:sp>
        <p:nvSpPr>
          <p:cNvPr id="852020" name="Line 52"/>
          <p:cNvSpPr>
            <a:spLocks noChangeShapeType="1"/>
          </p:cNvSpPr>
          <p:nvPr/>
        </p:nvSpPr>
        <p:spPr bwMode="auto">
          <a:xfrm flipH="1">
            <a:off x="6562725" y="3556000"/>
            <a:ext cx="1574800" cy="88265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2021" name="Text Box 53"/>
          <p:cNvSpPr txBox="1">
            <a:spLocks noChangeArrowheads="1"/>
          </p:cNvSpPr>
          <p:nvPr/>
        </p:nvSpPr>
        <p:spPr bwMode="auto">
          <a:xfrm>
            <a:off x="6196013" y="4400550"/>
            <a:ext cx="1571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vacmMIBViews</a:t>
            </a:r>
          </a:p>
        </p:txBody>
      </p:sp>
      <p:sp>
        <p:nvSpPr>
          <p:cNvPr id="852022" name="Line 54"/>
          <p:cNvSpPr>
            <a:spLocks noChangeShapeType="1"/>
          </p:cNvSpPr>
          <p:nvPr/>
        </p:nvSpPr>
        <p:spPr bwMode="auto">
          <a:xfrm>
            <a:off x="6451600" y="5040313"/>
            <a:ext cx="142875" cy="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2023" name="Line 55"/>
          <p:cNvSpPr>
            <a:spLocks noChangeShapeType="1"/>
          </p:cNvSpPr>
          <p:nvPr/>
        </p:nvSpPr>
        <p:spPr bwMode="auto">
          <a:xfrm>
            <a:off x="6451600" y="5365750"/>
            <a:ext cx="142875" cy="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2024" name="Line 56"/>
          <p:cNvSpPr>
            <a:spLocks noChangeShapeType="1"/>
          </p:cNvSpPr>
          <p:nvPr/>
        </p:nvSpPr>
        <p:spPr bwMode="auto">
          <a:xfrm>
            <a:off x="6472238" y="5670550"/>
            <a:ext cx="142875" cy="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2025" name="Line 57"/>
          <p:cNvSpPr>
            <a:spLocks noChangeShapeType="1"/>
          </p:cNvSpPr>
          <p:nvPr/>
        </p:nvSpPr>
        <p:spPr bwMode="auto">
          <a:xfrm>
            <a:off x="6459538" y="5964238"/>
            <a:ext cx="142875" cy="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2026" name="Line 58"/>
          <p:cNvSpPr>
            <a:spLocks noChangeShapeType="1"/>
          </p:cNvSpPr>
          <p:nvPr/>
        </p:nvSpPr>
        <p:spPr bwMode="auto">
          <a:xfrm>
            <a:off x="6450013" y="6291263"/>
            <a:ext cx="142875" cy="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2027" name="Line 59"/>
          <p:cNvSpPr>
            <a:spLocks noChangeShapeType="1"/>
          </p:cNvSpPr>
          <p:nvPr/>
        </p:nvSpPr>
        <p:spPr bwMode="auto">
          <a:xfrm>
            <a:off x="6450013" y="6605588"/>
            <a:ext cx="142875" cy="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2028" name="Text Box 60"/>
          <p:cNvSpPr txBox="1">
            <a:spLocks noChangeArrowheads="1"/>
          </p:cNvSpPr>
          <p:nvPr/>
        </p:nvSpPr>
        <p:spPr bwMode="auto">
          <a:xfrm>
            <a:off x="6553200" y="4895850"/>
            <a:ext cx="23701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vacmViewTreeFamilyViewName</a:t>
            </a:r>
          </a:p>
        </p:txBody>
      </p:sp>
      <p:sp>
        <p:nvSpPr>
          <p:cNvPr id="852029" name="Text Box 61"/>
          <p:cNvSpPr txBox="1">
            <a:spLocks noChangeArrowheads="1"/>
          </p:cNvSpPr>
          <p:nvPr/>
        </p:nvSpPr>
        <p:spPr bwMode="auto">
          <a:xfrm>
            <a:off x="6573838" y="5192713"/>
            <a:ext cx="21685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vacmViewTreeFamilySubtree</a:t>
            </a:r>
          </a:p>
        </p:txBody>
      </p:sp>
      <p:sp>
        <p:nvSpPr>
          <p:cNvPr id="852030" name="Text Box 62"/>
          <p:cNvSpPr txBox="1">
            <a:spLocks noChangeArrowheads="1"/>
          </p:cNvSpPr>
          <p:nvPr/>
        </p:nvSpPr>
        <p:spPr bwMode="auto">
          <a:xfrm>
            <a:off x="6553200" y="5495925"/>
            <a:ext cx="20002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vacmViewTreeFamilyMask</a:t>
            </a:r>
          </a:p>
        </p:txBody>
      </p:sp>
      <p:sp>
        <p:nvSpPr>
          <p:cNvPr id="852031" name="Text Box 63"/>
          <p:cNvSpPr txBox="1">
            <a:spLocks noChangeArrowheads="1"/>
          </p:cNvSpPr>
          <p:nvPr/>
        </p:nvSpPr>
        <p:spPr bwMode="auto">
          <a:xfrm>
            <a:off x="6545263" y="5791200"/>
            <a:ext cx="19748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vacmViewTreeFamilyType</a:t>
            </a:r>
          </a:p>
        </p:txBody>
      </p:sp>
      <p:sp>
        <p:nvSpPr>
          <p:cNvPr id="852032" name="Text Box 64"/>
          <p:cNvSpPr txBox="1">
            <a:spLocks noChangeArrowheads="1"/>
          </p:cNvSpPr>
          <p:nvPr/>
        </p:nvSpPr>
        <p:spPr bwMode="auto">
          <a:xfrm>
            <a:off x="6564313" y="6116638"/>
            <a:ext cx="250666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vacmViewTreeFamilyStorageType</a:t>
            </a:r>
          </a:p>
        </p:txBody>
      </p:sp>
      <p:sp>
        <p:nvSpPr>
          <p:cNvPr id="852033" name="Text Box 65"/>
          <p:cNvSpPr txBox="1">
            <a:spLocks noChangeArrowheads="1"/>
          </p:cNvSpPr>
          <p:nvPr/>
        </p:nvSpPr>
        <p:spPr bwMode="auto">
          <a:xfrm>
            <a:off x="6583363" y="6432550"/>
            <a:ext cx="206851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vacmViewTreeFamilyStatus</a:t>
            </a:r>
          </a:p>
        </p:txBody>
      </p:sp>
      <p:sp>
        <p:nvSpPr>
          <p:cNvPr id="852034" name="Line 66"/>
          <p:cNvSpPr>
            <a:spLocks noChangeShapeType="1"/>
          </p:cNvSpPr>
          <p:nvPr/>
        </p:nvSpPr>
        <p:spPr bwMode="auto">
          <a:xfrm flipH="1">
            <a:off x="6432550" y="4786313"/>
            <a:ext cx="7938" cy="1838325"/>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2035" name="Line 67"/>
          <p:cNvSpPr>
            <a:spLocks noChangeShapeType="1"/>
          </p:cNvSpPr>
          <p:nvPr/>
        </p:nvSpPr>
        <p:spPr bwMode="auto">
          <a:xfrm>
            <a:off x="8158163" y="3536950"/>
            <a:ext cx="254000" cy="496888"/>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2036" name="Text Box 68"/>
          <p:cNvSpPr txBox="1">
            <a:spLocks noChangeArrowheads="1"/>
          </p:cNvSpPr>
          <p:nvPr/>
        </p:nvSpPr>
        <p:spPr bwMode="auto">
          <a:xfrm>
            <a:off x="7202488" y="3983038"/>
            <a:ext cx="19415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vacmViewSpinLock</a:t>
            </a:r>
          </a:p>
        </p:txBody>
      </p:sp>
    </p:spTree>
    <p:extLst>
      <p:ext uri="{BB962C8B-B14F-4D97-AF65-F5344CB8AC3E}">
        <p14:creationId xmlns:p14="http://schemas.microsoft.com/office/powerpoint/2010/main" val="4833024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018" name="Rectangle 2"/>
          <p:cNvSpPr>
            <a:spLocks noGrp="1" noChangeArrowheads="1"/>
          </p:cNvSpPr>
          <p:nvPr>
            <p:ph type="title"/>
          </p:nvPr>
        </p:nvSpPr>
        <p:spPr>
          <a:xfrm>
            <a:off x="457200" y="152400"/>
            <a:ext cx="8229600" cy="800100"/>
          </a:xfrm>
        </p:spPr>
        <p:txBody>
          <a:bodyPr/>
          <a:lstStyle/>
          <a:p>
            <a:r>
              <a:rPr lang="en-US" sz="3600"/>
              <a:t>SNMPv3 - VACM MIB</a:t>
            </a:r>
          </a:p>
        </p:txBody>
      </p:sp>
      <p:sp>
        <p:nvSpPr>
          <p:cNvPr id="854019" name="Rectangle 3"/>
          <p:cNvSpPr>
            <a:spLocks noChangeArrowheads="1"/>
          </p:cNvSpPr>
          <p:nvPr/>
        </p:nvSpPr>
        <p:spPr bwMode="auto">
          <a:xfrm>
            <a:off x="165100" y="2628900"/>
            <a:ext cx="20701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54020" name="Rectangle 4"/>
          <p:cNvSpPr>
            <a:spLocks noChangeArrowheads="1"/>
          </p:cNvSpPr>
          <p:nvPr/>
        </p:nvSpPr>
        <p:spPr bwMode="auto">
          <a:xfrm>
            <a:off x="2387600" y="2616200"/>
            <a:ext cx="14732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54021" name="Rectangle 5"/>
          <p:cNvSpPr>
            <a:spLocks noChangeArrowheads="1"/>
          </p:cNvSpPr>
          <p:nvPr/>
        </p:nvSpPr>
        <p:spPr bwMode="auto">
          <a:xfrm>
            <a:off x="3314700" y="4051300"/>
            <a:ext cx="14732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54022" name="Rectangle 6"/>
          <p:cNvSpPr>
            <a:spLocks noChangeArrowheads="1"/>
          </p:cNvSpPr>
          <p:nvPr/>
        </p:nvSpPr>
        <p:spPr bwMode="auto">
          <a:xfrm>
            <a:off x="5295900" y="5245100"/>
            <a:ext cx="19431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54023" name="Rectangle 7"/>
          <p:cNvSpPr>
            <a:spLocks noChangeArrowheads="1"/>
          </p:cNvSpPr>
          <p:nvPr/>
        </p:nvSpPr>
        <p:spPr bwMode="auto">
          <a:xfrm>
            <a:off x="5549900" y="6108700"/>
            <a:ext cx="1473200" cy="342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54024" name="Line 8"/>
          <p:cNvSpPr>
            <a:spLocks noChangeShapeType="1"/>
          </p:cNvSpPr>
          <p:nvPr/>
        </p:nvSpPr>
        <p:spPr bwMode="auto">
          <a:xfrm>
            <a:off x="711200" y="1803400"/>
            <a:ext cx="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4025" name="Line 9"/>
          <p:cNvSpPr>
            <a:spLocks noChangeShapeType="1"/>
          </p:cNvSpPr>
          <p:nvPr/>
        </p:nvSpPr>
        <p:spPr bwMode="auto">
          <a:xfrm>
            <a:off x="1739900" y="1816100"/>
            <a:ext cx="0" cy="812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4026" name="Text Box 10"/>
          <p:cNvSpPr txBox="1">
            <a:spLocks noChangeArrowheads="1"/>
          </p:cNvSpPr>
          <p:nvPr/>
        </p:nvSpPr>
        <p:spPr bwMode="auto">
          <a:xfrm>
            <a:off x="187325" y="1557338"/>
            <a:ext cx="11207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securityModel</a:t>
            </a:r>
          </a:p>
        </p:txBody>
      </p:sp>
      <p:sp>
        <p:nvSpPr>
          <p:cNvPr id="854027" name="Text Box 11"/>
          <p:cNvSpPr txBox="1">
            <a:spLocks noChangeArrowheads="1"/>
          </p:cNvSpPr>
          <p:nvPr/>
        </p:nvSpPr>
        <p:spPr bwMode="auto">
          <a:xfrm>
            <a:off x="1216025" y="1570038"/>
            <a:ext cx="111283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securityName</a:t>
            </a:r>
          </a:p>
        </p:txBody>
      </p:sp>
      <p:sp>
        <p:nvSpPr>
          <p:cNvPr id="854028" name="Line 12"/>
          <p:cNvSpPr>
            <a:spLocks noChangeShapeType="1"/>
          </p:cNvSpPr>
          <p:nvPr/>
        </p:nvSpPr>
        <p:spPr bwMode="auto">
          <a:xfrm>
            <a:off x="3086100" y="1841500"/>
            <a:ext cx="0" cy="787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4029" name="Text Box 13"/>
          <p:cNvSpPr txBox="1">
            <a:spLocks noChangeArrowheads="1"/>
          </p:cNvSpPr>
          <p:nvPr/>
        </p:nvSpPr>
        <p:spPr bwMode="auto">
          <a:xfrm>
            <a:off x="2562225" y="1570038"/>
            <a:ext cx="1079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contextName</a:t>
            </a:r>
          </a:p>
        </p:txBody>
      </p:sp>
      <p:sp>
        <p:nvSpPr>
          <p:cNvPr id="854030" name="Text Box 14"/>
          <p:cNvSpPr txBox="1">
            <a:spLocks noChangeArrowheads="1"/>
          </p:cNvSpPr>
          <p:nvPr/>
        </p:nvSpPr>
        <p:spPr bwMode="auto">
          <a:xfrm>
            <a:off x="161925" y="2662238"/>
            <a:ext cx="20764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vacmSecurityToGroupTable</a:t>
            </a:r>
          </a:p>
        </p:txBody>
      </p:sp>
      <p:sp>
        <p:nvSpPr>
          <p:cNvPr id="854031" name="Text Box 15"/>
          <p:cNvSpPr txBox="1">
            <a:spLocks noChangeArrowheads="1"/>
          </p:cNvSpPr>
          <p:nvPr/>
        </p:nvSpPr>
        <p:spPr bwMode="auto">
          <a:xfrm>
            <a:off x="2397125" y="2649538"/>
            <a:ext cx="14509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vacmContextTable</a:t>
            </a:r>
          </a:p>
        </p:txBody>
      </p:sp>
      <p:sp>
        <p:nvSpPr>
          <p:cNvPr id="854032" name="Line 16"/>
          <p:cNvSpPr>
            <a:spLocks noChangeShapeType="1"/>
          </p:cNvSpPr>
          <p:nvPr/>
        </p:nvSpPr>
        <p:spPr bwMode="auto">
          <a:xfrm>
            <a:off x="1143000" y="2984500"/>
            <a:ext cx="0" cy="355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4033" name="Line 17"/>
          <p:cNvSpPr>
            <a:spLocks noChangeShapeType="1"/>
          </p:cNvSpPr>
          <p:nvPr/>
        </p:nvSpPr>
        <p:spPr bwMode="auto">
          <a:xfrm>
            <a:off x="1143000" y="3556000"/>
            <a:ext cx="0" cy="266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4034" name="Line 18"/>
          <p:cNvSpPr>
            <a:spLocks noChangeShapeType="1"/>
          </p:cNvSpPr>
          <p:nvPr/>
        </p:nvSpPr>
        <p:spPr bwMode="auto">
          <a:xfrm>
            <a:off x="1143000" y="3848100"/>
            <a:ext cx="22987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4035" name="Line 19"/>
          <p:cNvSpPr>
            <a:spLocks noChangeShapeType="1"/>
          </p:cNvSpPr>
          <p:nvPr/>
        </p:nvSpPr>
        <p:spPr bwMode="auto">
          <a:xfrm>
            <a:off x="3441700" y="3848100"/>
            <a:ext cx="0" cy="203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4036" name="Line 20"/>
          <p:cNvSpPr>
            <a:spLocks noChangeShapeType="1"/>
          </p:cNvSpPr>
          <p:nvPr/>
        </p:nvSpPr>
        <p:spPr bwMode="auto">
          <a:xfrm>
            <a:off x="3060700" y="29591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4037" name="Line 21"/>
          <p:cNvSpPr>
            <a:spLocks noChangeShapeType="1"/>
          </p:cNvSpPr>
          <p:nvPr/>
        </p:nvSpPr>
        <p:spPr bwMode="auto">
          <a:xfrm>
            <a:off x="3060700" y="3263900"/>
            <a:ext cx="736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4038" name="Line 22"/>
          <p:cNvSpPr>
            <a:spLocks noChangeShapeType="1"/>
          </p:cNvSpPr>
          <p:nvPr/>
        </p:nvSpPr>
        <p:spPr bwMode="auto">
          <a:xfrm>
            <a:off x="3810000" y="3263900"/>
            <a:ext cx="0" cy="8001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4039" name="Line 23"/>
          <p:cNvSpPr>
            <a:spLocks noChangeShapeType="1"/>
          </p:cNvSpPr>
          <p:nvPr/>
        </p:nvSpPr>
        <p:spPr bwMode="auto">
          <a:xfrm flipH="1">
            <a:off x="4254500" y="1790700"/>
            <a:ext cx="0" cy="226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4040" name="Text Box 24"/>
          <p:cNvSpPr txBox="1">
            <a:spLocks noChangeArrowheads="1"/>
          </p:cNvSpPr>
          <p:nvPr/>
        </p:nvSpPr>
        <p:spPr bwMode="auto">
          <a:xfrm>
            <a:off x="3756025" y="1570038"/>
            <a:ext cx="10699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securityLevel</a:t>
            </a:r>
          </a:p>
        </p:txBody>
      </p:sp>
      <p:sp>
        <p:nvSpPr>
          <p:cNvPr id="854041" name="Line 25"/>
          <p:cNvSpPr>
            <a:spLocks noChangeShapeType="1"/>
          </p:cNvSpPr>
          <p:nvPr/>
        </p:nvSpPr>
        <p:spPr bwMode="auto">
          <a:xfrm flipH="1">
            <a:off x="5638800" y="1905000"/>
            <a:ext cx="0" cy="2374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4042" name="Text Box 26"/>
          <p:cNvSpPr txBox="1">
            <a:spLocks noChangeArrowheads="1"/>
          </p:cNvSpPr>
          <p:nvPr/>
        </p:nvSpPr>
        <p:spPr bwMode="auto">
          <a:xfrm>
            <a:off x="5026025" y="1519238"/>
            <a:ext cx="1358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200"/>
              <a:t>viewType </a:t>
            </a:r>
          </a:p>
          <a:p>
            <a:pPr algn="ctr"/>
            <a:r>
              <a:rPr lang="en-US" sz="1200"/>
              <a:t>(read/write/notify)</a:t>
            </a:r>
          </a:p>
        </p:txBody>
      </p:sp>
      <p:sp>
        <p:nvSpPr>
          <p:cNvPr id="854043" name="Line 27"/>
          <p:cNvSpPr>
            <a:spLocks noChangeShapeType="1"/>
          </p:cNvSpPr>
          <p:nvPr/>
        </p:nvSpPr>
        <p:spPr bwMode="auto">
          <a:xfrm>
            <a:off x="4787900" y="4267200"/>
            <a:ext cx="86360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4044" name="Line 28"/>
          <p:cNvSpPr>
            <a:spLocks noChangeShapeType="1"/>
          </p:cNvSpPr>
          <p:nvPr/>
        </p:nvSpPr>
        <p:spPr bwMode="auto">
          <a:xfrm>
            <a:off x="4025900" y="4394200"/>
            <a:ext cx="0" cy="165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4045" name="Line 29"/>
          <p:cNvSpPr>
            <a:spLocks noChangeShapeType="1"/>
          </p:cNvSpPr>
          <p:nvPr/>
        </p:nvSpPr>
        <p:spPr bwMode="auto">
          <a:xfrm>
            <a:off x="4013200" y="4978400"/>
            <a:ext cx="22225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4046" name="Line 30"/>
          <p:cNvSpPr>
            <a:spLocks noChangeShapeType="1"/>
          </p:cNvSpPr>
          <p:nvPr/>
        </p:nvSpPr>
        <p:spPr bwMode="auto">
          <a:xfrm>
            <a:off x="6235700" y="4991100"/>
            <a:ext cx="0" cy="266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4047" name="Line 31"/>
          <p:cNvSpPr>
            <a:spLocks noChangeShapeType="1"/>
          </p:cNvSpPr>
          <p:nvPr/>
        </p:nvSpPr>
        <p:spPr bwMode="auto">
          <a:xfrm flipH="1">
            <a:off x="6858000" y="1803400"/>
            <a:ext cx="0" cy="1003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4048" name="Text Box 32"/>
          <p:cNvSpPr txBox="1">
            <a:spLocks noChangeArrowheads="1"/>
          </p:cNvSpPr>
          <p:nvPr/>
        </p:nvSpPr>
        <p:spPr bwMode="auto">
          <a:xfrm>
            <a:off x="6372225" y="1582738"/>
            <a:ext cx="9620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Object-type</a:t>
            </a:r>
          </a:p>
        </p:txBody>
      </p:sp>
      <p:sp>
        <p:nvSpPr>
          <p:cNvPr id="854049" name="Line 33"/>
          <p:cNvSpPr>
            <a:spLocks noChangeShapeType="1"/>
          </p:cNvSpPr>
          <p:nvPr/>
        </p:nvSpPr>
        <p:spPr bwMode="auto">
          <a:xfrm flipH="1">
            <a:off x="8077200" y="1765300"/>
            <a:ext cx="0" cy="1028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4050" name="Text Box 34"/>
          <p:cNvSpPr txBox="1">
            <a:spLocks noChangeArrowheads="1"/>
          </p:cNvSpPr>
          <p:nvPr/>
        </p:nvSpPr>
        <p:spPr bwMode="auto">
          <a:xfrm>
            <a:off x="7527925" y="1557338"/>
            <a:ext cx="123983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Object-instance</a:t>
            </a:r>
          </a:p>
        </p:txBody>
      </p:sp>
      <p:sp>
        <p:nvSpPr>
          <p:cNvPr id="854051" name="Line 35"/>
          <p:cNvSpPr>
            <a:spLocks noChangeShapeType="1"/>
          </p:cNvSpPr>
          <p:nvPr/>
        </p:nvSpPr>
        <p:spPr bwMode="auto">
          <a:xfrm>
            <a:off x="6858000" y="2794000"/>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4052" name="Line 36"/>
          <p:cNvSpPr>
            <a:spLocks noChangeShapeType="1"/>
          </p:cNvSpPr>
          <p:nvPr/>
        </p:nvSpPr>
        <p:spPr bwMode="auto">
          <a:xfrm>
            <a:off x="7493000" y="2794000"/>
            <a:ext cx="0" cy="1016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4053" name="Line 37"/>
          <p:cNvSpPr>
            <a:spLocks noChangeShapeType="1"/>
          </p:cNvSpPr>
          <p:nvPr/>
        </p:nvSpPr>
        <p:spPr bwMode="auto">
          <a:xfrm>
            <a:off x="7505700" y="4127500"/>
            <a:ext cx="0" cy="1270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4054" name="Line 38"/>
          <p:cNvSpPr>
            <a:spLocks noChangeShapeType="1"/>
          </p:cNvSpPr>
          <p:nvPr/>
        </p:nvSpPr>
        <p:spPr bwMode="auto">
          <a:xfrm flipH="1">
            <a:off x="7226300" y="5410200"/>
            <a:ext cx="2921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4055" name="Text Box 39"/>
          <p:cNvSpPr txBox="1">
            <a:spLocks noChangeArrowheads="1"/>
          </p:cNvSpPr>
          <p:nvPr/>
        </p:nvSpPr>
        <p:spPr bwMode="auto">
          <a:xfrm>
            <a:off x="5267325" y="5278438"/>
            <a:ext cx="20161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vacmViewTreeFamilyTable</a:t>
            </a:r>
          </a:p>
        </p:txBody>
      </p:sp>
      <p:sp>
        <p:nvSpPr>
          <p:cNvPr id="854056" name="Text Box 40"/>
          <p:cNvSpPr txBox="1">
            <a:spLocks noChangeArrowheads="1"/>
          </p:cNvSpPr>
          <p:nvPr/>
        </p:nvSpPr>
        <p:spPr bwMode="auto">
          <a:xfrm>
            <a:off x="5559425" y="6154738"/>
            <a:ext cx="14763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Allow/Deny Access</a:t>
            </a:r>
          </a:p>
        </p:txBody>
      </p:sp>
      <p:sp>
        <p:nvSpPr>
          <p:cNvPr id="854057" name="Line 41"/>
          <p:cNvSpPr>
            <a:spLocks noChangeShapeType="1"/>
          </p:cNvSpPr>
          <p:nvPr/>
        </p:nvSpPr>
        <p:spPr bwMode="auto">
          <a:xfrm>
            <a:off x="6223000" y="5588000"/>
            <a:ext cx="0" cy="520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4058" name="Text Box 42"/>
          <p:cNvSpPr txBox="1">
            <a:spLocks noChangeArrowheads="1"/>
          </p:cNvSpPr>
          <p:nvPr/>
        </p:nvSpPr>
        <p:spPr bwMode="auto">
          <a:xfrm>
            <a:off x="7286625" y="3843338"/>
            <a:ext cx="4556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OID</a:t>
            </a:r>
          </a:p>
        </p:txBody>
      </p:sp>
      <p:sp>
        <p:nvSpPr>
          <p:cNvPr id="854059" name="Text Box 43"/>
          <p:cNvSpPr txBox="1">
            <a:spLocks noChangeArrowheads="1"/>
          </p:cNvSpPr>
          <p:nvPr/>
        </p:nvSpPr>
        <p:spPr bwMode="auto">
          <a:xfrm>
            <a:off x="682625" y="3322638"/>
            <a:ext cx="9763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groupName</a:t>
            </a:r>
          </a:p>
        </p:txBody>
      </p:sp>
      <p:sp>
        <p:nvSpPr>
          <p:cNvPr id="854060" name="Text Box 44"/>
          <p:cNvSpPr txBox="1">
            <a:spLocks noChangeArrowheads="1"/>
          </p:cNvSpPr>
          <p:nvPr/>
        </p:nvSpPr>
        <p:spPr bwMode="auto">
          <a:xfrm>
            <a:off x="3603625" y="4529138"/>
            <a:ext cx="8921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viewName</a:t>
            </a:r>
          </a:p>
        </p:txBody>
      </p:sp>
      <p:sp>
        <p:nvSpPr>
          <p:cNvPr id="854061" name="Line 45"/>
          <p:cNvSpPr>
            <a:spLocks noChangeShapeType="1"/>
          </p:cNvSpPr>
          <p:nvPr/>
        </p:nvSpPr>
        <p:spPr bwMode="auto">
          <a:xfrm>
            <a:off x="4025900" y="4775200"/>
            <a:ext cx="0" cy="21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4062" name="Text Box 46"/>
          <p:cNvSpPr txBox="1">
            <a:spLocks noChangeArrowheads="1"/>
          </p:cNvSpPr>
          <p:nvPr/>
        </p:nvSpPr>
        <p:spPr bwMode="auto">
          <a:xfrm>
            <a:off x="3336925" y="4097338"/>
            <a:ext cx="141763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vacmAccessTable</a:t>
            </a:r>
          </a:p>
        </p:txBody>
      </p:sp>
      <p:sp>
        <p:nvSpPr>
          <p:cNvPr id="854063" name="Line 47"/>
          <p:cNvSpPr>
            <a:spLocks noChangeShapeType="1"/>
          </p:cNvSpPr>
          <p:nvPr/>
        </p:nvSpPr>
        <p:spPr bwMode="auto">
          <a:xfrm>
            <a:off x="4711700" y="3238500"/>
            <a:ext cx="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4064" name="Text Box 48"/>
          <p:cNvSpPr txBox="1">
            <a:spLocks noChangeArrowheads="1"/>
          </p:cNvSpPr>
          <p:nvPr/>
        </p:nvSpPr>
        <p:spPr bwMode="auto">
          <a:xfrm>
            <a:off x="4314825" y="2954338"/>
            <a:ext cx="11207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securityModel</a:t>
            </a:r>
          </a:p>
        </p:txBody>
      </p:sp>
      <p:sp>
        <p:nvSpPr>
          <p:cNvPr id="854065" name="Text Box 49"/>
          <p:cNvSpPr txBox="1">
            <a:spLocks noChangeArrowheads="1"/>
          </p:cNvSpPr>
          <p:nvPr/>
        </p:nvSpPr>
        <p:spPr bwMode="auto">
          <a:xfrm>
            <a:off x="987425" y="1189038"/>
            <a:ext cx="5572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1"/>
              <a:t>WHO</a:t>
            </a:r>
          </a:p>
        </p:txBody>
      </p:sp>
      <p:sp>
        <p:nvSpPr>
          <p:cNvPr id="854066" name="Text Box 50"/>
          <p:cNvSpPr txBox="1">
            <a:spLocks noChangeArrowheads="1"/>
          </p:cNvSpPr>
          <p:nvPr/>
        </p:nvSpPr>
        <p:spPr bwMode="auto">
          <a:xfrm>
            <a:off x="2714625" y="1201738"/>
            <a:ext cx="7508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1"/>
              <a:t>WHERE</a:t>
            </a:r>
          </a:p>
        </p:txBody>
      </p:sp>
      <p:sp>
        <p:nvSpPr>
          <p:cNvPr id="854067" name="Text Box 51"/>
          <p:cNvSpPr txBox="1">
            <a:spLocks noChangeArrowheads="1"/>
          </p:cNvSpPr>
          <p:nvPr/>
        </p:nvSpPr>
        <p:spPr bwMode="auto">
          <a:xfrm>
            <a:off x="3984625" y="1176338"/>
            <a:ext cx="5572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sz="1200" b="1"/>
              <a:t>HOW</a:t>
            </a:r>
            <a:endParaRPr lang="en-US" sz="1200" b="1"/>
          </a:p>
        </p:txBody>
      </p:sp>
      <p:sp>
        <p:nvSpPr>
          <p:cNvPr id="854068" name="Text Box 52"/>
          <p:cNvSpPr txBox="1">
            <a:spLocks noChangeArrowheads="1"/>
          </p:cNvSpPr>
          <p:nvPr/>
        </p:nvSpPr>
        <p:spPr bwMode="auto">
          <a:xfrm>
            <a:off x="5318125" y="1176338"/>
            <a:ext cx="5397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1"/>
              <a:t>WHY</a:t>
            </a:r>
          </a:p>
        </p:txBody>
      </p:sp>
      <p:sp>
        <p:nvSpPr>
          <p:cNvPr id="854069" name="Text Box 53"/>
          <p:cNvSpPr txBox="1">
            <a:spLocks noChangeArrowheads="1"/>
          </p:cNvSpPr>
          <p:nvPr/>
        </p:nvSpPr>
        <p:spPr bwMode="auto">
          <a:xfrm>
            <a:off x="6511925" y="1189038"/>
            <a:ext cx="6413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1"/>
              <a:t>WHAT</a:t>
            </a:r>
          </a:p>
        </p:txBody>
      </p:sp>
      <p:sp>
        <p:nvSpPr>
          <p:cNvPr id="854070" name="Text Box 54"/>
          <p:cNvSpPr txBox="1">
            <a:spLocks noChangeArrowheads="1"/>
          </p:cNvSpPr>
          <p:nvPr/>
        </p:nvSpPr>
        <p:spPr bwMode="auto">
          <a:xfrm>
            <a:off x="7781925" y="1201738"/>
            <a:ext cx="7000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1"/>
              <a:t>WHICH</a:t>
            </a:r>
          </a:p>
        </p:txBody>
      </p:sp>
    </p:spTree>
    <p:extLst>
      <p:ext uri="{BB962C8B-B14F-4D97-AF65-F5344CB8AC3E}">
        <p14:creationId xmlns:p14="http://schemas.microsoft.com/office/powerpoint/2010/main" val="24706145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994" name="Rectangle 2"/>
          <p:cNvSpPr>
            <a:spLocks noGrp="1" noChangeArrowheads="1"/>
          </p:cNvSpPr>
          <p:nvPr>
            <p:ph type="title"/>
          </p:nvPr>
        </p:nvSpPr>
        <p:spPr>
          <a:xfrm>
            <a:off x="414338" y="0"/>
            <a:ext cx="8229600" cy="1143000"/>
          </a:xfrm>
        </p:spPr>
        <p:txBody>
          <a:bodyPr/>
          <a:lstStyle/>
          <a:p>
            <a:r>
              <a:rPr lang="en-US" sz="3600"/>
              <a:t>SNMPv3 – VACM Call Flow</a:t>
            </a:r>
          </a:p>
        </p:txBody>
      </p:sp>
      <p:sp>
        <p:nvSpPr>
          <p:cNvPr id="852995" name="Rectangle 3"/>
          <p:cNvSpPr>
            <a:spLocks noChangeArrowheads="1"/>
          </p:cNvSpPr>
          <p:nvPr/>
        </p:nvSpPr>
        <p:spPr bwMode="auto">
          <a:xfrm>
            <a:off x="1362075" y="2613025"/>
            <a:ext cx="1368425" cy="577850"/>
          </a:xfrm>
          <a:prstGeom prst="rect">
            <a:avLst/>
          </a:prstGeom>
          <a:solidFill>
            <a:schemeClr val="accent1"/>
          </a:solidFill>
          <a:ln w="952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52996" name="Rectangle 4"/>
          <p:cNvSpPr>
            <a:spLocks noChangeArrowheads="1"/>
          </p:cNvSpPr>
          <p:nvPr/>
        </p:nvSpPr>
        <p:spPr bwMode="auto">
          <a:xfrm>
            <a:off x="3717925" y="2592388"/>
            <a:ext cx="2103438" cy="1676400"/>
          </a:xfrm>
          <a:prstGeom prst="rect">
            <a:avLst/>
          </a:prstGeom>
          <a:solidFill>
            <a:schemeClr val="accent1"/>
          </a:solidFill>
          <a:ln w="952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52997" name="Rectangle 5"/>
          <p:cNvSpPr>
            <a:spLocks noChangeArrowheads="1"/>
          </p:cNvSpPr>
          <p:nvPr/>
        </p:nvSpPr>
        <p:spPr bwMode="auto">
          <a:xfrm>
            <a:off x="6743700" y="2136775"/>
            <a:ext cx="1716088" cy="895350"/>
          </a:xfrm>
          <a:prstGeom prst="rect">
            <a:avLst/>
          </a:prstGeom>
          <a:solidFill>
            <a:schemeClr val="accent1"/>
          </a:solidFill>
          <a:ln w="9525">
            <a:solidFill>
              <a:schemeClr val="tx1"/>
            </a:solidFill>
            <a:miter lim="800000"/>
            <a:headEnd type="none" w="lg" len="lg"/>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852998" name="Line 6"/>
          <p:cNvSpPr>
            <a:spLocks noChangeShapeType="1"/>
          </p:cNvSpPr>
          <p:nvPr/>
        </p:nvSpPr>
        <p:spPr bwMode="auto">
          <a:xfrm>
            <a:off x="639763" y="3425825"/>
            <a:ext cx="3078162" cy="0"/>
          </a:xfrm>
          <a:prstGeom prst="line">
            <a:avLst/>
          </a:prstGeom>
          <a:noFill/>
          <a:ln w="9525">
            <a:solidFill>
              <a:schemeClr val="tx1"/>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2999" name="Line 7"/>
          <p:cNvSpPr>
            <a:spLocks noChangeShapeType="1"/>
          </p:cNvSpPr>
          <p:nvPr/>
        </p:nvSpPr>
        <p:spPr bwMode="auto">
          <a:xfrm>
            <a:off x="639763" y="3781425"/>
            <a:ext cx="3078162" cy="0"/>
          </a:xfrm>
          <a:prstGeom prst="line">
            <a:avLst/>
          </a:prstGeom>
          <a:noFill/>
          <a:ln w="9525">
            <a:solidFill>
              <a:schemeClr val="tx1"/>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3000" name="Line 8"/>
          <p:cNvSpPr>
            <a:spLocks noChangeShapeType="1"/>
          </p:cNvSpPr>
          <p:nvPr/>
        </p:nvSpPr>
        <p:spPr bwMode="auto">
          <a:xfrm>
            <a:off x="619125" y="4206875"/>
            <a:ext cx="3078163" cy="0"/>
          </a:xfrm>
          <a:prstGeom prst="line">
            <a:avLst/>
          </a:prstGeom>
          <a:noFill/>
          <a:ln w="9525">
            <a:solidFill>
              <a:schemeClr val="tx1"/>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3001" name="Line 9"/>
          <p:cNvSpPr>
            <a:spLocks noChangeShapeType="1"/>
          </p:cNvSpPr>
          <p:nvPr/>
        </p:nvSpPr>
        <p:spPr bwMode="auto">
          <a:xfrm>
            <a:off x="658813" y="4960938"/>
            <a:ext cx="3983037" cy="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3002" name="Line 10"/>
          <p:cNvSpPr>
            <a:spLocks noChangeShapeType="1"/>
          </p:cNvSpPr>
          <p:nvPr/>
        </p:nvSpPr>
        <p:spPr bwMode="auto">
          <a:xfrm flipV="1">
            <a:off x="4622800" y="4278313"/>
            <a:ext cx="0" cy="690562"/>
          </a:xfrm>
          <a:prstGeom prst="line">
            <a:avLst/>
          </a:prstGeom>
          <a:noFill/>
          <a:ln w="9525">
            <a:solidFill>
              <a:schemeClr val="tx1"/>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3003" name="Line 11"/>
          <p:cNvSpPr>
            <a:spLocks noChangeShapeType="1"/>
          </p:cNvSpPr>
          <p:nvPr/>
        </p:nvSpPr>
        <p:spPr bwMode="auto">
          <a:xfrm>
            <a:off x="2692400" y="2886075"/>
            <a:ext cx="1016000" cy="0"/>
          </a:xfrm>
          <a:prstGeom prst="line">
            <a:avLst/>
          </a:prstGeom>
          <a:noFill/>
          <a:ln w="9525">
            <a:solidFill>
              <a:schemeClr val="tx1"/>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3004" name="Line 12"/>
          <p:cNvSpPr>
            <a:spLocks noChangeShapeType="1"/>
          </p:cNvSpPr>
          <p:nvPr/>
        </p:nvSpPr>
        <p:spPr bwMode="auto">
          <a:xfrm>
            <a:off x="254000" y="2703513"/>
            <a:ext cx="1087438" cy="0"/>
          </a:xfrm>
          <a:prstGeom prst="line">
            <a:avLst/>
          </a:prstGeom>
          <a:noFill/>
          <a:ln w="9525">
            <a:solidFill>
              <a:schemeClr val="tx1"/>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3005" name="Line 13"/>
          <p:cNvSpPr>
            <a:spLocks noChangeShapeType="1"/>
          </p:cNvSpPr>
          <p:nvPr/>
        </p:nvSpPr>
        <p:spPr bwMode="auto">
          <a:xfrm flipV="1">
            <a:off x="985838" y="3121025"/>
            <a:ext cx="0" cy="304800"/>
          </a:xfrm>
          <a:prstGeom prst="line">
            <a:avLst/>
          </a:prstGeom>
          <a:noFill/>
          <a:ln w="952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3006" name="Line 14"/>
          <p:cNvSpPr>
            <a:spLocks noChangeShapeType="1"/>
          </p:cNvSpPr>
          <p:nvPr/>
        </p:nvSpPr>
        <p:spPr bwMode="auto">
          <a:xfrm>
            <a:off x="985838" y="3130550"/>
            <a:ext cx="385762" cy="0"/>
          </a:xfrm>
          <a:prstGeom prst="line">
            <a:avLst/>
          </a:prstGeom>
          <a:noFill/>
          <a:ln w="9525">
            <a:solidFill>
              <a:schemeClr val="tx1"/>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3007" name="Line 15"/>
          <p:cNvSpPr>
            <a:spLocks noChangeShapeType="1"/>
          </p:cNvSpPr>
          <p:nvPr/>
        </p:nvSpPr>
        <p:spPr bwMode="auto">
          <a:xfrm>
            <a:off x="5821363" y="2906713"/>
            <a:ext cx="919162" cy="0"/>
          </a:xfrm>
          <a:prstGeom prst="line">
            <a:avLst/>
          </a:prstGeom>
          <a:noFill/>
          <a:ln w="9525">
            <a:solidFill>
              <a:schemeClr val="tx1"/>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3008" name="Line 16"/>
          <p:cNvSpPr>
            <a:spLocks noChangeShapeType="1"/>
          </p:cNvSpPr>
          <p:nvPr/>
        </p:nvSpPr>
        <p:spPr bwMode="auto">
          <a:xfrm>
            <a:off x="5313363" y="2216150"/>
            <a:ext cx="1417637" cy="0"/>
          </a:xfrm>
          <a:prstGeom prst="line">
            <a:avLst/>
          </a:prstGeom>
          <a:noFill/>
          <a:ln w="9525">
            <a:solidFill>
              <a:schemeClr val="tx1"/>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53009" name="Text Box 17"/>
          <p:cNvSpPr txBox="1">
            <a:spLocks noChangeArrowheads="1"/>
          </p:cNvSpPr>
          <p:nvPr/>
        </p:nvSpPr>
        <p:spPr bwMode="auto">
          <a:xfrm>
            <a:off x="1095375" y="3371850"/>
            <a:ext cx="12779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securityModel</a:t>
            </a:r>
          </a:p>
        </p:txBody>
      </p:sp>
      <p:sp>
        <p:nvSpPr>
          <p:cNvPr id="853010" name="Text Box 18"/>
          <p:cNvSpPr txBox="1">
            <a:spLocks noChangeArrowheads="1"/>
          </p:cNvSpPr>
          <p:nvPr/>
        </p:nvSpPr>
        <p:spPr bwMode="auto">
          <a:xfrm>
            <a:off x="0" y="2386013"/>
            <a:ext cx="12684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securityName</a:t>
            </a:r>
          </a:p>
        </p:txBody>
      </p:sp>
      <p:sp>
        <p:nvSpPr>
          <p:cNvPr id="853011" name="Text Box 19"/>
          <p:cNvSpPr txBox="1">
            <a:spLocks noChangeArrowheads="1"/>
          </p:cNvSpPr>
          <p:nvPr/>
        </p:nvSpPr>
        <p:spPr bwMode="auto">
          <a:xfrm>
            <a:off x="1420813" y="4143375"/>
            <a:ext cx="12096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contextPrefix</a:t>
            </a:r>
          </a:p>
        </p:txBody>
      </p:sp>
      <p:sp>
        <p:nvSpPr>
          <p:cNvPr id="853012" name="Text Box 20"/>
          <p:cNvSpPr txBox="1">
            <a:spLocks noChangeArrowheads="1"/>
          </p:cNvSpPr>
          <p:nvPr/>
        </p:nvSpPr>
        <p:spPr bwMode="auto">
          <a:xfrm>
            <a:off x="1135063" y="4935538"/>
            <a:ext cx="26574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Access type (read, write, notify)</a:t>
            </a:r>
          </a:p>
        </p:txBody>
      </p:sp>
      <p:sp>
        <p:nvSpPr>
          <p:cNvPr id="853013" name="Text Box 21"/>
          <p:cNvSpPr txBox="1">
            <a:spLocks noChangeArrowheads="1"/>
          </p:cNvSpPr>
          <p:nvPr/>
        </p:nvSpPr>
        <p:spPr bwMode="auto">
          <a:xfrm>
            <a:off x="5802313" y="2886075"/>
            <a:ext cx="9350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MIB View</a:t>
            </a:r>
          </a:p>
        </p:txBody>
      </p:sp>
      <p:sp>
        <p:nvSpPr>
          <p:cNvPr id="853014" name="Text Box 22"/>
          <p:cNvSpPr txBox="1">
            <a:spLocks noChangeArrowheads="1"/>
          </p:cNvSpPr>
          <p:nvPr/>
        </p:nvSpPr>
        <p:spPr bwMode="auto">
          <a:xfrm>
            <a:off x="5110163" y="1916113"/>
            <a:ext cx="1425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Object Identifier</a:t>
            </a:r>
          </a:p>
        </p:txBody>
      </p:sp>
      <p:sp>
        <p:nvSpPr>
          <p:cNvPr id="853016" name="Text Box 24"/>
          <p:cNvSpPr txBox="1">
            <a:spLocks noChangeArrowheads="1"/>
          </p:cNvSpPr>
          <p:nvPr/>
        </p:nvSpPr>
        <p:spPr bwMode="auto">
          <a:xfrm>
            <a:off x="2663825" y="2535238"/>
            <a:ext cx="11096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groupName</a:t>
            </a:r>
          </a:p>
        </p:txBody>
      </p:sp>
      <p:sp>
        <p:nvSpPr>
          <p:cNvPr id="853017" name="Text Box 25"/>
          <p:cNvSpPr txBox="1">
            <a:spLocks noChangeArrowheads="1"/>
          </p:cNvSpPr>
          <p:nvPr/>
        </p:nvSpPr>
        <p:spPr bwMode="auto">
          <a:xfrm>
            <a:off x="1289050" y="2681288"/>
            <a:ext cx="1554163"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vacmSecurityTo</a:t>
            </a:r>
          </a:p>
          <a:p>
            <a:r>
              <a:rPr lang="en-US" sz="1400" b="1"/>
              <a:t>GroupTable</a:t>
            </a:r>
          </a:p>
        </p:txBody>
      </p:sp>
      <p:sp>
        <p:nvSpPr>
          <p:cNvPr id="853018" name="Text Box 26"/>
          <p:cNvSpPr txBox="1">
            <a:spLocks noChangeArrowheads="1"/>
          </p:cNvSpPr>
          <p:nvPr/>
        </p:nvSpPr>
        <p:spPr bwMode="auto">
          <a:xfrm>
            <a:off x="3962400" y="3232150"/>
            <a:ext cx="17208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vacmAccessTable</a:t>
            </a:r>
          </a:p>
        </p:txBody>
      </p:sp>
      <p:sp>
        <p:nvSpPr>
          <p:cNvPr id="853019" name="Text Box 27"/>
          <p:cNvSpPr txBox="1">
            <a:spLocks noChangeArrowheads="1"/>
          </p:cNvSpPr>
          <p:nvPr/>
        </p:nvSpPr>
        <p:spPr bwMode="auto">
          <a:xfrm>
            <a:off x="6813550" y="2328863"/>
            <a:ext cx="1417638"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vacmViewTree</a:t>
            </a:r>
          </a:p>
          <a:p>
            <a:r>
              <a:rPr lang="en-US" sz="1400" b="1"/>
              <a:t>FamilyTable</a:t>
            </a:r>
          </a:p>
        </p:txBody>
      </p:sp>
      <p:sp>
        <p:nvSpPr>
          <p:cNvPr id="853020" name="Text Box 28"/>
          <p:cNvSpPr txBox="1">
            <a:spLocks noChangeArrowheads="1"/>
          </p:cNvSpPr>
          <p:nvPr/>
        </p:nvSpPr>
        <p:spPr bwMode="auto">
          <a:xfrm>
            <a:off x="1128713" y="3744913"/>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securityLevel</a:t>
            </a:r>
          </a:p>
        </p:txBody>
      </p:sp>
      <p:sp>
        <p:nvSpPr>
          <p:cNvPr id="853021" name="Line 29"/>
          <p:cNvSpPr>
            <a:spLocks noChangeShapeType="1"/>
          </p:cNvSpPr>
          <p:nvPr/>
        </p:nvSpPr>
        <p:spPr bwMode="auto">
          <a:xfrm>
            <a:off x="8470900" y="2527300"/>
            <a:ext cx="482600" cy="0"/>
          </a:xfrm>
          <a:prstGeom prst="line">
            <a:avLst/>
          </a:prstGeom>
          <a:noFill/>
          <a:ln w="9525">
            <a:solidFill>
              <a:schemeClr val="tx1"/>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Tree>
    <p:extLst>
      <p:ext uri="{BB962C8B-B14F-4D97-AF65-F5344CB8AC3E}">
        <p14:creationId xmlns:p14="http://schemas.microsoft.com/office/powerpoint/2010/main" val="24917590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Date Placeholder 2"/>
          <p:cNvSpPr>
            <a:spLocks noGrp="1"/>
          </p:cNvSpPr>
          <p:nvPr>
            <p:ph type="dt" sz="quarter" idx="10"/>
          </p:nvPr>
        </p:nvSpPr>
        <p:spPr>
          <a:noFill/>
        </p:spPr>
        <p:txBody>
          <a:bodyPr/>
          <a:lstStyle/>
          <a:p>
            <a:fld id="{FA3CC680-5603-404B-AB62-8FACD2D970F5}" type="datetime1">
              <a:rPr lang="en-US" smtClean="0"/>
              <a:pPr/>
              <a:t>6/8/2013</a:t>
            </a:fld>
            <a:endParaRPr lang="en-US" smtClean="0"/>
          </a:p>
        </p:txBody>
      </p:sp>
      <p:sp>
        <p:nvSpPr>
          <p:cNvPr id="72707" name="Slide Number Placeholder 4"/>
          <p:cNvSpPr>
            <a:spLocks noGrp="1"/>
          </p:cNvSpPr>
          <p:nvPr>
            <p:ph type="sldNum" sz="quarter" idx="12"/>
          </p:nvPr>
        </p:nvSpPr>
        <p:spPr>
          <a:noFill/>
        </p:spPr>
        <p:txBody>
          <a:bodyPr/>
          <a:lstStyle/>
          <a:p>
            <a:fld id="{FA8616F3-8BA2-4792-A691-635600C023C2}" type="slidenum">
              <a:rPr lang="en-US" smtClean="0"/>
              <a:pPr/>
              <a:t>4</a:t>
            </a:fld>
            <a:endParaRPr lang="en-US" smtClean="0"/>
          </a:p>
        </p:txBody>
      </p:sp>
      <p:sp>
        <p:nvSpPr>
          <p:cNvPr id="72708" name="Rectangle 2"/>
          <p:cNvSpPr>
            <a:spLocks noGrp="1" noChangeArrowheads="1"/>
          </p:cNvSpPr>
          <p:nvPr>
            <p:ph type="title"/>
          </p:nvPr>
        </p:nvSpPr>
        <p:spPr>
          <a:xfrm>
            <a:off x="414338" y="0"/>
            <a:ext cx="8229600" cy="1143000"/>
          </a:xfrm>
        </p:spPr>
        <p:txBody>
          <a:bodyPr/>
          <a:lstStyle/>
          <a:p>
            <a:pPr eaLnBrk="1" hangingPunct="1"/>
            <a:r>
              <a:rPr lang="en-US" sz="3200" smtClean="0"/>
              <a:t>Framework MIB</a:t>
            </a:r>
          </a:p>
        </p:txBody>
      </p:sp>
      <p:sp>
        <p:nvSpPr>
          <p:cNvPr id="72709" name="Rectangle 3"/>
          <p:cNvSpPr>
            <a:spLocks noChangeArrowheads="1"/>
          </p:cNvSpPr>
          <p:nvPr/>
        </p:nvSpPr>
        <p:spPr bwMode="auto">
          <a:xfrm>
            <a:off x="0" y="1285875"/>
            <a:ext cx="9144000" cy="4260850"/>
          </a:xfrm>
          <a:prstGeom prst="rect">
            <a:avLst/>
          </a:prstGeom>
          <a:noFill/>
          <a:ln w="9525">
            <a:noFill/>
            <a:miter lim="800000"/>
            <a:headEnd/>
            <a:tailEnd/>
          </a:ln>
        </p:spPr>
        <p:txBody>
          <a:bodyPr/>
          <a:lstStyle/>
          <a:p>
            <a:pPr marL="609600" indent="-609600" algn="l">
              <a:spcBef>
                <a:spcPct val="20000"/>
              </a:spcBef>
              <a:buFont typeface="Wingdings" pitchFamily="2" charset="2"/>
              <a:buNone/>
            </a:pPr>
            <a:r>
              <a:rPr lang="en-US" sz="2000">
                <a:solidFill>
                  <a:srgbClr val="000000"/>
                </a:solidFill>
              </a:rPr>
              <a:t>	</a:t>
            </a:r>
            <a:r>
              <a:rPr lang="en-US" sz="1600" b="1">
                <a:solidFill>
                  <a:srgbClr val="000000"/>
                </a:solidFill>
              </a:rPr>
              <a:t>snmpEngineID</a:t>
            </a:r>
            <a:r>
              <a:rPr lang="en-US" sz="1600">
                <a:solidFill>
                  <a:srgbClr val="000000"/>
                </a:solidFill>
              </a:rPr>
              <a:t> OBJECT-TYPE </a:t>
            </a:r>
          </a:p>
          <a:p>
            <a:pPr marL="609600" indent="-609600" algn="l">
              <a:spcBef>
                <a:spcPct val="20000"/>
              </a:spcBef>
              <a:buFont typeface="Wingdings" pitchFamily="2" charset="2"/>
              <a:buNone/>
            </a:pPr>
            <a:r>
              <a:rPr lang="en-US" sz="1600">
                <a:solidFill>
                  <a:srgbClr val="000000"/>
                </a:solidFill>
              </a:rPr>
              <a:t>	SYNTAX SnmpEngineID </a:t>
            </a:r>
          </a:p>
          <a:p>
            <a:pPr marL="609600" indent="-609600" algn="l">
              <a:spcBef>
                <a:spcPct val="20000"/>
              </a:spcBef>
              <a:buFont typeface="Wingdings" pitchFamily="2" charset="2"/>
              <a:buNone/>
            </a:pPr>
            <a:r>
              <a:rPr lang="en-US" sz="1600">
                <a:solidFill>
                  <a:srgbClr val="000000"/>
                </a:solidFill>
              </a:rPr>
              <a:t>	MAX-ACCESS read-only </a:t>
            </a:r>
          </a:p>
          <a:p>
            <a:pPr marL="609600" indent="-609600" algn="l">
              <a:spcBef>
                <a:spcPct val="20000"/>
              </a:spcBef>
              <a:buFont typeface="Wingdings" pitchFamily="2" charset="2"/>
              <a:buNone/>
            </a:pPr>
            <a:r>
              <a:rPr lang="en-US" sz="1600">
                <a:solidFill>
                  <a:srgbClr val="000000"/>
                </a:solidFill>
              </a:rPr>
              <a:t>	STATUS current </a:t>
            </a:r>
          </a:p>
          <a:p>
            <a:pPr marL="609600" indent="-609600" algn="l">
              <a:spcBef>
                <a:spcPct val="20000"/>
              </a:spcBef>
              <a:buFont typeface="Wingdings" pitchFamily="2" charset="2"/>
              <a:buNone/>
            </a:pPr>
            <a:r>
              <a:rPr lang="en-US" sz="1600">
                <a:solidFill>
                  <a:srgbClr val="000000"/>
                </a:solidFill>
              </a:rPr>
              <a:t>	DESCRIPTION  "An SNMP engine's administratively-unique identifier. This information SHOULD be stored in non-volatile storage so that it remains constant across re-initializations of the SNMP engine. " </a:t>
            </a:r>
          </a:p>
          <a:p>
            <a:pPr marL="609600" indent="-609600" algn="l">
              <a:spcBef>
                <a:spcPct val="20000"/>
              </a:spcBef>
              <a:buFont typeface="Wingdings" pitchFamily="2" charset="2"/>
              <a:buNone/>
            </a:pPr>
            <a:r>
              <a:rPr lang="en-US" sz="1600">
                <a:solidFill>
                  <a:srgbClr val="000000"/>
                </a:solidFill>
              </a:rPr>
              <a:t>	::= { snmpEngine 1 }</a:t>
            </a:r>
          </a:p>
          <a:p>
            <a:pPr marL="609600" indent="-609600" algn="l">
              <a:spcBef>
                <a:spcPct val="20000"/>
              </a:spcBef>
              <a:buFont typeface="Wingdings" pitchFamily="2" charset="2"/>
              <a:buNone/>
            </a:pPr>
            <a:r>
              <a:rPr lang="en-US" sz="1600">
                <a:solidFill>
                  <a:srgbClr val="000000"/>
                </a:solidFill>
              </a:rPr>
              <a:t> </a:t>
            </a:r>
          </a:p>
          <a:p>
            <a:pPr marL="609600" indent="-609600" algn="l">
              <a:spcBef>
                <a:spcPct val="20000"/>
              </a:spcBef>
              <a:buFont typeface="Wingdings" pitchFamily="2" charset="2"/>
              <a:buNone/>
            </a:pPr>
            <a:r>
              <a:rPr lang="en-US" sz="1600">
                <a:solidFill>
                  <a:srgbClr val="000000"/>
                </a:solidFill>
              </a:rPr>
              <a:t>	</a:t>
            </a:r>
            <a:r>
              <a:rPr lang="en-US" sz="1600" b="1">
                <a:solidFill>
                  <a:srgbClr val="000000"/>
                </a:solidFill>
              </a:rPr>
              <a:t>snmpEngineBoots</a:t>
            </a:r>
            <a:r>
              <a:rPr lang="en-US" sz="1600">
                <a:solidFill>
                  <a:srgbClr val="000000"/>
                </a:solidFill>
              </a:rPr>
              <a:t> OBJECT-TYPE </a:t>
            </a:r>
          </a:p>
          <a:p>
            <a:pPr marL="609600" indent="-609600" algn="l">
              <a:spcBef>
                <a:spcPct val="20000"/>
              </a:spcBef>
              <a:buFont typeface="Wingdings" pitchFamily="2" charset="2"/>
              <a:buNone/>
            </a:pPr>
            <a:r>
              <a:rPr lang="en-US" sz="1600">
                <a:solidFill>
                  <a:srgbClr val="000000"/>
                </a:solidFill>
              </a:rPr>
              <a:t>	SYNTAX INTEGER (1..2147483647) </a:t>
            </a:r>
          </a:p>
          <a:p>
            <a:pPr marL="609600" indent="-609600" algn="l">
              <a:spcBef>
                <a:spcPct val="20000"/>
              </a:spcBef>
              <a:buFont typeface="Wingdings" pitchFamily="2" charset="2"/>
              <a:buNone/>
            </a:pPr>
            <a:r>
              <a:rPr lang="en-US" sz="1600">
                <a:solidFill>
                  <a:srgbClr val="000000"/>
                </a:solidFill>
              </a:rPr>
              <a:t>	MAX-ACCESS read-only </a:t>
            </a:r>
          </a:p>
          <a:p>
            <a:pPr marL="609600" indent="-609600" algn="l">
              <a:spcBef>
                <a:spcPct val="20000"/>
              </a:spcBef>
              <a:buFont typeface="Wingdings" pitchFamily="2" charset="2"/>
              <a:buNone/>
            </a:pPr>
            <a:r>
              <a:rPr lang="en-US" sz="1600">
                <a:solidFill>
                  <a:srgbClr val="000000"/>
                </a:solidFill>
              </a:rPr>
              <a:t>	STATUS current </a:t>
            </a:r>
          </a:p>
          <a:p>
            <a:pPr marL="609600" indent="-609600" algn="l">
              <a:spcBef>
                <a:spcPct val="20000"/>
              </a:spcBef>
              <a:buFont typeface="Wingdings" pitchFamily="2" charset="2"/>
              <a:buNone/>
            </a:pPr>
            <a:r>
              <a:rPr lang="en-US" sz="1600">
                <a:solidFill>
                  <a:srgbClr val="000000"/>
                </a:solidFill>
              </a:rPr>
              <a:t>	DESCRIPTION "The number of times that the SNMP engine has initialized itself since snmpEngineID was last configured. " </a:t>
            </a:r>
          </a:p>
          <a:p>
            <a:pPr marL="609600" indent="-609600" algn="l">
              <a:spcBef>
                <a:spcPct val="20000"/>
              </a:spcBef>
              <a:buFont typeface="Wingdings" pitchFamily="2" charset="2"/>
              <a:buNone/>
            </a:pPr>
            <a:r>
              <a:rPr lang="en-US" sz="1600">
                <a:solidFill>
                  <a:srgbClr val="000000"/>
                </a:solidFill>
              </a:rPr>
              <a:t>	::= { snmpEngine 2 } </a:t>
            </a:r>
          </a:p>
        </p:txBody>
      </p:sp>
    </p:spTree>
    <p:extLst>
      <p:ext uri="{BB962C8B-B14F-4D97-AF65-F5344CB8AC3E}">
        <p14:creationId xmlns:p14="http://schemas.microsoft.com/office/powerpoint/2010/main" val="170578139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6066" name="Rectangle 2"/>
          <p:cNvSpPr>
            <a:spLocks noGrp="1" noChangeArrowheads="1"/>
          </p:cNvSpPr>
          <p:nvPr>
            <p:ph type="title"/>
          </p:nvPr>
        </p:nvSpPr>
        <p:spPr>
          <a:xfrm>
            <a:off x="457200" y="0"/>
            <a:ext cx="8229600" cy="1143000"/>
          </a:xfrm>
        </p:spPr>
        <p:txBody>
          <a:bodyPr/>
          <a:lstStyle/>
          <a:p>
            <a:r>
              <a:rPr lang="en-US" sz="3600"/>
              <a:t>VACM MIB </a:t>
            </a:r>
          </a:p>
        </p:txBody>
      </p:sp>
      <p:sp>
        <p:nvSpPr>
          <p:cNvPr id="856067" name="Text Box 3"/>
          <p:cNvSpPr txBox="1">
            <a:spLocks noChangeArrowheads="1"/>
          </p:cNvSpPr>
          <p:nvPr/>
        </p:nvSpPr>
        <p:spPr bwMode="auto">
          <a:xfrm>
            <a:off x="322263" y="1471613"/>
            <a:ext cx="8299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u="sng"/>
              <a:t>vacmSecurityToGroupTable</a:t>
            </a:r>
            <a:r>
              <a:rPr lang="en-US"/>
              <a:t> indexed by </a:t>
            </a:r>
            <a:r>
              <a:rPr lang="en-US" u="sng"/>
              <a:t>vacmSecurityModel.vacmSecurityName</a:t>
            </a:r>
          </a:p>
        </p:txBody>
      </p:sp>
      <p:graphicFrame>
        <p:nvGraphicFramePr>
          <p:cNvPr id="856068" name="Group 4"/>
          <p:cNvGraphicFramePr>
            <a:graphicFrameLocks noGrp="1"/>
          </p:cNvGraphicFramePr>
          <p:nvPr>
            <p:ph idx="1"/>
          </p:nvPr>
        </p:nvGraphicFramePr>
        <p:xfrm>
          <a:off x="344488" y="1985963"/>
          <a:ext cx="8534400" cy="2700340"/>
        </p:xfrm>
        <a:graphic>
          <a:graphicData uri="http://schemas.openxmlformats.org/drawingml/2006/table">
            <a:tbl>
              <a:tblPr/>
              <a:tblGrid>
                <a:gridCol w="4165600"/>
                <a:gridCol w="2459037"/>
                <a:gridCol w="1909763"/>
              </a:tblGrid>
              <a:tr h="465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rPr>
                        <a:t>Object</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rPr>
                        <a:t>Type</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rPr>
                        <a:t>Access</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vacmSecurityModel</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SnmpSecurityModel</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not-accessible</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143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vacmSecurityName</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SnmpAdminString</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not-accessible</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68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vacmGroupName</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SnmpAdminString</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read-create</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68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vacmSecurityToGroupStorageType</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StorageType</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read-create</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68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vacmSecurityToGroupStatus</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RowStatus</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read-create</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r>
            </a:tbl>
          </a:graphicData>
        </a:graphic>
      </p:graphicFrame>
    </p:spTree>
    <p:extLst>
      <p:ext uri="{BB962C8B-B14F-4D97-AF65-F5344CB8AC3E}">
        <p14:creationId xmlns:p14="http://schemas.microsoft.com/office/powerpoint/2010/main" val="3819624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090" name="Rectangle 2"/>
          <p:cNvSpPr>
            <a:spLocks noGrp="1" noChangeArrowheads="1"/>
          </p:cNvSpPr>
          <p:nvPr>
            <p:ph type="title"/>
          </p:nvPr>
        </p:nvSpPr>
        <p:spPr>
          <a:xfrm>
            <a:off x="457200" y="0"/>
            <a:ext cx="8229600" cy="1143000"/>
          </a:xfrm>
        </p:spPr>
        <p:txBody>
          <a:bodyPr/>
          <a:lstStyle/>
          <a:p>
            <a:r>
              <a:rPr lang="en-US" sz="3600"/>
              <a:t>VACM MIB </a:t>
            </a:r>
          </a:p>
        </p:txBody>
      </p:sp>
      <p:sp>
        <p:nvSpPr>
          <p:cNvPr id="857091" name="Text Box 3"/>
          <p:cNvSpPr txBox="1">
            <a:spLocks noChangeArrowheads="1"/>
          </p:cNvSpPr>
          <p:nvPr/>
        </p:nvSpPr>
        <p:spPr bwMode="auto">
          <a:xfrm>
            <a:off x="53975" y="1535113"/>
            <a:ext cx="90900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600" u="sng"/>
              <a:t>vacmAccessTable</a:t>
            </a:r>
            <a:r>
              <a:rPr lang="en-US" sz="1600"/>
              <a:t> indexed by </a:t>
            </a:r>
          </a:p>
          <a:p>
            <a:pPr algn="ctr"/>
            <a:r>
              <a:rPr lang="en-US" sz="1600" u="sng"/>
              <a:t>vacmGroupName.vacmAccessContextPrefix.vacmAccessSecurityModel.vacmAccessSecurityLevel</a:t>
            </a:r>
          </a:p>
        </p:txBody>
      </p:sp>
      <p:graphicFrame>
        <p:nvGraphicFramePr>
          <p:cNvPr id="857092" name="Group 4"/>
          <p:cNvGraphicFramePr>
            <a:graphicFrameLocks noGrp="1"/>
          </p:cNvGraphicFramePr>
          <p:nvPr>
            <p:ph idx="1"/>
          </p:nvPr>
        </p:nvGraphicFramePr>
        <p:xfrm>
          <a:off x="293688" y="2270125"/>
          <a:ext cx="8534400" cy="4105279"/>
        </p:xfrm>
        <a:graphic>
          <a:graphicData uri="http://schemas.openxmlformats.org/drawingml/2006/table">
            <a:tbl>
              <a:tblPr/>
              <a:tblGrid>
                <a:gridCol w="4165600"/>
                <a:gridCol w="2459037"/>
                <a:gridCol w="1909763"/>
              </a:tblGrid>
              <a:tr h="465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rPr>
                        <a:t>Object</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rPr>
                        <a:t>Type</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rPr>
                        <a:t>Access</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vacmAccessContextPrefix</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SnmpAdminString</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not-accessible</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143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vacmAccessSecurityModel</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SnmpSecurityModel</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not-accessible</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68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vacmAccessSecurityLevel</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SnmpSecurityLevel</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not-accessible</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68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vacmAccessContextMatch</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INTEGER</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read-create</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68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vacmAccessReadViewName</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SnmpAdminString</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read-create</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68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vacmAccessWriteViewName</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SnmpAdminString</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read-create</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68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vacmAccessNotifyViewName</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SnmpAdminString</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Read-create</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68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vacmAccessStorageType</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Storage Type</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read-create</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r>
            </a:tbl>
          </a:graphicData>
        </a:graphic>
      </p:graphicFrame>
    </p:spTree>
    <p:extLst>
      <p:ext uri="{BB962C8B-B14F-4D97-AF65-F5344CB8AC3E}">
        <p14:creationId xmlns:p14="http://schemas.microsoft.com/office/powerpoint/2010/main" val="30618826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114" name="Rectangle 2"/>
          <p:cNvSpPr>
            <a:spLocks noGrp="1" noChangeArrowheads="1"/>
          </p:cNvSpPr>
          <p:nvPr>
            <p:ph type="title"/>
          </p:nvPr>
        </p:nvSpPr>
        <p:spPr>
          <a:xfrm>
            <a:off x="457200" y="0"/>
            <a:ext cx="8229600" cy="1143000"/>
          </a:xfrm>
        </p:spPr>
        <p:txBody>
          <a:bodyPr/>
          <a:lstStyle/>
          <a:p>
            <a:r>
              <a:rPr lang="en-US" sz="3600"/>
              <a:t>VACM MIB </a:t>
            </a:r>
          </a:p>
        </p:txBody>
      </p:sp>
      <p:sp>
        <p:nvSpPr>
          <p:cNvPr id="858115" name="Text Box 3"/>
          <p:cNvSpPr txBox="1">
            <a:spLocks noChangeArrowheads="1"/>
          </p:cNvSpPr>
          <p:nvPr/>
        </p:nvSpPr>
        <p:spPr bwMode="auto">
          <a:xfrm>
            <a:off x="1704975" y="1420813"/>
            <a:ext cx="580866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600" u="sng"/>
              <a:t>vacmViewTreeFamilyTable</a:t>
            </a:r>
            <a:r>
              <a:rPr lang="en-US" sz="1600"/>
              <a:t> indexed by </a:t>
            </a:r>
          </a:p>
          <a:p>
            <a:pPr algn="ctr"/>
            <a:r>
              <a:rPr lang="en-US" sz="1600" u="sng"/>
              <a:t>vacmViewTreeFamilyViewName.vacmViewTreeFamilySubtree</a:t>
            </a:r>
          </a:p>
        </p:txBody>
      </p:sp>
      <p:graphicFrame>
        <p:nvGraphicFramePr>
          <p:cNvPr id="858116" name="Group 4"/>
          <p:cNvGraphicFramePr>
            <a:graphicFrameLocks noGrp="1"/>
          </p:cNvGraphicFramePr>
          <p:nvPr>
            <p:ph idx="1"/>
          </p:nvPr>
        </p:nvGraphicFramePr>
        <p:xfrm>
          <a:off x="293688" y="2270125"/>
          <a:ext cx="8534400" cy="4114802"/>
        </p:xfrm>
        <a:graphic>
          <a:graphicData uri="http://schemas.openxmlformats.org/drawingml/2006/table">
            <a:tbl>
              <a:tblPr/>
              <a:tblGrid>
                <a:gridCol w="4165600"/>
                <a:gridCol w="2459037"/>
                <a:gridCol w="1909763"/>
              </a:tblGrid>
              <a:tr h="465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rPr>
                        <a:t>Object</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rPr>
                        <a:t>Type</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rPr>
                        <a:t>Access</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vacmViewTreeFamilyViewName</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SnmpAdminString</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not-accessible</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143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vacmViewTreeFamilySubtree</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OBJECT IDENTIFIER</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not-accessible</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68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vacmViewTreeFamilyMask</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OCTET STRING</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not-accessible</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68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vacmViewTreeFamilyType</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INTEGER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{included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 excluded (2)}</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read-create</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68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vacmViewTreeFamilyStorageType</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StorageType</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read-create</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68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vacmViewTreeFamilyStatus</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RowSatus</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read-create</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r>
            </a:tbl>
          </a:graphicData>
        </a:graphic>
      </p:graphicFrame>
    </p:spTree>
    <p:extLst>
      <p:ext uri="{BB962C8B-B14F-4D97-AF65-F5344CB8AC3E}">
        <p14:creationId xmlns:p14="http://schemas.microsoft.com/office/powerpoint/2010/main" val="403695596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138" name="Rectangle 2"/>
          <p:cNvSpPr>
            <a:spLocks noGrp="1" noChangeArrowheads="1"/>
          </p:cNvSpPr>
          <p:nvPr>
            <p:ph type="title"/>
          </p:nvPr>
        </p:nvSpPr>
        <p:spPr>
          <a:xfrm>
            <a:off x="457200" y="0"/>
            <a:ext cx="8229600" cy="1143000"/>
          </a:xfrm>
        </p:spPr>
        <p:txBody>
          <a:bodyPr/>
          <a:lstStyle/>
          <a:p>
            <a:r>
              <a:rPr lang="en-US" sz="3600"/>
              <a:t>VACM – Status Codes </a:t>
            </a:r>
          </a:p>
        </p:txBody>
      </p:sp>
      <p:sp>
        <p:nvSpPr>
          <p:cNvPr id="859139" name="Text Box 3"/>
          <p:cNvSpPr txBox="1">
            <a:spLocks noChangeArrowheads="1"/>
          </p:cNvSpPr>
          <p:nvPr/>
        </p:nvSpPr>
        <p:spPr bwMode="auto">
          <a:xfrm>
            <a:off x="1219200" y="1425575"/>
            <a:ext cx="6740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400"/>
              <a:t>Status Codes returned by the VACM subsystem </a:t>
            </a:r>
          </a:p>
        </p:txBody>
      </p:sp>
      <p:graphicFrame>
        <p:nvGraphicFramePr>
          <p:cNvPr id="859140" name="Group 4"/>
          <p:cNvGraphicFramePr>
            <a:graphicFrameLocks noGrp="1"/>
          </p:cNvGraphicFramePr>
          <p:nvPr>
            <p:ph idx="1"/>
          </p:nvPr>
        </p:nvGraphicFramePr>
        <p:xfrm>
          <a:off x="293688" y="2066925"/>
          <a:ext cx="8534400" cy="4238880"/>
        </p:xfrm>
        <a:graphic>
          <a:graphicData uri="http://schemas.openxmlformats.org/drawingml/2006/table">
            <a:tbl>
              <a:tblPr/>
              <a:tblGrid>
                <a:gridCol w="2135187"/>
                <a:gridCol w="3290888"/>
                <a:gridCol w="3108325"/>
              </a:tblGrid>
              <a:tr h="465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rPr>
                        <a:t>Code</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rPr>
                        <a:t>Description</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rPr>
                        <a:t>Error Status</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accessAllowed</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A MIB view was found, access granted</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143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notInView</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A MIB view found, but access denied</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Get: ‘noSuchInstance’ exception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Set: ‘noAccess’ error status</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68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noSuchView</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No MIB view was found in vacmAccessTable</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‘authorizationError’ error status</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68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noSuchContext</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The contextName was not found in vacmContextTable</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No response PDU generated</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Increment ‘snmpUnknownContexts’ </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68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noGroupName</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The securityName and securityModel could not be mapped into a groupName</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‘authorizationError’ error status</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68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noAccessEntry</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A row could not be found in vacmAccessTable</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‘authorizationError’ error status</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68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otherError</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Some other undefined error occurred</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‘genError’ error status</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r>
            </a:tbl>
          </a:graphicData>
        </a:graphic>
      </p:graphicFrame>
    </p:spTree>
    <p:extLst>
      <p:ext uri="{BB962C8B-B14F-4D97-AF65-F5344CB8AC3E}">
        <p14:creationId xmlns:p14="http://schemas.microsoft.com/office/powerpoint/2010/main" val="550331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Rectangle 2"/>
          <p:cNvSpPr>
            <a:spLocks noGrp="1" noChangeArrowheads="1"/>
          </p:cNvSpPr>
          <p:nvPr>
            <p:ph type="title"/>
          </p:nvPr>
        </p:nvSpPr>
        <p:spPr>
          <a:xfrm>
            <a:off x="457200" y="0"/>
            <a:ext cx="8229600" cy="1143000"/>
          </a:xfrm>
        </p:spPr>
        <p:txBody>
          <a:bodyPr/>
          <a:lstStyle/>
          <a:p>
            <a:r>
              <a:rPr lang="en-US" sz="3600"/>
              <a:t>VACM – Example Configuration</a:t>
            </a:r>
          </a:p>
        </p:txBody>
      </p:sp>
      <p:sp>
        <p:nvSpPr>
          <p:cNvPr id="860163" name="Text Box 3"/>
          <p:cNvSpPr txBox="1">
            <a:spLocks noChangeArrowheads="1"/>
          </p:cNvSpPr>
          <p:nvPr/>
        </p:nvSpPr>
        <p:spPr bwMode="auto">
          <a:xfrm>
            <a:off x="974725" y="1539875"/>
            <a:ext cx="7237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400"/>
              <a:t>Example vacmSecurityToGroupTable Configuration </a:t>
            </a:r>
          </a:p>
        </p:txBody>
      </p:sp>
      <p:graphicFrame>
        <p:nvGraphicFramePr>
          <p:cNvPr id="860164" name="Group 4"/>
          <p:cNvGraphicFramePr>
            <a:graphicFrameLocks noGrp="1"/>
          </p:cNvGraphicFramePr>
          <p:nvPr>
            <p:ph idx="1"/>
          </p:nvPr>
        </p:nvGraphicFramePr>
        <p:xfrm>
          <a:off x="873125" y="2300288"/>
          <a:ext cx="7305675" cy="2700340"/>
        </p:xfrm>
        <a:graphic>
          <a:graphicData uri="http://schemas.openxmlformats.org/drawingml/2006/table">
            <a:tbl>
              <a:tblPr/>
              <a:tblGrid>
                <a:gridCol w="4197350"/>
                <a:gridCol w="3108325"/>
              </a:tblGrid>
              <a:tr h="465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rPr>
                        <a:t>3.initial</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vacmSecurityModel</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3 (USM)</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143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vacmSecurityName</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“initial”</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68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vacmGroupName</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“initial”</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68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vacmSecurityToGroupStorageType</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nonVolatile</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683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vacmSecurityToGroupStatus</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rPr>
                        <a:t>active</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r>
            </a:tbl>
          </a:graphicData>
        </a:graphic>
      </p:graphicFrame>
    </p:spTree>
    <p:extLst>
      <p:ext uri="{BB962C8B-B14F-4D97-AF65-F5344CB8AC3E}">
        <p14:creationId xmlns:p14="http://schemas.microsoft.com/office/powerpoint/2010/main" val="404620111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186" name="Rectangle 2"/>
          <p:cNvSpPr>
            <a:spLocks noGrp="1" noChangeArrowheads="1"/>
          </p:cNvSpPr>
          <p:nvPr>
            <p:ph type="title"/>
          </p:nvPr>
        </p:nvSpPr>
        <p:spPr>
          <a:xfrm>
            <a:off x="457200" y="0"/>
            <a:ext cx="8229600" cy="1143000"/>
          </a:xfrm>
        </p:spPr>
        <p:txBody>
          <a:bodyPr/>
          <a:lstStyle/>
          <a:p>
            <a:r>
              <a:rPr lang="en-US" sz="3600"/>
              <a:t>VACM – Example Configuration</a:t>
            </a:r>
          </a:p>
        </p:txBody>
      </p:sp>
      <p:sp>
        <p:nvSpPr>
          <p:cNvPr id="861187" name="Text Box 3"/>
          <p:cNvSpPr txBox="1">
            <a:spLocks noChangeArrowheads="1"/>
          </p:cNvSpPr>
          <p:nvPr/>
        </p:nvSpPr>
        <p:spPr bwMode="auto">
          <a:xfrm>
            <a:off x="2347913" y="1481138"/>
            <a:ext cx="4476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Example vacmAccessTable Configuration </a:t>
            </a:r>
          </a:p>
        </p:txBody>
      </p:sp>
      <p:graphicFrame>
        <p:nvGraphicFramePr>
          <p:cNvPr id="861188" name="Group 4"/>
          <p:cNvGraphicFramePr>
            <a:graphicFrameLocks noGrp="1"/>
          </p:cNvGraphicFramePr>
          <p:nvPr/>
        </p:nvGraphicFramePr>
        <p:xfrm>
          <a:off x="530225" y="1947863"/>
          <a:ext cx="8237538" cy="4110674"/>
        </p:xfrm>
        <a:graphic>
          <a:graphicData uri="http://schemas.openxmlformats.org/drawingml/2006/table">
            <a:tbl>
              <a:tblPr/>
              <a:tblGrid>
                <a:gridCol w="2822575"/>
                <a:gridCol w="1782763"/>
                <a:gridCol w="1851025"/>
                <a:gridCol w="1781175"/>
              </a:tblGrid>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initial.3.1</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initial.3.2</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initial.3.3</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52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vacmGroupName</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initial</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initial</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initial</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vacmAccessContextPrefix</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vacmAccessSecurityModel</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3 (USM)</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3 (USM)</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3 (USM)</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vacmAccessSecurityLevel</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1 (noAuthNoPriv)</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2 (AuthNoPriv)</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3 (AuthPriv)</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52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vacmAccessContextMatch</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exact</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exact</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exact</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vacmAccessReadViewName</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restricted</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internet</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internet</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385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vacmAccessWriteViewName</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internet</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internet</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vacmAccessNotifyViewName</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restricted</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internet</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internet</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r>
            </a:tbl>
          </a:graphicData>
        </a:graphic>
      </p:graphicFrame>
    </p:spTree>
    <p:extLst>
      <p:ext uri="{BB962C8B-B14F-4D97-AF65-F5344CB8AC3E}">
        <p14:creationId xmlns:p14="http://schemas.microsoft.com/office/powerpoint/2010/main" val="40172672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10" name="Rectangle 2"/>
          <p:cNvSpPr>
            <a:spLocks noGrp="1" noChangeArrowheads="1"/>
          </p:cNvSpPr>
          <p:nvPr>
            <p:ph type="title"/>
          </p:nvPr>
        </p:nvSpPr>
        <p:spPr>
          <a:xfrm>
            <a:off x="457200" y="0"/>
            <a:ext cx="8229600" cy="1143000"/>
          </a:xfrm>
        </p:spPr>
        <p:txBody>
          <a:bodyPr/>
          <a:lstStyle/>
          <a:p>
            <a:r>
              <a:rPr lang="en-US" sz="3600"/>
              <a:t>VACM – Example Configuration</a:t>
            </a:r>
          </a:p>
        </p:txBody>
      </p:sp>
      <p:sp>
        <p:nvSpPr>
          <p:cNvPr id="862211" name="Text Box 3"/>
          <p:cNvSpPr txBox="1">
            <a:spLocks noChangeArrowheads="1"/>
          </p:cNvSpPr>
          <p:nvPr/>
        </p:nvSpPr>
        <p:spPr bwMode="auto">
          <a:xfrm>
            <a:off x="1776413" y="1481138"/>
            <a:ext cx="5619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Example vacmViewTreeFamily for mimimum security </a:t>
            </a:r>
          </a:p>
        </p:txBody>
      </p:sp>
      <p:graphicFrame>
        <p:nvGraphicFramePr>
          <p:cNvPr id="862212" name="Group 4"/>
          <p:cNvGraphicFramePr>
            <a:graphicFrameLocks noGrp="1"/>
          </p:cNvGraphicFramePr>
          <p:nvPr/>
        </p:nvGraphicFramePr>
        <p:xfrm>
          <a:off x="795338" y="2011363"/>
          <a:ext cx="7400925" cy="3207386"/>
        </p:xfrm>
        <a:graphic>
          <a:graphicData uri="http://schemas.openxmlformats.org/drawingml/2006/table">
            <a:tbl>
              <a:tblPr/>
              <a:tblGrid>
                <a:gridCol w="3340100"/>
                <a:gridCol w="2092325"/>
                <a:gridCol w="1968500"/>
              </a:tblGrid>
              <a:tr h="4889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internet.1.3.6.1</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restricted.1.3.6.1</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52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vacmViewTreeFamilyViewName</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internet</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restricted</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vacmViewTreeFamilySubtree</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1.3.6.1</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1.3.6.1</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vacmViewTreeFamilyMask</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vacmViewTreeFamilyType</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1 (included)</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1 (included)</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52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vacmViewTreeFamilyStorageType</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nonVolatile</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nonVolatile</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vacmViewTreeFamilyStatus</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active</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active</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r>
            </a:tbl>
          </a:graphicData>
        </a:graphic>
      </p:graphicFrame>
    </p:spTree>
    <p:extLst>
      <p:ext uri="{BB962C8B-B14F-4D97-AF65-F5344CB8AC3E}">
        <p14:creationId xmlns:p14="http://schemas.microsoft.com/office/powerpoint/2010/main" val="233854718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234" name="Rectangle 2"/>
          <p:cNvSpPr>
            <a:spLocks noGrp="1" noChangeArrowheads="1"/>
          </p:cNvSpPr>
          <p:nvPr>
            <p:ph type="title"/>
          </p:nvPr>
        </p:nvSpPr>
        <p:spPr>
          <a:xfrm>
            <a:off x="457200" y="0"/>
            <a:ext cx="8229600" cy="1143000"/>
          </a:xfrm>
        </p:spPr>
        <p:txBody>
          <a:bodyPr/>
          <a:lstStyle/>
          <a:p>
            <a:r>
              <a:rPr lang="en-US" sz="3600"/>
              <a:t>VACM – Example Configuration</a:t>
            </a:r>
          </a:p>
        </p:txBody>
      </p:sp>
      <p:sp>
        <p:nvSpPr>
          <p:cNvPr id="863235" name="Text Box 3"/>
          <p:cNvSpPr txBox="1">
            <a:spLocks noChangeArrowheads="1"/>
          </p:cNvSpPr>
          <p:nvPr/>
        </p:nvSpPr>
        <p:spPr bwMode="auto">
          <a:xfrm>
            <a:off x="1389063" y="1481138"/>
            <a:ext cx="6394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Example vacmViewTreeFamily for semi-secure configuration </a:t>
            </a:r>
          </a:p>
        </p:txBody>
      </p:sp>
      <p:graphicFrame>
        <p:nvGraphicFramePr>
          <p:cNvPr id="863236" name="Group 4"/>
          <p:cNvGraphicFramePr>
            <a:graphicFrameLocks noGrp="1"/>
          </p:cNvGraphicFramePr>
          <p:nvPr/>
        </p:nvGraphicFramePr>
        <p:xfrm>
          <a:off x="327025" y="2011363"/>
          <a:ext cx="8348663" cy="3207386"/>
        </p:xfrm>
        <a:graphic>
          <a:graphicData uri="http://schemas.openxmlformats.org/drawingml/2006/table">
            <a:tbl>
              <a:tblPr/>
              <a:tblGrid>
                <a:gridCol w="3767138"/>
                <a:gridCol w="2360612"/>
                <a:gridCol w="2220913"/>
              </a:tblGrid>
              <a:tr h="4889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internet.1.3.6.1</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restricted.1.3.6.1.2.1.1</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28575"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52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vacmViewTreeFamilyViewName</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internet</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restricted</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vacmViewTreeFamilySubtree</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1.3.6.1</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1.3.6.1.2.1.1</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vacmViewTreeFamilyMask</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vacmViewTreeFamilyType</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1 (included)</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1 (included)</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52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vacmViewTreeFamilyStorageType</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nonVolatile</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nonVolatile</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12700" cap="flat" cmpd="sng" algn="ctr">
                      <a:solidFill>
                        <a:schemeClr val="tx1"/>
                      </a:solidFill>
                      <a:prstDash val="solid"/>
                      <a:round/>
                      <a:headEnd type="none" w="lg" len="lg"/>
                      <a:tailEnd type="none" w="lg" len="lg"/>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vacmViewTreeFamilyStatus</a:t>
                      </a:r>
                    </a:p>
                  </a:txBody>
                  <a:tcPr horzOverflow="overflow">
                    <a:lnL w="28575"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active</a:t>
                      </a:r>
                    </a:p>
                  </a:txBody>
                  <a:tcPr horzOverflow="overflow">
                    <a:lnL w="12700" cap="flat" cmpd="sng" algn="ctr">
                      <a:solidFill>
                        <a:schemeClr val="tx1"/>
                      </a:solidFill>
                      <a:prstDash val="solid"/>
                      <a:round/>
                      <a:headEnd type="none" w="lg" len="lg"/>
                      <a:tailEnd type="none" w="lg" len="lg"/>
                    </a:lnL>
                    <a:lnR w="12700"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rPr>
                        <a:t>active</a:t>
                      </a:r>
                    </a:p>
                  </a:txBody>
                  <a:tcPr horzOverflow="overflow">
                    <a:lnL w="12700" cap="flat" cmpd="sng" algn="ctr">
                      <a:solidFill>
                        <a:schemeClr val="tx1"/>
                      </a:solidFill>
                      <a:prstDash val="solid"/>
                      <a:round/>
                      <a:headEnd type="none" w="lg" len="lg"/>
                      <a:tailEnd type="none" w="lg" len="lg"/>
                    </a:lnL>
                    <a:lnR w="28575" cap="flat" cmpd="sng" algn="ctr">
                      <a:solidFill>
                        <a:schemeClr val="tx1"/>
                      </a:solidFill>
                      <a:prstDash val="solid"/>
                      <a:round/>
                      <a:headEnd type="none" w="lg" len="lg"/>
                      <a:tailEnd type="none" w="lg" len="lg"/>
                    </a:lnR>
                    <a:lnT w="12700" cap="flat" cmpd="sng" algn="ctr">
                      <a:solidFill>
                        <a:schemeClr val="tx1"/>
                      </a:solidFill>
                      <a:prstDash val="solid"/>
                      <a:round/>
                      <a:headEnd type="none" w="lg" len="lg"/>
                      <a:tailEnd type="none" w="lg" len="lg"/>
                    </a:lnT>
                    <a:lnB w="28575" cap="flat" cmpd="sng" algn="ctr">
                      <a:solidFill>
                        <a:schemeClr val="tx1"/>
                      </a:solidFill>
                      <a:prstDash val="solid"/>
                      <a:round/>
                      <a:headEnd type="none" w="lg" len="lg"/>
                      <a:tailEnd type="none" w="lg" len="lg"/>
                    </a:lnB>
                    <a:lnTlToBr>
                      <a:noFill/>
                    </a:lnTlToBr>
                    <a:lnBlToTr>
                      <a:noFill/>
                    </a:lnBlToTr>
                    <a:noFill/>
                  </a:tcPr>
                </a:tc>
              </a:tr>
            </a:tbl>
          </a:graphicData>
        </a:graphic>
      </p:graphicFrame>
    </p:spTree>
    <p:extLst>
      <p:ext uri="{BB962C8B-B14F-4D97-AF65-F5344CB8AC3E}">
        <p14:creationId xmlns:p14="http://schemas.microsoft.com/office/powerpoint/2010/main" val="5828176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Date Placeholder 2"/>
          <p:cNvSpPr>
            <a:spLocks noGrp="1"/>
          </p:cNvSpPr>
          <p:nvPr>
            <p:ph type="dt" sz="quarter" idx="10"/>
          </p:nvPr>
        </p:nvSpPr>
        <p:spPr>
          <a:noFill/>
        </p:spPr>
        <p:txBody>
          <a:bodyPr/>
          <a:lstStyle/>
          <a:p>
            <a:fld id="{973159FF-048B-447A-95C9-7D48CD4AD170}" type="datetime1">
              <a:rPr lang="en-US" smtClean="0"/>
              <a:pPr/>
              <a:t>6/8/2013</a:t>
            </a:fld>
            <a:endParaRPr lang="en-US" smtClean="0"/>
          </a:p>
        </p:txBody>
      </p:sp>
      <p:sp>
        <p:nvSpPr>
          <p:cNvPr id="73731" name="Slide Number Placeholder 4"/>
          <p:cNvSpPr>
            <a:spLocks noGrp="1"/>
          </p:cNvSpPr>
          <p:nvPr>
            <p:ph type="sldNum" sz="quarter" idx="12"/>
          </p:nvPr>
        </p:nvSpPr>
        <p:spPr>
          <a:noFill/>
        </p:spPr>
        <p:txBody>
          <a:bodyPr/>
          <a:lstStyle/>
          <a:p>
            <a:fld id="{0A0AD56E-052E-4F21-A90D-38C0FB19F8BF}" type="slidenum">
              <a:rPr lang="en-US" smtClean="0"/>
              <a:pPr/>
              <a:t>5</a:t>
            </a:fld>
            <a:endParaRPr lang="en-US" smtClean="0"/>
          </a:p>
        </p:txBody>
      </p:sp>
      <p:sp>
        <p:nvSpPr>
          <p:cNvPr id="73732" name="Rectangle 2"/>
          <p:cNvSpPr>
            <a:spLocks noGrp="1" noChangeArrowheads="1"/>
          </p:cNvSpPr>
          <p:nvPr>
            <p:ph type="title"/>
          </p:nvPr>
        </p:nvSpPr>
        <p:spPr>
          <a:xfrm>
            <a:off x="414338" y="0"/>
            <a:ext cx="8229600" cy="1143000"/>
          </a:xfrm>
        </p:spPr>
        <p:txBody>
          <a:bodyPr/>
          <a:lstStyle/>
          <a:p>
            <a:pPr eaLnBrk="1" hangingPunct="1"/>
            <a:r>
              <a:rPr lang="en-US" sz="3200" smtClean="0"/>
              <a:t>Framework MIB</a:t>
            </a:r>
          </a:p>
        </p:txBody>
      </p:sp>
      <p:sp>
        <p:nvSpPr>
          <p:cNvPr id="73733" name="Rectangle 3"/>
          <p:cNvSpPr>
            <a:spLocks noChangeArrowheads="1"/>
          </p:cNvSpPr>
          <p:nvPr/>
        </p:nvSpPr>
        <p:spPr bwMode="auto">
          <a:xfrm>
            <a:off x="0" y="1135063"/>
            <a:ext cx="9144000" cy="5287962"/>
          </a:xfrm>
          <a:prstGeom prst="rect">
            <a:avLst/>
          </a:prstGeom>
          <a:noFill/>
          <a:ln w="9525">
            <a:noFill/>
            <a:miter lim="800000"/>
            <a:headEnd/>
            <a:tailEnd/>
          </a:ln>
        </p:spPr>
        <p:txBody>
          <a:bodyPr/>
          <a:lstStyle/>
          <a:p>
            <a:pPr marL="609600" indent="-609600" algn="l">
              <a:spcBef>
                <a:spcPct val="20000"/>
              </a:spcBef>
              <a:buFont typeface="Wingdings" pitchFamily="2" charset="2"/>
              <a:buNone/>
            </a:pPr>
            <a:r>
              <a:rPr lang="en-US" sz="2000">
                <a:solidFill>
                  <a:srgbClr val="000000"/>
                </a:solidFill>
              </a:rPr>
              <a:t>	</a:t>
            </a:r>
            <a:r>
              <a:rPr lang="en-US" sz="1600" b="1">
                <a:solidFill>
                  <a:srgbClr val="000000"/>
                </a:solidFill>
              </a:rPr>
              <a:t>snmpEngineTime </a:t>
            </a:r>
            <a:r>
              <a:rPr lang="en-US" sz="1600">
                <a:solidFill>
                  <a:srgbClr val="000000"/>
                </a:solidFill>
              </a:rPr>
              <a:t>OBJECT-TYPE </a:t>
            </a:r>
          </a:p>
          <a:p>
            <a:pPr marL="609600" indent="-609600" algn="l">
              <a:spcBef>
                <a:spcPct val="20000"/>
              </a:spcBef>
              <a:buFont typeface="Wingdings" pitchFamily="2" charset="2"/>
              <a:buNone/>
            </a:pPr>
            <a:r>
              <a:rPr lang="en-US" sz="1600">
                <a:solidFill>
                  <a:srgbClr val="000000"/>
                </a:solidFill>
              </a:rPr>
              <a:t>	SYNTAX INTEGER (0..2147483647) </a:t>
            </a:r>
          </a:p>
          <a:p>
            <a:pPr marL="609600" indent="-609600" algn="l">
              <a:spcBef>
                <a:spcPct val="20000"/>
              </a:spcBef>
              <a:buFont typeface="Wingdings" pitchFamily="2" charset="2"/>
              <a:buNone/>
            </a:pPr>
            <a:r>
              <a:rPr lang="en-US" sz="1600">
                <a:solidFill>
                  <a:srgbClr val="000000"/>
                </a:solidFill>
              </a:rPr>
              <a:t>	UNITS "seconds" </a:t>
            </a:r>
          </a:p>
          <a:p>
            <a:pPr marL="609600" indent="-609600" algn="l">
              <a:spcBef>
                <a:spcPct val="20000"/>
              </a:spcBef>
              <a:buFont typeface="Wingdings" pitchFamily="2" charset="2"/>
              <a:buNone/>
            </a:pPr>
            <a:r>
              <a:rPr lang="en-US" sz="1600">
                <a:solidFill>
                  <a:srgbClr val="000000"/>
                </a:solidFill>
              </a:rPr>
              <a:t>	MAX-ACCESS read-only </a:t>
            </a:r>
          </a:p>
          <a:p>
            <a:pPr marL="609600" indent="-609600" algn="l">
              <a:spcBef>
                <a:spcPct val="20000"/>
              </a:spcBef>
              <a:buFont typeface="Wingdings" pitchFamily="2" charset="2"/>
              <a:buNone/>
            </a:pPr>
            <a:r>
              <a:rPr lang="en-US" sz="1600">
                <a:solidFill>
                  <a:srgbClr val="000000"/>
                </a:solidFill>
              </a:rPr>
              <a:t>	STATUS current </a:t>
            </a:r>
          </a:p>
          <a:p>
            <a:pPr marL="609600" indent="-609600" algn="l">
              <a:spcBef>
                <a:spcPct val="20000"/>
              </a:spcBef>
              <a:buFont typeface="Wingdings" pitchFamily="2" charset="2"/>
              <a:buNone/>
            </a:pPr>
            <a:r>
              <a:rPr lang="en-US" sz="1600">
                <a:solidFill>
                  <a:srgbClr val="000000"/>
                </a:solidFill>
              </a:rPr>
              <a:t>	DESCRIPTION "The number of seconds since the value of the snmpEngineBoots object last changed. When incrementing this object's value would cause it to exceed its maximum, snmpEngineBoots is incremented as if a re-initialization had occurred, and this object's value consequently reverts to zero. " </a:t>
            </a:r>
          </a:p>
          <a:p>
            <a:pPr marL="609600" indent="-609600" algn="l">
              <a:spcBef>
                <a:spcPct val="20000"/>
              </a:spcBef>
              <a:buFont typeface="Wingdings" pitchFamily="2" charset="2"/>
              <a:buNone/>
            </a:pPr>
            <a:r>
              <a:rPr lang="en-US" sz="1600">
                <a:solidFill>
                  <a:srgbClr val="000000"/>
                </a:solidFill>
              </a:rPr>
              <a:t>	::= { snmpEngine 3 }</a:t>
            </a:r>
            <a:r>
              <a:rPr lang="en-US" sz="2000">
                <a:solidFill>
                  <a:srgbClr val="000000"/>
                </a:solidFill>
              </a:rPr>
              <a:t> </a:t>
            </a:r>
          </a:p>
          <a:p>
            <a:pPr marL="609600" indent="-609600" algn="l">
              <a:spcBef>
                <a:spcPct val="70000"/>
              </a:spcBef>
              <a:buFont typeface="Wingdings" pitchFamily="2" charset="2"/>
              <a:buNone/>
            </a:pPr>
            <a:r>
              <a:rPr lang="en-US" sz="1600">
                <a:solidFill>
                  <a:srgbClr val="000000"/>
                </a:solidFill>
              </a:rPr>
              <a:t>	</a:t>
            </a:r>
            <a:r>
              <a:rPr lang="en-US" sz="1600" b="1">
                <a:solidFill>
                  <a:srgbClr val="000000"/>
                </a:solidFill>
              </a:rPr>
              <a:t>snmpEngineMaxMessageSize</a:t>
            </a:r>
            <a:r>
              <a:rPr lang="en-US" sz="1600">
                <a:solidFill>
                  <a:srgbClr val="000000"/>
                </a:solidFill>
              </a:rPr>
              <a:t> OBJECT-TYPE </a:t>
            </a:r>
          </a:p>
          <a:p>
            <a:pPr marL="609600" indent="-609600" algn="l">
              <a:spcBef>
                <a:spcPct val="20000"/>
              </a:spcBef>
              <a:buFont typeface="Wingdings" pitchFamily="2" charset="2"/>
              <a:buNone/>
            </a:pPr>
            <a:r>
              <a:rPr lang="en-US" sz="1600">
                <a:solidFill>
                  <a:srgbClr val="000000"/>
                </a:solidFill>
              </a:rPr>
              <a:t>	SYNTAX INTEGER (484..2147483647) </a:t>
            </a:r>
          </a:p>
          <a:p>
            <a:pPr marL="609600" indent="-609600" algn="l">
              <a:spcBef>
                <a:spcPct val="20000"/>
              </a:spcBef>
              <a:buFont typeface="Wingdings" pitchFamily="2" charset="2"/>
              <a:buNone/>
            </a:pPr>
            <a:r>
              <a:rPr lang="en-US" sz="1600">
                <a:solidFill>
                  <a:srgbClr val="000000"/>
                </a:solidFill>
              </a:rPr>
              <a:t>	MAX-ACCESS read-only </a:t>
            </a:r>
          </a:p>
          <a:p>
            <a:pPr marL="609600" indent="-609600" algn="l">
              <a:spcBef>
                <a:spcPct val="20000"/>
              </a:spcBef>
              <a:buFont typeface="Wingdings" pitchFamily="2" charset="2"/>
              <a:buNone/>
            </a:pPr>
            <a:r>
              <a:rPr lang="en-US" sz="1600">
                <a:solidFill>
                  <a:srgbClr val="000000"/>
                </a:solidFill>
              </a:rPr>
              <a:t>	STATUS current </a:t>
            </a:r>
          </a:p>
          <a:p>
            <a:pPr marL="609600" indent="-609600" algn="l">
              <a:spcBef>
                <a:spcPct val="20000"/>
              </a:spcBef>
              <a:buFont typeface="Wingdings" pitchFamily="2" charset="2"/>
              <a:buNone/>
            </a:pPr>
            <a:r>
              <a:rPr lang="en-US" sz="1600">
                <a:solidFill>
                  <a:srgbClr val="000000"/>
                </a:solidFill>
              </a:rPr>
              <a:t>	DESCRIPTION "The maximum length in octets of an SNMP message which this SNMP engine can send or receive and process, determined as the minimum of the maximum message size values supported among all of the transports available and supported by the engine. " </a:t>
            </a:r>
          </a:p>
          <a:p>
            <a:pPr marL="609600" indent="-609600" algn="l">
              <a:spcBef>
                <a:spcPct val="20000"/>
              </a:spcBef>
              <a:buFont typeface="Wingdings" pitchFamily="2" charset="2"/>
              <a:buNone/>
            </a:pPr>
            <a:r>
              <a:rPr lang="en-US" sz="1600">
                <a:solidFill>
                  <a:srgbClr val="000000"/>
                </a:solidFill>
              </a:rPr>
              <a:t>	::= { snmpEngine 4 }</a:t>
            </a:r>
            <a:r>
              <a:rPr lang="en-US" sz="2000">
                <a:solidFill>
                  <a:srgbClr val="000000"/>
                </a:solidFill>
              </a:rPr>
              <a:t> 		</a:t>
            </a:r>
          </a:p>
        </p:txBody>
      </p:sp>
    </p:spTree>
    <p:extLst>
      <p:ext uri="{BB962C8B-B14F-4D97-AF65-F5344CB8AC3E}">
        <p14:creationId xmlns:p14="http://schemas.microsoft.com/office/powerpoint/2010/main" val="33701511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Date Placeholder 2"/>
          <p:cNvSpPr>
            <a:spLocks noGrp="1"/>
          </p:cNvSpPr>
          <p:nvPr>
            <p:ph type="dt" sz="quarter" idx="10"/>
          </p:nvPr>
        </p:nvSpPr>
        <p:spPr>
          <a:noFill/>
        </p:spPr>
        <p:txBody>
          <a:bodyPr/>
          <a:lstStyle/>
          <a:p>
            <a:fld id="{E0B96A33-B811-4A1C-B602-54FEB92E8AB3}" type="datetime1">
              <a:rPr lang="en-US" smtClean="0"/>
              <a:pPr/>
              <a:t>6/8/2013</a:t>
            </a:fld>
            <a:endParaRPr lang="en-US" smtClean="0"/>
          </a:p>
        </p:txBody>
      </p:sp>
      <p:sp>
        <p:nvSpPr>
          <p:cNvPr id="74755" name="Slide Number Placeholder 4"/>
          <p:cNvSpPr>
            <a:spLocks noGrp="1"/>
          </p:cNvSpPr>
          <p:nvPr>
            <p:ph type="sldNum" sz="quarter" idx="12"/>
          </p:nvPr>
        </p:nvSpPr>
        <p:spPr>
          <a:noFill/>
        </p:spPr>
        <p:txBody>
          <a:bodyPr/>
          <a:lstStyle/>
          <a:p>
            <a:fld id="{564F507C-71DD-4466-96E2-F87DE34E860B}" type="slidenum">
              <a:rPr lang="en-US" smtClean="0"/>
              <a:pPr/>
              <a:t>6</a:t>
            </a:fld>
            <a:endParaRPr lang="en-US" smtClean="0"/>
          </a:p>
        </p:txBody>
      </p:sp>
      <p:sp>
        <p:nvSpPr>
          <p:cNvPr id="74756" name="Rectangle 2"/>
          <p:cNvSpPr>
            <a:spLocks noGrp="1" noChangeArrowheads="1"/>
          </p:cNvSpPr>
          <p:nvPr>
            <p:ph type="title"/>
          </p:nvPr>
        </p:nvSpPr>
        <p:spPr>
          <a:xfrm>
            <a:off x="414338" y="141288"/>
            <a:ext cx="8229600" cy="1143000"/>
          </a:xfrm>
        </p:spPr>
        <p:txBody>
          <a:bodyPr/>
          <a:lstStyle/>
          <a:p>
            <a:pPr eaLnBrk="1" hangingPunct="1"/>
            <a:r>
              <a:rPr lang="en-US" sz="3200" smtClean="0"/>
              <a:t>SNMPv3 – MPD MIB</a:t>
            </a:r>
          </a:p>
        </p:txBody>
      </p:sp>
      <p:sp>
        <p:nvSpPr>
          <p:cNvPr id="74757" name="Line 3"/>
          <p:cNvSpPr>
            <a:spLocks noChangeShapeType="1"/>
          </p:cNvSpPr>
          <p:nvPr/>
        </p:nvSpPr>
        <p:spPr bwMode="auto">
          <a:xfrm>
            <a:off x="4591050" y="2641600"/>
            <a:ext cx="0" cy="447675"/>
          </a:xfrm>
          <a:prstGeom prst="line">
            <a:avLst/>
          </a:prstGeom>
          <a:noFill/>
          <a:ln w="9525">
            <a:solidFill>
              <a:schemeClr val="tx1"/>
            </a:solidFill>
            <a:round/>
            <a:headEnd type="none" w="lg" len="lg"/>
            <a:tailEnd type="none" w="lg" len="lg"/>
          </a:ln>
        </p:spPr>
        <p:txBody>
          <a:bodyPr/>
          <a:lstStyle/>
          <a:p>
            <a:endParaRPr lang="en-CA"/>
          </a:p>
        </p:txBody>
      </p:sp>
      <p:sp>
        <p:nvSpPr>
          <p:cNvPr id="74758" name="Line 4"/>
          <p:cNvSpPr>
            <a:spLocks noChangeShapeType="1"/>
          </p:cNvSpPr>
          <p:nvPr/>
        </p:nvSpPr>
        <p:spPr bwMode="auto">
          <a:xfrm flipH="1">
            <a:off x="1951038" y="3463925"/>
            <a:ext cx="2662237" cy="2344738"/>
          </a:xfrm>
          <a:prstGeom prst="line">
            <a:avLst/>
          </a:prstGeom>
          <a:noFill/>
          <a:ln w="9525">
            <a:solidFill>
              <a:schemeClr val="tx1"/>
            </a:solidFill>
            <a:round/>
            <a:headEnd type="none" w="lg" len="lg"/>
            <a:tailEnd type="none" w="lg" len="lg"/>
          </a:ln>
        </p:spPr>
        <p:txBody>
          <a:bodyPr/>
          <a:lstStyle/>
          <a:p>
            <a:endParaRPr lang="en-CA"/>
          </a:p>
        </p:txBody>
      </p:sp>
      <p:sp>
        <p:nvSpPr>
          <p:cNvPr id="74759" name="Line 5"/>
          <p:cNvSpPr>
            <a:spLocks noChangeShapeType="1"/>
          </p:cNvSpPr>
          <p:nvPr/>
        </p:nvSpPr>
        <p:spPr bwMode="auto">
          <a:xfrm>
            <a:off x="4622800" y="3454400"/>
            <a:ext cx="2662238" cy="2427288"/>
          </a:xfrm>
          <a:prstGeom prst="line">
            <a:avLst/>
          </a:prstGeom>
          <a:noFill/>
          <a:ln w="9525">
            <a:solidFill>
              <a:schemeClr val="tx1"/>
            </a:solidFill>
            <a:round/>
            <a:headEnd type="none" w="lg" len="lg"/>
            <a:tailEnd type="none" w="lg" len="lg"/>
          </a:ln>
        </p:spPr>
        <p:txBody>
          <a:bodyPr/>
          <a:lstStyle/>
          <a:p>
            <a:endParaRPr lang="en-CA"/>
          </a:p>
        </p:txBody>
      </p:sp>
      <p:sp>
        <p:nvSpPr>
          <p:cNvPr id="74760" name="Line 6"/>
          <p:cNvSpPr>
            <a:spLocks noChangeShapeType="1"/>
          </p:cNvSpPr>
          <p:nvPr/>
        </p:nvSpPr>
        <p:spPr bwMode="auto">
          <a:xfrm flipH="1">
            <a:off x="4611688" y="3463925"/>
            <a:ext cx="1587" cy="1597025"/>
          </a:xfrm>
          <a:prstGeom prst="line">
            <a:avLst/>
          </a:prstGeom>
          <a:noFill/>
          <a:ln w="9525">
            <a:solidFill>
              <a:schemeClr val="tx1"/>
            </a:solidFill>
            <a:round/>
            <a:headEnd type="none" w="lg" len="lg"/>
            <a:tailEnd type="none" w="lg" len="lg"/>
          </a:ln>
        </p:spPr>
        <p:txBody>
          <a:bodyPr/>
          <a:lstStyle/>
          <a:p>
            <a:endParaRPr lang="en-CA"/>
          </a:p>
        </p:txBody>
      </p:sp>
      <p:sp>
        <p:nvSpPr>
          <p:cNvPr id="74761" name="Text Box 7"/>
          <p:cNvSpPr txBox="1">
            <a:spLocks noChangeArrowheads="1"/>
          </p:cNvSpPr>
          <p:nvPr/>
        </p:nvSpPr>
        <p:spPr bwMode="auto">
          <a:xfrm>
            <a:off x="3971925" y="3097213"/>
            <a:ext cx="1595438" cy="336550"/>
          </a:xfrm>
          <a:prstGeom prst="rect">
            <a:avLst/>
          </a:prstGeom>
          <a:noFill/>
          <a:ln w="9525">
            <a:noFill/>
            <a:miter lim="800000"/>
            <a:headEnd type="none" w="lg" len="lg"/>
            <a:tailEnd type="none" w="lg" len="lg"/>
          </a:ln>
        </p:spPr>
        <p:txBody>
          <a:bodyPr wrap="none">
            <a:spAutoFit/>
          </a:bodyPr>
          <a:lstStyle/>
          <a:p>
            <a:pPr algn="l"/>
            <a:r>
              <a:rPr lang="en-US" sz="1600"/>
              <a:t>snmpMPDStats</a:t>
            </a:r>
          </a:p>
        </p:txBody>
      </p:sp>
      <p:sp>
        <p:nvSpPr>
          <p:cNvPr id="74762" name="Text Box 8"/>
          <p:cNvSpPr txBox="1">
            <a:spLocks noChangeArrowheads="1"/>
          </p:cNvSpPr>
          <p:nvPr/>
        </p:nvSpPr>
        <p:spPr bwMode="auto">
          <a:xfrm>
            <a:off x="3836988" y="5027613"/>
            <a:ext cx="1752600" cy="336550"/>
          </a:xfrm>
          <a:prstGeom prst="rect">
            <a:avLst/>
          </a:prstGeom>
          <a:noFill/>
          <a:ln w="9525">
            <a:noFill/>
            <a:miter lim="800000"/>
            <a:headEnd type="none" w="lg" len="lg"/>
            <a:tailEnd type="none" w="lg" len="lg"/>
          </a:ln>
        </p:spPr>
        <p:txBody>
          <a:bodyPr wrap="none">
            <a:spAutoFit/>
          </a:bodyPr>
          <a:lstStyle/>
          <a:p>
            <a:r>
              <a:rPr lang="en-US" sz="1600"/>
              <a:t>snmpInvalidMsgs</a:t>
            </a:r>
          </a:p>
        </p:txBody>
      </p:sp>
      <p:sp>
        <p:nvSpPr>
          <p:cNvPr id="74763" name="Text Box 9"/>
          <p:cNvSpPr txBox="1">
            <a:spLocks noChangeArrowheads="1"/>
          </p:cNvSpPr>
          <p:nvPr/>
        </p:nvSpPr>
        <p:spPr bwMode="auto">
          <a:xfrm>
            <a:off x="3986213" y="5278438"/>
            <a:ext cx="1470025" cy="274637"/>
          </a:xfrm>
          <a:prstGeom prst="rect">
            <a:avLst/>
          </a:prstGeom>
          <a:noFill/>
          <a:ln w="9525">
            <a:noFill/>
            <a:miter lim="800000"/>
            <a:headEnd type="none" w="lg" len="lg"/>
            <a:tailEnd type="none" w="lg" len="lg"/>
          </a:ln>
        </p:spPr>
        <p:txBody>
          <a:bodyPr wrap="none">
            <a:spAutoFit/>
          </a:bodyPr>
          <a:lstStyle/>
          <a:p>
            <a:r>
              <a:rPr lang="en-US" sz="1200"/>
              <a:t>{snmpMPDStats 2}</a:t>
            </a:r>
          </a:p>
        </p:txBody>
      </p:sp>
      <p:sp>
        <p:nvSpPr>
          <p:cNvPr id="74764" name="Text Box 10"/>
          <p:cNvSpPr txBox="1">
            <a:spLocks noChangeArrowheads="1"/>
          </p:cNvSpPr>
          <p:nvPr/>
        </p:nvSpPr>
        <p:spPr bwMode="auto">
          <a:xfrm>
            <a:off x="493713" y="5791200"/>
            <a:ext cx="2913062" cy="336550"/>
          </a:xfrm>
          <a:prstGeom prst="rect">
            <a:avLst/>
          </a:prstGeom>
          <a:noFill/>
          <a:ln w="9525">
            <a:noFill/>
            <a:miter lim="800000"/>
            <a:headEnd type="none" w="lg" len="lg"/>
            <a:tailEnd type="none" w="lg" len="lg"/>
          </a:ln>
        </p:spPr>
        <p:txBody>
          <a:bodyPr wrap="none">
            <a:spAutoFit/>
          </a:bodyPr>
          <a:lstStyle/>
          <a:p>
            <a:r>
              <a:rPr lang="en-US" sz="1600"/>
              <a:t>snmpUnknownSecurityModels</a:t>
            </a:r>
          </a:p>
        </p:txBody>
      </p:sp>
      <p:sp>
        <p:nvSpPr>
          <p:cNvPr id="74765" name="Text Box 11"/>
          <p:cNvSpPr txBox="1">
            <a:spLocks noChangeArrowheads="1"/>
          </p:cNvSpPr>
          <p:nvPr/>
        </p:nvSpPr>
        <p:spPr bwMode="auto">
          <a:xfrm>
            <a:off x="1212850" y="6091238"/>
            <a:ext cx="1470025" cy="274637"/>
          </a:xfrm>
          <a:prstGeom prst="rect">
            <a:avLst/>
          </a:prstGeom>
          <a:noFill/>
          <a:ln w="9525">
            <a:noFill/>
            <a:miter lim="800000"/>
            <a:headEnd type="none" w="lg" len="lg"/>
            <a:tailEnd type="none" w="lg" len="lg"/>
          </a:ln>
        </p:spPr>
        <p:txBody>
          <a:bodyPr wrap="none">
            <a:spAutoFit/>
          </a:bodyPr>
          <a:lstStyle/>
          <a:p>
            <a:r>
              <a:rPr lang="en-US" sz="1200"/>
              <a:t>{snmpMPDStats 1}</a:t>
            </a:r>
          </a:p>
        </p:txBody>
      </p:sp>
      <p:sp>
        <p:nvSpPr>
          <p:cNvPr id="74766" name="Text Box 12"/>
          <p:cNvSpPr txBox="1">
            <a:spLocks noChangeArrowheads="1"/>
          </p:cNvSpPr>
          <p:nvPr/>
        </p:nvSpPr>
        <p:spPr bwMode="auto">
          <a:xfrm>
            <a:off x="5951538" y="5832475"/>
            <a:ext cx="2763837" cy="336550"/>
          </a:xfrm>
          <a:prstGeom prst="rect">
            <a:avLst/>
          </a:prstGeom>
          <a:noFill/>
          <a:ln w="9525">
            <a:noFill/>
            <a:miter lim="800000"/>
            <a:headEnd type="none" w="lg" len="lg"/>
            <a:tailEnd type="none" w="lg" len="lg"/>
          </a:ln>
        </p:spPr>
        <p:txBody>
          <a:bodyPr wrap="none">
            <a:spAutoFit/>
          </a:bodyPr>
          <a:lstStyle/>
          <a:p>
            <a:r>
              <a:rPr lang="en-US" sz="1600"/>
              <a:t>snmpUnknownPDUHandlers</a:t>
            </a:r>
          </a:p>
        </p:txBody>
      </p:sp>
      <p:sp>
        <p:nvSpPr>
          <p:cNvPr id="74767" name="Text Box 13"/>
          <p:cNvSpPr txBox="1">
            <a:spLocks noChangeArrowheads="1"/>
          </p:cNvSpPr>
          <p:nvPr/>
        </p:nvSpPr>
        <p:spPr bwMode="auto">
          <a:xfrm>
            <a:off x="6640513" y="6172200"/>
            <a:ext cx="1470025" cy="274638"/>
          </a:xfrm>
          <a:prstGeom prst="rect">
            <a:avLst/>
          </a:prstGeom>
          <a:noFill/>
          <a:ln w="9525">
            <a:noFill/>
            <a:miter lim="800000"/>
            <a:headEnd type="none" w="lg" len="lg"/>
            <a:tailEnd type="none" w="lg" len="lg"/>
          </a:ln>
        </p:spPr>
        <p:txBody>
          <a:bodyPr wrap="none">
            <a:spAutoFit/>
          </a:bodyPr>
          <a:lstStyle/>
          <a:p>
            <a:r>
              <a:rPr lang="en-US" sz="1200"/>
              <a:t>{snmpMPDStats 3}</a:t>
            </a:r>
          </a:p>
        </p:txBody>
      </p:sp>
      <p:sp>
        <p:nvSpPr>
          <p:cNvPr id="74768" name="Text Box 14"/>
          <p:cNvSpPr txBox="1">
            <a:spLocks noChangeArrowheads="1"/>
          </p:cNvSpPr>
          <p:nvPr/>
        </p:nvSpPr>
        <p:spPr bwMode="auto">
          <a:xfrm>
            <a:off x="817563" y="2325688"/>
            <a:ext cx="1706562" cy="336550"/>
          </a:xfrm>
          <a:prstGeom prst="rect">
            <a:avLst/>
          </a:prstGeom>
          <a:noFill/>
          <a:ln w="9525">
            <a:noFill/>
            <a:miter lim="800000"/>
            <a:headEnd type="none" w="lg" len="lg"/>
            <a:tailEnd type="none" w="lg" len="lg"/>
          </a:ln>
        </p:spPr>
        <p:txBody>
          <a:bodyPr wrap="none">
            <a:spAutoFit/>
          </a:bodyPr>
          <a:lstStyle/>
          <a:p>
            <a:pPr algn="l"/>
            <a:r>
              <a:rPr lang="en-US" sz="1600"/>
              <a:t>snmpMPDAdmin</a:t>
            </a:r>
          </a:p>
        </p:txBody>
      </p:sp>
      <p:sp>
        <p:nvSpPr>
          <p:cNvPr id="74769" name="Text Box 15"/>
          <p:cNvSpPr txBox="1">
            <a:spLocks noChangeArrowheads="1"/>
          </p:cNvSpPr>
          <p:nvPr/>
        </p:nvSpPr>
        <p:spPr bwMode="auto">
          <a:xfrm>
            <a:off x="938213" y="2617788"/>
            <a:ext cx="1393825" cy="274637"/>
          </a:xfrm>
          <a:prstGeom prst="rect">
            <a:avLst/>
          </a:prstGeom>
          <a:noFill/>
          <a:ln w="9525">
            <a:noFill/>
            <a:miter lim="800000"/>
            <a:headEnd type="none" w="lg" len="lg"/>
            <a:tailEnd type="none" w="lg" len="lg"/>
          </a:ln>
        </p:spPr>
        <p:txBody>
          <a:bodyPr wrap="none">
            <a:spAutoFit/>
          </a:bodyPr>
          <a:lstStyle/>
          <a:p>
            <a:r>
              <a:rPr lang="en-US" sz="1200"/>
              <a:t>{snmpMPDMIB 1}</a:t>
            </a:r>
          </a:p>
        </p:txBody>
      </p:sp>
      <p:sp>
        <p:nvSpPr>
          <p:cNvPr id="74770" name="Text Box 16"/>
          <p:cNvSpPr txBox="1">
            <a:spLocks noChangeArrowheads="1"/>
          </p:cNvSpPr>
          <p:nvPr/>
        </p:nvSpPr>
        <p:spPr bwMode="auto">
          <a:xfrm>
            <a:off x="3778250" y="1187450"/>
            <a:ext cx="1550988" cy="336550"/>
          </a:xfrm>
          <a:prstGeom prst="rect">
            <a:avLst/>
          </a:prstGeom>
          <a:noFill/>
          <a:ln w="9525">
            <a:noFill/>
            <a:miter lim="800000"/>
            <a:headEnd type="none" w="lg" len="lg"/>
            <a:tailEnd type="none" w="lg" len="lg"/>
          </a:ln>
        </p:spPr>
        <p:txBody>
          <a:bodyPr wrap="none">
            <a:spAutoFit/>
          </a:bodyPr>
          <a:lstStyle/>
          <a:p>
            <a:pPr algn="l"/>
            <a:r>
              <a:rPr lang="en-US" sz="1600"/>
              <a:t>snmpMPD MIB</a:t>
            </a:r>
          </a:p>
        </p:txBody>
      </p:sp>
      <p:sp>
        <p:nvSpPr>
          <p:cNvPr id="74771" name="Text Box 17"/>
          <p:cNvSpPr txBox="1">
            <a:spLocks noChangeArrowheads="1"/>
          </p:cNvSpPr>
          <p:nvPr/>
        </p:nvSpPr>
        <p:spPr bwMode="auto">
          <a:xfrm>
            <a:off x="2957513" y="1449388"/>
            <a:ext cx="3427412" cy="274637"/>
          </a:xfrm>
          <a:prstGeom prst="rect">
            <a:avLst/>
          </a:prstGeom>
          <a:noFill/>
          <a:ln w="9525">
            <a:noFill/>
            <a:miter lim="800000"/>
            <a:headEnd type="none" w="lg" len="lg"/>
            <a:tailEnd type="none" w="lg" len="lg"/>
          </a:ln>
        </p:spPr>
        <p:txBody>
          <a:bodyPr wrap="none">
            <a:spAutoFit/>
          </a:bodyPr>
          <a:lstStyle/>
          <a:p>
            <a:r>
              <a:rPr lang="en-US" sz="1200"/>
              <a:t>{.iso.org.dod.internet.snmpV2.snmpModules 11}</a:t>
            </a:r>
          </a:p>
        </p:txBody>
      </p:sp>
      <p:sp>
        <p:nvSpPr>
          <p:cNvPr id="74772" name="Line 18"/>
          <p:cNvSpPr>
            <a:spLocks noChangeShapeType="1"/>
          </p:cNvSpPr>
          <p:nvPr/>
        </p:nvSpPr>
        <p:spPr bwMode="auto">
          <a:xfrm flipH="1">
            <a:off x="1697038" y="1697038"/>
            <a:ext cx="2854325" cy="661987"/>
          </a:xfrm>
          <a:prstGeom prst="line">
            <a:avLst/>
          </a:prstGeom>
          <a:noFill/>
          <a:ln w="9525">
            <a:solidFill>
              <a:schemeClr val="tx1"/>
            </a:solidFill>
            <a:round/>
            <a:headEnd type="none" w="lg" len="lg"/>
            <a:tailEnd type="none" w="lg" len="lg"/>
          </a:ln>
        </p:spPr>
        <p:txBody>
          <a:bodyPr/>
          <a:lstStyle/>
          <a:p>
            <a:endParaRPr lang="en-CA"/>
          </a:p>
        </p:txBody>
      </p:sp>
      <p:sp>
        <p:nvSpPr>
          <p:cNvPr id="74773" name="Line 19"/>
          <p:cNvSpPr>
            <a:spLocks noChangeShapeType="1"/>
          </p:cNvSpPr>
          <p:nvPr/>
        </p:nvSpPr>
        <p:spPr bwMode="auto">
          <a:xfrm>
            <a:off x="4581525" y="1685925"/>
            <a:ext cx="0" cy="427038"/>
          </a:xfrm>
          <a:prstGeom prst="line">
            <a:avLst/>
          </a:prstGeom>
          <a:noFill/>
          <a:ln w="9525">
            <a:solidFill>
              <a:schemeClr val="tx1"/>
            </a:solidFill>
            <a:round/>
            <a:headEnd type="none" w="lg" len="lg"/>
            <a:tailEnd type="none" w="lg" len="lg"/>
          </a:ln>
        </p:spPr>
        <p:txBody>
          <a:bodyPr/>
          <a:lstStyle/>
          <a:p>
            <a:endParaRPr lang="en-CA"/>
          </a:p>
        </p:txBody>
      </p:sp>
      <p:sp>
        <p:nvSpPr>
          <p:cNvPr id="74774" name="Line 20"/>
          <p:cNvSpPr>
            <a:spLocks noChangeShapeType="1"/>
          </p:cNvSpPr>
          <p:nvPr/>
        </p:nvSpPr>
        <p:spPr bwMode="auto">
          <a:xfrm>
            <a:off x="4592638" y="1687513"/>
            <a:ext cx="3117850" cy="711200"/>
          </a:xfrm>
          <a:prstGeom prst="line">
            <a:avLst/>
          </a:prstGeom>
          <a:noFill/>
          <a:ln w="9525">
            <a:solidFill>
              <a:schemeClr val="tx1"/>
            </a:solidFill>
            <a:round/>
            <a:headEnd type="none" w="lg" len="lg"/>
            <a:tailEnd type="none" w="lg" len="lg"/>
          </a:ln>
        </p:spPr>
        <p:txBody>
          <a:bodyPr/>
          <a:lstStyle/>
          <a:p>
            <a:endParaRPr lang="en-CA"/>
          </a:p>
        </p:txBody>
      </p:sp>
      <p:sp>
        <p:nvSpPr>
          <p:cNvPr id="74775" name="Text Box 21"/>
          <p:cNvSpPr txBox="1">
            <a:spLocks noChangeArrowheads="1"/>
          </p:cNvSpPr>
          <p:nvPr/>
        </p:nvSpPr>
        <p:spPr bwMode="auto">
          <a:xfrm>
            <a:off x="3449638" y="2092325"/>
            <a:ext cx="2182812" cy="336550"/>
          </a:xfrm>
          <a:prstGeom prst="rect">
            <a:avLst/>
          </a:prstGeom>
          <a:noFill/>
          <a:ln w="9525">
            <a:noFill/>
            <a:miter lim="800000"/>
            <a:headEnd type="none" w="lg" len="lg"/>
            <a:tailEnd type="none" w="lg" len="lg"/>
          </a:ln>
        </p:spPr>
        <p:txBody>
          <a:bodyPr wrap="none">
            <a:spAutoFit/>
          </a:bodyPr>
          <a:lstStyle/>
          <a:p>
            <a:pPr algn="l"/>
            <a:r>
              <a:rPr lang="en-US" sz="1600"/>
              <a:t>snmpMPDMIBObjects</a:t>
            </a:r>
          </a:p>
        </p:txBody>
      </p:sp>
      <p:sp>
        <p:nvSpPr>
          <p:cNvPr id="74776" name="Text Box 22"/>
          <p:cNvSpPr txBox="1">
            <a:spLocks noChangeArrowheads="1"/>
          </p:cNvSpPr>
          <p:nvPr/>
        </p:nvSpPr>
        <p:spPr bwMode="auto">
          <a:xfrm>
            <a:off x="6191250" y="2335213"/>
            <a:ext cx="2814638" cy="336550"/>
          </a:xfrm>
          <a:prstGeom prst="rect">
            <a:avLst/>
          </a:prstGeom>
          <a:noFill/>
          <a:ln w="9525">
            <a:noFill/>
            <a:miter lim="800000"/>
            <a:headEnd type="none" w="lg" len="lg"/>
            <a:tailEnd type="none" w="lg" len="lg"/>
          </a:ln>
        </p:spPr>
        <p:txBody>
          <a:bodyPr wrap="none">
            <a:spAutoFit/>
          </a:bodyPr>
          <a:lstStyle/>
          <a:p>
            <a:pPr algn="l"/>
            <a:r>
              <a:rPr lang="en-US" sz="1600"/>
              <a:t>snmpMPDMIBConformances</a:t>
            </a:r>
          </a:p>
        </p:txBody>
      </p:sp>
      <p:sp>
        <p:nvSpPr>
          <p:cNvPr id="74777" name="Text Box 23"/>
          <p:cNvSpPr txBox="1">
            <a:spLocks noChangeArrowheads="1"/>
          </p:cNvSpPr>
          <p:nvPr/>
        </p:nvSpPr>
        <p:spPr bwMode="auto">
          <a:xfrm>
            <a:off x="3937000" y="2354263"/>
            <a:ext cx="1393825" cy="274637"/>
          </a:xfrm>
          <a:prstGeom prst="rect">
            <a:avLst/>
          </a:prstGeom>
          <a:noFill/>
          <a:ln w="9525">
            <a:noFill/>
            <a:miter lim="800000"/>
            <a:headEnd type="none" w="lg" len="lg"/>
            <a:tailEnd type="none" w="lg" len="lg"/>
          </a:ln>
        </p:spPr>
        <p:txBody>
          <a:bodyPr wrap="none">
            <a:spAutoFit/>
          </a:bodyPr>
          <a:lstStyle/>
          <a:p>
            <a:r>
              <a:rPr lang="en-US" sz="1200"/>
              <a:t>{snmpMPDMIB 2}</a:t>
            </a:r>
          </a:p>
        </p:txBody>
      </p:sp>
      <p:sp>
        <p:nvSpPr>
          <p:cNvPr id="74778" name="Text Box 24"/>
          <p:cNvSpPr txBox="1">
            <a:spLocks noChangeArrowheads="1"/>
          </p:cNvSpPr>
          <p:nvPr/>
        </p:nvSpPr>
        <p:spPr bwMode="auto">
          <a:xfrm>
            <a:off x="6913563" y="2628900"/>
            <a:ext cx="1393825" cy="274638"/>
          </a:xfrm>
          <a:prstGeom prst="rect">
            <a:avLst/>
          </a:prstGeom>
          <a:noFill/>
          <a:ln w="9525">
            <a:noFill/>
            <a:miter lim="800000"/>
            <a:headEnd type="none" w="lg" len="lg"/>
            <a:tailEnd type="none" w="lg" len="lg"/>
          </a:ln>
        </p:spPr>
        <p:txBody>
          <a:bodyPr wrap="none">
            <a:spAutoFit/>
          </a:bodyPr>
          <a:lstStyle/>
          <a:p>
            <a:r>
              <a:rPr lang="en-US" sz="1200"/>
              <a:t>{snmpMPDMIB 3}</a:t>
            </a:r>
          </a:p>
        </p:txBody>
      </p:sp>
    </p:spTree>
    <p:extLst>
      <p:ext uri="{BB962C8B-B14F-4D97-AF65-F5344CB8AC3E}">
        <p14:creationId xmlns:p14="http://schemas.microsoft.com/office/powerpoint/2010/main" val="40202776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Date Placeholder 2"/>
          <p:cNvSpPr>
            <a:spLocks noGrp="1"/>
          </p:cNvSpPr>
          <p:nvPr>
            <p:ph type="dt" sz="quarter" idx="10"/>
          </p:nvPr>
        </p:nvSpPr>
        <p:spPr>
          <a:noFill/>
        </p:spPr>
        <p:txBody>
          <a:bodyPr/>
          <a:lstStyle/>
          <a:p>
            <a:fld id="{26520F1F-37F4-44AB-88B6-814ACC2C2F4F}" type="datetime1">
              <a:rPr lang="en-US" smtClean="0"/>
              <a:pPr/>
              <a:t>6/8/2013</a:t>
            </a:fld>
            <a:endParaRPr lang="en-US" smtClean="0"/>
          </a:p>
        </p:txBody>
      </p:sp>
      <p:sp>
        <p:nvSpPr>
          <p:cNvPr id="75779" name="Slide Number Placeholder 4"/>
          <p:cNvSpPr>
            <a:spLocks noGrp="1"/>
          </p:cNvSpPr>
          <p:nvPr>
            <p:ph type="sldNum" sz="quarter" idx="12"/>
          </p:nvPr>
        </p:nvSpPr>
        <p:spPr>
          <a:noFill/>
        </p:spPr>
        <p:txBody>
          <a:bodyPr/>
          <a:lstStyle/>
          <a:p>
            <a:fld id="{1088B6D9-BE90-423A-82FD-50D85337F6BC}" type="slidenum">
              <a:rPr lang="en-US" smtClean="0"/>
              <a:pPr/>
              <a:t>7</a:t>
            </a:fld>
            <a:endParaRPr lang="en-US" smtClean="0"/>
          </a:p>
        </p:txBody>
      </p:sp>
      <p:sp>
        <p:nvSpPr>
          <p:cNvPr id="75780" name="Rectangle 2"/>
          <p:cNvSpPr>
            <a:spLocks noGrp="1" noChangeArrowheads="1"/>
          </p:cNvSpPr>
          <p:nvPr>
            <p:ph type="title"/>
          </p:nvPr>
        </p:nvSpPr>
        <p:spPr>
          <a:xfrm>
            <a:off x="414338" y="0"/>
            <a:ext cx="8229600" cy="1143000"/>
          </a:xfrm>
        </p:spPr>
        <p:txBody>
          <a:bodyPr/>
          <a:lstStyle/>
          <a:p>
            <a:pPr eaLnBrk="1" hangingPunct="1"/>
            <a:r>
              <a:rPr lang="en-US" sz="3200" smtClean="0"/>
              <a:t>SNMPv3 – MPD Statistics</a:t>
            </a:r>
          </a:p>
        </p:txBody>
      </p:sp>
      <p:sp>
        <p:nvSpPr>
          <p:cNvPr id="75781" name="Rectangle 3"/>
          <p:cNvSpPr>
            <a:spLocks noChangeArrowheads="1"/>
          </p:cNvSpPr>
          <p:nvPr/>
        </p:nvSpPr>
        <p:spPr bwMode="auto">
          <a:xfrm>
            <a:off x="600075" y="982663"/>
            <a:ext cx="8137525" cy="4260850"/>
          </a:xfrm>
          <a:prstGeom prst="rect">
            <a:avLst/>
          </a:prstGeom>
          <a:noFill/>
          <a:ln w="9525">
            <a:noFill/>
            <a:miter lim="800000"/>
            <a:headEnd/>
            <a:tailEnd/>
          </a:ln>
        </p:spPr>
        <p:txBody>
          <a:bodyPr/>
          <a:lstStyle/>
          <a:p>
            <a:pPr marL="609600" indent="-609600" algn="l">
              <a:lnSpc>
                <a:spcPct val="80000"/>
              </a:lnSpc>
              <a:spcBef>
                <a:spcPct val="20000"/>
              </a:spcBef>
              <a:buFont typeface="Wingdings" pitchFamily="2" charset="2"/>
              <a:buNone/>
            </a:pPr>
            <a:r>
              <a:rPr lang="en-US" sz="1600" b="1"/>
              <a:t>snmpUnknownSecurityModels</a:t>
            </a:r>
            <a:r>
              <a:rPr lang="en-US" sz="1600"/>
              <a:t> OBJECT-TYPE </a:t>
            </a:r>
          </a:p>
          <a:p>
            <a:pPr marL="609600" indent="-609600" algn="l">
              <a:lnSpc>
                <a:spcPct val="80000"/>
              </a:lnSpc>
              <a:spcBef>
                <a:spcPct val="20000"/>
              </a:spcBef>
              <a:buFont typeface="Wingdings" pitchFamily="2" charset="2"/>
              <a:buNone/>
            </a:pPr>
            <a:r>
              <a:rPr lang="en-US" sz="1600"/>
              <a:t>SYNTAX Counter32 </a:t>
            </a:r>
          </a:p>
          <a:p>
            <a:pPr marL="609600" indent="-609600" algn="l">
              <a:lnSpc>
                <a:spcPct val="80000"/>
              </a:lnSpc>
              <a:spcBef>
                <a:spcPct val="20000"/>
              </a:spcBef>
              <a:buFont typeface="Wingdings" pitchFamily="2" charset="2"/>
              <a:buNone/>
            </a:pPr>
            <a:r>
              <a:rPr lang="en-US" sz="1600"/>
              <a:t>MAX-ACCESS read-only </a:t>
            </a:r>
          </a:p>
          <a:p>
            <a:pPr marL="609600" indent="-609600" algn="l">
              <a:lnSpc>
                <a:spcPct val="80000"/>
              </a:lnSpc>
              <a:spcBef>
                <a:spcPct val="20000"/>
              </a:spcBef>
              <a:buFont typeface="Wingdings" pitchFamily="2" charset="2"/>
              <a:buNone/>
            </a:pPr>
            <a:r>
              <a:rPr lang="en-US" sz="1600"/>
              <a:t>STATUS current </a:t>
            </a:r>
          </a:p>
          <a:p>
            <a:pPr marL="609600" indent="-609600" algn="l">
              <a:lnSpc>
                <a:spcPct val="80000"/>
              </a:lnSpc>
              <a:spcBef>
                <a:spcPct val="20000"/>
              </a:spcBef>
              <a:buFont typeface="Wingdings" pitchFamily="2" charset="2"/>
              <a:buNone/>
            </a:pPr>
            <a:r>
              <a:rPr lang="en-US" sz="1600"/>
              <a:t>DESCRIPTION "The total number of packets received by the SNMP engine which were dropped because they referenced a securityModel that was not known to or supported by the SNMP engine. " </a:t>
            </a:r>
          </a:p>
          <a:p>
            <a:pPr marL="609600" indent="-609600" algn="l">
              <a:lnSpc>
                <a:spcPct val="80000"/>
              </a:lnSpc>
              <a:spcBef>
                <a:spcPct val="20000"/>
              </a:spcBef>
              <a:buFont typeface="Wingdings" pitchFamily="2" charset="2"/>
              <a:buNone/>
            </a:pPr>
            <a:r>
              <a:rPr lang="en-US" sz="1600"/>
              <a:t>::= { snmpMPDStats 1 }</a:t>
            </a:r>
            <a:r>
              <a:rPr lang="en-US" sz="1400"/>
              <a:t> </a:t>
            </a:r>
          </a:p>
          <a:p>
            <a:pPr marL="609600" indent="-609600" algn="l">
              <a:spcBef>
                <a:spcPct val="20000"/>
              </a:spcBef>
              <a:buFont typeface="Wingdings" pitchFamily="2" charset="2"/>
              <a:buNone/>
            </a:pPr>
            <a:r>
              <a:rPr lang="en-US" sz="1600" b="1"/>
              <a:t>snmpInvalidMsgs</a:t>
            </a:r>
            <a:r>
              <a:rPr lang="en-US" sz="1600"/>
              <a:t> OBJECT-TYPE </a:t>
            </a:r>
          </a:p>
          <a:p>
            <a:pPr marL="609600" indent="-609600" algn="l">
              <a:lnSpc>
                <a:spcPct val="80000"/>
              </a:lnSpc>
              <a:spcBef>
                <a:spcPct val="20000"/>
              </a:spcBef>
              <a:buFont typeface="Wingdings" pitchFamily="2" charset="2"/>
              <a:buNone/>
            </a:pPr>
            <a:r>
              <a:rPr lang="en-US" sz="1600"/>
              <a:t>SYNTAX Counter32 </a:t>
            </a:r>
          </a:p>
          <a:p>
            <a:pPr marL="609600" indent="-609600" algn="l">
              <a:lnSpc>
                <a:spcPct val="80000"/>
              </a:lnSpc>
              <a:spcBef>
                <a:spcPct val="20000"/>
              </a:spcBef>
              <a:buFont typeface="Wingdings" pitchFamily="2" charset="2"/>
              <a:buNone/>
            </a:pPr>
            <a:r>
              <a:rPr lang="en-US" sz="1600"/>
              <a:t>MAX-ACCESS read-only </a:t>
            </a:r>
          </a:p>
          <a:p>
            <a:pPr marL="609600" indent="-609600" algn="l">
              <a:lnSpc>
                <a:spcPct val="80000"/>
              </a:lnSpc>
              <a:spcBef>
                <a:spcPct val="20000"/>
              </a:spcBef>
              <a:buFont typeface="Wingdings" pitchFamily="2" charset="2"/>
              <a:buNone/>
            </a:pPr>
            <a:r>
              <a:rPr lang="en-US" sz="1600"/>
              <a:t>STATUS current </a:t>
            </a:r>
          </a:p>
          <a:p>
            <a:pPr marL="609600" indent="-609600" algn="l">
              <a:lnSpc>
                <a:spcPct val="80000"/>
              </a:lnSpc>
              <a:spcBef>
                <a:spcPct val="20000"/>
              </a:spcBef>
              <a:buFont typeface="Wingdings" pitchFamily="2" charset="2"/>
              <a:buNone/>
            </a:pPr>
            <a:r>
              <a:rPr lang="en-US" sz="1600"/>
              <a:t>DESCRIPTION "The total number of packets received by the SNMP engine which were dropped because there were invalid or inconsistent components in the SNMP message. " </a:t>
            </a:r>
          </a:p>
          <a:p>
            <a:pPr marL="609600" indent="-609600" algn="l">
              <a:lnSpc>
                <a:spcPct val="80000"/>
              </a:lnSpc>
              <a:spcBef>
                <a:spcPct val="20000"/>
              </a:spcBef>
              <a:buFont typeface="Wingdings" pitchFamily="2" charset="2"/>
              <a:buNone/>
            </a:pPr>
            <a:r>
              <a:rPr lang="en-US" sz="1600"/>
              <a:t>::= { snmpMPDStats 2 } </a:t>
            </a:r>
          </a:p>
          <a:p>
            <a:pPr marL="609600" indent="-609600" algn="l">
              <a:lnSpc>
                <a:spcPct val="80000"/>
              </a:lnSpc>
              <a:spcBef>
                <a:spcPct val="20000"/>
              </a:spcBef>
              <a:buFont typeface="Wingdings" pitchFamily="2" charset="2"/>
              <a:buNone/>
            </a:pPr>
            <a:r>
              <a:rPr lang="en-US" sz="1600" b="1"/>
              <a:t>snmpUnknownPDUHandlers</a:t>
            </a:r>
            <a:r>
              <a:rPr lang="en-US" sz="1600"/>
              <a:t> OBJECT-TYPE </a:t>
            </a:r>
          </a:p>
          <a:p>
            <a:pPr marL="609600" indent="-609600" algn="l">
              <a:lnSpc>
                <a:spcPct val="80000"/>
              </a:lnSpc>
              <a:spcBef>
                <a:spcPct val="20000"/>
              </a:spcBef>
              <a:buFont typeface="Wingdings" pitchFamily="2" charset="2"/>
              <a:buNone/>
            </a:pPr>
            <a:r>
              <a:rPr lang="en-US" sz="1600"/>
              <a:t>SYNTAX Counter32 </a:t>
            </a:r>
          </a:p>
          <a:p>
            <a:pPr marL="609600" indent="-609600" algn="l">
              <a:lnSpc>
                <a:spcPct val="80000"/>
              </a:lnSpc>
              <a:spcBef>
                <a:spcPct val="20000"/>
              </a:spcBef>
              <a:buFont typeface="Wingdings" pitchFamily="2" charset="2"/>
              <a:buNone/>
            </a:pPr>
            <a:r>
              <a:rPr lang="en-US" sz="1600"/>
              <a:t>MAX-ACCESS read-only </a:t>
            </a:r>
          </a:p>
          <a:p>
            <a:pPr marL="609600" indent="-609600" algn="l">
              <a:lnSpc>
                <a:spcPct val="80000"/>
              </a:lnSpc>
              <a:spcBef>
                <a:spcPct val="20000"/>
              </a:spcBef>
              <a:buFont typeface="Wingdings" pitchFamily="2" charset="2"/>
              <a:buNone/>
            </a:pPr>
            <a:r>
              <a:rPr lang="en-US" sz="1600"/>
              <a:t>STATUS current </a:t>
            </a:r>
          </a:p>
          <a:p>
            <a:pPr marL="609600" indent="-609600" algn="l">
              <a:lnSpc>
                <a:spcPct val="80000"/>
              </a:lnSpc>
              <a:spcBef>
                <a:spcPct val="20000"/>
              </a:spcBef>
              <a:buFont typeface="Wingdings" pitchFamily="2" charset="2"/>
              <a:buNone/>
            </a:pPr>
            <a:r>
              <a:rPr lang="en-US" sz="1600"/>
              <a:t>DESCRIPTION "The total number of packets received by the SNMP engine which were dropped because the PDU contained in the packet could not be passed to an application responsible for handling the pduType, e.g. no SNMP application had registered for the proper combination of the contextEngineID and the pduType. “</a:t>
            </a:r>
          </a:p>
          <a:p>
            <a:pPr marL="609600" indent="-609600" algn="l">
              <a:lnSpc>
                <a:spcPct val="80000"/>
              </a:lnSpc>
              <a:spcBef>
                <a:spcPct val="20000"/>
              </a:spcBef>
              <a:buFont typeface="Wingdings" pitchFamily="2" charset="2"/>
              <a:buNone/>
            </a:pPr>
            <a:r>
              <a:rPr lang="en-US" sz="1600"/>
              <a:t>::= { snmpMPDStats 3 } </a:t>
            </a:r>
            <a:endParaRPr lang="en-US" sz="1600">
              <a:solidFill>
                <a:srgbClr val="000000"/>
              </a:solidFill>
            </a:endParaRPr>
          </a:p>
        </p:txBody>
      </p:sp>
    </p:spTree>
    <p:extLst>
      <p:ext uri="{BB962C8B-B14F-4D97-AF65-F5344CB8AC3E}">
        <p14:creationId xmlns:p14="http://schemas.microsoft.com/office/powerpoint/2010/main" val="13271703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Date Placeholder 2"/>
          <p:cNvSpPr>
            <a:spLocks noGrp="1"/>
          </p:cNvSpPr>
          <p:nvPr>
            <p:ph type="dt" sz="quarter" idx="10"/>
          </p:nvPr>
        </p:nvSpPr>
        <p:spPr>
          <a:noFill/>
        </p:spPr>
        <p:txBody>
          <a:bodyPr/>
          <a:lstStyle/>
          <a:p>
            <a:fld id="{4C49322F-781B-4D2E-9A2D-6D2CF85AADDB}" type="datetime1">
              <a:rPr lang="en-US" smtClean="0"/>
              <a:pPr/>
              <a:t>6/8/2013</a:t>
            </a:fld>
            <a:endParaRPr lang="en-US" smtClean="0"/>
          </a:p>
        </p:txBody>
      </p:sp>
      <p:sp>
        <p:nvSpPr>
          <p:cNvPr id="76803" name="Slide Number Placeholder 4"/>
          <p:cNvSpPr>
            <a:spLocks noGrp="1"/>
          </p:cNvSpPr>
          <p:nvPr>
            <p:ph type="sldNum" sz="quarter" idx="12"/>
          </p:nvPr>
        </p:nvSpPr>
        <p:spPr>
          <a:noFill/>
        </p:spPr>
        <p:txBody>
          <a:bodyPr/>
          <a:lstStyle/>
          <a:p>
            <a:fld id="{B41A9F31-673E-4A17-BA7E-60DA88099E18}" type="slidenum">
              <a:rPr lang="en-US" smtClean="0"/>
              <a:pPr/>
              <a:t>8</a:t>
            </a:fld>
            <a:endParaRPr lang="en-US" smtClean="0"/>
          </a:p>
        </p:txBody>
      </p:sp>
      <p:sp>
        <p:nvSpPr>
          <p:cNvPr id="76804" name="Rectangle 2"/>
          <p:cNvSpPr>
            <a:spLocks noGrp="1" noChangeArrowheads="1"/>
          </p:cNvSpPr>
          <p:nvPr>
            <p:ph type="title"/>
          </p:nvPr>
        </p:nvSpPr>
        <p:spPr>
          <a:xfrm>
            <a:off x="414338" y="141288"/>
            <a:ext cx="8229600" cy="1143000"/>
          </a:xfrm>
        </p:spPr>
        <p:txBody>
          <a:bodyPr/>
          <a:lstStyle/>
          <a:p>
            <a:pPr eaLnBrk="1" hangingPunct="1"/>
            <a:r>
              <a:rPr lang="en-US" sz="3200" smtClean="0"/>
              <a:t>SNMPv3 Authentication &amp; Privacy MIBs</a:t>
            </a:r>
          </a:p>
        </p:txBody>
      </p:sp>
      <p:sp>
        <p:nvSpPr>
          <p:cNvPr id="76805" name="Text Box 3"/>
          <p:cNvSpPr txBox="1">
            <a:spLocks noChangeArrowheads="1"/>
          </p:cNvSpPr>
          <p:nvPr/>
        </p:nvSpPr>
        <p:spPr bwMode="auto">
          <a:xfrm>
            <a:off x="3981450" y="2914650"/>
            <a:ext cx="1447800" cy="336550"/>
          </a:xfrm>
          <a:prstGeom prst="rect">
            <a:avLst/>
          </a:prstGeom>
          <a:noFill/>
          <a:ln w="9525">
            <a:noFill/>
            <a:miter lim="800000"/>
            <a:headEnd type="none" w="lg" len="lg"/>
            <a:tailEnd type="none" w="lg" len="lg"/>
          </a:ln>
        </p:spPr>
        <p:txBody>
          <a:bodyPr wrap="none">
            <a:spAutoFit/>
          </a:bodyPr>
          <a:lstStyle/>
          <a:p>
            <a:pPr algn="l"/>
            <a:r>
              <a:rPr lang="en-US" sz="1600"/>
              <a:t>snmpModules</a:t>
            </a:r>
          </a:p>
        </p:txBody>
      </p:sp>
      <p:sp>
        <p:nvSpPr>
          <p:cNvPr id="76806" name="Text Box 4"/>
          <p:cNvSpPr txBox="1">
            <a:spLocks noChangeArrowheads="1"/>
          </p:cNvSpPr>
          <p:nvPr/>
        </p:nvSpPr>
        <p:spPr bwMode="auto">
          <a:xfrm>
            <a:off x="4164013" y="3163888"/>
            <a:ext cx="969962" cy="274637"/>
          </a:xfrm>
          <a:prstGeom prst="rect">
            <a:avLst/>
          </a:prstGeom>
          <a:noFill/>
          <a:ln w="9525">
            <a:noFill/>
            <a:miter lim="800000"/>
            <a:headEnd type="none" w="lg" len="lg"/>
            <a:tailEnd type="none" w="lg" len="lg"/>
          </a:ln>
        </p:spPr>
        <p:txBody>
          <a:bodyPr wrap="none">
            <a:spAutoFit/>
          </a:bodyPr>
          <a:lstStyle/>
          <a:p>
            <a:r>
              <a:rPr lang="en-US" sz="1200"/>
              <a:t>{snmpV2 3}</a:t>
            </a:r>
          </a:p>
        </p:txBody>
      </p:sp>
      <p:sp>
        <p:nvSpPr>
          <p:cNvPr id="76807" name="Line 5"/>
          <p:cNvSpPr>
            <a:spLocks noChangeShapeType="1"/>
          </p:cNvSpPr>
          <p:nvPr/>
        </p:nvSpPr>
        <p:spPr bwMode="auto">
          <a:xfrm flipH="1">
            <a:off x="903288" y="3400425"/>
            <a:ext cx="3678237" cy="936625"/>
          </a:xfrm>
          <a:prstGeom prst="line">
            <a:avLst/>
          </a:prstGeom>
          <a:noFill/>
          <a:ln w="9525">
            <a:solidFill>
              <a:schemeClr val="tx1"/>
            </a:solidFill>
            <a:round/>
            <a:headEnd type="none" w="lg" len="lg"/>
            <a:tailEnd type="none" w="lg" len="lg"/>
          </a:ln>
        </p:spPr>
        <p:txBody>
          <a:bodyPr/>
          <a:lstStyle/>
          <a:p>
            <a:endParaRPr lang="en-CA"/>
          </a:p>
        </p:txBody>
      </p:sp>
      <p:sp>
        <p:nvSpPr>
          <p:cNvPr id="76808" name="Line 6"/>
          <p:cNvSpPr>
            <a:spLocks noChangeShapeType="1"/>
          </p:cNvSpPr>
          <p:nvPr/>
        </p:nvSpPr>
        <p:spPr bwMode="auto">
          <a:xfrm>
            <a:off x="4592638" y="3402013"/>
            <a:ext cx="3730625" cy="611187"/>
          </a:xfrm>
          <a:prstGeom prst="line">
            <a:avLst/>
          </a:prstGeom>
          <a:noFill/>
          <a:ln w="9525">
            <a:solidFill>
              <a:schemeClr val="tx1"/>
            </a:solidFill>
            <a:round/>
            <a:headEnd type="none" w="lg" len="lg"/>
            <a:tailEnd type="none" w="lg" len="lg"/>
          </a:ln>
        </p:spPr>
        <p:txBody>
          <a:bodyPr/>
          <a:lstStyle/>
          <a:p>
            <a:endParaRPr lang="en-CA"/>
          </a:p>
        </p:txBody>
      </p:sp>
      <p:sp>
        <p:nvSpPr>
          <p:cNvPr id="76809" name="Text Box 7"/>
          <p:cNvSpPr txBox="1">
            <a:spLocks noChangeArrowheads="1"/>
          </p:cNvSpPr>
          <p:nvPr/>
        </p:nvSpPr>
        <p:spPr bwMode="auto">
          <a:xfrm>
            <a:off x="320675" y="5305425"/>
            <a:ext cx="1493838" cy="336550"/>
          </a:xfrm>
          <a:prstGeom prst="rect">
            <a:avLst/>
          </a:prstGeom>
          <a:noFill/>
          <a:ln w="9525">
            <a:noFill/>
            <a:miter lim="800000"/>
            <a:headEnd type="none" w="lg" len="lg"/>
            <a:tailEnd type="none" w="lg" len="lg"/>
          </a:ln>
        </p:spPr>
        <p:txBody>
          <a:bodyPr wrap="none">
            <a:spAutoFit/>
          </a:bodyPr>
          <a:lstStyle/>
          <a:p>
            <a:pPr algn="l"/>
            <a:r>
              <a:rPr lang="en-US" sz="1600"/>
              <a:t>snmpMPDMIB</a:t>
            </a:r>
          </a:p>
        </p:txBody>
      </p:sp>
      <p:sp>
        <p:nvSpPr>
          <p:cNvPr id="76810" name="Text Box 8"/>
          <p:cNvSpPr txBox="1">
            <a:spLocks noChangeArrowheads="1"/>
          </p:cNvSpPr>
          <p:nvPr/>
        </p:nvSpPr>
        <p:spPr bwMode="auto">
          <a:xfrm>
            <a:off x="368300" y="5567363"/>
            <a:ext cx="1441450" cy="274637"/>
          </a:xfrm>
          <a:prstGeom prst="rect">
            <a:avLst/>
          </a:prstGeom>
          <a:noFill/>
          <a:ln w="9525">
            <a:noFill/>
            <a:miter lim="800000"/>
            <a:headEnd type="none" w="lg" len="lg"/>
            <a:tailEnd type="none" w="lg" len="lg"/>
          </a:ln>
        </p:spPr>
        <p:txBody>
          <a:bodyPr wrap="none">
            <a:spAutoFit/>
          </a:bodyPr>
          <a:lstStyle/>
          <a:p>
            <a:r>
              <a:rPr lang="en-US" sz="1200"/>
              <a:t>{snmpModules 11}</a:t>
            </a:r>
          </a:p>
        </p:txBody>
      </p:sp>
      <p:sp>
        <p:nvSpPr>
          <p:cNvPr id="76811" name="Text Box 9"/>
          <p:cNvSpPr txBox="1">
            <a:spLocks noChangeArrowheads="1"/>
          </p:cNvSpPr>
          <p:nvPr/>
        </p:nvSpPr>
        <p:spPr bwMode="auto">
          <a:xfrm>
            <a:off x="7407275" y="5178425"/>
            <a:ext cx="1549400" cy="336550"/>
          </a:xfrm>
          <a:prstGeom prst="rect">
            <a:avLst/>
          </a:prstGeom>
          <a:noFill/>
          <a:ln w="9525">
            <a:noFill/>
            <a:miter lim="800000"/>
            <a:headEnd type="none" w="lg" len="lg"/>
            <a:tailEnd type="none" w="lg" len="lg"/>
          </a:ln>
        </p:spPr>
        <p:txBody>
          <a:bodyPr wrap="none">
            <a:spAutoFit/>
          </a:bodyPr>
          <a:lstStyle/>
          <a:p>
            <a:pPr algn="l"/>
            <a:r>
              <a:rPr lang="en-US" sz="1600" b="1"/>
              <a:t>snmpUSMMIB</a:t>
            </a:r>
          </a:p>
        </p:txBody>
      </p:sp>
      <p:sp>
        <p:nvSpPr>
          <p:cNvPr id="76812" name="Text Box 10"/>
          <p:cNvSpPr txBox="1">
            <a:spLocks noChangeArrowheads="1"/>
          </p:cNvSpPr>
          <p:nvPr/>
        </p:nvSpPr>
        <p:spPr bwMode="auto">
          <a:xfrm>
            <a:off x="7467600" y="5453063"/>
            <a:ext cx="1441450" cy="274637"/>
          </a:xfrm>
          <a:prstGeom prst="rect">
            <a:avLst/>
          </a:prstGeom>
          <a:noFill/>
          <a:ln w="9525">
            <a:noFill/>
            <a:miter lim="800000"/>
            <a:headEnd type="none" w="lg" len="lg"/>
            <a:tailEnd type="none" w="lg" len="lg"/>
          </a:ln>
        </p:spPr>
        <p:txBody>
          <a:bodyPr wrap="none">
            <a:spAutoFit/>
          </a:bodyPr>
          <a:lstStyle/>
          <a:p>
            <a:r>
              <a:rPr lang="en-US" sz="1200"/>
              <a:t>{snmpModules 15}</a:t>
            </a:r>
          </a:p>
        </p:txBody>
      </p:sp>
      <p:sp>
        <p:nvSpPr>
          <p:cNvPr id="76813" name="Text Box 11"/>
          <p:cNvSpPr txBox="1">
            <a:spLocks noChangeArrowheads="1"/>
          </p:cNvSpPr>
          <p:nvPr/>
        </p:nvSpPr>
        <p:spPr bwMode="auto">
          <a:xfrm>
            <a:off x="2200275" y="4975225"/>
            <a:ext cx="1630363" cy="336550"/>
          </a:xfrm>
          <a:prstGeom prst="rect">
            <a:avLst/>
          </a:prstGeom>
          <a:noFill/>
          <a:ln w="9525">
            <a:noFill/>
            <a:miter lim="800000"/>
            <a:headEnd type="none" w="lg" len="lg"/>
            <a:tailEnd type="none" w="lg" len="lg"/>
          </a:ln>
        </p:spPr>
        <p:txBody>
          <a:bodyPr wrap="none">
            <a:spAutoFit/>
          </a:bodyPr>
          <a:lstStyle/>
          <a:p>
            <a:pPr algn="l"/>
            <a:r>
              <a:rPr lang="en-US" sz="1600"/>
              <a:t>snmpTargetMIB</a:t>
            </a:r>
          </a:p>
        </p:txBody>
      </p:sp>
      <p:sp>
        <p:nvSpPr>
          <p:cNvPr id="76814" name="Text Box 12"/>
          <p:cNvSpPr txBox="1">
            <a:spLocks noChangeArrowheads="1"/>
          </p:cNvSpPr>
          <p:nvPr/>
        </p:nvSpPr>
        <p:spPr bwMode="auto">
          <a:xfrm>
            <a:off x="2311400" y="5249863"/>
            <a:ext cx="1441450" cy="274637"/>
          </a:xfrm>
          <a:prstGeom prst="rect">
            <a:avLst/>
          </a:prstGeom>
          <a:noFill/>
          <a:ln w="9525">
            <a:noFill/>
            <a:miter lim="800000"/>
            <a:headEnd type="none" w="lg" len="lg"/>
            <a:tailEnd type="none" w="lg" len="lg"/>
          </a:ln>
        </p:spPr>
        <p:txBody>
          <a:bodyPr wrap="none">
            <a:spAutoFit/>
          </a:bodyPr>
          <a:lstStyle/>
          <a:p>
            <a:r>
              <a:rPr lang="en-US" sz="1200"/>
              <a:t>{snmpModules 12}</a:t>
            </a:r>
          </a:p>
        </p:txBody>
      </p:sp>
      <p:sp>
        <p:nvSpPr>
          <p:cNvPr id="76815" name="Text Box 13"/>
          <p:cNvSpPr txBox="1">
            <a:spLocks noChangeArrowheads="1"/>
          </p:cNvSpPr>
          <p:nvPr/>
        </p:nvSpPr>
        <p:spPr bwMode="auto">
          <a:xfrm>
            <a:off x="0" y="4314825"/>
            <a:ext cx="2058988" cy="336550"/>
          </a:xfrm>
          <a:prstGeom prst="rect">
            <a:avLst/>
          </a:prstGeom>
          <a:noFill/>
          <a:ln w="9525">
            <a:noFill/>
            <a:miter lim="800000"/>
            <a:headEnd type="none" w="lg" len="lg"/>
            <a:tailEnd type="none" w="lg" len="lg"/>
          </a:ln>
        </p:spPr>
        <p:txBody>
          <a:bodyPr wrap="none">
            <a:spAutoFit/>
          </a:bodyPr>
          <a:lstStyle/>
          <a:p>
            <a:pPr algn="l"/>
            <a:r>
              <a:rPr lang="en-US" sz="1600"/>
              <a:t>snmpFrameworkMIB</a:t>
            </a:r>
          </a:p>
        </p:txBody>
      </p:sp>
      <p:sp>
        <p:nvSpPr>
          <p:cNvPr id="76816" name="Text Box 14"/>
          <p:cNvSpPr txBox="1">
            <a:spLocks noChangeArrowheads="1"/>
          </p:cNvSpPr>
          <p:nvPr/>
        </p:nvSpPr>
        <p:spPr bwMode="auto">
          <a:xfrm>
            <a:off x="466725" y="4576763"/>
            <a:ext cx="1441450" cy="274637"/>
          </a:xfrm>
          <a:prstGeom prst="rect">
            <a:avLst/>
          </a:prstGeom>
          <a:noFill/>
          <a:ln w="9525">
            <a:noFill/>
            <a:miter lim="800000"/>
            <a:headEnd type="none" w="lg" len="lg"/>
            <a:tailEnd type="none" w="lg" len="lg"/>
          </a:ln>
        </p:spPr>
        <p:txBody>
          <a:bodyPr wrap="none">
            <a:spAutoFit/>
          </a:bodyPr>
          <a:lstStyle/>
          <a:p>
            <a:r>
              <a:rPr lang="en-US" sz="1200"/>
              <a:t>{snmpModules 10}</a:t>
            </a:r>
          </a:p>
        </p:txBody>
      </p:sp>
      <p:sp>
        <p:nvSpPr>
          <p:cNvPr id="76817" name="Text Box 15"/>
          <p:cNvSpPr txBox="1">
            <a:spLocks noChangeArrowheads="1"/>
          </p:cNvSpPr>
          <p:nvPr/>
        </p:nvSpPr>
        <p:spPr bwMode="auto">
          <a:xfrm>
            <a:off x="3622675" y="4416425"/>
            <a:ext cx="2046288" cy="336550"/>
          </a:xfrm>
          <a:prstGeom prst="rect">
            <a:avLst/>
          </a:prstGeom>
          <a:noFill/>
          <a:ln w="9525">
            <a:noFill/>
            <a:miter lim="800000"/>
            <a:headEnd type="none" w="lg" len="lg"/>
            <a:tailEnd type="none" w="lg" len="lg"/>
          </a:ln>
        </p:spPr>
        <p:txBody>
          <a:bodyPr wrap="none">
            <a:spAutoFit/>
          </a:bodyPr>
          <a:lstStyle/>
          <a:p>
            <a:pPr algn="l"/>
            <a:r>
              <a:rPr lang="en-US" sz="1600"/>
              <a:t>snmpNotificationMIB</a:t>
            </a:r>
          </a:p>
        </p:txBody>
      </p:sp>
      <p:sp>
        <p:nvSpPr>
          <p:cNvPr id="76818" name="Text Box 16"/>
          <p:cNvSpPr txBox="1">
            <a:spLocks noChangeArrowheads="1"/>
          </p:cNvSpPr>
          <p:nvPr/>
        </p:nvSpPr>
        <p:spPr bwMode="auto">
          <a:xfrm>
            <a:off x="3987800" y="4691063"/>
            <a:ext cx="1441450" cy="274637"/>
          </a:xfrm>
          <a:prstGeom prst="rect">
            <a:avLst/>
          </a:prstGeom>
          <a:noFill/>
          <a:ln w="9525">
            <a:noFill/>
            <a:miter lim="800000"/>
            <a:headEnd type="none" w="lg" len="lg"/>
            <a:tailEnd type="none" w="lg" len="lg"/>
          </a:ln>
        </p:spPr>
        <p:txBody>
          <a:bodyPr wrap="none">
            <a:spAutoFit/>
          </a:bodyPr>
          <a:lstStyle/>
          <a:p>
            <a:r>
              <a:rPr lang="en-US" sz="1200"/>
              <a:t>{snmpModules 13}</a:t>
            </a:r>
          </a:p>
        </p:txBody>
      </p:sp>
      <p:sp>
        <p:nvSpPr>
          <p:cNvPr id="76819" name="Text Box 17"/>
          <p:cNvSpPr txBox="1">
            <a:spLocks noChangeArrowheads="1"/>
          </p:cNvSpPr>
          <p:nvPr/>
        </p:nvSpPr>
        <p:spPr bwMode="auto">
          <a:xfrm>
            <a:off x="5603875" y="4860925"/>
            <a:ext cx="1562100" cy="336550"/>
          </a:xfrm>
          <a:prstGeom prst="rect">
            <a:avLst/>
          </a:prstGeom>
          <a:noFill/>
          <a:ln w="9525">
            <a:noFill/>
            <a:miter lim="800000"/>
            <a:headEnd type="none" w="lg" len="lg"/>
            <a:tailEnd type="none" w="lg" len="lg"/>
          </a:ln>
        </p:spPr>
        <p:txBody>
          <a:bodyPr wrap="none">
            <a:spAutoFit/>
          </a:bodyPr>
          <a:lstStyle/>
          <a:p>
            <a:pPr algn="l"/>
            <a:r>
              <a:rPr lang="en-US" sz="1600"/>
              <a:t>snmpProxyMIB</a:t>
            </a:r>
          </a:p>
        </p:txBody>
      </p:sp>
      <p:sp>
        <p:nvSpPr>
          <p:cNvPr id="76820" name="Text Box 18"/>
          <p:cNvSpPr txBox="1">
            <a:spLocks noChangeArrowheads="1"/>
          </p:cNvSpPr>
          <p:nvPr/>
        </p:nvSpPr>
        <p:spPr bwMode="auto">
          <a:xfrm>
            <a:off x="5715000" y="5122863"/>
            <a:ext cx="1441450" cy="274637"/>
          </a:xfrm>
          <a:prstGeom prst="rect">
            <a:avLst/>
          </a:prstGeom>
          <a:noFill/>
          <a:ln w="9525">
            <a:noFill/>
            <a:miter lim="800000"/>
            <a:headEnd type="none" w="lg" len="lg"/>
            <a:tailEnd type="none" w="lg" len="lg"/>
          </a:ln>
        </p:spPr>
        <p:txBody>
          <a:bodyPr wrap="none">
            <a:spAutoFit/>
          </a:bodyPr>
          <a:lstStyle/>
          <a:p>
            <a:r>
              <a:rPr lang="en-US" sz="1200"/>
              <a:t>{snmpModules 14}</a:t>
            </a:r>
          </a:p>
        </p:txBody>
      </p:sp>
      <p:sp>
        <p:nvSpPr>
          <p:cNvPr id="76821" name="Text Box 19"/>
          <p:cNvSpPr txBox="1">
            <a:spLocks noChangeArrowheads="1"/>
          </p:cNvSpPr>
          <p:nvPr/>
        </p:nvSpPr>
        <p:spPr bwMode="auto">
          <a:xfrm>
            <a:off x="7515225" y="4010025"/>
            <a:ext cx="1695450" cy="336550"/>
          </a:xfrm>
          <a:prstGeom prst="rect">
            <a:avLst/>
          </a:prstGeom>
          <a:noFill/>
          <a:ln w="9525">
            <a:noFill/>
            <a:miter lim="800000"/>
            <a:headEnd type="none" w="lg" len="lg"/>
            <a:tailEnd type="none" w="lg" len="lg"/>
          </a:ln>
        </p:spPr>
        <p:txBody>
          <a:bodyPr wrap="none">
            <a:spAutoFit/>
          </a:bodyPr>
          <a:lstStyle/>
          <a:p>
            <a:pPr algn="l"/>
            <a:r>
              <a:rPr lang="en-US" sz="1600" b="1"/>
              <a:t>snmpVACMMIB</a:t>
            </a:r>
          </a:p>
        </p:txBody>
      </p:sp>
      <p:sp>
        <p:nvSpPr>
          <p:cNvPr id="76822" name="Text Box 20"/>
          <p:cNvSpPr txBox="1">
            <a:spLocks noChangeArrowheads="1"/>
          </p:cNvSpPr>
          <p:nvPr/>
        </p:nvSpPr>
        <p:spPr bwMode="auto">
          <a:xfrm>
            <a:off x="7613650" y="4284663"/>
            <a:ext cx="1441450" cy="274637"/>
          </a:xfrm>
          <a:prstGeom prst="rect">
            <a:avLst/>
          </a:prstGeom>
          <a:noFill/>
          <a:ln w="9525">
            <a:noFill/>
            <a:miter lim="800000"/>
            <a:headEnd type="none" w="lg" len="lg"/>
            <a:tailEnd type="none" w="lg" len="lg"/>
          </a:ln>
        </p:spPr>
        <p:txBody>
          <a:bodyPr wrap="none">
            <a:spAutoFit/>
          </a:bodyPr>
          <a:lstStyle/>
          <a:p>
            <a:r>
              <a:rPr lang="en-US" sz="1200"/>
              <a:t>{snmpModules 16}</a:t>
            </a:r>
          </a:p>
        </p:txBody>
      </p:sp>
      <p:sp>
        <p:nvSpPr>
          <p:cNvPr id="76823" name="Line 21"/>
          <p:cNvSpPr>
            <a:spLocks noChangeShapeType="1"/>
          </p:cNvSpPr>
          <p:nvPr/>
        </p:nvSpPr>
        <p:spPr bwMode="auto">
          <a:xfrm flipH="1">
            <a:off x="1079500" y="3403600"/>
            <a:ext cx="3505200" cy="1905000"/>
          </a:xfrm>
          <a:prstGeom prst="line">
            <a:avLst/>
          </a:prstGeom>
          <a:noFill/>
          <a:ln w="9525">
            <a:solidFill>
              <a:schemeClr val="tx1"/>
            </a:solidFill>
            <a:round/>
            <a:headEnd type="none" w="lg" len="lg"/>
            <a:tailEnd type="none" w="lg" len="lg"/>
          </a:ln>
        </p:spPr>
        <p:txBody>
          <a:bodyPr/>
          <a:lstStyle/>
          <a:p>
            <a:endParaRPr lang="en-CA"/>
          </a:p>
        </p:txBody>
      </p:sp>
      <p:sp>
        <p:nvSpPr>
          <p:cNvPr id="76824" name="Line 22"/>
          <p:cNvSpPr>
            <a:spLocks noChangeShapeType="1"/>
          </p:cNvSpPr>
          <p:nvPr/>
        </p:nvSpPr>
        <p:spPr bwMode="auto">
          <a:xfrm flipH="1">
            <a:off x="3124200" y="3416300"/>
            <a:ext cx="1460500" cy="1460500"/>
          </a:xfrm>
          <a:prstGeom prst="line">
            <a:avLst/>
          </a:prstGeom>
          <a:noFill/>
          <a:ln w="9525">
            <a:solidFill>
              <a:schemeClr val="tx1"/>
            </a:solidFill>
            <a:round/>
            <a:headEnd type="none" w="lg" len="lg"/>
            <a:tailEnd type="none" w="lg" len="lg"/>
          </a:ln>
        </p:spPr>
        <p:txBody>
          <a:bodyPr/>
          <a:lstStyle/>
          <a:p>
            <a:endParaRPr lang="en-CA"/>
          </a:p>
        </p:txBody>
      </p:sp>
      <p:sp>
        <p:nvSpPr>
          <p:cNvPr id="76825" name="Line 23"/>
          <p:cNvSpPr>
            <a:spLocks noChangeShapeType="1"/>
          </p:cNvSpPr>
          <p:nvPr/>
        </p:nvSpPr>
        <p:spPr bwMode="auto">
          <a:xfrm>
            <a:off x="4597400" y="3403600"/>
            <a:ext cx="0" cy="977900"/>
          </a:xfrm>
          <a:prstGeom prst="line">
            <a:avLst/>
          </a:prstGeom>
          <a:noFill/>
          <a:ln w="9525">
            <a:solidFill>
              <a:schemeClr val="tx1"/>
            </a:solidFill>
            <a:round/>
            <a:headEnd type="none" w="lg" len="lg"/>
            <a:tailEnd type="none" w="lg" len="lg"/>
          </a:ln>
        </p:spPr>
        <p:txBody>
          <a:bodyPr/>
          <a:lstStyle/>
          <a:p>
            <a:endParaRPr lang="en-CA"/>
          </a:p>
        </p:txBody>
      </p:sp>
      <p:sp>
        <p:nvSpPr>
          <p:cNvPr id="76826" name="Line 24"/>
          <p:cNvSpPr>
            <a:spLocks noChangeShapeType="1"/>
          </p:cNvSpPr>
          <p:nvPr/>
        </p:nvSpPr>
        <p:spPr bwMode="auto">
          <a:xfrm>
            <a:off x="4610100" y="3403600"/>
            <a:ext cx="1625600" cy="1422400"/>
          </a:xfrm>
          <a:prstGeom prst="line">
            <a:avLst/>
          </a:prstGeom>
          <a:noFill/>
          <a:ln w="9525">
            <a:solidFill>
              <a:schemeClr val="tx1"/>
            </a:solidFill>
            <a:round/>
            <a:headEnd type="none" w="lg" len="lg"/>
            <a:tailEnd type="none" w="lg" len="lg"/>
          </a:ln>
        </p:spPr>
        <p:txBody>
          <a:bodyPr/>
          <a:lstStyle/>
          <a:p>
            <a:endParaRPr lang="en-CA"/>
          </a:p>
        </p:txBody>
      </p:sp>
      <p:sp>
        <p:nvSpPr>
          <p:cNvPr id="76827" name="Line 25"/>
          <p:cNvSpPr>
            <a:spLocks noChangeShapeType="1"/>
          </p:cNvSpPr>
          <p:nvPr/>
        </p:nvSpPr>
        <p:spPr bwMode="auto">
          <a:xfrm>
            <a:off x="4610100" y="3403600"/>
            <a:ext cx="3505200" cy="1752600"/>
          </a:xfrm>
          <a:prstGeom prst="line">
            <a:avLst/>
          </a:prstGeom>
          <a:noFill/>
          <a:ln w="9525">
            <a:solidFill>
              <a:schemeClr val="tx1"/>
            </a:solidFill>
            <a:round/>
            <a:headEnd type="none" w="lg" len="lg"/>
            <a:tailEnd type="none" w="lg" len="lg"/>
          </a:ln>
        </p:spPr>
        <p:txBody>
          <a:bodyPr/>
          <a:lstStyle/>
          <a:p>
            <a:endParaRPr lang="en-CA"/>
          </a:p>
        </p:txBody>
      </p:sp>
      <p:sp>
        <p:nvSpPr>
          <p:cNvPr id="76828" name="Text Box 26"/>
          <p:cNvSpPr txBox="1">
            <a:spLocks noChangeArrowheads="1"/>
          </p:cNvSpPr>
          <p:nvPr/>
        </p:nvSpPr>
        <p:spPr bwMode="auto">
          <a:xfrm>
            <a:off x="4159250" y="2203450"/>
            <a:ext cx="928688" cy="336550"/>
          </a:xfrm>
          <a:prstGeom prst="rect">
            <a:avLst/>
          </a:prstGeom>
          <a:noFill/>
          <a:ln w="9525">
            <a:noFill/>
            <a:miter lim="800000"/>
            <a:headEnd type="none" w="lg" len="lg"/>
            <a:tailEnd type="none" w="lg" len="lg"/>
          </a:ln>
        </p:spPr>
        <p:txBody>
          <a:bodyPr wrap="none">
            <a:spAutoFit/>
          </a:bodyPr>
          <a:lstStyle/>
          <a:p>
            <a:pPr algn="l"/>
            <a:r>
              <a:rPr lang="en-US" sz="1600"/>
              <a:t>snmpV2</a:t>
            </a:r>
          </a:p>
        </p:txBody>
      </p:sp>
      <p:sp>
        <p:nvSpPr>
          <p:cNvPr id="76829" name="Text Box 27"/>
          <p:cNvSpPr txBox="1">
            <a:spLocks noChangeArrowheads="1"/>
          </p:cNvSpPr>
          <p:nvPr/>
        </p:nvSpPr>
        <p:spPr bwMode="auto">
          <a:xfrm>
            <a:off x="4179888" y="2465388"/>
            <a:ext cx="919162" cy="274637"/>
          </a:xfrm>
          <a:prstGeom prst="rect">
            <a:avLst/>
          </a:prstGeom>
          <a:noFill/>
          <a:ln w="9525">
            <a:noFill/>
            <a:miter lim="800000"/>
            <a:headEnd type="none" w="lg" len="lg"/>
            <a:tailEnd type="none" w="lg" len="lg"/>
          </a:ln>
        </p:spPr>
        <p:txBody>
          <a:bodyPr wrap="none">
            <a:spAutoFit/>
          </a:bodyPr>
          <a:lstStyle/>
          <a:p>
            <a:r>
              <a:rPr lang="en-US" sz="1200"/>
              <a:t>{internet 6}</a:t>
            </a:r>
          </a:p>
        </p:txBody>
      </p:sp>
      <p:sp>
        <p:nvSpPr>
          <p:cNvPr id="76830" name="Text Box 28"/>
          <p:cNvSpPr txBox="1">
            <a:spLocks noChangeArrowheads="1"/>
          </p:cNvSpPr>
          <p:nvPr/>
        </p:nvSpPr>
        <p:spPr bwMode="auto">
          <a:xfrm>
            <a:off x="4184650" y="1390650"/>
            <a:ext cx="862013" cy="336550"/>
          </a:xfrm>
          <a:prstGeom prst="rect">
            <a:avLst/>
          </a:prstGeom>
          <a:noFill/>
          <a:ln w="9525">
            <a:noFill/>
            <a:miter lim="800000"/>
            <a:headEnd type="none" w="lg" len="lg"/>
            <a:tailEnd type="none" w="lg" len="lg"/>
          </a:ln>
        </p:spPr>
        <p:txBody>
          <a:bodyPr wrap="none">
            <a:spAutoFit/>
          </a:bodyPr>
          <a:lstStyle/>
          <a:p>
            <a:pPr algn="l"/>
            <a:r>
              <a:rPr lang="en-US" sz="1600"/>
              <a:t>internet</a:t>
            </a:r>
          </a:p>
        </p:txBody>
      </p:sp>
      <p:sp>
        <p:nvSpPr>
          <p:cNvPr id="76831" name="Text Box 29"/>
          <p:cNvSpPr txBox="1">
            <a:spLocks noChangeArrowheads="1"/>
          </p:cNvSpPr>
          <p:nvPr/>
        </p:nvSpPr>
        <p:spPr bwMode="auto">
          <a:xfrm>
            <a:off x="4025900" y="1639888"/>
            <a:ext cx="1206500" cy="274637"/>
          </a:xfrm>
          <a:prstGeom prst="rect">
            <a:avLst/>
          </a:prstGeom>
          <a:noFill/>
          <a:ln w="9525">
            <a:noFill/>
            <a:miter lim="800000"/>
            <a:headEnd type="none" w="lg" len="lg"/>
            <a:tailEnd type="none" w="lg" len="lg"/>
          </a:ln>
        </p:spPr>
        <p:txBody>
          <a:bodyPr wrap="none">
            <a:spAutoFit/>
          </a:bodyPr>
          <a:lstStyle/>
          <a:p>
            <a:r>
              <a:rPr lang="en-US" sz="1200"/>
              <a:t>{.iso.org.dod.1}</a:t>
            </a:r>
          </a:p>
        </p:txBody>
      </p:sp>
      <p:sp>
        <p:nvSpPr>
          <p:cNvPr id="76832" name="Line 30"/>
          <p:cNvSpPr>
            <a:spLocks noChangeShapeType="1"/>
          </p:cNvSpPr>
          <p:nvPr/>
        </p:nvSpPr>
        <p:spPr bwMode="auto">
          <a:xfrm>
            <a:off x="4610100" y="1879600"/>
            <a:ext cx="0" cy="393700"/>
          </a:xfrm>
          <a:prstGeom prst="line">
            <a:avLst/>
          </a:prstGeom>
          <a:noFill/>
          <a:ln w="9525">
            <a:solidFill>
              <a:schemeClr val="tx1"/>
            </a:solidFill>
            <a:round/>
            <a:headEnd type="none" w="lg" len="lg"/>
            <a:tailEnd type="none" w="lg" len="lg"/>
          </a:ln>
        </p:spPr>
        <p:txBody>
          <a:bodyPr/>
          <a:lstStyle/>
          <a:p>
            <a:endParaRPr lang="en-CA"/>
          </a:p>
        </p:txBody>
      </p:sp>
      <p:sp>
        <p:nvSpPr>
          <p:cNvPr id="76833" name="Line 31"/>
          <p:cNvSpPr>
            <a:spLocks noChangeShapeType="1"/>
          </p:cNvSpPr>
          <p:nvPr/>
        </p:nvSpPr>
        <p:spPr bwMode="auto">
          <a:xfrm>
            <a:off x="4610100" y="2667000"/>
            <a:ext cx="0" cy="317500"/>
          </a:xfrm>
          <a:prstGeom prst="line">
            <a:avLst/>
          </a:prstGeom>
          <a:noFill/>
          <a:ln w="9525">
            <a:solidFill>
              <a:schemeClr val="tx1"/>
            </a:solidFill>
            <a:round/>
            <a:headEnd type="none" w="lg" len="lg"/>
            <a:tailEnd type="none" w="lg" len="lg"/>
          </a:ln>
        </p:spPr>
        <p:txBody>
          <a:bodyPr/>
          <a:lstStyle/>
          <a:p>
            <a:endParaRPr lang="en-CA"/>
          </a:p>
        </p:txBody>
      </p:sp>
    </p:spTree>
    <p:extLst>
      <p:ext uri="{BB962C8B-B14F-4D97-AF65-F5344CB8AC3E}">
        <p14:creationId xmlns:p14="http://schemas.microsoft.com/office/powerpoint/2010/main" val="29643117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Date Placeholder 2"/>
          <p:cNvSpPr>
            <a:spLocks noGrp="1"/>
          </p:cNvSpPr>
          <p:nvPr>
            <p:ph type="dt" sz="quarter" idx="10"/>
          </p:nvPr>
        </p:nvSpPr>
        <p:spPr>
          <a:noFill/>
        </p:spPr>
        <p:txBody>
          <a:bodyPr/>
          <a:lstStyle/>
          <a:p>
            <a:fld id="{BE41CFA7-FC5D-4199-AB93-25D82E5A76D7}" type="datetime1">
              <a:rPr lang="en-US" smtClean="0"/>
              <a:pPr/>
              <a:t>6/8/2013</a:t>
            </a:fld>
            <a:endParaRPr lang="en-US" smtClean="0"/>
          </a:p>
        </p:txBody>
      </p:sp>
      <p:sp>
        <p:nvSpPr>
          <p:cNvPr id="78851" name="Slide Number Placeholder 4"/>
          <p:cNvSpPr>
            <a:spLocks noGrp="1"/>
          </p:cNvSpPr>
          <p:nvPr>
            <p:ph type="sldNum" sz="quarter" idx="12"/>
          </p:nvPr>
        </p:nvSpPr>
        <p:spPr>
          <a:noFill/>
        </p:spPr>
        <p:txBody>
          <a:bodyPr/>
          <a:lstStyle/>
          <a:p>
            <a:fld id="{772698AB-4B6F-4012-8AA3-CCED68F177FE}" type="slidenum">
              <a:rPr lang="en-US" smtClean="0"/>
              <a:pPr/>
              <a:t>9</a:t>
            </a:fld>
            <a:endParaRPr lang="en-US" smtClean="0"/>
          </a:p>
        </p:txBody>
      </p:sp>
      <p:sp>
        <p:nvSpPr>
          <p:cNvPr id="78852" name="Rectangle 2"/>
          <p:cNvSpPr>
            <a:spLocks noGrp="1" noChangeArrowheads="1"/>
          </p:cNvSpPr>
          <p:nvPr>
            <p:ph type="title"/>
          </p:nvPr>
        </p:nvSpPr>
        <p:spPr>
          <a:xfrm>
            <a:off x="414338" y="141288"/>
            <a:ext cx="8229600" cy="1143000"/>
          </a:xfrm>
        </p:spPr>
        <p:txBody>
          <a:bodyPr/>
          <a:lstStyle/>
          <a:p>
            <a:pPr eaLnBrk="1" hangingPunct="1"/>
            <a:r>
              <a:rPr lang="en-US" sz="3200" smtClean="0"/>
              <a:t>SNMPv3 – USM MIB</a:t>
            </a:r>
          </a:p>
        </p:txBody>
      </p:sp>
      <p:sp>
        <p:nvSpPr>
          <p:cNvPr id="78853" name="Text Box 3"/>
          <p:cNvSpPr txBox="1">
            <a:spLocks noChangeArrowheads="1"/>
          </p:cNvSpPr>
          <p:nvPr/>
        </p:nvSpPr>
        <p:spPr bwMode="auto">
          <a:xfrm>
            <a:off x="4665663" y="2597150"/>
            <a:ext cx="996950" cy="336550"/>
          </a:xfrm>
          <a:prstGeom prst="rect">
            <a:avLst/>
          </a:prstGeom>
          <a:noFill/>
          <a:ln w="9525">
            <a:noFill/>
            <a:miter lim="800000"/>
            <a:headEnd type="none" w="lg" len="lg"/>
            <a:tailEnd type="none" w="lg" len="lg"/>
          </a:ln>
        </p:spPr>
        <p:txBody>
          <a:bodyPr>
            <a:spAutoFit/>
          </a:bodyPr>
          <a:lstStyle/>
          <a:p>
            <a:pPr algn="l"/>
            <a:r>
              <a:rPr lang="en-US" sz="1600"/>
              <a:t>usmUser</a:t>
            </a:r>
          </a:p>
        </p:txBody>
      </p:sp>
      <p:sp>
        <p:nvSpPr>
          <p:cNvPr id="78854" name="Text Box 4"/>
          <p:cNvSpPr txBox="1">
            <a:spLocks noChangeArrowheads="1"/>
          </p:cNvSpPr>
          <p:nvPr/>
        </p:nvSpPr>
        <p:spPr bwMode="auto">
          <a:xfrm>
            <a:off x="3778250" y="1187450"/>
            <a:ext cx="1517650" cy="336550"/>
          </a:xfrm>
          <a:prstGeom prst="rect">
            <a:avLst/>
          </a:prstGeom>
          <a:noFill/>
          <a:ln w="9525">
            <a:noFill/>
            <a:miter lim="800000"/>
            <a:headEnd type="none" w="lg" len="lg"/>
            <a:tailEnd type="none" w="lg" len="lg"/>
          </a:ln>
        </p:spPr>
        <p:txBody>
          <a:bodyPr wrap="none">
            <a:spAutoFit/>
          </a:bodyPr>
          <a:lstStyle/>
          <a:p>
            <a:pPr algn="l"/>
            <a:r>
              <a:rPr lang="en-US" sz="1600"/>
              <a:t>snmpUsm MIB</a:t>
            </a:r>
          </a:p>
        </p:txBody>
      </p:sp>
      <p:sp>
        <p:nvSpPr>
          <p:cNvPr id="78855" name="Text Box 5"/>
          <p:cNvSpPr txBox="1">
            <a:spLocks noChangeArrowheads="1"/>
          </p:cNvSpPr>
          <p:nvPr/>
        </p:nvSpPr>
        <p:spPr bwMode="auto">
          <a:xfrm>
            <a:off x="2957513" y="1449388"/>
            <a:ext cx="3427412" cy="274637"/>
          </a:xfrm>
          <a:prstGeom prst="rect">
            <a:avLst/>
          </a:prstGeom>
          <a:noFill/>
          <a:ln w="9525">
            <a:noFill/>
            <a:miter lim="800000"/>
            <a:headEnd type="none" w="lg" len="lg"/>
            <a:tailEnd type="none" w="lg" len="lg"/>
          </a:ln>
        </p:spPr>
        <p:txBody>
          <a:bodyPr wrap="none">
            <a:spAutoFit/>
          </a:bodyPr>
          <a:lstStyle/>
          <a:p>
            <a:r>
              <a:rPr lang="en-US" sz="1200"/>
              <a:t>{.iso.org.dod.internet.snmpV2.snmpModules 15}</a:t>
            </a:r>
          </a:p>
        </p:txBody>
      </p:sp>
      <p:sp>
        <p:nvSpPr>
          <p:cNvPr id="78856" name="Line 6"/>
          <p:cNvSpPr>
            <a:spLocks noChangeShapeType="1"/>
          </p:cNvSpPr>
          <p:nvPr/>
        </p:nvSpPr>
        <p:spPr bwMode="auto">
          <a:xfrm flipH="1">
            <a:off x="4175125" y="1685925"/>
            <a:ext cx="406400" cy="314325"/>
          </a:xfrm>
          <a:prstGeom prst="line">
            <a:avLst/>
          </a:prstGeom>
          <a:noFill/>
          <a:ln w="9525">
            <a:solidFill>
              <a:schemeClr val="tx1"/>
            </a:solidFill>
            <a:round/>
            <a:headEnd type="none" w="lg" len="lg"/>
            <a:tailEnd type="none" w="lg" len="lg"/>
          </a:ln>
        </p:spPr>
        <p:txBody>
          <a:bodyPr/>
          <a:lstStyle/>
          <a:p>
            <a:endParaRPr lang="en-CA"/>
          </a:p>
        </p:txBody>
      </p:sp>
      <p:sp>
        <p:nvSpPr>
          <p:cNvPr id="78857" name="Line 7"/>
          <p:cNvSpPr>
            <a:spLocks noChangeShapeType="1"/>
          </p:cNvSpPr>
          <p:nvPr/>
        </p:nvSpPr>
        <p:spPr bwMode="auto">
          <a:xfrm>
            <a:off x="4592638" y="1687513"/>
            <a:ext cx="3117850" cy="711200"/>
          </a:xfrm>
          <a:prstGeom prst="line">
            <a:avLst/>
          </a:prstGeom>
          <a:noFill/>
          <a:ln w="9525">
            <a:solidFill>
              <a:schemeClr val="tx1"/>
            </a:solidFill>
            <a:round/>
            <a:headEnd type="none" w="lg" len="lg"/>
            <a:tailEnd type="none" w="lg" len="lg"/>
          </a:ln>
        </p:spPr>
        <p:txBody>
          <a:bodyPr/>
          <a:lstStyle/>
          <a:p>
            <a:endParaRPr lang="en-CA"/>
          </a:p>
        </p:txBody>
      </p:sp>
      <p:sp>
        <p:nvSpPr>
          <p:cNvPr id="78858" name="Text Box 8"/>
          <p:cNvSpPr txBox="1">
            <a:spLocks noChangeArrowheads="1"/>
          </p:cNvSpPr>
          <p:nvPr/>
        </p:nvSpPr>
        <p:spPr bwMode="auto">
          <a:xfrm>
            <a:off x="3805238" y="1968500"/>
            <a:ext cx="1619250" cy="336550"/>
          </a:xfrm>
          <a:prstGeom prst="rect">
            <a:avLst/>
          </a:prstGeom>
          <a:noFill/>
          <a:ln w="9525">
            <a:noFill/>
            <a:miter lim="800000"/>
            <a:headEnd type="none" w="lg" len="lg"/>
            <a:tailEnd type="none" w="lg" len="lg"/>
          </a:ln>
        </p:spPr>
        <p:txBody>
          <a:bodyPr wrap="none">
            <a:spAutoFit/>
          </a:bodyPr>
          <a:lstStyle/>
          <a:p>
            <a:pPr algn="l"/>
            <a:r>
              <a:rPr lang="en-US" sz="1600"/>
              <a:t>usmMIBObjects</a:t>
            </a:r>
          </a:p>
        </p:txBody>
      </p:sp>
      <p:sp>
        <p:nvSpPr>
          <p:cNvPr id="78859" name="Text Box 9"/>
          <p:cNvSpPr txBox="1">
            <a:spLocks noChangeArrowheads="1"/>
          </p:cNvSpPr>
          <p:nvPr/>
        </p:nvSpPr>
        <p:spPr bwMode="auto">
          <a:xfrm>
            <a:off x="6354763" y="2324100"/>
            <a:ext cx="2251075" cy="336550"/>
          </a:xfrm>
          <a:prstGeom prst="rect">
            <a:avLst/>
          </a:prstGeom>
          <a:noFill/>
          <a:ln w="9525">
            <a:noFill/>
            <a:miter lim="800000"/>
            <a:headEnd type="none" w="lg" len="lg"/>
            <a:tailEnd type="none" w="lg" len="lg"/>
          </a:ln>
        </p:spPr>
        <p:txBody>
          <a:bodyPr wrap="none">
            <a:spAutoFit/>
          </a:bodyPr>
          <a:lstStyle/>
          <a:p>
            <a:pPr algn="l"/>
            <a:r>
              <a:rPr lang="en-US" sz="1600"/>
              <a:t>usmMIBConformances</a:t>
            </a:r>
          </a:p>
        </p:txBody>
      </p:sp>
      <p:sp>
        <p:nvSpPr>
          <p:cNvPr id="78860" name="Text Box 10"/>
          <p:cNvSpPr txBox="1">
            <a:spLocks noChangeArrowheads="1"/>
          </p:cNvSpPr>
          <p:nvPr/>
        </p:nvSpPr>
        <p:spPr bwMode="auto">
          <a:xfrm>
            <a:off x="3940175" y="2222500"/>
            <a:ext cx="1368425" cy="274638"/>
          </a:xfrm>
          <a:prstGeom prst="rect">
            <a:avLst/>
          </a:prstGeom>
          <a:noFill/>
          <a:ln w="9525">
            <a:noFill/>
            <a:miter lim="800000"/>
            <a:headEnd type="none" w="lg" len="lg"/>
            <a:tailEnd type="none" w="lg" len="lg"/>
          </a:ln>
        </p:spPr>
        <p:txBody>
          <a:bodyPr wrap="none">
            <a:spAutoFit/>
          </a:bodyPr>
          <a:lstStyle/>
          <a:p>
            <a:r>
              <a:rPr lang="en-US" sz="1200"/>
              <a:t>{snmpUsmMIB 1}</a:t>
            </a:r>
          </a:p>
        </p:txBody>
      </p:sp>
      <p:sp>
        <p:nvSpPr>
          <p:cNvPr id="78861" name="Text Box 11"/>
          <p:cNvSpPr txBox="1">
            <a:spLocks noChangeArrowheads="1"/>
          </p:cNvSpPr>
          <p:nvPr/>
        </p:nvSpPr>
        <p:spPr bwMode="auto">
          <a:xfrm>
            <a:off x="6773863" y="2568575"/>
            <a:ext cx="1368425" cy="274638"/>
          </a:xfrm>
          <a:prstGeom prst="rect">
            <a:avLst/>
          </a:prstGeom>
          <a:noFill/>
          <a:ln w="9525">
            <a:noFill/>
            <a:miter lim="800000"/>
            <a:headEnd type="none" w="lg" len="lg"/>
            <a:tailEnd type="none" w="lg" len="lg"/>
          </a:ln>
        </p:spPr>
        <p:txBody>
          <a:bodyPr wrap="none">
            <a:spAutoFit/>
          </a:bodyPr>
          <a:lstStyle/>
          <a:p>
            <a:r>
              <a:rPr lang="en-US" sz="1200"/>
              <a:t>{snmpUsmMIB 2}</a:t>
            </a:r>
          </a:p>
        </p:txBody>
      </p:sp>
      <p:sp>
        <p:nvSpPr>
          <p:cNvPr id="78862" name="Line 12"/>
          <p:cNvSpPr>
            <a:spLocks noChangeShapeType="1"/>
          </p:cNvSpPr>
          <p:nvPr/>
        </p:nvSpPr>
        <p:spPr bwMode="auto">
          <a:xfrm flipH="1">
            <a:off x="1990725" y="2497138"/>
            <a:ext cx="2570163" cy="769937"/>
          </a:xfrm>
          <a:prstGeom prst="line">
            <a:avLst/>
          </a:prstGeom>
          <a:noFill/>
          <a:ln w="9525">
            <a:solidFill>
              <a:schemeClr val="tx1"/>
            </a:solidFill>
            <a:round/>
            <a:headEnd type="none" w="lg" len="lg"/>
            <a:tailEnd type="none" w="lg" len="lg"/>
          </a:ln>
        </p:spPr>
        <p:txBody>
          <a:bodyPr/>
          <a:lstStyle/>
          <a:p>
            <a:endParaRPr lang="en-CA"/>
          </a:p>
        </p:txBody>
      </p:sp>
      <p:sp>
        <p:nvSpPr>
          <p:cNvPr id="78863" name="Line 13"/>
          <p:cNvSpPr>
            <a:spLocks noChangeShapeType="1"/>
          </p:cNvSpPr>
          <p:nvPr/>
        </p:nvSpPr>
        <p:spPr bwMode="auto">
          <a:xfrm>
            <a:off x="4572000" y="2500313"/>
            <a:ext cx="377825" cy="144462"/>
          </a:xfrm>
          <a:prstGeom prst="line">
            <a:avLst/>
          </a:prstGeom>
          <a:noFill/>
          <a:ln w="9525">
            <a:solidFill>
              <a:schemeClr val="tx1"/>
            </a:solidFill>
            <a:round/>
            <a:headEnd type="none" w="lg" len="lg"/>
            <a:tailEnd type="none" w="lg" len="lg"/>
          </a:ln>
        </p:spPr>
        <p:txBody>
          <a:bodyPr/>
          <a:lstStyle/>
          <a:p>
            <a:endParaRPr lang="en-CA"/>
          </a:p>
        </p:txBody>
      </p:sp>
      <p:sp>
        <p:nvSpPr>
          <p:cNvPr id="78864" name="Text Box 14"/>
          <p:cNvSpPr txBox="1">
            <a:spLocks noChangeArrowheads="1"/>
          </p:cNvSpPr>
          <p:nvPr/>
        </p:nvSpPr>
        <p:spPr bwMode="auto">
          <a:xfrm>
            <a:off x="1454150" y="3251200"/>
            <a:ext cx="1031875" cy="336550"/>
          </a:xfrm>
          <a:prstGeom prst="rect">
            <a:avLst/>
          </a:prstGeom>
          <a:noFill/>
          <a:ln w="9525">
            <a:noFill/>
            <a:miter lim="800000"/>
            <a:headEnd type="none" w="lg" len="lg"/>
            <a:tailEnd type="none" w="lg" len="lg"/>
          </a:ln>
        </p:spPr>
        <p:txBody>
          <a:bodyPr wrap="none">
            <a:spAutoFit/>
          </a:bodyPr>
          <a:lstStyle/>
          <a:p>
            <a:pPr algn="l"/>
            <a:r>
              <a:rPr lang="en-US" sz="1600"/>
              <a:t>usmStats</a:t>
            </a:r>
          </a:p>
        </p:txBody>
      </p:sp>
      <p:sp>
        <p:nvSpPr>
          <p:cNvPr id="78865" name="Line 15"/>
          <p:cNvSpPr>
            <a:spLocks noChangeShapeType="1"/>
          </p:cNvSpPr>
          <p:nvPr/>
        </p:nvSpPr>
        <p:spPr bwMode="auto">
          <a:xfrm flipH="1">
            <a:off x="5891213" y="3249613"/>
            <a:ext cx="7937" cy="3608387"/>
          </a:xfrm>
          <a:prstGeom prst="line">
            <a:avLst/>
          </a:prstGeom>
          <a:noFill/>
          <a:ln w="9525">
            <a:solidFill>
              <a:schemeClr val="tx1"/>
            </a:solidFill>
            <a:round/>
            <a:headEnd type="none" w="lg" len="lg"/>
            <a:tailEnd type="none" w="lg" len="lg"/>
          </a:ln>
        </p:spPr>
        <p:txBody>
          <a:bodyPr/>
          <a:lstStyle/>
          <a:p>
            <a:endParaRPr lang="en-CA"/>
          </a:p>
        </p:txBody>
      </p:sp>
      <p:sp>
        <p:nvSpPr>
          <p:cNvPr id="78866" name="Line 16"/>
          <p:cNvSpPr>
            <a:spLocks noChangeShapeType="1"/>
          </p:cNvSpPr>
          <p:nvPr/>
        </p:nvSpPr>
        <p:spPr bwMode="auto">
          <a:xfrm>
            <a:off x="5910263" y="3786188"/>
            <a:ext cx="142875" cy="0"/>
          </a:xfrm>
          <a:prstGeom prst="line">
            <a:avLst/>
          </a:prstGeom>
          <a:noFill/>
          <a:ln w="9525">
            <a:solidFill>
              <a:schemeClr val="tx1"/>
            </a:solidFill>
            <a:round/>
            <a:headEnd type="none" w="lg" len="lg"/>
            <a:tailEnd type="none" w="lg" len="lg"/>
          </a:ln>
        </p:spPr>
        <p:txBody>
          <a:bodyPr/>
          <a:lstStyle/>
          <a:p>
            <a:endParaRPr lang="en-CA"/>
          </a:p>
        </p:txBody>
      </p:sp>
      <p:sp>
        <p:nvSpPr>
          <p:cNvPr id="78867" name="Line 17"/>
          <p:cNvSpPr>
            <a:spLocks noChangeShapeType="1"/>
          </p:cNvSpPr>
          <p:nvPr/>
        </p:nvSpPr>
        <p:spPr bwMode="auto">
          <a:xfrm>
            <a:off x="5924550" y="3440113"/>
            <a:ext cx="142875" cy="0"/>
          </a:xfrm>
          <a:prstGeom prst="line">
            <a:avLst/>
          </a:prstGeom>
          <a:noFill/>
          <a:ln w="9525">
            <a:solidFill>
              <a:schemeClr val="tx1"/>
            </a:solidFill>
            <a:round/>
            <a:headEnd type="none" w="lg" len="lg"/>
            <a:tailEnd type="none" w="lg" len="lg"/>
          </a:ln>
        </p:spPr>
        <p:txBody>
          <a:bodyPr/>
          <a:lstStyle/>
          <a:p>
            <a:endParaRPr lang="en-CA"/>
          </a:p>
        </p:txBody>
      </p:sp>
      <p:sp>
        <p:nvSpPr>
          <p:cNvPr id="78868" name="Line 18"/>
          <p:cNvSpPr>
            <a:spLocks noChangeShapeType="1"/>
          </p:cNvSpPr>
          <p:nvPr/>
        </p:nvSpPr>
        <p:spPr bwMode="auto">
          <a:xfrm>
            <a:off x="5911850" y="4440238"/>
            <a:ext cx="142875" cy="0"/>
          </a:xfrm>
          <a:prstGeom prst="line">
            <a:avLst/>
          </a:prstGeom>
          <a:noFill/>
          <a:ln w="9525">
            <a:solidFill>
              <a:schemeClr val="tx1"/>
            </a:solidFill>
            <a:round/>
            <a:headEnd type="none" w="lg" len="lg"/>
            <a:tailEnd type="none" w="lg" len="lg"/>
          </a:ln>
        </p:spPr>
        <p:txBody>
          <a:bodyPr/>
          <a:lstStyle/>
          <a:p>
            <a:endParaRPr lang="en-CA"/>
          </a:p>
        </p:txBody>
      </p:sp>
      <p:sp>
        <p:nvSpPr>
          <p:cNvPr id="78869" name="Line 19"/>
          <p:cNvSpPr>
            <a:spLocks noChangeShapeType="1"/>
          </p:cNvSpPr>
          <p:nvPr/>
        </p:nvSpPr>
        <p:spPr bwMode="auto">
          <a:xfrm>
            <a:off x="5930900" y="4792663"/>
            <a:ext cx="142875" cy="0"/>
          </a:xfrm>
          <a:prstGeom prst="line">
            <a:avLst/>
          </a:prstGeom>
          <a:noFill/>
          <a:ln w="9525">
            <a:solidFill>
              <a:schemeClr val="tx1"/>
            </a:solidFill>
            <a:round/>
            <a:headEnd type="none" w="lg" len="lg"/>
            <a:tailEnd type="none" w="lg" len="lg"/>
          </a:ln>
        </p:spPr>
        <p:txBody>
          <a:bodyPr/>
          <a:lstStyle/>
          <a:p>
            <a:endParaRPr lang="en-CA"/>
          </a:p>
        </p:txBody>
      </p:sp>
      <p:sp>
        <p:nvSpPr>
          <p:cNvPr id="78870" name="Line 20"/>
          <p:cNvSpPr>
            <a:spLocks noChangeShapeType="1"/>
          </p:cNvSpPr>
          <p:nvPr/>
        </p:nvSpPr>
        <p:spPr bwMode="auto">
          <a:xfrm>
            <a:off x="5921375" y="5119688"/>
            <a:ext cx="142875" cy="0"/>
          </a:xfrm>
          <a:prstGeom prst="line">
            <a:avLst/>
          </a:prstGeom>
          <a:noFill/>
          <a:ln w="9525">
            <a:solidFill>
              <a:schemeClr val="tx1"/>
            </a:solidFill>
            <a:round/>
            <a:headEnd type="none" w="lg" len="lg"/>
            <a:tailEnd type="none" w="lg" len="lg"/>
          </a:ln>
        </p:spPr>
        <p:txBody>
          <a:bodyPr/>
          <a:lstStyle/>
          <a:p>
            <a:endParaRPr lang="en-CA"/>
          </a:p>
        </p:txBody>
      </p:sp>
      <p:sp>
        <p:nvSpPr>
          <p:cNvPr id="78871" name="Line 21"/>
          <p:cNvSpPr>
            <a:spLocks noChangeShapeType="1"/>
          </p:cNvSpPr>
          <p:nvPr/>
        </p:nvSpPr>
        <p:spPr bwMode="auto">
          <a:xfrm>
            <a:off x="5911850" y="5392738"/>
            <a:ext cx="142875" cy="0"/>
          </a:xfrm>
          <a:prstGeom prst="line">
            <a:avLst/>
          </a:prstGeom>
          <a:noFill/>
          <a:ln w="9525">
            <a:solidFill>
              <a:schemeClr val="tx1"/>
            </a:solidFill>
            <a:round/>
            <a:headEnd type="none" w="lg" len="lg"/>
            <a:tailEnd type="none" w="lg" len="lg"/>
          </a:ln>
        </p:spPr>
        <p:txBody>
          <a:bodyPr/>
          <a:lstStyle/>
          <a:p>
            <a:endParaRPr lang="en-CA"/>
          </a:p>
        </p:txBody>
      </p:sp>
      <p:sp>
        <p:nvSpPr>
          <p:cNvPr id="78872" name="Line 22"/>
          <p:cNvSpPr>
            <a:spLocks noChangeShapeType="1"/>
          </p:cNvSpPr>
          <p:nvPr/>
        </p:nvSpPr>
        <p:spPr bwMode="auto">
          <a:xfrm>
            <a:off x="5913438" y="5718175"/>
            <a:ext cx="142875" cy="0"/>
          </a:xfrm>
          <a:prstGeom prst="line">
            <a:avLst/>
          </a:prstGeom>
          <a:noFill/>
          <a:ln w="9525">
            <a:solidFill>
              <a:schemeClr val="tx1"/>
            </a:solidFill>
            <a:round/>
            <a:headEnd type="none" w="lg" len="lg"/>
            <a:tailEnd type="none" w="lg" len="lg"/>
          </a:ln>
        </p:spPr>
        <p:txBody>
          <a:bodyPr/>
          <a:lstStyle/>
          <a:p>
            <a:endParaRPr lang="en-CA"/>
          </a:p>
        </p:txBody>
      </p:sp>
      <p:sp>
        <p:nvSpPr>
          <p:cNvPr id="78873" name="Text Box 23"/>
          <p:cNvSpPr txBox="1">
            <a:spLocks noChangeArrowheads="1"/>
          </p:cNvSpPr>
          <p:nvPr/>
        </p:nvSpPr>
        <p:spPr bwMode="auto">
          <a:xfrm>
            <a:off x="6022975" y="3602038"/>
            <a:ext cx="1746250" cy="274637"/>
          </a:xfrm>
          <a:prstGeom prst="rect">
            <a:avLst/>
          </a:prstGeom>
          <a:noFill/>
          <a:ln w="9525">
            <a:noFill/>
            <a:miter lim="800000"/>
            <a:headEnd type="none" w="lg" len="lg"/>
            <a:tailEnd type="none" w="lg" len="lg"/>
          </a:ln>
        </p:spPr>
        <p:txBody>
          <a:bodyPr wrap="none">
            <a:spAutoFit/>
          </a:bodyPr>
          <a:lstStyle/>
          <a:p>
            <a:pPr algn="l"/>
            <a:r>
              <a:rPr lang="en-US" sz="1200"/>
              <a:t>usmUserSecurityName</a:t>
            </a:r>
          </a:p>
        </p:txBody>
      </p:sp>
      <p:sp>
        <p:nvSpPr>
          <p:cNvPr id="78874" name="Text Box 24"/>
          <p:cNvSpPr txBox="1">
            <a:spLocks noChangeArrowheads="1"/>
          </p:cNvSpPr>
          <p:nvPr/>
        </p:nvSpPr>
        <p:spPr bwMode="auto">
          <a:xfrm>
            <a:off x="6045200" y="3970338"/>
            <a:ext cx="1543050" cy="274637"/>
          </a:xfrm>
          <a:prstGeom prst="rect">
            <a:avLst/>
          </a:prstGeom>
          <a:noFill/>
          <a:ln w="9525">
            <a:noFill/>
            <a:miter lim="800000"/>
            <a:headEnd type="none" w="lg" len="lg"/>
            <a:tailEnd type="none" w="lg" len="lg"/>
          </a:ln>
        </p:spPr>
        <p:txBody>
          <a:bodyPr wrap="none">
            <a:spAutoFit/>
          </a:bodyPr>
          <a:lstStyle/>
          <a:p>
            <a:pPr algn="l"/>
            <a:r>
              <a:rPr lang="en-US" sz="1200"/>
              <a:t>usmUserCloneFrom</a:t>
            </a:r>
          </a:p>
        </p:txBody>
      </p:sp>
      <p:sp>
        <p:nvSpPr>
          <p:cNvPr id="78875" name="Text Box 25"/>
          <p:cNvSpPr txBox="1">
            <a:spLocks noChangeArrowheads="1"/>
          </p:cNvSpPr>
          <p:nvPr/>
        </p:nvSpPr>
        <p:spPr bwMode="auto">
          <a:xfrm>
            <a:off x="6024563" y="4286250"/>
            <a:ext cx="1662112" cy="274638"/>
          </a:xfrm>
          <a:prstGeom prst="rect">
            <a:avLst/>
          </a:prstGeom>
          <a:noFill/>
          <a:ln w="9525">
            <a:noFill/>
            <a:miter lim="800000"/>
            <a:headEnd type="none" w="lg" len="lg"/>
            <a:tailEnd type="none" w="lg" len="lg"/>
          </a:ln>
        </p:spPr>
        <p:txBody>
          <a:bodyPr wrap="none">
            <a:spAutoFit/>
          </a:bodyPr>
          <a:lstStyle/>
          <a:p>
            <a:pPr algn="l"/>
            <a:r>
              <a:rPr lang="en-US" sz="1200"/>
              <a:t>usmUserAuthProtocol</a:t>
            </a:r>
          </a:p>
        </p:txBody>
      </p:sp>
      <p:sp>
        <p:nvSpPr>
          <p:cNvPr id="78876" name="Text Box 26"/>
          <p:cNvSpPr txBox="1">
            <a:spLocks noChangeArrowheads="1"/>
          </p:cNvSpPr>
          <p:nvPr/>
        </p:nvSpPr>
        <p:spPr bwMode="auto">
          <a:xfrm>
            <a:off x="6016625" y="4619625"/>
            <a:ext cx="1897063" cy="274638"/>
          </a:xfrm>
          <a:prstGeom prst="rect">
            <a:avLst/>
          </a:prstGeom>
          <a:noFill/>
          <a:ln w="9525">
            <a:noFill/>
            <a:miter lim="800000"/>
            <a:headEnd type="none" w="lg" len="lg"/>
            <a:tailEnd type="none" w="lg" len="lg"/>
          </a:ln>
        </p:spPr>
        <p:txBody>
          <a:bodyPr wrap="none">
            <a:spAutoFit/>
          </a:bodyPr>
          <a:lstStyle/>
          <a:p>
            <a:pPr algn="l"/>
            <a:r>
              <a:rPr lang="en-US" sz="1200"/>
              <a:t>usmUserAuthKeyChange</a:t>
            </a:r>
          </a:p>
        </p:txBody>
      </p:sp>
      <p:sp>
        <p:nvSpPr>
          <p:cNvPr id="78877" name="Text Box 27"/>
          <p:cNvSpPr txBox="1">
            <a:spLocks noChangeArrowheads="1"/>
          </p:cNvSpPr>
          <p:nvPr/>
        </p:nvSpPr>
        <p:spPr bwMode="auto">
          <a:xfrm>
            <a:off x="6035675" y="4945063"/>
            <a:ext cx="2209800" cy="274637"/>
          </a:xfrm>
          <a:prstGeom prst="rect">
            <a:avLst/>
          </a:prstGeom>
          <a:noFill/>
          <a:ln w="9525">
            <a:noFill/>
            <a:miter lim="800000"/>
            <a:headEnd type="none" w="lg" len="lg"/>
            <a:tailEnd type="none" w="lg" len="lg"/>
          </a:ln>
        </p:spPr>
        <p:txBody>
          <a:bodyPr wrap="none">
            <a:spAutoFit/>
          </a:bodyPr>
          <a:lstStyle/>
          <a:p>
            <a:pPr algn="l"/>
            <a:r>
              <a:rPr lang="en-US" sz="1200"/>
              <a:t>usmUserOwnAuthKeyChange</a:t>
            </a:r>
          </a:p>
        </p:txBody>
      </p:sp>
      <p:sp>
        <p:nvSpPr>
          <p:cNvPr id="78878" name="Text Box 28"/>
          <p:cNvSpPr txBox="1">
            <a:spLocks noChangeArrowheads="1"/>
          </p:cNvSpPr>
          <p:nvPr/>
        </p:nvSpPr>
        <p:spPr bwMode="auto">
          <a:xfrm>
            <a:off x="6034088" y="5221288"/>
            <a:ext cx="1611312" cy="274637"/>
          </a:xfrm>
          <a:prstGeom prst="rect">
            <a:avLst/>
          </a:prstGeom>
          <a:noFill/>
          <a:ln w="9525">
            <a:noFill/>
            <a:miter lim="800000"/>
            <a:headEnd type="none" w="lg" len="lg"/>
            <a:tailEnd type="none" w="lg" len="lg"/>
          </a:ln>
        </p:spPr>
        <p:txBody>
          <a:bodyPr wrap="none">
            <a:spAutoFit/>
          </a:bodyPr>
          <a:lstStyle/>
          <a:p>
            <a:pPr algn="l"/>
            <a:r>
              <a:rPr lang="en-US" sz="1200"/>
              <a:t>usmUserPrivProtocol</a:t>
            </a:r>
          </a:p>
        </p:txBody>
      </p:sp>
      <p:sp>
        <p:nvSpPr>
          <p:cNvPr id="78879" name="Text Box 29"/>
          <p:cNvSpPr txBox="1">
            <a:spLocks noChangeArrowheads="1"/>
          </p:cNvSpPr>
          <p:nvPr/>
        </p:nvSpPr>
        <p:spPr bwMode="auto">
          <a:xfrm>
            <a:off x="6022975" y="5526088"/>
            <a:ext cx="1846263" cy="274637"/>
          </a:xfrm>
          <a:prstGeom prst="rect">
            <a:avLst/>
          </a:prstGeom>
          <a:noFill/>
          <a:ln w="9525">
            <a:noFill/>
            <a:miter lim="800000"/>
            <a:headEnd type="none" w="lg" len="lg"/>
            <a:tailEnd type="none" w="lg" len="lg"/>
          </a:ln>
        </p:spPr>
        <p:txBody>
          <a:bodyPr wrap="none">
            <a:spAutoFit/>
          </a:bodyPr>
          <a:lstStyle/>
          <a:p>
            <a:pPr algn="l"/>
            <a:r>
              <a:rPr lang="en-US" sz="1200"/>
              <a:t>usmUserPrivKeyChange</a:t>
            </a:r>
          </a:p>
        </p:txBody>
      </p:sp>
      <p:sp>
        <p:nvSpPr>
          <p:cNvPr id="78880" name="Line 30"/>
          <p:cNvSpPr>
            <a:spLocks noChangeShapeType="1"/>
          </p:cNvSpPr>
          <p:nvPr/>
        </p:nvSpPr>
        <p:spPr bwMode="auto">
          <a:xfrm>
            <a:off x="5913438" y="5951538"/>
            <a:ext cx="142875" cy="0"/>
          </a:xfrm>
          <a:prstGeom prst="line">
            <a:avLst/>
          </a:prstGeom>
          <a:noFill/>
          <a:ln w="9525">
            <a:solidFill>
              <a:schemeClr val="tx1"/>
            </a:solidFill>
            <a:round/>
            <a:headEnd type="none" w="lg" len="lg"/>
            <a:tailEnd type="none" w="lg" len="lg"/>
          </a:ln>
        </p:spPr>
        <p:txBody>
          <a:bodyPr/>
          <a:lstStyle/>
          <a:p>
            <a:endParaRPr lang="en-CA"/>
          </a:p>
        </p:txBody>
      </p:sp>
      <p:sp>
        <p:nvSpPr>
          <p:cNvPr id="78881" name="Line 31"/>
          <p:cNvSpPr>
            <a:spLocks noChangeShapeType="1"/>
          </p:cNvSpPr>
          <p:nvPr/>
        </p:nvSpPr>
        <p:spPr bwMode="auto">
          <a:xfrm>
            <a:off x="5892800" y="6216650"/>
            <a:ext cx="142875" cy="0"/>
          </a:xfrm>
          <a:prstGeom prst="line">
            <a:avLst/>
          </a:prstGeom>
          <a:noFill/>
          <a:ln w="9525">
            <a:solidFill>
              <a:schemeClr val="tx1"/>
            </a:solidFill>
            <a:round/>
            <a:headEnd type="none" w="lg" len="lg"/>
            <a:tailEnd type="none" w="lg" len="lg"/>
          </a:ln>
        </p:spPr>
        <p:txBody>
          <a:bodyPr/>
          <a:lstStyle/>
          <a:p>
            <a:endParaRPr lang="en-CA"/>
          </a:p>
        </p:txBody>
      </p:sp>
      <p:sp>
        <p:nvSpPr>
          <p:cNvPr id="78882" name="Text Box 32"/>
          <p:cNvSpPr txBox="1">
            <a:spLocks noChangeArrowheads="1"/>
          </p:cNvSpPr>
          <p:nvPr/>
        </p:nvSpPr>
        <p:spPr bwMode="auto">
          <a:xfrm>
            <a:off x="6030913" y="5800725"/>
            <a:ext cx="2159000" cy="274638"/>
          </a:xfrm>
          <a:prstGeom prst="rect">
            <a:avLst/>
          </a:prstGeom>
          <a:noFill/>
          <a:ln w="9525">
            <a:noFill/>
            <a:miter lim="800000"/>
            <a:headEnd type="none" w="lg" len="lg"/>
            <a:tailEnd type="none" w="lg" len="lg"/>
          </a:ln>
        </p:spPr>
        <p:txBody>
          <a:bodyPr wrap="none">
            <a:spAutoFit/>
          </a:bodyPr>
          <a:lstStyle/>
          <a:p>
            <a:pPr algn="l"/>
            <a:r>
              <a:rPr lang="en-US" sz="1200"/>
              <a:t>usmUserOwnPrivKeyChange</a:t>
            </a:r>
          </a:p>
        </p:txBody>
      </p:sp>
      <p:sp>
        <p:nvSpPr>
          <p:cNvPr id="78883" name="Text Box 33"/>
          <p:cNvSpPr txBox="1">
            <a:spLocks noChangeArrowheads="1"/>
          </p:cNvSpPr>
          <p:nvPr/>
        </p:nvSpPr>
        <p:spPr bwMode="auto">
          <a:xfrm>
            <a:off x="6022975" y="6062663"/>
            <a:ext cx="1204913" cy="274637"/>
          </a:xfrm>
          <a:prstGeom prst="rect">
            <a:avLst/>
          </a:prstGeom>
          <a:noFill/>
          <a:ln w="9525">
            <a:noFill/>
            <a:miter lim="800000"/>
            <a:headEnd type="none" w="lg" len="lg"/>
            <a:tailEnd type="none" w="lg" len="lg"/>
          </a:ln>
        </p:spPr>
        <p:txBody>
          <a:bodyPr wrap="none">
            <a:spAutoFit/>
          </a:bodyPr>
          <a:lstStyle/>
          <a:p>
            <a:pPr algn="l"/>
            <a:r>
              <a:rPr lang="en-US" sz="1200"/>
              <a:t>usmUserPublic</a:t>
            </a:r>
          </a:p>
        </p:txBody>
      </p:sp>
      <p:sp>
        <p:nvSpPr>
          <p:cNvPr id="78884" name="Text Box 34"/>
          <p:cNvSpPr txBox="1">
            <a:spLocks noChangeArrowheads="1"/>
          </p:cNvSpPr>
          <p:nvPr/>
        </p:nvSpPr>
        <p:spPr bwMode="auto">
          <a:xfrm>
            <a:off x="3021013" y="3095625"/>
            <a:ext cx="1870075" cy="336550"/>
          </a:xfrm>
          <a:prstGeom prst="rect">
            <a:avLst/>
          </a:prstGeom>
          <a:noFill/>
          <a:ln w="9525">
            <a:noFill/>
            <a:miter lim="800000"/>
            <a:headEnd type="none" w="lg" len="lg"/>
            <a:tailEnd type="none" w="lg" len="lg"/>
          </a:ln>
        </p:spPr>
        <p:txBody>
          <a:bodyPr>
            <a:spAutoFit/>
          </a:bodyPr>
          <a:lstStyle/>
          <a:p>
            <a:pPr algn="l"/>
            <a:r>
              <a:rPr lang="en-US" sz="1600"/>
              <a:t>usmUserSpinLock</a:t>
            </a:r>
          </a:p>
        </p:txBody>
      </p:sp>
      <p:sp>
        <p:nvSpPr>
          <p:cNvPr id="78885" name="Text Box 35"/>
          <p:cNvSpPr txBox="1">
            <a:spLocks noChangeArrowheads="1"/>
          </p:cNvSpPr>
          <p:nvPr/>
        </p:nvSpPr>
        <p:spPr bwMode="auto">
          <a:xfrm>
            <a:off x="5530850" y="2982913"/>
            <a:ext cx="1657350" cy="336550"/>
          </a:xfrm>
          <a:prstGeom prst="rect">
            <a:avLst/>
          </a:prstGeom>
          <a:noFill/>
          <a:ln w="9525">
            <a:noFill/>
            <a:miter lim="800000"/>
            <a:headEnd type="none" w="lg" len="lg"/>
            <a:tailEnd type="none" w="lg" len="lg"/>
          </a:ln>
        </p:spPr>
        <p:txBody>
          <a:bodyPr>
            <a:spAutoFit/>
          </a:bodyPr>
          <a:lstStyle/>
          <a:p>
            <a:pPr algn="l"/>
            <a:r>
              <a:rPr lang="en-US" sz="1600"/>
              <a:t>usmUserTable</a:t>
            </a:r>
          </a:p>
        </p:txBody>
      </p:sp>
      <p:sp>
        <p:nvSpPr>
          <p:cNvPr id="78886" name="Line 36"/>
          <p:cNvSpPr>
            <a:spLocks noChangeShapeType="1"/>
          </p:cNvSpPr>
          <p:nvPr/>
        </p:nvSpPr>
        <p:spPr bwMode="auto">
          <a:xfrm flipH="1">
            <a:off x="4011613" y="2916238"/>
            <a:ext cx="1130300" cy="223837"/>
          </a:xfrm>
          <a:prstGeom prst="line">
            <a:avLst/>
          </a:prstGeom>
          <a:noFill/>
          <a:ln w="9525">
            <a:solidFill>
              <a:schemeClr val="tx1"/>
            </a:solidFill>
            <a:round/>
            <a:headEnd type="none" w="lg" len="lg"/>
            <a:tailEnd type="none" w="lg" len="lg"/>
          </a:ln>
        </p:spPr>
        <p:txBody>
          <a:bodyPr/>
          <a:lstStyle/>
          <a:p>
            <a:endParaRPr lang="en-CA"/>
          </a:p>
        </p:txBody>
      </p:sp>
      <p:sp>
        <p:nvSpPr>
          <p:cNvPr id="78887" name="Line 37"/>
          <p:cNvSpPr>
            <a:spLocks noChangeShapeType="1"/>
          </p:cNvSpPr>
          <p:nvPr/>
        </p:nvSpPr>
        <p:spPr bwMode="auto">
          <a:xfrm>
            <a:off x="5151438" y="2914650"/>
            <a:ext cx="760412" cy="153988"/>
          </a:xfrm>
          <a:prstGeom prst="line">
            <a:avLst/>
          </a:prstGeom>
          <a:noFill/>
          <a:ln w="9525">
            <a:solidFill>
              <a:schemeClr val="tx1"/>
            </a:solidFill>
            <a:round/>
            <a:headEnd type="none" w="lg" len="lg"/>
            <a:tailEnd type="none" w="lg" len="lg"/>
          </a:ln>
        </p:spPr>
        <p:txBody>
          <a:bodyPr/>
          <a:lstStyle/>
          <a:p>
            <a:endParaRPr lang="en-CA"/>
          </a:p>
        </p:txBody>
      </p:sp>
      <p:sp>
        <p:nvSpPr>
          <p:cNvPr id="78888" name="Line 39"/>
          <p:cNvSpPr>
            <a:spLocks noChangeShapeType="1"/>
          </p:cNvSpPr>
          <p:nvPr/>
        </p:nvSpPr>
        <p:spPr bwMode="auto">
          <a:xfrm>
            <a:off x="5913438" y="4151313"/>
            <a:ext cx="142875" cy="0"/>
          </a:xfrm>
          <a:prstGeom prst="line">
            <a:avLst/>
          </a:prstGeom>
          <a:noFill/>
          <a:ln w="9525">
            <a:solidFill>
              <a:schemeClr val="tx1"/>
            </a:solidFill>
            <a:round/>
            <a:headEnd type="none" w="lg" len="lg"/>
            <a:tailEnd type="none" w="lg" len="lg"/>
          </a:ln>
        </p:spPr>
        <p:txBody>
          <a:bodyPr/>
          <a:lstStyle/>
          <a:p>
            <a:endParaRPr lang="en-CA"/>
          </a:p>
        </p:txBody>
      </p:sp>
      <p:sp>
        <p:nvSpPr>
          <p:cNvPr id="78889" name="Line 40"/>
          <p:cNvSpPr>
            <a:spLocks noChangeShapeType="1"/>
          </p:cNvSpPr>
          <p:nvPr/>
        </p:nvSpPr>
        <p:spPr bwMode="auto">
          <a:xfrm>
            <a:off x="5892800" y="6470650"/>
            <a:ext cx="142875" cy="0"/>
          </a:xfrm>
          <a:prstGeom prst="line">
            <a:avLst/>
          </a:prstGeom>
          <a:noFill/>
          <a:ln w="9525">
            <a:solidFill>
              <a:schemeClr val="tx1"/>
            </a:solidFill>
            <a:round/>
            <a:headEnd type="none" w="lg" len="lg"/>
            <a:tailEnd type="none" w="lg" len="lg"/>
          </a:ln>
        </p:spPr>
        <p:txBody>
          <a:bodyPr/>
          <a:lstStyle/>
          <a:p>
            <a:endParaRPr lang="en-CA"/>
          </a:p>
        </p:txBody>
      </p:sp>
      <p:sp>
        <p:nvSpPr>
          <p:cNvPr id="78890" name="Text Box 41"/>
          <p:cNvSpPr txBox="1">
            <a:spLocks noChangeArrowheads="1"/>
          </p:cNvSpPr>
          <p:nvPr/>
        </p:nvSpPr>
        <p:spPr bwMode="auto">
          <a:xfrm>
            <a:off x="6021388" y="6338888"/>
            <a:ext cx="1662112" cy="274637"/>
          </a:xfrm>
          <a:prstGeom prst="rect">
            <a:avLst/>
          </a:prstGeom>
          <a:noFill/>
          <a:ln w="9525">
            <a:noFill/>
            <a:miter lim="800000"/>
            <a:headEnd type="none" w="lg" len="lg"/>
            <a:tailEnd type="none" w="lg" len="lg"/>
          </a:ln>
        </p:spPr>
        <p:txBody>
          <a:bodyPr wrap="none">
            <a:spAutoFit/>
          </a:bodyPr>
          <a:lstStyle/>
          <a:p>
            <a:pPr algn="l"/>
            <a:r>
              <a:rPr lang="en-US" sz="1200"/>
              <a:t>usmUserStorageType</a:t>
            </a:r>
          </a:p>
        </p:txBody>
      </p:sp>
      <p:sp>
        <p:nvSpPr>
          <p:cNvPr id="78891" name="Text Box 42"/>
          <p:cNvSpPr txBox="1">
            <a:spLocks noChangeArrowheads="1"/>
          </p:cNvSpPr>
          <p:nvPr/>
        </p:nvSpPr>
        <p:spPr bwMode="auto">
          <a:xfrm>
            <a:off x="6013450" y="3278188"/>
            <a:ext cx="1416050" cy="274637"/>
          </a:xfrm>
          <a:prstGeom prst="rect">
            <a:avLst/>
          </a:prstGeom>
          <a:noFill/>
          <a:ln w="9525">
            <a:noFill/>
            <a:miter lim="800000"/>
            <a:headEnd type="none" w="lg" len="lg"/>
            <a:tailEnd type="none" w="lg" len="lg"/>
          </a:ln>
        </p:spPr>
        <p:txBody>
          <a:bodyPr wrap="none">
            <a:spAutoFit/>
          </a:bodyPr>
          <a:lstStyle/>
          <a:p>
            <a:pPr algn="l"/>
            <a:r>
              <a:rPr lang="en-US" sz="1200"/>
              <a:t>usmUserEngineID</a:t>
            </a:r>
          </a:p>
        </p:txBody>
      </p:sp>
      <p:sp>
        <p:nvSpPr>
          <p:cNvPr id="78892" name="Text Box 43"/>
          <p:cNvSpPr txBox="1">
            <a:spLocks noChangeArrowheads="1"/>
          </p:cNvSpPr>
          <p:nvPr/>
        </p:nvSpPr>
        <p:spPr bwMode="auto">
          <a:xfrm>
            <a:off x="3840163" y="3867150"/>
            <a:ext cx="1958975" cy="274638"/>
          </a:xfrm>
          <a:prstGeom prst="rect">
            <a:avLst/>
          </a:prstGeom>
          <a:noFill/>
          <a:ln w="9525">
            <a:noFill/>
            <a:miter lim="800000"/>
            <a:headEnd type="none" w="lg" len="lg"/>
            <a:tailEnd type="none" w="lg" len="lg"/>
          </a:ln>
        </p:spPr>
        <p:txBody>
          <a:bodyPr wrap="none">
            <a:spAutoFit/>
          </a:bodyPr>
          <a:lstStyle/>
          <a:p>
            <a:pPr algn="l"/>
            <a:r>
              <a:rPr lang="en-US" sz="1200"/>
              <a:t>usmStatsDecryptionErrors</a:t>
            </a:r>
          </a:p>
        </p:txBody>
      </p:sp>
      <p:sp>
        <p:nvSpPr>
          <p:cNvPr id="78893" name="Line 44"/>
          <p:cNvSpPr>
            <a:spLocks noChangeShapeType="1"/>
          </p:cNvSpPr>
          <p:nvPr/>
        </p:nvSpPr>
        <p:spPr bwMode="auto">
          <a:xfrm>
            <a:off x="5883275" y="6734175"/>
            <a:ext cx="142875" cy="0"/>
          </a:xfrm>
          <a:prstGeom prst="line">
            <a:avLst/>
          </a:prstGeom>
          <a:noFill/>
          <a:ln w="9525">
            <a:solidFill>
              <a:schemeClr val="tx1"/>
            </a:solidFill>
            <a:round/>
            <a:headEnd type="none" w="lg" len="lg"/>
            <a:tailEnd type="none" w="lg" len="lg"/>
          </a:ln>
        </p:spPr>
        <p:txBody>
          <a:bodyPr/>
          <a:lstStyle/>
          <a:p>
            <a:endParaRPr lang="en-CA"/>
          </a:p>
        </p:txBody>
      </p:sp>
      <p:sp>
        <p:nvSpPr>
          <p:cNvPr id="78894" name="Text Box 45"/>
          <p:cNvSpPr txBox="1">
            <a:spLocks noChangeArrowheads="1"/>
          </p:cNvSpPr>
          <p:nvPr/>
        </p:nvSpPr>
        <p:spPr bwMode="auto">
          <a:xfrm>
            <a:off x="6000750" y="6583363"/>
            <a:ext cx="1223963" cy="274637"/>
          </a:xfrm>
          <a:prstGeom prst="rect">
            <a:avLst/>
          </a:prstGeom>
          <a:noFill/>
          <a:ln w="9525">
            <a:noFill/>
            <a:miter lim="800000"/>
            <a:headEnd type="none" w="lg" len="lg"/>
            <a:tailEnd type="none" w="lg" len="lg"/>
          </a:ln>
        </p:spPr>
        <p:txBody>
          <a:bodyPr wrap="none">
            <a:spAutoFit/>
          </a:bodyPr>
          <a:lstStyle/>
          <a:p>
            <a:pPr algn="l"/>
            <a:r>
              <a:rPr lang="en-US" sz="1200"/>
              <a:t>usmUserStatus</a:t>
            </a:r>
          </a:p>
        </p:txBody>
      </p:sp>
      <p:sp>
        <p:nvSpPr>
          <p:cNvPr id="78895" name="Line 46"/>
          <p:cNvSpPr>
            <a:spLocks noChangeShapeType="1"/>
          </p:cNvSpPr>
          <p:nvPr/>
        </p:nvSpPr>
        <p:spPr bwMode="auto">
          <a:xfrm flipH="1">
            <a:off x="312738" y="3586163"/>
            <a:ext cx="1435100" cy="2754312"/>
          </a:xfrm>
          <a:prstGeom prst="line">
            <a:avLst/>
          </a:prstGeom>
          <a:noFill/>
          <a:ln w="9525">
            <a:solidFill>
              <a:schemeClr val="tx1"/>
            </a:solidFill>
            <a:round/>
            <a:headEnd type="none" w="lg" len="lg"/>
            <a:tailEnd type="none" w="lg" len="lg"/>
          </a:ln>
        </p:spPr>
        <p:txBody>
          <a:bodyPr/>
          <a:lstStyle/>
          <a:p>
            <a:endParaRPr lang="en-CA"/>
          </a:p>
        </p:txBody>
      </p:sp>
      <p:sp>
        <p:nvSpPr>
          <p:cNvPr id="78896" name="Line 47"/>
          <p:cNvSpPr>
            <a:spLocks noChangeShapeType="1"/>
          </p:cNvSpPr>
          <p:nvPr/>
        </p:nvSpPr>
        <p:spPr bwMode="auto">
          <a:xfrm flipH="1">
            <a:off x="1198563" y="3606800"/>
            <a:ext cx="528637" cy="2317750"/>
          </a:xfrm>
          <a:prstGeom prst="line">
            <a:avLst/>
          </a:prstGeom>
          <a:noFill/>
          <a:ln w="9525">
            <a:solidFill>
              <a:schemeClr val="tx1"/>
            </a:solidFill>
            <a:round/>
            <a:headEnd type="none" w="lg" len="lg"/>
            <a:tailEnd type="none" w="lg" len="lg"/>
          </a:ln>
        </p:spPr>
        <p:txBody>
          <a:bodyPr/>
          <a:lstStyle/>
          <a:p>
            <a:endParaRPr lang="en-CA"/>
          </a:p>
        </p:txBody>
      </p:sp>
      <p:sp>
        <p:nvSpPr>
          <p:cNvPr id="78897" name="Line 48"/>
          <p:cNvSpPr>
            <a:spLocks noChangeShapeType="1"/>
          </p:cNvSpPr>
          <p:nvPr/>
        </p:nvSpPr>
        <p:spPr bwMode="auto">
          <a:xfrm>
            <a:off x="1757363" y="3606800"/>
            <a:ext cx="996950" cy="1797050"/>
          </a:xfrm>
          <a:prstGeom prst="line">
            <a:avLst/>
          </a:prstGeom>
          <a:noFill/>
          <a:ln w="9525">
            <a:solidFill>
              <a:schemeClr val="tx1"/>
            </a:solidFill>
            <a:round/>
            <a:headEnd type="none" w="lg" len="lg"/>
            <a:tailEnd type="none" w="lg" len="lg"/>
          </a:ln>
        </p:spPr>
        <p:txBody>
          <a:bodyPr/>
          <a:lstStyle/>
          <a:p>
            <a:endParaRPr lang="en-CA"/>
          </a:p>
        </p:txBody>
      </p:sp>
      <p:sp>
        <p:nvSpPr>
          <p:cNvPr id="78898" name="Line 49"/>
          <p:cNvSpPr>
            <a:spLocks noChangeShapeType="1"/>
          </p:cNvSpPr>
          <p:nvPr/>
        </p:nvSpPr>
        <p:spPr bwMode="auto">
          <a:xfrm>
            <a:off x="1746250" y="3587750"/>
            <a:ext cx="2532063" cy="1419225"/>
          </a:xfrm>
          <a:prstGeom prst="line">
            <a:avLst/>
          </a:prstGeom>
          <a:noFill/>
          <a:ln w="9525">
            <a:solidFill>
              <a:schemeClr val="tx1"/>
            </a:solidFill>
            <a:round/>
            <a:headEnd type="none" w="lg" len="lg"/>
            <a:tailEnd type="none" w="lg" len="lg"/>
          </a:ln>
        </p:spPr>
        <p:txBody>
          <a:bodyPr/>
          <a:lstStyle/>
          <a:p>
            <a:endParaRPr lang="en-CA"/>
          </a:p>
        </p:txBody>
      </p:sp>
      <p:sp>
        <p:nvSpPr>
          <p:cNvPr id="78899" name="Line 50"/>
          <p:cNvSpPr>
            <a:spLocks noChangeShapeType="1"/>
          </p:cNvSpPr>
          <p:nvPr/>
        </p:nvSpPr>
        <p:spPr bwMode="auto">
          <a:xfrm>
            <a:off x="1747838" y="3586163"/>
            <a:ext cx="2833687" cy="792162"/>
          </a:xfrm>
          <a:prstGeom prst="line">
            <a:avLst/>
          </a:prstGeom>
          <a:noFill/>
          <a:ln w="9525">
            <a:solidFill>
              <a:schemeClr val="tx1"/>
            </a:solidFill>
            <a:round/>
            <a:headEnd type="none" w="lg" len="lg"/>
            <a:tailEnd type="none" w="lg" len="lg"/>
          </a:ln>
        </p:spPr>
        <p:txBody>
          <a:bodyPr/>
          <a:lstStyle/>
          <a:p>
            <a:endParaRPr lang="en-CA"/>
          </a:p>
        </p:txBody>
      </p:sp>
      <p:sp>
        <p:nvSpPr>
          <p:cNvPr id="78900" name="Line 51"/>
          <p:cNvSpPr>
            <a:spLocks noChangeShapeType="1"/>
          </p:cNvSpPr>
          <p:nvPr/>
        </p:nvSpPr>
        <p:spPr bwMode="auto">
          <a:xfrm>
            <a:off x="1798638" y="3586163"/>
            <a:ext cx="2976562" cy="304800"/>
          </a:xfrm>
          <a:prstGeom prst="line">
            <a:avLst/>
          </a:prstGeom>
          <a:noFill/>
          <a:ln w="9525">
            <a:solidFill>
              <a:schemeClr val="tx1"/>
            </a:solidFill>
            <a:round/>
            <a:headEnd type="none" w="lg" len="lg"/>
            <a:tailEnd type="none" w="lg" len="lg"/>
          </a:ln>
        </p:spPr>
        <p:txBody>
          <a:bodyPr/>
          <a:lstStyle/>
          <a:p>
            <a:endParaRPr lang="en-CA"/>
          </a:p>
        </p:txBody>
      </p:sp>
      <p:sp>
        <p:nvSpPr>
          <p:cNvPr id="78901" name="Text Box 52"/>
          <p:cNvSpPr txBox="1">
            <a:spLocks noChangeArrowheads="1"/>
          </p:cNvSpPr>
          <p:nvPr/>
        </p:nvSpPr>
        <p:spPr bwMode="auto">
          <a:xfrm>
            <a:off x="0" y="6326188"/>
            <a:ext cx="2387600" cy="274637"/>
          </a:xfrm>
          <a:prstGeom prst="rect">
            <a:avLst/>
          </a:prstGeom>
          <a:noFill/>
          <a:ln w="9525">
            <a:noFill/>
            <a:miter lim="800000"/>
            <a:headEnd type="none" w="lg" len="lg"/>
            <a:tailEnd type="none" w="lg" len="lg"/>
          </a:ln>
        </p:spPr>
        <p:txBody>
          <a:bodyPr wrap="none">
            <a:spAutoFit/>
          </a:bodyPr>
          <a:lstStyle/>
          <a:p>
            <a:pPr algn="l"/>
            <a:r>
              <a:rPr lang="en-US" sz="1200"/>
              <a:t>usmStatsUnsupportedSecLevels</a:t>
            </a:r>
          </a:p>
        </p:txBody>
      </p:sp>
      <p:sp>
        <p:nvSpPr>
          <p:cNvPr id="78902" name="Text Box 53"/>
          <p:cNvSpPr txBox="1">
            <a:spLocks noChangeArrowheads="1"/>
          </p:cNvSpPr>
          <p:nvPr/>
        </p:nvSpPr>
        <p:spPr bwMode="auto">
          <a:xfrm>
            <a:off x="852488" y="5868988"/>
            <a:ext cx="2136775" cy="274637"/>
          </a:xfrm>
          <a:prstGeom prst="rect">
            <a:avLst/>
          </a:prstGeom>
          <a:noFill/>
          <a:ln w="9525">
            <a:noFill/>
            <a:miter lim="800000"/>
            <a:headEnd type="none" w="lg" len="lg"/>
            <a:tailEnd type="none" w="lg" len="lg"/>
          </a:ln>
        </p:spPr>
        <p:txBody>
          <a:bodyPr wrap="none">
            <a:spAutoFit/>
          </a:bodyPr>
          <a:lstStyle/>
          <a:p>
            <a:pPr algn="l"/>
            <a:r>
              <a:rPr lang="en-US" sz="1200"/>
              <a:t>usmStatsNotInTimeWindows</a:t>
            </a:r>
          </a:p>
        </p:txBody>
      </p:sp>
      <p:sp>
        <p:nvSpPr>
          <p:cNvPr id="78903" name="Text Box 54"/>
          <p:cNvSpPr txBox="1">
            <a:spLocks noChangeArrowheads="1"/>
          </p:cNvSpPr>
          <p:nvPr/>
        </p:nvSpPr>
        <p:spPr bwMode="auto">
          <a:xfrm>
            <a:off x="1768475" y="5349875"/>
            <a:ext cx="2252663" cy="274638"/>
          </a:xfrm>
          <a:prstGeom prst="rect">
            <a:avLst/>
          </a:prstGeom>
          <a:noFill/>
          <a:ln w="9525">
            <a:noFill/>
            <a:miter lim="800000"/>
            <a:headEnd type="none" w="lg" len="lg"/>
            <a:tailEnd type="none" w="lg" len="lg"/>
          </a:ln>
        </p:spPr>
        <p:txBody>
          <a:bodyPr wrap="none">
            <a:spAutoFit/>
          </a:bodyPr>
          <a:lstStyle/>
          <a:p>
            <a:pPr algn="l"/>
            <a:r>
              <a:rPr lang="en-US" sz="1200"/>
              <a:t>usmStatsUnknownUserNames</a:t>
            </a:r>
          </a:p>
        </p:txBody>
      </p:sp>
      <p:sp>
        <p:nvSpPr>
          <p:cNvPr id="78904" name="Text Box 55"/>
          <p:cNvSpPr txBox="1">
            <a:spLocks noChangeArrowheads="1"/>
          </p:cNvSpPr>
          <p:nvPr/>
        </p:nvSpPr>
        <p:spPr bwMode="auto">
          <a:xfrm>
            <a:off x="3359150" y="4953000"/>
            <a:ext cx="2151063" cy="274638"/>
          </a:xfrm>
          <a:prstGeom prst="rect">
            <a:avLst/>
          </a:prstGeom>
          <a:noFill/>
          <a:ln w="9525">
            <a:noFill/>
            <a:miter lim="800000"/>
            <a:headEnd type="none" w="lg" len="lg"/>
            <a:tailEnd type="none" w="lg" len="lg"/>
          </a:ln>
        </p:spPr>
        <p:txBody>
          <a:bodyPr wrap="none">
            <a:spAutoFit/>
          </a:bodyPr>
          <a:lstStyle/>
          <a:p>
            <a:pPr algn="l"/>
            <a:r>
              <a:rPr lang="en-US" sz="1200"/>
              <a:t>usmStatsUnknownEngineIDs</a:t>
            </a:r>
          </a:p>
        </p:txBody>
      </p:sp>
      <p:sp>
        <p:nvSpPr>
          <p:cNvPr id="78905" name="Text Box 56"/>
          <p:cNvSpPr txBox="1">
            <a:spLocks noChangeArrowheads="1"/>
          </p:cNvSpPr>
          <p:nvPr/>
        </p:nvSpPr>
        <p:spPr bwMode="auto">
          <a:xfrm>
            <a:off x="3870325" y="4367213"/>
            <a:ext cx="1773238" cy="274637"/>
          </a:xfrm>
          <a:prstGeom prst="rect">
            <a:avLst/>
          </a:prstGeom>
          <a:noFill/>
          <a:ln w="9525">
            <a:noFill/>
            <a:miter lim="800000"/>
            <a:headEnd type="none" w="lg" len="lg"/>
            <a:tailEnd type="none" w="lg" len="lg"/>
          </a:ln>
        </p:spPr>
        <p:txBody>
          <a:bodyPr wrap="none">
            <a:spAutoFit/>
          </a:bodyPr>
          <a:lstStyle/>
          <a:p>
            <a:pPr algn="l"/>
            <a:r>
              <a:rPr lang="en-US" sz="1200"/>
              <a:t>usmStatsWrongDigests</a:t>
            </a:r>
          </a:p>
        </p:txBody>
      </p:sp>
    </p:spTree>
    <p:extLst>
      <p:ext uri="{BB962C8B-B14F-4D97-AF65-F5344CB8AC3E}">
        <p14:creationId xmlns:p14="http://schemas.microsoft.com/office/powerpoint/2010/main" val="660029968"/>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stealth" w="lg" len="lg"/>
          <a:tailEnd type="stealth"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stealth" w="lg" len="lg"/>
          <a:tailEnd type="stealth"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37183</TotalTime>
  <Words>2090</Words>
  <Application>Microsoft Office PowerPoint</Application>
  <PresentationFormat>On-screen Show (4:3)</PresentationFormat>
  <Paragraphs>905</Paragraphs>
  <Slides>47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Times New Roman</vt:lpstr>
      <vt:lpstr>Wingdings</vt:lpstr>
      <vt:lpstr>Default Design</vt:lpstr>
      <vt:lpstr> SNMPv3 MIBs  </vt:lpstr>
      <vt:lpstr>SNMPv3 MIBs</vt:lpstr>
      <vt:lpstr>SNMPv3 – Framework MIB</vt:lpstr>
      <vt:lpstr>Framework MIB</vt:lpstr>
      <vt:lpstr>Framework MIB</vt:lpstr>
      <vt:lpstr>SNMPv3 – MPD MIB</vt:lpstr>
      <vt:lpstr>SNMPv3 – MPD Statistics</vt:lpstr>
      <vt:lpstr>SNMPv3 Authentication &amp; Privacy MIBs</vt:lpstr>
      <vt:lpstr>SNMPv3 – USM MIB</vt:lpstr>
      <vt:lpstr>SNMPv3 – USM MIB</vt:lpstr>
      <vt:lpstr>SNMPv3 – USM MIB</vt:lpstr>
      <vt:lpstr>SNMPv3 – USM MIB</vt:lpstr>
      <vt:lpstr>SNMPv3 – USM User Table</vt:lpstr>
      <vt:lpstr>SNMPv3 – USM User Table</vt:lpstr>
      <vt:lpstr>SNMPv3 – USM User Table</vt:lpstr>
      <vt:lpstr>SNMPv3 – USM Error Statistics</vt:lpstr>
      <vt:lpstr>SNMPv3 MIBs for Configuring Notifications and Proxy Forwarding</vt:lpstr>
      <vt:lpstr>MIB Tables for Configuring Notifications and Proxy Forwarding</vt:lpstr>
      <vt:lpstr>Management Target MIB</vt:lpstr>
      <vt:lpstr>SNMPv3 – Target MIB</vt:lpstr>
      <vt:lpstr>Management Target MIB </vt:lpstr>
      <vt:lpstr>Management Target MIB </vt:lpstr>
      <vt:lpstr>SNMPv3 – Notification MIB</vt:lpstr>
      <vt:lpstr>Notification MIB -  snmpNotifyTable</vt:lpstr>
      <vt:lpstr>Simple Notification Configuration</vt:lpstr>
      <vt:lpstr>Simple Notifications</vt:lpstr>
      <vt:lpstr>Notification MIB-  snmpNotifyFilterProfileTable </vt:lpstr>
      <vt:lpstr>Notification MIB - snmpNotifyFilterTable </vt:lpstr>
      <vt:lpstr>Filtering Notifications</vt:lpstr>
      <vt:lpstr>Filtering Notifications</vt:lpstr>
      <vt:lpstr>Filtering Notifications</vt:lpstr>
      <vt:lpstr>SNMPv3 – Proxy MIB</vt:lpstr>
      <vt:lpstr>Proxy MIB </vt:lpstr>
      <vt:lpstr>Proxy Forwarding</vt:lpstr>
      <vt:lpstr>How Proxy Forwarding Works</vt:lpstr>
      <vt:lpstr>Configuring Proxy Forwarding</vt:lpstr>
      <vt:lpstr>SNMPv3 – VACM MIB</vt:lpstr>
      <vt:lpstr>SNMPv3 - VACM MIB</vt:lpstr>
      <vt:lpstr>SNMPv3 – VACM Call Flow</vt:lpstr>
      <vt:lpstr>VACM MIB </vt:lpstr>
      <vt:lpstr>VACM MIB </vt:lpstr>
      <vt:lpstr>VACM MIB </vt:lpstr>
      <vt:lpstr>VACM – Status Codes </vt:lpstr>
      <vt:lpstr>VACM – Example Configuration</vt:lpstr>
      <vt:lpstr>VACM – Example Configuration</vt:lpstr>
      <vt:lpstr>VACM – Example Configuration</vt:lpstr>
      <vt:lpstr>VACM – Example Configuration</vt:lpstr>
    </vt:vector>
  </TitlesOfParts>
  <Company>Etrade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Management</dc:title>
  <dc:creator>Govindan Ravindran</dc:creator>
  <cp:lastModifiedBy>Rohan Ravindran</cp:lastModifiedBy>
  <cp:revision>438</cp:revision>
  <dcterms:created xsi:type="dcterms:W3CDTF">2005-03-11T05:10:15Z</dcterms:created>
  <dcterms:modified xsi:type="dcterms:W3CDTF">2013-06-09T03:58:06Z</dcterms:modified>
</cp:coreProperties>
</file>