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302" r:id="rId2"/>
    <p:sldId id="257" r:id="rId3"/>
    <p:sldId id="291" r:id="rId4"/>
    <p:sldId id="292" r:id="rId5"/>
    <p:sldId id="293" r:id="rId6"/>
    <p:sldId id="258" r:id="rId7"/>
    <p:sldId id="301" r:id="rId8"/>
    <p:sldId id="259" r:id="rId9"/>
    <p:sldId id="271" r:id="rId10"/>
    <p:sldId id="268" r:id="rId11"/>
    <p:sldId id="297" r:id="rId12"/>
    <p:sldId id="298" r:id="rId13"/>
    <p:sldId id="299" r:id="rId14"/>
    <p:sldId id="300" r:id="rId15"/>
    <p:sldId id="296" r:id="rId16"/>
    <p:sldId id="265" r:id="rId17"/>
    <p:sldId id="294" r:id="rId18"/>
    <p:sldId id="264" r:id="rId19"/>
  </p:sldIdLst>
  <p:sldSz cx="9144000" cy="6858000" type="letter"/>
  <p:notesSz cx="6856413" cy="9239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7" autoAdjust="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3936"/>
        <p:guide pos="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716" y="-84"/>
      </p:cViewPr>
      <p:guideLst>
        <p:guide orient="horz" pos="291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20A74B-6A9C-4C00-A5DE-12593E36E0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8436" name="Rectangle 1028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17600" y="692150"/>
            <a:ext cx="4621213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43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89438"/>
            <a:ext cx="5027613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43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843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7AE0A5EF-9E7A-4796-BBA2-5AC17CBE228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DCACE-6CDE-485C-97B5-A59BB9E4841A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C01D9-3B5F-447E-A66E-121EA4ED2614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Freeform 3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Freeform 4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1" name="Freeform 5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2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3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4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5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6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3EAAD32-9F2F-4188-A4F8-B3441D153C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3D88E2-4BF9-4F7F-879A-CC7A809004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5372C6-BFA1-4EFC-8E26-8A872C78F0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DE8DDFC-2336-4BAD-A064-A8D09B0AF9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9BC29-2663-49EF-875C-570067C344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DE7D8-5921-472D-94F1-210FABFC34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9AE357-B2DF-49B8-8498-83CCEC1F0C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816C17-9952-41D0-8F0A-E843333D42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2E75E-0C36-448C-98F4-8431208848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048F39-C4BB-4336-BF9D-5BC7BC7933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9146C7-991B-4299-BAB7-0DE72E68B1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511D-E51D-4E03-AA44-6E1DF69314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Freeform 3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Freeform 4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7" name="Freeform 5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8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9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0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1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2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820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8EF2DAC-FADE-4388-A1C3-D17F70FD9595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SNMP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>
                <a:latin typeface="Arial" charset="0"/>
              </a:rPr>
              <a:t>Ports &amp; UDP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400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33400" y="2057400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SNMP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User </a:t>
            </a:r>
            <a:r>
              <a:rPr lang="en-US" dirty="0"/>
              <a:t>Datagram Protocol (UDP)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SNMP.</a:t>
            </a:r>
            <a:endParaRPr lang="en-US" dirty="0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838200" y="2133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1143000" y="5316538"/>
            <a:ext cx="51054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UDP Port 161</a:t>
            </a:r>
            <a:r>
              <a:rPr lang="en-US" sz="1800"/>
              <a:t> - SNMP Messages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UDP Port 162</a:t>
            </a:r>
            <a:r>
              <a:rPr lang="en-US" sz="1800"/>
              <a:t> - SNMP Trap Messages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533400" y="45720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/>
              <a:t>FTP, SNMP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2 port </a:t>
            </a:r>
            <a:r>
              <a:rPr lang="en-US" dirty="0"/>
              <a:t> </a:t>
            </a:r>
            <a:r>
              <a:rPr lang="en-US" dirty="0" smtClean="0"/>
              <a:t>UDP: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685800" y="3124200"/>
            <a:ext cx="7772400" cy="1295400"/>
          </a:xfrm>
          <a:prstGeom prst="rect">
            <a:avLst/>
          </a:prstGeom>
          <a:solidFill>
            <a:schemeClr val="tx2"/>
          </a:solidFill>
          <a:ln w="25400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1447800" y="3200400"/>
            <a:ext cx="6172200" cy="11430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2209800" y="3276600"/>
            <a:ext cx="5257800" cy="990600"/>
          </a:xfrm>
          <a:prstGeom prst="rect">
            <a:avLst/>
          </a:prstGeom>
          <a:solidFill>
            <a:schemeClr val="hlink"/>
          </a:solidFill>
          <a:ln w="25400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3200400" y="3352800"/>
            <a:ext cx="4191000" cy="838200"/>
          </a:xfrm>
          <a:prstGeom prst="rect">
            <a:avLst/>
          </a:prstGeom>
          <a:solidFill>
            <a:schemeClr val="bg1"/>
          </a:solidFill>
          <a:ln w="25400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609600" y="3276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chemeClr val="bg2"/>
                </a:solidFill>
              </a:rPr>
              <a:t>Ethernet</a:t>
            </a:r>
            <a:r>
              <a:rPr lang="en-US" sz="1200" b="1"/>
              <a:t> </a:t>
            </a:r>
            <a:r>
              <a:rPr lang="en-US" sz="1200" b="1">
                <a:solidFill>
                  <a:schemeClr val="bg2"/>
                </a:solidFill>
              </a:rPr>
              <a:t>Frame</a:t>
            </a:r>
            <a:endParaRPr lang="en-US" sz="1200" b="1"/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1371600" y="3505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chemeClr val="bg2"/>
                </a:solidFill>
              </a:rPr>
              <a:t>IP Packet</a:t>
            </a:r>
            <a:endParaRPr lang="en-US" sz="1200" b="1"/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2209800" y="3810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chemeClr val="bg2"/>
                </a:solidFill>
              </a:rPr>
              <a:t>UDP Datagram</a:t>
            </a:r>
            <a:endParaRPr lang="en-US" sz="1200" b="1"/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4038600" y="35052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SNMP Message</a:t>
            </a:r>
            <a:endParaRPr lang="en-US" b="1">
              <a:latin typeface="Times New Roman" pitchFamily="18" charset="0"/>
            </a:endParaRP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7620000" y="3505200"/>
            <a:ext cx="838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chemeClr val="bg2"/>
                </a:solidFill>
              </a:rPr>
              <a:t>CRC</a:t>
            </a:r>
            <a:endParaRPr lang="en-US" sz="1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ID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thiết</a:t>
            </a:r>
            <a:r>
              <a:rPr lang="en-US" sz="2600" dirty="0" smtClean="0"/>
              <a:t> </a:t>
            </a:r>
            <a:r>
              <a:rPr lang="en-US" sz="2600" dirty="0" err="1" smtClean="0"/>
              <a:t>bị</a:t>
            </a:r>
            <a:r>
              <a:rPr lang="en-US" sz="2600" dirty="0" smtClean="0"/>
              <a:t> </a:t>
            </a:r>
            <a:r>
              <a:rPr lang="en-US" sz="2600" dirty="0" err="1" smtClean="0"/>
              <a:t>hỗ</a:t>
            </a:r>
            <a:r>
              <a:rPr lang="en-US" sz="2600" dirty="0" smtClean="0"/>
              <a:t> </a:t>
            </a:r>
            <a:r>
              <a:rPr lang="en-US" sz="2600" dirty="0" err="1" smtClean="0"/>
              <a:t>trợ</a:t>
            </a:r>
            <a:r>
              <a:rPr lang="en-US" sz="2600" dirty="0" smtClean="0"/>
              <a:t> SNMP </a:t>
            </a:r>
            <a:r>
              <a:rPr lang="en-US" sz="2600" dirty="0" err="1" smtClean="0"/>
              <a:t>có</a:t>
            </a:r>
            <a:r>
              <a:rPr lang="en-US" sz="2600" dirty="0" smtClean="0"/>
              <a:t> </a:t>
            </a:r>
            <a:r>
              <a:rPr lang="en-US" sz="2600" dirty="0" err="1" smtClean="0"/>
              <a:t>thể</a:t>
            </a:r>
            <a:r>
              <a:rPr lang="en-US" sz="2600" dirty="0" smtClean="0"/>
              <a:t> </a:t>
            </a:r>
            <a:r>
              <a:rPr lang="en-US" sz="2600" dirty="0" err="1" smtClean="0"/>
              <a:t>cung</a:t>
            </a:r>
            <a:r>
              <a:rPr lang="en-US" sz="2600" dirty="0" smtClean="0"/>
              <a:t> </a:t>
            </a:r>
            <a:r>
              <a:rPr lang="en-US" sz="2600" dirty="0" err="1" smtClean="0"/>
              <a:t>cấp</a:t>
            </a:r>
            <a:r>
              <a:rPr lang="en-US" sz="2600" dirty="0" smtClean="0"/>
              <a:t> </a:t>
            </a:r>
            <a:r>
              <a:rPr lang="en-US" sz="2600" dirty="0" err="1" smtClean="0"/>
              <a:t>nhiều</a:t>
            </a:r>
            <a:r>
              <a:rPr lang="en-US" sz="2600" dirty="0" smtClean="0"/>
              <a:t> </a:t>
            </a:r>
            <a:r>
              <a:rPr lang="en-US" sz="2600" dirty="0" err="1" smtClean="0"/>
              <a:t>thông</a:t>
            </a:r>
            <a:r>
              <a:rPr lang="en-US" sz="2600" dirty="0" smtClean="0"/>
              <a:t> tin </a:t>
            </a:r>
            <a:r>
              <a:rPr lang="en-US" sz="2600" dirty="0" err="1" smtClean="0"/>
              <a:t>khác</a:t>
            </a:r>
            <a:r>
              <a:rPr lang="en-US" sz="2600" dirty="0" smtClean="0"/>
              <a:t> </a:t>
            </a:r>
            <a:r>
              <a:rPr lang="en-US" sz="2600" dirty="0" err="1" smtClean="0"/>
              <a:t>nhau</a:t>
            </a:r>
            <a:r>
              <a:rPr lang="en-US" sz="2600" dirty="0" smtClean="0"/>
              <a:t>, </a:t>
            </a:r>
            <a:r>
              <a:rPr lang="en-US" sz="2600" dirty="0" err="1" smtClean="0"/>
              <a:t>mỗi</a:t>
            </a:r>
            <a:r>
              <a:rPr lang="en-US" sz="2600" dirty="0" smtClean="0"/>
              <a:t> </a:t>
            </a:r>
            <a:r>
              <a:rPr lang="en-US" sz="2600" dirty="0" err="1" smtClean="0"/>
              <a:t>thông</a:t>
            </a:r>
            <a:r>
              <a:rPr lang="en-US" sz="2600" dirty="0" smtClean="0"/>
              <a:t> tin </a:t>
            </a:r>
            <a:r>
              <a:rPr lang="en-US" sz="2600" dirty="0" err="1" smtClean="0"/>
              <a:t>đó</a:t>
            </a:r>
            <a:r>
              <a:rPr lang="en-US" sz="2600" dirty="0" smtClean="0"/>
              <a:t> </a:t>
            </a:r>
            <a:r>
              <a:rPr lang="en-US" sz="2600" dirty="0" err="1" smtClean="0"/>
              <a:t>gọi</a:t>
            </a:r>
            <a:r>
              <a:rPr lang="en-US" sz="2600" dirty="0" smtClean="0"/>
              <a:t> </a:t>
            </a:r>
            <a:r>
              <a:rPr lang="en-US" sz="2600" dirty="0" err="1" smtClean="0"/>
              <a:t>là</a:t>
            </a:r>
            <a:r>
              <a:rPr lang="en-US" sz="2600" dirty="0" smtClean="0"/>
              <a:t> object.</a:t>
            </a:r>
          </a:p>
          <a:p>
            <a:pPr>
              <a:buNone/>
            </a:pPr>
            <a:endParaRPr lang="en-US" sz="2600" dirty="0" smtClean="0"/>
          </a:p>
          <a:p>
            <a:pPr algn="just">
              <a:buNone/>
            </a:pPr>
            <a:r>
              <a:rPr lang="en-US" sz="2600" dirty="0" smtClean="0"/>
              <a:t>    </a:t>
            </a:r>
            <a:r>
              <a:rPr lang="en-US" sz="2600" dirty="0" smtClean="0">
                <a:solidFill>
                  <a:schemeClr val="accent1"/>
                </a:solidFill>
              </a:rPr>
              <a:t>VD: </a:t>
            </a:r>
            <a:r>
              <a:rPr lang="en-US" sz="2600" dirty="0" err="1" smtClean="0">
                <a:solidFill>
                  <a:schemeClr val="accent1"/>
                </a:solidFill>
              </a:rPr>
              <a:t>Máy</a:t>
            </a:r>
            <a:r>
              <a:rPr lang="en-US" sz="2600" dirty="0" smtClean="0">
                <a:solidFill>
                  <a:schemeClr val="accent1"/>
                </a:solidFill>
              </a:rPr>
              <a:t> </a:t>
            </a:r>
            <a:r>
              <a:rPr lang="en-US" sz="2600" dirty="0" err="1" smtClean="0">
                <a:solidFill>
                  <a:schemeClr val="accent1"/>
                </a:solidFill>
              </a:rPr>
              <a:t>tính</a:t>
            </a:r>
            <a:r>
              <a:rPr lang="en-US" sz="2600" dirty="0" smtClean="0">
                <a:solidFill>
                  <a:schemeClr val="accent1"/>
                </a:solidFill>
              </a:rPr>
              <a:t> </a:t>
            </a:r>
            <a:r>
              <a:rPr lang="en-US" sz="2600" dirty="0" err="1" smtClean="0">
                <a:solidFill>
                  <a:schemeClr val="accent1"/>
                </a:solidFill>
              </a:rPr>
              <a:t>có</a:t>
            </a:r>
            <a:r>
              <a:rPr lang="en-US" sz="2600" dirty="0" smtClean="0">
                <a:solidFill>
                  <a:schemeClr val="accent1"/>
                </a:solidFill>
              </a:rPr>
              <a:t> </a:t>
            </a:r>
            <a:r>
              <a:rPr lang="en-US" sz="2600" dirty="0" err="1" smtClean="0">
                <a:solidFill>
                  <a:schemeClr val="accent1"/>
                </a:solidFill>
              </a:rPr>
              <a:t>thể</a:t>
            </a:r>
            <a:r>
              <a:rPr lang="en-US" sz="2600" dirty="0" smtClean="0">
                <a:solidFill>
                  <a:schemeClr val="accent1"/>
                </a:solidFill>
              </a:rPr>
              <a:t> </a:t>
            </a:r>
            <a:r>
              <a:rPr lang="en-US" sz="2600" dirty="0" err="1" smtClean="0">
                <a:solidFill>
                  <a:schemeClr val="accent1"/>
                </a:solidFill>
              </a:rPr>
              <a:t>cung</a:t>
            </a:r>
            <a:r>
              <a:rPr lang="en-US" sz="2600" dirty="0" smtClean="0">
                <a:solidFill>
                  <a:schemeClr val="accent1"/>
                </a:solidFill>
              </a:rPr>
              <a:t> </a:t>
            </a:r>
            <a:r>
              <a:rPr lang="en-US" sz="2600" dirty="0" err="1" smtClean="0">
                <a:solidFill>
                  <a:schemeClr val="accent1"/>
                </a:solidFill>
              </a:rPr>
              <a:t>cấp</a:t>
            </a:r>
            <a:r>
              <a:rPr lang="en-US" sz="2600" dirty="0" smtClean="0">
                <a:solidFill>
                  <a:schemeClr val="accent1"/>
                </a:solidFill>
              </a:rPr>
              <a:t> </a:t>
            </a:r>
            <a:r>
              <a:rPr lang="en-US" sz="2600" dirty="0" err="1" smtClean="0">
                <a:solidFill>
                  <a:schemeClr val="accent1"/>
                </a:solidFill>
              </a:rPr>
              <a:t>các</a:t>
            </a:r>
            <a:r>
              <a:rPr lang="en-US" sz="2600" dirty="0" smtClean="0">
                <a:solidFill>
                  <a:schemeClr val="accent1"/>
                </a:solidFill>
              </a:rPr>
              <a:t> </a:t>
            </a:r>
            <a:r>
              <a:rPr lang="en-US" sz="2600" dirty="0" err="1" smtClean="0">
                <a:solidFill>
                  <a:schemeClr val="accent1"/>
                </a:solidFill>
              </a:rPr>
              <a:t>thông</a:t>
            </a:r>
            <a:r>
              <a:rPr lang="en-US" sz="2600" dirty="0" smtClean="0">
                <a:solidFill>
                  <a:schemeClr val="accent1"/>
                </a:solidFill>
              </a:rPr>
              <a:t> tin: </a:t>
            </a:r>
            <a:r>
              <a:rPr lang="en-US" sz="2600" dirty="0" err="1" smtClean="0">
                <a:solidFill>
                  <a:schemeClr val="accent1"/>
                </a:solidFill>
              </a:rPr>
              <a:t>số</a:t>
            </a:r>
            <a:r>
              <a:rPr lang="en-US" sz="2600" dirty="0" smtClean="0">
                <a:solidFill>
                  <a:schemeClr val="accent1"/>
                </a:solidFill>
              </a:rPr>
              <a:t> ổ </a:t>
            </a:r>
            <a:r>
              <a:rPr lang="en-US" sz="2600" dirty="0" err="1" smtClean="0">
                <a:solidFill>
                  <a:schemeClr val="accent1"/>
                </a:solidFill>
              </a:rPr>
              <a:t>cứng</a:t>
            </a:r>
            <a:r>
              <a:rPr lang="en-US" sz="2600" dirty="0" smtClean="0">
                <a:solidFill>
                  <a:schemeClr val="accent1"/>
                </a:solidFill>
              </a:rPr>
              <a:t>, </a:t>
            </a:r>
            <a:r>
              <a:rPr lang="en-US" sz="2600" dirty="0" err="1" smtClean="0">
                <a:solidFill>
                  <a:schemeClr val="accent1"/>
                </a:solidFill>
              </a:rPr>
              <a:t>số</a:t>
            </a:r>
            <a:r>
              <a:rPr lang="en-US" sz="2600" dirty="0" smtClean="0">
                <a:solidFill>
                  <a:schemeClr val="accent1"/>
                </a:solidFill>
              </a:rPr>
              <a:t> port </a:t>
            </a:r>
            <a:r>
              <a:rPr lang="en-US" sz="2600" dirty="0" err="1" smtClean="0">
                <a:solidFill>
                  <a:schemeClr val="accent1"/>
                </a:solidFill>
              </a:rPr>
              <a:t>nối</a:t>
            </a:r>
            <a:r>
              <a:rPr lang="en-US" sz="2600" dirty="0" smtClean="0">
                <a:solidFill>
                  <a:schemeClr val="accent1"/>
                </a:solidFill>
              </a:rPr>
              <a:t> </a:t>
            </a:r>
            <a:r>
              <a:rPr lang="en-US" sz="2600" dirty="0" err="1" smtClean="0">
                <a:solidFill>
                  <a:schemeClr val="accent1"/>
                </a:solidFill>
              </a:rPr>
              <a:t>mạng</a:t>
            </a:r>
            <a:r>
              <a:rPr lang="en-US" sz="2600" dirty="0" smtClean="0">
                <a:solidFill>
                  <a:schemeClr val="accent1"/>
                </a:solidFill>
              </a:rPr>
              <a:t>, </a:t>
            </a:r>
            <a:r>
              <a:rPr lang="en-US" sz="2600" dirty="0" err="1" smtClean="0">
                <a:solidFill>
                  <a:schemeClr val="accent1"/>
                </a:solidFill>
              </a:rPr>
              <a:t>số</a:t>
            </a:r>
            <a:r>
              <a:rPr lang="en-US" sz="2600" dirty="0" smtClean="0">
                <a:solidFill>
                  <a:schemeClr val="accent1"/>
                </a:solidFill>
              </a:rPr>
              <a:t> byte </a:t>
            </a:r>
            <a:r>
              <a:rPr lang="en-US" sz="2600" dirty="0" err="1" smtClean="0">
                <a:solidFill>
                  <a:schemeClr val="accent1"/>
                </a:solidFill>
              </a:rPr>
              <a:t>truyền</a:t>
            </a:r>
            <a:r>
              <a:rPr lang="en-US" sz="2600" dirty="0" smtClean="0">
                <a:solidFill>
                  <a:schemeClr val="accent1"/>
                </a:solidFill>
              </a:rPr>
              <a:t>/</a:t>
            </a:r>
            <a:r>
              <a:rPr lang="en-US" sz="2600" dirty="0" err="1" smtClean="0">
                <a:solidFill>
                  <a:schemeClr val="accent1"/>
                </a:solidFill>
              </a:rPr>
              <a:t>nhận</a:t>
            </a:r>
            <a:r>
              <a:rPr lang="en-US" sz="2600" dirty="0" smtClean="0">
                <a:solidFill>
                  <a:schemeClr val="accent1"/>
                </a:solidFill>
              </a:rPr>
              <a:t>, </a:t>
            </a:r>
            <a:r>
              <a:rPr lang="en-US" sz="2600" dirty="0" err="1" smtClean="0">
                <a:solidFill>
                  <a:schemeClr val="accent1"/>
                </a:solidFill>
              </a:rPr>
              <a:t>tên</a:t>
            </a:r>
            <a:r>
              <a:rPr lang="en-US" sz="2600" dirty="0" smtClean="0">
                <a:solidFill>
                  <a:schemeClr val="accent1"/>
                </a:solidFill>
              </a:rPr>
              <a:t> </a:t>
            </a:r>
            <a:r>
              <a:rPr lang="en-US" sz="2600" dirty="0" err="1" smtClean="0">
                <a:solidFill>
                  <a:schemeClr val="accent1"/>
                </a:solidFill>
              </a:rPr>
              <a:t>các</a:t>
            </a:r>
            <a:r>
              <a:rPr lang="en-US" sz="2600" dirty="0" smtClean="0">
                <a:solidFill>
                  <a:schemeClr val="accent1"/>
                </a:solidFill>
              </a:rPr>
              <a:t> process </a:t>
            </a:r>
            <a:r>
              <a:rPr lang="en-US" sz="2600" dirty="0" err="1" smtClean="0">
                <a:solidFill>
                  <a:schemeClr val="accent1"/>
                </a:solidFill>
              </a:rPr>
              <a:t>đang</a:t>
            </a:r>
            <a:r>
              <a:rPr lang="en-US" sz="2600" dirty="0" smtClean="0">
                <a:solidFill>
                  <a:schemeClr val="accent1"/>
                </a:solidFill>
              </a:rPr>
              <a:t> </a:t>
            </a:r>
            <a:r>
              <a:rPr lang="en-US" sz="2600" dirty="0" err="1" smtClean="0">
                <a:solidFill>
                  <a:schemeClr val="accent1"/>
                </a:solidFill>
              </a:rPr>
              <a:t>chạy</a:t>
            </a:r>
            <a:r>
              <a:rPr lang="en-US" sz="2600" dirty="0" smtClean="0">
                <a:solidFill>
                  <a:schemeClr val="accent1"/>
                </a:solidFill>
              </a:rPr>
              <a:t>…</a:t>
            </a:r>
          </a:p>
          <a:p>
            <a:pPr algn="just">
              <a:buNone/>
            </a:pPr>
            <a:r>
              <a:rPr lang="en-US" sz="2600" dirty="0">
                <a:solidFill>
                  <a:schemeClr val="accent1"/>
                </a:solidFill>
              </a:rPr>
              <a:t>	 </a:t>
            </a:r>
            <a:r>
              <a:rPr lang="en-US" sz="2600" dirty="0" smtClean="0">
                <a:solidFill>
                  <a:schemeClr val="accent1"/>
                </a:solidFill>
              </a:rPr>
              <a:t>        Router </a:t>
            </a:r>
            <a:r>
              <a:rPr lang="en-US" sz="2600" dirty="0" err="1" smtClean="0">
                <a:solidFill>
                  <a:schemeClr val="accent1"/>
                </a:solidFill>
              </a:rPr>
              <a:t>cung</a:t>
            </a:r>
            <a:r>
              <a:rPr lang="en-US" sz="2600" dirty="0" smtClean="0">
                <a:solidFill>
                  <a:schemeClr val="accent1"/>
                </a:solidFill>
              </a:rPr>
              <a:t> </a:t>
            </a:r>
            <a:r>
              <a:rPr lang="en-US" sz="2600" dirty="0" err="1" smtClean="0">
                <a:solidFill>
                  <a:schemeClr val="accent1"/>
                </a:solidFill>
              </a:rPr>
              <a:t>cấp</a:t>
            </a:r>
            <a:r>
              <a:rPr lang="en-US" sz="2600" dirty="0" smtClean="0">
                <a:solidFill>
                  <a:schemeClr val="accent1"/>
                </a:solidFill>
              </a:rPr>
              <a:t> </a:t>
            </a:r>
            <a:r>
              <a:rPr lang="en-US" sz="2600" dirty="0" err="1" smtClean="0">
                <a:solidFill>
                  <a:schemeClr val="accent1"/>
                </a:solidFill>
              </a:rPr>
              <a:t>các</a:t>
            </a:r>
            <a:r>
              <a:rPr lang="en-US" sz="2600" dirty="0" smtClean="0">
                <a:solidFill>
                  <a:schemeClr val="accent1"/>
                </a:solidFill>
              </a:rPr>
              <a:t> </a:t>
            </a:r>
            <a:r>
              <a:rPr lang="en-US" sz="2600" dirty="0" err="1" smtClean="0">
                <a:solidFill>
                  <a:schemeClr val="accent1"/>
                </a:solidFill>
              </a:rPr>
              <a:t>thông</a:t>
            </a:r>
            <a:r>
              <a:rPr lang="en-US" sz="2600" dirty="0" smtClean="0">
                <a:solidFill>
                  <a:schemeClr val="accent1"/>
                </a:solidFill>
              </a:rPr>
              <a:t> tin: </a:t>
            </a:r>
            <a:r>
              <a:rPr lang="en-US" sz="2600" dirty="0" err="1" smtClean="0">
                <a:solidFill>
                  <a:schemeClr val="accent1"/>
                </a:solidFill>
              </a:rPr>
              <a:t>số</a:t>
            </a:r>
            <a:r>
              <a:rPr lang="en-US" sz="2600" dirty="0" smtClean="0">
                <a:solidFill>
                  <a:schemeClr val="accent1"/>
                </a:solidFill>
              </a:rPr>
              <a:t> port </a:t>
            </a:r>
            <a:r>
              <a:rPr lang="en-US" sz="2600" dirty="0" err="1" smtClean="0">
                <a:solidFill>
                  <a:schemeClr val="accent1"/>
                </a:solidFill>
              </a:rPr>
              <a:t>mạng</a:t>
            </a:r>
            <a:r>
              <a:rPr lang="en-US" sz="2600" dirty="0" smtClean="0">
                <a:solidFill>
                  <a:schemeClr val="accent1"/>
                </a:solidFill>
              </a:rPr>
              <a:t>, </a:t>
            </a:r>
            <a:r>
              <a:rPr lang="en-US" sz="2600" dirty="0" err="1" smtClean="0">
                <a:solidFill>
                  <a:schemeClr val="accent1"/>
                </a:solidFill>
              </a:rPr>
              <a:t>số</a:t>
            </a:r>
            <a:r>
              <a:rPr lang="en-US" sz="2600" dirty="0" smtClean="0">
                <a:solidFill>
                  <a:schemeClr val="accent1"/>
                </a:solidFill>
              </a:rPr>
              <a:t> byte </a:t>
            </a:r>
            <a:r>
              <a:rPr lang="en-US" sz="2600" dirty="0" err="1" smtClean="0">
                <a:solidFill>
                  <a:schemeClr val="accent1"/>
                </a:solidFill>
              </a:rPr>
              <a:t>truyền</a:t>
            </a:r>
            <a:r>
              <a:rPr lang="en-US" sz="2600" dirty="0" smtClean="0">
                <a:solidFill>
                  <a:schemeClr val="accent1"/>
                </a:solidFill>
              </a:rPr>
              <a:t>/</a:t>
            </a:r>
            <a:r>
              <a:rPr lang="en-US" sz="2600" dirty="0" err="1" smtClean="0">
                <a:solidFill>
                  <a:schemeClr val="accent1"/>
                </a:solidFill>
              </a:rPr>
              <a:t>nhận</a:t>
            </a:r>
            <a:r>
              <a:rPr lang="en-US" sz="2600" dirty="0" smtClean="0">
                <a:solidFill>
                  <a:schemeClr val="accent1"/>
                </a:solidFill>
              </a:rPr>
              <a:t>, </a:t>
            </a:r>
            <a:r>
              <a:rPr lang="en-US" sz="2600" dirty="0" err="1" smtClean="0">
                <a:solidFill>
                  <a:schemeClr val="accent1"/>
                </a:solidFill>
              </a:rPr>
              <a:t>trạng</a:t>
            </a:r>
            <a:r>
              <a:rPr lang="en-US" sz="2600" dirty="0" smtClean="0">
                <a:solidFill>
                  <a:schemeClr val="accent1"/>
                </a:solidFill>
              </a:rPr>
              <a:t> </a:t>
            </a:r>
            <a:r>
              <a:rPr lang="en-US" sz="2600" dirty="0" err="1" smtClean="0">
                <a:solidFill>
                  <a:schemeClr val="accent1"/>
                </a:solidFill>
              </a:rPr>
              <a:t>thái</a:t>
            </a:r>
            <a:r>
              <a:rPr lang="en-US" sz="2600" dirty="0" smtClean="0">
                <a:solidFill>
                  <a:schemeClr val="accent1"/>
                </a:solidFill>
              </a:rPr>
              <a:t> </a:t>
            </a:r>
            <a:r>
              <a:rPr lang="en-US" sz="2600" dirty="0" err="1" smtClean="0">
                <a:solidFill>
                  <a:schemeClr val="accent1"/>
                </a:solidFill>
              </a:rPr>
              <a:t>các</a:t>
            </a:r>
            <a:r>
              <a:rPr lang="en-US" sz="2600" dirty="0" smtClean="0">
                <a:solidFill>
                  <a:schemeClr val="accent1"/>
                </a:solidFill>
              </a:rPr>
              <a:t> port …</a:t>
            </a:r>
          </a:p>
          <a:p>
            <a:pPr algn="just">
              <a:buNone/>
            </a:pP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ID (</a:t>
            </a:r>
            <a:r>
              <a:rPr lang="en-US" b="1" dirty="0" err="1" smtClean="0"/>
              <a:t>tt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600" dirty="0" smtClean="0"/>
              <a:t>    </a:t>
            </a:r>
            <a:r>
              <a:rPr lang="en-US" sz="2600" dirty="0" err="1" smtClean="0"/>
              <a:t>Mỗi</a:t>
            </a:r>
            <a:r>
              <a:rPr lang="en-US" sz="2600" dirty="0" smtClean="0"/>
              <a:t> object </a:t>
            </a:r>
            <a:r>
              <a:rPr lang="en-US" sz="2600" dirty="0" err="1" smtClean="0"/>
              <a:t>có</a:t>
            </a:r>
            <a:r>
              <a:rPr lang="en-US" sz="2600" dirty="0" smtClean="0"/>
              <a:t> </a:t>
            </a:r>
            <a:r>
              <a:rPr lang="en-US" sz="2600" dirty="0" err="1" smtClean="0"/>
              <a:t>một</a:t>
            </a:r>
            <a:r>
              <a:rPr lang="en-US" sz="2600" dirty="0" smtClean="0"/>
              <a:t> </a:t>
            </a:r>
            <a:r>
              <a:rPr lang="en-US" sz="2600" dirty="0" err="1" smtClean="0"/>
              <a:t>tên</a:t>
            </a:r>
            <a:r>
              <a:rPr lang="en-US" sz="2600" dirty="0" smtClean="0"/>
              <a:t> </a:t>
            </a:r>
            <a:r>
              <a:rPr lang="en-US" sz="2600" dirty="0" err="1" smtClean="0"/>
              <a:t>gọi</a:t>
            </a:r>
            <a:r>
              <a:rPr lang="en-US" sz="2600" dirty="0" smtClean="0"/>
              <a:t> </a:t>
            </a:r>
            <a:r>
              <a:rPr lang="en-US" sz="2600" dirty="0" err="1" smtClean="0"/>
              <a:t>và</a:t>
            </a:r>
            <a:r>
              <a:rPr lang="en-US" sz="2600" dirty="0" smtClean="0"/>
              <a:t> </a:t>
            </a:r>
            <a:r>
              <a:rPr lang="en-US" sz="2600" dirty="0" err="1" smtClean="0"/>
              <a:t>một</a:t>
            </a:r>
            <a:r>
              <a:rPr lang="en-US" sz="2600" dirty="0" smtClean="0"/>
              <a:t> </a:t>
            </a:r>
            <a:r>
              <a:rPr lang="en-US" sz="2600" dirty="0" err="1" smtClean="0"/>
              <a:t>mã</a:t>
            </a:r>
            <a:r>
              <a:rPr lang="en-US" sz="2600" dirty="0" smtClean="0"/>
              <a:t> </a:t>
            </a:r>
            <a:r>
              <a:rPr lang="en-US" sz="2600" dirty="0" err="1" smtClean="0"/>
              <a:t>số</a:t>
            </a:r>
            <a:r>
              <a:rPr lang="en-US" sz="2600" dirty="0" smtClean="0"/>
              <a:t> </a:t>
            </a:r>
            <a:r>
              <a:rPr lang="en-US" sz="2600" dirty="0" err="1" smtClean="0"/>
              <a:t>để</a:t>
            </a:r>
            <a:r>
              <a:rPr lang="en-US" sz="2600" dirty="0" smtClean="0"/>
              <a:t> </a:t>
            </a:r>
            <a:r>
              <a:rPr lang="en-US" sz="2600" dirty="0" err="1" smtClean="0"/>
              <a:t>nhận</a:t>
            </a:r>
            <a:r>
              <a:rPr lang="en-US" sz="2600" dirty="0" smtClean="0"/>
              <a:t> </a:t>
            </a:r>
            <a:r>
              <a:rPr lang="en-US" sz="2600" dirty="0" err="1" smtClean="0"/>
              <a:t>dạng</a:t>
            </a:r>
            <a:r>
              <a:rPr lang="en-US" sz="2600" dirty="0" smtClean="0"/>
              <a:t> object </a:t>
            </a:r>
            <a:r>
              <a:rPr lang="en-US" sz="2600" dirty="0" err="1" smtClean="0"/>
              <a:t>đó</a:t>
            </a:r>
            <a:r>
              <a:rPr lang="en-US" sz="2600" dirty="0" smtClean="0"/>
              <a:t>, </a:t>
            </a:r>
            <a:r>
              <a:rPr lang="en-US" sz="2600" dirty="0" err="1" smtClean="0"/>
              <a:t>mã</a:t>
            </a:r>
            <a:r>
              <a:rPr lang="en-US" sz="2600" dirty="0" smtClean="0"/>
              <a:t> </a:t>
            </a:r>
            <a:r>
              <a:rPr lang="en-US" sz="2600" dirty="0" err="1" smtClean="0"/>
              <a:t>số</a:t>
            </a:r>
            <a:r>
              <a:rPr lang="en-US" sz="2600" dirty="0" smtClean="0"/>
              <a:t> </a:t>
            </a:r>
            <a:r>
              <a:rPr lang="en-US" sz="2600" dirty="0" err="1" smtClean="0"/>
              <a:t>đó</a:t>
            </a:r>
            <a:r>
              <a:rPr lang="en-US" sz="2600" dirty="0" smtClean="0"/>
              <a:t> </a:t>
            </a:r>
            <a:r>
              <a:rPr lang="en-US" sz="2600" dirty="0" err="1" smtClean="0"/>
              <a:t>gọi</a:t>
            </a:r>
            <a:r>
              <a:rPr lang="en-US" sz="2600" dirty="0" smtClean="0"/>
              <a:t> </a:t>
            </a:r>
            <a:r>
              <a:rPr lang="en-US" sz="2600" dirty="0" err="1" smtClean="0"/>
              <a:t>là</a:t>
            </a:r>
            <a:r>
              <a:rPr lang="en-US" sz="2600" dirty="0" smtClean="0"/>
              <a:t> Object ID (OID).</a:t>
            </a:r>
          </a:p>
          <a:p>
            <a:pPr>
              <a:buNone/>
            </a:pPr>
            <a:r>
              <a:rPr lang="en-US" sz="2600" dirty="0" smtClean="0"/>
              <a:t>VD: </a:t>
            </a:r>
          </a:p>
          <a:p>
            <a:pPr lvl="1"/>
            <a:r>
              <a:rPr lang="vi-VN" sz="2600" dirty="0" smtClean="0"/>
              <a:t>Tên thiết bị được gọi là sysName, OID là 1.3.6.1.2.1.1.5 </a:t>
            </a:r>
          </a:p>
          <a:p>
            <a:pPr lvl="1"/>
            <a:r>
              <a:rPr lang="vi-VN" sz="2600" dirty="0" smtClean="0"/>
              <a:t>Tổng số port giao tiếp (interface) được gọi là ifNumber, OID là 1.3.6.1.2.1.2.1. </a:t>
            </a:r>
          </a:p>
          <a:p>
            <a:pPr lvl="1"/>
            <a:r>
              <a:rPr lang="vi-VN" sz="2600" dirty="0" smtClean="0"/>
              <a:t>Địa chỉ Mac Address của một port được gọi là ifPhysAddress, OID là 1.3.6.1.2.1.2.2</a:t>
            </a:r>
          </a:p>
          <a:p>
            <a:pPr lvl="1"/>
            <a:r>
              <a:rPr lang="vi-VN" sz="2600" dirty="0" smtClean="0"/>
              <a:t>Số byte đã nhận trên một port được gọi là ifInOctets, OID là 1.3.6.1.2.1.2.2.1.10. </a:t>
            </a:r>
            <a:endParaRPr lang="en-US" sz="2600" dirty="0" smtClean="0"/>
          </a:p>
          <a:p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MIB – Management Information Base</a:t>
            </a:r>
          </a:p>
          <a:p>
            <a:r>
              <a:rPr lang="en-US" dirty="0" err="1" smtClean="0"/>
              <a:t>Là</a:t>
            </a:r>
            <a:r>
              <a:rPr lang="en-US" dirty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 MIB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TCP/IP </a:t>
            </a:r>
            <a:r>
              <a:rPr lang="en-US" dirty="0" err="1" smtClean="0"/>
              <a:t>tuân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SNMP. MIB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1 file (MIB file)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1 </a:t>
            </a:r>
            <a:r>
              <a:rPr lang="en-US" dirty="0" err="1" smtClean="0"/>
              <a:t>cây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MIB (</a:t>
            </a:r>
            <a:r>
              <a:rPr lang="en-US" b="1" dirty="0" err="1" smtClean="0"/>
              <a:t>tt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6656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85800" y="1981200"/>
            <a:ext cx="381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Mỗi</a:t>
            </a:r>
            <a:r>
              <a:rPr lang="en-US" dirty="0" smtClean="0"/>
              <a:t> node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object,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id.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OID </a:t>
            </a:r>
            <a:r>
              <a:rPr lang="en-US" dirty="0" err="1" smtClean="0"/>
              <a:t>trong</a:t>
            </a:r>
            <a:r>
              <a:rPr lang="en-US" dirty="0" smtClean="0"/>
              <a:t> MIB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manager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agent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SNMP ở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MIB.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b="1" dirty="0" smtClean="0"/>
              <a:t>SMI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 algn="just"/>
            <a:r>
              <a:rPr lang="en-US" dirty="0" smtClean="0"/>
              <a:t>SMI – Structure of Management Information.</a:t>
            </a:r>
          </a:p>
          <a:p>
            <a:pPr algn="just"/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SNMP. SMI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object.</a:t>
            </a:r>
          </a:p>
          <a:p>
            <a:pPr lvl="1" algn="just"/>
            <a:r>
              <a:rPr lang="en-US" dirty="0" smtClean="0"/>
              <a:t>Qui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object.</a:t>
            </a:r>
          </a:p>
          <a:p>
            <a:pPr lvl="1" algn="just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/>
              <a:t>.</a:t>
            </a: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b="1" dirty="0" smtClean="0"/>
              <a:t>CÁC PHƯƠNG THỨC HOẠT ĐỘNG CỦA SNMP</a:t>
            </a:r>
            <a:endParaRPr lang="en-US" b="1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838200" y="1905000"/>
            <a:ext cx="7620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b="1" dirty="0" err="1" smtClean="0">
                <a:solidFill>
                  <a:schemeClr val="accent1"/>
                </a:solidFill>
              </a:rPr>
              <a:t>GetRequest</a:t>
            </a:r>
            <a:r>
              <a:rPr lang="en-US" b="1" dirty="0" smtClean="0">
                <a:solidFill>
                  <a:schemeClr val="accent1"/>
                </a:solidFill>
              </a:rPr>
              <a:t>:</a:t>
            </a:r>
          </a:p>
          <a:p>
            <a:pPr lvl="1" algn="just">
              <a:spcBef>
                <a:spcPct val="50000"/>
              </a:spcBef>
            </a:pPr>
            <a:r>
              <a:rPr lang="en-US" dirty="0" smtClean="0"/>
              <a:t>Manager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GetRequest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agent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agent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ObjectID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838200" y="3274874"/>
            <a:ext cx="7620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b="1" dirty="0" err="1" smtClean="0">
                <a:solidFill>
                  <a:schemeClr val="accent1"/>
                </a:solidFill>
              </a:rPr>
              <a:t>GetNextRequest</a:t>
            </a:r>
            <a:endParaRPr lang="en-US" b="1" dirty="0" smtClean="0">
              <a:solidFill>
                <a:schemeClr val="accent1"/>
              </a:solidFill>
            </a:endParaRPr>
          </a:p>
          <a:p>
            <a:pPr lvl="1" algn="just">
              <a:spcBef>
                <a:spcPct val="50000"/>
              </a:spcBef>
            </a:pPr>
            <a:r>
              <a:rPr lang="en-US" dirty="0" smtClean="0"/>
              <a:t>Manager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GetNextRequest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ObjectID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agent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ObjectID</a:t>
            </a:r>
            <a:r>
              <a:rPr lang="en-US" dirty="0" smtClean="0"/>
              <a:t> 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MIB.</a:t>
            </a:r>
            <a:endParaRPr lang="en-US" dirty="0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838200" y="4953000"/>
            <a:ext cx="7620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b="1" dirty="0" err="1" smtClean="0">
                <a:solidFill>
                  <a:schemeClr val="accent1"/>
                </a:solidFill>
              </a:rPr>
              <a:t>SetRequest</a:t>
            </a:r>
            <a:r>
              <a:rPr lang="en-US" b="1" dirty="0" smtClean="0">
                <a:solidFill>
                  <a:schemeClr val="accent1"/>
                </a:solidFill>
              </a:rPr>
              <a:t>:</a:t>
            </a:r>
          </a:p>
          <a:p>
            <a:pPr lvl="1" algn="just">
              <a:spcBef>
                <a:spcPct val="50000"/>
              </a:spcBef>
            </a:pPr>
            <a:r>
              <a:rPr lang="en-US" dirty="0" smtClean="0"/>
              <a:t>Manager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SetRequest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agent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agent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ObjectID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CÁC PHƯƠNG THỨC </a:t>
            </a:r>
            <a:r>
              <a:rPr lang="en-US" b="1" dirty="0" err="1" smtClean="0"/>
              <a:t>HoẠT</a:t>
            </a:r>
            <a:r>
              <a:rPr lang="en-US" b="1" dirty="0" smtClean="0"/>
              <a:t> CỦA SNMP (</a:t>
            </a:r>
            <a:r>
              <a:rPr lang="en-US" b="1" dirty="0" err="1" smtClean="0"/>
              <a:t>tt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chemeClr val="accent1"/>
                </a:solidFill>
              </a:rPr>
              <a:t>GetResponse</a:t>
            </a:r>
            <a:r>
              <a:rPr lang="en-US" b="1" dirty="0" smtClean="0">
                <a:solidFill>
                  <a:schemeClr val="accent1"/>
                </a:solidFill>
              </a:rPr>
              <a:t>:</a:t>
            </a:r>
          </a:p>
          <a:p>
            <a:pPr lvl="1" algn="just">
              <a:spcBef>
                <a:spcPct val="50000"/>
              </a:spcBef>
              <a:buNone/>
            </a:pPr>
            <a:r>
              <a:rPr lang="en-US" dirty="0" smtClean="0"/>
              <a:t>   Agent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GetResponse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/>
              <a:t> </a:t>
            </a:r>
            <a:r>
              <a:rPr lang="en-US" dirty="0" smtClean="0"/>
              <a:t>Manager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GetRequest</a:t>
            </a:r>
            <a:r>
              <a:rPr lang="en-US" dirty="0" smtClean="0"/>
              <a:t>/</a:t>
            </a:r>
            <a:r>
              <a:rPr lang="en-US" dirty="0" err="1" smtClean="0"/>
              <a:t>GetNextRequest</a:t>
            </a:r>
            <a:r>
              <a:rPr lang="en-US" dirty="0" smtClean="0"/>
              <a:t>.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Trap: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Agent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Trap </a:t>
            </a:r>
            <a:r>
              <a:rPr lang="en-US" dirty="0" err="1" smtClean="0"/>
              <a:t>cho</a:t>
            </a:r>
            <a:r>
              <a:rPr lang="en-US" dirty="0" smtClean="0"/>
              <a:t> Manager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object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agent.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2895600" cy="1828800"/>
          </a:xfrm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b="1">
                <a:latin typeface="Arial" charset="0"/>
              </a:rPr>
              <a:t>SNMP</a:t>
            </a:r>
            <a:br>
              <a:rPr lang="en-US" b="1">
                <a:latin typeface="Arial" charset="0"/>
              </a:rPr>
            </a:br>
            <a:r>
              <a:rPr lang="en-US" sz="4800" b="1">
                <a:latin typeface="Arial" charset="0"/>
              </a:rPr>
              <a:t>RFC’s</a:t>
            </a:r>
            <a:endParaRPr lang="en-US" b="1">
              <a:latin typeface="Arial" charset="0"/>
            </a:endParaRPr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3657600" y="457200"/>
          <a:ext cx="5087938" cy="6069013"/>
        </p:xfrm>
        <a:graphic>
          <a:graphicData uri="http://schemas.openxmlformats.org/presentationml/2006/ole">
            <p:oleObj spid="_x0000_s27655" name="Worksheet" r:id="rId3" imgW="5086683" imgH="6067652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 err="1" smtClean="0">
                <a:solidFill>
                  <a:schemeClr val="accent1"/>
                </a:solidFill>
                <a:latin typeface="Arial" charset="0"/>
              </a:rPr>
              <a:t>Một</a:t>
            </a:r>
            <a:r>
              <a:rPr lang="en-US" sz="2800" dirty="0" smtClean="0">
                <a:solidFill>
                  <a:schemeClr val="accent1"/>
                </a:solidFill>
                <a:latin typeface="Arial" charset="0"/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  <a:latin typeface="Arial" charset="0"/>
              </a:rPr>
              <a:t>số</a:t>
            </a:r>
            <a:r>
              <a:rPr lang="en-US" sz="2800" dirty="0" smtClean="0">
                <a:solidFill>
                  <a:schemeClr val="accent1"/>
                </a:solidFill>
                <a:latin typeface="Arial" charset="0"/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  <a:latin typeface="Arial" charset="0"/>
              </a:rPr>
              <a:t>công</a:t>
            </a:r>
            <a:r>
              <a:rPr lang="en-US" sz="2800" dirty="0" smtClean="0">
                <a:solidFill>
                  <a:schemeClr val="accent1"/>
                </a:solidFill>
                <a:latin typeface="Arial" charset="0"/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  <a:latin typeface="Arial" charset="0"/>
              </a:rPr>
              <a:t>tác</a:t>
            </a:r>
            <a:r>
              <a:rPr lang="en-US" sz="2800" dirty="0" smtClean="0">
                <a:solidFill>
                  <a:schemeClr val="accent1"/>
                </a:solidFill>
                <a:latin typeface="Arial" charset="0"/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  <a:latin typeface="Arial" charset="0"/>
              </a:rPr>
              <a:t>quan</a:t>
            </a:r>
            <a:r>
              <a:rPr lang="en-US" sz="2800" dirty="0" smtClean="0">
                <a:solidFill>
                  <a:schemeClr val="accent1"/>
                </a:solidFill>
                <a:latin typeface="Arial" charset="0"/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  <a:latin typeface="Arial" charset="0"/>
              </a:rPr>
              <a:t>trọng</a:t>
            </a:r>
            <a:r>
              <a:rPr lang="en-US" sz="2800" dirty="0" smtClean="0">
                <a:solidFill>
                  <a:schemeClr val="accent1"/>
                </a:solidFill>
                <a:latin typeface="Arial" charset="0"/>
              </a:rPr>
              <a:t>:</a:t>
            </a:r>
            <a:endParaRPr lang="en-US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dirty="0" smtClean="0">
                <a:latin typeface="Arial" charset="0"/>
              </a:rPr>
              <a:t>GIÁM SÁT THIẾT BỊ MẠNG</a:t>
            </a:r>
            <a:endParaRPr lang="en-US" dirty="0">
              <a:latin typeface="Arial" charset="0"/>
            </a:endParaRPr>
          </a:p>
        </p:txBody>
      </p:sp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1066800" y="2590800"/>
            <a:ext cx="6553200" cy="3708400"/>
            <a:chOff x="720" y="1632"/>
            <a:chExt cx="4128" cy="2336"/>
          </a:xfrm>
        </p:grpSpPr>
        <p:grpSp>
          <p:nvGrpSpPr>
            <p:cNvPr id="7181" name="Group 13"/>
            <p:cNvGrpSpPr>
              <a:grpSpLocks/>
            </p:cNvGrpSpPr>
            <p:nvPr/>
          </p:nvGrpSpPr>
          <p:grpSpPr bwMode="auto">
            <a:xfrm>
              <a:off x="720" y="2400"/>
              <a:ext cx="3840" cy="549"/>
              <a:chOff x="864" y="1920"/>
              <a:chExt cx="3840" cy="549"/>
            </a:xfrm>
          </p:grpSpPr>
          <p:sp>
            <p:nvSpPr>
              <p:cNvPr id="7178" name="Text Box 10"/>
              <p:cNvSpPr txBox="1">
                <a:spLocks noChangeArrowheads="1"/>
              </p:cNvSpPr>
              <p:nvPr/>
            </p:nvSpPr>
            <p:spPr bwMode="auto">
              <a:xfrm>
                <a:off x="864" y="1920"/>
                <a:ext cx="384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square">
                <a:spAutoFit/>
              </a:bodyPr>
              <a:lstStyle/>
              <a:p>
                <a:pPr>
                  <a:buFontTx/>
                  <a:buChar char="•"/>
                </a:pPr>
                <a:r>
                  <a:rPr lang="en-US" dirty="0" err="1" smtClean="0">
                    <a:solidFill>
                      <a:schemeClr val="tx2"/>
                    </a:solidFill>
                  </a:rPr>
                  <a:t>Giám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2"/>
                    </a:solidFill>
                  </a:rPr>
                  <a:t>sát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2"/>
                    </a:solidFill>
                  </a:rPr>
                  <a:t>lưu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2"/>
                    </a:solidFill>
                  </a:rPr>
                  <a:t>lượng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2"/>
                    </a:solidFill>
                  </a:rPr>
                  <a:t>hoạt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2"/>
                    </a:solidFill>
                  </a:rPr>
                  <a:t>động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2"/>
                    </a:solidFill>
                  </a:rPr>
                  <a:t>hệ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2"/>
                    </a:solidFill>
                  </a:rPr>
                  <a:t>thống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</a:p>
            </p:txBody>
          </p:sp>
          <p:sp>
            <p:nvSpPr>
              <p:cNvPr id="7179" name="Text Box 11"/>
              <p:cNvSpPr txBox="1">
                <a:spLocks noChangeArrowheads="1"/>
              </p:cNvSpPr>
              <p:nvPr/>
            </p:nvSpPr>
            <p:spPr bwMode="auto">
              <a:xfrm>
                <a:off x="1056" y="2256"/>
                <a:ext cx="364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buFontTx/>
                  <a:buChar char="•"/>
                </a:pPr>
                <a:endParaRPr lang="en-US" sz="1600" dirty="0"/>
              </a:p>
            </p:txBody>
          </p:sp>
        </p:grpSp>
        <p:grpSp>
          <p:nvGrpSpPr>
            <p:cNvPr id="7182" name="Group 14"/>
            <p:cNvGrpSpPr>
              <a:grpSpLocks/>
            </p:cNvGrpSpPr>
            <p:nvPr/>
          </p:nvGrpSpPr>
          <p:grpSpPr bwMode="auto">
            <a:xfrm>
              <a:off x="720" y="3264"/>
              <a:ext cx="4128" cy="704"/>
              <a:chOff x="864" y="2592"/>
              <a:chExt cx="4128" cy="704"/>
            </a:xfrm>
          </p:grpSpPr>
          <p:sp>
            <p:nvSpPr>
              <p:cNvPr id="7177" name="Text Box 9"/>
              <p:cNvSpPr txBox="1">
                <a:spLocks noChangeArrowheads="1"/>
              </p:cNvSpPr>
              <p:nvPr/>
            </p:nvSpPr>
            <p:spPr bwMode="auto">
              <a:xfrm>
                <a:off x="864" y="2592"/>
                <a:ext cx="41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buFontTx/>
                  <a:buChar char="•"/>
                </a:pPr>
                <a:r>
                  <a:rPr lang="en-US" dirty="0" err="1" smtClean="0">
                    <a:solidFill>
                      <a:schemeClr val="tx2"/>
                    </a:solidFill>
                  </a:rPr>
                  <a:t>Giám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2"/>
                    </a:solidFill>
                  </a:rPr>
                  <a:t>sát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2"/>
                    </a:solidFill>
                  </a:rPr>
                  <a:t>sự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2"/>
                    </a:solidFill>
                  </a:rPr>
                  <a:t>cố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2"/>
                    </a:solidFill>
                  </a:rPr>
                  <a:t>hoạt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2"/>
                    </a:solidFill>
                  </a:rPr>
                  <a:t>đông</a:t>
                </a:r>
                <a:endParaRPr lang="en-US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7180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928"/>
                <a:ext cx="3648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/>
              <a:p>
                <a:endParaRPr lang="en-US" sz="1600" dirty="0"/>
              </a:p>
              <a:p>
                <a:pPr>
                  <a:buFontTx/>
                  <a:buChar char="•"/>
                </a:pPr>
                <a:endParaRPr lang="en-US" sz="1600" dirty="0"/>
              </a:p>
            </p:txBody>
          </p:sp>
        </p:grpSp>
        <p:grpSp>
          <p:nvGrpSpPr>
            <p:cNvPr id="7183" name="Group 15"/>
            <p:cNvGrpSpPr>
              <a:grpSpLocks/>
            </p:cNvGrpSpPr>
            <p:nvPr/>
          </p:nvGrpSpPr>
          <p:grpSpPr bwMode="auto">
            <a:xfrm>
              <a:off x="720" y="1632"/>
              <a:ext cx="3840" cy="549"/>
              <a:chOff x="864" y="1920"/>
              <a:chExt cx="3840" cy="549"/>
            </a:xfrm>
          </p:grpSpPr>
          <p:sp>
            <p:nvSpPr>
              <p:cNvPr id="7184" name="Text Box 16"/>
              <p:cNvSpPr txBox="1">
                <a:spLocks noChangeArrowheads="1"/>
              </p:cNvSpPr>
              <p:nvPr/>
            </p:nvSpPr>
            <p:spPr bwMode="auto">
              <a:xfrm>
                <a:off x="864" y="1920"/>
                <a:ext cx="3312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square">
                <a:spAutoFit/>
              </a:bodyPr>
              <a:lstStyle/>
              <a:p>
                <a:pPr>
                  <a:buFontTx/>
                  <a:buChar char="•"/>
                </a:pPr>
                <a:r>
                  <a:rPr lang="en-US" dirty="0" err="1" smtClean="0">
                    <a:solidFill>
                      <a:schemeClr val="tx2"/>
                    </a:solidFill>
                  </a:rPr>
                  <a:t>Giám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2"/>
                    </a:solidFill>
                  </a:rPr>
                  <a:t>sát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2"/>
                    </a:solidFill>
                  </a:rPr>
                  <a:t>tài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2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2"/>
                    </a:solidFill>
                  </a:rPr>
                  <a:t>hệ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2"/>
                    </a:solidFill>
                  </a:rPr>
                  <a:t>thống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Server</a:t>
                </a:r>
                <a:endParaRPr lang="en-US" dirty="0">
                  <a:solidFill>
                    <a:schemeClr val="tx2"/>
                  </a:solidFill>
                </a:endParaRPr>
              </a:p>
              <a:p>
                <a:pPr>
                  <a:buFontTx/>
                  <a:buChar char="•"/>
                </a:pPr>
                <a:endParaRPr lang="en-US" dirty="0"/>
              </a:p>
            </p:txBody>
          </p:sp>
          <p:sp>
            <p:nvSpPr>
              <p:cNvPr id="7185" name="Text Box 17"/>
              <p:cNvSpPr txBox="1">
                <a:spLocks noChangeArrowheads="1"/>
              </p:cNvSpPr>
              <p:nvPr/>
            </p:nvSpPr>
            <p:spPr bwMode="auto">
              <a:xfrm>
                <a:off x="1056" y="2256"/>
                <a:ext cx="364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buFontTx/>
                  <a:buChar char="•"/>
                </a:pPr>
                <a:endParaRPr lang="en-US" sz="16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PHƯƠNG THỨC GIÁM SÁT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Poll</a:t>
            </a:r>
          </a:p>
          <a:p>
            <a:pPr lvl="1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Alert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PHƯƠNG THỨC POLL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(Manager)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(Device). </a:t>
            </a:r>
            <a:r>
              <a:rPr lang="en-US" dirty="0" err="1" smtClean="0"/>
              <a:t>Nếu</a:t>
            </a:r>
            <a:r>
              <a:rPr lang="en-US" dirty="0" smtClean="0"/>
              <a:t> Manager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Device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Manager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Device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451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209800"/>
            <a:ext cx="3810000" cy="358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PHƯƠNG THỨC ALERT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Device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(event)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Device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Manager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Alert. Manager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Device</a:t>
            </a:r>
            <a:endParaRPr lang="en-US" dirty="0"/>
          </a:p>
        </p:txBody>
      </p:sp>
      <p:pic>
        <p:nvPicPr>
          <p:cNvPr id="6553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286000"/>
            <a:ext cx="3810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dirty="0" smtClean="0">
                <a:latin typeface="Arial" charset="0"/>
              </a:rPr>
              <a:t>SNMP LÀ GÌ?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001000" cy="3962400"/>
          </a:xfrm>
        </p:spPr>
        <p:txBody>
          <a:bodyPr/>
          <a:lstStyle/>
          <a:p>
            <a:pPr algn="just"/>
            <a:r>
              <a:rPr lang="en-US" sz="2400" dirty="0">
                <a:latin typeface="Arial" charset="0"/>
              </a:rPr>
              <a:t>SNMP (</a:t>
            </a:r>
            <a:r>
              <a:rPr lang="en-US" sz="2400" dirty="0" smtClean="0">
                <a:latin typeface="Arial" charset="0"/>
              </a:rPr>
              <a:t>Simple Network Manager Protocol) </a:t>
            </a:r>
            <a:r>
              <a:rPr lang="en-US" sz="2400" dirty="0" err="1" smtClean="0">
                <a:latin typeface="Arial" charset="0"/>
              </a:rPr>
              <a:t>giao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thức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quản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lý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mạng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đơn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giản</a:t>
            </a:r>
            <a:r>
              <a:rPr lang="en-US" sz="2400" dirty="0" smtClean="0">
                <a:latin typeface="Arial" charset="0"/>
              </a:rPr>
              <a:t>. SNMP </a:t>
            </a:r>
            <a:r>
              <a:rPr lang="en-US" sz="2400" dirty="0" err="1" smtClean="0">
                <a:latin typeface="Arial" charset="0"/>
              </a:rPr>
              <a:t>được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thiết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kế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để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chạy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trên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nền</a:t>
            </a:r>
            <a:r>
              <a:rPr lang="en-US" sz="2400" dirty="0" smtClean="0">
                <a:latin typeface="Arial" charset="0"/>
              </a:rPr>
              <a:t> TCP/IP </a:t>
            </a:r>
            <a:r>
              <a:rPr lang="en-US" sz="2400" dirty="0" err="1" smtClean="0">
                <a:latin typeface="Arial" charset="0"/>
              </a:rPr>
              <a:t>và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quản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lý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các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thiết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bị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nối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mạng</a:t>
            </a:r>
            <a:r>
              <a:rPr lang="en-US" sz="2400" dirty="0" smtClean="0">
                <a:latin typeface="Arial" charset="0"/>
              </a:rPr>
              <a:t> TCP/IP </a:t>
            </a:r>
            <a:r>
              <a:rPr lang="en-US" sz="2400" dirty="0" err="1" smtClean="0">
                <a:latin typeface="Arial" charset="0"/>
              </a:rPr>
              <a:t>có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hỗ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trợ</a:t>
            </a:r>
            <a:r>
              <a:rPr lang="en-US" sz="2400" dirty="0" smtClean="0">
                <a:latin typeface="Arial" charset="0"/>
              </a:rPr>
              <a:t> SNMP.</a:t>
            </a:r>
          </a:p>
          <a:p>
            <a:pPr algn="just"/>
            <a:r>
              <a:rPr lang="en-US" sz="2400" dirty="0" err="1" smtClean="0">
                <a:latin typeface="Arial" charset="0"/>
              </a:rPr>
              <a:t>Trong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môi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trường</a:t>
            </a:r>
            <a:r>
              <a:rPr lang="en-US" sz="2400" dirty="0" smtClean="0">
                <a:latin typeface="Arial" charset="0"/>
              </a:rPr>
              <a:t> SNMP </a:t>
            </a:r>
            <a:r>
              <a:rPr lang="en-US" sz="2400" dirty="0" err="1" smtClean="0">
                <a:latin typeface="Arial" charset="0"/>
              </a:rPr>
              <a:t>có</a:t>
            </a:r>
            <a:r>
              <a:rPr lang="en-US" sz="2400" dirty="0" smtClean="0">
                <a:latin typeface="Arial" charset="0"/>
              </a:rPr>
              <a:t> 2 </a:t>
            </a:r>
            <a:r>
              <a:rPr lang="en-US" sz="2400" dirty="0" err="1" smtClean="0">
                <a:latin typeface="Arial" charset="0"/>
              </a:rPr>
              <a:t>đối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tượng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hoạt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động</a:t>
            </a:r>
            <a:r>
              <a:rPr lang="en-US" sz="2400" dirty="0" smtClean="0">
                <a:latin typeface="Arial" charset="0"/>
              </a:rPr>
              <a:t>:</a:t>
            </a:r>
            <a:endParaRPr lang="en-US" sz="2800" dirty="0">
              <a:latin typeface="Arial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143000" y="4038600"/>
            <a:ext cx="7239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tx2"/>
                </a:solidFill>
              </a:rPr>
              <a:t>Agent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.</a:t>
            </a:r>
            <a:endParaRPr lang="en-US" sz="1800" dirty="0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143000" y="5029200"/>
            <a:ext cx="7239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tx2"/>
                </a:solidFill>
              </a:rPr>
              <a:t>Manager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Agent.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SNMP LÀ GÌ?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125145"/>
            <a:ext cx="7772400" cy="382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b="1" dirty="0" smtClean="0">
                <a:latin typeface="Arial" charset="0"/>
              </a:rPr>
              <a:t>ƯU ĐIỂM CỦA SNMP</a:t>
            </a:r>
            <a:endParaRPr lang="en-US" b="1" dirty="0">
              <a:latin typeface="Arial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</a:rPr>
              <a:t>Được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tiêu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chuẩn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hóa</a:t>
            </a:r>
            <a:r>
              <a:rPr lang="en-US" dirty="0" smtClean="0">
                <a:latin typeface="Arial" charset="0"/>
              </a:rPr>
              <a:t>.</a:t>
            </a:r>
            <a:endParaRPr lang="en-US" dirty="0">
              <a:latin typeface="Arial" charset="0"/>
            </a:endParaRPr>
          </a:p>
          <a:p>
            <a:r>
              <a:rPr lang="en-US" dirty="0" err="1" smtClean="0">
                <a:latin typeface="Arial" charset="0"/>
              </a:rPr>
              <a:t>Có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khả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năng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mở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rộng</a:t>
            </a:r>
            <a:r>
              <a:rPr lang="en-US" dirty="0" smtClean="0">
                <a:latin typeface="Arial" charset="0"/>
              </a:rPr>
              <a:t>.</a:t>
            </a:r>
            <a:endParaRPr lang="en-US" dirty="0">
              <a:latin typeface="Arial" charset="0"/>
            </a:endParaRPr>
          </a:p>
          <a:p>
            <a:r>
              <a:rPr lang="en-US" dirty="0" err="1" smtClean="0">
                <a:latin typeface="Arial" charset="0"/>
              </a:rPr>
              <a:t>Hỗ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trợ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phân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quyền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r>
              <a:rPr lang="en-US" dirty="0" err="1" smtClean="0">
                <a:latin typeface="Arial" charset="0"/>
              </a:rPr>
              <a:t>Là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một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giao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thức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hoạt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động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nhanh</a:t>
            </a:r>
            <a:r>
              <a:rPr lang="en-US" dirty="0" smtClean="0">
                <a:latin typeface="Arial" charset="0"/>
              </a:rPr>
              <a:t>.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>
                <a:latin typeface="Arial" charset="0"/>
              </a:rPr>
              <a:t>SNMP &amp; The OSI Model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400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1044575" y="2149475"/>
          <a:ext cx="7108825" cy="3948113"/>
        </p:xfrm>
        <a:graphic>
          <a:graphicData uri="http://schemas.openxmlformats.org/presentationml/2006/ole">
            <p:oleObj spid="_x0000_s35845" name="Document" r:id="rId3" imgW="7677000" imgH="395280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LSE.POT">
  <a:themeElements>
    <a:clrScheme name="PULSE.POT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PULSE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ULSE.POT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.POT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.POT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.POT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.POT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.POT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1282</TotalTime>
  <Words>756</Words>
  <Application>Microsoft Office PowerPoint</Application>
  <PresentationFormat>Letter Paper (8.5x11 in)</PresentationFormat>
  <Paragraphs>76</Paragraphs>
  <Slides>18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Times New Roman</vt:lpstr>
      <vt:lpstr>Arial</vt:lpstr>
      <vt:lpstr>Impact</vt:lpstr>
      <vt:lpstr>PULSE.POT</vt:lpstr>
      <vt:lpstr>Microsoft Excel Worksheet</vt:lpstr>
      <vt:lpstr>Microsoft Word Document</vt:lpstr>
      <vt:lpstr>SNMP</vt:lpstr>
      <vt:lpstr>GIÁM SÁT THIẾT BỊ MẠNG</vt:lpstr>
      <vt:lpstr>PHƯƠNG THỨC GIÁM SÁT</vt:lpstr>
      <vt:lpstr>PHƯƠNG THỨC POLL</vt:lpstr>
      <vt:lpstr>PHƯƠNG THỨC ALERT</vt:lpstr>
      <vt:lpstr>SNMP LÀ GÌ?</vt:lpstr>
      <vt:lpstr>SNMP LÀ GÌ? (tt)</vt:lpstr>
      <vt:lpstr>ƯU ĐIỂM CỦA SNMP</vt:lpstr>
      <vt:lpstr>SNMP &amp; The OSI Model</vt:lpstr>
      <vt:lpstr>Ports &amp; UDP</vt:lpstr>
      <vt:lpstr>OBJECT ID</vt:lpstr>
      <vt:lpstr>OBJECT ID (tt)</vt:lpstr>
      <vt:lpstr>MIB</vt:lpstr>
      <vt:lpstr>MIB (tt)</vt:lpstr>
      <vt:lpstr>SMI</vt:lpstr>
      <vt:lpstr>CÁC PHƯƠNG THỨC HOẠT ĐỘNG CỦA SNMP</vt:lpstr>
      <vt:lpstr>CÁC PHƯƠNG THỨC HoẠT CỦA SNMP (tt)</vt:lpstr>
      <vt:lpstr>SNMP RFC’s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SNMP Simple Network Management Protocol</dc:title>
  <dc:creator>Chris Francois</dc:creator>
  <cp:lastModifiedBy>Hoang Phuc</cp:lastModifiedBy>
  <cp:revision>131</cp:revision>
  <cp:lastPrinted>1998-12-03T08:22:13Z</cp:lastPrinted>
  <dcterms:created xsi:type="dcterms:W3CDTF">1998-11-30T02:07:03Z</dcterms:created>
  <dcterms:modified xsi:type="dcterms:W3CDTF">2012-05-18T17:50:13Z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cfrancois@acm.org</vt:lpwstr>
  </property>
  <property fmtid="{D5CDD505-2E9C-101B-9397-08002B2CF9AE}" pid="8" name="HomePage">
    <vt:lpwstr>http://www.acm.wwu.edu/francois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4194304</vt:i4>
  </property>
  <property fmtid="{D5CDD505-2E9C-101B-9397-08002B2CF9AE}" pid="14" name="TextColor">
    <vt:i4>16777215</vt:i4>
  </property>
  <property fmtid="{D5CDD505-2E9C-101B-9397-08002B2CF9AE}" pid="15" name="LinkColor">
    <vt:i4>65535</vt:i4>
  </property>
  <property fmtid="{D5CDD505-2E9C-101B-9397-08002B2CF9AE}" pid="16" name="VisitedColor">
    <vt:i4>8454143</vt:i4>
  </property>
  <property fmtid="{D5CDD505-2E9C-101B-9397-08002B2CF9AE}" pid="17" name="TransparentButton">
    <vt:i4>-1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F:\cfrancois</vt:lpwstr>
  </property>
</Properties>
</file>