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782" r:id="rId1"/>
  </p:sldMasterIdLst>
  <p:notesMasterIdLst>
    <p:notesMasterId r:id="rId9"/>
  </p:notesMasterIdLst>
  <p:handoutMasterIdLst>
    <p:handoutMasterId r:id="rId10"/>
  </p:handoutMasterIdLst>
  <p:sldIdLst>
    <p:sldId id="256" r:id="rId2"/>
    <p:sldId id="428" r:id="rId3"/>
    <p:sldId id="429" r:id="rId4"/>
    <p:sldId id="431" r:id="rId5"/>
    <p:sldId id="433" r:id="rId6"/>
    <p:sldId id="435" r:id="rId7"/>
    <p:sldId id="436" r:id="rId8"/>
  </p:sldIdLst>
  <p:sldSz cx="9902825" cy="6858000"/>
  <p:notesSz cx="9601200" cy="7315200"/>
  <p:defaultTextStyle>
    <a:defPPr>
      <a:defRPr lang="en-US"/>
    </a:defPPr>
    <a:lvl1pPr algn="l" rtl="0" fontAlgn="base">
      <a:lnSpc>
        <a:spcPct val="120000"/>
      </a:lnSpc>
      <a:spcBef>
        <a:spcPct val="20000"/>
      </a:spcBef>
      <a:spcAft>
        <a:spcPct val="0"/>
      </a:spcAft>
      <a:buClr>
        <a:schemeClr val="bg2"/>
      </a:buClr>
      <a:buSzPct val="60000"/>
      <a:buFont typeface="Monotype Sorts" pitchFamily="2" charset="2"/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lnSpc>
        <a:spcPct val="120000"/>
      </a:lnSpc>
      <a:spcBef>
        <a:spcPct val="20000"/>
      </a:spcBef>
      <a:spcAft>
        <a:spcPct val="0"/>
      </a:spcAft>
      <a:buClr>
        <a:schemeClr val="bg2"/>
      </a:buClr>
      <a:buSzPct val="60000"/>
      <a:buFont typeface="Monotype Sorts" pitchFamily="2" charset="2"/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lnSpc>
        <a:spcPct val="120000"/>
      </a:lnSpc>
      <a:spcBef>
        <a:spcPct val="20000"/>
      </a:spcBef>
      <a:spcAft>
        <a:spcPct val="0"/>
      </a:spcAft>
      <a:buClr>
        <a:schemeClr val="bg2"/>
      </a:buClr>
      <a:buSzPct val="60000"/>
      <a:buFont typeface="Monotype Sorts" pitchFamily="2" charset="2"/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lnSpc>
        <a:spcPct val="120000"/>
      </a:lnSpc>
      <a:spcBef>
        <a:spcPct val="20000"/>
      </a:spcBef>
      <a:spcAft>
        <a:spcPct val="0"/>
      </a:spcAft>
      <a:buClr>
        <a:schemeClr val="bg2"/>
      </a:buClr>
      <a:buSzPct val="60000"/>
      <a:buFont typeface="Monotype Sorts" pitchFamily="2" charset="2"/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lnSpc>
        <a:spcPct val="120000"/>
      </a:lnSpc>
      <a:spcBef>
        <a:spcPct val="20000"/>
      </a:spcBef>
      <a:spcAft>
        <a:spcPct val="0"/>
      </a:spcAft>
      <a:buClr>
        <a:schemeClr val="bg2"/>
      </a:buClr>
      <a:buSzPct val="60000"/>
      <a:buFont typeface="Monotype Sorts" pitchFamily="2" charset="2"/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44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00"/>
    <a:srgbClr val="000066"/>
    <a:srgbClr val="669900"/>
    <a:srgbClr val="00CC00"/>
    <a:srgbClr val="FFC000"/>
    <a:srgbClr val="0000FF"/>
    <a:srgbClr val="0033CC"/>
    <a:srgbClr val="CC6600"/>
    <a:srgbClr val="3399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DFDBA-19EB-ED46-AE66-B048CF465F22}" v="6" dt="2022-08-13T06:55:56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4" autoAdjust="0"/>
    <p:restoredTop sz="90068" autoAdjust="0"/>
  </p:normalViewPr>
  <p:slideViewPr>
    <p:cSldViewPr>
      <p:cViewPr varScale="1">
        <p:scale>
          <a:sx n="115" d="100"/>
          <a:sy n="115" d="100"/>
        </p:scale>
        <p:origin x="1056" y="192"/>
      </p:cViewPr>
      <p:guideLst>
        <p:guide orient="horz" pos="4032"/>
        <p:guide pos="44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32"/>
    </p:cViewPr>
  </p:sorterViewPr>
  <p:notesViewPr>
    <p:cSldViewPr>
      <p:cViewPr varScale="1">
        <p:scale>
          <a:sx n="67" d="100"/>
          <a:sy n="67" d="100"/>
        </p:scale>
        <p:origin x="1950" y="6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g-Wei Lin" userId="d614b8a91a354671" providerId="LiveId" clId="{B83DFDBA-19EB-ED46-AE66-B048CF465F22}"/>
    <pc:docChg chg="modSld">
      <pc:chgData name="Shang-Wei Lin" userId="d614b8a91a354671" providerId="LiveId" clId="{B83DFDBA-19EB-ED46-AE66-B048CF465F22}" dt="2022-08-13T06:55:56.412" v="14" actId="14100"/>
      <pc:docMkLst>
        <pc:docMk/>
      </pc:docMkLst>
      <pc:sldChg chg="addSp delSp modSp mod">
        <pc:chgData name="Shang-Wei Lin" userId="d614b8a91a354671" providerId="LiveId" clId="{B83DFDBA-19EB-ED46-AE66-B048CF465F22}" dt="2022-08-03T06:36:42.303" v="12"/>
        <pc:sldMkLst>
          <pc:docMk/>
          <pc:sldMk cId="0" sldId="256"/>
        </pc:sldMkLst>
        <pc:spChg chg="add del mod">
          <ac:chgData name="Shang-Wei Lin" userId="d614b8a91a354671" providerId="LiveId" clId="{B83DFDBA-19EB-ED46-AE66-B048CF465F22}" dt="2022-08-03T06:36:29.168" v="10" actId="478"/>
          <ac:spMkLst>
            <pc:docMk/>
            <pc:sldMk cId="0" sldId="256"/>
            <ac:spMk id="3" creationId="{F287ADC2-CFB4-AA99-B7B1-135FF5C029E1}"/>
          </ac:spMkLst>
        </pc:spChg>
        <pc:spChg chg="del">
          <ac:chgData name="Shang-Wei Lin" userId="d614b8a91a354671" providerId="LiveId" clId="{B83DFDBA-19EB-ED46-AE66-B048CF465F22}" dt="2022-08-03T06:36:27.472" v="9" actId="478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Shang-Wei Lin" userId="d614b8a91a354671" providerId="LiveId" clId="{B83DFDBA-19EB-ED46-AE66-B048CF465F22}" dt="2022-08-03T06:36:36.028" v="11"/>
          <ac:spMkLst>
            <pc:docMk/>
            <pc:sldMk cId="0" sldId="256"/>
            <ac:spMk id="5" creationId="{68C28BF3-C6F9-0D5D-97C7-D611F49B67B2}"/>
          </ac:spMkLst>
        </pc:spChg>
        <pc:spChg chg="mod">
          <ac:chgData name="Shang-Wei Lin" userId="d614b8a91a354671" providerId="LiveId" clId="{B83DFDBA-19EB-ED46-AE66-B048CF465F22}" dt="2022-08-03T06:36:22.819" v="8" actId="20577"/>
          <ac:spMkLst>
            <pc:docMk/>
            <pc:sldMk cId="0" sldId="256"/>
            <ac:spMk id="6" creationId="{00000000-0000-0000-0000-000000000000}"/>
          </ac:spMkLst>
        </pc:spChg>
        <pc:spChg chg="add mod">
          <ac:chgData name="Shang-Wei Lin" userId="d614b8a91a354671" providerId="LiveId" clId="{B83DFDBA-19EB-ED46-AE66-B048CF465F22}" dt="2022-08-03T06:36:42.303" v="12"/>
          <ac:spMkLst>
            <pc:docMk/>
            <pc:sldMk cId="0" sldId="256"/>
            <ac:spMk id="7" creationId="{5740E4C0-9EC2-3F52-37FD-FA6601D98E42}"/>
          </ac:spMkLst>
        </pc:spChg>
      </pc:sldChg>
      <pc:sldChg chg="modSp">
        <pc:chgData name="Shang-Wei Lin" userId="d614b8a91a354671" providerId="LiveId" clId="{B83DFDBA-19EB-ED46-AE66-B048CF465F22}" dt="2022-08-13T06:55:37.613" v="13" actId="14100"/>
        <pc:sldMkLst>
          <pc:docMk/>
          <pc:sldMk cId="0" sldId="428"/>
        </pc:sldMkLst>
        <pc:spChg chg="mod">
          <ac:chgData name="Shang-Wei Lin" userId="d614b8a91a354671" providerId="LiveId" clId="{B83DFDBA-19EB-ED46-AE66-B048CF465F22}" dt="2022-08-13T06:55:37.613" v="13" actId="14100"/>
          <ac:spMkLst>
            <pc:docMk/>
            <pc:sldMk cId="0" sldId="428"/>
            <ac:spMk id="89091" creationId="{00000000-0000-0000-0000-000000000000}"/>
          </ac:spMkLst>
        </pc:spChg>
      </pc:sldChg>
      <pc:sldChg chg="modSp">
        <pc:chgData name="Shang-Wei Lin" userId="d614b8a91a354671" providerId="LiveId" clId="{B83DFDBA-19EB-ED46-AE66-B048CF465F22}" dt="2022-08-13T06:55:56.412" v="14" actId="14100"/>
        <pc:sldMkLst>
          <pc:docMk/>
          <pc:sldMk cId="0" sldId="429"/>
        </pc:sldMkLst>
        <pc:spChg chg="mod">
          <ac:chgData name="Shang-Wei Lin" userId="d614b8a91a354671" providerId="LiveId" clId="{B83DFDBA-19EB-ED46-AE66-B048CF465F22}" dt="2022-08-13T06:55:56.412" v="14" actId="14100"/>
          <ac:spMkLst>
            <pc:docMk/>
            <pc:sldMk cId="0" sldId="429"/>
            <ac:spMk id="9011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Lecture 3 - sorting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Angela GOH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ECC47C8C-33ED-4BE8-A513-D40FC5237D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686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27338" y="554038"/>
            <a:ext cx="3946525" cy="2733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16" tIns="48008" rIns="96016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71BE5D5F-87E6-4666-8BA1-E79CF441DC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753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defTabSz="954088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defTabSz="954088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defTabSz="954088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defTabSz="954088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fld id="{4742055C-F959-426D-846B-EC1764B7936C}" type="slidenum">
              <a:rPr lang="en-US" altLang="en-US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05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hin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813" y="3129687"/>
            <a:ext cx="9525000" cy="499032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813" y="3737097"/>
            <a:ext cx="9525000" cy="594139"/>
          </a:xfr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lang="en-US" sz="3600" b="1" baseline="0" noProof="0" dirty="0" smtClean="0">
                <a:ln w="0"/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edit Master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85AAA-A7EC-4D2E-9F15-F0B3A821D40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 rot="1316973">
            <a:off x="367832" y="441699"/>
            <a:ext cx="657071" cy="685800"/>
          </a:xfrm>
          <a:prstGeom prst="rect">
            <a:avLst/>
          </a:prstGeom>
          <a:solidFill>
            <a:srgbClr val="37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Notched Right Arrow 8"/>
          <p:cNvSpPr/>
          <p:nvPr/>
        </p:nvSpPr>
        <p:spPr>
          <a:xfrm rot="10800000">
            <a:off x="495144" y="313313"/>
            <a:ext cx="9093963" cy="685800"/>
          </a:xfrm>
          <a:prstGeom prst="notchedRightArrow">
            <a:avLst>
              <a:gd name="adj1" fmla="val 100000"/>
              <a:gd name="adj2" fmla="val 55721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Notched Right Arrow 9"/>
          <p:cNvSpPr/>
          <p:nvPr/>
        </p:nvSpPr>
        <p:spPr>
          <a:xfrm rot="10800000">
            <a:off x="247571" y="313313"/>
            <a:ext cx="4945153" cy="685800"/>
          </a:xfrm>
          <a:prstGeom prst="notchedRightArrow">
            <a:avLst>
              <a:gd name="adj1" fmla="val 100000"/>
              <a:gd name="adj2" fmla="val 0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4" y="201337"/>
            <a:ext cx="1955586" cy="97810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0813" y="4745305"/>
            <a:ext cx="9525000" cy="542925"/>
          </a:xfrm>
        </p:spPr>
        <p:txBody>
          <a:bodyPr/>
          <a:lstStyle>
            <a:lvl1pPr marL="0" indent="0" algn="ctr">
              <a:buNone/>
              <a:defRPr lang="en-GB" sz="2000" b="1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256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hin_sub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6135" y="3730717"/>
            <a:ext cx="6931978" cy="594139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85AAA-A7EC-4D2E-9F15-F0B3A821D40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 rot="1316973">
            <a:off x="367832" y="441699"/>
            <a:ext cx="657071" cy="685800"/>
          </a:xfrm>
          <a:prstGeom prst="rect">
            <a:avLst/>
          </a:prstGeom>
          <a:solidFill>
            <a:srgbClr val="37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Notched Right Arrow 8"/>
          <p:cNvSpPr/>
          <p:nvPr/>
        </p:nvSpPr>
        <p:spPr>
          <a:xfrm rot="10800000">
            <a:off x="495144" y="313313"/>
            <a:ext cx="9093963" cy="685800"/>
          </a:xfrm>
          <a:prstGeom prst="notchedRightArrow">
            <a:avLst>
              <a:gd name="adj1" fmla="val 100000"/>
              <a:gd name="adj2" fmla="val 55721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Notched Right Arrow 9"/>
          <p:cNvSpPr/>
          <p:nvPr/>
        </p:nvSpPr>
        <p:spPr>
          <a:xfrm rot="10800000">
            <a:off x="247571" y="313313"/>
            <a:ext cx="4945153" cy="685800"/>
          </a:xfrm>
          <a:prstGeom prst="notchedRightArrow">
            <a:avLst>
              <a:gd name="adj1" fmla="val 100000"/>
              <a:gd name="adj2" fmla="val 0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4" y="201337"/>
            <a:ext cx="1955586" cy="9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23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hin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Same Side Corner Rectangle 18"/>
          <p:cNvSpPr/>
          <p:nvPr userDrawn="1"/>
        </p:nvSpPr>
        <p:spPr>
          <a:xfrm rot="10800000">
            <a:off x="109821" y="1212972"/>
            <a:ext cx="9600662" cy="5502275"/>
          </a:xfrm>
          <a:prstGeom prst="round2SameRect">
            <a:avLst>
              <a:gd name="adj1" fmla="val 3050"/>
              <a:gd name="adj2" fmla="val 0"/>
            </a:avLst>
          </a:prstGeom>
          <a:gradFill>
            <a:gsLst>
              <a:gs pos="100000">
                <a:schemeClr val="bg1"/>
              </a:gs>
              <a:gs pos="0">
                <a:srgbClr val="223944">
                  <a:lumMod val="75000"/>
                  <a:lumOff val="25000"/>
                </a:srgbClr>
              </a:gs>
            </a:gsLst>
            <a:lin ang="5400000" scaled="0"/>
          </a:gradFill>
          <a:ln>
            <a:noFill/>
          </a:ln>
          <a:effectLst>
            <a:outerShdw blurRad="647700" dist="304800" dir="6000000" sx="103000" sy="103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141" y="6245225"/>
            <a:ext cx="2310659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BDCDFE9-2964-4092-8C11-C1C9AF050EF4}" type="datetime1">
              <a:rPr lang="en-GB" smtClean="0"/>
              <a:t>08/08/2023</a:t>
            </a:fld>
            <a:endParaRPr lang="en-GB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3465" y="6245225"/>
            <a:ext cx="313589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7025" y="6245225"/>
            <a:ext cx="2310659" cy="476250"/>
          </a:xfrm>
          <a:ln/>
        </p:spPr>
        <p:txBody>
          <a:bodyPr/>
          <a:lstStyle>
            <a:lvl1pPr>
              <a:defRPr/>
            </a:lvl1pPr>
          </a:lstStyle>
          <a:p>
            <a:fld id="{74FF495C-5D37-4C82-9628-B7BB55A560A1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ound Same Side Corner Rectangle 17"/>
          <p:cNvSpPr/>
          <p:nvPr userDrawn="1"/>
        </p:nvSpPr>
        <p:spPr>
          <a:xfrm rot="10800000">
            <a:off x="140767" y="1212972"/>
            <a:ext cx="9600662" cy="5502275"/>
          </a:xfrm>
          <a:prstGeom prst="round2SameRect">
            <a:avLst>
              <a:gd name="adj1" fmla="val 3050"/>
              <a:gd name="adj2" fmla="val 0"/>
            </a:avLst>
          </a:prstGeom>
          <a:gradFill>
            <a:gsLst>
              <a:gs pos="100000">
                <a:schemeClr val="bg1"/>
              </a:gs>
              <a:gs pos="0">
                <a:srgbClr val="223944">
                  <a:lumMod val="75000"/>
                  <a:lumOff val="25000"/>
                </a:srgbClr>
              </a:gs>
            </a:gsLst>
            <a:lin ang="5400000" scaled="0"/>
          </a:gradFill>
          <a:ln>
            <a:noFill/>
          </a:ln>
          <a:effectLst>
            <a:outerShdw blurRad="647700" dist="304800" dir="6000000" sx="103000" sy="103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2" name="Rectangle 4"/>
          <p:cNvSpPr txBox="1">
            <a:spLocks noChangeArrowheads="1"/>
          </p:cNvSpPr>
          <p:nvPr userDrawn="1"/>
        </p:nvSpPr>
        <p:spPr bwMode="auto">
          <a:xfrm>
            <a:off x="495141" y="6245225"/>
            <a:ext cx="23106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09EB7E-502F-41BB-AD61-41A348561A7E}" type="datetime1">
              <a:rPr lang="en-US" sz="1400" smtClean="0"/>
              <a:pPr/>
              <a:t>8/8/23</a:t>
            </a:fld>
            <a:endParaRPr lang="en-US" sz="1400" dirty="0"/>
          </a:p>
        </p:txBody>
      </p:sp>
      <p:sp>
        <p:nvSpPr>
          <p:cNvPr id="24" name="Rectangle 6"/>
          <p:cNvSpPr txBox="1">
            <a:spLocks noChangeArrowheads="1"/>
          </p:cNvSpPr>
          <p:nvPr userDrawn="1"/>
        </p:nvSpPr>
        <p:spPr bwMode="auto">
          <a:xfrm>
            <a:off x="7097025" y="6245225"/>
            <a:ext cx="23106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61BEF1-A1BC-4BB6-B97F-633E5863B55E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25" name="Rectangle 24"/>
          <p:cNvSpPr/>
          <p:nvPr userDrawn="1"/>
        </p:nvSpPr>
        <p:spPr>
          <a:xfrm rot="1700955">
            <a:off x="172477" y="1096004"/>
            <a:ext cx="1713830" cy="616435"/>
          </a:xfrm>
          <a:prstGeom prst="rect">
            <a:avLst/>
          </a:prstGeom>
          <a:solidFill>
            <a:srgbClr val="37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grpSp>
        <p:nvGrpSpPr>
          <p:cNvPr id="26" name="Group 11"/>
          <p:cNvGrpSpPr>
            <a:grpSpLocks/>
          </p:cNvGrpSpPr>
          <p:nvPr/>
        </p:nvGrpSpPr>
        <p:grpSpPr bwMode="auto">
          <a:xfrm>
            <a:off x="345986" y="1066800"/>
            <a:ext cx="9206117" cy="5412062"/>
            <a:chOff x="686064" y="-22263"/>
            <a:chExt cx="7620000" cy="5965864"/>
          </a:xfrm>
        </p:grpSpPr>
        <p:pic>
          <p:nvPicPr>
            <p:cNvPr id="28" name="Picture 3" descr="C:\Users\Tom\Documents\My Dropbox\!temp\page-curls\page-curl v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2514601"/>
              <a:ext cx="4572264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ounded Rectangle 40"/>
            <p:cNvSpPr/>
            <p:nvPr/>
          </p:nvSpPr>
          <p:spPr>
            <a:xfrm>
              <a:off x="686064" y="-22263"/>
              <a:ext cx="5334000" cy="5965864"/>
            </a:xfrm>
            <a:prstGeom prst="roundRect">
              <a:avLst>
                <a:gd name="adj" fmla="val 25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</p:grpSp>
      <p:sp>
        <p:nvSpPr>
          <p:cNvPr id="42" name="Rounded Rectangle 41"/>
          <p:cNvSpPr/>
          <p:nvPr userDrawn="1"/>
        </p:nvSpPr>
        <p:spPr bwMode="auto">
          <a:xfrm>
            <a:off x="4458515" y="1233116"/>
            <a:ext cx="5093588" cy="2816218"/>
          </a:xfrm>
          <a:prstGeom prst="roundRect">
            <a:avLst>
              <a:gd name="adj" fmla="val 25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3" name="Notched Right Arrow 42"/>
          <p:cNvSpPr/>
          <p:nvPr userDrawn="1"/>
        </p:nvSpPr>
        <p:spPr>
          <a:xfrm rot="10800000">
            <a:off x="113791" y="688539"/>
            <a:ext cx="6132895" cy="605350"/>
          </a:xfrm>
          <a:prstGeom prst="notchedRightArrow">
            <a:avLst>
              <a:gd name="adj1" fmla="val 100000"/>
              <a:gd name="adj2" fmla="val 0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4" name="Notched Right Arrow 43"/>
          <p:cNvSpPr/>
          <p:nvPr userDrawn="1"/>
        </p:nvSpPr>
        <p:spPr>
          <a:xfrm rot="10800000">
            <a:off x="735853" y="688540"/>
            <a:ext cx="9105080" cy="605348"/>
          </a:xfrm>
          <a:prstGeom prst="notchedRightArrow">
            <a:avLst>
              <a:gd name="adj1" fmla="val 100000"/>
              <a:gd name="adj2" fmla="val 55721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243710" y="694754"/>
            <a:ext cx="25891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66616" y="729078"/>
            <a:ext cx="8573222" cy="495300"/>
          </a:xfrm>
          <a:prstGeom prst="rect">
            <a:avLst/>
          </a:prstGeom>
        </p:spPr>
        <p:txBody>
          <a:bodyPr anchor="ctr"/>
          <a:lstStyle>
            <a:lvl1pPr marL="0" indent="0" algn="ctr" defTabSz="914354" rtl="0" eaLnBrk="1" latinLnBrk="0" hangingPunct="1">
              <a:buFontTx/>
              <a:buNone/>
              <a:defRPr lang="en-US" sz="3600" b="1" kern="1200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78" indent="0">
              <a:buFontTx/>
              <a:buNone/>
              <a:defRPr sz="20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914354" indent="0">
              <a:buFontTx/>
              <a:buNone/>
              <a:defRPr sz="18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371532" indent="0">
              <a:buFontTx/>
              <a:buNone/>
              <a:defRPr sz="16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828709" indent="0">
              <a:buFontTx/>
              <a:buNone/>
              <a:defRPr sz="16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95141" y="1471613"/>
            <a:ext cx="8912543" cy="398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39" y="209990"/>
            <a:ext cx="1319412" cy="48202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319473" y="326774"/>
            <a:ext cx="8348277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CE2101/ CZ2101: ALGORITHM</a:t>
            </a:r>
            <a:r>
              <a:rPr lang="en-US" sz="11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DESIGN AND ANALYSIS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69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hin_Title and Content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Notched Right Arrow 44"/>
          <p:cNvSpPr/>
          <p:nvPr/>
        </p:nvSpPr>
        <p:spPr>
          <a:xfrm rot="10800000">
            <a:off x="113791" y="688539"/>
            <a:ext cx="6132895" cy="605350"/>
          </a:xfrm>
          <a:prstGeom prst="notchedRightArrow">
            <a:avLst>
              <a:gd name="adj1" fmla="val 100000"/>
              <a:gd name="adj2" fmla="val 0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6" name="Notched Right Arrow 45"/>
          <p:cNvSpPr/>
          <p:nvPr/>
        </p:nvSpPr>
        <p:spPr>
          <a:xfrm rot="10800000">
            <a:off x="735853" y="688540"/>
            <a:ext cx="9105080" cy="605348"/>
          </a:xfrm>
          <a:prstGeom prst="notchedRightArrow">
            <a:avLst>
              <a:gd name="adj1" fmla="val 100000"/>
              <a:gd name="adj2" fmla="val 55721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216627" y="688542"/>
            <a:ext cx="25891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66616" y="729078"/>
            <a:ext cx="8573222" cy="495300"/>
          </a:xfrm>
          <a:prstGeom prst="rect">
            <a:avLst/>
          </a:prstGeom>
        </p:spPr>
        <p:txBody>
          <a:bodyPr anchor="ctr"/>
          <a:lstStyle>
            <a:lvl1pPr marL="0" indent="0" algn="ctr" defTabSz="914354" rtl="0" eaLnBrk="1" latinLnBrk="0" hangingPunct="1">
              <a:buFontTx/>
              <a:buNone/>
              <a:defRPr lang="en-US" sz="3600" b="1" kern="1200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78" indent="0">
              <a:buFontTx/>
              <a:buNone/>
              <a:defRPr sz="20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914354" indent="0">
              <a:buFontTx/>
              <a:buNone/>
              <a:defRPr sz="18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371532" indent="0">
              <a:buFontTx/>
              <a:buNone/>
              <a:defRPr sz="16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828709" indent="0">
              <a:buFontTx/>
              <a:buNone/>
              <a:defRPr sz="16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7097025" y="6245225"/>
            <a:ext cx="23106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61BEF1-A1BC-4BB6-B97F-633E5863B55E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39" y="209990"/>
            <a:ext cx="1319412" cy="48202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19473" y="326774"/>
            <a:ext cx="8348277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CE2101/ CZ2101: ALGORITHM</a:t>
            </a:r>
            <a:r>
              <a:rPr lang="en-US" sz="11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DESIGN AND ANALYSIS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51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2950" y="2286001"/>
            <a:ext cx="84169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85901" y="3886200"/>
            <a:ext cx="6931024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2163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6E0AE57-8AFD-4123-AA53-C7C6E1C2EC0F}" type="datetime1">
              <a:rPr lang="en-GB" smtClean="0"/>
              <a:t>08/08/2023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2963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303E4803-2C5B-4BCE-9A76-CFB21869E2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98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216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8B621-01D8-4AFF-ACD0-9105F7AA3D0C}" type="datetime1">
              <a:rPr lang="en-GB" smtClean="0"/>
              <a:t>08/08/2023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2963" y="6248400"/>
            <a:ext cx="31369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8A853-25D2-448D-81FD-6E7DE0F50C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0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216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F2B32-1369-4771-870F-DA785681AC07}" type="datetime1">
              <a:rPr lang="en-GB" smtClean="0"/>
              <a:t>08/08/2023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2963" y="6248400"/>
            <a:ext cx="31369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A22750-9951-4708-8272-6D1C2AC05F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60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216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1DD8B-3D8B-459A-A497-F949BAAE7E45}" type="datetime1">
              <a:rPr lang="en-GB" smtClean="0"/>
              <a:t>08/08/2023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2963" y="6248400"/>
            <a:ext cx="31369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C37B2E-4D09-48ED-95E1-176E0BECF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63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457200"/>
            <a:ext cx="84169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2951" y="1981200"/>
            <a:ext cx="4132263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7613" y="1981200"/>
            <a:ext cx="4132262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7613" y="4114800"/>
            <a:ext cx="4132262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216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E9DAE-D1F5-4501-ACBC-DC7BDD89D05E}" type="datetime1">
              <a:rPr lang="en-GB" smtClean="0"/>
              <a:t>08/08/2023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2963" y="6248400"/>
            <a:ext cx="31369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6A6F64-9571-4410-A010-C8D840F6D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97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094" y="274638"/>
            <a:ext cx="9160113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18" y="1447803"/>
            <a:ext cx="907759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7025" y="6245225"/>
            <a:ext cx="23106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385AAA-A7EC-4D2E-9F15-F0B3A821D4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96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3" r:id="rId1"/>
    <p:sldLayoutId id="2147484784" r:id="rId2"/>
    <p:sldLayoutId id="2147484793" r:id="rId3"/>
    <p:sldLayoutId id="2147484787" r:id="rId4"/>
    <p:sldLayoutId id="2147484788" r:id="rId5"/>
    <p:sldLayoutId id="2147484789" r:id="rId6"/>
    <p:sldLayoutId id="2147484790" r:id="rId7"/>
    <p:sldLayoutId id="2147484791" r:id="rId8"/>
    <p:sldLayoutId id="2147484792" r:id="rId9"/>
  </p:sldLayoutIdLst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0813" y="3810000"/>
            <a:ext cx="9525000" cy="594139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</a:rPr>
              <a:t>Appendix</a:t>
            </a:r>
          </a:p>
          <a:p>
            <a:r>
              <a:rPr lang="en-GB" sz="3200" dirty="0"/>
              <a:t>(Merge operation in </a:t>
            </a:r>
            <a:r>
              <a:rPr lang="en-GB" sz="3200" dirty="0" err="1"/>
              <a:t>Mergesort</a:t>
            </a:r>
            <a:r>
              <a:rPr lang="en-GB" sz="3200" dirty="0"/>
              <a:t>)</a:t>
            </a:r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150813" y="2362200"/>
            <a:ext cx="9525000" cy="1571319"/>
          </a:xfrm>
        </p:spPr>
        <p:txBody>
          <a:bodyPr/>
          <a:lstStyle/>
          <a:p>
            <a:r>
              <a:rPr lang="en-GB" sz="4000" dirty="0"/>
              <a:t>SC2001/CE2101/CZ2101: </a:t>
            </a:r>
            <a:br>
              <a:rPr lang="en-GB" sz="4000" dirty="0"/>
            </a:br>
            <a:r>
              <a:rPr lang="en-GB" sz="4000" dirty="0"/>
              <a:t>Algorithm Design and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28BF3-C6F9-0D5D-97C7-D611F49B67B2}"/>
              </a:ext>
            </a:extLst>
          </p:cNvPr>
          <p:cNvSpPr txBox="1">
            <a:spLocks/>
          </p:cNvSpPr>
          <p:nvPr/>
        </p:nvSpPr>
        <p:spPr bwMode="auto">
          <a:xfrm>
            <a:off x="150813" y="5126305"/>
            <a:ext cx="9525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lang="en-GB" sz="2000" b="1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SG" dirty="0"/>
              <a:t>Instructor: Assoc. Prof. </a:t>
            </a:r>
            <a:r>
              <a:rPr lang="en-SG"/>
              <a:t>ZHANG Hanwang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0E4C0-9EC2-3F52-37FD-FA6601D98E42}"/>
              </a:ext>
            </a:extLst>
          </p:cNvPr>
          <p:cNvSpPr txBox="1"/>
          <p:nvPr/>
        </p:nvSpPr>
        <p:spPr>
          <a:xfrm>
            <a:off x="5027612" y="6083299"/>
            <a:ext cx="4495800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Courtesy of Dr. </a:t>
            </a:r>
            <a:r>
              <a:rPr lang="en-US" sz="1800" dirty="0" err="1"/>
              <a:t>Ke</a:t>
            </a:r>
            <a:r>
              <a:rPr lang="en-US" sz="1800" dirty="0"/>
              <a:t> Yiping, Kelly’s slides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Merge Function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7"/>
          </p:nvPr>
        </p:nvSpPr>
        <p:spPr>
          <a:xfrm>
            <a:off x="495141" y="1471612"/>
            <a:ext cx="8912543" cy="4657309"/>
          </a:xfrm>
        </p:spPr>
        <p:txBody>
          <a:bodyPr/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void merge(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n,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m)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{		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mid =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n+m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)/2;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= n, b = mid+1,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if (m-n &lt;= 0) return;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while (a &lt;= mid &amp;&amp; b &lt;= m) {   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compare(slot[a], slot[b]);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if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&gt; 0) { </a:t>
            </a:r>
            <a:r>
              <a:rPr lang="en-US" altLang="en-US" sz="2000" dirty="0">
                <a:solidFill>
                  <a:srgbClr val="33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//slot[a] &gt; slot[b]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	    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slot[b++];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for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++mid;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&gt; a;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--)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	slot[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 = slot[i-1];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Merge Function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7"/>
          </p:nvPr>
        </p:nvSpPr>
        <p:spPr>
          <a:xfrm>
            <a:off x="495141" y="1471612"/>
            <a:ext cx="8912543" cy="4471987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2400" b="1" dirty="0">
                <a:solidFill>
                  <a:srgbClr val="6600CC"/>
                </a:solidFill>
                <a:latin typeface="Courier New" panose="02070309020205020404" pitchFamily="49" charset="0"/>
              </a:rPr>
              <a:t>	   </a:t>
            </a:r>
            <a:r>
              <a:rPr lang="en-US" altLang="en-US" sz="2000" dirty="0"/>
              <a:t>slot[a++] = 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		} else if (</a:t>
            </a:r>
            <a:r>
              <a:rPr lang="en-US" altLang="en-US" sz="2000" dirty="0" err="1"/>
              <a:t>cmp</a:t>
            </a:r>
            <a:r>
              <a:rPr lang="en-US" altLang="en-US" sz="2000" dirty="0"/>
              <a:t> &lt; 0) </a:t>
            </a:r>
            <a:r>
              <a:rPr lang="en-US" altLang="en-US" sz="2000" dirty="0">
                <a:solidFill>
                  <a:srgbClr val="336600"/>
                </a:solidFill>
              </a:rPr>
              <a:t>//slot[a] &lt; slot[b]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		        a++;  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		else {   </a:t>
            </a:r>
            <a:r>
              <a:rPr lang="en-US" altLang="en-US" sz="2000" dirty="0">
                <a:solidFill>
                  <a:srgbClr val="336600"/>
                </a:solidFill>
              </a:rPr>
              <a:t>//slot[a] == slot[b]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        	        if (a == mid &amp;&amp; b == m)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            	break;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        	        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 = slot[b++];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        	        a++;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        	        for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++mid;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&gt; a;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--)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            	slot[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= slot[i-1];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        	        slot[a++] = 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       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    } </a:t>
            </a:r>
            <a:r>
              <a:rPr lang="en-US" altLang="en-US" sz="2000" dirty="0">
                <a:solidFill>
                  <a:srgbClr val="336600"/>
                </a:solidFill>
              </a:rPr>
              <a:t>// end of while loop;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 } </a:t>
            </a:r>
            <a:r>
              <a:rPr lang="en-US" altLang="en-US" sz="2000" dirty="0">
                <a:solidFill>
                  <a:srgbClr val="336600"/>
                </a:solidFill>
              </a:rPr>
              <a:t>// end of merge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Merge Operation</a:t>
            </a:r>
          </a:p>
        </p:txBody>
      </p:sp>
      <p:sp>
        <p:nvSpPr>
          <p:cNvPr id="91140" name="Text Box 33"/>
          <p:cNvSpPr txBox="1">
            <a:spLocks noChangeArrowheads="1"/>
          </p:cNvSpPr>
          <p:nvPr/>
        </p:nvSpPr>
        <p:spPr bwMode="gray">
          <a:xfrm>
            <a:off x="6861464" y="1532930"/>
            <a:ext cx="2894012" cy="150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Parameters for merge:</a:t>
            </a:r>
          </a:p>
          <a:p>
            <a:pPr indent="276225" eaLnBrk="1" hangingPunct="1">
              <a:lnSpc>
                <a:spcPct val="100000"/>
              </a:lnSpc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n:0,  m: 7</a:t>
            </a:r>
          </a:p>
          <a:p>
            <a:pPr indent="276225"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mid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 = (0+7)/2 = 3;</a:t>
            </a:r>
          </a:p>
          <a:p>
            <a:pPr indent="276225"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 = n; 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 = mid+1;</a:t>
            </a:r>
          </a:p>
        </p:txBody>
      </p:sp>
      <p:sp>
        <p:nvSpPr>
          <p:cNvPr id="91142" name="TextBox 65"/>
          <p:cNvSpPr txBox="1">
            <a:spLocks noChangeArrowheads="1"/>
          </p:cNvSpPr>
          <p:nvPr/>
        </p:nvSpPr>
        <p:spPr bwMode="auto">
          <a:xfrm>
            <a:off x="657710" y="5091426"/>
            <a:ext cx="4862474" cy="11387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a     </a:t>
            </a:r>
            <a:r>
              <a:rPr lang="en-US" altLang="en-US" sz="2000" dirty="0">
                <a:solidFill>
                  <a:schemeClr val="tx1"/>
                </a:solidFill>
              </a:rPr>
              <a:t>: </a:t>
            </a:r>
            <a:r>
              <a:rPr lang="en-US" altLang="en-US" sz="2000" b="0" dirty="0">
                <a:solidFill>
                  <a:schemeClr val="tx1"/>
                </a:solidFill>
              </a:rPr>
              <a:t>the 1</a:t>
            </a:r>
            <a:r>
              <a:rPr lang="en-US" altLang="en-US" sz="2000" b="0" baseline="30000" dirty="0">
                <a:solidFill>
                  <a:schemeClr val="tx1"/>
                </a:solidFill>
              </a:rPr>
              <a:t>st</a:t>
            </a:r>
            <a:r>
              <a:rPr lang="en-US" altLang="en-US" sz="2000" b="0" dirty="0">
                <a:solidFill>
                  <a:schemeClr val="tx1"/>
                </a:solidFill>
              </a:rPr>
              <a:t> element of the 1</a:t>
            </a:r>
            <a:r>
              <a:rPr lang="en-US" altLang="en-US" sz="2000" b="0" baseline="30000" dirty="0">
                <a:solidFill>
                  <a:schemeClr val="tx1"/>
                </a:solidFill>
              </a:rPr>
              <a:t>st</a:t>
            </a:r>
            <a:r>
              <a:rPr lang="en-US" altLang="en-US" sz="2000" b="0" dirty="0">
                <a:solidFill>
                  <a:schemeClr val="tx1"/>
                </a:solidFill>
              </a:rPr>
              <a:t> half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mid </a:t>
            </a:r>
            <a:r>
              <a:rPr lang="en-US" altLang="en-US" sz="2000" dirty="0">
                <a:solidFill>
                  <a:schemeClr val="tx1"/>
                </a:solidFill>
              </a:rPr>
              <a:t>: </a:t>
            </a:r>
            <a:r>
              <a:rPr lang="en-US" altLang="en-US" sz="2000" b="0" dirty="0">
                <a:solidFill>
                  <a:schemeClr val="tx1"/>
                </a:solidFill>
              </a:rPr>
              <a:t>the last element of the 1</a:t>
            </a:r>
            <a:r>
              <a:rPr lang="en-US" altLang="en-US" sz="2000" b="0" baseline="30000" dirty="0">
                <a:solidFill>
                  <a:schemeClr val="tx1"/>
                </a:solidFill>
              </a:rPr>
              <a:t>st</a:t>
            </a:r>
            <a:r>
              <a:rPr lang="en-US" altLang="en-US" sz="2000" b="0" dirty="0">
                <a:solidFill>
                  <a:schemeClr val="tx1"/>
                </a:solidFill>
              </a:rPr>
              <a:t> half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b     </a:t>
            </a:r>
            <a:r>
              <a:rPr lang="en-US" altLang="en-US" sz="2000" dirty="0">
                <a:solidFill>
                  <a:schemeClr val="tx1"/>
                </a:solidFill>
              </a:rPr>
              <a:t>: </a:t>
            </a:r>
            <a:r>
              <a:rPr lang="en-US" altLang="en-US" sz="2000" b="0" dirty="0">
                <a:solidFill>
                  <a:schemeClr val="tx1"/>
                </a:solidFill>
              </a:rPr>
              <a:t>the 1</a:t>
            </a:r>
            <a:r>
              <a:rPr lang="en-US" altLang="en-US" sz="2000" b="0" baseline="30000" dirty="0">
                <a:solidFill>
                  <a:schemeClr val="tx1"/>
                </a:solidFill>
              </a:rPr>
              <a:t>st</a:t>
            </a:r>
            <a:r>
              <a:rPr lang="en-US" altLang="en-US" sz="2000" b="0" dirty="0">
                <a:solidFill>
                  <a:schemeClr val="tx1"/>
                </a:solidFill>
              </a:rPr>
              <a:t> element of the 2</a:t>
            </a:r>
            <a:r>
              <a:rPr lang="en-US" altLang="en-US" sz="2000" b="0" baseline="30000" dirty="0">
                <a:solidFill>
                  <a:schemeClr val="tx1"/>
                </a:solidFill>
              </a:rPr>
              <a:t>nd</a:t>
            </a:r>
            <a:r>
              <a:rPr lang="en-US" altLang="en-US" sz="2000" b="0" dirty="0">
                <a:solidFill>
                  <a:schemeClr val="tx1"/>
                </a:solidFill>
              </a:rPr>
              <a:t> half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856413" y="3276600"/>
            <a:ext cx="211628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Comparison:</a:t>
            </a:r>
          </a:p>
          <a:p>
            <a:pPr indent="273050" eaLnBrk="1" hangingPunct="1">
              <a:lnSpc>
                <a:spcPct val="100000"/>
              </a:lnSpc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slot[a] &lt; slot[b]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57710" y="1978801"/>
            <a:ext cx="612000" cy="6120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10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95072" y="165651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381610" y="1978801"/>
            <a:ext cx="612000" cy="6120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25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718972" y="165651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2143610" y="1978801"/>
            <a:ext cx="612000" cy="6120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71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480972" y="165651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2900072" y="1978801"/>
            <a:ext cx="612000" cy="6120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84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237434" y="165651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667610" y="1978801"/>
            <a:ext cx="612000" cy="6120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22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04972" y="165651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424072" y="1978801"/>
            <a:ext cx="612000" cy="6120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25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761434" y="165651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186072" y="1978801"/>
            <a:ext cx="612000" cy="6120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90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568651" y="165651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948072" y="1978801"/>
            <a:ext cx="612000" cy="6120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94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286310" y="165210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02" name="Text Box 5"/>
          <p:cNvSpPr txBox="1">
            <a:spLocks noChangeArrowheads="1"/>
          </p:cNvSpPr>
          <p:nvPr/>
        </p:nvSpPr>
        <p:spPr bwMode="gray">
          <a:xfrm>
            <a:off x="824123" y="2915071"/>
            <a:ext cx="328616" cy="42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A50021"/>
                </a:solidFill>
              </a:rPr>
              <a:t>a</a:t>
            </a:r>
            <a:endParaRPr lang="en-US" altLang="en-US" dirty="0"/>
          </a:p>
        </p:txBody>
      </p:sp>
      <p:sp>
        <p:nvSpPr>
          <p:cNvPr id="103" name="Up Arrow 102"/>
          <p:cNvSpPr/>
          <p:nvPr/>
        </p:nvSpPr>
        <p:spPr>
          <a:xfrm>
            <a:off x="896301" y="2667000"/>
            <a:ext cx="180000" cy="27888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gray">
          <a:xfrm>
            <a:off x="2938611" y="2906603"/>
            <a:ext cx="641201" cy="42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A50021"/>
                </a:solidFill>
              </a:rPr>
              <a:t>mid</a:t>
            </a:r>
            <a:endParaRPr lang="en-US" altLang="en-US" dirty="0"/>
          </a:p>
        </p:txBody>
      </p:sp>
      <p:sp>
        <p:nvSpPr>
          <p:cNvPr id="105" name="Up Arrow 104"/>
          <p:cNvSpPr/>
          <p:nvPr/>
        </p:nvSpPr>
        <p:spPr>
          <a:xfrm>
            <a:off x="3129900" y="2667000"/>
            <a:ext cx="180000" cy="27888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6" name="Group 105"/>
          <p:cNvGrpSpPr/>
          <p:nvPr/>
        </p:nvGrpSpPr>
        <p:grpSpPr>
          <a:xfrm>
            <a:off x="3854639" y="2687390"/>
            <a:ext cx="343043" cy="645956"/>
            <a:chOff x="3800909" y="3051077"/>
            <a:chExt cx="343043" cy="645956"/>
          </a:xfrm>
        </p:grpSpPr>
        <p:sp>
          <p:nvSpPr>
            <p:cNvPr id="107" name="Text Box 5"/>
            <p:cNvSpPr txBox="1">
              <a:spLocks noChangeArrowheads="1"/>
            </p:cNvSpPr>
            <p:nvPr/>
          </p:nvSpPr>
          <p:spPr bwMode="gray">
            <a:xfrm>
              <a:off x="3800909" y="3268645"/>
              <a:ext cx="343043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A50021"/>
                  </a:solidFill>
                </a:rPr>
                <a:t>b</a:t>
              </a:r>
              <a:endParaRPr lang="en-US" altLang="en-US" dirty="0"/>
            </a:p>
          </p:txBody>
        </p:sp>
        <p:sp>
          <p:nvSpPr>
            <p:cNvPr id="108" name="Up Arrow 107"/>
            <p:cNvSpPr/>
            <p:nvPr/>
          </p:nvSpPr>
          <p:spPr>
            <a:xfrm>
              <a:off x="3874322" y="3051077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502136" y="1656513"/>
            <a:ext cx="3114000" cy="1003129"/>
          </a:xfrm>
          <a:prstGeom prst="rect">
            <a:avLst/>
          </a:prstGeom>
          <a:noFill/>
          <a:ln w="5715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3623012" y="1652105"/>
            <a:ext cx="3114000" cy="1003129"/>
          </a:xfrm>
          <a:prstGeom prst="rect">
            <a:avLst/>
          </a:prstGeom>
          <a:noFill/>
          <a:ln w="5715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657710" y="3276600"/>
            <a:ext cx="6198702" cy="1752600"/>
            <a:chOff x="657710" y="3276600"/>
            <a:chExt cx="6198702" cy="1752600"/>
          </a:xfrm>
        </p:grpSpPr>
        <p:sp>
          <p:nvSpPr>
            <p:cNvPr id="83" name="Rounded Rectangle 82"/>
            <p:cNvSpPr/>
            <p:nvPr/>
          </p:nvSpPr>
          <p:spPr>
            <a:xfrm>
              <a:off x="657710" y="3598888"/>
              <a:ext cx="612000" cy="6120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10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5072" y="32766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381610" y="3598888"/>
              <a:ext cx="612000" cy="6120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25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718972" y="32766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2143610" y="3598888"/>
              <a:ext cx="612000" cy="6120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71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80972" y="32766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900072" y="3598888"/>
              <a:ext cx="612000" cy="6120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84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237434" y="32766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667610" y="3598888"/>
              <a:ext cx="612000" cy="6120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22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004972" y="32766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424072" y="3598888"/>
              <a:ext cx="612000" cy="6120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25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61434" y="32766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186072" y="3598888"/>
              <a:ext cx="612000" cy="6120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90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568651" y="32766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5948072" y="3598888"/>
              <a:ext cx="612000" cy="6120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94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361112" y="32766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10" name="Text Box 5"/>
            <p:cNvSpPr txBox="1">
              <a:spLocks noChangeArrowheads="1"/>
            </p:cNvSpPr>
            <p:nvPr/>
          </p:nvSpPr>
          <p:spPr bwMode="gray">
            <a:xfrm>
              <a:off x="1492963" y="4600812"/>
              <a:ext cx="328616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A50021"/>
                  </a:solidFill>
                </a:rPr>
                <a:t>a</a:t>
              </a:r>
              <a:endParaRPr lang="en-US" altLang="en-US" dirty="0"/>
            </a:p>
          </p:txBody>
        </p:sp>
        <p:sp>
          <p:nvSpPr>
            <p:cNvPr id="111" name="Up Arrow 110"/>
            <p:cNvSpPr/>
            <p:nvPr/>
          </p:nvSpPr>
          <p:spPr>
            <a:xfrm>
              <a:off x="1565141" y="4369315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712749" y="4361209"/>
              <a:ext cx="641201" cy="667991"/>
              <a:chOff x="3607451" y="4730885"/>
              <a:chExt cx="641201" cy="667991"/>
            </a:xfrm>
          </p:grpSpPr>
          <p:sp>
            <p:nvSpPr>
              <p:cNvPr id="112" name="Text Box 5"/>
              <p:cNvSpPr txBox="1">
                <a:spLocks noChangeArrowheads="1"/>
              </p:cNvSpPr>
              <p:nvPr/>
            </p:nvSpPr>
            <p:spPr bwMode="gray">
              <a:xfrm>
                <a:off x="3607451" y="4970488"/>
                <a:ext cx="641201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A50021"/>
                    </a:solidFill>
                  </a:rPr>
                  <a:t>mid</a:t>
                </a:r>
                <a:endParaRPr lang="en-US" altLang="en-US" dirty="0"/>
              </a:p>
            </p:txBody>
          </p:sp>
          <p:sp>
            <p:nvSpPr>
              <p:cNvPr id="113" name="Up Arrow 112"/>
              <p:cNvSpPr/>
              <p:nvPr/>
            </p:nvSpPr>
            <p:spPr>
              <a:xfrm>
                <a:off x="3798740" y="4730885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558550" y="4354329"/>
              <a:ext cx="343043" cy="674871"/>
              <a:chOff x="3800909" y="3051077"/>
              <a:chExt cx="343043" cy="674871"/>
            </a:xfrm>
          </p:grpSpPr>
          <p:sp>
            <p:nvSpPr>
              <p:cNvPr id="115" name="Text Box 5"/>
              <p:cNvSpPr txBox="1">
                <a:spLocks noChangeArrowheads="1"/>
              </p:cNvSpPr>
              <p:nvPr/>
            </p:nvSpPr>
            <p:spPr bwMode="gray">
              <a:xfrm>
                <a:off x="3800909" y="3297560"/>
                <a:ext cx="343043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A50021"/>
                    </a:solidFill>
                  </a:rPr>
                  <a:t>b</a:t>
                </a:r>
                <a:endParaRPr lang="en-US" altLang="en-US" dirty="0"/>
              </a:p>
            </p:txBody>
          </p:sp>
          <p:sp>
            <p:nvSpPr>
              <p:cNvPr id="116" name="Up Arrow 115"/>
              <p:cNvSpPr/>
              <p:nvPr/>
            </p:nvSpPr>
            <p:spPr>
              <a:xfrm>
                <a:off x="3874322" y="3051077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>
              <a:off x="1348308" y="3295854"/>
              <a:ext cx="2274703" cy="1003129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23012" y="3287899"/>
              <a:ext cx="3070800" cy="1003129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Merge Operation</a:t>
            </a:r>
          </a:p>
        </p:txBody>
      </p:sp>
      <p:sp>
        <p:nvSpPr>
          <p:cNvPr id="92163" name="Text Box 10"/>
          <p:cNvSpPr txBox="1">
            <a:spLocks noChangeArrowheads="1"/>
          </p:cNvSpPr>
          <p:nvPr/>
        </p:nvSpPr>
        <p:spPr bwMode="gray">
          <a:xfrm>
            <a:off x="6858000" y="1563495"/>
            <a:ext cx="2741612" cy="77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Comparison:</a:t>
            </a:r>
          </a:p>
          <a:p>
            <a:pPr indent="176213" eaLnBrk="1" hangingPunct="1">
              <a:lnSpc>
                <a:spcPct val="100000"/>
              </a:lnSpc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slot[a] &gt; slot[b]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856412" y="4898648"/>
            <a:ext cx="216790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Comparison:</a:t>
            </a:r>
          </a:p>
          <a:p>
            <a:pPr indent="176213" eaLnBrk="1" hangingPunct="1"/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slot[a] == slot[b]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893480" y="1872456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85044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438527" y="1528694"/>
            <a:ext cx="1884549" cy="945378"/>
          </a:xfrm>
          <a:prstGeom prst="rect">
            <a:avLst/>
          </a:prstGeom>
          <a:noFill/>
          <a:ln w="5715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ounded Rectangle 106"/>
          <p:cNvSpPr/>
          <p:nvPr/>
        </p:nvSpPr>
        <p:spPr>
          <a:xfrm>
            <a:off x="1479351" y="1872456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670915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2056842" y="1872456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48406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2601890" y="1858859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84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793454" y="1490768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3606955" y="1872456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798519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427412" y="1528694"/>
            <a:ext cx="2609140" cy="945378"/>
          </a:xfrm>
          <a:prstGeom prst="rect">
            <a:avLst/>
          </a:prstGeom>
          <a:noFill/>
          <a:ln w="5715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ounded Rectangle 115"/>
          <p:cNvSpPr/>
          <p:nvPr/>
        </p:nvSpPr>
        <p:spPr>
          <a:xfrm>
            <a:off x="4192826" y="1872456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384390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4770317" y="1872456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90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961881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5315365" y="1858859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94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506929" y="1490768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8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2520689" y="2538949"/>
            <a:ext cx="641201" cy="632639"/>
            <a:chOff x="2631074" y="5189024"/>
            <a:chExt cx="641201" cy="632639"/>
          </a:xfrm>
        </p:grpSpPr>
        <p:sp>
          <p:nvSpPr>
            <p:cNvPr id="123" name="Text Box 5"/>
            <p:cNvSpPr txBox="1">
              <a:spLocks noChangeArrowheads="1"/>
            </p:cNvSpPr>
            <p:nvPr/>
          </p:nvSpPr>
          <p:spPr bwMode="gray">
            <a:xfrm>
              <a:off x="2631074" y="5393275"/>
              <a:ext cx="641201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A50021"/>
                  </a:solidFill>
                </a:rPr>
                <a:t>mid</a:t>
              </a:r>
              <a:endParaRPr lang="en-US" altLang="en-US" dirty="0"/>
            </a:p>
          </p:txBody>
        </p:sp>
        <p:sp>
          <p:nvSpPr>
            <p:cNvPr id="124" name="Up Arrow 123"/>
            <p:cNvSpPr/>
            <p:nvPr/>
          </p:nvSpPr>
          <p:spPr>
            <a:xfrm>
              <a:off x="2854091" y="5189024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656850" y="2538949"/>
            <a:ext cx="343043" cy="632639"/>
            <a:chOff x="3767235" y="5189024"/>
            <a:chExt cx="343043" cy="632639"/>
          </a:xfrm>
        </p:grpSpPr>
        <p:sp>
          <p:nvSpPr>
            <p:cNvPr id="126" name="Text Box 5"/>
            <p:cNvSpPr txBox="1">
              <a:spLocks noChangeArrowheads="1"/>
            </p:cNvSpPr>
            <p:nvPr/>
          </p:nvSpPr>
          <p:spPr bwMode="gray">
            <a:xfrm>
              <a:off x="3767235" y="5393275"/>
              <a:ext cx="343043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A50021"/>
                  </a:solidFill>
                </a:rPr>
                <a:t>b</a:t>
              </a:r>
              <a:endParaRPr lang="en-US" altLang="en-US" dirty="0"/>
            </a:p>
          </p:txBody>
        </p:sp>
        <p:sp>
          <p:nvSpPr>
            <p:cNvPr id="127" name="Up Arrow 126"/>
            <p:cNvSpPr/>
            <p:nvPr/>
          </p:nvSpPr>
          <p:spPr>
            <a:xfrm>
              <a:off x="3839999" y="5189024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522412" y="2531525"/>
            <a:ext cx="328616" cy="640063"/>
            <a:chOff x="1012542" y="5181600"/>
            <a:chExt cx="328616" cy="640063"/>
          </a:xfrm>
        </p:grpSpPr>
        <p:sp>
          <p:nvSpPr>
            <p:cNvPr id="129" name="Text Box 5"/>
            <p:cNvSpPr txBox="1">
              <a:spLocks noChangeArrowheads="1"/>
            </p:cNvSpPr>
            <p:nvPr/>
          </p:nvSpPr>
          <p:spPr bwMode="gray">
            <a:xfrm>
              <a:off x="1012542" y="5393275"/>
              <a:ext cx="328616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A50021"/>
                  </a:solidFill>
                </a:rPr>
                <a:t>a</a:t>
              </a:r>
              <a:endParaRPr lang="en-US" altLang="en-US" dirty="0"/>
            </a:p>
          </p:txBody>
        </p:sp>
        <p:sp>
          <p:nvSpPr>
            <p:cNvPr id="130" name="Up Arrow 129"/>
            <p:cNvSpPr/>
            <p:nvPr/>
          </p:nvSpPr>
          <p:spPr>
            <a:xfrm>
              <a:off x="1093207" y="5181600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7855741" y="2860582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22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7571937" y="2411157"/>
            <a:ext cx="1046408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TEMP</a:t>
            </a:r>
          </a:p>
        </p:txBody>
      </p:sp>
      <p:cxnSp>
        <p:nvCxnSpPr>
          <p:cNvPr id="133" name="Curved Connector 132"/>
          <p:cNvCxnSpPr>
            <a:stCxn id="113" idx="2"/>
          </p:cNvCxnSpPr>
          <p:nvPr/>
        </p:nvCxnSpPr>
        <p:spPr>
          <a:xfrm rot="16200000" flipH="1">
            <a:off x="5442599" y="755012"/>
            <a:ext cx="816899" cy="4009386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93480" y="3200400"/>
            <a:ext cx="4732084" cy="1723788"/>
            <a:chOff x="893480" y="3200400"/>
            <a:chExt cx="4732084" cy="1723788"/>
          </a:xfrm>
        </p:grpSpPr>
        <p:grpSp>
          <p:nvGrpSpPr>
            <p:cNvPr id="200" name="Group 199"/>
            <p:cNvGrpSpPr/>
            <p:nvPr/>
          </p:nvGrpSpPr>
          <p:grpSpPr>
            <a:xfrm>
              <a:off x="2520689" y="4279179"/>
              <a:ext cx="641201" cy="645009"/>
              <a:chOff x="2631074" y="5189024"/>
              <a:chExt cx="641201" cy="645009"/>
            </a:xfrm>
          </p:grpSpPr>
          <p:sp>
            <p:nvSpPr>
              <p:cNvPr id="201" name="Text Box 5"/>
              <p:cNvSpPr txBox="1">
                <a:spLocks noChangeArrowheads="1"/>
              </p:cNvSpPr>
              <p:nvPr/>
            </p:nvSpPr>
            <p:spPr bwMode="gray">
              <a:xfrm>
                <a:off x="2631074" y="5405645"/>
                <a:ext cx="641201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A50021"/>
                    </a:solidFill>
                  </a:rPr>
                  <a:t>mid</a:t>
                </a:r>
                <a:endParaRPr lang="en-US" altLang="en-US" dirty="0"/>
              </a:p>
            </p:txBody>
          </p:sp>
          <p:sp>
            <p:nvSpPr>
              <p:cNvPr id="202" name="Up Arrow 201"/>
              <p:cNvSpPr/>
              <p:nvPr/>
            </p:nvSpPr>
            <p:spPr>
              <a:xfrm>
                <a:off x="2854091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3846369" y="4279179"/>
              <a:ext cx="343043" cy="645009"/>
              <a:chOff x="3767235" y="5189024"/>
              <a:chExt cx="343043" cy="645009"/>
            </a:xfrm>
          </p:grpSpPr>
          <p:sp>
            <p:nvSpPr>
              <p:cNvPr id="204" name="Text Box 5"/>
              <p:cNvSpPr txBox="1">
                <a:spLocks noChangeArrowheads="1"/>
              </p:cNvSpPr>
              <p:nvPr/>
            </p:nvSpPr>
            <p:spPr bwMode="gray">
              <a:xfrm>
                <a:off x="3767235" y="5405645"/>
                <a:ext cx="343043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A50021"/>
                    </a:solidFill>
                  </a:rPr>
                  <a:t>b</a:t>
                </a:r>
                <a:endParaRPr lang="en-US" altLang="en-US" dirty="0"/>
              </a:p>
            </p:txBody>
          </p:sp>
          <p:sp>
            <p:nvSpPr>
              <p:cNvPr id="205" name="Up Arrow 204"/>
              <p:cNvSpPr/>
              <p:nvPr/>
            </p:nvSpPr>
            <p:spPr>
              <a:xfrm>
                <a:off x="3839999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1522412" y="4271755"/>
              <a:ext cx="328616" cy="652433"/>
              <a:chOff x="1592417" y="5181600"/>
              <a:chExt cx="328616" cy="652433"/>
            </a:xfrm>
          </p:grpSpPr>
          <p:sp>
            <p:nvSpPr>
              <p:cNvPr id="207" name="Text Box 5"/>
              <p:cNvSpPr txBox="1">
                <a:spLocks noChangeArrowheads="1"/>
              </p:cNvSpPr>
              <p:nvPr/>
            </p:nvSpPr>
            <p:spPr bwMode="gray">
              <a:xfrm>
                <a:off x="1592417" y="5405645"/>
                <a:ext cx="328616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A50021"/>
                    </a:solidFill>
                  </a:rPr>
                  <a:t>a</a:t>
                </a:r>
                <a:endParaRPr lang="en-US" altLang="en-US" dirty="0"/>
              </a:p>
            </p:txBody>
          </p:sp>
          <p:sp>
            <p:nvSpPr>
              <p:cNvPr id="208" name="Up Arrow 207"/>
              <p:cNvSpPr/>
              <p:nvPr/>
            </p:nvSpPr>
            <p:spPr>
              <a:xfrm>
                <a:off x="1673082" y="5181600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93480" y="3200400"/>
              <a:ext cx="4732084" cy="946800"/>
              <a:chOff x="893480" y="3200400"/>
              <a:chExt cx="4732084" cy="946800"/>
            </a:xfrm>
          </p:grpSpPr>
          <p:sp>
            <p:nvSpPr>
              <p:cNvPr id="182" name="Rounded Rectangle 181"/>
              <p:cNvSpPr/>
              <p:nvPr/>
            </p:nvSpPr>
            <p:spPr>
              <a:xfrm>
                <a:off x="893480" y="3582088"/>
                <a:ext cx="478800" cy="478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085044" y="3213997"/>
                <a:ext cx="495300" cy="449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185" name="Rounded Rectangle 184"/>
              <p:cNvSpPr/>
              <p:nvPr/>
            </p:nvSpPr>
            <p:spPr>
              <a:xfrm>
                <a:off x="1479351" y="3582088"/>
                <a:ext cx="478800" cy="478800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25</a:t>
                </a: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670915" y="3213997"/>
                <a:ext cx="495300" cy="449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056842" y="3582088"/>
                <a:ext cx="478800" cy="478800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25</a:t>
                </a: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248406" y="3213997"/>
                <a:ext cx="495300" cy="449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>
                    <a:solidFill>
                      <a:schemeClr val="tx2"/>
                    </a:solidFill>
                  </a:rPr>
                  <a:t>3</a:t>
                </a: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601890" y="3568491"/>
                <a:ext cx="478800" cy="478800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71</a:t>
                </a: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793454" y="3200400"/>
                <a:ext cx="495300" cy="449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>
                    <a:solidFill>
                      <a:schemeClr val="tx2"/>
                    </a:solidFill>
                  </a:rPr>
                  <a:t>4</a:t>
                </a: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3775338" y="3582088"/>
                <a:ext cx="478800" cy="478800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25</a:t>
                </a: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3966902" y="3213997"/>
                <a:ext cx="495300" cy="449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>
                    <a:solidFill>
                      <a:schemeClr val="tx2"/>
                    </a:solidFill>
                  </a:rPr>
                  <a:t>6</a:t>
                </a: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3748752" y="3200400"/>
                <a:ext cx="1717970" cy="946800"/>
              </a:xfrm>
              <a:prstGeom prst="rect">
                <a:avLst/>
              </a:prstGeom>
              <a:noFill/>
              <a:ln w="57150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4361209" y="3582088"/>
                <a:ext cx="478800" cy="478800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90</a:t>
                </a: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4552773" y="3213997"/>
                <a:ext cx="495300" cy="449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>
                    <a:solidFill>
                      <a:schemeClr val="tx2"/>
                    </a:solidFill>
                  </a:rPr>
                  <a:t>7</a:t>
                </a: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4938700" y="3582088"/>
                <a:ext cx="478800" cy="478800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94</a:t>
                </a: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5130264" y="3213997"/>
                <a:ext cx="495300" cy="449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422027" y="3200400"/>
                <a:ext cx="2320129" cy="945378"/>
              </a:xfrm>
              <a:prstGeom prst="rect">
                <a:avLst/>
              </a:prstGeom>
              <a:noFill/>
              <a:ln w="57150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3214405" y="3578671"/>
                <a:ext cx="478800" cy="478800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84</a:t>
                </a: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3405969" y="3210580"/>
                <a:ext cx="495300" cy="449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>
                    <a:solidFill>
                      <a:schemeClr val="tx2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234" name="Group 233"/>
          <p:cNvGrpSpPr/>
          <p:nvPr/>
        </p:nvGrpSpPr>
        <p:grpSpPr>
          <a:xfrm>
            <a:off x="3101792" y="5917557"/>
            <a:ext cx="641201" cy="657399"/>
            <a:chOff x="839322" y="5181600"/>
            <a:chExt cx="641201" cy="657399"/>
          </a:xfrm>
        </p:grpSpPr>
        <p:sp>
          <p:nvSpPr>
            <p:cNvPr id="235" name="Text Box 5"/>
            <p:cNvSpPr txBox="1">
              <a:spLocks noChangeArrowheads="1"/>
            </p:cNvSpPr>
            <p:nvPr/>
          </p:nvSpPr>
          <p:spPr bwMode="gray">
            <a:xfrm>
              <a:off x="839322" y="5376692"/>
              <a:ext cx="641201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A50021"/>
                  </a:solidFill>
                </a:rPr>
                <a:t>mid</a:t>
              </a:r>
              <a:endParaRPr lang="en-US" altLang="en-US" dirty="0"/>
            </a:p>
          </p:txBody>
        </p:sp>
        <p:sp>
          <p:nvSpPr>
            <p:cNvPr id="236" name="Up Arrow 235"/>
            <p:cNvSpPr/>
            <p:nvPr/>
          </p:nvSpPr>
          <p:spPr>
            <a:xfrm>
              <a:off x="1093207" y="5181600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13278" y="4876800"/>
            <a:ext cx="4732084" cy="1647588"/>
            <a:chOff x="913278" y="4876800"/>
            <a:chExt cx="4732084" cy="1647588"/>
          </a:xfrm>
        </p:grpSpPr>
        <p:sp>
          <p:nvSpPr>
            <p:cNvPr id="213" name="Rounded Rectangle 212"/>
            <p:cNvSpPr/>
            <p:nvPr/>
          </p:nvSpPr>
          <p:spPr>
            <a:xfrm>
              <a:off x="913278" y="5258488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10</a:t>
              </a: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04842" y="4890397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1499149" y="5258488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22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690713" y="4890397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2076640" y="5258488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25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268204" y="4890397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621688" y="5244891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71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813252" y="48768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795136" y="5258488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25</a:t>
              </a: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986700" y="4890397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768550" y="4914726"/>
              <a:ext cx="1717970" cy="955650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381007" y="5258488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90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4572571" y="4890397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4958498" y="5258488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94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150062" y="4890397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8</a:t>
              </a:r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2129849" y="5924981"/>
              <a:ext cx="328616" cy="599407"/>
              <a:chOff x="2781311" y="5189024"/>
              <a:chExt cx="328616" cy="599407"/>
            </a:xfrm>
          </p:grpSpPr>
          <p:sp>
            <p:nvSpPr>
              <p:cNvPr id="229" name="Text Box 5"/>
              <p:cNvSpPr txBox="1">
                <a:spLocks noChangeArrowheads="1"/>
              </p:cNvSpPr>
              <p:nvPr/>
            </p:nvSpPr>
            <p:spPr bwMode="gray">
              <a:xfrm>
                <a:off x="2781311" y="5360043"/>
                <a:ext cx="328616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A50021"/>
                    </a:solidFill>
                  </a:rPr>
                  <a:t>a</a:t>
                </a:r>
                <a:endParaRPr lang="en-US" altLang="en-US" dirty="0"/>
              </a:p>
            </p:txBody>
          </p:sp>
          <p:sp>
            <p:nvSpPr>
              <p:cNvPr id="230" name="Up Arrow 229"/>
              <p:cNvSpPr/>
              <p:nvPr/>
            </p:nvSpPr>
            <p:spPr>
              <a:xfrm>
                <a:off x="2854091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3866167" y="5924981"/>
              <a:ext cx="343043" cy="599407"/>
              <a:chOff x="3767235" y="5189024"/>
              <a:chExt cx="343043" cy="599407"/>
            </a:xfrm>
          </p:grpSpPr>
          <p:sp>
            <p:nvSpPr>
              <p:cNvPr id="232" name="Text Box 5"/>
              <p:cNvSpPr txBox="1">
                <a:spLocks noChangeArrowheads="1"/>
              </p:cNvSpPr>
              <p:nvPr/>
            </p:nvSpPr>
            <p:spPr bwMode="gray">
              <a:xfrm>
                <a:off x="3767235" y="5360043"/>
                <a:ext cx="343043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A50021"/>
                    </a:solidFill>
                  </a:rPr>
                  <a:t>b</a:t>
                </a:r>
                <a:endParaRPr lang="en-US" altLang="en-US" dirty="0"/>
              </a:p>
            </p:txBody>
          </p:sp>
          <p:sp>
            <p:nvSpPr>
              <p:cNvPr id="233" name="Up Arrow 232"/>
              <p:cNvSpPr/>
              <p:nvPr/>
            </p:nvSpPr>
            <p:spPr>
              <a:xfrm>
                <a:off x="3839999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7" name="Rectangle 236"/>
            <p:cNvSpPr/>
            <p:nvPr/>
          </p:nvSpPr>
          <p:spPr>
            <a:xfrm>
              <a:off x="2020744" y="4922022"/>
              <a:ext cx="1741210" cy="945378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234203" y="5255071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84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425767" y="488698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5</a:t>
              </a:r>
            </a:p>
          </p:txBody>
        </p:sp>
      </p:grpSp>
      <p:cxnSp>
        <p:nvCxnSpPr>
          <p:cNvPr id="240" name="Curved Connector 239"/>
          <p:cNvCxnSpPr>
            <a:stCxn id="131" idx="2"/>
            <a:endCxn id="215" idx="0"/>
          </p:cNvCxnSpPr>
          <p:nvPr/>
        </p:nvCxnSpPr>
        <p:spPr>
          <a:xfrm rot="5400000">
            <a:off x="3957292" y="1120639"/>
            <a:ext cx="1919106" cy="6356592"/>
          </a:xfrm>
          <a:prstGeom prst="curvedConnector3">
            <a:avLst>
              <a:gd name="adj1" fmla="val 7697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31" grpId="0" animBg="1"/>
      <p:bldP spid="1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Merge Operation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856412" y="4946275"/>
            <a:ext cx="201882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Comparison:</a:t>
            </a:r>
          </a:p>
          <a:p>
            <a:pPr indent="176213" eaLnBrk="1" hangingPunct="1"/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slot[a] &lt; slot[b]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893480" y="1872456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85044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597820" y="1528694"/>
            <a:ext cx="1160844" cy="945378"/>
          </a:xfrm>
          <a:prstGeom prst="rect">
            <a:avLst/>
          </a:prstGeom>
          <a:noFill/>
          <a:ln w="5715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ounded Rectangle 106"/>
          <p:cNvSpPr/>
          <p:nvPr/>
        </p:nvSpPr>
        <p:spPr>
          <a:xfrm>
            <a:off x="1479351" y="1872456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670915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2056842" y="1872456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48406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2664348" y="1858859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855912" y="1490768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3198812" y="1872456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390376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3808412" y="1872456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999976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4385903" y="1872456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90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577467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4930951" y="1858859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94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122515" y="1490768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8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3122612" y="2538949"/>
            <a:ext cx="641201" cy="632639"/>
            <a:chOff x="2631074" y="5189024"/>
            <a:chExt cx="641201" cy="632639"/>
          </a:xfrm>
        </p:grpSpPr>
        <p:sp>
          <p:nvSpPr>
            <p:cNvPr id="123" name="Text Box 5"/>
            <p:cNvSpPr txBox="1">
              <a:spLocks noChangeArrowheads="1"/>
            </p:cNvSpPr>
            <p:nvPr/>
          </p:nvSpPr>
          <p:spPr bwMode="gray">
            <a:xfrm>
              <a:off x="2631074" y="5393275"/>
              <a:ext cx="641201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A50021"/>
                  </a:solidFill>
                </a:rPr>
                <a:t>mid</a:t>
              </a:r>
              <a:endParaRPr lang="en-US" altLang="en-US" dirty="0"/>
            </a:p>
          </p:txBody>
        </p:sp>
        <p:sp>
          <p:nvSpPr>
            <p:cNvPr id="124" name="Up Arrow 123"/>
            <p:cNvSpPr/>
            <p:nvPr/>
          </p:nvSpPr>
          <p:spPr>
            <a:xfrm>
              <a:off x="2854091" y="5189024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884612" y="2538949"/>
            <a:ext cx="343043" cy="632639"/>
            <a:chOff x="3767235" y="5189024"/>
            <a:chExt cx="343043" cy="632639"/>
          </a:xfrm>
        </p:grpSpPr>
        <p:sp>
          <p:nvSpPr>
            <p:cNvPr id="126" name="Text Box 5"/>
            <p:cNvSpPr txBox="1">
              <a:spLocks noChangeArrowheads="1"/>
            </p:cNvSpPr>
            <p:nvPr/>
          </p:nvSpPr>
          <p:spPr bwMode="gray">
            <a:xfrm>
              <a:off x="3767235" y="5393275"/>
              <a:ext cx="343043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A50021"/>
                  </a:solidFill>
                </a:rPr>
                <a:t>b</a:t>
              </a:r>
              <a:endParaRPr lang="en-US" altLang="en-US" dirty="0"/>
            </a:p>
          </p:txBody>
        </p:sp>
        <p:sp>
          <p:nvSpPr>
            <p:cNvPr id="127" name="Up Arrow 126"/>
            <p:cNvSpPr/>
            <p:nvPr/>
          </p:nvSpPr>
          <p:spPr>
            <a:xfrm>
              <a:off x="3839999" y="5189024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717796" y="2531525"/>
            <a:ext cx="328616" cy="640063"/>
            <a:chOff x="1012542" y="5181600"/>
            <a:chExt cx="328616" cy="640063"/>
          </a:xfrm>
        </p:grpSpPr>
        <p:sp>
          <p:nvSpPr>
            <p:cNvPr id="129" name="Text Box 5"/>
            <p:cNvSpPr txBox="1">
              <a:spLocks noChangeArrowheads="1"/>
            </p:cNvSpPr>
            <p:nvPr/>
          </p:nvSpPr>
          <p:spPr bwMode="gray">
            <a:xfrm>
              <a:off x="1012542" y="5393275"/>
              <a:ext cx="328616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A50021"/>
                  </a:solidFill>
                </a:rPr>
                <a:t>a</a:t>
              </a:r>
              <a:endParaRPr lang="en-US" altLang="en-US" dirty="0"/>
            </a:p>
          </p:txBody>
        </p:sp>
        <p:sp>
          <p:nvSpPr>
            <p:cNvPr id="130" name="Up Arrow 129"/>
            <p:cNvSpPr/>
            <p:nvPr/>
          </p:nvSpPr>
          <p:spPr>
            <a:xfrm>
              <a:off x="1093207" y="5181600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7855741" y="2860582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7571937" y="2411157"/>
            <a:ext cx="1046408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TEMP</a:t>
            </a:r>
          </a:p>
        </p:txBody>
      </p:sp>
      <p:cxnSp>
        <p:nvCxnSpPr>
          <p:cNvPr id="133" name="Curved Connector 132"/>
          <p:cNvCxnSpPr>
            <a:stCxn id="116" idx="2"/>
            <a:endCxn id="131" idx="1"/>
          </p:cNvCxnSpPr>
          <p:nvPr/>
        </p:nvCxnSpPr>
        <p:spPr>
          <a:xfrm rot="16200000" flipH="1">
            <a:off x="5577413" y="821654"/>
            <a:ext cx="748726" cy="3807929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745232" y="1528694"/>
            <a:ext cx="1721489" cy="945378"/>
          </a:xfrm>
          <a:prstGeom prst="rect">
            <a:avLst/>
          </a:prstGeom>
          <a:noFill/>
          <a:ln w="5715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901191" y="3119509"/>
            <a:ext cx="4724335" cy="1680820"/>
            <a:chOff x="901191" y="3119509"/>
            <a:chExt cx="4724335" cy="1680820"/>
          </a:xfrm>
        </p:grpSpPr>
        <p:sp>
          <p:nvSpPr>
            <p:cNvPr id="94" name="Rounded Rectangle 93"/>
            <p:cNvSpPr/>
            <p:nvPr/>
          </p:nvSpPr>
          <p:spPr>
            <a:xfrm>
              <a:off x="901191" y="3501197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10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92755" y="3133106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605530" y="3157435"/>
              <a:ext cx="1738335" cy="945378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487062" y="3501197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22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678626" y="3133106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2064553" y="3501197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25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56117" y="3133106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672059" y="3487600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71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863623" y="3119509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206523" y="3501197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71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398087" y="3133106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816123" y="3501197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84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007687" y="3133106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4393614" y="3501197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90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585178" y="3133106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4938662" y="3487600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94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130226" y="3119509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8</a:t>
              </a: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3693969" y="4167690"/>
              <a:ext cx="641201" cy="632639"/>
              <a:chOff x="2631074" y="5189024"/>
              <a:chExt cx="641201" cy="632639"/>
            </a:xfrm>
          </p:grpSpPr>
          <p:sp>
            <p:nvSpPr>
              <p:cNvPr id="143" name="Text Box 5"/>
              <p:cNvSpPr txBox="1">
                <a:spLocks noChangeArrowheads="1"/>
              </p:cNvSpPr>
              <p:nvPr/>
            </p:nvSpPr>
            <p:spPr bwMode="gray">
              <a:xfrm>
                <a:off x="2631074" y="5393275"/>
                <a:ext cx="641201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A50021"/>
                    </a:solidFill>
                  </a:rPr>
                  <a:t>mid</a:t>
                </a:r>
                <a:endParaRPr lang="en-US" altLang="en-US" dirty="0"/>
              </a:p>
            </p:txBody>
          </p:sp>
          <p:sp>
            <p:nvSpPr>
              <p:cNvPr id="144" name="Up Arrow 143"/>
              <p:cNvSpPr/>
              <p:nvPr/>
            </p:nvSpPr>
            <p:spPr>
              <a:xfrm>
                <a:off x="2854091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455969" y="4167690"/>
              <a:ext cx="343043" cy="632639"/>
              <a:chOff x="3767235" y="5189024"/>
              <a:chExt cx="343043" cy="632639"/>
            </a:xfrm>
          </p:grpSpPr>
          <p:sp>
            <p:nvSpPr>
              <p:cNvPr id="146" name="Text Box 5"/>
              <p:cNvSpPr txBox="1">
                <a:spLocks noChangeArrowheads="1"/>
              </p:cNvSpPr>
              <p:nvPr/>
            </p:nvSpPr>
            <p:spPr bwMode="gray">
              <a:xfrm>
                <a:off x="3767235" y="5393275"/>
                <a:ext cx="343043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A50021"/>
                    </a:solidFill>
                  </a:rPr>
                  <a:t>b</a:t>
                </a:r>
                <a:endParaRPr lang="en-US" altLang="en-US" dirty="0"/>
              </a:p>
            </p:txBody>
          </p:sp>
          <p:sp>
            <p:nvSpPr>
              <p:cNvPr id="147" name="Up Arrow 146"/>
              <p:cNvSpPr/>
              <p:nvPr/>
            </p:nvSpPr>
            <p:spPr>
              <a:xfrm>
                <a:off x="3839999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3289153" y="4160266"/>
              <a:ext cx="328616" cy="640063"/>
              <a:chOff x="1012542" y="5181600"/>
              <a:chExt cx="328616" cy="640063"/>
            </a:xfrm>
          </p:grpSpPr>
          <p:sp>
            <p:nvSpPr>
              <p:cNvPr id="149" name="Text Box 5"/>
              <p:cNvSpPr txBox="1">
                <a:spLocks noChangeArrowheads="1"/>
              </p:cNvSpPr>
              <p:nvPr/>
            </p:nvSpPr>
            <p:spPr bwMode="gray">
              <a:xfrm>
                <a:off x="1012542" y="5393275"/>
                <a:ext cx="328616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A50021"/>
                    </a:solidFill>
                  </a:rPr>
                  <a:t>a</a:t>
                </a:r>
                <a:endParaRPr lang="en-US" altLang="en-US" dirty="0"/>
              </a:p>
            </p:txBody>
          </p:sp>
          <p:sp>
            <p:nvSpPr>
              <p:cNvPr id="150" name="Up Arrow 149"/>
              <p:cNvSpPr/>
              <p:nvPr/>
            </p:nvSpPr>
            <p:spPr>
              <a:xfrm>
                <a:off x="1093207" y="5181600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 150"/>
            <p:cNvSpPr/>
            <p:nvPr/>
          </p:nvSpPr>
          <p:spPr>
            <a:xfrm>
              <a:off x="4341955" y="3157435"/>
              <a:ext cx="1132477" cy="945378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01191" y="4872986"/>
            <a:ext cx="4724335" cy="1680820"/>
            <a:chOff x="901191" y="4872986"/>
            <a:chExt cx="4724335" cy="1680820"/>
          </a:xfrm>
        </p:grpSpPr>
        <p:sp>
          <p:nvSpPr>
            <p:cNvPr id="152" name="Rounded Rectangle 151"/>
            <p:cNvSpPr/>
            <p:nvPr/>
          </p:nvSpPr>
          <p:spPr>
            <a:xfrm>
              <a:off x="901191" y="5254674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10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92755" y="4886583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487062" y="5254674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22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678626" y="4886583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2064553" y="5254674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25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256117" y="4886583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2672059" y="5241077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25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863623" y="4872986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3206523" y="5254674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71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398087" y="4886583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816123" y="5254674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84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007687" y="4886583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4393614" y="5254674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90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585178" y="4886583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4938662" y="5241077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94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130226" y="4872986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8</a:t>
              </a: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3732212" y="5921167"/>
              <a:ext cx="641201" cy="632639"/>
              <a:chOff x="2631074" y="5189024"/>
              <a:chExt cx="641201" cy="632639"/>
            </a:xfrm>
          </p:grpSpPr>
          <p:sp>
            <p:nvSpPr>
              <p:cNvPr id="171" name="Text Box 5"/>
              <p:cNvSpPr txBox="1">
                <a:spLocks noChangeArrowheads="1"/>
              </p:cNvSpPr>
              <p:nvPr/>
            </p:nvSpPr>
            <p:spPr bwMode="gray">
              <a:xfrm>
                <a:off x="2631074" y="5393275"/>
                <a:ext cx="641201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A50021"/>
                    </a:solidFill>
                  </a:rPr>
                  <a:t>mid</a:t>
                </a:r>
                <a:endParaRPr lang="en-US" altLang="en-US" dirty="0"/>
              </a:p>
            </p:txBody>
          </p:sp>
          <p:sp>
            <p:nvSpPr>
              <p:cNvPr id="172" name="Up Arrow 171"/>
              <p:cNvSpPr/>
              <p:nvPr/>
            </p:nvSpPr>
            <p:spPr>
              <a:xfrm>
                <a:off x="2854091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4455969" y="5921167"/>
              <a:ext cx="343043" cy="632639"/>
              <a:chOff x="3767235" y="5189024"/>
              <a:chExt cx="343043" cy="632639"/>
            </a:xfrm>
          </p:grpSpPr>
          <p:sp>
            <p:nvSpPr>
              <p:cNvPr id="174" name="Text Box 5"/>
              <p:cNvSpPr txBox="1">
                <a:spLocks noChangeArrowheads="1"/>
              </p:cNvSpPr>
              <p:nvPr/>
            </p:nvSpPr>
            <p:spPr bwMode="gray">
              <a:xfrm>
                <a:off x="3767235" y="5393275"/>
                <a:ext cx="343043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A50021"/>
                    </a:solidFill>
                  </a:rPr>
                  <a:t>b</a:t>
                </a:r>
                <a:endParaRPr lang="en-US" altLang="en-US" dirty="0"/>
              </a:p>
            </p:txBody>
          </p:sp>
          <p:sp>
            <p:nvSpPr>
              <p:cNvPr id="175" name="Up Arrow 174"/>
              <p:cNvSpPr/>
              <p:nvPr/>
            </p:nvSpPr>
            <p:spPr>
              <a:xfrm>
                <a:off x="3839999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3289153" y="5913743"/>
              <a:ext cx="328616" cy="640063"/>
              <a:chOff x="1012542" y="5181600"/>
              <a:chExt cx="328616" cy="640063"/>
            </a:xfrm>
          </p:grpSpPr>
          <p:sp>
            <p:nvSpPr>
              <p:cNvPr id="177" name="Text Box 5"/>
              <p:cNvSpPr txBox="1">
                <a:spLocks noChangeArrowheads="1"/>
              </p:cNvSpPr>
              <p:nvPr/>
            </p:nvSpPr>
            <p:spPr bwMode="gray">
              <a:xfrm>
                <a:off x="1012542" y="5393275"/>
                <a:ext cx="328616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A50021"/>
                    </a:solidFill>
                  </a:rPr>
                  <a:t>a</a:t>
                </a:r>
                <a:endParaRPr lang="en-US" altLang="en-US" dirty="0"/>
              </a:p>
            </p:txBody>
          </p:sp>
          <p:sp>
            <p:nvSpPr>
              <p:cNvPr id="178" name="Up Arrow 177"/>
              <p:cNvSpPr/>
              <p:nvPr/>
            </p:nvSpPr>
            <p:spPr>
              <a:xfrm>
                <a:off x="1093207" y="5181600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9" name="Rectangle 178"/>
            <p:cNvSpPr/>
            <p:nvPr/>
          </p:nvSpPr>
          <p:spPr>
            <a:xfrm>
              <a:off x="4341955" y="4910912"/>
              <a:ext cx="1132477" cy="945378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178593" y="4910912"/>
              <a:ext cx="1165272" cy="945378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0" name="Curved Connector 239"/>
          <p:cNvCxnSpPr>
            <a:stCxn id="131" idx="2"/>
            <a:endCxn id="159" idx="0"/>
          </p:cNvCxnSpPr>
          <p:nvPr/>
        </p:nvCxnSpPr>
        <p:spPr>
          <a:xfrm rot="5400000">
            <a:off x="4552453" y="1698388"/>
            <a:ext cx="1901695" cy="5183682"/>
          </a:xfrm>
          <a:prstGeom prst="curvedConnector3">
            <a:avLst>
              <a:gd name="adj1" fmla="val 7304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31" grpId="0" animBg="1"/>
      <p:bldP spid="1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Merge Operation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818109" y="1649461"/>
            <a:ext cx="201882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Comparison:</a:t>
            </a:r>
          </a:p>
          <a:p>
            <a:pPr indent="176213" eaLnBrk="1" hangingPunct="1"/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slot[a] &lt; slot[b]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901191" y="1901268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1092755" y="1533177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487062" y="1901268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22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678626" y="1533177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2064553" y="1901268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256117" y="1533177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2672059" y="1887671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25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863623" y="1519580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3206523" y="1901268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398087" y="1533177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3816123" y="1901268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84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4007687" y="1533177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4393614" y="1901268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4585178" y="1533177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4938662" y="1887671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94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130226" y="1519580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8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3853011" y="2567761"/>
            <a:ext cx="641201" cy="632639"/>
            <a:chOff x="2631074" y="5189024"/>
            <a:chExt cx="641201" cy="632639"/>
          </a:xfrm>
        </p:grpSpPr>
        <p:sp>
          <p:nvSpPr>
            <p:cNvPr id="171" name="Text Box 5"/>
            <p:cNvSpPr txBox="1">
              <a:spLocks noChangeArrowheads="1"/>
            </p:cNvSpPr>
            <p:nvPr/>
          </p:nvSpPr>
          <p:spPr bwMode="gray">
            <a:xfrm>
              <a:off x="2631074" y="5393275"/>
              <a:ext cx="641201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A50021"/>
                  </a:solidFill>
                </a:rPr>
                <a:t>mid</a:t>
              </a:r>
              <a:endParaRPr lang="en-US" altLang="en-US" dirty="0"/>
            </a:p>
          </p:txBody>
        </p:sp>
        <p:sp>
          <p:nvSpPr>
            <p:cNvPr id="172" name="Up Arrow 171"/>
            <p:cNvSpPr/>
            <p:nvPr/>
          </p:nvSpPr>
          <p:spPr>
            <a:xfrm>
              <a:off x="2854091" y="5189024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455969" y="2567761"/>
            <a:ext cx="343043" cy="632639"/>
            <a:chOff x="3767235" y="5189024"/>
            <a:chExt cx="343043" cy="632639"/>
          </a:xfrm>
        </p:grpSpPr>
        <p:sp>
          <p:nvSpPr>
            <p:cNvPr id="174" name="Text Box 5"/>
            <p:cNvSpPr txBox="1">
              <a:spLocks noChangeArrowheads="1"/>
            </p:cNvSpPr>
            <p:nvPr/>
          </p:nvSpPr>
          <p:spPr bwMode="gray">
            <a:xfrm>
              <a:off x="3767235" y="5393275"/>
              <a:ext cx="343043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A50021"/>
                  </a:solidFill>
                </a:rPr>
                <a:t>b</a:t>
              </a:r>
              <a:endParaRPr lang="en-US" altLang="en-US" dirty="0"/>
            </a:p>
          </p:txBody>
        </p:sp>
        <p:sp>
          <p:nvSpPr>
            <p:cNvPr id="175" name="Up Arrow 174"/>
            <p:cNvSpPr/>
            <p:nvPr/>
          </p:nvSpPr>
          <p:spPr>
            <a:xfrm>
              <a:off x="3839999" y="5189024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7" name="Text Box 5"/>
          <p:cNvSpPr txBox="1">
            <a:spLocks noChangeArrowheads="1"/>
          </p:cNvSpPr>
          <p:nvPr/>
        </p:nvSpPr>
        <p:spPr bwMode="gray">
          <a:xfrm>
            <a:off x="3564771" y="2772012"/>
            <a:ext cx="328616" cy="42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A50021"/>
                </a:solidFill>
              </a:rPr>
              <a:t>a</a:t>
            </a:r>
            <a:endParaRPr lang="en-US" altLang="en-US" dirty="0"/>
          </a:p>
        </p:txBody>
      </p:sp>
      <p:sp>
        <p:nvSpPr>
          <p:cNvPr id="178" name="Up Arrow 177"/>
          <p:cNvSpPr/>
          <p:nvPr/>
        </p:nvSpPr>
        <p:spPr>
          <a:xfrm rot="1860000">
            <a:off x="3766564" y="2567692"/>
            <a:ext cx="180000" cy="27888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4341955" y="1557506"/>
            <a:ext cx="1132477" cy="945378"/>
          </a:xfrm>
          <a:prstGeom prst="rect">
            <a:avLst/>
          </a:prstGeom>
          <a:noFill/>
          <a:ln w="5715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/>
          <p:cNvSpPr/>
          <p:nvPr/>
        </p:nvSpPr>
        <p:spPr>
          <a:xfrm>
            <a:off x="3764463" y="1557506"/>
            <a:ext cx="579401" cy="945378"/>
          </a:xfrm>
          <a:prstGeom prst="rect">
            <a:avLst/>
          </a:prstGeom>
          <a:noFill/>
          <a:ln w="5715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904615" y="3536701"/>
            <a:ext cx="4724335" cy="1692287"/>
            <a:chOff x="904615" y="3536701"/>
            <a:chExt cx="4724335" cy="1692287"/>
          </a:xfrm>
        </p:grpSpPr>
        <p:sp>
          <p:nvSpPr>
            <p:cNvPr id="89" name="Rounded Rectangle 88"/>
            <p:cNvSpPr/>
            <p:nvPr/>
          </p:nvSpPr>
          <p:spPr>
            <a:xfrm>
              <a:off x="904615" y="3918389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10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96179" y="3550298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1490486" y="3918389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22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682050" y="3550298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2067977" y="3918389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25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259541" y="3550298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2675483" y="3904792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25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867047" y="3536701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3209947" y="3918389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71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401511" y="3550298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3819547" y="3918389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84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011111" y="3550298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397038" y="3918389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90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588602" y="3550298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942086" y="3904792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94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133650" y="3536701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8</a:t>
              </a: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3732212" y="4584882"/>
              <a:ext cx="641201" cy="632639"/>
              <a:chOff x="2631074" y="5189024"/>
              <a:chExt cx="641201" cy="632639"/>
            </a:xfrm>
          </p:grpSpPr>
          <p:sp>
            <p:nvSpPr>
              <p:cNvPr id="191" name="Text Box 5"/>
              <p:cNvSpPr txBox="1">
                <a:spLocks noChangeArrowheads="1"/>
              </p:cNvSpPr>
              <p:nvPr/>
            </p:nvSpPr>
            <p:spPr bwMode="gray">
              <a:xfrm>
                <a:off x="2631074" y="5393275"/>
                <a:ext cx="641201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A50021"/>
                    </a:solidFill>
                  </a:rPr>
                  <a:t>mid</a:t>
                </a:r>
                <a:endParaRPr lang="en-US" altLang="en-US" dirty="0"/>
              </a:p>
            </p:txBody>
          </p:sp>
          <p:sp>
            <p:nvSpPr>
              <p:cNvPr id="192" name="Up Arrow 191"/>
              <p:cNvSpPr/>
              <p:nvPr/>
            </p:nvSpPr>
            <p:spPr>
              <a:xfrm>
                <a:off x="2854091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4608369" y="4584882"/>
              <a:ext cx="343043" cy="632639"/>
              <a:chOff x="3767235" y="5189024"/>
              <a:chExt cx="343043" cy="632639"/>
            </a:xfrm>
          </p:grpSpPr>
          <p:sp>
            <p:nvSpPr>
              <p:cNvPr id="194" name="Text Box 5"/>
              <p:cNvSpPr txBox="1">
                <a:spLocks noChangeArrowheads="1"/>
              </p:cNvSpPr>
              <p:nvPr/>
            </p:nvSpPr>
            <p:spPr bwMode="gray">
              <a:xfrm>
                <a:off x="3767235" y="5393275"/>
                <a:ext cx="343043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A50021"/>
                    </a:solidFill>
                  </a:rPr>
                  <a:t>b</a:t>
                </a:r>
                <a:endParaRPr lang="en-US" altLang="en-US" dirty="0"/>
              </a:p>
            </p:txBody>
          </p:sp>
          <p:sp>
            <p:nvSpPr>
              <p:cNvPr id="195" name="Up Arrow 194"/>
              <p:cNvSpPr/>
              <p:nvPr/>
            </p:nvSpPr>
            <p:spPr>
              <a:xfrm>
                <a:off x="3839999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6" name="Text Box 5"/>
            <p:cNvSpPr txBox="1">
              <a:spLocks noChangeArrowheads="1"/>
            </p:cNvSpPr>
            <p:nvPr/>
          </p:nvSpPr>
          <p:spPr bwMode="gray">
            <a:xfrm>
              <a:off x="4281869" y="4800600"/>
              <a:ext cx="328616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A50021"/>
                  </a:solidFill>
                </a:rPr>
                <a:t>a</a:t>
              </a:r>
              <a:endParaRPr lang="en-US" altLang="en-US" dirty="0"/>
            </a:p>
          </p:txBody>
        </p:sp>
        <p:sp>
          <p:nvSpPr>
            <p:cNvPr id="197" name="Up Arrow 196"/>
            <p:cNvSpPr/>
            <p:nvPr/>
          </p:nvSpPr>
          <p:spPr>
            <a:xfrm rot="1860000">
              <a:off x="4483848" y="4593905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345379" y="3574627"/>
              <a:ext cx="1132477" cy="945378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767887" y="3574627"/>
              <a:ext cx="579401" cy="945378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0" name="TextBox 199"/>
          <p:cNvSpPr txBox="1">
            <a:spLocks noChangeArrowheads="1"/>
          </p:cNvSpPr>
          <p:nvPr/>
        </p:nvSpPr>
        <p:spPr bwMode="auto">
          <a:xfrm>
            <a:off x="897152" y="5595393"/>
            <a:ext cx="420179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buSzPct val="60000"/>
              <a:buFont typeface="Monotype Sorts" pitchFamily="2" charset="2"/>
              <a:buNone/>
            </a:pPr>
            <a:r>
              <a:rPr kumimoji="0" lang="en-US" altLang="en-US" sz="2400" dirty="0">
                <a:solidFill>
                  <a:srgbClr val="C00000"/>
                </a:solidFill>
                <a:latin typeface="+mn-lt"/>
              </a:rPr>
              <a:t>Merge operation completed</a:t>
            </a:r>
          </a:p>
        </p:txBody>
      </p:sp>
      <p:sp>
        <p:nvSpPr>
          <p:cNvPr id="201" name="TextBox 200"/>
          <p:cNvSpPr txBox="1">
            <a:spLocks noChangeArrowheads="1"/>
          </p:cNvSpPr>
          <p:nvPr/>
        </p:nvSpPr>
        <p:spPr bwMode="auto">
          <a:xfrm>
            <a:off x="6972884" y="3913359"/>
            <a:ext cx="1712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altLang="en-US" sz="2000" b="0" baseline="30000" dirty="0">
                <a:solidFill>
                  <a:schemeClr val="tx1"/>
                </a:solidFill>
                <a:latin typeface="+mn-lt"/>
              </a:rPr>
              <a:t>st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 half empty</a:t>
            </a:r>
          </a:p>
        </p:txBody>
      </p:sp>
    </p:spTree>
    <p:extLst>
      <p:ext uri="{BB962C8B-B14F-4D97-AF65-F5344CB8AC3E}">
        <p14:creationId xmlns:p14="http://schemas.microsoft.com/office/powerpoint/2010/main" val="376962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200" grpId="0"/>
      <p:bldP spid="201" grpId="0"/>
    </p:bldLst>
  </p:timing>
</p:sld>
</file>

<file path=ppt/theme/theme1.xml><?xml version="1.0" encoding="utf-8"?>
<a:theme xmlns:a="http://schemas.openxmlformats.org/drawingml/2006/main" name="Khin-CE2001">
  <a:themeElements>
    <a:clrScheme name="subtle_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ubtle_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ubtle_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2001" id="{780D7E34-E7D6-4DC9-921F-623EDA0EB552}" vid="{70033C97-5FB9-45FF-BB6F-515E5F65C7B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CE2001</Template>
  <TotalTime>134411</TotalTime>
  <Words>625</Words>
  <Application>Microsoft Macintosh PowerPoint</Application>
  <PresentationFormat>Custom</PresentationFormat>
  <Paragraphs>250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Courier New</vt:lpstr>
      <vt:lpstr>Lucida Console</vt:lpstr>
      <vt:lpstr>Monotype Sorts</vt:lpstr>
      <vt:lpstr>Open Sans Extrabold</vt:lpstr>
      <vt:lpstr>Times New Roman</vt:lpstr>
      <vt:lpstr>Verdana</vt:lpstr>
      <vt:lpstr>Wingdings</vt:lpstr>
      <vt:lpstr>Khin-CE2001</vt:lpstr>
      <vt:lpstr>SC2001/CE2101/CZ2101:  Algorithm Design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CE2101/ CZ2101: Algorithm Design and Analysis</dc:title>
  <cp:lastModifiedBy>含望 张</cp:lastModifiedBy>
  <cp:revision>5</cp:revision>
  <cp:lastPrinted>2002-08-10T08:01:40Z</cp:lastPrinted>
  <dcterms:created xsi:type="dcterms:W3CDTF">1995-06-02T22:16:36Z</dcterms:created>
  <dcterms:modified xsi:type="dcterms:W3CDTF">2023-08-08T01:35:32Z</dcterms:modified>
</cp:coreProperties>
</file>